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wdp" ContentType="image/vnd.ms-photo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9"/>
  </p:notesMasterIdLst>
  <p:sldIdLst>
    <p:sldId id="256" r:id="rId3"/>
    <p:sldId id="885" r:id="rId4"/>
    <p:sldId id="951" r:id="rId5"/>
    <p:sldId id="952" r:id="rId6"/>
    <p:sldId id="953" r:id="rId7"/>
    <p:sldId id="954" r:id="rId8"/>
    <p:sldId id="955" r:id="rId9"/>
    <p:sldId id="956" r:id="rId10"/>
    <p:sldId id="957" r:id="rId11"/>
    <p:sldId id="958" r:id="rId12"/>
    <p:sldId id="959" r:id="rId13"/>
    <p:sldId id="960" r:id="rId14"/>
    <p:sldId id="961" r:id="rId15"/>
    <p:sldId id="962" r:id="rId16"/>
    <p:sldId id="963" r:id="rId17"/>
    <p:sldId id="964" r:id="rId18"/>
    <p:sldId id="965" r:id="rId19"/>
    <p:sldId id="970" r:id="rId20"/>
    <p:sldId id="971" r:id="rId21"/>
    <p:sldId id="972" r:id="rId22"/>
    <p:sldId id="973" r:id="rId23"/>
    <p:sldId id="974" r:id="rId24"/>
    <p:sldId id="975" r:id="rId25"/>
    <p:sldId id="976" r:id="rId26"/>
    <p:sldId id="977" r:id="rId27"/>
    <p:sldId id="969" r:id="rId28"/>
    <p:sldId id="978" r:id="rId29"/>
    <p:sldId id="979" r:id="rId30"/>
    <p:sldId id="980" r:id="rId31"/>
    <p:sldId id="981" r:id="rId32"/>
    <p:sldId id="982" r:id="rId33"/>
    <p:sldId id="983" r:id="rId34"/>
    <p:sldId id="984" r:id="rId35"/>
    <p:sldId id="985" r:id="rId36"/>
    <p:sldId id="986" r:id="rId37"/>
    <p:sldId id="987" r:id="rId38"/>
  </p:sldIdLst>
  <p:sldSz cx="9144000" cy="6858000" type="screen4x3"/>
  <p:notesSz cx="6858000" cy="9144000"/>
  <p:custDataLst>
    <p:tags r:id="rId4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065" autoAdjust="0"/>
  </p:normalViewPr>
  <p:slideViewPr>
    <p:cSldViewPr snapToGrid="0">
      <p:cViewPr varScale="1">
        <p:scale>
          <a:sx n="89" d="100"/>
          <a:sy n="89" d="100"/>
        </p:scale>
        <p:origin x="3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gs" Target="tags/tag1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notesMaster" Target="notesMasters/notesMaster1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.wmf"/><Relationship Id="rId8" Type="http://schemas.openxmlformats.org/officeDocument/2006/relationships/image" Target="../media/image19.wmf"/><Relationship Id="rId7" Type="http://schemas.openxmlformats.org/officeDocument/2006/relationships/image" Target="../media/image18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4.wmf"/><Relationship Id="rId8" Type="http://schemas.openxmlformats.org/officeDocument/2006/relationships/image" Target="../media/image33.wmf"/><Relationship Id="rId7" Type="http://schemas.openxmlformats.org/officeDocument/2006/relationships/image" Target="../media/image32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0" Type="http://schemas.openxmlformats.org/officeDocument/2006/relationships/image" Target="../media/image35.wmf"/><Relationship Id="rId1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image" Target="../media/image3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9.vml.rels><?xml version="1.0" encoding="UTF-8" standalone="yes"?>
<Relationships xmlns="http://schemas.openxmlformats.org/package/2006/relationships"><Relationship Id="rId5" Type="http://schemas.openxmlformats.org/officeDocument/2006/relationships/image" Target="../media/image47.wmf"/><Relationship Id="rId4" Type="http://schemas.openxmlformats.org/officeDocument/2006/relationships/image" Target="../media/image46.wmf"/><Relationship Id="rId3" Type="http://schemas.openxmlformats.org/officeDocument/2006/relationships/image" Target="../media/image45.wmf"/><Relationship Id="rId2" Type="http://schemas.openxmlformats.org/officeDocument/2006/relationships/image" Target="../media/image44.emf"/><Relationship Id="rId1" Type="http://schemas.openxmlformats.org/officeDocument/2006/relationships/image" Target="../media/image4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emf"/></Relationships>
</file>

<file path=ppt/drawings/_rels/vmlDrawing11.vml.rels><?xml version="1.0" encoding="UTF-8" standalone="yes"?>
<Relationships xmlns="http://schemas.openxmlformats.org/package/2006/relationships"><Relationship Id="rId7" Type="http://schemas.openxmlformats.org/officeDocument/2006/relationships/image" Target="../media/image55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e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emf"/><Relationship Id="rId7" Type="http://schemas.openxmlformats.org/officeDocument/2006/relationships/image" Target="../media/image63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60.wmf"/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_rels/vmlDrawing15.vml.rels><?xml version="1.0" encoding="UTF-8" standalone="yes"?>
<Relationships xmlns="http://schemas.openxmlformats.org/package/2006/relationships"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Relationship Id="rId3" Type="http://schemas.openxmlformats.org/officeDocument/2006/relationships/image" Target="../media/image69.wmf"/><Relationship Id="rId2" Type="http://schemas.openxmlformats.org/officeDocument/2006/relationships/image" Target="../media/image68.wmf"/><Relationship Id="rId1" Type="http://schemas.openxmlformats.org/officeDocument/2006/relationships/image" Target="../media/image6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emf"/></Relationships>
</file>

<file path=ppt/drawings/_rels/vmlDrawing20.vml.rels><?xml version="1.0" encoding="UTF-8" standalone="yes"?>
<Relationships xmlns="http://schemas.openxmlformats.org/package/2006/relationships"><Relationship Id="rId6" Type="http://schemas.openxmlformats.org/officeDocument/2006/relationships/image" Target="../media/image82.wmf"/><Relationship Id="rId5" Type="http://schemas.openxmlformats.org/officeDocument/2006/relationships/image" Target="../media/image81.emf"/><Relationship Id="rId4" Type="http://schemas.openxmlformats.org/officeDocument/2006/relationships/image" Target="../media/image80.emf"/><Relationship Id="rId3" Type="http://schemas.openxmlformats.org/officeDocument/2006/relationships/image" Target="../media/image79.emf"/><Relationship Id="rId2" Type="http://schemas.openxmlformats.org/officeDocument/2006/relationships/image" Target="../media/image78.emf"/><Relationship Id="rId1" Type="http://schemas.openxmlformats.org/officeDocument/2006/relationships/image" Target="../media/image77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77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image" Target="../media/image8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image" Target="../media/image8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8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8B50A-B17D-424E-9A79-165AAB328B8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B3CA91-00E5-42BC-8F96-04AE44849E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5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5" Type="http://schemas.microsoft.com/office/2007/relationships/hdphoto" Target="../media/image4.wdp"/><Relationship Id="rId4" Type="http://schemas.openxmlformats.org/officeDocument/2006/relationships/image" Target="../media/image5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3187A-E8BF-4572-8554-E1B94456778F}" type="datetime1">
              <a:rPr lang="en-US" altLang="zh-CN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E142-B161-43D0-BC76-1D5C5EB65F62}" type="datetime1">
              <a:rPr lang="en-US" altLang="zh-CN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670BE4-F528-4EFE-ABD6-84E74FFDFC23}" type="datetime1">
              <a:rPr lang="en-US" altLang="zh-CN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515F4-3B14-4DCF-B968-DC1296025B5C}" type="datetime1">
              <a:rPr lang="en-US" altLang="zh-CN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1D09A-4506-413C-8F8B-00E170C267E2}" type="datetime1">
              <a:rPr lang="en-US" altLang="zh-CN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FA1570F-513C-42AB-8237-D35FCD225A42}" type="datetime1">
              <a:rPr lang="en-US" altLang="zh-CN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FE4442-BA5F-4376-B2B3-5583ABE0E03C}" type="datetime1">
              <a:rPr lang="en-US" altLang="zh-CN" smtClean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16567-03EB-4D4F-9FC8-2B328C359B2A}" type="datetime1">
              <a:rPr lang="en-US" altLang="zh-CN" smtClean="0"/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A96E3-B4A6-44A5-BE43-47C2D4A30BD8}" type="datetime1">
              <a:rPr lang="en-US" altLang="zh-CN" smtClean="0"/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1E06-CB85-452A-AAD0-7D8B010AA80F}" type="datetime1">
              <a:rPr lang="en-US" altLang="zh-CN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27350-7CA6-4BC9-BF6B-ADC11C000F9D}" type="datetime1">
              <a:rPr lang="en-US" altLang="zh-CN" smtClean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rrowheads="1"/>
          </p:cNvSpPr>
          <p:nvPr userDrawn="1"/>
        </p:nvSpPr>
        <p:spPr bwMode="auto">
          <a:xfrm>
            <a:off x="609600" y="665163"/>
            <a:ext cx="7958138" cy="53975"/>
          </a:xfrm>
          <a:custGeom>
            <a:avLst/>
            <a:gdLst>
              <a:gd name="T0" fmla="*/ 0 w 1000"/>
              <a:gd name="T1" fmla="*/ 0 h 1000"/>
              <a:gd name="T2" fmla="*/ 4528181 w 1000"/>
              <a:gd name="T3" fmla="*/ 0 h 1000"/>
              <a:gd name="T4" fmla="*/ 4528181 w 1000"/>
              <a:gd name="T5" fmla="*/ 53975 h 1000"/>
              <a:gd name="T6" fmla="*/ 0 w 1000"/>
              <a:gd name="T7" fmla="*/ 53975 h 1000"/>
              <a:gd name="T8" fmla="*/ 0 w 1000"/>
              <a:gd name="T9" fmla="*/ 0 h 1000"/>
              <a:gd name="T10" fmla="*/ 7958138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69" y="0"/>
                </a:lnTo>
                <a:lnTo>
                  <a:pt x="569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99CC"/>
          </a:solidFill>
          <a:ln w="12700">
            <a:solidFill>
              <a:srgbClr val="0099CC"/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" name="TextBox 8"/>
          <p:cNvSpPr txBox="1">
            <a:spLocks noChangeArrowheads="1"/>
          </p:cNvSpPr>
          <p:nvPr userDrawn="1"/>
        </p:nvSpPr>
        <p:spPr bwMode="auto">
          <a:xfrm>
            <a:off x="515938" y="6429375"/>
            <a:ext cx="3714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08BFA8C6-D0E9-48DA-9203-D5A54B904CD8}" type="slidenum">
              <a:rPr lang="zh-CN" altLang="en-US" sz="1200" i="1">
                <a:solidFill>
                  <a:srgbClr val="0099CC"/>
                </a:solidFill>
                <a:latin typeface="Arial" panose="020B0604020202020204" pitchFamily="34" charset="0"/>
                <a:ea typeface="华文行楷" panose="02010800040101010101" pitchFamily="2" charset="-122"/>
              </a:rPr>
            </a:fld>
            <a:endParaRPr lang="zh-CN" altLang="en-US" sz="1200" i="1">
              <a:solidFill>
                <a:srgbClr val="0099CC"/>
              </a:solidFill>
              <a:latin typeface="Arial" panose="020B0604020202020204" pitchFamily="34" charset="0"/>
              <a:ea typeface="华文行楷" panose="02010800040101010101" pitchFamily="2" charset="-122"/>
            </a:endParaRPr>
          </a:p>
        </p:txBody>
      </p:sp>
      <p:pic>
        <p:nvPicPr>
          <p:cNvPr id="5" name="Picture 12" descr="前进">
            <a:hlinkClick r:id="" action="ppaction://hlinkshowjump?jump=nextslide"/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播放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063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 descr="后退">
            <a:hlinkClick r:id="" action="ppaction://hlinkshowjump?jump=previousslide"/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5" descr="机动">
            <a:hlinkClick r:id="" action="ppaction://hlinkshowjump?jump=firstslide"/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6496050"/>
            <a:ext cx="619125" cy="17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5"/>
          <p:cNvSpPr>
            <a:spLocks noChangeShapeType="1"/>
          </p:cNvSpPr>
          <p:nvPr userDrawn="1"/>
        </p:nvSpPr>
        <p:spPr bwMode="auto">
          <a:xfrm flipV="1">
            <a:off x="609600" y="6381750"/>
            <a:ext cx="7956550" cy="0"/>
          </a:xfrm>
          <a:prstGeom prst="line">
            <a:avLst/>
          </a:prstGeom>
          <a:noFill/>
          <a:ln w="12700">
            <a:solidFill>
              <a:srgbClr val="0099C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01974" y="71258"/>
            <a:ext cx="7887463" cy="646783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chemeClr val="tx2"/>
                </a:solidFill>
                <a:latin typeface="Arial Narrow" panose="020B060602020203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2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BF0C07-BD27-4B55-B052-5C705AE7D5BF}" type="datetimeFigureOut">
              <a:rPr lang="zh-CN" altLang="en-US"/>
            </a:fld>
            <a:endParaRPr lang="zh-CN" altLang="en-US"/>
          </a:p>
        </p:txBody>
      </p:sp>
      <p:sp>
        <p:nvSpPr>
          <p:cNvPr id="1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095E3C-921F-4585-BAB6-ED7F661767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image" Target="../media/image3.png"/><Relationship Id="rId15" Type="http://schemas.microsoft.com/office/2007/relationships/hdphoto" Target="../media/image4.wdp"/><Relationship Id="rId14" Type="http://schemas.openxmlformats.org/officeDocument/2006/relationships/image" Target="../media/image5.png"/><Relationship Id="rId13" Type="http://schemas.openxmlformats.org/officeDocument/2006/relationships/image" Target="../media/image10.pn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1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011" y="171449"/>
            <a:ext cx="1908754" cy="239286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5">
                        <a14:imgEffect>
                          <a14:brightnessContrast bright="-40000" contrast="20000"/>
                        </a14:imgEffect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D5C9B09-530A-4AE7-857C-3A5513713535}" type="datetime1">
              <a:rPr lang="en-US" altLang="zh-CN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wmf"/><Relationship Id="rId8" Type="http://schemas.openxmlformats.org/officeDocument/2006/relationships/oleObject" Target="../embeddings/oleObject4.bin"/><Relationship Id="rId7" Type="http://schemas.openxmlformats.org/officeDocument/2006/relationships/image" Target="../media/image14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2.wmf"/><Relationship Id="rId21" Type="http://schemas.openxmlformats.org/officeDocument/2006/relationships/vmlDrawing" Target="../drawings/vmlDrawing1.vml"/><Relationship Id="rId20" Type="http://schemas.openxmlformats.org/officeDocument/2006/relationships/slideLayout" Target="../slideLayouts/slideLayout12.xml"/><Relationship Id="rId2" Type="http://schemas.openxmlformats.org/officeDocument/2006/relationships/oleObject" Target="../embeddings/oleObject1.bin"/><Relationship Id="rId19" Type="http://schemas.openxmlformats.org/officeDocument/2006/relationships/image" Target="../media/image20.wmf"/><Relationship Id="rId18" Type="http://schemas.openxmlformats.org/officeDocument/2006/relationships/oleObject" Target="../embeddings/oleObject9.bin"/><Relationship Id="rId17" Type="http://schemas.openxmlformats.org/officeDocument/2006/relationships/image" Target="../media/image19.wmf"/><Relationship Id="rId16" Type="http://schemas.openxmlformats.org/officeDocument/2006/relationships/oleObject" Target="../embeddings/oleObject8.bin"/><Relationship Id="rId15" Type="http://schemas.openxmlformats.org/officeDocument/2006/relationships/image" Target="../media/image18.wmf"/><Relationship Id="rId14" Type="http://schemas.openxmlformats.org/officeDocument/2006/relationships/oleObject" Target="../embeddings/oleObject7.bin"/><Relationship Id="rId13" Type="http://schemas.openxmlformats.org/officeDocument/2006/relationships/image" Target="../media/image17.wmf"/><Relationship Id="rId12" Type="http://schemas.openxmlformats.org/officeDocument/2006/relationships/oleObject" Target="../embeddings/oleObject6.bin"/><Relationship Id="rId11" Type="http://schemas.openxmlformats.org/officeDocument/2006/relationships/image" Target="../media/image16.wmf"/><Relationship Id="rId10" Type="http://schemas.openxmlformats.org/officeDocument/2006/relationships/oleObject" Target="../embeddings/oleObject5.bin"/><Relationship Id="rId1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1.emf"/><Relationship Id="rId1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3.wmf"/><Relationship Id="rId3" Type="http://schemas.openxmlformats.org/officeDocument/2006/relationships/oleObject" Target="../embeddings/oleObject12.bin"/><Relationship Id="rId2" Type="http://schemas.openxmlformats.org/officeDocument/2006/relationships/image" Target="../media/image22.wmf"/><Relationship Id="rId1" Type="http://schemas.openxmlformats.org/officeDocument/2006/relationships/oleObject" Target="../embeddings/oleObject1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wmf"/><Relationship Id="rId8" Type="http://schemas.openxmlformats.org/officeDocument/2006/relationships/oleObject" Target="../embeddings/oleObject17.bin"/><Relationship Id="rId7" Type="http://schemas.openxmlformats.org/officeDocument/2006/relationships/image" Target="../media/image28.wmf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5.bin"/><Relationship Id="rId3" Type="http://schemas.openxmlformats.org/officeDocument/2006/relationships/image" Target="../media/image26.wmf"/><Relationship Id="rId23" Type="http://schemas.openxmlformats.org/officeDocument/2006/relationships/vmlDrawing" Target="../drawings/vmlDrawing4.vml"/><Relationship Id="rId22" Type="http://schemas.openxmlformats.org/officeDocument/2006/relationships/slideLayout" Target="../slideLayouts/slideLayout12.xml"/><Relationship Id="rId21" Type="http://schemas.openxmlformats.org/officeDocument/2006/relationships/image" Target="../media/image35.wmf"/><Relationship Id="rId20" Type="http://schemas.openxmlformats.org/officeDocument/2006/relationships/oleObject" Target="../embeddings/oleObject23.bin"/><Relationship Id="rId2" Type="http://schemas.openxmlformats.org/officeDocument/2006/relationships/oleObject" Target="../embeddings/oleObject14.bin"/><Relationship Id="rId19" Type="http://schemas.openxmlformats.org/officeDocument/2006/relationships/image" Target="../media/image34.wmf"/><Relationship Id="rId18" Type="http://schemas.openxmlformats.org/officeDocument/2006/relationships/oleObject" Target="../embeddings/oleObject22.bin"/><Relationship Id="rId17" Type="http://schemas.openxmlformats.org/officeDocument/2006/relationships/image" Target="../media/image33.wmf"/><Relationship Id="rId16" Type="http://schemas.openxmlformats.org/officeDocument/2006/relationships/oleObject" Target="../embeddings/oleObject21.bin"/><Relationship Id="rId15" Type="http://schemas.openxmlformats.org/officeDocument/2006/relationships/image" Target="../media/image32.wmf"/><Relationship Id="rId14" Type="http://schemas.openxmlformats.org/officeDocument/2006/relationships/oleObject" Target="../embeddings/oleObject20.bin"/><Relationship Id="rId13" Type="http://schemas.openxmlformats.org/officeDocument/2006/relationships/image" Target="../media/image31.wmf"/><Relationship Id="rId12" Type="http://schemas.openxmlformats.org/officeDocument/2006/relationships/oleObject" Target="../embeddings/oleObject19.bin"/><Relationship Id="rId11" Type="http://schemas.openxmlformats.org/officeDocument/2006/relationships/image" Target="../media/image30.wmf"/><Relationship Id="rId10" Type="http://schemas.openxmlformats.org/officeDocument/2006/relationships/oleObject" Target="../embeddings/oleObject18.bin"/><Relationship Id="rId1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6.emf"/><Relationship Id="rId1" Type="http://schemas.openxmlformats.org/officeDocument/2006/relationships/oleObject" Target="../embeddings/oleObject24.bin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6.v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8.e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37.emf"/><Relationship Id="rId1" Type="http://schemas.openxmlformats.org/officeDocument/2006/relationships/oleObject" Target="../embeddings/oleObject25.bin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7.v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9.wmf"/><Relationship Id="rId3" Type="http://schemas.openxmlformats.org/officeDocument/2006/relationships/oleObject" Target="../embeddings/oleObject28.bin"/><Relationship Id="rId2" Type="http://schemas.openxmlformats.org/officeDocument/2006/relationships/image" Target="../media/image38.emf"/><Relationship Id="rId1" Type="http://schemas.openxmlformats.org/officeDocument/2006/relationships/oleObject" Target="../embeddings/oleObject27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8.v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1.e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40.emf"/><Relationship Id="rId1" Type="http://schemas.openxmlformats.org/officeDocument/2006/relationships/oleObject" Target="../embeddings/oleObject29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image" Target="../media/image46.w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45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4.emf"/><Relationship Id="rId3" Type="http://schemas.openxmlformats.org/officeDocument/2006/relationships/oleObject" Target="../embeddings/oleObject33.bin"/><Relationship Id="rId2" Type="http://schemas.openxmlformats.org/officeDocument/2006/relationships/image" Target="../media/image43.emf"/><Relationship Id="rId12" Type="http://schemas.openxmlformats.org/officeDocument/2006/relationships/vmlDrawing" Target="../drawings/vmlDrawing9.v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47.wmf"/><Relationship Id="rId1" Type="http://schemas.openxmlformats.org/officeDocument/2006/relationships/oleObject" Target="../embeddings/oleObject32.bin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0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8.emf"/><Relationship Id="rId1" Type="http://schemas.openxmlformats.org/officeDocument/2006/relationships/oleObject" Target="../embeddings/oleObject37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.bin"/><Relationship Id="rId8" Type="http://schemas.openxmlformats.org/officeDocument/2006/relationships/image" Target="../media/image52.wmf"/><Relationship Id="rId7" Type="http://schemas.openxmlformats.org/officeDocument/2006/relationships/oleObject" Target="../embeddings/oleObject41.bin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50.wmf"/><Relationship Id="rId3" Type="http://schemas.openxmlformats.org/officeDocument/2006/relationships/oleObject" Target="../embeddings/oleObject39.bin"/><Relationship Id="rId2" Type="http://schemas.openxmlformats.org/officeDocument/2006/relationships/image" Target="../media/image49.wmf"/><Relationship Id="rId16" Type="http://schemas.openxmlformats.org/officeDocument/2006/relationships/vmlDrawing" Target="../drawings/vmlDrawing11.vml"/><Relationship Id="rId15" Type="http://schemas.openxmlformats.org/officeDocument/2006/relationships/slideLayout" Target="../slideLayouts/slideLayout12.xml"/><Relationship Id="rId14" Type="http://schemas.openxmlformats.org/officeDocument/2006/relationships/image" Target="../media/image55.wmf"/><Relationship Id="rId13" Type="http://schemas.openxmlformats.org/officeDocument/2006/relationships/oleObject" Target="../embeddings/oleObject44.bin"/><Relationship Id="rId12" Type="http://schemas.openxmlformats.org/officeDocument/2006/relationships/image" Target="../media/image54.wmf"/><Relationship Id="rId11" Type="http://schemas.openxmlformats.org/officeDocument/2006/relationships/oleObject" Target="../embeddings/oleObject43.bin"/><Relationship Id="rId10" Type="http://schemas.openxmlformats.org/officeDocument/2006/relationships/image" Target="../media/image53.wmf"/><Relationship Id="rId1" Type="http://schemas.openxmlformats.org/officeDocument/2006/relationships/oleObject" Target="../embeddings/oleObject38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6.emf"/><Relationship Id="rId1" Type="http://schemas.openxmlformats.org/officeDocument/2006/relationships/oleObject" Target="../embeddings/oleObject45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.bin"/><Relationship Id="rId8" Type="http://schemas.openxmlformats.org/officeDocument/2006/relationships/image" Target="../media/image60.wmf"/><Relationship Id="rId7" Type="http://schemas.openxmlformats.org/officeDocument/2006/relationships/oleObject" Target="../embeddings/oleObject49.bin"/><Relationship Id="rId6" Type="http://schemas.openxmlformats.org/officeDocument/2006/relationships/image" Target="../media/image59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58.wmf"/><Relationship Id="rId3" Type="http://schemas.openxmlformats.org/officeDocument/2006/relationships/oleObject" Target="../embeddings/oleObject47.bin"/><Relationship Id="rId2" Type="http://schemas.openxmlformats.org/officeDocument/2006/relationships/image" Target="../media/image57.wmf"/><Relationship Id="rId18" Type="http://schemas.openxmlformats.org/officeDocument/2006/relationships/vmlDrawing" Target="../drawings/vmlDrawing13.vml"/><Relationship Id="rId17" Type="http://schemas.openxmlformats.org/officeDocument/2006/relationships/slideLayout" Target="../slideLayouts/slideLayout12.xml"/><Relationship Id="rId16" Type="http://schemas.openxmlformats.org/officeDocument/2006/relationships/image" Target="../media/image56.emf"/><Relationship Id="rId15" Type="http://schemas.openxmlformats.org/officeDocument/2006/relationships/oleObject" Target="../embeddings/oleObject53.bin"/><Relationship Id="rId14" Type="http://schemas.openxmlformats.org/officeDocument/2006/relationships/image" Target="../media/image63.wmf"/><Relationship Id="rId13" Type="http://schemas.openxmlformats.org/officeDocument/2006/relationships/oleObject" Target="../embeddings/oleObject52.bin"/><Relationship Id="rId12" Type="http://schemas.openxmlformats.org/officeDocument/2006/relationships/image" Target="../media/image62.wmf"/><Relationship Id="rId11" Type="http://schemas.openxmlformats.org/officeDocument/2006/relationships/oleObject" Target="../embeddings/oleObject51.bin"/><Relationship Id="rId10" Type="http://schemas.openxmlformats.org/officeDocument/2006/relationships/image" Target="../media/image61.wmf"/><Relationship Id="rId1" Type="http://schemas.openxmlformats.org/officeDocument/2006/relationships/oleObject" Target="../embeddings/oleObject46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65.emf"/><Relationship Id="rId1" Type="http://schemas.openxmlformats.org/officeDocument/2006/relationships/oleObject" Target="../embeddings/oleObject54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wmf"/><Relationship Id="rId8" Type="http://schemas.openxmlformats.org/officeDocument/2006/relationships/oleObject" Target="../embeddings/oleObject58.bin"/><Relationship Id="rId7" Type="http://schemas.openxmlformats.org/officeDocument/2006/relationships/image" Target="../media/image69.wmf"/><Relationship Id="rId6" Type="http://schemas.openxmlformats.org/officeDocument/2006/relationships/oleObject" Target="../embeddings/oleObject57.bin"/><Relationship Id="rId5" Type="http://schemas.openxmlformats.org/officeDocument/2006/relationships/image" Target="../media/image68.wmf"/><Relationship Id="rId4" Type="http://schemas.openxmlformats.org/officeDocument/2006/relationships/oleObject" Target="../embeddings/oleObject56.bin"/><Relationship Id="rId3" Type="http://schemas.openxmlformats.org/officeDocument/2006/relationships/image" Target="../media/image67.jpeg"/><Relationship Id="rId2" Type="http://schemas.openxmlformats.org/officeDocument/2006/relationships/image" Target="../media/image66.wmf"/><Relationship Id="rId15" Type="http://schemas.openxmlformats.org/officeDocument/2006/relationships/vmlDrawing" Target="../drawings/vmlDrawing15.vml"/><Relationship Id="rId14" Type="http://schemas.openxmlformats.org/officeDocument/2006/relationships/slideLayout" Target="../slideLayouts/slideLayout12.xml"/><Relationship Id="rId13" Type="http://schemas.openxmlformats.org/officeDocument/2006/relationships/image" Target="../media/image72.wmf"/><Relationship Id="rId12" Type="http://schemas.openxmlformats.org/officeDocument/2006/relationships/oleObject" Target="../embeddings/oleObject60.bin"/><Relationship Id="rId11" Type="http://schemas.openxmlformats.org/officeDocument/2006/relationships/image" Target="../media/image71.wmf"/><Relationship Id="rId10" Type="http://schemas.openxmlformats.org/officeDocument/2006/relationships/oleObject" Target="../embeddings/oleObject59.bin"/><Relationship Id="rId1" Type="http://schemas.openxmlformats.org/officeDocument/2006/relationships/oleObject" Target="../embeddings/oleObject55.bin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6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3.wmf"/><Relationship Id="rId1" Type="http://schemas.openxmlformats.org/officeDocument/2006/relationships/oleObject" Target="../embeddings/oleObject61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7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4.wmf"/><Relationship Id="rId1" Type="http://schemas.openxmlformats.org/officeDocument/2006/relationships/oleObject" Target="../embeddings/oleObject62.bin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8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75.wmf"/><Relationship Id="rId1" Type="http://schemas.openxmlformats.org/officeDocument/2006/relationships/oleObject" Target="../embeddings/oleObject63.bin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19.vml"/><Relationship Id="rId4" Type="http://schemas.openxmlformats.org/officeDocument/2006/relationships/slideLayout" Target="../slideLayouts/slideLayout12.xml"/><Relationship Id="rId3" Type="http://schemas.openxmlformats.org/officeDocument/2006/relationships/slide" Target="slide1.xml"/><Relationship Id="rId2" Type="http://schemas.openxmlformats.org/officeDocument/2006/relationships/image" Target="../media/image77.emf"/><Relationship Id="rId1" Type="http://schemas.openxmlformats.org/officeDocument/2006/relationships/oleObject" Target="../embeddings/oleObject64.bin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80.emf"/><Relationship Id="rId8" Type="http://schemas.openxmlformats.org/officeDocument/2006/relationships/oleObject" Target="../embeddings/oleObject68.bin"/><Relationship Id="rId7" Type="http://schemas.openxmlformats.org/officeDocument/2006/relationships/image" Target="../media/image79.emf"/><Relationship Id="rId6" Type="http://schemas.openxmlformats.org/officeDocument/2006/relationships/oleObject" Target="../embeddings/oleObject67.bin"/><Relationship Id="rId5" Type="http://schemas.openxmlformats.org/officeDocument/2006/relationships/image" Target="../media/image78.emf"/><Relationship Id="rId4" Type="http://schemas.openxmlformats.org/officeDocument/2006/relationships/oleObject" Target="../embeddings/oleObject66.bin"/><Relationship Id="rId3" Type="http://schemas.openxmlformats.org/officeDocument/2006/relationships/slide" Target="slide1.xml"/><Relationship Id="rId2" Type="http://schemas.openxmlformats.org/officeDocument/2006/relationships/image" Target="../media/image77.emf"/><Relationship Id="rId15" Type="http://schemas.openxmlformats.org/officeDocument/2006/relationships/vmlDrawing" Target="../drawings/vmlDrawing20.vml"/><Relationship Id="rId14" Type="http://schemas.openxmlformats.org/officeDocument/2006/relationships/slideLayout" Target="../slideLayouts/slideLayout12.xml"/><Relationship Id="rId13" Type="http://schemas.openxmlformats.org/officeDocument/2006/relationships/image" Target="../media/image82.wmf"/><Relationship Id="rId12" Type="http://schemas.openxmlformats.org/officeDocument/2006/relationships/oleObject" Target="../embeddings/oleObject70.bin"/><Relationship Id="rId11" Type="http://schemas.openxmlformats.org/officeDocument/2006/relationships/image" Target="../media/image81.emf"/><Relationship Id="rId10" Type="http://schemas.openxmlformats.org/officeDocument/2006/relationships/oleObject" Target="../embeddings/oleObject69.bin"/><Relationship Id="rId1" Type="http://schemas.openxmlformats.org/officeDocument/2006/relationships/oleObject" Target="../embeddings/oleObject65.bin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1.v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83.wmf"/><Relationship Id="rId4" Type="http://schemas.openxmlformats.org/officeDocument/2006/relationships/oleObject" Target="../embeddings/oleObject72.bin"/><Relationship Id="rId3" Type="http://schemas.openxmlformats.org/officeDocument/2006/relationships/slide" Target="slide1.xml"/><Relationship Id="rId2" Type="http://schemas.openxmlformats.org/officeDocument/2006/relationships/image" Target="../media/image77.emf"/><Relationship Id="rId1" Type="http://schemas.openxmlformats.org/officeDocument/2006/relationships/oleObject" Target="../embeddings/oleObject71.bin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2.v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3.wmf"/><Relationship Id="rId2" Type="http://schemas.openxmlformats.org/officeDocument/2006/relationships/oleObject" Target="../embeddings/oleObject73.bin"/><Relationship Id="rId1" Type="http://schemas.openxmlformats.org/officeDocument/2006/relationships/slide" Target="slide1.xml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3.v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4.emf"/><Relationship Id="rId2" Type="http://schemas.openxmlformats.org/officeDocument/2006/relationships/oleObject" Target="../embeddings/oleObject74.bin"/><Relationship Id="rId1" Type="http://schemas.openxmlformats.org/officeDocument/2006/relationships/slide" Target="slide1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4.v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85.emf"/><Relationship Id="rId4" Type="http://schemas.openxmlformats.org/officeDocument/2006/relationships/oleObject" Target="../embeddings/oleObject76.bin"/><Relationship Id="rId3" Type="http://schemas.openxmlformats.org/officeDocument/2006/relationships/image" Target="../media/image84.emf"/><Relationship Id="rId2" Type="http://schemas.openxmlformats.org/officeDocument/2006/relationships/oleObject" Target="../embeddings/oleObject75.bin"/><Relationship Id="rId1" Type="http://schemas.openxmlformats.org/officeDocument/2006/relationships/slide" Target="slide1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5.v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86.emf"/><Relationship Id="rId1" Type="http://schemas.openxmlformats.org/officeDocument/2006/relationships/oleObject" Target="../embeddings/oleObject77.bin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6.v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87.emf"/><Relationship Id="rId3" Type="http://schemas.openxmlformats.org/officeDocument/2006/relationships/oleObject" Target="../embeddings/oleObject79.bin"/><Relationship Id="rId2" Type="http://schemas.openxmlformats.org/officeDocument/2006/relationships/image" Target="../media/image86.emf"/><Relationship Id="rId1" Type="http://schemas.openxmlformats.org/officeDocument/2006/relationships/oleObject" Target="../embeddings/oleObject78.bin"/></Relationships>
</file>

<file path=ppt/slides/_rels/slide34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7.vml"/><Relationship Id="rId4" Type="http://schemas.openxmlformats.org/officeDocument/2006/relationships/slideLayout" Target="../slideLayouts/slideLayout12.xml"/><Relationship Id="rId3" Type="http://schemas.openxmlformats.org/officeDocument/2006/relationships/slide" Target="slide1.xml"/><Relationship Id="rId2" Type="http://schemas.openxmlformats.org/officeDocument/2006/relationships/image" Target="../media/image88.emf"/><Relationship Id="rId1" Type="http://schemas.openxmlformats.org/officeDocument/2006/relationships/oleObject" Target="../embeddings/oleObject80.bin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8.vml"/><Relationship Id="rId4" Type="http://schemas.openxmlformats.org/officeDocument/2006/relationships/slideLayout" Target="../slideLayouts/slideLayout12.xml"/><Relationship Id="rId3" Type="http://schemas.openxmlformats.org/officeDocument/2006/relationships/slide" Target="slide1.xml"/><Relationship Id="rId2" Type="http://schemas.openxmlformats.org/officeDocument/2006/relationships/image" Target="../media/image89.emf"/><Relationship Id="rId1" Type="http://schemas.openxmlformats.org/officeDocument/2006/relationships/oleObject" Target="../embeddings/oleObject81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电子电路基础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11.1  </a:t>
            </a:r>
            <a:r>
              <a:rPr lang="zh-CN" altLang="en-US" dirty="0"/>
              <a:t>小功率整流滤波电路</a:t>
            </a:r>
            <a:endParaRPr lang="zh-CN" altLang="en-US" dirty="0"/>
          </a:p>
        </p:txBody>
      </p:sp>
      <p:sp>
        <p:nvSpPr>
          <p:cNvPr id="11267" name="副标题 2"/>
          <p:cNvSpPr>
            <a:spLocks noGrp="1"/>
          </p:cNvSpPr>
          <p:nvPr>
            <p:ph type="subTitle" idx="1"/>
          </p:nvPr>
        </p:nvSpPr>
        <p:spPr>
          <a:xfrm>
            <a:off x="1371600" y="1989138"/>
            <a:ext cx="6400800" cy="3649662"/>
          </a:xfrm>
        </p:spPr>
        <p:txBody>
          <a:bodyPr/>
          <a:lstStyle/>
          <a:p>
            <a:r>
              <a:rPr lang="en-US" altLang="zh-CN"/>
              <a:t>11.1.1   </a:t>
            </a:r>
            <a:r>
              <a:rPr lang="zh-CN" altLang="en-US"/>
              <a:t>单相桥式整流电路</a:t>
            </a:r>
            <a:endParaRPr lang="zh-CN" altLang="en-US"/>
          </a:p>
          <a:p>
            <a:r>
              <a:rPr lang="en-US" altLang="zh-CN"/>
              <a:t>11.1.2   </a:t>
            </a:r>
            <a:r>
              <a:rPr lang="zh-CN" altLang="en-US"/>
              <a:t>滤波电路</a:t>
            </a:r>
            <a:endParaRPr lang="zh-CN" altLang="en-US"/>
          </a:p>
          <a:p>
            <a:r>
              <a:rPr lang="zh-CN" altLang="en-US"/>
              <a:t>*</a:t>
            </a:r>
            <a:r>
              <a:rPr lang="en-US" altLang="zh-CN"/>
              <a:t>11.1.3   </a:t>
            </a:r>
            <a:r>
              <a:rPr lang="zh-CN" altLang="en-US"/>
              <a:t>倍压整流电路</a:t>
            </a:r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533400" y="106363"/>
            <a:ext cx="778351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000" b="1">
                <a:solidFill>
                  <a:srgbClr val="000066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交流电网电压转换为直流电压的一般过程</a:t>
            </a:r>
            <a:endParaRPr lang="zh-CN" altLang="en-US" sz="3000" b="1">
              <a:solidFill>
                <a:srgbClr val="000066"/>
              </a:solidFill>
              <a:latin typeface="Arial Narrow" panose="020B0606020202030204" pitchFamily="34" charset="0"/>
              <a:ea typeface="黑体" panose="02010609060101010101" pitchFamily="49" charset="-122"/>
            </a:endParaRPr>
          </a:p>
        </p:txBody>
      </p:sp>
      <p:sp>
        <p:nvSpPr>
          <p:cNvPr id="22" name="Rectangle 55"/>
          <p:cNvSpPr>
            <a:spLocks noChangeArrowheads="1"/>
          </p:cNvSpPr>
          <p:nvPr/>
        </p:nvSpPr>
        <p:spPr bwMode="auto">
          <a:xfrm>
            <a:off x="400050" y="4130675"/>
            <a:ext cx="153193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变压器：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3" name="Rectangle 56"/>
          <p:cNvSpPr>
            <a:spLocks noChangeArrowheads="1"/>
          </p:cNvSpPr>
          <p:nvPr/>
        </p:nvSpPr>
        <p:spPr bwMode="auto">
          <a:xfrm>
            <a:off x="2565400" y="4132263"/>
            <a:ext cx="126206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整流：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4" name="Rectangle 57"/>
          <p:cNvSpPr>
            <a:spLocks noChangeArrowheads="1"/>
          </p:cNvSpPr>
          <p:nvPr/>
        </p:nvSpPr>
        <p:spPr bwMode="auto">
          <a:xfrm>
            <a:off x="6076950" y="4132263"/>
            <a:ext cx="12319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滤波：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5" name="Rectangle 58"/>
          <p:cNvSpPr>
            <a:spLocks noChangeArrowheads="1"/>
          </p:cNvSpPr>
          <p:nvPr/>
        </p:nvSpPr>
        <p:spPr bwMode="auto">
          <a:xfrm>
            <a:off x="681038" y="4706938"/>
            <a:ext cx="11969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稳压：</a:t>
            </a:r>
            <a:endParaRPr lang="zh-CN" altLang="en-US" sz="2400" b="1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6" name="Rectangle 59"/>
          <p:cNvSpPr>
            <a:spLocks noChangeArrowheads="1"/>
          </p:cNvSpPr>
          <p:nvPr/>
        </p:nvSpPr>
        <p:spPr bwMode="auto">
          <a:xfrm>
            <a:off x="1589088" y="4130675"/>
            <a:ext cx="10017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降压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7" name="Rectangle 60"/>
          <p:cNvSpPr>
            <a:spLocks noChangeArrowheads="1"/>
          </p:cNvSpPr>
          <p:nvPr/>
        </p:nvSpPr>
        <p:spPr bwMode="auto">
          <a:xfrm>
            <a:off x="6975475" y="4132263"/>
            <a:ext cx="17621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滤除脉动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8" name="Rectangle 61"/>
          <p:cNvSpPr>
            <a:spLocks noChangeArrowheads="1"/>
          </p:cNvSpPr>
          <p:nvPr/>
        </p:nvSpPr>
        <p:spPr bwMode="auto">
          <a:xfrm>
            <a:off x="3489325" y="4132263"/>
            <a:ext cx="24892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交流变脉动直流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9" name="Rectangle 62"/>
          <p:cNvSpPr>
            <a:spLocks noChangeArrowheads="1"/>
          </p:cNvSpPr>
          <p:nvPr/>
        </p:nvSpPr>
        <p:spPr bwMode="auto">
          <a:xfrm>
            <a:off x="1631950" y="4727575"/>
            <a:ext cx="69072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进一步消除纹波，提高电压的稳定性和带载能力</a:t>
            </a:r>
            <a:endParaRPr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30" name="Object 63"/>
          <p:cNvGraphicFramePr>
            <a:graphicFrameLocks noChangeAspect="1"/>
          </p:cNvGraphicFramePr>
          <p:nvPr/>
        </p:nvGraphicFramePr>
        <p:xfrm>
          <a:off x="979488" y="1162050"/>
          <a:ext cx="73056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icture2" r:id="rId2" imgW="4296410" imgH="1570990" progId="Word.Picture.8">
                  <p:embed/>
                </p:oleObj>
              </mc:Choice>
              <mc:Fallback>
                <p:oleObj name="Picture2" r:id="rId2" imgW="4296410" imgH="1570990" progId="Word.Picture.8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1162050"/>
                        <a:ext cx="7305675" cy="267335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64"/>
          <p:cNvGraphicFramePr>
            <a:graphicFrameLocks noChangeAspect="1"/>
          </p:cNvGraphicFramePr>
          <p:nvPr/>
        </p:nvGraphicFramePr>
        <p:xfrm>
          <a:off x="979488" y="1155700"/>
          <a:ext cx="73056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icture2" r:id="rId4" imgW="4296410" imgH="1570990" progId="Word.Picture.8">
                  <p:embed/>
                </p:oleObj>
              </mc:Choice>
              <mc:Fallback>
                <p:oleObj name="Picture2" r:id="rId4" imgW="4296410" imgH="1570990" progId="Word.Picture.8">
                  <p:embed/>
                  <p:pic>
                    <p:nvPicPr>
                      <p:cNvPr id="0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1155700"/>
                        <a:ext cx="7305675" cy="267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5"/>
          <p:cNvGraphicFramePr>
            <a:graphicFrameLocks noChangeAspect="1"/>
          </p:cNvGraphicFramePr>
          <p:nvPr/>
        </p:nvGraphicFramePr>
        <p:xfrm>
          <a:off x="969963" y="1162050"/>
          <a:ext cx="73056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icture2" r:id="rId6" imgW="4296410" imgH="1570990" progId="Word.Picture.8">
                  <p:embed/>
                </p:oleObj>
              </mc:Choice>
              <mc:Fallback>
                <p:oleObj name="Picture2" r:id="rId6" imgW="4296410" imgH="1570990" progId="Word.Picture.8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1162050"/>
                        <a:ext cx="7305675" cy="267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66"/>
          <p:cNvGraphicFramePr>
            <a:graphicFrameLocks noChangeAspect="1"/>
          </p:cNvGraphicFramePr>
          <p:nvPr/>
        </p:nvGraphicFramePr>
        <p:xfrm>
          <a:off x="979488" y="1162050"/>
          <a:ext cx="73056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icture2" r:id="rId8" imgW="4296410" imgH="1570990" progId="Word.Picture.8">
                  <p:embed/>
                </p:oleObj>
              </mc:Choice>
              <mc:Fallback>
                <p:oleObj name="Picture2" r:id="rId8" imgW="4296410" imgH="1570990" progId="Word.Picture.8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1162050"/>
                        <a:ext cx="7305675" cy="267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67"/>
          <p:cNvGraphicFramePr>
            <a:graphicFrameLocks noChangeAspect="1"/>
          </p:cNvGraphicFramePr>
          <p:nvPr/>
        </p:nvGraphicFramePr>
        <p:xfrm>
          <a:off x="969963" y="1162050"/>
          <a:ext cx="73056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icture2" r:id="rId10" imgW="4296410" imgH="1570990" progId="Word.Picture.8">
                  <p:embed/>
                </p:oleObj>
              </mc:Choice>
              <mc:Fallback>
                <p:oleObj name="Picture2" r:id="rId10" imgW="4296410" imgH="1570990" progId="Word.Picture.8">
                  <p:embed/>
                  <p:pic>
                    <p:nvPicPr>
                      <p:cNvPr id="0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1162050"/>
                        <a:ext cx="7305675" cy="267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68"/>
          <p:cNvGraphicFramePr>
            <a:graphicFrameLocks noChangeAspect="1"/>
          </p:cNvGraphicFramePr>
          <p:nvPr/>
        </p:nvGraphicFramePr>
        <p:xfrm>
          <a:off x="969963" y="1155700"/>
          <a:ext cx="73056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icture2" r:id="rId12" imgW="4296410" imgH="1570990" progId="Word.Picture.8">
                  <p:embed/>
                </p:oleObj>
              </mc:Choice>
              <mc:Fallback>
                <p:oleObj name="Picture2" r:id="rId12" imgW="4296410" imgH="1570990" progId="Word.Picture.8">
                  <p:embed/>
                  <p:pic>
                    <p:nvPicPr>
                      <p:cNvPr id="0" name="Object 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1155700"/>
                        <a:ext cx="7305675" cy="267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69"/>
          <p:cNvGraphicFramePr>
            <a:graphicFrameLocks noChangeAspect="1"/>
          </p:cNvGraphicFramePr>
          <p:nvPr/>
        </p:nvGraphicFramePr>
        <p:xfrm>
          <a:off x="979488" y="1162050"/>
          <a:ext cx="73056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icture2" r:id="rId14" imgW="4296410" imgH="1570990" progId="Word.Picture.8">
                  <p:embed/>
                </p:oleObj>
              </mc:Choice>
              <mc:Fallback>
                <p:oleObj name="Picture2" r:id="rId14" imgW="4296410" imgH="1570990" progId="Word.Picture.8">
                  <p:embed/>
                  <p:pic>
                    <p:nvPicPr>
                      <p:cNvPr id="0" name="Object 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1162050"/>
                        <a:ext cx="7305675" cy="267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70"/>
          <p:cNvGraphicFramePr>
            <a:graphicFrameLocks noChangeAspect="1"/>
          </p:cNvGraphicFramePr>
          <p:nvPr/>
        </p:nvGraphicFramePr>
        <p:xfrm>
          <a:off x="969963" y="1162050"/>
          <a:ext cx="73056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icture2" r:id="rId16" imgW="4296410" imgH="1570990" progId="Word.Picture.8">
                  <p:embed/>
                </p:oleObj>
              </mc:Choice>
              <mc:Fallback>
                <p:oleObj name="Picture2" r:id="rId16" imgW="4296410" imgH="1570990" progId="Word.Picture.8">
                  <p:embed/>
                  <p:pic>
                    <p:nvPicPr>
                      <p:cNvPr id="0" name="Object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1162050"/>
                        <a:ext cx="7305675" cy="267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71"/>
          <p:cNvGraphicFramePr>
            <a:graphicFrameLocks noChangeAspect="1"/>
          </p:cNvGraphicFramePr>
          <p:nvPr/>
        </p:nvGraphicFramePr>
        <p:xfrm>
          <a:off x="969963" y="1162050"/>
          <a:ext cx="7305675" cy="2673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icture2" r:id="rId18" imgW="4296410" imgH="1570990" progId="Word.Picture.8">
                  <p:embed/>
                </p:oleObj>
              </mc:Choice>
              <mc:Fallback>
                <p:oleObj name="Picture2" r:id="rId18" imgW="4296410" imgH="1570990" progId="Word.Picture.8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1162050"/>
                        <a:ext cx="7305675" cy="2673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27" grpId="0" autoUpdateAnimBg="0"/>
      <p:bldP spid="28" grpId="0" autoUpdateAnimBg="0"/>
      <p:bldP spid="2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对象 3"/>
          <p:cNvGraphicFramePr>
            <a:graphicFrameLocks noChangeAspect="1"/>
          </p:cNvGraphicFramePr>
          <p:nvPr/>
        </p:nvGraphicFramePr>
        <p:xfrm>
          <a:off x="1547813" y="1989138"/>
          <a:ext cx="6054725" cy="288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icture" r:id="rId1" imgW="2753995" imgH="1315085" progId="Word.Picture.8">
                  <p:embed/>
                </p:oleObj>
              </mc:Choice>
              <mc:Fallback>
                <p:oleObj name="Picture" r:id="rId1" imgW="2753995" imgH="1315085" progId="Word.Picture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1989138"/>
                        <a:ext cx="6054725" cy="288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5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11.1.1  </a:t>
            </a:r>
            <a:r>
              <a:rPr lang="zh-CN" altLang="en-US"/>
              <a:t>单相桥式整流电路</a:t>
            </a:r>
            <a:endParaRPr lang="zh-CN" altLang="en-US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858838" y="1304925"/>
            <a:ext cx="45069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利用二极管的单向导电性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3317" name="Text Box 9"/>
          <p:cNvSpPr txBox="1">
            <a:spLocks noChangeArrowheads="1"/>
          </p:cNvSpPr>
          <p:nvPr/>
        </p:nvSpPr>
        <p:spPr bwMode="auto">
          <a:xfrm>
            <a:off x="503238" y="657225"/>
            <a:ext cx="5437187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pattFill prst="pct50">
                  <a:fgClr>
                    <a:schemeClr val="tx1"/>
                  </a:fgClr>
                  <a:bgClr>
                    <a:srgbClr val="FFFFFF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kumimoji="1"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工作原理</a:t>
            </a:r>
            <a:endParaRPr kumimoji="1"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3318" name="Rectangle 4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4572000" y="1052513"/>
          <a:ext cx="4327525" cy="472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Picture" r:id="rId1" imgW="2705100" imgH="2953385" progId="Word.Picture.8">
                  <p:embed/>
                </p:oleObj>
              </mc:Choice>
              <mc:Fallback>
                <p:oleObj name="Picture" r:id="rId1" imgW="2705100" imgH="2953385" progId="Word.Picture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1052513"/>
                        <a:ext cx="4327525" cy="4725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11.1.1  </a:t>
            </a:r>
            <a:r>
              <a:rPr lang="zh-CN" altLang="en-US"/>
              <a:t>单相桥式整流电路</a:t>
            </a:r>
            <a:endParaRPr lang="zh-CN" altLang="en-US"/>
          </a:p>
        </p:txBody>
      </p:sp>
      <p:graphicFrame>
        <p:nvGraphicFramePr>
          <p:cNvPr id="12" name="Object 2"/>
          <p:cNvGraphicFramePr>
            <a:graphicFrameLocks noChangeAspect="1"/>
          </p:cNvGraphicFramePr>
          <p:nvPr/>
        </p:nvGraphicFramePr>
        <p:xfrm>
          <a:off x="304800" y="4019550"/>
          <a:ext cx="4149725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Picture2" r:id="rId3" imgW="2762885" imgH="1248410" progId="Word.Picture.8">
                  <p:embed/>
                </p:oleObj>
              </mc:Choice>
              <mc:Fallback>
                <p:oleObj name="Picture2" r:id="rId3" imgW="2762885" imgH="1248410" progId="Word.Picture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-2884"/>
                      <a:stretch>
                        <a:fillRect/>
                      </a:stretch>
                    </p:blipFill>
                    <p:spPr bwMode="auto">
                      <a:xfrm>
                        <a:off x="304800" y="4019550"/>
                        <a:ext cx="4149725" cy="19288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3"/>
          <p:cNvGraphicFramePr>
            <a:graphicFrameLocks noChangeAspect="1"/>
          </p:cNvGraphicFramePr>
          <p:nvPr/>
        </p:nvGraphicFramePr>
        <p:xfrm>
          <a:off x="304800" y="1885950"/>
          <a:ext cx="4132263" cy="197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Picture2" r:id="rId5" imgW="2752090" imgH="1315085" progId="Word.Picture.8">
                  <p:embed/>
                </p:oleObj>
              </mc:Choice>
              <mc:Fallback>
                <p:oleObj name="Picture2" r:id="rId5" imgW="2752090" imgH="1315085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885950"/>
                        <a:ext cx="4132263" cy="19716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13"/>
          <p:cNvSpPr txBox="1">
            <a:spLocks noChangeArrowheads="1"/>
          </p:cNvSpPr>
          <p:nvPr/>
        </p:nvSpPr>
        <p:spPr bwMode="auto">
          <a:xfrm>
            <a:off x="503238" y="657225"/>
            <a:ext cx="5437187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pattFill prst="pct50">
                  <a:fgClr>
                    <a:schemeClr val="tx1"/>
                  </a:fgClr>
                  <a:bgClr>
                    <a:srgbClr val="FFFFFF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kumimoji="1" lang="zh-CN" altLang="en-US" sz="28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工作原理</a:t>
            </a:r>
            <a:endParaRPr kumimoji="1" lang="zh-CN" altLang="en-US" sz="28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858838" y="1304925"/>
            <a:ext cx="450691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利用二极管的单向导电性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4344" name="Rectangle 9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11.1.1  </a:t>
            </a:r>
            <a:r>
              <a:rPr lang="zh-CN" altLang="en-US"/>
              <a:t>单相桥式整流电路</a:t>
            </a:r>
            <a:endParaRPr lang="zh-CN" altLang="en-US"/>
          </a:p>
        </p:txBody>
      </p:sp>
      <p:pic>
        <p:nvPicPr>
          <p:cNvPr id="15363" name="Picture 23" descr="未标题-2 拷贝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133600"/>
            <a:ext cx="5184775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465138" y="3062288"/>
            <a:ext cx="2495550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pattFill prst="pct50">
                  <a:fgClr>
                    <a:schemeClr val="tx1"/>
                  </a:fgClr>
                  <a:bgClr>
                    <a:srgbClr val="FFFFFF"/>
                  </a:bgClr>
                </a:patt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3.  </a:t>
            </a:r>
            <a:r>
              <a:rPr kumimoji="1"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纹波系数</a:t>
            </a:r>
            <a:endParaRPr kumimoji="1"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/>
        </p:nvGraphicFramePr>
        <p:xfrm>
          <a:off x="876300" y="1308100"/>
          <a:ext cx="3503613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2" imgW="1752600" imgH="393700" progId="Equation.3">
                  <p:embed/>
                </p:oleObj>
              </mc:Choice>
              <mc:Fallback>
                <p:oleObj name="Equation" r:id="rId2" imgW="1752600" imgH="393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1308100"/>
                        <a:ext cx="3503613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9"/>
          <p:cNvGraphicFramePr>
            <a:graphicFrameLocks noChangeAspect="1"/>
          </p:cNvGraphicFramePr>
          <p:nvPr/>
        </p:nvGraphicFramePr>
        <p:xfrm>
          <a:off x="925513" y="2219325"/>
          <a:ext cx="1041400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公式" r:id="rId4" imgW="520700" imgH="406400" progId="Equation.3">
                  <p:embed/>
                </p:oleObj>
              </mc:Choice>
              <mc:Fallback>
                <p:oleObj name="公式" r:id="rId4" imgW="520700" imgH="406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5513" y="2219325"/>
                        <a:ext cx="1041400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0"/>
          <p:cNvGraphicFramePr>
            <a:graphicFrameLocks noChangeAspect="1"/>
          </p:cNvGraphicFramePr>
          <p:nvPr/>
        </p:nvGraphicFramePr>
        <p:xfrm>
          <a:off x="776288" y="3606800"/>
          <a:ext cx="3122612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6" imgW="1562100" imgH="508000" progId="Equation.3">
                  <p:embed/>
                </p:oleObj>
              </mc:Choice>
              <mc:Fallback>
                <p:oleObj name="Equation" r:id="rId6" imgW="1562100" imgH="508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3606800"/>
                        <a:ext cx="3122612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11"/>
          <p:cNvGraphicFramePr>
            <a:graphicFrameLocks noChangeAspect="1"/>
          </p:cNvGraphicFramePr>
          <p:nvPr/>
        </p:nvGraphicFramePr>
        <p:xfrm>
          <a:off x="4346575" y="1225550"/>
          <a:ext cx="12192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8" imgW="609600" imgH="431800" progId="Equation.3">
                  <p:embed/>
                </p:oleObj>
              </mc:Choice>
              <mc:Fallback>
                <p:oleObj name="Equation" r:id="rId8" imgW="609600" imgH="431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6575" y="1225550"/>
                        <a:ext cx="12192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13"/>
          <p:cNvGraphicFramePr>
            <a:graphicFrameLocks noChangeAspect="1"/>
          </p:cNvGraphicFramePr>
          <p:nvPr/>
        </p:nvGraphicFramePr>
        <p:xfrm>
          <a:off x="1962150" y="2219325"/>
          <a:ext cx="989013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公式" r:id="rId10" imgW="494665" imgH="405765" progId="Equation.3">
                  <p:embed/>
                </p:oleObj>
              </mc:Choice>
              <mc:Fallback>
                <p:oleObj name="公式" r:id="rId10" imgW="494665" imgH="405765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150" y="2219325"/>
                        <a:ext cx="989013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14"/>
          <p:cNvSpPr>
            <a:spLocks noChangeArrowheads="1"/>
          </p:cNvSpPr>
          <p:nvPr/>
        </p:nvSpPr>
        <p:spPr bwMode="auto">
          <a:xfrm>
            <a:off x="465138" y="4613275"/>
            <a:ext cx="249555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pattFill prst="pct50">
                  <a:fgClr>
                    <a:schemeClr val="tx1"/>
                  </a:fgClr>
                  <a:bgClr>
                    <a:srgbClr val="FFFFFF"/>
                  </a:bgClr>
                </a:patt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4. </a:t>
            </a:r>
            <a:r>
              <a:rPr kumimoji="1"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平均整流电流</a:t>
            </a:r>
            <a:endParaRPr kumimoji="1"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6" name="Object 15"/>
          <p:cNvGraphicFramePr>
            <a:graphicFrameLocks noChangeAspect="1"/>
          </p:cNvGraphicFramePr>
          <p:nvPr/>
        </p:nvGraphicFramePr>
        <p:xfrm>
          <a:off x="2101850" y="5172075"/>
          <a:ext cx="1071563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公式" r:id="rId12" imgW="533400" imgH="203200" progId="Equation.3">
                  <p:embed/>
                </p:oleObj>
              </mc:Choice>
              <mc:Fallback>
                <p:oleObj name="公式" r:id="rId12" imgW="533400" imgH="203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1850" y="5172075"/>
                        <a:ext cx="1071563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6"/>
          <p:cNvGraphicFramePr>
            <a:graphicFrameLocks noChangeAspect="1"/>
          </p:cNvGraphicFramePr>
          <p:nvPr/>
        </p:nvGraphicFramePr>
        <p:xfrm>
          <a:off x="3167063" y="5149850"/>
          <a:ext cx="1306512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公式" r:id="rId14" imgW="647700" imgH="203200" progId="Equation.3">
                  <p:embed/>
                </p:oleObj>
              </mc:Choice>
              <mc:Fallback>
                <p:oleObj name="公式" r:id="rId14" imgW="647700" imgH="203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5149850"/>
                        <a:ext cx="1306512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7"/>
          <p:cNvGraphicFramePr>
            <a:graphicFrameLocks noChangeAspect="1"/>
          </p:cNvGraphicFramePr>
          <p:nvPr/>
        </p:nvGraphicFramePr>
        <p:xfrm>
          <a:off x="4503738" y="4968875"/>
          <a:ext cx="2019300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公式" r:id="rId16" imgW="1002665" imgH="406400" progId="Equation.3">
                  <p:embed/>
                </p:oleObj>
              </mc:Choice>
              <mc:Fallback>
                <p:oleObj name="公式" r:id="rId16" imgW="1002665" imgH="4064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3738" y="4968875"/>
                        <a:ext cx="2019300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18"/>
          <p:cNvSpPr>
            <a:spLocks noChangeArrowheads="1"/>
          </p:cNvSpPr>
          <p:nvPr/>
        </p:nvSpPr>
        <p:spPr bwMode="auto">
          <a:xfrm>
            <a:off x="465138" y="5718175"/>
            <a:ext cx="2495550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pattFill prst="pct50">
                  <a:fgClr>
                    <a:schemeClr val="tx1"/>
                  </a:fgClr>
                  <a:bgClr>
                    <a:srgbClr val="FFFFFF"/>
                  </a:bgClr>
                </a:patt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5. </a:t>
            </a:r>
            <a:r>
              <a:rPr kumimoji="1"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最大反向电压</a:t>
            </a:r>
            <a:endParaRPr kumimoji="1"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0" name="Object 19"/>
          <p:cNvGraphicFramePr>
            <a:graphicFrameLocks noChangeAspect="1"/>
          </p:cNvGraphicFramePr>
          <p:nvPr/>
        </p:nvGraphicFramePr>
        <p:xfrm>
          <a:off x="2870200" y="5768975"/>
          <a:ext cx="1636713" cy="48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公式" r:id="rId18" imgW="812165" imgH="241300" progId="Equation.3">
                  <p:embed/>
                </p:oleObj>
              </mc:Choice>
              <mc:Fallback>
                <p:oleObj name="公式" r:id="rId18" imgW="812165" imgH="2413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0200" y="5768975"/>
                        <a:ext cx="1636713" cy="48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76" name="Object 20"/>
          <p:cNvGraphicFramePr>
            <a:graphicFrameLocks noChangeAspect="1"/>
          </p:cNvGraphicFramePr>
          <p:nvPr/>
        </p:nvGraphicFramePr>
        <p:xfrm>
          <a:off x="5562600" y="76200"/>
          <a:ext cx="3522663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Picture2" r:id="rId20" imgW="2705100" imgH="1010285" progId="Word.Picture.8">
                  <p:embed/>
                </p:oleObj>
              </mc:Choice>
              <mc:Fallback>
                <p:oleObj name="Picture2" r:id="rId20" imgW="2705100" imgH="1010285" progId="Word.Picture.8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76200"/>
                        <a:ext cx="3522663" cy="131762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77" name="Text Box 22"/>
          <p:cNvSpPr txBox="1">
            <a:spLocks noChangeArrowheads="1"/>
          </p:cNvSpPr>
          <p:nvPr/>
        </p:nvSpPr>
        <p:spPr bwMode="auto">
          <a:xfrm>
            <a:off x="503238" y="657225"/>
            <a:ext cx="5437187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>
                <a:pattFill prst="pct50">
                  <a:fgClr>
                    <a:schemeClr val="tx1"/>
                  </a:fgClr>
                  <a:bgClr>
                    <a:srgbClr val="FFFFFF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en-US" altLang="zh-CN" sz="2400" b="1" i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和</a:t>
            </a:r>
            <a:r>
              <a:rPr lang="en-US" altLang="zh-CN" sz="2400" b="1" i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en-US" altLang="zh-CN" sz="2400" b="1" baseline="-25000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endParaRPr lang="en-US" altLang="zh-CN" sz="2400" b="1" baseline="-25000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25" grpId="0" autoUpdateAnimBg="0"/>
      <p:bldP spid="2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11.1.2  </a:t>
            </a:r>
            <a:r>
              <a:rPr lang="zh-CN" altLang="en-US"/>
              <a:t>滤波电路</a:t>
            </a:r>
            <a:endParaRPr lang="zh-CN" altLang="en-US"/>
          </a:p>
        </p:txBody>
      </p:sp>
      <p:graphicFrame>
        <p:nvGraphicFramePr>
          <p:cNvPr id="16387" name="Object 12"/>
          <p:cNvGraphicFramePr>
            <a:graphicFrameLocks noChangeAspect="1"/>
          </p:cNvGraphicFramePr>
          <p:nvPr/>
        </p:nvGraphicFramePr>
        <p:xfrm>
          <a:off x="1381125" y="1219200"/>
          <a:ext cx="6646863" cy="219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图片" r:id="rId1" imgW="3707130" imgH="1222375" progId="Word.Picture.8">
                  <p:embed/>
                </p:oleObj>
              </mc:Choice>
              <mc:Fallback>
                <p:oleObj name="图片" r:id="rId1" imgW="3707130" imgH="1222375" progId="Word.Picture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125" y="1219200"/>
                        <a:ext cx="6646863" cy="2192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539750" y="692150"/>
            <a:ext cx="22320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几种滤波电路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684213" y="3578225"/>
            <a:ext cx="3184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en-US" sz="2400" kern="0">
                <a:solidFill>
                  <a:srgbClr val="000000"/>
                </a:solidFill>
              </a:rPr>
              <a:t>a</a:t>
            </a:r>
            <a:r>
              <a:rPr lang="zh-CN" altLang="en-US" sz="2400" kern="0">
                <a:solidFill>
                  <a:srgbClr val="000000"/>
                </a:solidFill>
              </a:rPr>
              <a:t>）电容滤波电路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84213" y="4117975"/>
            <a:ext cx="584835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en-US" sz="2400" kern="0">
                <a:solidFill>
                  <a:srgbClr val="000000"/>
                </a:solidFill>
              </a:rPr>
              <a:t>b</a:t>
            </a:r>
            <a:r>
              <a:rPr lang="zh-CN" altLang="en-US" sz="2400" kern="0">
                <a:solidFill>
                  <a:srgbClr val="000000"/>
                </a:solidFill>
              </a:rPr>
              <a:t>）电感电容滤波电路（倒</a:t>
            </a:r>
            <a:r>
              <a:rPr lang="en-US" altLang="zh-CN" sz="2400" kern="0">
                <a:solidFill>
                  <a:srgbClr val="000000"/>
                </a:solidFill>
              </a:rPr>
              <a:t>L</a:t>
            </a:r>
            <a:r>
              <a:rPr lang="zh-CN" altLang="en-US" sz="2400" kern="0">
                <a:solidFill>
                  <a:srgbClr val="000000"/>
                </a:solidFill>
              </a:rPr>
              <a:t>型）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684213" y="4670425"/>
            <a:ext cx="38195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（</a:t>
            </a:r>
            <a:r>
              <a:rPr lang="en-US" altLang="en-US" sz="2400" kern="0">
                <a:solidFill>
                  <a:srgbClr val="000000"/>
                </a:solidFill>
              </a:rPr>
              <a:t>c</a:t>
            </a:r>
            <a:r>
              <a:rPr lang="zh-CN" altLang="en-US" sz="2400" kern="0">
                <a:solidFill>
                  <a:srgbClr val="000000"/>
                </a:solidFill>
              </a:rPr>
              <a:t>）</a:t>
            </a:r>
            <a:r>
              <a:rPr lang="zh-CN" altLang="en-US" sz="2400" kern="0">
                <a:solidFill>
                  <a:srgbClr val="000000"/>
                </a:solidFill>
                <a:sym typeface="Symbol" panose="05050102010706020507" pitchFamily="18" charset="2"/>
              </a:rPr>
              <a:t></a:t>
            </a:r>
            <a:r>
              <a:rPr lang="zh-CN" altLang="en-US" sz="2400" kern="0">
                <a:solidFill>
                  <a:srgbClr val="000000"/>
                </a:solidFill>
              </a:rPr>
              <a:t>型滤波电路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849313" y="5341938"/>
            <a:ext cx="4308475" cy="47466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i="1" kern="0" dirty="0">
                <a:solidFill>
                  <a:srgbClr val="336699"/>
                </a:solidFill>
              </a:rPr>
              <a:t># </a:t>
            </a:r>
            <a:r>
              <a:rPr lang="zh-CN" altLang="en-US" sz="2400" kern="0" dirty="0">
                <a:solidFill>
                  <a:srgbClr val="CC0000"/>
                </a:solidFill>
              </a:rPr>
              <a:t>为什么不用有源滤波电路</a:t>
            </a:r>
            <a:r>
              <a:rPr lang="en-US" altLang="zh-CN" sz="2400" kern="0" dirty="0">
                <a:solidFill>
                  <a:srgbClr val="CC0000"/>
                </a:solidFill>
              </a:rPr>
              <a:t>?</a:t>
            </a:r>
            <a:endParaRPr lang="en-US" altLang="zh-CN" sz="2400" kern="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utoUpdateAnimBg="0"/>
      <p:bldP spid="14" grpId="0" autoUpdateAnimBg="0"/>
      <p:bldP spid="15" grpId="0" autoUpdateAnimBg="0"/>
      <p:bldP spid="16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11.1.2  </a:t>
            </a:r>
            <a:r>
              <a:rPr lang="zh-CN" altLang="en-US"/>
              <a:t>滤波电路</a:t>
            </a:r>
            <a:endParaRPr lang="zh-CN" altLang="en-US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95288" y="1012825"/>
            <a:ext cx="22320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电容滤波电路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741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aphicFrame>
        <p:nvGraphicFramePr>
          <p:cNvPr id="17413" name="对象 5"/>
          <p:cNvGraphicFramePr>
            <a:graphicFrameLocks noChangeAspect="1"/>
          </p:cNvGraphicFramePr>
          <p:nvPr/>
        </p:nvGraphicFramePr>
        <p:xfrm>
          <a:off x="323850" y="3716338"/>
          <a:ext cx="4457700" cy="202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Picture" r:id="rId1" imgW="2973070" imgH="1353185" progId="Word.Picture.8">
                  <p:embed/>
                </p:oleObj>
              </mc:Choice>
              <mc:Fallback>
                <p:oleObj name="Picture" r:id="rId1" imgW="2973070" imgH="1353185" progId="Word.Picture.8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716338"/>
                        <a:ext cx="4457700" cy="202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aphicFrame>
        <p:nvGraphicFramePr>
          <p:cNvPr id="17415" name="对象 7"/>
          <p:cNvGraphicFramePr>
            <a:graphicFrameLocks noChangeAspect="1"/>
          </p:cNvGraphicFramePr>
          <p:nvPr/>
        </p:nvGraphicFramePr>
        <p:xfrm>
          <a:off x="3708400" y="836613"/>
          <a:ext cx="5262563" cy="508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Picture" r:id="rId3" imgW="4049395" imgH="3913505" progId="Word.Picture.8">
                  <p:embed/>
                </p:oleObj>
              </mc:Choice>
              <mc:Fallback>
                <p:oleObj name="Picture" r:id="rId3" imgW="4049395" imgH="3913505" progId="Word.Picture.8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836613"/>
                        <a:ext cx="5262563" cy="508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4" name="对象 26"/>
          <p:cNvGraphicFramePr>
            <a:graphicFrameLocks noChangeAspect="1"/>
          </p:cNvGraphicFramePr>
          <p:nvPr/>
        </p:nvGraphicFramePr>
        <p:xfrm>
          <a:off x="4048125" y="193675"/>
          <a:ext cx="5060950" cy="4891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Picture" r:id="rId1" imgW="4049395" imgH="3913505" progId="Word.Picture.8">
                  <p:embed/>
                </p:oleObj>
              </mc:Choice>
              <mc:Fallback>
                <p:oleObj name="Picture" r:id="rId1" imgW="4049395" imgH="3913505" progId="Word.Picture.8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8125" y="193675"/>
                        <a:ext cx="5060950" cy="48910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5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11.1.2  </a:t>
            </a:r>
            <a:r>
              <a:rPr lang="zh-CN" altLang="en-US"/>
              <a:t>滤波电路</a:t>
            </a:r>
            <a:endParaRPr lang="zh-CN" altLang="en-US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288925" y="930275"/>
            <a:ext cx="29210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电容滤波的特点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325438" y="1555750"/>
            <a:ext cx="43132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A.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二极管的导电角 </a:t>
            </a:r>
            <a:r>
              <a:rPr lang="zh-CN" altLang="en-US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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&lt; 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，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674688" y="1989138"/>
            <a:ext cx="32766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流过二极管的瞬时电流很大。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325438" y="3074988"/>
            <a:ext cx="434340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B.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负载直流平均电压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升高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706438" y="3589338"/>
            <a:ext cx="37306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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d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=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越大，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越高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288925" y="4198938"/>
            <a:ext cx="4075113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C.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直流电压 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随负载电流增加而减少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pSp>
        <p:nvGrpSpPr>
          <p:cNvPr id="22" name="Group 8"/>
          <p:cNvGrpSpPr/>
          <p:nvPr/>
        </p:nvGrpSpPr>
        <p:grpSpPr bwMode="auto">
          <a:xfrm>
            <a:off x="669925" y="5154613"/>
            <a:ext cx="5989638" cy="739775"/>
            <a:chOff x="686" y="2201"/>
            <a:chExt cx="3773" cy="466"/>
          </a:xfrm>
        </p:grpSpPr>
        <p:grpSp>
          <p:nvGrpSpPr>
            <p:cNvPr id="18443" name="Group 9"/>
            <p:cNvGrpSpPr/>
            <p:nvPr/>
          </p:nvGrpSpPr>
          <p:grpSpPr bwMode="auto">
            <a:xfrm>
              <a:off x="686" y="2201"/>
              <a:ext cx="2261" cy="466"/>
              <a:chOff x="786" y="2201"/>
              <a:chExt cx="2261" cy="466"/>
            </a:xfrm>
          </p:grpSpPr>
          <p:sp>
            <p:nvSpPr>
              <p:cNvPr id="25" name="Rectangle 10"/>
              <p:cNvSpPr>
                <a:spLocks noChangeArrowheads="1"/>
              </p:cNvSpPr>
              <p:nvPr/>
            </p:nvSpPr>
            <p:spPr bwMode="auto">
              <a:xfrm>
                <a:off x="786" y="2258"/>
                <a:ext cx="2261" cy="3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1pPr>
                <a:lvl2pPr marL="762000" indent="-28575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30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2pPr>
                <a:lvl3pPr marL="11811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8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4pPr>
                <a:lvl5pPr marL="2057400" indent="-228600" algn="l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5pPr>
                <a:lvl6pPr marL="25146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6pPr>
                <a:lvl7pPr marL="29718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7pPr>
                <a:lvl8pPr marL="34290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8pPr>
                <a:lvl9pPr marL="3886200" indent="-228600" fontAlgn="base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400" b="1">
                    <a:solidFill>
                      <a:schemeClr val="tx1"/>
                    </a:solidFill>
                    <a:latin typeface="Arial Narrow" panose="020B0606020202030204" pitchFamily="34" charset="0"/>
                    <a:ea typeface="楷体_GB2312" pitchFamily="49" charset="-122"/>
                  </a:defRPr>
                </a:lvl9pPr>
              </a:lstStyle>
              <a:p>
                <a:pPr algn="just">
                  <a:lnSpc>
                    <a:spcPct val="110000"/>
                  </a:lnSpc>
                  <a:buClr>
                    <a:srgbClr val="CC0000"/>
                  </a:buClr>
                  <a:buFont typeface="Wingdings" panose="05000000000000000000" pitchFamily="2" charset="2"/>
                  <a:buNone/>
                  <a:defRPr/>
                </a:pPr>
                <a:r>
                  <a:rPr lang="zh-CN" altLang="en-US" sz="2400" kern="0">
                    <a:solidFill>
                      <a:srgbClr val="00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当 </a:t>
                </a:r>
                <a:r>
                  <a:rPr lang="zh-CN" altLang="en-US" sz="2400" i="1" kern="0">
                    <a:solidFill>
                      <a:srgbClr val="00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</a:t>
                </a:r>
                <a:r>
                  <a:rPr lang="en-US" altLang="zh-CN" sz="2400" kern="0" baseline="-25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d </a:t>
                </a:r>
                <a:r>
                  <a:rPr lang="en-US" altLang="zh-CN" sz="2400" kern="0">
                    <a:solidFill>
                      <a:srgbClr val="00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</a:t>
                </a:r>
                <a:r>
                  <a:rPr lang="zh-CN" altLang="en-US" sz="2400" kern="0">
                    <a:solidFill>
                      <a:srgbClr val="00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（</a:t>
                </a:r>
                <a:r>
                  <a:rPr lang="en-US" altLang="zh-CN" sz="2400" kern="0">
                    <a:solidFill>
                      <a:srgbClr val="00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3  5</a:t>
                </a:r>
                <a:r>
                  <a:rPr lang="zh-CN" altLang="en-US" sz="2400" kern="0">
                    <a:solidFill>
                      <a:srgbClr val="000000"/>
                    </a:solidFill>
                    <a:latin typeface="Times New Roman" panose="02020603050405020304" pitchFamily="18" charset="0"/>
                    <a:sym typeface="Symbol" panose="05050102010706020507" pitchFamily="18" charset="2"/>
                  </a:rPr>
                  <a:t>）   时，</a:t>
                </a:r>
                <a:endParaRPr lang="zh-CN" altLang="en-US" sz="2400" kern="0">
                  <a:solidFill>
                    <a:srgbClr val="00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graphicFrame>
            <p:nvGraphicFramePr>
              <p:cNvPr id="18446" name="Object 11"/>
              <p:cNvGraphicFramePr>
                <a:graphicFrameLocks noChangeAspect="1"/>
              </p:cNvGraphicFramePr>
              <p:nvPr/>
            </p:nvGraphicFramePr>
            <p:xfrm>
              <a:off x="2094" y="2201"/>
              <a:ext cx="208" cy="4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171" name="公式" r:id="rId3" imgW="165100" imgH="368300" progId="Equation.3">
                      <p:embed/>
                    </p:oleObj>
                  </mc:Choice>
                  <mc:Fallback>
                    <p:oleObj name="公式" r:id="rId3" imgW="165100" imgH="368300" progId="Equation.3">
                      <p:embed/>
                      <p:pic>
                        <p:nvPicPr>
                          <p:cNvPr id="0" name="Object 1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94" y="2201"/>
                            <a:ext cx="208" cy="46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2587" y="2248"/>
              <a:ext cx="1872" cy="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1pPr>
              <a:lvl2pPr marL="762000" indent="-28575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30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2pPr>
              <a:lvl3pPr marL="11811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8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4pPr>
              <a:lvl5pPr marL="2057400" indent="-228600" algn="l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5pPr>
              <a:lvl6pPr marL="25146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6pPr>
              <a:lvl7pPr marL="29718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7pPr>
              <a:lvl8pPr marL="34290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8pPr>
              <a:lvl9pPr marL="3886200" indent="-228600" fontAlgn="base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400" b="1">
                  <a:solidFill>
                    <a:schemeClr val="tx1"/>
                  </a:solidFill>
                  <a:latin typeface="Arial Narrow" panose="020B0606020202030204" pitchFamily="34" charset="0"/>
                  <a:ea typeface="楷体_GB2312" pitchFamily="49" charset="-122"/>
                </a:defRPr>
              </a:lvl9pPr>
            </a:lstStyle>
            <a:p>
              <a:pPr algn="just">
                <a:lnSpc>
                  <a:spcPct val="110000"/>
                </a:lnSpc>
                <a:buClr>
                  <a:srgbClr val="CC0000"/>
                </a:buClr>
                <a:buFont typeface="Wingdings" panose="05000000000000000000" pitchFamily="2" charset="2"/>
                <a:buNone/>
                <a:defRPr/>
              </a:pPr>
              <a:r>
                <a:rPr lang="en-US" altLang="zh-CN" sz="2400" i="1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altLang="zh-CN" sz="2400" kern="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L</a:t>
              </a:r>
              <a:r>
                <a:rPr lang="en-US" altLang="zh-CN" sz="2400" kern="0">
                  <a:solidFill>
                    <a:srgbClr val="00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 = ( 1.1  1.2 )</a:t>
              </a:r>
              <a:r>
                <a:rPr lang="en-US" altLang="zh-CN" sz="2400" i="1" kern="0">
                  <a:solidFill>
                    <a:srgbClr val="000000"/>
                  </a:solidFill>
                  <a:latin typeface="Times New Roman" panose="02020603050405020304" pitchFamily="18" charset="0"/>
                </a:rPr>
                <a:t>V</a:t>
              </a:r>
              <a:r>
                <a:rPr lang="en-US" altLang="zh-CN" sz="2400" kern="0" baseline="-25000">
                  <a:solidFill>
                    <a:srgbClr val="000000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400" kern="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11.1.2  </a:t>
            </a:r>
            <a:r>
              <a:rPr lang="zh-CN" altLang="en-US"/>
              <a:t>滤波电路</a:t>
            </a:r>
            <a:endParaRPr lang="zh-CN" altLang="en-US"/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476250" y="1289050"/>
            <a:ext cx="364331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 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随负载电流的变化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19" name="Object 17"/>
          <p:cNvGraphicFramePr>
            <a:graphicFrameLocks noChangeAspect="1"/>
          </p:cNvGraphicFramePr>
          <p:nvPr/>
        </p:nvGraphicFramePr>
        <p:xfrm>
          <a:off x="4743450" y="1611313"/>
          <a:ext cx="3962400" cy="326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图片" r:id="rId1" imgW="1981835" imgH="1632585" progId="Word.Picture.8">
                  <p:embed/>
                </p:oleObj>
              </mc:Choice>
              <mc:Fallback>
                <p:oleObj name="图片" r:id="rId1" imgW="1981835" imgH="1632585" progId="Word.Picture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0" y="1611313"/>
                        <a:ext cx="3962400" cy="326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/>
        </p:nvGraphicFramePr>
        <p:xfrm>
          <a:off x="4743450" y="1628775"/>
          <a:ext cx="3925888" cy="324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5" name="图片" r:id="rId3" imgW="1962785" imgH="1623695" progId="Word.Picture.8">
                  <p:embed/>
                </p:oleObj>
              </mc:Choice>
              <mc:Fallback>
                <p:oleObj name="图片" r:id="rId3" imgW="1962785" imgH="1623695" progId="Word.Picture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3450" y="1628775"/>
                        <a:ext cx="3925888" cy="324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对象 20"/>
          <p:cNvGraphicFramePr>
            <a:graphicFrameLocks noChangeAspect="1"/>
          </p:cNvGraphicFramePr>
          <p:nvPr/>
        </p:nvGraphicFramePr>
        <p:xfrm>
          <a:off x="323850" y="2695575"/>
          <a:ext cx="4457700" cy="202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name="Picture" r:id="rId5" imgW="2973070" imgH="1353185" progId="Word.Picture.8">
                  <p:embed/>
                </p:oleObj>
              </mc:Choice>
              <mc:Fallback>
                <p:oleObj name="Picture" r:id="rId5" imgW="2973070" imgH="1353185" progId="Word.Picture.8">
                  <p:embed/>
                  <p:pic>
                    <p:nvPicPr>
                      <p:cNvPr id="0" name="对象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95575"/>
                        <a:ext cx="4457700" cy="202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11.1.2  </a:t>
            </a:r>
            <a:r>
              <a:rPr lang="zh-CN" altLang="en-US"/>
              <a:t>滤波电路</a:t>
            </a:r>
            <a:endParaRPr lang="zh-CN" altLang="en-US"/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395288" y="923925"/>
            <a:ext cx="4344987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800" kern="0">
                <a:solidFill>
                  <a:srgbClr val="000000"/>
                </a:solidFill>
              </a:rPr>
              <a:t>电感滤波电路</a:t>
            </a:r>
            <a:endParaRPr lang="zh-CN" altLang="en-US" sz="2800" kern="0">
              <a:solidFill>
                <a:srgbClr val="000000"/>
              </a:solidFill>
            </a:endParaRPr>
          </a:p>
        </p:txBody>
      </p:sp>
      <p:pic>
        <p:nvPicPr>
          <p:cNvPr id="20484" name="Picture 16" descr="未标题-2 拷贝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773238"/>
            <a:ext cx="71151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zh-CN" altLang="en-US"/>
              <a:t>*</a:t>
            </a:r>
            <a:r>
              <a:rPr lang="en-US" altLang="zh-CN"/>
              <a:t>11.1.3  </a:t>
            </a:r>
            <a:r>
              <a:rPr lang="zh-CN" altLang="en-US"/>
              <a:t>倍压整流电路</a:t>
            </a:r>
            <a:endParaRPr lang="zh-CN" altLang="en-US"/>
          </a:p>
        </p:txBody>
      </p:sp>
      <p:graphicFrame>
        <p:nvGraphicFramePr>
          <p:cNvPr id="21507" name="Object 10"/>
          <p:cNvGraphicFramePr>
            <a:graphicFrameLocks noChangeAspect="1"/>
          </p:cNvGraphicFramePr>
          <p:nvPr/>
        </p:nvGraphicFramePr>
        <p:xfrm>
          <a:off x="4740275" y="68263"/>
          <a:ext cx="3962400" cy="268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图片" r:id="rId1" imgW="2477770" imgH="1680845" progId="Word.Picture.8">
                  <p:embed/>
                </p:oleObj>
              </mc:Choice>
              <mc:Fallback>
                <p:oleObj name="图片" r:id="rId1" imgW="2477770" imgH="1680845" progId="Word.Picture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0275" y="68263"/>
                        <a:ext cx="3962400" cy="2682875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740275" y="2687638"/>
          <a:ext cx="3962400" cy="268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图片" r:id="rId3" imgW="2477770" imgH="1680845" progId="Word.Picture.8">
                  <p:embed/>
                </p:oleObj>
              </mc:Choice>
              <mc:Fallback>
                <p:oleObj name="图片" r:id="rId3" imgW="2477770" imgH="1680845" progId="Word.Picture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0275" y="2687638"/>
                        <a:ext cx="3962400" cy="268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76250" y="4656138"/>
            <a:ext cx="3643313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是变压器副边电压的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倍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21510" name="Rectangle 15"/>
          <p:cNvSpPr>
            <a:spLocks noChangeArrowheads="1"/>
          </p:cNvSpPr>
          <p:nvPr/>
        </p:nvSpPr>
        <p:spPr bwMode="auto">
          <a:xfrm>
            <a:off x="476250" y="755650"/>
            <a:ext cx="4206875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正半周，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D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导通，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D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截止，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C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充电达峰值电压 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16" name="Object 16"/>
          <p:cNvGraphicFramePr>
            <a:graphicFrameLocks noChangeAspect="1"/>
          </p:cNvGraphicFramePr>
          <p:nvPr/>
        </p:nvGraphicFramePr>
        <p:xfrm>
          <a:off x="1146175" y="1878013"/>
          <a:ext cx="15081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0" name="公式" r:id="rId5" imgW="761365" imgH="266700" progId="Equation.3">
                  <p:embed/>
                </p:oleObj>
              </mc:Choice>
              <mc:Fallback>
                <p:oleObj name="公式" r:id="rId5" imgW="761365" imgH="2667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6175" y="1878013"/>
                        <a:ext cx="15081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8"/>
          <p:cNvSpPr>
            <a:spLocks noChangeArrowheads="1"/>
          </p:cNvSpPr>
          <p:nvPr/>
        </p:nvSpPr>
        <p:spPr bwMode="auto">
          <a:xfrm>
            <a:off x="395288" y="5311775"/>
            <a:ext cx="8053387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5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当</a:t>
            </a:r>
            <a:r>
              <a:rPr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C</a:t>
            </a:r>
            <a:r>
              <a:rPr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的放电时间常数</a:t>
            </a:r>
            <a:r>
              <a:rPr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R</a:t>
            </a:r>
            <a:r>
              <a:rPr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L</a:t>
            </a:r>
            <a:r>
              <a:rPr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C</a:t>
            </a:r>
            <a:r>
              <a:rPr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远大于电源电压周期时，正半周，</a:t>
            </a:r>
            <a:r>
              <a:rPr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C</a:t>
            </a:r>
            <a:r>
              <a:rPr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放电很少，负载电压可以基本保持不变。 </a:t>
            </a:r>
            <a:endParaRPr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18" name="Object 19"/>
          <p:cNvGraphicFramePr>
            <a:graphicFrameLocks noChangeAspect="1"/>
          </p:cNvGraphicFramePr>
          <p:nvPr/>
        </p:nvGraphicFramePr>
        <p:xfrm>
          <a:off x="727075" y="3563938"/>
          <a:ext cx="3392488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公式" r:id="rId7" imgW="1713865" imgH="266700" progId="Equation.3">
                  <p:embed/>
                </p:oleObj>
              </mc:Choice>
              <mc:Fallback>
                <p:oleObj name="公式" r:id="rId7" imgW="1713865" imgH="2667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" y="3563938"/>
                        <a:ext cx="3392488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395288" y="2411413"/>
            <a:ext cx="4206875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负半周，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D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  <a:sym typeface="Symbol" panose="05050102010706020507" pitchFamily="18" charset="2"/>
              </a:rPr>
              <a:t>截止， </a:t>
            </a:r>
            <a:r>
              <a:rPr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D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导通，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C</a:t>
            </a:r>
            <a:r>
              <a:rPr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充电的峰值电压 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20" name="Object 21"/>
          <p:cNvGraphicFramePr>
            <a:graphicFrameLocks noChangeAspect="1"/>
          </p:cNvGraphicFramePr>
          <p:nvPr/>
        </p:nvGraphicFramePr>
        <p:xfrm>
          <a:off x="727075" y="4122738"/>
          <a:ext cx="2286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公式" r:id="rId9" imgW="1155065" imgH="266700" progId="Equation.3">
                  <p:embed/>
                </p:oleObj>
              </mc:Choice>
              <mc:Fallback>
                <p:oleObj name="公式" r:id="rId9" imgW="1155065" imgH="266700" progId="Equation.3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075" y="4122738"/>
                        <a:ext cx="22860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zh-CN" altLang="en-US"/>
              <a:t>*</a:t>
            </a:r>
            <a:r>
              <a:rPr lang="en-US" altLang="zh-CN"/>
              <a:t>11.1.3  </a:t>
            </a:r>
            <a:r>
              <a:rPr lang="zh-CN" altLang="en-US"/>
              <a:t>倍压整流电路</a:t>
            </a:r>
            <a:endParaRPr lang="zh-CN" altLang="en-US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33400" y="4108450"/>
            <a:ext cx="7888288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倍压整流电路一般用于高电压、小电流（几毫安以下）和负载变化不大的直流电源中。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22532" name="Rectangle 9"/>
          <p:cNvSpPr>
            <a:spLocks noChangeArrowheads="1"/>
          </p:cNvSpPr>
          <p:nvPr/>
        </p:nvSpPr>
        <p:spPr bwMode="auto">
          <a:xfrm>
            <a:off x="476250" y="755650"/>
            <a:ext cx="4841875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电路中元器件要求有较高的耐压值，并能承受更大的冲击电流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476250" y="2297113"/>
            <a:ext cx="4024313" cy="104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500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sym typeface="Symbol" panose="05050102010706020507" pitchFamily="18" charset="2"/>
              </a:rPr>
              <a:t>增加连接的级数，可得到更高倍数的输出电压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sym typeface="Symbol" panose="05050102010706020507" pitchFamily="18" charset="2"/>
            </a:endParaRPr>
          </a:p>
        </p:txBody>
      </p:sp>
      <p:graphicFrame>
        <p:nvGraphicFramePr>
          <p:cNvPr id="22534" name="Object 15"/>
          <p:cNvGraphicFramePr>
            <a:graphicFrameLocks noChangeAspect="1"/>
          </p:cNvGraphicFramePr>
          <p:nvPr/>
        </p:nvGraphicFramePr>
        <p:xfrm>
          <a:off x="4872038" y="1249363"/>
          <a:ext cx="3962400" cy="268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图片" r:id="rId1" imgW="2477770" imgH="1680845" progId="Word.Picture.8">
                  <p:embed/>
                </p:oleObj>
              </mc:Choice>
              <mc:Fallback>
                <p:oleObj name="图片" r:id="rId1" imgW="2477770" imgH="1680845" progId="Word.Picture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38" y="1249363"/>
                        <a:ext cx="3962400" cy="268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10.2  </a:t>
            </a:r>
            <a:r>
              <a:rPr lang="zh-CN" altLang="en-US" dirty="0"/>
              <a:t>线性稳压电路</a:t>
            </a:r>
            <a:endParaRPr lang="zh-CN" altLang="en-US" dirty="0"/>
          </a:p>
        </p:txBody>
      </p:sp>
      <p:sp>
        <p:nvSpPr>
          <p:cNvPr id="23555" name="副标题 2"/>
          <p:cNvSpPr>
            <a:spLocks noGrp="1"/>
          </p:cNvSpPr>
          <p:nvPr>
            <p:ph type="subTitle" idx="1"/>
          </p:nvPr>
        </p:nvSpPr>
        <p:spPr>
          <a:xfrm>
            <a:off x="900113" y="1989138"/>
            <a:ext cx="7343775" cy="3649662"/>
          </a:xfrm>
        </p:spPr>
        <p:txBody>
          <a:bodyPr/>
          <a:lstStyle/>
          <a:p>
            <a:r>
              <a:rPr lang="en-US" altLang="zh-CN"/>
              <a:t>10.2.1   </a:t>
            </a:r>
            <a:r>
              <a:rPr lang="zh-CN" altLang="en-US"/>
              <a:t>稳压电源质量指标</a:t>
            </a:r>
            <a:endParaRPr lang="zh-CN" altLang="en-US"/>
          </a:p>
          <a:p>
            <a:r>
              <a:rPr lang="en-US" altLang="zh-CN"/>
              <a:t>10.2.2   </a:t>
            </a:r>
            <a:r>
              <a:rPr lang="zh-CN" altLang="en-US"/>
              <a:t>串联反馈式稳压电路工作原理</a:t>
            </a:r>
            <a:endParaRPr lang="zh-CN" altLang="en-US"/>
          </a:p>
          <a:p>
            <a:r>
              <a:rPr lang="en-US" altLang="zh-CN"/>
              <a:t>10.2.3   </a:t>
            </a:r>
            <a:r>
              <a:rPr lang="zh-CN" altLang="en-US"/>
              <a:t>三端集成稳压器</a:t>
            </a:r>
            <a:endParaRPr lang="zh-CN" altLang="en-US"/>
          </a:p>
          <a:p>
            <a:r>
              <a:rPr lang="en-US" altLang="zh-CN"/>
              <a:t>10.2.4   </a:t>
            </a:r>
            <a:r>
              <a:rPr lang="zh-CN" altLang="en-US"/>
              <a:t>三端集成稳压器的应用</a:t>
            </a:r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11.2.1  </a:t>
            </a:r>
            <a:r>
              <a:rPr lang="zh-CN" altLang="en-US"/>
              <a:t>稳压电源质量指标</a:t>
            </a:r>
            <a:endParaRPr lang="zh-CN" altLang="en-US"/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387350" y="687388"/>
            <a:ext cx="1860550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输出电压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18" name="Object 5"/>
          <p:cNvGraphicFramePr>
            <a:graphicFrameLocks noChangeAspect="1"/>
          </p:cNvGraphicFramePr>
          <p:nvPr/>
        </p:nvGraphicFramePr>
        <p:xfrm>
          <a:off x="2090738" y="747713"/>
          <a:ext cx="248285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公式" r:id="rId1" imgW="1231265" imgH="203200" progId="Equation.3">
                  <p:embed/>
                </p:oleObj>
              </mc:Choice>
              <mc:Fallback>
                <p:oleObj name="公式" r:id="rId1" imgW="1231265" imgH="203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0738" y="747713"/>
                        <a:ext cx="2482850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404813" y="1216025"/>
            <a:ext cx="2565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输出电压变化量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20" name="Object 7"/>
          <p:cNvGraphicFramePr>
            <a:graphicFrameLocks noChangeAspect="1"/>
          </p:cNvGraphicFramePr>
          <p:nvPr/>
        </p:nvGraphicFramePr>
        <p:xfrm>
          <a:off x="2851150" y="1311275"/>
          <a:ext cx="371157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7" name="公式" r:id="rId3" imgW="1841500" imgH="203200" progId="Equation.3">
                  <p:embed/>
                </p:oleObj>
              </mc:Choice>
              <mc:Fallback>
                <p:oleObj name="公式" r:id="rId3" imgW="1841500" imgH="203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1150" y="1311275"/>
                        <a:ext cx="3711575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596900" y="1955800"/>
            <a:ext cx="2565400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66"/>
                </a:solidFill>
              </a:rPr>
              <a:t>输入调整因数</a:t>
            </a:r>
            <a:endParaRPr lang="zh-CN" altLang="en-US" sz="2400" kern="0">
              <a:solidFill>
                <a:srgbClr val="000066"/>
              </a:solidFill>
            </a:endParaRPr>
          </a:p>
        </p:txBody>
      </p:sp>
      <p:graphicFrame>
        <p:nvGraphicFramePr>
          <p:cNvPr id="22" name="Object 9"/>
          <p:cNvGraphicFramePr>
            <a:graphicFrameLocks noChangeAspect="1"/>
          </p:cNvGraphicFramePr>
          <p:nvPr/>
        </p:nvGraphicFramePr>
        <p:xfrm>
          <a:off x="2782888" y="1789113"/>
          <a:ext cx="2122487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公式" r:id="rId5" imgW="965200" imgH="431800" progId="Equation.3">
                  <p:embed/>
                </p:oleObj>
              </mc:Choice>
              <mc:Fallback>
                <p:oleObj name="公式" r:id="rId5" imgW="965200" imgH="4318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8" y="1789113"/>
                        <a:ext cx="2122487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598488" y="2851150"/>
            <a:ext cx="20716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 dirty="0">
                <a:solidFill>
                  <a:srgbClr val="000066"/>
                </a:solidFill>
              </a:rPr>
              <a:t>电压调整率</a:t>
            </a:r>
            <a:endParaRPr lang="zh-CN" altLang="en-US" sz="2400" kern="0" dirty="0">
              <a:solidFill>
                <a:srgbClr val="000066"/>
              </a:solidFill>
            </a:endParaRPr>
          </a:p>
        </p:txBody>
      </p:sp>
      <p:graphicFrame>
        <p:nvGraphicFramePr>
          <p:cNvPr id="24" name="Object 11"/>
          <p:cNvGraphicFramePr>
            <a:graphicFrameLocks noChangeAspect="1"/>
          </p:cNvGraphicFramePr>
          <p:nvPr/>
        </p:nvGraphicFramePr>
        <p:xfrm>
          <a:off x="2368550" y="2690813"/>
          <a:ext cx="3602038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公式" r:id="rId7" imgW="1637665" imgH="431800" progId="Equation.3">
                  <p:embed/>
                </p:oleObj>
              </mc:Choice>
              <mc:Fallback>
                <p:oleObj name="公式" r:id="rId7" imgW="1637665" imgH="4318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8550" y="2690813"/>
                        <a:ext cx="3602038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12"/>
          <p:cNvSpPr>
            <a:spLocks noChangeArrowheads="1"/>
          </p:cNvSpPr>
          <p:nvPr/>
        </p:nvSpPr>
        <p:spPr bwMode="auto">
          <a:xfrm>
            <a:off x="792163" y="3819525"/>
            <a:ext cx="20716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66"/>
                </a:solidFill>
              </a:rPr>
              <a:t>稳压系数</a:t>
            </a:r>
            <a:endParaRPr lang="zh-CN" altLang="en-US" sz="2400" kern="0">
              <a:solidFill>
                <a:srgbClr val="000066"/>
              </a:solidFill>
            </a:endParaRPr>
          </a:p>
        </p:txBody>
      </p:sp>
      <p:graphicFrame>
        <p:nvGraphicFramePr>
          <p:cNvPr id="26" name="Object 13"/>
          <p:cNvGraphicFramePr>
            <a:graphicFrameLocks noChangeAspect="1"/>
          </p:cNvGraphicFramePr>
          <p:nvPr/>
        </p:nvGraphicFramePr>
        <p:xfrm>
          <a:off x="2501900" y="3589338"/>
          <a:ext cx="2430463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公式" r:id="rId9" imgW="1104900" imgH="431800" progId="Equation.3">
                  <p:embed/>
                </p:oleObj>
              </mc:Choice>
              <mc:Fallback>
                <p:oleObj name="公式" r:id="rId9" imgW="1104900" imgH="431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3589338"/>
                        <a:ext cx="2430463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14"/>
          <p:cNvSpPr>
            <a:spLocks noChangeArrowheads="1"/>
          </p:cNvSpPr>
          <p:nvPr/>
        </p:nvSpPr>
        <p:spPr bwMode="auto">
          <a:xfrm>
            <a:off x="792163" y="4735513"/>
            <a:ext cx="2071687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66"/>
                </a:solidFill>
              </a:rPr>
              <a:t>输出电阻</a:t>
            </a:r>
            <a:endParaRPr lang="zh-CN" altLang="en-US" sz="2400" kern="0">
              <a:solidFill>
                <a:srgbClr val="000066"/>
              </a:solidFill>
            </a:endParaRPr>
          </a:p>
        </p:txBody>
      </p:sp>
      <p:graphicFrame>
        <p:nvGraphicFramePr>
          <p:cNvPr id="28" name="Object 15"/>
          <p:cNvGraphicFramePr>
            <a:graphicFrameLocks noChangeAspect="1"/>
          </p:cNvGraphicFramePr>
          <p:nvPr/>
        </p:nvGraphicFramePr>
        <p:xfrm>
          <a:off x="2555875" y="4557713"/>
          <a:ext cx="20383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1" name="公式" r:id="rId11" imgW="927100" imgH="431800" progId="Equation.3">
                  <p:embed/>
                </p:oleObj>
              </mc:Choice>
              <mc:Fallback>
                <p:oleObj name="公式" r:id="rId11" imgW="927100" imgH="4318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4557713"/>
                        <a:ext cx="203835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842963" y="5607050"/>
            <a:ext cx="207168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66"/>
                </a:solidFill>
              </a:rPr>
              <a:t>温度系数</a:t>
            </a:r>
            <a:endParaRPr lang="zh-CN" altLang="en-US" sz="2400" kern="0">
              <a:solidFill>
                <a:srgbClr val="000066"/>
              </a:solidFill>
            </a:endParaRPr>
          </a:p>
        </p:txBody>
      </p:sp>
      <p:graphicFrame>
        <p:nvGraphicFramePr>
          <p:cNvPr id="30" name="Object 17"/>
          <p:cNvGraphicFramePr>
            <a:graphicFrameLocks noChangeAspect="1"/>
          </p:cNvGraphicFramePr>
          <p:nvPr/>
        </p:nvGraphicFramePr>
        <p:xfrm>
          <a:off x="2524125" y="5475288"/>
          <a:ext cx="206692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2" name="公式" r:id="rId13" imgW="939165" imgH="431800" progId="Equation.3">
                  <p:embed/>
                </p:oleObj>
              </mc:Choice>
              <mc:Fallback>
                <p:oleObj name="公式" r:id="rId13" imgW="939165" imgH="431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4125" y="5475288"/>
                        <a:ext cx="2066925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19" grpId="0" autoUpdateAnimBg="0"/>
      <p:bldP spid="21" grpId="0" autoUpdateAnimBg="0"/>
      <p:bldP spid="23" grpId="0" autoUpdateAnimBg="0"/>
      <p:bldP spid="25" grpId="0" autoUpdateAnimBg="0"/>
      <p:bldP spid="27" grpId="0" autoUpdateAnimBg="0"/>
      <p:bldP spid="2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11.2.2  </a:t>
            </a:r>
            <a:r>
              <a:rPr lang="zh-CN" altLang="en-US"/>
              <a:t>串联反馈式稳压电路的工作原理</a:t>
            </a:r>
            <a:endParaRPr lang="zh-CN" altLang="en-US"/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533400" y="703263"/>
            <a:ext cx="1438275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结构</a:t>
            </a:r>
            <a:endParaRPr lang="zh-CN" altLang="en-US" sz="26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560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aphicFrame>
        <p:nvGraphicFramePr>
          <p:cNvPr id="25605" name="对象 5"/>
          <p:cNvGraphicFramePr>
            <a:graphicFrameLocks noChangeAspect="1"/>
          </p:cNvGraphicFramePr>
          <p:nvPr/>
        </p:nvGraphicFramePr>
        <p:xfrm>
          <a:off x="1982788" y="981075"/>
          <a:ext cx="6189662" cy="460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Picture" r:id="rId1" imgW="3439795" imgH="2561590" progId="Word.Picture.8">
                  <p:embed/>
                </p:oleObj>
              </mc:Choice>
              <mc:Fallback>
                <p:oleObj name="Picture" r:id="rId1" imgW="3439795" imgH="2561590" progId="Word.Picture.8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2788" y="981075"/>
                        <a:ext cx="6189662" cy="460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11.2.2  </a:t>
            </a:r>
            <a:r>
              <a:rPr lang="zh-CN" altLang="en-US"/>
              <a:t>串联反馈式稳压电路的工作原理</a:t>
            </a:r>
            <a:endParaRPr lang="zh-CN" altLang="en-US"/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273050" y="2220913"/>
            <a:ext cx="224948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输入电压波动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273050" y="2754313"/>
            <a:ext cx="209073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负载电流变化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3321050" y="2286000"/>
            <a:ext cx="1143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输出电压变化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34" name="Object 6"/>
          <p:cNvGraphicFramePr>
            <a:graphicFrameLocks noChangeAspect="1"/>
          </p:cNvGraphicFramePr>
          <p:nvPr/>
        </p:nvGraphicFramePr>
        <p:xfrm>
          <a:off x="323850" y="3427413"/>
          <a:ext cx="636588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公式" r:id="rId1" imgW="316865" imgH="215900" progId="Equation.3">
                  <p:embed/>
                </p:oleObj>
              </mc:Choice>
              <mc:Fallback>
                <p:oleObj name="公式" r:id="rId1" imgW="316865" imgH="215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427413"/>
                        <a:ext cx="636588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Group 7"/>
          <p:cNvGrpSpPr/>
          <p:nvPr/>
        </p:nvGrpSpPr>
        <p:grpSpPr bwMode="auto">
          <a:xfrm>
            <a:off x="1027113" y="3427413"/>
            <a:ext cx="2447925" cy="430212"/>
            <a:chOff x="1008" y="2809"/>
            <a:chExt cx="1542" cy="271"/>
          </a:xfrm>
        </p:grpSpPr>
        <p:graphicFrame>
          <p:nvGraphicFramePr>
            <p:cNvPr id="26654" name="Object 8"/>
            <p:cNvGraphicFramePr>
              <a:graphicFrameLocks noChangeAspect="1"/>
            </p:cNvGraphicFramePr>
            <p:nvPr/>
          </p:nvGraphicFramePr>
          <p:xfrm>
            <a:off x="1341" y="2809"/>
            <a:ext cx="1209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5" name="公式" r:id="rId3" imgW="951865" imgH="215900" progId="Equation.3">
                    <p:embed/>
                  </p:oleObj>
                </mc:Choice>
                <mc:Fallback>
                  <p:oleObj name="公式" r:id="rId3" imgW="951865" imgH="215900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41" y="2809"/>
                          <a:ext cx="1209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Line 9"/>
            <p:cNvSpPr>
              <a:spLocks noChangeShapeType="1"/>
            </p:cNvSpPr>
            <p:nvPr/>
          </p:nvSpPr>
          <p:spPr bwMode="auto">
            <a:xfrm flipV="1">
              <a:off x="1008" y="2944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38" name="Group 10"/>
          <p:cNvGrpSpPr/>
          <p:nvPr/>
        </p:nvGrpSpPr>
        <p:grpSpPr bwMode="auto">
          <a:xfrm>
            <a:off x="3570288" y="3427413"/>
            <a:ext cx="1198562" cy="430212"/>
            <a:chOff x="2610" y="2809"/>
            <a:chExt cx="755" cy="271"/>
          </a:xfrm>
        </p:grpSpPr>
        <p:graphicFrame>
          <p:nvGraphicFramePr>
            <p:cNvPr id="26652" name="Object 11"/>
            <p:cNvGraphicFramePr>
              <a:graphicFrameLocks noChangeAspect="1"/>
            </p:cNvGraphicFramePr>
            <p:nvPr/>
          </p:nvGraphicFramePr>
          <p:xfrm>
            <a:off x="2981" y="2809"/>
            <a:ext cx="384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6" name="公式" r:id="rId5" imgW="304800" imgH="215900" progId="Equation.3">
                    <p:embed/>
                  </p:oleObj>
                </mc:Choice>
                <mc:Fallback>
                  <p:oleObj name="公式" r:id="rId5" imgW="304800" imgH="2159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81" y="2809"/>
                          <a:ext cx="384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" name="Line 12"/>
            <p:cNvSpPr>
              <a:spLocks noChangeShapeType="1"/>
            </p:cNvSpPr>
            <p:nvPr/>
          </p:nvSpPr>
          <p:spPr bwMode="auto">
            <a:xfrm flipV="1">
              <a:off x="2610" y="2944"/>
              <a:ext cx="311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41" name="Group 13"/>
          <p:cNvGrpSpPr/>
          <p:nvPr/>
        </p:nvGrpSpPr>
        <p:grpSpPr bwMode="auto">
          <a:xfrm>
            <a:off x="323850" y="3960813"/>
            <a:ext cx="4038600" cy="430212"/>
            <a:chOff x="128" y="2304"/>
            <a:chExt cx="2544" cy="271"/>
          </a:xfrm>
        </p:grpSpPr>
        <p:graphicFrame>
          <p:nvGraphicFramePr>
            <p:cNvPr id="26649" name="Object 14"/>
            <p:cNvGraphicFramePr>
              <a:graphicFrameLocks noChangeAspect="1"/>
            </p:cNvGraphicFramePr>
            <p:nvPr/>
          </p:nvGraphicFramePr>
          <p:xfrm>
            <a:off x="128" y="2304"/>
            <a:ext cx="401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17" name="公式" r:id="rId7" imgW="316865" imgH="215900" progId="Equation.3">
                    <p:embed/>
                  </p:oleObj>
                </mc:Choice>
                <mc:Fallback>
                  <p:oleObj name="公式" r:id="rId7" imgW="316865" imgH="21590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" y="2304"/>
                          <a:ext cx="401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" name="Line 15"/>
            <p:cNvSpPr>
              <a:spLocks noChangeShapeType="1"/>
            </p:cNvSpPr>
            <p:nvPr/>
          </p:nvSpPr>
          <p:spPr bwMode="auto">
            <a:xfrm flipH="1" flipV="1">
              <a:off x="546" y="2473"/>
              <a:ext cx="2126" cy="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44" name="Line 16"/>
            <p:cNvSpPr>
              <a:spLocks noChangeShapeType="1"/>
            </p:cNvSpPr>
            <p:nvPr/>
          </p:nvSpPr>
          <p:spPr bwMode="auto">
            <a:xfrm>
              <a:off x="2672" y="2331"/>
              <a:ext cx="0" cy="150"/>
            </a:xfrm>
            <a:prstGeom prst="line">
              <a:avLst/>
            </a:prstGeom>
            <a:noFill/>
            <a:ln w="25400">
              <a:solidFill>
                <a:srgbClr val="FF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grpSp>
        <p:nvGrpSpPr>
          <p:cNvPr id="45" name="Group 17"/>
          <p:cNvGrpSpPr/>
          <p:nvPr/>
        </p:nvGrpSpPr>
        <p:grpSpPr bwMode="auto">
          <a:xfrm>
            <a:off x="2360613" y="2473325"/>
            <a:ext cx="884237" cy="585788"/>
            <a:chOff x="1554" y="1673"/>
            <a:chExt cx="557" cy="590"/>
          </a:xfrm>
        </p:grpSpPr>
        <p:sp>
          <p:nvSpPr>
            <p:cNvPr id="46" name="Line 18"/>
            <p:cNvSpPr>
              <a:spLocks noChangeShapeType="1"/>
            </p:cNvSpPr>
            <p:nvPr/>
          </p:nvSpPr>
          <p:spPr bwMode="auto">
            <a:xfrm>
              <a:off x="1777" y="1951"/>
              <a:ext cx="334" cy="0"/>
            </a:xfrm>
            <a:prstGeom prst="line">
              <a:avLst/>
            </a:prstGeom>
            <a:noFill/>
            <a:ln w="50800">
              <a:solidFill>
                <a:srgbClr val="FF00FF"/>
              </a:solidFill>
              <a:round/>
              <a:tailEnd type="stealth" w="sm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sp>
          <p:nvSpPr>
            <p:cNvPr id="47" name="AutoShape 19"/>
            <p:cNvSpPr/>
            <p:nvPr/>
          </p:nvSpPr>
          <p:spPr bwMode="auto">
            <a:xfrm>
              <a:off x="1554" y="1673"/>
              <a:ext cx="135" cy="590"/>
            </a:xfrm>
            <a:prstGeom prst="rightBrace">
              <a:avLst>
                <a:gd name="adj1" fmla="val 36420"/>
                <a:gd name="adj2" fmla="val 50000"/>
              </a:avLst>
            </a:prstGeom>
            <a:noFill/>
            <a:ln w="190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sp>
        <p:nvSpPr>
          <p:cNvPr id="48" name="Rectangle 20"/>
          <p:cNvSpPr>
            <a:spLocks noChangeArrowheads="1"/>
          </p:cNvSpPr>
          <p:nvPr/>
        </p:nvSpPr>
        <p:spPr bwMode="auto">
          <a:xfrm>
            <a:off x="1131888" y="1741488"/>
            <a:ext cx="293687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电压串联负反馈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sp>
        <p:nvSpPr>
          <p:cNvPr id="49" name="Rectangle 21"/>
          <p:cNvSpPr>
            <a:spLocks noChangeArrowheads="1"/>
          </p:cNvSpPr>
          <p:nvPr/>
        </p:nvSpPr>
        <p:spPr bwMode="auto">
          <a:xfrm>
            <a:off x="2930525" y="494665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所以输出电压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50" name="Object 22"/>
          <p:cNvGraphicFramePr>
            <a:graphicFrameLocks noChangeAspect="1"/>
          </p:cNvGraphicFramePr>
          <p:nvPr/>
        </p:nvGraphicFramePr>
        <p:xfrm>
          <a:off x="3575050" y="5378450"/>
          <a:ext cx="2149475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name="公式" r:id="rId9" imgW="1066165" imgH="406400" progId="Equation.3">
                  <p:embed/>
                </p:oleObj>
              </mc:Choice>
              <mc:Fallback>
                <p:oleObj name="公式" r:id="rId9" imgW="1066165" imgH="4064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5050" y="5378450"/>
                        <a:ext cx="2149475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23"/>
          <p:cNvSpPr>
            <a:spLocks noChangeArrowheads="1"/>
          </p:cNvSpPr>
          <p:nvPr/>
        </p:nvSpPr>
        <p:spPr bwMode="auto">
          <a:xfrm>
            <a:off x="349250" y="4514850"/>
            <a:ext cx="518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满足深度负反馈，根据</a:t>
            </a:r>
            <a:r>
              <a:rPr lang="zh-CN" altLang="en-US" sz="2400" kern="0">
                <a:solidFill>
                  <a:srgbClr val="FF0000"/>
                </a:solidFill>
              </a:rPr>
              <a:t>虚短</a:t>
            </a:r>
            <a:r>
              <a:rPr lang="zh-CN" altLang="en-US" sz="2400" kern="0">
                <a:solidFill>
                  <a:srgbClr val="000000"/>
                </a:solidFill>
              </a:rPr>
              <a:t>和</a:t>
            </a:r>
            <a:r>
              <a:rPr lang="zh-CN" altLang="en-US" sz="2400" kern="0">
                <a:solidFill>
                  <a:srgbClr val="FF0000"/>
                </a:solidFill>
              </a:rPr>
              <a:t>虚断</a:t>
            </a:r>
            <a:r>
              <a:rPr lang="zh-CN" altLang="en-US" sz="2400" kern="0">
                <a:solidFill>
                  <a:srgbClr val="000000"/>
                </a:solidFill>
              </a:rPr>
              <a:t>有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52" name="Object 31"/>
          <p:cNvGraphicFramePr>
            <a:graphicFrameLocks noChangeAspect="1"/>
          </p:cNvGraphicFramePr>
          <p:nvPr/>
        </p:nvGraphicFramePr>
        <p:xfrm>
          <a:off x="989013" y="5502275"/>
          <a:ext cx="1687512" cy="81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9" name="Equation" r:id="rId11" imgW="837565" imgH="406400" progId="Equation.3">
                  <p:embed/>
                </p:oleObj>
              </mc:Choice>
              <mc:Fallback>
                <p:oleObj name="Equation" r:id="rId11" imgW="837565" imgH="4064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9013" y="5502275"/>
                        <a:ext cx="1687512" cy="81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" name="Group 32"/>
          <p:cNvGrpSpPr/>
          <p:nvPr/>
        </p:nvGrpSpPr>
        <p:grpSpPr bwMode="auto">
          <a:xfrm>
            <a:off x="684213" y="4994275"/>
            <a:ext cx="1582737" cy="1092200"/>
            <a:chOff x="624" y="2976"/>
            <a:chExt cx="997" cy="688"/>
          </a:xfrm>
        </p:grpSpPr>
        <p:graphicFrame>
          <p:nvGraphicFramePr>
            <p:cNvPr id="26645" name="Object 33"/>
            <p:cNvGraphicFramePr>
              <a:graphicFrameLocks noChangeAspect="1"/>
            </p:cNvGraphicFramePr>
            <p:nvPr/>
          </p:nvGraphicFramePr>
          <p:xfrm>
            <a:off x="864" y="2976"/>
            <a:ext cx="757" cy="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320" name="Equation" r:id="rId13" imgW="596900" imgH="203200" progId="Equation.3">
                    <p:embed/>
                  </p:oleObj>
                </mc:Choice>
                <mc:Fallback>
                  <p:oleObj name="Equation" r:id="rId13" imgW="596900" imgH="203200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4" y="2976"/>
                          <a:ext cx="757" cy="2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5" name="AutoShape 34"/>
            <p:cNvSpPr/>
            <p:nvPr/>
          </p:nvSpPr>
          <p:spPr bwMode="auto">
            <a:xfrm>
              <a:off x="624" y="3040"/>
              <a:ext cx="144" cy="624"/>
            </a:xfrm>
            <a:prstGeom prst="leftBrace">
              <a:avLst>
                <a:gd name="adj1" fmla="val 36111"/>
                <a:gd name="adj2" fmla="val 50000"/>
              </a:avLst>
            </a:prstGeom>
            <a:noFill/>
            <a:ln w="19050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</p:grpSp>
      <p:sp>
        <p:nvSpPr>
          <p:cNvPr id="56" name="Rectangle 36"/>
          <p:cNvSpPr>
            <a:spLocks noChangeArrowheads="1"/>
          </p:cNvSpPr>
          <p:nvPr/>
        </p:nvSpPr>
        <p:spPr bwMode="auto">
          <a:xfrm>
            <a:off x="1146175" y="1231900"/>
            <a:ext cx="34559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将</a:t>
            </a: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lang="en-US" altLang="zh-CN" sz="24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REF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看作电路的输入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57" name="Rectangle 37"/>
          <p:cNvSpPr>
            <a:spLocks noChangeArrowheads="1"/>
          </p:cNvSpPr>
          <p:nvPr/>
        </p:nvSpPr>
        <p:spPr bwMode="auto">
          <a:xfrm>
            <a:off x="6069013" y="4424363"/>
            <a:ext cx="2809875" cy="13049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0" rIns="36000" bIns="0"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30000"/>
              </a:lnSpc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200" i="1" kern="0">
                <a:solidFill>
                  <a:srgbClr val="336699"/>
                </a:solidFill>
              </a:rPr>
              <a:t># </a:t>
            </a:r>
            <a:r>
              <a:rPr lang="zh-CN" altLang="en-US" sz="2200" kern="0">
                <a:solidFill>
                  <a:srgbClr val="CC0000"/>
                </a:solidFill>
              </a:rPr>
              <a:t>除了稳压原理来自负反馈，此电路设计还需要考虑哪些问题</a:t>
            </a:r>
            <a:r>
              <a:rPr lang="en-US" altLang="zh-CN" sz="2200" kern="0">
                <a:solidFill>
                  <a:srgbClr val="CC0000"/>
                </a:solidFill>
              </a:rPr>
              <a:t>?</a:t>
            </a:r>
            <a:endParaRPr lang="en-US" altLang="zh-CN" sz="2200" kern="0">
              <a:solidFill>
                <a:srgbClr val="CC0000"/>
              </a:solidFill>
            </a:endParaRPr>
          </a:p>
        </p:txBody>
      </p:sp>
      <p:sp>
        <p:nvSpPr>
          <p:cNvPr id="26643" name="Rectangle 39"/>
          <p:cNvSpPr>
            <a:spLocks noChangeArrowheads="1"/>
          </p:cNvSpPr>
          <p:nvPr/>
        </p:nvSpPr>
        <p:spPr bwMode="auto">
          <a:xfrm>
            <a:off x="533400" y="703263"/>
            <a:ext cx="2787650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lang="en-US" altLang="zh-CN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6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工作原理</a:t>
            </a:r>
            <a:endParaRPr lang="zh-CN" altLang="en-US" sz="26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26644" name="对象 58"/>
          <p:cNvGraphicFramePr>
            <a:graphicFrameLocks noChangeAspect="1"/>
          </p:cNvGraphicFramePr>
          <p:nvPr/>
        </p:nvGraphicFramePr>
        <p:xfrm>
          <a:off x="4738688" y="908050"/>
          <a:ext cx="4297362" cy="320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Picture" r:id="rId15" imgW="3439795" imgH="2561590" progId="Word.Picture.8">
                  <p:embed/>
                </p:oleObj>
              </mc:Choice>
              <mc:Fallback>
                <p:oleObj name="Picture" r:id="rId15" imgW="3439795" imgH="2561590" progId="Word.Picture.8">
                  <p:embed/>
                  <p:pic>
                    <p:nvPicPr>
                      <p:cNvPr id="0" name="对象 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8688" y="908050"/>
                        <a:ext cx="4297362" cy="3201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utoUpdateAnimBg="0"/>
      <p:bldP spid="32" grpId="0" autoUpdateAnimBg="0"/>
      <p:bldP spid="33" grpId="0" autoUpdateAnimBg="0"/>
      <p:bldP spid="48" grpId="0" autoUpdateAnimBg="0"/>
      <p:bldP spid="49" grpId="0" autoUpdateAnimBg="0"/>
      <p:bldP spid="51" grpId="0" autoUpdateAnimBg="0"/>
      <p:bldP spid="56" grpId="0" autoUpdateAnimBg="0"/>
      <p:bldP spid="57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11.2.3  </a:t>
            </a:r>
            <a:r>
              <a:rPr lang="zh-CN" altLang="en-US"/>
              <a:t>三端集成稳压器</a:t>
            </a:r>
            <a:endParaRPr lang="zh-CN" altLang="en-US"/>
          </a:p>
        </p:txBody>
      </p:sp>
      <p:pic>
        <p:nvPicPr>
          <p:cNvPr id="27651" name="Picture 3" descr="未标题-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16113"/>
            <a:ext cx="8569325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35088" y="1060450"/>
            <a:ext cx="6088062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800" kern="0">
                <a:solidFill>
                  <a:srgbClr val="000000"/>
                </a:solidFill>
              </a:rPr>
              <a:t>78 </a:t>
            </a:r>
            <a:r>
              <a:rPr lang="en-US" altLang="zh-CN" sz="2800" kern="0">
                <a:solidFill>
                  <a:srgbClr val="000000"/>
                </a:solidFill>
                <a:sym typeface="Symbol" panose="05050102010706020507" pitchFamily="18" charset="2"/>
              </a:rPr>
              <a:t>XX</a:t>
            </a:r>
            <a:r>
              <a:rPr lang="zh-CN" altLang="en-US" sz="2800" kern="0">
                <a:solidFill>
                  <a:srgbClr val="000000"/>
                </a:solidFill>
                <a:sym typeface="Symbol" panose="05050102010706020507" pitchFamily="18" charset="2"/>
              </a:rPr>
              <a:t>：</a:t>
            </a:r>
            <a:r>
              <a:rPr lang="zh-CN" altLang="en-US" sz="2800" kern="0">
                <a:solidFill>
                  <a:srgbClr val="000000"/>
                </a:solidFill>
              </a:rPr>
              <a:t>正电压              </a:t>
            </a:r>
            <a:r>
              <a:rPr lang="en-US" altLang="zh-CN" sz="2800" kern="0">
                <a:solidFill>
                  <a:srgbClr val="000000"/>
                </a:solidFill>
              </a:rPr>
              <a:t>79 XX</a:t>
            </a:r>
            <a:r>
              <a:rPr lang="zh-CN" altLang="en-US" sz="2800" kern="0">
                <a:solidFill>
                  <a:srgbClr val="000000"/>
                </a:solidFill>
              </a:rPr>
              <a:t>：负电压 </a:t>
            </a:r>
            <a:endParaRPr lang="zh-CN" altLang="en-US" sz="2800" ker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11.2.3  </a:t>
            </a:r>
            <a:r>
              <a:rPr lang="zh-CN" altLang="en-US"/>
              <a:t>三端集成稳压器</a:t>
            </a:r>
            <a:endParaRPr lang="zh-CN" altLang="en-US"/>
          </a:p>
        </p:txBody>
      </p: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458788" y="676275"/>
            <a:ext cx="7754937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800000"/>
                </a:solidFill>
              </a:rPr>
              <a:t>1.  </a:t>
            </a:r>
            <a:r>
              <a:rPr lang="zh-CN" altLang="en-US" sz="2400" kern="0">
                <a:solidFill>
                  <a:srgbClr val="800000"/>
                </a:solidFill>
              </a:rPr>
              <a:t>输出电压固定的三端集成稳压器</a:t>
            </a:r>
            <a:endParaRPr lang="zh-CN" altLang="en-US" sz="2400" kern="0">
              <a:solidFill>
                <a:srgbClr val="800000"/>
              </a:solidFill>
            </a:endParaRPr>
          </a:p>
        </p:txBody>
      </p:sp>
      <p:sp>
        <p:nvSpPr>
          <p:cNvPr id="28676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aphicFrame>
        <p:nvGraphicFramePr>
          <p:cNvPr id="28677" name="对象 3"/>
          <p:cNvGraphicFramePr>
            <a:graphicFrameLocks noChangeAspect="1"/>
          </p:cNvGraphicFramePr>
          <p:nvPr/>
        </p:nvGraphicFramePr>
        <p:xfrm>
          <a:off x="695325" y="1169988"/>
          <a:ext cx="7908925" cy="502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Picture" r:id="rId1" imgW="4945380" imgH="3142615" progId="Word.Picture.8">
                  <p:embed/>
                </p:oleObj>
              </mc:Choice>
              <mc:Fallback>
                <p:oleObj name="Picture" r:id="rId1" imgW="4945380" imgH="3142615" progId="Word.Picture.8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" y="1169988"/>
                        <a:ext cx="7908925" cy="502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11.2.3  </a:t>
            </a:r>
            <a:r>
              <a:rPr lang="zh-CN" altLang="en-US"/>
              <a:t>三端集成稳压器</a:t>
            </a:r>
            <a:endParaRPr lang="zh-CN" altLang="en-US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369888" y="749300"/>
            <a:ext cx="843756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800000"/>
                </a:solidFill>
              </a:rPr>
              <a:t>2.  </a:t>
            </a:r>
            <a:r>
              <a:rPr lang="zh-CN" altLang="en-US" sz="2400" kern="0">
                <a:solidFill>
                  <a:srgbClr val="800000"/>
                </a:solidFill>
              </a:rPr>
              <a:t>可调式三端集成稳压器（正电压</a:t>
            </a:r>
            <a:r>
              <a:rPr lang="en-US" altLang="zh-CN" sz="2400" kern="0">
                <a:solidFill>
                  <a:srgbClr val="800000"/>
                </a:solidFill>
              </a:rPr>
              <a:t>LM317</a:t>
            </a:r>
            <a:r>
              <a:rPr lang="zh-CN" altLang="en-US" sz="2400" kern="0">
                <a:solidFill>
                  <a:srgbClr val="800000"/>
                </a:solidFill>
              </a:rPr>
              <a:t>、负电压</a:t>
            </a:r>
            <a:r>
              <a:rPr lang="en-US" altLang="zh-CN" sz="2400" kern="0">
                <a:solidFill>
                  <a:srgbClr val="800000"/>
                </a:solidFill>
              </a:rPr>
              <a:t>LM337 </a:t>
            </a:r>
            <a:r>
              <a:rPr lang="zh-CN" altLang="en-US" sz="2400" kern="0">
                <a:solidFill>
                  <a:srgbClr val="800000"/>
                </a:solidFill>
              </a:rPr>
              <a:t>）</a:t>
            </a:r>
            <a:endParaRPr lang="zh-CN" altLang="en-US" sz="2400" kern="0">
              <a:solidFill>
                <a:srgbClr val="800000"/>
              </a:solidFill>
            </a:endParaRP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184150" y="1290638"/>
            <a:ext cx="175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zh-CN" altLang="en-US" sz="2400" kern="0">
                <a:solidFill>
                  <a:srgbClr val="000000"/>
                </a:solidFill>
              </a:rPr>
              <a:t>输出电压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17" name="Object 6"/>
          <p:cNvGraphicFramePr>
            <a:graphicFrameLocks noChangeAspect="1"/>
          </p:cNvGraphicFramePr>
          <p:nvPr/>
        </p:nvGraphicFramePr>
        <p:xfrm>
          <a:off x="344488" y="1844675"/>
          <a:ext cx="1941512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公式" r:id="rId1" imgW="1079500" imgH="228600" progId="Equation.3">
                  <p:embed/>
                </p:oleObj>
              </mc:Choice>
              <mc:Fallback>
                <p:oleObj name="公式" r:id="rId1" imgW="10795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488" y="1844675"/>
                        <a:ext cx="1941512" cy="411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702" name="Group 7"/>
          <p:cNvGrpSpPr/>
          <p:nvPr/>
        </p:nvGrpSpPr>
        <p:grpSpPr bwMode="auto">
          <a:xfrm>
            <a:off x="3092450" y="1371600"/>
            <a:ext cx="5943600" cy="4648200"/>
            <a:chOff x="1872" y="864"/>
            <a:chExt cx="3744" cy="2928"/>
          </a:xfrm>
        </p:grpSpPr>
        <p:sp>
          <p:nvSpPr>
            <p:cNvPr id="19" name="Rectangle 8" descr="羊皮纸"/>
            <p:cNvSpPr>
              <a:spLocks noChangeArrowheads="1"/>
            </p:cNvSpPr>
            <p:nvPr/>
          </p:nvSpPr>
          <p:spPr bwMode="auto">
            <a:xfrm>
              <a:off x="1872" y="864"/>
              <a:ext cx="3744" cy="2928"/>
            </a:xfrm>
            <a:prstGeom prst="rect">
              <a:avLst/>
            </a:prstGeom>
            <a:blipFill dpi="0" rotWithShape="0">
              <a:blip r:embed="rId3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algn="ctr">
                <a:defRPr/>
              </a:pPr>
              <a:endParaRPr lang="zh-CN" altLang="en-US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graphicFrame>
          <p:nvGraphicFramePr>
            <p:cNvPr id="29710" name="Object 9"/>
            <p:cNvGraphicFramePr>
              <a:graphicFrameLocks noChangeAspect="1"/>
            </p:cNvGraphicFramePr>
            <p:nvPr/>
          </p:nvGraphicFramePr>
          <p:xfrm>
            <a:off x="1920" y="960"/>
            <a:ext cx="3629" cy="27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363" name="图片" r:id="rId4" imgW="3201670" imgH="2409190" progId="Word.Picture.8">
                    <p:embed/>
                  </p:oleObj>
                </mc:Choice>
                <mc:Fallback>
                  <p:oleObj name="图片" r:id="rId4" imgW="3201670" imgH="2409190" progId="Word.Picture.8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20" y="960"/>
                          <a:ext cx="3629" cy="27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1" name="Object 11"/>
          <p:cNvGraphicFramePr>
            <a:graphicFrameLocks noChangeAspect="1"/>
          </p:cNvGraphicFramePr>
          <p:nvPr/>
        </p:nvGraphicFramePr>
        <p:xfrm>
          <a:off x="895350" y="5335588"/>
          <a:ext cx="1724025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公式" r:id="rId6" imgW="951865" imgH="444500" progId="Equation.3">
                  <p:embed/>
                </p:oleObj>
              </mc:Choice>
              <mc:Fallback>
                <p:oleObj name="公式" r:id="rId6" imgW="951865" imgH="444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0" y="5335588"/>
                        <a:ext cx="1724025" cy="79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2"/>
          <p:cNvGraphicFramePr>
            <a:graphicFrameLocks noChangeAspect="1"/>
          </p:cNvGraphicFramePr>
          <p:nvPr/>
        </p:nvGraphicFramePr>
        <p:xfrm>
          <a:off x="631825" y="2420938"/>
          <a:ext cx="2398713" cy="433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公式" r:id="rId8" imgW="1333500" imgH="241300" progId="Equation.3">
                  <p:embed/>
                </p:oleObj>
              </mc:Choice>
              <mc:Fallback>
                <p:oleObj name="公式" r:id="rId8" imgW="1333500" imgH="2413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2420938"/>
                        <a:ext cx="2398713" cy="433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184150" y="3043238"/>
            <a:ext cx="2330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由于 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abj</a:t>
            </a:r>
            <a:r>
              <a:rPr kumimoji="1" lang="en-US" altLang="zh-CN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&lt;&lt; 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kumimoji="1"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4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  <a:endParaRPr kumimoji="1" lang="en-US" altLang="zh-CN" sz="2400" b="1" baseline="-300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184150" y="3548063"/>
            <a:ext cx="1225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6200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811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0"/>
              </a:spcBef>
              <a:buClr>
                <a:srgbClr val="CC0000"/>
              </a:buClr>
              <a:buFont typeface="Wingdings" panose="05000000000000000000" pitchFamily="2" charset="2"/>
              <a:buNone/>
            </a:pPr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所以</a:t>
            </a:r>
            <a:endParaRPr kumimoji="1"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5" name="Object 15"/>
          <p:cNvGraphicFramePr>
            <a:graphicFrameLocks noChangeAspect="1"/>
          </p:cNvGraphicFramePr>
          <p:nvPr/>
        </p:nvGraphicFramePr>
        <p:xfrm>
          <a:off x="509588" y="4052888"/>
          <a:ext cx="1919287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公式" r:id="rId10" imgW="1066800" imgH="228600" progId="Equation.3">
                  <p:embed/>
                </p:oleObj>
              </mc:Choice>
              <mc:Fallback>
                <p:oleObj name="公式" r:id="rId10" imgW="1066800" imgH="2286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8" y="4052888"/>
                        <a:ext cx="1919287" cy="411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16"/>
          <p:cNvGraphicFramePr>
            <a:graphicFrameLocks noChangeAspect="1"/>
          </p:cNvGraphicFramePr>
          <p:nvPr/>
        </p:nvGraphicFramePr>
        <p:xfrm>
          <a:off x="869950" y="4508500"/>
          <a:ext cx="2033588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公式" r:id="rId12" imgW="1129665" imgH="444500" progId="Equation.3">
                  <p:embed/>
                </p:oleObj>
              </mc:Choice>
              <mc:Fallback>
                <p:oleObj name="公式" r:id="rId12" imgW="1129665" imgH="4445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950" y="4508500"/>
                        <a:ext cx="2033588" cy="80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  <p:bldP spid="23" grpId="0" autoUpdateAnimBg="0"/>
      <p:bldP spid="24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11.2.3  </a:t>
            </a:r>
            <a:r>
              <a:rPr lang="zh-CN" altLang="en-US"/>
              <a:t>三端集成稳压器</a:t>
            </a:r>
            <a:endParaRPr lang="zh-CN" altLang="en-US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98488" y="733425"/>
            <a:ext cx="515302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800000"/>
                </a:solidFill>
              </a:rPr>
              <a:t>3.  </a:t>
            </a:r>
            <a:r>
              <a:rPr lang="zh-CN" altLang="en-US" sz="2400" kern="0">
                <a:solidFill>
                  <a:srgbClr val="800000"/>
                </a:solidFill>
              </a:rPr>
              <a:t>最小输入－输出电压差</a:t>
            </a:r>
            <a:endParaRPr lang="zh-CN" altLang="en-US" sz="2400" kern="0">
              <a:solidFill>
                <a:srgbClr val="800000"/>
              </a:solidFill>
            </a:endParaRPr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4356100" y="981075"/>
          <a:ext cx="4451350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图片" r:id="rId1" imgW="2475865" imgH="1002030" progId="Word.Picture.8">
                  <p:embed/>
                </p:oleObj>
              </mc:Choice>
              <mc:Fallback>
                <p:oleObj name="图片" r:id="rId1" imgW="2475865" imgH="1002030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-7199"/>
                      <a:stretch>
                        <a:fillRect/>
                      </a:stretch>
                    </p:blipFill>
                    <p:spPr bwMode="auto">
                      <a:xfrm>
                        <a:off x="4356100" y="981075"/>
                        <a:ext cx="4451350" cy="192881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Group 5"/>
          <p:cNvGraphicFramePr>
            <a:graphicFrameLocks noGrp="1"/>
          </p:cNvGraphicFramePr>
          <p:nvPr/>
        </p:nvGraphicFramePr>
        <p:xfrm>
          <a:off x="611188" y="3068638"/>
          <a:ext cx="7993062" cy="2234566"/>
        </p:xfrm>
        <a:graphic>
          <a:graphicData uri="http://schemas.openxmlformats.org/drawingml/2006/table">
            <a:tbl>
              <a:tblPr/>
              <a:tblGrid>
                <a:gridCol w="2087562"/>
                <a:gridCol w="1620838"/>
                <a:gridCol w="847725"/>
                <a:gridCol w="1785937"/>
                <a:gridCol w="1651000"/>
              </a:tblGrid>
              <a:tr h="303213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类    型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三端固定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三端可调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97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参  数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符号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6987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单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位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正压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78××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负压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79××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indent="269875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2698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正压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LM317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269875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负压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LM337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22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输入电压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I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(8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～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40)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(3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～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40)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5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输出电压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(5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～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24)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 (1.2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～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37)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最小（输入－输出）电压差</a:t>
                      </a:r>
                      <a:endParaRPr kumimoji="1" lang="zh-CN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－</a:t>
                      </a:r>
                      <a:r>
                        <a:rPr kumimoji="1" lang="en-US" altLang="zh-CN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kumimoji="1" lang="en-US" altLang="zh-CN" sz="1600" b="1" i="0" u="none" strike="noStrike" cap="none" normalizeH="0" baseline="-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O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）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min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V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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(2.0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～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  <a:sym typeface="Symbol" panose="05050102010706020507" pitchFamily="18" charset="2"/>
                        </a:rPr>
                        <a:t>2.5)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  <a:sym typeface="Symbol" panose="05050102010706020507" pitchFamily="18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1.2</a:t>
                      </a:r>
                      <a:r>
                        <a:rPr kumimoji="1" lang="zh-CN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kumimoji="1" lang="en-US" altLang="zh-CN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楷体_GB2312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kumimoji="1" lang="en-US" altLang="zh-CN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楷体_GB2312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11.2.4  </a:t>
            </a:r>
            <a:r>
              <a:rPr lang="zh-CN" altLang="en-US"/>
              <a:t>三端集成稳压器的应用</a:t>
            </a:r>
            <a:endParaRPr lang="zh-CN" alt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96888" y="1239838"/>
            <a:ext cx="28670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1. </a:t>
            </a:r>
            <a:r>
              <a:rPr lang="zh-CN" altLang="en-US" sz="2400" kern="0">
                <a:solidFill>
                  <a:srgbClr val="000000"/>
                </a:solidFill>
              </a:rPr>
              <a:t>固定式应用举例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1625600" y="1874838"/>
          <a:ext cx="6186488" cy="3570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图片" r:id="rId1" imgW="2476500" imgH="1429385" progId="Word.Picture.8">
                  <p:embed/>
                </p:oleObj>
              </mc:Choice>
              <mc:Fallback>
                <p:oleObj name="图片" r:id="rId1" imgW="2476500" imgH="142938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5600" y="1874838"/>
                        <a:ext cx="6186488" cy="3570287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11.2.4  </a:t>
            </a:r>
            <a:r>
              <a:rPr lang="zh-CN" altLang="en-US"/>
              <a:t>三端集成稳压器的应用</a:t>
            </a:r>
            <a:endParaRPr lang="zh-CN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96888" y="1239838"/>
            <a:ext cx="28670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1. </a:t>
            </a:r>
            <a:r>
              <a:rPr lang="zh-CN" altLang="en-US" sz="2400" kern="0">
                <a:solidFill>
                  <a:srgbClr val="000000"/>
                </a:solidFill>
              </a:rPr>
              <a:t>固定式应用举例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  <p:graphicFrame>
        <p:nvGraphicFramePr>
          <p:cNvPr id="32772" name="Object 5"/>
          <p:cNvGraphicFramePr>
            <a:graphicFrameLocks noChangeAspect="1"/>
          </p:cNvGraphicFramePr>
          <p:nvPr/>
        </p:nvGraphicFramePr>
        <p:xfrm>
          <a:off x="384175" y="1989138"/>
          <a:ext cx="8364538" cy="271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4" name="图片" r:id="rId1" imgW="4192270" imgH="1362710" progId="Word.Picture.8">
                  <p:embed/>
                </p:oleObj>
              </mc:Choice>
              <mc:Fallback>
                <p:oleObj name="图片" r:id="rId1" imgW="4192270" imgH="1362710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175" y="1989138"/>
                        <a:ext cx="8364538" cy="27178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11.2.4  </a:t>
            </a:r>
            <a:r>
              <a:rPr lang="zh-CN" altLang="en-US"/>
              <a:t>三端集成稳压器的应用</a:t>
            </a:r>
            <a:endParaRPr lang="zh-CN" altLang="en-US"/>
          </a:p>
        </p:txBody>
      </p:sp>
      <p:pic>
        <p:nvPicPr>
          <p:cNvPr id="33795" name="Picture 7" descr="未标题-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341438"/>
            <a:ext cx="5092700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81013" y="811213"/>
            <a:ext cx="2867025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1pPr>
            <a:lvl2pPr marL="762000" indent="-28575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30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2pPr>
            <a:lvl3pPr marL="11811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8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3pPr>
            <a:lvl4pPr marL="1600200" indent="-228600" algn="l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4pPr>
            <a:lvl5pPr marL="2057400" indent="-228600" algn="l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5pPr>
            <a:lvl6pPr marL="25146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6pPr>
            <a:lvl7pPr marL="29718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7pPr>
            <a:lvl8pPr marL="34290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8pPr>
            <a:lvl9pPr marL="3886200" indent="-22860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b="1">
                <a:solidFill>
                  <a:schemeClr val="tx1"/>
                </a:solidFill>
                <a:latin typeface="Arial Narrow" panose="020B0606020202030204" pitchFamily="34" charset="0"/>
                <a:ea typeface="楷体_GB2312" pitchFamily="49" charset="-122"/>
              </a:defRPr>
            </a:lvl9pPr>
          </a:lstStyle>
          <a:p>
            <a:pPr algn="just">
              <a:lnSpc>
                <a:spcPct val="110000"/>
              </a:lnSpc>
              <a:buClr>
                <a:srgbClr val="CC0000"/>
              </a:buClr>
              <a:buFont typeface="Wingdings" panose="05000000000000000000" pitchFamily="2" charset="2"/>
              <a:buNone/>
              <a:defRPr/>
            </a:pPr>
            <a:r>
              <a:rPr lang="en-US" altLang="zh-CN" sz="2400" kern="0">
                <a:solidFill>
                  <a:srgbClr val="000000"/>
                </a:solidFill>
              </a:rPr>
              <a:t>2. </a:t>
            </a:r>
            <a:r>
              <a:rPr lang="zh-CN" altLang="en-US" sz="2400" kern="0">
                <a:solidFill>
                  <a:srgbClr val="000000"/>
                </a:solidFill>
              </a:rPr>
              <a:t>可调式应用举例</a:t>
            </a:r>
            <a:endParaRPr lang="zh-CN" altLang="en-US" sz="2400" kern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11188" y="981075"/>
            <a:ext cx="7772400" cy="719138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11.3  </a:t>
            </a:r>
            <a:r>
              <a:rPr lang="zh-CN" altLang="en-US" dirty="0"/>
              <a:t>开关式稳压电路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971550" y="1989138"/>
            <a:ext cx="7200900" cy="3649662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11.3.1   </a:t>
            </a:r>
            <a:r>
              <a:rPr lang="zh-CN" altLang="en-US" dirty="0"/>
              <a:t>开关式稳压电路的工作原理</a:t>
            </a:r>
            <a:endParaRPr lang="zh-CN" altLang="en-US" dirty="0"/>
          </a:p>
          <a:p>
            <a:pPr marL="1259840" indent="-1259840" fontAlgn="auto">
              <a:spcAft>
                <a:spcPts val="0"/>
              </a:spcAft>
              <a:defRPr/>
            </a:pPr>
            <a:r>
              <a:rPr lang="en-US" altLang="zh-CN" dirty="0"/>
              <a:t>*11.3.2   </a:t>
            </a:r>
            <a:r>
              <a:rPr lang="zh-CN" altLang="en-US" dirty="0"/>
              <a:t>带隔离变压器的直流变换型电源</a:t>
            </a:r>
            <a:endParaRPr lang="zh-CN" altLang="en-US" dirty="0"/>
          </a:p>
          <a:p>
            <a:pPr fontAlgn="auto">
              <a:spcAft>
                <a:spcPts val="0"/>
              </a:spcAft>
              <a:defRPr/>
            </a:pPr>
            <a:r>
              <a:rPr lang="en-US" altLang="zh-CN" dirty="0"/>
              <a:t>11.3.3   </a:t>
            </a:r>
            <a:r>
              <a:rPr lang="zh-CN" altLang="en-US" dirty="0"/>
              <a:t>开关稳压电源的应用举例</a:t>
            </a:r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11.3.1  </a:t>
            </a:r>
            <a:r>
              <a:rPr lang="zh-CN" altLang="en-US"/>
              <a:t>开关式稳压电路的工作原理</a:t>
            </a:r>
            <a:endParaRPr lang="zh-CN" altLang="en-US"/>
          </a:p>
        </p:txBody>
      </p:sp>
      <p:graphicFrame>
        <p:nvGraphicFramePr>
          <p:cNvPr id="35843" name="Object 43"/>
          <p:cNvGraphicFramePr>
            <a:graphicFrameLocks noChangeAspect="1"/>
          </p:cNvGraphicFramePr>
          <p:nvPr/>
        </p:nvGraphicFramePr>
        <p:xfrm>
          <a:off x="1116013" y="1736725"/>
          <a:ext cx="7493000" cy="4011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图片" r:id="rId1" imgW="4163695" imgH="2234565" progId="Word.Picture.8">
                  <p:embed/>
                </p:oleObj>
              </mc:Choice>
              <mc:Fallback>
                <p:oleObj name="图片" r:id="rId1" imgW="4163695" imgH="2234565" progId="Word.Picture.8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736725"/>
                        <a:ext cx="7493000" cy="4011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4" name="Rectangle 3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9750" y="708025"/>
            <a:ext cx="7777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串联（降压）型开关稳压电路（</a:t>
            </a: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Buck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5845" name="Text Box 7"/>
          <p:cNvSpPr txBox="1">
            <a:spLocks noChangeArrowheads="1"/>
          </p:cNvSpPr>
          <p:nvPr/>
        </p:nvSpPr>
        <p:spPr bwMode="auto">
          <a:xfrm>
            <a:off x="647700" y="1160463"/>
            <a:ext cx="3276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电路组成</a:t>
            </a:r>
            <a:endParaRPr kumimoji="1" lang="zh-CN" altLang="en-US" sz="22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5846" name="Text Box 45"/>
          <p:cNvSpPr txBox="1">
            <a:spLocks noChangeArrowheads="1"/>
          </p:cNvSpPr>
          <p:nvPr/>
        </p:nvSpPr>
        <p:spPr bwMode="auto">
          <a:xfrm>
            <a:off x="2484438" y="1160463"/>
            <a:ext cx="3276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开关管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与负载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11.3.1  </a:t>
            </a:r>
            <a:r>
              <a:rPr lang="zh-CN" altLang="en-US"/>
              <a:t>开关式稳压电路的工作原理</a:t>
            </a:r>
            <a:endParaRPr lang="zh-CN" altLang="en-US"/>
          </a:p>
        </p:txBody>
      </p:sp>
      <p:graphicFrame>
        <p:nvGraphicFramePr>
          <p:cNvPr id="36867" name="Object 4"/>
          <p:cNvGraphicFramePr>
            <a:graphicFrameLocks noChangeAspect="1"/>
          </p:cNvGraphicFramePr>
          <p:nvPr/>
        </p:nvGraphicFramePr>
        <p:xfrm>
          <a:off x="179388" y="1700213"/>
          <a:ext cx="4995862" cy="267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2" name="图片" r:id="rId1" imgW="4163695" imgH="2234565" progId="Word.Picture.8">
                  <p:embed/>
                </p:oleObj>
              </mc:Choice>
              <mc:Fallback>
                <p:oleObj name="图片" r:id="rId1" imgW="4163695" imgH="223456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700213"/>
                        <a:ext cx="4995862" cy="2674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9750" y="708025"/>
            <a:ext cx="7777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串联（降压）型开关稳压电路（</a:t>
            </a: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Buck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647700" y="1160463"/>
            <a:ext cx="3276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  <a:endParaRPr kumimoji="1" lang="zh-CN" altLang="en-US" sz="22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17" name="Object 8"/>
          <p:cNvGraphicFramePr>
            <a:graphicFrameLocks noChangeAspect="1"/>
          </p:cNvGraphicFramePr>
          <p:nvPr/>
        </p:nvGraphicFramePr>
        <p:xfrm>
          <a:off x="5283200" y="1200150"/>
          <a:ext cx="3678238" cy="397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图片" r:id="rId4" imgW="2630170" imgH="2845435" progId="Word.Picture.8">
                  <p:embed/>
                </p:oleObj>
              </mc:Choice>
              <mc:Fallback>
                <p:oleObj name="图片" r:id="rId4" imgW="2630170" imgH="2845435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200" y="1200150"/>
                        <a:ext cx="3678238" cy="397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0"/>
          <p:cNvGraphicFramePr>
            <a:graphicFrameLocks noChangeAspect="1"/>
          </p:cNvGraphicFramePr>
          <p:nvPr/>
        </p:nvGraphicFramePr>
        <p:xfrm>
          <a:off x="5283200" y="1196975"/>
          <a:ext cx="3681413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图片" r:id="rId6" imgW="2630170" imgH="2845435" progId="Word.Picture.8">
                  <p:embed/>
                </p:oleObj>
              </mc:Choice>
              <mc:Fallback>
                <p:oleObj name="图片" r:id="rId6" imgW="2630170" imgH="2845435" progId="Word.Picture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200" y="1196975"/>
                        <a:ext cx="3681413" cy="397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2"/>
          <p:cNvGraphicFramePr>
            <a:graphicFrameLocks noChangeAspect="1"/>
          </p:cNvGraphicFramePr>
          <p:nvPr/>
        </p:nvGraphicFramePr>
        <p:xfrm>
          <a:off x="5283200" y="1196975"/>
          <a:ext cx="3681413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图片" r:id="rId8" imgW="2630170" imgH="2845435" progId="Word.Picture.8">
                  <p:embed/>
                </p:oleObj>
              </mc:Choice>
              <mc:Fallback>
                <p:oleObj name="图片" r:id="rId8" imgW="2630170" imgH="2845435" progId="Word.Picture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200" y="1196975"/>
                        <a:ext cx="3681413" cy="397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4"/>
          <p:cNvGraphicFramePr>
            <a:graphicFrameLocks noChangeAspect="1"/>
          </p:cNvGraphicFramePr>
          <p:nvPr/>
        </p:nvGraphicFramePr>
        <p:xfrm>
          <a:off x="5283200" y="1196975"/>
          <a:ext cx="3681413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图片" r:id="rId10" imgW="2630170" imgH="2845435" progId="Word.Picture.8">
                  <p:embed/>
                </p:oleObj>
              </mc:Choice>
              <mc:Fallback>
                <p:oleObj name="图片" r:id="rId10" imgW="2630170" imgH="2845435" progId="Word.Picture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200" y="1196975"/>
                        <a:ext cx="3681413" cy="397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323850" y="4473575"/>
            <a:ext cx="32766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输出电压的平均值</a:t>
            </a:r>
            <a:endParaRPr kumimoji="1" lang="zh-CN" altLang="en-US" sz="22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22" name="Object 17"/>
          <p:cNvGraphicFramePr>
            <a:graphicFrameLocks noChangeAspect="1"/>
          </p:cNvGraphicFramePr>
          <p:nvPr/>
        </p:nvGraphicFramePr>
        <p:xfrm>
          <a:off x="431800" y="4868863"/>
          <a:ext cx="5286375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公式" r:id="rId12" imgW="2895600" imgH="406400" progId="Equation.3">
                  <p:embed/>
                </p:oleObj>
              </mc:Choice>
              <mc:Fallback>
                <p:oleObj name="公式" r:id="rId12" imgW="2895600" imgH="4064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4868863"/>
                        <a:ext cx="5286375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468313" y="5624513"/>
            <a:ext cx="5256212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式中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q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＝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on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/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称为脉冲波形的占空比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5867400" y="5229225"/>
            <a:ext cx="2952750" cy="971550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脉宽调制（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PWM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）式降压型开关稳压电源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11.3.1  </a:t>
            </a:r>
            <a:r>
              <a:rPr lang="zh-CN" altLang="en-US"/>
              <a:t>开关式稳压电路的工作原理</a:t>
            </a:r>
            <a:endParaRPr lang="zh-CN" altLang="en-US"/>
          </a:p>
        </p:txBody>
      </p:sp>
      <p:graphicFrame>
        <p:nvGraphicFramePr>
          <p:cNvPr id="37891" name="Object 4"/>
          <p:cNvGraphicFramePr>
            <a:graphicFrameLocks noChangeAspect="1"/>
          </p:cNvGraphicFramePr>
          <p:nvPr/>
        </p:nvGraphicFramePr>
        <p:xfrm>
          <a:off x="2735263" y="1233488"/>
          <a:ext cx="6248400" cy="334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图片" r:id="rId1" imgW="4163695" imgH="2234565" progId="Word.Picture.8">
                  <p:embed/>
                </p:oleObj>
              </mc:Choice>
              <mc:Fallback>
                <p:oleObj name="图片" r:id="rId1" imgW="4163695" imgH="2234565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1233488"/>
                        <a:ext cx="6248400" cy="334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Rectangle 5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9750" y="708025"/>
            <a:ext cx="7777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串联（降压）型开关稳压电路（</a:t>
            </a: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Buck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7893" name="Text Box 6"/>
          <p:cNvSpPr txBox="1">
            <a:spLocks noChangeArrowheads="1"/>
          </p:cNvSpPr>
          <p:nvPr/>
        </p:nvSpPr>
        <p:spPr bwMode="auto">
          <a:xfrm>
            <a:off x="647700" y="1160463"/>
            <a:ext cx="3276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  <a:endParaRPr kumimoji="1" lang="zh-CN" altLang="en-US" sz="22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7894" name="Text Box 12"/>
          <p:cNvSpPr txBox="1">
            <a:spLocks noChangeArrowheads="1"/>
          </p:cNvSpPr>
          <p:nvPr/>
        </p:nvSpPr>
        <p:spPr bwMode="auto">
          <a:xfrm>
            <a:off x="576263" y="4076700"/>
            <a:ext cx="1584325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稳压原理</a:t>
            </a:r>
            <a:endParaRPr kumimoji="1" lang="zh-CN" altLang="en-US" sz="22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3" name="Text Box 18"/>
          <p:cNvSpPr txBox="1">
            <a:spLocks noChangeArrowheads="1"/>
          </p:cNvSpPr>
          <p:nvPr/>
        </p:nvSpPr>
        <p:spPr bwMode="auto">
          <a:xfrm>
            <a:off x="719138" y="4797425"/>
            <a:ext cx="19081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I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↑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</a:rPr>
              <a:t>（或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R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L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↑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0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2484438" y="4797425"/>
            <a:ext cx="9350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→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↑</a:t>
            </a:r>
            <a:endParaRPr lang="en-US" altLang="zh-CN" sz="2000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 Box 21"/>
          <p:cNvSpPr txBox="1">
            <a:spLocks noChangeArrowheads="1"/>
          </p:cNvSpPr>
          <p:nvPr/>
        </p:nvSpPr>
        <p:spPr bwMode="auto">
          <a:xfrm>
            <a:off x="3348038" y="4797425"/>
            <a:ext cx="9001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→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F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↑</a:t>
            </a:r>
            <a:endParaRPr lang="en-US" altLang="zh-CN" sz="2000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ext Box 22"/>
          <p:cNvSpPr txBox="1">
            <a:spLocks noChangeArrowheads="1"/>
          </p:cNvSpPr>
          <p:nvPr/>
        </p:nvSpPr>
        <p:spPr bwMode="auto">
          <a:xfrm>
            <a:off x="4176713" y="4797425"/>
            <a:ext cx="9350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→</a:t>
            </a:r>
            <a:r>
              <a:rPr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</a:rPr>
              <a:t>v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↓</a:t>
            </a:r>
            <a:endParaRPr lang="en-US" altLang="zh-CN" sz="2000" b="1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5005388" y="4797425"/>
            <a:ext cx="8270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→</a:t>
            </a:r>
            <a:r>
              <a:rPr lang="en-US" altLang="zh-CN" sz="2000" b="1" i="1">
                <a:solidFill>
                  <a:srgbClr val="000000"/>
                </a:solidFill>
                <a:latin typeface="Book Antiqua" panose="02040602050305030304" pitchFamily="18" charset="0"/>
              </a:rPr>
              <a:t>v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↓</a:t>
            </a:r>
            <a:endParaRPr lang="en-US" altLang="zh-CN" sz="2000" b="1">
              <a:solidFill>
                <a:srgbClr val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8" name="Text Box 24"/>
          <p:cNvSpPr txBox="1">
            <a:spLocks noChangeArrowheads="1"/>
          </p:cNvSpPr>
          <p:nvPr/>
        </p:nvSpPr>
        <p:spPr bwMode="auto">
          <a:xfrm>
            <a:off x="5795963" y="4797425"/>
            <a:ext cx="1727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→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q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↓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000" b="1" i="1">
                <a:solidFill>
                  <a:srgbClr val="000000"/>
                </a:solidFill>
                <a:latin typeface="Times New Roman" panose="02020603050405020304" pitchFamily="18" charset="0"/>
              </a:rPr>
              <a:t>t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on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</a:rPr>
              <a:t>↓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29" name="Group 29"/>
          <p:cNvGrpSpPr/>
          <p:nvPr/>
        </p:nvGrpSpPr>
        <p:grpSpPr bwMode="auto">
          <a:xfrm>
            <a:off x="2735263" y="5192713"/>
            <a:ext cx="4284662" cy="431800"/>
            <a:chOff x="1723" y="3271"/>
            <a:chExt cx="2699" cy="272"/>
          </a:xfrm>
        </p:grpSpPr>
        <p:sp>
          <p:nvSpPr>
            <p:cNvPr id="30" name="Text Box 25"/>
            <p:cNvSpPr txBox="1">
              <a:spLocks noChangeArrowheads="1"/>
            </p:cNvSpPr>
            <p:nvPr/>
          </p:nvSpPr>
          <p:spPr bwMode="auto">
            <a:xfrm>
              <a:off x="1723" y="3351"/>
              <a:ext cx="43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defRPr/>
              </a:pPr>
              <a:r>
                <a:rPr lang="en-US" altLang="zh-CN" sz="2000" b="1" i="1" kern="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</a:rPr>
                <a:t>V</a:t>
              </a:r>
              <a:r>
                <a:rPr lang="en-US" altLang="zh-CN" sz="2000" b="1" kern="0" baseline="-2500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</a:rPr>
                <a:t>O</a:t>
              </a:r>
              <a:r>
                <a:rPr lang="en-US" altLang="zh-CN" sz="2000" b="1" kern="0">
                  <a:solidFill>
                    <a:srgbClr val="000000"/>
                  </a:solidFill>
                  <a:latin typeface="Times New Roman" panose="02020603050405020304" pitchFamily="18" charset="0"/>
                  <a:ea typeface="+mn-ea"/>
                </a:rPr>
                <a:t>↓</a:t>
              </a:r>
              <a:endParaRPr lang="en-US" altLang="zh-CN" sz="2000" b="1" kern="0">
                <a:solidFill>
                  <a:srgbClr val="000000"/>
                </a:solidFill>
                <a:latin typeface="Arial Narrow" panose="020B0606020202030204" pitchFamily="34" charset="0"/>
                <a:ea typeface="+mn-ea"/>
              </a:endParaRPr>
            </a:p>
          </p:txBody>
        </p:sp>
        <p:grpSp>
          <p:nvGrpSpPr>
            <p:cNvPr id="37904" name="Group 28"/>
            <p:cNvGrpSpPr/>
            <p:nvPr/>
          </p:nvGrpSpPr>
          <p:grpSpPr bwMode="auto">
            <a:xfrm>
              <a:off x="2109" y="3271"/>
              <a:ext cx="2313" cy="182"/>
              <a:chOff x="2109" y="3271"/>
              <a:chExt cx="2313" cy="182"/>
            </a:xfrm>
          </p:grpSpPr>
          <p:sp>
            <p:nvSpPr>
              <p:cNvPr id="32" name="Line 26"/>
              <p:cNvSpPr>
                <a:spLocks noChangeShapeType="1"/>
              </p:cNvSpPr>
              <p:nvPr/>
            </p:nvSpPr>
            <p:spPr bwMode="auto">
              <a:xfrm>
                <a:off x="2109" y="3453"/>
                <a:ext cx="2313" cy="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anose="020B0606020202030204" pitchFamily="34" charset="0"/>
                  <a:ea typeface="+mn-ea"/>
                </a:endParaRPr>
              </a:p>
            </p:txBody>
          </p:sp>
          <p:sp>
            <p:nvSpPr>
              <p:cNvPr id="33" name="Line 27"/>
              <p:cNvSpPr>
                <a:spLocks noChangeShapeType="1"/>
              </p:cNvSpPr>
              <p:nvPr/>
            </p:nvSpPr>
            <p:spPr bwMode="auto">
              <a:xfrm flipV="1">
                <a:off x="4422" y="3271"/>
                <a:ext cx="0" cy="18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algn="ctr">
                  <a:defRPr/>
                </a:pPr>
                <a:endParaRPr lang="zh-CN" altLang="en-US" b="1" kern="0">
                  <a:solidFill>
                    <a:srgbClr val="000000"/>
                  </a:solidFill>
                  <a:latin typeface="Arial Narrow" panose="020B0606020202030204" pitchFamily="34" charset="0"/>
                  <a:ea typeface="+mn-ea"/>
                </a:endParaRPr>
              </a:p>
            </p:txBody>
          </p:sp>
        </p:grpSp>
      </p:grpSp>
      <p:graphicFrame>
        <p:nvGraphicFramePr>
          <p:cNvPr id="37902" name="Object 30"/>
          <p:cNvGraphicFramePr>
            <a:graphicFrameLocks noChangeAspect="1"/>
          </p:cNvGraphicFramePr>
          <p:nvPr/>
        </p:nvGraphicFramePr>
        <p:xfrm>
          <a:off x="539750" y="1773238"/>
          <a:ext cx="2087563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" name="公式" r:id="rId4" imgW="1143000" imgH="406400" progId="Equation.3">
                  <p:embed/>
                </p:oleObj>
              </mc:Choice>
              <mc:Fallback>
                <p:oleObj name="公式" r:id="rId4" imgW="1143000" imgH="4064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773238"/>
                        <a:ext cx="2087563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11.3.1  </a:t>
            </a:r>
            <a:r>
              <a:rPr lang="zh-CN" altLang="en-US"/>
              <a:t>开关式稳压电路的工作原理</a:t>
            </a:r>
            <a:endParaRPr lang="zh-CN" altLang="en-US"/>
          </a:p>
        </p:txBody>
      </p:sp>
      <p:sp>
        <p:nvSpPr>
          <p:cNvPr id="38915" name="Rectangle 5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539750" y="708025"/>
            <a:ext cx="7777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1.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串联（降压）型开关稳压电路（</a:t>
            </a: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Buck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8916" name="Text Box 6"/>
          <p:cNvSpPr txBox="1">
            <a:spLocks noChangeArrowheads="1"/>
          </p:cNvSpPr>
          <p:nvPr/>
        </p:nvSpPr>
        <p:spPr bwMode="auto">
          <a:xfrm>
            <a:off x="647700" y="1160463"/>
            <a:ext cx="3276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  <a:endParaRPr kumimoji="1" lang="zh-CN" altLang="en-US" sz="22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38917" name="Text Box 8"/>
          <p:cNvSpPr txBox="1">
            <a:spLocks noChangeArrowheads="1"/>
          </p:cNvSpPr>
          <p:nvPr/>
        </p:nvSpPr>
        <p:spPr bwMode="auto">
          <a:xfrm>
            <a:off x="647700" y="2600325"/>
            <a:ext cx="7812088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on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不变，改变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（或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f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k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）同样能调节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O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的大小，称为脉冲频率调制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PFM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控制方式。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graphicFrame>
        <p:nvGraphicFramePr>
          <p:cNvPr id="38918" name="Object 20"/>
          <p:cNvGraphicFramePr>
            <a:graphicFrameLocks noChangeAspect="1"/>
          </p:cNvGraphicFramePr>
          <p:nvPr/>
        </p:nvGraphicFramePr>
        <p:xfrm>
          <a:off x="1619250" y="1773238"/>
          <a:ext cx="2087563" cy="73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公式" r:id="rId2" imgW="1143000" imgH="406400" progId="Equation.3">
                  <p:embed/>
                </p:oleObj>
              </mc:Choice>
              <mc:Fallback>
                <p:oleObj name="公式" r:id="rId2" imgW="1143000" imgH="4064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250" y="1773238"/>
                        <a:ext cx="2087563" cy="73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11.3.1  </a:t>
            </a:r>
            <a:r>
              <a:rPr lang="zh-CN" altLang="en-US"/>
              <a:t>开关式稳压电路的工作原理</a:t>
            </a:r>
            <a:endParaRPr lang="zh-CN" altLang="en-US"/>
          </a:p>
        </p:txBody>
      </p:sp>
      <p:sp>
        <p:nvSpPr>
          <p:cNvPr id="39939" name="Rectangle 37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539750" y="708025"/>
            <a:ext cx="7777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并联（升压）型开关稳压电路（</a:t>
            </a: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Boost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39940" name="Text Box 38"/>
          <p:cNvSpPr txBox="1">
            <a:spLocks noChangeArrowheads="1"/>
          </p:cNvSpPr>
          <p:nvPr/>
        </p:nvSpPr>
        <p:spPr bwMode="auto">
          <a:xfrm>
            <a:off x="647700" y="1196975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主回路</a:t>
            </a:r>
            <a:endParaRPr kumimoji="1"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39941" name="Object 40"/>
          <p:cNvGraphicFramePr>
            <a:graphicFrameLocks noChangeAspect="1"/>
          </p:cNvGraphicFramePr>
          <p:nvPr/>
        </p:nvGraphicFramePr>
        <p:xfrm>
          <a:off x="4067175" y="1125538"/>
          <a:ext cx="4711700" cy="236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图片" r:id="rId2" imgW="2620645" imgH="1317625" progId="Word.Picture.8">
                  <p:embed/>
                </p:oleObj>
              </mc:Choice>
              <mc:Fallback>
                <p:oleObj name="图片" r:id="rId2" imgW="2620645" imgH="1317625" progId="Word.Picture.8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125538"/>
                        <a:ext cx="4711700" cy="236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42"/>
          <p:cNvSpPr txBox="1">
            <a:spLocks noChangeArrowheads="1"/>
          </p:cNvSpPr>
          <p:nvPr/>
        </p:nvSpPr>
        <p:spPr bwMode="auto">
          <a:xfrm>
            <a:off x="611188" y="2276475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工作原理</a:t>
            </a:r>
            <a:endParaRPr kumimoji="1"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4" name="Text Box 43"/>
          <p:cNvSpPr txBox="1">
            <a:spLocks noChangeArrowheads="1"/>
          </p:cNvSpPr>
          <p:nvPr/>
        </p:nvSpPr>
        <p:spPr bwMode="auto">
          <a:xfrm>
            <a:off x="755650" y="1773238"/>
            <a:ext cx="327660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开关管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与负载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R</a:t>
            </a:r>
            <a:r>
              <a:rPr kumimoji="1" lang="en-US" altLang="zh-CN" sz="22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L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并联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15" name="Text Box 44"/>
          <p:cNvSpPr txBox="1">
            <a:spLocks noChangeArrowheads="1"/>
          </p:cNvSpPr>
          <p:nvPr/>
        </p:nvSpPr>
        <p:spPr bwMode="auto">
          <a:xfrm>
            <a:off x="647700" y="2816225"/>
            <a:ext cx="3060700" cy="318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spcBef>
                <a:spcPct val="15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当控制电压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G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为高电平（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on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期间）时，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饱和导通，输入电压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直接加到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两端，电感储存能量</a:t>
            </a:r>
            <a:r>
              <a:rPr kumimoji="1" lang="zh-CN" altLang="en-US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15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二极管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截止，电容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C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向负载提供电流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zh-CN" altLang="en-US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放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 Box 46"/>
          <p:cNvSpPr txBox="1">
            <a:spLocks noChangeArrowheads="1"/>
          </p:cNvSpPr>
          <p:nvPr/>
        </p:nvSpPr>
        <p:spPr bwMode="auto">
          <a:xfrm>
            <a:off x="3924300" y="3536950"/>
            <a:ext cx="4860925" cy="2640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1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当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G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为低电平（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off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期间）时，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截止，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不能突变。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产生反电势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为左负（－）右正（＋）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spcBef>
                <a:spcPct val="1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若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＞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，则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导通，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＋</a:t>
            </a:r>
            <a:r>
              <a:rPr kumimoji="1" lang="en-US" altLang="zh-CN" sz="2200" b="1" i="1">
                <a:solidFill>
                  <a:srgbClr val="000000"/>
                </a:solidFill>
                <a:latin typeface="Book Antiqua" panose="0204060205030503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L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给负载提供电流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。显然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O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＞</a:t>
            </a:r>
            <a:r>
              <a:rPr kumimoji="1" lang="en-US" altLang="zh-CN" sz="2200" b="1" i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V</a:t>
            </a:r>
            <a:r>
              <a:rPr kumimoji="1" lang="en-US" altLang="zh-CN" sz="2200" b="1" baseline="-30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I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，所以电路称为升压型开关稳压电路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11.3.1  </a:t>
            </a:r>
            <a:r>
              <a:rPr lang="zh-CN" altLang="en-US"/>
              <a:t>开关式稳压电路的工作原理</a:t>
            </a:r>
            <a:endParaRPr lang="zh-CN" altLang="en-US"/>
          </a:p>
        </p:txBody>
      </p:sp>
      <p:sp>
        <p:nvSpPr>
          <p:cNvPr id="40963" name="Rectangle 43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539750" y="708025"/>
            <a:ext cx="77771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并联（升压）型开关稳压电路（</a:t>
            </a:r>
            <a:r>
              <a:rPr lang="en-US" altLang="zh-CN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Boost</a:t>
            </a:r>
            <a:r>
              <a:rPr lang="zh-CN" altLang="en-US" sz="2400" b="1">
                <a:solidFill>
                  <a:srgbClr val="800000"/>
                </a:solidFill>
                <a:latin typeface="Times New Roman" panose="02020603050405020304" pitchFamily="18" charset="0"/>
                <a:ea typeface="楷体_GB2312" pitchFamily="49" charset="-122"/>
              </a:rPr>
              <a:t>）</a:t>
            </a:r>
            <a:endParaRPr lang="zh-CN" altLang="en-US" sz="2400" b="1">
              <a:solidFill>
                <a:srgbClr val="8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0964" name="Text Box 44"/>
          <p:cNvSpPr txBox="1">
            <a:spLocks noChangeArrowheads="1"/>
          </p:cNvSpPr>
          <p:nvPr/>
        </p:nvSpPr>
        <p:spPr bwMode="auto">
          <a:xfrm>
            <a:off x="647700" y="1196975"/>
            <a:ext cx="327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</a:rPr>
              <a:t>工作波形</a:t>
            </a:r>
            <a:endParaRPr kumimoji="1" lang="zh-CN" altLang="en-US" sz="2400" b="1">
              <a:solidFill>
                <a:srgbClr val="00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graphicFrame>
        <p:nvGraphicFramePr>
          <p:cNvPr id="40965" name="Object 46"/>
          <p:cNvGraphicFramePr>
            <a:graphicFrameLocks noChangeAspect="1"/>
          </p:cNvGraphicFramePr>
          <p:nvPr/>
        </p:nvGraphicFramePr>
        <p:xfrm>
          <a:off x="0" y="1700213"/>
          <a:ext cx="4711700" cy="236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图片" r:id="rId2" imgW="2620645" imgH="1317625" progId="Word.Picture.8">
                  <p:embed/>
                </p:oleObj>
              </mc:Choice>
              <mc:Fallback>
                <p:oleObj name="图片" r:id="rId2" imgW="2620645" imgH="1317625" progId="Word.Picture.8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700213"/>
                        <a:ext cx="4711700" cy="236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47"/>
          <p:cNvGraphicFramePr>
            <a:graphicFrameLocks noChangeAspect="1"/>
          </p:cNvGraphicFramePr>
          <p:nvPr/>
        </p:nvGraphicFramePr>
        <p:xfrm>
          <a:off x="4824413" y="1268413"/>
          <a:ext cx="3994150" cy="486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" name="图片" r:id="rId4" imgW="2496820" imgH="3046095" progId="Word.Picture.8">
                  <p:embed/>
                </p:oleObj>
              </mc:Choice>
              <mc:Fallback>
                <p:oleObj name="图片" r:id="rId4" imgW="2496820" imgH="3046095" progId="Word.Picture.8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4413" y="1268413"/>
                        <a:ext cx="3994150" cy="4862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49"/>
          <p:cNvSpPr>
            <a:spLocks noChangeArrowheads="1"/>
          </p:cNvSpPr>
          <p:nvPr/>
        </p:nvSpPr>
        <p:spPr bwMode="auto">
          <a:xfrm>
            <a:off x="358775" y="4184650"/>
            <a:ext cx="43576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控制与驱动电路可以采用电压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-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脉冲宽度调制器（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PWM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）集成电路来实现</a:t>
            </a: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Rectangle 50"/>
          <p:cNvSpPr>
            <a:spLocks noChangeArrowheads="1"/>
          </p:cNvSpPr>
          <p:nvPr/>
        </p:nvSpPr>
        <p:spPr bwMode="auto">
          <a:xfrm>
            <a:off x="322263" y="5157788"/>
            <a:ext cx="43576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也有包括所有单元电路在内的单片集成开关稳压电源共选用</a:t>
            </a: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*11.3.2  </a:t>
            </a:r>
            <a:r>
              <a:rPr lang="zh-CN" altLang="en-US"/>
              <a:t>带隔离变压器的直流变换型电源</a:t>
            </a:r>
            <a:endParaRPr lang="zh-CN" altLang="en-US"/>
          </a:p>
        </p:txBody>
      </p:sp>
      <p:sp>
        <p:nvSpPr>
          <p:cNvPr id="41987" name="Text Box 20"/>
          <p:cNvSpPr txBox="1">
            <a:spLocks noChangeArrowheads="1"/>
          </p:cNvSpPr>
          <p:nvPr/>
        </p:nvSpPr>
        <p:spPr bwMode="auto">
          <a:xfrm>
            <a:off x="576263" y="728663"/>
            <a:ext cx="4968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推挽式自激变换型稳压电路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endParaRPr kumimoji="1" lang="zh-CN" altLang="en-US" sz="24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auto">
          <a:xfrm>
            <a:off x="576263" y="1160463"/>
            <a:ext cx="1728787" cy="450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5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T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2000" b="1" baseline="-250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左侧线圈等构成振荡电路，产生上千赫兹的振荡波形，通过变压器耦合到副边，再整流滤波稳压实现</a:t>
            </a:r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DC/DC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变换。</a:t>
            </a: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1989" name="Object 40"/>
          <p:cNvGraphicFramePr>
            <a:graphicFrameLocks noChangeAspect="1"/>
          </p:cNvGraphicFramePr>
          <p:nvPr/>
        </p:nvGraphicFramePr>
        <p:xfrm>
          <a:off x="2411413" y="1089025"/>
          <a:ext cx="6488112" cy="443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图片" r:id="rId1" imgW="4326255" imgH="2959735" progId="Word.Picture.8">
                  <p:embed/>
                </p:oleObj>
              </mc:Choice>
              <mc:Fallback>
                <p:oleObj name="图片" r:id="rId1" imgW="4326255" imgH="2959735" progId="Word.Picture.8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089025"/>
                        <a:ext cx="6488112" cy="443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43"/>
          <p:cNvSpPr>
            <a:spLocks noChangeArrowheads="1"/>
          </p:cNvSpPr>
          <p:nvPr/>
        </p:nvSpPr>
        <p:spPr bwMode="auto">
          <a:xfrm>
            <a:off x="611188" y="5624513"/>
            <a:ext cx="8208962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45000"/>
              </a:lnSpc>
              <a:spcBef>
                <a:spcPct val="0"/>
              </a:spcBef>
              <a:buFontTx/>
              <a:buNone/>
            </a:pP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在变压器副边增加几组类似的电路，便可获得多个要求不同的直流电压</a:t>
            </a:r>
            <a:endParaRPr lang="zh-CN" altLang="en-US" sz="20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10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*11.3.2  </a:t>
            </a:r>
            <a:r>
              <a:rPr lang="zh-CN" altLang="en-US"/>
              <a:t>带隔离变压器的直流变换型电源</a:t>
            </a:r>
            <a:endParaRPr lang="zh-CN" altLang="en-US"/>
          </a:p>
        </p:txBody>
      </p:sp>
      <p:sp>
        <p:nvSpPr>
          <p:cNvPr id="43011" name="Text Box 35"/>
          <p:cNvSpPr txBox="1">
            <a:spLocks noChangeArrowheads="1"/>
          </p:cNvSpPr>
          <p:nvPr/>
        </p:nvSpPr>
        <p:spPr bwMode="auto">
          <a:xfrm>
            <a:off x="576263" y="728663"/>
            <a:ext cx="4968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1"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工作波形</a:t>
            </a:r>
            <a:r>
              <a:rPr kumimoji="1" lang="zh-CN" altLang="en-US" sz="240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endParaRPr kumimoji="1" lang="zh-CN" altLang="en-US" sz="240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3012" name="Object 38"/>
          <p:cNvGraphicFramePr>
            <a:graphicFrameLocks noChangeAspect="1"/>
          </p:cNvGraphicFramePr>
          <p:nvPr/>
        </p:nvGraphicFramePr>
        <p:xfrm>
          <a:off x="395288" y="1268413"/>
          <a:ext cx="5189537" cy="354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图片" r:id="rId1" imgW="4326255" imgH="2959735" progId="Word.Picture.8">
                  <p:embed/>
                </p:oleObj>
              </mc:Choice>
              <mc:Fallback>
                <p:oleObj name="图片" r:id="rId1" imgW="4326255" imgH="2959735" progId="Word.Picture.8">
                  <p:embed/>
                  <p:pic>
                    <p:nvPicPr>
                      <p:cNvPr id="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268413"/>
                        <a:ext cx="5189537" cy="354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3" name="Object 40"/>
          <p:cNvGraphicFramePr>
            <a:graphicFrameLocks noChangeAspect="1"/>
          </p:cNvGraphicFramePr>
          <p:nvPr/>
        </p:nvGraphicFramePr>
        <p:xfrm>
          <a:off x="5256213" y="765175"/>
          <a:ext cx="3459162" cy="517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" name="图片" r:id="rId3" imgW="2306320" imgH="3456305" progId="Word.Picture.8">
                  <p:embed/>
                </p:oleObj>
              </mc:Choice>
              <mc:Fallback>
                <p:oleObj name="图片" r:id="rId3" imgW="2306320" imgH="3456305" progId="Word.Picture.8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6213" y="765175"/>
                        <a:ext cx="3459162" cy="5173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11.3.3  </a:t>
            </a:r>
            <a:r>
              <a:rPr lang="zh-CN" altLang="en-US"/>
              <a:t>开关稳压电源的应用举例</a:t>
            </a:r>
            <a:endParaRPr lang="zh-CN" altLang="en-US"/>
          </a:p>
        </p:txBody>
      </p:sp>
      <p:graphicFrame>
        <p:nvGraphicFramePr>
          <p:cNvPr id="44035" name="Object 25"/>
          <p:cNvGraphicFramePr>
            <a:graphicFrameLocks noChangeAspect="1"/>
          </p:cNvGraphicFramePr>
          <p:nvPr/>
        </p:nvGraphicFramePr>
        <p:xfrm>
          <a:off x="503238" y="1952625"/>
          <a:ext cx="7956550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图片" r:id="rId1" imgW="4421505" imgH="2148205" progId="Word.Picture.8">
                  <p:embed/>
                </p:oleObj>
              </mc:Choice>
              <mc:Fallback>
                <p:oleObj name="图片" r:id="rId1" imgW="4421505" imgH="2148205" progId="Word.Picture.8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238" y="1952625"/>
                        <a:ext cx="7956550" cy="385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6" name="Rectangle 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9750" y="708025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1.  LM2576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系列降压式</a:t>
            </a: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DC/DC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电源变换器的应用 </a:t>
            </a:r>
            <a:endParaRPr lang="zh-CN" altLang="en-US" sz="24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>
          <a:xfrm>
            <a:off x="701675" y="71438"/>
            <a:ext cx="7888288" cy="646112"/>
          </a:xfrm>
        </p:spPr>
        <p:txBody>
          <a:bodyPr/>
          <a:lstStyle/>
          <a:p>
            <a:r>
              <a:rPr lang="en-US" altLang="zh-CN"/>
              <a:t>11.3.3  </a:t>
            </a:r>
            <a:r>
              <a:rPr lang="zh-CN" altLang="en-US"/>
              <a:t>开关稳压电源的应用举例</a:t>
            </a:r>
            <a:endParaRPr lang="zh-CN" altLang="en-US"/>
          </a:p>
        </p:txBody>
      </p:sp>
      <p:graphicFrame>
        <p:nvGraphicFramePr>
          <p:cNvPr id="45059" name="Object 9"/>
          <p:cNvGraphicFramePr>
            <a:graphicFrameLocks noChangeAspect="1"/>
          </p:cNvGraphicFramePr>
          <p:nvPr/>
        </p:nvGraphicFramePr>
        <p:xfrm>
          <a:off x="576263" y="1916113"/>
          <a:ext cx="8075612" cy="339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图片" r:id="rId1" imgW="5050155" imgH="2129155" progId="Word.Picture.8">
                  <p:embed/>
                </p:oleObj>
              </mc:Choice>
              <mc:Fallback>
                <p:oleObj name="图片" r:id="rId1" imgW="5050155" imgH="2129155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3" y="1916113"/>
                        <a:ext cx="8075612" cy="339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0" name="Rectangle 4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539750" y="708025"/>
            <a:ext cx="7848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b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</a:rPr>
              <a:t>2.  </a:t>
            </a:r>
            <a:r>
              <a:rPr lang="zh-CN" altLang="en-US" sz="2400" b="1">
                <a:solidFill>
                  <a:srgbClr val="9933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自激型推挽式开关稳压电源应用</a:t>
            </a:r>
            <a:endParaRPr lang="zh-CN" altLang="en-US" sz="2400" b="1">
              <a:solidFill>
                <a:srgbClr val="9933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>
            <a:hlinkClick r:id="rId1" action="ppaction://hlinksldjump"/>
          </p:cNvPr>
          <p:cNvSpPr>
            <a:spLocks noChangeArrowheads="1"/>
          </p:cNvSpPr>
          <p:nvPr/>
        </p:nvSpPr>
        <p:spPr bwMode="auto">
          <a:xfrm>
            <a:off x="533400" y="106363"/>
            <a:ext cx="68834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CN" altLang="en-US" sz="3000" b="1">
                <a:solidFill>
                  <a:srgbClr val="000066"/>
                </a:solidFill>
                <a:latin typeface="Arial Narrow" panose="020B0606020202030204" pitchFamily="34" charset="0"/>
                <a:ea typeface="黑体" panose="02010609060101010101" pitchFamily="49" charset="-122"/>
              </a:rPr>
              <a:t>     小结</a:t>
            </a:r>
            <a:endParaRPr lang="zh-CN" altLang="en-US" sz="3000" b="1">
              <a:solidFill>
                <a:srgbClr val="000066"/>
              </a:solidFill>
              <a:latin typeface="Arial Narrow" panose="020B060602020203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611188" y="873125"/>
            <a:ext cx="7956550" cy="429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通过对共源和共射放大电路低频响应的分析看到，影响低频响应的主要因素是旁路电容和耦合电容。若想尽可能降低放大电路的下限截止频率，则尽量选用容量较大的旁路电容和耦合电容，其它组态的放大电路有类似的结论。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5000"/>
              </a:lnSpc>
              <a:spcBef>
                <a:spcPct val="20000"/>
              </a:spcBef>
            </a:pP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（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）以上分析过程均假设电路满足一定条件，进行了简化处理，实际上通过</a:t>
            </a:r>
            <a:r>
              <a:rPr kumimoji="1"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SPICE</a:t>
            </a:r>
            <a:r>
              <a:rPr kumimoji="1"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仿真可以得到更精确的分析结果。</a:t>
            </a:r>
            <a:endParaRPr kumimoji="1"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5000"/>
              </a:lnSpc>
              <a:spcBef>
                <a:spcPct val="20000"/>
              </a:spcBef>
            </a:pP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      （</a:t>
            </a:r>
            <a:r>
              <a:rPr lang="en-US" altLang="zh-CN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）通过选用大容量电容降低下限截止频率的效果通常是有限的，因此在信号频率很低的场合，可考虑采用直接耦合的放大电路。</a:t>
            </a:r>
            <a:endParaRPr lang="zh-CN" altLang="en-US" sz="2200" b="1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076825" y="6381750"/>
            <a:ext cx="762000" cy="32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1800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zh-CN" sz="2000" b="1">
                <a:solidFill>
                  <a:srgbClr val="FF0000"/>
                </a:solidFill>
                <a:latin typeface="Times New Roman" panose="02020603050405020304" pitchFamily="18" charset="0"/>
              </a:rPr>
              <a:t>end</a:t>
            </a:r>
            <a:endParaRPr kumimoji="1" lang="en-US" altLang="zh-CN" sz="20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tags/tag1.xml><?xml version="1.0" encoding="utf-8"?>
<p:tagLst xmlns:p="http://schemas.openxmlformats.org/presentationml/2006/main">
  <p:tag name="KSO_WPP_MARK_KEY" val="369a42f0-cde0-40ea-a7c7-4b63678eea3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木活字">
  <a:themeElements>
    <a:clrScheme name="木活字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木活字">
      <a:majorFont>
        <a:latin typeface="Rockwell Condensed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木活字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TM03090434[[fn=木材纹理]]</Template>
  <TotalTime>0</TotalTime>
  <Words>2714</Words>
  <Application>WPS 演示</Application>
  <PresentationFormat>全屏显示(4:3)</PresentationFormat>
  <Paragraphs>354</Paragraphs>
  <Slides>36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81</vt:i4>
      </vt:variant>
      <vt:variant>
        <vt:lpstr>幻灯片标题</vt:lpstr>
      </vt:variant>
      <vt:variant>
        <vt:i4>36</vt:i4>
      </vt:variant>
    </vt:vector>
  </HeadingPairs>
  <TitlesOfParts>
    <vt:vector size="136" baseType="lpstr">
      <vt:lpstr>Arial</vt:lpstr>
      <vt:lpstr>宋体</vt:lpstr>
      <vt:lpstr>Wingdings</vt:lpstr>
      <vt:lpstr>Calibri</vt:lpstr>
      <vt:lpstr>华文行楷</vt:lpstr>
      <vt:lpstr>Arial Narrow</vt:lpstr>
      <vt:lpstr>黑体</vt:lpstr>
      <vt:lpstr>楷体_GB2312</vt:lpstr>
      <vt:lpstr>新宋体</vt:lpstr>
      <vt:lpstr>Times New Roman</vt:lpstr>
      <vt:lpstr>Symbol</vt:lpstr>
      <vt:lpstr>方正姚体</vt:lpstr>
      <vt:lpstr>Rockwell Condensed</vt:lpstr>
      <vt:lpstr>Rockwell</vt:lpstr>
      <vt:lpstr>微软雅黑</vt:lpstr>
      <vt:lpstr>Arial Unicode MS</vt:lpstr>
      <vt:lpstr>等线</vt:lpstr>
      <vt:lpstr>Book Antiqua</vt:lpstr>
      <vt:lpstr>木活字</vt:lpstr>
      <vt:lpstr>Word.Picture.8</vt:lpstr>
      <vt:lpstr>Word.Picture.8</vt:lpstr>
      <vt:lpstr>Word.Picture.8</vt:lpstr>
      <vt:lpstr>Word.Picture.8</vt:lpstr>
      <vt:lpstr>Word.Picture.8</vt:lpstr>
      <vt:lpstr>Equation.3</vt:lpstr>
      <vt:lpstr>Equation.3</vt:lpstr>
      <vt:lpstr>Equation.3</vt:lpstr>
      <vt:lpstr>Equation.3</vt:lpstr>
      <vt:lpstr>Equation.3</vt:lpstr>
      <vt:lpstr>Equation.3</vt:lpstr>
      <vt:lpstr>Word.Picture.8</vt:lpstr>
      <vt:lpstr>Equation.3</vt:lpstr>
      <vt:lpstr>Equation.3</vt:lpstr>
      <vt:lpstr>Equation.3</vt:lpstr>
      <vt:lpstr>Word.Picture.8</vt:lpstr>
      <vt:lpstr>Word.Picture.8</vt:lpstr>
      <vt:lpstr>Word.Picture.8</vt:lpstr>
      <vt:lpstr>Word.Picture.8</vt:lpstr>
      <vt:lpstr>Word.Picture.8</vt:lpstr>
      <vt:lpstr>Equation.3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Equation.3</vt:lpstr>
      <vt:lpstr>Equation.3</vt:lpstr>
      <vt:lpstr>Equation.3</vt:lpstr>
      <vt:lpstr>Word.Picture.8</vt:lpstr>
      <vt:lpstr>Equation.3</vt:lpstr>
      <vt:lpstr>Equation.3</vt:lpstr>
      <vt:lpstr>Word.Picture.8</vt:lpstr>
      <vt:lpstr>Equation.3</vt:lpstr>
      <vt:lpstr>Equation.3</vt:lpstr>
      <vt:lpstr>Equation.3</vt:lpstr>
      <vt:lpstr>Equation.3</vt:lpstr>
      <vt:lpstr>Equation.3</vt:lpstr>
      <vt:lpstr>Word.Picture.8</vt:lpstr>
      <vt:lpstr>Equation.3</vt:lpstr>
      <vt:lpstr>Equation.3</vt:lpstr>
      <vt:lpstr>Equation.3</vt:lpstr>
      <vt:lpstr>Equation.3</vt:lpstr>
      <vt:lpstr>Word.Picture.8</vt:lpstr>
      <vt:lpstr>Equation.3</vt:lpstr>
      <vt:lpstr>Equation.3</vt:lpstr>
      <vt:lpstr>Equation.3</vt:lpstr>
      <vt:lpstr>Word.Picture.8</vt:lpstr>
      <vt:lpstr>Word.Picture.8</vt:lpstr>
      <vt:lpstr>Equation.3</vt:lpstr>
      <vt:lpstr>Word.Picture.8</vt:lpstr>
      <vt:lpstr>Equation.3</vt:lpstr>
      <vt:lpstr>Equation.3</vt:lpstr>
      <vt:lpstr>Equation.3</vt:lpstr>
      <vt:lpstr>Word.Picture.8</vt:lpstr>
      <vt:lpstr>Equation.3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Equation.3</vt:lpstr>
      <vt:lpstr>Word.Picture.8</vt:lpstr>
      <vt:lpstr>Equation.3</vt:lpstr>
      <vt:lpstr>Equation.3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Word.Picture.8</vt:lpstr>
      <vt:lpstr>电子电路基础</vt:lpstr>
      <vt:lpstr>11.1  小功率整流滤波电路</vt:lpstr>
      <vt:lpstr>PowerPoint 演示文稿</vt:lpstr>
      <vt:lpstr>11.1.1  单相桥式整流电路</vt:lpstr>
      <vt:lpstr>11.1.1  单相桥式整流电路</vt:lpstr>
      <vt:lpstr>11.1.1  单相桥式整流电路</vt:lpstr>
      <vt:lpstr>11.1.2  滤波电路</vt:lpstr>
      <vt:lpstr>11.1.2  滤波电路</vt:lpstr>
      <vt:lpstr>11.1.2  滤波电路</vt:lpstr>
      <vt:lpstr>11.1.2  滤波电路</vt:lpstr>
      <vt:lpstr>11.1.2  滤波电路</vt:lpstr>
      <vt:lpstr>*11.1.3  倍压整流电路</vt:lpstr>
      <vt:lpstr>*11.1.3  倍压整流电路</vt:lpstr>
      <vt:lpstr>10.2  线性稳压电路</vt:lpstr>
      <vt:lpstr>11.2.1  稳压电源质量指标</vt:lpstr>
      <vt:lpstr>11.2.2  串联反馈式稳压电路的工作原理</vt:lpstr>
      <vt:lpstr>11.2.2  串联反馈式稳压电路的工作原理</vt:lpstr>
      <vt:lpstr>11.2.3  三端集成稳压器</vt:lpstr>
      <vt:lpstr>11.2.3  三端集成稳压器</vt:lpstr>
      <vt:lpstr>11.2.3  三端集成稳压器</vt:lpstr>
      <vt:lpstr>11.2.3  三端集成稳压器</vt:lpstr>
      <vt:lpstr>11.2.4  三端集成稳压器的应用</vt:lpstr>
      <vt:lpstr>11.2.4  三端集成稳压器的应用</vt:lpstr>
      <vt:lpstr>11.2.4  三端集成稳压器的应用</vt:lpstr>
      <vt:lpstr>11.3  开关式稳压电路</vt:lpstr>
      <vt:lpstr>11.3.1  开关式稳压电路的工作原理</vt:lpstr>
      <vt:lpstr>11.3.1  开关式稳压电路的工作原理</vt:lpstr>
      <vt:lpstr>11.3.1  开关式稳压电路的工作原理</vt:lpstr>
      <vt:lpstr>11.3.1  开关式稳压电路的工作原理</vt:lpstr>
      <vt:lpstr>11.3.1  开关式稳压电路的工作原理</vt:lpstr>
      <vt:lpstr>11.3.1  开关式稳压电路的工作原理</vt:lpstr>
      <vt:lpstr>*11.3.2  带隔离变压器的直流变换型电源</vt:lpstr>
      <vt:lpstr>*11.3.2  带隔离变压器的直流变换型电源</vt:lpstr>
      <vt:lpstr>11.3.3  开关稳压电源的应用举例</vt:lpstr>
      <vt:lpstr>11.3.3  开关稳压电源的应用举例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电子电路基础</dc:title>
  <dc:creator>Jeng Shawn</dc:creator>
  <cp:lastModifiedBy>清醒最荒唐</cp:lastModifiedBy>
  <cp:revision>32</cp:revision>
  <dcterms:created xsi:type="dcterms:W3CDTF">2024-06-19T12:38:00Z</dcterms:created>
  <dcterms:modified xsi:type="dcterms:W3CDTF">2025-01-01T10:20:23Z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9B9203CDB4E04B10B2654B36AF888E8C_13</vt:lpwstr>
  </property>
  <property fmtid="{D5CDD505-2E9C-101B-9397-08002B2CF9AE}" pid="3" name="KSOProductBuildVer">
    <vt:lpwstr>2052-11.1.0.14252</vt:lpwstr>
  </property>
</Properties>
</file>