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8"/>
  </p:notesMasterIdLst>
  <p:sldIdLst>
    <p:sldId id="256" r:id="rId3"/>
    <p:sldId id="357" r:id="rId4"/>
    <p:sldId id="851" r:id="rId5"/>
    <p:sldId id="852" r:id="rId6"/>
    <p:sldId id="853" r:id="rId7"/>
    <p:sldId id="854" r:id="rId8"/>
    <p:sldId id="885" r:id="rId9"/>
    <p:sldId id="886" r:id="rId10"/>
    <p:sldId id="887" r:id="rId11"/>
    <p:sldId id="888" r:id="rId12"/>
    <p:sldId id="889" r:id="rId13"/>
    <p:sldId id="890" r:id="rId14"/>
    <p:sldId id="891" r:id="rId15"/>
    <p:sldId id="892" r:id="rId16"/>
    <p:sldId id="893" r:id="rId17"/>
    <p:sldId id="894" r:id="rId18"/>
    <p:sldId id="895" r:id="rId19"/>
    <p:sldId id="896" r:id="rId20"/>
    <p:sldId id="897" r:id="rId21"/>
    <p:sldId id="898" r:id="rId22"/>
    <p:sldId id="899" r:id="rId23"/>
    <p:sldId id="900" r:id="rId24"/>
    <p:sldId id="901" r:id="rId25"/>
    <p:sldId id="902" r:id="rId26"/>
    <p:sldId id="903" r:id="rId27"/>
    <p:sldId id="904" r:id="rId28"/>
    <p:sldId id="905" r:id="rId29"/>
    <p:sldId id="906" r:id="rId30"/>
    <p:sldId id="907" r:id="rId31"/>
    <p:sldId id="908" r:id="rId32"/>
    <p:sldId id="909" r:id="rId33"/>
    <p:sldId id="910" r:id="rId34"/>
    <p:sldId id="911" r:id="rId35"/>
    <p:sldId id="912" r:id="rId36"/>
    <p:sldId id="913" r:id="rId37"/>
    <p:sldId id="914" r:id="rId38"/>
    <p:sldId id="915" r:id="rId39"/>
    <p:sldId id="916" r:id="rId40"/>
    <p:sldId id="919" r:id="rId41"/>
    <p:sldId id="920" r:id="rId42"/>
    <p:sldId id="921" r:id="rId43"/>
    <p:sldId id="922" r:id="rId44"/>
    <p:sldId id="928" r:id="rId45"/>
    <p:sldId id="929" r:id="rId46"/>
    <p:sldId id="930" r:id="rId47"/>
    <p:sldId id="931" r:id="rId48"/>
    <p:sldId id="932" r:id="rId49"/>
    <p:sldId id="933" r:id="rId50"/>
    <p:sldId id="934" r:id="rId51"/>
    <p:sldId id="935" r:id="rId52"/>
    <p:sldId id="936" r:id="rId53"/>
    <p:sldId id="937" r:id="rId54"/>
    <p:sldId id="938" r:id="rId55"/>
    <p:sldId id="939" r:id="rId56"/>
    <p:sldId id="940" r:id="rId57"/>
    <p:sldId id="941" r:id="rId58"/>
    <p:sldId id="942" r:id="rId59"/>
    <p:sldId id="943" r:id="rId60"/>
    <p:sldId id="944" r:id="rId61"/>
    <p:sldId id="945" r:id="rId62"/>
    <p:sldId id="946" r:id="rId63"/>
    <p:sldId id="947" r:id="rId64"/>
    <p:sldId id="948" r:id="rId65"/>
    <p:sldId id="949" r:id="rId66"/>
    <p:sldId id="950" r:id="rId67"/>
  </p:sldIdLst>
  <p:sldSz cx="9144000" cy="6858000" type="screen4x3"/>
  <p:notesSz cx="6858000" cy="9144000"/>
  <p:custDataLst>
    <p:tags r:id="rId7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065" autoAdjust="0"/>
  </p:normalViewPr>
  <p:slideViewPr>
    <p:cSldViewPr snapToGrid="0">
      <p:cViewPr varScale="1">
        <p:scale>
          <a:sx n="89" d="100"/>
          <a:sy n="89" d="100"/>
        </p:scale>
        <p:origin x="14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2" Type="http://schemas.openxmlformats.org/officeDocument/2006/relationships/tags" Target="tags/tag1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5.xml"/><Relationship Id="rId69" Type="http://schemas.openxmlformats.org/officeDocument/2006/relationships/presProps" Target="presProps.xml"/><Relationship Id="rId68" Type="http://schemas.openxmlformats.org/officeDocument/2006/relationships/notesMaster" Target="notesMasters/notesMaster1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25.emf"/><Relationship Id="rId4" Type="http://schemas.openxmlformats.org/officeDocument/2006/relationships/image" Target="../media/image24.emf"/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.wmf"/><Relationship Id="rId8" Type="http://schemas.openxmlformats.org/officeDocument/2006/relationships/image" Target="../media/image40.wmf"/><Relationship Id="rId7" Type="http://schemas.openxmlformats.org/officeDocument/2006/relationships/image" Target="../media/image39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48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5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emf"/></Relationships>
</file>

<file path=ppt/drawings/_rels/vmlDrawing12.vml.rels><?xml version="1.0" encoding="UTF-8" standalone="yes"?>
<Relationships xmlns="http://schemas.openxmlformats.org/package/2006/relationships"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4.vml.rels><?xml version="1.0" encoding="UTF-8" standalone="yes"?>
<Relationships xmlns="http://schemas.openxmlformats.org/package/2006/relationships"><Relationship Id="rId7" Type="http://schemas.openxmlformats.org/officeDocument/2006/relationships/image" Target="../media/image72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0.vml.rels><?xml version="1.0" encoding="UTF-8" standalone="yes"?>
<Relationships xmlns="http://schemas.openxmlformats.org/package/2006/relationships"><Relationship Id="rId4" Type="http://schemas.openxmlformats.org/officeDocument/2006/relationships/image" Target="../media/image84.wmf"/><Relationship Id="rId3" Type="http://schemas.openxmlformats.org/officeDocument/2006/relationships/image" Target="../media/image83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1.vml.rels><?xml version="1.0" encoding="UTF-8" standalone="yes"?>
<Relationships xmlns="http://schemas.openxmlformats.org/package/2006/relationships"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Relationship Id="rId3" Type="http://schemas.openxmlformats.org/officeDocument/2006/relationships/image" Target="../media/image85.w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7" Type="http://schemas.openxmlformats.org/officeDocument/2006/relationships/image" Target="../media/image95.wmf"/><Relationship Id="rId6" Type="http://schemas.openxmlformats.org/officeDocument/2006/relationships/image" Target="../media/image94.emf"/><Relationship Id="rId5" Type="http://schemas.openxmlformats.org/officeDocument/2006/relationships/image" Target="../media/image93.wmf"/><Relationship Id="rId4" Type="http://schemas.openxmlformats.org/officeDocument/2006/relationships/image" Target="../media/image92.wmf"/><Relationship Id="rId3" Type="http://schemas.openxmlformats.org/officeDocument/2006/relationships/image" Target="../media/image91.wmf"/><Relationship Id="rId2" Type="http://schemas.openxmlformats.org/officeDocument/2006/relationships/image" Target="../media/image90.emf"/><Relationship Id="rId1" Type="http://schemas.openxmlformats.org/officeDocument/2006/relationships/image" Target="../media/image89.wmf"/></Relationships>
</file>

<file path=ppt/drawings/_rels/vmlDrawing23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0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Relationship Id="rId3" Type="http://schemas.openxmlformats.org/officeDocument/2006/relationships/image" Target="../media/image94.emf"/><Relationship Id="rId2" Type="http://schemas.openxmlformats.org/officeDocument/2006/relationships/image" Target="../media/image90.emf"/><Relationship Id="rId1" Type="http://schemas.openxmlformats.org/officeDocument/2006/relationships/image" Target="../media/image97.wmf"/></Relationships>
</file>

<file path=ppt/drawings/_rels/vmlDrawing24.vml.rels><?xml version="1.0" encoding="UTF-8" standalone="yes"?>
<Relationships xmlns="http://schemas.openxmlformats.org/package/2006/relationships"><Relationship Id="rId5" Type="http://schemas.openxmlformats.org/officeDocument/2006/relationships/image" Target="../media/image94.e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26.vml.rels><?xml version="1.0" encoding="UTF-8" standalone="yes"?>
<Relationships xmlns="http://schemas.openxmlformats.org/package/2006/relationships"><Relationship Id="rId5" Type="http://schemas.openxmlformats.org/officeDocument/2006/relationships/image" Target="../media/image117.wmf"/><Relationship Id="rId4" Type="http://schemas.openxmlformats.org/officeDocument/2006/relationships/image" Target="../media/image116.wmf"/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wmf"/></Relationships>
</file>

<file path=ppt/drawings/_rels/vmlDrawing28.vml.rels><?xml version="1.0" encoding="UTF-8" standalone="yes"?>
<Relationships xmlns="http://schemas.openxmlformats.org/package/2006/relationships"><Relationship Id="rId7" Type="http://schemas.openxmlformats.org/officeDocument/2006/relationships/image" Target="../media/image129.wmf"/><Relationship Id="rId6" Type="http://schemas.openxmlformats.org/officeDocument/2006/relationships/image" Target="../media/image128.wmf"/><Relationship Id="rId5" Type="http://schemas.openxmlformats.org/officeDocument/2006/relationships/image" Target="../media/image127.wmf"/><Relationship Id="rId4" Type="http://schemas.openxmlformats.org/officeDocument/2006/relationships/image" Target="../media/image126.wmf"/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29.vml.rels><?xml version="1.0" encoding="UTF-8" standalone="yes"?>
<Relationships xmlns="http://schemas.openxmlformats.org/package/2006/relationships"><Relationship Id="rId7" Type="http://schemas.openxmlformats.org/officeDocument/2006/relationships/image" Target="../media/image137.wmf"/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30.vml.rels><?xml version="1.0" encoding="UTF-8" standalone="yes"?>
<Relationships xmlns="http://schemas.openxmlformats.org/package/2006/relationships"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6.wmf"/><Relationship Id="rId8" Type="http://schemas.openxmlformats.org/officeDocument/2006/relationships/image" Target="../media/image155.wmf"/><Relationship Id="rId7" Type="http://schemas.openxmlformats.org/officeDocument/2006/relationships/image" Target="../media/image154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0" Type="http://schemas.openxmlformats.org/officeDocument/2006/relationships/image" Target="../media/image157.wmf"/><Relationship Id="rId1" Type="http://schemas.openxmlformats.org/officeDocument/2006/relationships/image" Target="../media/image14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2.emf"/></Relationships>
</file>

<file path=ppt/drawings/_rels/vmlDrawing33.vml.rels><?xml version="1.0" encoding="UTF-8" standalone="yes"?>
<Relationships xmlns="http://schemas.openxmlformats.org/package/2006/relationships"><Relationship Id="rId7" Type="http://schemas.openxmlformats.org/officeDocument/2006/relationships/image" Target="../media/image170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3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82.wmf"/><Relationship Id="rId4" Type="http://schemas.openxmlformats.org/officeDocument/2006/relationships/image" Target="../media/image181.wmf"/><Relationship Id="rId3" Type="http://schemas.openxmlformats.org/officeDocument/2006/relationships/image" Target="../media/image180.wmf"/><Relationship Id="rId2" Type="http://schemas.openxmlformats.org/officeDocument/2006/relationships/image" Target="../media/image179.wmf"/><Relationship Id="rId1" Type="http://schemas.openxmlformats.org/officeDocument/2006/relationships/image" Target="../media/image178.wmf"/></Relationships>
</file>

<file path=ppt/drawings/_rels/vmlDrawing36.vml.rels><?xml version="1.0" encoding="UTF-8" standalone="yes"?>
<Relationships xmlns="http://schemas.openxmlformats.org/package/2006/relationships"><Relationship Id="rId7" Type="http://schemas.openxmlformats.org/officeDocument/2006/relationships/image" Target="../media/image190.wmf"/><Relationship Id="rId6" Type="http://schemas.openxmlformats.org/officeDocument/2006/relationships/image" Target="../media/image189.wmf"/><Relationship Id="rId5" Type="http://schemas.openxmlformats.org/officeDocument/2006/relationships/image" Target="../media/image188.wmf"/><Relationship Id="rId4" Type="http://schemas.openxmlformats.org/officeDocument/2006/relationships/image" Target="../media/image187.wmf"/><Relationship Id="rId3" Type="http://schemas.openxmlformats.org/officeDocument/2006/relationships/image" Target="../media/image186.wmf"/><Relationship Id="rId2" Type="http://schemas.openxmlformats.org/officeDocument/2006/relationships/image" Target="../media/image185.wmf"/><Relationship Id="rId1" Type="http://schemas.openxmlformats.org/officeDocument/2006/relationships/image" Target="../media/image184.wmf"/></Relationships>
</file>

<file path=ppt/drawings/_rels/vmlDrawing37.vml.rels><?xml version="1.0" encoding="UTF-8" standalone="yes"?>
<Relationships xmlns="http://schemas.openxmlformats.org/package/2006/relationships"><Relationship Id="rId6" Type="http://schemas.openxmlformats.org/officeDocument/2006/relationships/image" Target="../media/image199.wmf"/><Relationship Id="rId5" Type="http://schemas.openxmlformats.org/officeDocument/2006/relationships/image" Target="../media/image198.wmf"/><Relationship Id="rId4" Type="http://schemas.openxmlformats.org/officeDocument/2006/relationships/image" Target="../media/image197.wmf"/><Relationship Id="rId3" Type="http://schemas.openxmlformats.org/officeDocument/2006/relationships/image" Target="../media/image196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/Relationships>
</file>

<file path=ppt/drawings/_rels/vmlDrawing38.vml.rels><?xml version="1.0" encoding="UTF-8" standalone="yes"?>
<Relationships xmlns="http://schemas.openxmlformats.org/package/2006/relationships"><Relationship Id="rId4" Type="http://schemas.openxmlformats.org/officeDocument/2006/relationships/image" Target="../media/image202.wmf"/><Relationship Id="rId3" Type="http://schemas.openxmlformats.org/officeDocument/2006/relationships/image" Target="../media/image201.wmf"/><Relationship Id="rId2" Type="http://schemas.openxmlformats.org/officeDocument/2006/relationships/image" Target="../media/image200.wmf"/><Relationship Id="rId1" Type="http://schemas.openxmlformats.org/officeDocument/2006/relationships/image" Target="../media/image195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wmf"/><Relationship Id="rId2" Type="http://schemas.openxmlformats.org/officeDocument/2006/relationships/image" Target="../media/image204.wmf"/><Relationship Id="rId1" Type="http://schemas.openxmlformats.org/officeDocument/2006/relationships/image" Target="../media/image203.emf"/></Relationships>
</file>

<file path=ppt/drawings/_rels/vmlDrawing40.vml.rels><?xml version="1.0" encoding="UTF-8" standalone="yes"?>
<Relationships xmlns="http://schemas.openxmlformats.org/package/2006/relationships"><Relationship Id="rId5" Type="http://schemas.openxmlformats.org/officeDocument/2006/relationships/image" Target="../media/image210.emf"/><Relationship Id="rId4" Type="http://schemas.openxmlformats.org/officeDocument/2006/relationships/image" Target="../media/image209.wmf"/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41.vml.rels><?xml version="1.0" encoding="UTF-8" standalone="yes"?>
<Relationships xmlns="http://schemas.openxmlformats.org/package/2006/relationships"><Relationship Id="rId4" Type="http://schemas.openxmlformats.org/officeDocument/2006/relationships/image" Target="../media/image216.wmf"/><Relationship Id="rId3" Type="http://schemas.openxmlformats.org/officeDocument/2006/relationships/image" Target="../media/image215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/Relationships>
</file>

<file path=ppt/drawings/_rels/vmlDrawing42.vml.rels><?xml version="1.0" encoding="UTF-8" standalone="yes"?>
<Relationships xmlns="http://schemas.openxmlformats.org/package/2006/relationships"><Relationship Id="rId5" Type="http://schemas.openxmlformats.org/officeDocument/2006/relationships/image" Target="../media/image221.wmf"/><Relationship Id="rId4" Type="http://schemas.openxmlformats.org/officeDocument/2006/relationships/image" Target="../media/image220.wmf"/><Relationship Id="rId3" Type="http://schemas.openxmlformats.org/officeDocument/2006/relationships/image" Target="../media/image219.wmf"/><Relationship Id="rId2" Type="http://schemas.openxmlformats.org/officeDocument/2006/relationships/image" Target="../media/image218.wmf"/><Relationship Id="rId1" Type="http://schemas.openxmlformats.org/officeDocument/2006/relationships/image" Target="../media/image217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3.wmf"/></Relationships>
</file>

<file path=ppt/drawings/_rels/vmlDrawing44.vml.rels><?xml version="1.0" encoding="UTF-8" standalone="yes"?>
<Relationships xmlns="http://schemas.openxmlformats.org/package/2006/relationships"><Relationship Id="rId7" Type="http://schemas.openxmlformats.org/officeDocument/2006/relationships/image" Target="../media/image230.emf"/><Relationship Id="rId6" Type="http://schemas.openxmlformats.org/officeDocument/2006/relationships/image" Target="../media/image229.wmf"/><Relationship Id="rId5" Type="http://schemas.openxmlformats.org/officeDocument/2006/relationships/image" Target="../media/image228.wmf"/><Relationship Id="rId4" Type="http://schemas.openxmlformats.org/officeDocument/2006/relationships/image" Target="../media/image227.wmf"/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/Relationships>
</file>

<file path=ppt/drawings/_rels/vmlDrawing4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1.wmf"/><Relationship Id="rId3" Type="http://schemas.openxmlformats.org/officeDocument/2006/relationships/image" Target="../media/image230.emf"/><Relationship Id="rId2" Type="http://schemas.openxmlformats.org/officeDocument/2006/relationships/image" Target="../media/image228.wmf"/><Relationship Id="rId1" Type="http://schemas.openxmlformats.org/officeDocument/2006/relationships/image" Target="../media/image227.wmf"/></Relationships>
</file>

<file path=ppt/drawings/_rels/vmlDrawing46.vml.rels><?xml version="1.0" encoding="UTF-8" standalone="yes"?>
<Relationships xmlns="http://schemas.openxmlformats.org/package/2006/relationships"><Relationship Id="rId7" Type="http://schemas.openxmlformats.org/officeDocument/2006/relationships/image" Target="../media/image238.wmf"/><Relationship Id="rId6" Type="http://schemas.openxmlformats.org/officeDocument/2006/relationships/image" Target="../media/image237.wmf"/><Relationship Id="rId5" Type="http://schemas.openxmlformats.org/officeDocument/2006/relationships/image" Target="../media/image236.wmf"/><Relationship Id="rId4" Type="http://schemas.openxmlformats.org/officeDocument/2006/relationships/image" Target="../media/image235.wmf"/><Relationship Id="rId3" Type="http://schemas.openxmlformats.org/officeDocument/2006/relationships/image" Target="../media/image234.e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/Relationships>
</file>

<file path=ppt/drawings/_rels/vmlDrawing47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5.wmf"/><Relationship Id="rId6" Type="http://schemas.openxmlformats.org/officeDocument/2006/relationships/image" Target="../media/image244.wmf"/><Relationship Id="rId5" Type="http://schemas.openxmlformats.org/officeDocument/2006/relationships/image" Target="../media/image243.wmf"/><Relationship Id="rId4" Type="http://schemas.openxmlformats.org/officeDocument/2006/relationships/image" Target="../media/image242.wmf"/><Relationship Id="rId3" Type="http://schemas.openxmlformats.org/officeDocument/2006/relationships/image" Target="../media/image241.wmf"/><Relationship Id="rId2" Type="http://schemas.openxmlformats.org/officeDocument/2006/relationships/image" Target="../media/image240.wmf"/><Relationship Id="rId1" Type="http://schemas.openxmlformats.org/officeDocument/2006/relationships/image" Target="../media/image239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wmf"/><Relationship Id="rId1" Type="http://schemas.openxmlformats.org/officeDocument/2006/relationships/image" Target="../media/image246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wmf"/><Relationship Id="rId2" Type="http://schemas.openxmlformats.org/officeDocument/2006/relationships/image" Target="../media/image249.wmf"/><Relationship Id="rId1" Type="http://schemas.openxmlformats.org/officeDocument/2006/relationships/image" Target="../media/image248.wmf"/></Relationships>
</file>

<file path=ppt/drawings/_rels/vmlDrawing5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8.wmf"/><Relationship Id="rId8" Type="http://schemas.openxmlformats.org/officeDocument/2006/relationships/image" Target="../media/image257.wmf"/><Relationship Id="rId7" Type="http://schemas.openxmlformats.org/officeDocument/2006/relationships/image" Target="../media/image256.wmf"/><Relationship Id="rId6" Type="http://schemas.openxmlformats.org/officeDocument/2006/relationships/image" Target="../media/image255.wmf"/><Relationship Id="rId5" Type="http://schemas.openxmlformats.org/officeDocument/2006/relationships/image" Target="../media/image254.wmf"/><Relationship Id="rId4" Type="http://schemas.openxmlformats.org/officeDocument/2006/relationships/image" Target="../media/image253.wmf"/><Relationship Id="rId3" Type="http://schemas.openxmlformats.org/officeDocument/2006/relationships/image" Target="../media/image252.wmf"/><Relationship Id="rId2" Type="http://schemas.openxmlformats.org/officeDocument/2006/relationships/image" Target="../media/image251.wmf"/><Relationship Id="rId13" Type="http://schemas.openxmlformats.org/officeDocument/2006/relationships/image" Target="../media/image261.wmf"/><Relationship Id="rId12" Type="http://schemas.openxmlformats.org/officeDocument/2006/relationships/image" Target="../media/image260.wmf"/><Relationship Id="rId11" Type="http://schemas.openxmlformats.org/officeDocument/2006/relationships/image" Target="../media/image259.wmf"/><Relationship Id="rId10" Type="http://schemas.openxmlformats.org/officeDocument/2006/relationships/image" Target="../media/image250.wmf"/><Relationship Id="rId1" Type="http://schemas.openxmlformats.org/officeDocument/2006/relationships/image" Target="../media/image248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2.w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wmf"/><Relationship Id="rId1" Type="http://schemas.openxmlformats.org/officeDocument/2006/relationships/image" Target="../media/image26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章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 userDrawn="1"/>
        </p:nvSpPr>
        <p:spPr bwMode="auto">
          <a:xfrm>
            <a:off x="609600" y="1196975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5ADE6BC-FC1B-4F8B-A337-5BE7734D0407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07325" cy="864096"/>
          </a:xfrm>
        </p:spPr>
        <p:txBody>
          <a:bodyPr>
            <a:noAutofit/>
          </a:bodyPr>
          <a:lstStyle>
            <a:lvl1pPr>
              <a:defRPr sz="4400" b="1">
                <a:solidFill>
                  <a:schemeClr val="accent1">
                    <a:lumMod val="75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056784" cy="48245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F7845-4425-48E4-9C7D-27647A0603AA}" type="datetimeFigureOut">
              <a:rPr lang="zh-CN" altLang="en-US"/>
            </a:fld>
            <a:endParaRPr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322E0-0CEF-4D25-AA0E-078A4BB0727E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 userDrawn="1"/>
        </p:nvSpPr>
        <p:spPr bwMode="auto">
          <a:xfrm>
            <a:off x="609600" y="665163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131305B-5457-42F2-AC52-FE71E1FC1FD6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609600" y="6381750"/>
            <a:ext cx="7956550" cy="0"/>
          </a:xfrm>
          <a:prstGeom prst="line">
            <a:avLst/>
          </a:prstGeom>
          <a:noFill/>
          <a:ln w="12700">
            <a:solidFill>
              <a:srgbClr val="0099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974" y="71258"/>
            <a:ext cx="7887463" cy="646783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6DB4F-3E74-4BA6-B6C2-CED064ABF1B4}" type="datetimeFigureOut">
              <a:rPr lang="zh-CN" altLang="en-US"/>
            </a:fld>
            <a:endParaRPr lang="zh-CN" altLang="en-US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07C3D-5D2D-4373-BFDA-575F8F8DEBC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3.png"/><Relationship Id="rId16" Type="http://schemas.microsoft.com/office/2007/relationships/hdphoto" Target="../media/image4.wdp"/><Relationship Id="rId15" Type="http://schemas.openxmlformats.org/officeDocument/2006/relationships/image" Target="../media/image5.png"/><Relationship Id="rId14" Type="http://schemas.openxmlformats.org/officeDocument/2006/relationships/image" Target="../media/image10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3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jpeg"/><Relationship Id="rId3" Type="http://schemas.openxmlformats.org/officeDocument/2006/relationships/image" Target="../media/image12.wmf"/><Relationship Id="rId20" Type="http://schemas.openxmlformats.org/officeDocument/2006/relationships/vmlDrawing" Target="../drawings/vmlDrawing1.vml"/><Relationship Id="rId2" Type="http://schemas.openxmlformats.org/officeDocument/2006/relationships/oleObject" Target="../embeddings/oleObject1.bin"/><Relationship Id="rId19" Type="http://schemas.openxmlformats.org/officeDocument/2006/relationships/slideLayout" Target="../slideLayouts/slideLayout13.xml"/><Relationship Id="rId18" Type="http://schemas.openxmlformats.org/officeDocument/2006/relationships/image" Target="../media/image20.wmf"/><Relationship Id="rId17" Type="http://schemas.openxmlformats.org/officeDocument/2006/relationships/oleObject" Target="../embeddings/oleObject8.bin"/><Relationship Id="rId16" Type="http://schemas.openxmlformats.org/officeDocument/2006/relationships/image" Target="../media/image19.wmf"/><Relationship Id="rId15" Type="http://schemas.openxmlformats.org/officeDocument/2006/relationships/oleObject" Target="../embeddings/oleObject7.bin"/><Relationship Id="rId14" Type="http://schemas.openxmlformats.org/officeDocument/2006/relationships/image" Target="../media/image18.wmf"/><Relationship Id="rId13" Type="http://schemas.openxmlformats.org/officeDocument/2006/relationships/oleObject" Target="../embeddings/oleObject6.bin"/><Relationship Id="rId12" Type="http://schemas.openxmlformats.org/officeDocument/2006/relationships/image" Target="../media/image17.wmf"/><Relationship Id="rId11" Type="http://schemas.openxmlformats.org/officeDocument/2006/relationships/oleObject" Target="../embeddings/oleObject5.bin"/><Relationship Id="rId10" Type="http://schemas.openxmlformats.org/officeDocument/2006/relationships/image" Target="../media/image16.wmf"/><Relationship Id="rId1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24.e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2.e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1.emf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13.xml"/><Relationship Id="rId11" Type="http://schemas.openxmlformats.org/officeDocument/2006/relationships/slide" Target="slide3.xml"/><Relationship Id="rId10" Type="http://schemas.openxmlformats.org/officeDocument/2006/relationships/image" Target="../media/image25.emf"/><Relationship Id="rId1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image" Target="../media/image29.w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7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26.wmf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31.wmf"/><Relationship Id="rId11" Type="http://schemas.openxmlformats.org/officeDocument/2006/relationships/oleObject" Target="../embeddings/oleObject19.bin"/><Relationship Id="rId10" Type="http://schemas.openxmlformats.org/officeDocument/2006/relationships/image" Target="../media/image30.wmf"/><Relationship Id="rId1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1.bin"/><Relationship Id="rId3" Type="http://schemas.openxmlformats.org/officeDocument/2006/relationships/image" Target="../media/image26.wmf"/><Relationship Id="rId2" Type="http://schemas.openxmlformats.org/officeDocument/2006/relationships/oleObject" Target="../embeddings/oleObject20.bin"/><Relationship Id="rId1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.bin"/><Relationship Id="rId8" Type="http://schemas.openxmlformats.org/officeDocument/2006/relationships/image" Target="../media/image36.wmf"/><Relationship Id="rId7" Type="http://schemas.openxmlformats.org/officeDocument/2006/relationships/oleObject" Target="../embeddings/oleObject25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23.bin"/><Relationship Id="rId20" Type="http://schemas.openxmlformats.org/officeDocument/2006/relationships/vmlDrawing" Target="../drawings/vmlDrawing5.vml"/><Relationship Id="rId2" Type="http://schemas.openxmlformats.org/officeDocument/2006/relationships/image" Target="../media/image33.wmf"/><Relationship Id="rId19" Type="http://schemas.openxmlformats.org/officeDocument/2006/relationships/slideLayout" Target="../slideLayouts/slideLayout13.xml"/><Relationship Id="rId18" Type="http://schemas.openxmlformats.org/officeDocument/2006/relationships/image" Target="../media/image41.wmf"/><Relationship Id="rId17" Type="http://schemas.openxmlformats.org/officeDocument/2006/relationships/oleObject" Target="../embeddings/oleObject30.bin"/><Relationship Id="rId16" Type="http://schemas.openxmlformats.org/officeDocument/2006/relationships/image" Target="../media/image40.wmf"/><Relationship Id="rId15" Type="http://schemas.openxmlformats.org/officeDocument/2006/relationships/oleObject" Target="../embeddings/oleObject29.bin"/><Relationship Id="rId14" Type="http://schemas.openxmlformats.org/officeDocument/2006/relationships/image" Target="../media/image39.wmf"/><Relationship Id="rId13" Type="http://schemas.openxmlformats.org/officeDocument/2006/relationships/oleObject" Target="../embeddings/oleObject28.bin"/><Relationship Id="rId12" Type="http://schemas.openxmlformats.org/officeDocument/2006/relationships/image" Target="../media/image38.wmf"/><Relationship Id="rId11" Type="http://schemas.openxmlformats.org/officeDocument/2006/relationships/oleObject" Target="../embeddings/oleObject27.bin"/><Relationship Id="rId10" Type="http://schemas.openxmlformats.org/officeDocument/2006/relationships/image" Target="../media/image37.wmf"/><Relationship Id="rId1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.bin"/><Relationship Id="rId8" Type="http://schemas.openxmlformats.org/officeDocument/2006/relationships/image" Target="../media/image45.wmf"/><Relationship Id="rId7" Type="http://schemas.openxmlformats.org/officeDocument/2006/relationships/oleObject" Target="../embeddings/oleObject34.bin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3.w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42.wmf"/><Relationship Id="rId16" Type="http://schemas.openxmlformats.org/officeDocument/2006/relationships/vmlDrawing" Target="../drawings/vmlDrawing6.v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48.wmf"/><Relationship Id="rId13" Type="http://schemas.openxmlformats.org/officeDocument/2006/relationships/oleObject" Target="../embeddings/oleObject37.bin"/><Relationship Id="rId12" Type="http://schemas.openxmlformats.org/officeDocument/2006/relationships/image" Target="../media/image47.wmf"/><Relationship Id="rId11" Type="http://schemas.openxmlformats.org/officeDocument/2006/relationships/oleObject" Target="../embeddings/oleObject36.bin"/><Relationship Id="rId10" Type="http://schemas.openxmlformats.org/officeDocument/2006/relationships/image" Target="../media/image46.wmf"/><Relationship Id="rId1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50.wmf"/><Relationship Id="rId3" Type="http://schemas.openxmlformats.org/officeDocument/2006/relationships/oleObject" Target="../embeddings/oleObject39.bin"/><Relationship Id="rId2" Type="http://schemas.openxmlformats.org/officeDocument/2006/relationships/image" Target="../media/image49.wmf"/><Relationship Id="rId1" Type="http://schemas.openxmlformats.org/officeDocument/2006/relationships/oleObject" Target="../embeddings/oleObject38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0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52.emf"/><Relationship Id="rId1" Type="http://schemas.openxmlformats.org/officeDocument/2006/relationships/oleObject" Target="../embeddings/oleObject41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4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53.emf"/><Relationship Id="rId1" Type="http://schemas.openxmlformats.org/officeDocument/2006/relationships/oleObject" Target="../embeddings/oleObject4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0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6.wmf"/><Relationship Id="rId3" Type="http://schemas.openxmlformats.org/officeDocument/2006/relationships/oleObject" Target="../embeddings/oleObject46.bin"/><Relationship Id="rId2" Type="http://schemas.openxmlformats.org/officeDocument/2006/relationships/image" Target="../media/image55.wmf"/><Relationship Id="rId1" Type="http://schemas.openxmlformats.org/officeDocument/2006/relationships/oleObject" Target="../embeddings/oleObject45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59.wmf"/><Relationship Id="rId3" Type="http://schemas.openxmlformats.org/officeDocument/2006/relationships/oleObject" Target="../embeddings/oleObject49.bin"/><Relationship Id="rId2" Type="http://schemas.openxmlformats.org/officeDocument/2006/relationships/image" Target="../media/image58.emf"/><Relationship Id="rId1" Type="http://schemas.openxmlformats.org/officeDocument/2006/relationships/oleObject" Target="../embeddings/oleObject48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.bin"/><Relationship Id="rId8" Type="http://schemas.openxmlformats.org/officeDocument/2006/relationships/image" Target="../media/image63.w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62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1.wmf"/><Relationship Id="rId3" Type="http://schemas.openxmlformats.org/officeDocument/2006/relationships/oleObject" Target="../embeddings/oleObject51.bin"/><Relationship Id="rId2" Type="http://schemas.openxmlformats.org/officeDocument/2006/relationships/image" Target="../media/image60.wmf"/><Relationship Id="rId12" Type="http://schemas.openxmlformats.org/officeDocument/2006/relationships/vmlDrawing" Target="../drawings/vmlDrawing12.v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50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5.emf"/><Relationship Id="rId1" Type="http://schemas.openxmlformats.org/officeDocument/2006/relationships/oleObject" Target="../embeddings/oleObject5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0.bin"/><Relationship Id="rId8" Type="http://schemas.openxmlformats.org/officeDocument/2006/relationships/image" Target="../media/image69.wmf"/><Relationship Id="rId7" Type="http://schemas.openxmlformats.org/officeDocument/2006/relationships/oleObject" Target="../embeddings/oleObject59.bin"/><Relationship Id="rId6" Type="http://schemas.openxmlformats.org/officeDocument/2006/relationships/image" Target="../media/image68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7.wmf"/><Relationship Id="rId3" Type="http://schemas.openxmlformats.org/officeDocument/2006/relationships/oleObject" Target="../embeddings/oleObject57.bin"/><Relationship Id="rId2" Type="http://schemas.openxmlformats.org/officeDocument/2006/relationships/image" Target="../media/image66.emf"/><Relationship Id="rId16" Type="http://schemas.openxmlformats.org/officeDocument/2006/relationships/vmlDrawing" Target="../drawings/vmlDrawing14.v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72.wmf"/><Relationship Id="rId13" Type="http://schemas.openxmlformats.org/officeDocument/2006/relationships/oleObject" Target="../embeddings/oleObject62.bin"/><Relationship Id="rId12" Type="http://schemas.openxmlformats.org/officeDocument/2006/relationships/image" Target="../media/image71.wmf"/><Relationship Id="rId11" Type="http://schemas.openxmlformats.org/officeDocument/2006/relationships/oleObject" Target="../embeddings/oleObject61.bin"/><Relationship Id="rId10" Type="http://schemas.openxmlformats.org/officeDocument/2006/relationships/image" Target="../media/image70.wmf"/><Relationship Id="rId1" Type="http://schemas.openxmlformats.org/officeDocument/2006/relationships/oleObject" Target="../embeddings/oleObject5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5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64.bin"/><Relationship Id="rId2" Type="http://schemas.openxmlformats.org/officeDocument/2006/relationships/image" Target="../media/image73.wmf"/><Relationship Id="rId1" Type="http://schemas.openxmlformats.org/officeDocument/2006/relationships/oleObject" Target="../embeddings/oleObject6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7.wmf"/><Relationship Id="rId1" Type="http://schemas.openxmlformats.org/officeDocument/2006/relationships/oleObject" Target="../embeddings/oleObject66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8.emf"/><Relationship Id="rId1" Type="http://schemas.openxmlformats.org/officeDocument/2006/relationships/oleObject" Target="../embeddings/oleObject67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8.v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81.emf"/><Relationship Id="rId6" Type="http://schemas.openxmlformats.org/officeDocument/2006/relationships/oleObject" Target="../embeddings/oleObject70.bin"/><Relationship Id="rId5" Type="http://schemas.openxmlformats.org/officeDocument/2006/relationships/image" Target="../media/image80.emf"/><Relationship Id="rId4" Type="http://schemas.openxmlformats.org/officeDocument/2006/relationships/oleObject" Target="../embeddings/oleObject69.bin"/><Relationship Id="rId3" Type="http://schemas.openxmlformats.org/officeDocument/2006/relationships/image" Target="../media/image79.emf"/><Relationship Id="rId2" Type="http://schemas.openxmlformats.org/officeDocument/2006/relationships/oleObject" Target="../embeddings/oleObject68.bin"/><Relationship Id="rId1" Type="http://schemas.openxmlformats.org/officeDocument/2006/relationships/slide" Target="slide1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9.v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82.emf"/><Relationship Id="rId6" Type="http://schemas.openxmlformats.org/officeDocument/2006/relationships/oleObject" Target="../embeddings/oleObject73.bin"/><Relationship Id="rId5" Type="http://schemas.openxmlformats.org/officeDocument/2006/relationships/image" Target="../media/image81.emf"/><Relationship Id="rId4" Type="http://schemas.openxmlformats.org/officeDocument/2006/relationships/oleObject" Target="../embeddings/oleObject72.bin"/><Relationship Id="rId3" Type="http://schemas.openxmlformats.org/officeDocument/2006/relationships/image" Target="../media/image80.emf"/><Relationship Id="rId2" Type="http://schemas.openxmlformats.org/officeDocument/2006/relationships/oleObject" Target="../embeddings/oleObject71.bin"/><Relationship Id="rId1" Type="http://schemas.openxmlformats.org/officeDocument/2006/relationships/slide" Target="slide1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wmf"/><Relationship Id="rId8" Type="http://schemas.openxmlformats.org/officeDocument/2006/relationships/oleObject" Target="../embeddings/oleObject77.bin"/><Relationship Id="rId7" Type="http://schemas.openxmlformats.org/officeDocument/2006/relationships/image" Target="../media/image83.emf"/><Relationship Id="rId6" Type="http://schemas.openxmlformats.org/officeDocument/2006/relationships/oleObject" Target="../embeddings/oleObject76.bin"/><Relationship Id="rId5" Type="http://schemas.openxmlformats.org/officeDocument/2006/relationships/image" Target="../media/image81.emf"/><Relationship Id="rId4" Type="http://schemas.openxmlformats.org/officeDocument/2006/relationships/oleObject" Target="../embeddings/oleObject75.bin"/><Relationship Id="rId3" Type="http://schemas.openxmlformats.org/officeDocument/2006/relationships/image" Target="../media/image80.emf"/><Relationship Id="rId2" Type="http://schemas.openxmlformats.org/officeDocument/2006/relationships/oleObject" Target="../embeddings/oleObject74.bin"/><Relationship Id="rId11" Type="http://schemas.openxmlformats.org/officeDocument/2006/relationships/vmlDrawing" Target="../drawings/vmlDrawing20.vml"/><Relationship Id="rId10" Type="http://schemas.openxmlformats.org/officeDocument/2006/relationships/slideLayout" Target="../slideLayouts/slideLayout13.xml"/><Relationship Id="rId1" Type="http://schemas.openxmlformats.org/officeDocument/2006/relationships/slide" Target="slide1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wmf"/><Relationship Id="rId8" Type="http://schemas.openxmlformats.org/officeDocument/2006/relationships/oleObject" Target="../embeddings/oleObject81.bin"/><Relationship Id="rId7" Type="http://schemas.openxmlformats.org/officeDocument/2006/relationships/image" Target="../media/image85.wmf"/><Relationship Id="rId6" Type="http://schemas.openxmlformats.org/officeDocument/2006/relationships/oleObject" Target="../embeddings/oleObject80.bin"/><Relationship Id="rId5" Type="http://schemas.openxmlformats.org/officeDocument/2006/relationships/image" Target="../media/image81.emf"/><Relationship Id="rId4" Type="http://schemas.openxmlformats.org/officeDocument/2006/relationships/oleObject" Target="../embeddings/oleObject79.bin"/><Relationship Id="rId3" Type="http://schemas.openxmlformats.org/officeDocument/2006/relationships/image" Target="../media/image80.emf"/><Relationship Id="rId2" Type="http://schemas.openxmlformats.org/officeDocument/2006/relationships/oleObject" Target="../embeddings/oleObject78.bin"/><Relationship Id="rId15" Type="http://schemas.openxmlformats.org/officeDocument/2006/relationships/vmlDrawing" Target="../drawings/vmlDrawing21.v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88.wmf"/><Relationship Id="rId12" Type="http://schemas.openxmlformats.org/officeDocument/2006/relationships/oleObject" Target="../embeddings/oleObject83.bin"/><Relationship Id="rId11" Type="http://schemas.openxmlformats.org/officeDocument/2006/relationships/image" Target="../media/image87.wmf"/><Relationship Id="rId10" Type="http://schemas.openxmlformats.org/officeDocument/2006/relationships/oleObject" Target="../embeddings/oleObject82.bin"/><Relationship Id="rId1" Type="http://schemas.openxmlformats.org/officeDocument/2006/relationships/slide" Target="slide13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2.wmf"/><Relationship Id="rId8" Type="http://schemas.openxmlformats.org/officeDocument/2006/relationships/oleObject" Target="../embeddings/oleObject87.bin"/><Relationship Id="rId7" Type="http://schemas.openxmlformats.org/officeDocument/2006/relationships/image" Target="../media/image91.wmf"/><Relationship Id="rId6" Type="http://schemas.openxmlformats.org/officeDocument/2006/relationships/oleObject" Target="../embeddings/oleObject86.bin"/><Relationship Id="rId5" Type="http://schemas.openxmlformats.org/officeDocument/2006/relationships/image" Target="../media/image90.emf"/><Relationship Id="rId4" Type="http://schemas.openxmlformats.org/officeDocument/2006/relationships/oleObject" Target="../embeddings/oleObject85.bin"/><Relationship Id="rId3" Type="http://schemas.openxmlformats.org/officeDocument/2006/relationships/image" Target="../media/image89.wmf"/><Relationship Id="rId2" Type="http://schemas.openxmlformats.org/officeDocument/2006/relationships/oleObject" Target="../embeddings/oleObject84.bin"/><Relationship Id="rId19" Type="http://schemas.openxmlformats.org/officeDocument/2006/relationships/vmlDrawing" Target="../drawings/vmlDrawing22.vml"/><Relationship Id="rId18" Type="http://schemas.openxmlformats.org/officeDocument/2006/relationships/slideLayout" Target="../slideLayouts/slideLayout13.xml"/><Relationship Id="rId17" Type="http://schemas.openxmlformats.org/officeDocument/2006/relationships/image" Target="../media/image96.wmf"/><Relationship Id="rId16" Type="http://schemas.openxmlformats.org/officeDocument/2006/relationships/oleObject" Target="../embeddings/oleObject91.bin"/><Relationship Id="rId15" Type="http://schemas.openxmlformats.org/officeDocument/2006/relationships/image" Target="../media/image95.wmf"/><Relationship Id="rId14" Type="http://schemas.openxmlformats.org/officeDocument/2006/relationships/oleObject" Target="../embeddings/oleObject90.bin"/><Relationship Id="rId13" Type="http://schemas.openxmlformats.org/officeDocument/2006/relationships/image" Target="../media/image94.emf"/><Relationship Id="rId12" Type="http://schemas.openxmlformats.org/officeDocument/2006/relationships/oleObject" Target="../embeddings/oleObject89.bin"/><Relationship Id="rId11" Type="http://schemas.openxmlformats.org/officeDocument/2006/relationships/image" Target="../media/image93.wmf"/><Relationship Id="rId10" Type="http://schemas.openxmlformats.org/officeDocument/2006/relationships/oleObject" Target="../embeddings/oleObject88.bin"/><Relationship Id="rId1" Type="http://schemas.openxmlformats.org/officeDocument/2006/relationships/slide" Target="slide1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wmf"/><Relationship Id="rId8" Type="http://schemas.openxmlformats.org/officeDocument/2006/relationships/oleObject" Target="../embeddings/oleObject95.bin"/><Relationship Id="rId7" Type="http://schemas.openxmlformats.org/officeDocument/2006/relationships/image" Target="../media/image94.emf"/><Relationship Id="rId6" Type="http://schemas.openxmlformats.org/officeDocument/2006/relationships/oleObject" Target="../embeddings/oleObject94.bin"/><Relationship Id="rId5" Type="http://schemas.openxmlformats.org/officeDocument/2006/relationships/image" Target="../media/image90.emf"/><Relationship Id="rId4" Type="http://schemas.openxmlformats.org/officeDocument/2006/relationships/oleObject" Target="../embeddings/oleObject93.bin"/><Relationship Id="rId3" Type="http://schemas.openxmlformats.org/officeDocument/2006/relationships/image" Target="../media/image97.wmf"/><Relationship Id="rId2" Type="http://schemas.openxmlformats.org/officeDocument/2006/relationships/oleObject" Target="../embeddings/oleObject92.bin"/><Relationship Id="rId15" Type="http://schemas.openxmlformats.org/officeDocument/2006/relationships/vmlDrawing" Target="../drawings/vmlDrawing23.v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100.wmf"/><Relationship Id="rId12" Type="http://schemas.openxmlformats.org/officeDocument/2006/relationships/oleObject" Target="../embeddings/oleObject97.bin"/><Relationship Id="rId11" Type="http://schemas.openxmlformats.org/officeDocument/2006/relationships/image" Target="../media/image99.wmf"/><Relationship Id="rId10" Type="http://schemas.openxmlformats.org/officeDocument/2006/relationships/oleObject" Target="../embeddings/oleObject96.bin"/><Relationship Id="rId1" Type="http://schemas.openxmlformats.org/officeDocument/2006/relationships/slide" Target="slide1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wmf"/><Relationship Id="rId8" Type="http://schemas.openxmlformats.org/officeDocument/2006/relationships/oleObject" Target="../embeddings/oleObject101.bin"/><Relationship Id="rId7" Type="http://schemas.openxmlformats.org/officeDocument/2006/relationships/image" Target="../media/image103.wmf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102.wmf"/><Relationship Id="rId4" Type="http://schemas.openxmlformats.org/officeDocument/2006/relationships/oleObject" Target="../embeddings/oleObject99.bin"/><Relationship Id="rId3" Type="http://schemas.openxmlformats.org/officeDocument/2006/relationships/image" Target="../media/image101.wmf"/><Relationship Id="rId2" Type="http://schemas.openxmlformats.org/officeDocument/2006/relationships/oleObject" Target="../embeddings/oleObject98.bin"/><Relationship Id="rId13" Type="http://schemas.openxmlformats.org/officeDocument/2006/relationships/vmlDrawing" Target="../drawings/vmlDrawing24.v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94.emf"/><Relationship Id="rId10" Type="http://schemas.openxmlformats.org/officeDocument/2006/relationships/oleObject" Target="../embeddings/oleObject102.bin"/><Relationship Id="rId1" Type="http://schemas.openxmlformats.org/officeDocument/2006/relationships/slide" Target="slide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slide" Target="slide13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jpeg"/><Relationship Id="rId8" Type="http://schemas.openxmlformats.org/officeDocument/2006/relationships/image" Target="../media/image109.wmf"/><Relationship Id="rId7" Type="http://schemas.openxmlformats.org/officeDocument/2006/relationships/oleObject" Target="../embeddings/oleObject104.bin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3" Type="http://schemas.openxmlformats.org/officeDocument/2006/relationships/vmlDrawing" Target="../drawings/vmlDrawing25.v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112.png"/><Relationship Id="rId10" Type="http://schemas.openxmlformats.org/officeDocument/2006/relationships/image" Target="../media/image111.png"/><Relationship Id="rId1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wmf"/><Relationship Id="rId8" Type="http://schemas.openxmlformats.org/officeDocument/2006/relationships/oleObject" Target="../embeddings/oleObject108.bin"/><Relationship Id="rId7" Type="http://schemas.openxmlformats.org/officeDocument/2006/relationships/image" Target="../media/image115.wmf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114.wmf"/><Relationship Id="rId4" Type="http://schemas.openxmlformats.org/officeDocument/2006/relationships/oleObject" Target="../embeddings/oleObject106.bin"/><Relationship Id="rId3" Type="http://schemas.openxmlformats.org/officeDocument/2006/relationships/slide" Target="slide3.xml"/><Relationship Id="rId2" Type="http://schemas.openxmlformats.org/officeDocument/2006/relationships/image" Target="../media/image113.wmf"/><Relationship Id="rId13" Type="http://schemas.openxmlformats.org/officeDocument/2006/relationships/vmlDrawing" Target="../drawings/vmlDrawing26.v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117.wmf"/><Relationship Id="rId10" Type="http://schemas.openxmlformats.org/officeDocument/2006/relationships/oleObject" Target="../embeddings/oleObject109.bin"/><Relationship Id="rId1" Type="http://schemas.openxmlformats.org/officeDocument/2006/relationships/oleObject" Target="../embeddings/oleObject105.bin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7.vml"/><Relationship Id="rId4" Type="http://schemas.openxmlformats.org/officeDocument/2006/relationships/slideLayout" Target="../slideLayouts/slideLayout13.xml"/><Relationship Id="rId3" Type="http://schemas.openxmlformats.org/officeDocument/2006/relationships/slide" Target="slide3.xml"/><Relationship Id="rId2" Type="http://schemas.openxmlformats.org/officeDocument/2006/relationships/image" Target="../media/image113.wmf"/><Relationship Id="rId1" Type="http://schemas.openxmlformats.org/officeDocument/2006/relationships/oleObject" Target="../embeddings/oleObject110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21.png"/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6.wmf"/><Relationship Id="rId8" Type="http://schemas.openxmlformats.org/officeDocument/2006/relationships/oleObject" Target="../embeddings/oleObject114.bin"/><Relationship Id="rId7" Type="http://schemas.openxmlformats.org/officeDocument/2006/relationships/image" Target="../media/image125.wmf"/><Relationship Id="rId6" Type="http://schemas.openxmlformats.org/officeDocument/2006/relationships/oleObject" Target="../embeddings/oleObject113.bin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112.bin"/><Relationship Id="rId3" Type="http://schemas.openxmlformats.org/officeDocument/2006/relationships/image" Target="../media/image123.wmf"/><Relationship Id="rId2" Type="http://schemas.openxmlformats.org/officeDocument/2006/relationships/oleObject" Target="../embeddings/oleObject111.bin"/><Relationship Id="rId18" Type="http://schemas.openxmlformats.org/officeDocument/2006/relationships/vmlDrawing" Target="../drawings/vmlDrawing28.vml"/><Relationship Id="rId17" Type="http://schemas.openxmlformats.org/officeDocument/2006/relationships/slideLayout" Target="../slideLayouts/slideLayout13.xml"/><Relationship Id="rId16" Type="http://schemas.openxmlformats.org/officeDocument/2006/relationships/image" Target="../media/image130.png"/><Relationship Id="rId15" Type="http://schemas.openxmlformats.org/officeDocument/2006/relationships/image" Target="../media/image129.wmf"/><Relationship Id="rId14" Type="http://schemas.openxmlformats.org/officeDocument/2006/relationships/oleObject" Target="../embeddings/oleObject117.bin"/><Relationship Id="rId13" Type="http://schemas.openxmlformats.org/officeDocument/2006/relationships/image" Target="../media/image128.wmf"/><Relationship Id="rId12" Type="http://schemas.openxmlformats.org/officeDocument/2006/relationships/oleObject" Target="../embeddings/oleObject116.bin"/><Relationship Id="rId11" Type="http://schemas.openxmlformats.org/officeDocument/2006/relationships/image" Target="../media/image127.wmf"/><Relationship Id="rId10" Type="http://schemas.openxmlformats.org/officeDocument/2006/relationships/oleObject" Target="../embeddings/oleObject115.bin"/><Relationship Id="rId1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2.bin"/><Relationship Id="rId8" Type="http://schemas.openxmlformats.org/officeDocument/2006/relationships/image" Target="../media/image134.wmf"/><Relationship Id="rId7" Type="http://schemas.openxmlformats.org/officeDocument/2006/relationships/oleObject" Target="../embeddings/oleObject121.bin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20.bin"/><Relationship Id="rId4" Type="http://schemas.openxmlformats.org/officeDocument/2006/relationships/image" Target="../media/image132.wmf"/><Relationship Id="rId3" Type="http://schemas.openxmlformats.org/officeDocument/2006/relationships/oleObject" Target="../embeddings/oleObject119.bin"/><Relationship Id="rId2" Type="http://schemas.openxmlformats.org/officeDocument/2006/relationships/image" Target="../media/image131.wmf"/><Relationship Id="rId16" Type="http://schemas.openxmlformats.org/officeDocument/2006/relationships/vmlDrawing" Target="../drawings/vmlDrawing29.v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137.wmf"/><Relationship Id="rId13" Type="http://schemas.openxmlformats.org/officeDocument/2006/relationships/oleObject" Target="../embeddings/oleObject124.bin"/><Relationship Id="rId12" Type="http://schemas.openxmlformats.org/officeDocument/2006/relationships/image" Target="../media/image136.wmf"/><Relationship Id="rId11" Type="http://schemas.openxmlformats.org/officeDocument/2006/relationships/oleObject" Target="../embeddings/oleObject123.bin"/><Relationship Id="rId10" Type="http://schemas.openxmlformats.org/officeDocument/2006/relationships/image" Target="../media/image135.wmf"/><Relationship Id="rId1" Type="http://schemas.openxmlformats.org/officeDocument/2006/relationships/oleObject" Target="../embeddings/oleObject118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9.bin"/><Relationship Id="rId8" Type="http://schemas.openxmlformats.org/officeDocument/2006/relationships/image" Target="../media/image141.wmf"/><Relationship Id="rId7" Type="http://schemas.openxmlformats.org/officeDocument/2006/relationships/oleObject" Target="../embeddings/oleObject128.bin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39.wmf"/><Relationship Id="rId3" Type="http://schemas.openxmlformats.org/officeDocument/2006/relationships/oleObject" Target="../embeddings/oleObject126.bin"/><Relationship Id="rId2" Type="http://schemas.openxmlformats.org/officeDocument/2006/relationships/image" Target="../media/image138.wmf"/><Relationship Id="rId18" Type="http://schemas.openxmlformats.org/officeDocument/2006/relationships/vmlDrawing" Target="../drawings/vmlDrawing30.vml"/><Relationship Id="rId17" Type="http://schemas.openxmlformats.org/officeDocument/2006/relationships/slideLayout" Target="../slideLayouts/slideLayout13.xml"/><Relationship Id="rId16" Type="http://schemas.openxmlformats.org/officeDocument/2006/relationships/image" Target="../media/image147.png"/><Relationship Id="rId15" Type="http://schemas.openxmlformats.org/officeDocument/2006/relationships/image" Target="../media/image146.png"/><Relationship Id="rId14" Type="http://schemas.openxmlformats.org/officeDocument/2006/relationships/image" Target="../media/image145.png"/><Relationship Id="rId13" Type="http://schemas.openxmlformats.org/officeDocument/2006/relationships/image" Target="../media/image144.png"/><Relationship Id="rId12" Type="http://schemas.openxmlformats.org/officeDocument/2006/relationships/image" Target="../media/image143.wmf"/><Relationship Id="rId11" Type="http://schemas.openxmlformats.org/officeDocument/2006/relationships/oleObject" Target="../embeddings/oleObject130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125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5.bin"/><Relationship Id="rId8" Type="http://schemas.openxmlformats.org/officeDocument/2006/relationships/image" Target="../media/image151.wmf"/><Relationship Id="rId7" Type="http://schemas.openxmlformats.org/officeDocument/2006/relationships/oleObject" Target="../embeddings/oleObject134.bin"/><Relationship Id="rId6" Type="http://schemas.openxmlformats.org/officeDocument/2006/relationships/image" Target="../media/image150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49.wmf"/><Relationship Id="rId3" Type="http://schemas.openxmlformats.org/officeDocument/2006/relationships/oleObject" Target="../embeddings/oleObject132.bin"/><Relationship Id="rId26" Type="http://schemas.openxmlformats.org/officeDocument/2006/relationships/vmlDrawing" Target="../drawings/vmlDrawing31.vml"/><Relationship Id="rId25" Type="http://schemas.openxmlformats.org/officeDocument/2006/relationships/slideLayout" Target="../slideLayouts/slideLayout13.xml"/><Relationship Id="rId24" Type="http://schemas.openxmlformats.org/officeDocument/2006/relationships/image" Target="../media/image161.png"/><Relationship Id="rId23" Type="http://schemas.openxmlformats.org/officeDocument/2006/relationships/image" Target="../media/image160.png"/><Relationship Id="rId22" Type="http://schemas.openxmlformats.org/officeDocument/2006/relationships/image" Target="../media/image159.png"/><Relationship Id="rId21" Type="http://schemas.openxmlformats.org/officeDocument/2006/relationships/image" Target="../media/image158.png"/><Relationship Id="rId20" Type="http://schemas.openxmlformats.org/officeDocument/2006/relationships/image" Target="../media/image157.wmf"/><Relationship Id="rId2" Type="http://schemas.openxmlformats.org/officeDocument/2006/relationships/image" Target="../media/image148.wmf"/><Relationship Id="rId19" Type="http://schemas.openxmlformats.org/officeDocument/2006/relationships/oleObject" Target="../embeddings/oleObject140.bin"/><Relationship Id="rId18" Type="http://schemas.openxmlformats.org/officeDocument/2006/relationships/image" Target="../media/image156.wmf"/><Relationship Id="rId17" Type="http://schemas.openxmlformats.org/officeDocument/2006/relationships/oleObject" Target="../embeddings/oleObject139.bin"/><Relationship Id="rId16" Type="http://schemas.openxmlformats.org/officeDocument/2006/relationships/image" Target="../media/image155.wmf"/><Relationship Id="rId15" Type="http://schemas.openxmlformats.org/officeDocument/2006/relationships/oleObject" Target="../embeddings/oleObject138.bin"/><Relationship Id="rId14" Type="http://schemas.openxmlformats.org/officeDocument/2006/relationships/image" Target="../media/image154.wmf"/><Relationship Id="rId13" Type="http://schemas.openxmlformats.org/officeDocument/2006/relationships/oleObject" Target="../embeddings/oleObject137.bin"/><Relationship Id="rId12" Type="http://schemas.openxmlformats.org/officeDocument/2006/relationships/image" Target="../media/image153.wmf"/><Relationship Id="rId11" Type="http://schemas.openxmlformats.org/officeDocument/2006/relationships/oleObject" Target="../embeddings/oleObject136.bin"/><Relationship Id="rId10" Type="http://schemas.openxmlformats.org/officeDocument/2006/relationships/image" Target="../media/image152.wmf"/><Relationship Id="rId1" Type="http://schemas.openxmlformats.org/officeDocument/2006/relationships/oleObject" Target="../embeddings/oleObject131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2.v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2.emf"/><Relationship Id="rId1" Type="http://schemas.openxmlformats.org/officeDocument/2006/relationships/oleObject" Target="../embeddings/oleObject141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7.wmf"/><Relationship Id="rId8" Type="http://schemas.openxmlformats.org/officeDocument/2006/relationships/oleObject" Target="../embeddings/oleObject145.bin"/><Relationship Id="rId7" Type="http://schemas.openxmlformats.org/officeDocument/2006/relationships/image" Target="../media/image166.wmf"/><Relationship Id="rId6" Type="http://schemas.openxmlformats.org/officeDocument/2006/relationships/oleObject" Target="../embeddings/oleObject144.bin"/><Relationship Id="rId5" Type="http://schemas.openxmlformats.org/officeDocument/2006/relationships/image" Target="../media/image165.wmf"/><Relationship Id="rId4" Type="http://schemas.openxmlformats.org/officeDocument/2006/relationships/oleObject" Target="../embeddings/oleObject143.bin"/><Relationship Id="rId3" Type="http://schemas.openxmlformats.org/officeDocument/2006/relationships/image" Target="../media/image164.wmf"/><Relationship Id="rId20" Type="http://schemas.openxmlformats.org/officeDocument/2006/relationships/vmlDrawing" Target="../drawings/vmlDrawing33.vml"/><Relationship Id="rId2" Type="http://schemas.openxmlformats.org/officeDocument/2006/relationships/oleObject" Target="../embeddings/oleObject142.bin"/><Relationship Id="rId19" Type="http://schemas.openxmlformats.org/officeDocument/2006/relationships/slideLayout" Target="../slideLayouts/slideLayout13.xml"/><Relationship Id="rId18" Type="http://schemas.openxmlformats.org/officeDocument/2006/relationships/slide" Target="slide3.xml"/><Relationship Id="rId17" Type="http://schemas.openxmlformats.org/officeDocument/2006/relationships/image" Target="../media/image172.png"/><Relationship Id="rId16" Type="http://schemas.openxmlformats.org/officeDocument/2006/relationships/image" Target="../media/image171.png"/><Relationship Id="rId15" Type="http://schemas.openxmlformats.org/officeDocument/2006/relationships/image" Target="../media/image170.wmf"/><Relationship Id="rId14" Type="http://schemas.openxmlformats.org/officeDocument/2006/relationships/oleObject" Target="../embeddings/oleObject148.bin"/><Relationship Id="rId13" Type="http://schemas.openxmlformats.org/officeDocument/2006/relationships/image" Target="../media/image169.wmf"/><Relationship Id="rId12" Type="http://schemas.openxmlformats.org/officeDocument/2006/relationships/oleObject" Target="../embeddings/oleObject147.bin"/><Relationship Id="rId11" Type="http://schemas.openxmlformats.org/officeDocument/2006/relationships/image" Target="../media/image168.wmf"/><Relationship Id="rId10" Type="http://schemas.openxmlformats.org/officeDocument/2006/relationships/oleObject" Target="../embeddings/oleObject146.bin"/><Relationship Id="rId1" Type="http://schemas.openxmlformats.org/officeDocument/2006/relationships/image" Target="../media/image163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4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76.w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175.wmf"/><Relationship Id="rId3" Type="http://schemas.openxmlformats.org/officeDocument/2006/relationships/oleObject" Target="../embeddings/oleObject150.bin"/><Relationship Id="rId2" Type="http://schemas.openxmlformats.org/officeDocument/2006/relationships/image" Target="../media/image174.wmf"/><Relationship Id="rId1" Type="http://schemas.openxmlformats.org/officeDocument/2006/relationships/oleObject" Target="../embeddings/oleObject149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7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6.bin"/><Relationship Id="rId8" Type="http://schemas.openxmlformats.org/officeDocument/2006/relationships/image" Target="../media/image181.wmf"/><Relationship Id="rId7" Type="http://schemas.openxmlformats.org/officeDocument/2006/relationships/oleObject" Target="../embeddings/oleObject155.bin"/><Relationship Id="rId6" Type="http://schemas.openxmlformats.org/officeDocument/2006/relationships/image" Target="../media/image180.wmf"/><Relationship Id="rId5" Type="http://schemas.openxmlformats.org/officeDocument/2006/relationships/oleObject" Target="../embeddings/oleObject154.bin"/><Relationship Id="rId4" Type="http://schemas.openxmlformats.org/officeDocument/2006/relationships/image" Target="../media/image179.wmf"/><Relationship Id="rId3" Type="http://schemas.openxmlformats.org/officeDocument/2006/relationships/oleObject" Target="../embeddings/oleObject153.bin"/><Relationship Id="rId2" Type="http://schemas.openxmlformats.org/officeDocument/2006/relationships/image" Target="../media/image178.wmf"/><Relationship Id="rId13" Type="http://schemas.openxmlformats.org/officeDocument/2006/relationships/vmlDrawing" Target="../drawings/vmlDrawing35.v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183.jpeg"/><Relationship Id="rId10" Type="http://schemas.openxmlformats.org/officeDocument/2006/relationships/image" Target="../media/image182.wmf"/><Relationship Id="rId1" Type="http://schemas.openxmlformats.org/officeDocument/2006/relationships/oleObject" Target="../embeddings/oleObject152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1.bin"/><Relationship Id="rId8" Type="http://schemas.openxmlformats.org/officeDocument/2006/relationships/image" Target="../media/image187.wmf"/><Relationship Id="rId7" Type="http://schemas.openxmlformats.org/officeDocument/2006/relationships/oleObject" Target="../embeddings/oleObject160.bin"/><Relationship Id="rId6" Type="http://schemas.openxmlformats.org/officeDocument/2006/relationships/image" Target="../media/image186.wmf"/><Relationship Id="rId5" Type="http://schemas.openxmlformats.org/officeDocument/2006/relationships/oleObject" Target="../embeddings/oleObject159.bin"/><Relationship Id="rId4" Type="http://schemas.openxmlformats.org/officeDocument/2006/relationships/image" Target="../media/image185.wmf"/><Relationship Id="rId3" Type="http://schemas.openxmlformats.org/officeDocument/2006/relationships/oleObject" Target="../embeddings/oleObject158.bin"/><Relationship Id="rId2" Type="http://schemas.openxmlformats.org/officeDocument/2006/relationships/image" Target="../media/image184.wmf"/><Relationship Id="rId17" Type="http://schemas.openxmlformats.org/officeDocument/2006/relationships/vmlDrawing" Target="../drawings/vmlDrawing36.vml"/><Relationship Id="rId16" Type="http://schemas.openxmlformats.org/officeDocument/2006/relationships/slideLayout" Target="../slideLayouts/slideLayout13.xml"/><Relationship Id="rId15" Type="http://schemas.openxmlformats.org/officeDocument/2006/relationships/image" Target="../media/image191.jpeg"/><Relationship Id="rId14" Type="http://schemas.openxmlformats.org/officeDocument/2006/relationships/image" Target="../media/image190.wmf"/><Relationship Id="rId13" Type="http://schemas.openxmlformats.org/officeDocument/2006/relationships/oleObject" Target="../embeddings/oleObject163.bin"/><Relationship Id="rId12" Type="http://schemas.openxmlformats.org/officeDocument/2006/relationships/image" Target="../media/image189.wmf"/><Relationship Id="rId11" Type="http://schemas.openxmlformats.org/officeDocument/2006/relationships/oleObject" Target="../embeddings/oleObject162.bin"/><Relationship Id="rId10" Type="http://schemas.openxmlformats.org/officeDocument/2006/relationships/image" Target="../media/image188.wmf"/><Relationship Id="rId1" Type="http://schemas.openxmlformats.org/officeDocument/2006/relationships/oleObject" Target="../embeddings/oleObject15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2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7.wmf"/><Relationship Id="rId8" Type="http://schemas.openxmlformats.org/officeDocument/2006/relationships/oleObject" Target="../embeddings/oleObject167.bin"/><Relationship Id="rId7" Type="http://schemas.openxmlformats.org/officeDocument/2006/relationships/image" Target="../media/image196.wmf"/><Relationship Id="rId6" Type="http://schemas.openxmlformats.org/officeDocument/2006/relationships/oleObject" Target="../embeddings/oleObject166.bin"/><Relationship Id="rId5" Type="http://schemas.openxmlformats.org/officeDocument/2006/relationships/image" Target="../media/image195.wmf"/><Relationship Id="rId4" Type="http://schemas.openxmlformats.org/officeDocument/2006/relationships/oleObject" Target="../embeddings/oleObject165.bin"/><Relationship Id="rId3" Type="http://schemas.openxmlformats.org/officeDocument/2006/relationships/image" Target="../media/image194.wmf"/><Relationship Id="rId2" Type="http://schemas.openxmlformats.org/officeDocument/2006/relationships/oleObject" Target="../embeddings/oleObject164.bin"/><Relationship Id="rId16" Type="http://schemas.openxmlformats.org/officeDocument/2006/relationships/vmlDrawing" Target="../drawings/vmlDrawing37.vml"/><Relationship Id="rId15" Type="http://schemas.openxmlformats.org/officeDocument/2006/relationships/slideLayout" Target="../slideLayouts/slideLayout13.xml"/><Relationship Id="rId14" Type="http://schemas.openxmlformats.org/officeDocument/2006/relationships/slide" Target="slide3.xml"/><Relationship Id="rId13" Type="http://schemas.openxmlformats.org/officeDocument/2006/relationships/image" Target="../media/image199.wmf"/><Relationship Id="rId12" Type="http://schemas.openxmlformats.org/officeDocument/2006/relationships/oleObject" Target="../embeddings/oleObject169.bin"/><Relationship Id="rId11" Type="http://schemas.openxmlformats.org/officeDocument/2006/relationships/image" Target="../media/image198.wmf"/><Relationship Id="rId10" Type="http://schemas.openxmlformats.org/officeDocument/2006/relationships/oleObject" Target="../embeddings/oleObject168.bin"/><Relationship Id="rId1" Type="http://schemas.openxmlformats.org/officeDocument/2006/relationships/image" Target="../media/image193.pn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" Target="slide3.xml"/><Relationship Id="rId8" Type="http://schemas.openxmlformats.org/officeDocument/2006/relationships/image" Target="../media/image202.wmf"/><Relationship Id="rId7" Type="http://schemas.openxmlformats.org/officeDocument/2006/relationships/oleObject" Target="../embeddings/oleObject173.bin"/><Relationship Id="rId6" Type="http://schemas.openxmlformats.org/officeDocument/2006/relationships/image" Target="../media/image201.wmf"/><Relationship Id="rId5" Type="http://schemas.openxmlformats.org/officeDocument/2006/relationships/oleObject" Target="../embeddings/oleObject172.bin"/><Relationship Id="rId4" Type="http://schemas.openxmlformats.org/officeDocument/2006/relationships/image" Target="../media/image200.wmf"/><Relationship Id="rId3" Type="http://schemas.openxmlformats.org/officeDocument/2006/relationships/oleObject" Target="../embeddings/oleObject171.bin"/><Relationship Id="rId2" Type="http://schemas.openxmlformats.org/officeDocument/2006/relationships/image" Target="../media/image195.wmf"/><Relationship Id="rId12" Type="http://schemas.openxmlformats.org/officeDocument/2006/relationships/vmlDrawing" Target="../drawings/vmlDrawing38.v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93.png"/><Relationship Id="rId1" Type="http://schemas.openxmlformats.org/officeDocument/2006/relationships/oleObject" Target="../embeddings/oleObject170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193.png"/><Relationship Id="rId7" Type="http://schemas.openxmlformats.org/officeDocument/2006/relationships/image" Target="../media/image205.wmf"/><Relationship Id="rId6" Type="http://schemas.openxmlformats.org/officeDocument/2006/relationships/oleObject" Target="../embeddings/oleObject176.bin"/><Relationship Id="rId5" Type="http://schemas.openxmlformats.org/officeDocument/2006/relationships/image" Target="../media/image204.wmf"/><Relationship Id="rId4" Type="http://schemas.openxmlformats.org/officeDocument/2006/relationships/oleObject" Target="../embeddings/oleObject175.bin"/><Relationship Id="rId3" Type="http://schemas.openxmlformats.org/officeDocument/2006/relationships/image" Target="../media/image13.jpeg"/><Relationship Id="rId2" Type="http://schemas.openxmlformats.org/officeDocument/2006/relationships/image" Target="../media/image203.emf"/><Relationship Id="rId10" Type="http://schemas.openxmlformats.org/officeDocument/2006/relationships/vmlDrawing" Target="../drawings/vmlDrawing39.vml"/><Relationship Id="rId1" Type="http://schemas.openxmlformats.org/officeDocument/2006/relationships/oleObject" Target="../embeddings/oleObject174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9.wmf"/><Relationship Id="rId8" Type="http://schemas.openxmlformats.org/officeDocument/2006/relationships/oleObject" Target="../embeddings/oleObject180.bin"/><Relationship Id="rId7" Type="http://schemas.openxmlformats.org/officeDocument/2006/relationships/image" Target="../media/image208.wmf"/><Relationship Id="rId6" Type="http://schemas.openxmlformats.org/officeDocument/2006/relationships/oleObject" Target="../embeddings/oleObject179.bin"/><Relationship Id="rId5" Type="http://schemas.openxmlformats.org/officeDocument/2006/relationships/image" Target="../media/image207.wmf"/><Relationship Id="rId4" Type="http://schemas.openxmlformats.org/officeDocument/2006/relationships/oleObject" Target="../embeddings/oleObject178.bin"/><Relationship Id="rId3" Type="http://schemas.openxmlformats.org/officeDocument/2006/relationships/image" Target="../media/image206.wmf"/><Relationship Id="rId2" Type="http://schemas.openxmlformats.org/officeDocument/2006/relationships/oleObject" Target="../embeddings/oleObject177.bin"/><Relationship Id="rId14" Type="http://schemas.openxmlformats.org/officeDocument/2006/relationships/vmlDrawing" Target="../drawings/vmlDrawing40.v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210.emf"/><Relationship Id="rId11" Type="http://schemas.openxmlformats.org/officeDocument/2006/relationships/oleObject" Target="../embeddings/oleObject181.bin"/><Relationship Id="rId10" Type="http://schemas.openxmlformats.org/officeDocument/2006/relationships/slide" Target="slide3.xml"/><Relationship Id="rId1" Type="http://schemas.openxmlformats.org/officeDocument/2006/relationships/image" Target="../media/image13.jpe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5.bin"/><Relationship Id="rId8" Type="http://schemas.openxmlformats.org/officeDocument/2006/relationships/image" Target="../media/image215.wmf"/><Relationship Id="rId7" Type="http://schemas.openxmlformats.org/officeDocument/2006/relationships/oleObject" Target="../embeddings/oleObject184.bin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Relationship Id="rId3" Type="http://schemas.openxmlformats.org/officeDocument/2006/relationships/oleObject" Target="../embeddings/oleObject183.bin"/><Relationship Id="rId2" Type="http://schemas.openxmlformats.org/officeDocument/2006/relationships/image" Target="../media/image211.wmf"/><Relationship Id="rId12" Type="http://schemas.openxmlformats.org/officeDocument/2006/relationships/vmlDrawing" Target="../drawings/vmlDrawing41.v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216.wmf"/><Relationship Id="rId1" Type="http://schemas.openxmlformats.org/officeDocument/2006/relationships/oleObject" Target="../embeddings/oleObject182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0.bin"/><Relationship Id="rId8" Type="http://schemas.openxmlformats.org/officeDocument/2006/relationships/image" Target="../media/image220.wmf"/><Relationship Id="rId7" Type="http://schemas.openxmlformats.org/officeDocument/2006/relationships/oleObject" Target="../embeddings/oleObject189.bin"/><Relationship Id="rId6" Type="http://schemas.openxmlformats.org/officeDocument/2006/relationships/image" Target="../media/image219.wmf"/><Relationship Id="rId5" Type="http://schemas.openxmlformats.org/officeDocument/2006/relationships/oleObject" Target="../embeddings/oleObject188.bin"/><Relationship Id="rId4" Type="http://schemas.openxmlformats.org/officeDocument/2006/relationships/image" Target="../media/image218.wmf"/><Relationship Id="rId3" Type="http://schemas.openxmlformats.org/officeDocument/2006/relationships/oleObject" Target="../embeddings/oleObject187.bin"/><Relationship Id="rId2" Type="http://schemas.openxmlformats.org/officeDocument/2006/relationships/image" Target="../media/image217.wmf"/><Relationship Id="rId12" Type="http://schemas.openxmlformats.org/officeDocument/2006/relationships/vmlDrawing" Target="../drawings/vmlDrawing42.v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221.wmf"/><Relationship Id="rId1" Type="http://schemas.openxmlformats.org/officeDocument/2006/relationships/oleObject" Target="../embeddings/oleObject186.bin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3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3.wmf"/><Relationship Id="rId3" Type="http://schemas.openxmlformats.org/officeDocument/2006/relationships/oleObject" Target="../embeddings/oleObject191.bin"/><Relationship Id="rId2" Type="http://schemas.openxmlformats.org/officeDocument/2006/relationships/image" Target="../media/image222.wmf"/><Relationship Id="rId1" Type="http://schemas.openxmlformats.org/officeDocument/2006/relationships/image" Target="../media/image13.jpe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6.bin"/><Relationship Id="rId8" Type="http://schemas.openxmlformats.org/officeDocument/2006/relationships/image" Target="../media/image227.wmf"/><Relationship Id="rId7" Type="http://schemas.openxmlformats.org/officeDocument/2006/relationships/oleObject" Target="../embeddings/oleObject195.bin"/><Relationship Id="rId6" Type="http://schemas.openxmlformats.org/officeDocument/2006/relationships/image" Target="../media/image226.w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225.wmf"/><Relationship Id="rId3" Type="http://schemas.openxmlformats.org/officeDocument/2006/relationships/oleObject" Target="../embeddings/oleObject193.bin"/><Relationship Id="rId2" Type="http://schemas.openxmlformats.org/officeDocument/2006/relationships/image" Target="../media/image224.wmf"/><Relationship Id="rId17" Type="http://schemas.openxmlformats.org/officeDocument/2006/relationships/vmlDrawing" Target="../drawings/vmlDrawing44.vml"/><Relationship Id="rId16" Type="http://schemas.openxmlformats.org/officeDocument/2006/relationships/slideLayout" Target="../slideLayouts/slideLayout13.xml"/><Relationship Id="rId15" Type="http://schemas.openxmlformats.org/officeDocument/2006/relationships/image" Target="../media/image230.emf"/><Relationship Id="rId14" Type="http://schemas.openxmlformats.org/officeDocument/2006/relationships/oleObject" Target="../embeddings/oleObject198.bin"/><Relationship Id="rId13" Type="http://schemas.openxmlformats.org/officeDocument/2006/relationships/slide" Target="slide3.xml"/><Relationship Id="rId12" Type="http://schemas.openxmlformats.org/officeDocument/2006/relationships/image" Target="../media/image229.wmf"/><Relationship Id="rId11" Type="http://schemas.openxmlformats.org/officeDocument/2006/relationships/oleObject" Target="../embeddings/oleObject197.bin"/><Relationship Id="rId10" Type="http://schemas.openxmlformats.org/officeDocument/2006/relationships/image" Target="../media/image228.wmf"/><Relationship Id="rId1" Type="http://schemas.openxmlformats.org/officeDocument/2006/relationships/oleObject" Target="../embeddings/oleObject192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1.wmf"/><Relationship Id="rId8" Type="http://schemas.openxmlformats.org/officeDocument/2006/relationships/oleObject" Target="../embeddings/oleObject202.bin"/><Relationship Id="rId7" Type="http://schemas.openxmlformats.org/officeDocument/2006/relationships/image" Target="../media/image230.emf"/><Relationship Id="rId6" Type="http://schemas.openxmlformats.org/officeDocument/2006/relationships/oleObject" Target="../embeddings/oleObject201.bin"/><Relationship Id="rId5" Type="http://schemas.openxmlformats.org/officeDocument/2006/relationships/slide" Target="slide3.xml"/><Relationship Id="rId4" Type="http://schemas.openxmlformats.org/officeDocument/2006/relationships/image" Target="../media/image228.wmf"/><Relationship Id="rId3" Type="http://schemas.openxmlformats.org/officeDocument/2006/relationships/oleObject" Target="../embeddings/oleObject200.bin"/><Relationship Id="rId2" Type="http://schemas.openxmlformats.org/officeDocument/2006/relationships/image" Target="../media/image227.wmf"/><Relationship Id="rId11" Type="http://schemas.openxmlformats.org/officeDocument/2006/relationships/vmlDrawing" Target="../drawings/vmlDrawing45.vml"/><Relationship Id="rId10" Type="http://schemas.openxmlformats.org/officeDocument/2006/relationships/slideLayout" Target="../slideLayouts/slideLayout13.xml"/><Relationship Id="rId1" Type="http://schemas.openxmlformats.org/officeDocument/2006/relationships/oleObject" Target="../embeddings/oleObject199.bin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7.bin"/><Relationship Id="rId8" Type="http://schemas.openxmlformats.org/officeDocument/2006/relationships/image" Target="../media/image235.wmf"/><Relationship Id="rId7" Type="http://schemas.openxmlformats.org/officeDocument/2006/relationships/oleObject" Target="../embeddings/oleObject206.bin"/><Relationship Id="rId6" Type="http://schemas.openxmlformats.org/officeDocument/2006/relationships/image" Target="../media/image234.emf"/><Relationship Id="rId5" Type="http://schemas.openxmlformats.org/officeDocument/2006/relationships/oleObject" Target="../embeddings/oleObject205.bin"/><Relationship Id="rId4" Type="http://schemas.openxmlformats.org/officeDocument/2006/relationships/image" Target="../media/image233.wmf"/><Relationship Id="rId3" Type="http://schemas.openxmlformats.org/officeDocument/2006/relationships/oleObject" Target="../embeddings/oleObject204.bin"/><Relationship Id="rId2" Type="http://schemas.openxmlformats.org/officeDocument/2006/relationships/image" Target="../media/image232.wmf"/><Relationship Id="rId16" Type="http://schemas.openxmlformats.org/officeDocument/2006/relationships/vmlDrawing" Target="../drawings/vmlDrawing46.v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238.wmf"/><Relationship Id="rId13" Type="http://schemas.openxmlformats.org/officeDocument/2006/relationships/oleObject" Target="../embeddings/oleObject209.bin"/><Relationship Id="rId12" Type="http://schemas.openxmlformats.org/officeDocument/2006/relationships/image" Target="../media/image237.wmf"/><Relationship Id="rId11" Type="http://schemas.openxmlformats.org/officeDocument/2006/relationships/oleObject" Target="../embeddings/oleObject208.bin"/><Relationship Id="rId10" Type="http://schemas.openxmlformats.org/officeDocument/2006/relationships/image" Target="../media/image236.wmf"/><Relationship Id="rId1" Type="http://schemas.openxmlformats.org/officeDocument/2006/relationships/oleObject" Target="../embeddings/oleObject203.bin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4.bin"/><Relationship Id="rId8" Type="http://schemas.openxmlformats.org/officeDocument/2006/relationships/image" Target="../media/image242.wmf"/><Relationship Id="rId7" Type="http://schemas.openxmlformats.org/officeDocument/2006/relationships/oleObject" Target="../embeddings/oleObject213.bin"/><Relationship Id="rId6" Type="http://schemas.openxmlformats.org/officeDocument/2006/relationships/image" Target="../media/image241.wmf"/><Relationship Id="rId5" Type="http://schemas.openxmlformats.org/officeDocument/2006/relationships/oleObject" Target="../embeddings/oleObject212.bin"/><Relationship Id="rId4" Type="http://schemas.openxmlformats.org/officeDocument/2006/relationships/image" Target="../media/image240.wmf"/><Relationship Id="rId3" Type="http://schemas.openxmlformats.org/officeDocument/2006/relationships/oleObject" Target="../embeddings/oleObject211.bin"/><Relationship Id="rId2" Type="http://schemas.openxmlformats.org/officeDocument/2006/relationships/image" Target="../media/image239.wmf"/><Relationship Id="rId16" Type="http://schemas.openxmlformats.org/officeDocument/2006/relationships/vmlDrawing" Target="../drawings/vmlDrawing47.v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245.wmf"/><Relationship Id="rId13" Type="http://schemas.openxmlformats.org/officeDocument/2006/relationships/oleObject" Target="../embeddings/oleObject216.bin"/><Relationship Id="rId12" Type="http://schemas.openxmlformats.org/officeDocument/2006/relationships/image" Target="../media/image244.wmf"/><Relationship Id="rId11" Type="http://schemas.openxmlformats.org/officeDocument/2006/relationships/oleObject" Target="../embeddings/oleObject215.bin"/><Relationship Id="rId10" Type="http://schemas.openxmlformats.org/officeDocument/2006/relationships/image" Target="../media/image243.wmf"/><Relationship Id="rId1" Type="http://schemas.openxmlformats.org/officeDocument/2006/relationships/oleObject" Target="../embeddings/oleObject210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slide" Target="slide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8.vml"/><Relationship Id="rId7" Type="http://schemas.openxmlformats.org/officeDocument/2006/relationships/slideLayout" Target="../slideLayouts/slideLayout13.xml"/><Relationship Id="rId6" Type="http://schemas.openxmlformats.org/officeDocument/2006/relationships/slide" Target="slide3.xml"/><Relationship Id="rId5" Type="http://schemas.openxmlformats.org/officeDocument/2006/relationships/image" Target="../media/image247.wmf"/><Relationship Id="rId4" Type="http://schemas.openxmlformats.org/officeDocument/2006/relationships/oleObject" Target="../embeddings/oleObject218.bin"/><Relationship Id="rId3" Type="http://schemas.openxmlformats.org/officeDocument/2006/relationships/image" Target="../media/image246.wmf"/><Relationship Id="rId2" Type="http://schemas.openxmlformats.org/officeDocument/2006/relationships/oleObject" Target="../embeddings/oleObject217.bin"/><Relationship Id="rId1" Type="http://schemas.openxmlformats.org/officeDocument/2006/relationships/image" Target="../media/image13.jpeg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9.vml"/><Relationship Id="rId8" Type="http://schemas.openxmlformats.org/officeDocument/2006/relationships/slideLayout" Target="../slideLayouts/slideLayout13.xml"/><Relationship Id="rId7" Type="http://schemas.openxmlformats.org/officeDocument/2006/relationships/slide" Target="slide3.x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21.bin"/><Relationship Id="rId4" Type="http://schemas.openxmlformats.org/officeDocument/2006/relationships/image" Target="../media/image249.wmf"/><Relationship Id="rId3" Type="http://schemas.openxmlformats.org/officeDocument/2006/relationships/oleObject" Target="../embeddings/oleObject220.bin"/><Relationship Id="rId2" Type="http://schemas.openxmlformats.org/officeDocument/2006/relationships/image" Target="../media/image248.wmf"/><Relationship Id="rId1" Type="http://schemas.openxmlformats.org/officeDocument/2006/relationships/oleObject" Target="../embeddings/oleObject219.bin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6.bin"/><Relationship Id="rId8" Type="http://schemas.openxmlformats.org/officeDocument/2006/relationships/image" Target="../media/image253.wmf"/><Relationship Id="rId7" Type="http://schemas.openxmlformats.org/officeDocument/2006/relationships/oleObject" Target="../embeddings/oleObject225.bin"/><Relationship Id="rId6" Type="http://schemas.openxmlformats.org/officeDocument/2006/relationships/image" Target="../media/image252.wmf"/><Relationship Id="rId5" Type="http://schemas.openxmlformats.org/officeDocument/2006/relationships/oleObject" Target="../embeddings/oleObject224.bin"/><Relationship Id="rId4" Type="http://schemas.openxmlformats.org/officeDocument/2006/relationships/image" Target="../media/image251.wmf"/><Relationship Id="rId3" Type="http://schemas.openxmlformats.org/officeDocument/2006/relationships/oleObject" Target="../embeddings/oleObject223.bin"/><Relationship Id="rId29" Type="http://schemas.openxmlformats.org/officeDocument/2006/relationships/vmlDrawing" Target="../drawings/vmlDrawing50.vml"/><Relationship Id="rId28" Type="http://schemas.openxmlformats.org/officeDocument/2006/relationships/slideLayout" Target="../slideLayouts/slideLayout13.xml"/><Relationship Id="rId27" Type="http://schemas.openxmlformats.org/officeDocument/2006/relationships/slide" Target="slide3.xml"/><Relationship Id="rId26" Type="http://schemas.openxmlformats.org/officeDocument/2006/relationships/image" Target="../media/image261.wmf"/><Relationship Id="rId25" Type="http://schemas.openxmlformats.org/officeDocument/2006/relationships/oleObject" Target="../embeddings/oleObject234.bin"/><Relationship Id="rId24" Type="http://schemas.openxmlformats.org/officeDocument/2006/relationships/image" Target="../media/image260.wmf"/><Relationship Id="rId23" Type="http://schemas.openxmlformats.org/officeDocument/2006/relationships/oleObject" Target="../embeddings/oleObject233.bin"/><Relationship Id="rId22" Type="http://schemas.openxmlformats.org/officeDocument/2006/relationships/image" Target="../media/image259.wmf"/><Relationship Id="rId21" Type="http://schemas.openxmlformats.org/officeDocument/2006/relationships/oleObject" Target="../embeddings/oleObject232.bin"/><Relationship Id="rId20" Type="http://schemas.openxmlformats.org/officeDocument/2006/relationships/image" Target="../media/image250.wmf"/><Relationship Id="rId2" Type="http://schemas.openxmlformats.org/officeDocument/2006/relationships/image" Target="../media/image248.wmf"/><Relationship Id="rId19" Type="http://schemas.openxmlformats.org/officeDocument/2006/relationships/oleObject" Target="../embeddings/oleObject231.bin"/><Relationship Id="rId18" Type="http://schemas.openxmlformats.org/officeDocument/2006/relationships/image" Target="../media/image258.wmf"/><Relationship Id="rId17" Type="http://schemas.openxmlformats.org/officeDocument/2006/relationships/oleObject" Target="../embeddings/oleObject230.bin"/><Relationship Id="rId16" Type="http://schemas.openxmlformats.org/officeDocument/2006/relationships/image" Target="../media/image257.wmf"/><Relationship Id="rId15" Type="http://schemas.openxmlformats.org/officeDocument/2006/relationships/oleObject" Target="../embeddings/oleObject229.bin"/><Relationship Id="rId14" Type="http://schemas.openxmlformats.org/officeDocument/2006/relationships/image" Target="../media/image256.wmf"/><Relationship Id="rId13" Type="http://schemas.openxmlformats.org/officeDocument/2006/relationships/oleObject" Target="../embeddings/oleObject228.bin"/><Relationship Id="rId12" Type="http://schemas.openxmlformats.org/officeDocument/2006/relationships/image" Target="../media/image255.wmf"/><Relationship Id="rId11" Type="http://schemas.openxmlformats.org/officeDocument/2006/relationships/oleObject" Target="../embeddings/oleObject227.bin"/><Relationship Id="rId10" Type="http://schemas.openxmlformats.org/officeDocument/2006/relationships/image" Target="../media/image254.wmf"/><Relationship Id="rId1" Type="http://schemas.openxmlformats.org/officeDocument/2006/relationships/oleObject" Target="../embeddings/oleObject222.bin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1.vml"/><Relationship Id="rId5" Type="http://schemas.openxmlformats.org/officeDocument/2006/relationships/slideLayout" Target="../slideLayouts/slideLayout13.xml"/><Relationship Id="rId4" Type="http://schemas.openxmlformats.org/officeDocument/2006/relationships/slide" Target="slide3.xml"/><Relationship Id="rId3" Type="http://schemas.openxmlformats.org/officeDocument/2006/relationships/image" Target="../media/image262.wmf"/><Relationship Id="rId2" Type="http://schemas.openxmlformats.org/officeDocument/2006/relationships/oleObject" Target="../embeddings/oleObject235.bin"/><Relationship Id="rId1" Type="http://schemas.openxmlformats.org/officeDocument/2006/relationships/image" Target="../media/image13.jpeg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2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4.wmf"/><Relationship Id="rId3" Type="http://schemas.openxmlformats.org/officeDocument/2006/relationships/oleObject" Target="../embeddings/oleObject237.bin"/><Relationship Id="rId2" Type="http://schemas.openxmlformats.org/officeDocument/2006/relationships/image" Target="../media/image263.wmf"/><Relationship Id="rId1" Type="http://schemas.openxmlformats.org/officeDocument/2006/relationships/oleObject" Target="../embeddings/oleObject23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825" y="260350"/>
            <a:ext cx="8424863" cy="86518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 </a:t>
            </a:r>
            <a:r>
              <a:rPr lang="zh-CN" altLang="en-US" dirty="0"/>
              <a:t>信号处理与信号产生电路</a:t>
            </a:r>
            <a:endParaRPr lang="zh-CN" altLang="en-US" dirty="0"/>
          </a:p>
        </p:txBody>
      </p:sp>
      <p:sp>
        <p:nvSpPr>
          <p:cNvPr id="10243" name="副标题 2"/>
          <p:cNvSpPr>
            <a:spLocks noGrp="1"/>
          </p:cNvSpPr>
          <p:nvPr>
            <p:ph type="subTitle" idx="1"/>
          </p:nvPr>
        </p:nvSpPr>
        <p:spPr>
          <a:xfrm>
            <a:off x="900113" y="1341438"/>
            <a:ext cx="7632700" cy="46085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8000"/>
              </a:lnSpc>
            </a:pPr>
            <a:r>
              <a:rPr lang="en-US" altLang="zh-CN" sz="3000"/>
              <a:t>10.1 </a:t>
            </a:r>
            <a:r>
              <a:rPr lang="zh-CN" altLang="en-US" sz="3000"/>
              <a:t>滤波电路的基本概念与分类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10.2 </a:t>
            </a:r>
            <a:r>
              <a:rPr lang="zh-CN" altLang="en-US" sz="3000"/>
              <a:t>一阶有源滤波电路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10.3 </a:t>
            </a:r>
            <a:r>
              <a:rPr lang="zh-CN" altLang="en-US" sz="3000"/>
              <a:t>高阶有源滤波电路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zh-CN" altLang="en-US" sz="3000"/>
              <a:t>*</a:t>
            </a:r>
            <a:r>
              <a:rPr lang="en-US" altLang="zh-CN" sz="3000"/>
              <a:t>10.4 </a:t>
            </a:r>
            <a:r>
              <a:rPr lang="zh-CN" altLang="en-US" sz="3000"/>
              <a:t>开关电容滤波器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10.5 </a:t>
            </a:r>
            <a:r>
              <a:rPr lang="zh-CN" altLang="en-US" sz="3000"/>
              <a:t>正弦波振荡电路的振荡条件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10.6 RC</a:t>
            </a:r>
            <a:r>
              <a:rPr lang="zh-CN" altLang="en-US" sz="3000"/>
              <a:t>正弦波振荡电路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10.7 LC</a:t>
            </a:r>
            <a:r>
              <a:rPr lang="zh-CN" altLang="en-US" sz="3000"/>
              <a:t>正弦波振荡电路</a:t>
            </a:r>
            <a:endParaRPr lang="zh-CN" altLang="en-US" sz="3000"/>
          </a:p>
          <a:p>
            <a:pPr>
              <a:lnSpc>
                <a:spcPct val="108000"/>
              </a:lnSpc>
            </a:pPr>
            <a:r>
              <a:rPr lang="en-US" altLang="zh-CN" sz="3000"/>
              <a:t>10.8 </a:t>
            </a:r>
            <a:r>
              <a:rPr lang="zh-CN" altLang="en-US" sz="3000"/>
              <a:t>非正弦信号产生电路</a:t>
            </a:r>
            <a:endParaRPr lang="zh-CN" altLang="en-US" sz="3000"/>
          </a:p>
          <a:p>
            <a:pPr>
              <a:lnSpc>
                <a:spcPct val="108000"/>
              </a:lnSpc>
            </a:pPr>
            <a:endParaRPr lang="zh-CN" altLang="en-US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10.1  </a:t>
            </a:r>
            <a:r>
              <a:rPr lang="zh-CN" altLang="en-US" dirty="0"/>
              <a:t>滤波电路的基本概念与分类</a:t>
            </a:r>
            <a:endParaRPr lang="zh-CN" altLang="en-US" dirty="0"/>
          </a:p>
        </p:txBody>
      </p:sp>
      <p:sp>
        <p:nvSpPr>
          <p:cNvPr id="11267" name="Rectangle 3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495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基本概念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46" name="Object 24"/>
          <p:cNvGraphicFramePr>
            <a:graphicFrameLocks noChangeAspect="1"/>
          </p:cNvGraphicFramePr>
          <p:nvPr/>
        </p:nvGraphicFramePr>
        <p:xfrm>
          <a:off x="1431925" y="3262313"/>
          <a:ext cx="155892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公式" r:id="rId2" imgW="774065" imgH="406400" progId="Equation.3">
                  <p:embed/>
                </p:oleObj>
              </mc:Choice>
              <mc:Fallback>
                <p:oleObj name="公式" r:id="rId2" imgW="774065" imgH="406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3262313"/>
                        <a:ext cx="1558925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25"/>
          <p:cNvSpPr>
            <a:spLocks noChangeArrowheads="1"/>
          </p:cNvSpPr>
          <p:nvPr/>
        </p:nvSpPr>
        <p:spPr bwMode="auto">
          <a:xfrm>
            <a:off x="523875" y="1260475"/>
            <a:ext cx="8355013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滤波器：是一种能使有用频率信号通过而同时抑制或衰减无</a:t>
            </a:r>
            <a:endParaRPr lang="zh-CN" altLang="en-US" sz="2400" kern="0">
              <a:solidFill>
                <a:srgbClr val="000000"/>
              </a:solidFill>
            </a:endParaRPr>
          </a:p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                用频率信号的电子装置。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48" name="Rectangle 26"/>
          <p:cNvSpPr>
            <a:spLocks noChangeArrowheads="1"/>
          </p:cNvSpPr>
          <p:nvPr/>
        </p:nvSpPr>
        <p:spPr bwMode="auto">
          <a:xfrm>
            <a:off x="506413" y="2195513"/>
            <a:ext cx="61436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有源滤波器：由有源器件构成的滤波器。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49" name="Group 27"/>
          <p:cNvGrpSpPr/>
          <p:nvPr/>
        </p:nvGrpSpPr>
        <p:grpSpPr bwMode="auto">
          <a:xfrm>
            <a:off x="4675188" y="2714625"/>
            <a:ext cx="3832225" cy="1323975"/>
            <a:chOff x="3166" y="1877"/>
            <a:chExt cx="2414" cy="834"/>
          </a:xfrm>
        </p:grpSpPr>
        <p:sp>
          <p:nvSpPr>
            <p:cNvPr id="50" name="AutoShape 28" descr="羊皮纸"/>
            <p:cNvSpPr>
              <a:spLocks noChangeArrowheads="1"/>
            </p:cNvSpPr>
            <p:nvPr/>
          </p:nvSpPr>
          <p:spPr bwMode="auto">
            <a:xfrm>
              <a:off x="3166" y="1877"/>
              <a:ext cx="2414" cy="834"/>
            </a:xfrm>
            <a:prstGeom prst="roundRect">
              <a:avLst>
                <a:gd name="adj" fmla="val 16667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3889" y="2090"/>
              <a:ext cx="934" cy="422"/>
            </a:xfrm>
            <a:prstGeom prst="rect">
              <a:avLst/>
            </a:prstGeom>
            <a:noFill/>
            <a:ln w="31750">
              <a:solidFill>
                <a:srgbClr val="0000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52" name="Line 30"/>
            <p:cNvSpPr>
              <a:spLocks noChangeShapeType="1"/>
            </p:cNvSpPr>
            <p:nvPr/>
          </p:nvSpPr>
          <p:spPr bwMode="auto">
            <a:xfrm>
              <a:off x="3600" y="2304"/>
              <a:ext cx="28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53" name="Line 31"/>
            <p:cNvSpPr>
              <a:spLocks noChangeShapeType="1"/>
            </p:cNvSpPr>
            <p:nvPr/>
          </p:nvSpPr>
          <p:spPr bwMode="auto">
            <a:xfrm>
              <a:off x="4834" y="2304"/>
              <a:ext cx="30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11288" name="Object 32"/>
            <p:cNvGraphicFramePr>
              <a:graphicFrameLocks noChangeAspect="1"/>
            </p:cNvGraphicFramePr>
            <p:nvPr/>
          </p:nvGraphicFramePr>
          <p:xfrm>
            <a:off x="3247" y="2184"/>
            <a:ext cx="360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公式" r:id="rId5" imgW="317500" imgH="203200" progId="Equation.3">
                    <p:embed/>
                  </p:oleObj>
                </mc:Choice>
                <mc:Fallback>
                  <p:oleObj name="公式" r:id="rId5" imgW="317500" imgH="20320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7" y="2184"/>
                          <a:ext cx="360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9" name="Object 33"/>
            <p:cNvGraphicFramePr>
              <a:graphicFrameLocks noChangeAspect="1"/>
            </p:cNvGraphicFramePr>
            <p:nvPr/>
          </p:nvGraphicFramePr>
          <p:xfrm>
            <a:off x="5135" y="2173"/>
            <a:ext cx="388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name="公式" r:id="rId7" imgW="342900" imgH="203200" progId="Equation.3">
                    <p:embed/>
                  </p:oleObj>
                </mc:Choice>
                <mc:Fallback>
                  <p:oleObj name="公式" r:id="rId7" imgW="342900" imgH="20320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5" y="2173"/>
                          <a:ext cx="388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Rectangle 34"/>
            <p:cNvSpPr>
              <a:spLocks noChangeArrowheads="1"/>
            </p:cNvSpPr>
            <p:nvPr/>
          </p:nvSpPr>
          <p:spPr bwMode="auto">
            <a:xfrm>
              <a:off x="3946" y="2143"/>
              <a:ext cx="82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ctr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000" kern="0">
                  <a:solidFill>
                    <a:srgbClr val="000000"/>
                  </a:solidFill>
                </a:rPr>
                <a:t>滤波电路</a:t>
              </a:r>
              <a:endParaRPr lang="zh-CN" altLang="en-US" sz="2000" kern="0">
                <a:solidFill>
                  <a:srgbClr val="000000"/>
                </a:solidFill>
              </a:endParaRPr>
            </a:p>
          </p:txBody>
        </p:sp>
      </p:grp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533400" y="2667000"/>
            <a:ext cx="34353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滤波电路传递函数定义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58" name="Group 36"/>
          <p:cNvGrpSpPr/>
          <p:nvPr/>
        </p:nvGrpSpPr>
        <p:grpSpPr bwMode="auto">
          <a:xfrm>
            <a:off x="450850" y="4038600"/>
            <a:ext cx="2249488" cy="493713"/>
            <a:chOff x="284" y="2735"/>
            <a:chExt cx="1417" cy="311"/>
          </a:xfrm>
        </p:grpSpPr>
        <p:sp>
          <p:nvSpPr>
            <p:cNvPr id="59" name="Rectangle 37"/>
            <p:cNvSpPr>
              <a:spLocks noChangeArrowheads="1"/>
            </p:cNvSpPr>
            <p:nvPr/>
          </p:nvSpPr>
          <p:spPr bwMode="auto">
            <a:xfrm>
              <a:off x="804" y="2735"/>
              <a:ext cx="89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时，有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11283" name="Object 38"/>
            <p:cNvGraphicFramePr>
              <a:graphicFrameLocks noChangeAspect="1"/>
            </p:cNvGraphicFramePr>
            <p:nvPr/>
          </p:nvGraphicFramePr>
          <p:xfrm>
            <a:off x="284" y="2789"/>
            <a:ext cx="532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" name="公式" r:id="rId9" imgW="419100" imgH="190500" progId="Equation.3">
                    <p:embed/>
                  </p:oleObj>
                </mc:Choice>
                <mc:Fallback>
                  <p:oleObj name="公式" r:id="rId9" imgW="419100" imgH="190500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" y="2789"/>
                          <a:ext cx="532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" name="Object 39"/>
          <p:cNvGraphicFramePr>
            <a:graphicFrameLocks noChangeAspect="1"/>
          </p:cNvGraphicFramePr>
          <p:nvPr/>
        </p:nvGraphicFramePr>
        <p:xfrm>
          <a:off x="2339975" y="4076700"/>
          <a:ext cx="299878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公式" r:id="rId11" imgW="1485900" imgH="241300" progId="Equation.3">
                  <p:embed/>
                </p:oleObj>
              </mc:Choice>
              <mc:Fallback>
                <p:oleObj name="公式" r:id="rId11" imgW="1485900" imgH="2413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4076700"/>
                        <a:ext cx="299878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40"/>
          <p:cNvSpPr>
            <a:spLocks noChangeArrowheads="1"/>
          </p:cNvSpPr>
          <p:nvPr/>
        </p:nvSpPr>
        <p:spPr bwMode="auto">
          <a:xfrm>
            <a:off x="358775" y="4619625"/>
            <a:ext cx="1035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其中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63" name="Object 41"/>
          <p:cNvGraphicFramePr>
            <a:graphicFrameLocks noChangeAspect="1"/>
          </p:cNvGraphicFramePr>
          <p:nvPr/>
        </p:nvGraphicFramePr>
        <p:xfrm>
          <a:off x="1187450" y="4670425"/>
          <a:ext cx="9223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公式" r:id="rId13" imgW="457200" imgH="228600" progId="Equation.3">
                  <p:embed/>
                </p:oleObj>
              </mc:Choice>
              <mc:Fallback>
                <p:oleObj name="公式" r:id="rId13" imgW="457200" imgH="22860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670425"/>
                        <a:ext cx="922338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42"/>
          <p:cNvGraphicFramePr>
            <a:graphicFrameLocks noChangeAspect="1"/>
          </p:cNvGraphicFramePr>
          <p:nvPr/>
        </p:nvGraphicFramePr>
        <p:xfrm>
          <a:off x="1258888" y="5176838"/>
          <a:ext cx="6889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公式" r:id="rId15" imgW="342900" imgH="190500" progId="Equation.3">
                  <p:embed/>
                </p:oleObj>
              </mc:Choice>
              <mc:Fallback>
                <p:oleObj name="公式" r:id="rId15" imgW="342900" imgH="1905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176838"/>
                        <a:ext cx="68897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43"/>
          <p:cNvSpPr>
            <a:spLocks noChangeArrowheads="1"/>
          </p:cNvSpPr>
          <p:nvPr/>
        </p:nvSpPr>
        <p:spPr bwMode="auto">
          <a:xfrm>
            <a:off x="2085975" y="4602163"/>
            <a:ext cx="29606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—— </a:t>
            </a:r>
            <a:r>
              <a:rPr lang="zh-CN" altLang="en-US" sz="2400" kern="0">
                <a:solidFill>
                  <a:srgbClr val="000000"/>
                </a:solidFill>
              </a:rPr>
              <a:t>模，幅频响应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66" name="Rectangle 44"/>
          <p:cNvSpPr>
            <a:spLocks noChangeArrowheads="1"/>
          </p:cNvSpPr>
          <p:nvPr/>
        </p:nvSpPr>
        <p:spPr bwMode="auto">
          <a:xfrm>
            <a:off x="1970088" y="5089525"/>
            <a:ext cx="35782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—— </a:t>
            </a:r>
            <a:r>
              <a:rPr lang="zh-CN" altLang="en-US" sz="2400" kern="0">
                <a:solidFill>
                  <a:srgbClr val="000000"/>
                </a:solidFill>
              </a:rPr>
              <a:t>相位角，相频响应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67" name="Rectangle 45"/>
          <p:cNvSpPr>
            <a:spLocks noChangeArrowheads="1"/>
          </p:cNvSpPr>
          <p:nvPr/>
        </p:nvSpPr>
        <p:spPr bwMode="auto">
          <a:xfrm>
            <a:off x="6372225" y="5300663"/>
            <a:ext cx="23304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群时延响应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68" name="Object 46"/>
          <p:cNvGraphicFramePr>
            <a:graphicFrameLocks noChangeAspect="1"/>
          </p:cNvGraphicFramePr>
          <p:nvPr/>
        </p:nvGraphicFramePr>
        <p:xfrm>
          <a:off x="5795963" y="4508500"/>
          <a:ext cx="2538412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公式" r:id="rId17" imgW="1257300" imgH="368300" progId="Equation.3">
                  <p:embed/>
                </p:oleObj>
              </mc:Choice>
              <mc:Fallback>
                <p:oleObj name="公式" r:id="rId17" imgW="1257300" imgH="3683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4508500"/>
                        <a:ext cx="2538412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utoUpdateAnimBg="0"/>
      <p:bldP spid="48" grpId="0" autoUpdateAnimBg="0"/>
      <p:bldP spid="57" grpId="0" autoUpdateAnimBg="0"/>
      <p:bldP spid="62" grpId="0" autoUpdateAnimBg="0"/>
      <p:bldP spid="65" grpId="0" autoUpdateAnimBg="0"/>
      <p:bldP spid="66" grpId="0" autoUpdateAnimBg="0"/>
      <p:bldP spid="6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10.1  </a:t>
            </a:r>
            <a:r>
              <a:rPr lang="zh-CN" altLang="en-US" dirty="0"/>
              <a:t>滤波电路的基本概念与分类</a:t>
            </a:r>
            <a:endParaRPr lang="zh-CN" altLang="en-US" dirty="0"/>
          </a:p>
        </p:txBody>
      </p:sp>
      <p:graphicFrame>
        <p:nvGraphicFramePr>
          <p:cNvPr id="43" name="Object 28"/>
          <p:cNvGraphicFramePr>
            <a:graphicFrameLocks noChangeAspect="1"/>
          </p:cNvGraphicFramePr>
          <p:nvPr/>
        </p:nvGraphicFramePr>
        <p:xfrm>
          <a:off x="6648450" y="4495800"/>
          <a:ext cx="2198688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图片" r:id="rId1" imgW="1468120" imgH="1116965" progId="Word.Picture.8">
                  <p:embed/>
                </p:oleObj>
              </mc:Choice>
              <mc:Fallback>
                <p:oleObj name="图片" r:id="rId1" imgW="1468120" imgH="1116965" progId="Word.Picture.8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450" y="4495800"/>
                        <a:ext cx="2198688" cy="167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26"/>
          <p:cNvGraphicFramePr>
            <a:graphicFrameLocks noChangeAspect="1"/>
          </p:cNvGraphicFramePr>
          <p:nvPr/>
        </p:nvGraphicFramePr>
        <p:xfrm>
          <a:off x="6184900" y="2678113"/>
          <a:ext cx="2627313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图片" r:id="rId3" imgW="1753235" imgH="1155700" progId="Word.Picture.8">
                  <p:embed/>
                </p:oleObj>
              </mc:Choice>
              <mc:Fallback>
                <p:oleObj name="图片" r:id="rId3" imgW="1753235" imgH="1155700" progId="Word.Picture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2678113"/>
                        <a:ext cx="2627313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24"/>
          <p:cNvGraphicFramePr>
            <a:graphicFrameLocks noChangeAspect="1"/>
          </p:cNvGraphicFramePr>
          <p:nvPr/>
        </p:nvGraphicFramePr>
        <p:xfrm>
          <a:off x="3348038" y="2678113"/>
          <a:ext cx="2670175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图片" r:id="rId5" imgW="1782445" imgH="1155700" progId="Word.Picture.8">
                  <p:embed/>
                </p:oleObj>
              </mc:Choice>
              <mc:Fallback>
                <p:oleObj name="图片" r:id="rId5" imgW="1782445" imgH="1155700" progId="Word.Picture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678113"/>
                        <a:ext cx="2670175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22"/>
          <p:cNvGraphicFramePr>
            <a:graphicFrameLocks noChangeAspect="1"/>
          </p:cNvGraphicFramePr>
          <p:nvPr/>
        </p:nvGraphicFramePr>
        <p:xfrm>
          <a:off x="6173788" y="849313"/>
          <a:ext cx="2698750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图片" r:id="rId7" imgW="1801495" imgH="1155700" progId="Word.Picture.8">
                  <p:embed/>
                </p:oleObj>
              </mc:Choice>
              <mc:Fallback>
                <p:oleObj name="图片" r:id="rId7" imgW="1801495" imgH="1155700" progId="Word.Picture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849313"/>
                        <a:ext cx="2698750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20"/>
          <p:cNvGraphicFramePr>
            <a:graphicFrameLocks noChangeAspect="1"/>
          </p:cNvGraphicFramePr>
          <p:nvPr/>
        </p:nvGraphicFramePr>
        <p:xfrm>
          <a:off x="3306763" y="836613"/>
          <a:ext cx="2713037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图片" r:id="rId9" imgW="1810385" imgH="1155700" progId="Word.Picture.8">
                  <p:embed/>
                </p:oleObj>
              </mc:Choice>
              <mc:Fallback>
                <p:oleObj name="图片" r:id="rId9" imgW="1810385" imgH="1155700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763" y="836613"/>
                        <a:ext cx="2713037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Rectangle 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495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分类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942975" y="1308100"/>
            <a:ext cx="22510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低通（</a:t>
            </a:r>
            <a:r>
              <a:rPr lang="en-US" altLang="zh-CN" sz="2400" kern="0">
                <a:solidFill>
                  <a:srgbClr val="000000"/>
                </a:solidFill>
              </a:rPr>
              <a:t>LPF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304800" y="3733800"/>
            <a:ext cx="2743200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zh-CN" altLang="en-US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希望抑制</a:t>
            </a:r>
            <a:r>
              <a:rPr lang="en-US" altLang="zh-CN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50Hz</a:t>
            </a:r>
            <a:r>
              <a:rPr lang="zh-CN" altLang="en-US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的干扰信号，应选用哪种类型的滤波电路？</a:t>
            </a:r>
            <a:endParaRPr lang="zh-CN" altLang="en-US" sz="2400" ker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942975" y="1779588"/>
            <a:ext cx="2251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高通（</a:t>
            </a:r>
            <a:r>
              <a:rPr lang="en-US" altLang="zh-CN" sz="2400" kern="0">
                <a:solidFill>
                  <a:srgbClr val="000000"/>
                </a:solidFill>
              </a:rPr>
              <a:t>HPF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2" name="Rectangle 9"/>
          <p:cNvSpPr>
            <a:spLocks noChangeArrowheads="1"/>
          </p:cNvSpPr>
          <p:nvPr/>
        </p:nvSpPr>
        <p:spPr bwMode="auto">
          <a:xfrm>
            <a:off x="942975" y="2249488"/>
            <a:ext cx="2251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带通（</a:t>
            </a:r>
            <a:r>
              <a:rPr lang="en-US" altLang="zh-CN" sz="2400" kern="0">
                <a:solidFill>
                  <a:srgbClr val="000000"/>
                </a:solidFill>
              </a:rPr>
              <a:t>BPF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942975" y="2719388"/>
            <a:ext cx="2251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带阻（</a:t>
            </a:r>
            <a:r>
              <a:rPr lang="en-US" altLang="zh-CN" sz="2400" kern="0">
                <a:solidFill>
                  <a:srgbClr val="000000"/>
                </a:solidFill>
              </a:rPr>
              <a:t>BEF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4" name="Rectangle 11"/>
          <p:cNvSpPr>
            <a:spLocks noChangeArrowheads="1"/>
          </p:cNvSpPr>
          <p:nvPr/>
        </p:nvSpPr>
        <p:spPr bwMode="auto">
          <a:xfrm>
            <a:off x="942975" y="3195638"/>
            <a:ext cx="22510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全通（</a:t>
            </a:r>
            <a:r>
              <a:rPr lang="en-US" altLang="zh-CN" sz="2400" kern="0">
                <a:solidFill>
                  <a:srgbClr val="000000"/>
                </a:solidFill>
              </a:rPr>
              <a:t>APF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303213" y="5486400"/>
            <a:ext cx="64023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放大音频信号，应选用哪种类型的滤波电路？</a:t>
            </a:r>
            <a:endParaRPr lang="zh-CN" altLang="en-US" sz="2400" ker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utoUpdateAnimBg="0"/>
      <p:bldP spid="50" grpId="0" autoUpdateAnimBg="0"/>
      <p:bldP spid="51" grpId="0" autoUpdateAnimBg="0"/>
      <p:bldP spid="52" grpId="0" autoUpdateAnimBg="0"/>
      <p:bldP spid="53" grpId="0" autoUpdateAnimBg="0"/>
      <p:bldP spid="54" grpId="0" autoUpdateAnimBg="0"/>
      <p:bldP spid="5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对象 3"/>
          <p:cNvGraphicFramePr>
            <a:graphicFrameLocks noChangeAspect="1"/>
          </p:cNvGraphicFramePr>
          <p:nvPr/>
        </p:nvGraphicFramePr>
        <p:xfrm>
          <a:off x="4140200" y="611188"/>
          <a:ext cx="4670425" cy="332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Picture" r:id="rId1" imgW="2458085" imgH="1748155" progId="Word.Picture.8">
                  <p:embed/>
                </p:oleObj>
              </mc:Choice>
              <mc:Fallback>
                <p:oleObj name="Picture" r:id="rId1" imgW="2458085" imgH="1748155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241"/>
                      <a:stretch>
                        <a:fillRect/>
                      </a:stretch>
                    </p:blipFill>
                    <p:spPr bwMode="auto">
                      <a:xfrm>
                        <a:off x="4140200" y="611188"/>
                        <a:ext cx="4670425" cy="332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10.2  </a:t>
            </a:r>
            <a:r>
              <a:rPr lang="zh-CN" altLang="en-US" dirty="0"/>
              <a:t>一阶有源滤波电路</a:t>
            </a:r>
            <a:endParaRPr lang="zh-CN" altLang="en-US" dirty="0"/>
          </a:p>
        </p:txBody>
      </p:sp>
      <p:sp>
        <p:nvSpPr>
          <p:cNvPr id="13316" name="Rectangle 21"/>
          <p:cNvSpPr>
            <a:spLocks noChangeArrowheads="1"/>
          </p:cNvSpPr>
          <p:nvPr/>
        </p:nvSpPr>
        <p:spPr bwMode="auto">
          <a:xfrm>
            <a:off x="431800" y="706438"/>
            <a:ext cx="286226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低通滤波电路</a:t>
            </a:r>
            <a:endParaRPr lang="zh-CN" altLang="en-US" sz="28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4" name="Object 22"/>
          <p:cNvGraphicFramePr>
            <a:graphicFrameLocks noChangeAspect="1"/>
          </p:cNvGraphicFramePr>
          <p:nvPr/>
        </p:nvGraphicFramePr>
        <p:xfrm>
          <a:off x="2054225" y="1295400"/>
          <a:ext cx="16891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3" imgW="837565" imgH="584200" progId="Equation.3">
                  <p:embed/>
                </p:oleObj>
              </mc:Choice>
              <mc:Fallback>
                <p:oleObj name="Equation" r:id="rId3" imgW="837565" imgH="584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225" y="1295400"/>
                        <a:ext cx="16891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533400" y="1376363"/>
            <a:ext cx="17129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传递函数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6" name="Object 24"/>
          <p:cNvGraphicFramePr>
            <a:graphicFrameLocks noChangeAspect="1"/>
          </p:cNvGraphicFramePr>
          <p:nvPr/>
        </p:nvGraphicFramePr>
        <p:xfrm>
          <a:off x="1165225" y="4768850"/>
          <a:ext cx="253682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5" imgW="1257300" imgH="622300" progId="Equation.3">
                  <p:embed/>
                </p:oleObj>
              </mc:Choice>
              <mc:Fallback>
                <p:oleObj name="Equation" r:id="rId5" imgW="1257300" imgH="6223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4768850"/>
                        <a:ext cx="2536825" cy="125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28638" y="2209800"/>
            <a:ext cx="1035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其中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2193925" y="3581400"/>
            <a:ext cx="1866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特征角频率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9" name="Object 27"/>
          <p:cNvGraphicFramePr>
            <a:graphicFrameLocks noChangeAspect="1"/>
          </p:cNvGraphicFramePr>
          <p:nvPr/>
        </p:nvGraphicFramePr>
        <p:xfrm>
          <a:off x="784225" y="2635250"/>
          <a:ext cx="1433513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公式" r:id="rId7" imgW="711200" imgH="406400" progId="Equation.3">
                  <p:embed/>
                </p:oleObj>
              </mc:Choice>
              <mc:Fallback>
                <p:oleObj name="公式" r:id="rId7" imgW="711200" imgH="406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2635250"/>
                        <a:ext cx="1433513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8"/>
          <p:cNvGraphicFramePr>
            <a:graphicFrameLocks noChangeAspect="1"/>
          </p:cNvGraphicFramePr>
          <p:nvPr/>
        </p:nvGraphicFramePr>
        <p:xfrm>
          <a:off x="835025" y="3416300"/>
          <a:ext cx="11493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9" imgW="571500" imgH="368300" progId="Equation.3">
                  <p:embed/>
                </p:oleObj>
              </mc:Choice>
              <mc:Fallback>
                <p:oleObj name="Equation" r:id="rId9" imgW="571500" imgH="3683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3416300"/>
                        <a:ext cx="1149350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615950" y="4267200"/>
            <a:ext cx="24780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故，幅频相应为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>
            <a:off x="2460625" y="2514600"/>
            <a:ext cx="1524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同相比例放大系数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35" name="Object 33"/>
          <p:cNvGraphicFramePr>
            <a:graphicFrameLocks noChangeAspect="1"/>
          </p:cNvGraphicFramePr>
          <p:nvPr/>
        </p:nvGraphicFramePr>
        <p:xfrm>
          <a:off x="4441825" y="3986213"/>
          <a:ext cx="417512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图片" r:id="rId11" imgW="2782570" imgH="1438910" progId="Word.Picture.8">
                  <p:embed/>
                </p:oleObj>
              </mc:Choice>
              <mc:Fallback>
                <p:oleObj name="图片" r:id="rId11" imgW="2782570" imgH="1438910" progId="Word.Picture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825" y="3986213"/>
                        <a:ext cx="4175125" cy="2159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Rectangle 1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7" grpId="0" autoUpdateAnimBg="0"/>
      <p:bldP spid="28" grpId="0" autoUpdateAnimBg="0"/>
      <p:bldP spid="31" grpId="0" autoUpdateAnimBg="0"/>
      <p:bldP spid="3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10.2  </a:t>
            </a:r>
            <a:r>
              <a:rPr lang="zh-CN" altLang="en-US" dirty="0"/>
              <a:t>一阶有源滤波电路</a:t>
            </a:r>
            <a:endParaRPr lang="zh-CN" altLang="en-US" dirty="0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649288" y="1233488"/>
            <a:ext cx="27035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电路如何改变？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609600" y="1674813"/>
            <a:ext cx="33528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幅频响应如何变化？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8" name="Rectangle 11" descr="新闻纸"/>
          <p:cNvSpPr>
            <a:spLocks noChangeArrowheads="1"/>
          </p:cNvSpPr>
          <p:nvPr/>
        </p:nvSpPr>
        <p:spPr bwMode="auto">
          <a:xfrm>
            <a:off x="228600" y="2378075"/>
            <a:ext cx="3810000" cy="2419350"/>
          </a:xfrm>
          <a:prstGeom prst="rect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108000" rIns="180000" bIns="10800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FF0000"/>
                </a:solidFill>
                <a:latin typeface="Times New Roman" panose="02020603050405020304" pitchFamily="18" charset="0"/>
              </a:rPr>
              <a:t>      </a:t>
            </a:r>
            <a:r>
              <a:rPr lang="zh-CN" altLang="en-US" sz="2400" kern="0">
                <a:solidFill>
                  <a:srgbClr val="FF0000"/>
                </a:solidFill>
                <a:latin typeface="Times New Roman" panose="02020603050405020304" pitchFamily="18" charset="0"/>
              </a:rPr>
              <a:t>一阶有源滤波电路通带外衰减速率慢（</a:t>
            </a:r>
            <a:r>
              <a:rPr lang="en-US" altLang="zh-CN" sz="2400" kern="0">
                <a:solidFill>
                  <a:srgbClr val="FF0000"/>
                </a:solidFill>
                <a:latin typeface="Times New Roman" panose="02020603050405020304" pitchFamily="18" charset="0"/>
              </a:rPr>
              <a:t>-20dB/</a:t>
            </a:r>
            <a:r>
              <a:rPr lang="zh-CN" altLang="en-US" sz="2400" kern="0">
                <a:solidFill>
                  <a:srgbClr val="FF0000"/>
                </a:solidFill>
                <a:latin typeface="Times New Roman" panose="02020603050405020304" pitchFamily="18" charset="0"/>
              </a:rPr>
              <a:t>十倍频程），与理想情况相差较远。一般用在对滤波要求不高的场合。</a:t>
            </a:r>
            <a:endParaRPr lang="zh-CN" altLang="en-US" sz="2400" ker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250825" y="4941888"/>
            <a:ext cx="3960813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有源滤波电路和无源滤波电路相比有何优缺点？</a:t>
            </a:r>
            <a:endParaRPr lang="zh-CN" altLang="en-US" sz="2400" ker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43" name="Rectangle 15"/>
          <p:cNvSpPr>
            <a:spLocks noChangeArrowheads="1"/>
          </p:cNvSpPr>
          <p:nvPr/>
        </p:nvSpPr>
        <p:spPr bwMode="auto">
          <a:xfrm>
            <a:off x="431800" y="706438"/>
            <a:ext cx="286226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高通滤波电路</a:t>
            </a:r>
            <a:endParaRPr lang="zh-CN" altLang="en-US" sz="2800" b="1" dirty="0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344" name="对象 2"/>
          <p:cNvGraphicFramePr>
            <a:graphicFrameLocks noChangeAspect="1"/>
          </p:cNvGraphicFramePr>
          <p:nvPr/>
        </p:nvGraphicFramePr>
        <p:xfrm>
          <a:off x="4140200" y="611188"/>
          <a:ext cx="4670425" cy="332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Picture" r:id="rId2" imgW="2458085" imgH="1748155" progId="Word.Picture.8">
                  <p:embed/>
                </p:oleObj>
              </mc:Choice>
              <mc:Fallback>
                <p:oleObj name="Picture" r:id="rId2" imgW="2458085" imgH="1748155" progId="Word.Picture.8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241"/>
                      <a:stretch>
                        <a:fillRect/>
                      </a:stretch>
                    </p:blipFill>
                    <p:spPr bwMode="auto">
                      <a:xfrm>
                        <a:off x="4140200" y="611188"/>
                        <a:ext cx="4670425" cy="332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对象 3"/>
          <p:cNvGraphicFramePr>
            <a:graphicFrameLocks noChangeAspect="1"/>
          </p:cNvGraphicFramePr>
          <p:nvPr/>
        </p:nvGraphicFramePr>
        <p:xfrm>
          <a:off x="4441825" y="3986213"/>
          <a:ext cx="417512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图片" r:id="rId4" imgW="2782570" imgH="1438910" progId="Word.Picture.8">
                  <p:embed/>
                </p:oleObj>
              </mc:Choice>
              <mc:Fallback>
                <p:oleObj name="图片" r:id="rId4" imgW="2782570" imgH="1438910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1825" y="3986213"/>
                        <a:ext cx="4175125" cy="21590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utoUpdateAnimBg="0"/>
      <p:bldP spid="37" grpId="0" autoUpdateAnimBg="0"/>
      <p:bldP spid="38" grpId="0" animBg="1" autoUpdateAnimBg="0"/>
      <p:bldP spid="3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10.3  </a:t>
            </a:r>
            <a:r>
              <a:rPr lang="zh-CN" altLang="en-US" dirty="0"/>
              <a:t>高阶有源滤波电路</a:t>
            </a:r>
            <a:endParaRPr lang="zh-CN" altLang="en-US" dirty="0"/>
          </a:p>
        </p:txBody>
      </p:sp>
      <p:sp>
        <p:nvSpPr>
          <p:cNvPr id="15363" name="副标题 2"/>
          <p:cNvSpPr>
            <a:spLocks noGrp="1"/>
          </p:cNvSpPr>
          <p:nvPr>
            <p:ph type="subTitle" idx="1"/>
          </p:nvPr>
        </p:nvSpPr>
        <p:spPr>
          <a:xfrm>
            <a:off x="1371600" y="1989138"/>
            <a:ext cx="6400800" cy="3649662"/>
          </a:xfrm>
        </p:spPr>
        <p:txBody>
          <a:bodyPr/>
          <a:lstStyle/>
          <a:p>
            <a:r>
              <a:rPr lang="en-US" altLang="zh-CN"/>
              <a:t>10.3.1   </a:t>
            </a:r>
            <a:r>
              <a:rPr lang="zh-CN" altLang="en-US"/>
              <a:t>有源低通滤波电路</a:t>
            </a:r>
            <a:endParaRPr lang="zh-CN" altLang="en-US"/>
          </a:p>
          <a:p>
            <a:r>
              <a:rPr lang="en-US" altLang="zh-CN"/>
              <a:t>10.3.2   </a:t>
            </a:r>
            <a:r>
              <a:rPr lang="zh-CN" altLang="en-US"/>
              <a:t>有源高通滤波电路</a:t>
            </a:r>
            <a:endParaRPr lang="zh-CN" altLang="en-US"/>
          </a:p>
          <a:p>
            <a:r>
              <a:rPr lang="en-US" altLang="zh-CN"/>
              <a:t>10.3.3   </a:t>
            </a:r>
            <a:r>
              <a:rPr lang="zh-CN" altLang="en-US"/>
              <a:t>有源带通滤波电路</a:t>
            </a:r>
            <a:endParaRPr lang="zh-CN" altLang="en-US"/>
          </a:p>
          <a:p>
            <a:r>
              <a:rPr lang="en-US" altLang="zh-CN"/>
              <a:t>10.3.4   </a:t>
            </a:r>
            <a:r>
              <a:rPr lang="zh-CN" altLang="en-US"/>
              <a:t>二阶有源带阻滤波电路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对象 3"/>
          <p:cNvGraphicFramePr>
            <a:graphicFrameLocks noChangeAspect="1"/>
          </p:cNvGraphicFramePr>
          <p:nvPr/>
        </p:nvGraphicFramePr>
        <p:xfrm>
          <a:off x="3935413" y="908050"/>
          <a:ext cx="4884737" cy="285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Picture" r:id="rId1" imgW="2713990" imgH="1584960" progId="Word.Picture.8">
                  <p:embed/>
                </p:oleObj>
              </mc:Choice>
              <mc:Fallback>
                <p:oleObj name="Picture" r:id="rId1" imgW="2713990" imgH="1584960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413" y="908050"/>
                        <a:ext cx="4884737" cy="285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10.3.1  </a:t>
            </a:r>
            <a:r>
              <a:rPr lang="zh-CN" altLang="en-US"/>
              <a:t>有源低通滤波电路</a:t>
            </a:r>
            <a:endParaRPr lang="zh-CN" altLang="en-US"/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457200" y="692150"/>
            <a:ext cx="5029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 dirty="0">
                <a:solidFill>
                  <a:srgbClr val="000000"/>
                </a:solidFill>
              </a:rPr>
              <a:t>1. </a:t>
            </a:r>
            <a:r>
              <a:rPr lang="zh-CN" altLang="en-US" sz="2400" kern="0" dirty="0">
                <a:solidFill>
                  <a:srgbClr val="000000"/>
                </a:solidFill>
              </a:rPr>
              <a:t>二阶有源低通滤波电路</a:t>
            </a:r>
            <a:endParaRPr lang="zh-CN" altLang="en-US" sz="2400" kern="0" dirty="0">
              <a:solidFill>
                <a:srgbClr val="000000"/>
              </a:solidFill>
            </a:endParaRPr>
          </a:p>
        </p:txBody>
      </p:sp>
      <p:sp>
        <p:nvSpPr>
          <p:cNvPr id="44" name="Rectangle 18"/>
          <p:cNvSpPr>
            <a:spLocks noChangeArrowheads="1"/>
          </p:cNvSpPr>
          <p:nvPr/>
        </p:nvSpPr>
        <p:spPr bwMode="auto">
          <a:xfrm>
            <a:off x="457200" y="1157288"/>
            <a:ext cx="2438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2. </a:t>
            </a:r>
            <a:r>
              <a:rPr lang="zh-CN" altLang="en-US" sz="2400" kern="0">
                <a:solidFill>
                  <a:srgbClr val="000000"/>
                </a:solidFill>
              </a:rPr>
              <a:t>传递函数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45" name="Object 19"/>
          <p:cNvGraphicFramePr>
            <a:graphicFrameLocks noChangeAspect="1"/>
          </p:cNvGraphicFramePr>
          <p:nvPr/>
        </p:nvGraphicFramePr>
        <p:xfrm>
          <a:off x="990600" y="1592263"/>
          <a:ext cx="15557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3" imgW="774065" imgH="406400" progId="Equation.3">
                  <p:embed/>
                </p:oleObj>
              </mc:Choice>
              <mc:Fallback>
                <p:oleObj name="Equation" r:id="rId3" imgW="774065" imgH="406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92263"/>
                        <a:ext cx="155575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20"/>
          <p:cNvGraphicFramePr>
            <a:graphicFrameLocks noChangeAspect="1"/>
          </p:cNvGraphicFramePr>
          <p:nvPr/>
        </p:nvGraphicFramePr>
        <p:xfrm>
          <a:off x="836613" y="2689225"/>
          <a:ext cx="14954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公式" r:id="rId5" imgW="786765" imgH="444500" progId="Equation.3">
                  <p:embed/>
                </p:oleObj>
              </mc:Choice>
              <mc:Fallback>
                <p:oleObj name="公式" r:id="rId5" imgW="786765" imgH="4445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2689225"/>
                        <a:ext cx="14954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21"/>
          <p:cNvGraphicFramePr>
            <a:graphicFrameLocks noChangeAspect="1"/>
          </p:cNvGraphicFramePr>
          <p:nvPr/>
        </p:nvGraphicFramePr>
        <p:xfrm>
          <a:off x="827088" y="3484563"/>
          <a:ext cx="29908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公式" r:id="rId7" imgW="1574165" imgH="406400" progId="Equation.3">
                  <p:embed/>
                </p:oleObj>
              </mc:Choice>
              <mc:Fallback>
                <p:oleObj name="公式" r:id="rId7" imgW="1574165" imgH="40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484563"/>
                        <a:ext cx="299085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22"/>
          <p:cNvGrpSpPr/>
          <p:nvPr/>
        </p:nvGrpSpPr>
        <p:grpSpPr bwMode="auto">
          <a:xfrm>
            <a:off x="304800" y="2252663"/>
            <a:ext cx="3124200" cy="2743200"/>
            <a:chOff x="192" y="1440"/>
            <a:chExt cx="1968" cy="1728"/>
          </a:xfrm>
        </p:grpSpPr>
        <p:sp>
          <p:nvSpPr>
            <p:cNvPr id="49" name="AutoShape 23"/>
            <p:cNvSpPr/>
            <p:nvPr/>
          </p:nvSpPr>
          <p:spPr bwMode="auto">
            <a:xfrm>
              <a:off x="336" y="1920"/>
              <a:ext cx="192" cy="1248"/>
            </a:xfrm>
            <a:prstGeom prst="leftBrace">
              <a:avLst>
                <a:gd name="adj1" fmla="val 54167"/>
                <a:gd name="adj2" fmla="val 50000"/>
              </a:avLst>
            </a:prstGeom>
            <a:noFill/>
            <a:ln w="158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50" name="Rectangle 24"/>
            <p:cNvSpPr>
              <a:spLocks noChangeArrowheads="1"/>
            </p:cNvSpPr>
            <p:nvPr/>
          </p:nvSpPr>
          <p:spPr bwMode="auto">
            <a:xfrm>
              <a:off x="192" y="1440"/>
              <a:ext cx="196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对于滤波电路，有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51" name="Object 25"/>
          <p:cNvGraphicFramePr>
            <a:graphicFrameLocks noChangeAspect="1"/>
          </p:cNvGraphicFramePr>
          <p:nvPr/>
        </p:nvGraphicFramePr>
        <p:xfrm>
          <a:off x="836613" y="4367213"/>
          <a:ext cx="163988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公式" r:id="rId9" imgW="862965" imgH="406400" progId="Equation.3">
                  <p:embed/>
                </p:oleObj>
              </mc:Choice>
              <mc:Fallback>
                <p:oleObj name="公式" r:id="rId9" imgW="862965" imgH="406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4367213"/>
                        <a:ext cx="1639887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26"/>
          <p:cNvGraphicFramePr>
            <a:graphicFrameLocks noChangeAspect="1"/>
          </p:cNvGraphicFramePr>
          <p:nvPr/>
        </p:nvGraphicFramePr>
        <p:xfrm>
          <a:off x="2422525" y="4367213"/>
          <a:ext cx="1881188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公式" r:id="rId11" imgW="989965" imgH="406400" progId="Equation.3">
                  <p:embed/>
                </p:oleObj>
              </mc:Choice>
              <mc:Fallback>
                <p:oleObj name="公式" r:id="rId11" imgW="989965" imgH="4064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4367213"/>
                        <a:ext cx="1881188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27"/>
          <p:cNvGraphicFramePr>
            <a:graphicFrameLocks noChangeAspect="1"/>
          </p:cNvGraphicFramePr>
          <p:nvPr/>
        </p:nvGraphicFramePr>
        <p:xfrm>
          <a:off x="4240213" y="4367213"/>
          <a:ext cx="233997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公式" r:id="rId13" imgW="1231265" imgH="406400" progId="Equation.3">
                  <p:embed/>
                </p:oleObj>
              </mc:Choice>
              <mc:Fallback>
                <p:oleObj name="公式" r:id="rId13" imgW="1231265" imgH="406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13" y="4367213"/>
                        <a:ext cx="233997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28"/>
          <p:cNvSpPr>
            <a:spLocks noChangeArrowheads="1"/>
          </p:cNvSpPr>
          <p:nvPr/>
        </p:nvSpPr>
        <p:spPr bwMode="auto">
          <a:xfrm>
            <a:off x="304800" y="5264150"/>
            <a:ext cx="3276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得滤波电路传递函数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55" name="Object 29"/>
          <p:cNvGraphicFramePr>
            <a:graphicFrameLocks noChangeAspect="1"/>
          </p:cNvGraphicFramePr>
          <p:nvPr/>
        </p:nvGraphicFramePr>
        <p:xfrm>
          <a:off x="3441700" y="5070475"/>
          <a:ext cx="159226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公式" r:id="rId15" imgW="837565" imgH="444500" progId="Equation.3">
                  <p:embed/>
                </p:oleObj>
              </mc:Choice>
              <mc:Fallback>
                <p:oleObj name="公式" r:id="rId15" imgW="837565" imgH="4445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5070475"/>
                        <a:ext cx="1592263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30"/>
          <p:cNvGraphicFramePr>
            <a:graphicFrameLocks noChangeAspect="1"/>
          </p:cNvGraphicFramePr>
          <p:nvPr/>
        </p:nvGraphicFramePr>
        <p:xfrm>
          <a:off x="5059363" y="5070475"/>
          <a:ext cx="332898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公式" r:id="rId17" imgW="1752600" imgH="444500" progId="Equation.3">
                  <p:embed/>
                </p:oleObj>
              </mc:Choice>
              <mc:Fallback>
                <p:oleObj name="公式" r:id="rId17" imgW="1752600" imgH="4445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9363" y="5070475"/>
                        <a:ext cx="3328987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Rectangle 31"/>
          <p:cNvSpPr>
            <a:spLocks noChangeArrowheads="1"/>
          </p:cNvSpPr>
          <p:nvPr/>
        </p:nvSpPr>
        <p:spPr bwMode="auto">
          <a:xfrm>
            <a:off x="5487988" y="5840413"/>
            <a:ext cx="1676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（二阶）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58" name="Rectangle 32"/>
          <p:cNvSpPr>
            <a:spLocks noChangeArrowheads="1"/>
          </p:cNvSpPr>
          <p:nvPr/>
        </p:nvSpPr>
        <p:spPr bwMode="auto">
          <a:xfrm>
            <a:off x="2514600" y="1744663"/>
            <a:ext cx="22860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（同相比例）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6402" name="Rectangle 2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utoUpdateAnimBg="0"/>
      <p:bldP spid="54" grpId="0" autoUpdateAnimBg="0"/>
      <p:bldP spid="57" grpId="0" autoUpdateAnimBg="0"/>
      <p:bldP spid="5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10.3.1  </a:t>
            </a:r>
            <a:r>
              <a:rPr lang="zh-CN" altLang="en-US"/>
              <a:t>有源低通滤波电路</a:t>
            </a:r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49275" y="703263"/>
            <a:ext cx="2438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 dirty="0">
                <a:solidFill>
                  <a:srgbClr val="000000"/>
                </a:solidFill>
              </a:rPr>
              <a:t>2. </a:t>
            </a:r>
            <a:r>
              <a:rPr lang="zh-CN" altLang="en-US" sz="2400" kern="0" dirty="0">
                <a:solidFill>
                  <a:srgbClr val="000000"/>
                </a:solidFill>
              </a:rPr>
              <a:t>传递函数</a:t>
            </a:r>
            <a:endParaRPr lang="zh-CN" altLang="en-US" sz="2400" kern="0" dirty="0">
              <a:solidFill>
                <a:srgbClr val="000000"/>
              </a:solidFill>
            </a:endParaRP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1244600" y="2090738"/>
          <a:ext cx="11715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公式" r:id="rId1" imgW="584200" imgH="228600" progId="Equation.3">
                  <p:embed/>
                </p:oleObj>
              </mc:Choice>
              <mc:Fallback>
                <p:oleObj name="公式" r:id="rId1" imgW="5842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2090738"/>
                        <a:ext cx="11715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/>
        </p:nvGraphicFramePr>
        <p:xfrm>
          <a:off x="1384300" y="3448050"/>
          <a:ext cx="114935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3" imgW="571500" imgH="368300" progId="Equation.3">
                  <p:embed/>
                </p:oleObj>
              </mc:Choice>
              <mc:Fallback>
                <p:oleObj name="Equation" r:id="rId3" imgW="5715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448050"/>
                        <a:ext cx="114935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685800" y="2039938"/>
            <a:ext cx="7620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令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743200" y="2076450"/>
            <a:ext cx="2133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称为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通带增益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7416" name="Object 7"/>
          <p:cNvGraphicFramePr>
            <a:graphicFrameLocks noChangeAspect="1"/>
          </p:cNvGraphicFramePr>
          <p:nvPr/>
        </p:nvGraphicFramePr>
        <p:xfrm>
          <a:off x="1384300" y="1192213"/>
          <a:ext cx="1684338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公式" r:id="rId5" imgW="837565" imgH="444500" progId="Equation.3">
                  <p:embed/>
                </p:oleObj>
              </mc:Choice>
              <mc:Fallback>
                <p:oleObj name="公式" r:id="rId5" imgW="837565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1192213"/>
                        <a:ext cx="1684338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8"/>
          <p:cNvGraphicFramePr>
            <a:graphicFrameLocks noChangeAspect="1"/>
          </p:cNvGraphicFramePr>
          <p:nvPr/>
        </p:nvGraphicFramePr>
        <p:xfrm>
          <a:off x="3054350" y="1192213"/>
          <a:ext cx="35337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公式" r:id="rId7" imgW="1752600" imgH="444500" progId="Equation.3">
                  <p:embed/>
                </p:oleObj>
              </mc:Choice>
              <mc:Fallback>
                <p:oleObj name="公式" r:id="rId7" imgW="17526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350" y="1192213"/>
                        <a:ext cx="35337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9"/>
          <p:cNvGraphicFramePr>
            <a:graphicFrameLocks noChangeAspect="1"/>
          </p:cNvGraphicFramePr>
          <p:nvPr/>
        </p:nvGraphicFramePr>
        <p:xfrm>
          <a:off x="1231900" y="2571750"/>
          <a:ext cx="15811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公式" r:id="rId9" imgW="786765" imgH="444500" progId="Equation.3">
                  <p:embed/>
                </p:oleObj>
              </mc:Choice>
              <mc:Fallback>
                <p:oleObj name="公式" r:id="rId9" imgW="786765" imgH="444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2571750"/>
                        <a:ext cx="15811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2743200" y="3600450"/>
            <a:ext cx="2438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称为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特征角频率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2895600" y="2765425"/>
            <a:ext cx="2895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称为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等效品质因数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666750" y="4327525"/>
            <a:ext cx="762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则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0" name="Object 13"/>
          <p:cNvGraphicFramePr>
            <a:graphicFrameLocks noChangeAspect="1"/>
          </p:cNvGraphicFramePr>
          <p:nvPr/>
        </p:nvGraphicFramePr>
        <p:xfrm>
          <a:off x="1187450" y="4168775"/>
          <a:ext cx="2633663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公式" r:id="rId11" imgW="1384300" imgH="635000" progId="Equation.3">
                  <p:embed/>
                </p:oleObj>
              </mc:Choice>
              <mc:Fallback>
                <p:oleObj name="公式" r:id="rId11" imgW="1384300" imgH="635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168775"/>
                        <a:ext cx="2633663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4"/>
          <p:cNvGrpSpPr/>
          <p:nvPr/>
        </p:nvGrpSpPr>
        <p:grpSpPr bwMode="auto">
          <a:xfrm>
            <a:off x="685800" y="5357813"/>
            <a:ext cx="8153400" cy="519112"/>
            <a:chOff x="288" y="3120"/>
            <a:chExt cx="5136" cy="327"/>
          </a:xfrm>
        </p:grpSpPr>
        <p:sp>
          <p:nvSpPr>
            <p:cNvPr id="32" name="Rectangle 15"/>
            <p:cNvSpPr>
              <a:spLocks noChangeArrowheads="1"/>
            </p:cNvSpPr>
            <p:nvPr/>
          </p:nvSpPr>
          <p:spPr bwMode="auto">
            <a:xfrm>
              <a:off x="3168" y="3120"/>
              <a:ext cx="2256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 dirty="0">
                  <a:solidFill>
                    <a:srgbClr val="000000"/>
                  </a:solidFill>
                  <a:latin typeface="楷体_GB2312" pitchFamily="49" charset="-122"/>
                </a:rPr>
                <a:t>滤波电路才能稳定工作。</a:t>
              </a:r>
              <a:endParaRPr lang="zh-CN" altLang="en-US" sz="2400" kern="0" dirty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  <p:graphicFrame>
          <p:nvGraphicFramePr>
            <p:cNvPr id="17425" name="Object 16"/>
            <p:cNvGraphicFramePr>
              <a:graphicFrameLocks noChangeAspect="1"/>
            </p:cNvGraphicFramePr>
            <p:nvPr/>
          </p:nvGraphicFramePr>
          <p:xfrm>
            <a:off x="807" y="3159"/>
            <a:ext cx="2417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6" name="公式" r:id="rId13" imgW="1905000" imgH="228600" progId="Equation.3">
                    <p:embed/>
                  </p:oleObj>
                </mc:Choice>
                <mc:Fallback>
                  <p:oleObj name="公式" r:id="rId13" imgW="1905000" imgH="22860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" y="3159"/>
                          <a:ext cx="2417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Rectangle 17"/>
            <p:cNvSpPr>
              <a:spLocks noChangeArrowheads="1"/>
            </p:cNvSpPr>
            <p:nvPr/>
          </p:nvSpPr>
          <p:spPr bwMode="auto">
            <a:xfrm>
              <a:off x="288" y="3120"/>
              <a:ext cx="76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注意：</a:t>
              </a:r>
              <a:endParaRPr lang="zh-CN" altLang="en-US" sz="2400" kern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 autoUpdateAnimBg="0"/>
      <p:bldP spid="27" grpId="0" autoUpdateAnimBg="0"/>
      <p:bldP spid="28" grpId="0" autoUpdateAnimBg="0"/>
      <p:bldP spid="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10.3.1  </a:t>
            </a:r>
            <a:r>
              <a:rPr lang="zh-CN" altLang="en-US"/>
              <a:t>有源低通滤波电路</a:t>
            </a:r>
            <a:endParaRPr lang="zh-CN" altLang="en-US"/>
          </a:p>
        </p:txBody>
      </p:sp>
      <p:grpSp>
        <p:nvGrpSpPr>
          <p:cNvPr id="11" name="Group 2"/>
          <p:cNvGrpSpPr/>
          <p:nvPr/>
        </p:nvGrpSpPr>
        <p:grpSpPr bwMode="auto">
          <a:xfrm>
            <a:off x="685800" y="1233488"/>
            <a:ext cx="6858000" cy="493712"/>
            <a:chOff x="384" y="3600"/>
            <a:chExt cx="4320" cy="311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84" y="3600"/>
              <a:ext cx="43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用        代入，可得传递函数的频率响应：</a:t>
              </a:r>
              <a:endParaRPr lang="zh-CN" altLang="en-US" sz="2400" kern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  <p:graphicFrame>
          <p:nvGraphicFramePr>
            <p:cNvPr id="18442" name="Object 4"/>
            <p:cNvGraphicFramePr>
              <a:graphicFrameLocks noChangeAspect="1"/>
            </p:cNvGraphicFramePr>
            <p:nvPr/>
          </p:nvGraphicFramePr>
          <p:xfrm>
            <a:off x="717" y="3648"/>
            <a:ext cx="531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6" name="公式" r:id="rId1" imgW="419100" imgH="190500" progId="Equation.3">
                    <p:embed/>
                  </p:oleObj>
                </mc:Choice>
                <mc:Fallback>
                  <p:oleObj name="公式" r:id="rId1" imgW="419100" imgH="1905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" y="3648"/>
                          <a:ext cx="531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1562100" y="2528888"/>
          <a:ext cx="52197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2590800" imgH="723900" progId="Equation.3">
                  <p:embed/>
                </p:oleObj>
              </mc:Choice>
              <mc:Fallback>
                <p:oleObj name="Equation" r:id="rId3" imgW="2590800" imgH="723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528888"/>
                        <a:ext cx="5219700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723900" y="1731963"/>
            <a:ext cx="30480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归一化的幅频响应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762000" y="4702175"/>
            <a:ext cx="1752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相频响应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2527300" y="4246563"/>
          <a:ext cx="2890838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5" imgW="1434465" imgH="774065" progId="Equation.3">
                  <p:embed/>
                </p:oleObj>
              </mc:Choice>
              <mc:Fallback>
                <p:oleObj name="Equation" r:id="rId5" imgW="1434465" imgH="77406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4246563"/>
                        <a:ext cx="2890838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49275" y="703263"/>
            <a:ext cx="2438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2. </a:t>
            </a:r>
            <a:r>
              <a:rPr lang="zh-CN" altLang="en-US" sz="2400" kern="0">
                <a:solidFill>
                  <a:srgbClr val="000000"/>
                </a:solidFill>
              </a:rPr>
              <a:t>传递函数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10.3.1  </a:t>
            </a:r>
            <a:r>
              <a:rPr lang="zh-CN" altLang="en-US"/>
              <a:t>有源低通滤波电路</a:t>
            </a:r>
            <a:endParaRPr lang="zh-CN" altLang="en-US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2124075" y="2278063"/>
          <a:ext cx="5143500" cy="381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图片" r:id="rId1" imgW="3430270" imgH="2549525" progId="Word.Picture.8">
                  <p:embed/>
                </p:oleObj>
              </mc:Choice>
              <mc:Fallback>
                <p:oleObj name="图片" r:id="rId1" imgW="3430270" imgH="2549525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278063"/>
                        <a:ext cx="5143500" cy="3814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1000" y="728663"/>
            <a:ext cx="2438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3. </a:t>
            </a:r>
            <a:r>
              <a:rPr lang="zh-CN" altLang="en-US" sz="2400" kern="0">
                <a:solidFill>
                  <a:srgbClr val="000000"/>
                </a:solidFill>
              </a:rPr>
              <a:t>幅频响应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2362200" y="747713"/>
          <a:ext cx="52197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3" imgW="2590800" imgH="723900" progId="Equation.3">
                  <p:embed/>
                </p:oleObj>
              </mc:Choice>
              <mc:Fallback>
                <p:oleObj name="Equation" r:id="rId3" imgW="2590800" imgH="723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747713"/>
                        <a:ext cx="5219700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28600" y="3282950"/>
            <a:ext cx="1905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归一化的幅频响应曲线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804025" y="2344738"/>
            <a:ext cx="21605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0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产生增益过冲的原因是什么？</a:t>
            </a:r>
            <a:endParaRPr lang="zh-CN" altLang="en-US" sz="2000" ker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6804025" y="3352800"/>
            <a:ext cx="2160588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0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上限角频率</a:t>
            </a:r>
            <a:r>
              <a:rPr lang="zh-CN" altLang="en-US" sz="2000" i="1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</a:t>
            </a:r>
            <a:r>
              <a:rPr lang="en-US" altLang="zh-CN" sz="2000" kern="0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H</a:t>
            </a:r>
            <a:r>
              <a:rPr lang="zh-CN" altLang="en-US" sz="20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和特征角频率</a:t>
            </a:r>
            <a:r>
              <a:rPr lang="zh-CN" altLang="en-US" sz="2000" i="1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</a:t>
            </a:r>
            <a:r>
              <a:rPr lang="en-US" altLang="zh-CN" sz="2000" kern="0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anose="05050102010706020507" pitchFamily="18" charset="2"/>
              </a:rPr>
              <a:t>C</a:t>
            </a:r>
            <a:r>
              <a:rPr lang="zh-CN" altLang="en-US" sz="20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有何差别？</a:t>
            </a:r>
            <a:endParaRPr lang="zh-CN" altLang="en-US" sz="2000" ker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2016125" y="2168525"/>
          <a:ext cx="5930900" cy="41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图片" r:id="rId1" imgW="3297555" imgH="2338705" progId="Word.Picture.8">
                  <p:embed/>
                </p:oleObj>
              </mc:Choice>
              <mc:Fallback>
                <p:oleObj name="图片" r:id="rId1" imgW="3297555" imgH="233870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2168525"/>
                        <a:ext cx="5930900" cy="419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30213" y="152400"/>
            <a:ext cx="493395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4.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阶巴特沃斯传递函数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33400" y="873125"/>
            <a:ext cx="2514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传递函数为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2720975" y="692150"/>
          <a:ext cx="3435350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公式" r:id="rId3" imgW="1562100" imgH="482600" progId="Equation.3">
                  <p:embed/>
                </p:oleObj>
              </mc:Choice>
              <mc:Fallback>
                <p:oleObj name="公式" r:id="rId3" imgW="1562100" imgH="482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5" y="692150"/>
                        <a:ext cx="3435350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33400" y="1657350"/>
            <a:ext cx="8382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式中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为阶滤波电路阶数，</a:t>
            </a:r>
            <a:r>
              <a:rPr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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3dB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载止角频率，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为通带电压增益。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10.3.2  </a:t>
            </a:r>
            <a:r>
              <a:rPr lang="zh-CN" altLang="en-US"/>
              <a:t>有源高通滤波电路</a:t>
            </a:r>
            <a:endParaRPr lang="zh-CN" altLang="en-US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57200" y="703263"/>
            <a:ext cx="5029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1. </a:t>
            </a:r>
            <a:r>
              <a:rPr lang="zh-CN" altLang="en-US" sz="2400" kern="0">
                <a:solidFill>
                  <a:srgbClr val="000000"/>
                </a:solidFill>
              </a:rPr>
              <a:t>二阶高通滤波电路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681413" y="919163"/>
          <a:ext cx="5138737" cy="308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图片" r:id="rId1" imgW="2701925" imgH="1625600" progId="Word.Picture.8">
                  <p:embed/>
                </p:oleObj>
              </mc:Choice>
              <mc:Fallback>
                <p:oleObj name="图片" r:id="rId1" imgW="2701925" imgH="162560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4431" b="-4431"/>
                      <a:stretch>
                        <a:fillRect/>
                      </a:stretch>
                    </p:blipFill>
                    <p:spPr bwMode="auto">
                      <a:xfrm>
                        <a:off x="3681413" y="919163"/>
                        <a:ext cx="5138737" cy="3086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88913" y="1196975"/>
            <a:ext cx="3392487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将低通电路中的电容和电阻对换，便成为高通电路。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82563" y="2500313"/>
            <a:ext cx="20066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传递函数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590550" y="2936875"/>
          <a:ext cx="260985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1295400" imgH="596900" progId="Equation.3">
                  <p:embed/>
                </p:oleObj>
              </mc:Choice>
              <mc:Fallback>
                <p:oleObj name="Equation" r:id="rId3" imgW="1295400" imgH="596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2936875"/>
                        <a:ext cx="260985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3276600" y="4397375"/>
          <a:ext cx="5116513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5" imgW="2540000" imgH="698500" progId="Equation.3">
                  <p:embed/>
                </p:oleObj>
              </mc:Choice>
              <mc:Fallback>
                <p:oleObj name="Equation" r:id="rId5" imgW="2540000" imgH="698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397375"/>
                        <a:ext cx="5116513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57200" y="4549775"/>
            <a:ext cx="3048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归一化的幅频响应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2" grpId="0" autoUpdateAnimBg="0"/>
      <p:bldP spid="13" grpId="0" autoUpdateAnimBg="0"/>
      <p:bldP spid="1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10.3.2  </a:t>
            </a:r>
            <a:r>
              <a:rPr lang="zh-CN" altLang="en-US"/>
              <a:t>有源高通滤波电路</a:t>
            </a:r>
            <a:endParaRPr lang="zh-CN" altLang="en-US"/>
          </a:p>
        </p:txBody>
      </p:sp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2663825" y="1860550"/>
          <a:ext cx="5934075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图片" r:id="rId1" imgW="3297555" imgH="2397125" progId="Word.Picture.8">
                  <p:embed/>
                </p:oleObj>
              </mc:Choice>
              <mc:Fallback>
                <p:oleObj name="图片" r:id="rId1" imgW="3297555" imgH="239712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825" y="1860550"/>
                        <a:ext cx="5934075" cy="430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00" y="744538"/>
            <a:ext cx="32194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2. </a:t>
            </a:r>
            <a:r>
              <a:rPr lang="zh-CN" altLang="en-US" sz="2400" kern="0">
                <a:solidFill>
                  <a:srgbClr val="000000"/>
                </a:solidFill>
              </a:rPr>
              <a:t>巴特沃斯传递函数及其归一化幅频响应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4319588" y="711200"/>
          <a:ext cx="3433762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公式" r:id="rId3" imgW="1562100" imgH="482600" progId="Equation.3">
                  <p:embed/>
                </p:oleObj>
              </mc:Choice>
              <mc:Fallback>
                <p:oleObj name="公式" r:id="rId3" imgW="15621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9588" y="711200"/>
                        <a:ext cx="3433762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69888" y="1804988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Arial" panose="020B0604020202020204" pitchFamily="34" charset="0"/>
                <a:ea typeface="楷体_GB2312" pitchFamily="49" charset="-122"/>
              </a:rPr>
              <a:t>归一化幅频响应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10.3.3  </a:t>
            </a:r>
            <a:r>
              <a:rPr lang="zh-CN" altLang="en-US"/>
              <a:t>有源带通滤波电路</a:t>
            </a:r>
            <a:endParaRPr lang="zh-CN" altLang="en-US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57200" y="944563"/>
            <a:ext cx="5029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电路组成原理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62000" y="1535113"/>
            <a:ext cx="3886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可由低通和高通串联得到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85800" y="3937000"/>
            <a:ext cx="16319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必须满足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5219700" y="1758950"/>
          <a:ext cx="3314700" cy="434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图片" r:id="rId1" imgW="1915795" imgH="2485390" progId="Word.Picture.8">
                  <p:embed/>
                </p:oleObj>
              </mc:Choice>
              <mc:Fallback>
                <p:oleObj name="图片" r:id="rId1" imgW="1915795" imgH="248539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880" t="-1448" b="-1448"/>
                      <a:stretch>
                        <a:fillRect/>
                      </a:stretch>
                    </p:blipFill>
                    <p:spPr bwMode="auto">
                      <a:xfrm>
                        <a:off x="5219700" y="1758950"/>
                        <a:ext cx="3314700" cy="43449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7"/>
          <p:cNvGrpSpPr/>
          <p:nvPr/>
        </p:nvGrpSpPr>
        <p:grpSpPr bwMode="auto">
          <a:xfrm>
            <a:off x="790575" y="2144713"/>
            <a:ext cx="4010025" cy="815975"/>
            <a:chOff x="498" y="1248"/>
            <a:chExt cx="2526" cy="514"/>
          </a:xfrm>
        </p:grpSpPr>
        <p:graphicFrame>
          <p:nvGraphicFramePr>
            <p:cNvPr id="23565" name="Object 8"/>
            <p:cNvGraphicFramePr>
              <a:graphicFrameLocks noChangeAspect="1"/>
            </p:cNvGraphicFramePr>
            <p:nvPr/>
          </p:nvGraphicFramePr>
          <p:xfrm>
            <a:off x="498" y="1248"/>
            <a:ext cx="870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1" name="Equation" r:id="rId3" imgW="685800" imgH="406400" progId="Equation.3">
                    <p:embed/>
                  </p:oleObj>
                </mc:Choice>
                <mc:Fallback>
                  <p:oleObj name="Equation" r:id="rId3" imgW="685800" imgH="4064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" y="1248"/>
                          <a:ext cx="870" cy="5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1426" y="1344"/>
              <a:ext cx="159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低通截止角频率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Group 10"/>
          <p:cNvGrpSpPr/>
          <p:nvPr/>
        </p:nvGrpSpPr>
        <p:grpSpPr bwMode="auto">
          <a:xfrm>
            <a:off x="779463" y="2982913"/>
            <a:ext cx="4021137" cy="815975"/>
            <a:chOff x="491" y="1776"/>
            <a:chExt cx="2533" cy="514"/>
          </a:xfrm>
        </p:grpSpPr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491" y="1776"/>
            <a:ext cx="884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2" name="Equation" r:id="rId5" imgW="698500" imgH="406400" progId="Equation.3">
                    <p:embed/>
                  </p:oleObj>
                </mc:Choice>
                <mc:Fallback>
                  <p:oleObj name="Equation" r:id="rId5" imgW="698500" imgH="4064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" y="1776"/>
                          <a:ext cx="884" cy="5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1426" y="1866"/>
              <a:ext cx="159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高通截止角频率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5" name="Object 13"/>
          <p:cNvGraphicFramePr>
            <a:graphicFrameLocks noChangeAspect="1"/>
          </p:cNvGraphicFramePr>
          <p:nvPr/>
        </p:nvGraphicFramePr>
        <p:xfrm>
          <a:off x="2160588" y="4024313"/>
          <a:ext cx="107632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7" imgW="533400" imgH="203200" progId="Equation.3">
                  <p:embed/>
                </p:oleObj>
              </mc:Choice>
              <mc:Fallback>
                <p:oleObj name="Equation" r:id="rId7" imgW="5334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588" y="4024313"/>
                        <a:ext cx="107632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4"/>
          <p:cNvGraphicFramePr>
            <a:graphicFrameLocks noChangeAspect="1"/>
          </p:cNvGraphicFramePr>
          <p:nvPr/>
        </p:nvGraphicFramePr>
        <p:xfrm>
          <a:off x="4724400" y="692150"/>
          <a:ext cx="409098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图片" r:id="rId9" imgW="2026285" imgH="358775" progId="Word.Picture.8">
                  <p:embed/>
                </p:oleObj>
              </mc:Choice>
              <mc:Fallback>
                <p:oleObj name="图片" r:id="rId9" imgW="2026285" imgH="358775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0103" r="-1775" b="-20103"/>
                      <a:stretch>
                        <a:fillRect/>
                      </a:stretch>
                    </p:blipFill>
                    <p:spPr bwMode="auto">
                      <a:xfrm>
                        <a:off x="4724400" y="692150"/>
                        <a:ext cx="4090988" cy="100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  <p:bldP spid="1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10.3.3  </a:t>
            </a:r>
            <a:r>
              <a:rPr lang="zh-CN" altLang="en-US"/>
              <a:t>有源带通滤波电路</a:t>
            </a:r>
            <a:endParaRPr lang="zh-CN" altLang="en-US"/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/>
        </p:nvGraphicFramePr>
        <p:xfrm>
          <a:off x="539750" y="1381125"/>
          <a:ext cx="8058150" cy="327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图片" r:id="rId1" imgW="5374005" imgH="2186305" progId="Word.Picture.8">
                  <p:embed/>
                </p:oleObj>
              </mc:Choice>
              <mc:Fallback>
                <p:oleObj name="图片" r:id="rId1" imgW="5374005" imgH="2186305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381125"/>
                        <a:ext cx="8058150" cy="327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547688" y="671513"/>
            <a:ext cx="64008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10.3.3  </a:t>
            </a:r>
            <a:r>
              <a:rPr lang="zh-CN" altLang="en-US"/>
              <a:t>有源带通滤波电路</a:t>
            </a:r>
            <a:endParaRPr lang="zh-CN" altLang="en-US"/>
          </a:p>
        </p:txBody>
      </p:sp>
      <p:graphicFrame>
        <p:nvGraphicFramePr>
          <p:cNvPr id="17" name="Object 18"/>
          <p:cNvGraphicFramePr>
            <a:graphicFrameLocks noChangeAspect="1"/>
          </p:cNvGraphicFramePr>
          <p:nvPr/>
        </p:nvGraphicFramePr>
        <p:xfrm>
          <a:off x="4383088" y="2971800"/>
          <a:ext cx="4473575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2" name="图片" r:id="rId1" imgW="2982595" imgH="1746885" progId="Word.Picture.8">
                  <p:embed/>
                </p:oleObj>
              </mc:Choice>
              <mc:Fallback>
                <p:oleObj name="图片" r:id="rId1" imgW="2982595" imgH="1746885" progId="Word.Picture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2971800"/>
                        <a:ext cx="4473575" cy="262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304800" y="704850"/>
            <a:ext cx="50292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3. </a:t>
            </a:r>
            <a:r>
              <a:rPr lang="zh-CN" altLang="en-US" sz="2400" kern="0">
                <a:solidFill>
                  <a:srgbClr val="000000"/>
                </a:solidFill>
              </a:rPr>
              <a:t>二阶有源带通滤波电路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4859338" y="200025"/>
          <a:ext cx="41560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3" name="图片" r:id="rId3" imgW="2768600" imgH="1702435" progId="Word.Picture.8">
                  <p:embed/>
                </p:oleObj>
              </mc:Choice>
              <mc:Fallback>
                <p:oleObj name="图片" r:id="rId3" imgW="2768600" imgH="170243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4233" b="-4233"/>
                      <a:stretch>
                        <a:fillRect/>
                      </a:stretch>
                    </p:blipFill>
                    <p:spPr bwMode="auto">
                      <a:xfrm>
                        <a:off x="4859338" y="200025"/>
                        <a:ext cx="4156075" cy="27717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6"/>
          <p:cNvGrpSpPr/>
          <p:nvPr/>
        </p:nvGrpSpPr>
        <p:grpSpPr bwMode="auto">
          <a:xfrm>
            <a:off x="315913" y="2374900"/>
            <a:ext cx="955675" cy="2043113"/>
            <a:chOff x="126" y="1761"/>
            <a:chExt cx="602" cy="1287"/>
          </a:xfrm>
        </p:grpSpPr>
        <p:sp>
          <p:nvSpPr>
            <p:cNvPr id="21" name="AutoShape 7"/>
            <p:cNvSpPr/>
            <p:nvPr/>
          </p:nvSpPr>
          <p:spPr bwMode="auto">
            <a:xfrm>
              <a:off x="536" y="1877"/>
              <a:ext cx="192" cy="1171"/>
            </a:xfrm>
            <a:prstGeom prst="leftBrace">
              <a:avLst>
                <a:gd name="adj1" fmla="val 50825"/>
                <a:gd name="adj2" fmla="val 50000"/>
              </a:avLst>
            </a:prstGeom>
            <a:noFill/>
            <a:ln w="158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26" y="1761"/>
              <a:ext cx="40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令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87338" y="1136650"/>
            <a:ext cx="1654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传递函数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4" name="Object 10"/>
          <p:cNvGraphicFramePr>
            <a:graphicFrameLocks noChangeAspect="1"/>
          </p:cNvGraphicFramePr>
          <p:nvPr/>
        </p:nvGraphicFramePr>
        <p:xfrm>
          <a:off x="752475" y="1489075"/>
          <a:ext cx="374808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公式" r:id="rId5" imgW="2082800" imgH="444500" progId="Equation.3">
                  <p:embed/>
                </p:oleObj>
              </mc:Choice>
              <mc:Fallback>
                <p:oleObj name="公式" r:id="rId5" imgW="20828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1489075"/>
                        <a:ext cx="3748088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1335088" y="2262188"/>
          <a:ext cx="14398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公式" r:id="rId7" imgW="799465" imgH="444500" progId="Equation.3">
                  <p:embed/>
                </p:oleObj>
              </mc:Choice>
              <mc:Fallback>
                <p:oleObj name="公式" r:id="rId7" imgW="799465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088" y="2262188"/>
                        <a:ext cx="1439862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2"/>
          <p:cNvGraphicFramePr>
            <a:graphicFrameLocks noChangeAspect="1"/>
          </p:cNvGraphicFramePr>
          <p:nvPr/>
        </p:nvGraphicFramePr>
        <p:xfrm>
          <a:off x="1392238" y="3033713"/>
          <a:ext cx="111918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公式" r:id="rId9" imgW="622300" imgH="406400" progId="Equation.3">
                  <p:embed/>
                </p:oleObj>
              </mc:Choice>
              <mc:Fallback>
                <p:oleObj name="公式" r:id="rId9" imgW="622300" imgH="40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2238" y="3033713"/>
                        <a:ext cx="111918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3"/>
          <p:cNvGraphicFramePr>
            <a:graphicFrameLocks noChangeAspect="1"/>
          </p:cNvGraphicFramePr>
          <p:nvPr/>
        </p:nvGraphicFramePr>
        <p:xfrm>
          <a:off x="1366838" y="3836988"/>
          <a:ext cx="14160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公式" r:id="rId11" imgW="786765" imgH="444500" progId="Equation.3">
                  <p:embed/>
                </p:oleObj>
              </mc:Choice>
              <mc:Fallback>
                <p:oleObj name="公式" r:id="rId11" imgW="786765" imgH="444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3836988"/>
                        <a:ext cx="14160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409575" y="4953000"/>
            <a:ext cx="6492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得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9" name="Object 15"/>
          <p:cNvGraphicFramePr>
            <a:graphicFrameLocks noChangeAspect="1"/>
          </p:cNvGraphicFramePr>
          <p:nvPr/>
        </p:nvGraphicFramePr>
        <p:xfrm>
          <a:off x="1050925" y="4521200"/>
          <a:ext cx="2765425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公式" r:id="rId13" imgW="1536700" imgH="838200" progId="Equation.3">
                  <p:embed/>
                </p:oleObj>
              </mc:Choice>
              <mc:Fallback>
                <p:oleObj name="公式" r:id="rId13" imgW="1536700" imgH="838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4521200"/>
                        <a:ext cx="2765425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4356100" y="5672138"/>
            <a:ext cx="28082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关于选择性</a:t>
            </a:r>
            <a:endParaRPr lang="zh-CN" altLang="en-US" sz="2400" ker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8" grpId="0" autoUpdateAnimBg="0"/>
      <p:bldP spid="3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10.3.4  </a:t>
            </a:r>
            <a:r>
              <a:rPr lang="zh-CN" altLang="en-US"/>
              <a:t>二阶有源带阻滤波电路</a:t>
            </a:r>
            <a:endParaRPr lang="zh-CN" altLang="en-US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09600" y="904875"/>
            <a:ext cx="4038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可由低通和高通并联得到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0" name="Group 4"/>
          <p:cNvGrpSpPr/>
          <p:nvPr/>
        </p:nvGrpSpPr>
        <p:grpSpPr bwMode="auto">
          <a:xfrm>
            <a:off x="609600" y="1438275"/>
            <a:ext cx="2514600" cy="493713"/>
            <a:chOff x="480" y="1056"/>
            <a:chExt cx="1584" cy="311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480" y="1056"/>
              <a:ext cx="102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必须满足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26632" name="Object 6"/>
            <p:cNvGraphicFramePr>
              <a:graphicFrameLocks noChangeAspect="1"/>
            </p:cNvGraphicFramePr>
            <p:nvPr/>
          </p:nvGraphicFramePr>
          <p:xfrm>
            <a:off x="1386" y="1091"/>
            <a:ext cx="67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8" name="Equation" r:id="rId1" imgW="533400" imgH="203200" progId="Equation.3">
                    <p:embed/>
                  </p:oleObj>
                </mc:Choice>
                <mc:Fallback>
                  <p:oleObj name="Equation" r:id="rId1" imgW="533400" imgH="2032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6" y="1091"/>
                          <a:ext cx="67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4824413" y="800100"/>
          <a:ext cx="3570287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Picture2" r:id="rId3" imgW="1913890" imgH="2485390" progId="Word.Picture.8">
                  <p:embed/>
                </p:oleObj>
              </mc:Choice>
              <mc:Fallback>
                <p:oleObj name="Picture2" r:id="rId3" imgW="1913890" imgH="2485390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761" t="-2896"/>
                      <a:stretch>
                        <a:fillRect/>
                      </a:stretch>
                    </p:blipFill>
                    <p:spPr bwMode="auto">
                      <a:xfrm>
                        <a:off x="4824413" y="800100"/>
                        <a:ext cx="3570287" cy="4597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617538" y="2124075"/>
          <a:ext cx="3883025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图片" r:id="rId5" imgW="1677670" imgH="791210" progId="Word.Picture.8">
                  <p:embed/>
                </p:oleObj>
              </mc:Choice>
              <mc:Fallback>
                <p:oleObj name="图片" r:id="rId5" imgW="1677670" imgH="791210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375" r="-1718" b="-6375"/>
                      <a:stretch>
                        <a:fillRect/>
                      </a:stretch>
                    </p:blipFill>
                    <p:spPr bwMode="auto">
                      <a:xfrm>
                        <a:off x="617538" y="2124075"/>
                        <a:ext cx="3883025" cy="20494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10.3.4  </a:t>
            </a:r>
            <a:r>
              <a:rPr lang="zh-CN" altLang="en-US"/>
              <a:t>二阶有源带阻滤波电路</a:t>
            </a:r>
            <a:endParaRPr lang="zh-CN" altLang="en-US"/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685800" y="1052513"/>
            <a:ext cx="23749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双</a:t>
            </a: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选频网络</a:t>
            </a:r>
            <a:endParaRPr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38313"/>
            <a:ext cx="5268913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10.3.4  </a:t>
            </a:r>
            <a:r>
              <a:rPr lang="zh-CN" altLang="en-US"/>
              <a:t>二阶有源带阻滤波电路</a:t>
            </a:r>
            <a:endParaRPr lang="zh-CN" altLang="en-US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685800" y="1125538"/>
            <a:ext cx="3657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双</a:t>
            </a:r>
            <a:r>
              <a:rPr kumimoji="1"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</a:t>
            </a:r>
            <a:r>
              <a:rPr kumimoji="1"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带阻滤波电路</a:t>
            </a:r>
            <a:endParaRPr kumimoji="1"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8676" name="Object 3"/>
          <p:cNvGraphicFramePr>
            <a:graphicFrameLocks noChangeAspect="1"/>
          </p:cNvGraphicFramePr>
          <p:nvPr/>
        </p:nvGraphicFramePr>
        <p:xfrm>
          <a:off x="1549400" y="1735138"/>
          <a:ext cx="5994400" cy="353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图片" r:id="rId1" imgW="2922905" imgH="1660525" progId="Word.Picture.8">
                  <p:embed/>
                </p:oleObj>
              </mc:Choice>
              <mc:Fallback>
                <p:oleObj name="图片" r:id="rId1" imgW="2922905" imgH="1660525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231" t="-4343" r="-1231" b="-2171"/>
                      <a:stretch>
                        <a:fillRect/>
                      </a:stretch>
                    </p:blipFill>
                    <p:spPr bwMode="auto">
                      <a:xfrm>
                        <a:off x="1549400" y="1735138"/>
                        <a:ext cx="5994400" cy="35321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10.3.4  </a:t>
            </a:r>
            <a:r>
              <a:rPr lang="zh-CN" altLang="en-US"/>
              <a:t>二阶有源带阻滤波电路</a:t>
            </a:r>
            <a:endParaRPr lang="zh-CN" altLang="en-US"/>
          </a:p>
        </p:txBody>
      </p:sp>
      <p:graphicFrame>
        <p:nvGraphicFramePr>
          <p:cNvPr id="29699" name="Object 8"/>
          <p:cNvGraphicFramePr>
            <a:graphicFrameLocks noChangeAspect="1"/>
          </p:cNvGraphicFramePr>
          <p:nvPr/>
        </p:nvGraphicFramePr>
        <p:xfrm>
          <a:off x="1116013" y="1509713"/>
          <a:ext cx="6999287" cy="410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图片" r:id="rId1" imgW="3497580" imgH="2052955" progId="Word.Picture.8">
                  <p:embed/>
                </p:oleObj>
              </mc:Choice>
              <mc:Fallback>
                <p:oleObj name="图片" r:id="rId1" imgW="3497580" imgH="205295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509713"/>
                        <a:ext cx="6999287" cy="410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533400" y="908050"/>
            <a:ext cx="609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楷体_GB2312" pitchFamily="49" charset="-122"/>
              </a:rPr>
              <a:t>阻滤波电路的幅频特性</a:t>
            </a:r>
            <a:endParaRPr kumimoji="1" lang="zh-CN" altLang="en-US" sz="2800" b="1">
              <a:solidFill>
                <a:srgbClr val="000000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0723" name="Rectangle 27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7397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基本原理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724" name="Object 44"/>
          <p:cNvGraphicFramePr>
            <a:graphicFrameLocks noChangeAspect="1"/>
          </p:cNvGraphicFramePr>
          <p:nvPr/>
        </p:nvGraphicFramePr>
        <p:xfrm>
          <a:off x="5508625" y="944563"/>
          <a:ext cx="3149600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图片" r:id="rId2" imgW="1753235" imgH="897890" progId="Word.Picture.8">
                  <p:embed/>
                </p:oleObj>
              </mc:Choice>
              <mc:Fallback>
                <p:oleObj name="图片" r:id="rId2" imgW="1753235" imgH="897890" progId="Word.Picture.8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944563"/>
                        <a:ext cx="3149600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827088" y="1089025"/>
            <a:ext cx="3379787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积分电路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3" name="Object 48"/>
          <p:cNvGraphicFramePr>
            <a:graphicFrameLocks noChangeAspect="1"/>
          </p:cNvGraphicFramePr>
          <p:nvPr/>
        </p:nvGraphicFramePr>
        <p:xfrm>
          <a:off x="4081463" y="2709863"/>
          <a:ext cx="4883150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图片" r:id="rId4" imgW="2706370" imgH="1040765" progId="Word.Picture.8">
                  <p:embed/>
                </p:oleObj>
              </mc:Choice>
              <mc:Fallback>
                <p:oleObj name="图片" r:id="rId4" imgW="2706370" imgH="1040765" progId="Word.Picture.8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1463" y="2709863"/>
                        <a:ext cx="4883150" cy="186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50"/>
          <p:cNvSpPr txBox="1">
            <a:spLocks noChangeArrowheads="1"/>
          </p:cNvSpPr>
          <p:nvPr/>
        </p:nvSpPr>
        <p:spPr bwMode="auto">
          <a:xfrm>
            <a:off x="827088" y="1604963"/>
            <a:ext cx="4176712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由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电容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和两个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开关管 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、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等效电阻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R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的积分电路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827088" y="2620963"/>
            <a:ext cx="306070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不重叠的两相时钟脉冲</a:t>
            </a:r>
            <a:r>
              <a:rPr kumimoji="1" lang="zh-CN" altLang="en-US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和</a:t>
            </a:r>
            <a:r>
              <a:rPr kumimoji="1" lang="zh-CN" altLang="en-US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控制关管的接通与断开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6" name="Object 52"/>
          <p:cNvGraphicFramePr>
            <a:graphicFrameLocks noChangeAspect="1"/>
          </p:cNvGraphicFramePr>
          <p:nvPr/>
        </p:nvGraphicFramePr>
        <p:xfrm>
          <a:off x="827088" y="4184650"/>
          <a:ext cx="3379787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图片" r:id="rId6" imgW="1877695" imgH="1021715" progId="Word.Picture.8">
                  <p:embed/>
                </p:oleObj>
              </mc:Choice>
              <mc:Fallback>
                <p:oleObj name="图片" r:id="rId6" imgW="1877695" imgH="1021715" progId="Word.Picture.8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184650"/>
                        <a:ext cx="3379787" cy="183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4" grpId="0" autoUpdateAnimBg="0"/>
      <p:bldP spid="1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1747" name="Rectangle 20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7397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基本原理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748" name="Text Box 21"/>
          <p:cNvSpPr txBox="1">
            <a:spLocks noChangeArrowheads="1"/>
          </p:cNvSpPr>
          <p:nvPr/>
        </p:nvSpPr>
        <p:spPr bwMode="auto">
          <a:xfrm>
            <a:off x="827088" y="1065213"/>
            <a:ext cx="3290887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为高电平时，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导通，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截止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31749" name="Object 22"/>
          <p:cNvGraphicFramePr>
            <a:graphicFrameLocks noChangeAspect="1"/>
          </p:cNvGraphicFramePr>
          <p:nvPr/>
        </p:nvGraphicFramePr>
        <p:xfrm>
          <a:off x="4117975" y="128588"/>
          <a:ext cx="488315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图片" r:id="rId2" imgW="2706370" imgH="1040765" progId="Word.Picture.8">
                  <p:embed/>
                </p:oleObj>
              </mc:Choice>
              <mc:Fallback>
                <p:oleObj name="图片" r:id="rId2" imgW="2706370" imgH="1040765" progId="Word.Picture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128588"/>
                        <a:ext cx="4883150" cy="1866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Object 24"/>
          <p:cNvGraphicFramePr>
            <a:graphicFrameLocks noChangeAspect="1"/>
          </p:cNvGraphicFramePr>
          <p:nvPr/>
        </p:nvGraphicFramePr>
        <p:xfrm>
          <a:off x="5508625" y="2157413"/>
          <a:ext cx="3379788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图片" r:id="rId4" imgW="1877695" imgH="1021715" progId="Word.Picture.8">
                  <p:embed/>
                </p:oleObj>
              </mc:Choice>
              <mc:Fallback>
                <p:oleObj name="图片" r:id="rId4" imgW="1877695" imgH="1021715" progId="Word.Picture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157413"/>
                        <a:ext cx="3379788" cy="183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827088" y="2690813"/>
            <a:ext cx="4465637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为高电平时，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截止，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导通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所充电荷向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转移</a:t>
            </a:r>
            <a:r>
              <a:rPr kumimoji="1" lang="zh-CN" altLang="en-US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827088" y="2230438"/>
            <a:ext cx="3379787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被充电，有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q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c1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＝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1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  <a:sym typeface="Symbol" panose="05050102010706020507" pitchFamily="18" charset="2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endParaRPr kumimoji="1" lang="en-US" altLang="zh-CN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6" name="Object 34"/>
          <p:cNvGraphicFramePr>
            <a:graphicFrameLocks noChangeAspect="1"/>
          </p:cNvGraphicFramePr>
          <p:nvPr/>
        </p:nvGraphicFramePr>
        <p:xfrm>
          <a:off x="4679950" y="4087813"/>
          <a:ext cx="4232275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图片" r:id="rId6" imgW="2353310" imgH="916940" progId="Word.Picture.8">
                  <p:embed/>
                </p:oleObj>
              </mc:Choice>
              <mc:Fallback>
                <p:oleObj name="图片" r:id="rId6" imgW="2353310" imgH="916940" progId="Word.Picture.8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4087813"/>
                        <a:ext cx="4232275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2771" name="Rectangle 5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7397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基本原理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827088" y="1081088"/>
            <a:ext cx="3290887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为高电平时，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导通，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截止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32773" name="Object 7"/>
          <p:cNvGraphicFramePr>
            <a:graphicFrameLocks noChangeAspect="1"/>
          </p:cNvGraphicFramePr>
          <p:nvPr/>
        </p:nvGraphicFramePr>
        <p:xfrm>
          <a:off x="4117975" y="144463"/>
          <a:ext cx="4883150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图片" r:id="rId2" imgW="2706370" imgH="1040765" progId="Word.Picture.8">
                  <p:embed/>
                </p:oleObj>
              </mc:Choice>
              <mc:Fallback>
                <p:oleObj name="图片" r:id="rId2" imgW="2706370" imgH="1040765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144463"/>
                        <a:ext cx="4883150" cy="18684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8"/>
          <p:cNvGraphicFramePr>
            <a:graphicFrameLocks noChangeAspect="1"/>
          </p:cNvGraphicFramePr>
          <p:nvPr/>
        </p:nvGraphicFramePr>
        <p:xfrm>
          <a:off x="5508625" y="2173288"/>
          <a:ext cx="337978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图片" r:id="rId4" imgW="1877695" imgH="1021715" progId="Word.Picture.8">
                  <p:embed/>
                </p:oleObj>
              </mc:Choice>
              <mc:Fallback>
                <p:oleObj name="图片" r:id="rId4" imgW="1877695" imgH="102171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173288"/>
                        <a:ext cx="337978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827088" y="2708275"/>
            <a:ext cx="446563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为高电平时，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截止，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导通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所充电荷向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转移</a:t>
            </a:r>
            <a:r>
              <a:rPr kumimoji="1" lang="zh-CN" altLang="en-US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2776" name="Text Box 10"/>
          <p:cNvSpPr txBox="1">
            <a:spLocks noChangeArrowheads="1"/>
          </p:cNvSpPr>
          <p:nvPr/>
        </p:nvSpPr>
        <p:spPr bwMode="auto">
          <a:xfrm>
            <a:off x="827088" y="2247900"/>
            <a:ext cx="3379787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被充电，有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q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c1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＝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1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  <a:sym typeface="Symbol" panose="05050102010706020507" pitchFamily="18" charset="2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  <a:sym typeface="Symbol" panose="05050102010706020507" pitchFamily="18" charset="2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endParaRPr kumimoji="1" lang="en-US" altLang="zh-CN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827088" y="3889375"/>
            <a:ext cx="4465637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在每一时钟周期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内，从信号源中提取的电荷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q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＝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供给了积分电容器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。因此，在节点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之间流过的平均电流为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32778" name="Object 13"/>
          <p:cNvGraphicFramePr>
            <a:graphicFrameLocks noChangeAspect="1"/>
          </p:cNvGraphicFramePr>
          <p:nvPr/>
        </p:nvGraphicFramePr>
        <p:xfrm>
          <a:off x="5567363" y="4213225"/>
          <a:ext cx="2965450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图片" r:id="rId6" imgW="1649095" imgH="916940" progId="Word.Picture.8">
                  <p:embed/>
                </p:oleObj>
              </mc:Choice>
              <mc:Fallback>
                <p:oleObj name="图片" r:id="rId6" imgW="1649095" imgH="916940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7363" y="4213225"/>
                        <a:ext cx="2965450" cy="164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5"/>
          <p:cNvGraphicFramePr>
            <a:graphicFrameLocks noChangeAspect="1"/>
          </p:cNvGraphicFramePr>
          <p:nvPr/>
        </p:nvGraphicFramePr>
        <p:xfrm>
          <a:off x="3095625" y="5508625"/>
          <a:ext cx="18589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公式" r:id="rId8" imgW="1028065" imgH="444500" progId="Equation.3">
                  <p:embed/>
                </p:oleObj>
              </mc:Choice>
              <mc:Fallback>
                <p:oleObj name="公式" r:id="rId8" imgW="1028065" imgH="444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5508625"/>
                        <a:ext cx="185896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3795" name="Rectangle 49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7651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基本原理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3796" name="Text Box 50"/>
          <p:cNvSpPr txBox="1">
            <a:spLocks noChangeArrowheads="1"/>
          </p:cNvSpPr>
          <p:nvPr/>
        </p:nvSpPr>
        <p:spPr bwMode="auto">
          <a:xfrm>
            <a:off x="827088" y="1125538"/>
            <a:ext cx="3290887" cy="164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当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远小于信号周期时，可在两节点之间定义一个等效电阻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eq </a:t>
            </a:r>
            <a:endParaRPr kumimoji="1" lang="en-US" altLang="zh-CN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33797" name="Object 51"/>
          <p:cNvGraphicFramePr>
            <a:graphicFrameLocks noChangeAspect="1"/>
          </p:cNvGraphicFramePr>
          <p:nvPr/>
        </p:nvGraphicFramePr>
        <p:xfrm>
          <a:off x="4117975" y="188913"/>
          <a:ext cx="4883150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图片" r:id="rId2" imgW="2706370" imgH="1040765" progId="Word.Picture.8">
                  <p:embed/>
                </p:oleObj>
              </mc:Choice>
              <mc:Fallback>
                <p:oleObj name="图片" r:id="rId2" imgW="2706370" imgH="1040765" progId="Word.Picture.8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188913"/>
                        <a:ext cx="4883150" cy="18684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52"/>
          <p:cNvGraphicFramePr>
            <a:graphicFrameLocks noChangeAspect="1"/>
          </p:cNvGraphicFramePr>
          <p:nvPr/>
        </p:nvGraphicFramePr>
        <p:xfrm>
          <a:off x="5508625" y="2217738"/>
          <a:ext cx="337978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图片" r:id="rId4" imgW="1877695" imgH="1021715" progId="Word.Picture.8">
                  <p:embed/>
                </p:oleObj>
              </mc:Choice>
              <mc:Fallback>
                <p:oleObj name="图片" r:id="rId4" imgW="1877695" imgH="1021715" progId="Word.Picture.8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217738"/>
                        <a:ext cx="337978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53"/>
          <p:cNvSpPr txBox="1">
            <a:spLocks noChangeArrowheads="1"/>
          </p:cNvSpPr>
          <p:nvPr/>
        </p:nvSpPr>
        <p:spPr bwMode="auto">
          <a:xfrm>
            <a:off x="827088" y="4978400"/>
            <a:ext cx="4465637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时间常数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与脉冲周期和电容比有关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8" name="Text Box 54"/>
          <p:cNvSpPr txBox="1">
            <a:spLocks noChangeArrowheads="1"/>
          </p:cNvSpPr>
          <p:nvPr/>
        </p:nvSpPr>
        <p:spPr bwMode="auto">
          <a:xfrm>
            <a:off x="827088" y="3654425"/>
            <a:ext cx="36734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得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等效的积分器时间常数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9" name="Object 58"/>
          <p:cNvGraphicFramePr>
            <a:graphicFrameLocks noChangeAspect="1"/>
          </p:cNvGraphicFramePr>
          <p:nvPr/>
        </p:nvGraphicFramePr>
        <p:xfrm>
          <a:off x="2338388" y="2854325"/>
          <a:ext cx="14922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公式" r:id="rId6" imgW="824865" imgH="444500" progId="Equation.3">
                  <p:embed/>
                </p:oleObj>
              </mc:Choice>
              <mc:Fallback>
                <p:oleObj name="公式" r:id="rId6" imgW="824865" imgH="4445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2854325"/>
                        <a:ext cx="14922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59"/>
          <p:cNvGraphicFramePr>
            <a:graphicFrameLocks noChangeAspect="1"/>
          </p:cNvGraphicFramePr>
          <p:nvPr/>
        </p:nvGraphicFramePr>
        <p:xfrm>
          <a:off x="1258888" y="2854325"/>
          <a:ext cx="1079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公式" r:id="rId8" imgW="596900" imgH="444500" progId="Equation.3">
                  <p:embed/>
                </p:oleObj>
              </mc:Choice>
              <mc:Fallback>
                <p:oleObj name="公式" r:id="rId8" imgW="596900" imgH="4445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854325"/>
                        <a:ext cx="10795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1"/>
          <p:cNvGraphicFramePr>
            <a:graphicFrameLocks noChangeAspect="1"/>
          </p:cNvGraphicFramePr>
          <p:nvPr/>
        </p:nvGraphicFramePr>
        <p:xfrm>
          <a:off x="3830638" y="2854325"/>
          <a:ext cx="8953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公式" r:id="rId10" imgW="495300" imgH="444500" progId="Equation.3">
                  <p:embed/>
                </p:oleObj>
              </mc:Choice>
              <mc:Fallback>
                <p:oleObj name="公式" r:id="rId10" imgW="495300" imgH="44450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638" y="2854325"/>
                        <a:ext cx="8953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62"/>
          <p:cNvGraphicFramePr>
            <a:graphicFrameLocks noChangeAspect="1"/>
          </p:cNvGraphicFramePr>
          <p:nvPr/>
        </p:nvGraphicFramePr>
        <p:xfrm>
          <a:off x="1584325" y="4181475"/>
          <a:ext cx="207645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公式" r:id="rId12" imgW="1155065" imgH="444500" progId="Equation.3">
                  <p:embed/>
                </p:oleObj>
              </mc:Choice>
              <mc:Fallback>
                <p:oleObj name="公式" r:id="rId12" imgW="1155065" imgH="44450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325" y="4181475"/>
                        <a:ext cx="2076450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4819" name="Rectangle 29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69215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开关电路滤波器举例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4820" name="Text Box 30"/>
          <p:cNvSpPr txBox="1">
            <a:spLocks noChangeArrowheads="1"/>
          </p:cNvSpPr>
          <p:nvPr/>
        </p:nvSpPr>
        <p:spPr bwMode="auto">
          <a:xfrm>
            <a:off x="533400" y="1052513"/>
            <a:ext cx="4465638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一阶低通滤波器电路，传递函数为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>
            <a:off x="479425" y="2578100"/>
            <a:ext cx="10445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其中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9" name="Object 36"/>
          <p:cNvGraphicFramePr>
            <a:graphicFrameLocks noChangeAspect="1"/>
          </p:cNvGraphicFramePr>
          <p:nvPr/>
        </p:nvGraphicFramePr>
        <p:xfrm>
          <a:off x="376238" y="1663700"/>
          <a:ext cx="505301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公式" r:id="rId2" imgW="2794000" imgH="444500" progId="Equation.3">
                  <p:embed/>
                </p:oleObj>
              </mc:Choice>
              <mc:Fallback>
                <p:oleObj name="公式" r:id="rId2" imgW="2794000" imgH="4445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8" y="1663700"/>
                        <a:ext cx="5053012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39"/>
          <p:cNvGraphicFramePr>
            <a:graphicFrameLocks noChangeAspect="1"/>
          </p:cNvGraphicFramePr>
          <p:nvPr/>
        </p:nvGraphicFramePr>
        <p:xfrm>
          <a:off x="5508625" y="198438"/>
          <a:ext cx="3397250" cy="226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图片" r:id="rId4" imgW="1877695" imgH="1260475" progId="Word.Picture.8">
                  <p:embed/>
                </p:oleObj>
              </mc:Choice>
              <mc:Fallback>
                <p:oleObj name="图片" r:id="rId4" imgW="1877695" imgH="1260475" progId="Word.Picture.8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198438"/>
                        <a:ext cx="3397250" cy="22653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3"/>
          <p:cNvGraphicFramePr>
            <a:graphicFrameLocks noChangeAspect="1"/>
          </p:cNvGraphicFramePr>
          <p:nvPr/>
        </p:nvGraphicFramePr>
        <p:xfrm>
          <a:off x="1308100" y="2517775"/>
          <a:ext cx="121761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公式" r:id="rId6" imgW="673100" imgH="444500" progId="Equation.3">
                  <p:embed/>
                </p:oleObj>
              </mc:Choice>
              <mc:Fallback>
                <p:oleObj name="公式" r:id="rId6" imgW="673100" imgH="4445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2517775"/>
                        <a:ext cx="121761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4"/>
          <p:cNvGraphicFramePr>
            <a:graphicFrameLocks noChangeAspect="1"/>
          </p:cNvGraphicFramePr>
          <p:nvPr/>
        </p:nvGraphicFramePr>
        <p:xfrm>
          <a:off x="2916238" y="2528888"/>
          <a:ext cx="14922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公式" r:id="rId8" imgW="824865" imgH="444500" progId="Equation.3">
                  <p:embed/>
                </p:oleObj>
              </mc:Choice>
              <mc:Fallback>
                <p:oleObj name="公式" r:id="rId8" imgW="824865" imgH="4445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528888"/>
                        <a:ext cx="14922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5"/>
          <p:cNvGraphicFramePr>
            <a:graphicFrameLocks noChangeAspect="1"/>
          </p:cNvGraphicFramePr>
          <p:nvPr/>
        </p:nvGraphicFramePr>
        <p:xfrm>
          <a:off x="1524000" y="3309938"/>
          <a:ext cx="17446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公式" r:id="rId10" imgW="965200" imgH="444500" progId="Equation.3">
                  <p:embed/>
                </p:oleObj>
              </mc:Choice>
              <mc:Fallback>
                <p:oleObj name="公式" r:id="rId10" imgW="965200" imgH="4445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309938"/>
                        <a:ext cx="174466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46"/>
          <p:cNvSpPr txBox="1">
            <a:spLocks noChangeArrowheads="1"/>
          </p:cNvSpPr>
          <p:nvPr/>
        </p:nvSpPr>
        <p:spPr bwMode="auto">
          <a:xfrm>
            <a:off x="533400" y="4005263"/>
            <a:ext cx="4465638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等效开关电容滤波器电路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25" name="Object 47"/>
          <p:cNvGraphicFramePr>
            <a:graphicFrameLocks noChangeAspect="1"/>
          </p:cNvGraphicFramePr>
          <p:nvPr/>
        </p:nvGraphicFramePr>
        <p:xfrm>
          <a:off x="4568825" y="2673350"/>
          <a:ext cx="4337050" cy="303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图片" r:id="rId12" imgW="2401570" imgH="1689735" progId="Word.Picture.8">
                  <p:embed/>
                </p:oleObj>
              </mc:Choice>
              <mc:Fallback>
                <p:oleObj name="图片" r:id="rId12" imgW="2401570" imgH="1689735" progId="Word.Picture.8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825" y="2673350"/>
                        <a:ext cx="4337050" cy="303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51"/>
          <p:cNvGraphicFramePr>
            <a:graphicFrameLocks noChangeAspect="1"/>
          </p:cNvGraphicFramePr>
          <p:nvPr/>
        </p:nvGraphicFramePr>
        <p:xfrm>
          <a:off x="1928813" y="5453063"/>
          <a:ext cx="197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公式" r:id="rId14" imgW="1091565" imgH="444500" progId="Equation.3">
                  <p:embed/>
                </p:oleObj>
              </mc:Choice>
              <mc:Fallback>
                <p:oleObj name="公式" r:id="rId14" imgW="1091565" imgH="4445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5453063"/>
                        <a:ext cx="19748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52"/>
          <p:cNvGraphicFramePr>
            <a:graphicFrameLocks noChangeAspect="1"/>
          </p:cNvGraphicFramePr>
          <p:nvPr/>
        </p:nvGraphicFramePr>
        <p:xfrm>
          <a:off x="1928813" y="4652963"/>
          <a:ext cx="197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公式" r:id="rId16" imgW="1091565" imgH="444500" progId="Equation.3">
                  <p:embed/>
                </p:oleObj>
              </mc:Choice>
              <mc:Fallback>
                <p:oleObj name="公式" r:id="rId16" imgW="1091565" imgH="4445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4652963"/>
                        <a:ext cx="197485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53"/>
          <p:cNvSpPr txBox="1">
            <a:spLocks noChangeArrowheads="1"/>
          </p:cNvSpPr>
          <p:nvPr/>
        </p:nvSpPr>
        <p:spPr bwMode="auto">
          <a:xfrm>
            <a:off x="792163" y="4652963"/>
            <a:ext cx="785812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有</a:t>
            </a:r>
            <a:endParaRPr kumimoji="1" lang="zh-CN" altLang="en-US" sz="22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4" grpId="0"/>
      <p:bldP spid="2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5843" name="Rectangle 18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69215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开关电路滤波器举例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5844" name="Text Box 19"/>
          <p:cNvSpPr txBox="1">
            <a:spLocks noChangeArrowheads="1"/>
          </p:cNvSpPr>
          <p:nvPr/>
        </p:nvSpPr>
        <p:spPr bwMode="auto">
          <a:xfrm>
            <a:off x="533400" y="1052513"/>
            <a:ext cx="4465638" cy="61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代入传递函数表达式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3" name="Object 21"/>
          <p:cNvGraphicFramePr>
            <a:graphicFrameLocks noChangeAspect="1"/>
          </p:cNvGraphicFramePr>
          <p:nvPr/>
        </p:nvGraphicFramePr>
        <p:xfrm>
          <a:off x="792163" y="1663700"/>
          <a:ext cx="32131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公式" r:id="rId2" imgW="1777365" imgH="444500" progId="Equation.3">
                  <p:embed/>
                </p:oleObj>
              </mc:Choice>
              <mc:Fallback>
                <p:oleObj name="公式" r:id="rId2" imgW="1777365" imgH="4445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1663700"/>
                        <a:ext cx="32131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22"/>
          <p:cNvGraphicFramePr>
            <a:graphicFrameLocks noChangeAspect="1"/>
          </p:cNvGraphicFramePr>
          <p:nvPr/>
        </p:nvGraphicFramePr>
        <p:xfrm>
          <a:off x="5508625" y="198438"/>
          <a:ext cx="3397250" cy="226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图片" r:id="rId4" imgW="1877695" imgH="1260475" progId="Word.Picture.8">
                  <p:embed/>
                </p:oleObj>
              </mc:Choice>
              <mc:Fallback>
                <p:oleObj name="图片" r:id="rId4" imgW="1877695" imgH="1260475" progId="Word.Picture.8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198438"/>
                        <a:ext cx="3397250" cy="22653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27"/>
          <p:cNvGraphicFramePr>
            <a:graphicFrameLocks noChangeAspect="1"/>
          </p:cNvGraphicFramePr>
          <p:nvPr/>
        </p:nvGraphicFramePr>
        <p:xfrm>
          <a:off x="4568825" y="2673350"/>
          <a:ext cx="4337050" cy="303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图片" r:id="rId6" imgW="2401570" imgH="1689735" progId="Word.Picture.8">
                  <p:embed/>
                </p:oleObj>
              </mc:Choice>
              <mc:Fallback>
                <p:oleObj name="图片" r:id="rId6" imgW="2401570" imgH="1689735" progId="Word.Picture.8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825" y="2673350"/>
                        <a:ext cx="4337050" cy="303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1"/>
          <p:cNvGraphicFramePr>
            <a:graphicFrameLocks noChangeAspect="1"/>
          </p:cNvGraphicFramePr>
          <p:nvPr/>
        </p:nvGraphicFramePr>
        <p:xfrm>
          <a:off x="1585913" y="2463800"/>
          <a:ext cx="2549525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公式" r:id="rId8" imgW="1409700" imgH="838200" progId="Equation.3">
                  <p:embed/>
                </p:oleObj>
              </mc:Choice>
              <mc:Fallback>
                <p:oleObj name="公式" r:id="rId8" imgW="1409700" imgH="8382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2463800"/>
                        <a:ext cx="2549525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34"/>
          <p:cNvGraphicFramePr>
            <a:graphicFrameLocks noChangeAspect="1"/>
          </p:cNvGraphicFramePr>
          <p:nvPr/>
        </p:nvGraphicFramePr>
        <p:xfrm>
          <a:off x="1585913" y="4149725"/>
          <a:ext cx="20669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公式" r:id="rId10" imgW="1143000" imgH="635000" progId="Equation.3">
                  <p:embed/>
                </p:oleObj>
              </mc:Choice>
              <mc:Fallback>
                <p:oleObj name="公式" r:id="rId10" imgW="1143000" imgH="6350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4149725"/>
                        <a:ext cx="20669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37"/>
          <p:cNvGraphicFramePr>
            <a:graphicFrameLocks noChangeAspect="1"/>
          </p:cNvGraphicFramePr>
          <p:nvPr/>
        </p:nvGraphicFramePr>
        <p:xfrm>
          <a:off x="1677988" y="5307013"/>
          <a:ext cx="18827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公式" r:id="rId12" imgW="1040765" imgH="444500" progId="Equation.3">
                  <p:embed/>
                </p:oleObj>
              </mc:Choice>
              <mc:Fallback>
                <p:oleObj name="公式" r:id="rId12" imgW="1040765" imgH="4445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7988" y="5307013"/>
                        <a:ext cx="1882775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6867" name="Rectangle 27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69215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开关电路滤波器举例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868" name="Text Box 28"/>
          <p:cNvSpPr txBox="1">
            <a:spLocks noChangeArrowheads="1"/>
          </p:cNvSpPr>
          <p:nvPr/>
        </p:nvSpPr>
        <p:spPr bwMode="auto">
          <a:xfrm>
            <a:off x="533400" y="981075"/>
            <a:ext cx="4465638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代入传递函数表达式</a:t>
            </a:r>
            <a:endParaRPr kumimoji="1"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479425" y="2205038"/>
            <a:ext cx="10445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其中</a:t>
            </a:r>
            <a:endParaRPr kumimoji="1" lang="zh-CN" altLang="en-US" sz="20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6" name="Object 35"/>
          <p:cNvGraphicFramePr>
            <a:graphicFrameLocks noChangeAspect="1"/>
          </p:cNvGraphicFramePr>
          <p:nvPr/>
        </p:nvGraphicFramePr>
        <p:xfrm>
          <a:off x="2819400" y="2168525"/>
          <a:ext cx="132080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公式" r:id="rId2" imgW="824865" imgH="444500" progId="Equation.3">
                  <p:embed/>
                </p:oleObj>
              </mc:Choice>
              <mc:Fallback>
                <p:oleObj name="公式" r:id="rId2" imgW="824865" imgH="4445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168525"/>
                        <a:ext cx="1320800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1" name="Object 37"/>
          <p:cNvGraphicFramePr>
            <a:graphicFrameLocks noChangeAspect="1"/>
          </p:cNvGraphicFramePr>
          <p:nvPr/>
        </p:nvGraphicFramePr>
        <p:xfrm>
          <a:off x="1368425" y="1449388"/>
          <a:ext cx="1889125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公式" r:id="rId4" imgW="1180465" imgH="444500" progId="Equation.3">
                  <p:embed/>
                </p:oleObj>
              </mc:Choice>
              <mc:Fallback>
                <p:oleObj name="公式" r:id="rId4" imgW="1180465" imgH="4445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1449388"/>
                        <a:ext cx="1889125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38"/>
          <p:cNvGraphicFramePr>
            <a:graphicFrameLocks noChangeAspect="1"/>
          </p:cNvGraphicFramePr>
          <p:nvPr/>
        </p:nvGraphicFramePr>
        <p:xfrm>
          <a:off x="1295400" y="2168525"/>
          <a:ext cx="1076325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公式" r:id="rId6" imgW="673100" imgH="444500" progId="Equation.3">
                  <p:embed/>
                </p:oleObj>
              </mc:Choice>
              <mc:Fallback>
                <p:oleObj name="公式" r:id="rId6" imgW="673100" imgH="4445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168525"/>
                        <a:ext cx="1076325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40"/>
          <p:cNvGraphicFramePr>
            <a:graphicFrameLocks noChangeAspect="1"/>
          </p:cNvGraphicFramePr>
          <p:nvPr/>
        </p:nvGraphicFramePr>
        <p:xfrm>
          <a:off x="4418013" y="728663"/>
          <a:ext cx="4618037" cy="531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图片" r:id="rId8" imgW="3304540" imgH="3801745" progId="Word.Picture.8">
                  <p:embed/>
                </p:oleObj>
              </mc:Choice>
              <mc:Fallback>
                <p:oleObj name="图片" r:id="rId8" imgW="3304540" imgH="3801745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8013" y="728663"/>
                        <a:ext cx="4618037" cy="531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533400" y="2708275"/>
            <a:ext cx="4465638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5000"/>
              </a:lnSpc>
              <a:spcBef>
                <a:spcPct val="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一阶低通滤波器的波特图</a:t>
            </a:r>
            <a:endParaRPr kumimoji="1"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" name="Text Box 44"/>
          <p:cNvSpPr txBox="1">
            <a:spLocks noChangeArrowheads="1"/>
          </p:cNvSpPr>
          <p:nvPr/>
        </p:nvSpPr>
        <p:spPr bwMode="auto">
          <a:xfrm>
            <a:off x="533400" y="3213100"/>
            <a:ext cx="42179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通过选择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 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和时钟频率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，便可获得需要的滤波特性</a:t>
            </a:r>
            <a:endParaRPr kumimoji="1"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36876" name="Object 45"/>
          <p:cNvGraphicFramePr>
            <a:graphicFrameLocks noChangeAspect="1"/>
          </p:cNvGraphicFramePr>
          <p:nvPr/>
        </p:nvGraphicFramePr>
        <p:xfrm>
          <a:off x="701675" y="4092575"/>
          <a:ext cx="3257550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图片" r:id="rId10" imgW="2401570" imgH="1689735" progId="Word.Picture.8">
                  <p:embed/>
                </p:oleObj>
              </mc:Choice>
              <mc:Fallback>
                <p:oleObj name="图片" r:id="rId10" imgW="2401570" imgH="1689735" progId="Word.Picture.8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4092575"/>
                        <a:ext cx="3257550" cy="22764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20" grpId="0"/>
      <p:bldP spid="2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10.4  </a:t>
            </a:r>
            <a:r>
              <a:rPr lang="zh-CN" altLang="en-US" dirty="0"/>
              <a:t>开关电容滤波器</a:t>
            </a:r>
            <a:endParaRPr lang="zh-CN" altLang="en-US" dirty="0"/>
          </a:p>
        </p:txBody>
      </p:sp>
      <p:sp>
        <p:nvSpPr>
          <p:cNvPr id="37891" name="Rectangle 27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69215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单片集成开关电容滤波器简介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719138" y="1160463"/>
            <a:ext cx="7812087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  <a:spcBef>
                <a:spcPct val="25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目前已有通用型开关电容滤波器，可组成低通、高通、带通等类型滤波电路，阶数达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8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阶，某些型号的产品能对微伏数量级的有用信号进行滤波。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lnSpc>
                <a:spcPct val="145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开关电容滤波器的滤波特性决定于电容比和时钟频率，设计简单，可实现高精度和高稳定滤波，同时便于集成。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>
              <a:lnSpc>
                <a:spcPct val="145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目前集成开关电容滤波器除工作频率还不够高外（受脉冲频率远大于信号频率的限制），大部分性能指标已达到较高水平。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10.5  </a:t>
            </a:r>
            <a:r>
              <a:rPr lang="zh-CN" altLang="en-US" dirty="0"/>
              <a:t>正弦波振荡电路的振荡条件</a:t>
            </a:r>
            <a:endParaRPr lang="zh-CN" altLang="en-US" dirty="0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533400" y="1274763"/>
            <a:ext cx="1676400" cy="211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正反馈放大电路框图</a:t>
            </a:r>
            <a:endParaRPr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  <a:p>
            <a:pPr algn="just"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（注意与负反馈方框图的差别）</a:t>
            </a:r>
            <a:endParaRPr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8916" name="Rectangle 6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67544" y="795338"/>
            <a:ext cx="27098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振荡条件</a:t>
            </a:r>
            <a:endParaRPr lang="zh-CN" altLang="en-US" sz="28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9"/>
              <p:cNvSpPr>
                <a:spLocks noChangeArrowheads="1"/>
              </p:cNvSpPr>
              <p:nvPr/>
            </p:nvSpPr>
            <p:spPr bwMode="auto">
              <a:xfrm>
                <a:off x="152400" y="4078286"/>
                <a:ext cx="2851150" cy="5125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若环路增益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acc>
                    <m:acc>
                      <m:accPr>
                        <m:chr m:val="̇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400" kern="0" dirty="0">
                    <a:solidFill>
                      <a:srgbClr val="000000"/>
                    </a:solidFill>
                  </a:rPr>
                  <a:t>，</a:t>
                </a:r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4078286"/>
                <a:ext cx="2851150" cy="512513"/>
              </a:xfrm>
              <a:prstGeom prst="rect">
                <a:avLst/>
              </a:prstGeom>
              <a:blipFill rotWithShape="1">
                <a:blip r:embed="rId2"/>
                <a:stretch>
                  <a:fillRect t="-62" r="-1893" b="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12"/>
              <p:cNvSpPr>
                <a:spLocks noChangeArrowheads="1"/>
              </p:cNvSpPr>
              <p:nvPr/>
            </p:nvSpPr>
            <p:spPr bwMode="auto">
              <a:xfrm>
                <a:off x="2861941" y="4050997"/>
                <a:ext cx="1727843" cy="5540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solidFill>
                      <a:srgbClr val="000000"/>
                    </a:solidFill>
                  </a:rPr>
                  <a:t>，</a:t>
                </a:r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5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1941" y="4050997"/>
                <a:ext cx="1727843" cy="554037"/>
              </a:xfrm>
              <a:prstGeom prst="rect">
                <a:avLst/>
              </a:prstGeom>
              <a:blipFill rotWithShape="1">
                <a:blip r:embed="rId3"/>
                <a:stretch>
                  <a:fillRect l="-37" t="-60" r="-5292" b="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20"/>
              <p:cNvSpPr>
                <a:spLocks noChangeArrowheads="1"/>
              </p:cNvSpPr>
              <p:nvPr/>
            </p:nvSpPr>
            <p:spPr bwMode="auto">
              <a:xfrm>
                <a:off x="608013" y="4602163"/>
                <a:ext cx="5692179" cy="566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又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</m:acc>
                    <m:acc>
                      <m:accPr>
                        <m:chr m:val="̇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altLang="zh-CN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</m:d>
                    <m:r>
                      <a:rPr lang="en-US" altLang="zh-C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𝑨𝑭</m:t>
                    </m:r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3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8013" y="4602163"/>
                <a:ext cx="5692179" cy="566181"/>
              </a:xfrm>
              <a:prstGeom prst="rect">
                <a:avLst/>
              </a:prstGeom>
              <a:blipFill rotWithShape="1">
                <a:blip r:embed="rId4"/>
                <a:stretch>
                  <a:fillRect l="-6" t="-56" r="6" b="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22"/>
          <p:cNvSpPr>
            <a:spLocks noChangeArrowheads="1"/>
          </p:cNvSpPr>
          <p:nvPr/>
        </p:nvSpPr>
        <p:spPr bwMode="auto">
          <a:xfrm>
            <a:off x="6022976" y="4663003"/>
            <a:ext cx="25669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</a:rPr>
              <a:t>所以振荡条件为</a:t>
            </a:r>
            <a:endParaRPr lang="zh-CN" altLang="en-US" sz="2400" kern="0" dirty="0">
              <a:solidFill>
                <a:srgbClr val="000000"/>
              </a:solidFill>
            </a:endParaRPr>
          </a:p>
        </p:txBody>
      </p:sp>
      <p:grpSp>
        <p:nvGrpSpPr>
          <p:cNvPr id="46" name="Group 23"/>
          <p:cNvGrpSpPr/>
          <p:nvPr/>
        </p:nvGrpSpPr>
        <p:grpSpPr bwMode="auto">
          <a:xfrm>
            <a:off x="1087438" y="5145088"/>
            <a:ext cx="4624387" cy="493712"/>
            <a:chOff x="1193" y="3320"/>
            <a:chExt cx="2913" cy="311"/>
          </a:xfrm>
        </p:grpSpPr>
        <p:graphicFrame>
          <p:nvGraphicFramePr>
            <p:cNvPr id="38929" name="Object 24"/>
            <p:cNvGraphicFramePr>
              <a:graphicFrameLocks noChangeAspect="1"/>
            </p:cNvGraphicFramePr>
            <p:nvPr/>
          </p:nvGraphicFramePr>
          <p:xfrm>
            <a:off x="1193" y="3388"/>
            <a:ext cx="1192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6" name="公式" r:id="rId5" imgW="939165" imgH="190500" progId="Equation.3">
                    <p:embed/>
                  </p:oleObj>
                </mc:Choice>
                <mc:Fallback>
                  <p:oleObj name="公式" r:id="rId5" imgW="939165" imgH="1905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3" y="3388"/>
                          <a:ext cx="1192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2489" y="3320"/>
              <a:ext cx="161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CC0000"/>
                  </a:solidFill>
                </a:rPr>
                <a:t>振幅平衡条件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</p:grpSp>
      <p:grpSp>
        <p:nvGrpSpPr>
          <p:cNvPr id="49" name="Group 26"/>
          <p:cNvGrpSpPr/>
          <p:nvPr/>
        </p:nvGrpSpPr>
        <p:grpSpPr bwMode="auto">
          <a:xfrm>
            <a:off x="1058863" y="5657850"/>
            <a:ext cx="5341937" cy="514350"/>
            <a:chOff x="1175" y="3653"/>
            <a:chExt cx="3365" cy="324"/>
          </a:xfrm>
        </p:grpSpPr>
        <p:graphicFrame>
          <p:nvGraphicFramePr>
            <p:cNvPr id="38927" name="Object 27"/>
            <p:cNvGraphicFramePr>
              <a:graphicFrameLocks noChangeAspect="1"/>
            </p:cNvGraphicFramePr>
            <p:nvPr/>
          </p:nvGraphicFramePr>
          <p:xfrm>
            <a:off x="1175" y="3689"/>
            <a:ext cx="1680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07" name="Equation" r:id="rId7" imgW="1320800" imgH="228600" progId="Equation.3">
                    <p:embed/>
                  </p:oleObj>
                </mc:Choice>
                <mc:Fallback>
                  <p:oleObj name="Equation" r:id="rId7" imgW="1320800" imgH="22860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" y="3689"/>
                          <a:ext cx="1680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2923" y="3653"/>
              <a:ext cx="1617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CC0000"/>
                  </a:solidFill>
                </a:rPr>
                <a:t>相位平衡条件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</p:grpSp>
      <p:pic>
        <p:nvPicPr>
          <p:cNvPr id="38926" name="Picture 29" descr="未标题-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981075"/>
            <a:ext cx="66040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577504" y="3459678"/>
                <a:ext cx="1588192" cy="4065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altLang="zh-CN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04" y="3459678"/>
                <a:ext cx="1588192" cy="406586"/>
              </a:xfrm>
              <a:prstGeom prst="rect">
                <a:avLst/>
              </a:prstGeom>
              <a:blipFill rotWithShape="1">
                <a:blip r:embed="rId10"/>
                <a:stretch>
                  <a:fillRect l="-18" t="-49" r="22" b="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16"/>
              <p:cNvSpPr>
                <a:spLocks noChangeArrowheads="1"/>
              </p:cNvSpPr>
              <p:nvPr/>
            </p:nvSpPr>
            <p:spPr bwMode="auto">
              <a:xfrm>
                <a:off x="4664025" y="4066566"/>
                <a:ext cx="4324350" cy="474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400" kern="0" dirty="0">
                    <a:solidFill>
                      <a:srgbClr val="000000"/>
                    </a:solidFill>
                  </a:rPr>
                  <a:t>去掉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solidFill>
                      <a:srgbClr val="000000"/>
                    </a:solidFill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r>
                  <a:rPr lang="zh-CN" altLang="en-US" sz="2400" kern="0" dirty="0">
                    <a:solidFill>
                      <a:srgbClr val="000000"/>
                    </a:solidFill>
                  </a:rPr>
                  <a:t>仍有稳定的输出。</a:t>
                </a:r>
                <a:endParaRPr lang="zh-CN" altLang="en-US" sz="24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3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4025" y="4066566"/>
                <a:ext cx="4324350" cy="474663"/>
              </a:xfrm>
              <a:prstGeom prst="rect">
                <a:avLst/>
              </a:prstGeom>
              <a:blipFill rotWithShape="1">
                <a:blip r:embed="rId11"/>
                <a:stretch>
                  <a:fillRect l="-14" t="-5" r="14" b="7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32" grpId="0"/>
      <p:bldP spid="35" grpId="0"/>
      <p:bldP spid="43" grpId="0" autoUpdateAnimBg="0"/>
      <p:bldP spid="45" grpId="0" autoUpdateAnimBg="0"/>
      <p:bldP spid="3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4716463" y="188913"/>
          <a:ext cx="3952875" cy="217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图片" r:id="rId1" imgW="2190115" imgH="1135380" progId="Word.Picture.8">
                  <p:embed/>
                </p:oleObj>
              </mc:Choice>
              <mc:Fallback>
                <p:oleObj name="图片" r:id="rId1" imgW="2190115" imgH="113538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3175" b="-3175"/>
                      <a:stretch>
                        <a:fillRect/>
                      </a:stretch>
                    </p:blipFill>
                    <p:spPr bwMode="auto">
                      <a:xfrm>
                        <a:off x="4716463" y="188913"/>
                        <a:ext cx="3952875" cy="21732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50838" y="762000"/>
            <a:ext cx="18097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起振条件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9940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5313" y="180975"/>
            <a:ext cx="29035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    2.  </a:t>
            </a:r>
            <a:r>
              <a:rPr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起振和稳幅</a:t>
            </a:r>
            <a:endParaRPr lang="zh-CN" altLang="en-US" sz="28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423863" y="2395538"/>
            <a:ext cx="833755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FF3300"/>
                </a:solidFill>
              </a:rPr>
              <a:t>      </a:t>
            </a:r>
            <a:r>
              <a:rPr lang="en-US" altLang="zh-CN" sz="2400" kern="0">
                <a:solidFill>
                  <a:srgbClr val="CC0000"/>
                </a:solidFill>
              </a:rPr>
              <a:t># </a:t>
            </a:r>
            <a:r>
              <a:rPr lang="zh-CN" altLang="en-US" sz="2400" kern="0">
                <a:solidFill>
                  <a:srgbClr val="FF3300"/>
                </a:solidFill>
              </a:rPr>
              <a:t>振荡电路是单口网络，无须输入信号就能起振，起振的信号源来自何处？</a:t>
            </a:r>
            <a:endParaRPr lang="zh-CN" altLang="en-US" sz="2400" kern="0">
              <a:solidFill>
                <a:srgbClr val="FF3300"/>
              </a:solidFill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3192463" y="2817813"/>
            <a:ext cx="549433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电路器件内部噪声以及电源接通扰动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2" name="AutoShape 8"/>
          <p:cNvSpPr/>
          <p:nvPr/>
        </p:nvSpPr>
        <p:spPr bwMode="auto">
          <a:xfrm>
            <a:off x="1050925" y="1436688"/>
            <a:ext cx="122238" cy="706437"/>
          </a:xfrm>
          <a:prstGeom prst="leftBrace">
            <a:avLst>
              <a:gd name="adj1" fmla="val 48160"/>
              <a:gd name="adj2" fmla="val 50000"/>
            </a:avLst>
          </a:prstGeom>
          <a:noFill/>
          <a:ln w="158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anose="020B0606020202030204" pitchFamily="34" charset="0"/>
              <a:ea typeface="+mn-ea"/>
            </a:endParaRPr>
          </a:p>
        </p:txBody>
      </p:sp>
      <p:graphicFrame>
        <p:nvGraphicFramePr>
          <p:cNvPr id="23" name="Object 9"/>
          <p:cNvGraphicFramePr>
            <a:graphicFrameLocks noChangeAspect="1"/>
          </p:cNvGraphicFramePr>
          <p:nvPr/>
        </p:nvGraphicFramePr>
        <p:xfrm>
          <a:off x="1300163" y="1347788"/>
          <a:ext cx="189388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公式" r:id="rId4" imgW="939165" imgH="190500" progId="Equation.3">
                  <p:embed/>
                </p:oleObj>
              </mc:Choice>
              <mc:Fallback>
                <p:oleObj name="公式" r:id="rId4" imgW="939165" imgH="190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1347788"/>
                        <a:ext cx="1893887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/>
        </p:nvGraphicFramePr>
        <p:xfrm>
          <a:off x="1271588" y="1811338"/>
          <a:ext cx="2667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tion" r:id="rId6" imgW="1320800" imgH="228600" progId="Equation.3">
                  <p:embed/>
                </p:oleObj>
              </mc:Choice>
              <mc:Fallback>
                <p:oleObj name="Equation" r:id="rId6" imgW="13208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1811338"/>
                        <a:ext cx="26670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493713" y="4240213"/>
            <a:ext cx="8229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当输出信号幅值增加到一定程度时，就要限制它继续增加，否则波形将出现失真。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387350" y="3346450"/>
            <a:ext cx="82137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噪声中，满足相位平衡条件的某一频率</a:t>
            </a:r>
            <a:r>
              <a:rPr lang="en-US" altLang="en-US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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的噪声信号被放大，成为振荡电路的输出信号。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7" name="Group 13"/>
          <p:cNvGrpSpPr/>
          <p:nvPr/>
        </p:nvGrpSpPr>
        <p:grpSpPr bwMode="auto">
          <a:xfrm>
            <a:off x="490538" y="5205413"/>
            <a:ext cx="8258175" cy="968375"/>
            <a:chOff x="309" y="3279"/>
            <a:chExt cx="5119" cy="610"/>
          </a:xfrm>
        </p:grpSpPr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309" y="3279"/>
              <a:ext cx="5119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  <a:latin typeface="楷体_GB2312" pitchFamily="49" charset="-122"/>
                </a:rPr>
                <a:t>    </a:t>
              </a:r>
              <a:r>
                <a:rPr lang="zh-CN" altLang="en-US" sz="2400" kern="0">
                  <a:solidFill>
                    <a:srgbClr val="000000"/>
                  </a:solidFill>
                  <a:latin typeface="楷体_GB2312" pitchFamily="49" charset="-122"/>
                </a:rPr>
                <a:t>稳幅的作用就是，当输出信号幅值增加到一定程度时，使振幅平衡条件从      回到</a:t>
              </a:r>
              <a:endParaRPr lang="zh-CN" altLang="en-US" sz="2400" kern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  <p:graphicFrame>
          <p:nvGraphicFramePr>
            <p:cNvPr id="39950" name="Object 15"/>
            <p:cNvGraphicFramePr>
              <a:graphicFrameLocks noChangeAspect="1"/>
            </p:cNvGraphicFramePr>
            <p:nvPr/>
          </p:nvGraphicFramePr>
          <p:xfrm>
            <a:off x="1927" y="3645"/>
            <a:ext cx="58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9" name="公式" r:id="rId8" imgW="457200" imgH="152400" progId="Equation.3">
                    <p:embed/>
                  </p:oleObj>
                </mc:Choice>
                <mc:Fallback>
                  <p:oleObj name="公式" r:id="rId8" imgW="457200" imgH="152400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3645"/>
                          <a:ext cx="58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1" name="Object 16"/>
            <p:cNvGraphicFramePr>
              <a:graphicFrameLocks noChangeAspect="1"/>
            </p:cNvGraphicFramePr>
            <p:nvPr/>
          </p:nvGraphicFramePr>
          <p:xfrm>
            <a:off x="2925" y="3648"/>
            <a:ext cx="726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40" name="公式" r:id="rId10" imgW="571500" imgH="165100" progId="Equation.3">
                    <p:embed/>
                  </p:oleObj>
                </mc:Choice>
                <mc:Fallback>
                  <p:oleObj name="公式" r:id="rId10" imgW="571500" imgH="16510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3648"/>
                          <a:ext cx="726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0" grpId="0" autoUpdateAnimBg="0"/>
      <p:bldP spid="21" grpId="0" autoUpdateAnimBg="0"/>
      <p:bldP spid="22" grpId="0" animBg="1"/>
      <p:bldP spid="25" grpId="0" autoUpdateAnimBg="0"/>
      <p:bldP spid="2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4716463" y="2973388"/>
          <a:ext cx="3952875" cy="217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图片" r:id="rId1" imgW="2190115" imgH="1135380" progId="Word.Picture.8">
                  <p:embed/>
                </p:oleObj>
              </mc:Choice>
              <mc:Fallback>
                <p:oleObj name="图片" r:id="rId1" imgW="2190115" imgH="113538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3175" b="-3175"/>
                      <a:stretch>
                        <a:fillRect/>
                      </a:stretch>
                    </p:blipFill>
                    <p:spPr bwMode="auto">
                      <a:xfrm>
                        <a:off x="4716463" y="2973388"/>
                        <a:ext cx="3952875" cy="21732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66725" y="944563"/>
            <a:ext cx="51101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Char char="4"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放大电路（包括负反馈放大电路）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40964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30238" y="188913"/>
            <a:ext cx="48752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    3.  </a:t>
            </a:r>
            <a:r>
              <a:rPr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振荡电路基本组成部分</a:t>
            </a:r>
            <a:endParaRPr lang="zh-CN" altLang="en-US" sz="28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6725" y="1514475"/>
            <a:ext cx="48275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Char char="4"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反馈网络（构成正反馈的）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66725" y="2085975"/>
            <a:ext cx="821055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30000"/>
              </a:lnSpc>
              <a:buClr>
                <a:srgbClr val="FF3300"/>
              </a:buClr>
              <a:buFont typeface="Marlett" pitchFamily="2" charset="2"/>
              <a:buChar char="4"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选频网络（选择满足相位平衡条件的一个频率。经常与反馈网络合二为一。）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66725" y="3198813"/>
            <a:ext cx="17240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Char char="4"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稳幅环节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10.6  RC</a:t>
            </a:r>
            <a:r>
              <a:rPr lang="zh-CN" altLang="en-US" dirty="0"/>
              <a:t>正弦波振荡电路</a:t>
            </a:r>
            <a:endParaRPr lang="zh-CN" altLang="en-US" dirty="0"/>
          </a:p>
        </p:txBody>
      </p:sp>
      <p:sp>
        <p:nvSpPr>
          <p:cNvPr id="41987" name="副标题 2"/>
          <p:cNvSpPr>
            <a:spLocks noGrp="1"/>
          </p:cNvSpPr>
          <p:nvPr>
            <p:ph type="subTitle" idx="1"/>
          </p:nvPr>
        </p:nvSpPr>
        <p:spPr>
          <a:xfrm>
            <a:off x="1371600" y="1989138"/>
            <a:ext cx="6400800" cy="3649662"/>
          </a:xfrm>
        </p:spPr>
        <p:txBody>
          <a:bodyPr/>
          <a:lstStyle/>
          <a:p>
            <a:r>
              <a:rPr lang="en-US" altLang="zh-CN"/>
              <a:t>1.  </a:t>
            </a:r>
            <a:r>
              <a:rPr lang="zh-CN" altLang="en-US"/>
              <a:t>电路组成</a:t>
            </a:r>
            <a:endParaRPr lang="zh-CN" altLang="en-US"/>
          </a:p>
          <a:p>
            <a:r>
              <a:rPr lang="en-US" altLang="zh-CN"/>
              <a:t>2.  RC</a:t>
            </a:r>
            <a:r>
              <a:rPr lang="zh-CN" altLang="en-US"/>
              <a:t>串并联选频网络的选频特性</a:t>
            </a:r>
            <a:endParaRPr lang="zh-CN" altLang="en-US"/>
          </a:p>
          <a:p>
            <a:r>
              <a:rPr lang="en-US" altLang="zh-CN"/>
              <a:t>3.  </a:t>
            </a:r>
            <a:r>
              <a:rPr lang="zh-CN" altLang="en-US"/>
              <a:t>振荡电路工作原理</a:t>
            </a:r>
            <a:endParaRPr lang="zh-CN" altLang="en-US"/>
          </a:p>
          <a:p>
            <a:r>
              <a:rPr lang="en-US" altLang="zh-CN"/>
              <a:t>4.  </a:t>
            </a:r>
            <a:r>
              <a:rPr lang="zh-CN" altLang="en-US"/>
              <a:t>稳幅措施</a:t>
            </a:r>
            <a:endParaRPr lang="zh-CN" altLang="en-US"/>
          </a:p>
          <a:p>
            <a:r>
              <a:rPr lang="en-US" altLang="zh-CN"/>
              <a:t>5.  </a:t>
            </a:r>
            <a:r>
              <a:rPr lang="zh-CN" altLang="en-US"/>
              <a:t>移相式正弦波振荡电路</a:t>
            </a:r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1.  </a:t>
            </a:r>
            <a:r>
              <a:rPr lang="zh-CN" altLang="en-US"/>
              <a:t>电路组成</a:t>
            </a:r>
            <a:endParaRPr lang="zh-CN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1819275"/>
            <a:ext cx="26670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反馈网络兼做选频网络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57200" y="981075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桥式振荡电路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843808" y="1404342"/>
            <a:ext cx="6119490" cy="3835053"/>
            <a:chOff x="-1848" y="1340768"/>
            <a:chExt cx="6119490" cy="3835053"/>
          </a:xfrm>
        </p:grpSpPr>
        <p:sp>
          <p:nvSpPr>
            <p:cNvPr id="70" name="Line 55"/>
            <p:cNvSpPr>
              <a:spLocks noChangeShapeType="1"/>
            </p:cNvSpPr>
            <p:nvPr/>
          </p:nvSpPr>
          <p:spPr bwMode="auto">
            <a:xfrm>
              <a:off x="1250702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2661197" y="1678862"/>
              <a:ext cx="2494077" cy="3493643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2" name="AutoShape 53"/>
            <p:cNvSpPr>
              <a:spLocks noChangeArrowheads="1"/>
            </p:cNvSpPr>
            <p:nvPr/>
          </p:nvSpPr>
          <p:spPr bwMode="auto">
            <a:xfrm rot="5400000">
              <a:off x="3675687" y="2915329"/>
              <a:ext cx="1133611" cy="145824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3" name="Text Box 52"/>
            <p:cNvSpPr txBox="1">
              <a:spLocks noChangeArrowheads="1"/>
            </p:cNvSpPr>
            <p:nvPr/>
          </p:nvSpPr>
          <p:spPr bwMode="auto">
            <a:xfrm>
              <a:off x="3553774" y="3786981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4" name="Text Box 51"/>
            <p:cNvSpPr txBox="1">
              <a:spLocks noChangeArrowheads="1"/>
            </p:cNvSpPr>
            <p:nvPr/>
          </p:nvSpPr>
          <p:spPr bwMode="auto">
            <a:xfrm>
              <a:off x="3553774" y="3196973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5" name="Oval 50"/>
            <p:cNvSpPr>
              <a:spLocks noChangeArrowheads="1"/>
            </p:cNvSpPr>
            <p:nvPr/>
          </p:nvSpPr>
          <p:spPr bwMode="auto">
            <a:xfrm flipH="1">
              <a:off x="5507897" y="3607990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6" name="Oval 49"/>
            <p:cNvSpPr>
              <a:spLocks noChangeArrowheads="1"/>
            </p:cNvSpPr>
            <p:nvPr/>
          </p:nvSpPr>
          <p:spPr bwMode="auto">
            <a:xfrm flipH="1">
              <a:off x="5897252" y="3607990"/>
              <a:ext cx="84484" cy="7623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7" name="Line 48"/>
            <p:cNvSpPr>
              <a:spLocks noChangeShapeType="1"/>
            </p:cNvSpPr>
            <p:nvPr/>
          </p:nvSpPr>
          <p:spPr bwMode="auto">
            <a:xfrm flipH="1">
              <a:off x="4986308" y="3647766"/>
              <a:ext cx="9109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78" name="Text Box 46"/>
            <p:cNvSpPr txBox="1">
              <a:spLocks noChangeArrowheads="1"/>
            </p:cNvSpPr>
            <p:nvPr/>
          </p:nvSpPr>
          <p:spPr bwMode="auto">
            <a:xfrm>
              <a:off x="5687883" y="3143938"/>
              <a:ext cx="429759" cy="44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9" name="Oval 45"/>
            <p:cNvSpPr>
              <a:spLocks noChangeArrowheads="1"/>
            </p:cNvSpPr>
            <p:nvPr/>
          </p:nvSpPr>
          <p:spPr bwMode="auto">
            <a:xfrm flipH="1">
              <a:off x="2951375" y="3942771"/>
              <a:ext cx="84484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0" name="Oval 44"/>
            <p:cNvSpPr>
              <a:spLocks noChangeArrowheads="1"/>
            </p:cNvSpPr>
            <p:nvPr/>
          </p:nvSpPr>
          <p:spPr bwMode="auto">
            <a:xfrm flipH="1">
              <a:off x="2951375" y="1818078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1" name="Line 43"/>
            <p:cNvSpPr>
              <a:spLocks noChangeShapeType="1"/>
            </p:cNvSpPr>
            <p:nvPr/>
          </p:nvSpPr>
          <p:spPr bwMode="auto">
            <a:xfrm>
              <a:off x="2995453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2" name="Rectangle 42"/>
            <p:cNvSpPr>
              <a:spLocks noChangeArrowheads="1"/>
            </p:cNvSpPr>
            <p:nvPr/>
          </p:nvSpPr>
          <p:spPr bwMode="auto">
            <a:xfrm rot="5400000" flipH="1">
              <a:off x="2781120" y="4384200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3" name="Rectangle 41"/>
            <p:cNvSpPr>
              <a:spLocks noChangeArrowheads="1"/>
            </p:cNvSpPr>
            <p:nvPr/>
          </p:nvSpPr>
          <p:spPr bwMode="auto">
            <a:xfrm rot="5400000" flipH="1">
              <a:off x="2781120" y="2541253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4" name="Line 40"/>
            <p:cNvSpPr>
              <a:spLocks noChangeShapeType="1"/>
            </p:cNvSpPr>
            <p:nvPr/>
          </p:nvSpPr>
          <p:spPr bwMode="auto">
            <a:xfrm>
              <a:off x="2995453" y="3982546"/>
              <a:ext cx="503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5" name="Line 39"/>
            <p:cNvSpPr>
              <a:spLocks noChangeShapeType="1"/>
            </p:cNvSpPr>
            <p:nvPr/>
          </p:nvSpPr>
          <p:spPr bwMode="auto">
            <a:xfrm>
              <a:off x="1232335" y="3346133"/>
              <a:ext cx="2266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6" name="Rectangle 38"/>
            <p:cNvSpPr>
              <a:spLocks noChangeArrowheads="1"/>
            </p:cNvSpPr>
            <p:nvPr/>
          </p:nvSpPr>
          <p:spPr bwMode="auto">
            <a:xfrm rot="5400000" flipH="1">
              <a:off x="1032694" y="2309228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7" name="Oval 37"/>
            <p:cNvSpPr>
              <a:spLocks noChangeArrowheads="1"/>
            </p:cNvSpPr>
            <p:nvPr/>
          </p:nvSpPr>
          <p:spPr bwMode="auto">
            <a:xfrm flipH="1">
              <a:off x="1206624" y="3299728"/>
              <a:ext cx="84482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8" name="Line 36"/>
            <p:cNvSpPr>
              <a:spLocks noChangeShapeType="1"/>
            </p:cNvSpPr>
            <p:nvPr/>
          </p:nvSpPr>
          <p:spPr bwMode="auto">
            <a:xfrm rot="16200000">
              <a:off x="3002800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89" name="Line 35"/>
            <p:cNvSpPr>
              <a:spLocks noChangeShapeType="1"/>
            </p:cNvSpPr>
            <p:nvPr/>
          </p:nvSpPr>
          <p:spPr bwMode="auto">
            <a:xfrm rot="16200000">
              <a:off x="1250702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0" name="Line 34"/>
            <p:cNvSpPr>
              <a:spLocks noChangeShapeType="1"/>
            </p:cNvSpPr>
            <p:nvPr/>
          </p:nvSpPr>
          <p:spPr bwMode="auto">
            <a:xfrm>
              <a:off x="1250702" y="1857854"/>
              <a:ext cx="43012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1" name="Line 33"/>
            <p:cNvSpPr>
              <a:spLocks noChangeShapeType="1"/>
            </p:cNvSpPr>
            <p:nvPr/>
          </p:nvSpPr>
          <p:spPr bwMode="auto">
            <a:xfrm>
              <a:off x="5551975" y="1857854"/>
              <a:ext cx="0" cy="1796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2" name="Rectangle 32"/>
            <p:cNvSpPr>
              <a:spLocks noChangeArrowheads="1"/>
            </p:cNvSpPr>
            <p:nvPr/>
          </p:nvSpPr>
          <p:spPr bwMode="auto">
            <a:xfrm>
              <a:off x="898078" y="3654395"/>
              <a:ext cx="686880" cy="1010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3" name="Oval 31"/>
            <p:cNvSpPr>
              <a:spLocks noChangeArrowheads="1"/>
            </p:cNvSpPr>
            <p:nvPr/>
          </p:nvSpPr>
          <p:spPr bwMode="auto">
            <a:xfrm flipH="1">
              <a:off x="1206624" y="3607990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4" name="Oval 30"/>
            <p:cNvSpPr>
              <a:spLocks noChangeArrowheads="1"/>
            </p:cNvSpPr>
            <p:nvPr/>
          </p:nvSpPr>
          <p:spPr bwMode="auto">
            <a:xfrm flipH="1">
              <a:off x="1206624" y="4635532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5" name="Rectangle 29"/>
            <p:cNvSpPr>
              <a:spLocks noChangeArrowheads="1"/>
            </p:cNvSpPr>
            <p:nvPr/>
          </p:nvSpPr>
          <p:spPr bwMode="auto">
            <a:xfrm rot="5400000" flipH="1">
              <a:off x="683745" y="4082563"/>
              <a:ext cx="417646" cy="157947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6" name="Line 28"/>
            <p:cNvSpPr>
              <a:spLocks noChangeShapeType="1"/>
            </p:cNvSpPr>
            <p:nvPr/>
          </p:nvSpPr>
          <p:spPr bwMode="auto">
            <a:xfrm rot="16200000">
              <a:off x="1183331" y="2974892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7" name="Line 27"/>
            <p:cNvSpPr>
              <a:spLocks noChangeShapeType="1"/>
            </p:cNvSpPr>
            <p:nvPr/>
          </p:nvSpPr>
          <p:spPr bwMode="auto">
            <a:xfrm rot="16200000">
              <a:off x="1237846" y="2874055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8" name="Line 26"/>
            <p:cNvSpPr>
              <a:spLocks noChangeShapeType="1"/>
            </p:cNvSpPr>
            <p:nvPr/>
          </p:nvSpPr>
          <p:spPr bwMode="auto">
            <a:xfrm rot="16200000">
              <a:off x="1237846" y="2744782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99" name="Text Box 25"/>
            <p:cNvSpPr txBox="1">
              <a:spLocks noChangeArrowheads="1"/>
            </p:cNvSpPr>
            <p:nvPr/>
          </p:nvSpPr>
          <p:spPr bwMode="auto">
            <a:xfrm>
              <a:off x="787883" y="2219152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2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0" name="Text Box 24"/>
            <p:cNvSpPr txBox="1">
              <a:spLocks noChangeArrowheads="1"/>
            </p:cNvSpPr>
            <p:nvPr/>
          </p:nvSpPr>
          <p:spPr bwMode="auto">
            <a:xfrm>
              <a:off x="699727" y="2799215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1" name="Text Box 23"/>
            <p:cNvSpPr txBox="1">
              <a:spLocks noChangeArrowheads="1"/>
            </p:cNvSpPr>
            <p:nvPr/>
          </p:nvSpPr>
          <p:spPr bwMode="auto">
            <a:xfrm>
              <a:off x="3124015" y="2481008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2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endParaRPr kumimoji="0" lang="en-US" altLang="zh-CN" sz="2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2" name="Text Box 22"/>
            <p:cNvSpPr txBox="1">
              <a:spLocks noChangeArrowheads="1"/>
            </p:cNvSpPr>
            <p:nvPr/>
          </p:nvSpPr>
          <p:spPr bwMode="auto">
            <a:xfrm>
              <a:off x="2154300" y="3303042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3" name="Rectangle 21"/>
            <p:cNvSpPr>
              <a:spLocks noChangeArrowheads="1"/>
            </p:cNvSpPr>
            <p:nvPr/>
          </p:nvSpPr>
          <p:spPr bwMode="auto">
            <a:xfrm>
              <a:off x="137732" y="1692121"/>
              <a:ext cx="1799850" cy="3483700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4" name="Text Box 20"/>
            <p:cNvSpPr txBox="1">
              <a:spLocks noChangeArrowheads="1"/>
            </p:cNvSpPr>
            <p:nvPr/>
          </p:nvSpPr>
          <p:spPr bwMode="auto">
            <a:xfrm>
              <a:off x="5498" y="2398143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2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5" name="Text Box 19"/>
            <p:cNvSpPr txBox="1">
              <a:spLocks noChangeArrowheads="1"/>
            </p:cNvSpPr>
            <p:nvPr/>
          </p:nvSpPr>
          <p:spPr bwMode="auto">
            <a:xfrm>
              <a:off x="5498" y="3989176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2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6" name="Line 18"/>
            <p:cNvSpPr>
              <a:spLocks noChangeShapeType="1"/>
            </p:cNvSpPr>
            <p:nvPr/>
          </p:nvSpPr>
          <p:spPr bwMode="auto">
            <a:xfrm rot="16200000">
              <a:off x="1517590" y="4191371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7" name="Line 17"/>
            <p:cNvSpPr>
              <a:spLocks noChangeShapeType="1"/>
            </p:cNvSpPr>
            <p:nvPr/>
          </p:nvSpPr>
          <p:spPr bwMode="auto">
            <a:xfrm rot="16200000">
              <a:off x="1575777" y="409053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8" name="Line 16"/>
            <p:cNvSpPr>
              <a:spLocks noChangeShapeType="1"/>
            </p:cNvSpPr>
            <p:nvPr/>
          </p:nvSpPr>
          <p:spPr bwMode="auto">
            <a:xfrm rot="16200000">
              <a:off x="1575777" y="396126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09" name="Text Box 15"/>
            <p:cNvSpPr txBox="1">
              <a:spLocks noChangeArrowheads="1"/>
            </p:cNvSpPr>
            <p:nvPr/>
          </p:nvSpPr>
          <p:spPr bwMode="auto">
            <a:xfrm>
              <a:off x="1045005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0" name="Text Box 14"/>
            <p:cNvSpPr txBox="1">
              <a:spLocks noChangeArrowheads="1"/>
            </p:cNvSpPr>
            <p:nvPr/>
          </p:nvSpPr>
          <p:spPr bwMode="auto">
            <a:xfrm>
              <a:off x="471991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1" name="Text Box 13"/>
            <p:cNvSpPr txBox="1">
              <a:spLocks noChangeArrowheads="1"/>
            </p:cNvSpPr>
            <p:nvPr/>
          </p:nvSpPr>
          <p:spPr bwMode="auto">
            <a:xfrm>
              <a:off x="3116669" y="430406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20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2" name="Text Box 10"/>
            <p:cNvSpPr txBox="1">
              <a:spLocks noChangeArrowheads="1"/>
            </p:cNvSpPr>
            <p:nvPr/>
          </p:nvSpPr>
          <p:spPr bwMode="auto">
            <a:xfrm>
              <a:off x="3987207" y="3491978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3" name="Text Box 7"/>
            <p:cNvSpPr txBox="1">
              <a:spLocks noChangeArrowheads="1"/>
            </p:cNvSpPr>
            <p:nvPr/>
          </p:nvSpPr>
          <p:spPr bwMode="auto">
            <a:xfrm>
              <a:off x="3539081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放大电路</a:t>
              </a:r>
              <a:endParaRPr kumimoji="0" lang="zh-CN" altLang="zh-CN" sz="2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4" name="Text Box 6"/>
            <p:cNvSpPr txBox="1">
              <a:spLocks noChangeArrowheads="1"/>
            </p:cNvSpPr>
            <p:nvPr/>
          </p:nvSpPr>
          <p:spPr bwMode="auto">
            <a:xfrm>
              <a:off x="497702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选频网络</a:t>
              </a:r>
              <a:endParaRPr kumimoji="0" lang="zh-CN" altLang="zh-CN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5" name="Text Box 3"/>
            <p:cNvSpPr txBox="1">
              <a:spLocks noChangeArrowheads="1"/>
            </p:cNvSpPr>
            <p:nvPr/>
          </p:nvSpPr>
          <p:spPr bwMode="auto">
            <a:xfrm>
              <a:off x="2135933" y="4870873"/>
              <a:ext cx="396702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6" name="AutoShape 2"/>
            <p:cNvSpPr/>
            <p:nvPr/>
          </p:nvSpPr>
          <p:spPr bwMode="auto">
            <a:xfrm>
              <a:off x="372815" y="1877742"/>
              <a:ext cx="209371" cy="1342435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7" name="AutoShape 1"/>
            <p:cNvSpPr/>
            <p:nvPr/>
          </p:nvSpPr>
          <p:spPr bwMode="auto">
            <a:xfrm>
              <a:off x="372815" y="3478719"/>
              <a:ext cx="209371" cy="1342433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8" name="Rectangle 59"/>
            <p:cNvSpPr>
              <a:spLocks noChangeArrowheads="1"/>
            </p:cNvSpPr>
            <p:nvPr/>
          </p:nvSpPr>
          <p:spPr bwMode="auto">
            <a:xfrm>
              <a:off x="-1848" y="134076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19" name="Rectangle 70"/>
            <p:cNvSpPr>
              <a:spLocks noChangeArrowheads="1"/>
            </p:cNvSpPr>
            <p:nvPr/>
          </p:nvSpPr>
          <p:spPr bwMode="auto">
            <a:xfrm>
              <a:off x="-1848" y="1758414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120" name="Rectangle 73"/>
            <p:cNvSpPr>
              <a:spLocks noChangeArrowheads="1"/>
            </p:cNvSpPr>
            <p:nvPr/>
          </p:nvSpPr>
          <p:spPr bwMode="auto">
            <a:xfrm>
              <a:off x="-1848" y="2156172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121" name="Rectangle 77"/>
            <p:cNvSpPr>
              <a:spLocks noChangeArrowheads="1"/>
            </p:cNvSpPr>
            <p:nvPr/>
          </p:nvSpPr>
          <p:spPr bwMode="auto">
            <a:xfrm>
              <a:off x="-1848" y="257381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2" name="矩形 121"/>
                <p:cNvSpPr/>
                <p:nvPr/>
              </p:nvSpPr>
              <p:spPr>
                <a:xfrm>
                  <a:off x="3996828" y="2413387"/>
                  <a:ext cx="508409" cy="3788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𝐕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22" name="矩形 1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6828" y="2413387"/>
                  <a:ext cx="508409" cy="378822"/>
                </a:xfrm>
                <a:prstGeom prst="rect">
                  <a:avLst/>
                </a:prstGeom>
                <a:blipFill rotWithShape="1">
                  <a:blip r:embed="rId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3" name="矩形 122"/>
                <p:cNvSpPr/>
                <p:nvPr/>
              </p:nvSpPr>
              <p:spPr>
                <a:xfrm>
                  <a:off x="1593875" y="2272066"/>
                  <a:ext cx="503599" cy="37798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23" name="矩形 1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3875" y="2272066"/>
                  <a:ext cx="503599" cy="377989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4" name="矩形 123"/>
                <p:cNvSpPr/>
                <p:nvPr/>
              </p:nvSpPr>
              <p:spPr>
                <a:xfrm>
                  <a:off x="5609233" y="3230826"/>
                  <a:ext cx="493981" cy="37798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𝐨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24" name="矩形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9233" y="3230826"/>
                  <a:ext cx="493981" cy="377989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5" name="矩形 124"/>
                <p:cNvSpPr/>
                <p:nvPr/>
              </p:nvSpPr>
              <p:spPr>
                <a:xfrm>
                  <a:off x="1805850" y="3803782"/>
                  <a:ext cx="1013291" cy="4105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altLang="zh-CN" sz="18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125" name="矩形 1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850" y="3803782"/>
                  <a:ext cx="1013291" cy="41056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2.  RC</a:t>
            </a:r>
            <a:r>
              <a:rPr lang="zh-CN" altLang="en-US"/>
              <a:t>串并联选频网络的选频特性</a:t>
            </a:r>
            <a:endParaRPr lang="zh-CN" altLang="en-US"/>
          </a:p>
        </p:txBody>
      </p:sp>
      <p:pic>
        <p:nvPicPr>
          <p:cNvPr id="44035" name="Picture 21" descr="未标题-1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1089025"/>
            <a:ext cx="2517775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50838" y="728663"/>
            <a:ext cx="18097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反馈系数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/>
        </p:nvGraphicFramePr>
        <p:xfrm>
          <a:off x="566738" y="1236663"/>
          <a:ext cx="171291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公式" r:id="rId2" imgW="901065" imgH="444500" progId="Equation.3">
                  <p:embed/>
                </p:oleObj>
              </mc:Choice>
              <mc:Fallback>
                <p:oleObj name="公式" r:id="rId2" imgW="901065" imgH="444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1236663"/>
                        <a:ext cx="171291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954088" y="3813175"/>
            <a:ext cx="18256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幅频响应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666750" y="2143125"/>
            <a:ext cx="6985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又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/>
        </p:nvGraphicFramePr>
        <p:xfrm>
          <a:off x="2286000" y="1236663"/>
          <a:ext cx="127793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公式" r:id="rId4" imgW="673100" imgH="444500" progId="Equation.3">
                  <p:embed/>
                </p:oleObj>
              </mc:Choice>
              <mc:Fallback>
                <p:oleObj name="公式" r:id="rId4" imgW="673100" imgH="444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36663"/>
                        <a:ext cx="127793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1"/>
          <p:cNvGraphicFramePr>
            <a:graphicFrameLocks noChangeAspect="1"/>
          </p:cNvGraphicFramePr>
          <p:nvPr/>
        </p:nvGraphicFramePr>
        <p:xfrm>
          <a:off x="3552825" y="1249363"/>
          <a:ext cx="2532063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公式" r:id="rId6" imgW="1333500" imgH="431800" progId="Equation.3">
                  <p:embed/>
                </p:oleObj>
              </mc:Choice>
              <mc:Fallback>
                <p:oleObj name="公式" r:id="rId6" imgW="13335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825" y="1249363"/>
                        <a:ext cx="2532063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2"/>
          <p:cNvGraphicFramePr>
            <a:graphicFrameLocks noChangeAspect="1"/>
          </p:cNvGraphicFramePr>
          <p:nvPr/>
        </p:nvGraphicFramePr>
        <p:xfrm>
          <a:off x="1250950" y="2228850"/>
          <a:ext cx="844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1" name="公式" r:id="rId8" imgW="419100" imgH="190500" progId="Equation.3">
                  <p:embed/>
                </p:oleObj>
              </mc:Choice>
              <mc:Fallback>
                <p:oleObj name="公式" r:id="rId8" imgW="419100" imgH="190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2228850"/>
                        <a:ext cx="844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519363" y="2108200"/>
            <a:ext cx="9794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且令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7" name="Object 14"/>
          <p:cNvGraphicFramePr>
            <a:graphicFrameLocks noChangeAspect="1"/>
          </p:cNvGraphicFramePr>
          <p:nvPr/>
        </p:nvGraphicFramePr>
        <p:xfrm>
          <a:off x="3276600" y="1976438"/>
          <a:ext cx="11811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2" name="公式" r:id="rId10" imgW="622300" imgH="406400" progId="Equation.3">
                  <p:embed/>
                </p:oleObj>
              </mc:Choice>
              <mc:Fallback>
                <p:oleObj name="公式" r:id="rId10" imgW="622300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976438"/>
                        <a:ext cx="11811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701675" y="2803525"/>
            <a:ext cx="9794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</a:rPr>
              <a:t>则</a:t>
            </a:r>
            <a:endParaRPr lang="zh-CN" altLang="en-US" sz="2400" kern="0" dirty="0">
              <a:solidFill>
                <a:srgbClr val="000000"/>
              </a:solidFill>
            </a:endParaRPr>
          </a:p>
        </p:txBody>
      </p:sp>
      <p:graphicFrame>
        <p:nvGraphicFramePr>
          <p:cNvPr id="30" name="Object 17"/>
          <p:cNvGraphicFramePr>
            <a:graphicFrameLocks noChangeAspect="1"/>
          </p:cNvGraphicFramePr>
          <p:nvPr/>
        </p:nvGraphicFramePr>
        <p:xfrm>
          <a:off x="2417763" y="3725863"/>
          <a:ext cx="2846387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公式" r:id="rId12" imgW="1497965" imgH="673100" progId="Equation.3">
                  <p:embed/>
                </p:oleObj>
              </mc:Choice>
              <mc:Fallback>
                <p:oleObj name="公式" r:id="rId12" imgW="1497965" imgH="6731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3725863"/>
                        <a:ext cx="2846387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954088" y="5443538"/>
            <a:ext cx="18256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相频响应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32" name="Object 19"/>
          <p:cNvGraphicFramePr>
            <a:graphicFrameLocks noChangeAspect="1"/>
          </p:cNvGraphicFramePr>
          <p:nvPr/>
        </p:nvGraphicFramePr>
        <p:xfrm>
          <a:off x="2346325" y="4964113"/>
          <a:ext cx="2749550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4" name="公式" r:id="rId14" imgW="1447800" imgH="609600" progId="Equation.3">
                  <p:embed/>
                </p:oleObj>
              </mc:Choice>
              <mc:Fallback>
                <p:oleObj name="公式" r:id="rId14" imgW="1447800" imgH="609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4964113"/>
                        <a:ext cx="2749550" cy="115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1089506" y="2677142"/>
                <a:ext cx="2513637" cy="9177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eaLnBrk="1" hangingPunct="1">
                  <a:lnSpc>
                    <a:spcPct val="110000"/>
                  </a:lnSpc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sub>
                      </m:sSub>
                      <m:r>
                        <a:rPr lang="en-US" altLang="zh-CN" sz="1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1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1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1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altLang="zh-CN" sz="1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 sz="1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den>
                          </m:f>
                          <m:r>
                            <a:rPr lang="en-US" altLang="zh-CN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zh-CN" altLang="en-US" sz="18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506" y="2677142"/>
                <a:ext cx="2513637" cy="917752"/>
              </a:xfrm>
              <a:prstGeom prst="rect">
                <a:avLst/>
              </a:prstGeom>
              <a:blipFill rotWithShape="1">
                <a:blip r:embed="rId16"/>
                <a:stretch>
                  <a:fillRect l="-19" t="-67" r="6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1" grpId="0" autoUpdateAnimBg="0"/>
      <p:bldP spid="22" grpId="0" autoUpdateAnimBg="0"/>
      <p:bldP spid="26" grpId="0" autoUpdateAnimBg="0"/>
      <p:bldP spid="28" grpId="0" autoUpdateAnimBg="0"/>
      <p:bldP spid="31" grpId="0" autoUpdateAnimBg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2.  RC</a:t>
            </a:r>
            <a:r>
              <a:rPr lang="zh-CN" altLang="en-US"/>
              <a:t>串并联选频网络的选频特性</a:t>
            </a:r>
            <a:endParaRPr lang="zh-CN" altLang="en-US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77800" y="3268663"/>
            <a:ext cx="6969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当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45060" name="Object 6"/>
          <p:cNvGraphicFramePr>
            <a:graphicFrameLocks noChangeAspect="1"/>
          </p:cNvGraphicFramePr>
          <p:nvPr/>
        </p:nvGraphicFramePr>
        <p:xfrm>
          <a:off x="982663" y="765175"/>
          <a:ext cx="2846387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公式" r:id="rId1" imgW="1497965" imgH="673100" progId="Equation.3">
                  <p:embed/>
                </p:oleObj>
              </mc:Choice>
              <mc:Fallback>
                <p:oleObj name="公式" r:id="rId1" imgW="1497965" imgH="6731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765175"/>
                        <a:ext cx="2846387" cy="127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230188" y="4033838"/>
            <a:ext cx="29019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</a:rPr>
              <a:t>幅频响应有最大值</a:t>
            </a:r>
            <a:endParaRPr lang="zh-CN" altLang="en-US" sz="2400" kern="0" dirty="0">
              <a:solidFill>
                <a:srgbClr val="000000"/>
              </a:solidFill>
            </a:endParaRPr>
          </a:p>
        </p:txBody>
      </p:sp>
      <p:graphicFrame>
        <p:nvGraphicFramePr>
          <p:cNvPr id="45062" name="Object 8"/>
          <p:cNvGraphicFramePr>
            <a:graphicFrameLocks noChangeAspect="1"/>
          </p:cNvGraphicFramePr>
          <p:nvPr/>
        </p:nvGraphicFramePr>
        <p:xfrm>
          <a:off x="1017588" y="2038350"/>
          <a:ext cx="2749550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公式" r:id="rId3" imgW="1447800" imgH="609600" progId="Equation.3">
                  <p:embed/>
                </p:oleObj>
              </mc:Choice>
              <mc:Fallback>
                <p:oleObj name="公式" r:id="rId3" imgW="1447800" imgH="609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2038350"/>
                        <a:ext cx="2749550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611188" y="3206750"/>
            <a:ext cx="4391025" cy="7889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627063" y="3209925"/>
          <a:ext cx="4325937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4" name="Equation" r:id="rId5" imgW="2145665" imgH="393700" progId="Equation.3">
                  <p:embed/>
                </p:oleObj>
              </mc:Choice>
              <mc:Fallback>
                <p:oleObj name="Equation" r:id="rId5" imgW="2145665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3209925"/>
                        <a:ext cx="4325937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1941513" y="4524375"/>
          <a:ext cx="127952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5" name="公式" r:id="rId7" imgW="635000" imgH="406400" progId="Equation.3">
                  <p:embed/>
                </p:oleObj>
              </mc:Choice>
              <mc:Fallback>
                <p:oleObj name="公式" r:id="rId7" imgW="635000" imgH="406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3" y="4524375"/>
                        <a:ext cx="1279525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439738" y="5321300"/>
            <a:ext cx="15795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相频响应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2" name="Object 13"/>
          <p:cNvGraphicFramePr>
            <a:graphicFrameLocks noChangeAspect="1"/>
          </p:cNvGraphicFramePr>
          <p:nvPr/>
        </p:nvGraphicFramePr>
        <p:xfrm>
          <a:off x="2005013" y="5421313"/>
          <a:ext cx="8651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6" name="公式" r:id="rId9" imgW="431800" imgH="215900" progId="Equation.3">
                  <p:embed/>
                </p:oleObj>
              </mc:Choice>
              <mc:Fallback>
                <p:oleObj name="公式" r:id="rId9" imgW="431800" imgH="215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5421313"/>
                        <a:ext cx="86518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4"/>
          <p:cNvGraphicFramePr>
            <a:graphicFrameLocks noChangeAspect="1"/>
          </p:cNvGraphicFramePr>
          <p:nvPr/>
        </p:nvGraphicFramePr>
        <p:xfrm>
          <a:off x="5051425" y="914400"/>
          <a:ext cx="3940175" cy="433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7" name="图片" r:id="rId11" imgW="3025775" imgH="3336290" progId="Word.Picture.8">
                  <p:embed/>
                </p:oleObj>
              </mc:Choice>
              <mc:Fallback>
                <p:oleObj name="图片" r:id="rId11" imgW="3025775" imgH="3336290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25" y="914400"/>
                        <a:ext cx="3940175" cy="4337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5"/>
          <p:cNvGraphicFramePr>
            <a:graphicFrameLocks noChangeAspect="1"/>
          </p:cNvGraphicFramePr>
          <p:nvPr/>
        </p:nvGraphicFramePr>
        <p:xfrm>
          <a:off x="5060950" y="3003550"/>
          <a:ext cx="3940175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8" name="图片" r:id="rId13" imgW="3025775" imgH="1753870" progId="Word.Picture.8">
                  <p:embed/>
                </p:oleObj>
              </mc:Choice>
              <mc:Fallback>
                <p:oleObj name="图片" r:id="rId13" imgW="3025775" imgH="1753870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950" y="3003550"/>
                        <a:ext cx="3940175" cy="227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6" grpId="0" autoUpdateAnimBg="0"/>
      <p:bldP spid="18" grpId="0" animBg="1"/>
      <p:bldP spid="2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3.  </a:t>
            </a:r>
            <a:r>
              <a:rPr lang="zh-CN" altLang="en-US"/>
              <a:t>振荡电路工作原理</a:t>
            </a:r>
            <a:endParaRPr lang="zh-CN" alt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30188" y="3152775"/>
            <a:ext cx="419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此时若放大电路的电压增益为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212725" y="1700213"/>
            <a:ext cx="4243388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5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 </a:t>
            </a:r>
            <a:r>
              <a:rPr lang="zh-CN" altLang="en-US" sz="2400" kern="0">
                <a:solidFill>
                  <a:srgbClr val="000000"/>
                </a:solidFill>
              </a:rPr>
              <a:t>断开环路某一点，用瞬时极性法判断可知，电路满足相位平衡条件：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47650" y="3970338"/>
            <a:ext cx="43846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则振荡电路满足振幅平衡条件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7" name="Object 8"/>
          <p:cNvGraphicFramePr>
            <a:graphicFrameLocks noChangeAspect="1"/>
          </p:cNvGraphicFramePr>
          <p:nvPr/>
        </p:nvGraphicFramePr>
        <p:xfrm>
          <a:off x="3365500" y="1123950"/>
          <a:ext cx="8667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公式" r:id="rId1" imgW="431800" imgH="215900" progId="Equation.3">
                  <p:embed/>
                </p:oleObj>
              </mc:Choice>
              <mc:Fallback>
                <p:oleObj name="公式" r:id="rId1" imgW="431800" imgH="215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0" y="1123950"/>
                        <a:ext cx="8667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0"/>
          <p:cNvGrpSpPr/>
          <p:nvPr/>
        </p:nvGrpSpPr>
        <p:grpSpPr bwMode="auto">
          <a:xfrm>
            <a:off x="461963" y="876300"/>
            <a:ext cx="3062287" cy="814388"/>
            <a:chOff x="291" y="564"/>
            <a:chExt cx="1929" cy="513"/>
          </a:xfrm>
        </p:grpSpPr>
        <p:sp>
          <p:nvSpPr>
            <p:cNvPr id="29" name="Rectangle 11"/>
            <p:cNvSpPr>
              <a:spLocks noChangeArrowheads="1"/>
            </p:cNvSpPr>
            <p:nvPr/>
          </p:nvSpPr>
          <p:spPr bwMode="auto">
            <a:xfrm>
              <a:off x="291" y="632"/>
              <a:ext cx="439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当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46101" name="Object 12"/>
            <p:cNvGraphicFramePr>
              <a:graphicFrameLocks noChangeAspect="1"/>
            </p:cNvGraphicFramePr>
            <p:nvPr/>
          </p:nvGraphicFramePr>
          <p:xfrm>
            <a:off x="585" y="564"/>
            <a:ext cx="1129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5" name="公式" r:id="rId3" imgW="888365" imgH="406400" progId="Equation.3">
                    <p:embed/>
                  </p:oleObj>
                </mc:Choice>
                <mc:Fallback>
                  <p:oleObj name="公式" r:id="rId3" imgW="888365" imgH="4064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" y="564"/>
                          <a:ext cx="1129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1647" y="652"/>
              <a:ext cx="57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时，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2" name="Object 14"/>
          <p:cNvGraphicFramePr>
            <a:graphicFrameLocks noChangeAspect="1"/>
          </p:cNvGraphicFramePr>
          <p:nvPr/>
        </p:nvGraphicFramePr>
        <p:xfrm>
          <a:off x="2205038" y="2705100"/>
          <a:ext cx="1790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6" name="Equation" r:id="rId5" imgW="889000" imgH="228600" progId="Equation.3">
                  <p:embed/>
                </p:oleObj>
              </mc:Choice>
              <mc:Fallback>
                <p:oleObj name="Equation" r:id="rId5" imgW="8890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038" y="2705100"/>
                        <a:ext cx="1790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5651500" y="476250"/>
            <a:ext cx="43021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1600" b="1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(+)</a:t>
            </a:r>
            <a:endParaRPr lang="en-US" altLang="zh-CN" sz="1600" b="1" dirty="0">
              <a:solidFill>
                <a:srgbClr val="FF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34" name="Group 21"/>
          <p:cNvGrpSpPr/>
          <p:nvPr/>
        </p:nvGrpSpPr>
        <p:grpSpPr bwMode="auto">
          <a:xfrm>
            <a:off x="7740650" y="3224213"/>
            <a:ext cx="984250" cy="565150"/>
            <a:chOff x="4958" y="1986"/>
            <a:chExt cx="620" cy="356"/>
          </a:xfrm>
        </p:grpSpPr>
        <p:sp>
          <p:nvSpPr>
            <p:cNvPr id="35" name="AutoShape 22"/>
            <p:cNvSpPr>
              <a:spLocks noChangeArrowheads="1"/>
            </p:cNvSpPr>
            <p:nvPr/>
          </p:nvSpPr>
          <p:spPr bwMode="auto">
            <a:xfrm>
              <a:off x="4958" y="1986"/>
              <a:ext cx="620" cy="356"/>
            </a:xfrm>
            <a:prstGeom prst="wedgeEllipseCallout">
              <a:avLst>
                <a:gd name="adj1" fmla="val -79194"/>
                <a:gd name="adj2" fmla="val -105056"/>
              </a:avLst>
            </a:prstGeom>
            <a:solidFill>
              <a:srgbClr val="CCFFCC"/>
            </a:solidFill>
            <a:ln w="6350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72000" rIns="0" bIns="72000" anchor="ctr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kumimoji="1" lang="en-US" altLang="zh-CN" sz="2400" b="1" i="1" kern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</a:rPr>
                <a:t>A</a:t>
              </a:r>
              <a:r>
                <a:rPr kumimoji="1" lang="en-US" altLang="zh-CN" sz="2400" b="1" kern="0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</a:rPr>
                <a:t>v</a:t>
              </a:r>
              <a:endParaRPr kumimoji="1" lang="en-US" altLang="zh-CN" sz="2400" b="1" ker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  <p:sp>
          <p:nvSpPr>
            <p:cNvPr id="36" name="Oval 23"/>
            <p:cNvSpPr>
              <a:spLocks noChangeAspect="1" noChangeArrowheads="1"/>
            </p:cNvSpPr>
            <p:nvPr/>
          </p:nvSpPr>
          <p:spPr bwMode="auto">
            <a:xfrm>
              <a:off x="5244" y="2034"/>
              <a:ext cx="23" cy="2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aphicFrame>
        <p:nvGraphicFramePr>
          <p:cNvPr id="37" name="Object 24"/>
          <p:cNvGraphicFramePr>
            <a:graphicFrameLocks noChangeAspect="1"/>
          </p:cNvGraphicFramePr>
          <p:nvPr/>
        </p:nvGraphicFramePr>
        <p:xfrm>
          <a:off x="4381500" y="3067050"/>
          <a:ext cx="20447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公式" r:id="rId7" imgW="1015365" imgH="444500" progId="Equation.3">
                  <p:embed/>
                </p:oleObj>
              </mc:Choice>
              <mc:Fallback>
                <p:oleObj name="公式" r:id="rId7" imgW="1015365" imgH="4445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3067050"/>
                        <a:ext cx="2044700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25"/>
          <p:cNvGraphicFramePr>
            <a:graphicFrameLocks noChangeAspect="1"/>
          </p:cNvGraphicFramePr>
          <p:nvPr/>
        </p:nvGraphicFramePr>
        <p:xfrm>
          <a:off x="4413250" y="3916363"/>
          <a:ext cx="217487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8" name="公式" r:id="rId9" imgW="1078865" imgH="406400" progId="Equation.3">
                  <p:embed/>
                </p:oleObj>
              </mc:Choice>
              <mc:Fallback>
                <p:oleObj name="公式" r:id="rId9" imgW="1078865" imgH="406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0" y="3916363"/>
                        <a:ext cx="217487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26"/>
          <p:cNvGrpSpPr/>
          <p:nvPr/>
        </p:nvGrpSpPr>
        <p:grpSpPr bwMode="auto">
          <a:xfrm>
            <a:off x="179388" y="4641850"/>
            <a:ext cx="6062662" cy="771525"/>
            <a:chOff x="135" y="2999"/>
            <a:chExt cx="3819" cy="486"/>
          </a:xfrm>
        </p:grpSpPr>
        <p:sp>
          <p:nvSpPr>
            <p:cNvPr id="40" name="Rectangle 27"/>
            <p:cNvSpPr>
              <a:spLocks noChangeArrowheads="1"/>
            </p:cNvSpPr>
            <p:nvPr/>
          </p:nvSpPr>
          <p:spPr bwMode="auto">
            <a:xfrm>
              <a:off x="135" y="3079"/>
              <a:ext cx="3819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电路可以输出频率为                     的正弦波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46097" name="Object 28"/>
            <p:cNvGraphicFramePr>
              <a:graphicFrameLocks noChangeAspect="1"/>
            </p:cNvGraphicFramePr>
            <p:nvPr/>
          </p:nvGraphicFramePr>
          <p:xfrm>
            <a:off x="1943" y="2999"/>
            <a:ext cx="916" cy="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9" name="公式" r:id="rId11" imgW="761365" imgH="406400" progId="Equation.3">
                    <p:embed/>
                  </p:oleObj>
                </mc:Choice>
                <mc:Fallback>
                  <p:oleObj name="公式" r:id="rId11" imgW="761365" imgH="406400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3" y="2999"/>
                          <a:ext cx="916" cy="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Rectangle 29"/>
          <p:cNvSpPr>
            <a:spLocks noChangeArrowheads="1"/>
          </p:cNvSpPr>
          <p:nvPr/>
        </p:nvSpPr>
        <p:spPr bwMode="auto">
          <a:xfrm>
            <a:off x="412750" y="5507038"/>
            <a:ext cx="8342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正弦波振荡电路一般用于产生频率低于 </a:t>
            </a:r>
            <a:r>
              <a:rPr kumimoji="1"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1 MHz </a:t>
            </a: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的正弦波</a:t>
            </a:r>
            <a:endParaRPr kumimoji="1"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00211" y="370234"/>
            <a:ext cx="4452309" cy="2826197"/>
            <a:chOff x="-1848" y="1340768"/>
            <a:chExt cx="6151971" cy="3835053"/>
          </a:xfrm>
        </p:grpSpPr>
        <p:sp>
          <p:nvSpPr>
            <p:cNvPr id="30" name="Line 55"/>
            <p:cNvSpPr>
              <a:spLocks noChangeShapeType="1"/>
            </p:cNvSpPr>
            <p:nvPr/>
          </p:nvSpPr>
          <p:spPr bwMode="auto">
            <a:xfrm>
              <a:off x="1250702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1" name="Rectangle 54"/>
            <p:cNvSpPr>
              <a:spLocks noChangeArrowheads="1"/>
            </p:cNvSpPr>
            <p:nvPr/>
          </p:nvSpPr>
          <p:spPr bwMode="auto">
            <a:xfrm>
              <a:off x="2661197" y="1678862"/>
              <a:ext cx="2494077" cy="3493643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3" name="AutoShape 53"/>
            <p:cNvSpPr>
              <a:spLocks noChangeArrowheads="1"/>
            </p:cNvSpPr>
            <p:nvPr/>
          </p:nvSpPr>
          <p:spPr bwMode="auto">
            <a:xfrm rot="5400000">
              <a:off x="3675687" y="2915329"/>
              <a:ext cx="1133611" cy="145824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4" name="Text Box 52"/>
            <p:cNvSpPr txBox="1">
              <a:spLocks noChangeArrowheads="1"/>
            </p:cNvSpPr>
            <p:nvPr/>
          </p:nvSpPr>
          <p:spPr bwMode="auto">
            <a:xfrm>
              <a:off x="3553774" y="3786981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45" name="Text Box 51"/>
            <p:cNvSpPr txBox="1">
              <a:spLocks noChangeArrowheads="1"/>
            </p:cNvSpPr>
            <p:nvPr/>
          </p:nvSpPr>
          <p:spPr bwMode="auto">
            <a:xfrm>
              <a:off x="3553774" y="3196973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46" name="Oval 50"/>
            <p:cNvSpPr>
              <a:spLocks noChangeArrowheads="1"/>
            </p:cNvSpPr>
            <p:nvPr/>
          </p:nvSpPr>
          <p:spPr bwMode="auto">
            <a:xfrm flipH="1">
              <a:off x="5507897" y="3607990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7" name="Oval 49"/>
            <p:cNvSpPr>
              <a:spLocks noChangeArrowheads="1"/>
            </p:cNvSpPr>
            <p:nvPr/>
          </p:nvSpPr>
          <p:spPr bwMode="auto">
            <a:xfrm flipH="1">
              <a:off x="5897252" y="3607990"/>
              <a:ext cx="84484" cy="7623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 flipH="1">
              <a:off x="4986308" y="3647766"/>
              <a:ext cx="9109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5687883" y="3143938"/>
              <a:ext cx="429759" cy="44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50" name="Oval 45"/>
            <p:cNvSpPr>
              <a:spLocks noChangeArrowheads="1"/>
            </p:cNvSpPr>
            <p:nvPr/>
          </p:nvSpPr>
          <p:spPr bwMode="auto">
            <a:xfrm flipH="1">
              <a:off x="2951375" y="3942771"/>
              <a:ext cx="84484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1" name="Oval 44"/>
            <p:cNvSpPr>
              <a:spLocks noChangeArrowheads="1"/>
            </p:cNvSpPr>
            <p:nvPr/>
          </p:nvSpPr>
          <p:spPr bwMode="auto">
            <a:xfrm flipH="1">
              <a:off x="2951375" y="1818078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2" name="Line 43"/>
            <p:cNvSpPr>
              <a:spLocks noChangeShapeType="1"/>
            </p:cNvSpPr>
            <p:nvPr/>
          </p:nvSpPr>
          <p:spPr bwMode="auto">
            <a:xfrm>
              <a:off x="2995453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3" name="Rectangle 42"/>
            <p:cNvSpPr>
              <a:spLocks noChangeArrowheads="1"/>
            </p:cNvSpPr>
            <p:nvPr/>
          </p:nvSpPr>
          <p:spPr bwMode="auto">
            <a:xfrm rot="5400000" flipH="1">
              <a:off x="2781120" y="4384200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4" name="Rectangle 41"/>
            <p:cNvSpPr>
              <a:spLocks noChangeArrowheads="1"/>
            </p:cNvSpPr>
            <p:nvPr/>
          </p:nvSpPr>
          <p:spPr bwMode="auto">
            <a:xfrm rot="5400000" flipH="1">
              <a:off x="2781120" y="2541253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5" name="Line 40"/>
            <p:cNvSpPr>
              <a:spLocks noChangeShapeType="1"/>
            </p:cNvSpPr>
            <p:nvPr/>
          </p:nvSpPr>
          <p:spPr bwMode="auto">
            <a:xfrm>
              <a:off x="2995453" y="3982546"/>
              <a:ext cx="503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6" name="Line 39"/>
            <p:cNvSpPr>
              <a:spLocks noChangeShapeType="1"/>
            </p:cNvSpPr>
            <p:nvPr/>
          </p:nvSpPr>
          <p:spPr bwMode="auto">
            <a:xfrm>
              <a:off x="1232335" y="3346133"/>
              <a:ext cx="2266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7" name="Rectangle 38"/>
            <p:cNvSpPr>
              <a:spLocks noChangeArrowheads="1"/>
            </p:cNvSpPr>
            <p:nvPr/>
          </p:nvSpPr>
          <p:spPr bwMode="auto">
            <a:xfrm rot="5400000" flipH="1">
              <a:off x="1032694" y="2309228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8" name="Oval 37"/>
            <p:cNvSpPr>
              <a:spLocks noChangeArrowheads="1"/>
            </p:cNvSpPr>
            <p:nvPr/>
          </p:nvSpPr>
          <p:spPr bwMode="auto">
            <a:xfrm flipH="1">
              <a:off x="1206624" y="3299728"/>
              <a:ext cx="84482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59" name="Line 36"/>
            <p:cNvSpPr>
              <a:spLocks noChangeShapeType="1"/>
            </p:cNvSpPr>
            <p:nvPr/>
          </p:nvSpPr>
          <p:spPr bwMode="auto">
            <a:xfrm rot="16200000">
              <a:off x="3002800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0" name="Line 35"/>
            <p:cNvSpPr>
              <a:spLocks noChangeShapeType="1"/>
            </p:cNvSpPr>
            <p:nvPr/>
          </p:nvSpPr>
          <p:spPr bwMode="auto">
            <a:xfrm rot="16200000">
              <a:off x="1250702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1" name="Line 34"/>
            <p:cNvSpPr>
              <a:spLocks noChangeShapeType="1"/>
            </p:cNvSpPr>
            <p:nvPr/>
          </p:nvSpPr>
          <p:spPr bwMode="auto">
            <a:xfrm>
              <a:off x="1250702" y="1857854"/>
              <a:ext cx="43012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2" name="Line 33"/>
            <p:cNvSpPr>
              <a:spLocks noChangeShapeType="1"/>
            </p:cNvSpPr>
            <p:nvPr/>
          </p:nvSpPr>
          <p:spPr bwMode="auto">
            <a:xfrm>
              <a:off x="5551975" y="1857854"/>
              <a:ext cx="0" cy="1796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3" name="Rectangle 32"/>
            <p:cNvSpPr>
              <a:spLocks noChangeArrowheads="1"/>
            </p:cNvSpPr>
            <p:nvPr/>
          </p:nvSpPr>
          <p:spPr bwMode="auto">
            <a:xfrm>
              <a:off x="898078" y="3654395"/>
              <a:ext cx="686880" cy="1010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4" name="Oval 31"/>
            <p:cNvSpPr>
              <a:spLocks noChangeArrowheads="1"/>
            </p:cNvSpPr>
            <p:nvPr/>
          </p:nvSpPr>
          <p:spPr bwMode="auto">
            <a:xfrm flipH="1">
              <a:off x="1206624" y="3607990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5" name="Oval 30"/>
            <p:cNvSpPr>
              <a:spLocks noChangeArrowheads="1"/>
            </p:cNvSpPr>
            <p:nvPr/>
          </p:nvSpPr>
          <p:spPr bwMode="auto">
            <a:xfrm flipH="1">
              <a:off x="1206624" y="4635532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6" name="Rectangle 29"/>
            <p:cNvSpPr>
              <a:spLocks noChangeArrowheads="1"/>
            </p:cNvSpPr>
            <p:nvPr/>
          </p:nvSpPr>
          <p:spPr bwMode="auto">
            <a:xfrm rot="5400000" flipH="1">
              <a:off x="683745" y="4082563"/>
              <a:ext cx="417646" cy="157947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7" name="Line 28"/>
            <p:cNvSpPr>
              <a:spLocks noChangeShapeType="1"/>
            </p:cNvSpPr>
            <p:nvPr/>
          </p:nvSpPr>
          <p:spPr bwMode="auto">
            <a:xfrm rot="16200000">
              <a:off x="1183331" y="2974892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8" name="Line 27"/>
            <p:cNvSpPr>
              <a:spLocks noChangeShapeType="1"/>
            </p:cNvSpPr>
            <p:nvPr/>
          </p:nvSpPr>
          <p:spPr bwMode="auto">
            <a:xfrm rot="16200000">
              <a:off x="1237846" y="2874055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69" name="Line 26"/>
            <p:cNvSpPr>
              <a:spLocks noChangeShapeType="1"/>
            </p:cNvSpPr>
            <p:nvPr/>
          </p:nvSpPr>
          <p:spPr bwMode="auto">
            <a:xfrm rot="16200000">
              <a:off x="1237846" y="2744782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787883" y="2219152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12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1" name="Text Box 24"/>
            <p:cNvSpPr txBox="1">
              <a:spLocks noChangeArrowheads="1"/>
            </p:cNvSpPr>
            <p:nvPr/>
          </p:nvSpPr>
          <p:spPr bwMode="auto">
            <a:xfrm>
              <a:off x="699727" y="2799215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2" name="Text Box 23"/>
            <p:cNvSpPr txBox="1">
              <a:spLocks noChangeArrowheads="1"/>
            </p:cNvSpPr>
            <p:nvPr/>
          </p:nvSpPr>
          <p:spPr bwMode="auto">
            <a:xfrm>
              <a:off x="3124015" y="2481008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12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endParaRPr kumimoji="0" lang="en-US" altLang="zh-CN" sz="12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3" name="Text Box 22"/>
            <p:cNvSpPr txBox="1">
              <a:spLocks noChangeArrowheads="1"/>
            </p:cNvSpPr>
            <p:nvPr/>
          </p:nvSpPr>
          <p:spPr bwMode="auto">
            <a:xfrm>
              <a:off x="2154300" y="3303042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4" name="Rectangle 21"/>
            <p:cNvSpPr>
              <a:spLocks noChangeArrowheads="1"/>
            </p:cNvSpPr>
            <p:nvPr/>
          </p:nvSpPr>
          <p:spPr bwMode="auto">
            <a:xfrm>
              <a:off x="137732" y="1692121"/>
              <a:ext cx="1799850" cy="3483700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75" name="Text Box 20"/>
            <p:cNvSpPr txBox="1">
              <a:spLocks noChangeArrowheads="1"/>
            </p:cNvSpPr>
            <p:nvPr/>
          </p:nvSpPr>
          <p:spPr bwMode="auto">
            <a:xfrm>
              <a:off x="5498" y="2398143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12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6" name="Text Box 19"/>
            <p:cNvSpPr txBox="1">
              <a:spLocks noChangeArrowheads="1"/>
            </p:cNvSpPr>
            <p:nvPr/>
          </p:nvSpPr>
          <p:spPr bwMode="auto">
            <a:xfrm>
              <a:off x="5498" y="3989176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12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7" name="Line 18"/>
            <p:cNvSpPr>
              <a:spLocks noChangeShapeType="1"/>
            </p:cNvSpPr>
            <p:nvPr/>
          </p:nvSpPr>
          <p:spPr bwMode="auto">
            <a:xfrm rot="16200000">
              <a:off x="1517590" y="4191371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78" name="Line 17"/>
            <p:cNvSpPr>
              <a:spLocks noChangeShapeType="1"/>
            </p:cNvSpPr>
            <p:nvPr/>
          </p:nvSpPr>
          <p:spPr bwMode="auto">
            <a:xfrm rot="16200000">
              <a:off x="1575777" y="409053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79" name="Line 16"/>
            <p:cNvSpPr>
              <a:spLocks noChangeShapeType="1"/>
            </p:cNvSpPr>
            <p:nvPr/>
          </p:nvSpPr>
          <p:spPr bwMode="auto">
            <a:xfrm rot="16200000">
              <a:off x="1575777" y="396126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80" name="Text Box 15"/>
            <p:cNvSpPr txBox="1">
              <a:spLocks noChangeArrowheads="1"/>
            </p:cNvSpPr>
            <p:nvPr/>
          </p:nvSpPr>
          <p:spPr bwMode="auto">
            <a:xfrm>
              <a:off x="1045005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1" name="Text Box 14"/>
            <p:cNvSpPr txBox="1">
              <a:spLocks noChangeArrowheads="1"/>
            </p:cNvSpPr>
            <p:nvPr/>
          </p:nvSpPr>
          <p:spPr bwMode="auto">
            <a:xfrm>
              <a:off x="471991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2" name="Text Box 13"/>
            <p:cNvSpPr txBox="1">
              <a:spLocks noChangeArrowheads="1"/>
            </p:cNvSpPr>
            <p:nvPr/>
          </p:nvSpPr>
          <p:spPr bwMode="auto">
            <a:xfrm>
              <a:off x="3116669" y="430406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12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3" name="Text Box 10"/>
            <p:cNvSpPr txBox="1">
              <a:spLocks noChangeArrowheads="1"/>
            </p:cNvSpPr>
            <p:nvPr/>
          </p:nvSpPr>
          <p:spPr bwMode="auto">
            <a:xfrm>
              <a:off x="3987207" y="3491978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4" name="Text Box 7"/>
            <p:cNvSpPr txBox="1">
              <a:spLocks noChangeArrowheads="1"/>
            </p:cNvSpPr>
            <p:nvPr/>
          </p:nvSpPr>
          <p:spPr bwMode="auto">
            <a:xfrm>
              <a:off x="3539081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放大电路</a:t>
              </a:r>
              <a:endParaRPr kumimoji="0" lang="zh-CN" altLang="zh-CN" sz="12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auto">
            <a:xfrm>
              <a:off x="497702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选频网络</a:t>
              </a:r>
              <a:endParaRPr kumimoji="0" lang="zh-CN" altLang="zh-CN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6" name="Text Box 3"/>
            <p:cNvSpPr txBox="1">
              <a:spLocks noChangeArrowheads="1"/>
            </p:cNvSpPr>
            <p:nvPr/>
          </p:nvSpPr>
          <p:spPr bwMode="auto">
            <a:xfrm>
              <a:off x="2135933" y="4870873"/>
              <a:ext cx="396702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87" name="AutoShape 2"/>
            <p:cNvSpPr/>
            <p:nvPr/>
          </p:nvSpPr>
          <p:spPr bwMode="auto">
            <a:xfrm>
              <a:off x="372815" y="1877742"/>
              <a:ext cx="209371" cy="1342435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88" name="AutoShape 1"/>
            <p:cNvSpPr/>
            <p:nvPr/>
          </p:nvSpPr>
          <p:spPr bwMode="auto">
            <a:xfrm>
              <a:off x="372815" y="3478719"/>
              <a:ext cx="209371" cy="1342433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89" name="Rectangle 59"/>
            <p:cNvSpPr>
              <a:spLocks noChangeArrowheads="1"/>
            </p:cNvSpPr>
            <p:nvPr/>
          </p:nvSpPr>
          <p:spPr bwMode="auto">
            <a:xfrm>
              <a:off x="-1848" y="134076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90" name="Rectangle 70"/>
            <p:cNvSpPr>
              <a:spLocks noChangeArrowheads="1"/>
            </p:cNvSpPr>
            <p:nvPr/>
          </p:nvSpPr>
          <p:spPr bwMode="auto">
            <a:xfrm>
              <a:off x="-1848" y="1758414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p:sp>
          <p:nvSpPr>
            <p:cNvPr id="91" name="Rectangle 73"/>
            <p:cNvSpPr>
              <a:spLocks noChangeArrowheads="1"/>
            </p:cNvSpPr>
            <p:nvPr/>
          </p:nvSpPr>
          <p:spPr bwMode="auto">
            <a:xfrm>
              <a:off x="-1848" y="2156172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dirty="0"/>
            </a:p>
          </p:txBody>
        </p:sp>
        <p:sp>
          <p:nvSpPr>
            <p:cNvPr id="92" name="Rectangle 77"/>
            <p:cNvSpPr>
              <a:spLocks noChangeArrowheads="1"/>
            </p:cNvSpPr>
            <p:nvPr/>
          </p:nvSpPr>
          <p:spPr bwMode="auto">
            <a:xfrm>
              <a:off x="-1848" y="257381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3" name="矩形 92"/>
                <p:cNvSpPr/>
                <p:nvPr/>
              </p:nvSpPr>
              <p:spPr>
                <a:xfrm>
                  <a:off x="3996828" y="2413387"/>
                  <a:ext cx="554179" cy="3844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2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𝐕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>
            <p:sp>
              <p:nvSpPr>
                <p:cNvPr id="93" name="矩形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6828" y="2413387"/>
                  <a:ext cx="554179" cy="384492"/>
                </a:xfrm>
                <a:prstGeom prst="rect">
                  <a:avLst/>
                </a:prstGeom>
                <a:blipFill rotWithShape="1">
                  <a:blip r:embed="rId1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4" name="矩形 93"/>
                <p:cNvSpPr/>
                <p:nvPr/>
              </p:nvSpPr>
              <p:spPr>
                <a:xfrm>
                  <a:off x="1593875" y="2272066"/>
                  <a:ext cx="547534" cy="3837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2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>
            <p:sp>
              <p:nvSpPr>
                <p:cNvPr id="94" name="矩形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3875" y="2272066"/>
                  <a:ext cx="547534" cy="383796"/>
                </a:xfrm>
                <a:prstGeom prst="rect">
                  <a:avLst/>
                </a:prstGeom>
                <a:blipFill rotWithShape="1">
                  <a:blip r:embed="rId1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5" name="矩形 94"/>
                <p:cNvSpPr/>
                <p:nvPr/>
              </p:nvSpPr>
              <p:spPr>
                <a:xfrm>
                  <a:off x="5609233" y="3230826"/>
                  <a:ext cx="540890" cy="3837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2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2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𝐨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>
            <p:sp>
              <p:nvSpPr>
                <p:cNvPr id="95" name="矩形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9233" y="3230826"/>
                  <a:ext cx="540890" cy="383796"/>
                </a:xfrm>
                <a:prstGeom prst="rect">
                  <a:avLst/>
                </a:prstGeom>
                <a:blipFill rotWithShape="1">
                  <a:blip r:embed="rId1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6" name="矩形 95"/>
                <p:cNvSpPr/>
                <p:nvPr/>
              </p:nvSpPr>
              <p:spPr>
                <a:xfrm>
                  <a:off x="1805850" y="3803782"/>
                  <a:ext cx="1013291" cy="4105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2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altLang="zh-CN" sz="1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2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2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2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>
            <p:sp>
              <p:nvSpPr>
                <p:cNvPr id="96" name="矩形 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850" y="3803782"/>
                  <a:ext cx="1013291" cy="410562"/>
                </a:xfrm>
                <a:prstGeom prst="rect">
                  <a:avLst/>
                </a:prstGeom>
                <a:blipFill rotWithShape="1">
                  <a:blip r:embed="rId1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  <p:bldP spid="33" grpId="0" autoUpdateAnimBg="0"/>
      <p:bldP spid="42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  </a:t>
            </a:r>
            <a:r>
              <a:rPr lang="zh-CN" altLang="en-US"/>
              <a:t>稳幅措施</a:t>
            </a:r>
            <a:endParaRPr lang="zh-CN" altLang="en-US"/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896938" y="1195388"/>
            <a:ext cx="2870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采用非线性元件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349250" y="1724025"/>
            <a:ext cx="3009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Char char="4"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热敏元件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44" name="Group 7"/>
          <p:cNvGrpSpPr/>
          <p:nvPr/>
        </p:nvGrpSpPr>
        <p:grpSpPr bwMode="auto">
          <a:xfrm>
            <a:off x="511175" y="2236788"/>
            <a:ext cx="3201988" cy="887412"/>
            <a:chOff x="322" y="1266"/>
            <a:chExt cx="2017" cy="559"/>
          </a:xfrm>
        </p:grpSpPr>
        <p:sp>
          <p:nvSpPr>
            <p:cNvPr id="45" name="Rectangle 8"/>
            <p:cNvSpPr>
              <a:spLocks noChangeArrowheads="1"/>
            </p:cNvSpPr>
            <p:nvPr/>
          </p:nvSpPr>
          <p:spPr bwMode="auto">
            <a:xfrm>
              <a:off x="322" y="1320"/>
              <a:ext cx="951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起振时，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47143" name="Object 9"/>
            <p:cNvGraphicFramePr>
              <a:graphicFrameLocks noChangeAspect="1"/>
            </p:cNvGraphicFramePr>
            <p:nvPr/>
          </p:nvGraphicFramePr>
          <p:xfrm>
            <a:off x="1050" y="1266"/>
            <a:ext cx="1289" cy="5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6" name="公式" r:id="rId1" imgW="1015365" imgH="444500" progId="Equation.3">
                    <p:embed/>
                  </p:oleObj>
                </mc:Choice>
                <mc:Fallback>
                  <p:oleObj name="公式" r:id="rId1" imgW="1015365" imgH="4445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0" y="1266"/>
                          <a:ext cx="1289" cy="5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1039813" y="2997200"/>
            <a:ext cx="6985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即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48" name="Object 11"/>
          <p:cNvGraphicFramePr>
            <a:graphicFrameLocks noChangeAspect="1"/>
          </p:cNvGraphicFramePr>
          <p:nvPr/>
        </p:nvGraphicFramePr>
        <p:xfrm>
          <a:off x="1641475" y="3076575"/>
          <a:ext cx="125253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7" name="公式" r:id="rId3" imgW="622300" imgH="228600" progId="Equation.3">
                  <p:embed/>
                </p:oleObj>
              </mc:Choice>
              <mc:Fallback>
                <p:oleObj name="公式" r:id="rId3" imgW="6223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5" y="3076575"/>
                        <a:ext cx="1252538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12"/>
          <p:cNvSpPr>
            <a:spLocks noChangeArrowheads="1"/>
          </p:cNvSpPr>
          <p:nvPr/>
        </p:nvSpPr>
        <p:spPr bwMode="auto">
          <a:xfrm>
            <a:off x="458788" y="3573463"/>
            <a:ext cx="25669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热敏电阻的作用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50" name="Object 13"/>
          <p:cNvGraphicFramePr>
            <a:graphicFrameLocks noChangeAspect="1"/>
          </p:cNvGraphicFramePr>
          <p:nvPr/>
        </p:nvGraphicFramePr>
        <p:xfrm>
          <a:off x="544513" y="4208463"/>
          <a:ext cx="71278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8" name="公式" r:id="rId5" imgW="355600" imgH="279400" progId="Equation.3">
                  <p:embed/>
                </p:oleObj>
              </mc:Choice>
              <mc:Fallback>
                <p:oleObj name="公式" r:id="rId5" imgW="355600" imgH="279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4208463"/>
                        <a:ext cx="712787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" name="Group 14"/>
          <p:cNvGrpSpPr/>
          <p:nvPr/>
        </p:nvGrpSpPr>
        <p:grpSpPr bwMode="auto">
          <a:xfrm>
            <a:off x="1216025" y="4208463"/>
            <a:ext cx="1176338" cy="557212"/>
            <a:chOff x="766" y="2693"/>
            <a:chExt cx="741" cy="351"/>
          </a:xfrm>
        </p:grpSpPr>
        <p:graphicFrame>
          <p:nvGraphicFramePr>
            <p:cNvPr id="47140" name="Object 15"/>
            <p:cNvGraphicFramePr>
              <a:graphicFrameLocks noChangeAspect="1"/>
            </p:cNvGraphicFramePr>
            <p:nvPr/>
          </p:nvGraphicFramePr>
          <p:xfrm>
            <a:off x="1055" y="2693"/>
            <a:ext cx="452" cy="3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9" name="公式" r:id="rId7" imgW="355600" imgH="279400" progId="Equation.3">
                    <p:embed/>
                  </p:oleObj>
                </mc:Choice>
                <mc:Fallback>
                  <p:oleObj name="公式" r:id="rId7" imgW="355600" imgH="279400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5" y="2693"/>
                          <a:ext cx="452" cy="35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" name="Line 16"/>
            <p:cNvSpPr>
              <a:spLocks noChangeShapeType="1"/>
            </p:cNvSpPr>
            <p:nvPr/>
          </p:nvSpPr>
          <p:spPr bwMode="auto">
            <a:xfrm flipV="1">
              <a:off x="766" y="2868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54" name="Group 17"/>
          <p:cNvGrpSpPr/>
          <p:nvPr/>
        </p:nvGrpSpPr>
        <p:grpSpPr bwMode="auto">
          <a:xfrm>
            <a:off x="2344738" y="4259263"/>
            <a:ext cx="1782762" cy="455612"/>
            <a:chOff x="1477" y="2725"/>
            <a:chExt cx="1123" cy="287"/>
          </a:xfrm>
        </p:grpSpPr>
        <p:graphicFrame>
          <p:nvGraphicFramePr>
            <p:cNvPr id="47138" name="Object 18"/>
            <p:cNvGraphicFramePr>
              <a:graphicFrameLocks noChangeAspect="1"/>
            </p:cNvGraphicFramePr>
            <p:nvPr/>
          </p:nvGraphicFramePr>
          <p:xfrm>
            <a:off x="1764" y="2725"/>
            <a:ext cx="836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0" name="公式" r:id="rId9" imgW="660400" imgH="228600" progId="Equation.3">
                    <p:embed/>
                  </p:oleObj>
                </mc:Choice>
                <mc:Fallback>
                  <p:oleObj name="公式" r:id="rId9" imgW="660400" imgH="2286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4" y="2725"/>
                          <a:ext cx="836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Line 19"/>
            <p:cNvSpPr>
              <a:spLocks noChangeShapeType="1"/>
            </p:cNvSpPr>
            <p:nvPr/>
          </p:nvSpPr>
          <p:spPr bwMode="auto">
            <a:xfrm flipV="1">
              <a:off x="1477" y="2868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4090988" y="4259263"/>
            <a:ext cx="1830387" cy="455612"/>
            <a:chOff x="2577" y="2725"/>
            <a:chExt cx="1153" cy="287"/>
          </a:xfrm>
        </p:grpSpPr>
        <p:graphicFrame>
          <p:nvGraphicFramePr>
            <p:cNvPr id="47136" name="Object 21"/>
            <p:cNvGraphicFramePr>
              <a:graphicFrameLocks noChangeAspect="1"/>
            </p:cNvGraphicFramePr>
            <p:nvPr/>
          </p:nvGraphicFramePr>
          <p:xfrm>
            <a:off x="2880" y="2725"/>
            <a:ext cx="850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1" name="公式" r:id="rId11" imgW="673100" imgH="228600" progId="Equation.3">
                    <p:embed/>
                  </p:oleObj>
                </mc:Choice>
                <mc:Fallback>
                  <p:oleObj name="公式" r:id="rId11" imgW="673100" imgH="228600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725"/>
                          <a:ext cx="850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" name="Line 22"/>
            <p:cNvSpPr>
              <a:spLocks noChangeShapeType="1"/>
            </p:cNvSpPr>
            <p:nvPr/>
          </p:nvSpPr>
          <p:spPr bwMode="auto">
            <a:xfrm flipV="1">
              <a:off x="2577" y="2868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60" name="Group 23"/>
          <p:cNvGrpSpPr/>
          <p:nvPr/>
        </p:nvGrpSpPr>
        <p:grpSpPr bwMode="auto">
          <a:xfrm>
            <a:off x="5867400" y="4279900"/>
            <a:ext cx="1819275" cy="455613"/>
            <a:chOff x="3710" y="2725"/>
            <a:chExt cx="1146" cy="287"/>
          </a:xfrm>
        </p:grpSpPr>
        <p:graphicFrame>
          <p:nvGraphicFramePr>
            <p:cNvPr id="47134" name="Object 24"/>
            <p:cNvGraphicFramePr>
              <a:graphicFrameLocks noChangeAspect="1"/>
            </p:cNvGraphicFramePr>
            <p:nvPr/>
          </p:nvGraphicFramePr>
          <p:xfrm>
            <a:off x="4020" y="2725"/>
            <a:ext cx="836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2" name="公式" r:id="rId13" imgW="660400" imgH="228600" progId="Equation.3">
                    <p:embed/>
                  </p:oleObj>
                </mc:Choice>
                <mc:Fallback>
                  <p:oleObj name="公式" r:id="rId13" imgW="660400" imgH="228600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0" y="2725"/>
                          <a:ext cx="836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" name="Line 25"/>
            <p:cNvSpPr>
              <a:spLocks noChangeShapeType="1"/>
            </p:cNvSpPr>
            <p:nvPr/>
          </p:nvSpPr>
          <p:spPr bwMode="auto">
            <a:xfrm flipV="1">
              <a:off x="3710" y="2868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63" name="Group 26"/>
          <p:cNvGrpSpPr/>
          <p:nvPr/>
        </p:nvGrpSpPr>
        <p:grpSpPr bwMode="auto">
          <a:xfrm>
            <a:off x="3030538" y="5153025"/>
            <a:ext cx="1452562" cy="455613"/>
            <a:chOff x="1909" y="3288"/>
            <a:chExt cx="915" cy="287"/>
          </a:xfrm>
        </p:grpSpPr>
        <p:graphicFrame>
          <p:nvGraphicFramePr>
            <p:cNvPr id="47132" name="Object 27"/>
            <p:cNvGraphicFramePr>
              <a:graphicFrameLocks noChangeAspect="1"/>
            </p:cNvGraphicFramePr>
            <p:nvPr/>
          </p:nvGraphicFramePr>
          <p:xfrm>
            <a:off x="2230" y="3288"/>
            <a:ext cx="594" cy="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3" name="公式" r:id="rId15" imgW="469900" imgH="228600" progId="Equation.3">
                    <p:embed/>
                  </p:oleObj>
                </mc:Choice>
                <mc:Fallback>
                  <p:oleObj name="公式" r:id="rId15" imgW="469900" imgH="228600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0" y="3288"/>
                          <a:ext cx="594" cy="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" name="Line 28"/>
            <p:cNvSpPr>
              <a:spLocks noChangeShapeType="1"/>
            </p:cNvSpPr>
            <p:nvPr/>
          </p:nvSpPr>
          <p:spPr bwMode="auto">
            <a:xfrm flipV="1">
              <a:off x="1909" y="3424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66" name="Group 29"/>
          <p:cNvGrpSpPr/>
          <p:nvPr/>
        </p:nvGrpSpPr>
        <p:grpSpPr bwMode="auto">
          <a:xfrm>
            <a:off x="4511675" y="5053013"/>
            <a:ext cx="2817813" cy="555625"/>
            <a:chOff x="2842" y="3225"/>
            <a:chExt cx="1775" cy="350"/>
          </a:xfrm>
        </p:grpSpPr>
        <p:graphicFrame>
          <p:nvGraphicFramePr>
            <p:cNvPr id="47129" name="Object 30"/>
            <p:cNvGraphicFramePr>
              <a:graphicFrameLocks noChangeAspect="1"/>
            </p:cNvGraphicFramePr>
            <p:nvPr/>
          </p:nvGraphicFramePr>
          <p:xfrm>
            <a:off x="3167" y="3289"/>
            <a:ext cx="790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4" name="公式" r:id="rId17" imgW="622300" imgH="228600" progId="Equation.3">
                    <p:embed/>
                  </p:oleObj>
                </mc:Choice>
                <mc:Fallback>
                  <p:oleObj name="公式" r:id="rId17" imgW="622300" imgH="22860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7" y="3289"/>
                          <a:ext cx="790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Rectangle 31"/>
            <p:cNvSpPr>
              <a:spLocks noChangeArrowheads="1"/>
            </p:cNvSpPr>
            <p:nvPr/>
          </p:nvSpPr>
          <p:spPr bwMode="auto">
            <a:xfrm>
              <a:off x="3922" y="3225"/>
              <a:ext cx="695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稳幅</a:t>
              </a:r>
              <a:endParaRPr lang="zh-CN" altLang="en-US" sz="2400" kern="0">
                <a:solidFill>
                  <a:srgbClr val="000000"/>
                </a:solidFill>
              </a:endParaRPr>
            </a:p>
          </p:txBody>
        </p:sp>
        <p:sp>
          <p:nvSpPr>
            <p:cNvPr id="69" name="Line 32"/>
            <p:cNvSpPr>
              <a:spLocks noChangeShapeType="1"/>
            </p:cNvSpPr>
            <p:nvPr/>
          </p:nvSpPr>
          <p:spPr bwMode="auto">
            <a:xfrm flipV="1">
              <a:off x="2842" y="3413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70" name="Group 33"/>
          <p:cNvGrpSpPr/>
          <p:nvPr/>
        </p:nvGrpSpPr>
        <p:grpSpPr bwMode="auto">
          <a:xfrm>
            <a:off x="1671638" y="4452938"/>
            <a:ext cx="6562725" cy="1155700"/>
            <a:chOff x="1053" y="2847"/>
            <a:chExt cx="4134" cy="728"/>
          </a:xfrm>
        </p:grpSpPr>
        <p:graphicFrame>
          <p:nvGraphicFramePr>
            <p:cNvPr id="47123" name="Object 34"/>
            <p:cNvGraphicFramePr>
              <a:graphicFrameLocks noChangeAspect="1"/>
            </p:cNvGraphicFramePr>
            <p:nvPr/>
          </p:nvGraphicFramePr>
          <p:xfrm>
            <a:off x="1422" y="3272"/>
            <a:ext cx="451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5" name="公式" r:id="rId19" imgW="355600" imgH="241300" progId="Equation.3">
                    <p:embed/>
                  </p:oleObj>
                </mc:Choice>
                <mc:Fallback>
                  <p:oleObj name="公式" r:id="rId19" imgW="355600" imgH="241300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2" y="3272"/>
                          <a:ext cx="451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" name="Line 35"/>
            <p:cNvSpPr>
              <a:spLocks noChangeShapeType="1"/>
            </p:cNvSpPr>
            <p:nvPr/>
          </p:nvSpPr>
          <p:spPr bwMode="auto">
            <a:xfrm flipV="1">
              <a:off x="4854" y="2857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73" name="Line 36"/>
            <p:cNvSpPr>
              <a:spLocks noChangeShapeType="1"/>
            </p:cNvSpPr>
            <p:nvPr/>
          </p:nvSpPr>
          <p:spPr bwMode="auto">
            <a:xfrm flipV="1">
              <a:off x="1064" y="3424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74" name="Line 37"/>
            <p:cNvSpPr>
              <a:spLocks noChangeShapeType="1"/>
            </p:cNvSpPr>
            <p:nvPr/>
          </p:nvSpPr>
          <p:spPr bwMode="auto">
            <a:xfrm flipV="1">
              <a:off x="1053" y="3168"/>
              <a:ext cx="4134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75" name="Line 38"/>
            <p:cNvSpPr>
              <a:spLocks noChangeShapeType="1"/>
            </p:cNvSpPr>
            <p:nvPr/>
          </p:nvSpPr>
          <p:spPr bwMode="auto">
            <a:xfrm rot="16200000" flipV="1">
              <a:off x="926" y="3296"/>
              <a:ext cx="255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76" name="Line 39"/>
            <p:cNvSpPr>
              <a:spLocks noChangeShapeType="1"/>
            </p:cNvSpPr>
            <p:nvPr/>
          </p:nvSpPr>
          <p:spPr bwMode="auto">
            <a:xfrm rot="16200000" flipV="1">
              <a:off x="5021" y="3002"/>
              <a:ext cx="310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82095" y="866178"/>
            <a:ext cx="5004103" cy="2958110"/>
            <a:chOff x="-1848" y="1340768"/>
            <a:chExt cx="6180308" cy="3835053"/>
          </a:xfrm>
        </p:grpSpPr>
        <p:sp>
          <p:nvSpPr>
            <p:cNvPr id="46" name="Line 55"/>
            <p:cNvSpPr>
              <a:spLocks noChangeShapeType="1"/>
            </p:cNvSpPr>
            <p:nvPr/>
          </p:nvSpPr>
          <p:spPr bwMode="auto">
            <a:xfrm>
              <a:off x="1250702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52" name="Rectangle 54"/>
            <p:cNvSpPr>
              <a:spLocks noChangeArrowheads="1"/>
            </p:cNvSpPr>
            <p:nvPr/>
          </p:nvSpPr>
          <p:spPr bwMode="auto">
            <a:xfrm>
              <a:off x="2661197" y="1678862"/>
              <a:ext cx="2494077" cy="3493643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55" name="AutoShape 53"/>
            <p:cNvSpPr>
              <a:spLocks noChangeArrowheads="1"/>
            </p:cNvSpPr>
            <p:nvPr/>
          </p:nvSpPr>
          <p:spPr bwMode="auto">
            <a:xfrm rot="5400000">
              <a:off x="3675687" y="2915329"/>
              <a:ext cx="1133611" cy="145824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58" name="Text Box 52"/>
            <p:cNvSpPr txBox="1">
              <a:spLocks noChangeArrowheads="1"/>
            </p:cNvSpPr>
            <p:nvPr/>
          </p:nvSpPr>
          <p:spPr bwMode="auto">
            <a:xfrm>
              <a:off x="3553774" y="3786981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61" name="Text Box 51"/>
            <p:cNvSpPr txBox="1">
              <a:spLocks noChangeArrowheads="1"/>
            </p:cNvSpPr>
            <p:nvPr/>
          </p:nvSpPr>
          <p:spPr bwMode="auto">
            <a:xfrm>
              <a:off x="3553774" y="3196973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64" name="Oval 50"/>
            <p:cNvSpPr>
              <a:spLocks noChangeArrowheads="1"/>
            </p:cNvSpPr>
            <p:nvPr/>
          </p:nvSpPr>
          <p:spPr bwMode="auto">
            <a:xfrm flipH="1">
              <a:off x="5507897" y="3607990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7" name="Oval 49"/>
            <p:cNvSpPr>
              <a:spLocks noChangeArrowheads="1"/>
            </p:cNvSpPr>
            <p:nvPr/>
          </p:nvSpPr>
          <p:spPr bwMode="auto">
            <a:xfrm flipH="1">
              <a:off x="5897252" y="3607990"/>
              <a:ext cx="84484" cy="76238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1" name="Line 48"/>
            <p:cNvSpPr>
              <a:spLocks noChangeShapeType="1"/>
            </p:cNvSpPr>
            <p:nvPr/>
          </p:nvSpPr>
          <p:spPr bwMode="auto">
            <a:xfrm flipH="1">
              <a:off x="4986308" y="3647766"/>
              <a:ext cx="91094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7" name="Text Box 46"/>
            <p:cNvSpPr txBox="1">
              <a:spLocks noChangeArrowheads="1"/>
            </p:cNvSpPr>
            <p:nvPr/>
          </p:nvSpPr>
          <p:spPr bwMode="auto">
            <a:xfrm>
              <a:off x="5687883" y="3143938"/>
              <a:ext cx="429759" cy="44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78" name="Oval 45"/>
            <p:cNvSpPr>
              <a:spLocks noChangeArrowheads="1"/>
            </p:cNvSpPr>
            <p:nvPr/>
          </p:nvSpPr>
          <p:spPr bwMode="auto">
            <a:xfrm flipH="1">
              <a:off x="2951375" y="3942771"/>
              <a:ext cx="84484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9" name="Oval 44"/>
            <p:cNvSpPr>
              <a:spLocks noChangeArrowheads="1"/>
            </p:cNvSpPr>
            <p:nvPr/>
          </p:nvSpPr>
          <p:spPr bwMode="auto">
            <a:xfrm flipH="1">
              <a:off x="2951375" y="1818078"/>
              <a:ext cx="84484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0" name="Line 43"/>
            <p:cNvSpPr>
              <a:spLocks noChangeShapeType="1"/>
            </p:cNvSpPr>
            <p:nvPr/>
          </p:nvSpPr>
          <p:spPr bwMode="auto">
            <a:xfrm>
              <a:off x="2995453" y="1857854"/>
              <a:ext cx="0" cy="31257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1" name="Rectangle 42"/>
            <p:cNvSpPr>
              <a:spLocks noChangeArrowheads="1"/>
            </p:cNvSpPr>
            <p:nvPr/>
          </p:nvSpPr>
          <p:spPr bwMode="auto">
            <a:xfrm rot="5400000" flipH="1">
              <a:off x="2781120" y="4384200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2" name="Rectangle 41"/>
            <p:cNvSpPr>
              <a:spLocks noChangeArrowheads="1"/>
            </p:cNvSpPr>
            <p:nvPr/>
          </p:nvSpPr>
          <p:spPr bwMode="auto">
            <a:xfrm rot="5400000" flipH="1">
              <a:off x="2781120" y="2541253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3" name="Line 40"/>
            <p:cNvSpPr>
              <a:spLocks noChangeShapeType="1"/>
            </p:cNvSpPr>
            <p:nvPr/>
          </p:nvSpPr>
          <p:spPr bwMode="auto">
            <a:xfrm>
              <a:off x="2995453" y="3982546"/>
              <a:ext cx="503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4" name="Line 39"/>
            <p:cNvSpPr>
              <a:spLocks noChangeShapeType="1"/>
            </p:cNvSpPr>
            <p:nvPr/>
          </p:nvSpPr>
          <p:spPr bwMode="auto">
            <a:xfrm>
              <a:off x="1232335" y="3346133"/>
              <a:ext cx="2266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5" name="Rectangle 38"/>
            <p:cNvSpPr>
              <a:spLocks noChangeArrowheads="1"/>
            </p:cNvSpPr>
            <p:nvPr/>
          </p:nvSpPr>
          <p:spPr bwMode="auto">
            <a:xfrm rot="5400000" flipH="1">
              <a:off x="1032694" y="2309228"/>
              <a:ext cx="417646" cy="157945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6" name="Oval 37"/>
            <p:cNvSpPr>
              <a:spLocks noChangeArrowheads="1"/>
            </p:cNvSpPr>
            <p:nvPr/>
          </p:nvSpPr>
          <p:spPr bwMode="auto">
            <a:xfrm flipH="1">
              <a:off x="1206624" y="3299728"/>
              <a:ext cx="84482" cy="7623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7" name="Line 36"/>
            <p:cNvSpPr>
              <a:spLocks noChangeShapeType="1"/>
            </p:cNvSpPr>
            <p:nvPr/>
          </p:nvSpPr>
          <p:spPr bwMode="auto">
            <a:xfrm rot="16200000">
              <a:off x="3002800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8" name="Line 35"/>
            <p:cNvSpPr>
              <a:spLocks noChangeShapeType="1"/>
            </p:cNvSpPr>
            <p:nvPr/>
          </p:nvSpPr>
          <p:spPr bwMode="auto">
            <a:xfrm rot="16200000">
              <a:off x="1250702" y="4861997"/>
              <a:ext cx="0" cy="249775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9" name="Line 34"/>
            <p:cNvSpPr>
              <a:spLocks noChangeShapeType="1"/>
            </p:cNvSpPr>
            <p:nvPr/>
          </p:nvSpPr>
          <p:spPr bwMode="auto">
            <a:xfrm>
              <a:off x="1250702" y="1857854"/>
              <a:ext cx="43012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0" name="Line 33"/>
            <p:cNvSpPr>
              <a:spLocks noChangeShapeType="1"/>
            </p:cNvSpPr>
            <p:nvPr/>
          </p:nvSpPr>
          <p:spPr bwMode="auto">
            <a:xfrm>
              <a:off x="5551975" y="1857854"/>
              <a:ext cx="0" cy="17965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1" name="Rectangle 32"/>
            <p:cNvSpPr>
              <a:spLocks noChangeArrowheads="1"/>
            </p:cNvSpPr>
            <p:nvPr/>
          </p:nvSpPr>
          <p:spPr bwMode="auto">
            <a:xfrm>
              <a:off x="898078" y="3654395"/>
              <a:ext cx="686880" cy="1010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2" name="Oval 31"/>
            <p:cNvSpPr>
              <a:spLocks noChangeArrowheads="1"/>
            </p:cNvSpPr>
            <p:nvPr/>
          </p:nvSpPr>
          <p:spPr bwMode="auto">
            <a:xfrm flipH="1">
              <a:off x="1206624" y="3607990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3" name="Oval 30"/>
            <p:cNvSpPr>
              <a:spLocks noChangeArrowheads="1"/>
            </p:cNvSpPr>
            <p:nvPr/>
          </p:nvSpPr>
          <p:spPr bwMode="auto">
            <a:xfrm flipH="1">
              <a:off x="1206624" y="4635532"/>
              <a:ext cx="84482" cy="7623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4" name="Rectangle 29"/>
            <p:cNvSpPr>
              <a:spLocks noChangeArrowheads="1"/>
            </p:cNvSpPr>
            <p:nvPr/>
          </p:nvSpPr>
          <p:spPr bwMode="auto">
            <a:xfrm rot="5400000" flipH="1">
              <a:off x="683745" y="4082563"/>
              <a:ext cx="417646" cy="157947"/>
            </a:xfrm>
            <a:prstGeom prst="rect">
              <a:avLst/>
            </a:prstGeom>
            <a:solidFill>
              <a:srgbClr val="FFFFFF"/>
            </a:solidFill>
            <a:ln w="16510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5" name="Line 28"/>
            <p:cNvSpPr>
              <a:spLocks noChangeShapeType="1"/>
            </p:cNvSpPr>
            <p:nvPr/>
          </p:nvSpPr>
          <p:spPr bwMode="auto">
            <a:xfrm rot="16200000">
              <a:off x="1183331" y="2974892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6" name="Line 27"/>
            <p:cNvSpPr>
              <a:spLocks noChangeShapeType="1"/>
            </p:cNvSpPr>
            <p:nvPr/>
          </p:nvSpPr>
          <p:spPr bwMode="auto">
            <a:xfrm rot="16200000">
              <a:off x="1237846" y="2874055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7" name="Line 26"/>
            <p:cNvSpPr>
              <a:spLocks noChangeShapeType="1"/>
            </p:cNvSpPr>
            <p:nvPr/>
          </p:nvSpPr>
          <p:spPr bwMode="auto">
            <a:xfrm rot="16200000">
              <a:off x="1237846" y="2744782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8" name="Text Box 25"/>
            <p:cNvSpPr txBox="1">
              <a:spLocks noChangeArrowheads="1"/>
            </p:cNvSpPr>
            <p:nvPr/>
          </p:nvSpPr>
          <p:spPr bwMode="auto">
            <a:xfrm>
              <a:off x="787883" y="2219152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16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99" name="Text Box 24"/>
            <p:cNvSpPr txBox="1">
              <a:spLocks noChangeArrowheads="1"/>
            </p:cNvSpPr>
            <p:nvPr/>
          </p:nvSpPr>
          <p:spPr bwMode="auto">
            <a:xfrm>
              <a:off x="699727" y="2799215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0" name="Text Box 23"/>
            <p:cNvSpPr txBox="1">
              <a:spLocks noChangeArrowheads="1"/>
            </p:cNvSpPr>
            <p:nvPr/>
          </p:nvSpPr>
          <p:spPr bwMode="auto">
            <a:xfrm>
              <a:off x="3124015" y="2481008"/>
              <a:ext cx="352624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16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</a:t>
              </a:r>
              <a:endParaRPr kumimoji="0" lang="en-US" altLang="zh-CN" sz="16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1" name="Text Box 22"/>
            <p:cNvSpPr txBox="1">
              <a:spLocks noChangeArrowheads="1"/>
            </p:cNvSpPr>
            <p:nvPr/>
          </p:nvSpPr>
          <p:spPr bwMode="auto">
            <a:xfrm>
              <a:off x="2154300" y="3303042"/>
              <a:ext cx="396702" cy="4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＋</a:t>
              </a:r>
              <a:endParaRPr kumimoji="0" lang="zh-CN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2" name="Rectangle 21"/>
            <p:cNvSpPr>
              <a:spLocks noChangeArrowheads="1"/>
            </p:cNvSpPr>
            <p:nvPr/>
          </p:nvSpPr>
          <p:spPr bwMode="auto">
            <a:xfrm>
              <a:off x="137732" y="1692121"/>
              <a:ext cx="1799850" cy="3483700"/>
            </a:xfrm>
            <a:prstGeom prst="rect">
              <a:avLst/>
            </a:prstGeom>
            <a:noFill/>
            <a:ln w="3175">
              <a:solidFill>
                <a:srgbClr val="FF6600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3" name="Text Box 20"/>
            <p:cNvSpPr txBox="1">
              <a:spLocks noChangeArrowheads="1"/>
            </p:cNvSpPr>
            <p:nvPr/>
          </p:nvSpPr>
          <p:spPr bwMode="auto">
            <a:xfrm>
              <a:off x="5498" y="2398143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16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4" name="Text Box 19"/>
            <p:cNvSpPr txBox="1">
              <a:spLocks noChangeArrowheads="1"/>
            </p:cNvSpPr>
            <p:nvPr/>
          </p:nvSpPr>
          <p:spPr bwMode="auto">
            <a:xfrm>
              <a:off x="5498" y="3989176"/>
              <a:ext cx="396702" cy="3049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Z</a:t>
              </a:r>
              <a:r>
                <a:rPr kumimoji="0" lang="en-US" altLang="zh-CN" sz="16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5" name="Line 18"/>
            <p:cNvSpPr>
              <a:spLocks noChangeShapeType="1"/>
            </p:cNvSpPr>
            <p:nvPr/>
          </p:nvSpPr>
          <p:spPr bwMode="auto">
            <a:xfrm rot="16200000">
              <a:off x="1517590" y="4191371"/>
              <a:ext cx="11269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6" name="Line 17"/>
            <p:cNvSpPr>
              <a:spLocks noChangeShapeType="1"/>
            </p:cNvSpPr>
            <p:nvPr/>
          </p:nvSpPr>
          <p:spPr bwMode="auto">
            <a:xfrm rot="16200000">
              <a:off x="1575777" y="409053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7" name="Line 16"/>
            <p:cNvSpPr>
              <a:spLocks noChangeShapeType="1"/>
            </p:cNvSpPr>
            <p:nvPr/>
          </p:nvSpPr>
          <p:spPr bwMode="auto">
            <a:xfrm rot="16200000">
              <a:off x="1575777" y="3961261"/>
              <a:ext cx="0" cy="334259"/>
            </a:xfrm>
            <a:prstGeom prst="line">
              <a:avLst/>
            </a:prstGeom>
            <a:noFill/>
            <a:ln w="1651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8" name="Text Box 15"/>
            <p:cNvSpPr txBox="1">
              <a:spLocks noChangeArrowheads="1"/>
            </p:cNvSpPr>
            <p:nvPr/>
          </p:nvSpPr>
          <p:spPr bwMode="auto">
            <a:xfrm>
              <a:off x="1045005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09" name="Text Box 14"/>
            <p:cNvSpPr txBox="1">
              <a:spLocks noChangeArrowheads="1"/>
            </p:cNvSpPr>
            <p:nvPr/>
          </p:nvSpPr>
          <p:spPr bwMode="auto">
            <a:xfrm>
              <a:off x="471991" y="401900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0" name="Text Box 13"/>
            <p:cNvSpPr txBox="1">
              <a:spLocks noChangeArrowheads="1"/>
            </p:cNvSpPr>
            <p:nvPr/>
          </p:nvSpPr>
          <p:spPr bwMode="auto">
            <a:xfrm>
              <a:off x="3116669" y="4304067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</a:t>
              </a:r>
              <a:r>
                <a:rPr kumimoji="0" lang="en-US" altLang="zh-CN" sz="1600" b="1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3987207" y="3491978"/>
              <a:ext cx="352624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</a:t>
              </a:r>
              <a:endParaRPr kumimoji="0" lang="en-US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2" name="Text Box 7"/>
            <p:cNvSpPr txBox="1">
              <a:spLocks noChangeArrowheads="1"/>
            </p:cNvSpPr>
            <p:nvPr/>
          </p:nvSpPr>
          <p:spPr bwMode="auto">
            <a:xfrm>
              <a:off x="3539081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放大电路</a:t>
              </a:r>
              <a:endParaRPr kumimoji="0" lang="zh-CN" altLang="zh-CN" sz="16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3" name="Text Box 6"/>
            <p:cNvSpPr txBox="1">
              <a:spLocks noChangeArrowheads="1"/>
            </p:cNvSpPr>
            <p:nvPr/>
          </p:nvSpPr>
          <p:spPr bwMode="auto">
            <a:xfrm>
              <a:off x="497702" y="1340768"/>
              <a:ext cx="1153373" cy="338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选频网络</a:t>
              </a:r>
              <a:endParaRPr kumimoji="0" lang="zh-CN" altLang="zh-CN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4" name="Text Box 3"/>
            <p:cNvSpPr txBox="1">
              <a:spLocks noChangeArrowheads="1"/>
            </p:cNvSpPr>
            <p:nvPr/>
          </p:nvSpPr>
          <p:spPr bwMode="auto">
            <a:xfrm>
              <a:off x="2135933" y="4870873"/>
              <a:ext cx="396702" cy="298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endParaRPr kumimoji="0" lang="zh-CN" altLang="zh-C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</a:endParaRPr>
            </a:p>
          </p:txBody>
        </p:sp>
        <p:sp>
          <p:nvSpPr>
            <p:cNvPr id="115" name="AutoShape 2"/>
            <p:cNvSpPr/>
            <p:nvPr/>
          </p:nvSpPr>
          <p:spPr bwMode="auto">
            <a:xfrm>
              <a:off x="372815" y="1877742"/>
              <a:ext cx="209371" cy="1342435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6" name="AutoShape 1"/>
            <p:cNvSpPr/>
            <p:nvPr/>
          </p:nvSpPr>
          <p:spPr bwMode="auto">
            <a:xfrm>
              <a:off x="372815" y="3478719"/>
              <a:ext cx="209371" cy="1342433"/>
            </a:xfrm>
            <a:prstGeom prst="leftBrace">
              <a:avLst>
                <a:gd name="adj1" fmla="val 4845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7" name="Rectangle 59"/>
            <p:cNvSpPr>
              <a:spLocks noChangeArrowheads="1"/>
            </p:cNvSpPr>
            <p:nvPr/>
          </p:nvSpPr>
          <p:spPr bwMode="auto">
            <a:xfrm>
              <a:off x="-1848" y="134076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8" name="Rectangle 70"/>
            <p:cNvSpPr>
              <a:spLocks noChangeArrowheads="1"/>
            </p:cNvSpPr>
            <p:nvPr/>
          </p:nvSpPr>
          <p:spPr bwMode="auto">
            <a:xfrm>
              <a:off x="-1848" y="1758414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9" name="Rectangle 73"/>
            <p:cNvSpPr>
              <a:spLocks noChangeArrowheads="1"/>
            </p:cNvSpPr>
            <p:nvPr/>
          </p:nvSpPr>
          <p:spPr bwMode="auto">
            <a:xfrm>
              <a:off x="-1848" y="2156172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/>
            </a:p>
          </p:txBody>
        </p:sp>
        <p:sp>
          <p:nvSpPr>
            <p:cNvPr id="120" name="Rectangle 77"/>
            <p:cNvSpPr>
              <a:spLocks noChangeArrowheads="1"/>
            </p:cNvSpPr>
            <p:nvPr/>
          </p:nvSpPr>
          <p:spPr bwMode="auto">
            <a:xfrm>
              <a:off x="-1848" y="257381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1" name="矩形 120"/>
                <p:cNvSpPr/>
                <p:nvPr/>
              </p:nvSpPr>
              <p:spPr>
                <a:xfrm>
                  <a:off x="3996827" y="2413386"/>
                  <a:ext cx="583087" cy="4498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𝐕</m:t>
                            </m:r>
                          </m:sub>
                        </m:sSub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>
            <p:sp>
              <p:nvSpPr>
                <p:cNvPr id="121" name="矩形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6827" y="2413386"/>
                  <a:ext cx="583087" cy="449893"/>
                </a:xfrm>
                <a:prstGeom prst="rect">
                  <a:avLst/>
                </a:prstGeom>
                <a:blipFill rotWithShape="1">
                  <a:blip r:embed="rId2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2" name="矩形 121"/>
                <p:cNvSpPr/>
                <p:nvPr/>
              </p:nvSpPr>
              <p:spPr>
                <a:xfrm>
                  <a:off x="1593875" y="2272067"/>
                  <a:ext cx="579128" cy="4489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sub>
                        </m:sSub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>
            <p:sp>
              <p:nvSpPr>
                <p:cNvPr id="122" name="矩形 1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3875" y="2272067"/>
                  <a:ext cx="579128" cy="448979"/>
                </a:xfrm>
                <a:prstGeom prst="rect">
                  <a:avLst/>
                </a:prstGeom>
                <a:blipFill rotWithShape="1">
                  <a:blip r:embed="rId2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3" name="矩形 122"/>
                <p:cNvSpPr/>
                <p:nvPr/>
              </p:nvSpPr>
              <p:spPr>
                <a:xfrm>
                  <a:off x="5609233" y="3230827"/>
                  <a:ext cx="569227" cy="4489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𝐨</m:t>
                            </m:r>
                          </m:sub>
                        </m:sSub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>
            <p:sp>
              <p:nvSpPr>
                <p:cNvPr id="123" name="矩形 1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9233" y="3230827"/>
                  <a:ext cx="569227" cy="448979"/>
                </a:xfrm>
                <a:prstGeom prst="rect">
                  <a:avLst/>
                </a:prstGeom>
                <a:blipFill rotWithShape="1">
                  <a:blip r:embed="rId2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4" name="矩形 123"/>
                <p:cNvSpPr/>
                <p:nvPr/>
              </p:nvSpPr>
              <p:spPr>
                <a:xfrm>
                  <a:off x="1805850" y="3803783"/>
                  <a:ext cx="1140278" cy="486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altLang="zh-CN" sz="16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16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sub>
                        </m:sSub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>
            <p:sp>
              <p:nvSpPr>
                <p:cNvPr id="124" name="矩形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850" y="3803783"/>
                  <a:ext cx="1140278" cy="486554"/>
                </a:xfrm>
                <a:prstGeom prst="rect">
                  <a:avLst/>
                </a:prstGeom>
                <a:blipFill rotWithShape="1">
                  <a:blip r:embed="rId2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AutoShape 6"/>
          <p:cNvSpPr>
            <a:spLocks noChangeArrowheads="1"/>
          </p:cNvSpPr>
          <p:nvPr/>
        </p:nvSpPr>
        <p:spPr bwMode="auto">
          <a:xfrm>
            <a:off x="6192838" y="415925"/>
            <a:ext cx="2095500" cy="565150"/>
          </a:xfrm>
          <a:prstGeom prst="wedgeEllipseCallout">
            <a:avLst>
              <a:gd name="adj1" fmla="val -39093"/>
              <a:gd name="adj2" fmla="val 191292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热敏电阻</a:t>
            </a:r>
            <a:endParaRPr kumimoji="1" lang="zh-CN" altLang="en-US" sz="2400" b="1" kern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utoUpdateAnimBg="0"/>
      <p:bldP spid="47" grpId="0" autoUpdateAnimBg="0"/>
      <p:bldP spid="49" grpId="0" autoUpdateAnimBg="0"/>
      <p:bldP spid="43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  </a:t>
            </a:r>
            <a:r>
              <a:rPr lang="zh-CN" altLang="en-US"/>
              <a:t>移相式正弦波振荡电路</a:t>
            </a:r>
            <a:endParaRPr lang="zh-CN" altLang="en-US"/>
          </a:p>
        </p:txBody>
      </p:sp>
      <p:graphicFrame>
        <p:nvGraphicFramePr>
          <p:cNvPr id="49155" name="Object 33"/>
          <p:cNvGraphicFramePr>
            <a:graphicFrameLocks noChangeAspect="1"/>
          </p:cNvGraphicFramePr>
          <p:nvPr/>
        </p:nvGraphicFramePr>
        <p:xfrm>
          <a:off x="4618038" y="655638"/>
          <a:ext cx="4275137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6" name="图片" r:id="rId1" imgW="2134870" imgH="1757045" progId="Word.Picture.8">
                  <p:embed/>
                </p:oleObj>
              </mc:Choice>
              <mc:Fallback>
                <p:oleObj name="图片" r:id="rId1" imgW="2134870" imgH="1757045" progId="Word.Picture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038" y="655638"/>
                        <a:ext cx="4275137" cy="349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66738" y="800100"/>
            <a:ext cx="3825875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25000"/>
              </a:lnSpc>
              <a:spcBef>
                <a:spcPct val="25000"/>
              </a:spcBef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每节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电路相移小于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fontAlgn="t">
              <a:lnSpc>
                <a:spcPct val="125000"/>
              </a:lnSpc>
              <a:spcBef>
                <a:spcPct val="25000"/>
              </a:spcBef>
              <a:buClr>
                <a:srgbClr val="FF3300"/>
              </a:buClr>
              <a:buFont typeface="Marlett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当相位移接近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两端电压接近零，所以，两节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电路组成的反馈网络（兼选频网络）很难既满足相位条件，又满足幅值条件。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566738" y="4191000"/>
            <a:ext cx="8004175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25000"/>
              </a:lnSpc>
              <a:spcBef>
                <a:spcPct val="25000"/>
              </a:spcBef>
              <a:buClr>
                <a:srgbClr val="FF3300"/>
              </a:buClr>
              <a:buFont typeface="Marlett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采用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移相电路，在特定频率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2400" b="1" baseline="-4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下移相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，加上放大电路产生的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相移则满足相位平衡条件。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 algn="just" fontAlgn="t">
              <a:lnSpc>
                <a:spcPct val="125000"/>
              </a:lnSpc>
              <a:spcBef>
                <a:spcPct val="25000"/>
              </a:spcBef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只要适当调节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="1" baseline="-4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的值，使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i="1" baseline="-42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适当，便可满足振幅条件，产生正弦振荡。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4"/>
            <a:ext cx="7772400" cy="164379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10.7  </a:t>
            </a:r>
            <a:r>
              <a:rPr lang="zh-CN" altLang="en-US" dirty="0"/>
              <a:t>石英晶体正弦波振荡电路</a:t>
            </a:r>
            <a:endParaRPr lang="zh-CN" altLang="en-US" dirty="0"/>
          </a:p>
        </p:txBody>
      </p:sp>
      <p:sp>
        <p:nvSpPr>
          <p:cNvPr id="50179" name="副标题 2"/>
          <p:cNvSpPr>
            <a:spLocks noGrp="1"/>
          </p:cNvSpPr>
          <p:nvPr>
            <p:ph type="subTitle" idx="1"/>
          </p:nvPr>
        </p:nvSpPr>
        <p:spPr>
          <a:xfrm>
            <a:off x="1187450" y="3668358"/>
            <a:ext cx="6584950" cy="1970442"/>
          </a:xfrm>
        </p:spPr>
        <p:txBody>
          <a:bodyPr/>
          <a:lstStyle/>
          <a:p>
            <a:r>
              <a:rPr lang="en-US" altLang="zh-CN" dirty="0"/>
              <a:t>10.7.1   </a:t>
            </a:r>
            <a:r>
              <a:rPr lang="en-US" altLang="zh-CN" i="1" dirty="0"/>
              <a:t>LC</a:t>
            </a:r>
            <a:r>
              <a:rPr lang="zh-CN" altLang="en-US" dirty="0"/>
              <a:t>选频电路</a:t>
            </a:r>
            <a:endParaRPr lang="en-US" altLang="zh-CN" dirty="0"/>
          </a:p>
          <a:p>
            <a:r>
              <a:rPr lang="en-US" altLang="zh-CN" dirty="0"/>
              <a:t>10.7.4   </a:t>
            </a:r>
            <a:r>
              <a:rPr lang="zh-CN" altLang="en-US" dirty="0"/>
              <a:t>石英晶体振荡电路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10.7.1  </a:t>
            </a:r>
            <a:r>
              <a:rPr lang="en-US" altLang="zh-CN" i="1"/>
              <a:t>LC</a:t>
            </a:r>
            <a:r>
              <a:rPr lang="zh-CN" altLang="en-US"/>
              <a:t>选频放大电路</a:t>
            </a:r>
            <a:endParaRPr lang="zh-CN" altLang="en-US"/>
          </a:p>
        </p:txBody>
      </p:sp>
      <p:pic>
        <p:nvPicPr>
          <p:cNvPr id="51203" name="Picture 2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873125"/>
            <a:ext cx="2971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Object 5"/>
          <p:cNvGraphicFramePr>
            <a:graphicFrameLocks noChangeAspect="1"/>
          </p:cNvGraphicFramePr>
          <p:nvPr/>
        </p:nvGraphicFramePr>
        <p:xfrm>
          <a:off x="1871663" y="1155700"/>
          <a:ext cx="217805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9" name="公式" r:id="rId2" imgW="1206500" imgH="762000" progId="Equation.3">
                  <p:embed/>
                </p:oleObj>
              </mc:Choice>
              <mc:Fallback>
                <p:oleObj name="公式" r:id="rId2" imgW="1206500" imgH="762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155700"/>
                        <a:ext cx="217805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5219700" y="80963"/>
            <a:ext cx="2854325" cy="565150"/>
          </a:xfrm>
          <a:prstGeom prst="wedgeEllipseCallout">
            <a:avLst>
              <a:gd name="adj1" fmla="val 51333"/>
              <a:gd name="adj2" fmla="val 328370"/>
            </a:avLst>
          </a:prstGeom>
          <a:solidFill>
            <a:srgbClr val="CCFFCC"/>
          </a:solidFill>
          <a:ln w="6350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72000" rIns="0" bIns="7200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等效损耗电阻</a:t>
            </a:r>
            <a:endParaRPr kumimoji="1" lang="zh-CN" altLang="en-US" sz="2400" b="1" kern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  <p:graphicFrame>
        <p:nvGraphicFramePr>
          <p:cNvPr id="35" name="Object 7"/>
          <p:cNvGraphicFramePr>
            <a:graphicFrameLocks noChangeAspect="1"/>
          </p:cNvGraphicFramePr>
          <p:nvPr/>
        </p:nvGraphicFramePr>
        <p:xfrm>
          <a:off x="3311525" y="2343150"/>
          <a:ext cx="223520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公式" r:id="rId4" imgW="1231265" imgH="622300" progId="Equation.3">
                  <p:embed/>
                </p:oleObj>
              </mc:Choice>
              <mc:Fallback>
                <p:oleObj name="公式" r:id="rId4" imgW="1231265" imgH="622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525" y="2343150"/>
                        <a:ext cx="2235200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8"/>
          <p:cNvGrpSpPr/>
          <p:nvPr/>
        </p:nvGrpSpPr>
        <p:grpSpPr bwMode="auto">
          <a:xfrm>
            <a:off x="377825" y="2554288"/>
            <a:ext cx="2867025" cy="460375"/>
            <a:chOff x="1920" y="788"/>
            <a:chExt cx="1806" cy="290"/>
          </a:xfrm>
        </p:grpSpPr>
        <p:grpSp>
          <p:nvGrpSpPr>
            <p:cNvPr id="51228" name="Group 9"/>
            <p:cNvGrpSpPr/>
            <p:nvPr/>
          </p:nvGrpSpPr>
          <p:grpSpPr bwMode="auto">
            <a:xfrm>
              <a:off x="1920" y="788"/>
              <a:ext cx="1362" cy="290"/>
              <a:chOff x="397" y="1522"/>
              <a:chExt cx="1362" cy="290"/>
            </a:xfrm>
          </p:grpSpPr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397" y="1522"/>
                <a:ext cx="828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zh-CN" altLang="en-US" sz="2200" kern="0">
                    <a:solidFill>
                      <a:srgbClr val="000000"/>
                    </a:solidFill>
                  </a:rPr>
                  <a:t>一般有</a:t>
                </a:r>
                <a:endParaRPr lang="zh-CN" altLang="en-US" sz="2200" kern="0">
                  <a:solidFill>
                    <a:srgbClr val="000000"/>
                  </a:solidFill>
                </a:endParaRPr>
              </a:p>
            </p:txBody>
          </p:sp>
          <p:graphicFrame>
            <p:nvGraphicFramePr>
              <p:cNvPr id="51231" name="Object 11"/>
              <p:cNvGraphicFramePr>
                <a:graphicFrameLocks noChangeAspect="1"/>
              </p:cNvGraphicFramePr>
              <p:nvPr/>
            </p:nvGraphicFramePr>
            <p:xfrm>
              <a:off x="1068" y="1596"/>
              <a:ext cx="691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41" name="公式" r:id="rId6" imgW="545465" imgH="165100" progId="Equation.3">
                      <p:embed/>
                    </p:oleObj>
                  </mc:Choice>
                  <mc:Fallback>
                    <p:oleObj name="公式" r:id="rId6" imgW="545465" imgH="165100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68" y="1596"/>
                            <a:ext cx="691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3242" y="788"/>
              <a:ext cx="48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200" kern="0">
                  <a:solidFill>
                    <a:srgbClr val="000000"/>
                  </a:solidFill>
                </a:rPr>
                <a:t>则</a:t>
              </a:r>
              <a:endParaRPr lang="zh-CN" altLang="en-US" sz="2200" ker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41" name="Object 13"/>
          <p:cNvGraphicFramePr>
            <a:graphicFrameLocks noChangeAspect="1"/>
          </p:cNvGraphicFramePr>
          <p:nvPr/>
        </p:nvGraphicFramePr>
        <p:xfrm>
          <a:off x="4999038" y="4149725"/>
          <a:ext cx="266700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2" name="公式" r:id="rId8" imgW="1473200" imgH="406400" progId="Equation.3">
                  <p:embed/>
                </p:oleObj>
              </mc:Choice>
              <mc:Fallback>
                <p:oleObj name="公式" r:id="rId8" imgW="1473200" imgH="406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9038" y="4149725"/>
                        <a:ext cx="266700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473075" y="3419475"/>
            <a:ext cx="1120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当</a:t>
            </a:r>
            <a:endParaRPr lang="zh-CN" altLang="en-US" sz="2200" kern="0">
              <a:solidFill>
                <a:srgbClr val="000000"/>
              </a:solidFill>
            </a:endParaRPr>
          </a:p>
        </p:txBody>
      </p:sp>
      <p:graphicFrame>
        <p:nvGraphicFramePr>
          <p:cNvPr id="43" name="Object 16"/>
          <p:cNvGraphicFramePr>
            <a:graphicFrameLocks noChangeAspect="1"/>
          </p:cNvGraphicFramePr>
          <p:nvPr/>
        </p:nvGraphicFramePr>
        <p:xfrm>
          <a:off x="984250" y="3289300"/>
          <a:ext cx="18430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3" name="公式" r:id="rId10" imgW="914400" imgH="393700" progId="Equation.3">
                  <p:embed/>
                </p:oleObj>
              </mc:Choice>
              <mc:Fallback>
                <p:oleObj name="公式" r:id="rId10" imgW="914400" imgH="393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0" y="3289300"/>
                        <a:ext cx="1843088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2827338" y="3421063"/>
            <a:ext cx="2882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时，电路谐振</a:t>
            </a:r>
            <a:endParaRPr lang="zh-CN" altLang="en-US" sz="2200" kern="0">
              <a:solidFill>
                <a:srgbClr val="000000"/>
              </a:solidFill>
            </a:endParaRPr>
          </a:p>
        </p:txBody>
      </p:sp>
      <p:grpSp>
        <p:nvGrpSpPr>
          <p:cNvPr id="45" name="Group 18"/>
          <p:cNvGrpSpPr/>
          <p:nvPr/>
        </p:nvGrpSpPr>
        <p:grpSpPr bwMode="auto">
          <a:xfrm>
            <a:off x="5295900" y="3289300"/>
            <a:ext cx="3344863" cy="787400"/>
            <a:chOff x="3452" y="2649"/>
            <a:chExt cx="2107" cy="496"/>
          </a:xfrm>
        </p:grpSpPr>
        <p:graphicFrame>
          <p:nvGraphicFramePr>
            <p:cNvPr id="51226" name="Object 19"/>
            <p:cNvGraphicFramePr>
              <a:graphicFrameLocks noChangeAspect="1"/>
            </p:cNvGraphicFramePr>
            <p:nvPr/>
          </p:nvGraphicFramePr>
          <p:xfrm>
            <a:off x="3452" y="2649"/>
            <a:ext cx="853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44" name="公式" r:id="rId12" imgW="673100" imgH="393700" progId="Equation.3">
                    <p:embed/>
                  </p:oleObj>
                </mc:Choice>
                <mc:Fallback>
                  <p:oleObj name="公式" r:id="rId12" imgW="673100" imgH="393700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2" y="2649"/>
                          <a:ext cx="853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Rectangle 20"/>
            <p:cNvSpPr>
              <a:spLocks noChangeArrowheads="1"/>
            </p:cNvSpPr>
            <p:nvPr/>
          </p:nvSpPr>
          <p:spPr bwMode="auto">
            <a:xfrm>
              <a:off x="4286" y="2722"/>
              <a:ext cx="1273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200" kern="0">
                  <a:solidFill>
                    <a:srgbClr val="000000"/>
                  </a:solidFill>
                </a:rPr>
                <a:t>为谐振频率</a:t>
              </a:r>
              <a:endParaRPr lang="zh-CN" altLang="en-US" sz="2200" kern="0">
                <a:solidFill>
                  <a:srgbClr val="000000"/>
                </a:solidFill>
              </a:endParaRPr>
            </a:p>
          </p:txBody>
        </p:sp>
      </p:grp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242888" y="4238625"/>
            <a:ext cx="135096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>
                <a:solidFill>
                  <a:srgbClr val="FF0000"/>
                </a:solidFill>
              </a:rPr>
              <a:t>谐振时</a:t>
            </a:r>
            <a:endParaRPr lang="zh-CN" altLang="en-US" sz="2200" kern="0">
              <a:solidFill>
                <a:srgbClr val="FF0000"/>
              </a:solidFill>
            </a:endParaRPr>
          </a:p>
        </p:txBody>
      </p:sp>
      <p:sp>
        <p:nvSpPr>
          <p:cNvPr id="49" name="Rectangle 22"/>
          <p:cNvSpPr>
            <a:spLocks noChangeArrowheads="1"/>
          </p:cNvSpPr>
          <p:nvPr/>
        </p:nvSpPr>
        <p:spPr bwMode="auto">
          <a:xfrm>
            <a:off x="1636713" y="4238625"/>
            <a:ext cx="36798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阻抗最大，且为纯阻性</a:t>
            </a:r>
            <a:endParaRPr lang="zh-CN" altLang="en-US" sz="2200" kern="0">
              <a:solidFill>
                <a:srgbClr val="000000"/>
              </a:solidFill>
            </a:endParaRPr>
          </a:p>
        </p:txBody>
      </p:sp>
      <p:grpSp>
        <p:nvGrpSpPr>
          <p:cNvPr id="50" name="Group 23"/>
          <p:cNvGrpSpPr/>
          <p:nvPr/>
        </p:nvGrpSpPr>
        <p:grpSpPr bwMode="auto">
          <a:xfrm>
            <a:off x="1090613" y="4797425"/>
            <a:ext cx="6465887" cy="889000"/>
            <a:chOff x="687" y="3196"/>
            <a:chExt cx="4073" cy="560"/>
          </a:xfrm>
        </p:grpSpPr>
        <p:sp>
          <p:nvSpPr>
            <p:cNvPr id="51" name="Rectangle 24"/>
            <p:cNvSpPr>
              <a:spLocks noChangeArrowheads="1"/>
            </p:cNvSpPr>
            <p:nvPr/>
          </p:nvSpPr>
          <p:spPr bwMode="auto">
            <a:xfrm>
              <a:off x="687" y="3288"/>
              <a:ext cx="595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200" kern="0">
                  <a:solidFill>
                    <a:srgbClr val="000000"/>
                  </a:solidFill>
                </a:rPr>
                <a:t>其中</a:t>
              </a:r>
              <a:endParaRPr lang="zh-CN" altLang="en-US" sz="2200" ker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51224" name="Object 25"/>
            <p:cNvGraphicFramePr>
              <a:graphicFrameLocks noChangeAspect="1"/>
            </p:cNvGraphicFramePr>
            <p:nvPr/>
          </p:nvGraphicFramePr>
          <p:xfrm>
            <a:off x="1278" y="3196"/>
            <a:ext cx="2013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45" name="公式" r:id="rId14" imgW="1586865" imgH="444500" progId="Equation.3">
                    <p:embed/>
                  </p:oleObj>
                </mc:Choice>
                <mc:Fallback>
                  <p:oleObj name="公式" r:id="rId14" imgW="1586865" imgH="444500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8" y="3196"/>
                          <a:ext cx="2013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" name="Rectangle 26"/>
            <p:cNvSpPr>
              <a:spLocks noChangeArrowheads="1"/>
            </p:cNvSpPr>
            <p:nvPr/>
          </p:nvSpPr>
          <p:spPr bwMode="auto">
            <a:xfrm>
              <a:off x="3376" y="3321"/>
              <a:ext cx="138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200" kern="0">
                  <a:solidFill>
                    <a:srgbClr val="000000"/>
                  </a:solidFill>
                </a:rPr>
                <a:t>为品质因数</a:t>
              </a:r>
              <a:endParaRPr lang="zh-CN" altLang="en-US" sz="2200" kern="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28"/>
              <p:cNvSpPr>
                <a:spLocks noChangeArrowheads="1"/>
              </p:cNvSpPr>
              <p:nvPr/>
            </p:nvSpPr>
            <p:spPr bwMode="auto">
              <a:xfrm>
                <a:off x="1212850" y="5734051"/>
                <a:ext cx="2639070" cy="534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200" kern="0" dirty="0">
                    <a:solidFill>
                      <a:srgbClr val="000000"/>
                    </a:solidFill>
                  </a:rPr>
                  <a:t>同时有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𝑸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2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5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2850" y="5734051"/>
                <a:ext cx="2639070" cy="534249"/>
              </a:xfrm>
              <a:prstGeom prst="rect">
                <a:avLst/>
              </a:prstGeom>
              <a:blipFill rotWithShape="1">
                <a:blip r:embed="rId16"/>
                <a:stretch>
                  <a:fillRect b="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31"/>
              <p:cNvSpPr>
                <a:spLocks noChangeArrowheads="1"/>
              </p:cNvSpPr>
              <p:nvPr/>
            </p:nvSpPr>
            <p:spPr bwMode="auto">
              <a:xfrm>
                <a:off x="4719638" y="5734052"/>
                <a:ext cx="2516187" cy="455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None/>
                  <a:defRPr/>
                </a:pPr>
                <a:r>
                  <a:rPr lang="zh-CN" altLang="en-US" sz="2200" kern="0" dirty="0">
                    <a:solidFill>
                      <a:srgbClr val="000000"/>
                    </a:solidFill>
                  </a:rPr>
                  <a:t>即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zh-CN" altLang="en-US" sz="2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𝑳</m:t>
                            </m:r>
                          </m:sub>
                        </m:sSub>
                      </m:e>
                    </m:d>
                    <m:r>
                      <a:rPr lang="zh-CN" altLang="en-US" sz="2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200" kern="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58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9638" y="5734052"/>
                <a:ext cx="2516187" cy="455613"/>
              </a:xfrm>
              <a:prstGeom prst="rect">
                <a:avLst/>
              </a:prstGeom>
              <a:blipFill rotWithShape="1">
                <a:blip r:embed="rId17"/>
                <a:stretch>
                  <a:fillRect l="-13" b="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18" name="Rectangle 3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并联谐振回路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 autoUpdateAnimBg="0"/>
      <p:bldP spid="42" grpId="0"/>
      <p:bldP spid="44" grpId="0" autoUpdateAnimBg="0"/>
      <p:bldP spid="48" grpId="0" autoUpdateAnimBg="0"/>
      <p:bldP spid="49" grpId="0" autoUpdateAnimBg="0"/>
      <p:bldP spid="55" grpId="0"/>
      <p:bldP spid="5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10.7.1  </a:t>
            </a:r>
            <a:r>
              <a:rPr lang="en-US" altLang="zh-CN" i="1"/>
              <a:t>LC</a:t>
            </a:r>
            <a:r>
              <a:rPr lang="zh-CN" altLang="en-US"/>
              <a:t>选频放大电路</a:t>
            </a:r>
            <a:endParaRPr lang="zh-CN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25450" y="917575"/>
            <a:ext cx="27416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阻抗频率响应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pic>
        <p:nvPicPr>
          <p:cNvPr id="52228" name="Picture 5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1304925"/>
            <a:ext cx="7348538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1798638" y="4864100"/>
            <a:ext cx="4916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）幅频响应                     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）相频响应 </a:t>
            </a:r>
            <a:endParaRPr kumimoji="1"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10.7.4  </a:t>
            </a:r>
            <a:r>
              <a:rPr lang="zh-CN" altLang="en-US"/>
              <a:t>石英晶体振荡电路</a:t>
            </a:r>
            <a:endParaRPr lang="zh-CN" alt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914400" y="3168650"/>
            <a:ext cx="59864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值越高，选频特性越好，频率越稳定。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419100" y="765175"/>
            <a:ext cx="41719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频率稳定问题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8" name="Group 6"/>
          <p:cNvGrpSpPr/>
          <p:nvPr/>
        </p:nvGrpSpPr>
        <p:grpSpPr bwMode="auto">
          <a:xfrm>
            <a:off x="1012825" y="1227138"/>
            <a:ext cx="4457700" cy="812800"/>
            <a:chOff x="298" y="818"/>
            <a:chExt cx="2808" cy="512"/>
          </a:xfrm>
        </p:grpSpPr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298" y="899"/>
              <a:ext cx="2808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频率稳定度一般由        来衡量</a:t>
              </a:r>
              <a:endParaRPr lang="zh-CN" altLang="en-US" sz="2400" kern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8383" name="Object 8"/>
            <p:cNvGraphicFramePr>
              <a:graphicFrameLocks noChangeAspect="1"/>
            </p:cNvGraphicFramePr>
            <p:nvPr/>
          </p:nvGraphicFramePr>
          <p:xfrm>
            <a:off x="1949" y="818"/>
            <a:ext cx="305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8" name="公式" r:id="rId1" imgW="241300" imgH="406400" progId="Equation.3">
                    <p:embed/>
                  </p:oleObj>
                </mc:Choice>
                <mc:Fallback>
                  <p:oleObj name="公式" r:id="rId1" imgW="241300" imgH="4064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9" y="818"/>
                          <a:ext cx="305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Group 9"/>
          <p:cNvGrpSpPr/>
          <p:nvPr/>
        </p:nvGrpSpPr>
        <p:grpSpPr bwMode="auto">
          <a:xfrm>
            <a:off x="1155700" y="2043113"/>
            <a:ext cx="3260725" cy="493712"/>
            <a:chOff x="520" y="1310"/>
            <a:chExt cx="2054" cy="311"/>
          </a:xfrm>
        </p:grpSpPr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732" y="1310"/>
              <a:ext cx="184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——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频率偏移量。</a:t>
              </a:r>
              <a:endPara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8381" name="Object 11"/>
            <p:cNvGraphicFramePr>
              <a:graphicFrameLocks noChangeAspect="1"/>
            </p:cNvGraphicFramePr>
            <p:nvPr/>
          </p:nvGraphicFramePr>
          <p:xfrm>
            <a:off x="520" y="1364"/>
            <a:ext cx="272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9" name="公式" r:id="rId3" imgW="215900" imgH="190500" progId="Equation.3">
                    <p:embed/>
                  </p:oleObj>
                </mc:Choice>
                <mc:Fallback>
                  <p:oleObj name="公式" r:id="rId3" imgW="215900" imgH="1905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" y="1364"/>
                          <a:ext cx="272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12"/>
          <p:cNvGrpSpPr/>
          <p:nvPr/>
        </p:nvGrpSpPr>
        <p:grpSpPr bwMode="auto">
          <a:xfrm>
            <a:off x="1143000" y="2606675"/>
            <a:ext cx="3273425" cy="493713"/>
            <a:chOff x="512" y="1654"/>
            <a:chExt cx="2062" cy="311"/>
          </a:xfrm>
        </p:grpSpPr>
        <p:graphicFrame>
          <p:nvGraphicFramePr>
            <p:cNvPr id="58378" name="Object 13"/>
            <p:cNvGraphicFramePr>
              <a:graphicFrameLocks noChangeAspect="1"/>
            </p:cNvGraphicFramePr>
            <p:nvPr/>
          </p:nvGraphicFramePr>
          <p:xfrm>
            <a:off x="512" y="1690"/>
            <a:ext cx="225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50" name="公式" r:id="rId5" imgW="177800" imgH="203200" progId="Equation.3">
                    <p:embed/>
                  </p:oleObj>
                </mc:Choice>
                <mc:Fallback>
                  <p:oleObj name="公式" r:id="rId5" imgW="177800" imgH="2032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" y="1690"/>
                          <a:ext cx="225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732" y="1654"/>
              <a:ext cx="184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en-US" altLang="zh-CN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——</a:t>
              </a: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振荡频率。</a:t>
              </a:r>
              <a:endPara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879475" y="3859213"/>
            <a:ext cx="59864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振荡电路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Q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数百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863600" y="4494213"/>
            <a:ext cx="651668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石英晶体振荡电路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Q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——10 000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 500 000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27" grpId="0" autoUpdateAnimBg="0"/>
      <p:bldP spid="28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10.7.4  </a:t>
            </a:r>
            <a:r>
              <a:rPr lang="zh-CN" altLang="en-US"/>
              <a:t>石英晶体振荡电路</a:t>
            </a:r>
            <a:endParaRPr lang="zh-CN" altLang="en-US"/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890588" y="1185863"/>
            <a:ext cx="11239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结构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441325" y="1641475"/>
            <a:ext cx="22875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极板间加电场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457200" y="2824163"/>
            <a:ext cx="244633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极板间加机械力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grpSp>
        <p:nvGrpSpPr>
          <p:cNvPr id="28" name="Group 8"/>
          <p:cNvGrpSpPr/>
          <p:nvPr/>
        </p:nvGrpSpPr>
        <p:grpSpPr bwMode="auto">
          <a:xfrm>
            <a:off x="1568450" y="2125663"/>
            <a:ext cx="2287588" cy="681037"/>
            <a:chOff x="894" y="1489"/>
            <a:chExt cx="1441" cy="429"/>
          </a:xfrm>
        </p:grpSpPr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894" y="1607"/>
              <a:ext cx="144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晶体机械变形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>
              <a:off x="1011" y="1489"/>
              <a:ext cx="189" cy="167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tailEnd type="arrow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31" name="Group 11"/>
          <p:cNvGrpSpPr/>
          <p:nvPr/>
        </p:nvGrpSpPr>
        <p:grpSpPr bwMode="auto">
          <a:xfrm>
            <a:off x="1550988" y="3292475"/>
            <a:ext cx="2287587" cy="715963"/>
            <a:chOff x="883" y="2224"/>
            <a:chExt cx="1441" cy="451"/>
          </a:xfrm>
        </p:grpSpPr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883" y="2364"/>
              <a:ext cx="1441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晶体产生电场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>
              <a:off x="1081" y="2224"/>
              <a:ext cx="211" cy="211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tailEnd type="arrow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511175" y="4038600"/>
            <a:ext cx="17049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99"/>
                </a:solidFill>
              </a:rPr>
              <a:t>压电效应</a:t>
            </a:r>
            <a:endParaRPr lang="zh-CN" altLang="en-US" sz="2400" kern="0">
              <a:solidFill>
                <a:srgbClr val="000099"/>
              </a:solidFill>
            </a:endParaRP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1057275" y="4613275"/>
            <a:ext cx="15652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交变电压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grpSp>
        <p:nvGrpSpPr>
          <p:cNvPr id="36" name="Group 16"/>
          <p:cNvGrpSpPr/>
          <p:nvPr/>
        </p:nvGrpSpPr>
        <p:grpSpPr bwMode="auto">
          <a:xfrm>
            <a:off x="2549525" y="4611688"/>
            <a:ext cx="2032000" cy="493712"/>
            <a:chOff x="1512" y="3055"/>
            <a:chExt cx="1280" cy="311"/>
          </a:xfrm>
        </p:grpSpPr>
        <p:sp>
          <p:nvSpPr>
            <p:cNvPr id="37" name="Rectangle 17"/>
            <p:cNvSpPr>
              <a:spLocks noChangeArrowheads="1"/>
            </p:cNvSpPr>
            <p:nvPr/>
          </p:nvSpPr>
          <p:spPr bwMode="auto">
            <a:xfrm>
              <a:off x="1840" y="3055"/>
              <a:ext cx="95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机械振动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 rot="-5400000">
              <a:off x="1668" y="3086"/>
              <a:ext cx="0" cy="311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tailEnd type="arrow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39" name="Group 19"/>
          <p:cNvGrpSpPr/>
          <p:nvPr/>
        </p:nvGrpSpPr>
        <p:grpSpPr bwMode="auto">
          <a:xfrm>
            <a:off x="4489450" y="4613275"/>
            <a:ext cx="2066925" cy="493713"/>
            <a:chOff x="2734" y="3056"/>
            <a:chExt cx="1302" cy="311"/>
          </a:xfrm>
        </p:grpSpPr>
        <p:sp>
          <p:nvSpPr>
            <p:cNvPr id="40" name="Rectangle 20"/>
            <p:cNvSpPr>
              <a:spLocks noChangeArrowheads="1"/>
            </p:cNvSpPr>
            <p:nvPr/>
          </p:nvSpPr>
          <p:spPr bwMode="auto">
            <a:xfrm>
              <a:off x="3050" y="3056"/>
              <a:ext cx="986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</a:rPr>
                <a:t>交变电压</a:t>
              </a:r>
              <a:endParaRPr lang="zh-CN" altLang="en-US" sz="2400" kern="0">
                <a:solidFill>
                  <a:srgbClr val="CC0000"/>
                </a:solidFill>
              </a:endParaRPr>
            </a:p>
          </p:txBody>
        </p:sp>
        <p:sp>
          <p:nvSpPr>
            <p:cNvPr id="41" name="Line 21"/>
            <p:cNvSpPr>
              <a:spLocks noChangeShapeType="1"/>
            </p:cNvSpPr>
            <p:nvPr/>
          </p:nvSpPr>
          <p:spPr bwMode="auto">
            <a:xfrm rot="-5400000">
              <a:off x="2890" y="3086"/>
              <a:ext cx="0" cy="311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tailEnd type="arrow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sp>
        <p:nvSpPr>
          <p:cNvPr id="42" name="Rectangle 22"/>
          <p:cNvSpPr>
            <a:spLocks noChangeArrowheads="1"/>
          </p:cNvSpPr>
          <p:nvPr/>
        </p:nvSpPr>
        <p:spPr bwMode="auto">
          <a:xfrm>
            <a:off x="565150" y="5118100"/>
            <a:ext cx="71024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机械振动的固有频率与晶片尺寸有关，稳定性高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sp>
        <p:nvSpPr>
          <p:cNvPr id="43" name="Rectangle 23"/>
          <p:cNvSpPr>
            <a:spLocks noChangeArrowheads="1"/>
          </p:cNvSpPr>
          <p:nvPr/>
        </p:nvSpPr>
        <p:spPr bwMode="auto">
          <a:xfrm>
            <a:off x="1252538" y="5707063"/>
            <a:ext cx="63785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当交变电压频率 </a:t>
            </a:r>
            <a:r>
              <a:rPr lang="en-US" altLang="zh-CN" sz="2400" kern="0">
                <a:solidFill>
                  <a:srgbClr val="000000"/>
                </a:solidFill>
              </a:rPr>
              <a:t>= </a:t>
            </a:r>
            <a:r>
              <a:rPr lang="zh-CN" altLang="en-US" sz="2400" kern="0">
                <a:solidFill>
                  <a:srgbClr val="000000"/>
                </a:solidFill>
              </a:rPr>
              <a:t>固有频率时，振幅最大</a:t>
            </a:r>
            <a:endParaRPr lang="zh-CN" altLang="en-US" sz="2400" kern="0">
              <a:solidFill>
                <a:srgbClr val="CC0000"/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7046913" y="5689600"/>
            <a:ext cx="15748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压电谐振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pic>
        <p:nvPicPr>
          <p:cNvPr id="59407" name="Picture 25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981075"/>
            <a:ext cx="5256213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8" name="Rectangle 26"/>
          <p:cNvSpPr>
            <a:spLocks noChangeArrowheads="1"/>
          </p:cNvSpPr>
          <p:nvPr/>
        </p:nvSpPr>
        <p:spPr bwMode="auto">
          <a:xfrm>
            <a:off x="419100" y="765175"/>
            <a:ext cx="5988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石英晶体的基本特性与等效电路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6" grpId="0" autoUpdateAnimBg="0"/>
      <p:bldP spid="27" grpId="0" autoUpdateAnimBg="0"/>
      <p:bldP spid="34" grpId="0" autoUpdateAnimBg="0"/>
      <p:bldP spid="35" grpId="0" autoUpdateAnimBg="0"/>
      <p:bldP spid="42" grpId="0" autoUpdateAnimBg="0"/>
      <p:bldP spid="43" grpId="0" autoUpdateAnimBg="0"/>
      <p:bldP spid="44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10.7.4  </a:t>
            </a:r>
            <a:r>
              <a:rPr lang="zh-CN" altLang="en-US"/>
              <a:t>石英晶体振荡电路</a:t>
            </a:r>
            <a:endParaRPr lang="zh-CN" alt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434975" y="1314450"/>
            <a:ext cx="16351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等效电路</a:t>
            </a:r>
            <a:endParaRPr lang="zh-CN" altLang="en-US" sz="2400" b="1">
              <a:solidFill>
                <a:srgbClr val="0000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1001713" y="2798763"/>
          <a:ext cx="1773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1" imgW="876300" imgH="419100" progId="Equation.3">
                  <p:embed/>
                </p:oleObj>
              </mc:Choice>
              <mc:Fallback>
                <p:oleObj name="Equation" r:id="rId1" imgW="8763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3" y="2798763"/>
                        <a:ext cx="1773237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95313" y="2320925"/>
            <a:ext cx="22002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A.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串联谐振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434975" y="1860550"/>
            <a:ext cx="18478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rPr>
              <a:t>特性</a:t>
            </a:r>
            <a:endParaRPr lang="zh-CN" altLang="en-US" sz="2400" b="1">
              <a:solidFill>
                <a:srgbClr val="000099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98475" y="3756025"/>
            <a:ext cx="22193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晶体等效阻抗为纯阻性</a:t>
            </a:r>
            <a:endParaRPr lang="zh-CN" altLang="en-US" sz="24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5" name="Object 7"/>
          <p:cNvGraphicFramePr>
            <a:graphicFrameLocks noChangeAspect="1"/>
          </p:cNvGraphicFramePr>
          <p:nvPr/>
        </p:nvGraphicFramePr>
        <p:xfrm>
          <a:off x="2368550" y="4568825"/>
          <a:ext cx="285591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Equation" r:id="rId3" imgW="1409065" imgH="482600" progId="Equation.3">
                  <p:embed/>
                </p:oleObj>
              </mc:Choice>
              <mc:Fallback>
                <p:oleObj name="Equation" r:id="rId3" imgW="1409065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4568825"/>
                        <a:ext cx="2855913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561975" y="4791075"/>
            <a:ext cx="22002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B.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并联谐振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7" name="Group 9"/>
          <p:cNvGrpSpPr/>
          <p:nvPr/>
        </p:nvGrpSpPr>
        <p:grpSpPr bwMode="auto">
          <a:xfrm>
            <a:off x="1209675" y="5530850"/>
            <a:ext cx="1811338" cy="515938"/>
            <a:chOff x="663" y="3531"/>
            <a:chExt cx="1141" cy="325"/>
          </a:xfrm>
        </p:grpSpPr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663" y="3531"/>
              <a:ext cx="6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通常</a:t>
              </a:r>
              <a:endParaRPr lang="zh-CN" altLang="en-US" sz="2400" kern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0435" name="Object 11"/>
            <p:cNvGraphicFramePr>
              <a:graphicFrameLocks noChangeAspect="1"/>
            </p:cNvGraphicFramePr>
            <p:nvPr/>
          </p:nvGraphicFramePr>
          <p:xfrm>
            <a:off x="1156" y="3601"/>
            <a:ext cx="648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8" name="公式" r:id="rId5" imgW="508000" imgH="203200" progId="Equation.3">
                    <p:embed/>
                  </p:oleObj>
                </mc:Choice>
                <mc:Fallback>
                  <p:oleObj name="公式" r:id="rId5" imgW="508000" imgH="2032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3601"/>
                          <a:ext cx="648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" name="Object 12"/>
          <p:cNvGraphicFramePr>
            <a:graphicFrameLocks noChangeAspect="1"/>
          </p:cNvGraphicFramePr>
          <p:nvPr/>
        </p:nvGraphicFramePr>
        <p:xfrm>
          <a:off x="5202238" y="4608513"/>
          <a:ext cx="156527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公式" r:id="rId7" imgW="774065" imgH="457200" progId="Equation.3">
                  <p:embed/>
                </p:oleObj>
              </mc:Choice>
              <mc:Fallback>
                <p:oleObj name="公式" r:id="rId7" imgW="774065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238" y="4608513"/>
                        <a:ext cx="1565275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3"/>
          <p:cNvGrpSpPr/>
          <p:nvPr/>
        </p:nvGrpSpPr>
        <p:grpSpPr bwMode="auto">
          <a:xfrm>
            <a:off x="3327400" y="5567363"/>
            <a:ext cx="2668588" cy="525462"/>
            <a:chOff x="1930" y="3565"/>
            <a:chExt cx="1681" cy="331"/>
          </a:xfrm>
        </p:grpSpPr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1930" y="3565"/>
              <a:ext cx="6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所以</a:t>
              </a:r>
              <a:endParaRPr lang="zh-CN" altLang="en-US" sz="2400" kern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0433" name="Object 15"/>
            <p:cNvGraphicFramePr>
              <a:graphicFrameLocks noChangeAspect="1"/>
            </p:cNvGraphicFramePr>
            <p:nvPr/>
          </p:nvGraphicFramePr>
          <p:xfrm>
            <a:off x="2396" y="3607"/>
            <a:ext cx="1215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80" name="公式" r:id="rId9" imgW="951865" imgH="228600" progId="Equation.3">
                    <p:embed/>
                  </p:oleObj>
                </mc:Choice>
                <mc:Fallback>
                  <p:oleObj name="公式" r:id="rId9" imgW="951865" imgH="228600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6" y="3607"/>
                          <a:ext cx="1215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Rectangle 19"/>
          <p:cNvSpPr>
            <a:spLocks noChangeArrowheads="1"/>
          </p:cNvSpPr>
          <p:nvPr/>
        </p:nvSpPr>
        <p:spPr bwMode="auto">
          <a:xfrm>
            <a:off x="3228975" y="4052888"/>
            <a:ext cx="55197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）代表符号    （</a:t>
            </a:r>
            <a:r>
              <a:rPr kumimoji="1"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）电路模型    （</a:t>
            </a:r>
            <a:r>
              <a:rPr kumimoji="1"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）电抗</a:t>
            </a:r>
            <a:r>
              <a:rPr kumimoji="1"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-</a:t>
            </a:r>
            <a:r>
              <a:rPr kumimoji="1"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频率响应特性 </a:t>
            </a:r>
            <a:endParaRPr kumimoji="1" lang="zh-CN" altLang="en-US" sz="16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35" name="Picture 20" descr="未标题-1 拷贝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1196975"/>
            <a:ext cx="6189662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31" name="Rectangle 21"/>
          <p:cNvSpPr>
            <a:spLocks noChangeArrowheads="1"/>
          </p:cNvSpPr>
          <p:nvPr/>
        </p:nvSpPr>
        <p:spPr bwMode="auto">
          <a:xfrm>
            <a:off x="419100" y="765175"/>
            <a:ext cx="5988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石英晶体的基本特性与等效电路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2" grpId="0" autoUpdateAnimBg="0"/>
      <p:bldP spid="23" grpId="0" autoUpdateAnimBg="0"/>
      <p:bldP spid="24" grpId="0" autoUpdateAnimBg="0"/>
      <p:bldP spid="26" grpId="0" autoUpdateAnimBg="0"/>
      <p:bldP spid="3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10.7.4  </a:t>
            </a:r>
            <a:r>
              <a:rPr lang="zh-CN" altLang="en-US"/>
              <a:t>石英晶体振荡电路</a:t>
            </a:r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003300" y="1304925"/>
            <a:ext cx="43338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实际使用时外接一小电容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en-US" altLang="zh-CN" sz="2400" b="1" baseline="-38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endParaRPr lang="en-US" altLang="zh-CN" sz="2400" b="1" baseline="-38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96875" y="1881188"/>
            <a:ext cx="27479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则新的谐振频率为</a:t>
            </a:r>
            <a:endParaRPr lang="zh-CN" altLang="en-US" sz="24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1" name="Object 7"/>
          <p:cNvGraphicFramePr>
            <a:graphicFrameLocks noChangeAspect="1"/>
          </p:cNvGraphicFramePr>
          <p:nvPr/>
        </p:nvGraphicFramePr>
        <p:xfrm>
          <a:off x="657225" y="2419350"/>
          <a:ext cx="3038475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Equation" r:id="rId1" imgW="1688465" imgH="482600" progId="Equation.3">
                  <p:embed/>
                </p:oleObj>
              </mc:Choice>
              <mc:Fallback>
                <p:oleObj name="Equation" r:id="rId1" imgW="1688465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2419350"/>
                        <a:ext cx="3038475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8"/>
          <p:cNvGrpSpPr/>
          <p:nvPr/>
        </p:nvGrpSpPr>
        <p:grpSpPr bwMode="auto">
          <a:xfrm>
            <a:off x="419100" y="3321050"/>
            <a:ext cx="2338388" cy="515938"/>
            <a:chOff x="330" y="2231"/>
            <a:chExt cx="1473" cy="325"/>
          </a:xfrm>
        </p:grpSpPr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330" y="2231"/>
              <a:ext cx="6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由于</a:t>
              </a:r>
              <a:endParaRPr lang="zh-CN" altLang="en-US" sz="2400" kern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1458" name="Object 10"/>
            <p:cNvGraphicFramePr>
              <a:graphicFrameLocks noChangeAspect="1"/>
            </p:cNvGraphicFramePr>
            <p:nvPr/>
          </p:nvGraphicFramePr>
          <p:xfrm>
            <a:off x="799" y="2301"/>
            <a:ext cx="1004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05" name="公式" r:id="rId3" imgW="786765" imgH="203200" progId="Equation.3">
                    <p:embed/>
                  </p:oleObj>
                </mc:Choice>
                <mc:Fallback>
                  <p:oleObj name="公式" r:id="rId3" imgW="786765" imgH="2032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2301"/>
                          <a:ext cx="1004" cy="2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3719513" y="2465388"/>
          <a:ext cx="18970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公式" r:id="rId5" imgW="1054100" imgH="457200" progId="Equation.3">
                  <p:embed/>
                </p:oleObj>
              </mc:Choice>
              <mc:Fallback>
                <p:oleObj name="公式" r:id="rId5" imgW="10541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2465388"/>
                        <a:ext cx="189706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414338" y="4724400"/>
            <a:ext cx="17240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fontAlgn="t">
              <a:lnSpc>
                <a:spcPct val="110000"/>
              </a:lnSpc>
              <a:buClr>
                <a:srgbClr val="FF3300"/>
              </a:buClr>
              <a:buFont typeface="Marlett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由此看出</a:t>
            </a:r>
            <a:endParaRPr lang="zh-CN" altLang="en-US" sz="24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7" name="Object 13"/>
          <p:cNvGraphicFramePr>
            <a:graphicFrameLocks noChangeAspect="1"/>
          </p:cNvGraphicFramePr>
          <p:nvPr/>
        </p:nvGraphicFramePr>
        <p:xfrm>
          <a:off x="1428750" y="3865563"/>
          <a:ext cx="2530475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公式" r:id="rId7" imgW="1397000" imgH="457200" progId="Equation.3">
                  <p:embed/>
                </p:oleObj>
              </mc:Choice>
              <mc:Fallback>
                <p:oleObj name="公式" r:id="rId7" imgW="13970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3865563"/>
                        <a:ext cx="2530475" cy="820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4"/>
          <p:cNvGraphicFramePr>
            <a:graphicFrameLocks noChangeAspect="1"/>
          </p:cNvGraphicFramePr>
          <p:nvPr/>
        </p:nvGraphicFramePr>
        <p:xfrm>
          <a:off x="1895475" y="4864100"/>
          <a:ext cx="25717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" name="公式" r:id="rId9" imgW="1270000" imgH="228600" progId="Equation.3">
                  <p:embed/>
                </p:oleObj>
              </mc:Choice>
              <mc:Fallback>
                <p:oleObj name="公式" r:id="rId9" imgW="12700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4864100"/>
                        <a:ext cx="25717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5"/>
          <p:cNvGraphicFramePr>
            <a:graphicFrameLocks noChangeAspect="1"/>
          </p:cNvGraphicFramePr>
          <p:nvPr/>
        </p:nvGraphicFramePr>
        <p:xfrm>
          <a:off x="4791075" y="4905375"/>
          <a:ext cx="23907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9" name="公式" r:id="rId11" imgW="1180465" imgH="203200" progId="Equation.3">
                  <p:embed/>
                </p:oleObj>
              </mc:Choice>
              <mc:Fallback>
                <p:oleObj name="公式" r:id="rId11" imgW="1180465" imgH="203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075" y="4905375"/>
                        <a:ext cx="239077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16"/>
          <p:cNvGrpSpPr/>
          <p:nvPr/>
        </p:nvGrpSpPr>
        <p:grpSpPr bwMode="auto">
          <a:xfrm>
            <a:off x="1450975" y="5378450"/>
            <a:ext cx="4656138" cy="554038"/>
            <a:chOff x="974" y="3532"/>
            <a:chExt cx="2933" cy="349"/>
          </a:xfrm>
        </p:grpSpPr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974" y="3532"/>
              <a:ext cx="620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 fontAlgn="t">
                <a:lnSpc>
                  <a:spcPct val="110000"/>
                </a:lnSpc>
                <a:buClr>
                  <a:srgbClr val="FF3300"/>
                </a:buClr>
                <a:buFont typeface="Marlett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调整</a:t>
              </a:r>
              <a:endParaRPr lang="zh-CN" altLang="en-US" sz="2400" kern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1456" name="Object 18"/>
            <p:cNvGraphicFramePr>
              <a:graphicFrameLocks noChangeAspect="1"/>
            </p:cNvGraphicFramePr>
            <p:nvPr/>
          </p:nvGraphicFramePr>
          <p:xfrm>
            <a:off x="1459" y="3578"/>
            <a:ext cx="2448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10" name="公式" r:id="rId13" imgW="1917700" imgH="241300" progId="Equation.3">
                    <p:embed/>
                  </p:oleObj>
                </mc:Choice>
                <mc:Fallback>
                  <p:oleObj name="公式" r:id="rId13" imgW="1917700" imgH="2413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9" y="3578"/>
                          <a:ext cx="2448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61453" name="Picture 19" descr="未标题-1 拷贝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57225"/>
            <a:ext cx="319881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4" name="Rectangle 20"/>
          <p:cNvSpPr>
            <a:spLocks noChangeArrowheads="1"/>
          </p:cNvSpPr>
          <p:nvPr/>
        </p:nvSpPr>
        <p:spPr bwMode="auto">
          <a:xfrm>
            <a:off x="419100" y="765175"/>
            <a:ext cx="5988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石英晶体的基本特性与等效电路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0" grpId="0" autoUpdateAnimBg="0"/>
      <p:bldP spid="2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10.7.4  </a:t>
            </a:r>
            <a:r>
              <a:rPr lang="zh-CN" altLang="en-US"/>
              <a:t>石英晶体振荡电路</a:t>
            </a:r>
            <a:endParaRPr lang="zh-CN" altLang="en-US"/>
          </a:p>
        </p:txBody>
      </p:sp>
      <p:pic>
        <p:nvPicPr>
          <p:cNvPr id="62467" name="Picture 7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1700213"/>
            <a:ext cx="46355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9"/>
          <p:cNvSpPr>
            <a:spLocks noChangeArrowheads="1"/>
          </p:cNvSpPr>
          <p:nvPr/>
        </p:nvSpPr>
        <p:spPr bwMode="auto">
          <a:xfrm>
            <a:off x="419100" y="765175"/>
            <a:ext cx="59880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石英晶体振荡电路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10.8  </a:t>
            </a:r>
            <a:r>
              <a:rPr lang="zh-CN" altLang="en-US" dirty="0"/>
              <a:t>非正弦信号产生电路</a:t>
            </a:r>
            <a:endParaRPr lang="zh-CN" altLang="en-US" dirty="0"/>
          </a:p>
        </p:txBody>
      </p:sp>
      <p:sp>
        <p:nvSpPr>
          <p:cNvPr id="63491" name="副标题 2"/>
          <p:cNvSpPr>
            <a:spLocks noGrp="1"/>
          </p:cNvSpPr>
          <p:nvPr>
            <p:ph type="subTitle" idx="1"/>
          </p:nvPr>
        </p:nvSpPr>
        <p:spPr>
          <a:xfrm>
            <a:off x="1371600" y="1989138"/>
            <a:ext cx="6400800" cy="3649662"/>
          </a:xfrm>
        </p:spPr>
        <p:txBody>
          <a:bodyPr/>
          <a:lstStyle/>
          <a:p>
            <a:r>
              <a:rPr lang="en-US" altLang="zh-CN"/>
              <a:t>10.8.1   </a:t>
            </a:r>
            <a:r>
              <a:rPr lang="zh-CN" altLang="en-US"/>
              <a:t>电压比较器</a:t>
            </a:r>
            <a:endParaRPr lang="zh-CN" altLang="en-US"/>
          </a:p>
          <a:p>
            <a:r>
              <a:rPr lang="en-US" altLang="zh-CN"/>
              <a:t>10.8.2   </a:t>
            </a:r>
            <a:r>
              <a:rPr lang="zh-CN" altLang="en-US"/>
              <a:t>方波产生电路</a:t>
            </a:r>
            <a:endParaRPr lang="zh-CN" altLang="en-US"/>
          </a:p>
          <a:p>
            <a:r>
              <a:rPr lang="en-US" altLang="zh-CN"/>
              <a:t>10.8.3   </a:t>
            </a:r>
            <a:r>
              <a:rPr lang="zh-CN" altLang="en-US"/>
              <a:t>锯齿波产生电路</a:t>
            </a:r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pic>
        <p:nvPicPr>
          <p:cNvPr id="64515" name="Picture 31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139700"/>
            <a:ext cx="3252788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714875" y="3314700"/>
            <a:ext cx="42005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，由于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|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|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不可能超过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444500" y="1219200"/>
            <a:ext cx="11303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特点：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9" name="Object 9"/>
          <p:cNvGraphicFramePr>
            <a:graphicFrameLocks noChangeAspect="1"/>
          </p:cNvGraphicFramePr>
          <p:nvPr/>
        </p:nvGraphicFramePr>
        <p:xfrm>
          <a:off x="617538" y="3260725"/>
          <a:ext cx="152876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公式" r:id="rId2" imgW="774065" imgH="406400" progId="Equation.3">
                  <p:embed/>
                </p:oleObj>
              </mc:Choice>
              <mc:Fallback>
                <p:oleObj name="公式" r:id="rId2" imgW="774065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3260725"/>
                        <a:ext cx="152876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268288" y="2743200"/>
            <a:ext cx="26987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1</a:t>
            </a:r>
            <a:r>
              <a:rPr lang="zh-CN" altLang="en-US" sz="2400" kern="0">
                <a:solidFill>
                  <a:srgbClr val="000000"/>
                </a:solidFill>
              </a:rPr>
              <a:t>）过零比较器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1362075" y="1220788"/>
            <a:ext cx="365125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开环，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虚短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不成立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1343025" y="1716088"/>
            <a:ext cx="257492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增益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大于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10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5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3" name="Object 14"/>
          <p:cNvGraphicFramePr>
            <a:graphicFrameLocks noChangeAspect="1"/>
          </p:cNvGraphicFramePr>
          <p:nvPr/>
        </p:nvGraphicFramePr>
        <p:xfrm>
          <a:off x="1363663" y="2282825"/>
          <a:ext cx="23161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公式" r:id="rId4" imgW="1054100" imgH="203200" progId="Equation.3">
                  <p:embed/>
                </p:oleObj>
              </mc:Choice>
              <mc:Fallback>
                <p:oleObj name="公式" r:id="rId4" imgW="10541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2282825"/>
                        <a:ext cx="23161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15"/>
          <p:cNvGraphicFramePr>
            <a:graphicFrameLocks noChangeAspect="1"/>
          </p:cNvGraphicFramePr>
          <p:nvPr/>
        </p:nvGraphicFramePr>
        <p:xfrm>
          <a:off x="2628900" y="3387725"/>
          <a:ext cx="192563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公式" r:id="rId6" imgW="965200" imgH="228600" progId="Equation.3">
                  <p:embed/>
                </p:oleObj>
              </mc:Choice>
              <mc:Fallback>
                <p:oleObj name="公式" r:id="rId6" imgW="9652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3387725"/>
                        <a:ext cx="192563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3092450" y="3962400"/>
            <a:ext cx="5294313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（忽略了放大器输出级的饱和压降）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36" name="Group 17"/>
          <p:cNvGrpSpPr/>
          <p:nvPr/>
        </p:nvGrpSpPr>
        <p:grpSpPr bwMode="auto">
          <a:xfrm>
            <a:off x="409575" y="3997325"/>
            <a:ext cx="2395538" cy="582613"/>
            <a:chOff x="258" y="2615"/>
            <a:chExt cx="1509" cy="367"/>
          </a:xfrm>
        </p:grpSpPr>
        <p:graphicFrame>
          <p:nvGraphicFramePr>
            <p:cNvPr id="64536" name="Object 18"/>
            <p:cNvGraphicFramePr>
              <a:graphicFrameLocks noChangeAspect="1"/>
            </p:cNvGraphicFramePr>
            <p:nvPr/>
          </p:nvGraphicFramePr>
          <p:xfrm>
            <a:off x="837" y="2661"/>
            <a:ext cx="930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9" name="公式" r:id="rId8" imgW="673100" imgH="228600" progId="Equation.3">
                    <p:embed/>
                  </p:oleObj>
                </mc:Choice>
                <mc:Fallback>
                  <p:oleObj name="公式" r:id="rId8" imgW="673100" imgH="2286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7" y="2661"/>
                          <a:ext cx="930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Rectangle 19"/>
            <p:cNvSpPr>
              <a:spLocks noChangeArrowheads="1"/>
            </p:cNvSpPr>
            <p:nvPr/>
          </p:nvSpPr>
          <p:spPr bwMode="auto">
            <a:xfrm>
              <a:off x="258" y="2615"/>
              <a:ext cx="647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3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所以</a:t>
              </a:r>
              <a:endParaRPr lang="zh-CN" altLang="en-US" sz="2400" kern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139700" y="4597400"/>
            <a:ext cx="588327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|+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|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|-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EE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| =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15V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=10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5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40" name="Object 21"/>
          <p:cNvGraphicFramePr>
            <a:graphicFrameLocks noChangeAspect="1"/>
          </p:cNvGraphicFramePr>
          <p:nvPr/>
        </p:nvGraphicFramePr>
        <p:xfrm>
          <a:off x="5870575" y="4545013"/>
          <a:ext cx="2663825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公式" r:id="rId10" imgW="1409065" imgH="406400" progId="Equation.3">
                  <p:embed/>
                </p:oleObj>
              </mc:Choice>
              <mc:Fallback>
                <p:oleObj name="公式" r:id="rId10" imgW="1409065" imgH="406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4545013"/>
                        <a:ext cx="2663825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22"/>
          <p:cNvSpPr>
            <a:spLocks noChangeArrowheads="1"/>
          </p:cNvSpPr>
          <p:nvPr/>
        </p:nvSpPr>
        <p:spPr bwMode="auto">
          <a:xfrm>
            <a:off x="376238" y="5259388"/>
            <a:ext cx="155575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可以认为</a:t>
            </a:r>
            <a:endParaRPr lang="zh-CN" altLang="en-US" sz="2400" kern="0" baseline="-25000">
              <a:solidFill>
                <a:srgbClr val="000000"/>
              </a:solidFill>
            </a:endParaRPr>
          </a:p>
        </p:txBody>
      </p:sp>
      <p:sp>
        <p:nvSpPr>
          <p:cNvPr id="42" name="Rectangle 23"/>
          <p:cNvSpPr>
            <a:spLocks noChangeArrowheads="1"/>
          </p:cNvSpPr>
          <p:nvPr/>
        </p:nvSpPr>
        <p:spPr bwMode="auto">
          <a:xfrm>
            <a:off x="2087563" y="5207000"/>
            <a:ext cx="4713287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&gt;0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Omax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+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</a:t>
            </a:r>
            <a:endParaRPr lang="en-US" altLang="zh-CN" sz="24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3" name="AutoShape 24"/>
          <p:cNvSpPr/>
          <p:nvPr/>
        </p:nvSpPr>
        <p:spPr bwMode="auto">
          <a:xfrm>
            <a:off x="1870075" y="5429250"/>
            <a:ext cx="171450" cy="776288"/>
          </a:xfrm>
          <a:prstGeom prst="leftBrace">
            <a:avLst>
              <a:gd name="adj1" fmla="val 37732"/>
              <a:gd name="adj2" fmla="val 50000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44" name="Rectangle 25"/>
          <p:cNvSpPr>
            <a:spLocks noChangeArrowheads="1"/>
          </p:cNvSpPr>
          <p:nvPr/>
        </p:nvSpPr>
        <p:spPr bwMode="auto">
          <a:xfrm>
            <a:off x="2087563" y="5743575"/>
            <a:ext cx="4713287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&lt;0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Omax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-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EE</a:t>
            </a:r>
            <a:endParaRPr lang="en-US" altLang="zh-CN" sz="24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5" name="Rectangle 26"/>
          <p:cNvSpPr>
            <a:spLocks noChangeArrowheads="1"/>
          </p:cNvSpPr>
          <p:nvPr/>
        </p:nvSpPr>
        <p:spPr bwMode="auto">
          <a:xfrm>
            <a:off x="5507038" y="5553075"/>
            <a:ext cx="24193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（过零比较器）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4056063" y="2028825"/>
            <a:ext cx="4800600" cy="482600"/>
          </a:xfrm>
          <a:prstGeom prst="rect">
            <a:avLst/>
          </a:prstGeom>
          <a:noFill/>
          <a:ln w="12700" cap="sq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运算放大器工作在非线性状态下</a:t>
            </a:r>
            <a:endParaRPr lang="zh-CN" altLang="en-US" sz="26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7" name="Object 28"/>
          <p:cNvGraphicFramePr>
            <a:graphicFrameLocks noChangeAspect="1"/>
          </p:cNvGraphicFramePr>
          <p:nvPr/>
        </p:nvGraphicFramePr>
        <p:xfrm>
          <a:off x="3003550" y="2819400"/>
          <a:ext cx="31448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公式" r:id="rId12" imgW="1587500" imgH="228600" progId="Equation.3">
                  <p:embed/>
                </p:oleObj>
              </mc:Choice>
              <mc:Fallback>
                <p:oleObj name="公式" r:id="rId12" imgW="1587500" imgH="228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3550" y="2819400"/>
                        <a:ext cx="314483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35" name="Rectangle 3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单门限电压比较器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utoUpdateAnimBg="0"/>
      <p:bldP spid="30" grpId="0" autoUpdateAnimBg="0"/>
      <p:bldP spid="31" grpId="0" autoUpdateAnimBg="0"/>
      <p:bldP spid="32" grpId="0" autoUpdateAnimBg="0"/>
      <p:bldP spid="35" grpId="0" autoUpdateAnimBg="0"/>
      <p:bldP spid="39" grpId="0" autoUpdateAnimBg="0"/>
      <p:bldP spid="41" grpId="0" autoUpdateAnimBg="0"/>
      <p:bldP spid="42" grpId="0" autoUpdateAnimBg="0"/>
      <p:bldP spid="43" grpId="0" animBg="1"/>
      <p:bldP spid="44" grpId="0" autoUpdateAnimBg="0"/>
      <p:bldP spid="45" grpId="0" autoUpdateAnimBg="0"/>
      <p:bldP spid="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44500" y="1219200"/>
            <a:ext cx="11303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特点：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268288" y="2743200"/>
            <a:ext cx="26987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1</a:t>
            </a:r>
            <a:r>
              <a:rPr lang="zh-CN" altLang="en-US" sz="2400" kern="0">
                <a:solidFill>
                  <a:srgbClr val="000000"/>
                </a:solidFill>
              </a:rPr>
              <a:t>）过零比较器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1362075" y="1220788"/>
            <a:ext cx="365125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开环，</a:t>
            </a:r>
            <a:r>
              <a:rPr lang="zh-CN" altLang="en-US" sz="2400" kern="0">
                <a:solidFill>
                  <a:srgbClr val="FF0000"/>
                </a:solidFill>
              </a:rPr>
              <a:t>虚短</a:t>
            </a:r>
            <a:r>
              <a:rPr lang="zh-CN" altLang="en-US" sz="2400" kern="0">
                <a:solidFill>
                  <a:srgbClr val="000000"/>
                </a:solidFill>
              </a:rPr>
              <a:t>不成立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1420813" y="1716088"/>
            <a:ext cx="257492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solidFill>
                  <a:srgbClr val="000000"/>
                </a:solidFill>
              </a:rPr>
              <a:t>增益</a:t>
            </a:r>
            <a:r>
              <a:rPr lang="en-US" altLang="zh-CN" sz="2400" i="1" kern="0" dirty="0">
                <a:solidFill>
                  <a:srgbClr val="000000"/>
                </a:solidFill>
              </a:rPr>
              <a:t>A</a:t>
            </a:r>
            <a:r>
              <a:rPr lang="en-US" altLang="zh-CN" sz="2400" kern="0" baseline="-25000" dirty="0">
                <a:solidFill>
                  <a:srgbClr val="000000"/>
                </a:solidFill>
              </a:rPr>
              <a:t>0</a:t>
            </a:r>
            <a:r>
              <a:rPr lang="zh-CN" altLang="en-US" sz="2400" kern="0" dirty="0">
                <a:solidFill>
                  <a:srgbClr val="000000"/>
                </a:solidFill>
              </a:rPr>
              <a:t>大于</a:t>
            </a:r>
            <a:r>
              <a:rPr lang="en-US" altLang="zh-CN" sz="2400" kern="0" dirty="0">
                <a:solidFill>
                  <a:srgbClr val="000000"/>
                </a:solidFill>
              </a:rPr>
              <a:t>10</a:t>
            </a:r>
            <a:r>
              <a:rPr lang="en-US" altLang="zh-CN" sz="2400" kern="0" baseline="30000" dirty="0">
                <a:solidFill>
                  <a:srgbClr val="000000"/>
                </a:solidFill>
              </a:rPr>
              <a:t>5</a:t>
            </a:r>
            <a:endParaRPr lang="en-US" altLang="zh-CN" sz="2400" kern="0" dirty="0">
              <a:solidFill>
                <a:srgbClr val="000000"/>
              </a:solidFill>
            </a:endParaRPr>
          </a:p>
        </p:txBody>
      </p:sp>
      <p:graphicFrame>
        <p:nvGraphicFramePr>
          <p:cNvPr id="65543" name="Object 10"/>
          <p:cNvGraphicFramePr>
            <a:graphicFrameLocks noChangeAspect="1"/>
          </p:cNvGraphicFramePr>
          <p:nvPr/>
        </p:nvGraphicFramePr>
        <p:xfrm>
          <a:off x="1363663" y="2282825"/>
          <a:ext cx="23161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公式" r:id="rId1" imgW="1054100" imgH="203200" progId="Equation.3">
                  <p:embed/>
                </p:oleObj>
              </mc:Choice>
              <mc:Fallback>
                <p:oleObj name="公式" r:id="rId1" imgW="1054100" imgH="203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2282825"/>
                        <a:ext cx="23161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533400" y="3200400"/>
            <a:ext cx="39497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输入为正负对称的正弦波时，输出为方波。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468313" y="4249738"/>
            <a:ext cx="220345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电压传输特性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1" name="Object 20"/>
          <p:cNvGraphicFramePr>
            <a:graphicFrameLocks noChangeAspect="1"/>
          </p:cNvGraphicFramePr>
          <p:nvPr/>
        </p:nvGraphicFramePr>
        <p:xfrm>
          <a:off x="2268538" y="4305300"/>
          <a:ext cx="2138362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图片" r:id="rId3" imgW="1647825" imgH="1447800" progId="Word.Picture.8">
                  <p:embed/>
                </p:oleObj>
              </mc:Choice>
              <mc:Fallback>
                <p:oleObj name="图片" r:id="rId3" imgW="1647825" imgH="1447800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305300"/>
                        <a:ext cx="2138362" cy="187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 bwMode="auto">
          <a:xfrm>
            <a:off x="5097463" y="2133600"/>
            <a:ext cx="3722687" cy="3357563"/>
            <a:chOff x="5097463" y="2133600"/>
            <a:chExt cx="3722687" cy="3357563"/>
          </a:xfrm>
        </p:grpSpPr>
        <p:graphicFrame>
          <p:nvGraphicFramePr>
            <p:cNvPr id="65550" name="Object 15"/>
            <p:cNvGraphicFramePr>
              <a:graphicFrameLocks noChangeAspect="1"/>
            </p:cNvGraphicFramePr>
            <p:nvPr/>
          </p:nvGraphicFramePr>
          <p:xfrm>
            <a:off x="5097463" y="2133600"/>
            <a:ext cx="3714750" cy="3357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8" name="Picture2" r:id="rId5" imgW="2476500" imgH="2239010" progId="Word.Picture.8">
                    <p:embed/>
                  </p:oleObj>
                </mc:Choice>
                <mc:Fallback>
                  <p:oleObj name="Picture2" r:id="rId5" imgW="2476500" imgH="2239010" progId="Word.Picture.8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7463" y="2133600"/>
                          <a:ext cx="3714750" cy="3357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551" name="Object 21"/>
            <p:cNvGraphicFramePr>
              <a:graphicFrameLocks noChangeAspect="1"/>
            </p:cNvGraphicFramePr>
            <p:nvPr/>
          </p:nvGraphicFramePr>
          <p:xfrm>
            <a:off x="5105400" y="2133600"/>
            <a:ext cx="3714750" cy="3357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49" name="Picture2" r:id="rId7" imgW="2476500" imgH="2239010" progId="Word.Picture.8">
                    <p:embed/>
                  </p:oleObj>
                </mc:Choice>
                <mc:Fallback>
                  <p:oleObj name="Picture2" r:id="rId7" imgW="2476500" imgH="2239010" progId="Word.Picture.8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5400" y="2133600"/>
                          <a:ext cx="3714750" cy="3357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548" name="Rectangl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单门限电压比较器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65549" name="Picture 24" descr="未标题-2 拷贝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139700"/>
            <a:ext cx="3252788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17"/>
          <p:cNvGraphicFramePr>
            <a:graphicFrameLocks noChangeAspect="1"/>
          </p:cNvGraphicFramePr>
          <p:nvPr/>
        </p:nvGraphicFramePr>
        <p:xfrm>
          <a:off x="2863850" y="152400"/>
          <a:ext cx="2536825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图片" r:id="rId1" imgW="1582420" imgH="955040" progId="Word.Picture.8">
                  <p:embed/>
                </p:oleObj>
              </mc:Choice>
              <mc:Fallback>
                <p:oleObj name="图片" r:id="rId1" imgW="1582420" imgH="955040" progId="Word.Picture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152400"/>
                        <a:ext cx="2536825" cy="15255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2"/>
          <p:cNvGrpSpPr/>
          <p:nvPr/>
        </p:nvGrpSpPr>
        <p:grpSpPr bwMode="auto">
          <a:xfrm>
            <a:off x="368300" y="1116013"/>
            <a:ext cx="4419600" cy="2995612"/>
            <a:chOff x="96" y="609"/>
            <a:chExt cx="2784" cy="1887"/>
          </a:xfrm>
        </p:grpSpPr>
        <p:sp>
          <p:nvSpPr>
            <p:cNvPr id="66571" name="Rectangle 3"/>
            <p:cNvSpPr>
              <a:spLocks noChangeArrowheads="1"/>
            </p:cNvSpPr>
            <p:nvPr/>
          </p:nvSpPr>
          <p:spPr bwMode="auto">
            <a:xfrm>
              <a:off x="240" y="609"/>
              <a:ext cx="730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zh-CN" altLang="en-US" sz="3000" b="1">
                  <a:solidFill>
                    <a:srgbClr val="CC0000"/>
                  </a:solidFill>
                  <a:latin typeface="Arial Narrow" panose="020B0606020202030204" pitchFamily="34" charset="0"/>
                  <a:ea typeface="黑体" panose="02010609060101010101" pitchFamily="49" charset="-122"/>
                </a:rPr>
                <a:t>思考</a:t>
              </a:r>
              <a:endParaRPr lang="zh-CN" altLang="en-US" sz="3000" b="1">
                <a:solidFill>
                  <a:srgbClr val="CC0000"/>
                </a:solidFill>
                <a:latin typeface="Arial Narrow" panose="020B060602020203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66572" name="Rectangle 4"/>
            <p:cNvSpPr>
              <a:spLocks noChangeArrowheads="1"/>
            </p:cNvSpPr>
            <p:nvPr/>
          </p:nvSpPr>
          <p:spPr bwMode="auto">
            <a:xfrm>
              <a:off x="96" y="1035"/>
              <a:ext cx="2784" cy="1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6200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811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10000"/>
                </a:spcBef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en-US" altLang="zh-CN" sz="24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  1. </a:t>
              </a:r>
              <a:r>
                <a:rPr lang="zh-CN" altLang="en-US" sz="24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若过零比较器如左图所示，则它的电压传输特性将是怎样的？</a:t>
              </a:r>
              <a:endPara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  <a:p>
              <a:pPr algn="just">
                <a:lnSpc>
                  <a:spcPct val="120000"/>
                </a:lnSpc>
                <a:spcBef>
                  <a:spcPct val="10000"/>
                </a:spcBef>
                <a:buClr>
                  <a:srgbClr val="CC0000"/>
                </a:buClr>
                <a:buFont typeface="Wingdings" panose="05000000000000000000" pitchFamily="2" charset="2"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  </a:t>
              </a:r>
              <a:r>
                <a:rPr lang="en-US" altLang="zh-CN" sz="24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2. </a:t>
              </a:r>
              <a:r>
                <a:rPr lang="zh-CN" altLang="en-US" sz="24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输入为正负对称的正弦波时，输出波形是怎样的？</a:t>
              </a:r>
              <a:endPara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18" name="Group 5"/>
          <p:cNvGrpSpPr/>
          <p:nvPr/>
        </p:nvGrpSpPr>
        <p:grpSpPr bwMode="auto">
          <a:xfrm>
            <a:off x="977900" y="4111625"/>
            <a:ext cx="2368550" cy="1981200"/>
            <a:chOff x="480" y="2193"/>
            <a:chExt cx="1492" cy="1248"/>
          </a:xfrm>
        </p:grpSpPr>
        <p:sp>
          <p:nvSpPr>
            <p:cNvPr id="19" name="AutoShape 6" descr="羊皮纸"/>
            <p:cNvSpPr>
              <a:spLocks noChangeArrowheads="1"/>
            </p:cNvSpPr>
            <p:nvPr/>
          </p:nvSpPr>
          <p:spPr bwMode="auto">
            <a:xfrm>
              <a:off x="480" y="2193"/>
              <a:ext cx="1492" cy="1248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66570" name="Object 7"/>
            <p:cNvGraphicFramePr>
              <a:graphicFrameLocks noChangeAspect="1"/>
            </p:cNvGraphicFramePr>
            <p:nvPr/>
          </p:nvGraphicFramePr>
          <p:xfrm>
            <a:off x="550" y="2217"/>
            <a:ext cx="1347" cy="1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9" name="图片" r:id="rId4" imgW="1647825" imgH="1447800" progId="Word.Picture.8">
                    <p:embed/>
                  </p:oleObj>
                </mc:Choice>
                <mc:Fallback>
                  <p:oleObj name="图片" r:id="rId4" imgW="1647825" imgH="1447800" progId="Word.Picture.8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" y="2217"/>
                          <a:ext cx="1347" cy="1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Group 8"/>
          <p:cNvGrpSpPr/>
          <p:nvPr/>
        </p:nvGrpSpPr>
        <p:grpSpPr bwMode="auto">
          <a:xfrm>
            <a:off x="4778375" y="2362200"/>
            <a:ext cx="4114800" cy="3563938"/>
            <a:chOff x="2991" y="1626"/>
            <a:chExt cx="2592" cy="2245"/>
          </a:xfrm>
        </p:grpSpPr>
        <p:sp>
          <p:nvSpPr>
            <p:cNvPr id="22" name="AutoShape 9" descr="羊皮纸"/>
            <p:cNvSpPr>
              <a:spLocks noChangeArrowheads="1"/>
            </p:cNvSpPr>
            <p:nvPr/>
          </p:nvSpPr>
          <p:spPr bwMode="auto">
            <a:xfrm>
              <a:off x="2991" y="1626"/>
              <a:ext cx="2592" cy="2245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66568" name="Object 10"/>
            <p:cNvGraphicFramePr>
              <a:graphicFrameLocks noChangeAspect="1"/>
            </p:cNvGraphicFramePr>
            <p:nvPr/>
          </p:nvGraphicFramePr>
          <p:xfrm>
            <a:off x="3122" y="1685"/>
            <a:ext cx="2340" cy="21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70" name="图片" r:id="rId6" imgW="2476500" imgH="2238375" progId="Word.Picture.8">
                    <p:embed/>
                  </p:oleObj>
                </mc:Choice>
                <mc:Fallback>
                  <p:oleObj name="图片" r:id="rId6" imgW="2476500" imgH="2238375" progId="Word.Picture.8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2" y="1685"/>
                          <a:ext cx="2340" cy="21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66566" name="Picture 16" descr="未标题-2 拷贝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139700"/>
            <a:ext cx="3252788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68288" y="1374775"/>
            <a:ext cx="456723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2</a:t>
            </a:r>
            <a:r>
              <a:rPr lang="zh-CN" altLang="en-US" sz="2400" kern="0">
                <a:solidFill>
                  <a:srgbClr val="000000"/>
                </a:solidFill>
              </a:rPr>
              <a:t>）门限电压不为零的比较器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500063" y="2352675"/>
            <a:ext cx="22034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电压传输特性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20" name="Group 11"/>
          <p:cNvGrpSpPr/>
          <p:nvPr/>
        </p:nvGrpSpPr>
        <p:grpSpPr bwMode="auto">
          <a:xfrm>
            <a:off x="796925" y="2967038"/>
            <a:ext cx="2368550" cy="1981200"/>
            <a:chOff x="502" y="1649"/>
            <a:chExt cx="1492" cy="1248"/>
          </a:xfrm>
        </p:grpSpPr>
        <p:sp>
          <p:nvSpPr>
            <p:cNvPr id="21" name="AutoShape 12" descr="羊皮纸"/>
            <p:cNvSpPr>
              <a:spLocks noChangeArrowheads="1"/>
            </p:cNvSpPr>
            <p:nvPr/>
          </p:nvSpPr>
          <p:spPr bwMode="auto">
            <a:xfrm>
              <a:off x="502" y="1649"/>
              <a:ext cx="1492" cy="1248"/>
            </a:xfrm>
            <a:prstGeom prst="roundRect">
              <a:avLst>
                <a:gd name="adj" fmla="val 16667"/>
              </a:avLst>
            </a:prstGeom>
            <a:blipFill dpi="0" rotWithShape="0">
              <a:blip r:embed="rId1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67601" name="Object 13"/>
            <p:cNvGraphicFramePr>
              <a:graphicFrameLocks noChangeAspect="1"/>
            </p:cNvGraphicFramePr>
            <p:nvPr/>
          </p:nvGraphicFramePr>
          <p:xfrm>
            <a:off x="572" y="1673"/>
            <a:ext cx="1347" cy="1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6" name="图片" r:id="rId2" imgW="1647825" imgH="1447800" progId="Word.Picture.8">
                    <p:embed/>
                  </p:oleObj>
                </mc:Choice>
                <mc:Fallback>
                  <p:oleObj name="图片" r:id="rId2" imgW="1647825" imgH="1447800" progId="Word.Picture.8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" y="1673"/>
                          <a:ext cx="1347" cy="1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515938" y="5029200"/>
            <a:ext cx="39497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</a:t>
            </a:r>
            <a:r>
              <a:rPr lang="zh-CN" altLang="en-US" sz="2400" kern="0">
                <a:solidFill>
                  <a:srgbClr val="000000"/>
                </a:solidFill>
              </a:rPr>
              <a:t>输入为正负对称的正弦波时，输出波形如图所示。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322388" y="1857375"/>
            <a:ext cx="30353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（门限电压为</a:t>
            </a:r>
            <a:r>
              <a:rPr lang="en-US" altLang="zh-CN" sz="2400" i="1" kern="0">
                <a:solidFill>
                  <a:srgbClr val="000000"/>
                </a:solidFill>
              </a:rPr>
              <a:t>V</a:t>
            </a:r>
            <a:r>
              <a:rPr lang="en-US" altLang="zh-CN" sz="2400" kern="0" baseline="-25000">
                <a:solidFill>
                  <a:srgbClr val="000000"/>
                </a:solidFill>
              </a:rPr>
              <a:t>REF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4953000" y="1989138"/>
            <a:ext cx="3429000" cy="4267200"/>
            <a:chOff x="4953000" y="1989138"/>
            <a:chExt cx="3429000" cy="4267200"/>
          </a:xfrm>
        </p:grpSpPr>
        <p:grpSp>
          <p:nvGrpSpPr>
            <p:cNvPr id="67595" name="Group 15"/>
            <p:cNvGrpSpPr/>
            <p:nvPr/>
          </p:nvGrpSpPr>
          <p:grpSpPr bwMode="auto">
            <a:xfrm>
              <a:off x="4953000" y="1989138"/>
              <a:ext cx="3429000" cy="4267200"/>
              <a:chOff x="3120" y="1296"/>
              <a:chExt cx="2160" cy="2688"/>
            </a:xfrm>
          </p:grpSpPr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3120" y="1296"/>
                <a:ext cx="2160" cy="2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  <p:graphicFrame>
            <p:nvGraphicFramePr>
              <p:cNvPr id="67599" name="Object 17"/>
              <p:cNvGraphicFramePr>
                <a:graphicFrameLocks noChangeAspect="1"/>
              </p:cNvGraphicFramePr>
              <p:nvPr/>
            </p:nvGraphicFramePr>
            <p:xfrm>
              <a:off x="3138" y="1341"/>
              <a:ext cx="2097" cy="18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997" name="Picture2" r:id="rId4" imgW="2562225" imgH="2238375" progId="Word.Picture.8">
                      <p:embed/>
                    </p:oleObj>
                  </mc:Choice>
                  <mc:Fallback>
                    <p:oleObj name="Picture2" r:id="rId4" imgW="2562225" imgH="2238375" progId="Word.Picture.8">
                      <p:embed/>
                      <p:pic>
                        <p:nvPicPr>
                          <p:cNvPr id="0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38" y="1341"/>
                            <a:ext cx="2097" cy="18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67596" name="Object 19"/>
            <p:cNvGraphicFramePr>
              <a:graphicFrameLocks noChangeAspect="1"/>
            </p:cNvGraphicFramePr>
            <p:nvPr/>
          </p:nvGraphicFramePr>
          <p:xfrm>
            <a:off x="4976813" y="3082925"/>
            <a:ext cx="3328987" cy="313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8" name="Picture2" r:id="rId6" imgW="2561590" imgH="2415540" progId="Word.Picture.8">
                    <p:embed/>
                  </p:oleObj>
                </mc:Choice>
                <mc:Fallback>
                  <p:oleObj name="Picture2" r:id="rId6" imgW="2561590" imgH="2415540" progId="Word.Picture.8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76813" y="3082925"/>
                          <a:ext cx="3328987" cy="3136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97" name="Object 20"/>
            <p:cNvGraphicFramePr>
              <a:graphicFrameLocks noChangeAspect="1"/>
            </p:cNvGraphicFramePr>
            <p:nvPr/>
          </p:nvGraphicFramePr>
          <p:xfrm>
            <a:off x="4976813" y="3055938"/>
            <a:ext cx="3328987" cy="313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9" name="Picture2" r:id="rId8" imgW="2561590" imgH="2415540" progId="Word.Picture.8">
                    <p:embed/>
                  </p:oleObj>
                </mc:Choice>
                <mc:Fallback>
                  <p:oleObj name="Picture2" r:id="rId8" imgW="2561590" imgH="2415540" progId="Word.Picture.8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76813" y="3055938"/>
                          <a:ext cx="3328987" cy="3136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7593" name="Rectangle 2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单门限电压比较器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7594" name="Object 23"/>
          <p:cNvGraphicFramePr>
            <a:graphicFrameLocks noChangeAspect="1"/>
          </p:cNvGraphicFramePr>
          <p:nvPr/>
        </p:nvGraphicFramePr>
        <p:xfrm>
          <a:off x="6391275" y="157163"/>
          <a:ext cx="2536825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图片" r:id="rId11" imgW="1582420" imgH="1193800" progId="Word.Picture.8">
                  <p:embed/>
                </p:oleObj>
              </mc:Choice>
              <mc:Fallback>
                <p:oleObj name="图片" r:id="rId11" imgW="1582420" imgH="1193800" progId="Word.Picture.8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275" y="157163"/>
                        <a:ext cx="2536825" cy="19145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3" grpId="0" autoUpdateAnimBg="0"/>
      <p:bldP spid="27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104775" y="3186113"/>
            <a:ext cx="106997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解：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754063" y="3284538"/>
            <a:ext cx="3429000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构成过零比较器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758825" y="3948113"/>
            <a:ext cx="3378200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RC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为微分电路， 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RC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&lt;&lt;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107950" y="44450"/>
            <a:ext cx="725488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endParaRPr kumimoji="1" lang="zh-CN" altLang="en-US" sz="4000" b="1">
              <a:solidFill>
                <a:srgbClr val="8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68614" name="Object 9"/>
          <p:cNvGraphicFramePr>
            <a:graphicFrameLocks noChangeAspect="1"/>
          </p:cNvGraphicFramePr>
          <p:nvPr/>
        </p:nvGraphicFramePr>
        <p:xfrm>
          <a:off x="1052513" y="1373188"/>
          <a:ext cx="2925762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Picture2" r:id="rId1" imgW="2438400" imgH="1447800" progId="Word.Picture.8">
                  <p:embed/>
                </p:oleObj>
              </mc:Choice>
              <mc:Fallback>
                <p:oleObj name="Picture2" r:id="rId1" imgW="2438400" imgH="1447800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1373188"/>
                        <a:ext cx="2925762" cy="173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5" name="Rectangle 10"/>
          <p:cNvSpPr>
            <a:spLocks noChangeArrowheads="1"/>
          </p:cNvSpPr>
          <p:nvPr/>
        </p:nvSpPr>
        <p:spPr bwMode="auto">
          <a:xfrm>
            <a:off x="1058863" y="188913"/>
            <a:ext cx="763746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电路如图所示，当输入信号如图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所示的正弦波时，定性画出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8616" name="Object 11"/>
          <p:cNvGraphicFramePr>
            <a:graphicFrameLocks noChangeAspect="1"/>
          </p:cNvGraphicFramePr>
          <p:nvPr/>
        </p:nvGraphicFramePr>
        <p:xfrm>
          <a:off x="1752600" y="730250"/>
          <a:ext cx="28733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公式" r:id="rId3" imgW="1333500" imgH="228600" progId="Equation.3">
                  <p:embed/>
                </p:oleObj>
              </mc:Choice>
              <mc:Fallback>
                <p:oleObj name="公式" r:id="rId3" imgW="13335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730250"/>
                        <a:ext cx="28733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7" name="Object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954088"/>
            <a:ext cx="31813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Object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495550"/>
            <a:ext cx="3178175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" name="Object 14"/>
          <p:cNvGraphicFramePr>
            <a:graphicFrameLocks noChangeAspect="1"/>
          </p:cNvGraphicFramePr>
          <p:nvPr/>
        </p:nvGraphicFramePr>
        <p:xfrm>
          <a:off x="5148263" y="3806825"/>
          <a:ext cx="3178175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" r:id="rId7" imgW="2647950" imgH="1028700" progId="Word.Picture.8">
                  <p:embed/>
                </p:oleObj>
              </mc:Choice>
              <mc:Fallback>
                <p:oleObj name="" r:id="rId7" imgW="2647950" imgH="1028700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3806825"/>
                        <a:ext cx="3178175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5"/>
          <p:cNvGraphicFramePr>
            <a:graphicFrameLocks noChangeAspect="1"/>
          </p:cNvGraphicFramePr>
          <p:nvPr/>
        </p:nvGraphicFramePr>
        <p:xfrm>
          <a:off x="5148263" y="4992688"/>
          <a:ext cx="3178175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" r:id="rId9" imgW="2647950" imgH="828675" progId="Word.Picture.8">
                  <p:embed/>
                </p:oleObj>
              </mc:Choice>
              <mc:Fallback>
                <p:oleObj name="" r:id="rId9" imgW="2647950" imgH="828675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4992688"/>
                        <a:ext cx="3178175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758825" y="5010150"/>
            <a:ext cx="38846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削波（限幅、检波）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0" grpId="0" autoUpdateAnimBg="0"/>
      <p:bldP spid="32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04775" y="1566863"/>
            <a:ext cx="106997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解：</a:t>
            </a:r>
            <a:endParaRPr lang="zh-CN" altLang="en-US" sz="2400" kern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9635" name="Text Box 4"/>
          <p:cNvSpPr txBox="1">
            <a:spLocks noChangeArrowheads="1"/>
          </p:cNvSpPr>
          <p:nvPr/>
        </p:nvSpPr>
        <p:spPr bwMode="auto">
          <a:xfrm>
            <a:off x="107950" y="98425"/>
            <a:ext cx="725488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endParaRPr kumimoji="1" lang="zh-CN" altLang="en-US" sz="4000" b="1">
              <a:solidFill>
                <a:srgbClr val="8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1125538" y="147638"/>
            <a:ext cx="7637462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5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图示为另一种形式的单门限电压比较器，试求出其门限电压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阈值电压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，画出其电压传输特性。设运放输出的高、低电平分别为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OH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OL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 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9637" name="Object 6"/>
          <p:cNvGraphicFramePr>
            <a:graphicFrameLocks noChangeAspect="1"/>
          </p:cNvGraphicFramePr>
          <p:nvPr/>
        </p:nvGraphicFramePr>
        <p:xfrm>
          <a:off x="5181600" y="1295400"/>
          <a:ext cx="3806825" cy="198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" name="图片" r:id="rId1" imgW="2112010" imgH="1106170" progId="Word.Picture.8">
                  <p:embed/>
                </p:oleObj>
              </mc:Choice>
              <mc:Fallback>
                <p:oleObj name="图片" r:id="rId1" imgW="2112010" imgH="110617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295400"/>
                        <a:ext cx="3806825" cy="19891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/>
        </p:nvGraphicFramePr>
        <p:xfrm>
          <a:off x="5646738" y="3429000"/>
          <a:ext cx="2811462" cy="255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5" name="图片" r:id="rId3" imgW="1560195" imgH="1420495" progId="Word.Picture.8">
                  <p:embed/>
                </p:oleObj>
              </mc:Choice>
              <mc:Fallback>
                <p:oleObj name="图片" r:id="rId3" imgW="1560195" imgH="142049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6738" y="3429000"/>
                        <a:ext cx="2811462" cy="25542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762000" y="16764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利用叠加原理可得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914400" y="2133600"/>
          <a:ext cx="398621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Equation" r:id="rId5" imgW="1815465" imgH="406400" progId="Equation.3">
                  <p:embed/>
                </p:oleObj>
              </mc:Choice>
              <mc:Fallback>
                <p:oleObj name="Equation" r:id="rId5" imgW="1815465" imgH="406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133600"/>
                        <a:ext cx="3986213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228600" y="3048000"/>
            <a:ext cx="48768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理想情况下，输出电压发生跳变时对应的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，即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2" name="Object 12"/>
          <p:cNvGraphicFramePr>
            <a:graphicFrameLocks noChangeAspect="1"/>
          </p:cNvGraphicFramePr>
          <p:nvPr/>
        </p:nvGraphicFramePr>
        <p:xfrm>
          <a:off x="1066800" y="4267200"/>
          <a:ext cx="241935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Equation" r:id="rId7" imgW="1078865" imgH="203200" progId="Equation.3">
                  <p:embed/>
                </p:oleObj>
              </mc:Choice>
              <mc:Fallback>
                <p:oleObj name="Equation" r:id="rId7" imgW="1078865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267200"/>
                        <a:ext cx="241935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304800" y="4899025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门限电压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4" name="Object 14"/>
          <p:cNvGraphicFramePr>
            <a:graphicFrameLocks noChangeAspect="1"/>
          </p:cNvGraphicFramePr>
          <p:nvPr/>
        </p:nvGraphicFramePr>
        <p:xfrm>
          <a:off x="1905000" y="4746625"/>
          <a:ext cx="27813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8" name="Equation" r:id="rId9" imgW="1269365" imgH="406400" progId="Equation.3">
                  <p:embed/>
                </p:oleObj>
              </mc:Choice>
              <mc:Fallback>
                <p:oleObj name="Equation" r:id="rId9" imgW="1269365" imgH="406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746625"/>
                        <a:ext cx="27813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1" grpId="0" autoUpdateAnimBg="0"/>
      <p:bldP spid="23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 descr="羊皮纸"/>
          <p:cNvSpPr>
            <a:spLocks noChangeArrowheads="1"/>
          </p:cNvSpPr>
          <p:nvPr/>
        </p:nvSpPr>
        <p:spPr bwMode="auto">
          <a:xfrm>
            <a:off x="2028825" y="914400"/>
            <a:ext cx="4899025" cy="5262563"/>
          </a:xfrm>
          <a:prstGeom prst="roundRect">
            <a:avLst>
              <a:gd name="adj" fmla="val 16667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443038" y="115888"/>
            <a:ext cx="53784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单门限比较器的抗干扰能力</a:t>
            </a:r>
            <a:endParaRPr lang="zh-CN" altLang="en-US" sz="2800" kern="0">
              <a:solidFill>
                <a:srgbClr val="000000"/>
              </a:solidFill>
            </a:endParaRPr>
          </a:p>
        </p:txBody>
      </p:sp>
      <p:pic>
        <p:nvPicPr>
          <p:cNvPr id="70660" name="Object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996950"/>
            <a:ext cx="4513262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Object 5"/>
          <p:cNvGraphicFramePr>
            <a:graphicFrameLocks noChangeAspect="1"/>
          </p:cNvGraphicFramePr>
          <p:nvPr/>
        </p:nvGraphicFramePr>
        <p:xfrm>
          <a:off x="2132013" y="3402013"/>
          <a:ext cx="4513262" cy="253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Picture2" r:id="rId3" imgW="3009900" imgH="1695450" progId="Word.Picture.8">
                  <p:embed/>
                </p:oleObj>
              </mc:Choice>
              <mc:Fallback>
                <p:oleObj name="Picture2" r:id="rId3" imgW="3009900" imgH="169545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13" y="3402013"/>
                        <a:ext cx="4513262" cy="2538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6"/>
          <p:cNvGrpSpPr/>
          <p:nvPr/>
        </p:nvGrpSpPr>
        <p:grpSpPr bwMode="auto">
          <a:xfrm>
            <a:off x="3695700" y="368300"/>
            <a:ext cx="4851400" cy="1681163"/>
            <a:chOff x="2328" y="340"/>
            <a:chExt cx="3056" cy="1059"/>
          </a:xfrm>
        </p:grpSpPr>
        <p:sp>
          <p:nvSpPr>
            <p:cNvPr id="18" name="Oval 7"/>
            <p:cNvSpPr>
              <a:spLocks noChangeArrowheads="1"/>
            </p:cNvSpPr>
            <p:nvPr/>
          </p:nvSpPr>
          <p:spPr bwMode="auto">
            <a:xfrm>
              <a:off x="2328" y="894"/>
              <a:ext cx="1716" cy="505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4091" y="340"/>
              <a:ext cx="1293" cy="354"/>
            </a:xfrm>
            <a:prstGeom prst="wedgeRoundRectCallout">
              <a:avLst>
                <a:gd name="adj1" fmla="val -86889"/>
                <a:gd name="adj2" fmla="val 145764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</a:rPr>
                <a:t>应为高电平</a:t>
              </a:r>
              <a:endParaRPr kumimoji="1" lang="zh-CN" altLang="en-US" sz="2400" b="1" ker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</p:grpSp>
      <p:grpSp>
        <p:nvGrpSpPr>
          <p:cNvPr id="20" name="Group 9"/>
          <p:cNvGrpSpPr/>
          <p:nvPr/>
        </p:nvGrpSpPr>
        <p:grpSpPr bwMode="auto">
          <a:xfrm>
            <a:off x="3657600" y="3316288"/>
            <a:ext cx="4776788" cy="1008062"/>
            <a:chOff x="2304" y="2197"/>
            <a:chExt cx="3009" cy="635"/>
          </a:xfrm>
        </p:grpSpPr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2304" y="2492"/>
              <a:ext cx="1434" cy="340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>
              <a:off x="4020" y="2197"/>
              <a:ext cx="1293" cy="354"/>
            </a:xfrm>
            <a:prstGeom prst="wedgeRoundRectCallout">
              <a:avLst>
                <a:gd name="adj1" fmla="val -85963"/>
                <a:gd name="adj2" fmla="val 79380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</a:rPr>
                <a:t>错误电平</a:t>
              </a:r>
              <a:endParaRPr kumimoji="1" lang="zh-CN" altLang="en-US" sz="2400" b="1" ker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58788" y="1196975"/>
            <a:ext cx="247808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1</a:t>
            </a:r>
            <a:r>
              <a:rPr lang="zh-CN" altLang="en-US" sz="2400" kern="0">
                <a:solidFill>
                  <a:srgbClr val="000000"/>
                </a:solidFill>
              </a:rPr>
              <a:t>）电路组成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439738" y="1689100"/>
            <a:ext cx="25527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2</a:t>
            </a:r>
            <a:r>
              <a:rPr lang="zh-CN" altLang="en-US" sz="2400" kern="0">
                <a:solidFill>
                  <a:srgbClr val="000000"/>
                </a:solidFill>
              </a:rPr>
              <a:t>）门限电压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911475" y="1776413"/>
          <a:ext cx="208438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公式" r:id="rId1" imgW="1053465" imgH="215900" progId="Equation.3">
                  <p:embed/>
                </p:oleObj>
              </mc:Choice>
              <mc:Fallback>
                <p:oleObj name="公式" r:id="rId1" imgW="1053465" imgH="215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1475" y="1776413"/>
                        <a:ext cx="2084388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439738" y="2846388"/>
            <a:ext cx="82931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而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有关，对应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的两个电压值， 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的两个门限电压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/>
        </p:nvGraphicFramePr>
        <p:xfrm>
          <a:off x="455613" y="2278063"/>
          <a:ext cx="39227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公式" r:id="rId3" imgW="1968500" imgH="228600" progId="Equation.3">
                  <p:embed/>
                </p:oleObj>
              </mc:Choice>
              <mc:Fallback>
                <p:oleObj name="公式" r:id="rId3" imgW="19685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2278063"/>
                        <a:ext cx="39227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6"/>
          <p:cNvGraphicFramePr>
            <a:graphicFrameLocks noChangeAspect="1"/>
          </p:cNvGraphicFramePr>
          <p:nvPr/>
        </p:nvGraphicFramePr>
        <p:xfrm>
          <a:off x="4730750" y="2278063"/>
          <a:ext cx="39227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name="公式" r:id="rId5" imgW="1968500" imgH="228600" progId="Equation.3">
                  <p:embed/>
                </p:oleObj>
              </mc:Choice>
              <mc:Fallback>
                <p:oleObj name="公式" r:id="rId5" imgW="19685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0" y="2278063"/>
                        <a:ext cx="39227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7"/>
          <p:cNvGraphicFramePr>
            <a:graphicFrameLocks noChangeAspect="1"/>
          </p:cNvGraphicFramePr>
          <p:nvPr/>
        </p:nvGraphicFramePr>
        <p:xfrm>
          <a:off x="1225550" y="3387725"/>
          <a:ext cx="30765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Equation" r:id="rId7" imgW="1548765" imgH="444500" progId="Equation.3">
                  <p:embed/>
                </p:oleObj>
              </mc:Choice>
              <mc:Fallback>
                <p:oleObj name="Equation" r:id="rId7" imgW="1548765" imgH="4445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550" y="3387725"/>
                        <a:ext cx="307657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8"/>
          <p:cNvGraphicFramePr>
            <a:graphicFrameLocks noChangeAspect="1"/>
          </p:cNvGraphicFramePr>
          <p:nvPr/>
        </p:nvGraphicFramePr>
        <p:xfrm>
          <a:off x="1244600" y="4348163"/>
          <a:ext cx="30765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9" imgW="1548765" imgH="444500" progId="Equation.3">
                  <p:embed/>
                </p:oleObj>
              </mc:Choice>
              <mc:Fallback>
                <p:oleObj name="Equation" r:id="rId9" imgW="1548765" imgH="4445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4348163"/>
                        <a:ext cx="307657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AutoShape 19"/>
          <p:cNvSpPr/>
          <p:nvPr/>
        </p:nvSpPr>
        <p:spPr bwMode="auto">
          <a:xfrm>
            <a:off x="954088" y="3697288"/>
            <a:ext cx="88900" cy="1400175"/>
          </a:xfrm>
          <a:prstGeom prst="leftBrace">
            <a:avLst>
              <a:gd name="adj1" fmla="val 131250"/>
              <a:gd name="adj2" fmla="val 50000"/>
            </a:avLst>
          </a:prstGeom>
          <a:noFill/>
          <a:ln w="158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4692650" y="3594100"/>
            <a:ext cx="204787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上门限电压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4694238" y="4489450"/>
            <a:ext cx="204787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下门限电压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625475" y="5421313"/>
            <a:ext cx="204787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回差电压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graphicFrame>
        <p:nvGraphicFramePr>
          <p:cNvPr id="30" name="Object 23"/>
          <p:cNvGraphicFramePr>
            <a:graphicFrameLocks noChangeAspect="1"/>
          </p:cNvGraphicFramePr>
          <p:nvPr/>
        </p:nvGraphicFramePr>
        <p:xfrm>
          <a:off x="2427288" y="5314950"/>
          <a:ext cx="421163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1" name="Equation" r:id="rId11" imgW="2120900" imgH="444500" progId="Equation.3">
                  <p:embed/>
                </p:oleObj>
              </mc:Choice>
              <mc:Fallback>
                <p:oleObj name="Equation" r:id="rId11" imgW="2120900" imgH="4445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5314950"/>
                        <a:ext cx="4211637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6" name="Rectangle 25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迟滞比较器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2" name="Object 26"/>
          <p:cNvGraphicFramePr>
            <a:graphicFrameLocks noChangeAspect="1"/>
          </p:cNvGraphicFramePr>
          <p:nvPr/>
        </p:nvGraphicFramePr>
        <p:xfrm>
          <a:off x="4983163" y="188913"/>
          <a:ext cx="389731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图片" r:id="rId14" imgW="2163445" imgH="1002665" progId="Word.Picture.8">
                  <p:embed/>
                </p:oleObj>
              </mc:Choice>
              <mc:Fallback>
                <p:oleObj name="图片" r:id="rId14" imgW="2163445" imgH="1002665" progId="Word.Picture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163" y="188913"/>
                        <a:ext cx="3897312" cy="1800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1" grpId="0"/>
      <p:bldP spid="26" grpId="0" animBg="1"/>
      <p:bldP spid="27" grpId="0" autoUpdateAnimBg="0"/>
      <p:bldP spid="28" grpId="0" autoUpdateAnimBg="0"/>
      <p:bldP spid="29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395288" y="1196975"/>
            <a:ext cx="247808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3</a:t>
            </a:r>
            <a:r>
              <a:rPr lang="zh-CN" altLang="en-US" sz="2400" kern="0">
                <a:solidFill>
                  <a:srgbClr val="000000"/>
                </a:solidFill>
              </a:rPr>
              <a:t>）传输特性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72708" name="Object 13"/>
          <p:cNvGraphicFramePr>
            <a:graphicFrameLocks noChangeAspect="1"/>
          </p:cNvGraphicFramePr>
          <p:nvPr/>
        </p:nvGraphicFramePr>
        <p:xfrm>
          <a:off x="790575" y="1701800"/>
          <a:ext cx="26241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name="Equation" r:id="rId1" imgW="1548765" imgH="444500" progId="Equation.3">
                  <p:embed/>
                </p:oleObj>
              </mc:Choice>
              <mc:Fallback>
                <p:oleObj name="Equation" r:id="rId1" imgW="1548765" imgH="444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1701800"/>
                        <a:ext cx="2624138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14"/>
          <p:cNvGraphicFramePr>
            <a:graphicFrameLocks noChangeAspect="1"/>
          </p:cNvGraphicFramePr>
          <p:nvPr/>
        </p:nvGraphicFramePr>
        <p:xfrm>
          <a:off x="790575" y="2447925"/>
          <a:ext cx="26241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Equation" r:id="rId3" imgW="1548765" imgH="444500" progId="Equation.3">
                  <p:embed/>
                </p:oleObj>
              </mc:Choice>
              <mc:Fallback>
                <p:oleObj name="Equation" r:id="rId3" imgW="1548765" imgH="444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2447925"/>
                        <a:ext cx="2624138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395288" y="3170238"/>
            <a:ext cx="2478087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4</a:t>
            </a:r>
            <a:r>
              <a:rPr lang="zh-CN" altLang="en-US" sz="2400" kern="0">
                <a:solidFill>
                  <a:srgbClr val="000000"/>
                </a:solidFill>
              </a:rPr>
              <a:t>）分析要点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792163" y="3681413"/>
            <a:ext cx="4608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2000" kern="0">
                <a:solidFill>
                  <a:srgbClr val="000000"/>
                </a:solidFill>
              </a:rPr>
              <a:t> </a:t>
            </a:r>
            <a:r>
              <a:rPr lang="zh-CN" altLang="en-US" sz="2000" kern="0">
                <a:solidFill>
                  <a:srgbClr val="000000"/>
                </a:solidFill>
              </a:rPr>
              <a:t>门限电压与输出电压有关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792163" y="4113213"/>
            <a:ext cx="4608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2000" kern="0">
                <a:solidFill>
                  <a:srgbClr val="000000"/>
                </a:solidFill>
              </a:rPr>
              <a:t> </a:t>
            </a:r>
            <a:r>
              <a:rPr lang="zh-CN" altLang="en-US" sz="2000" kern="0">
                <a:solidFill>
                  <a:srgbClr val="000000"/>
                </a:solidFill>
              </a:rPr>
              <a:t>任何时刻只有一个门限电压有效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792163" y="4579938"/>
            <a:ext cx="4608512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2000" kern="0">
                <a:solidFill>
                  <a:srgbClr val="000000"/>
                </a:solidFill>
              </a:rPr>
              <a:t> </a:t>
            </a:r>
            <a:r>
              <a:rPr lang="zh-CN" altLang="en-US" sz="2000" kern="0">
                <a:solidFill>
                  <a:srgbClr val="000000"/>
                </a:solidFill>
              </a:rPr>
              <a:t>当输入介于两门限之间时输出不变。只有当输入高于有效的上门限或低于有效的下门限时，输出才翻转。翻转方向取决于输入输出的相位关系。</a:t>
            </a:r>
            <a:endParaRPr lang="zh-CN" altLang="en-US" sz="2000" kern="0">
              <a:solidFill>
                <a:srgbClr val="000000"/>
              </a:solidFill>
            </a:endParaRPr>
          </a:p>
        </p:txBody>
      </p:sp>
      <p:sp>
        <p:nvSpPr>
          <p:cNvPr id="72714" name="Rectangle 2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迟滞比较器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72715" name="Object 21"/>
          <p:cNvGraphicFramePr>
            <a:graphicFrameLocks noChangeAspect="1"/>
          </p:cNvGraphicFramePr>
          <p:nvPr/>
        </p:nvGraphicFramePr>
        <p:xfrm>
          <a:off x="4983163" y="188913"/>
          <a:ext cx="389731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图片" r:id="rId6" imgW="2163445" imgH="1002665" progId="Word.Picture.8">
                  <p:embed/>
                </p:oleObj>
              </mc:Choice>
              <mc:Fallback>
                <p:oleObj name="图片" r:id="rId6" imgW="2163445" imgH="1002665" progId="Word.Picture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163" y="188913"/>
                        <a:ext cx="3897312" cy="1800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6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473700" y="1557338"/>
          <a:ext cx="2627313" cy="471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Picture" r:id="rId8" imgW="1875790" imgH="3368675" progId="Word.Picture.8">
                  <p:embed/>
                </p:oleObj>
              </mc:Choice>
              <mc:Fallback>
                <p:oleObj name="Picture" r:id="rId8" imgW="1875790" imgH="3368675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700" y="1557338"/>
                        <a:ext cx="2627313" cy="471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6" grpId="0" autoUpdateAnimBg="0"/>
      <p:bldP spid="27" grpId="0" autoUpdateAnimBg="0"/>
      <p:bldP spid="28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445125" y="2349500"/>
          <a:ext cx="3375025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4" name="Picture" r:id="rId1" imgW="2597150" imgH="3055620" progId="Word.Picture.8">
                  <p:embed/>
                </p:oleObj>
              </mc:Choice>
              <mc:Fallback>
                <p:oleObj name="Picture" r:id="rId1" imgW="2597150" imgH="3055620" progId="Word.Picture.8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25" y="2349500"/>
                        <a:ext cx="3375025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992813" y="766763"/>
          <a:ext cx="2324100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5" name="Picture" r:id="rId3" imgW="1787525" imgH="1438910" progId="Word.Picture.8">
                  <p:embed/>
                </p:oleObj>
              </mc:Choice>
              <mc:Fallback>
                <p:oleObj name="Picture" r:id="rId3" imgW="1787525" imgH="1438910" progId="Word.Picture.8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766763"/>
                        <a:ext cx="2324100" cy="187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2" name="Object 25"/>
          <p:cNvGraphicFramePr>
            <a:graphicFrameLocks noChangeAspect="1"/>
          </p:cNvGraphicFramePr>
          <p:nvPr/>
        </p:nvGraphicFramePr>
        <p:xfrm>
          <a:off x="863600" y="1103313"/>
          <a:ext cx="3317875" cy="195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6" name="图片" r:id="rId5" imgW="2373630" imgH="1403350" progId="Word.Picture.8">
                  <p:embed/>
                </p:oleObj>
              </mc:Choice>
              <mc:Fallback>
                <p:oleObj name="图片" r:id="rId5" imgW="2373630" imgH="1403350" progId="Word.Picture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1103313"/>
                        <a:ext cx="3317875" cy="19589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38100" y="2924175"/>
            <a:ext cx="106997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解：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466725" y="3022600"/>
            <a:ext cx="26257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 dirty="0">
                <a:solidFill>
                  <a:srgbClr val="000000"/>
                </a:solidFill>
              </a:rPr>
              <a:t>（</a:t>
            </a:r>
            <a:r>
              <a:rPr lang="en-US" altLang="zh-CN" sz="2200" kern="0" dirty="0">
                <a:solidFill>
                  <a:srgbClr val="000000"/>
                </a:solidFill>
              </a:rPr>
              <a:t>1</a:t>
            </a:r>
            <a:r>
              <a:rPr lang="zh-CN" altLang="en-US" sz="2200" kern="0" dirty="0">
                <a:solidFill>
                  <a:srgbClr val="000000"/>
                </a:solidFill>
              </a:rPr>
              <a:t>）门限电压</a:t>
            </a:r>
            <a:endParaRPr lang="zh-CN" altLang="en-US" sz="2200" kern="0" dirty="0">
              <a:solidFill>
                <a:srgbClr val="000000"/>
              </a:solidFill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555625" y="5846763"/>
            <a:ext cx="317341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 dirty="0">
                <a:solidFill>
                  <a:srgbClr val="000000"/>
                </a:solidFill>
              </a:rPr>
              <a:t>（</a:t>
            </a:r>
            <a:r>
              <a:rPr lang="en-US" altLang="zh-CN" sz="2200" kern="0" dirty="0">
                <a:solidFill>
                  <a:srgbClr val="000000"/>
                </a:solidFill>
              </a:rPr>
              <a:t>3</a:t>
            </a:r>
            <a:r>
              <a:rPr lang="zh-CN" altLang="en-US" sz="2200" kern="0" dirty="0">
                <a:solidFill>
                  <a:srgbClr val="000000"/>
                </a:solidFill>
              </a:rPr>
              <a:t>）输出电压波形</a:t>
            </a:r>
            <a:endParaRPr lang="zh-CN" altLang="en-US" sz="2200" kern="0" dirty="0">
              <a:solidFill>
                <a:srgbClr val="000000"/>
              </a:solidFill>
            </a:endParaRPr>
          </a:p>
        </p:txBody>
      </p:sp>
      <p:sp>
        <p:nvSpPr>
          <p:cNvPr id="73736" name="Text Box 9"/>
          <p:cNvSpPr txBox="1">
            <a:spLocks noChangeArrowheads="1"/>
          </p:cNvSpPr>
          <p:nvPr/>
        </p:nvSpPr>
        <p:spPr bwMode="auto">
          <a:xfrm>
            <a:off x="84138" y="80963"/>
            <a:ext cx="725487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endParaRPr kumimoji="1" lang="zh-CN" altLang="en-US" sz="40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3737" name="Rectangle 10"/>
          <p:cNvSpPr>
            <a:spLocks noChangeArrowheads="1"/>
          </p:cNvSpPr>
          <p:nvPr/>
        </p:nvSpPr>
        <p:spPr bwMode="auto">
          <a:xfrm>
            <a:off x="920750" y="211138"/>
            <a:ext cx="7937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5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电路如图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9.4.6a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所示，试求门限电压，画出传输特性和图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所示输入信号下的输出电压波形。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539750" y="5343525"/>
            <a:ext cx="2652713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200" kern="0" dirty="0">
                <a:solidFill>
                  <a:srgbClr val="000000"/>
                </a:solidFill>
              </a:rPr>
              <a:t>（</a:t>
            </a:r>
            <a:r>
              <a:rPr lang="en-US" altLang="zh-CN" sz="2200" kern="0" dirty="0">
                <a:solidFill>
                  <a:srgbClr val="000000"/>
                </a:solidFill>
              </a:rPr>
              <a:t>2</a:t>
            </a:r>
            <a:r>
              <a:rPr lang="zh-CN" altLang="en-US" sz="2200" kern="0" dirty="0">
                <a:solidFill>
                  <a:srgbClr val="000000"/>
                </a:solidFill>
              </a:rPr>
              <a:t>）传输特性</a:t>
            </a:r>
            <a:endParaRPr lang="zh-CN" altLang="en-US" sz="2200" kern="0" dirty="0">
              <a:solidFill>
                <a:srgbClr val="000000"/>
              </a:solidFill>
            </a:endParaRPr>
          </a:p>
        </p:txBody>
      </p:sp>
      <p:graphicFrame>
        <p:nvGraphicFramePr>
          <p:cNvPr id="32" name="Object 15"/>
          <p:cNvGraphicFramePr>
            <a:graphicFrameLocks noChangeAspect="1"/>
          </p:cNvGraphicFramePr>
          <p:nvPr/>
        </p:nvGraphicFramePr>
        <p:xfrm>
          <a:off x="914400" y="3821113"/>
          <a:ext cx="302736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7" name="Equation" r:id="rId7" imgW="1892300" imgH="444500" progId="Equation.3">
                  <p:embed/>
                </p:oleObj>
              </mc:Choice>
              <mc:Fallback>
                <p:oleObj name="Equation" r:id="rId7" imgW="1892300" imgH="444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21113"/>
                        <a:ext cx="3027363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6"/>
          <p:cNvGraphicFramePr>
            <a:graphicFrameLocks noChangeAspect="1"/>
          </p:cNvGraphicFramePr>
          <p:nvPr/>
        </p:nvGraphicFramePr>
        <p:xfrm>
          <a:off x="900113" y="4541838"/>
          <a:ext cx="317023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8" name="Equation" r:id="rId9" imgW="1981200" imgH="444500" progId="Equation.3">
                  <p:embed/>
                </p:oleObj>
              </mc:Choice>
              <mc:Fallback>
                <p:oleObj name="Equation" r:id="rId9" imgW="1981200" imgH="444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541838"/>
                        <a:ext cx="3170237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17"/>
          <p:cNvGraphicFramePr>
            <a:graphicFrameLocks noChangeAspect="1"/>
          </p:cNvGraphicFramePr>
          <p:nvPr/>
        </p:nvGraphicFramePr>
        <p:xfrm>
          <a:off x="1528763" y="3473450"/>
          <a:ext cx="95567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Equation" r:id="rId11" imgW="596900" imgH="215900" progId="Equation.3">
                  <p:embed/>
                </p:oleObj>
              </mc:Choice>
              <mc:Fallback>
                <p:oleObj name="Equation" r:id="rId11" imgW="596900" imgH="2159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3473450"/>
                        <a:ext cx="955675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8"/>
          <p:cNvGraphicFramePr>
            <a:graphicFrameLocks noChangeAspect="1"/>
          </p:cNvGraphicFramePr>
          <p:nvPr/>
        </p:nvGraphicFramePr>
        <p:xfrm>
          <a:off x="2973388" y="3462338"/>
          <a:ext cx="1219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13" imgW="761365" imgH="228600" progId="Equation.3">
                  <p:embed/>
                </p:oleObj>
              </mc:Choice>
              <mc:Fallback>
                <p:oleObj name="Equation" r:id="rId13" imgW="761365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3388" y="3462338"/>
                        <a:ext cx="121920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23"/>
          <p:cNvSpPr>
            <a:spLocks noChangeArrowheads="1"/>
          </p:cNvSpPr>
          <p:nvPr/>
        </p:nvSpPr>
        <p:spPr bwMode="auto">
          <a:xfrm>
            <a:off x="3348038" y="5157788"/>
            <a:ext cx="2160587" cy="11906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000" kern="0" dirty="0">
                <a:solidFill>
                  <a:srgbClr val="CC0000"/>
                </a:solidFill>
              </a:rPr>
              <a:t>与单门限相比，迟滞比较器在电路翻转时有何特点</a:t>
            </a:r>
            <a:r>
              <a:rPr lang="en-US" altLang="zh-CN" sz="2000" kern="0" dirty="0">
                <a:solidFill>
                  <a:srgbClr val="CC0000"/>
                </a:solidFill>
              </a:rPr>
              <a:t>?</a:t>
            </a:r>
            <a:endParaRPr lang="en-US" altLang="zh-CN" sz="2000" kern="0" dirty="0">
              <a:solidFill>
                <a:srgbClr val="CC0000"/>
              </a:solidFill>
            </a:endParaRPr>
          </a:p>
        </p:txBody>
      </p:sp>
      <p:sp>
        <p:nvSpPr>
          <p:cNvPr id="73744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3745" name="Rectangle 8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utoUpdateAnimBg="0"/>
      <p:bldP spid="31" grpId="0" autoUpdateAnimBg="0"/>
      <p:bldP spid="40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69875" y="2673350"/>
            <a:ext cx="106997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FF0000"/>
                </a:solidFill>
              </a:rPr>
              <a:t>解：</a:t>
            </a:r>
            <a:endParaRPr lang="zh-CN" altLang="en-US" sz="2400" kern="0">
              <a:solidFill>
                <a:srgbClr val="FF0000"/>
              </a:solidFill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19163" y="2771775"/>
            <a:ext cx="26257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1</a:t>
            </a:r>
            <a:r>
              <a:rPr lang="zh-CN" altLang="en-US" sz="2400" kern="0">
                <a:solidFill>
                  <a:srgbClr val="000000"/>
                </a:solidFill>
              </a:rPr>
              <a:t>）门限电压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84138" y="80963"/>
            <a:ext cx="725487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40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例</a:t>
            </a:r>
            <a:endParaRPr kumimoji="1" lang="zh-CN" altLang="en-US" sz="40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4757" name="Rectangle 6"/>
          <p:cNvSpPr>
            <a:spLocks noChangeArrowheads="1"/>
          </p:cNvSpPr>
          <p:nvPr/>
        </p:nvSpPr>
        <p:spPr bwMode="auto">
          <a:xfrm>
            <a:off x="1027113" y="188913"/>
            <a:ext cx="793750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电路如图示，试求门限电压，画出传输特性。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219700" y="908050"/>
            <a:ext cx="26527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zh-CN" sz="2400" kern="0">
                <a:solidFill>
                  <a:srgbClr val="000000"/>
                </a:solidFill>
              </a:rPr>
              <a:t>2</a:t>
            </a:r>
            <a:r>
              <a:rPr lang="zh-CN" altLang="en-US" sz="2400" kern="0">
                <a:solidFill>
                  <a:srgbClr val="000000"/>
                </a:solidFill>
              </a:rPr>
              <a:t>）传输特性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74759" name="Object 8"/>
          <p:cNvGraphicFramePr>
            <a:graphicFrameLocks noChangeAspect="1"/>
          </p:cNvGraphicFramePr>
          <p:nvPr/>
        </p:nvGraphicFramePr>
        <p:xfrm>
          <a:off x="763588" y="908050"/>
          <a:ext cx="3736975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图片" r:id="rId1" imgW="2873375" imgH="1363345" progId="Word.Picture.8">
                  <p:embed/>
                </p:oleObj>
              </mc:Choice>
              <mc:Fallback>
                <p:oleObj name="图片" r:id="rId1" imgW="2873375" imgH="136334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908050"/>
                        <a:ext cx="3736975" cy="17716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9"/>
          <p:cNvGraphicFramePr>
            <a:graphicFrameLocks noChangeAspect="1"/>
          </p:cNvGraphicFramePr>
          <p:nvPr/>
        </p:nvGraphicFramePr>
        <p:xfrm>
          <a:off x="4011613" y="4283075"/>
          <a:ext cx="128111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公式" r:id="rId3" imgW="660400" imgH="228600" progId="Equation.3">
                  <p:embed/>
                </p:oleObj>
              </mc:Choice>
              <mc:Fallback>
                <p:oleObj name="公式" r:id="rId3" imgW="6604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1613" y="4283075"/>
                        <a:ext cx="1281112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0"/>
          <p:cNvGraphicFramePr>
            <a:graphicFrameLocks noChangeAspect="1"/>
          </p:cNvGraphicFramePr>
          <p:nvPr/>
        </p:nvGraphicFramePr>
        <p:xfrm>
          <a:off x="5829300" y="1700213"/>
          <a:ext cx="2703513" cy="23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0" name="图片" r:id="rId5" imgW="1798320" imgH="1572895" progId="Word.Picture.8">
                  <p:embed/>
                </p:oleObj>
              </mc:Choice>
              <mc:Fallback>
                <p:oleObj name="图片" r:id="rId5" imgW="1798320" imgH="1572895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1700213"/>
                        <a:ext cx="2703513" cy="236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1"/>
          <p:cNvGraphicFramePr>
            <a:graphicFrameLocks noChangeAspect="1"/>
          </p:cNvGraphicFramePr>
          <p:nvPr/>
        </p:nvGraphicFramePr>
        <p:xfrm>
          <a:off x="1563688" y="3358833"/>
          <a:ext cx="26511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1" name="公式" r:id="rId7" imgW="1473200" imgH="444500" progId="Equation.3">
                  <p:embed/>
                </p:oleObj>
              </mc:Choice>
              <mc:Fallback>
                <p:oleObj name="公式" r:id="rId7" imgW="1473200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3688" y="3358833"/>
                        <a:ext cx="265112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987425" y="4210050"/>
            <a:ext cx="295275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翻转时刻，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6" name="Object 13"/>
          <p:cNvGraphicFramePr>
            <a:graphicFrameLocks noChangeAspect="1"/>
          </p:cNvGraphicFramePr>
          <p:nvPr/>
        </p:nvGraphicFramePr>
        <p:xfrm>
          <a:off x="1187450" y="4857750"/>
          <a:ext cx="182721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公式" r:id="rId9" imgW="1015365" imgH="444500" progId="Equation.3">
                  <p:embed/>
                </p:oleObj>
              </mc:Choice>
              <mc:Fallback>
                <p:oleObj name="公式" r:id="rId9" imgW="1015365" imgH="444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857750"/>
                        <a:ext cx="1827213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4"/>
          <p:cNvGraphicFramePr>
            <a:graphicFrameLocks noChangeAspect="1"/>
          </p:cNvGraphicFramePr>
          <p:nvPr/>
        </p:nvGraphicFramePr>
        <p:xfrm>
          <a:off x="3636963" y="4857750"/>
          <a:ext cx="198596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公式" r:id="rId11" imgW="1104900" imgH="444500" progId="Equation.3">
                  <p:embed/>
                </p:oleObj>
              </mc:Choice>
              <mc:Fallback>
                <p:oleObj name="公式" r:id="rId11" imgW="1104900" imgH="444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4857750"/>
                        <a:ext cx="1985962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5"/>
          <p:cNvGraphicFramePr>
            <a:graphicFrameLocks noChangeAspect="1"/>
          </p:cNvGraphicFramePr>
          <p:nvPr/>
        </p:nvGraphicFramePr>
        <p:xfrm>
          <a:off x="6173788" y="4846638"/>
          <a:ext cx="17113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公式" r:id="rId13" imgW="951865" imgH="444500" progId="Equation.3">
                  <p:embed/>
                </p:oleObj>
              </mc:Choice>
              <mc:Fallback>
                <p:oleObj name="公式" r:id="rId13" imgW="951865" imgH="444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4846638"/>
                        <a:ext cx="171132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25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10.8.1  </a:t>
            </a:r>
            <a:r>
              <a:rPr lang="zh-CN" altLang="en-US"/>
              <a:t>电压比较器</a:t>
            </a:r>
            <a:endParaRPr lang="zh-CN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4800" y="1341438"/>
            <a:ext cx="8335963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4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集成电压比较器与集成运算放大器比较：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just">
              <a:lnSpc>
                <a:spcPct val="14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开环增益低、失调电压大、共模抑制比小，灵敏度往往不如用集成运放构成的比较器高。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3071813"/>
            <a:ext cx="8335963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4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但集成电压比较器中无频率补偿电容，因此转换速率高，改变输出状态的典型响应时间是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30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～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200ns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4800" y="4268788"/>
            <a:ext cx="86868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4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相同条件下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741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集成运算放大器的响应时间为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30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左右。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75782" name="Rectangle 8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479425" y="72866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集成电压比较器</a:t>
            </a:r>
            <a:endParaRPr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10.8.2  </a:t>
            </a:r>
            <a:r>
              <a:rPr lang="zh-CN" altLang="en-US"/>
              <a:t>方波产生电路</a:t>
            </a:r>
            <a:endParaRPr lang="zh-CN" altLang="en-US"/>
          </a:p>
        </p:txBody>
      </p:sp>
      <p:sp>
        <p:nvSpPr>
          <p:cNvPr id="20" name="Rectangle 3" descr="羊皮纸"/>
          <p:cNvSpPr>
            <a:spLocks noChangeArrowheads="1"/>
          </p:cNvSpPr>
          <p:nvPr/>
        </p:nvSpPr>
        <p:spPr bwMode="auto">
          <a:xfrm>
            <a:off x="1730375" y="1860550"/>
            <a:ext cx="2646363" cy="2314575"/>
          </a:xfrm>
          <a:prstGeom prst="rect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AutoShape 5" descr="羊皮纸"/>
          <p:cNvSpPr>
            <a:spLocks noChangeArrowheads="1"/>
          </p:cNvSpPr>
          <p:nvPr/>
        </p:nvSpPr>
        <p:spPr bwMode="auto">
          <a:xfrm>
            <a:off x="4559300" y="1735138"/>
            <a:ext cx="3743325" cy="2740025"/>
          </a:xfrm>
          <a:prstGeom prst="roundRect">
            <a:avLst>
              <a:gd name="adj" fmla="val 16667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2" name="Group 6"/>
          <p:cNvGrpSpPr/>
          <p:nvPr/>
        </p:nvGrpSpPr>
        <p:grpSpPr bwMode="auto">
          <a:xfrm>
            <a:off x="1547813" y="2349500"/>
            <a:ext cx="2868612" cy="2913063"/>
            <a:chOff x="1183" y="1232"/>
            <a:chExt cx="1807" cy="1835"/>
          </a:xfrm>
        </p:grpSpPr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1672" y="1232"/>
              <a:ext cx="1318" cy="117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24" name="AutoShape 8"/>
            <p:cNvSpPr>
              <a:spLocks noChangeArrowheads="1"/>
            </p:cNvSpPr>
            <p:nvPr/>
          </p:nvSpPr>
          <p:spPr bwMode="auto">
            <a:xfrm>
              <a:off x="1183" y="2507"/>
              <a:ext cx="870" cy="560"/>
            </a:xfrm>
            <a:prstGeom prst="wedgeRoundRectCallout">
              <a:avLst>
                <a:gd name="adj1" fmla="val 54481"/>
                <a:gd name="adj2" fmla="val -97685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迟滞比较器</a:t>
              </a:r>
              <a:endPara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25" name="Group 9"/>
          <p:cNvGrpSpPr/>
          <p:nvPr/>
        </p:nvGrpSpPr>
        <p:grpSpPr bwMode="auto">
          <a:xfrm>
            <a:off x="152400" y="1852613"/>
            <a:ext cx="4237038" cy="2370137"/>
            <a:chOff x="313" y="914"/>
            <a:chExt cx="2669" cy="1493"/>
          </a:xfrm>
        </p:grpSpPr>
        <p:grpSp>
          <p:nvGrpSpPr>
            <p:cNvPr id="76814" name="Group 10"/>
            <p:cNvGrpSpPr/>
            <p:nvPr/>
          </p:nvGrpSpPr>
          <p:grpSpPr bwMode="auto">
            <a:xfrm>
              <a:off x="1275" y="914"/>
              <a:ext cx="1707" cy="1493"/>
              <a:chOff x="3707" y="242"/>
              <a:chExt cx="1707" cy="1493"/>
            </a:xfrm>
          </p:grpSpPr>
          <p:sp>
            <p:nvSpPr>
              <p:cNvPr id="28" name="Rectangle 11"/>
              <p:cNvSpPr>
                <a:spLocks noChangeArrowheads="1"/>
              </p:cNvSpPr>
              <p:nvPr/>
            </p:nvSpPr>
            <p:spPr bwMode="auto">
              <a:xfrm>
                <a:off x="3707" y="242"/>
                <a:ext cx="400" cy="1493"/>
              </a:xfrm>
              <a:prstGeom prst="rect">
                <a:avLst/>
              </a:prstGeom>
              <a:solidFill>
                <a:srgbClr val="FF9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  <p:sp>
            <p:nvSpPr>
              <p:cNvPr id="29" name="Rectangle 12"/>
              <p:cNvSpPr>
                <a:spLocks noChangeArrowheads="1"/>
              </p:cNvSpPr>
              <p:nvPr/>
            </p:nvSpPr>
            <p:spPr bwMode="auto">
              <a:xfrm>
                <a:off x="4050" y="245"/>
                <a:ext cx="1364" cy="319"/>
              </a:xfrm>
              <a:prstGeom prst="rect">
                <a:avLst/>
              </a:prstGeom>
              <a:solidFill>
                <a:srgbClr val="FF9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</p:grpSp>
        <p:sp>
          <p:nvSpPr>
            <p:cNvPr id="27" name="AutoShape 13"/>
            <p:cNvSpPr>
              <a:spLocks noChangeArrowheads="1"/>
            </p:cNvSpPr>
            <p:nvPr/>
          </p:nvSpPr>
          <p:spPr bwMode="auto">
            <a:xfrm>
              <a:off x="313" y="919"/>
              <a:ext cx="870" cy="560"/>
            </a:xfrm>
            <a:prstGeom prst="wedgeRoundRectCallout">
              <a:avLst>
                <a:gd name="adj1" fmla="val 69079"/>
                <a:gd name="adj2" fmla="val 38611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en-US" altLang="zh-CN" sz="2400" b="1" kern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RC</a:t>
              </a:r>
              <a:r>
                <a:rPr kumimoji="1" lang="zh-CN" altLang="en-US" sz="2400" b="1" kern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充放电支路</a:t>
              </a:r>
              <a:endPara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aphicFrame>
        <p:nvGraphicFramePr>
          <p:cNvPr id="30" name="Object 14"/>
          <p:cNvGraphicFramePr>
            <a:graphicFrameLocks noChangeAspect="1"/>
          </p:cNvGraphicFramePr>
          <p:nvPr/>
        </p:nvGraphicFramePr>
        <p:xfrm>
          <a:off x="1784350" y="1860550"/>
          <a:ext cx="2471738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Picture2" r:id="rId2" imgW="1647190" imgH="1494790" progId="Word.Picture.8">
                  <p:embed/>
                </p:oleObj>
              </mc:Choice>
              <mc:Fallback>
                <p:oleObj name="Picture2" r:id="rId2" imgW="1647190" imgH="1494790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0" y="1860550"/>
                        <a:ext cx="2471738" cy="224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5"/>
          <p:cNvGrpSpPr/>
          <p:nvPr/>
        </p:nvGrpSpPr>
        <p:grpSpPr bwMode="auto">
          <a:xfrm>
            <a:off x="6965950" y="2809875"/>
            <a:ext cx="1624013" cy="2635250"/>
            <a:chOff x="4388" y="1517"/>
            <a:chExt cx="1023" cy="1660"/>
          </a:xfrm>
        </p:grpSpPr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4589" y="1517"/>
              <a:ext cx="565" cy="694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33" name="AutoShape 17"/>
            <p:cNvSpPr>
              <a:spLocks noChangeArrowheads="1"/>
            </p:cNvSpPr>
            <p:nvPr/>
          </p:nvSpPr>
          <p:spPr bwMode="auto">
            <a:xfrm>
              <a:off x="4388" y="2566"/>
              <a:ext cx="1023" cy="611"/>
            </a:xfrm>
            <a:prstGeom prst="wedgeRoundRectCallout">
              <a:avLst>
                <a:gd name="adj1" fmla="val 10116"/>
                <a:gd name="adj2" fmla="val -116449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400" b="1" kern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稳压管双向限幅</a:t>
              </a:r>
              <a:endPara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aphicFrame>
        <p:nvGraphicFramePr>
          <p:cNvPr id="34" name="Object 18"/>
          <p:cNvGraphicFramePr>
            <a:graphicFrameLocks noChangeAspect="1"/>
          </p:cNvGraphicFramePr>
          <p:nvPr/>
        </p:nvGraphicFramePr>
        <p:xfrm>
          <a:off x="4679950" y="1835150"/>
          <a:ext cx="3459163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Picture2" r:id="rId4" imgW="2305685" imgH="1638300" progId="Word.Picture.8">
                  <p:embed/>
                </p:oleObj>
              </mc:Choice>
              <mc:Fallback>
                <p:oleObj name="Picture2" r:id="rId4" imgW="2305685" imgH="1638300" progId="Word.Picture.8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1835150"/>
                        <a:ext cx="3459163" cy="245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AutoShape 19"/>
          <p:cNvSpPr>
            <a:spLocks noChangeArrowheads="1"/>
          </p:cNvSpPr>
          <p:nvPr/>
        </p:nvSpPr>
        <p:spPr bwMode="auto">
          <a:xfrm>
            <a:off x="5260975" y="871538"/>
            <a:ext cx="3198813" cy="596900"/>
          </a:xfrm>
          <a:prstGeom prst="wedgeRoundRectCallout">
            <a:avLst>
              <a:gd name="adj1" fmla="val 125"/>
              <a:gd name="adj2" fmla="val 254787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400" b="1" ker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能否不串入该电阻？</a:t>
            </a:r>
            <a:endParaRPr kumimoji="1" lang="zh-CN" altLang="en-US" sz="2400" b="1" kern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6811" name="Rectangle 2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31800" y="728663"/>
            <a:ext cx="6324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电路组成（多谐振荡电路）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5" grpId="0" animBg="1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39750" y="3141663"/>
          <a:ext cx="4235450" cy="305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Picture" r:id="rId1" imgW="2353310" imgH="1696085" progId="Word.Picture.8">
                  <p:embed/>
                </p:oleObj>
              </mc:Choice>
              <mc:Fallback>
                <p:oleObj name="Picture" r:id="rId1" imgW="2353310" imgH="1696085" progId="Word.Picture.8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141663"/>
                        <a:ext cx="4235450" cy="305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7" name="对象 3"/>
          <p:cNvGraphicFramePr>
            <a:graphicFrameLocks noChangeAspect="1"/>
          </p:cNvGraphicFramePr>
          <p:nvPr/>
        </p:nvGraphicFramePr>
        <p:xfrm>
          <a:off x="4572000" y="1268413"/>
          <a:ext cx="4424363" cy="310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9" name="Picture" r:id="rId3" imgW="2458085" imgH="1723390" progId="Word.Picture.8">
                  <p:embed/>
                </p:oleObj>
              </mc:Choice>
              <mc:Fallback>
                <p:oleObj name="Picture" r:id="rId3" imgW="2458085" imgH="1723390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68413"/>
                        <a:ext cx="4424363" cy="310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10.8.2  </a:t>
            </a:r>
            <a:r>
              <a:rPr lang="zh-CN" altLang="en-US"/>
              <a:t>方波产生电路</a:t>
            </a:r>
            <a:endParaRPr lang="zh-CN" altLang="en-US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33363" y="1189038"/>
            <a:ext cx="4068762" cy="14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由于迟滞比较器中正反馈的作用，电源接通后瞬间，输出便进入饱和状态。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571500" y="2592388"/>
            <a:ext cx="322897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假设为正向饱和状态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1" name="Object 24"/>
          <p:cNvGraphicFramePr>
            <a:graphicFrameLocks noChangeAspect="1"/>
          </p:cNvGraphicFramePr>
          <p:nvPr/>
        </p:nvGraphicFramePr>
        <p:xfrm>
          <a:off x="4932363" y="4402138"/>
          <a:ext cx="1738312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name="公式" r:id="rId5" imgW="824865" imgH="444500" progId="Equation.3">
                  <p:embed/>
                </p:oleObj>
              </mc:Choice>
              <mc:Fallback>
                <p:oleObj name="公式" r:id="rId5" imgW="824865" imgH="4445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402138"/>
                        <a:ext cx="1738312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Rectangle 2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1800" y="728663"/>
            <a:ext cx="6324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77833" name="Rectangle 9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7834" name="Rectangle 9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27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对象 2"/>
          <p:cNvGraphicFramePr>
            <a:graphicFrameLocks noChangeAspect="1"/>
          </p:cNvGraphicFramePr>
          <p:nvPr/>
        </p:nvGraphicFramePr>
        <p:xfrm>
          <a:off x="5199063" y="188913"/>
          <a:ext cx="3765550" cy="271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2" name="Picture" r:id="rId1" imgW="2353310" imgH="1696085" progId="Word.Picture.8">
                  <p:embed/>
                </p:oleObj>
              </mc:Choice>
              <mc:Fallback>
                <p:oleObj name="Picture" r:id="rId1" imgW="2353310" imgH="1696085" progId="Word.Picture.8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188913"/>
                        <a:ext cx="3765550" cy="2713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1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10.8.2  </a:t>
            </a:r>
            <a:r>
              <a:rPr lang="zh-CN" altLang="en-US"/>
              <a:t>方波产生电路</a:t>
            </a:r>
            <a:endParaRPr lang="zh-CN" altLang="en-US"/>
          </a:p>
        </p:txBody>
      </p:sp>
      <p:graphicFrame>
        <p:nvGraphicFramePr>
          <p:cNvPr id="33" name="Object 2"/>
          <p:cNvGraphicFramePr>
            <a:graphicFrameLocks noChangeAspect="1"/>
          </p:cNvGraphicFramePr>
          <p:nvPr/>
        </p:nvGraphicFramePr>
        <p:xfrm>
          <a:off x="323850" y="1700213"/>
          <a:ext cx="4843463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name="公式" r:id="rId3" imgW="2298700" imgH="355600" progId="Equation.3">
                  <p:embed/>
                </p:oleObj>
              </mc:Choice>
              <mc:Fallback>
                <p:oleObj name="公式" r:id="rId3" imgW="2298700" imgH="35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700213"/>
                        <a:ext cx="4843463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755650" y="1341438"/>
            <a:ext cx="322897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利用三要素法公式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2" name="Object 15"/>
          <p:cNvGraphicFramePr>
            <a:graphicFrameLocks noChangeAspect="1"/>
          </p:cNvGraphicFramePr>
          <p:nvPr/>
        </p:nvGraphicFramePr>
        <p:xfrm>
          <a:off x="3275013" y="2587625"/>
          <a:ext cx="19272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公式" r:id="rId5" imgW="914400" imgH="228600" progId="Equation.3">
                  <p:embed/>
                </p:oleObj>
              </mc:Choice>
              <mc:Fallback>
                <p:oleObj name="公式" r:id="rId5" imgW="9144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013" y="2587625"/>
                        <a:ext cx="192722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6"/>
          <p:cNvGraphicFramePr>
            <a:graphicFrameLocks noChangeAspect="1"/>
          </p:cNvGraphicFramePr>
          <p:nvPr/>
        </p:nvGraphicFramePr>
        <p:xfrm>
          <a:off x="1258888" y="2587625"/>
          <a:ext cx="1738312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公式" r:id="rId7" imgW="825500" imgH="228600" progId="Equation.3">
                  <p:embed/>
                </p:oleObj>
              </mc:Choice>
              <mc:Fallback>
                <p:oleObj name="公式" r:id="rId7" imgW="825500" imgH="228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587625"/>
                        <a:ext cx="1738312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17"/>
          <p:cNvGraphicFramePr>
            <a:graphicFrameLocks noChangeAspect="1"/>
          </p:cNvGraphicFramePr>
          <p:nvPr/>
        </p:nvGraphicFramePr>
        <p:xfrm>
          <a:off x="1187450" y="3192463"/>
          <a:ext cx="115093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公式" r:id="rId9" imgW="545465" imgH="215900" progId="Equation.3">
                  <p:embed/>
                </p:oleObj>
              </mc:Choice>
              <mc:Fallback>
                <p:oleObj name="公式" r:id="rId9" imgW="545465" imgH="2159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192463"/>
                        <a:ext cx="1150938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8"/>
          <p:cNvGraphicFramePr>
            <a:graphicFrameLocks noChangeAspect="1"/>
          </p:cNvGraphicFramePr>
          <p:nvPr/>
        </p:nvGraphicFramePr>
        <p:xfrm>
          <a:off x="2627313" y="3141663"/>
          <a:ext cx="20589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7" name="公式" r:id="rId11" imgW="977900" imgH="228600" progId="Equation.3">
                  <p:embed/>
                </p:oleObj>
              </mc:Choice>
              <mc:Fallback>
                <p:oleObj name="公式" r:id="rId11" imgW="9779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141663"/>
                        <a:ext cx="20589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22"/>
          <p:cNvGraphicFramePr>
            <a:graphicFrameLocks noChangeAspect="1"/>
          </p:cNvGraphicFramePr>
          <p:nvPr/>
        </p:nvGraphicFramePr>
        <p:xfrm>
          <a:off x="971550" y="3573463"/>
          <a:ext cx="395922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8" name="公式" r:id="rId13" imgW="1879600" imgH="355600" progId="Equation.3">
                  <p:embed/>
                </p:oleObj>
              </mc:Choice>
              <mc:Fallback>
                <p:oleObj name="公式" r:id="rId13" imgW="1879600" imgH="3556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73463"/>
                        <a:ext cx="3959225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23"/>
          <p:cNvGraphicFramePr>
            <a:graphicFrameLocks noChangeAspect="1"/>
          </p:cNvGraphicFramePr>
          <p:nvPr/>
        </p:nvGraphicFramePr>
        <p:xfrm>
          <a:off x="1187450" y="4437063"/>
          <a:ext cx="238125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9" name="公式" r:id="rId15" imgW="1129665" imgH="406400" progId="Equation.3">
                  <p:embed/>
                </p:oleObj>
              </mc:Choice>
              <mc:Fallback>
                <p:oleObj name="公式" r:id="rId15" imgW="1129665" imgH="406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437063"/>
                        <a:ext cx="2381250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24"/>
          <p:cNvGraphicFramePr>
            <a:graphicFrameLocks noChangeAspect="1"/>
          </p:cNvGraphicFramePr>
          <p:nvPr/>
        </p:nvGraphicFramePr>
        <p:xfrm>
          <a:off x="1547813" y="5300663"/>
          <a:ext cx="24622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0" name="公式" r:id="rId17" imgW="1167765" imgH="444500" progId="Equation.3">
                  <p:embed/>
                </p:oleObj>
              </mc:Choice>
              <mc:Fallback>
                <p:oleObj name="公式" r:id="rId17" imgW="1167765" imgH="4445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300663"/>
                        <a:ext cx="246221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25"/>
          <p:cNvGraphicFramePr>
            <a:graphicFrameLocks noChangeAspect="1"/>
          </p:cNvGraphicFramePr>
          <p:nvPr/>
        </p:nvGraphicFramePr>
        <p:xfrm>
          <a:off x="4932363" y="2924175"/>
          <a:ext cx="1738312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公式" r:id="rId19" imgW="824865" imgH="444500" progId="Equation.3">
                  <p:embed/>
                </p:oleObj>
              </mc:Choice>
              <mc:Fallback>
                <p:oleObj name="公式" r:id="rId19" imgW="824865" imgH="4445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2924175"/>
                        <a:ext cx="1738312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26"/>
          <p:cNvSpPr>
            <a:spLocks noChangeArrowheads="1"/>
          </p:cNvSpPr>
          <p:nvPr/>
        </p:nvSpPr>
        <p:spPr bwMode="auto">
          <a:xfrm>
            <a:off x="323850" y="2522538"/>
            <a:ext cx="122396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其中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323850" y="3789363"/>
            <a:ext cx="122396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则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5" name="AutoShape 28"/>
          <p:cNvSpPr>
            <a:spLocks noChangeArrowheads="1"/>
          </p:cNvSpPr>
          <p:nvPr/>
        </p:nvSpPr>
        <p:spPr bwMode="auto">
          <a:xfrm>
            <a:off x="539750" y="4797425"/>
            <a:ext cx="431800" cy="144463"/>
          </a:xfrm>
          <a:prstGeom prst="rightArrow">
            <a:avLst>
              <a:gd name="adj1" fmla="val 50000"/>
              <a:gd name="adj2" fmla="val 74725"/>
            </a:avLst>
          </a:prstGeom>
          <a:solidFill>
            <a:srgbClr val="A3B2C1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56" name="Rectangle 29"/>
          <p:cNvSpPr>
            <a:spLocks noChangeArrowheads="1"/>
          </p:cNvSpPr>
          <p:nvPr/>
        </p:nvSpPr>
        <p:spPr bwMode="auto">
          <a:xfrm>
            <a:off x="5435600" y="4005263"/>
            <a:ext cx="122396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又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7" name="Object 30"/>
          <p:cNvGraphicFramePr>
            <a:graphicFrameLocks noChangeAspect="1"/>
          </p:cNvGraphicFramePr>
          <p:nvPr/>
        </p:nvGraphicFramePr>
        <p:xfrm>
          <a:off x="6011863" y="4076700"/>
          <a:ext cx="96361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公式" r:id="rId21" imgW="457200" imgH="215900" progId="Equation.3">
                  <p:embed/>
                </p:oleObj>
              </mc:Choice>
              <mc:Fallback>
                <p:oleObj name="公式" r:id="rId21" imgW="457200" imgH="2159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076700"/>
                        <a:ext cx="963612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31"/>
          <p:cNvGraphicFramePr>
            <a:graphicFrameLocks noChangeAspect="1"/>
          </p:cNvGraphicFramePr>
          <p:nvPr/>
        </p:nvGraphicFramePr>
        <p:xfrm>
          <a:off x="6046788" y="4508500"/>
          <a:ext cx="29178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公式" r:id="rId23" imgW="1384300" imgH="444500" progId="Equation.3">
                  <p:embed/>
                </p:oleObj>
              </mc:Choice>
              <mc:Fallback>
                <p:oleObj name="公式" r:id="rId23" imgW="1384300" imgH="4445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788" y="4508500"/>
                        <a:ext cx="291782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AutoShape 32"/>
          <p:cNvSpPr>
            <a:spLocks noChangeArrowheads="1"/>
          </p:cNvSpPr>
          <p:nvPr/>
        </p:nvSpPr>
        <p:spPr bwMode="auto">
          <a:xfrm>
            <a:off x="5364163" y="4868863"/>
            <a:ext cx="431800" cy="144462"/>
          </a:xfrm>
          <a:prstGeom prst="rightArrow">
            <a:avLst>
              <a:gd name="adj1" fmla="val 50000"/>
              <a:gd name="adj2" fmla="val 74726"/>
            </a:avLst>
          </a:prstGeom>
          <a:solidFill>
            <a:srgbClr val="A3B2C1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60" name="Rectangle 33"/>
          <p:cNvSpPr>
            <a:spLocks noChangeArrowheads="1"/>
          </p:cNvSpPr>
          <p:nvPr/>
        </p:nvSpPr>
        <p:spPr bwMode="auto">
          <a:xfrm>
            <a:off x="4572000" y="5516563"/>
            <a:ext cx="2160588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0.462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1" name="Object 34"/>
          <p:cNvGraphicFramePr>
            <a:graphicFrameLocks noChangeAspect="1"/>
          </p:cNvGraphicFramePr>
          <p:nvPr/>
        </p:nvGraphicFramePr>
        <p:xfrm>
          <a:off x="6616700" y="5300663"/>
          <a:ext cx="20605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4" name="公式" r:id="rId25" imgW="977265" imgH="444500" progId="Equation.3">
                  <p:embed/>
                </p:oleObj>
              </mc:Choice>
              <mc:Fallback>
                <p:oleObj name="公式" r:id="rId25" imgW="977265" imgH="4445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6700" y="5300663"/>
                        <a:ext cx="206057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71" name="Rectangle 36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31800" y="728663"/>
            <a:ext cx="6324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振荡周期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utoUpdateAnimBg="0"/>
      <p:bldP spid="53" grpId="0" autoUpdateAnimBg="0"/>
      <p:bldP spid="54" grpId="0" autoUpdateAnimBg="0"/>
      <p:bldP spid="55" grpId="0" animBg="1"/>
      <p:bldP spid="56" grpId="0" autoUpdateAnimBg="0"/>
      <p:bldP spid="59" grpId="0" animBg="1"/>
      <p:bldP spid="60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10.8.2  </a:t>
            </a:r>
            <a:r>
              <a:rPr lang="zh-CN" altLang="en-US"/>
              <a:t>方波产生电路</a:t>
            </a:r>
            <a:endParaRPr lang="zh-CN" altLang="en-US"/>
          </a:p>
        </p:txBody>
      </p:sp>
      <p:grpSp>
        <p:nvGrpSpPr>
          <p:cNvPr id="79875" name="Group 3"/>
          <p:cNvGrpSpPr/>
          <p:nvPr/>
        </p:nvGrpSpPr>
        <p:grpSpPr bwMode="auto">
          <a:xfrm>
            <a:off x="2160588" y="1592263"/>
            <a:ext cx="4621212" cy="3908425"/>
            <a:chOff x="1361" y="946"/>
            <a:chExt cx="2911" cy="2462"/>
          </a:xfrm>
        </p:grpSpPr>
        <p:sp>
          <p:nvSpPr>
            <p:cNvPr id="8" name="Rectangle 4" descr="羊皮纸"/>
            <p:cNvSpPr>
              <a:spLocks noChangeArrowheads="1"/>
            </p:cNvSpPr>
            <p:nvPr/>
          </p:nvSpPr>
          <p:spPr bwMode="auto">
            <a:xfrm>
              <a:off x="1361" y="946"/>
              <a:ext cx="2911" cy="2462"/>
            </a:xfrm>
            <a:prstGeom prst="rect">
              <a:avLst/>
            </a:prstGeom>
            <a:blipFill dpi="0" rotWithShape="0">
              <a:blip r:embed="rId1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79878" name="Object 5"/>
            <p:cNvGraphicFramePr>
              <a:graphicFrameLocks noChangeAspect="1"/>
            </p:cNvGraphicFramePr>
            <p:nvPr/>
          </p:nvGraphicFramePr>
          <p:xfrm>
            <a:off x="1554" y="1026"/>
            <a:ext cx="2494" cy="2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252" name="Picture2" r:id="rId2" imgW="2638425" imgH="2305050" progId="Word.Picture.8">
                    <p:embed/>
                  </p:oleObj>
                </mc:Choice>
                <mc:Fallback>
                  <p:oleObj name="Picture2" r:id="rId2" imgW="2638425" imgH="2305050" progId="Word.Picture.8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4" y="1026"/>
                          <a:ext cx="2494" cy="2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876" name="Rectangl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1800" y="728663"/>
            <a:ext cx="6324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4.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占空比可变的方波产生电路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对象 3"/>
          <p:cNvGraphicFramePr>
            <a:graphicFrameLocks noChangeAspect="1"/>
          </p:cNvGraphicFramePr>
          <p:nvPr/>
        </p:nvGraphicFramePr>
        <p:xfrm>
          <a:off x="539750" y="893763"/>
          <a:ext cx="6515100" cy="260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Picture" r:id="rId1" imgW="3619500" imgH="1447800" progId="Word.Picture.8">
                  <p:embed/>
                </p:oleObj>
              </mc:Choice>
              <mc:Fallback>
                <p:oleObj name="Picture" r:id="rId1" imgW="3619500" imgH="1447800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893763"/>
                        <a:ext cx="6515100" cy="260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899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10.8.3  </a:t>
            </a:r>
            <a:r>
              <a:rPr lang="zh-CN" altLang="en-US"/>
              <a:t>锯齿波产生电路</a:t>
            </a:r>
            <a:endParaRPr lang="zh-CN" altLang="en-US"/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468313" y="3573463"/>
            <a:ext cx="1655762" cy="782637"/>
          </a:xfrm>
          <a:prstGeom prst="wedgeRoundRectCallout">
            <a:avLst>
              <a:gd name="adj1" fmla="val 48584"/>
              <a:gd name="adj2" fmla="val -153689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同相输入迟滞比较器</a:t>
            </a:r>
            <a:endParaRPr kumimoji="1" lang="zh-CN" altLang="en-US" sz="2000" b="1" ker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>
            <a:off x="2916238" y="3778250"/>
            <a:ext cx="1590675" cy="442913"/>
          </a:xfrm>
          <a:prstGeom prst="wedgeRoundRectCallout">
            <a:avLst>
              <a:gd name="adj1" fmla="val 64072"/>
              <a:gd name="adj2" fmla="val -294174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000" b="1" ker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积分电路</a:t>
            </a:r>
            <a:endParaRPr kumimoji="1" lang="zh-CN" altLang="en-US" sz="2000" b="1" kern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4" name="Object 20"/>
          <p:cNvGraphicFramePr>
            <a:graphicFrameLocks noChangeAspect="1"/>
          </p:cNvGraphicFramePr>
          <p:nvPr/>
        </p:nvGraphicFramePr>
        <p:xfrm>
          <a:off x="5792788" y="2565400"/>
          <a:ext cx="2811462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9" name="Picture2" r:id="rId3" imgW="2343150" imgH="3048000" progId="Word.Picture.8">
                  <p:embed/>
                </p:oleObj>
              </mc:Choice>
              <mc:Fallback>
                <p:oleObj name="Picture2" r:id="rId3" imgW="2343150" imgH="3048000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2565400"/>
                        <a:ext cx="2811462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AutoShape 21"/>
          <p:cNvSpPr>
            <a:spLocks noChangeArrowheads="1"/>
          </p:cNvSpPr>
          <p:nvPr/>
        </p:nvSpPr>
        <p:spPr bwMode="auto">
          <a:xfrm>
            <a:off x="5348288" y="333375"/>
            <a:ext cx="2608262" cy="441325"/>
          </a:xfrm>
          <a:prstGeom prst="wedgeRoundRectCallout">
            <a:avLst>
              <a:gd name="adj1" fmla="val -68536"/>
              <a:gd name="adj2" fmla="val 169623"/>
              <a:gd name="adj3" fmla="val 16667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kumimoji="1" lang="zh-CN" altLang="en-US" sz="2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充放电时间常数不同</a:t>
            </a:r>
            <a:endParaRPr kumimoji="1" lang="zh-CN" altLang="en-US" sz="2000" b="1" kern="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" name="Rectangle 22"/>
          <p:cNvSpPr>
            <a:spLocks noChangeArrowheads="1"/>
          </p:cNvSpPr>
          <p:nvPr/>
        </p:nvSpPr>
        <p:spPr bwMode="auto">
          <a:xfrm>
            <a:off x="1116013" y="4957763"/>
            <a:ext cx="2447925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i="1" kern="0" dirty="0">
                <a:solidFill>
                  <a:srgbClr val="336699"/>
                </a:solidFill>
              </a:rPr>
              <a:t>#</a:t>
            </a:r>
            <a:r>
              <a:rPr lang="zh-CN" altLang="en-US" sz="2400" kern="0" dirty="0">
                <a:solidFill>
                  <a:srgbClr val="CC0000"/>
                </a:solidFill>
              </a:rPr>
              <a:t>该电路可否称为方波产生电路</a:t>
            </a:r>
            <a:r>
              <a:rPr lang="en-US" altLang="zh-CN" sz="2400" kern="0" dirty="0">
                <a:solidFill>
                  <a:srgbClr val="CC0000"/>
                </a:solidFill>
              </a:rPr>
              <a:t>?</a:t>
            </a:r>
            <a:endParaRPr lang="en-US" altLang="zh-CN" sz="2400" kern="0" dirty="0">
              <a:solidFill>
                <a:srgbClr val="CC0000"/>
              </a:solidFill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5076825" y="6381750"/>
            <a:ext cx="7620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00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end</a:t>
            </a:r>
            <a:endParaRPr kumimoji="1" lang="en-US" altLang="zh-CN" sz="2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906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utoUpdateAnimBg="0"/>
      <p:bldP spid="22" grpId="0" animBg="1" autoUpdateAnimBg="0"/>
      <p:bldP spid="35" grpId="0" animBg="1" autoUpdateAnimBg="0"/>
      <p:bldP spid="36" grpId="0" autoUpdateAnimBg="0"/>
      <p:bldP spid="37" grpId="0" autoUpdateAnimBg="0"/>
    </p:bldLst>
  </p:timing>
</p:sld>
</file>

<file path=ppt/tags/tag1.xml><?xml version="1.0" encoding="utf-8"?>
<p:tagLst xmlns:p="http://schemas.openxmlformats.org/presentationml/2006/main">
  <p:tag name="KSO_WPP_MARK_KEY" val="805a8292-48b7-46e7-b2c0-d557eceb2306"/>
  <p:tag name="COMMONDATA" val="eyJoZGlkIjoiYWU2MDU1MGIzMmVhZjMyYTg2MTU4OTk5NTRhM2U4Yjk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0</TotalTime>
  <Words>5530</Words>
  <Application>WPS 演示</Application>
  <PresentationFormat>全屏显示(4:3)</PresentationFormat>
  <Paragraphs>891</Paragraphs>
  <Slides>65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237</vt:i4>
      </vt:variant>
      <vt:variant>
        <vt:lpstr>幻灯片标题</vt:lpstr>
      </vt:variant>
      <vt:variant>
        <vt:i4>65</vt:i4>
      </vt:variant>
    </vt:vector>
  </HeadingPairs>
  <TitlesOfParts>
    <vt:vector size="324" baseType="lpstr">
      <vt:lpstr>Arial</vt:lpstr>
      <vt:lpstr>宋体</vt:lpstr>
      <vt:lpstr>Wingdings</vt:lpstr>
      <vt:lpstr>Calibri</vt:lpstr>
      <vt:lpstr>华文行楷</vt:lpstr>
      <vt:lpstr>黑体</vt:lpstr>
      <vt:lpstr>Arial Narrow</vt:lpstr>
      <vt:lpstr>Times New Roman</vt:lpstr>
      <vt:lpstr>楷体_GB2312</vt:lpstr>
      <vt:lpstr>新宋体</vt:lpstr>
      <vt:lpstr>方正姚体</vt:lpstr>
      <vt:lpstr>Rockwell Condensed</vt:lpstr>
      <vt:lpstr>Rockwell</vt:lpstr>
      <vt:lpstr>微软雅黑</vt:lpstr>
      <vt:lpstr>Arial Unicode MS</vt:lpstr>
      <vt:lpstr>等线</vt:lpstr>
      <vt:lpstr>Symbol</vt:lpstr>
      <vt:lpstr>华康简宋</vt:lpstr>
      <vt:lpstr>Book Antiqua</vt:lpstr>
      <vt:lpstr>Cambria Math</vt:lpstr>
      <vt:lpstr>Marlett</vt:lpstr>
      <vt:lpstr>木活字</vt:lpstr>
      <vt:lpstr>Equation.3</vt:lpstr>
      <vt:lpstr>Word.Picture.8</vt:lpstr>
      <vt:lpstr>Equation.3</vt:lpstr>
      <vt:lpstr>Word.Picture.8</vt:lpstr>
      <vt:lpstr>Word.Picture.8</vt:lpstr>
      <vt:lpstr>Equation.3</vt:lpstr>
      <vt:lpstr>Equation.3</vt:lpstr>
      <vt:lpstr>Word.Picture.8</vt:lpstr>
      <vt:lpstr>Equation.3</vt:lpstr>
      <vt:lpstr>Equation.3</vt:lpstr>
      <vt:lpstr>Equation.3</vt:lpstr>
      <vt:lpstr>Equation.3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Word.Picture.8</vt:lpstr>
      <vt:lpstr>Word.Picture.8</vt:lpstr>
      <vt:lpstr>Equation.3</vt:lpstr>
      <vt:lpstr>Word.Picture.8</vt:lpstr>
      <vt:lpstr>Word.Picture.8</vt:lpstr>
      <vt:lpstr>Word.Picture.8</vt:lpstr>
      <vt:lpstr>Word.Picture.8</vt:lpstr>
      <vt:lpstr>Equation.3</vt:lpstr>
      <vt:lpstr>Equation.3</vt:lpstr>
      <vt:lpstr>Word.Picture.8</vt:lpstr>
      <vt:lpstr>Equation.3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Word.Picture.8</vt:lpstr>
      <vt:lpstr>Equation.3</vt:lpstr>
      <vt:lpstr>Word.Picture.8</vt:lpstr>
      <vt:lpstr>Word.Picture.8</vt:lpstr>
      <vt:lpstr>Word.Picture.8</vt:lpstr>
      <vt:lpstr>Word.Picture.8</vt:lpstr>
      <vt:lpstr>Word.Picture.8</vt:lpstr>
      <vt:lpstr>Equation.3</vt:lpstr>
      <vt:lpstr>Equation.3</vt:lpstr>
      <vt:lpstr>Equation.3</vt:lpstr>
      <vt:lpstr>Equation.3</vt:lpstr>
      <vt:lpstr>Word.Picture.8</vt:lpstr>
      <vt:lpstr>Word.Picture.8</vt:lpstr>
      <vt:lpstr>Equation.3</vt:lpstr>
      <vt:lpstr>Word.Picture.8</vt:lpstr>
      <vt:lpstr>Equation.3</vt:lpstr>
      <vt:lpstr>Equation.3</vt:lpstr>
      <vt:lpstr>Equation.3</vt:lpstr>
      <vt:lpstr>Equation.3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Word.Picture.8</vt:lpstr>
      <vt:lpstr>Equation.3</vt:lpstr>
      <vt:lpstr>Word.Picture.8</vt:lpstr>
      <vt:lpstr>Equation.3</vt:lpstr>
      <vt:lpstr>Equation.3</vt:lpstr>
      <vt:lpstr>Word.Picture.8</vt:lpstr>
      <vt:lpstr>Equation.3</vt:lpstr>
      <vt:lpstr>Equation.3</vt:lpstr>
      <vt:lpstr>Word.Picture.8</vt:lpstr>
      <vt:lpstr>Equation.3</vt:lpstr>
      <vt:lpstr>Equation.3</vt:lpstr>
      <vt:lpstr>Equation.3</vt:lpstr>
      <vt:lpstr>Word.Picture.8</vt:lpstr>
      <vt:lpstr>Word.Picture.8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Word.Picture.8</vt:lpstr>
      <vt:lpstr>Word.Picture.8</vt:lpstr>
      <vt:lpstr>Equation.3</vt:lpstr>
      <vt:lpstr>Equation.3</vt:lpstr>
      <vt:lpstr>Equation.3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电子电路基础</vt:lpstr>
      <vt:lpstr>10 信号处理与信号产生电路</vt:lpstr>
      <vt:lpstr>10.1  滤波电路的基本概念与分类</vt:lpstr>
      <vt:lpstr>10.1  滤波电路的基本概念与分类</vt:lpstr>
      <vt:lpstr>10.2  一阶有源滤波电路</vt:lpstr>
      <vt:lpstr>10.2  一阶有源滤波电路</vt:lpstr>
      <vt:lpstr>10.3  高阶有源滤波电路</vt:lpstr>
      <vt:lpstr>10.3.1  有源低通滤波电路</vt:lpstr>
      <vt:lpstr>10.3.1  有源低通滤波电路</vt:lpstr>
      <vt:lpstr>10.3.1  有源低通滤波电路</vt:lpstr>
      <vt:lpstr>10.3.1  有源低通滤波电路</vt:lpstr>
      <vt:lpstr>PowerPoint 演示文稿</vt:lpstr>
      <vt:lpstr>10.3.2  有源高通滤波电路</vt:lpstr>
      <vt:lpstr>10.3.2  有源高通滤波电路</vt:lpstr>
      <vt:lpstr>10.3.3  有源带通滤波电路</vt:lpstr>
      <vt:lpstr>10.3.3  有源带通滤波电路</vt:lpstr>
      <vt:lpstr>10.3.3  有源带通滤波电路</vt:lpstr>
      <vt:lpstr>10.3.4  二阶有源带阻滤波电路</vt:lpstr>
      <vt:lpstr>10.3.4  二阶有源带阻滤波电路</vt:lpstr>
      <vt:lpstr>10.3.4  二阶有源带阻滤波电路</vt:lpstr>
      <vt:lpstr>10.3.4  二阶有源带阻滤波电路</vt:lpstr>
      <vt:lpstr>10.4  开关电容滤波器</vt:lpstr>
      <vt:lpstr>10.4  开关电容滤波器</vt:lpstr>
      <vt:lpstr>10.4  开关电容滤波器</vt:lpstr>
      <vt:lpstr>10.4  开关电容滤波器</vt:lpstr>
      <vt:lpstr>10.4  开关电容滤波器</vt:lpstr>
      <vt:lpstr>10.4  开关电容滤波器</vt:lpstr>
      <vt:lpstr>10.4  开关电容滤波器</vt:lpstr>
      <vt:lpstr>10.4  开关电容滤波器</vt:lpstr>
      <vt:lpstr>10.5  正弦波振荡电路的振荡条件</vt:lpstr>
      <vt:lpstr>PowerPoint 演示文稿</vt:lpstr>
      <vt:lpstr>PowerPoint 演示文稿</vt:lpstr>
      <vt:lpstr>10.6  RC正弦波振荡电路</vt:lpstr>
      <vt:lpstr>1.  电路组成</vt:lpstr>
      <vt:lpstr>2.  RC串并联选频网络的选频特性</vt:lpstr>
      <vt:lpstr>2.  RC串并联选频网络的选频特性</vt:lpstr>
      <vt:lpstr>3.  振荡电路工作原理</vt:lpstr>
      <vt:lpstr>4.  稳幅措施</vt:lpstr>
      <vt:lpstr>5.  移相式正弦波振荡电路</vt:lpstr>
      <vt:lpstr>10.7  石英晶体正弦波振荡电路</vt:lpstr>
      <vt:lpstr>10.7.1  LC选频放大电路</vt:lpstr>
      <vt:lpstr>10.7.1  LC选频放大电路</vt:lpstr>
      <vt:lpstr>10.7.4  石英晶体振荡电路</vt:lpstr>
      <vt:lpstr>10.7.4  石英晶体振荡电路</vt:lpstr>
      <vt:lpstr>10.7.4  石英晶体振荡电路</vt:lpstr>
      <vt:lpstr>10.7.4  石英晶体振荡电路</vt:lpstr>
      <vt:lpstr>10.7.4  石英晶体振荡电路</vt:lpstr>
      <vt:lpstr>10.8  非正弦信号产生电路</vt:lpstr>
      <vt:lpstr>10.8.1  电压比较器</vt:lpstr>
      <vt:lpstr>10.8.1  电压比较器</vt:lpstr>
      <vt:lpstr>PowerPoint 演示文稿</vt:lpstr>
      <vt:lpstr>10.8.1  电压比较器</vt:lpstr>
      <vt:lpstr>PowerPoint 演示文稿</vt:lpstr>
      <vt:lpstr>PowerPoint 演示文稿</vt:lpstr>
      <vt:lpstr>PowerPoint 演示文稿</vt:lpstr>
      <vt:lpstr>10.8.1  电压比较器</vt:lpstr>
      <vt:lpstr>10.8.1  电压比较器</vt:lpstr>
      <vt:lpstr>PowerPoint 演示文稿</vt:lpstr>
      <vt:lpstr>PowerPoint 演示文稿</vt:lpstr>
      <vt:lpstr>10.8.1  电压比较器</vt:lpstr>
      <vt:lpstr>10.8.2  方波产生电路</vt:lpstr>
      <vt:lpstr>10.8.2  方波产生电路</vt:lpstr>
      <vt:lpstr>10.8.2  方波产生电路</vt:lpstr>
      <vt:lpstr>10.8.2  方波产生电路</vt:lpstr>
      <vt:lpstr>10.8.3  锯齿波产生电路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清醒最荒唐</cp:lastModifiedBy>
  <cp:revision>33</cp:revision>
  <dcterms:created xsi:type="dcterms:W3CDTF">2024-06-19T12:38:00Z</dcterms:created>
  <dcterms:modified xsi:type="dcterms:W3CDTF">2024-12-22T12:14:26Z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A223A76937E14BA09216C21558E5462C_12</vt:lpwstr>
  </property>
  <property fmtid="{D5CDD505-2E9C-101B-9397-08002B2CF9AE}" pid="3" name="KSOProductBuildVer">
    <vt:lpwstr>2052-11.1.0.14252</vt:lpwstr>
  </property>
</Properties>
</file>