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52" r:id="rId1"/>
  </p:sldMasterIdLst>
  <p:notesMasterIdLst>
    <p:notesMasterId r:id="rId39"/>
  </p:notesMasterIdLst>
  <p:sldIdLst>
    <p:sldId id="256" r:id="rId2"/>
    <p:sldId id="357" r:id="rId3"/>
    <p:sldId id="851" r:id="rId4"/>
    <p:sldId id="852" r:id="rId5"/>
    <p:sldId id="853" r:id="rId6"/>
    <p:sldId id="854" r:id="rId7"/>
    <p:sldId id="855" r:id="rId8"/>
    <p:sldId id="856" r:id="rId9"/>
    <p:sldId id="857" r:id="rId10"/>
    <p:sldId id="662" r:id="rId11"/>
    <p:sldId id="858" r:id="rId12"/>
    <p:sldId id="859" r:id="rId13"/>
    <p:sldId id="860" r:id="rId14"/>
    <p:sldId id="861" r:id="rId15"/>
    <p:sldId id="862" r:id="rId16"/>
    <p:sldId id="863" r:id="rId17"/>
    <p:sldId id="864" r:id="rId18"/>
    <p:sldId id="865" r:id="rId19"/>
    <p:sldId id="866" r:id="rId20"/>
    <p:sldId id="868" r:id="rId21"/>
    <p:sldId id="867" r:id="rId22"/>
    <p:sldId id="869" r:id="rId23"/>
    <p:sldId id="870" r:id="rId24"/>
    <p:sldId id="871" r:id="rId25"/>
    <p:sldId id="872" r:id="rId26"/>
    <p:sldId id="873" r:id="rId27"/>
    <p:sldId id="874" r:id="rId28"/>
    <p:sldId id="875" r:id="rId29"/>
    <p:sldId id="876" r:id="rId30"/>
    <p:sldId id="877" r:id="rId31"/>
    <p:sldId id="878" r:id="rId32"/>
    <p:sldId id="879" r:id="rId33"/>
    <p:sldId id="880" r:id="rId34"/>
    <p:sldId id="881" r:id="rId35"/>
    <p:sldId id="882" r:id="rId36"/>
    <p:sldId id="883" r:id="rId37"/>
    <p:sldId id="884" r:id="rId3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84065" autoAdjust="0"/>
  </p:normalViewPr>
  <p:slideViewPr>
    <p:cSldViewPr snapToGrid="0">
      <p:cViewPr varScale="1">
        <p:scale>
          <a:sx n="89" d="100"/>
          <a:sy n="89" d="100"/>
        </p:scale>
        <p:origin x="30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image" Target="../media/image13.emf"/><Relationship Id="rId6" Type="http://schemas.openxmlformats.org/officeDocument/2006/relationships/image" Target="../media/image18.wmf"/><Relationship Id="rId5" Type="http://schemas.openxmlformats.org/officeDocument/2006/relationships/image" Target="../media/image17.wmf"/><Relationship Id="rId4" Type="http://schemas.openxmlformats.org/officeDocument/2006/relationships/image" Target="../media/image16.wmf"/></Relationships>
</file>

<file path=ppt/drawings/_rels/vmlDrawing4.vml.rels><?xml version="1.0" encoding="UTF-8" standalone="yes"?>
<Relationships xmlns="http://schemas.openxmlformats.org/package/2006/relationships"><Relationship Id="rId8" Type="http://schemas.openxmlformats.org/officeDocument/2006/relationships/image" Target="../media/image13.emf"/><Relationship Id="rId3" Type="http://schemas.openxmlformats.org/officeDocument/2006/relationships/image" Target="../media/image21.wmf"/><Relationship Id="rId7" Type="http://schemas.openxmlformats.org/officeDocument/2006/relationships/image" Target="../media/image25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Relationship Id="rId6" Type="http://schemas.openxmlformats.org/officeDocument/2006/relationships/image" Target="../media/image24.wmf"/><Relationship Id="rId5" Type="http://schemas.openxmlformats.org/officeDocument/2006/relationships/image" Target="../media/image23.wmf"/><Relationship Id="rId4" Type="http://schemas.openxmlformats.org/officeDocument/2006/relationships/image" Target="../media/image22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image" Target="../media/image26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28.wmf"/><Relationship Id="rId1" Type="http://schemas.openxmlformats.org/officeDocument/2006/relationships/image" Target="../media/image27.e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image" Target="../media/image30.wmf"/><Relationship Id="rId1" Type="http://schemas.openxmlformats.org/officeDocument/2006/relationships/image" Target="../media/image29.wmf"/><Relationship Id="rId4" Type="http://schemas.openxmlformats.org/officeDocument/2006/relationships/image" Target="../media/image32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7" Type="http://schemas.openxmlformats.org/officeDocument/2006/relationships/image" Target="../media/image38.wmf"/><Relationship Id="rId2" Type="http://schemas.openxmlformats.org/officeDocument/2006/relationships/image" Target="../media/image33.wmf"/><Relationship Id="rId1" Type="http://schemas.openxmlformats.org/officeDocument/2006/relationships/image" Target="../media/image27.emf"/><Relationship Id="rId6" Type="http://schemas.openxmlformats.org/officeDocument/2006/relationships/image" Target="../media/image37.wmf"/><Relationship Id="rId5" Type="http://schemas.openxmlformats.org/officeDocument/2006/relationships/image" Target="../media/image36.wmf"/><Relationship Id="rId4" Type="http://schemas.openxmlformats.org/officeDocument/2006/relationships/image" Target="../media/image35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41.wmf"/><Relationship Id="rId2" Type="http://schemas.openxmlformats.org/officeDocument/2006/relationships/image" Target="../media/image40.wmf"/><Relationship Id="rId1" Type="http://schemas.openxmlformats.org/officeDocument/2006/relationships/image" Target="../media/image39.wmf"/><Relationship Id="rId6" Type="http://schemas.openxmlformats.org/officeDocument/2006/relationships/image" Target="../media/image44.wmf"/><Relationship Id="rId5" Type="http://schemas.openxmlformats.org/officeDocument/2006/relationships/image" Target="../media/image43.wmf"/><Relationship Id="rId4" Type="http://schemas.openxmlformats.org/officeDocument/2006/relationships/image" Target="../media/image42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7.wmf"/><Relationship Id="rId2" Type="http://schemas.openxmlformats.org/officeDocument/2006/relationships/image" Target="../media/image46.wmf"/><Relationship Id="rId1" Type="http://schemas.openxmlformats.org/officeDocument/2006/relationships/image" Target="../media/image45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e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image" Target="../media/image49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e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55.wmf"/><Relationship Id="rId1" Type="http://schemas.openxmlformats.org/officeDocument/2006/relationships/image" Target="../media/image54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56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57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58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59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60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1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2.emf"/></Relationships>
</file>

<file path=ppt/drawings/_rels/vmlDrawing23.vml.rels><?xml version="1.0" encoding="UTF-8" standalone="yes"?>
<Relationships xmlns="http://schemas.openxmlformats.org/package/2006/relationships"><Relationship Id="rId2" Type="http://schemas.openxmlformats.org/officeDocument/2006/relationships/image" Target="../media/image64.wmf"/><Relationship Id="rId1" Type="http://schemas.openxmlformats.org/officeDocument/2006/relationships/image" Target="../media/image63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5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6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88B50A-B17D-424E-9A79-165AAB328B8B}" type="datetimeFigureOut">
              <a:rPr lang="zh-CN" altLang="en-US" smtClean="0"/>
              <a:t>2024/12/13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B3CA91-00E5-42BC-8F96-04AE44849E7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14564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5800" y="1346947"/>
            <a:ext cx="7772400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685800" y="4282763"/>
            <a:ext cx="7772400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685800" y="1484779"/>
            <a:ext cx="7772400" cy="274320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>
            <a:grpSpLocks noChangeAspect="1"/>
          </p:cNvGrpSpPr>
          <p:nvPr/>
        </p:nvGrpSpPr>
        <p:grpSpPr>
          <a:xfrm>
            <a:off x="7234780" y="4107023"/>
            <a:ext cx="914400" cy="914400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8670" y="1432223"/>
            <a:ext cx="759333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6400" b="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2386" y="4389120"/>
            <a:ext cx="5918454" cy="1069848"/>
          </a:xfrm>
        </p:spPr>
        <p:txBody>
          <a:bodyPr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3187A-E8BF-4572-8554-E1B94456778F}" type="datetime1">
              <a:rPr lang="en-US" altLang="zh-CN" smtClean="0"/>
              <a:t>12/13/2024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12805" y="6272785"/>
            <a:ext cx="474573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244280" y="4227195"/>
            <a:ext cx="895401" cy="640080"/>
          </a:xfrm>
        </p:spPr>
        <p:txBody>
          <a:bodyPr/>
          <a:lstStyle>
            <a:lvl1pPr>
              <a:defRPr sz="2800" b="1"/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09646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AE142-B161-43D0-BC76-1D5C5EB65F62}" type="datetime1">
              <a:rPr lang="en-US" altLang="zh-CN" smtClean="0"/>
              <a:t>12/13/2024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61458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9144000" cy="194001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346" y="1225296"/>
            <a:ext cx="696087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6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4330" y="5020056"/>
            <a:ext cx="6789420" cy="1066800"/>
          </a:xfrm>
        </p:spPr>
        <p:txBody>
          <a:bodyPr anchor="t">
            <a:normAutofit/>
          </a:bodyPr>
          <a:lstStyle>
            <a:lvl1pPr marL="0" indent="0">
              <a:buNone/>
              <a:defRPr sz="1800" b="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45251" y="6272785"/>
            <a:ext cx="1983232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03670BE4-F528-4EFE-ABD6-84E74FFDFC23}" type="datetime1">
              <a:rPr lang="en-US" altLang="zh-CN" smtClean="0"/>
              <a:t>12/13/2024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36099" y="6272784"/>
            <a:ext cx="4745736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633862" y="2430623"/>
            <a:ext cx="914400" cy="914400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450" y="2508607"/>
            <a:ext cx="891224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62411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92218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515F4-3B14-4DCF-B968-DC1296025B5C}" type="datetime1">
              <a:rPr lang="en-US" altLang="zh-CN" smtClean="0"/>
              <a:t>12/13/2024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71404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20793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20793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1D09A-4506-413C-8F8B-00E170C267E2}" type="datetime1">
              <a:rPr lang="en-US" altLang="zh-CN" smtClean="0"/>
              <a:t>12/13/2024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0070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1FA1570F-513C-42AB-8237-D35FCD225A42}" type="datetime1">
              <a:rPr lang="en-US" altLang="zh-CN" smtClean="0"/>
              <a:t>12/13/2024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13751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E4442-BA5F-4376-B2B3-5583ABE0E03C}" type="datetime1">
              <a:rPr lang="en-US" altLang="zh-CN" smtClean="0"/>
              <a:t>12/13/2024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84730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685800"/>
            <a:ext cx="5033772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16567-03EB-4D4F-9FC8-2B328C359B2A}" type="datetime1">
              <a:rPr lang="en-US" altLang="zh-CN" smtClean="0"/>
              <a:t>12/13/2024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08415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6227805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A96E3-B4A6-44A5-BE43-47C2D4A30BD8}" type="datetime1">
              <a:rPr lang="en-US" altLang="zh-CN" smtClean="0"/>
              <a:t>12/13/2024</a:t>
            </a:fld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85809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81E06-CB85-452A-AAD0-7D8B010AA80F}" type="datetime1">
              <a:rPr lang="en-US" altLang="zh-CN" smtClean="0"/>
              <a:t>12/13/2024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02167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533400"/>
            <a:ext cx="1914525" cy="5638800"/>
          </a:xfrm>
        </p:spPr>
        <p:txBody>
          <a:bodyPr vert="eaVert"/>
          <a:lstStyle>
            <a:lvl1pPr>
              <a:defRPr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0100" y="533400"/>
            <a:ext cx="5629275" cy="5638800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27350-7CA6-4BC9-BF6B-ADC11C000F9D}" type="datetime1">
              <a:rPr lang="en-US" altLang="zh-CN" smtClean="0"/>
              <a:t>12/13/2024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90042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章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/>
          <p:cNvSpPr>
            <a:spLocks noChangeArrowheads="1"/>
          </p:cNvSpPr>
          <p:nvPr userDrawn="1"/>
        </p:nvSpPr>
        <p:spPr bwMode="auto">
          <a:xfrm>
            <a:off x="609600" y="1196975"/>
            <a:ext cx="7958138" cy="53975"/>
          </a:xfrm>
          <a:custGeom>
            <a:avLst/>
            <a:gdLst>
              <a:gd name="T0" fmla="*/ 0 w 1000"/>
              <a:gd name="T1" fmla="*/ 0 h 1000"/>
              <a:gd name="T2" fmla="*/ 4528181 w 1000"/>
              <a:gd name="T3" fmla="*/ 0 h 1000"/>
              <a:gd name="T4" fmla="*/ 4528181 w 1000"/>
              <a:gd name="T5" fmla="*/ 53975 h 1000"/>
              <a:gd name="T6" fmla="*/ 0 w 1000"/>
              <a:gd name="T7" fmla="*/ 53975 h 1000"/>
              <a:gd name="T8" fmla="*/ 0 w 1000"/>
              <a:gd name="T9" fmla="*/ 0 h 1000"/>
              <a:gd name="T10" fmla="*/ 7958138 w 1000"/>
              <a:gd name="T11" fmla="*/ 0 h 10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569" y="0"/>
                </a:lnTo>
                <a:lnTo>
                  <a:pt x="569" y="1000"/>
                </a:lnTo>
                <a:lnTo>
                  <a:pt x="0" y="1000"/>
                </a:lnTo>
                <a:lnTo>
                  <a:pt x="0" y="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rgbClr val="0099CC"/>
          </a:solidFill>
          <a:ln w="12700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5" name="Picture 12" descr="前进">
            <a:hlinkClick r:id="" action="ppaction://hlinkshowjump?jump=nextslide"/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850" y="6496050"/>
            <a:ext cx="61912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3" descr="播放">
            <a:hlinkClick r:id="" action="ppaction://hlinkshowjump?jump=endshow"/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3063" y="6496050"/>
            <a:ext cx="61912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4" descr="后退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4638" y="6496050"/>
            <a:ext cx="61912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5" descr="机动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6496050"/>
            <a:ext cx="61912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3"/>
          <p:cNvSpPr txBox="1">
            <a:spLocks noChangeArrowheads="1"/>
          </p:cNvSpPr>
          <p:nvPr userDrawn="1"/>
        </p:nvSpPr>
        <p:spPr bwMode="auto">
          <a:xfrm>
            <a:off x="515938" y="6429375"/>
            <a:ext cx="371475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88B012FA-62AD-4FC5-A713-E9072B297432}" type="slidenum">
              <a:rPr lang="zh-CN" altLang="en-US" sz="1200" i="1">
                <a:solidFill>
                  <a:srgbClr val="0099CC"/>
                </a:solidFill>
                <a:latin typeface="Arial" panose="020B0604020202020204" pitchFamily="34" charset="0"/>
                <a:ea typeface="华文行楷" panose="02010800040101010101" pitchFamily="2" charset="-122"/>
              </a:rPr>
              <a:pPr/>
              <a:t>‹#›</a:t>
            </a:fld>
            <a:endParaRPr lang="en-US" altLang="zh-CN" sz="1200" i="1">
              <a:solidFill>
                <a:srgbClr val="0099CC"/>
              </a:solidFill>
              <a:latin typeface="Arial" panose="020B0604020202020204" pitchFamily="34" charset="0"/>
              <a:ea typeface="华文行楷" panose="02010800040101010101" pitchFamily="2" charset="-122"/>
            </a:endParaRPr>
          </a:p>
        </p:txBody>
      </p:sp>
      <p:sp>
        <p:nvSpPr>
          <p:cNvPr id="6" name="标题 1"/>
          <p:cNvSpPr>
            <a:spLocks noGrp="1"/>
          </p:cNvSpPr>
          <p:nvPr>
            <p:ph type="ctrTitle"/>
          </p:nvPr>
        </p:nvSpPr>
        <p:spPr>
          <a:xfrm>
            <a:off x="467544" y="260648"/>
            <a:ext cx="8007325" cy="864096"/>
          </a:xfrm>
        </p:spPr>
        <p:txBody>
          <a:bodyPr>
            <a:noAutofit/>
          </a:bodyPr>
          <a:lstStyle>
            <a:lvl1pPr>
              <a:defRPr sz="4400" b="1">
                <a:solidFill>
                  <a:schemeClr val="accent1">
                    <a:lumMod val="75000"/>
                  </a:schemeClr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7" name="副标题 2"/>
          <p:cNvSpPr>
            <a:spLocks noGrp="1"/>
          </p:cNvSpPr>
          <p:nvPr>
            <p:ph type="subTitle" idx="1"/>
          </p:nvPr>
        </p:nvSpPr>
        <p:spPr>
          <a:xfrm>
            <a:off x="1043608" y="1340768"/>
            <a:ext cx="7056784" cy="4824536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6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1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57909A-1CC3-47A2-A272-883B51A17553}" type="datetimeFigureOut">
              <a:rPr lang="zh-CN" altLang="en-US"/>
              <a:pPr>
                <a:defRPr/>
              </a:pPr>
              <a:t>2024/12/13</a:t>
            </a:fld>
            <a:endParaRPr lang="zh-CN" altLang="en-US"/>
          </a:p>
        </p:txBody>
      </p:sp>
      <p:sp>
        <p:nvSpPr>
          <p:cNvPr id="1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3C1945-5C66-489A-B8C8-8EDBCE866B81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999511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4"/>
          <p:cNvSpPr>
            <a:spLocks noChangeArrowheads="1"/>
          </p:cNvSpPr>
          <p:nvPr userDrawn="1"/>
        </p:nvSpPr>
        <p:spPr bwMode="auto">
          <a:xfrm>
            <a:off x="609600" y="665163"/>
            <a:ext cx="7958138" cy="53975"/>
          </a:xfrm>
          <a:custGeom>
            <a:avLst/>
            <a:gdLst>
              <a:gd name="T0" fmla="*/ 0 w 1000"/>
              <a:gd name="T1" fmla="*/ 0 h 1000"/>
              <a:gd name="T2" fmla="*/ 4528181 w 1000"/>
              <a:gd name="T3" fmla="*/ 0 h 1000"/>
              <a:gd name="T4" fmla="*/ 4528181 w 1000"/>
              <a:gd name="T5" fmla="*/ 53975 h 1000"/>
              <a:gd name="T6" fmla="*/ 0 w 1000"/>
              <a:gd name="T7" fmla="*/ 53975 h 1000"/>
              <a:gd name="T8" fmla="*/ 0 w 1000"/>
              <a:gd name="T9" fmla="*/ 0 h 1000"/>
              <a:gd name="T10" fmla="*/ 7958138 w 1000"/>
              <a:gd name="T11" fmla="*/ 0 h 10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569" y="0"/>
                </a:lnTo>
                <a:lnTo>
                  <a:pt x="569" y="1000"/>
                </a:lnTo>
                <a:lnTo>
                  <a:pt x="0" y="1000"/>
                </a:lnTo>
                <a:lnTo>
                  <a:pt x="0" y="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rgbClr val="0099CC"/>
          </a:solidFill>
          <a:ln w="12700">
            <a:solidFill>
              <a:srgbClr val="0099CC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" name="TextBox 8"/>
          <p:cNvSpPr txBox="1">
            <a:spLocks noChangeArrowheads="1"/>
          </p:cNvSpPr>
          <p:nvPr userDrawn="1"/>
        </p:nvSpPr>
        <p:spPr bwMode="auto">
          <a:xfrm>
            <a:off x="515938" y="6429375"/>
            <a:ext cx="371475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26D57F44-9CE6-491C-A78D-10D1BC6B0AD9}" type="slidenum">
              <a:rPr lang="zh-CN" altLang="en-US" sz="1200" i="1">
                <a:solidFill>
                  <a:srgbClr val="0099CC"/>
                </a:solidFill>
                <a:latin typeface="Arial" panose="020B0604020202020204" pitchFamily="34" charset="0"/>
                <a:ea typeface="华文行楷" panose="02010800040101010101" pitchFamily="2" charset="-122"/>
              </a:rPr>
              <a:pPr/>
              <a:t>‹#›</a:t>
            </a:fld>
            <a:endParaRPr lang="en-US" altLang="zh-CN" sz="1200" i="1">
              <a:solidFill>
                <a:srgbClr val="0099CC"/>
              </a:solidFill>
              <a:latin typeface="Arial" panose="020B0604020202020204" pitchFamily="34" charset="0"/>
              <a:ea typeface="华文行楷" panose="02010800040101010101" pitchFamily="2" charset="-122"/>
            </a:endParaRPr>
          </a:p>
        </p:txBody>
      </p:sp>
      <p:pic>
        <p:nvPicPr>
          <p:cNvPr id="5" name="Picture 12" descr="前进">
            <a:hlinkClick r:id="" action="ppaction://hlinkshowjump?jump=nextslide"/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850" y="6496050"/>
            <a:ext cx="61912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3" descr="播放">
            <a:hlinkClick r:id="" action="ppaction://hlinkshowjump?jump=endshow"/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3063" y="6496050"/>
            <a:ext cx="61912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4" descr="后退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4638" y="6496050"/>
            <a:ext cx="61912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5" descr="机动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6496050"/>
            <a:ext cx="61912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Line 5"/>
          <p:cNvSpPr>
            <a:spLocks noChangeShapeType="1"/>
          </p:cNvSpPr>
          <p:nvPr userDrawn="1"/>
        </p:nvSpPr>
        <p:spPr bwMode="auto">
          <a:xfrm flipV="1">
            <a:off x="609600" y="6381750"/>
            <a:ext cx="7956550" cy="0"/>
          </a:xfrm>
          <a:prstGeom prst="line">
            <a:avLst/>
          </a:prstGeom>
          <a:noFill/>
          <a:ln w="12700">
            <a:solidFill>
              <a:srgbClr val="0099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01974" y="71258"/>
            <a:ext cx="7887463" cy="646783"/>
          </a:xfrm>
        </p:spPr>
        <p:txBody>
          <a:bodyPr>
            <a:normAutofit/>
          </a:bodyPr>
          <a:lstStyle>
            <a:lvl1pPr algn="l">
              <a:defRPr sz="3200" b="1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  <a:ea typeface="黑体" panose="02010609060101010101" pitchFamily="49" charset="-122"/>
                <a:cs typeface="Arial" panose="020B0604020202020204" pitchFamily="34" charset="0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1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1E697B-67D2-4274-8773-B07B51113509}" type="datetimeFigureOut">
              <a:rPr lang="zh-CN" altLang="en-US"/>
              <a:pPr>
                <a:defRPr/>
              </a:pPr>
              <a:t>2024/12/13</a:t>
            </a:fld>
            <a:endParaRPr lang="zh-CN" altLang="en-US"/>
          </a:p>
        </p:txBody>
      </p:sp>
      <p:sp>
        <p:nvSpPr>
          <p:cNvPr id="1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9DD2BF-4BED-41CF-9A8C-B31CCDC15A16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639809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4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microsoft.com/office/2007/relationships/hdphoto" Target="../media/hdphoto1.wdp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 userDrawn="1"/>
        </p:nvPicPr>
        <p:blipFill>
          <a:blip r:embed="rId15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011" y="171449"/>
            <a:ext cx="1908754" cy="2392866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8" name="Oval 7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16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7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21408"/>
            <a:ext cx="7772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2368" y="6272785"/>
            <a:ext cx="24551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D5C9B09-530A-4AE7-857C-3A5513713535}" type="datetime1">
              <a:rPr lang="en-US" altLang="zh-CN" smtClean="0"/>
              <a:t>12/13/2024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272785"/>
            <a:ext cx="47457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 spc="-7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0763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  <p:sldLayoutId id="2147483864" r:id="rId12"/>
    <p:sldLayoutId id="2147483865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200" b="0" kern="1200" cap="all" baseline="0">
          <a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" Target="slide1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6" Type="http://schemas.openxmlformats.org/officeDocument/2006/relationships/hyperlink" Target="Avi/0510004.swf" TargetMode="External"/><Relationship Id="rId5" Type="http://schemas.openxmlformats.org/officeDocument/2006/relationships/image" Target="../media/image10.wmf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Relationship Id="rId5" Type="http://schemas.openxmlformats.org/officeDocument/2006/relationships/slide" Target="slide1.xml"/><Relationship Id="rId4" Type="http://schemas.openxmlformats.org/officeDocument/2006/relationships/image" Target="../media/image12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13" Type="http://schemas.openxmlformats.org/officeDocument/2006/relationships/oleObject" Target="../embeddings/oleObject8.bin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5.bin"/><Relationship Id="rId12" Type="http://schemas.openxmlformats.org/officeDocument/2006/relationships/image" Target="../media/image17.wmf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4.wmf"/><Relationship Id="rId11" Type="http://schemas.openxmlformats.org/officeDocument/2006/relationships/oleObject" Target="../embeddings/oleObject7.bin"/><Relationship Id="rId5" Type="http://schemas.openxmlformats.org/officeDocument/2006/relationships/oleObject" Target="../embeddings/oleObject4.bin"/><Relationship Id="rId10" Type="http://schemas.openxmlformats.org/officeDocument/2006/relationships/image" Target="../media/image16.wmf"/><Relationship Id="rId4" Type="http://schemas.openxmlformats.org/officeDocument/2006/relationships/image" Target="../media/image13.emf"/><Relationship Id="rId9" Type="http://schemas.openxmlformats.org/officeDocument/2006/relationships/oleObject" Target="../embeddings/oleObject6.bin"/><Relationship Id="rId14" Type="http://schemas.openxmlformats.org/officeDocument/2006/relationships/image" Target="../media/image18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wmf"/><Relationship Id="rId13" Type="http://schemas.openxmlformats.org/officeDocument/2006/relationships/oleObject" Target="../embeddings/oleObject14.bin"/><Relationship Id="rId18" Type="http://schemas.openxmlformats.org/officeDocument/2006/relationships/image" Target="../media/image13.emf"/><Relationship Id="rId3" Type="http://schemas.openxmlformats.org/officeDocument/2006/relationships/oleObject" Target="../embeddings/oleObject9.bin"/><Relationship Id="rId7" Type="http://schemas.openxmlformats.org/officeDocument/2006/relationships/oleObject" Target="../embeddings/oleObject11.bin"/><Relationship Id="rId12" Type="http://schemas.openxmlformats.org/officeDocument/2006/relationships/image" Target="../media/image23.wmf"/><Relationship Id="rId17" Type="http://schemas.openxmlformats.org/officeDocument/2006/relationships/oleObject" Target="../embeddings/oleObject16.bin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25.wmf"/><Relationship Id="rId1" Type="http://schemas.openxmlformats.org/officeDocument/2006/relationships/vmlDrawing" Target="../drawings/vmlDrawing4.vml"/><Relationship Id="rId6" Type="http://schemas.openxmlformats.org/officeDocument/2006/relationships/image" Target="../media/image20.wmf"/><Relationship Id="rId11" Type="http://schemas.openxmlformats.org/officeDocument/2006/relationships/oleObject" Target="../embeddings/oleObject13.bin"/><Relationship Id="rId5" Type="http://schemas.openxmlformats.org/officeDocument/2006/relationships/oleObject" Target="../embeddings/oleObject10.bin"/><Relationship Id="rId15" Type="http://schemas.openxmlformats.org/officeDocument/2006/relationships/oleObject" Target="../embeddings/oleObject15.bin"/><Relationship Id="rId10" Type="http://schemas.openxmlformats.org/officeDocument/2006/relationships/image" Target="../media/image22.wmf"/><Relationship Id="rId4" Type="http://schemas.openxmlformats.org/officeDocument/2006/relationships/image" Target="../media/image19.wmf"/><Relationship Id="rId9" Type="http://schemas.openxmlformats.org/officeDocument/2006/relationships/oleObject" Target="../embeddings/oleObject12.bin"/><Relationship Id="rId14" Type="http://schemas.openxmlformats.org/officeDocument/2006/relationships/image" Target="../media/image24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3.emf"/><Relationship Id="rId5" Type="http://schemas.openxmlformats.org/officeDocument/2006/relationships/oleObject" Target="../embeddings/oleObject18.bin"/><Relationship Id="rId4" Type="http://schemas.openxmlformats.org/officeDocument/2006/relationships/image" Target="../media/image26.w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6.vml"/><Relationship Id="rId5" Type="http://schemas.openxmlformats.org/officeDocument/2006/relationships/hyperlink" Target="Avi/0520101.swf" TargetMode="External"/><Relationship Id="rId4" Type="http://schemas.openxmlformats.org/officeDocument/2006/relationships/image" Target="../media/image27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8.wmf"/><Relationship Id="rId5" Type="http://schemas.openxmlformats.org/officeDocument/2006/relationships/oleObject" Target="../embeddings/oleObject21.bin"/><Relationship Id="rId4" Type="http://schemas.openxmlformats.org/officeDocument/2006/relationships/image" Target="../media/image27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wmf"/><Relationship Id="rId3" Type="http://schemas.openxmlformats.org/officeDocument/2006/relationships/oleObject" Target="../embeddings/oleObject22.bin"/><Relationship Id="rId7" Type="http://schemas.openxmlformats.org/officeDocument/2006/relationships/oleObject" Target="../embeddings/oleObject24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30.wmf"/><Relationship Id="rId5" Type="http://schemas.openxmlformats.org/officeDocument/2006/relationships/oleObject" Target="../embeddings/oleObject23.bin"/><Relationship Id="rId10" Type="http://schemas.openxmlformats.org/officeDocument/2006/relationships/image" Target="../media/image32.wmf"/><Relationship Id="rId4" Type="http://schemas.openxmlformats.org/officeDocument/2006/relationships/image" Target="../media/image29.wmf"/><Relationship Id="rId9" Type="http://schemas.openxmlformats.org/officeDocument/2006/relationships/oleObject" Target="../embeddings/oleObject25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wmf"/><Relationship Id="rId13" Type="http://schemas.openxmlformats.org/officeDocument/2006/relationships/oleObject" Target="../embeddings/oleObject31.bin"/><Relationship Id="rId3" Type="http://schemas.openxmlformats.org/officeDocument/2006/relationships/oleObject" Target="../embeddings/oleObject26.bin"/><Relationship Id="rId7" Type="http://schemas.openxmlformats.org/officeDocument/2006/relationships/oleObject" Target="../embeddings/oleObject28.bin"/><Relationship Id="rId12" Type="http://schemas.openxmlformats.org/officeDocument/2006/relationships/image" Target="../media/image36.wmf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38.wmf"/><Relationship Id="rId1" Type="http://schemas.openxmlformats.org/officeDocument/2006/relationships/vmlDrawing" Target="../drawings/vmlDrawing9.vml"/><Relationship Id="rId6" Type="http://schemas.openxmlformats.org/officeDocument/2006/relationships/image" Target="../media/image33.wmf"/><Relationship Id="rId11" Type="http://schemas.openxmlformats.org/officeDocument/2006/relationships/oleObject" Target="../embeddings/oleObject30.bin"/><Relationship Id="rId5" Type="http://schemas.openxmlformats.org/officeDocument/2006/relationships/oleObject" Target="../embeddings/oleObject27.bin"/><Relationship Id="rId15" Type="http://schemas.openxmlformats.org/officeDocument/2006/relationships/oleObject" Target="../embeddings/oleObject32.bin"/><Relationship Id="rId10" Type="http://schemas.openxmlformats.org/officeDocument/2006/relationships/image" Target="../media/image35.wmf"/><Relationship Id="rId4" Type="http://schemas.openxmlformats.org/officeDocument/2006/relationships/image" Target="../media/image27.emf"/><Relationship Id="rId9" Type="http://schemas.openxmlformats.org/officeDocument/2006/relationships/oleObject" Target="../embeddings/oleObject29.bin"/><Relationship Id="rId14" Type="http://schemas.openxmlformats.org/officeDocument/2006/relationships/image" Target="../media/image37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wmf"/><Relationship Id="rId13" Type="http://schemas.openxmlformats.org/officeDocument/2006/relationships/oleObject" Target="../embeddings/oleObject38.bin"/><Relationship Id="rId3" Type="http://schemas.openxmlformats.org/officeDocument/2006/relationships/oleObject" Target="../embeddings/oleObject33.bin"/><Relationship Id="rId7" Type="http://schemas.openxmlformats.org/officeDocument/2006/relationships/oleObject" Target="../embeddings/oleObject35.bin"/><Relationship Id="rId12" Type="http://schemas.openxmlformats.org/officeDocument/2006/relationships/image" Target="../media/image43.wmf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40.wmf"/><Relationship Id="rId11" Type="http://schemas.openxmlformats.org/officeDocument/2006/relationships/oleObject" Target="../embeddings/oleObject37.bin"/><Relationship Id="rId5" Type="http://schemas.openxmlformats.org/officeDocument/2006/relationships/oleObject" Target="../embeddings/oleObject34.bin"/><Relationship Id="rId15" Type="http://schemas.openxmlformats.org/officeDocument/2006/relationships/image" Target="../media/image44.wmf"/><Relationship Id="rId10" Type="http://schemas.openxmlformats.org/officeDocument/2006/relationships/image" Target="../media/image42.wmf"/><Relationship Id="rId4" Type="http://schemas.openxmlformats.org/officeDocument/2006/relationships/image" Target="../media/image39.wmf"/><Relationship Id="rId9" Type="http://schemas.openxmlformats.org/officeDocument/2006/relationships/oleObject" Target="../embeddings/oleObject36.bin"/><Relationship Id="rId14" Type="http://schemas.openxmlformats.org/officeDocument/2006/relationships/oleObject" Target="../embeddings/oleObject39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wmf"/><Relationship Id="rId3" Type="http://schemas.openxmlformats.org/officeDocument/2006/relationships/oleObject" Target="../embeddings/oleObject40.bin"/><Relationship Id="rId7" Type="http://schemas.openxmlformats.org/officeDocument/2006/relationships/oleObject" Target="../embeddings/oleObject42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46.wmf"/><Relationship Id="rId5" Type="http://schemas.openxmlformats.org/officeDocument/2006/relationships/oleObject" Target="../embeddings/oleObject41.bin"/><Relationship Id="rId4" Type="http://schemas.openxmlformats.org/officeDocument/2006/relationships/image" Target="../media/image45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3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48.e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4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50.emf"/><Relationship Id="rId5" Type="http://schemas.openxmlformats.org/officeDocument/2006/relationships/oleObject" Target="../embeddings/oleObject45.bin"/><Relationship Id="rId4" Type="http://schemas.openxmlformats.org/officeDocument/2006/relationships/image" Target="../media/image49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6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image" Target="../media/image51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7.bin"/><Relationship Id="rId7" Type="http://schemas.openxmlformats.org/officeDocument/2006/relationships/image" Target="../media/image55.wmf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48.bin"/><Relationship Id="rId5" Type="http://schemas.openxmlformats.org/officeDocument/2006/relationships/slide" Target="slide1.xml"/><Relationship Id="rId4" Type="http://schemas.openxmlformats.org/officeDocument/2006/relationships/image" Target="../media/image54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9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6.vml"/><Relationship Id="rId4" Type="http://schemas.openxmlformats.org/officeDocument/2006/relationships/image" Target="../media/image56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0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7.vml"/><Relationship Id="rId5" Type="http://schemas.openxmlformats.org/officeDocument/2006/relationships/image" Target="../media/image54.png"/><Relationship Id="rId4" Type="http://schemas.openxmlformats.org/officeDocument/2006/relationships/image" Target="../media/image57.em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1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8.vml"/><Relationship Id="rId4" Type="http://schemas.openxmlformats.org/officeDocument/2006/relationships/image" Target="../media/image58.e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2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9.vml"/><Relationship Id="rId4" Type="http://schemas.openxmlformats.org/officeDocument/2006/relationships/image" Target="../media/image59.em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3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0.vml"/><Relationship Id="rId4" Type="http://schemas.openxmlformats.org/officeDocument/2006/relationships/image" Target="../media/image60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4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1.vml"/><Relationship Id="rId4" Type="http://schemas.openxmlformats.org/officeDocument/2006/relationships/image" Target="../media/image61.emf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5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2.vml"/><Relationship Id="rId4" Type="http://schemas.openxmlformats.org/officeDocument/2006/relationships/image" Target="../media/image62.em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6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64.wmf"/><Relationship Id="rId5" Type="http://schemas.openxmlformats.org/officeDocument/2006/relationships/oleObject" Target="../embeddings/oleObject57.bin"/><Relationship Id="rId4" Type="http://schemas.openxmlformats.org/officeDocument/2006/relationships/image" Target="../media/image63.e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8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4.vml"/><Relationship Id="rId4" Type="http://schemas.openxmlformats.org/officeDocument/2006/relationships/image" Target="../media/image65.e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9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5.vml"/><Relationship Id="rId4" Type="http://schemas.openxmlformats.org/officeDocument/2006/relationships/image" Target="../media/image66.e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0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6.vml"/><Relationship Id="rId4" Type="http://schemas.openxmlformats.org/officeDocument/2006/relationships/image" Target="../media/image67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电子电路基础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74227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50825" y="260350"/>
            <a:ext cx="8424863" cy="865188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en-US" altLang="zh-CN" dirty="0"/>
              <a:t>9 </a:t>
            </a:r>
            <a:r>
              <a:rPr lang="zh-CN" altLang="en-US" dirty="0"/>
              <a:t>功率放大电路</a:t>
            </a:r>
          </a:p>
        </p:txBody>
      </p:sp>
      <p:sp>
        <p:nvSpPr>
          <p:cNvPr id="10243" name="副标题 2"/>
          <p:cNvSpPr>
            <a:spLocks noGrp="1"/>
          </p:cNvSpPr>
          <p:nvPr>
            <p:ph type="subTitle" idx="1"/>
          </p:nvPr>
        </p:nvSpPr>
        <p:spPr>
          <a:xfrm>
            <a:off x="684213" y="1341438"/>
            <a:ext cx="8135937" cy="4608512"/>
          </a:xfrm>
        </p:spPr>
        <p:txBody>
          <a:bodyPr/>
          <a:lstStyle/>
          <a:p>
            <a:pPr>
              <a:lnSpc>
                <a:spcPct val="114000"/>
              </a:lnSpc>
            </a:pPr>
            <a:r>
              <a:rPr lang="en-US" altLang="zh-CN" sz="3200"/>
              <a:t>9.1 </a:t>
            </a:r>
            <a:r>
              <a:rPr lang="zh-CN" altLang="en-US" sz="3200"/>
              <a:t>功率放大电路的一般问题</a:t>
            </a:r>
          </a:p>
          <a:p>
            <a:pPr>
              <a:lnSpc>
                <a:spcPct val="114000"/>
              </a:lnSpc>
            </a:pPr>
            <a:r>
              <a:rPr lang="en-US" altLang="zh-CN" sz="3200"/>
              <a:t>9.2 </a:t>
            </a:r>
            <a:r>
              <a:rPr lang="zh-CN" altLang="en-US" sz="3200"/>
              <a:t>射极输出器</a:t>
            </a:r>
            <a:r>
              <a:rPr lang="en-US" altLang="zh-CN" sz="3200"/>
              <a:t>——</a:t>
            </a:r>
            <a:r>
              <a:rPr lang="zh-CN" altLang="en-US" sz="3200"/>
              <a:t>甲类放大的实例</a:t>
            </a:r>
          </a:p>
          <a:p>
            <a:pPr>
              <a:lnSpc>
                <a:spcPct val="114000"/>
              </a:lnSpc>
            </a:pPr>
            <a:r>
              <a:rPr lang="en-US" altLang="zh-CN" sz="3200"/>
              <a:t>9.3 </a:t>
            </a:r>
            <a:r>
              <a:rPr lang="zh-CN" altLang="en-US" sz="3200"/>
              <a:t>乙类双电源互补对称功率放大电路</a:t>
            </a:r>
          </a:p>
          <a:p>
            <a:pPr>
              <a:lnSpc>
                <a:spcPct val="114000"/>
              </a:lnSpc>
            </a:pPr>
            <a:r>
              <a:rPr lang="en-US" altLang="zh-CN" sz="3200"/>
              <a:t>9.4 </a:t>
            </a:r>
            <a:r>
              <a:rPr lang="zh-CN" altLang="en-US" sz="3200"/>
              <a:t>甲乙类互补对称功率放大电路</a:t>
            </a:r>
          </a:p>
          <a:p>
            <a:pPr>
              <a:lnSpc>
                <a:spcPct val="114000"/>
              </a:lnSpc>
            </a:pPr>
            <a:r>
              <a:rPr lang="en-US" altLang="zh-CN" sz="3200"/>
              <a:t>9.5 </a:t>
            </a:r>
            <a:r>
              <a:rPr lang="zh-CN" altLang="en-US" sz="3200"/>
              <a:t>功率管</a:t>
            </a:r>
          </a:p>
          <a:p>
            <a:pPr>
              <a:lnSpc>
                <a:spcPct val="114000"/>
              </a:lnSpc>
            </a:pPr>
            <a:r>
              <a:rPr lang="en-US" altLang="zh-CN" sz="3200"/>
              <a:t>9.6 </a:t>
            </a:r>
            <a:r>
              <a:rPr lang="zh-CN" altLang="en-US" sz="3200"/>
              <a:t>集成功率放大器举例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en-US" altLang="zh-CN" dirty="0"/>
              <a:t>9.1  </a:t>
            </a:r>
            <a:r>
              <a:rPr lang="zh-CN" altLang="en-US" dirty="0"/>
              <a:t>功率放大电路的一般问题</a:t>
            </a:r>
          </a:p>
        </p:txBody>
      </p:sp>
      <p:sp>
        <p:nvSpPr>
          <p:cNvPr id="11267" name="Rectangle 1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533400" y="692150"/>
            <a:ext cx="82296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2800" b="1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1.  </a:t>
            </a:r>
            <a:r>
              <a:rPr lang="zh-CN" altLang="en-US" sz="2800" b="1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功率放大电路的特点及主要研究对象</a:t>
            </a:r>
          </a:p>
        </p:txBody>
      </p:sp>
      <p:sp>
        <p:nvSpPr>
          <p:cNvPr id="13" name="Text Box 13"/>
          <p:cNvSpPr txBox="1">
            <a:spLocks noChangeArrowheads="1"/>
          </p:cNvSpPr>
          <p:nvPr/>
        </p:nvSpPr>
        <p:spPr bwMode="auto">
          <a:xfrm>
            <a:off x="533400" y="1247775"/>
            <a:ext cx="51816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kumimoji="1" lang="en-US" altLang="zh-CN" sz="2800" b="1">
                <a:solidFill>
                  <a:srgbClr val="CC0000"/>
                </a:solidFill>
                <a:latin typeface="楷体_GB2312" pitchFamily="49" charset="-122"/>
                <a:ea typeface="楷体_GB2312" pitchFamily="49" charset="-122"/>
              </a:rPr>
              <a:t>(1)</a:t>
            </a:r>
            <a:r>
              <a:rPr kumimoji="1" lang="zh-CN" altLang="en-US" sz="2800" b="1">
                <a:solidFill>
                  <a:srgbClr val="CC0000"/>
                </a:solidFill>
                <a:latin typeface="楷体_GB2312" pitchFamily="49" charset="-122"/>
                <a:ea typeface="楷体_GB2312" pitchFamily="49" charset="-122"/>
              </a:rPr>
              <a:t>功率放大电路的主要特点</a:t>
            </a:r>
          </a:p>
        </p:txBody>
      </p:sp>
      <p:sp>
        <p:nvSpPr>
          <p:cNvPr id="14" name="Rectangle 14"/>
          <p:cNvSpPr>
            <a:spLocks noChangeArrowheads="1"/>
          </p:cNvSpPr>
          <p:nvPr/>
        </p:nvSpPr>
        <p:spPr bwMode="auto">
          <a:xfrm>
            <a:off x="609600" y="1735138"/>
            <a:ext cx="7543800" cy="1630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20000"/>
              </a:lnSpc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en-US" altLang="zh-CN" sz="28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    </a:t>
            </a:r>
            <a:r>
              <a:rPr lang="zh-CN" altLang="en-US" sz="28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功率放大电路是一种以输出较大功率为目的的放大电路。因此，要求同时输出较大的电压和电流。管子工作在接近极限状态。                </a:t>
            </a:r>
          </a:p>
        </p:txBody>
      </p:sp>
      <p:sp>
        <p:nvSpPr>
          <p:cNvPr id="15" name="Text Box 15"/>
          <p:cNvSpPr txBox="1">
            <a:spLocks noChangeArrowheads="1"/>
          </p:cNvSpPr>
          <p:nvPr/>
        </p:nvSpPr>
        <p:spPr bwMode="auto">
          <a:xfrm>
            <a:off x="533400" y="4138613"/>
            <a:ext cx="39624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kumimoji="1" lang="en-US" altLang="zh-CN" sz="2800" b="1">
                <a:solidFill>
                  <a:srgbClr val="CC0000"/>
                </a:solidFill>
                <a:latin typeface="楷体_GB2312" pitchFamily="49" charset="-122"/>
                <a:ea typeface="楷体_GB2312" pitchFamily="49" charset="-122"/>
              </a:rPr>
              <a:t>(2)</a:t>
            </a:r>
            <a:r>
              <a:rPr kumimoji="1" lang="zh-CN" altLang="en-US" sz="2800" b="1">
                <a:solidFill>
                  <a:srgbClr val="CC0000"/>
                </a:solidFill>
                <a:latin typeface="楷体_GB2312" pitchFamily="49" charset="-122"/>
                <a:ea typeface="楷体_GB2312" pitchFamily="49" charset="-122"/>
              </a:rPr>
              <a:t>要解决的问题</a:t>
            </a:r>
          </a:p>
        </p:txBody>
      </p:sp>
      <p:sp>
        <p:nvSpPr>
          <p:cNvPr id="16" name="Rectangle 16"/>
          <p:cNvSpPr>
            <a:spLocks noChangeArrowheads="1"/>
          </p:cNvSpPr>
          <p:nvPr/>
        </p:nvSpPr>
        <p:spPr bwMode="auto">
          <a:xfrm>
            <a:off x="1143000" y="4733925"/>
            <a:ext cx="22098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buClr>
                <a:srgbClr val="0000FF"/>
              </a:buClr>
              <a:buSzPct val="85000"/>
              <a:buFont typeface="Wingdings" panose="05000000000000000000" pitchFamily="2" charset="2"/>
              <a:buChar char="Ø"/>
            </a:pPr>
            <a:r>
              <a:rPr lang="en-US" altLang="zh-CN" sz="28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提高效率</a:t>
            </a:r>
          </a:p>
        </p:txBody>
      </p:sp>
      <p:sp>
        <p:nvSpPr>
          <p:cNvPr id="17" name="Rectangle 17"/>
          <p:cNvSpPr>
            <a:spLocks noChangeArrowheads="1"/>
          </p:cNvSpPr>
          <p:nvPr/>
        </p:nvSpPr>
        <p:spPr bwMode="auto">
          <a:xfrm>
            <a:off x="3505200" y="4733925"/>
            <a:ext cx="24384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buClr>
                <a:srgbClr val="0000FF"/>
              </a:buClr>
              <a:buSzPct val="85000"/>
              <a:buFont typeface="Wingdings" panose="05000000000000000000" pitchFamily="2" charset="2"/>
              <a:buChar char="Ø"/>
            </a:pPr>
            <a:r>
              <a:rPr lang="en-US" altLang="zh-CN" sz="28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减小失真</a:t>
            </a:r>
          </a:p>
        </p:txBody>
      </p:sp>
      <p:sp>
        <p:nvSpPr>
          <p:cNvPr id="18" name="Rectangle 18"/>
          <p:cNvSpPr>
            <a:spLocks noChangeArrowheads="1"/>
          </p:cNvSpPr>
          <p:nvPr/>
        </p:nvSpPr>
        <p:spPr bwMode="auto">
          <a:xfrm>
            <a:off x="6019800" y="4733925"/>
            <a:ext cx="25146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buClr>
                <a:srgbClr val="0000FF"/>
              </a:buClr>
              <a:buSzPct val="85000"/>
              <a:buFont typeface="Wingdings" panose="05000000000000000000" pitchFamily="2" charset="2"/>
              <a:buChar char="Ø"/>
            </a:pPr>
            <a:r>
              <a:rPr lang="en-US" altLang="zh-CN" sz="28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管子的保护</a:t>
            </a:r>
          </a:p>
        </p:txBody>
      </p:sp>
      <p:sp>
        <p:nvSpPr>
          <p:cNvPr id="19" name="Rectangle 19"/>
          <p:cNvSpPr>
            <a:spLocks noChangeArrowheads="1"/>
          </p:cNvSpPr>
          <p:nvPr/>
        </p:nvSpPr>
        <p:spPr bwMode="auto">
          <a:xfrm>
            <a:off x="609600" y="3381375"/>
            <a:ext cx="7543800" cy="604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20000"/>
              </a:lnSpc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en-US" altLang="zh-CN" sz="28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    </a:t>
            </a:r>
            <a:r>
              <a:rPr lang="zh-CN" altLang="en-US" sz="28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一般直接驱动负载，带载能力要强。</a:t>
            </a:r>
          </a:p>
        </p:txBody>
      </p:sp>
      <p:sp>
        <p:nvSpPr>
          <p:cNvPr id="20" name="Text Box 20"/>
          <p:cNvSpPr txBox="1">
            <a:spLocks noChangeArrowheads="1"/>
          </p:cNvSpPr>
          <p:nvPr/>
        </p:nvSpPr>
        <p:spPr bwMode="auto">
          <a:xfrm>
            <a:off x="179388" y="5419725"/>
            <a:ext cx="8915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0000FF"/>
                    </a:gs>
                    <a:gs pos="100000">
                      <a:srgbClr val="66FFFF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defRPr/>
            </a:pPr>
            <a:r>
              <a:rPr kumimoji="1" lang="en-US" altLang="zh-CN" sz="2400" b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+mn-ea"/>
              </a:rPr>
              <a:t># </a:t>
            </a:r>
            <a:r>
              <a:rPr kumimoji="1" lang="zh-CN" altLang="en-US" sz="2400" b="1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+mn-ea"/>
              </a:rPr>
              <a:t>功率放大电路与前面介绍的电压放大电路有本质上的区别吗？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utoUpdateAnimBg="0"/>
      <p:bldP spid="14" grpId="0" autoUpdateAnimBg="0"/>
      <p:bldP spid="15" grpId="0" autoUpdateAnimBg="0"/>
      <p:bldP spid="16" grpId="0" autoUpdateAnimBg="0"/>
      <p:bldP spid="17" grpId="0" autoUpdateAnimBg="0"/>
      <p:bldP spid="18" grpId="0" autoUpdateAnimBg="0"/>
      <p:bldP spid="19" grpId="0" autoUpdateAnimBg="0"/>
      <p:bldP spid="20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en-US" altLang="zh-CN" dirty="0"/>
              <a:t>9.1  </a:t>
            </a:r>
            <a:r>
              <a:rPr lang="zh-CN" altLang="en-US" dirty="0"/>
              <a:t>功率放大电路的一般问题</a:t>
            </a:r>
          </a:p>
        </p:txBody>
      </p:sp>
      <p:sp>
        <p:nvSpPr>
          <p:cNvPr id="12291" name="Rectangle 3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33400" y="692150"/>
            <a:ext cx="73914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2800" b="1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2.  </a:t>
            </a:r>
            <a:r>
              <a:rPr lang="zh-CN" altLang="en-US" sz="2800" b="1">
                <a:solidFill>
                  <a:srgbClr val="000066"/>
                </a:solidFill>
                <a:latin typeface="Times New Roman" panose="02020603050405020304" pitchFamily="18" charset="0"/>
                <a:ea typeface="楷体_GB2312" pitchFamily="49" charset="-122"/>
              </a:rPr>
              <a:t>功率放大电路提高效率的主要途径</a:t>
            </a:r>
          </a:p>
        </p:txBody>
      </p:sp>
      <p:sp>
        <p:nvSpPr>
          <p:cNvPr id="15" name="Rectangle 5"/>
          <p:cNvSpPr>
            <a:spLocks noChangeArrowheads="1"/>
          </p:cNvSpPr>
          <p:nvPr/>
        </p:nvSpPr>
        <p:spPr bwMode="auto">
          <a:xfrm>
            <a:off x="295275" y="1196975"/>
            <a:ext cx="55721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buClr>
                <a:srgbClr val="0000FF"/>
              </a:buClr>
              <a:buSzPct val="85000"/>
              <a:buFont typeface="Wingdings" panose="05000000000000000000" pitchFamily="2" charset="2"/>
              <a:buChar char="Ø"/>
            </a:pPr>
            <a:r>
              <a:rPr lang="en-US" altLang="zh-CN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 </a:t>
            </a:r>
            <a:r>
              <a:rPr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降低静态功耗，即减小静态电流</a:t>
            </a:r>
          </a:p>
        </p:txBody>
      </p:sp>
      <p:graphicFrame>
        <p:nvGraphicFramePr>
          <p:cNvPr id="16" name="Object 6"/>
          <p:cNvGraphicFramePr>
            <a:graphicFrameLocks noChangeAspect="1"/>
          </p:cNvGraphicFramePr>
          <p:nvPr/>
        </p:nvGraphicFramePr>
        <p:xfrm>
          <a:off x="4800600" y="1219200"/>
          <a:ext cx="4038600" cy="4705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图片" r:id="rId4" imgW="4040124" imgH="4704588" progId="Word.Picture.8">
                  <p:embed/>
                </p:oleObj>
              </mc:Choice>
              <mc:Fallback>
                <p:oleObj name="图片" r:id="rId4" imgW="4040124" imgH="4704588" progId="Word.Picture.8">
                  <p:embed/>
                  <p:pic>
                    <p:nvPicPr>
                      <p:cNvPr id="16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0600" y="1219200"/>
                        <a:ext cx="4038600" cy="4705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Text Box 7">
            <a:hlinkClick r:id="rId6"/>
          </p:cNvPr>
          <p:cNvSpPr txBox="1">
            <a:spLocks noChangeArrowheads="1"/>
          </p:cNvSpPr>
          <p:nvPr/>
        </p:nvSpPr>
        <p:spPr bwMode="auto">
          <a:xfrm>
            <a:off x="609600" y="1644650"/>
            <a:ext cx="3581400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kumimoji="1" lang="zh-CN" altLang="en-US" sz="2200" b="1">
                <a:solidFill>
                  <a:srgbClr val="CC0000"/>
                </a:solidFill>
                <a:latin typeface="Times New Roman" panose="02020603050405020304" pitchFamily="18" charset="0"/>
                <a:ea typeface="楷体_GB2312" pitchFamily="49" charset="-122"/>
              </a:rPr>
              <a:t>四种工作状态</a:t>
            </a:r>
          </a:p>
        </p:txBody>
      </p:sp>
      <p:sp>
        <p:nvSpPr>
          <p:cNvPr id="18" name="Text Box 8"/>
          <p:cNvSpPr txBox="1">
            <a:spLocks noChangeArrowheads="1"/>
          </p:cNvSpPr>
          <p:nvPr/>
        </p:nvSpPr>
        <p:spPr bwMode="auto">
          <a:xfrm>
            <a:off x="533400" y="1979613"/>
            <a:ext cx="4038600" cy="895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20000"/>
              </a:lnSpc>
            </a:pPr>
            <a:r>
              <a:rPr kumimoji="1" lang="en-US" altLang="zh-CN" sz="22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    </a:t>
            </a:r>
            <a:r>
              <a:rPr kumimoji="1" lang="zh-CN" altLang="en-US" sz="22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根据正弦信号整个周期内三极管的导通情况划分</a:t>
            </a:r>
          </a:p>
        </p:txBody>
      </p:sp>
      <p:sp>
        <p:nvSpPr>
          <p:cNvPr id="19" name="Text Box 9"/>
          <p:cNvSpPr txBox="1">
            <a:spLocks noChangeArrowheads="1"/>
          </p:cNvSpPr>
          <p:nvPr/>
        </p:nvSpPr>
        <p:spPr bwMode="auto">
          <a:xfrm>
            <a:off x="533400" y="3302000"/>
            <a:ext cx="4114800" cy="52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30000"/>
              </a:lnSpc>
            </a:pPr>
            <a:r>
              <a:rPr kumimoji="1" lang="zh-CN" altLang="en-US" sz="2200" b="1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乙类：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导通角等于</a:t>
            </a:r>
            <a:r>
              <a:rPr kumimoji="1" lang="en-US" altLang="zh-CN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180°</a:t>
            </a:r>
            <a:endParaRPr kumimoji="1" lang="en-US" altLang="zh-CN" sz="2200" b="1">
              <a:solidFill>
                <a:srgbClr val="FF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20" name="Text Box 10"/>
          <p:cNvSpPr txBox="1">
            <a:spLocks noChangeArrowheads="1"/>
          </p:cNvSpPr>
          <p:nvPr/>
        </p:nvSpPr>
        <p:spPr bwMode="auto">
          <a:xfrm>
            <a:off x="533400" y="2805113"/>
            <a:ext cx="4114800" cy="52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30000"/>
              </a:lnSpc>
            </a:pPr>
            <a:r>
              <a:rPr kumimoji="1" lang="zh-CN" altLang="en-US" sz="2200" b="1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甲类：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一个周期内均导通</a:t>
            </a:r>
            <a:endParaRPr kumimoji="1" lang="zh-CN" altLang="en-US" sz="2200" b="1">
              <a:solidFill>
                <a:srgbClr val="FF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21" name="Text Box 11"/>
          <p:cNvSpPr txBox="1">
            <a:spLocks noChangeArrowheads="1"/>
          </p:cNvSpPr>
          <p:nvPr/>
        </p:nvSpPr>
        <p:spPr bwMode="auto">
          <a:xfrm>
            <a:off x="533400" y="3802063"/>
            <a:ext cx="4114800" cy="52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30000"/>
              </a:lnSpc>
            </a:pPr>
            <a:r>
              <a:rPr kumimoji="1" lang="zh-CN" altLang="en-US" sz="2200" b="1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甲乙类：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导通角大于</a:t>
            </a:r>
            <a:r>
              <a:rPr kumimoji="1" lang="en-US" altLang="zh-CN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180°</a:t>
            </a:r>
            <a:endParaRPr kumimoji="1" lang="en-US" altLang="zh-CN" sz="2200" b="1">
              <a:solidFill>
                <a:srgbClr val="FF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22" name="Text Box 12"/>
          <p:cNvSpPr txBox="1">
            <a:spLocks noChangeArrowheads="1"/>
          </p:cNvSpPr>
          <p:nvPr/>
        </p:nvSpPr>
        <p:spPr bwMode="auto">
          <a:xfrm>
            <a:off x="533400" y="4270375"/>
            <a:ext cx="4114800" cy="52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30000"/>
              </a:lnSpc>
            </a:pPr>
            <a:r>
              <a:rPr kumimoji="1" lang="zh-CN" altLang="en-US" sz="2200" b="1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丙类：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导通角小于</a:t>
            </a:r>
            <a:r>
              <a:rPr kumimoji="1" lang="en-US" altLang="zh-CN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180°</a:t>
            </a:r>
          </a:p>
        </p:txBody>
      </p:sp>
      <p:sp>
        <p:nvSpPr>
          <p:cNvPr id="24" name="Text Box 14"/>
          <p:cNvSpPr txBox="1">
            <a:spLocks noChangeArrowheads="1"/>
          </p:cNvSpPr>
          <p:nvPr/>
        </p:nvSpPr>
        <p:spPr bwMode="auto">
          <a:xfrm>
            <a:off x="4800600" y="5881688"/>
            <a:ext cx="4191000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0000FF"/>
                    </a:gs>
                    <a:gs pos="100000">
                      <a:srgbClr val="66FFFF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defRPr/>
            </a:pPr>
            <a:r>
              <a:rPr kumimoji="1" lang="en-US" altLang="zh-CN" sz="2200" b="1">
                <a:solidFill>
                  <a:srgbClr val="FF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+mn-ea"/>
              </a:rPr>
              <a:t>#</a:t>
            </a:r>
            <a:r>
              <a:rPr kumimoji="1" lang="en-US" altLang="zh-CN" sz="2200" b="1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+mn-ea"/>
              </a:rPr>
              <a:t> </a:t>
            </a:r>
            <a:r>
              <a:rPr kumimoji="1" lang="zh-CN" altLang="en-US" sz="2200" b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+mn-ea"/>
              </a:rPr>
              <a:t>哪几种状态静态功耗最小？</a:t>
            </a:r>
          </a:p>
        </p:txBody>
      </p:sp>
      <p:pic>
        <p:nvPicPr>
          <p:cNvPr id="12303" name="Picture 1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4714875"/>
            <a:ext cx="3275013" cy="1593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utoUpdateAnimBg="0"/>
      <p:bldP spid="17" grpId="0" autoUpdateAnimBg="0"/>
      <p:bldP spid="18" grpId="0" autoUpdateAnimBg="0"/>
      <p:bldP spid="19" grpId="0" autoUpdateAnimBg="0"/>
      <p:bldP spid="20" grpId="0" autoUpdateAnimBg="0"/>
      <p:bldP spid="21" grpId="0" autoUpdateAnimBg="0"/>
      <p:bldP spid="22" grpId="0" autoUpdateAnimBg="0"/>
      <p:bldP spid="24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en-US" altLang="zh-CN" dirty="0"/>
              <a:t>9.2  </a:t>
            </a:r>
            <a:r>
              <a:rPr lang="zh-CN" altLang="en-US" dirty="0"/>
              <a:t>射极输出器</a:t>
            </a:r>
            <a:r>
              <a:rPr lang="en-US" altLang="zh-CN" dirty="0"/>
              <a:t>——</a:t>
            </a:r>
            <a:r>
              <a:rPr lang="zh-CN" altLang="en-US" dirty="0"/>
              <a:t>甲类放大的实例</a:t>
            </a:r>
          </a:p>
        </p:txBody>
      </p:sp>
      <p:graphicFrame>
        <p:nvGraphicFramePr>
          <p:cNvPr id="13315" name="Object 36"/>
          <p:cNvGraphicFramePr>
            <a:graphicFrameLocks noChangeAspect="1"/>
          </p:cNvGraphicFramePr>
          <p:nvPr/>
        </p:nvGraphicFramePr>
        <p:xfrm>
          <a:off x="5400675" y="765175"/>
          <a:ext cx="3144838" cy="3487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图片" r:id="rId3" imgW="1570672" imgH="1745259" progId="Word.Picture.8">
                  <p:embed/>
                </p:oleObj>
              </mc:Choice>
              <mc:Fallback>
                <p:oleObj name="图片" r:id="rId3" imgW="1570672" imgH="1745259" progId="Word.Picture.8">
                  <p:embed/>
                  <p:pic>
                    <p:nvPicPr>
                      <p:cNvPr id="13315" name="Object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00675" y="765175"/>
                        <a:ext cx="3144838" cy="3487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6" name="Rectangle 39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647700" y="908050"/>
            <a:ext cx="1728788" cy="442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b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sz="2300" b="1">
                <a:solidFill>
                  <a:srgbClr val="000066"/>
                </a:solidFill>
                <a:latin typeface="Arial Narrow" panose="020B0606020202030204" pitchFamily="34" charset="0"/>
                <a:ea typeface="黑体" panose="02010609060101010101" pitchFamily="49" charset="-122"/>
              </a:rPr>
              <a:t>特点：</a:t>
            </a:r>
          </a:p>
        </p:txBody>
      </p:sp>
      <p:sp>
        <p:nvSpPr>
          <p:cNvPr id="13317" name="Rectangle 40"/>
          <p:cNvSpPr>
            <a:spLocks noChangeArrowheads="1"/>
          </p:cNvSpPr>
          <p:nvPr/>
        </p:nvSpPr>
        <p:spPr bwMode="auto">
          <a:xfrm>
            <a:off x="935038" y="1468438"/>
            <a:ext cx="3816350" cy="221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45000"/>
              </a:lnSpc>
            </a:pPr>
            <a:r>
              <a:rPr kumimoji="1"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        </a:t>
            </a: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电压增益近似为</a:t>
            </a:r>
            <a:r>
              <a:rPr kumimoji="1"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1</a:t>
            </a: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，电流增益很大，可获得较大的功率增益，输出电阻小，带负载能力强。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en-US" altLang="zh-CN" dirty="0"/>
              <a:t>9.2  </a:t>
            </a:r>
            <a:r>
              <a:rPr lang="zh-CN" altLang="en-US" dirty="0"/>
              <a:t>射极输出器</a:t>
            </a:r>
            <a:r>
              <a:rPr lang="en-US" altLang="zh-CN" dirty="0"/>
              <a:t>——</a:t>
            </a:r>
            <a:r>
              <a:rPr lang="zh-CN" altLang="en-US" dirty="0"/>
              <a:t>甲类放大的实例</a:t>
            </a:r>
          </a:p>
        </p:txBody>
      </p:sp>
      <p:graphicFrame>
        <p:nvGraphicFramePr>
          <p:cNvPr id="14339" name="Object 18"/>
          <p:cNvGraphicFramePr>
            <a:graphicFrameLocks noChangeAspect="1"/>
          </p:cNvGraphicFramePr>
          <p:nvPr/>
        </p:nvGraphicFramePr>
        <p:xfrm>
          <a:off x="5400675" y="765175"/>
          <a:ext cx="3144838" cy="3487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图片" r:id="rId3" imgW="1571514" imgH="1742052" progId="Word.Picture.8">
                  <p:embed/>
                </p:oleObj>
              </mc:Choice>
              <mc:Fallback>
                <p:oleObj name="图片" r:id="rId3" imgW="1571514" imgH="1742052" progId="Word.Picture.8">
                  <p:embed/>
                  <p:pic>
                    <p:nvPicPr>
                      <p:cNvPr id="14339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00675" y="765175"/>
                        <a:ext cx="3144838" cy="3487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0" name="Rectangle 6"/>
          <p:cNvSpPr>
            <a:spLocks noChangeArrowheads="1"/>
          </p:cNvSpPr>
          <p:nvPr/>
        </p:nvSpPr>
        <p:spPr bwMode="auto">
          <a:xfrm>
            <a:off x="561975" y="800100"/>
            <a:ext cx="3937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输出电压与输入电压的关系 </a:t>
            </a:r>
          </a:p>
        </p:txBody>
      </p:sp>
      <p:sp>
        <p:nvSpPr>
          <p:cNvPr id="16" name="Rectangle 7"/>
          <p:cNvSpPr>
            <a:spLocks noChangeArrowheads="1"/>
          </p:cNvSpPr>
          <p:nvPr/>
        </p:nvSpPr>
        <p:spPr bwMode="auto">
          <a:xfrm>
            <a:off x="611188" y="1808163"/>
            <a:ext cx="38560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设</a:t>
            </a:r>
            <a:r>
              <a:rPr kumimoji="1"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BJ</a:t>
            </a:r>
            <a:r>
              <a:rPr kumimoji="1"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华康简宋"/>
                <a:cs typeface="Times New Roman" panose="02020603050405020304" pitchFamily="18" charset="0"/>
              </a:rPr>
              <a:t>T</a:t>
            </a: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的饱和压</a:t>
            </a:r>
            <a:r>
              <a:rPr kumimoji="1"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华康简宋"/>
                <a:cs typeface="华康简宋"/>
              </a:rPr>
              <a:t>V</a:t>
            </a:r>
            <a:r>
              <a:rPr kumimoji="1" lang="en-US" altLang="zh-CN" sz="2400" b="1" baseline="-30000">
                <a:solidFill>
                  <a:srgbClr val="000000"/>
                </a:solidFill>
                <a:latin typeface="Times New Roman" panose="02020603050405020304" pitchFamily="18" charset="0"/>
                <a:ea typeface="华康简宋"/>
                <a:cs typeface="华康简宋"/>
              </a:rPr>
              <a:t>CES</a:t>
            </a:r>
            <a:r>
              <a:rPr kumimoji="1"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华康简宋"/>
                <a:cs typeface="华康简宋"/>
              </a:rPr>
              <a:t>≈0.2V</a:t>
            </a:r>
            <a:r>
              <a:rPr kumimoji="1"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 </a:t>
            </a:r>
          </a:p>
        </p:txBody>
      </p:sp>
      <p:sp>
        <p:nvSpPr>
          <p:cNvPr id="17" name="Rectangle 8"/>
          <p:cNvSpPr>
            <a:spLocks noChangeArrowheads="1"/>
          </p:cNvSpPr>
          <p:nvPr/>
        </p:nvSpPr>
        <p:spPr bwMode="auto">
          <a:xfrm>
            <a:off x="611188" y="2312988"/>
            <a:ext cx="27336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1" lang="en-US" altLang="zh-CN" sz="2400" b="1" i="1">
                <a:solidFill>
                  <a:srgbClr val="000000"/>
                </a:solidFill>
                <a:latin typeface="Book Antiqua" panose="02040602050305030304" pitchFamily="18" charset="0"/>
                <a:ea typeface="楷体_GB2312" pitchFamily="49" charset="-122"/>
              </a:rPr>
              <a:t>v</a:t>
            </a:r>
            <a:r>
              <a:rPr kumimoji="1" lang="en-US" altLang="zh-CN" sz="2400" b="1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O</a:t>
            </a: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正向振幅最大值 </a:t>
            </a:r>
          </a:p>
        </p:txBody>
      </p:sp>
      <p:sp>
        <p:nvSpPr>
          <p:cNvPr id="18" name="Rectangle 9"/>
          <p:cNvSpPr>
            <a:spLocks noChangeArrowheads="1"/>
          </p:cNvSpPr>
          <p:nvPr/>
        </p:nvSpPr>
        <p:spPr bwMode="auto">
          <a:xfrm>
            <a:off x="611188" y="3392488"/>
            <a:ext cx="43211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1" lang="en-US" altLang="zh-CN" sz="2400" b="1" i="1">
                <a:solidFill>
                  <a:srgbClr val="000000"/>
                </a:solidFill>
                <a:latin typeface="Book Antiqua" panose="02040602050305030304" pitchFamily="18" charset="0"/>
                <a:ea typeface="楷体_GB2312" pitchFamily="49" charset="-122"/>
              </a:rPr>
              <a:t>v</a:t>
            </a:r>
            <a:r>
              <a:rPr kumimoji="1" lang="en-US" altLang="zh-CN" sz="2400" b="1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O</a:t>
            </a: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负向振幅最大值， </a:t>
            </a:r>
            <a:r>
              <a:rPr kumimoji="1"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T</a:t>
            </a: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截止 </a:t>
            </a:r>
          </a:p>
        </p:txBody>
      </p:sp>
      <p:sp>
        <p:nvSpPr>
          <p:cNvPr id="19" name="Rectangle 10"/>
          <p:cNvSpPr>
            <a:spLocks noChangeArrowheads="1"/>
          </p:cNvSpPr>
          <p:nvPr/>
        </p:nvSpPr>
        <p:spPr bwMode="auto">
          <a:xfrm>
            <a:off x="1042988" y="3968750"/>
            <a:ext cx="47164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1"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  <a:cs typeface="Times New Roman" panose="02020603050405020304" pitchFamily="18" charset="0"/>
              </a:rPr>
              <a:t>临界截止时 </a:t>
            </a:r>
          </a:p>
        </p:txBody>
      </p:sp>
      <p:graphicFrame>
        <p:nvGraphicFramePr>
          <p:cNvPr id="20" name="Object 11"/>
          <p:cNvGraphicFramePr>
            <a:graphicFrameLocks noChangeAspect="1"/>
          </p:cNvGraphicFramePr>
          <p:nvPr/>
        </p:nvGraphicFramePr>
        <p:xfrm>
          <a:off x="2808288" y="3968750"/>
          <a:ext cx="1439862" cy="481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" name="公式" r:id="rId5" imgW="685800" imgH="228600" progId="Equation.3">
                  <p:embed/>
                </p:oleObj>
              </mc:Choice>
              <mc:Fallback>
                <p:oleObj name="公式" r:id="rId5" imgW="685800" imgH="228600" progId="Equation.3">
                  <p:embed/>
                  <p:pic>
                    <p:nvPicPr>
                      <p:cNvPr id="2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08288" y="3968750"/>
                        <a:ext cx="1439862" cy="481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14"/>
          <p:cNvGraphicFramePr>
            <a:graphicFrameLocks noChangeAspect="1"/>
          </p:cNvGraphicFramePr>
          <p:nvPr/>
        </p:nvGraphicFramePr>
        <p:xfrm>
          <a:off x="1409700" y="2816225"/>
          <a:ext cx="3198813" cy="479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公式" r:id="rId7" imgW="1524000" imgH="228600" progId="Equation.3">
                  <p:embed/>
                </p:oleObj>
              </mc:Choice>
              <mc:Fallback>
                <p:oleObj name="公式" r:id="rId7" imgW="1524000" imgH="228600" progId="Equation.3">
                  <p:embed/>
                  <p:pic>
                    <p:nvPicPr>
                      <p:cNvPr id="21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9700" y="2816225"/>
                        <a:ext cx="3198813" cy="479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15"/>
          <p:cNvGraphicFramePr>
            <a:graphicFrameLocks noChangeAspect="1"/>
          </p:cNvGraphicFramePr>
          <p:nvPr/>
        </p:nvGraphicFramePr>
        <p:xfrm>
          <a:off x="1546225" y="1304925"/>
          <a:ext cx="1998663" cy="479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公式" r:id="rId9" imgW="952087" imgH="228501" progId="Equation.3">
                  <p:embed/>
                </p:oleObj>
              </mc:Choice>
              <mc:Fallback>
                <p:oleObj name="公式" r:id="rId9" imgW="952087" imgH="228501" progId="Equation.3">
                  <p:embed/>
                  <p:pic>
                    <p:nvPicPr>
                      <p:cNvPr id="22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6225" y="1304925"/>
                        <a:ext cx="1998663" cy="479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16"/>
          <p:cNvGraphicFramePr>
            <a:graphicFrameLocks noChangeAspect="1"/>
          </p:cNvGraphicFramePr>
          <p:nvPr/>
        </p:nvGraphicFramePr>
        <p:xfrm>
          <a:off x="1858963" y="4581525"/>
          <a:ext cx="1973262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公式" r:id="rId11" imgW="939392" imgH="253890" progId="Equation.3">
                  <p:embed/>
                </p:oleObj>
              </mc:Choice>
              <mc:Fallback>
                <p:oleObj name="公式" r:id="rId11" imgW="939392" imgH="253890" progId="Equation.3">
                  <p:embed/>
                  <p:pic>
                    <p:nvPicPr>
                      <p:cNvPr id="23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58963" y="4581525"/>
                        <a:ext cx="1973262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17"/>
          <p:cNvGraphicFramePr>
            <a:graphicFrameLocks noChangeAspect="1"/>
          </p:cNvGraphicFramePr>
          <p:nvPr/>
        </p:nvGraphicFramePr>
        <p:xfrm>
          <a:off x="4306888" y="4545013"/>
          <a:ext cx="2346325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公式" r:id="rId13" imgW="1117115" imgH="253890" progId="Equation.3">
                  <p:embed/>
                </p:oleObj>
              </mc:Choice>
              <mc:Fallback>
                <p:oleObj name="公式" r:id="rId13" imgW="1117115" imgH="253890" progId="Equation.3">
                  <p:embed/>
                  <p:pic>
                    <p:nvPicPr>
                      <p:cNvPr id="24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06888" y="4545013"/>
                        <a:ext cx="2346325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en-US" altLang="zh-CN" dirty="0"/>
              <a:t>9.2  </a:t>
            </a:r>
            <a:r>
              <a:rPr lang="zh-CN" altLang="en-US" dirty="0"/>
              <a:t>射极输出器</a:t>
            </a:r>
            <a:r>
              <a:rPr lang="en-US" altLang="zh-CN" dirty="0"/>
              <a:t>——</a:t>
            </a:r>
            <a:r>
              <a:rPr lang="zh-CN" altLang="en-US" dirty="0"/>
              <a:t>甲类放大的实例</a:t>
            </a:r>
          </a:p>
        </p:txBody>
      </p:sp>
      <p:graphicFrame>
        <p:nvGraphicFramePr>
          <p:cNvPr id="18" name="Object 6"/>
          <p:cNvGraphicFramePr>
            <a:graphicFrameLocks noChangeAspect="1"/>
          </p:cNvGraphicFramePr>
          <p:nvPr/>
        </p:nvGraphicFramePr>
        <p:xfrm>
          <a:off x="3779838" y="3249613"/>
          <a:ext cx="1109662" cy="409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" name="公式" r:id="rId3" imgW="583693" imgH="215713" progId="Equation.3">
                  <p:embed/>
                </p:oleObj>
              </mc:Choice>
              <mc:Fallback>
                <p:oleObj name="公式" r:id="rId3" imgW="583693" imgH="215713" progId="Equation.3">
                  <p:embed/>
                  <p:pic>
                    <p:nvPicPr>
                      <p:cNvPr id="18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9838" y="3249613"/>
                        <a:ext cx="1109662" cy="409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7"/>
          <p:cNvGraphicFramePr>
            <a:graphicFrameLocks noChangeAspect="1"/>
          </p:cNvGraphicFramePr>
          <p:nvPr/>
        </p:nvGraphicFramePr>
        <p:xfrm>
          <a:off x="1476375" y="3895725"/>
          <a:ext cx="1712913" cy="409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" name="公式" r:id="rId5" imgW="901309" imgH="215806" progId="Equation.3">
                  <p:embed/>
                </p:oleObj>
              </mc:Choice>
              <mc:Fallback>
                <p:oleObj name="公式" r:id="rId5" imgW="901309" imgH="215806" progId="Equation.3">
                  <p:embed/>
                  <p:pic>
                    <p:nvPicPr>
                      <p:cNvPr id="19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6375" y="3895725"/>
                        <a:ext cx="1712913" cy="409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5" name="Rectangle 9"/>
          <p:cNvSpPr>
            <a:spLocks noChangeArrowheads="1"/>
          </p:cNvSpPr>
          <p:nvPr/>
        </p:nvSpPr>
        <p:spPr bwMode="auto">
          <a:xfrm>
            <a:off x="468313" y="673100"/>
            <a:ext cx="489585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5000"/>
              </a:lnSpc>
            </a:pPr>
            <a:r>
              <a:rPr kumimoji="1"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        </a:t>
            </a: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当</a:t>
            </a:r>
            <a:r>
              <a:rPr kumimoji="1"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正弦波最大输出电压</a:t>
            </a:r>
            <a:r>
              <a:rPr kumimoji="1"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  <a:cs typeface="Times New Roman" panose="02020603050405020304" pitchFamily="18" charset="0"/>
              </a:rPr>
              <a:t>正负幅值相同时，可获得</a:t>
            </a:r>
            <a:r>
              <a:rPr kumimoji="1"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最大输出功率</a:t>
            </a: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 </a:t>
            </a:r>
          </a:p>
        </p:txBody>
      </p:sp>
      <p:sp>
        <p:nvSpPr>
          <p:cNvPr id="21" name="Rectangle 10"/>
          <p:cNvSpPr>
            <a:spLocks noChangeArrowheads="1"/>
          </p:cNvSpPr>
          <p:nvPr/>
        </p:nvSpPr>
        <p:spPr bwMode="auto">
          <a:xfrm>
            <a:off x="490538" y="1736725"/>
            <a:ext cx="4905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即</a:t>
            </a:r>
          </a:p>
        </p:txBody>
      </p:sp>
      <p:graphicFrame>
        <p:nvGraphicFramePr>
          <p:cNvPr id="22" name="Object 13"/>
          <p:cNvGraphicFramePr>
            <a:graphicFrameLocks noChangeAspect="1"/>
          </p:cNvGraphicFramePr>
          <p:nvPr/>
        </p:nvGraphicFramePr>
        <p:xfrm>
          <a:off x="1431925" y="3249613"/>
          <a:ext cx="2025650" cy="434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" name="公式" r:id="rId7" imgW="1066800" imgH="228600" progId="Equation.3">
                  <p:embed/>
                </p:oleObj>
              </mc:Choice>
              <mc:Fallback>
                <p:oleObj name="公式" r:id="rId7" imgW="1066800" imgH="228600" progId="Equation.3">
                  <p:embed/>
                  <p:pic>
                    <p:nvPicPr>
                      <p:cNvPr id="22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31925" y="3249613"/>
                        <a:ext cx="2025650" cy="434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18"/>
          <p:cNvGraphicFramePr>
            <a:graphicFrameLocks noChangeAspect="1"/>
          </p:cNvGraphicFramePr>
          <p:nvPr/>
        </p:nvGraphicFramePr>
        <p:xfrm>
          <a:off x="3371850" y="1736725"/>
          <a:ext cx="202565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1" name="公式" r:id="rId9" imgW="1066337" imgH="253890" progId="Equation.3">
                  <p:embed/>
                </p:oleObj>
              </mc:Choice>
              <mc:Fallback>
                <p:oleObj name="公式" r:id="rId9" imgW="1066337" imgH="253890" progId="Equation.3">
                  <p:embed/>
                  <p:pic>
                    <p:nvPicPr>
                      <p:cNvPr id="23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71850" y="1736725"/>
                        <a:ext cx="2025650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Rectangle 23"/>
          <p:cNvSpPr>
            <a:spLocks noChangeArrowheads="1"/>
          </p:cNvSpPr>
          <p:nvPr/>
        </p:nvSpPr>
        <p:spPr bwMode="auto">
          <a:xfrm>
            <a:off x="539750" y="4819650"/>
            <a:ext cx="26273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1"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最大输出功率 </a:t>
            </a:r>
          </a:p>
        </p:txBody>
      </p:sp>
      <p:graphicFrame>
        <p:nvGraphicFramePr>
          <p:cNvPr id="25" name="Object 24"/>
          <p:cNvGraphicFramePr>
            <a:graphicFrameLocks noChangeAspect="1"/>
          </p:cNvGraphicFramePr>
          <p:nvPr/>
        </p:nvGraphicFramePr>
        <p:xfrm>
          <a:off x="2987675" y="4567238"/>
          <a:ext cx="3476625" cy="893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2" name="公式" r:id="rId11" imgW="1828800" imgH="469900" progId="Equation.3">
                  <p:embed/>
                </p:oleObj>
              </mc:Choice>
              <mc:Fallback>
                <p:oleObj name="公式" r:id="rId11" imgW="1828800" imgH="469900" progId="Equation.3">
                  <p:embed/>
                  <p:pic>
                    <p:nvPicPr>
                      <p:cNvPr id="25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7675" y="4567238"/>
                        <a:ext cx="3476625" cy="893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28"/>
          <p:cNvGraphicFramePr>
            <a:graphicFrameLocks noChangeAspect="1"/>
          </p:cNvGraphicFramePr>
          <p:nvPr/>
        </p:nvGraphicFramePr>
        <p:xfrm>
          <a:off x="1042988" y="1736725"/>
          <a:ext cx="1422400" cy="434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3" name="公式" r:id="rId13" imgW="749300" imgH="228600" progId="Equation.3">
                  <p:embed/>
                </p:oleObj>
              </mc:Choice>
              <mc:Fallback>
                <p:oleObj name="公式" r:id="rId13" imgW="749300" imgH="228600" progId="Equation.3">
                  <p:embed/>
                  <p:pic>
                    <p:nvPicPr>
                      <p:cNvPr id="26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2988" y="1736725"/>
                        <a:ext cx="1422400" cy="434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AutoShape 29"/>
          <p:cNvSpPr>
            <a:spLocks noChangeArrowheads="1"/>
          </p:cNvSpPr>
          <p:nvPr/>
        </p:nvSpPr>
        <p:spPr bwMode="auto">
          <a:xfrm>
            <a:off x="2771775" y="1946275"/>
            <a:ext cx="431800" cy="82550"/>
          </a:xfrm>
          <a:prstGeom prst="rightArrow">
            <a:avLst>
              <a:gd name="adj1" fmla="val 50000"/>
              <a:gd name="adj2" fmla="val 130769"/>
            </a:avLst>
          </a:prstGeom>
          <a:solidFill>
            <a:srgbClr val="A3B2C1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zh-CN" altLang="en-US" b="1" kern="0">
              <a:solidFill>
                <a:srgbClr val="000000"/>
              </a:solidFill>
              <a:latin typeface="Arial Narrow" pitchFamily="34" charset="0"/>
              <a:ea typeface="+mn-ea"/>
            </a:endParaRPr>
          </a:p>
        </p:txBody>
      </p:sp>
      <p:graphicFrame>
        <p:nvGraphicFramePr>
          <p:cNvPr id="28" name="Object 30"/>
          <p:cNvGraphicFramePr>
            <a:graphicFrameLocks noChangeAspect="1"/>
          </p:cNvGraphicFramePr>
          <p:nvPr/>
        </p:nvGraphicFramePr>
        <p:xfrm>
          <a:off x="1803400" y="2205038"/>
          <a:ext cx="1446213" cy="844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4" name="公式" r:id="rId15" imgW="761669" imgH="444307" progId="Equation.3">
                  <p:embed/>
                </p:oleObj>
              </mc:Choice>
              <mc:Fallback>
                <p:oleObj name="公式" r:id="rId15" imgW="761669" imgH="444307" progId="Equation.3">
                  <p:embed/>
                  <p:pic>
                    <p:nvPicPr>
                      <p:cNvPr id="28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3400" y="2205038"/>
                        <a:ext cx="1446213" cy="844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AutoShape 31"/>
          <p:cNvSpPr>
            <a:spLocks noChangeArrowheads="1"/>
          </p:cNvSpPr>
          <p:nvPr/>
        </p:nvSpPr>
        <p:spPr bwMode="auto">
          <a:xfrm>
            <a:off x="1223963" y="2605088"/>
            <a:ext cx="431800" cy="82550"/>
          </a:xfrm>
          <a:prstGeom prst="rightArrow">
            <a:avLst>
              <a:gd name="adj1" fmla="val 50000"/>
              <a:gd name="adj2" fmla="val 130769"/>
            </a:avLst>
          </a:prstGeom>
          <a:solidFill>
            <a:srgbClr val="A3B2C1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zh-CN" altLang="en-US" b="1" kern="0">
              <a:solidFill>
                <a:srgbClr val="000000"/>
              </a:solidFill>
              <a:latin typeface="Arial Narrow" pitchFamily="34" charset="0"/>
              <a:ea typeface="+mn-ea"/>
            </a:endParaRPr>
          </a:p>
        </p:txBody>
      </p:sp>
      <p:sp>
        <p:nvSpPr>
          <p:cNvPr id="30" name="Rectangle 32"/>
          <p:cNvSpPr>
            <a:spLocks noChangeArrowheads="1"/>
          </p:cNvSpPr>
          <p:nvPr/>
        </p:nvSpPr>
        <p:spPr bwMode="auto">
          <a:xfrm>
            <a:off x="503238" y="3213100"/>
            <a:ext cx="10080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当取</a:t>
            </a:r>
          </a:p>
        </p:txBody>
      </p:sp>
      <p:sp>
        <p:nvSpPr>
          <p:cNvPr id="31" name="Rectangle 33"/>
          <p:cNvSpPr>
            <a:spLocks noChangeArrowheads="1"/>
          </p:cNvSpPr>
          <p:nvPr/>
        </p:nvSpPr>
        <p:spPr bwMode="auto">
          <a:xfrm>
            <a:off x="3527425" y="3883025"/>
            <a:ext cx="14573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1" lang="en-US" altLang="zh-CN" sz="2400" b="1" i="1">
                <a:solidFill>
                  <a:srgbClr val="000000"/>
                </a:solidFill>
                <a:latin typeface="Book Antiqua" panose="02040602050305030304" pitchFamily="18" charset="0"/>
                <a:ea typeface="华康简宋"/>
                <a:cs typeface="华康简宋"/>
              </a:rPr>
              <a:t>v</a:t>
            </a:r>
            <a:r>
              <a:rPr kumimoji="1" lang="en-US" altLang="zh-CN" sz="2400" b="1" baseline="-30000">
                <a:solidFill>
                  <a:srgbClr val="000000"/>
                </a:solidFill>
                <a:latin typeface="Times New Roman" panose="02020603050405020304" pitchFamily="18" charset="0"/>
                <a:ea typeface="华康简宋"/>
                <a:cs typeface="华康简宋"/>
              </a:rPr>
              <a:t>i </a:t>
            </a: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足够大 </a:t>
            </a:r>
          </a:p>
        </p:txBody>
      </p:sp>
      <p:graphicFrame>
        <p:nvGraphicFramePr>
          <p:cNvPr id="15377" name="Object 34"/>
          <p:cNvGraphicFramePr>
            <a:graphicFrameLocks noChangeAspect="1"/>
          </p:cNvGraphicFramePr>
          <p:nvPr/>
        </p:nvGraphicFramePr>
        <p:xfrm>
          <a:off x="5400675" y="765175"/>
          <a:ext cx="3144838" cy="3487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5" name="图片" r:id="rId17" imgW="1571514" imgH="1742052" progId="Word.Picture.8">
                  <p:embed/>
                </p:oleObj>
              </mc:Choice>
              <mc:Fallback>
                <p:oleObj name="图片" r:id="rId17" imgW="1571514" imgH="1742052" progId="Word.Picture.8">
                  <p:embed/>
                  <p:pic>
                    <p:nvPicPr>
                      <p:cNvPr id="15377" name="Object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00675" y="765175"/>
                        <a:ext cx="3144838" cy="3487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8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4" grpId="0"/>
      <p:bldP spid="27" grpId="0" animBg="1"/>
      <p:bldP spid="29" grpId="0" animBg="1"/>
      <p:bldP spid="30" grpId="0"/>
      <p:bldP spid="3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en-US" altLang="zh-CN" dirty="0"/>
              <a:t>9.2  </a:t>
            </a:r>
            <a:r>
              <a:rPr lang="zh-CN" altLang="en-US" dirty="0"/>
              <a:t>射极输出器</a:t>
            </a:r>
            <a:r>
              <a:rPr lang="en-US" altLang="zh-CN" dirty="0"/>
              <a:t>——</a:t>
            </a:r>
            <a:r>
              <a:rPr lang="zh-CN" altLang="en-US" dirty="0"/>
              <a:t>甲类放大的实例</a:t>
            </a:r>
          </a:p>
        </p:txBody>
      </p:sp>
      <p:sp>
        <p:nvSpPr>
          <p:cNvPr id="16387" name="Rectangle 10"/>
          <p:cNvSpPr>
            <a:spLocks noChangeArrowheads="1"/>
          </p:cNvSpPr>
          <p:nvPr/>
        </p:nvSpPr>
        <p:spPr bwMode="auto">
          <a:xfrm>
            <a:off x="528638" y="800100"/>
            <a:ext cx="2819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电源提供的功率</a:t>
            </a:r>
          </a:p>
        </p:txBody>
      </p:sp>
      <p:graphicFrame>
        <p:nvGraphicFramePr>
          <p:cNvPr id="11" name="Object 11"/>
          <p:cNvGraphicFramePr>
            <a:graphicFrameLocks noChangeAspect="1"/>
          </p:cNvGraphicFramePr>
          <p:nvPr/>
        </p:nvGraphicFramePr>
        <p:xfrm>
          <a:off x="792163" y="3224213"/>
          <a:ext cx="4084637" cy="684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" name="公式" r:id="rId3" imgW="2298700" imgH="381000" progId="Equation.3">
                  <p:embed/>
                </p:oleObj>
              </mc:Choice>
              <mc:Fallback>
                <p:oleObj name="公式" r:id="rId3" imgW="2298700" imgH="381000" progId="Equation.3">
                  <p:embed/>
                  <p:pic>
                    <p:nvPicPr>
                      <p:cNvPr id="11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2163" y="3224213"/>
                        <a:ext cx="4084637" cy="684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12"/>
          <p:cNvSpPr>
            <a:spLocks noChangeArrowheads="1"/>
          </p:cNvSpPr>
          <p:nvPr/>
        </p:nvSpPr>
        <p:spPr bwMode="auto">
          <a:xfrm>
            <a:off x="3311525" y="4124325"/>
            <a:ext cx="14398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效率低</a:t>
            </a:r>
          </a:p>
        </p:txBody>
      </p:sp>
      <p:sp>
        <p:nvSpPr>
          <p:cNvPr id="13" name="Rectangle 16"/>
          <p:cNvSpPr>
            <a:spLocks noChangeArrowheads="1"/>
          </p:cNvSpPr>
          <p:nvPr/>
        </p:nvSpPr>
        <p:spPr bwMode="auto">
          <a:xfrm>
            <a:off x="466725" y="2682875"/>
            <a:ext cx="24844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放大器的效率 </a:t>
            </a:r>
          </a:p>
        </p:txBody>
      </p:sp>
      <p:sp>
        <p:nvSpPr>
          <p:cNvPr id="14" name="Rectangle 18"/>
          <p:cNvSpPr>
            <a:spLocks noChangeArrowheads="1"/>
          </p:cNvSpPr>
          <p:nvPr/>
        </p:nvSpPr>
        <p:spPr bwMode="auto">
          <a:xfrm>
            <a:off x="1331913" y="1376363"/>
            <a:ext cx="35433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</a:rPr>
              <a:t>P</a:t>
            </a:r>
            <a:r>
              <a:rPr lang="en-US" altLang="zh-CN" sz="2400" b="1" baseline="-25000">
                <a:solidFill>
                  <a:srgbClr val="000000"/>
                </a:solidFill>
                <a:latin typeface="Times New Roman" panose="02020603050405020304" pitchFamily="18" charset="0"/>
              </a:rPr>
              <a:t>VC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</a:rPr>
              <a:t> = 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</a:rPr>
              <a:t>V</a:t>
            </a:r>
            <a:r>
              <a:rPr lang="en-US" altLang="zh-CN" sz="2400" b="1" baseline="-25000">
                <a:solidFill>
                  <a:srgbClr val="000000"/>
                </a:solidFill>
                <a:latin typeface="Times New Roman" panose="02020603050405020304" pitchFamily="18" charset="0"/>
              </a:rPr>
              <a:t>DD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</a:rPr>
              <a:t>I</a:t>
            </a:r>
            <a:r>
              <a:rPr lang="en-US" altLang="zh-CN" sz="2400" b="1" baseline="-25000">
                <a:solidFill>
                  <a:srgbClr val="000000"/>
                </a:solidFill>
                <a:latin typeface="Times New Roman" panose="02020603050405020304" pitchFamily="18" charset="0"/>
              </a:rPr>
              <a:t>BIAS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</a:rPr>
              <a:t> = 27.75 W</a:t>
            </a:r>
          </a:p>
        </p:txBody>
      </p:sp>
      <p:sp>
        <p:nvSpPr>
          <p:cNvPr id="15" name="Rectangle 19"/>
          <p:cNvSpPr>
            <a:spLocks noChangeArrowheads="1"/>
          </p:cNvSpPr>
          <p:nvPr/>
        </p:nvSpPr>
        <p:spPr bwMode="auto">
          <a:xfrm>
            <a:off x="1363663" y="2030413"/>
            <a:ext cx="34337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</a:rPr>
              <a:t>P</a:t>
            </a:r>
            <a:r>
              <a:rPr lang="en-US" altLang="zh-CN" sz="2400" b="1" baseline="-25000">
                <a:solidFill>
                  <a:srgbClr val="000000"/>
                </a:solidFill>
                <a:latin typeface="Times New Roman" panose="02020603050405020304" pitchFamily="18" charset="0"/>
              </a:rPr>
              <a:t>VE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</a:rPr>
              <a:t> = 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</a:rPr>
              <a:t>V</a:t>
            </a:r>
            <a:r>
              <a:rPr lang="en-US" altLang="zh-CN" sz="2400" b="1" baseline="-25000">
                <a:solidFill>
                  <a:srgbClr val="000000"/>
                </a:solidFill>
                <a:latin typeface="Times New Roman" panose="02020603050405020304" pitchFamily="18" charset="0"/>
              </a:rPr>
              <a:t>EE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</a:rPr>
              <a:t>I</a:t>
            </a:r>
            <a:r>
              <a:rPr lang="en-US" altLang="zh-CN" sz="2400" b="1" baseline="-25000">
                <a:solidFill>
                  <a:srgbClr val="000000"/>
                </a:solidFill>
                <a:latin typeface="Times New Roman" panose="02020603050405020304" pitchFamily="18" charset="0"/>
              </a:rPr>
              <a:t>BIAS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</a:rPr>
              <a:t>= 27.75 W</a:t>
            </a:r>
          </a:p>
        </p:txBody>
      </p:sp>
      <p:graphicFrame>
        <p:nvGraphicFramePr>
          <p:cNvPr id="16393" name="Object 21"/>
          <p:cNvGraphicFramePr>
            <a:graphicFrameLocks noChangeAspect="1"/>
          </p:cNvGraphicFramePr>
          <p:nvPr/>
        </p:nvGraphicFramePr>
        <p:xfrm>
          <a:off x="5400675" y="765175"/>
          <a:ext cx="3144838" cy="3487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3" name="图片" r:id="rId5" imgW="1571514" imgH="1742052" progId="Word.Picture.8">
                  <p:embed/>
                </p:oleObj>
              </mc:Choice>
              <mc:Fallback>
                <p:oleObj name="图片" r:id="rId5" imgW="1571514" imgH="1742052" progId="Word.Picture.8">
                  <p:embed/>
                  <p:pic>
                    <p:nvPicPr>
                      <p:cNvPr id="16393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00675" y="765175"/>
                        <a:ext cx="3144838" cy="3487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471613" y="476250"/>
            <a:ext cx="6053137" cy="1223963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altLang="zh-CN" dirty="0"/>
              <a:t>9.3  </a:t>
            </a:r>
            <a:r>
              <a:rPr lang="zh-CN" altLang="en-US" dirty="0"/>
              <a:t>乙类双电源互补对称功率放大电路</a:t>
            </a:r>
          </a:p>
        </p:txBody>
      </p:sp>
      <p:sp>
        <p:nvSpPr>
          <p:cNvPr id="17411" name="副标题 2"/>
          <p:cNvSpPr>
            <a:spLocks noGrp="1"/>
          </p:cNvSpPr>
          <p:nvPr>
            <p:ph type="subTitle" idx="1"/>
          </p:nvPr>
        </p:nvSpPr>
        <p:spPr>
          <a:xfrm>
            <a:off x="1371600" y="1989138"/>
            <a:ext cx="6400800" cy="3649662"/>
          </a:xfrm>
        </p:spPr>
        <p:txBody>
          <a:bodyPr/>
          <a:lstStyle/>
          <a:p>
            <a:r>
              <a:rPr lang="en-US" altLang="zh-CN"/>
              <a:t>9.3.1  </a:t>
            </a:r>
            <a:r>
              <a:rPr lang="zh-CN" altLang="en-US"/>
              <a:t>电路组成</a:t>
            </a:r>
          </a:p>
          <a:p>
            <a:r>
              <a:rPr lang="en-US" altLang="zh-CN"/>
              <a:t>9.3.2  </a:t>
            </a:r>
            <a:r>
              <a:rPr lang="zh-CN" altLang="en-US"/>
              <a:t>分析计算</a:t>
            </a:r>
          </a:p>
          <a:p>
            <a:r>
              <a:rPr lang="en-US" altLang="zh-CN"/>
              <a:t>9.3.3  </a:t>
            </a:r>
            <a:r>
              <a:rPr lang="zh-CN" altLang="en-US"/>
              <a:t>功率</a:t>
            </a:r>
            <a:r>
              <a:rPr lang="en-US" altLang="zh-CN"/>
              <a:t>BJT</a:t>
            </a:r>
            <a:r>
              <a:rPr lang="zh-CN" altLang="en-US"/>
              <a:t>的选择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9.3.1  </a:t>
            </a:r>
            <a:r>
              <a:rPr lang="zh-CN" altLang="en-US"/>
              <a:t>电路组成</a:t>
            </a:r>
          </a:p>
        </p:txBody>
      </p:sp>
      <p:graphicFrame>
        <p:nvGraphicFramePr>
          <p:cNvPr id="18435" name="Object 10"/>
          <p:cNvGraphicFramePr>
            <a:graphicFrameLocks noChangeAspect="1"/>
          </p:cNvGraphicFramePr>
          <p:nvPr/>
        </p:nvGraphicFramePr>
        <p:xfrm>
          <a:off x="5508625" y="728663"/>
          <a:ext cx="3144838" cy="3621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6" name="图片" r:id="rId3" imgW="1570672" imgH="1811954" progId="Word.Picture.8">
                  <p:embed/>
                </p:oleObj>
              </mc:Choice>
              <mc:Fallback>
                <p:oleObj name="图片" r:id="rId3" imgW="1570672" imgH="1811954" progId="Word.Picture.8">
                  <p:embed/>
                  <p:pic>
                    <p:nvPicPr>
                      <p:cNvPr id="18435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08625" y="728663"/>
                        <a:ext cx="3144838" cy="3621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Rectangle 4"/>
          <p:cNvSpPr>
            <a:spLocks noChangeArrowheads="1"/>
          </p:cNvSpPr>
          <p:nvPr/>
        </p:nvSpPr>
        <p:spPr bwMode="auto">
          <a:xfrm>
            <a:off x="457200" y="1436688"/>
            <a:ext cx="4648200" cy="221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1pPr>
            <a:lvl2pPr marL="1905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2pPr>
            <a:lvl3pPr marL="3810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>
              <a:lnSpc>
                <a:spcPct val="145000"/>
              </a:lnSpc>
              <a:spcBef>
                <a:spcPct val="15000"/>
              </a:spcBef>
              <a:buClr>
                <a:srgbClr val="CC0000"/>
              </a:buClr>
              <a:buFont typeface="Wingdings" pitchFamily="2" charset="2"/>
              <a:buNone/>
              <a:defRPr/>
            </a:pPr>
            <a:r>
              <a:rPr lang="en-US" altLang="zh-CN" sz="2400" kern="0">
                <a:solidFill>
                  <a:srgbClr val="000000"/>
                </a:solidFill>
              </a:rPr>
              <a:t>         </a:t>
            </a:r>
            <a:r>
              <a:rPr lang="zh-CN" altLang="en-US" sz="2400" kern="0">
                <a:solidFill>
                  <a:srgbClr val="000000"/>
                </a:solidFill>
              </a:rPr>
              <a:t>由一对</a:t>
            </a:r>
            <a:r>
              <a:rPr lang="en-US" altLang="zh-CN" sz="2400" kern="0">
                <a:solidFill>
                  <a:srgbClr val="000000"/>
                </a:solidFill>
              </a:rPr>
              <a:t>NPN</a:t>
            </a:r>
            <a:r>
              <a:rPr lang="zh-CN" altLang="en-US" sz="2400" kern="0">
                <a:solidFill>
                  <a:srgbClr val="000000"/>
                </a:solidFill>
              </a:rPr>
              <a:t>、</a:t>
            </a:r>
            <a:r>
              <a:rPr lang="en-US" altLang="zh-CN" sz="2400" kern="0">
                <a:solidFill>
                  <a:srgbClr val="000000"/>
                </a:solidFill>
              </a:rPr>
              <a:t>PNP</a:t>
            </a:r>
            <a:r>
              <a:rPr lang="zh-CN" altLang="en-US" sz="2400" kern="0">
                <a:solidFill>
                  <a:srgbClr val="000000"/>
                </a:solidFill>
              </a:rPr>
              <a:t>特性相同的互补三极管组成，采用正、负双电源供电。这种电路也称为</a:t>
            </a:r>
            <a:r>
              <a:rPr lang="en-US" altLang="zh-CN" sz="2400" kern="0">
                <a:solidFill>
                  <a:srgbClr val="000000"/>
                </a:solidFill>
              </a:rPr>
              <a:t>OCL</a:t>
            </a:r>
            <a:r>
              <a:rPr lang="zh-CN" altLang="en-US" sz="2400" kern="0">
                <a:solidFill>
                  <a:srgbClr val="000000"/>
                </a:solidFill>
              </a:rPr>
              <a:t>互补功率放大电路。</a:t>
            </a:r>
          </a:p>
        </p:txBody>
      </p:sp>
      <p:sp>
        <p:nvSpPr>
          <p:cNvPr id="18437" name="Text Box 5">
            <a:hlinkClick r:id="rId5"/>
          </p:cNvPr>
          <p:cNvSpPr txBox="1">
            <a:spLocks noChangeArrowheads="1"/>
          </p:cNvSpPr>
          <p:nvPr/>
        </p:nvSpPr>
        <p:spPr bwMode="auto">
          <a:xfrm>
            <a:off x="457200" y="898525"/>
            <a:ext cx="25908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kumimoji="1" lang="en-US" altLang="zh-CN" sz="2800" b="1">
                <a:solidFill>
                  <a:srgbClr val="CC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1.  </a:t>
            </a:r>
            <a:r>
              <a:rPr kumimoji="1" lang="zh-CN" altLang="en-US" sz="2800" b="1">
                <a:solidFill>
                  <a:srgbClr val="CC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电路组成</a:t>
            </a:r>
          </a:p>
        </p:txBody>
      </p:sp>
      <p:sp>
        <p:nvSpPr>
          <p:cNvPr id="24" name="Text Box 6"/>
          <p:cNvSpPr txBox="1">
            <a:spLocks noChangeArrowheads="1"/>
          </p:cNvSpPr>
          <p:nvPr/>
        </p:nvSpPr>
        <p:spPr bwMode="auto">
          <a:xfrm>
            <a:off x="468313" y="3860800"/>
            <a:ext cx="25908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kumimoji="1" lang="en-US" altLang="zh-CN" sz="2800" b="1">
                <a:solidFill>
                  <a:srgbClr val="CC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2.  </a:t>
            </a:r>
            <a:r>
              <a:rPr kumimoji="1" lang="zh-CN" altLang="en-US" sz="2800" b="1">
                <a:solidFill>
                  <a:srgbClr val="CC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工作原理</a:t>
            </a:r>
          </a:p>
        </p:txBody>
      </p:sp>
      <p:sp>
        <p:nvSpPr>
          <p:cNvPr id="25" name="Text Box 7"/>
          <p:cNvSpPr txBox="1">
            <a:spLocks noChangeArrowheads="1"/>
          </p:cNvSpPr>
          <p:nvPr/>
        </p:nvSpPr>
        <p:spPr bwMode="auto">
          <a:xfrm>
            <a:off x="539750" y="4394200"/>
            <a:ext cx="7918450" cy="1114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40000"/>
              </a:lnSpc>
            </a:pPr>
            <a:r>
              <a:rPr kumimoji="1" lang="en-US" altLang="zh-CN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    </a:t>
            </a:r>
            <a:r>
              <a:rPr kumimoji="1"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两个三极管在信号正、负半周轮流导通，使负载得到一个完整的波形。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utoUpdateAnimBg="0"/>
      <p:bldP spid="24" grpId="0" autoUpdateAnimBg="0"/>
      <p:bldP spid="25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9.3.2  </a:t>
            </a:r>
            <a:r>
              <a:rPr lang="zh-CN" altLang="en-US"/>
              <a:t>分析计算</a:t>
            </a:r>
          </a:p>
        </p:txBody>
      </p:sp>
      <p:graphicFrame>
        <p:nvGraphicFramePr>
          <p:cNvPr id="19459" name="对象 2"/>
          <p:cNvGraphicFramePr>
            <a:graphicFrameLocks noChangeAspect="1"/>
          </p:cNvGraphicFramePr>
          <p:nvPr/>
        </p:nvGraphicFramePr>
        <p:xfrm>
          <a:off x="6683375" y="7938"/>
          <a:ext cx="2281238" cy="2627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0" name="图片" r:id="rId3" imgW="1570672" imgH="1811954" progId="Word.Picture.8">
                  <p:embed/>
                </p:oleObj>
              </mc:Choice>
              <mc:Fallback>
                <p:oleObj name="图片" r:id="rId3" imgW="1570672" imgH="1811954" progId="Word.Picture.8">
                  <p:embed/>
                  <p:pic>
                    <p:nvPicPr>
                      <p:cNvPr id="19459" name="对象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83375" y="7938"/>
                        <a:ext cx="2281238" cy="262731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graphicFrame>
        <p:nvGraphicFramePr>
          <p:cNvPr id="19461" name="对象 4"/>
          <p:cNvGraphicFramePr>
            <a:graphicFrameLocks noChangeAspect="1"/>
          </p:cNvGraphicFramePr>
          <p:nvPr/>
        </p:nvGraphicFramePr>
        <p:xfrm>
          <a:off x="762000" y="2111375"/>
          <a:ext cx="7554913" cy="3046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1" name="Picture" r:id="rId5" imgW="4721103" imgH="1903352" progId="Word.Picture.8">
                  <p:embed/>
                </p:oleObj>
              </mc:Choice>
              <mc:Fallback>
                <p:oleObj name="Picture" r:id="rId5" imgW="4721103" imgH="1903352" progId="Word.Picture.8">
                  <p:embed/>
                  <p:pic>
                    <p:nvPicPr>
                      <p:cNvPr id="19461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2111375"/>
                        <a:ext cx="7554913" cy="3046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9.3.2  </a:t>
            </a:r>
            <a:r>
              <a:rPr lang="zh-CN" altLang="en-US"/>
              <a:t>分析计算</a:t>
            </a: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407988" y="836613"/>
            <a:ext cx="63246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1pPr>
            <a:lvl2pPr marL="857250" indent="-28575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2pPr>
            <a:lvl3pPr marL="127635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3pPr>
            <a:lvl4pPr marL="169545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4pPr>
            <a:lvl5pPr marL="2114550" indent="-228600" algn="l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5pPr>
            <a:lvl6pPr marL="257175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6pPr>
            <a:lvl7pPr marL="302895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7pPr>
            <a:lvl8pPr marL="348615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8pPr>
            <a:lvl9pPr marL="394335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>
              <a:buClr>
                <a:srgbClr val="CC0000"/>
              </a:buClr>
              <a:buFont typeface="Wingdings" pitchFamily="2" charset="2"/>
              <a:buNone/>
              <a:defRPr/>
            </a:pPr>
            <a:r>
              <a:rPr lang="en-US" altLang="zh-CN" sz="2800" kern="0">
                <a:solidFill>
                  <a:srgbClr val="000000"/>
                </a:solidFill>
              </a:rPr>
              <a:t>1. </a:t>
            </a:r>
            <a:r>
              <a:rPr lang="zh-CN" altLang="en-US" sz="2800" kern="0">
                <a:solidFill>
                  <a:srgbClr val="000000"/>
                </a:solidFill>
              </a:rPr>
              <a:t>最大不失真输出功率</a:t>
            </a:r>
            <a:r>
              <a:rPr lang="en-US" altLang="zh-CN" sz="2800" i="1" kern="0">
                <a:solidFill>
                  <a:srgbClr val="000000"/>
                </a:solidFill>
              </a:rPr>
              <a:t>P</a:t>
            </a:r>
            <a:r>
              <a:rPr lang="en-US" altLang="zh-CN" sz="2800" kern="0" baseline="-25000">
                <a:solidFill>
                  <a:srgbClr val="000000"/>
                </a:solidFill>
              </a:rPr>
              <a:t>omax</a:t>
            </a:r>
            <a:endParaRPr lang="en-US" altLang="zh-CN" sz="2800" kern="0">
              <a:solidFill>
                <a:srgbClr val="000000"/>
              </a:solidFill>
            </a:endParaRPr>
          </a:p>
        </p:txBody>
      </p:sp>
      <p:graphicFrame>
        <p:nvGraphicFramePr>
          <p:cNvPr id="13" name="Object 3"/>
          <p:cNvGraphicFramePr>
            <a:graphicFrameLocks noChangeAspect="1"/>
          </p:cNvGraphicFramePr>
          <p:nvPr/>
        </p:nvGraphicFramePr>
        <p:xfrm>
          <a:off x="1403350" y="1520825"/>
          <a:ext cx="2811463" cy="185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4" name="Equation" r:id="rId3" imgW="1485900" imgH="1028700" progId="Equation.3">
                  <p:embed/>
                </p:oleObj>
              </mc:Choice>
              <mc:Fallback>
                <p:oleObj name="Equation" r:id="rId3" imgW="1485900" imgH="1028700" progId="Equation.3">
                  <p:embed/>
                  <p:pic>
                    <p:nvPicPr>
                      <p:cNvPr id="13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350" y="1520825"/>
                        <a:ext cx="2811463" cy="1854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990600" y="4575175"/>
            <a:ext cx="411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1pPr>
            <a:lvl2pPr marL="857250" indent="-28575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2pPr>
            <a:lvl3pPr marL="127635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3pPr>
            <a:lvl4pPr marL="169545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4pPr>
            <a:lvl5pPr marL="2114550" indent="-228600" algn="l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5pPr>
            <a:lvl6pPr marL="257175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6pPr>
            <a:lvl7pPr marL="302895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7pPr>
            <a:lvl8pPr marL="348615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8pPr>
            <a:lvl9pPr marL="394335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 algn="just">
              <a:buClr>
                <a:srgbClr val="CC0000"/>
              </a:buClr>
              <a:buFont typeface="Wingdings" pitchFamily="2" charset="2"/>
              <a:buNone/>
              <a:defRPr/>
            </a:pPr>
            <a:r>
              <a:rPr lang="zh-CN" altLang="en-US" sz="2400" kern="0">
                <a:solidFill>
                  <a:srgbClr val="000000"/>
                </a:solidFill>
              </a:rPr>
              <a:t>实际输出功率</a:t>
            </a:r>
          </a:p>
        </p:txBody>
      </p:sp>
      <p:graphicFrame>
        <p:nvGraphicFramePr>
          <p:cNvPr id="15" name="Object 5"/>
          <p:cNvGraphicFramePr>
            <a:graphicFrameLocks noChangeAspect="1"/>
          </p:cNvGraphicFramePr>
          <p:nvPr/>
        </p:nvGraphicFramePr>
        <p:xfrm>
          <a:off x="3429000" y="4430713"/>
          <a:ext cx="3951288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5" name="公式" r:id="rId5" imgW="1879600" imgH="444500" progId="Equation.3">
                  <p:embed/>
                </p:oleObj>
              </mc:Choice>
              <mc:Fallback>
                <p:oleObj name="公式" r:id="rId5" imgW="1879600" imgH="444500" progId="Equation.3">
                  <p:embed/>
                  <p:pic>
                    <p:nvPicPr>
                      <p:cNvPr id="15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0" y="4430713"/>
                        <a:ext cx="3951288" cy="889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Rectangle 9"/>
          <p:cNvSpPr>
            <a:spLocks noChangeArrowheads="1"/>
          </p:cNvSpPr>
          <p:nvPr/>
        </p:nvSpPr>
        <p:spPr bwMode="auto">
          <a:xfrm>
            <a:off x="1017588" y="3759200"/>
            <a:ext cx="2438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8572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27635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9545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11455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7175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302895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8615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94335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忽略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V</a:t>
            </a:r>
            <a:r>
              <a:rPr lang="en-US" altLang="zh-CN" sz="2400" b="1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CES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时</a:t>
            </a:r>
          </a:p>
        </p:txBody>
      </p:sp>
      <p:graphicFrame>
        <p:nvGraphicFramePr>
          <p:cNvPr id="20" name="Object 10"/>
          <p:cNvGraphicFramePr>
            <a:graphicFrameLocks noChangeAspect="1"/>
          </p:cNvGraphicFramePr>
          <p:nvPr/>
        </p:nvGraphicFramePr>
        <p:xfrm>
          <a:off x="2957513" y="3567113"/>
          <a:ext cx="1489075" cy="801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6" name="Equation" r:id="rId7" imgW="787058" imgH="444307" progId="Equation.3">
                  <p:embed/>
                </p:oleObj>
              </mc:Choice>
              <mc:Fallback>
                <p:oleObj name="Equation" r:id="rId7" imgW="787058" imgH="444307" progId="Equation.3">
                  <p:embed/>
                  <p:pic>
                    <p:nvPicPr>
                      <p:cNvPr id="2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57513" y="3567113"/>
                        <a:ext cx="1489075" cy="801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89" name="对象 20"/>
          <p:cNvGraphicFramePr>
            <a:graphicFrameLocks noChangeAspect="1"/>
          </p:cNvGraphicFramePr>
          <p:nvPr/>
        </p:nvGraphicFramePr>
        <p:xfrm>
          <a:off x="4876800" y="1279525"/>
          <a:ext cx="4087813" cy="287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7" name="Picture" r:id="rId9" imgW="2725560" imgH="1913400" progId="Word.Picture.8">
                  <p:embed/>
                </p:oleObj>
              </mc:Choice>
              <mc:Fallback>
                <p:oleObj name="Picture" r:id="rId9" imgW="2725560" imgH="1913400" progId="Word.Picture.8">
                  <p:embed/>
                  <p:pic>
                    <p:nvPicPr>
                      <p:cNvPr id="20489" name="对象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6800" y="1279525"/>
                        <a:ext cx="4087813" cy="287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utoUpdateAnimBg="0"/>
      <p:bldP spid="14" grpId="0" autoUpdateAnimBg="0"/>
      <p:bldP spid="19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9.3.2  </a:t>
            </a:r>
            <a:r>
              <a:rPr lang="zh-CN" altLang="en-US"/>
              <a:t>分析计算</a:t>
            </a:r>
          </a:p>
        </p:txBody>
      </p:sp>
      <p:graphicFrame>
        <p:nvGraphicFramePr>
          <p:cNvPr id="21507" name="Object 14"/>
          <p:cNvGraphicFramePr>
            <a:graphicFrameLocks noChangeAspect="1"/>
          </p:cNvGraphicFramePr>
          <p:nvPr/>
        </p:nvGraphicFramePr>
        <p:xfrm>
          <a:off x="6503988" y="188913"/>
          <a:ext cx="2281237" cy="2627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8" name="图片" r:id="rId3" imgW="1570672" imgH="1811954" progId="Word.Picture.8">
                  <p:embed/>
                </p:oleObj>
              </mc:Choice>
              <mc:Fallback>
                <p:oleObj name="图片" r:id="rId3" imgW="1570672" imgH="1811954" progId="Word.Picture.8">
                  <p:embed/>
                  <p:pic>
                    <p:nvPicPr>
                      <p:cNvPr id="21507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03988" y="188913"/>
                        <a:ext cx="2281237" cy="2627312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1079500" y="1304925"/>
            <a:ext cx="5105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30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 algn="just">
              <a:buClr>
                <a:srgbClr val="CC0000"/>
              </a:buClr>
              <a:buFont typeface="Wingdings" pitchFamily="2" charset="2"/>
              <a:buNone/>
              <a:defRPr/>
            </a:pPr>
            <a:r>
              <a:rPr lang="zh-CN" altLang="en-US" sz="2400" kern="0">
                <a:solidFill>
                  <a:srgbClr val="000000"/>
                </a:solidFill>
              </a:rPr>
              <a:t>单个管子在半个周期内的管耗</a:t>
            </a:r>
            <a:endParaRPr lang="zh-CN" altLang="en-US" sz="2400" i="1" kern="0">
              <a:solidFill>
                <a:srgbClr val="000000"/>
              </a:solidFill>
            </a:endParaRPr>
          </a:p>
        </p:txBody>
      </p:sp>
      <p:graphicFrame>
        <p:nvGraphicFramePr>
          <p:cNvPr id="15" name="Object 3"/>
          <p:cNvGraphicFramePr>
            <a:graphicFrameLocks noChangeAspect="1"/>
          </p:cNvGraphicFramePr>
          <p:nvPr/>
        </p:nvGraphicFramePr>
        <p:xfrm>
          <a:off x="1368425" y="1792288"/>
          <a:ext cx="3786188" cy="844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9" name="公式" r:id="rId5" imgW="1993900" imgH="444500" progId="Equation.3">
                  <p:embed/>
                </p:oleObj>
              </mc:Choice>
              <mc:Fallback>
                <p:oleObj name="公式" r:id="rId5" imgW="1993900" imgH="444500" progId="Equation.3">
                  <p:embed/>
                  <p:pic>
                    <p:nvPicPr>
                      <p:cNvPr id="15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68425" y="1792288"/>
                        <a:ext cx="3786188" cy="844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10" name="Text Box 4"/>
          <p:cNvSpPr txBox="1">
            <a:spLocks noChangeArrowheads="1"/>
          </p:cNvSpPr>
          <p:nvPr/>
        </p:nvSpPr>
        <p:spPr bwMode="auto">
          <a:xfrm>
            <a:off x="407988" y="765175"/>
            <a:ext cx="30480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1"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2. </a:t>
            </a:r>
            <a:r>
              <a: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管耗</a:t>
            </a:r>
            <a:r>
              <a:rPr kumimoji="1" lang="en-US" altLang="zh-CN" sz="28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P</a:t>
            </a:r>
            <a:r>
              <a:rPr kumimoji="1" lang="en-US" altLang="zh-CN" sz="2800" b="1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T</a:t>
            </a:r>
            <a:endParaRPr kumimoji="1" lang="en-US" altLang="zh-CN" sz="2800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17" name="Text Box 5"/>
          <p:cNvSpPr txBox="1">
            <a:spLocks noChangeArrowheads="1"/>
          </p:cNvSpPr>
          <p:nvPr/>
        </p:nvSpPr>
        <p:spPr bwMode="auto">
          <a:xfrm>
            <a:off x="762000" y="5132388"/>
            <a:ext cx="1828800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两管管耗</a:t>
            </a:r>
          </a:p>
        </p:txBody>
      </p:sp>
      <p:graphicFrame>
        <p:nvGraphicFramePr>
          <p:cNvPr id="18" name="Object 6"/>
          <p:cNvGraphicFramePr>
            <a:graphicFrameLocks noChangeAspect="1"/>
          </p:cNvGraphicFramePr>
          <p:nvPr/>
        </p:nvGraphicFramePr>
        <p:xfrm>
          <a:off x="1752600" y="2632075"/>
          <a:ext cx="4848225" cy="844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0" name="公式" r:id="rId7" imgW="2552700" imgH="444500" progId="Equation.3">
                  <p:embed/>
                </p:oleObj>
              </mc:Choice>
              <mc:Fallback>
                <p:oleObj name="公式" r:id="rId7" imgW="2552700" imgH="444500" progId="Equation.3">
                  <p:embed/>
                  <p:pic>
                    <p:nvPicPr>
                      <p:cNvPr id="18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2632075"/>
                        <a:ext cx="4848225" cy="844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7"/>
          <p:cNvGraphicFramePr>
            <a:graphicFrameLocks noChangeAspect="1"/>
          </p:cNvGraphicFramePr>
          <p:nvPr/>
        </p:nvGraphicFramePr>
        <p:xfrm>
          <a:off x="1781175" y="3444875"/>
          <a:ext cx="5162550" cy="892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1" name="公式" r:id="rId9" imgW="2717800" imgH="469900" progId="Equation.3">
                  <p:embed/>
                </p:oleObj>
              </mc:Choice>
              <mc:Fallback>
                <p:oleObj name="公式" r:id="rId9" imgW="2717800" imgH="469900" progId="Equation.3">
                  <p:embed/>
                  <p:pic>
                    <p:nvPicPr>
                      <p:cNvPr id="19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81175" y="3444875"/>
                        <a:ext cx="5162550" cy="892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8"/>
          <p:cNvGraphicFramePr>
            <a:graphicFrameLocks noChangeAspect="1"/>
          </p:cNvGraphicFramePr>
          <p:nvPr/>
        </p:nvGraphicFramePr>
        <p:xfrm>
          <a:off x="2014538" y="4284663"/>
          <a:ext cx="2570162" cy="846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2" name="Equation" r:id="rId11" imgW="1397000" imgH="469900" progId="Equation.3">
                  <p:embed/>
                </p:oleObj>
              </mc:Choice>
              <mc:Fallback>
                <p:oleObj name="Equation" r:id="rId11" imgW="1397000" imgH="469900" progId="Equation.3">
                  <p:embed/>
                  <p:pic>
                    <p:nvPicPr>
                      <p:cNvPr id="2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14538" y="4284663"/>
                        <a:ext cx="2570162" cy="846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9"/>
          <p:cNvGraphicFramePr>
            <a:graphicFrameLocks noChangeAspect="1"/>
          </p:cNvGraphicFramePr>
          <p:nvPr/>
        </p:nvGraphicFramePr>
        <p:xfrm>
          <a:off x="2438400" y="5256213"/>
          <a:ext cx="1900238" cy="404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3" name="公式" r:id="rId13" imgW="952087" imgH="203112" progId="Equation.3">
                  <p:embed/>
                </p:oleObj>
              </mc:Choice>
              <mc:Fallback>
                <p:oleObj name="公式" r:id="rId13" imgW="952087" imgH="203112" progId="Equation.3">
                  <p:embed/>
                  <p:pic>
                    <p:nvPicPr>
                      <p:cNvPr id="21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5256213"/>
                        <a:ext cx="1900238" cy="404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10"/>
          <p:cNvGraphicFramePr>
            <a:graphicFrameLocks noChangeAspect="1"/>
          </p:cNvGraphicFramePr>
          <p:nvPr/>
        </p:nvGraphicFramePr>
        <p:xfrm>
          <a:off x="4343400" y="5030788"/>
          <a:ext cx="2289175" cy="846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4" name="Equation" r:id="rId15" imgW="1269449" imgH="469696" progId="Equation.3">
                  <p:embed/>
                </p:oleObj>
              </mc:Choice>
              <mc:Fallback>
                <p:oleObj name="Equation" r:id="rId15" imgW="1269449" imgH="469696" progId="Equation.3">
                  <p:embed/>
                  <p:pic>
                    <p:nvPicPr>
                      <p:cNvPr id="22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3400" y="5030788"/>
                        <a:ext cx="2289175" cy="846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utoUpdateAnimBg="0"/>
      <p:bldP spid="17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9.3.2  </a:t>
            </a:r>
            <a:r>
              <a:rPr lang="zh-CN" altLang="en-US"/>
              <a:t>分析计算</a:t>
            </a:r>
          </a:p>
        </p:txBody>
      </p:sp>
      <p:sp>
        <p:nvSpPr>
          <p:cNvPr id="22531" name="Text Box 2"/>
          <p:cNvSpPr txBox="1">
            <a:spLocks noChangeArrowheads="1"/>
          </p:cNvSpPr>
          <p:nvPr/>
        </p:nvSpPr>
        <p:spPr bwMode="auto">
          <a:xfrm>
            <a:off x="550863" y="908050"/>
            <a:ext cx="51816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1"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3. </a:t>
            </a:r>
            <a:r>
              <a: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电源供给的功率</a:t>
            </a:r>
            <a:r>
              <a:rPr kumimoji="1" lang="en-US" altLang="zh-CN" sz="28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P</a:t>
            </a:r>
            <a:r>
              <a:rPr kumimoji="1" lang="en-US" altLang="zh-CN" sz="2800" b="1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V</a:t>
            </a:r>
            <a:endParaRPr kumimoji="1" lang="en-US" altLang="zh-CN" sz="2800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graphicFrame>
        <p:nvGraphicFramePr>
          <p:cNvPr id="17" name="Object 3"/>
          <p:cNvGraphicFramePr>
            <a:graphicFrameLocks noChangeAspect="1"/>
          </p:cNvGraphicFramePr>
          <p:nvPr/>
        </p:nvGraphicFramePr>
        <p:xfrm>
          <a:off x="1785938" y="1700213"/>
          <a:ext cx="2051050" cy="46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2" name="公式" r:id="rId3" imgW="876300" imgH="203200" progId="Equation.3">
                  <p:embed/>
                </p:oleObj>
              </mc:Choice>
              <mc:Fallback>
                <p:oleObj name="公式" r:id="rId3" imgW="876300" imgH="203200" progId="Equation.3">
                  <p:embed/>
                  <p:pic>
                    <p:nvPicPr>
                      <p:cNvPr id="17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85938" y="1700213"/>
                        <a:ext cx="2051050" cy="463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4"/>
          <p:cNvGraphicFramePr>
            <a:graphicFrameLocks noChangeAspect="1"/>
          </p:cNvGraphicFramePr>
          <p:nvPr/>
        </p:nvGraphicFramePr>
        <p:xfrm>
          <a:off x="3929063" y="1525588"/>
          <a:ext cx="1073150" cy="779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3" name="Equation" r:id="rId5" imgW="583947" imgH="431613" progId="Equation.3">
                  <p:embed/>
                </p:oleObj>
              </mc:Choice>
              <mc:Fallback>
                <p:oleObj name="Equation" r:id="rId5" imgW="583947" imgH="431613" progId="Equation.3">
                  <p:embed/>
                  <p:pic>
                    <p:nvPicPr>
                      <p:cNvPr id="18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9063" y="1525588"/>
                        <a:ext cx="1073150" cy="7794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9" name="Group 5"/>
          <p:cNvGrpSpPr>
            <a:grpSpLocks/>
          </p:cNvGrpSpPr>
          <p:nvPr/>
        </p:nvGrpSpPr>
        <p:grpSpPr bwMode="auto">
          <a:xfrm>
            <a:off x="2227263" y="2476500"/>
            <a:ext cx="2419350" cy="530225"/>
            <a:chOff x="1248" y="1655"/>
            <a:chExt cx="1524" cy="334"/>
          </a:xfrm>
        </p:grpSpPr>
        <p:sp>
          <p:nvSpPr>
            <p:cNvPr id="20" name="Text Box 6"/>
            <p:cNvSpPr txBox="1">
              <a:spLocks noChangeArrowheads="1"/>
            </p:cNvSpPr>
            <p:nvPr/>
          </p:nvSpPr>
          <p:spPr bwMode="auto">
            <a:xfrm>
              <a:off x="1248" y="1655"/>
              <a:ext cx="672" cy="3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kumimoji="1" lang="zh-CN" altLang="en-US" sz="2400" b="1" kern="0">
                  <a:solidFill>
                    <a:srgbClr val="000000"/>
                  </a:solidFill>
                  <a:latin typeface="Times New Roman" pitchFamily="18" charset="0"/>
                  <a:ea typeface="楷体_GB2312" pitchFamily="49" charset="-122"/>
                </a:rPr>
                <a:t>当</a:t>
              </a:r>
            </a:p>
          </p:txBody>
        </p:sp>
        <p:graphicFrame>
          <p:nvGraphicFramePr>
            <p:cNvPr id="22543" name="Object 7"/>
            <p:cNvGraphicFramePr>
              <a:graphicFrameLocks noChangeAspect="1"/>
            </p:cNvGraphicFramePr>
            <p:nvPr/>
          </p:nvGraphicFramePr>
          <p:xfrm>
            <a:off x="1632" y="1695"/>
            <a:ext cx="1140" cy="29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44" name="公式" r:id="rId7" imgW="787058" imgH="203112" progId="Equation.3">
                    <p:embed/>
                  </p:oleObj>
                </mc:Choice>
                <mc:Fallback>
                  <p:oleObj name="公式" r:id="rId7" imgW="787058" imgH="203112" progId="Equation.3">
                    <p:embed/>
                    <p:pic>
                      <p:nvPicPr>
                        <p:cNvPr id="22543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32" y="1695"/>
                          <a:ext cx="1140" cy="29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22" name="Object 8"/>
          <p:cNvGraphicFramePr>
            <a:graphicFrameLocks noChangeAspect="1"/>
          </p:cNvGraphicFramePr>
          <p:nvPr/>
        </p:nvGraphicFramePr>
        <p:xfrm>
          <a:off x="4852988" y="2287588"/>
          <a:ext cx="1951037" cy="941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5" name="Equation" r:id="rId9" imgW="977900" imgH="469900" progId="Equation.3">
                  <p:embed/>
                </p:oleObj>
              </mc:Choice>
              <mc:Fallback>
                <p:oleObj name="Equation" r:id="rId9" imgW="977900" imgH="469900" progId="Equation.3">
                  <p:embed/>
                  <p:pic>
                    <p:nvPicPr>
                      <p:cNvPr id="22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52988" y="2287588"/>
                        <a:ext cx="1951037" cy="9413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Box 9"/>
          <p:cNvSpPr txBox="1">
            <a:spLocks noChangeArrowheads="1"/>
          </p:cNvSpPr>
          <p:nvPr/>
        </p:nvSpPr>
        <p:spPr bwMode="auto">
          <a:xfrm>
            <a:off x="534988" y="3275013"/>
            <a:ext cx="25304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1"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4. </a:t>
            </a:r>
            <a:r>
              <a: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效率</a:t>
            </a:r>
            <a:r>
              <a:rPr kumimoji="1" lang="zh-CN" altLang="en-US" sz="28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</a:t>
            </a:r>
            <a:endParaRPr kumimoji="1" lang="zh-CN" altLang="en-US" sz="2800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graphicFrame>
        <p:nvGraphicFramePr>
          <p:cNvPr id="24" name="Object 10"/>
          <p:cNvGraphicFramePr>
            <a:graphicFrameLocks noChangeAspect="1"/>
          </p:cNvGraphicFramePr>
          <p:nvPr/>
        </p:nvGraphicFramePr>
        <p:xfrm>
          <a:off x="2976563" y="3257550"/>
          <a:ext cx="2335212" cy="904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6" name="Equation" r:id="rId11" imgW="1091726" imgH="431613" progId="Equation.3">
                  <p:embed/>
                </p:oleObj>
              </mc:Choice>
              <mc:Fallback>
                <p:oleObj name="Equation" r:id="rId11" imgW="1091726" imgH="431613" progId="Equation.3">
                  <p:embed/>
                  <p:pic>
                    <p:nvPicPr>
                      <p:cNvPr id="24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6563" y="3257550"/>
                        <a:ext cx="2335212" cy="904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5" name="Group 11"/>
          <p:cNvGrpSpPr>
            <a:grpSpLocks/>
          </p:cNvGrpSpPr>
          <p:nvPr/>
        </p:nvGrpSpPr>
        <p:grpSpPr bwMode="auto">
          <a:xfrm>
            <a:off x="1922463" y="4471988"/>
            <a:ext cx="2419350" cy="530225"/>
            <a:chOff x="1056" y="3020"/>
            <a:chExt cx="1524" cy="334"/>
          </a:xfrm>
        </p:grpSpPr>
        <p:sp>
          <p:nvSpPr>
            <p:cNvPr id="26" name="Text Box 12"/>
            <p:cNvSpPr txBox="1">
              <a:spLocks noChangeArrowheads="1"/>
            </p:cNvSpPr>
            <p:nvPr/>
          </p:nvSpPr>
          <p:spPr bwMode="auto">
            <a:xfrm>
              <a:off x="1056" y="3020"/>
              <a:ext cx="672" cy="3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kumimoji="1" lang="zh-CN" altLang="en-US" sz="2400" b="1" kern="0">
                  <a:solidFill>
                    <a:srgbClr val="000000"/>
                  </a:solidFill>
                  <a:latin typeface="Times New Roman" pitchFamily="18" charset="0"/>
                  <a:ea typeface="楷体_GB2312" pitchFamily="49" charset="-122"/>
                </a:rPr>
                <a:t>当</a:t>
              </a:r>
            </a:p>
          </p:txBody>
        </p:sp>
        <p:graphicFrame>
          <p:nvGraphicFramePr>
            <p:cNvPr id="22541" name="Object 13"/>
            <p:cNvGraphicFramePr>
              <a:graphicFrameLocks noChangeAspect="1"/>
            </p:cNvGraphicFramePr>
            <p:nvPr/>
          </p:nvGraphicFramePr>
          <p:xfrm>
            <a:off x="1440" y="3060"/>
            <a:ext cx="1140" cy="29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47" name="公式" r:id="rId13" imgW="787058" imgH="203112" progId="Equation.3">
                    <p:embed/>
                  </p:oleObj>
                </mc:Choice>
                <mc:Fallback>
                  <p:oleObj name="公式" r:id="rId13" imgW="787058" imgH="203112" progId="Equation.3">
                    <p:embed/>
                    <p:pic>
                      <p:nvPicPr>
                        <p:cNvPr id="22541" name="Object 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40" y="3060"/>
                          <a:ext cx="1140" cy="29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28" name="Object 14"/>
          <p:cNvGraphicFramePr>
            <a:graphicFrameLocks noChangeAspect="1"/>
          </p:cNvGraphicFramePr>
          <p:nvPr/>
        </p:nvGraphicFramePr>
        <p:xfrm>
          <a:off x="4672013" y="4294188"/>
          <a:ext cx="2062162" cy="827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8" name="Equation" r:id="rId14" imgW="990170" imgH="393529" progId="Equation.3">
                  <p:embed/>
                </p:oleObj>
              </mc:Choice>
              <mc:Fallback>
                <p:oleObj name="Equation" r:id="rId14" imgW="990170" imgH="393529" progId="Equation.3">
                  <p:embed/>
                  <p:pic>
                    <p:nvPicPr>
                      <p:cNvPr id="28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2013" y="4294188"/>
                        <a:ext cx="2062162" cy="827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9.3.3  </a:t>
            </a:r>
            <a:r>
              <a:rPr lang="zh-CN" altLang="en-US"/>
              <a:t>功率</a:t>
            </a:r>
            <a:r>
              <a:rPr lang="en-US" altLang="zh-CN"/>
              <a:t>BJT</a:t>
            </a:r>
            <a:r>
              <a:rPr lang="zh-CN" altLang="en-US"/>
              <a:t>的选择</a:t>
            </a:r>
          </a:p>
        </p:txBody>
      </p:sp>
      <p:sp>
        <p:nvSpPr>
          <p:cNvPr id="23555" name="Text Box 2"/>
          <p:cNvSpPr txBox="1">
            <a:spLocks noChangeArrowheads="1"/>
          </p:cNvSpPr>
          <p:nvPr/>
        </p:nvSpPr>
        <p:spPr bwMode="auto">
          <a:xfrm>
            <a:off x="400050" y="1016000"/>
            <a:ext cx="58674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1"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1. </a:t>
            </a:r>
            <a:r>
              <a: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最大管耗和最大输出功率的关系</a:t>
            </a:r>
          </a:p>
        </p:txBody>
      </p:sp>
      <p:sp>
        <p:nvSpPr>
          <p:cNvPr id="13" name="Text Box 3"/>
          <p:cNvSpPr txBox="1">
            <a:spLocks noChangeArrowheads="1"/>
          </p:cNvSpPr>
          <p:nvPr/>
        </p:nvSpPr>
        <p:spPr bwMode="auto">
          <a:xfrm>
            <a:off x="1314450" y="1778000"/>
            <a:ext cx="1066800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因为</a:t>
            </a:r>
          </a:p>
        </p:txBody>
      </p:sp>
      <p:graphicFrame>
        <p:nvGraphicFramePr>
          <p:cNvPr id="14" name="Object 5"/>
          <p:cNvGraphicFramePr>
            <a:graphicFrameLocks noChangeAspect="1"/>
          </p:cNvGraphicFramePr>
          <p:nvPr/>
        </p:nvGraphicFramePr>
        <p:xfrm>
          <a:off x="2379663" y="1701800"/>
          <a:ext cx="3062287" cy="846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6" name="Equation" r:id="rId3" imgW="1574800" imgH="444500" progId="Equation.3">
                  <p:embed/>
                </p:oleObj>
              </mc:Choice>
              <mc:Fallback>
                <p:oleObj name="Equation" r:id="rId3" imgW="1574800" imgH="444500" progId="Equation.3">
                  <p:embed/>
                  <p:pic>
                    <p:nvPicPr>
                      <p:cNvPr id="14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79663" y="1701800"/>
                        <a:ext cx="3062287" cy="846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5" name="Group 6"/>
          <p:cNvGrpSpPr>
            <a:grpSpLocks/>
          </p:cNvGrpSpPr>
          <p:nvPr/>
        </p:nvGrpSpPr>
        <p:grpSpPr bwMode="auto">
          <a:xfrm>
            <a:off x="781050" y="2540000"/>
            <a:ext cx="7391400" cy="812800"/>
            <a:chOff x="336" y="1488"/>
            <a:chExt cx="4656" cy="512"/>
          </a:xfrm>
        </p:grpSpPr>
        <p:sp>
          <p:nvSpPr>
            <p:cNvPr id="16" name="Rectangle 7"/>
            <p:cNvSpPr>
              <a:spLocks noChangeArrowheads="1"/>
            </p:cNvSpPr>
            <p:nvPr/>
          </p:nvSpPr>
          <p:spPr bwMode="auto">
            <a:xfrm>
              <a:off x="336" y="1584"/>
              <a:ext cx="465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defRPr/>
              </a:pPr>
              <a:r>
                <a:rPr kumimoji="1" lang="zh-CN" altLang="en-US" sz="2400" b="1" kern="0">
                  <a:solidFill>
                    <a:srgbClr val="000000"/>
                  </a:solidFill>
                  <a:latin typeface="Times New Roman" pitchFamily="18" charset="0"/>
                  <a:ea typeface="楷体_GB2312" pitchFamily="49" charset="-122"/>
                </a:rPr>
                <a:t>当                       ≈</a:t>
              </a:r>
              <a:r>
                <a:rPr kumimoji="1" lang="en-US" altLang="zh-CN" sz="2400" b="1" kern="0">
                  <a:solidFill>
                    <a:srgbClr val="000000"/>
                  </a:solidFill>
                  <a:latin typeface="Times New Roman" pitchFamily="18" charset="0"/>
                  <a:ea typeface="楷体_GB2312" pitchFamily="49" charset="-122"/>
                </a:rPr>
                <a:t>0.6</a:t>
              </a:r>
              <a:r>
                <a:rPr kumimoji="1" lang="en-US" altLang="zh-CN" sz="2400" b="1" i="1" kern="0">
                  <a:solidFill>
                    <a:srgbClr val="000000"/>
                  </a:solidFill>
                  <a:latin typeface="Times New Roman" pitchFamily="18" charset="0"/>
                  <a:ea typeface="楷体_GB2312" pitchFamily="49" charset="-122"/>
                </a:rPr>
                <a:t>V</a:t>
              </a:r>
              <a:r>
                <a:rPr kumimoji="1" lang="en-US" altLang="zh-CN" sz="2400" b="1" kern="0" baseline="-30000">
                  <a:solidFill>
                    <a:srgbClr val="000000"/>
                  </a:solidFill>
                  <a:latin typeface="Times New Roman" pitchFamily="18" charset="0"/>
                  <a:ea typeface="楷体_GB2312" pitchFamily="49" charset="-122"/>
                </a:rPr>
                <a:t>CC </a:t>
              </a:r>
              <a:r>
                <a:rPr kumimoji="1" lang="zh-CN" altLang="en-US" sz="2400" b="1" kern="0">
                  <a:solidFill>
                    <a:srgbClr val="000000"/>
                  </a:solidFill>
                  <a:latin typeface="Times New Roman" pitchFamily="18" charset="0"/>
                  <a:ea typeface="楷体_GB2312" pitchFamily="49" charset="-122"/>
                </a:rPr>
                <a:t>时具有最大管耗</a:t>
              </a:r>
            </a:p>
          </p:txBody>
        </p:sp>
        <p:graphicFrame>
          <p:nvGraphicFramePr>
            <p:cNvPr id="23563" name="Object 8"/>
            <p:cNvGraphicFramePr>
              <a:graphicFrameLocks noChangeAspect="1"/>
            </p:cNvGraphicFramePr>
            <p:nvPr/>
          </p:nvGraphicFramePr>
          <p:xfrm>
            <a:off x="657" y="1488"/>
            <a:ext cx="1023" cy="5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267" name="Equation" r:id="rId5" imgW="723586" imgH="368140" progId="Equation.3">
                    <p:embed/>
                  </p:oleObj>
                </mc:Choice>
                <mc:Fallback>
                  <p:oleObj name="Equation" r:id="rId5" imgW="723586" imgH="368140" progId="Equation.3">
                    <p:embed/>
                    <p:pic>
                      <p:nvPicPr>
                        <p:cNvPr id="23563" name="Object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57" y="1488"/>
                          <a:ext cx="1023" cy="51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8" name="Rectangle 9"/>
          <p:cNvSpPr>
            <a:spLocks noChangeArrowheads="1"/>
          </p:cNvSpPr>
          <p:nvPr/>
        </p:nvSpPr>
        <p:spPr bwMode="auto">
          <a:xfrm>
            <a:off x="3981450" y="36830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1"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华康简宋"/>
                <a:cs typeface="华康简宋"/>
              </a:rPr>
              <a:t>≈0.2</a:t>
            </a:r>
            <a:r>
              <a:rPr kumimoji="1"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华康简宋"/>
                <a:cs typeface="华康简宋"/>
              </a:rPr>
              <a:t>P</a:t>
            </a:r>
            <a:r>
              <a:rPr kumimoji="1" lang="en-US" altLang="zh-CN" sz="2400" b="1" baseline="-30000">
                <a:solidFill>
                  <a:srgbClr val="000000"/>
                </a:solidFill>
                <a:latin typeface="Times New Roman" panose="02020603050405020304" pitchFamily="18" charset="0"/>
                <a:ea typeface="华康简宋"/>
                <a:cs typeface="华康简宋"/>
              </a:rPr>
              <a:t>om</a:t>
            </a:r>
            <a:r>
              <a:rPr kumimoji="1"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 </a:t>
            </a:r>
            <a:endParaRPr kumimoji="1" lang="en-US" altLang="zh-CN" sz="2400" b="1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19" name="Object 10"/>
          <p:cNvGraphicFramePr>
            <a:graphicFrameLocks noChangeAspect="1"/>
          </p:cNvGraphicFramePr>
          <p:nvPr/>
        </p:nvGraphicFramePr>
        <p:xfrm>
          <a:off x="1847850" y="3424238"/>
          <a:ext cx="2130425" cy="944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8" name="Equation" r:id="rId7" imgW="977900" imgH="431800" progId="Equation.3">
                  <p:embed/>
                </p:oleObj>
              </mc:Choice>
              <mc:Fallback>
                <p:oleObj name="Equation" r:id="rId7" imgW="977900" imgH="431800" progId="Equation.3">
                  <p:embed/>
                  <p:pic>
                    <p:nvPicPr>
                      <p:cNvPr id="19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47850" y="3424238"/>
                        <a:ext cx="2130425" cy="9445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ext Box 11"/>
          <p:cNvSpPr txBox="1">
            <a:spLocks noChangeArrowheads="1"/>
          </p:cNvSpPr>
          <p:nvPr/>
        </p:nvSpPr>
        <p:spPr bwMode="auto">
          <a:xfrm>
            <a:off x="5810250" y="3606800"/>
            <a:ext cx="2286000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kumimoji="1"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选管依据之一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utoUpdateAnimBg="0"/>
      <p:bldP spid="18" grpId="0" autoUpdateAnimBg="0"/>
      <p:bldP spid="20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9.3.3  </a:t>
            </a:r>
            <a:r>
              <a:rPr lang="zh-CN" altLang="en-US"/>
              <a:t>功率</a:t>
            </a:r>
            <a:r>
              <a:rPr lang="en-US" altLang="zh-CN"/>
              <a:t>BJT</a:t>
            </a:r>
            <a:r>
              <a:rPr lang="zh-CN" altLang="en-US"/>
              <a:t>的选择</a:t>
            </a:r>
          </a:p>
        </p:txBody>
      </p:sp>
      <p:graphicFrame>
        <p:nvGraphicFramePr>
          <p:cNvPr id="24579" name="Object 8"/>
          <p:cNvGraphicFramePr>
            <a:graphicFrameLocks noChangeAspect="1"/>
          </p:cNvGraphicFramePr>
          <p:nvPr/>
        </p:nvGraphicFramePr>
        <p:xfrm>
          <a:off x="3240088" y="908050"/>
          <a:ext cx="5726112" cy="4835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0" name="图片" r:id="rId3" imgW="3179487" imgH="2689450" progId="Word.Picture.8">
                  <p:embed/>
                </p:oleObj>
              </mc:Choice>
              <mc:Fallback>
                <p:oleObj name="图片" r:id="rId3" imgW="3179487" imgH="2689450" progId="Word.Picture.8">
                  <p:embed/>
                  <p:pic>
                    <p:nvPicPr>
                      <p:cNvPr id="24579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40088" y="908050"/>
                        <a:ext cx="5726112" cy="4835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0" name="Text Box 3"/>
          <p:cNvSpPr txBox="1">
            <a:spLocks noChangeArrowheads="1"/>
          </p:cNvSpPr>
          <p:nvPr/>
        </p:nvSpPr>
        <p:spPr bwMode="auto">
          <a:xfrm>
            <a:off x="506413" y="1212850"/>
            <a:ext cx="24384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功率与输出幅度的关系</a:t>
            </a: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354013" y="2751138"/>
            <a:ext cx="33528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1"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2. </a:t>
            </a:r>
            <a:r>
              <a: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功率</a:t>
            </a:r>
            <a:r>
              <a:rPr kumimoji="1"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BJT</a:t>
            </a:r>
            <a:r>
              <a: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的选择</a:t>
            </a:r>
          </a:p>
          <a:p>
            <a:r>
              <a: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     （自学）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63550" y="981075"/>
            <a:ext cx="8069263" cy="719138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en-US" altLang="zh-CN" dirty="0"/>
              <a:t>9.4  </a:t>
            </a:r>
            <a:r>
              <a:rPr lang="zh-CN" altLang="en-US" dirty="0"/>
              <a:t>甲乙类互补对称功率放大电路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42988" y="1989138"/>
            <a:ext cx="7058025" cy="3649662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en-US" altLang="zh-CN" dirty="0"/>
              <a:t>9.4.1   </a:t>
            </a:r>
            <a:r>
              <a:rPr lang="zh-CN" altLang="en-US" dirty="0"/>
              <a:t>甲乙类双电源互补对称电路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altLang="zh-CN" dirty="0"/>
              <a:t>9.4.2   </a:t>
            </a:r>
            <a:r>
              <a:rPr lang="zh-CN" altLang="en-US" dirty="0"/>
              <a:t>甲乙类单电源互补对称电路</a:t>
            </a:r>
            <a:endParaRPr lang="en-US" altLang="zh-CN" dirty="0"/>
          </a:p>
          <a:p>
            <a:pPr marL="1080000" indent="-1080000" fontAlgn="auto">
              <a:spcAft>
                <a:spcPts val="0"/>
              </a:spcAft>
              <a:defRPr/>
            </a:pPr>
            <a:r>
              <a:rPr lang="en-US" altLang="zh-CN" dirty="0"/>
              <a:t>9.4.3   MOS</a:t>
            </a:r>
            <a:r>
              <a:rPr lang="zh-CN" altLang="en-US" dirty="0"/>
              <a:t>管甲乙类双电源互补对称电路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9.4.1  </a:t>
            </a:r>
            <a:r>
              <a:rPr lang="zh-CN" altLang="en-US"/>
              <a:t>甲乙类双电源互补对称电路</a:t>
            </a:r>
          </a:p>
        </p:txBody>
      </p:sp>
      <p:graphicFrame>
        <p:nvGraphicFramePr>
          <p:cNvPr id="6" name="Object 9"/>
          <p:cNvGraphicFramePr>
            <a:graphicFrameLocks noChangeAspect="1"/>
          </p:cNvGraphicFramePr>
          <p:nvPr/>
        </p:nvGraphicFramePr>
        <p:xfrm>
          <a:off x="4449763" y="1452563"/>
          <a:ext cx="3749675" cy="3921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4" name="图片" r:id="rId3" imgW="1875092" imgH="1964452" progId="Word.Picture.8">
                  <p:embed/>
                </p:oleObj>
              </mc:Choice>
              <mc:Fallback>
                <p:oleObj name="图片" r:id="rId3" imgW="1875092" imgH="1964452" progId="Word.Picture.8">
                  <p:embed/>
                  <p:pic>
                    <p:nvPicPr>
                      <p:cNvPr id="6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49763" y="1452563"/>
                        <a:ext cx="3749675" cy="3921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28" name="Object 7"/>
          <p:cNvGraphicFramePr>
            <a:graphicFrameLocks noChangeAspect="1"/>
          </p:cNvGraphicFramePr>
          <p:nvPr/>
        </p:nvGraphicFramePr>
        <p:xfrm>
          <a:off x="827088" y="1628775"/>
          <a:ext cx="3144837" cy="3621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5" name="图片" r:id="rId5" imgW="1570672" imgH="1811954" progId="Word.Picture.8">
                  <p:embed/>
                </p:oleObj>
              </mc:Choice>
              <mc:Fallback>
                <p:oleObj name="图片" r:id="rId5" imgW="1570672" imgH="1811954" progId="Word.Picture.8">
                  <p:embed/>
                  <p:pic>
                    <p:nvPicPr>
                      <p:cNvPr id="26628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088" y="1628775"/>
                        <a:ext cx="3144837" cy="3621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29" name="Text Box 3"/>
          <p:cNvSpPr txBox="1">
            <a:spLocks noChangeArrowheads="1"/>
          </p:cNvSpPr>
          <p:nvPr/>
        </p:nvSpPr>
        <p:spPr bwMode="auto">
          <a:xfrm>
            <a:off x="457200" y="836613"/>
            <a:ext cx="58674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乙类互补对称电路存在的问题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9.4.1  </a:t>
            </a:r>
            <a:r>
              <a:rPr lang="zh-CN" altLang="en-US"/>
              <a:t>甲乙类双电源互补对称电路</a:t>
            </a:r>
          </a:p>
        </p:txBody>
      </p:sp>
      <p:graphicFrame>
        <p:nvGraphicFramePr>
          <p:cNvPr id="27651" name="Object 41"/>
          <p:cNvGraphicFramePr>
            <a:graphicFrameLocks noChangeAspect="1"/>
          </p:cNvGraphicFramePr>
          <p:nvPr/>
        </p:nvGraphicFramePr>
        <p:xfrm>
          <a:off x="4716463" y="908050"/>
          <a:ext cx="4289425" cy="4384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38" name="图片" r:id="rId3" imgW="2141728" imgH="2193380" progId="Word.Picture.8">
                  <p:embed/>
                </p:oleObj>
              </mc:Choice>
              <mc:Fallback>
                <p:oleObj name="图片" r:id="rId3" imgW="2141728" imgH="2193380" progId="Word.Picture.8">
                  <p:embed/>
                  <p:pic>
                    <p:nvPicPr>
                      <p:cNvPr id="27651" name="Object 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6463" y="908050"/>
                        <a:ext cx="4289425" cy="4384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52" name="Text Box 6"/>
          <p:cNvSpPr txBox="1">
            <a:spLocks noChangeArrowheads="1"/>
          </p:cNvSpPr>
          <p:nvPr/>
        </p:nvSpPr>
        <p:spPr bwMode="auto">
          <a:xfrm>
            <a:off x="381000" y="728663"/>
            <a:ext cx="34290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kumimoji="1" lang="en-US" altLang="zh-CN" sz="2800" b="1">
                <a:solidFill>
                  <a:srgbClr val="CC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1.  </a:t>
            </a:r>
            <a:r>
              <a:rPr kumimoji="1" lang="zh-CN" altLang="en-US" sz="2800" b="1">
                <a:solidFill>
                  <a:srgbClr val="CC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静态偏置</a:t>
            </a:r>
          </a:p>
        </p:txBody>
      </p:sp>
      <p:sp>
        <p:nvSpPr>
          <p:cNvPr id="40" name="Text Box 7"/>
          <p:cNvSpPr txBox="1">
            <a:spLocks noChangeArrowheads="1"/>
          </p:cNvSpPr>
          <p:nvPr/>
        </p:nvSpPr>
        <p:spPr bwMode="auto">
          <a:xfrm>
            <a:off x="647700" y="1262063"/>
            <a:ext cx="29718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可克服交越失真</a:t>
            </a:r>
          </a:p>
        </p:txBody>
      </p:sp>
      <p:sp>
        <p:nvSpPr>
          <p:cNvPr id="41" name="Text Box 8"/>
          <p:cNvSpPr txBox="1">
            <a:spLocks noChangeArrowheads="1"/>
          </p:cNvSpPr>
          <p:nvPr/>
        </p:nvSpPr>
        <p:spPr bwMode="auto">
          <a:xfrm>
            <a:off x="381000" y="1884363"/>
            <a:ext cx="34290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kumimoji="1" lang="en-US" altLang="zh-CN" sz="2800" b="1">
                <a:solidFill>
                  <a:srgbClr val="CC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2.  </a:t>
            </a:r>
            <a:r>
              <a:rPr kumimoji="1" lang="zh-CN" altLang="en-US" sz="2800" b="1">
                <a:solidFill>
                  <a:srgbClr val="CC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动态工作情况</a:t>
            </a:r>
          </a:p>
        </p:txBody>
      </p:sp>
      <p:sp>
        <p:nvSpPr>
          <p:cNvPr id="42" name="Text Box 9"/>
          <p:cNvSpPr txBox="1">
            <a:spLocks noChangeArrowheads="1"/>
          </p:cNvSpPr>
          <p:nvPr/>
        </p:nvSpPr>
        <p:spPr bwMode="auto">
          <a:xfrm>
            <a:off x="381000" y="2417763"/>
            <a:ext cx="42672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二极管等效为恒压模型</a:t>
            </a:r>
          </a:p>
        </p:txBody>
      </p:sp>
      <p:grpSp>
        <p:nvGrpSpPr>
          <p:cNvPr id="43" name="Group 10"/>
          <p:cNvGrpSpPr>
            <a:grpSpLocks/>
          </p:cNvGrpSpPr>
          <p:nvPr/>
        </p:nvGrpSpPr>
        <p:grpSpPr bwMode="auto">
          <a:xfrm>
            <a:off x="457200" y="3211513"/>
            <a:ext cx="4038600" cy="1981200"/>
            <a:chOff x="336" y="2160"/>
            <a:chExt cx="2544" cy="1248"/>
          </a:xfrm>
        </p:grpSpPr>
        <p:sp>
          <p:nvSpPr>
            <p:cNvPr id="44" name="AutoShape 11" descr="羊皮纸"/>
            <p:cNvSpPr>
              <a:spLocks noChangeArrowheads="1"/>
            </p:cNvSpPr>
            <p:nvPr/>
          </p:nvSpPr>
          <p:spPr bwMode="auto">
            <a:xfrm>
              <a:off x="336" y="2160"/>
              <a:ext cx="2544" cy="1248"/>
            </a:xfrm>
            <a:prstGeom prst="roundRect">
              <a:avLst>
                <a:gd name="adj" fmla="val 16667"/>
              </a:avLst>
            </a:prstGeom>
            <a:blipFill dpi="0" rotWithShape="0">
              <a:blip r:embed="rId5"/>
              <a:srcRect/>
              <a:tile tx="0" ty="0" sx="100000" sy="100000" flip="none" algn="tl"/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 b="1" kern="0">
                <a:solidFill>
                  <a:srgbClr val="000000"/>
                </a:solidFill>
                <a:latin typeface="Arial Narrow" pitchFamily="34" charset="0"/>
                <a:ea typeface="+mn-ea"/>
              </a:endParaRPr>
            </a:p>
          </p:txBody>
        </p:sp>
        <p:grpSp>
          <p:nvGrpSpPr>
            <p:cNvPr id="27680" name="Group 12"/>
            <p:cNvGrpSpPr>
              <a:grpSpLocks/>
            </p:cNvGrpSpPr>
            <p:nvPr/>
          </p:nvGrpSpPr>
          <p:grpSpPr bwMode="auto">
            <a:xfrm>
              <a:off x="480" y="2304"/>
              <a:ext cx="288" cy="864"/>
              <a:chOff x="336" y="2688"/>
              <a:chExt cx="288" cy="864"/>
            </a:xfrm>
          </p:grpSpPr>
          <p:sp>
            <p:nvSpPr>
              <p:cNvPr id="46" name="Line 13"/>
              <p:cNvSpPr>
                <a:spLocks noChangeShapeType="1"/>
              </p:cNvSpPr>
              <p:nvPr/>
            </p:nvSpPr>
            <p:spPr bwMode="auto">
              <a:xfrm rot="-5400000">
                <a:off x="48" y="3120"/>
                <a:ext cx="864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>
                  <a:defRPr/>
                </a:pPr>
                <a:endParaRPr lang="zh-CN" altLang="en-US" b="1" kern="0">
                  <a:solidFill>
                    <a:srgbClr val="000000"/>
                  </a:solidFill>
                  <a:latin typeface="Arial Narrow" pitchFamily="34" charset="0"/>
                  <a:ea typeface="+mn-ea"/>
                </a:endParaRPr>
              </a:p>
            </p:txBody>
          </p:sp>
          <p:grpSp>
            <p:nvGrpSpPr>
              <p:cNvPr id="27682" name="Group 14"/>
              <p:cNvGrpSpPr>
                <a:grpSpLocks/>
              </p:cNvGrpSpPr>
              <p:nvPr/>
            </p:nvGrpSpPr>
            <p:grpSpPr bwMode="auto">
              <a:xfrm>
                <a:off x="336" y="3024"/>
                <a:ext cx="288" cy="192"/>
                <a:chOff x="336" y="2928"/>
                <a:chExt cx="288" cy="192"/>
              </a:xfrm>
            </p:grpSpPr>
            <p:sp>
              <p:nvSpPr>
                <p:cNvPr id="48" name="AutoShape 15"/>
                <p:cNvSpPr>
                  <a:spLocks noChangeArrowheads="1"/>
                </p:cNvSpPr>
                <p:nvPr/>
              </p:nvSpPr>
              <p:spPr bwMode="auto">
                <a:xfrm flipV="1">
                  <a:off x="358" y="2928"/>
                  <a:ext cx="240" cy="192"/>
                </a:xfrm>
                <a:prstGeom prst="triangle">
                  <a:avLst>
                    <a:gd name="adj" fmla="val 50000"/>
                  </a:avLst>
                </a:prstGeom>
                <a:noFill/>
                <a:ln w="31750">
                  <a:solidFill>
                    <a:srgbClr val="0000FF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pPr algn="ctr">
                    <a:defRPr/>
                  </a:pPr>
                  <a:endParaRPr lang="zh-CN" altLang="en-US" b="1" kern="0">
                    <a:solidFill>
                      <a:srgbClr val="000000"/>
                    </a:solidFill>
                    <a:latin typeface="Arial Narrow" pitchFamily="34" charset="0"/>
                    <a:ea typeface="+mn-ea"/>
                  </a:endParaRPr>
                </a:p>
              </p:txBody>
            </p:sp>
            <p:sp>
              <p:nvSpPr>
                <p:cNvPr id="49" name="Line 16"/>
                <p:cNvSpPr>
                  <a:spLocks noChangeShapeType="1"/>
                </p:cNvSpPr>
                <p:nvPr/>
              </p:nvSpPr>
              <p:spPr bwMode="auto">
                <a:xfrm>
                  <a:off x="336" y="3120"/>
                  <a:ext cx="288" cy="0"/>
                </a:xfrm>
                <a:prstGeom prst="line">
                  <a:avLst/>
                </a:prstGeom>
                <a:noFill/>
                <a:ln w="31750">
                  <a:solidFill>
                    <a:srgbClr val="0000FF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pPr algn="ctr">
                    <a:defRPr/>
                  </a:pPr>
                  <a:endParaRPr lang="zh-CN" altLang="en-US" b="1" kern="0">
                    <a:solidFill>
                      <a:srgbClr val="000000"/>
                    </a:solidFill>
                    <a:latin typeface="Arial Narrow" pitchFamily="34" charset="0"/>
                    <a:ea typeface="+mn-ea"/>
                  </a:endParaRPr>
                </a:p>
              </p:txBody>
            </p:sp>
            <p:sp>
              <p:nvSpPr>
                <p:cNvPr id="50" name="Line 17"/>
                <p:cNvSpPr>
                  <a:spLocks noChangeShapeType="1"/>
                </p:cNvSpPr>
                <p:nvPr/>
              </p:nvSpPr>
              <p:spPr bwMode="auto">
                <a:xfrm rot="-5400000">
                  <a:off x="384" y="3024"/>
                  <a:ext cx="192" cy="0"/>
                </a:xfrm>
                <a:prstGeom prst="line">
                  <a:avLst/>
                </a:prstGeom>
                <a:noFill/>
                <a:ln w="31750">
                  <a:solidFill>
                    <a:srgbClr val="0000FF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pPr algn="ctr">
                    <a:defRPr/>
                  </a:pPr>
                  <a:endParaRPr lang="zh-CN" altLang="en-US" b="1" kern="0">
                    <a:solidFill>
                      <a:srgbClr val="000000"/>
                    </a:solidFill>
                    <a:latin typeface="Arial Narrow" pitchFamily="34" charset="0"/>
                    <a:ea typeface="+mn-ea"/>
                  </a:endParaRPr>
                </a:p>
              </p:txBody>
            </p:sp>
          </p:grpSp>
        </p:grpSp>
      </p:grpSp>
      <p:grpSp>
        <p:nvGrpSpPr>
          <p:cNvPr id="51" name="Group 18"/>
          <p:cNvGrpSpPr>
            <a:grpSpLocks/>
          </p:cNvGrpSpPr>
          <p:nvPr/>
        </p:nvGrpSpPr>
        <p:grpSpPr bwMode="auto">
          <a:xfrm>
            <a:off x="1447800" y="3287713"/>
            <a:ext cx="1295400" cy="1828800"/>
            <a:chOff x="960" y="2208"/>
            <a:chExt cx="816" cy="1152"/>
          </a:xfrm>
        </p:grpSpPr>
        <p:sp>
          <p:nvSpPr>
            <p:cNvPr id="52" name="AutoShape 19"/>
            <p:cNvSpPr>
              <a:spLocks noChangeArrowheads="1"/>
            </p:cNvSpPr>
            <p:nvPr/>
          </p:nvSpPr>
          <p:spPr bwMode="auto">
            <a:xfrm>
              <a:off x="960" y="2688"/>
              <a:ext cx="288" cy="192"/>
            </a:xfrm>
            <a:prstGeom prst="rightArrow">
              <a:avLst>
                <a:gd name="adj1" fmla="val 50000"/>
                <a:gd name="adj2" fmla="val 37500"/>
              </a:avLst>
            </a:prstGeom>
            <a:solidFill>
              <a:srgbClr val="FF00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 b="1" kern="0">
                <a:solidFill>
                  <a:srgbClr val="000000"/>
                </a:solidFill>
                <a:latin typeface="Arial Narrow" pitchFamily="34" charset="0"/>
                <a:ea typeface="+mn-ea"/>
              </a:endParaRPr>
            </a:p>
          </p:txBody>
        </p:sp>
        <p:grpSp>
          <p:nvGrpSpPr>
            <p:cNvPr id="27669" name="Group 20"/>
            <p:cNvGrpSpPr>
              <a:grpSpLocks/>
            </p:cNvGrpSpPr>
            <p:nvPr/>
          </p:nvGrpSpPr>
          <p:grpSpPr bwMode="auto">
            <a:xfrm>
              <a:off x="1392" y="2208"/>
              <a:ext cx="384" cy="1152"/>
              <a:chOff x="1632" y="2592"/>
              <a:chExt cx="384" cy="1152"/>
            </a:xfrm>
          </p:grpSpPr>
          <p:sp>
            <p:nvSpPr>
              <p:cNvPr id="54" name="Line 21"/>
              <p:cNvSpPr>
                <a:spLocks noChangeShapeType="1"/>
              </p:cNvSpPr>
              <p:nvPr/>
            </p:nvSpPr>
            <p:spPr bwMode="auto">
              <a:xfrm rot="-5400000">
                <a:off x="1248" y="3168"/>
                <a:ext cx="1152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pPr algn="ctr">
                  <a:defRPr/>
                </a:pPr>
                <a:endParaRPr lang="zh-CN" altLang="en-US" b="1" kern="0">
                  <a:solidFill>
                    <a:srgbClr val="000000"/>
                  </a:solidFill>
                  <a:latin typeface="Arial Narrow" pitchFamily="34" charset="0"/>
                  <a:ea typeface="+mn-ea"/>
                </a:endParaRPr>
              </a:p>
            </p:txBody>
          </p:sp>
          <p:grpSp>
            <p:nvGrpSpPr>
              <p:cNvPr id="27671" name="Group 22"/>
              <p:cNvGrpSpPr>
                <a:grpSpLocks/>
              </p:cNvGrpSpPr>
              <p:nvPr/>
            </p:nvGrpSpPr>
            <p:grpSpPr bwMode="auto">
              <a:xfrm>
                <a:off x="1680" y="2928"/>
                <a:ext cx="288" cy="192"/>
                <a:chOff x="336" y="2928"/>
                <a:chExt cx="288" cy="192"/>
              </a:xfrm>
            </p:grpSpPr>
            <p:sp>
              <p:nvSpPr>
                <p:cNvPr id="60" name="AutoShape 23"/>
                <p:cNvSpPr>
                  <a:spLocks noChangeArrowheads="1"/>
                </p:cNvSpPr>
                <p:nvPr/>
              </p:nvSpPr>
              <p:spPr bwMode="auto">
                <a:xfrm flipV="1">
                  <a:off x="358" y="2928"/>
                  <a:ext cx="240" cy="192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0000FF"/>
                </a:solidFill>
                <a:ln w="31750">
                  <a:solidFill>
                    <a:srgbClr val="0000FF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pPr algn="ctr">
                    <a:defRPr/>
                  </a:pPr>
                  <a:endParaRPr lang="zh-CN" altLang="en-US" b="1" kern="0">
                    <a:solidFill>
                      <a:srgbClr val="000000"/>
                    </a:solidFill>
                    <a:latin typeface="Arial Narrow" pitchFamily="34" charset="0"/>
                    <a:ea typeface="+mn-ea"/>
                  </a:endParaRPr>
                </a:p>
              </p:txBody>
            </p:sp>
            <p:sp>
              <p:nvSpPr>
                <p:cNvPr id="61" name="Line 24"/>
                <p:cNvSpPr>
                  <a:spLocks noChangeShapeType="1"/>
                </p:cNvSpPr>
                <p:nvPr/>
              </p:nvSpPr>
              <p:spPr bwMode="auto">
                <a:xfrm>
                  <a:off x="336" y="3120"/>
                  <a:ext cx="288" cy="0"/>
                </a:xfrm>
                <a:prstGeom prst="line">
                  <a:avLst/>
                </a:prstGeom>
                <a:noFill/>
                <a:ln w="31750">
                  <a:solidFill>
                    <a:srgbClr val="0000FF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pPr algn="ctr">
                    <a:defRPr/>
                  </a:pPr>
                  <a:endParaRPr lang="zh-CN" altLang="en-US" b="1" kern="0">
                    <a:solidFill>
                      <a:srgbClr val="000000"/>
                    </a:solidFill>
                    <a:latin typeface="Arial Narrow" pitchFamily="34" charset="0"/>
                    <a:ea typeface="+mn-ea"/>
                  </a:endParaRPr>
                </a:p>
              </p:txBody>
            </p:sp>
            <p:sp>
              <p:nvSpPr>
                <p:cNvPr id="62" name="Line 25"/>
                <p:cNvSpPr>
                  <a:spLocks noChangeShapeType="1"/>
                </p:cNvSpPr>
                <p:nvPr/>
              </p:nvSpPr>
              <p:spPr bwMode="auto">
                <a:xfrm rot="-5400000">
                  <a:off x="384" y="3024"/>
                  <a:ext cx="192" cy="0"/>
                </a:xfrm>
                <a:prstGeom prst="line">
                  <a:avLst/>
                </a:prstGeom>
                <a:noFill/>
                <a:ln w="31750">
                  <a:solidFill>
                    <a:srgbClr val="0000FF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pPr algn="ctr">
                    <a:defRPr/>
                  </a:pPr>
                  <a:endParaRPr lang="zh-CN" altLang="en-US" b="1" kern="0">
                    <a:solidFill>
                      <a:srgbClr val="000000"/>
                    </a:solidFill>
                    <a:latin typeface="Arial Narrow" pitchFamily="34" charset="0"/>
                    <a:ea typeface="+mn-ea"/>
                  </a:endParaRPr>
                </a:p>
              </p:txBody>
            </p:sp>
          </p:grpSp>
          <p:grpSp>
            <p:nvGrpSpPr>
              <p:cNvPr id="27672" name="Group 26"/>
              <p:cNvGrpSpPr>
                <a:grpSpLocks/>
              </p:cNvGrpSpPr>
              <p:nvPr/>
            </p:nvGrpSpPr>
            <p:grpSpPr bwMode="auto">
              <a:xfrm>
                <a:off x="1632" y="3360"/>
                <a:ext cx="384" cy="96"/>
                <a:chOff x="1632" y="3360"/>
                <a:chExt cx="384" cy="96"/>
              </a:xfrm>
            </p:grpSpPr>
            <p:sp>
              <p:nvSpPr>
                <p:cNvPr id="57" name="Line 27"/>
                <p:cNvSpPr>
                  <a:spLocks noChangeShapeType="1"/>
                </p:cNvSpPr>
                <p:nvPr/>
              </p:nvSpPr>
              <p:spPr bwMode="auto">
                <a:xfrm>
                  <a:off x="1632" y="3360"/>
                  <a:ext cx="384" cy="0"/>
                </a:xfrm>
                <a:prstGeom prst="line">
                  <a:avLst/>
                </a:prstGeom>
                <a:noFill/>
                <a:ln w="44450">
                  <a:solidFill>
                    <a:srgbClr val="0000FF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pPr algn="ctr">
                    <a:defRPr/>
                  </a:pPr>
                  <a:endParaRPr lang="zh-CN" altLang="en-US" b="1" kern="0">
                    <a:solidFill>
                      <a:srgbClr val="000000"/>
                    </a:solidFill>
                    <a:latin typeface="Arial Narrow" pitchFamily="34" charset="0"/>
                    <a:ea typeface="+mn-ea"/>
                  </a:endParaRPr>
                </a:p>
              </p:txBody>
            </p:sp>
            <p:sp>
              <p:nvSpPr>
                <p:cNvPr id="58" name="Line 28"/>
                <p:cNvSpPr>
                  <a:spLocks noChangeShapeType="1"/>
                </p:cNvSpPr>
                <p:nvPr/>
              </p:nvSpPr>
              <p:spPr bwMode="auto">
                <a:xfrm>
                  <a:off x="1728" y="3456"/>
                  <a:ext cx="192" cy="0"/>
                </a:xfrm>
                <a:prstGeom prst="line">
                  <a:avLst/>
                </a:prstGeom>
                <a:noFill/>
                <a:ln w="44450">
                  <a:solidFill>
                    <a:srgbClr val="0000FF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pPr algn="ctr">
                    <a:defRPr/>
                  </a:pPr>
                  <a:endParaRPr lang="zh-CN" altLang="en-US" b="1" kern="0">
                    <a:solidFill>
                      <a:srgbClr val="000000"/>
                    </a:solidFill>
                    <a:latin typeface="Arial Narrow" pitchFamily="34" charset="0"/>
                    <a:ea typeface="+mn-ea"/>
                  </a:endParaRPr>
                </a:p>
              </p:txBody>
            </p:sp>
            <p:sp>
              <p:nvSpPr>
                <p:cNvPr id="59" name="Rectangle 29"/>
                <p:cNvSpPr>
                  <a:spLocks noChangeArrowheads="1"/>
                </p:cNvSpPr>
                <p:nvPr/>
              </p:nvSpPr>
              <p:spPr bwMode="auto">
                <a:xfrm>
                  <a:off x="1728" y="3375"/>
                  <a:ext cx="193" cy="7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pPr algn="ctr">
                    <a:defRPr/>
                  </a:pPr>
                  <a:endParaRPr lang="zh-CN" altLang="en-US" b="1" kern="0">
                    <a:solidFill>
                      <a:srgbClr val="000000"/>
                    </a:solidFill>
                    <a:latin typeface="Arial Narrow" pitchFamily="34" charset="0"/>
                    <a:ea typeface="+mn-ea"/>
                  </a:endParaRPr>
                </a:p>
              </p:txBody>
            </p:sp>
          </p:grpSp>
        </p:grpSp>
      </p:grpSp>
      <p:sp>
        <p:nvSpPr>
          <p:cNvPr id="63" name="Text Box 30"/>
          <p:cNvSpPr txBox="1">
            <a:spLocks noChangeArrowheads="1"/>
          </p:cNvSpPr>
          <p:nvPr/>
        </p:nvSpPr>
        <p:spPr bwMode="auto">
          <a:xfrm>
            <a:off x="684213" y="5195888"/>
            <a:ext cx="7631112" cy="104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0000FF"/>
                    </a:gs>
                    <a:gs pos="100000">
                      <a:srgbClr val="66FFFF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kumimoji="1" lang="en-US" altLang="zh-CN" sz="2400" b="1" dirty="0">
                <a:solidFill>
                  <a:srgbClr val="FF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+mn-ea"/>
              </a:rPr>
              <a:t>        #</a:t>
            </a:r>
            <a:r>
              <a:rPr kumimoji="1" lang="en-US" altLang="zh-CN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+mn-ea"/>
              </a:rPr>
              <a:t> </a:t>
            </a:r>
            <a:r>
              <a:rPr kumimoji="1" lang="zh-CN" altLang="en-US" sz="24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+mn-ea"/>
              </a:rPr>
              <a:t>在输入信号的整个周期内，两二极管是否会出现反向偏置状态？</a:t>
            </a:r>
          </a:p>
        </p:txBody>
      </p:sp>
      <p:sp>
        <p:nvSpPr>
          <p:cNvPr id="64" name="AutoShape 31" descr="紫色网格"/>
          <p:cNvSpPr>
            <a:spLocks noChangeArrowheads="1"/>
          </p:cNvSpPr>
          <p:nvPr/>
        </p:nvSpPr>
        <p:spPr bwMode="auto">
          <a:xfrm>
            <a:off x="3200400" y="762000"/>
            <a:ext cx="2168525" cy="882650"/>
          </a:xfrm>
          <a:prstGeom prst="wedgeRoundRectCallout">
            <a:avLst>
              <a:gd name="adj1" fmla="val 55491"/>
              <a:gd name="adj2" fmla="val 121583"/>
              <a:gd name="adj3" fmla="val 16667"/>
            </a:avLst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80000"/>
              </a:lnSpc>
              <a:spcBef>
                <a:spcPct val="50000"/>
              </a:spcBef>
            </a:pPr>
            <a:r>
              <a:rPr kumimoji="1" lang="zh-CN" altLang="en-US" sz="2400" b="1">
                <a:solidFill>
                  <a:srgbClr val="FFFFFF"/>
                </a:solidFill>
                <a:latin typeface="Times New Roman" panose="02020603050405020304" pitchFamily="18" charset="0"/>
                <a:ea typeface="楷体_GB2312" pitchFamily="49" charset="-122"/>
              </a:rPr>
              <a:t>设</a:t>
            </a:r>
            <a:r>
              <a:rPr kumimoji="1" lang="en-US" altLang="zh-CN" sz="2400" b="1">
                <a:solidFill>
                  <a:srgbClr val="FFFFFF"/>
                </a:solidFill>
                <a:latin typeface="Times New Roman" panose="02020603050405020304" pitchFamily="18" charset="0"/>
                <a:ea typeface="楷体_GB2312" pitchFamily="49" charset="-122"/>
              </a:rPr>
              <a:t>T</a:t>
            </a:r>
            <a:r>
              <a:rPr kumimoji="1" lang="en-US" altLang="zh-CN" sz="2400" b="1" baseline="-25000">
                <a:solidFill>
                  <a:srgbClr val="FFFFFF"/>
                </a:solidFill>
                <a:latin typeface="Times New Roman" panose="02020603050405020304" pitchFamily="18" charset="0"/>
                <a:ea typeface="楷体_GB2312" pitchFamily="49" charset="-122"/>
              </a:rPr>
              <a:t>3</a:t>
            </a:r>
            <a:r>
              <a:rPr kumimoji="1" lang="zh-CN" altLang="en-US" sz="2400" b="1">
                <a:solidFill>
                  <a:srgbClr val="FFFFFF"/>
                </a:solidFill>
                <a:latin typeface="Times New Roman" panose="02020603050405020304" pitchFamily="18" charset="0"/>
                <a:ea typeface="楷体_GB2312" pitchFamily="49" charset="-122"/>
              </a:rPr>
              <a:t>已有合适</a:t>
            </a:r>
          </a:p>
          <a:p>
            <a:pPr algn="ctr">
              <a:lnSpc>
                <a:spcPct val="70000"/>
              </a:lnSpc>
              <a:spcBef>
                <a:spcPct val="50000"/>
              </a:spcBef>
            </a:pPr>
            <a:r>
              <a:rPr kumimoji="1" lang="zh-CN" altLang="en-US" sz="2400" b="1">
                <a:solidFill>
                  <a:srgbClr val="FFFFFF"/>
                </a:solidFill>
                <a:latin typeface="Times New Roman" panose="02020603050405020304" pitchFamily="18" charset="0"/>
                <a:ea typeface="楷体_GB2312" pitchFamily="49" charset="-122"/>
              </a:rPr>
              <a:t>的静态工作点</a:t>
            </a:r>
            <a:endParaRPr kumimoji="1" lang="zh-CN" altLang="en-US" sz="2400" b="1">
              <a:solidFill>
                <a:srgbClr val="FF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grpSp>
        <p:nvGrpSpPr>
          <p:cNvPr id="65" name="Group 32"/>
          <p:cNvGrpSpPr>
            <a:grpSpLocks/>
          </p:cNvGrpSpPr>
          <p:nvPr/>
        </p:nvGrpSpPr>
        <p:grpSpPr bwMode="auto">
          <a:xfrm>
            <a:off x="3048000" y="3287713"/>
            <a:ext cx="1219200" cy="1828800"/>
            <a:chOff x="1968" y="2208"/>
            <a:chExt cx="768" cy="1152"/>
          </a:xfrm>
        </p:grpSpPr>
        <p:sp>
          <p:nvSpPr>
            <p:cNvPr id="66" name="AutoShape 33"/>
            <p:cNvSpPr>
              <a:spLocks noChangeArrowheads="1"/>
            </p:cNvSpPr>
            <p:nvPr/>
          </p:nvSpPr>
          <p:spPr bwMode="auto">
            <a:xfrm>
              <a:off x="1968" y="2688"/>
              <a:ext cx="288" cy="192"/>
            </a:xfrm>
            <a:prstGeom prst="rightArrow">
              <a:avLst>
                <a:gd name="adj1" fmla="val 50000"/>
                <a:gd name="adj2" fmla="val 37500"/>
              </a:avLst>
            </a:prstGeom>
            <a:solidFill>
              <a:srgbClr val="FF00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 b="1" kern="0">
                <a:solidFill>
                  <a:srgbClr val="000000"/>
                </a:solidFill>
                <a:latin typeface="Arial Narrow" pitchFamily="34" charset="0"/>
                <a:ea typeface="+mn-ea"/>
              </a:endParaRPr>
            </a:p>
          </p:txBody>
        </p:sp>
        <p:sp>
          <p:nvSpPr>
            <p:cNvPr id="67" name="Line 34"/>
            <p:cNvSpPr>
              <a:spLocks noChangeShapeType="1"/>
            </p:cNvSpPr>
            <p:nvPr/>
          </p:nvSpPr>
          <p:spPr bwMode="auto">
            <a:xfrm rot="-5400000">
              <a:off x="1968" y="2784"/>
              <a:ext cx="1152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 b="1" kern="0">
                <a:solidFill>
                  <a:srgbClr val="000000"/>
                </a:solidFill>
                <a:latin typeface="Arial Narrow" pitchFamily="34" charset="0"/>
                <a:ea typeface="+mn-ea"/>
              </a:endParaRPr>
            </a:p>
          </p:txBody>
        </p:sp>
        <p:grpSp>
          <p:nvGrpSpPr>
            <p:cNvPr id="27664" name="Group 35"/>
            <p:cNvGrpSpPr>
              <a:grpSpLocks/>
            </p:cNvGrpSpPr>
            <p:nvPr/>
          </p:nvGrpSpPr>
          <p:grpSpPr bwMode="auto">
            <a:xfrm>
              <a:off x="2352" y="2976"/>
              <a:ext cx="384" cy="96"/>
              <a:chOff x="1632" y="3360"/>
              <a:chExt cx="384" cy="96"/>
            </a:xfrm>
          </p:grpSpPr>
          <p:sp>
            <p:nvSpPr>
              <p:cNvPr id="69" name="Line 36"/>
              <p:cNvSpPr>
                <a:spLocks noChangeShapeType="1"/>
              </p:cNvSpPr>
              <p:nvPr/>
            </p:nvSpPr>
            <p:spPr bwMode="auto">
              <a:xfrm>
                <a:off x="1632" y="3360"/>
                <a:ext cx="384" cy="0"/>
              </a:xfrm>
              <a:prstGeom prst="line">
                <a:avLst/>
              </a:prstGeom>
              <a:noFill/>
              <a:ln w="44450">
                <a:solidFill>
                  <a:srgbClr val="0000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pPr algn="ctr">
                  <a:defRPr/>
                </a:pPr>
                <a:endParaRPr lang="zh-CN" altLang="en-US" b="1" kern="0">
                  <a:solidFill>
                    <a:srgbClr val="000000"/>
                  </a:solidFill>
                  <a:latin typeface="Arial Narrow" pitchFamily="34" charset="0"/>
                  <a:ea typeface="+mn-ea"/>
                </a:endParaRPr>
              </a:p>
            </p:txBody>
          </p:sp>
          <p:sp>
            <p:nvSpPr>
              <p:cNvPr id="70" name="Line 37"/>
              <p:cNvSpPr>
                <a:spLocks noChangeShapeType="1"/>
              </p:cNvSpPr>
              <p:nvPr/>
            </p:nvSpPr>
            <p:spPr bwMode="auto">
              <a:xfrm>
                <a:off x="1728" y="3456"/>
                <a:ext cx="192" cy="0"/>
              </a:xfrm>
              <a:prstGeom prst="line">
                <a:avLst/>
              </a:prstGeom>
              <a:noFill/>
              <a:ln w="44450">
                <a:solidFill>
                  <a:srgbClr val="0000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pPr algn="ctr">
                  <a:defRPr/>
                </a:pPr>
                <a:endParaRPr lang="zh-CN" altLang="en-US" b="1" kern="0">
                  <a:solidFill>
                    <a:srgbClr val="000000"/>
                  </a:solidFill>
                  <a:latin typeface="Arial Narrow" pitchFamily="34" charset="0"/>
                  <a:ea typeface="+mn-ea"/>
                </a:endParaRPr>
              </a:p>
            </p:txBody>
          </p:sp>
          <p:sp>
            <p:nvSpPr>
              <p:cNvPr id="71" name="Rectangle 38"/>
              <p:cNvSpPr>
                <a:spLocks noChangeArrowheads="1"/>
              </p:cNvSpPr>
              <p:nvPr/>
            </p:nvSpPr>
            <p:spPr bwMode="auto">
              <a:xfrm>
                <a:off x="1728" y="3375"/>
                <a:ext cx="193" cy="7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pPr algn="ctr">
                  <a:defRPr/>
                </a:pPr>
                <a:endParaRPr lang="zh-CN" altLang="en-US" b="1" kern="0">
                  <a:solidFill>
                    <a:srgbClr val="000000"/>
                  </a:solidFill>
                  <a:latin typeface="Arial Narrow" pitchFamily="34" charset="0"/>
                  <a:ea typeface="+mn-ea"/>
                </a:endParaRPr>
              </a:p>
            </p:txBody>
          </p:sp>
        </p:grpSp>
      </p:grpSp>
      <p:sp>
        <p:nvSpPr>
          <p:cNvPr id="72" name="AutoShape 39" descr="紫色网格"/>
          <p:cNvSpPr>
            <a:spLocks noChangeArrowheads="1"/>
          </p:cNvSpPr>
          <p:nvPr/>
        </p:nvSpPr>
        <p:spPr bwMode="auto">
          <a:xfrm>
            <a:off x="1524000" y="2982913"/>
            <a:ext cx="2589213" cy="488950"/>
          </a:xfrm>
          <a:prstGeom prst="wedgeRoundRectCallout">
            <a:avLst>
              <a:gd name="adj1" fmla="val 42764"/>
              <a:gd name="adj2" fmla="val 239935"/>
              <a:gd name="adj3" fmla="val 16667"/>
            </a:avLst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50000"/>
              </a:spcBef>
            </a:pPr>
            <a:r>
              <a:rPr kumimoji="1" lang="zh-CN" altLang="en-US" sz="2400" b="1">
                <a:solidFill>
                  <a:srgbClr val="FFFFFF"/>
                </a:solidFill>
                <a:latin typeface="Times New Roman" panose="02020603050405020304" pitchFamily="18" charset="0"/>
                <a:ea typeface="楷体_GB2312" pitchFamily="49" charset="-122"/>
              </a:rPr>
              <a:t>交流相当于短路</a:t>
            </a:r>
            <a:endParaRPr kumimoji="1" lang="zh-CN" altLang="en-US" sz="2400" b="1">
              <a:solidFill>
                <a:srgbClr val="FF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4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utoUpdateAnimBg="0"/>
      <p:bldP spid="41" grpId="0" autoUpdateAnimBg="0"/>
      <p:bldP spid="42" grpId="0" autoUpdateAnimBg="0"/>
      <p:bldP spid="63" grpId="0" autoUpdateAnimBg="0"/>
      <p:bldP spid="64" grpId="0" animBg="1" autoUpdateAnimBg="0"/>
      <p:bldP spid="72" grpId="0" animBg="1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9.4.1  </a:t>
            </a:r>
            <a:r>
              <a:rPr lang="zh-CN" altLang="en-US"/>
              <a:t>甲乙类双电源互补对称电路</a:t>
            </a:r>
          </a:p>
        </p:txBody>
      </p:sp>
      <p:graphicFrame>
        <p:nvGraphicFramePr>
          <p:cNvPr id="28675" name="Object 9"/>
          <p:cNvGraphicFramePr>
            <a:graphicFrameLocks noChangeAspect="1"/>
          </p:cNvGraphicFramePr>
          <p:nvPr/>
        </p:nvGraphicFramePr>
        <p:xfrm>
          <a:off x="4349750" y="769938"/>
          <a:ext cx="4686300" cy="4819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2" name="图片" r:id="rId3" imgW="2341795" imgH="2412934" progId="Word.Picture.8">
                  <p:embed/>
                </p:oleObj>
              </mc:Choice>
              <mc:Fallback>
                <p:oleObj name="图片" r:id="rId3" imgW="2341795" imgH="2412934" progId="Word.Picture.8">
                  <p:embed/>
                  <p:pic>
                    <p:nvPicPr>
                      <p:cNvPr id="28675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9750" y="769938"/>
                        <a:ext cx="4686300" cy="4819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2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533400" y="728663"/>
            <a:ext cx="4506913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defRPr sz="36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1pPr>
            <a:lvl2pPr algn="l">
              <a:defRPr sz="36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2pPr>
            <a:lvl3pPr algn="l">
              <a:defRPr sz="36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3pPr>
            <a:lvl4pPr algn="l">
              <a:defRPr sz="36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4pPr>
            <a:lvl5pPr algn="l">
              <a:defRPr sz="36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 Narrow" pitchFamily="34" charset="0"/>
                <a:ea typeface="楷体_GB2312" pitchFamily="49" charset="-122"/>
              </a:defRPr>
            </a:lvl9pPr>
          </a:lstStyle>
          <a:p>
            <a:pPr>
              <a:defRPr/>
            </a:pPr>
            <a:r>
              <a:rPr lang="zh-CN" altLang="en-US" sz="2800" kern="0">
                <a:solidFill>
                  <a:srgbClr val="000000"/>
                </a:solidFill>
              </a:rPr>
              <a:t>另一种偏置方式</a:t>
            </a:r>
          </a:p>
        </p:txBody>
      </p:sp>
      <p:graphicFrame>
        <p:nvGraphicFramePr>
          <p:cNvPr id="11" name="Object 4"/>
          <p:cNvGraphicFramePr>
            <a:graphicFrameLocks noChangeAspect="1"/>
          </p:cNvGraphicFramePr>
          <p:nvPr/>
        </p:nvGraphicFramePr>
        <p:xfrm>
          <a:off x="842963" y="1370013"/>
          <a:ext cx="2638425" cy="852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3" name="Equation" r:id="rId6" imgW="1231366" imgH="406224" progId="Equation.3">
                  <p:embed/>
                </p:oleObj>
              </mc:Choice>
              <mc:Fallback>
                <p:oleObj name="Equation" r:id="rId6" imgW="1231366" imgH="406224" progId="Equation.3">
                  <p:embed/>
                  <p:pic>
                    <p:nvPicPr>
                      <p:cNvPr id="11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2963" y="1370013"/>
                        <a:ext cx="2638425" cy="852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1066800" y="2436813"/>
            <a:ext cx="3505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kumimoji="1"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V</a:t>
            </a:r>
            <a:r>
              <a:rPr kumimoji="1" lang="en-US" altLang="zh-CN" sz="2400" b="1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BE4</a:t>
            </a: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可认为是定值</a:t>
            </a:r>
          </a:p>
        </p:txBody>
      </p:sp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457200" y="3046413"/>
            <a:ext cx="3962400" cy="151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spcBef>
                <a:spcPct val="50000"/>
              </a:spcBef>
            </a:pPr>
            <a:r>
              <a:rPr kumimoji="1"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         R</a:t>
            </a:r>
            <a:r>
              <a:rPr kumimoji="1" lang="en-US" altLang="zh-CN" sz="2400" b="1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1</a:t>
            </a: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、</a:t>
            </a:r>
            <a:r>
              <a:rPr kumimoji="1"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R</a:t>
            </a:r>
            <a:r>
              <a:rPr kumimoji="1" lang="en-US" altLang="zh-CN" sz="2400" b="1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2</a:t>
            </a: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不变时，</a:t>
            </a:r>
            <a:r>
              <a:rPr kumimoji="1"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V</a:t>
            </a:r>
            <a:r>
              <a:rPr kumimoji="1" lang="en-US" altLang="zh-CN" sz="2400" b="1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CE4</a:t>
            </a: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也是定值，可看作是一个直流电源。</a:t>
            </a:r>
          </a:p>
        </p:txBody>
      </p:sp>
      <p:sp>
        <p:nvSpPr>
          <p:cNvPr id="14" name="Rectangle 7"/>
          <p:cNvSpPr>
            <a:spLocks noChangeArrowheads="1"/>
          </p:cNvSpPr>
          <p:nvPr/>
        </p:nvSpPr>
        <p:spPr bwMode="auto">
          <a:xfrm>
            <a:off x="466725" y="4581525"/>
            <a:ext cx="4032250" cy="162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indent="269875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hangingPunct="0">
              <a:lnSpc>
                <a:spcPct val="140000"/>
              </a:lnSpc>
              <a:spcBef>
                <a:spcPct val="0"/>
              </a:spcBef>
              <a:buFontTx/>
              <a:buNone/>
            </a:pPr>
            <a:r>
              <a:rPr kumimoji="1"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     P</a:t>
            </a:r>
            <a:r>
              <a:rPr kumimoji="1" lang="en-US" altLang="zh-CN" sz="24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o</a:t>
            </a: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、</a:t>
            </a:r>
            <a:r>
              <a:rPr kumimoji="1"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P</a:t>
            </a:r>
            <a:r>
              <a:rPr kumimoji="1" lang="en-US" altLang="zh-CN" sz="24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T</a:t>
            </a: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、</a:t>
            </a:r>
            <a:r>
              <a:rPr kumimoji="1"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P</a:t>
            </a:r>
            <a:r>
              <a:rPr kumimoji="1" lang="en-US" altLang="zh-CN" sz="24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V</a:t>
            </a: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和</a:t>
            </a:r>
            <a:r>
              <a:rPr kumimoji="1"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P</a:t>
            </a:r>
            <a:r>
              <a:rPr kumimoji="1" lang="en-US" altLang="zh-CN" sz="24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Tm</a:t>
            </a: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仍然按照乙类功放计算公式进行估算。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utoUpdateAnimBg="0"/>
      <p:bldP spid="13" grpId="0" autoUpdateAnimBg="0"/>
      <p:bldP spid="14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9.4.2  </a:t>
            </a:r>
            <a:r>
              <a:rPr lang="zh-CN" altLang="en-US"/>
              <a:t>甲乙类单电源互补对称电路</a:t>
            </a:r>
          </a:p>
        </p:txBody>
      </p:sp>
      <p:graphicFrame>
        <p:nvGraphicFramePr>
          <p:cNvPr id="29699" name="Object 13"/>
          <p:cNvGraphicFramePr>
            <a:graphicFrameLocks noChangeAspect="1"/>
          </p:cNvGraphicFramePr>
          <p:nvPr/>
        </p:nvGraphicFramePr>
        <p:xfrm>
          <a:off x="4751388" y="774700"/>
          <a:ext cx="4343400" cy="4972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6" name="图片" r:id="rId3" imgW="2170515" imgH="2489364" progId="Word.Picture.8">
                  <p:embed/>
                </p:oleObj>
              </mc:Choice>
              <mc:Fallback>
                <p:oleObj name="图片" r:id="rId3" imgW="2170515" imgH="2489364" progId="Word.Picture.8">
                  <p:embed/>
                  <p:pic>
                    <p:nvPicPr>
                      <p:cNvPr id="29699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51388" y="774700"/>
                        <a:ext cx="4343400" cy="4972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250825" y="728663"/>
            <a:ext cx="4681538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indent="269875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  <a:buFontTx/>
              <a:buNone/>
            </a:pPr>
            <a:r>
              <a:rPr kumimoji="1"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静态时，偏置电路使</a:t>
            </a:r>
            <a:r>
              <a:rPr kumimoji="1" lang="en-US" altLang="zh-CN" sz="20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V</a:t>
            </a:r>
            <a:r>
              <a:rPr kumimoji="1" lang="en-US" altLang="zh-CN" sz="20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K</a:t>
            </a:r>
            <a:r>
              <a:rPr kumimoji="1"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＝</a:t>
            </a:r>
            <a:r>
              <a:rPr kumimoji="1" lang="en-US" altLang="zh-CN" sz="20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V</a:t>
            </a:r>
            <a:r>
              <a:rPr kumimoji="1" lang="en-US" altLang="zh-CN" sz="20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C</a:t>
            </a:r>
            <a:r>
              <a:rPr kumimoji="1"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≈</a:t>
            </a:r>
            <a:r>
              <a:rPr kumimoji="1" lang="en-US" altLang="zh-CN" sz="20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V</a:t>
            </a:r>
            <a:r>
              <a:rPr kumimoji="1" lang="en-US" altLang="zh-CN" sz="20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CC</a:t>
            </a:r>
            <a:r>
              <a:rPr kumimoji="1"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/2</a:t>
            </a:r>
            <a:r>
              <a:rPr kumimoji="1"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（电容</a:t>
            </a:r>
            <a:r>
              <a:rPr kumimoji="1"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C</a:t>
            </a:r>
            <a:r>
              <a:rPr kumimoji="1"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充电达到稳态）。</a:t>
            </a:r>
          </a:p>
        </p:txBody>
      </p:sp>
      <p:sp>
        <p:nvSpPr>
          <p:cNvPr id="29701" name="Rectangle 7"/>
          <p:cNvSpPr>
            <a:spLocks noChangeArrowheads="1"/>
          </p:cNvSpPr>
          <p:nvPr/>
        </p:nvSpPr>
        <p:spPr bwMode="auto">
          <a:xfrm>
            <a:off x="250825" y="2800350"/>
            <a:ext cx="518477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br>
              <a:rPr kumimoji="1" lang="en-US" altLang="zh-CN" sz="2400">
                <a:solidFill>
                  <a:srgbClr val="000000"/>
                </a:solidFill>
                <a:latin typeface="Times New Roman" panose="02020603050405020304" pitchFamily="18" charset="0"/>
              </a:rPr>
            </a:br>
            <a:endParaRPr kumimoji="1" lang="en-US" altLang="zh-CN" sz="2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327025" y="1670050"/>
            <a:ext cx="4724400" cy="137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indent="269875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hangingPunct="0">
              <a:lnSpc>
                <a:spcPct val="140000"/>
              </a:lnSpc>
              <a:spcBef>
                <a:spcPct val="0"/>
              </a:spcBef>
              <a:buFontTx/>
              <a:buNone/>
            </a:pPr>
            <a:r>
              <a:rPr kumimoji="1"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当有信号</a:t>
            </a:r>
            <a:r>
              <a:rPr kumimoji="1" lang="en-US" altLang="zh-CN" sz="2000" b="1" i="1">
                <a:solidFill>
                  <a:srgbClr val="000000"/>
                </a:solidFill>
                <a:latin typeface="Book Antiqua" panose="02040602050305030304" pitchFamily="18" charset="0"/>
                <a:ea typeface="楷体_GB2312" pitchFamily="49" charset="-122"/>
              </a:rPr>
              <a:t>v</a:t>
            </a:r>
            <a:r>
              <a:rPr kumimoji="1" lang="en-US" altLang="zh-CN" sz="20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i</a:t>
            </a:r>
            <a:r>
              <a:rPr kumimoji="1"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时</a:t>
            </a:r>
          </a:p>
          <a:p>
            <a:pPr eaLnBrk="0" hangingPunct="0">
              <a:lnSpc>
                <a:spcPct val="140000"/>
              </a:lnSpc>
              <a:spcBef>
                <a:spcPct val="0"/>
              </a:spcBef>
              <a:buFontTx/>
              <a:buNone/>
            </a:pPr>
            <a:r>
              <a:rPr kumimoji="1"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负半周</a:t>
            </a:r>
            <a:r>
              <a:rPr kumimoji="1"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T</a:t>
            </a:r>
            <a:r>
              <a:rPr kumimoji="1" lang="en-US" altLang="zh-CN" sz="20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1</a:t>
            </a:r>
            <a:r>
              <a:rPr kumimoji="1"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导通，有电流通过负载</a:t>
            </a:r>
            <a:r>
              <a:rPr kumimoji="1" lang="en-US" altLang="zh-CN" sz="20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R</a:t>
            </a:r>
            <a:r>
              <a:rPr kumimoji="1" lang="en-US" altLang="zh-CN" sz="20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L</a:t>
            </a:r>
            <a:r>
              <a:rPr kumimoji="1"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，同时向</a:t>
            </a:r>
            <a:r>
              <a:rPr kumimoji="1" lang="en-US" altLang="zh-CN" sz="20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C</a:t>
            </a:r>
            <a:r>
              <a:rPr kumimoji="1"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充电</a:t>
            </a:r>
          </a:p>
        </p:txBody>
      </p:sp>
      <p:sp>
        <p:nvSpPr>
          <p:cNvPr id="14" name="Rectangle 10"/>
          <p:cNvSpPr>
            <a:spLocks noChangeArrowheads="1"/>
          </p:cNvSpPr>
          <p:nvPr/>
        </p:nvSpPr>
        <p:spPr bwMode="auto">
          <a:xfrm>
            <a:off x="327025" y="2979738"/>
            <a:ext cx="4460875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indent="269875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hangingPunct="0">
              <a:lnSpc>
                <a:spcPct val="140000"/>
              </a:lnSpc>
              <a:spcBef>
                <a:spcPct val="0"/>
              </a:spcBef>
              <a:buFontTx/>
              <a:buNone/>
            </a:pPr>
            <a:r>
              <a:rPr kumimoji="1"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正半周</a:t>
            </a:r>
            <a:r>
              <a:rPr kumimoji="1"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T</a:t>
            </a:r>
            <a:r>
              <a:rPr kumimoji="1" lang="en-US" altLang="zh-CN" sz="20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2</a:t>
            </a:r>
            <a:r>
              <a:rPr kumimoji="1"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导通，则已充电的电容</a:t>
            </a:r>
            <a:r>
              <a:rPr kumimoji="1" lang="en-US" altLang="zh-CN" sz="20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C</a:t>
            </a:r>
            <a:r>
              <a:rPr kumimoji="1"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通过负载</a:t>
            </a:r>
            <a:r>
              <a:rPr kumimoji="1" lang="en-US" altLang="zh-CN" sz="20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R</a:t>
            </a:r>
            <a:r>
              <a:rPr kumimoji="1" lang="en-US" altLang="zh-CN" sz="20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L</a:t>
            </a:r>
            <a:r>
              <a:rPr kumimoji="1"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放电。</a:t>
            </a:r>
          </a:p>
        </p:txBody>
      </p:sp>
      <p:sp>
        <p:nvSpPr>
          <p:cNvPr id="15" name="Rectangle 11"/>
          <p:cNvSpPr>
            <a:spLocks noChangeArrowheads="1"/>
          </p:cNvSpPr>
          <p:nvPr/>
        </p:nvSpPr>
        <p:spPr bwMode="auto">
          <a:xfrm>
            <a:off x="327025" y="3836988"/>
            <a:ext cx="4460875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indent="269875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hangingPunct="0">
              <a:lnSpc>
                <a:spcPct val="140000"/>
              </a:lnSpc>
              <a:spcBef>
                <a:spcPct val="0"/>
              </a:spcBef>
              <a:buFontTx/>
              <a:buNone/>
            </a:pPr>
            <a:r>
              <a:rPr kumimoji="1"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只要满足</a:t>
            </a:r>
            <a:r>
              <a:rPr kumimoji="1" lang="en-US" altLang="zh-CN" sz="20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R</a:t>
            </a:r>
            <a:r>
              <a:rPr kumimoji="1" lang="en-US" altLang="zh-CN" sz="20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L</a:t>
            </a:r>
            <a:r>
              <a:rPr kumimoji="1" lang="en-US" altLang="zh-CN" sz="20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C </a:t>
            </a:r>
            <a:r>
              <a:rPr kumimoji="1"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&gt;&gt;</a:t>
            </a:r>
            <a:r>
              <a:rPr kumimoji="1" lang="en-US" altLang="zh-CN" sz="20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T</a:t>
            </a:r>
            <a:r>
              <a:rPr kumimoji="1" lang="zh-CN" altLang="en-US" sz="20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信</a:t>
            </a:r>
            <a:r>
              <a:rPr kumimoji="1"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，电容</a:t>
            </a:r>
            <a:r>
              <a:rPr kumimoji="1" lang="en-US" altLang="zh-CN" sz="20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C</a:t>
            </a:r>
            <a:r>
              <a:rPr kumimoji="1"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就可充当原来的－</a:t>
            </a:r>
            <a:r>
              <a:rPr kumimoji="1" lang="en-US" altLang="zh-CN" sz="20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V</a:t>
            </a:r>
            <a:r>
              <a:rPr kumimoji="1" lang="en-US" altLang="zh-CN" sz="20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CC</a:t>
            </a:r>
            <a:r>
              <a:rPr kumimoji="1"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。</a:t>
            </a:r>
          </a:p>
        </p:txBody>
      </p:sp>
      <p:sp>
        <p:nvSpPr>
          <p:cNvPr id="16" name="Rectangle 12"/>
          <p:cNvSpPr>
            <a:spLocks noChangeArrowheads="1"/>
          </p:cNvSpPr>
          <p:nvPr/>
        </p:nvSpPr>
        <p:spPr bwMode="auto">
          <a:xfrm>
            <a:off x="327025" y="4694238"/>
            <a:ext cx="4389438" cy="137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indent="269875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hangingPunct="0">
              <a:lnSpc>
                <a:spcPct val="140000"/>
              </a:lnSpc>
              <a:spcBef>
                <a:spcPct val="0"/>
              </a:spcBef>
              <a:buFontTx/>
              <a:buNone/>
            </a:pPr>
            <a:r>
              <a:rPr kumimoji="1"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计算</a:t>
            </a:r>
            <a:r>
              <a:rPr kumimoji="1" lang="en-US" altLang="zh-CN" sz="20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P</a:t>
            </a:r>
            <a:r>
              <a:rPr kumimoji="1" lang="en-US" altLang="zh-CN" sz="20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o</a:t>
            </a:r>
            <a:r>
              <a:rPr kumimoji="1"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、</a:t>
            </a:r>
            <a:r>
              <a:rPr kumimoji="1" lang="en-US" altLang="zh-CN" sz="20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P</a:t>
            </a:r>
            <a:r>
              <a:rPr kumimoji="1" lang="en-US" altLang="zh-CN" sz="20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T</a:t>
            </a:r>
            <a:r>
              <a:rPr kumimoji="1"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、</a:t>
            </a:r>
            <a:r>
              <a:rPr kumimoji="1" lang="en-US" altLang="zh-CN" sz="20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P</a:t>
            </a:r>
            <a:r>
              <a:rPr kumimoji="1" lang="en-US" altLang="zh-CN" sz="20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V</a:t>
            </a:r>
            <a:r>
              <a:rPr kumimoji="1"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和</a:t>
            </a:r>
            <a:r>
              <a:rPr kumimoji="1" lang="en-US" altLang="zh-CN" sz="20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P</a:t>
            </a:r>
            <a:r>
              <a:rPr kumimoji="1" lang="en-US" altLang="zh-CN" sz="20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Tm</a:t>
            </a:r>
            <a:r>
              <a:rPr kumimoji="1"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的公式必须加以修正，以</a:t>
            </a:r>
            <a:r>
              <a:rPr kumimoji="1" lang="en-US" altLang="zh-CN" sz="20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V</a:t>
            </a:r>
            <a:r>
              <a:rPr kumimoji="1" lang="en-US" altLang="zh-CN" sz="20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CC</a:t>
            </a:r>
            <a:r>
              <a:rPr kumimoji="1"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/2</a:t>
            </a:r>
            <a:r>
              <a:rPr kumimoji="1"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代替原来公式中的</a:t>
            </a:r>
            <a:r>
              <a:rPr kumimoji="1" lang="en-US" altLang="zh-CN" sz="20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V</a:t>
            </a:r>
            <a:r>
              <a:rPr kumimoji="1" lang="en-US" altLang="zh-CN" sz="20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CC</a:t>
            </a:r>
            <a:r>
              <a:rPr kumimoji="1"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。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utoUpdateAnimBg="0"/>
      <p:bldP spid="13" grpId="0" autoUpdateAnimBg="0"/>
      <p:bldP spid="14" grpId="0" autoUpdateAnimBg="0"/>
      <p:bldP spid="15" grpId="0" autoUpdateAnimBg="0"/>
      <p:bldP spid="16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9.4.3  MOS</a:t>
            </a:r>
            <a:r>
              <a:rPr lang="zh-CN" altLang="en-US"/>
              <a:t>管甲乙类双电源互补对称电路</a:t>
            </a:r>
          </a:p>
        </p:txBody>
      </p:sp>
      <p:graphicFrame>
        <p:nvGraphicFramePr>
          <p:cNvPr id="30723" name="Object 17"/>
          <p:cNvGraphicFramePr>
            <a:graphicFrameLocks noChangeAspect="1"/>
          </p:cNvGraphicFramePr>
          <p:nvPr/>
        </p:nvGraphicFramePr>
        <p:xfrm>
          <a:off x="3384550" y="833438"/>
          <a:ext cx="5484813" cy="529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0" name="图片" r:id="rId3" imgW="3322341" imgH="3214001" progId="Word.Picture.8">
                  <p:embed/>
                </p:oleObj>
              </mc:Choice>
              <mc:Fallback>
                <p:oleObj name="图片" r:id="rId3" imgW="3322341" imgH="3214001" progId="Word.Picture.8">
                  <p:embed/>
                  <p:pic>
                    <p:nvPicPr>
                      <p:cNvPr id="30723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84550" y="833438"/>
                        <a:ext cx="5484813" cy="5295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AutoShape 21"/>
          <p:cNvSpPr>
            <a:spLocks noChangeArrowheads="1"/>
          </p:cNvSpPr>
          <p:nvPr/>
        </p:nvSpPr>
        <p:spPr bwMode="auto">
          <a:xfrm>
            <a:off x="2868613" y="811213"/>
            <a:ext cx="1030287" cy="338137"/>
          </a:xfrm>
          <a:prstGeom prst="wedgeRoundRectCallout">
            <a:avLst>
              <a:gd name="adj1" fmla="val 224116"/>
              <a:gd name="adj2" fmla="val 204458"/>
              <a:gd name="adj3" fmla="val 16667"/>
            </a:avLst>
          </a:prstGeom>
          <a:solidFill>
            <a:srgbClr val="CCFFCC"/>
          </a:solidFill>
          <a:ln w="9525">
            <a:solidFill>
              <a:srgbClr val="FF66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复合管</a:t>
            </a:r>
          </a:p>
        </p:txBody>
      </p:sp>
      <p:sp>
        <p:nvSpPr>
          <p:cNvPr id="16" name="AutoShape 23"/>
          <p:cNvSpPr>
            <a:spLocks noChangeArrowheads="1"/>
          </p:cNvSpPr>
          <p:nvPr/>
        </p:nvSpPr>
        <p:spPr bwMode="auto">
          <a:xfrm>
            <a:off x="6946900" y="981075"/>
            <a:ext cx="1081088" cy="666750"/>
          </a:xfrm>
          <a:prstGeom prst="wedgeRoundRectCallout">
            <a:avLst>
              <a:gd name="adj1" fmla="val -74523"/>
              <a:gd name="adj2" fmla="val 181431"/>
              <a:gd name="adj3" fmla="val 16667"/>
            </a:avLst>
          </a:prstGeom>
          <a:solidFill>
            <a:srgbClr val="CCFFCC"/>
          </a:solidFill>
          <a:ln w="9525">
            <a:solidFill>
              <a:srgbClr val="FF66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消除高频振荡</a:t>
            </a:r>
          </a:p>
        </p:txBody>
      </p:sp>
      <p:sp>
        <p:nvSpPr>
          <p:cNvPr id="17" name="AutoShape 24"/>
          <p:cNvSpPr>
            <a:spLocks noChangeArrowheads="1"/>
          </p:cNvSpPr>
          <p:nvPr/>
        </p:nvSpPr>
        <p:spPr bwMode="auto">
          <a:xfrm>
            <a:off x="2514600" y="1882775"/>
            <a:ext cx="1235075" cy="338138"/>
          </a:xfrm>
          <a:prstGeom prst="wedgeRoundRectCallout">
            <a:avLst>
              <a:gd name="adj1" fmla="val 145245"/>
              <a:gd name="adj2" fmla="val 477699"/>
              <a:gd name="adj3" fmla="val 16667"/>
            </a:avLst>
          </a:prstGeom>
          <a:solidFill>
            <a:srgbClr val="CCFFCC"/>
          </a:solidFill>
          <a:ln w="9525">
            <a:solidFill>
              <a:srgbClr val="FF66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温度补偿</a:t>
            </a:r>
          </a:p>
        </p:txBody>
      </p:sp>
      <p:grpSp>
        <p:nvGrpSpPr>
          <p:cNvPr id="18" name="Group 31"/>
          <p:cNvGrpSpPr>
            <a:grpSpLocks/>
          </p:cNvGrpSpPr>
          <p:nvPr/>
        </p:nvGrpSpPr>
        <p:grpSpPr bwMode="auto">
          <a:xfrm>
            <a:off x="1295400" y="3068638"/>
            <a:ext cx="1836738" cy="666750"/>
            <a:chOff x="816" y="1933"/>
            <a:chExt cx="1157" cy="420"/>
          </a:xfrm>
        </p:grpSpPr>
        <p:sp>
          <p:nvSpPr>
            <p:cNvPr id="30731" name="AutoShape 25"/>
            <p:cNvSpPr>
              <a:spLocks noChangeArrowheads="1"/>
            </p:cNvSpPr>
            <p:nvPr/>
          </p:nvSpPr>
          <p:spPr bwMode="auto">
            <a:xfrm>
              <a:off x="907" y="1933"/>
              <a:ext cx="1066" cy="420"/>
            </a:xfrm>
            <a:prstGeom prst="wedgeRoundRectCallout">
              <a:avLst>
                <a:gd name="adj1" fmla="val 78051"/>
                <a:gd name="adj2" fmla="val -111667"/>
                <a:gd name="adj3" fmla="val 16667"/>
              </a:avLst>
            </a:prstGeom>
            <a:solidFill>
              <a:srgbClr val="CCFFCC"/>
            </a:solidFill>
            <a:ln w="9525">
              <a:solidFill>
                <a:srgbClr val="FF66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 sz="2000" b="1" i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V</a:t>
              </a:r>
              <a:r>
                <a:rPr lang="en-US" altLang="zh-CN" sz="2000" b="1" baseline="-25000">
                  <a:solidFill>
                    <a:srgbClr val="000000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BE</a:t>
              </a:r>
              <a:r>
                <a:rPr lang="zh-CN" altLang="en-US" sz="20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扩展电路提供静态偏置</a:t>
              </a:r>
            </a:p>
          </p:txBody>
        </p:sp>
        <p:sp>
          <p:nvSpPr>
            <p:cNvPr id="30732" name="AutoShape 26"/>
            <p:cNvSpPr>
              <a:spLocks noChangeArrowheads="1"/>
            </p:cNvSpPr>
            <p:nvPr/>
          </p:nvSpPr>
          <p:spPr bwMode="auto">
            <a:xfrm>
              <a:off x="816" y="1933"/>
              <a:ext cx="1157" cy="420"/>
            </a:xfrm>
            <a:prstGeom prst="wedgeRoundRectCallout">
              <a:avLst>
                <a:gd name="adj1" fmla="val 75843"/>
                <a:gd name="adj2" fmla="val 131431"/>
                <a:gd name="adj3" fmla="val 16667"/>
              </a:avLst>
            </a:prstGeom>
            <a:solidFill>
              <a:srgbClr val="CCFFCC"/>
            </a:solidFill>
            <a:ln w="9525">
              <a:solidFill>
                <a:srgbClr val="FF66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 sz="2000" b="1" i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V</a:t>
              </a:r>
              <a:r>
                <a:rPr lang="en-US" altLang="zh-CN" sz="2000" b="1" baseline="-25000">
                  <a:solidFill>
                    <a:srgbClr val="000000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BE</a:t>
              </a:r>
              <a:r>
                <a:rPr lang="zh-CN" altLang="en-US" sz="20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扩展电路提供静态偏置</a:t>
              </a:r>
            </a:p>
          </p:txBody>
        </p:sp>
      </p:grpSp>
      <p:sp>
        <p:nvSpPr>
          <p:cNvPr id="21" name="AutoShape 29"/>
          <p:cNvSpPr>
            <a:spLocks noChangeArrowheads="1"/>
          </p:cNvSpPr>
          <p:nvPr/>
        </p:nvSpPr>
        <p:spPr bwMode="auto">
          <a:xfrm>
            <a:off x="4319588" y="5959475"/>
            <a:ext cx="1030287" cy="338138"/>
          </a:xfrm>
          <a:prstGeom prst="wedgeRoundRectCallout">
            <a:avLst>
              <a:gd name="adj1" fmla="val 83282"/>
              <a:gd name="adj2" fmla="val -213852"/>
              <a:gd name="adj3" fmla="val 16667"/>
            </a:avLst>
          </a:prstGeom>
          <a:solidFill>
            <a:srgbClr val="CCFFCC"/>
          </a:solidFill>
          <a:ln w="9525">
            <a:solidFill>
              <a:srgbClr val="FF66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复合管</a:t>
            </a:r>
          </a:p>
        </p:txBody>
      </p:sp>
      <p:sp>
        <p:nvSpPr>
          <p:cNvPr id="22" name="AutoShape 30"/>
          <p:cNvSpPr>
            <a:spLocks noChangeArrowheads="1"/>
          </p:cNvSpPr>
          <p:nvPr/>
        </p:nvSpPr>
        <p:spPr bwMode="auto">
          <a:xfrm>
            <a:off x="6946900" y="5022850"/>
            <a:ext cx="1081088" cy="666750"/>
          </a:xfrm>
          <a:prstGeom prst="wedgeRoundRectCallout">
            <a:avLst>
              <a:gd name="adj1" fmla="val -74523"/>
              <a:gd name="adj2" fmla="val -155236"/>
              <a:gd name="adj3" fmla="val 16667"/>
            </a:avLst>
          </a:prstGeom>
          <a:solidFill>
            <a:srgbClr val="CCFFCC"/>
          </a:solidFill>
          <a:ln w="9525">
            <a:solidFill>
              <a:srgbClr val="FF66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消除高频振荡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矩形 1"/>
              <p:cNvSpPr/>
              <p:nvPr/>
            </p:nvSpPr>
            <p:spPr>
              <a:xfrm>
                <a:off x="-108520" y="1124738"/>
                <a:ext cx="4199066" cy="64556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CN" altLang="en-US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160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zh-CN" altLang="en-US" sz="1600" i="0">
                              <a:latin typeface="Cambria Math" panose="02040503050406030204" pitchFamily="18" charset="0"/>
                            </a:rPr>
                            <m:t>GG</m:t>
                          </m:r>
                        </m:sub>
                      </m:sSub>
                      <m:r>
                        <a:rPr lang="zh-CN" altLang="en-US" sz="1600" i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zh-CN" alt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zh-CN" altLang="en-US" sz="1600" i="0">
                              <a:latin typeface="Cambria Math" panose="02040503050406030204" pitchFamily="18" charset="0"/>
                            </a:rPr>
                            <m:t>1+</m:t>
                          </m:r>
                          <m:f>
                            <m:fPr>
                              <m:ctrlPr>
                                <a:rPr lang="zh-CN" altLang="en-US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zh-CN" alt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sz="1600" i="1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zh-CN" altLang="en-US" sz="1600" i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zh-CN" alt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sz="1600" i="1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zh-CN" altLang="en-US" sz="1600" i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sSub>
                        <m:sSubPr>
                          <m:ctrlPr>
                            <a:rPr lang="zh-CN" alt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160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zh-CN" altLang="en-US" sz="1600" i="0">
                              <a:latin typeface="Cambria Math" panose="02040503050406030204" pitchFamily="18" charset="0"/>
                            </a:rPr>
                            <m:t>BE</m:t>
                          </m:r>
                          <m:r>
                            <a:rPr lang="zh-CN" altLang="en-US" sz="1600" i="0">
                              <a:latin typeface="Cambria Math" panose="02040503050406030204" pitchFamily="18" charset="0"/>
                            </a:rPr>
                            <m:t>8</m:t>
                          </m:r>
                        </m:sub>
                      </m:sSub>
                      <m:r>
                        <a:rPr lang="zh-CN" altLang="en-US" sz="1600" i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zh-CN" alt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zh-CN" altLang="en-US" sz="1600" i="0">
                              <a:latin typeface="Cambria Math" panose="02040503050406030204" pitchFamily="18" charset="0"/>
                            </a:rPr>
                            <m:t>1+</m:t>
                          </m:r>
                          <m:f>
                            <m:fPr>
                              <m:ctrlPr>
                                <a:rPr lang="zh-CN" altLang="en-US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zh-CN" alt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sz="1600" i="1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zh-CN" altLang="en-US" sz="1600" i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zh-CN" alt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sz="1600" i="1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zh-CN" altLang="en-US" sz="1600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sSub>
                        <m:sSubPr>
                          <m:ctrlPr>
                            <a:rPr lang="zh-CN" alt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160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zh-CN" altLang="en-US" sz="1600" i="0">
                              <a:latin typeface="Cambria Math" panose="02040503050406030204" pitchFamily="18" charset="0"/>
                            </a:rPr>
                            <m:t>B</m:t>
                          </m:r>
                          <m:r>
                            <m:rPr>
                              <m:sty m:val="p"/>
                            </m:rPr>
                            <a:rPr lang="en-US" altLang="zh-CN" sz="1600" i="1" smtClean="0">
                              <a:latin typeface="Cambria Math" panose="02040503050406030204" pitchFamily="18" charset="0"/>
                            </a:rPr>
                            <m:t>E</m:t>
                          </m:r>
                          <m:r>
                            <a:rPr lang="zh-CN" altLang="en-US" sz="1600" i="0">
                              <a:latin typeface="Cambria Math" panose="02040503050406030204" pitchFamily="18" charset="0"/>
                            </a:rPr>
                            <m:t>7</m:t>
                          </m:r>
                        </m:sub>
                      </m:sSub>
                      <m:r>
                        <a:rPr lang="zh-CN" altLang="en-US" sz="1600" i="0">
                          <a:latin typeface="Cambria Math" panose="02040503050406030204" pitchFamily="18" charset="0"/>
                        </a:rPr>
                        <m:t>−4</m:t>
                      </m:r>
                      <m:sSub>
                        <m:sSubPr>
                          <m:ctrlPr>
                            <a:rPr lang="zh-CN" alt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160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zh-CN" altLang="en-US" sz="1600" i="0">
                              <a:latin typeface="Cambria Math" panose="02040503050406030204" pitchFamily="18" charset="0"/>
                            </a:rPr>
                            <m:t>BE</m:t>
                          </m:r>
                        </m:sub>
                      </m:sSub>
                    </m:oMath>
                  </m:oMathPara>
                </a14:m>
                <a:endParaRPr lang="zh-CN" altLang="en-US" sz="1600" dirty="0"/>
              </a:p>
            </p:txBody>
          </p:sp>
        </mc:Choice>
        <mc:Fallback xmlns="">
          <p:sp>
            <p:nvSpPr>
              <p:cNvPr id="2" name="矩形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08520" y="1124738"/>
                <a:ext cx="4199066" cy="64556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21" grpId="0" animBg="1"/>
      <p:bldP spid="22" grpId="0" animBg="1"/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11188" y="981075"/>
            <a:ext cx="7772400" cy="719138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en-US" altLang="zh-CN" dirty="0"/>
              <a:t>9.5  </a:t>
            </a:r>
            <a:r>
              <a:rPr lang="zh-CN" altLang="en-US" dirty="0"/>
              <a:t>功率管</a:t>
            </a:r>
          </a:p>
        </p:txBody>
      </p:sp>
      <p:sp>
        <p:nvSpPr>
          <p:cNvPr id="31747" name="副标题 2"/>
          <p:cNvSpPr>
            <a:spLocks noGrp="1"/>
          </p:cNvSpPr>
          <p:nvPr>
            <p:ph type="subTitle" idx="1"/>
          </p:nvPr>
        </p:nvSpPr>
        <p:spPr>
          <a:xfrm>
            <a:off x="1116013" y="1989138"/>
            <a:ext cx="6911975" cy="3649662"/>
          </a:xfrm>
        </p:spPr>
        <p:txBody>
          <a:bodyPr/>
          <a:lstStyle/>
          <a:p>
            <a:r>
              <a:rPr lang="en-US" altLang="zh-CN"/>
              <a:t>9.5.1   </a:t>
            </a:r>
            <a:r>
              <a:rPr lang="zh-CN" altLang="en-US"/>
              <a:t>功率器件的散热与功率</a:t>
            </a:r>
            <a:r>
              <a:rPr lang="en-US" altLang="zh-CN"/>
              <a:t>BJT</a:t>
            </a:r>
            <a:r>
              <a:rPr lang="zh-CN" altLang="en-US"/>
              <a:t>的</a:t>
            </a:r>
            <a:br>
              <a:rPr lang="zh-CN" altLang="en-US"/>
            </a:br>
            <a:r>
              <a:rPr lang="zh-CN" altLang="en-US"/>
              <a:t>           二次击穿问题</a:t>
            </a:r>
          </a:p>
          <a:p>
            <a:r>
              <a:rPr lang="en-US" altLang="zh-CN"/>
              <a:t>9.5.2   </a:t>
            </a:r>
            <a:r>
              <a:rPr lang="zh-CN" altLang="en-US"/>
              <a:t>功率</a:t>
            </a:r>
            <a:r>
              <a:rPr lang="en-US" altLang="zh-CN"/>
              <a:t>VMOSFET</a:t>
            </a:r>
            <a:r>
              <a:rPr lang="zh-CN" altLang="en-US"/>
              <a:t>和</a:t>
            </a:r>
            <a:r>
              <a:rPr lang="en-US" altLang="zh-CN"/>
              <a:t>DMOSFET</a:t>
            </a:r>
          </a:p>
          <a:p>
            <a:endParaRPr lang="zh-CN" alt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8118475" cy="646112"/>
          </a:xfrm>
        </p:spPr>
        <p:txBody>
          <a:bodyPr/>
          <a:lstStyle/>
          <a:p>
            <a:r>
              <a:rPr lang="en-US" altLang="zh-CN" sz="2800"/>
              <a:t>9.5.1  </a:t>
            </a:r>
            <a:r>
              <a:rPr lang="zh-CN" altLang="en-US" sz="2800"/>
              <a:t>功率器件的散热与功率</a:t>
            </a:r>
            <a:r>
              <a:rPr lang="en-US" altLang="zh-CN" sz="2800"/>
              <a:t>BJT</a:t>
            </a:r>
            <a:r>
              <a:rPr lang="zh-CN" altLang="en-US" sz="2800"/>
              <a:t>的二次击穿问题</a:t>
            </a:r>
          </a:p>
        </p:txBody>
      </p:sp>
      <p:sp>
        <p:nvSpPr>
          <p:cNvPr id="32771" name="Text Box 3"/>
          <p:cNvSpPr txBox="1">
            <a:spLocks noChangeArrowheads="1"/>
          </p:cNvSpPr>
          <p:nvPr/>
        </p:nvSpPr>
        <p:spPr bwMode="auto">
          <a:xfrm>
            <a:off x="454025" y="703263"/>
            <a:ext cx="43783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kumimoji="1" lang="en-US" altLang="zh-CN" sz="2400" b="1">
                <a:solidFill>
                  <a:srgbClr val="CC0000"/>
                </a:solidFill>
                <a:latin typeface="Times New Roman" panose="02020603050405020304" pitchFamily="18" charset="0"/>
                <a:ea typeface="楷体_GB2312" pitchFamily="49" charset="-122"/>
              </a:rPr>
              <a:t>1.  </a:t>
            </a:r>
            <a:r>
              <a:rPr kumimoji="1" lang="zh-CN" altLang="en-US" sz="2400" b="1">
                <a:solidFill>
                  <a:srgbClr val="CC0000"/>
                </a:solidFill>
                <a:latin typeface="Times New Roman" panose="02020603050405020304" pitchFamily="18" charset="0"/>
                <a:ea typeface="楷体_GB2312" pitchFamily="49" charset="-122"/>
              </a:rPr>
              <a:t>功率</a:t>
            </a:r>
            <a:r>
              <a:rPr kumimoji="1" lang="en-US" altLang="zh-CN" sz="2400" b="1">
                <a:solidFill>
                  <a:srgbClr val="CC0000"/>
                </a:solidFill>
                <a:latin typeface="Times New Roman" panose="02020603050405020304" pitchFamily="18" charset="0"/>
                <a:ea typeface="楷体_GB2312" pitchFamily="49" charset="-122"/>
              </a:rPr>
              <a:t>BJT</a:t>
            </a:r>
            <a:r>
              <a:rPr kumimoji="1" lang="zh-CN" altLang="en-US" sz="2400" b="1">
                <a:solidFill>
                  <a:srgbClr val="CC0000"/>
                </a:solidFill>
                <a:latin typeface="Times New Roman" panose="02020603050405020304" pitchFamily="18" charset="0"/>
                <a:ea typeface="楷体_GB2312" pitchFamily="49" charset="-122"/>
              </a:rPr>
              <a:t>的散热</a:t>
            </a:r>
          </a:p>
        </p:txBody>
      </p:sp>
      <p:graphicFrame>
        <p:nvGraphicFramePr>
          <p:cNvPr id="32772" name="Object 44"/>
          <p:cNvGraphicFramePr>
            <a:graphicFrameLocks noChangeAspect="1"/>
          </p:cNvGraphicFramePr>
          <p:nvPr/>
        </p:nvGraphicFramePr>
        <p:xfrm>
          <a:off x="4271963" y="887413"/>
          <a:ext cx="4416425" cy="1539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4" name="图片" r:id="rId3" imgW="2455862" imgH="858028" progId="Word.Picture.8">
                  <p:embed/>
                </p:oleObj>
              </mc:Choice>
              <mc:Fallback>
                <p:oleObj name="图片" r:id="rId3" imgW="2455862" imgH="858028" progId="Word.Picture.8">
                  <p:embed/>
                  <p:pic>
                    <p:nvPicPr>
                      <p:cNvPr id="32772" name="Object 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71963" y="887413"/>
                        <a:ext cx="4416425" cy="1539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773" name="Text Box 46"/>
          <p:cNvSpPr txBox="1">
            <a:spLocks noChangeArrowheads="1"/>
          </p:cNvSpPr>
          <p:nvPr/>
        </p:nvSpPr>
        <p:spPr bwMode="auto">
          <a:xfrm>
            <a:off x="5400675" y="2600325"/>
            <a:ext cx="19716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kumimoji="1"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功率</a:t>
            </a:r>
            <a:r>
              <a:rPr kumimoji="1"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BJT</a:t>
            </a:r>
            <a:r>
              <a:rPr kumimoji="1"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外形</a:t>
            </a:r>
          </a:p>
        </p:txBody>
      </p:sp>
      <p:sp>
        <p:nvSpPr>
          <p:cNvPr id="12" name="Text Box 48"/>
          <p:cNvSpPr txBox="1">
            <a:spLocks noChangeArrowheads="1"/>
          </p:cNvSpPr>
          <p:nvPr/>
        </p:nvSpPr>
        <p:spPr bwMode="auto">
          <a:xfrm>
            <a:off x="706438" y="1089025"/>
            <a:ext cx="3397250" cy="2351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spcBef>
                <a:spcPct val="25000"/>
              </a:spcBef>
            </a:pP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在给负载输送功率的同时，管子本身也要消耗一部分功率。</a:t>
            </a:r>
          </a:p>
          <a:p>
            <a:pPr>
              <a:lnSpc>
                <a:spcPct val="130000"/>
              </a:lnSpc>
              <a:spcBef>
                <a:spcPct val="25000"/>
              </a:spcBef>
            </a:pP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管子消耗的功率直接表现在使管子的结温升高。</a:t>
            </a:r>
          </a:p>
        </p:txBody>
      </p:sp>
      <p:sp>
        <p:nvSpPr>
          <p:cNvPr id="13" name="Text Box 51"/>
          <p:cNvSpPr txBox="1">
            <a:spLocks noChangeArrowheads="1"/>
          </p:cNvSpPr>
          <p:nvPr/>
        </p:nvSpPr>
        <p:spPr bwMode="auto">
          <a:xfrm>
            <a:off x="706438" y="3509963"/>
            <a:ext cx="7789862" cy="96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spcBef>
                <a:spcPct val="25000"/>
              </a:spcBef>
            </a:pPr>
            <a:r>
              <a:rPr kumimoji="1" lang="en-US" altLang="zh-CN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        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当结温超过一定温度时（锗管一般约为</a:t>
            </a:r>
            <a:r>
              <a:rPr kumimoji="1" lang="en-US" altLang="zh-CN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90℃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，硅管约为</a:t>
            </a:r>
            <a:r>
              <a:rPr kumimoji="1" lang="en-US" altLang="zh-CN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150℃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），会使管子损坏。</a:t>
            </a:r>
          </a:p>
        </p:txBody>
      </p:sp>
      <p:sp>
        <p:nvSpPr>
          <p:cNvPr id="14" name="Text Box 52"/>
          <p:cNvSpPr txBox="1">
            <a:spLocks noChangeArrowheads="1"/>
          </p:cNvSpPr>
          <p:nvPr/>
        </p:nvSpPr>
        <p:spPr bwMode="auto">
          <a:xfrm>
            <a:off x="706438" y="4471988"/>
            <a:ext cx="7789862" cy="1449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5000"/>
              </a:lnSpc>
              <a:spcBef>
                <a:spcPct val="20000"/>
              </a:spcBef>
            </a:pPr>
            <a:r>
              <a:rPr kumimoji="1" lang="en-US" altLang="zh-CN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        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在</a:t>
            </a:r>
            <a:r>
              <a:rPr kumimoji="1" lang="en-US" altLang="zh-CN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BJT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中，管子上的电压绝大部分降在集电结上，它和流过集电结的电流造成集电极功率损耗，使管子产生热量。所以通常用集电极耗散功率来衡量</a:t>
            </a:r>
            <a:r>
              <a:rPr kumimoji="1" lang="en-US" altLang="zh-CN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BJT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的耗散功率。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utoUpdateAnimBg="0"/>
      <p:bldP spid="13" grpId="0" autoUpdateAnimBg="0"/>
      <p:bldP spid="14" grpId="0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64"/>
          <p:cNvSpPr txBox="1">
            <a:spLocks noChangeArrowheads="1"/>
          </p:cNvSpPr>
          <p:nvPr/>
        </p:nvSpPr>
        <p:spPr bwMode="auto">
          <a:xfrm>
            <a:off x="454025" y="703263"/>
            <a:ext cx="43783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kumimoji="1" lang="en-US" altLang="zh-CN" sz="2400" b="1">
                <a:solidFill>
                  <a:srgbClr val="CC0000"/>
                </a:solidFill>
                <a:latin typeface="Times New Roman" panose="02020603050405020304" pitchFamily="18" charset="0"/>
                <a:ea typeface="楷体_GB2312" pitchFamily="49" charset="-122"/>
              </a:rPr>
              <a:t>1.  </a:t>
            </a:r>
            <a:r>
              <a:rPr kumimoji="1" lang="zh-CN" altLang="en-US" sz="2400" b="1">
                <a:solidFill>
                  <a:srgbClr val="CC0000"/>
                </a:solidFill>
                <a:latin typeface="Times New Roman" panose="02020603050405020304" pitchFamily="18" charset="0"/>
                <a:ea typeface="楷体_GB2312" pitchFamily="49" charset="-122"/>
              </a:rPr>
              <a:t>功率</a:t>
            </a:r>
            <a:r>
              <a:rPr kumimoji="1" lang="en-US" altLang="zh-CN" sz="2400" b="1">
                <a:solidFill>
                  <a:srgbClr val="CC0000"/>
                </a:solidFill>
                <a:latin typeface="Times New Roman" panose="02020603050405020304" pitchFamily="18" charset="0"/>
                <a:ea typeface="楷体_GB2312" pitchFamily="49" charset="-122"/>
              </a:rPr>
              <a:t>BJT</a:t>
            </a:r>
            <a:r>
              <a:rPr kumimoji="1" lang="zh-CN" altLang="en-US" sz="2400" b="1">
                <a:solidFill>
                  <a:srgbClr val="CC0000"/>
                </a:solidFill>
                <a:latin typeface="Times New Roman" panose="02020603050405020304" pitchFamily="18" charset="0"/>
                <a:ea typeface="楷体_GB2312" pitchFamily="49" charset="-122"/>
              </a:rPr>
              <a:t>的散热</a:t>
            </a:r>
          </a:p>
        </p:txBody>
      </p:sp>
      <p:sp>
        <p:nvSpPr>
          <p:cNvPr id="18" name="Text Box 67"/>
          <p:cNvSpPr txBox="1">
            <a:spLocks noChangeArrowheads="1"/>
          </p:cNvSpPr>
          <p:nvPr/>
        </p:nvSpPr>
        <p:spPr bwMode="auto">
          <a:xfrm>
            <a:off x="706438" y="1016000"/>
            <a:ext cx="7789862" cy="996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5000"/>
              </a:lnSpc>
              <a:spcBef>
                <a:spcPct val="25000"/>
              </a:spcBef>
            </a:pPr>
            <a:r>
              <a:rPr kumimoji="1" lang="en-US" altLang="zh-CN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        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功率</a:t>
            </a:r>
            <a:r>
              <a:rPr kumimoji="1" lang="en-US" altLang="zh-CN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BJT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的最大允许耗散功率</a:t>
            </a:r>
            <a:r>
              <a:rPr kumimoji="1" lang="en-US" altLang="zh-CN" sz="22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P</a:t>
            </a:r>
            <a:r>
              <a:rPr kumimoji="1" lang="en-US" altLang="zh-CN" sz="22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CM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，总的热阻</a:t>
            </a:r>
            <a:r>
              <a:rPr kumimoji="1" lang="en-US" altLang="zh-CN" sz="22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R</a:t>
            </a:r>
            <a:r>
              <a:rPr kumimoji="1" lang="en-US" altLang="zh-CN" sz="22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T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、最高允许结温</a:t>
            </a:r>
            <a:r>
              <a:rPr kumimoji="1" lang="en-US" altLang="zh-CN" sz="22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T</a:t>
            </a:r>
            <a:r>
              <a:rPr kumimoji="1" lang="en-US" altLang="zh-CN" sz="22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j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和环境温度</a:t>
            </a:r>
            <a:r>
              <a:rPr kumimoji="1" lang="en-US" altLang="zh-CN" sz="22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T</a:t>
            </a:r>
            <a:r>
              <a:rPr kumimoji="1" lang="en-US" altLang="zh-CN" sz="22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a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之间的关系为</a:t>
            </a:r>
          </a:p>
        </p:txBody>
      </p:sp>
      <p:sp>
        <p:nvSpPr>
          <p:cNvPr id="19" name="Text Box 68"/>
          <p:cNvSpPr txBox="1">
            <a:spLocks noChangeArrowheads="1"/>
          </p:cNvSpPr>
          <p:nvPr/>
        </p:nvSpPr>
        <p:spPr bwMode="auto">
          <a:xfrm>
            <a:off x="3282950" y="2012950"/>
            <a:ext cx="3097213" cy="52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spcBef>
                <a:spcPct val="25000"/>
              </a:spcBef>
            </a:pPr>
            <a:r>
              <a:rPr kumimoji="1" lang="en-US" altLang="zh-CN" sz="2200" b="1" i="1">
                <a:solidFill>
                  <a:srgbClr val="000000"/>
                </a:solidFill>
                <a:latin typeface="Times New Roman" panose="02020603050405020304" pitchFamily="18" charset="0"/>
                <a:ea typeface="华康简宋"/>
                <a:cs typeface="Times New Roman" panose="02020603050405020304" pitchFamily="18" charset="0"/>
              </a:rPr>
              <a:t>T</a:t>
            </a:r>
            <a:r>
              <a:rPr kumimoji="1" lang="en-US" altLang="zh-CN" sz="2200" b="1" baseline="-30000">
                <a:solidFill>
                  <a:srgbClr val="000000"/>
                </a:solidFill>
                <a:latin typeface="Times New Roman" panose="02020603050405020304" pitchFamily="18" charset="0"/>
                <a:ea typeface="华康简宋"/>
                <a:cs typeface="Times New Roman" panose="02020603050405020304" pitchFamily="18" charset="0"/>
              </a:rPr>
              <a:t>j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华康简宋"/>
                <a:cs typeface="Times New Roman" panose="02020603050405020304" pitchFamily="18" charset="0"/>
              </a:rPr>
              <a:t>－</a:t>
            </a:r>
            <a:r>
              <a:rPr kumimoji="1" lang="en-US" altLang="zh-CN" sz="2200" b="1" i="1">
                <a:solidFill>
                  <a:srgbClr val="000000"/>
                </a:solidFill>
                <a:latin typeface="Times New Roman" panose="02020603050405020304" pitchFamily="18" charset="0"/>
                <a:ea typeface="华康简宋"/>
                <a:cs typeface="Times New Roman" panose="02020603050405020304" pitchFamily="18" charset="0"/>
              </a:rPr>
              <a:t>T</a:t>
            </a:r>
            <a:r>
              <a:rPr kumimoji="1" lang="en-US" altLang="zh-CN" sz="2200" b="1" baseline="-30000">
                <a:solidFill>
                  <a:srgbClr val="000000"/>
                </a:solidFill>
                <a:latin typeface="Times New Roman" panose="02020603050405020304" pitchFamily="18" charset="0"/>
                <a:ea typeface="华康简宋"/>
                <a:cs typeface="Times New Roman" panose="02020603050405020304" pitchFamily="18" charset="0"/>
              </a:rPr>
              <a:t>a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华康简宋"/>
                <a:cs typeface="Times New Roman" panose="02020603050405020304" pitchFamily="18" charset="0"/>
              </a:rPr>
              <a:t>＝</a:t>
            </a:r>
            <a:r>
              <a:rPr kumimoji="1" lang="en-US" altLang="zh-CN" sz="2200" b="1" i="1">
                <a:solidFill>
                  <a:srgbClr val="000000"/>
                </a:solidFill>
                <a:latin typeface="Times New Roman" panose="02020603050405020304" pitchFamily="18" charset="0"/>
                <a:ea typeface="华康简宋"/>
                <a:cs typeface="Times New Roman" panose="02020603050405020304" pitchFamily="18" charset="0"/>
              </a:rPr>
              <a:t>R</a:t>
            </a:r>
            <a:r>
              <a:rPr kumimoji="1" lang="en-US" altLang="zh-CN" sz="2200" b="1" baseline="-30000">
                <a:solidFill>
                  <a:srgbClr val="000000"/>
                </a:solidFill>
                <a:latin typeface="Times New Roman" panose="02020603050405020304" pitchFamily="18" charset="0"/>
                <a:ea typeface="华康简宋"/>
                <a:cs typeface="Times New Roman" panose="02020603050405020304" pitchFamily="18" charset="0"/>
              </a:rPr>
              <a:t>T</a:t>
            </a:r>
            <a:r>
              <a:rPr kumimoji="1" lang="en-US" altLang="zh-CN" sz="2200" b="1" i="1">
                <a:solidFill>
                  <a:srgbClr val="000000"/>
                </a:solidFill>
                <a:latin typeface="Times New Roman" panose="02020603050405020304" pitchFamily="18" charset="0"/>
                <a:ea typeface="华康简宋"/>
                <a:cs typeface="Times New Roman" panose="02020603050405020304" pitchFamily="18" charset="0"/>
              </a:rPr>
              <a:t>P</a:t>
            </a:r>
            <a:r>
              <a:rPr kumimoji="1" lang="en-US" altLang="zh-CN" sz="2200" b="1" baseline="-30000">
                <a:solidFill>
                  <a:srgbClr val="000000"/>
                </a:solidFill>
                <a:latin typeface="Times New Roman" panose="02020603050405020304" pitchFamily="18" charset="0"/>
                <a:ea typeface="华康简宋"/>
                <a:cs typeface="Times New Roman" panose="02020603050405020304" pitchFamily="18" charset="0"/>
              </a:rPr>
              <a:t>CM</a:t>
            </a:r>
            <a:r>
              <a:rPr kumimoji="1" lang="en-US" altLang="zh-CN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0" name="Text Box 69"/>
          <p:cNvSpPr txBox="1">
            <a:spLocks noChangeArrowheads="1"/>
          </p:cNvSpPr>
          <p:nvPr/>
        </p:nvSpPr>
        <p:spPr bwMode="auto">
          <a:xfrm>
            <a:off x="706438" y="2540000"/>
            <a:ext cx="8020050" cy="996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5000"/>
              </a:lnSpc>
              <a:spcBef>
                <a:spcPct val="20000"/>
              </a:spcBef>
            </a:pP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其中，热阻</a:t>
            </a:r>
            <a:r>
              <a:rPr kumimoji="1" lang="en-US" altLang="zh-CN" sz="22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R</a:t>
            </a:r>
            <a:r>
              <a:rPr kumimoji="1" lang="en-US" altLang="zh-CN" sz="22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T</a:t>
            </a:r>
            <a:r>
              <a:rPr kumimoji="1" lang="en-US" altLang="zh-CN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 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包括集电结到管壳的热阻，管壳与散热片之间的热阻，散热片与周围空气的热阻。单位为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华康简宋"/>
                <a:cs typeface="Times New Roman" panose="02020603050405020304" pitchFamily="18" charset="0"/>
              </a:rPr>
              <a:t>℃</a:t>
            </a:r>
            <a:r>
              <a:rPr kumimoji="1" lang="en-US" altLang="zh-CN" sz="2200" b="1">
                <a:solidFill>
                  <a:srgbClr val="000000"/>
                </a:solidFill>
                <a:latin typeface="Times New Roman" panose="02020603050405020304" pitchFamily="18" charset="0"/>
                <a:ea typeface="华康简宋"/>
                <a:cs typeface="Times New Roman" panose="02020603050405020304" pitchFamily="18" charset="0"/>
              </a:rPr>
              <a:t>/W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华康简宋"/>
                <a:cs typeface="Times New Roman" panose="02020603050405020304" pitchFamily="18" charset="0"/>
              </a:rPr>
              <a:t>（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或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华康简宋"/>
                <a:cs typeface="Times New Roman" panose="02020603050405020304" pitchFamily="18" charset="0"/>
              </a:rPr>
              <a:t>℃</a:t>
            </a:r>
            <a:r>
              <a:rPr kumimoji="1" lang="en-US" altLang="zh-CN" sz="2200" b="1">
                <a:solidFill>
                  <a:srgbClr val="000000"/>
                </a:solidFill>
                <a:latin typeface="Times New Roman" panose="02020603050405020304" pitchFamily="18" charset="0"/>
                <a:ea typeface="华康简宋"/>
                <a:cs typeface="Times New Roman" panose="02020603050405020304" pitchFamily="18" charset="0"/>
              </a:rPr>
              <a:t>/mW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华康简宋"/>
                <a:cs typeface="Times New Roman" panose="02020603050405020304" pitchFamily="18" charset="0"/>
              </a:rPr>
              <a:t>）。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1" name="Text Box 70"/>
          <p:cNvSpPr txBox="1">
            <a:spLocks noChangeArrowheads="1"/>
          </p:cNvSpPr>
          <p:nvPr/>
        </p:nvSpPr>
        <p:spPr bwMode="auto">
          <a:xfrm>
            <a:off x="706438" y="3536950"/>
            <a:ext cx="8020050" cy="996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5000"/>
              </a:lnSpc>
              <a:spcBef>
                <a:spcPct val="20000"/>
              </a:spcBef>
            </a:pP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当最高结温和环境温度一定，热阻越小，允许的管耗就越大。散热片及其面积大小可以明显改变热阻的大小。</a:t>
            </a:r>
          </a:p>
        </p:txBody>
      </p:sp>
      <p:sp>
        <p:nvSpPr>
          <p:cNvPr id="22" name="Text Box 71"/>
          <p:cNvSpPr txBox="1">
            <a:spLocks noChangeArrowheads="1"/>
          </p:cNvSpPr>
          <p:nvPr/>
        </p:nvSpPr>
        <p:spPr bwMode="auto">
          <a:xfrm>
            <a:off x="706438" y="4533900"/>
            <a:ext cx="8020050" cy="996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5000"/>
              </a:lnSpc>
              <a:spcBef>
                <a:spcPct val="20000"/>
              </a:spcBef>
            </a:pP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例如，某</a:t>
            </a:r>
            <a:r>
              <a:rPr kumimoji="1" lang="en-US" altLang="zh-CN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BJT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不加散热装置时，允许的功耗</a:t>
            </a:r>
            <a:r>
              <a:rPr kumimoji="1" lang="en-US" altLang="zh-CN" sz="22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P</a:t>
            </a:r>
            <a:r>
              <a:rPr kumimoji="1" lang="en-US" altLang="zh-CN" sz="22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CM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仅为</a:t>
            </a:r>
            <a:r>
              <a:rPr kumimoji="1" lang="en-US" altLang="zh-CN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1W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，如果加上</a:t>
            </a:r>
            <a:r>
              <a:rPr kumimoji="1" lang="en-US" altLang="zh-CN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120×120×4mm</a:t>
            </a:r>
            <a:r>
              <a:rPr kumimoji="1" lang="en-US" altLang="zh-CN" sz="2200" b="1" baseline="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3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的铝散热板时，则允许的</a:t>
            </a:r>
            <a:r>
              <a:rPr kumimoji="1" lang="en-US" altLang="zh-CN" sz="22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P</a:t>
            </a:r>
            <a:r>
              <a:rPr kumimoji="1" lang="en-US" altLang="zh-CN" sz="22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CM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增至</a:t>
            </a:r>
            <a:r>
              <a:rPr kumimoji="1" lang="en-US" altLang="zh-CN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10W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。 </a:t>
            </a:r>
          </a:p>
        </p:txBody>
      </p:sp>
      <p:sp>
        <p:nvSpPr>
          <p:cNvPr id="23" name="Text Box 72"/>
          <p:cNvSpPr txBox="1">
            <a:spLocks noChangeArrowheads="1"/>
          </p:cNvSpPr>
          <p:nvPr/>
        </p:nvSpPr>
        <p:spPr bwMode="auto">
          <a:xfrm>
            <a:off x="706438" y="5548313"/>
            <a:ext cx="8020050" cy="544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5000"/>
              </a:lnSpc>
              <a:spcBef>
                <a:spcPct val="20000"/>
              </a:spcBef>
            </a:pP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通常手册中给出的</a:t>
            </a:r>
            <a:r>
              <a:rPr kumimoji="1" lang="en-US" altLang="zh-CN" sz="22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P</a:t>
            </a:r>
            <a:r>
              <a:rPr kumimoji="1" lang="en-US" altLang="zh-CN" sz="22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CM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，是在环境温度为</a:t>
            </a:r>
            <a:r>
              <a:rPr kumimoji="1" lang="en-US" altLang="zh-CN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25℃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时的数值。 </a:t>
            </a:r>
          </a:p>
        </p:txBody>
      </p:sp>
      <p:sp>
        <p:nvSpPr>
          <p:cNvPr id="33801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8118475" cy="646112"/>
          </a:xfrm>
        </p:spPr>
        <p:txBody>
          <a:bodyPr/>
          <a:lstStyle/>
          <a:p>
            <a:r>
              <a:rPr lang="en-US" altLang="zh-CN" sz="2800"/>
              <a:t>9.5.1  </a:t>
            </a:r>
            <a:r>
              <a:rPr lang="zh-CN" altLang="en-US" sz="2800"/>
              <a:t>功率器件的散热与功率</a:t>
            </a:r>
            <a:r>
              <a:rPr lang="en-US" altLang="zh-CN" sz="2800"/>
              <a:t>BJT</a:t>
            </a:r>
            <a:r>
              <a:rPr lang="zh-CN" altLang="en-US" sz="2800"/>
              <a:t>的二次击穿问题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utoUpdateAnimBg="0"/>
      <p:bldP spid="19" grpId="0" autoUpdateAnimBg="0"/>
      <p:bldP spid="20" grpId="0" autoUpdateAnimBg="0"/>
      <p:bldP spid="21" grpId="0" autoUpdateAnimBg="0"/>
      <p:bldP spid="22" grpId="0" autoUpdateAnimBg="0"/>
      <p:bldP spid="23" grpId="0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58"/>
          <p:cNvSpPr txBox="1">
            <a:spLocks noChangeArrowheads="1"/>
          </p:cNvSpPr>
          <p:nvPr/>
        </p:nvSpPr>
        <p:spPr bwMode="auto">
          <a:xfrm>
            <a:off x="454025" y="703263"/>
            <a:ext cx="43783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kumimoji="1" lang="en-US" altLang="zh-CN" sz="2400" b="1">
                <a:solidFill>
                  <a:srgbClr val="CC0000"/>
                </a:solidFill>
                <a:latin typeface="Times New Roman" panose="02020603050405020304" pitchFamily="18" charset="0"/>
                <a:ea typeface="楷体_GB2312" pitchFamily="49" charset="-122"/>
              </a:rPr>
              <a:t>2.  </a:t>
            </a:r>
            <a:r>
              <a:rPr kumimoji="1" lang="zh-CN" altLang="en-US" sz="2400" b="1">
                <a:solidFill>
                  <a:srgbClr val="CC0000"/>
                </a:solidFill>
                <a:latin typeface="Times New Roman" panose="02020603050405020304" pitchFamily="18" charset="0"/>
                <a:ea typeface="楷体_GB2312" pitchFamily="49" charset="-122"/>
              </a:rPr>
              <a:t>功率</a:t>
            </a:r>
            <a:r>
              <a:rPr kumimoji="1" lang="en-US" altLang="zh-CN" sz="2400" b="1">
                <a:solidFill>
                  <a:srgbClr val="CC0000"/>
                </a:solidFill>
                <a:latin typeface="Times New Roman" panose="02020603050405020304" pitchFamily="18" charset="0"/>
                <a:ea typeface="楷体_GB2312" pitchFamily="49" charset="-122"/>
              </a:rPr>
              <a:t>BJT</a:t>
            </a:r>
            <a:r>
              <a:rPr kumimoji="1" lang="zh-CN" altLang="en-US" sz="2400" b="1">
                <a:solidFill>
                  <a:srgbClr val="CC0000"/>
                </a:solidFill>
                <a:latin typeface="Times New Roman" panose="02020603050405020304" pitchFamily="18" charset="0"/>
                <a:ea typeface="楷体_GB2312" pitchFamily="49" charset="-122"/>
              </a:rPr>
              <a:t>的二次击穿</a:t>
            </a:r>
          </a:p>
        </p:txBody>
      </p:sp>
      <p:sp>
        <p:nvSpPr>
          <p:cNvPr id="9" name="Text Box 60"/>
          <p:cNvSpPr txBox="1">
            <a:spLocks noChangeArrowheads="1"/>
          </p:cNvSpPr>
          <p:nvPr/>
        </p:nvSpPr>
        <p:spPr bwMode="auto">
          <a:xfrm>
            <a:off x="706438" y="1125538"/>
            <a:ext cx="8020050" cy="1449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5000"/>
              </a:lnSpc>
              <a:spcBef>
                <a:spcPct val="20000"/>
              </a:spcBef>
            </a:pPr>
            <a:r>
              <a:rPr kumimoji="1" lang="en-US" altLang="zh-CN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        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实际应用中，功率</a:t>
            </a:r>
            <a:r>
              <a:rPr kumimoji="1" lang="en-US" altLang="zh-CN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BJT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并未超过允许的</a:t>
            </a:r>
            <a:r>
              <a:rPr kumimoji="1" lang="en-US" altLang="zh-CN" sz="22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P</a:t>
            </a:r>
            <a:r>
              <a:rPr kumimoji="1" lang="en-US" altLang="zh-CN" sz="22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CM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值，管身也不烫，但功率</a:t>
            </a:r>
            <a:r>
              <a:rPr kumimoji="1" lang="en-US" altLang="zh-CN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BJT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却突然失效或者性能显著下降。这种损坏不少是二次击穿引起的。</a:t>
            </a:r>
          </a:p>
        </p:txBody>
      </p:sp>
      <p:sp>
        <p:nvSpPr>
          <p:cNvPr id="10" name="Text Box 61"/>
          <p:cNvSpPr txBox="1">
            <a:spLocks noChangeArrowheads="1"/>
          </p:cNvSpPr>
          <p:nvPr/>
        </p:nvSpPr>
        <p:spPr bwMode="auto">
          <a:xfrm>
            <a:off x="706438" y="2565400"/>
            <a:ext cx="4578350" cy="2354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35000"/>
              </a:lnSpc>
              <a:spcBef>
                <a:spcPct val="20000"/>
              </a:spcBef>
            </a:pPr>
            <a:r>
              <a:rPr kumimoji="1" lang="en-US" altLang="zh-CN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     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产生二次击穿的原因主要是由于流过</a:t>
            </a:r>
            <a:r>
              <a:rPr kumimoji="1" lang="en-US" altLang="zh-CN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BJT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结面的电流不均匀，造成结面局部高温（称为热斑），因而产生热击穿所致。与</a:t>
            </a:r>
            <a:r>
              <a:rPr kumimoji="1" lang="en-US" altLang="zh-CN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BJT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的制造工艺有关。 </a:t>
            </a:r>
          </a:p>
        </p:txBody>
      </p:sp>
      <p:graphicFrame>
        <p:nvGraphicFramePr>
          <p:cNvPr id="34821" name="Object 62"/>
          <p:cNvGraphicFramePr>
            <a:graphicFrameLocks noChangeAspect="1"/>
          </p:cNvGraphicFramePr>
          <p:nvPr/>
        </p:nvGraphicFramePr>
        <p:xfrm>
          <a:off x="5484813" y="2241550"/>
          <a:ext cx="3479800" cy="2554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58" name="图片" r:id="rId3" imgW="1932305" imgH="1420794" progId="Word.Picture.8">
                  <p:embed/>
                </p:oleObj>
              </mc:Choice>
              <mc:Fallback>
                <p:oleObj name="图片" r:id="rId3" imgW="1932305" imgH="1420794" progId="Word.Picture.8">
                  <p:embed/>
                  <p:pic>
                    <p:nvPicPr>
                      <p:cNvPr id="34821" name="Object 6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4813" y="2241550"/>
                        <a:ext cx="3479800" cy="2554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 Box 64"/>
          <p:cNvSpPr txBox="1">
            <a:spLocks noChangeArrowheads="1"/>
          </p:cNvSpPr>
          <p:nvPr/>
        </p:nvSpPr>
        <p:spPr bwMode="auto">
          <a:xfrm>
            <a:off x="706438" y="4833938"/>
            <a:ext cx="7826375" cy="1449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35000"/>
              </a:lnSpc>
              <a:spcBef>
                <a:spcPct val="20000"/>
              </a:spcBef>
            </a:pPr>
            <a:r>
              <a:rPr kumimoji="1" lang="en-US" altLang="zh-CN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     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因此，功率管的安全工作区，不仅受集电极允许的最大电流</a:t>
            </a:r>
            <a:r>
              <a:rPr kumimoji="1" lang="en-US" altLang="zh-CN" sz="22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I</a:t>
            </a:r>
            <a:r>
              <a:rPr kumimoji="1" lang="en-US" altLang="zh-CN" sz="22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CM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、集射间允许的最大击穿电压</a:t>
            </a:r>
            <a:r>
              <a:rPr kumimoji="1" lang="en-US" altLang="zh-CN" sz="22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V</a:t>
            </a:r>
            <a:r>
              <a:rPr kumimoji="1" lang="en-US" altLang="zh-CN" sz="22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(BR)CE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和集电极允许的最大功耗</a:t>
            </a:r>
            <a:r>
              <a:rPr kumimoji="1" lang="en-US" altLang="zh-CN" sz="22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P</a:t>
            </a:r>
            <a:r>
              <a:rPr kumimoji="1" lang="en-US" altLang="zh-CN" sz="22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CM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所限制，而且还受二次击穿临界曲线所限制。 </a:t>
            </a:r>
          </a:p>
        </p:txBody>
      </p:sp>
      <p:sp>
        <p:nvSpPr>
          <p:cNvPr id="34823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8118475" cy="646112"/>
          </a:xfrm>
        </p:spPr>
        <p:txBody>
          <a:bodyPr/>
          <a:lstStyle/>
          <a:p>
            <a:r>
              <a:rPr lang="en-US" altLang="zh-CN" sz="2800"/>
              <a:t>9.5.1  </a:t>
            </a:r>
            <a:r>
              <a:rPr lang="zh-CN" altLang="en-US" sz="2800"/>
              <a:t>功率器件的散热与功率</a:t>
            </a:r>
            <a:r>
              <a:rPr lang="en-US" altLang="zh-CN" sz="2800"/>
              <a:t>BJT</a:t>
            </a:r>
            <a:r>
              <a:rPr lang="zh-CN" altLang="en-US" sz="2800"/>
              <a:t>的二次击穿问题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  <p:bldP spid="10" grpId="0" autoUpdateAnimBg="0"/>
      <p:bldP spid="12" grpId="0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45"/>
          <p:cNvSpPr txBox="1">
            <a:spLocks noChangeArrowheads="1"/>
          </p:cNvSpPr>
          <p:nvPr/>
        </p:nvSpPr>
        <p:spPr bwMode="auto">
          <a:xfrm>
            <a:off x="454025" y="703263"/>
            <a:ext cx="59896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kumimoji="1" lang="en-US" altLang="zh-CN" sz="2400" b="1">
                <a:solidFill>
                  <a:srgbClr val="CC0000"/>
                </a:solidFill>
                <a:latin typeface="Times New Roman" panose="02020603050405020304" pitchFamily="18" charset="0"/>
                <a:ea typeface="楷体_GB2312" pitchFamily="49" charset="-122"/>
              </a:rPr>
              <a:t>3.  </a:t>
            </a:r>
            <a:r>
              <a:rPr kumimoji="1" lang="zh-CN" altLang="en-US" sz="2400" b="1">
                <a:solidFill>
                  <a:srgbClr val="CC0000"/>
                </a:solidFill>
                <a:latin typeface="Times New Roman" panose="02020603050405020304" pitchFamily="18" charset="0"/>
                <a:ea typeface="楷体_GB2312" pitchFamily="49" charset="-122"/>
              </a:rPr>
              <a:t>提高功率</a:t>
            </a:r>
            <a:r>
              <a:rPr kumimoji="1" lang="en-US" altLang="zh-CN" sz="2400" b="1">
                <a:solidFill>
                  <a:srgbClr val="CC0000"/>
                </a:solidFill>
                <a:latin typeface="Times New Roman" panose="02020603050405020304" pitchFamily="18" charset="0"/>
                <a:ea typeface="楷体_GB2312" pitchFamily="49" charset="-122"/>
              </a:rPr>
              <a:t>BJT</a:t>
            </a:r>
            <a:r>
              <a:rPr kumimoji="1" lang="zh-CN" altLang="en-US" sz="2400" b="1">
                <a:solidFill>
                  <a:srgbClr val="CC0000"/>
                </a:solidFill>
                <a:latin typeface="Times New Roman" panose="02020603050405020304" pitchFamily="18" charset="0"/>
                <a:ea typeface="楷体_GB2312" pitchFamily="49" charset="-122"/>
              </a:rPr>
              <a:t>可靠性的主要途径</a:t>
            </a:r>
          </a:p>
        </p:txBody>
      </p:sp>
      <p:sp>
        <p:nvSpPr>
          <p:cNvPr id="6" name="Text Box 46"/>
          <p:cNvSpPr txBox="1">
            <a:spLocks noChangeArrowheads="1"/>
          </p:cNvSpPr>
          <p:nvPr/>
        </p:nvSpPr>
        <p:spPr bwMode="auto">
          <a:xfrm>
            <a:off x="706438" y="1125538"/>
            <a:ext cx="8020050" cy="4883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5000"/>
              </a:lnSpc>
              <a:spcBef>
                <a:spcPct val="20000"/>
              </a:spcBef>
            </a:pPr>
            <a:r>
              <a:rPr kumimoji="1" lang="en-US" altLang="zh-CN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       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（</a:t>
            </a:r>
            <a:r>
              <a:rPr kumimoji="1" lang="en-US" altLang="zh-CN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1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）在最坏的条件下（包括冲击电压在内），工作电压不应超过极限值的</a:t>
            </a:r>
            <a:r>
              <a:rPr kumimoji="1" lang="en-US" altLang="zh-CN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80%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；</a:t>
            </a:r>
          </a:p>
          <a:p>
            <a:pPr algn="just">
              <a:lnSpc>
                <a:spcPct val="135000"/>
              </a:lnSpc>
              <a:spcBef>
                <a:spcPct val="20000"/>
              </a:spcBef>
            </a:pP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   （</a:t>
            </a:r>
            <a:r>
              <a:rPr kumimoji="1" lang="en-US" altLang="zh-CN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2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）在最坏的条件下（包括冲击电流在内），工作电流不应超过极限值的</a:t>
            </a:r>
            <a:r>
              <a:rPr kumimoji="1" lang="en-US" altLang="zh-CN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80%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；</a:t>
            </a:r>
          </a:p>
          <a:p>
            <a:pPr algn="just">
              <a:lnSpc>
                <a:spcPct val="135000"/>
              </a:lnSpc>
              <a:spcBef>
                <a:spcPct val="20000"/>
              </a:spcBef>
            </a:pP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   （</a:t>
            </a:r>
            <a:r>
              <a:rPr kumimoji="1" lang="en-US" altLang="zh-CN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3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）在最坏的条件下（包括冲击功耗在内），工作功耗不应超过器件最大工作环境温度下的最大允许功耗的</a:t>
            </a:r>
            <a:r>
              <a:rPr kumimoji="1" lang="en-US" altLang="zh-CN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50%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；</a:t>
            </a:r>
          </a:p>
          <a:p>
            <a:pPr algn="just">
              <a:lnSpc>
                <a:spcPct val="135000"/>
              </a:lnSpc>
              <a:spcBef>
                <a:spcPct val="20000"/>
              </a:spcBef>
            </a:pP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   （</a:t>
            </a:r>
            <a:r>
              <a:rPr kumimoji="1" lang="en-US" altLang="zh-CN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4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）工作时，器件的结温不应超过器件允许的最大结温的</a:t>
            </a:r>
            <a:r>
              <a:rPr kumimoji="1" lang="en-US" altLang="zh-CN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70%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～</a:t>
            </a:r>
            <a:r>
              <a:rPr kumimoji="1" lang="en-US" altLang="zh-CN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80%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。</a:t>
            </a:r>
          </a:p>
          <a:p>
            <a:pPr algn="just">
              <a:lnSpc>
                <a:spcPct val="135000"/>
              </a:lnSpc>
              <a:spcBef>
                <a:spcPct val="20000"/>
              </a:spcBef>
            </a:pP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    对于开关电路中使用的功率器件，其工作电压、功耗、电流和结温（包括波动值在内）都不得超过极限值。</a:t>
            </a:r>
          </a:p>
        </p:txBody>
      </p:sp>
      <p:sp>
        <p:nvSpPr>
          <p:cNvPr id="35844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8118475" cy="646112"/>
          </a:xfrm>
        </p:spPr>
        <p:txBody>
          <a:bodyPr/>
          <a:lstStyle/>
          <a:p>
            <a:r>
              <a:rPr lang="en-US" altLang="zh-CN" sz="2800"/>
              <a:t>9.5.1  </a:t>
            </a:r>
            <a:r>
              <a:rPr lang="zh-CN" altLang="en-US" sz="2800"/>
              <a:t>功率器件的散热与功率</a:t>
            </a:r>
            <a:r>
              <a:rPr lang="en-US" altLang="zh-CN" sz="2800"/>
              <a:t>BJT</a:t>
            </a:r>
            <a:r>
              <a:rPr lang="zh-CN" altLang="en-US" sz="2800"/>
              <a:t>的二次击穿问题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73"/>
          <p:cNvSpPr txBox="1">
            <a:spLocks noChangeArrowheads="1"/>
          </p:cNvSpPr>
          <p:nvPr/>
        </p:nvSpPr>
        <p:spPr bwMode="auto">
          <a:xfrm>
            <a:off x="454025" y="703263"/>
            <a:ext cx="59896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kumimoji="1" lang="en-US" altLang="zh-CN" sz="2400" b="1">
                <a:solidFill>
                  <a:srgbClr val="CC0000"/>
                </a:solidFill>
                <a:latin typeface="Times New Roman" panose="02020603050405020304" pitchFamily="18" charset="0"/>
                <a:ea typeface="楷体_GB2312" pitchFamily="49" charset="-122"/>
              </a:rPr>
              <a:t>4.  </a:t>
            </a:r>
            <a:r>
              <a:rPr kumimoji="1" lang="zh-CN" altLang="en-US" sz="2400" b="1">
                <a:solidFill>
                  <a:srgbClr val="CC0000"/>
                </a:solidFill>
                <a:latin typeface="Times New Roman" panose="02020603050405020304" pitchFamily="18" charset="0"/>
                <a:ea typeface="楷体_GB2312" pitchFamily="49" charset="-122"/>
              </a:rPr>
              <a:t>保证器件正常运行的保护措施</a:t>
            </a:r>
          </a:p>
        </p:txBody>
      </p:sp>
      <p:sp>
        <p:nvSpPr>
          <p:cNvPr id="6" name="Text Box 74"/>
          <p:cNvSpPr txBox="1">
            <a:spLocks noChangeArrowheads="1"/>
          </p:cNvSpPr>
          <p:nvPr/>
        </p:nvSpPr>
        <p:spPr bwMode="auto">
          <a:xfrm>
            <a:off x="706438" y="1125538"/>
            <a:ext cx="8020050" cy="196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5000"/>
              </a:lnSpc>
              <a:spcBef>
                <a:spcPct val="20000"/>
              </a:spcBef>
            </a:pPr>
            <a:r>
              <a:rPr kumimoji="1" lang="en-US" altLang="zh-CN" sz="2200" b="1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        </a:t>
            </a:r>
            <a:r>
              <a:rPr kumimoji="1" lang="zh-CN" altLang="en-US" sz="2200" b="1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为了防止由于感性负载而使管子产生过压或过流，可在负载两端并联二极管（或二极管和电容）；</a:t>
            </a:r>
          </a:p>
          <a:p>
            <a:pPr>
              <a:lnSpc>
                <a:spcPct val="135000"/>
              </a:lnSpc>
              <a:spcBef>
                <a:spcPct val="20000"/>
              </a:spcBef>
            </a:pPr>
            <a:r>
              <a:rPr kumimoji="1" lang="zh-CN" altLang="en-US" sz="2200" b="1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        可以用</a:t>
            </a:r>
            <a:r>
              <a:rPr kumimoji="1" lang="en-US" altLang="zh-CN" sz="2200" b="1" i="1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V</a:t>
            </a:r>
            <a:r>
              <a:rPr kumimoji="1" lang="en-US" altLang="zh-CN" sz="2200" b="1" baseline="-30000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Z</a:t>
            </a:r>
            <a:r>
              <a:rPr kumimoji="1" lang="zh-CN" altLang="en-US" sz="2200" b="1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值适当的稳压管并联在功率管的</a:t>
            </a:r>
            <a:r>
              <a:rPr kumimoji="1" lang="en-US" altLang="zh-CN" sz="2200" b="1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c</a:t>
            </a:r>
            <a:r>
              <a:rPr kumimoji="1" lang="zh-CN" altLang="en-US" sz="2200" b="1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、</a:t>
            </a:r>
            <a:r>
              <a:rPr kumimoji="1" lang="en-US" altLang="zh-CN" sz="2200" b="1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e</a:t>
            </a:r>
            <a:r>
              <a:rPr kumimoji="1" lang="zh-CN" altLang="en-US" sz="2200" b="1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两端，以吸收瞬时的过电压等。</a:t>
            </a:r>
          </a:p>
        </p:txBody>
      </p:sp>
      <p:sp>
        <p:nvSpPr>
          <p:cNvPr id="36868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8118475" cy="646112"/>
          </a:xfrm>
        </p:spPr>
        <p:txBody>
          <a:bodyPr/>
          <a:lstStyle/>
          <a:p>
            <a:r>
              <a:rPr lang="en-US" altLang="zh-CN" sz="2800"/>
              <a:t>9.5.1  </a:t>
            </a:r>
            <a:r>
              <a:rPr lang="zh-CN" altLang="en-US" sz="2800"/>
              <a:t>功率器件的散热与功率</a:t>
            </a:r>
            <a:r>
              <a:rPr lang="en-US" altLang="zh-CN" sz="2800"/>
              <a:t>BJT</a:t>
            </a:r>
            <a:r>
              <a:rPr lang="zh-CN" altLang="en-US" sz="2800"/>
              <a:t>的二次击穿问题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9.5.2  </a:t>
            </a:r>
            <a:r>
              <a:rPr lang="zh-CN" altLang="en-US"/>
              <a:t>功率</a:t>
            </a:r>
            <a:r>
              <a:rPr lang="en-US" altLang="zh-CN"/>
              <a:t>VMOSFET</a:t>
            </a:r>
            <a:r>
              <a:rPr lang="zh-CN" altLang="en-US"/>
              <a:t>和</a:t>
            </a:r>
            <a:r>
              <a:rPr lang="en-US" altLang="zh-CN"/>
              <a:t>DMOSFET</a:t>
            </a:r>
            <a:endParaRPr lang="zh-CN" altLang="en-US"/>
          </a:p>
        </p:txBody>
      </p:sp>
      <p:graphicFrame>
        <p:nvGraphicFramePr>
          <p:cNvPr id="37891" name="Object 52"/>
          <p:cNvGraphicFramePr>
            <a:graphicFrameLocks noChangeAspect="1"/>
          </p:cNvGraphicFramePr>
          <p:nvPr/>
        </p:nvGraphicFramePr>
        <p:xfrm>
          <a:off x="4300538" y="1844675"/>
          <a:ext cx="4664075" cy="350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2" name="图片" r:id="rId3" imgW="2912851" imgH="2193380" progId="Word.Picture.8">
                  <p:embed/>
                </p:oleObj>
              </mc:Choice>
              <mc:Fallback>
                <p:oleObj name="图片" r:id="rId3" imgW="2912851" imgH="2193380" progId="Word.Picture.8">
                  <p:embed/>
                  <p:pic>
                    <p:nvPicPr>
                      <p:cNvPr id="37891" name="Object 5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00538" y="1844675"/>
                        <a:ext cx="4664075" cy="3505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892" name="Text Box 47"/>
          <p:cNvSpPr txBox="1">
            <a:spLocks noChangeArrowheads="1"/>
          </p:cNvSpPr>
          <p:nvPr/>
        </p:nvSpPr>
        <p:spPr bwMode="auto">
          <a:xfrm>
            <a:off x="454025" y="703263"/>
            <a:ext cx="59896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kumimoji="1" lang="en-US" altLang="zh-CN" sz="2400" b="1">
                <a:solidFill>
                  <a:srgbClr val="CC0000"/>
                </a:solidFill>
                <a:latin typeface="Times New Roman" panose="02020603050405020304" pitchFamily="18" charset="0"/>
                <a:ea typeface="楷体_GB2312" pitchFamily="49" charset="-122"/>
              </a:rPr>
              <a:t>1.  VMOS</a:t>
            </a:r>
            <a:r>
              <a:rPr kumimoji="1" lang="zh-CN" altLang="en-US" sz="2400" b="1">
                <a:solidFill>
                  <a:srgbClr val="CC0000"/>
                </a:solidFill>
                <a:latin typeface="Times New Roman" panose="02020603050405020304" pitchFamily="18" charset="0"/>
                <a:ea typeface="楷体_GB2312" pitchFamily="49" charset="-122"/>
              </a:rPr>
              <a:t>管</a:t>
            </a:r>
          </a:p>
        </p:txBody>
      </p:sp>
      <p:sp>
        <p:nvSpPr>
          <p:cNvPr id="9" name="Text Box 48"/>
          <p:cNvSpPr txBox="1">
            <a:spLocks noChangeArrowheads="1"/>
          </p:cNvSpPr>
          <p:nvPr/>
        </p:nvSpPr>
        <p:spPr bwMode="auto">
          <a:xfrm>
            <a:off x="971550" y="1125538"/>
            <a:ext cx="7561263" cy="544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5000"/>
              </a:lnSpc>
              <a:spcBef>
                <a:spcPct val="20000"/>
              </a:spcBef>
            </a:pPr>
            <a:r>
              <a:rPr kumimoji="1" lang="en-US" altLang="zh-CN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V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型开槽的纵向</a:t>
            </a:r>
            <a:r>
              <a:rPr kumimoji="1" lang="en-US" altLang="zh-CN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MOS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管，称为</a:t>
            </a:r>
            <a:r>
              <a:rPr kumimoji="1" lang="en-US" altLang="zh-CN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VMOS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（</a:t>
            </a:r>
            <a:r>
              <a:rPr kumimoji="1" lang="en-US" altLang="zh-CN" sz="2200" b="1">
                <a:solidFill>
                  <a:srgbClr val="000000"/>
                </a:solidFill>
                <a:latin typeface="Times New Roman" panose="02020603050405020304" pitchFamily="18" charset="0"/>
                <a:ea typeface="华康简宋"/>
                <a:cs typeface="Times New Roman" panose="02020603050405020304" pitchFamily="18" charset="0"/>
              </a:rPr>
              <a:t>Vertical</a:t>
            </a:r>
            <a:r>
              <a:rPr kumimoji="1" lang="en-US" altLang="zh-CN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 MOS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）</a:t>
            </a:r>
          </a:p>
        </p:txBody>
      </p:sp>
      <p:sp>
        <p:nvSpPr>
          <p:cNvPr id="10" name="Text Box 49"/>
          <p:cNvSpPr txBox="1">
            <a:spLocks noChangeArrowheads="1"/>
          </p:cNvSpPr>
          <p:nvPr/>
        </p:nvSpPr>
        <p:spPr bwMode="auto">
          <a:xfrm>
            <a:off x="795338" y="1890713"/>
            <a:ext cx="3505200" cy="3659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5000"/>
              </a:lnSpc>
              <a:spcBef>
                <a:spcPct val="40000"/>
              </a:spcBef>
            </a:pP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电流沿导电沟道由漏极到源极的流动是纵向的</a:t>
            </a:r>
          </a:p>
          <a:p>
            <a:pPr>
              <a:lnSpc>
                <a:spcPct val="135000"/>
              </a:lnSpc>
              <a:spcBef>
                <a:spcPct val="40000"/>
              </a:spcBef>
            </a:pP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沟道很短，电流</a:t>
            </a:r>
            <a:r>
              <a:rPr kumimoji="1" lang="en-US" altLang="zh-CN" sz="22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I</a:t>
            </a:r>
            <a:r>
              <a:rPr kumimoji="1" lang="en-US" altLang="zh-CN" sz="22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D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很大 ，可达</a:t>
            </a:r>
            <a:r>
              <a:rPr kumimoji="1" lang="en-US" altLang="zh-CN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200A </a:t>
            </a:r>
          </a:p>
          <a:p>
            <a:pPr>
              <a:lnSpc>
                <a:spcPct val="135000"/>
              </a:lnSpc>
              <a:spcBef>
                <a:spcPct val="40000"/>
              </a:spcBef>
            </a:pPr>
            <a:r>
              <a:rPr kumimoji="1" lang="en-US" altLang="zh-CN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 N</a:t>
            </a:r>
            <a:r>
              <a:rPr kumimoji="1" lang="zh-CN" altLang="en-US" sz="2200" b="1" baseline="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－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外延层提高了耐压值，达</a:t>
            </a:r>
            <a:r>
              <a:rPr kumimoji="1" lang="en-US" altLang="zh-CN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1 000V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以上 </a:t>
            </a:r>
          </a:p>
          <a:p>
            <a:pPr>
              <a:lnSpc>
                <a:spcPct val="135000"/>
              </a:lnSpc>
              <a:spcBef>
                <a:spcPct val="40000"/>
              </a:spcBef>
            </a:pP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非线性失真小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9.5.2  </a:t>
            </a:r>
            <a:r>
              <a:rPr lang="zh-CN" altLang="en-US"/>
              <a:t>功率</a:t>
            </a:r>
            <a:r>
              <a:rPr lang="en-US" altLang="zh-CN"/>
              <a:t>VMOSFET</a:t>
            </a:r>
            <a:r>
              <a:rPr lang="zh-CN" altLang="en-US"/>
              <a:t>和</a:t>
            </a:r>
            <a:r>
              <a:rPr lang="en-US" altLang="zh-CN"/>
              <a:t>DMOSFET</a:t>
            </a:r>
            <a:endParaRPr lang="zh-CN" altLang="en-US"/>
          </a:p>
        </p:txBody>
      </p:sp>
      <p:graphicFrame>
        <p:nvGraphicFramePr>
          <p:cNvPr id="38915" name="Object 16"/>
          <p:cNvGraphicFramePr>
            <a:graphicFrameLocks noChangeAspect="1"/>
          </p:cNvGraphicFramePr>
          <p:nvPr/>
        </p:nvGraphicFramePr>
        <p:xfrm>
          <a:off x="4464050" y="1973263"/>
          <a:ext cx="4422775" cy="3579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06" name="图片" r:id="rId3" imgW="2598716" imgH="2107577" progId="Word.Picture.8">
                  <p:embed/>
                </p:oleObj>
              </mc:Choice>
              <mc:Fallback>
                <p:oleObj name="图片" r:id="rId3" imgW="2598716" imgH="2107577" progId="Word.Picture.8">
                  <p:embed/>
                  <p:pic>
                    <p:nvPicPr>
                      <p:cNvPr id="38915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64050" y="1973263"/>
                        <a:ext cx="4422775" cy="3579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916" name="Text Box 11"/>
          <p:cNvSpPr txBox="1">
            <a:spLocks noChangeArrowheads="1"/>
          </p:cNvSpPr>
          <p:nvPr/>
        </p:nvSpPr>
        <p:spPr bwMode="auto">
          <a:xfrm>
            <a:off x="454025" y="703263"/>
            <a:ext cx="59896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kumimoji="1" lang="en-US" altLang="zh-CN" sz="2400" b="1">
                <a:solidFill>
                  <a:srgbClr val="CC0000"/>
                </a:solidFill>
                <a:latin typeface="Times New Roman" panose="02020603050405020304" pitchFamily="18" charset="0"/>
                <a:ea typeface="楷体_GB2312" pitchFamily="49" charset="-122"/>
              </a:rPr>
              <a:t>2.  DMOS</a:t>
            </a:r>
            <a:r>
              <a:rPr kumimoji="1" lang="zh-CN" altLang="en-US" sz="2400" b="1">
                <a:solidFill>
                  <a:srgbClr val="CC0000"/>
                </a:solidFill>
                <a:latin typeface="Times New Roman" panose="02020603050405020304" pitchFamily="18" charset="0"/>
                <a:ea typeface="楷体_GB2312" pitchFamily="49" charset="-122"/>
              </a:rPr>
              <a:t>管</a:t>
            </a:r>
          </a:p>
        </p:txBody>
      </p:sp>
      <p:sp>
        <p:nvSpPr>
          <p:cNvPr id="9" name="Text Box 12"/>
          <p:cNvSpPr txBox="1">
            <a:spLocks noChangeArrowheads="1"/>
          </p:cNvSpPr>
          <p:nvPr/>
        </p:nvSpPr>
        <p:spPr bwMode="auto">
          <a:xfrm>
            <a:off x="971550" y="1125538"/>
            <a:ext cx="7561263" cy="544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5000"/>
              </a:lnSpc>
              <a:spcBef>
                <a:spcPct val="20000"/>
              </a:spcBef>
            </a:pP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双扩散</a:t>
            </a:r>
            <a:r>
              <a:rPr kumimoji="1" lang="en-US" altLang="zh-CN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MOS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管，称为</a:t>
            </a:r>
            <a:r>
              <a:rPr kumimoji="1" lang="en-US" altLang="zh-CN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DMOS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（</a:t>
            </a:r>
            <a:r>
              <a:rPr kumimoji="1" lang="en-US" altLang="zh-CN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Double-diffused MOS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）</a:t>
            </a:r>
          </a:p>
        </p:txBody>
      </p:sp>
      <p:sp>
        <p:nvSpPr>
          <p:cNvPr id="10" name="Text Box 13"/>
          <p:cNvSpPr txBox="1">
            <a:spLocks noChangeArrowheads="1"/>
          </p:cNvSpPr>
          <p:nvPr/>
        </p:nvSpPr>
        <p:spPr bwMode="auto">
          <a:xfrm>
            <a:off x="795338" y="1890713"/>
            <a:ext cx="3505200" cy="2620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5000"/>
              </a:lnSpc>
              <a:spcBef>
                <a:spcPct val="40000"/>
              </a:spcBef>
            </a:pP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电流也是纵向流动的</a:t>
            </a:r>
          </a:p>
          <a:p>
            <a:pPr>
              <a:lnSpc>
                <a:spcPct val="135000"/>
              </a:lnSpc>
              <a:spcBef>
                <a:spcPct val="40000"/>
              </a:spcBef>
            </a:pP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沟道很短，电流</a:t>
            </a:r>
            <a:r>
              <a:rPr kumimoji="1" lang="en-US" altLang="zh-CN" sz="22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I</a:t>
            </a:r>
            <a:r>
              <a:rPr kumimoji="1" lang="en-US" altLang="zh-CN" sz="22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D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很大 ，可达</a:t>
            </a:r>
            <a:r>
              <a:rPr kumimoji="1" lang="en-US" altLang="zh-CN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50A </a:t>
            </a:r>
          </a:p>
          <a:p>
            <a:pPr>
              <a:lnSpc>
                <a:spcPct val="135000"/>
              </a:lnSpc>
              <a:spcBef>
                <a:spcPct val="40000"/>
              </a:spcBef>
            </a:pPr>
            <a:r>
              <a:rPr kumimoji="1" lang="en-US" altLang="zh-CN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 N</a:t>
            </a:r>
            <a:r>
              <a:rPr kumimoji="1" lang="zh-CN" altLang="en-US" sz="2200" b="1" baseline="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－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层提高了耐压值，达</a:t>
            </a:r>
            <a:r>
              <a:rPr kumimoji="1" lang="en-US" altLang="zh-CN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600V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以上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9.5.2  </a:t>
            </a:r>
            <a:r>
              <a:rPr lang="zh-CN" altLang="en-US"/>
              <a:t>功率</a:t>
            </a:r>
            <a:r>
              <a:rPr lang="en-US" altLang="zh-CN"/>
              <a:t>VMOSFET</a:t>
            </a:r>
            <a:r>
              <a:rPr lang="zh-CN" altLang="en-US"/>
              <a:t>和</a:t>
            </a:r>
            <a:r>
              <a:rPr lang="en-US" altLang="zh-CN"/>
              <a:t>DMOSFET</a:t>
            </a:r>
            <a:endParaRPr lang="zh-CN" altLang="en-US"/>
          </a:p>
        </p:txBody>
      </p:sp>
      <p:sp>
        <p:nvSpPr>
          <p:cNvPr id="39939" name="Text Box 12"/>
          <p:cNvSpPr txBox="1">
            <a:spLocks noChangeArrowheads="1"/>
          </p:cNvSpPr>
          <p:nvPr/>
        </p:nvSpPr>
        <p:spPr bwMode="auto">
          <a:xfrm>
            <a:off x="454025" y="703263"/>
            <a:ext cx="59896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kumimoji="1" lang="en-US" altLang="zh-CN" sz="2400" b="1">
                <a:solidFill>
                  <a:srgbClr val="CC0000"/>
                </a:solidFill>
                <a:latin typeface="Times New Roman" panose="02020603050405020304" pitchFamily="18" charset="0"/>
                <a:ea typeface="楷体_GB2312" pitchFamily="49" charset="-122"/>
              </a:rPr>
              <a:t>3.  MOS</a:t>
            </a:r>
            <a:r>
              <a:rPr kumimoji="1" lang="zh-CN" altLang="en-US" sz="2400" b="1">
                <a:solidFill>
                  <a:srgbClr val="CC0000"/>
                </a:solidFill>
                <a:latin typeface="Times New Roman" panose="02020603050405020304" pitchFamily="18" charset="0"/>
                <a:ea typeface="楷体_GB2312" pitchFamily="49" charset="-122"/>
              </a:rPr>
              <a:t>功率管的优点</a:t>
            </a:r>
          </a:p>
        </p:txBody>
      </p:sp>
      <p:sp>
        <p:nvSpPr>
          <p:cNvPr id="6" name="Text Box 14"/>
          <p:cNvSpPr txBox="1">
            <a:spLocks noChangeArrowheads="1"/>
          </p:cNvSpPr>
          <p:nvPr/>
        </p:nvSpPr>
        <p:spPr bwMode="auto">
          <a:xfrm>
            <a:off x="533400" y="1160463"/>
            <a:ext cx="8034338" cy="4843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5000"/>
              </a:lnSpc>
              <a:spcBef>
                <a:spcPct val="25000"/>
              </a:spcBef>
            </a:pPr>
            <a:r>
              <a:rPr kumimoji="1"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       </a:t>
            </a:r>
            <a:r>
              <a:rPr kumimoji="1"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（</a:t>
            </a:r>
            <a:r>
              <a:rPr kumimoji="1"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1</a:t>
            </a:r>
            <a:r>
              <a:rPr kumimoji="1"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）与</a:t>
            </a:r>
            <a:r>
              <a:rPr kumimoji="1"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MOS</a:t>
            </a:r>
            <a:r>
              <a:rPr kumimoji="1"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器件一样是电压控制电流器件，输入电阻极高，因此所需驱动电流极小，功率增益高。</a:t>
            </a:r>
          </a:p>
          <a:p>
            <a:pPr algn="just">
              <a:lnSpc>
                <a:spcPct val="135000"/>
              </a:lnSpc>
              <a:spcBef>
                <a:spcPct val="25000"/>
              </a:spcBef>
            </a:pPr>
            <a:r>
              <a:rPr kumimoji="1"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    （</a:t>
            </a:r>
            <a:r>
              <a:rPr kumimoji="1"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2</a:t>
            </a:r>
            <a:r>
              <a:rPr kumimoji="1"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）</a:t>
            </a:r>
            <a:r>
              <a:rPr kumimoji="1"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MOS</a:t>
            </a:r>
            <a:r>
              <a:rPr kumimoji="1"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管不存在二次击穿</a:t>
            </a:r>
          </a:p>
          <a:p>
            <a:pPr algn="just">
              <a:lnSpc>
                <a:spcPct val="135000"/>
              </a:lnSpc>
              <a:spcBef>
                <a:spcPct val="25000"/>
              </a:spcBef>
            </a:pPr>
            <a:r>
              <a:rPr kumimoji="1"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    （</a:t>
            </a:r>
            <a:r>
              <a:rPr kumimoji="1"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3</a:t>
            </a:r>
            <a:r>
              <a:rPr kumimoji="1"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）因为少子存储问题，功率</a:t>
            </a:r>
            <a:r>
              <a:rPr kumimoji="1"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MOS</a:t>
            </a:r>
            <a:r>
              <a:rPr kumimoji="1"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管具有更高的开关速度，双极型功率管的开关时间在</a:t>
            </a:r>
            <a:r>
              <a:rPr kumimoji="1"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100ns</a:t>
            </a:r>
            <a:r>
              <a:rPr kumimoji="1"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至</a:t>
            </a:r>
            <a:r>
              <a:rPr kumimoji="1"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1μs</a:t>
            </a:r>
            <a:r>
              <a:rPr kumimoji="1"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之间，而</a:t>
            </a:r>
            <a:r>
              <a:rPr kumimoji="1"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MOS</a:t>
            </a:r>
            <a:r>
              <a:rPr kumimoji="1"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功率管的开关时间约为</a:t>
            </a:r>
            <a:r>
              <a:rPr kumimoji="1"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10~100ns</a:t>
            </a:r>
            <a:r>
              <a:rPr kumimoji="1"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，其工作频率可达</a:t>
            </a:r>
            <a:r>
              <a:rPr kumimoji="1"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100kHZ</a:t>
            </a:r>
            <a:r>
              <a:rPr kumimoji="1"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到</a:t>
            </a:r>
            <a:r>
              <a:rPr kumimoji="1"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1MHZ</a:t>
            </a:r>
            <a:r>
              <a:rPr kumimoji="1"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以上，所以大功率</a:t>
            </a:r>
            <a:r>
              <a:rPr kumimoji="1"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MOS</a:t>
            </a:r>
            <a:r>
              <a:rPr kumimoji="1"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管常用于高频电路或开关式稳压电源等。</a:t>
            </a:r>
            <a:r>
              <a:rPr kumimoji="1"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VMOS</a:t>
            </a:r>
            <a:r>
              <a:rPr kumimoji="1"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在这一点上更显优越（其</a:t>
            </a:r>
            <a:r>
              <a:rPr kumimoji="1" lang="en-US" altLang="zh-CN" sz="20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f</a:t>
            </a:r>
            <a:r>
              <a:rPr kumimoji="1" lang="en-US" altLang="zh-CN" sz="20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T</a:t>
            </a:r>
            <a:r>
              <a:rPr kumimoji="1"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＝</a:t>
            </a:r>
            <a:r>
              <a:rPr kumimoji="1"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600MHZ</a:t>
            </a:r>
            <a:r>
              <a:rPr kumimoji="1"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）。</a:t>
            </a:r>
          </a:p>
          <a:p>
            <a:pPr algn="just">
              <a:lnSpc>
                <a:spcPct val="135000"/>
              </a:lnSpc>
              <a:spcBef>
                <a:spcPct val="25000"/>
              </a:spcBef>
            </a:pPr>
            <a:r>
              <a:rPr kumimoji="1"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    （</a:t>
            </a:r>
            <a:r>
              <a:rPr kumimoji="1"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4</a:t>
            </a:r>
            <a:r>
              <a:rPr kumimoji="1"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）</a:t>
            </a:r>
            <a:r>
              <a:rPr kumimoji="1"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MOS</a:t>
            </a:r>
            <a:r>
              <a:rPr kumimoji="1"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管与</a:t>
            </a:r>
            <a:r>
              <a:rPr kumimoji="1"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BJT</a:t>
            </a:r>
            <a:r>
              <a:rPr kumimoji="1"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相比几乎不需要直流驱动电流。但</a:t>
            </a:r>
            <a:r>
              <a:rPr kumimoji="1"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MOS</a:t>
            </a:r>
            <a:r>
              <a:rPr kumimoji="1"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功率放大电路的驱动级至少要提供足够的电流来保证对</a:t>
            </a:r>
            <a:r>
              <a:rPr kumimoji="1"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MOS</a:t>
            </a:r>
            <a:r>
              <a:rPr kumimoji="1"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管较大的输入电容进行充放电。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9.5.2  </a:t>
            </a:r>
            <a:r>
              <a:rPr lang="zh-CN" altLang="en-US"/>
              <a:t>功率</a:t>
            </a:r>
            <a:r>
              <a:rPr lang="en-US" altLang="zh-CN"/>
              <a:t>VMOSFET</a:t>
            </a:r>
            <a:r>
              <a:rPr lang="zh-CN" altLang="en-US"/>
              <a:t>和</a:t>
            </a:r>
            <a:r>
              <a:rPr lang="en-US" altLang="zh-CN"/>
              <a:t>DMOSFET</a:t>
            </a:r>
            <a:endParaRPr lang="zh-CN" altLang="en-US"/>
          </a:p>
        </p:txBody>
      </p:sp>
      <p:sp>
        <p:nvSpPr>
          <p:cNvPr id="40963" name="Text Box 5"/>
          <p:cNvSpPr txBox="1">
            <a:spLocks noChangeArrowheads="1"/>
          </p:cNvSpPr>
          <p:nvPr/>
        </p:nvSpPr>
        <p:spPr bwMode="auto">
          <a:xfrm>
            <a:off x="454025" y="703263"/>
            <a:ext cx="59896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kumimoji="1" lang="en-US" altLang="zh-CN" sz="2400" b="1">
                <a:solidFill>
                  <a:srgbClr val="CC0000"/>
                </a:solidFill>
                <a:latin typeface="Times New Roman" panose="02020603050405020304" pitchFamily="18" charset="0"/>
                <a:ea typeface="楷体_GB2312" pitchFamily="49" charset="-122"/>
              </a:rPr>
              <a:t>4.  MOS</a:t>
            </a:r>
            <a:r>
              <a:rPr kumimoji="1" lang="zh-CN" altLang="en-US" sz="2400" b="1">
                <a:solidFill>
                  <a:srgbClr val="CC0000"/>
                </a:solidFill>
                <a:latin typeface="Times New Roman" panose="02020603050405020304" pitchFamily="18" charset="0"/>
                <a:ea typeface="楷体_GB2312" pitchFamily="49" charset="-122"/>
              </a:rPr>
              <a:t>功率管的缺点</a:t>
            </a: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533400" y="1160463"/>
            <a:ext cx="8034338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5000"/>
              </a:lnSpc>
              <a:spcBef>
                <a:spcPct val="25000"/>
              </a:spcBef>
            </a:pPr>
            <a:r>
              <a:rPr kumimoji="1"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为了获得高耐压值，器件有低掺杂浓度的</a:t>
            </a:r>
            <a:r>
              <a:rPr kumimoji="1"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N</a:t>
            </a:r>
            <a:r>
              <a:rPr kumimoji="1" lang="en-US" altLang="zh-CN" sz="2000" b="1" baseline="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-</a:t>
            </a:r>
            <a:r>
              <a:rPr kumimoji="1"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层，导致导通电阻变大</a:t>
            </a: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533400" y="1663700"/>
            <a:ext cx="8034338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5000"/>
              </a:lnSpc>
              <a:spcBef>
                <a:spcPct val="25000"/>
              </a:spcBef>
            </a:pPr>
            <a:r>
              <a:rPr kumimoji="1"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绝缘栅双极型功率管（</a:t>
            </a:r>
            <a:r>
              <a:rPr kumimoji="1"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IGBT</a:t>
            </a:r>
            <a:r>
              <a:rPr kumimoji="1"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）</a:t>
            </a:r>
          </a:p>
        </p:txBody>
      </p:sp>
      <p:graphicFrame>
        <p:nvGraphicFramePr>
          <p:cNvPr id="40966" name="Object 8"/>
          <p:cNvGraphicFramePr>
            <a:graphicFrameLocks noChangeAspect="1"/>
          </p:cNvGraphicFramePr>
          <p:nvPr/>
        </p:nvGraphicFramePr>
        <p:xfrm>
          <a:off x="4140200" y="1881188"/>
          <a:ext cx="4195763" cy="2657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0" name="图片" r:id="rId3" imgW="2465578" imgH="1563919" progId="Word.Picture.8">
                  <p:embed/>
                </p:oleObj>
              </mc:Choice>
              <mc:Fallback>
                <p:oleObj name="图片" r:id="rId3" imgW="2465578" imgH="1563919" progId="Word.Picture.8">
                  <p:embed/>
                  <p:pic>
                    <p:nvPicPr>
                      <p:cNvPr id="40966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40200" y="1881188"/>
                        <a:ext cx="4195763" cy="2657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11188" y="981075"/>
            <a:ext cx="7772400" cy="719138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en-US" altLang="zh-CN" dirty="0"/>
              <a:t>9.6  </a:t>
            </a:r>
            <a:r>
              <a:rPr lang="zh-CN" altLang="en-US" dirty="0"/>
              <a:t>集成功率放大器举例</a:t>
            </a:r>
          </a:p>
        </p:txBody>
      </p:sp>
      <p:sp>
        <p:nvSpPr>
          <p:cNvPr id="41987" name="副标题 2"/>
          <p:cNvSpPr>
            <a:spLocks noGrp="1"/>
          </p:cNvSpPr>
          <p:nvPr>
            <p:ph type="subTitle" idx="1"/>
          </p:nvPr>
        </p:nvSpPr>
        <p:spPr>
          <a:xfrm>
            <a:off x="1042988" y="1989138"/>
            <a:ext cx="7058025" cy="3649662"/>
          </a:xfrm>
        </p:spPr>
        <p:txBody>
          <a:bodyPr/>
          <a:lstStyle/>
          <a:p>
            <a:r>
              <a:rPr lang="en-US" altLang="zh-CN"/>
              <a:t>9.6.1   </a:t>
            </a:r>
            <a:r>
              <a:rPr lang="zh-CN" altLang="en-US"/>
              <a:t>以</a:t>
            </a:r>
            <a:r>
              <a:rPr lang="en-US" altLang="zh-CN"/>
              <a:t>MOS</a:t>
            </a:r>
            <a:r>
              <a:rPr lang="zh-CN" altLang="en-US"/>
              <a:t>功率管作输出级的集成</a:t>
            </a:r>
            <a:br>
              <a:rPr lang="zh-CN" altLang="en-US"/>
            </a:br>
            <a:r>
              <a:rPr lang="zh-CN" altLang="en-US"/>
              <a:t>           功率放大器</a:t>
            </a:r>
          </a:p>
          <a:p>
            <a:r>
              <a:rPr lang="en-US" altLang="zh-CN"/>
              <a:t>9.6.2   BJT</a:t>
            </a:r>
            <a:r>
              <a:rPr lang="zh-CN" altLang="en-US"/>
              <a:t>集成功率放大器举例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8118475" cy="646112"/>
          </a:xfrm>
        </p:spPr>
        <p:txBody>
          <a:bodyPr>
            <a:normAutofit fontScale="90000"/>
          </a:bodyPr>
          <a:lstStyle/>
          <a:p>
            <a:r>
              <a:rPr lang="en-US" altLang="zh-CN"/>
              <a:t>9.6.1  </a:t>
            </a:r>
            <a:r>
              <a:rPr lang="zh-CN" altLang="en-US"/>
              <a:t>以</a:t>
            </a:r>
            <a:r>
              <a:rPr lang="en-US" altLang="zh-CN"/>
              <a:t>MOS</a:t>
            </a:r>
            <a:r>
              <a:rPr lang="zh-CN" altLang="en-US"/>
              <a:t>功率管作输出级的集成功率放大器</a:t>
            </a:r>
          </a:p>
        </p:txBody>
      </p:sp>
      <p:sp>
        <p:nvSpPr>
          <p:cNvPr id="43011" name="Text Box 3"/>
          <p:cNvSpPr txBox="1">
            <a:spLocks noChangeArrowheads="1"/>
          </p:cNvSpPr>
          <p:nvPr/>
        </p:nvSpPr>
        <p:spPr bwMode="auto">
          <a:xfrm>
            <a:off x="454025" y="703263"/>
            <a:ext cx="5162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kumimoji="1" lang="en-US" altLang="zh-CN" sz="2400" b="1">
                <a:solidFill>
                  <a:srgbClr val="CC0000"/>
                </a:solidFill>
                <a:latin typeface="Times New Roman" panose="02020603050405020304" pitchFamily="18" charset="0"/>
                <a:ea typeface="楷体_GB2312" pitchFamily="49" charset="-122"/>
              </a:rPr>
              <a:t>SHM1150Ⅱ</a:t>
            </a:r>
            <a:r>
              <a:rPr kumimoji="1" lang="zh-CN" altLang="en-US" sz="2400" b="1">
                <a:solidFill>
                  <a:srgbClr val="CC0000"/>
                </a:solidFill>
                <a:latin typeface="Times New Roman" panose="02020603050405020304" pitchFamily="18" charset="0"/>
                <a:ea typeface="楷体_GB2312" pitchFamily="49" charset="-122"/>
              </a:rPr>
              <a:t>型集成功率放大器</a:t>
            </a:r>
          </a:p>
        </p:txBody>
      </p:sp>
      <p:graphicFrame>
        <p:nvGraphicFramePr>
          <p:cNvPr id="43012" name="Object 53"/>
          <p:cNvGraphicFramePr>
            <a:graphicFrameLocks noChangeAspect="1"/>
          </p:cNvGraphicFramePr>
          <p:nvPr/>
        </p:nvGraphicFramePr>
        <p:xfrm>
          <a:off x="533400" y="981075"/>
          <a:ext cx="7637463" cy="4862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4" name="图片" r:id="rId3" imgW="4769591" imgH="3042396" progId="Word.Picture.8">
                  <p:embed/>
                </p:oleObj>
              </mc:Choice>
              <mc:Fallback>
                <p:oleObj name="图片" r:id="rId3" imgW="4769591" imgH="3042396" progId="Word.Picture.8">
                  <p:embed/>
                  <p:pic>
                    <p:nvPicPr>
                      <p:cNvPr id="43012" name="Object 5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981075"/>
                        <a:ext cx="7637463" cy="4862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4" name="Group 57"/>
          <p:cNvGrpSpPr>
            <a:grpSpLocks/>
          </p:cNvGrpSpPr>
          <p:nvPr/>
        </p:nvGrpSpPr>
        <p:grpSpPr bwMode="auto">
          <a:xfrm>
            <a:off x="7667625" y="2000250"/>
            <a:ext cx="1296988" cy="338138"/>
            <a:chOff x="4830" y="1328"/>
            <a:chExt cx="817" cy="213"/>
          </a:xfrm>
        </p:grpSpPr>
        <p:sp>
          <p:nvSpPr>
            <p:cNvPr id="43018" name="AutoShape 55"/>
            <p:cNvSpPr>
              <a:spLocks noChangeArrowheads="1"/>
            </p:cNvSpPr>
            <p:nvPr/>
          </p:nvSpPr>
          <p:spPr bwMode="auto">
            <a:xfrm>
              <a:off x="4966" y="1328"/>
              <a:ext cx="681" cy="213"/>
            </a:xfrm>
            <a:prstGeom prst="wedgeRoundRectCallout">
              <a:avLst>
                <a:gd name="adj1" fmla="val -84509"/>
                <a:gd name="adj2" fmla="val 711032"/>
                <a:gd name="adj3" fmla="val 16667"/>
              </a:avLst>
            </a:prstGeom>
            <a:solidFill>
              <a:srgbClr val="CCFFCC"/>
            </a:solidFill>
            <a:ln w="9525">
              <a:solidFill>
                <a:srgbClr val="FF66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20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频振荡</a:t>
              </a:r>
            </a:p>
          </p:txBody>
        </p:sp>
        <p:sp>
          <p:nvSpPr>
            <p:cNvPr id="43019" name="AutoShape 56"/>
            <p:cNvSpPr>
              <a:spLocks noChangeArrowheads="1"/>
            </p:cNvSpPr>
            <p:nvPr/>
          </p:nvSpPr>
          <p:spPr bwMode="auto">
            <a:xfrm>
              <a:off x="4830" y="1328"/>
              <a:ext cx="817" cy="213"/>
            </a:xfrm>
            <a:prstGeom prst="wedgeRoundRectCallout">
              <a:avLst>
                <a:gd name="adj1" fmla="val -63954"/>
                <a:gd name="adj2" fmla="val 138731"/>
                <a:gd name="adj3" fmla="val 16667"/>
              </a:avLst>
            </a:prstGeom>
            <a:solidFill>
              <a:srgbClr val="CCFFCC"/>
            </a:solidFill>
            <a:ln w="9525">
              <a:solidFill>
                <a:srgbClr val="FF66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 sz="20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VMOS</a:t>
              </a:r>
              <a:r>
                <a:rPr lang="zh-CN" altLang="en-US" sz="20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管</a:t>
              </a:r>
            </a:p>
          </p:txBody>
        </p:sp>
      </p:grpSp>
      <p:sp>
        <p:nvSpPr>
          <p:cNvPr id="17" name="Text Box 58"/>
          <p:cNvSpPr txBox="1">
            <a:spLocks noChangeArrowheads="1"/>
          </p:cNvSpPr>
          <p:nvPr/>
        </p:nvSpPr>
        <p:spPr bwMode="auto">
          <a:xfrm>
            <a:off x="287338" y="1138238"/>
            <a:ext cx="14097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5000"/>
              </a:lnSpc>
              <a:spcBef>
                <a:spcPct val="25000"/>
              </a:spcBef>
            </a:pPr>
            <a:r>
              <a:rPr kumimoji="1"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3</a:t>
            </a:r>
            <a:r>
              <a:rPr kumimoji="1"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号脚内部是接地的</a:t>
            </a:r>
          </a:p>
        </p:txBody>
      </p:sp>
      <p:sp>
        <p:nvSpPr>
          <p:cNvPr id="18" name="Text Box 61"/>
          <p:cNvSpPr txBox="1">
            <a:spLocks noChangeArrowheads="1"/>
          </p:cNvSpPr>
          <p:nvPr/>
        </p:nvSpPr>
        <p:spPr bwMode="auto">
          <a:xfrm>
            <a:off x="287338" y="2168525"/>
            <a:ext cx="1655762" cy="1325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5000"/>
              </a:lnSpc>
              <a:spcBef>
                <a:spcPct val="25000"/>
              </a:spcBef>
            </a:pPr>
            <a:r>
              <a:rPr kumimoji="1"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信号只能从</a:t>
            </a:r>
            <a:r>
              <a:rPr kumimoji="1"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1</a:t>
            </a:r>
            <a:r>
              <a:rPr kumimoji="1"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号脚到地之间输入</a:t>
            </a:r>
          </a:p>
        </p:txBody>
      </p:sp>
      <p:sp>
        <p:nvSpPr>
          <p:cNvPr id="19" name="Text Box 62"/>
          <p:cNvSpPr txBox="1">
            <a:spLocks noChangeArrowheads="1"/>
          </p:cNvSpPr>
          <p:nvPr/>
        </p:nvSpPr>
        <p:spPr bwMode="auto">
          <a:xfrm>
            <a:off x="533400" y="5703888"/>
            <a:ext cx="3859213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5000"/>
              </a:lnSpc>
              <a:spcBef>
                <a:spcPct val="25000"/>
              </a:spcBef>
            </a:pPr>
            <a:r>
              <a:rPr kumimoji="1"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增益是固定的，由</a:t>
            </a:r>
            <a:r>
              <a:rPr kumimoji="1" lang="en-US" altLang="zh-CN" sz="20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R</a:t>
            </a:r>
            <a:r>
              <a:rPr kumimoji="1" lang="en-US" altLang="zh-CN" sz="2000" b="1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f</a:t>
            </a:r>
            <a:r>
              <a:rPr kumimoji="1"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和</a:t>
            </a:r>
            <a:r>
              <a:rPr kumimoji="1" lang="en-US" altLang="zh-CN" sz="20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R</a:t>
            </a:r>
            <a:r>
              <a:rPr kumimoji="1" lang="en-US" altLang="zh-CN" sz="2000" b="1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2</a:t>
            </a:r>
            <a:r>
              <a:rPr kumimoji="1"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决定</a:t>
            </a:r>
          </a:p>
        </p:txBody>
      </p:sp>
      <p:graphicFrame>
        <p:nvGraphicFramePr>
          <p:cNvPr id="20" name="Object 63"/>
          <p:cNvGraphicFramePr>
            <a:graphicFrameLocks noChangeAspect="1"/>
          </p:cNvGraphicFramePr>
          <p:nvPr/>
        </p:nvGraphicFramePr>
        <p:xfrm>
          <a:off x="4032250" y="5661025"/>
          <a:ext cx="665163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5" name="公式" r:id="rId5" imgW="444307" imgH="444307" progId="Equation.3">
                  <p:embed/>
                </p:oleObj>
              </mc:Choice>
              <mc:Fallback>
                <p:oleObj name="公式" r:id="rId5" imgW="444307" imgH="444307" progId="Equation.3">
                  <p:embed/>
                  <p:pic>
                    <p:nvPicPr>
                      <p:cNvPr id="20" name="Object 6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2250" y="5661025"/>
                        <a:ext cx="665163" cy="666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8118475" cy="646112"/>
          </a:xfrm>
        </p:spPr>
        <p:txBody>
          <a:bodyPr>
            <a:normAutofit fontScale="90000"/>
          </a:bodyPr>
          <a:lstStyle/>
          <a:p>
            <a:r>
              <a:rPr lang="en-US" altLang="zh-CN"/>
              <a:t>9.6.1  </a:t>
            </a:r>
            <a:r>
              <a:rPr lang="zh-CN" altLang="en-US"/>
              <a:t>以</a:t>
            </a:r>
            <a:r>
              <a:rPr lang="en-US" altLang="zh-CN"/>
              <a:t>MOS</a:t>
            </a:r>
            <a:r>
              <a:rPr lang="zh-CN" altLang="en-US"/>
              <a:t>功率管作输出级的集成功率放大器</a:t>
            </a:r>
          </a:p>
        </p:txBody>
      </p:sp>
      <p:sp>
        <p:nvSpPr>
          <p:cNvPr id="44035" name="Text Box 5"/>
          <p:cNvSpPr txBox="1">
            <a:spLocks noChangeArrowheads="1"/>
          </p:cNvSpPr>
          <p:nvPr/>
        </p:nvSpPr>
        <p:spPr bwMode="auto">
          <a:xfrm>
            <a:off x="454025" y="703263"/>
            <a:ext cx="5162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kumimoji="1" lang="en-US" altLang="zh-CN" sz="2400" b="1">
                <a:solidFill>
                  <a:srgbClr val="CC0000"/>
                </a:solidFill>
                <a:latin typeface="Times New Roman" panose="02020603050405020304" pitchFamily="18" charset="0"/>
                <a:ea typeface="楷体_GB2312" pitchFamily="49" charset="-122"/>
              </a:rPr>
              <a:t>SHM1150Ⅱ</a:t>
            </a:r>
            <a:r>
              <a:rPr kumimoji="1" lang="zh-CN" altLang="en-US" sz="2400" b="1">
                <a:solidFill>
                  <a:srgbClr val="CC0000"/>
                </a:solidFill>
                <a:latin typeface="Times New Roman" panose="02020603050405020304" pitchFamily="18" charset="0"/>
                <a:ea typeface="楷体_GB2312" pitchFamily="49" charset="-122"/>
              </a:rPr>
              <a:t>型集成功率放大器</a:t>
            </a:r>
          </a:p>
        </p:txBody>
      </p:sp>
      <p:graphicFrame>
        <p:nvGraphicFramePr>
          <p:cNvPr id="44036" name="Object 7"/>
          <p:cNvGraphicFramePr>
            <a:graphicFrameLocks noChangeAspect="1"/>
          </p:cNvGraphicFramePr>
          <p:nvPr/>
        </p:nvGraphicFramePr>
        <p:xfrm>
          <a:off x="4113213" y="1412875"/>
          <a:ext cx="4113212" cy="2341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78" name="图片" r:id="rId3" imgW="2056088" imgH="1172759" progId="Word.Picture.8">
                  <p:embed/>
                </p:oleObj>
              </mc:Choice>
              <mc:Fallback>
                <p:oleObj name="图片" r:id="rId3" imgW="2056088" imgH="1172759" progId="Word.Picture.8">
                  <p:embed/>
                  <p:pic>
                    <p:nvPicPr>
                      <p:cNvPr id="44036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3213" y="1412875"/>
                        <a:ext cx="4113212" cy="2341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454025" y="1389063"/>
            <a:ext cx="3362325" cy="1081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5000"/>
              </a:lnSpc>
              <a:spcBef>
                <a:spcPct val="25000"/>
              </a:spcBef>
            </a:pP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工作电压</a:t>
            </a:r>
            <a:r>
              <a:rPr kumimoji="1" lang="en-US" altLang="zh-CN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±12V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～</a:t>
            </a:r>
            <a:r>
              <a:rPr kumimoji="1" lang="en-US" altLang="zh-CN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±50V</a:t>
            </a:r>
          </a:p>
          <a:p>
            <a:pPr>
              <a:lnSpc>
                <a:spcPct val="135000"/>
              </a:lnSpc>
              <a:spcBef>
                <a:spcPct val="25000"/>
              </a:spcBef>
            </a:pP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最大输出功率可达</a:t>
            </a:r>
            <a:r>
              <a:rPr kumimoji="1" lang="en-US" altLang="zh-CN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150W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9.6.2  BJT</a:t>
            </a:r>
            <a:r>
              <a:rPr lang="zh-CN" altLang="en-US"/>
              <a:t>集成功率放大器举例</a:t>
            </a:r>
          </a:p>
        </p:txBody>
      </p:sp>
      <p:sp>
        <p:nvSpPr>
          <p:cNvPr id="45059" name="Text Box 64"/>
          <p:cNvSpPr txBox="1">
            <a:spLocks noChangeArrowheads="1"/>
          </p:cNvSpPr>
          <p:nvPr/>
        </p:nvSpPr>
        <p:spPr bwMode="auto">
          <a:xfrm>
            <a:off x="454025" y="703263"/>
            <a:ext cx="55578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kumimoji="1" lang="en-US" altLang="zh-CN" sz="2400" b="1">
                <a:solidFill>
                  <a:srgbClr val="CC0000"/>
                </a:solidFill>
                <a:latin typeface="Times New Roman" panose="02020603050405020304" pitchFamily="18" charset="0"/>
                <a:ea typeface="楷体_GB2312" pitchFamily="49" charset="-122"/>
              </a:rPr>
              <a:t>BJT</a:t>
            </a:r>
            <a:r>
              <a:rPr kumimoji="1" lang="zh-CN" altLang="en-US" sz="2400" b="1">
                <a:solidFill>
                  <a:srgbClr val="CC0000"/>
                </a:solidFill>
                <a:latin typeface="Times New Roman" panose="02020603050405020304" pitchFamily="18" charset="0"/>
                <a:ea typeface="楷体_GB2312" pitchFamily="49" charset="-122"/>
              </a:rPr>
              <a:t>集成音频功率放大器</a:t>
            </a:r>
            <a:r>
              <a:rPr kumimoji="1" lang="en-US" altLang="zh-CN" sz="2400" b="1">
                <a:solidFill>
                  <a:srgbClr val="CC0000"/>
                </a:solidFill>
                <a:latin typeface="Times New Roman" panose="02020603050405020304" pitchFamily="18" charset="0"/>
                <a:ea typeface="楷体_GB2312" pitchFamily="49" charset="-122"/>
              </a:rPr>
              <a:t>LM380</a:t>
            </a:r>
          </a:p>
        </p:txBody>
      </p:sp>
      <p:graphicFrame>
        <p:nvGraphicFramePr>
          <p:cNvPr id="45060" name="Object 73"/>
          <p:cNvGraphicFramePr>
            <a:graphicFrameLocks noChangeAspect="1"/>
          </p:cNvGraphicFramePr>
          <p:nvPr/>
        </p:nvGraphicFramePr>
        <p:xfrm>
          <a:off x="1223963" y="1160463"/>
          <a:ext cx="6740525" cy="4545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2" name="图片" r:id="rId3" imgW="3741187" imgH="2527218" progId="Word.Picture.8">
                  <p:embed/>
                </p:oleObj>
              </mc:Choice>
              <mc:Fallback>
                <p:oleObj name="图片" r:id="rId3" imgW="3741187" imgH="2527218" progId="Word.Picture.8">
                  <p:embed/>
                  <p:pic>
                    <p:nvPicPr>
                      <p:cNvPr id="45060" name="Object 7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23963" y="1160463"/>
                        <a:ext cx="6740525" cy="4545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9.6.2  BJT</a:t>
            </a:r>
            <a:r>
              <a:rPr lang="zh-CN" altLang="en-US"/>
              <a:t>集成功率放大器举例</a:t>
            </a:r>
          </a:p>
        </p:txBody>
      </p:sp>
      <p:graphicFrame>
        <p:nvGraphicFramePr>
          <p:cNvPr id="46083" name="Object 70"/>
          <p:cNvGraphicFramePr>
            <a:graphicFrameLocks noChangeAspect="1"/>
          </p:cNvGraphicFramePr>
          <p:nvPr/>
        </p:nvGraphicFramePr>
        <p:xfrm>
          <a:off x="4164013" y="1622425"/>
          <a:ext cx="3695700" cy="274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26" name="图片" r:id="rId3" imgW="1847654" imgH="1370683" progId="Word.Picture.8">
                  <p:embed/>
                </p:oleObj>
              </mc:Choice>
              <mc:Fallback>
                <p:oleObj name="图片" r:id="rId3" imgW="1847654" imgH="1370683" progId="Word.Picture.8">
                  <p:embed/>
                  <p:pic>
                    <p:nvPicPr>
                      <p:cNvPr id="46083" name="Object 7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64013" y="1622425"/>
                        <a:ext cx="3695700" cy="2743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084" name="Text Box 66"/>
          <p:cNvSpPr txBox="1">
            <a:spLocks noChangeArrowheads="1"/>
          </p:cNvSpPr>
          <p:nvPr/>
        </p:nvSpPr>
        <p:spPr bwMode="auto">
          <a:xfrm>
            <a:off x="454025" y="703263"/>
            <a:ext cx="55578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kumimoji="1" lang="en-US" altLang="zh-CN" sz="2400" b="1">
                <a:solidFill>
                  <a:srgbClr val="CC0000"/>
                </a:solidFill>
                <a:latin typeface="Times New Roman" panose="02020603050405020304" pitchFamily="18" charset="0"/>
                <a:ea typeface="楷体_GB2312" pitchFamily="49" charset="-122"/>
              </a:rPr>
              <a:t>BJT</a:t>
            </a:r>
            <a:r>
              <a:rPr kumimoji="1" lang="zh-CN" altLang="en-US" sz="2400" b="1">
                <a:solidFill>
                  <a:srgbClr val="CC0000"/>
                </a:solidFill>
                <a:latin typeface="Times New Roman" panose="02020603050405020304" pitchFamily="18" charset="0"/>
                <a:ea typeface="楷体_GB2312" pitchFamily="49" charset="-122"/>
              </a:rPr>
              <a:t>集成音频功率放大器</a:t>
            </a:r>
            <a:r>
              <a:rPr kumimoji="1" lang="en-US" altLang="zh-CN" sz="2400" b="1">
                <a:solidFill>
                  <a:srgbClr val="CC0000"/>
                </a:solidFill>
                <a:latin typeface="Times New Roman" panose="02020603050405020304" pitchFamily="18" charset="0"/>
                <a:ea typeface="楷体_GB2312" pitchFamily="49" charset="-122"/>
              </a:rPr>
              <a:t>LM380</a:t>
            </a:r>
          </a:p>
        </p:txBody>
      </p:sp>
      <p:sp>
        <p:nvSpPr>
          <p:cNvPr id="8" name="Text Box 68"/>
          <p:cNvSpPr txBox="1">
            <a:spLocks noChangeArrowheads="1"/>
          </p:cNvSpPr>
          <p:nvPr/>
        </p:nvSpPr>
        <p:spPr bwMode="auto">
          <a:xfrm>
            <a:off x="755650" y="1617663"/>
            <a:ext cx="3095625" cy="277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spcBef>
                <a:spcPct val="5000"/>
              </a:spcBef>
            </a:pP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固定增益</a:t>
            </a:r>
            <a:r>
              <a:rPr kumimoji="1" lang="en-US" altLang="zh-CN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51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倍</a:t>
            </a:r>
          </a:p>
          <a:p>
            <a:pPr>
              <a:lnSpc>
                <a:spcPct val="130000"/>
              </a:lnSpc>
              <a:spcBef>
                <a:spcPct val="5000"/>
              </a:spcBef>
            </a:pP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最大工作电压</a:t>
            </a:r>
            <a:r>
              <a:rPr kumimoji="1" lang="en-US" altLang="zh-CN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22V</a:t>
            </a:r>
          </a:p>
          <a:p>
            <a:pPr>
              <a:lnSpc>
                <a:spcPct val="130000"/>
              </a:lnSpc>
              <a:spcBef>
                <a:spcPct val="5000"/>
              </a:spcBef>
            </a:pP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最大输出功率</a:t>
            </a:r>
            <a:r>
              <a:rPr kumimoji="1" lang="en-US" altLang="zh-CN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5W</a:t>
            </a:r>
          </a:p>
          <a:p>
            <a:pPr>
              <a:lnSpc>
                <a:spcPct val="130000"/>
              </a:lnSpc>
              <a:spcBef>
                <a:spcPct val="5000"/>
              </a:spcBef>
            </a:pP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可双端输入，也可单端输入。</a:t>
            </a:r>
          </a:p>
          <a:p>
            <a:pPr>
              <a:lnSpc>
                <a:spcPct val="130000"/>
              </a:lnSpc>
              <a:spcBef>
                <a:spcPct val="5000"/>
              </a:spcBef>
            </a:pP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不用的输入端可悬空 </a:t>
            </a:r>
          </a:p>
        </p:txBody>
      </p:sp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5076825" y="6381750"/>
            <a:ext cx="762000" cy="325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800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kumimoji="1" lang="en-US" altLang="zh-CN" sz="2000" b="1">
                <a:solidFill>
                  <a:srgbClr val="FF0000"/>
                </a:solidFill>
                <a:latin typeface="Times New Roman" panose="02020603050405020304" pitchFamily="18" charset="0"/>
              </a:rPr>
              <a:t>end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9" presetID="2" presetClass="entr" presetSubtype="4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木活字">
  <a:themeElements>
    <a:clrScheme name="木活字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木活字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木活字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TM03090434[[fn=木材纹理]]</Template>
  <TotalTime>384</TotalTime>
  <Words>2076</Words>
  <Application>Microsoft Office PowerPoint</Application>
  <PresentationFormat>全屏显示(4:3)</PresentationFormat>
  <Paragraphs>201</Paragraphs>
  <Slides>37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4</vt:i4>
      </vt:variant>
      <vt:variant>
        <vt:lpstr>幻灯片标题</vt:lpstr>
      </vt:variant>
      <vt:variant>
        <vt:i4>37</vt:i4>
      </vt:variant>
    </vt:vector>
  </HeadingPairs>
  <TitlesOfParts>
    <vt:vector size="54" baseType="lpstr">
      <vt:lpstr>等线</vt:lpstr>
      <vt:lpstr>黑体</vt:lpstr>
      <vt:lpstr>楷体_GB2312</vt:lpstr>
      <vt:lpstr>Arial</vt:lpstr>
      <vt:lpstr>Arial Narrow</vt:lpstr>
      <vt:lpstr>Book Antiqua</vt:lpstr>
      <vt:lpstr>Calibri</vt:lpstr>
      <vt:lpstr>Cambria Math</vt:lpstr>
      <vt:lpstr>Rockwell</vt:lpstr>
      <vt:lpstr>Rockwell Condensed</vt:lpstr>
      <vt:lpstr>Times New Roman</vt:lpstr>
      <vt:lpstr>Wingdings</vt:lpstr>
      <vt:lpstr>木活字</vt:lpstr>
      <vt:lpstr>图片</vt:lpstr>
      <vt:lpstr>公式</vt:lpstr>
      <vt:lpstr>Picture</vt:lpstr>
      <vt:lpstr>Equation</vt:lpstr>
      <vt:lpstr>电子电路基础</vt:lpstr>
      <vt:lpstr>9 功率放大电路</vt:lpstr>
      <vt:lpstr>9.1  功率放大电路的一般问题</vt:lpstr>
      <vt:lpstr>9.1  功率放大电路的一般问题</vt:lpstr>
      <vt:lpstr>9.2  射极输出器——甲类放大的实例</vt:lpstr>
      <vt:lpstr>9.2  射极输出器——甲类放大的实例</vt:lpstr>
      <vt:lpstr>9.2  射极输出器——甲类放大的实例</vt:lpstr>
      <vt:lpstr>9.2  射极输出器——甲类放大的实例</vt:lpstr>
      <vt:lpstr>9.3  乙类双电源互补对称功率放大电路</vt:lpstr>
      <vt:lpstr>9.3.1  电路组成</vt:lpstr>
      <vt:lpstr>9.3.2  分析计算</vt:lpstr>
      <vt:lpstr>9.3.2  分析计算</vt:lpstr>
      <vt:lpstr>9.3.2  分析计算</vt:lpstr>
      <vt:lpstr>9.3.2  分析计算</vt:lpstr>
      <vt:lpstr>9.3.3  功率BJT的选择</vt:lpstr>
      <vt:lpstr>9.3.3  功率BJT的选择</vt:lpstr>
      <vt:lpstr>9.4  甲乙类互补对称功率放大电路</vt:lpstr>
      <vt:lpstr>9.4.1  甲乙类双电源互补对称电路</vt:lpstr>
      <vt:lpstr>9.4.1  甲乙类双电源互补对称电路</vt:lpstr>
      <vt:lpstr>9.4.1  甲乙类双电源互补对称电路</vt:lpstr>
      <vt:lpstr>9.4.2  甲乙类单电源互补对称电路</vt:lpstr>
      <vt:lpstr>9.4.3  MOS管甲乙类双电源互补对称电路</vt:lpstr>
      <vt:lpstr>9.5  功率管</vt:lpstr>
      <vt:lpstr>9.5.1  功率器件的散热与功率BJT的二次击穿问题</vt:lpstr>
      <vt:lpstr>9.5.1  功率器件的散热与功率BJT的二次击穿问题</vt:lpstr>
      <vt:lpstr>9.5.1  功率器件的散热与功率BJT的二次击穿问题</vt:lpstr>
      <vt:lpstr>9.5.1  功率器件的散热与功率BJT的二次击穿问题</vt:lpstr>
      <vt:lpstr>9.5.1  功率器件的散热与功率BJT的二次击穿问题</vt:lpstr>
      <vt:lpstr>9.5.2  功率VMOSFET和DMOSFET</vt:lpstr>
      <vt:lpstr>9.5.2  功率VMOSFET和DMOSFET</vt:lpstr>
      <vt:lpstr>9.5.2  功率VMOSFET和DMOSFET</vt:lpstr>
      <vt:lpstr>9.5.2  功率VMOSFET和DMOSFET</vt:lpstr>
      <vt:lpstr>9.6  集成功率放大器举例</vt:lpstr>
      <vt:lpstr>9.6.1  以MOS功率管作输出级的集成功率放大器</vt:lpstr>
      <vt:lpstr>9.6.1  以MOS功率管作输出级的集成功率放大器</vt:lpstr>
      <vt:lpstr>9.6.2  BJT集成功率放大器举例</vt:lpstr>
      <vt:lpstr>9.6.2  BJT集成功率放大器举例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电子电路基础</dc:title>
  <dc:creator>Jeng Shawn</dc:creator>
  <cp:lastModifiedBy>njucn</cp:lastModifiedBy>
  <cp:revision>31</cp:revision>
  <dcterms:created xsi:type="dcterms:W3CDTF">2024-06-19T12:38:22Z</dcterms:created>
  <dcterms:modified xsi:type="dcterms:W3CDTF">2024-12-13T09:15:30Z</dcterms:modified>
</cp:coreProperties>
</file>