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70"/>
  </p:notesMasterIdLst>
  <p:sldIdLst>
    <p:sldId id="256" r:id="rId2"/>
    <p:sldId id="357" r:id="rId3"/>
    <p:sldId id="661" r:id="rId4"/>
    <p:sldId id="771" r:id="rId5"/>
    <p:sldId id="772" r:id="rId6"/>
    <p:sldId id="773" r:id="rId7"/>
    <p:sldId id="775" r:id="rId8"/>
    <p:sldId id="777" r:id="rId9"/>
    <p:sldId id="778" r:id="rId10"/>
    <p:sldId id="779" r:id="rId11"/>
    <p:sldId id="782" r:id="rId12"/>
    <p:sldId id="783" r:id="rId13"/>
    <p:sldId id="784" r:id="rId14"/>
    <p:sldId id="786" r:id="rId15"/>
    <p:sldId id="787" r:id="rId16"/>
    <p:sldId id="788" r:id="rId17"/>
    <p:sldId id="789" r:id="rId18"/>
    <p:sldId id="790" r:id="rId19"/>
    <p:sldId id="791" r:id="rId20"/>
    <p:sldId id="794" r:id="rId21"/>
    <p:sldId id="795" r:id="rId22"/>
    <p:sldId id="796" r:id="rId23"/>
    <p:sldId id="797" r:id="rId24"/>
    <p:sldId id="798" r:id="rId25"/>
    <p:sldId id="799" r:id="rId26"/>
    <p:sldId id="804" r:id="rId27"/>
    <p:sldId id="805" r:id="rId28"/>
    <p:sldId id="806" r:id="rId29"/>
    <p:sldId id="807" r:id="rId30"/>
    <p:sldId id="808" r:id="rId31"/>
    <p:sldId id="809" r:id="rId32"/>
    <p:sldId id="810" r:id="rId33"/>
    <p:sldId id="851" r:id="rId34"/>
    <p:sldId id="853" r:id="rId35"/>
    <p:sldId id="811" r:id="rId36"/>
    <p:sldId id="812" r:id="rId37"/>
    <p:sldId id="813" r:id="rId38"/>
    <p:sldId id="814" r:id="rId39"/>
    <p:sldId id="815" r:id="rId40"/>
    <p:sldId id="816" r:id="rId41"/>
    <p:sldId id="817" r:id="rId42"/>
    <p:sldId id="818" r:id="rId43"/>
    <p:sldId id="819" r:id="rId44"/>
    <p:sldId id="820" r:id="rId45"/>
    <p:sldId id="821" r:id="rId46"/>
    <p:sldId id="822" r:id="rId47"/>
    <p:sldId id="823" r:id="rId48"/>
    <p:sldId id="824" r:id="rId49"/>
    <p:sldId id="825" r:id="rId50"/>
    <p:sldId id="826" r:id="rId51"/>
    <p:sldId id="828" r:id="rId52"/>
    <p:sldId id="829" r:id="rId53"/>
    <p:sldId id="832" r:id="rId54"/>
    <p:sldId id="833" r:id="rId55"/>
    <p:sldId id="834" r:id="rId56"/>
    <p:sldId id="835" r:id="rId57"/>
    <p:sldId id="836" r:id="rId58"/>
    <p:sldId id="837" r:id="rId59"/>
    <p:sldId id="838" r:id="rId60"/>
    <p:sldId id="839" r:id="rId61"/>
    <p:sldId id="840" r:id="rId62"/>
    <p:sldId id="841" r:id="rId63"/>
    <p:sldId id="842" r:id="rId64"/>
    <p:sldId id="843" r:id="rId65"/>
    <p:sldId id="844" r:id="rId66"/>
    <p:sldId id="845" r:id="rId67"/>
    <p:sldId id="846" r:id="rId68"/>
    <p:sldId id="847" r:id="rId6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4065" autoAdjust="0"/>
  </p:normalViewPr>
  <p:slideViewPr>
    <p:cSldViewPr snapToGrid="0">
      <p:cViewPr varScale="1">
        <p:scale>
          <a:sx n="80" d="100"/>
          <a:sy n="80" d="100"/>
        </p:scale>
        <p:origin x="9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5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image" Target="../media/image55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12" Type="http://schemas.openxmlformats.org/officeDocument/2006/relationships/image" Target="../media/image54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11" Type="http://schemas.openxmlformats.org/officeDocument/2006/relationships/image" Target="../media/image43.wmf"/><Relationship Id="rId5" Type="http://schemas.openxmlformats.org/officeDocument/2006/relationships/image" Target="../media/image50.wmf"/><Relationship Id="rId15" Type="http://schemas.openxmlformats.org/officeDocument/2006/relationships/image" Target="../media/image56.wmf"/><Relationship Id="rId10" Type="http://schemas.openxmlformats.org/officeDocument/2006/relationships/image" Target="../media/image42.wmf"/><Relationship Id="rId4" Type="http://schemas.openxmlformats.org/officeDocument/2006/relationships/image" Target="../media/image49.wmf"/><Relationship Id="rId9" Type="http://schemas.openxmlformats.org/officeDocument/2006/relationships/image" Target="../media/image41.wmf"/><Relationship Id="rId14" Type="http://schemas.openxmlformats.org/officeDocument/2006/relationships/image" Target="../media/image13.jpeg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image" Target="../media/image59.wmf"/><Relationship Id="rId7" Type="http://schemas.openxmlformats.org/officeDocument/2006/relationships/image" Target="../media/image63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Relationship Id="rId9" Type="http://schemas.openxmlformats.org/officeDocument/2006/relationships/image" Target="../media/image6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Relationship Id="rId4" Type="http://schemas.openxmlformats.org/officeDocument/2006/relationships/image" Target="../media/image8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Relationship Id="rId4" Type="http://schemas.openxmlformats.org/officeDocument/2006/relationships/image" Target="../media/image8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3" Type="http://schemas.openxmlformats.org/officeDocument/2006/relationships/image" Target="../media/image99.wmf"/><Relationship Id="rId7" Type="http://schemas.openxmlformats.org/officeDocument/2006/relationships/image" Target="../media/image103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Relationship Id="rId6" Type="http://schemas.openxmlformats.org/officeDocument/2006/relationships/image" Target="../media/image102.wmf"/><Relationship Id="rId5" Type="http://schemas.openxmlformats.org/officeDocument/2006/relationships/image" Target="../media/image101.wmf"/><Relationship Id="rId4" Type="http://schemas.openxmlformats.org/officeDocument/2006/relationships/image" Target="../media/image100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wmf"/><Relationship Id="rId3" Type="http://schemas.openxmlformats.org/officeDocument/2006/relationships/image" Target="../media/image107.wmf"/><Relationship Id="rId7" Type="http://schemas.openxmlformats.org/officeDocument/2006/relationships/image" Target="../media/image111.wmf"/><Relationship Id="rId12" Type="http://schemas.openxmlformats.org/officeDocument/2006/relationships/image" Target="../media/image116.wmf"/><Relationship Id="rId2" Type="http://schemas.openxmlformats.org/officeDocument/2006/relationships/image" Target="../media/image106.wmf"/><Relationship Id="rId1" Type="http://schemas.openxmlformats.org/officeDocument/2006/relationships/image" Target="../media/image105.wmf"/><Relationship Id="rId6" Type="http://schemas.openxmlformats.org/officeDocument/2006/relationships/image" Target="../media/image110.wmf"/><Relationship Id="rId11" Type="http://schemas.openxmlformats.org/officeDocument/2006/relationships/image" Target="../media/image115.wmf"/><Relationship Id="rId5" Type="http://schemas.openxmlformats.org/officeDocument/2006/relationships/image" Target="../media/image109.wmf"/><Relationship Id="rId10" Type="http://schemas.openxmlformats.org/officeDocument/2006/relationships/image" Target="../media/image114.wmf"/><Relationship Id="rId4" Type="http://schemas.openxmlformats.org/officeDocument/2006/relationships/image" Target="../media/image108.wmf"/><Relationship Id="rId9" Type="http://schemas.openxmlformats.org/officeDocument/2006/relationships/image" Target="../media/image113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wmf"/><Relationship Id="rId13" Type="http://schemas.openxmlformats.org/officeDocument/2006/relationships/image" Target="../media/image120.wmf"/><Relationship Id="rId3" Type="http://schemas.openxmlformats.org/officeDocument/2006/relationships/image" Target="../media/image107.wmf"/><Relationship Id="rId7" Type="http://schemas.openxmlformats.org/officeDocument/2006/relationships/image" Target="../media/image118.wmf"/><Relationship Id="rId12" Type="http://schemas.openxmlformats.org/officeDocument/2006/relationships/image" Target="../media/image119.wmf"/><Relationship Id="rId2" Type="http://schemas.openxmlformats.org/officeDocument/2006/relationships/image" Target="../media/image117.wmf"/><Relationship Id="rId1" Type="http://schemas.openxmlformats.org/officeDocument/2006/relationships/image" Target="../media/image105.wmf"/><Relationship Id="rId6" Type="http://schemas.openxmlformats.org/officeDocument/2006/relationships/image" Target="../media/image110.wmf"/><Relationship Id="rId11" Type="http://schemas.openxmlformats.org/officeDocument/2006/relationships/image" Target="../media/image116.wmf"/><Relationship Id="rId5" Type="http://schemas.openxmlformats.org/officeDocument/2006/relationships/image" Target="../media/image109.wmf"/><Relationship Id="rId15" Type="http://schemas.openxmlformats.org/officeDocument/2006/relationships/image" Target="../media/image122.wmf"/><Relationship Id="rId10" Type="http://schemas.openxmlformats.org/officeDocument/2006/relationships/image" Target="../media/image114.wmf"/><Relationship Id="rId4" Type="http://schemas.openxmlformats.org/officeDocument/2006/relationships/image" Target="../media/image108.wmf"/><Relationship Id="rId9" Type="http://schemas.openxmlformats.org/officeDocument/2006/relationships/image" Target="../media/image113.wmf"/><Relationship Id="rId14" Type="http://schemas.openxmlformats.org/officeDocument/2006/relationships/image" Target="../media/image121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3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wmf"/><Relationship Id="rId2" Type="http://schemas.openxmlformats.org/officeDocument/2006/relationships/image" Target="../media/image126.wmf"/><Relationship Id="rId1" Type="http://schemas.openxmlformats.org/officeDocument/2006/relationships/image" Target="../media/image125.wmf"/><Relationship Id="rId4" Type="http://schemas.openxmlformats.org/officeDocument/2006/relationships/image" Target="../media/image127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wmf"/><Relationship Id="rId3" Type="http://schemas.openxmlformats.org/officeDocument/2006/relationships/image" Target="../media/image137.wmf"/><Relationship Id="rId7" Type="http://schemas.openxmlformats.org/officeDocument/2006/relationships/image" Target="../media/image141.wmf"/><Relationship Id="rId2" Type="http://schemas.openxmlformats.org/officeDocument/2006/relationships/image" Target="../media/image136.wmf"/><Relationship Id="rId1" Type="http://schemas.openxmlformats.org/officeDocument/2006/relationships/image" Target="../media/image135.wmf"/><Relationship Id="rId6" Type="http://schemas.openxmlformats.org/officeDocument/2006/relationships/image" Target="../media/image140.wmf"/><Relationship Id="rId5" Type="http://schemas.openxmlformats.org/officeDocument/2006/relationships/image" Target="../media/image139.wmf"/><Relationship Id="rId4" Type="http://schemas.openxmlformats.org/officeDocument/2006/relationships/image" Target="../media/image138.wmf"/></Relationships>
</file>

<file path=ppt/drawings/_rels/vmlDrawing2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3" Type="http://schemas.openxmlformats.org/officeDocument/2006/relationships/image" Target="../media/image145.wmf"/><Relationship Id="rId7" Type="http://schemas.openxmlformats.org/officeDocument/2006/relationships/image" Target="../media/image149.wmf"/><Relationship Id="rId2" Type="http://schemas.openxmlformats.org/officeDocument/2006/relationships/image" Target="../media/image144.wmf"/><Relationship Id="rId1" Type="http://schemas.openxmlformats.org/officeDocument/2006/relationships/image" Target="../media/image143.wmf"/><Relationship Id="rId6" Type="http://schemas.openxmlformats.org/officeDocument/2006/relationships/image" Target="../media/image148.wmf"/><Relationship Id="rId5" Type="http://schemas.openxmlformats.org/officeDocument/2006/relationships/image" Target="../media/image147.wmf"/><Relationship Id="rId4" Type="http://schemas.openxmlformats.org/officeDocument/2006/relationships/image" Target="../media/image146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wmf"/><Relationship Id="rId2" Type="http://schemas.openxmlformats.org/officeDocument/2006/relationships/image" Target="../media/image150.wmf"/><Relationship Id="rId1" Type="http://schemas.openxmlformats.org/officeDocument/2006/relationships/image" Target="../media/image149.wmf"/><Relationship Id="rId4" Type="http://schemas.openxmlformats.org/officeDocument/2006/relationships/image" Target="../media/image148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wmf"/><Relationship Id="rId7" Type="http://schemas.openxmlformats.org/officeDocument/2006/relationships/image" Target="../media/image158.wmf"/><Relationship Id="rId2" Type="http://schemas.openxmlformats.org/officeDocument/2006/relationships/image" Target="../media/image153.wmf"/><Relationship Id="rId1" Type="http://schemas.openxmlformats.org/officeDocument/2006/relationships/image" Target="../media/image152.wmf"/><Relationship Id="rId6" Type="http://schemas.openxmlformats.org/officeDocument/2006/relationships/image" Target="../media/image157.wmf"/><Relationship Id="rId5" Type="http://schemas.openxmlformats.org/officeDocument/2006/relationships/image" Target="../media/image156.wmf"/><Relationship Id="rId4" Type="http://schemas.openxmlformats.org/officeDocument/2006/relationships/image" Target="../media/image155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wmf"/><Relationship Id="rId7" Type="http://schemas.openxmlformats.org/officeDocument/2006/relationships/image" Target="../media/image162.wmf"/><Relationship Id="rId2" Type="http://schemas.openxmlformats.org/officeDocument/2006/relationships/image" Target="../media/image155.wmf"/><Relationship Id="rId1" Type="http://schemas.openxmlformats.org/officeDocument/2006/relationships/image" Target="../media/image154.wmf"/><Relationship Id="rId6" Type="http://schemas.openxmlformats.org/officeDocument/2006/relationships/image" Target="../media/image161.wmf"/><Relationship Id="rId5" Type="http://schemas.openxmlformats.org/officeDocument/2006/relationships/image" Target="../media/image160.wmf"/><Relationship Id="rId4" Type="http://schemas.openxmlformats.org/officeDocument/2006/relationships/image" Target="../media/image159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3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wmf"/><Relationship Id="rId2" Type="http://schemas.openxmlformats.org/officeDocument/2006/relationships/image" Target="../media/image166.wmf"/><Relationship Id="rId1" Type="http://schemas.openxmlformats.org/officeDocument/2006/relationships/image" Target="../media/image165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wmf"/><Relationship Id="rId2" Type="http://schemas.openxmlformats.org/officeDocument/2006/relationships/image" Target="../media/image154.wmf"/><Relationship Id="rId1" Type="http://schemas.openxmlformats.org/officeDocument/2006/relationships/image" Target="../media/image167.wmf"/><Relationship Id="rId4" Type="http://schemas.openxmlformats.org/officeDocument/2006/relationships/image" Target="../media/image163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wmf"/><Relationship Id="rId2" Type="http://schemas.openxmlformats.org/officeDocument/2006/relationships/image" Target="../media/image165.wmf"/><Relationship Id="rId1" Type="http://schemas.openxmlformats.org/officeDocument/2006/relationships/image" Target="../media/image16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8B50A-B17D-424E-9A79-165AAB328B8B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3CA91-00E5-42BC-8F96-04AE44849E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456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3187A-E8BF-4572-8554-E1B94456778F}" type="datetime1">
              <a:rPr lang="en-US" altLang="zh-CN" smtClean="0"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64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E142-B161-43D0-BC76-1D5C5EB65F62}" type="datetime1">
              <a:rPr lang="en-US" altLang="zh-CN" smtClean="0"/>
              <a:t>11/4/2024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14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670BE4-F528-4EFE-ABD6-84E74FFDFC23}" type="datetime1">
              <a:rPr lang="en-US" altLang="zh-CN" smtClean="0"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41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515F4-3B14-4DCF-B968-DC1296025B5C}" type="datetime1">
              <a:rPr lang="en-US" altLang="zh-CN" smtClean="0"/>
              <a:t>11/4/2024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140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D09A-4506-413C-8F8B-00E170C267E2}" type="datetime1">
              <a:rPr lang="en-US" altLang="zh-CN" smtClean="0"/>
              <a:t>11/4/2024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070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FA1570F-513C-42AB-8237-D35FCD225A42}" type="datetime1">
              <a:rPr lang="en-US" altLang="zh-CN" smtClean="0"/>
              <a:t>11/4/2024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37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4442-BA5F-4376-B2B3-5583ABE0E03C}" type="datetime1">
              <a:rPr lang="en-US" altLang="zh-CN" smtClean="0"/>
              <a:t>11/4/2024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7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6567-03EB-4D4F-9FC8-2B328C359B2A}" type="datetime1">
              <a:rPr lang="en-US" altLang="zh-CN" smtClean="0"/>
              <a:t>11/4/2024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841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96E3-B4A6-44A5-BE43-47C2D4A30BD8}" type="datetime1">
              <a:rPr lang="en-US" altLang="zh-CN" smtClean="0"/>
              <a:t>11/4/2024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580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1E06-CB85-452A-AAD0-7D8B010AA80F}" type="datetime1">
              <a:rPr lang="en-US" altLang="zh-CN" smtClean="0"/>
              <a:t>11/4/2024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216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27350-7CA6-4BC9-BF6B-ADC11C000F9D}" type="datetime1">
              <a:rPr lang="en-US" altLang="zh-CN" smtClean="0"/>
              <a:t>11/4/2024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004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/>
          <p:cNvSpPr>
            <a:spLocks noChangeArrowheads="1"/>
          </p:cNvSpPr>
          <p:nvPr userDrawn="1"/>
        </p:nvSpPr>
        <p:spPr bwMode="auto">
          <a:xfrm>
            <a:off x="609600" y="665163"/>
            <a:ext cx="7958138" cy="53975"/>
          </a:xfrm>
          <a:custGeom>
            <a:avLst/>
            <a:gdLst>
              <a:gd name="T0" fmla="*/ 0 w 1000"/>
              <a:gd name="T1" fmla="*/ 0 h 1000"/>
              <a:gd name="T2" fmla="*/ 4528181 w 1000"/>
              <a:gd name="T3" fmla="*/ 0 h 1000"/>
              <a:gd name="T4" fmla="*/ 4528181 w 1000"/>
              <a:gd name="T5" fmla="*/ 53975 h 1000"/>
              <a:gd name="T6" fmla="*/ 0 w 1000"/>
              <a:gd name="T7" fmla="*/ 53975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69" y="0"/>
                </a:lnTo>
                <a:lnTo>
                  <a:pt x="569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0099CC"/>
          </a:solidFill>
          <a:ln w="1270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8"/>
          <p:cNvSpPr txBox="1">
            <a:spLocks noChangeArrowheads="1"/>
          </p:cNvSpPr>
          <p:nvPr userDrawn="1"/>
        </p:nvSpPr>
        <p:spPr bwMode="auto">
          <a:xfrm>
            <a:off x="515938" y="6429375"/>
            <a:ext cx="3714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50F6FB99-C8E2-4EED-9846-829D15E1B900}" type="slidenum">
              <a:rPr lang="zh-CN" altLang="en-US" sz="1200" i="1">
                <a:solidFill>
                  <a:srgbClr val="0099CC"/>
                </a:solidFill>
                <a:latin typeface="Arial" panose="020B0604020202020204" pitchFamily="34" charset="0"/>
                <a:ea typeface="华文行楷" panose="02010800040101010101" pitchFamily="2" charset="-122"/>
              </a:rPr>
              <a:pPr/>
              <a:t>‹#›</a:t>
            </a:fld>
            <a:endParaRPr lang="en-US" altLang="zh-CN" sz="1200" i="1">
              <a:solidFill>
                <a:srgbClr val="0099CC"/>
              </a:solidFill>
              <a:latin typeface="Arial" panose="020B0604020202020204" pitchFamily="34" charset="0"/>
              <a:ea typeface="华文行楷" panose="02010800040101010101" pitchFamily="2" charset="-122"/>
            </a:endParaRPr>
          </a:p>
        </p:txBody>
      </p:sp>
      <p:pic>
        <p:nvPicPr>
          <p:cNvPr id="5" name="Picture 12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63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机动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5"/>
          <p:cNvSpPr>
            <a:spLocks noChangeShapeType="1"/>
          </p:cNvSpPr>
          <p:nvPr userDrawn="1"/>
        </p:nvSpPr>
        <p:spPr bwMode="auto">
          <a:xfrm flipV="1">
            <a:off x="609600" y="6381750"/>
            <a:ext cx="7956550" cy="0"/>
          </a:xfrm>
          <a:prstGeom prst="line">
            <a:avLst/>
          </a:prstGeom>
          <a:noFill/>
          <a:ln w="12700">
            <a:solidFill>
              <a:srgbClr val="0099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974" y="71258"/>
            <a:ext cx="7887463" cy="646783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59C55-D194-444D-B82A-A3A2C854DC74}" type="datetimeFigureOut">
              <a:rPr lang="zh-CN" altLang="en-US"/>
              <a:pPr>
                <a:defRPr/>
              </a:pPr>
              <a:t>2024/11/4</a:t>
            </a:fld>
            <a:endParaRPr lang="zh-CN" altLang="en-US"/>
          </a:p>
        </p:txBody>
      </p:sp>
      <p:sp>
        <p:nvSpPr>
          <p:cNvPr id="1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111F6B-BF23-41EC-82E9-D0954CBBA4D0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43608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章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 userDrawn="1"/>
        </p:nvSpPr>
        <p:spPr bwMode="auto">
          <a:xfrm>
            <a:off x="609600" y="1196975"/>
            <a:ext cx="7958138" cy="53975"/>
          </a:xfrm>
          <a:custGeom>
            <a:avLst/>
            <a:gdLst>
              <a:gd name="T0" fmla="*/ 0 w 1000"/>
              <a:gd name="T1" fmla="*/ 0 h 1000"/>
              <a:gd name="T2" fmla="*/ 4528181 w 1000"/>
              <a:gd name="T3" fmla="*/ 0 h 1000"/>
              <a:gd name="T4" fmla="*/ 4528181 w 1000"/>
              <a:gd name="T5" fmla="*/ 53975 h 1000"/>
              <a:gd name="T6" fmla="*/ 0 w 1000"/>
              <a:gd name="T7" fmla="*/ 53975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69" y="0"/>
                </a:lnTo>
                <a:lnTo>
                  <a:pt x="569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0099CC"/>
          </a:solidFill>
          <a:ln w="1270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" name="Picture 12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63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 descr="机动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3"/>
          <p:cNvSpPr txBox="1">
            <a:spLocks noChangeArrowheads="1"/>
          </p:cNvSpPr>
          <p:nvPr userDrawn="1"/>
        </p:nvSpPr>
        <p:spPr bwMode="auto">
          <a:xfrm>
            <a:off x="515938" y="6429375"/>
            <a:ext cx="3714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A6294A2-BDBF-435A-968B-88EA9F2FC051}" type="slidenum">
              <a:rPr lang="zh-CN" altLang="en-US" sz="1200" i="1">
                <a:solidFill>
                  <a:srgbClr val="0099CC"/>
                </a:solidFill>
                <a:latin typeface="Arial" panose="020B0604020202020204" pitchFamily="34" charset="0"/>
                <a:ea typeface="华文行楷" panose="02010800040101010101" pitchFamily="2" charset="-122"/>
              </a:rPr>
              <a:pPr/>
              <a:t>‹#›</a:t>
            </a:fld>
            <a:endParaRPr lang="en-US" altLang="zh-CN" sz="1200" i="1">
              <a:solidFill>
                <a:srgbClr val="0099CC"/>
              </a:solidFill>
              <a:latin typeface="Arial" panose="020B0604020202020204" pitchFamily="34" charset="0"/>
              <a:ea typeface="华文行楷" panose="02010800040101010101" pitchFamily="2" charset="-122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007325" cy="864096"/>
          </a:xfrm>
        </p:spPr>
        <p:txBody>
          <a:bodyPr>
            <a:noAutofit/>
          </a:bodyPr>
          <a:lstStyle>
            <a:lvl1pPr>
              <a:defRPr sz="4400" b="1">
                <a:solidFill>
                  <a:schemeClr val="accent1">
                    <a:lumMod val="75000"/>
                  </a:schemeClr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1043608" y="1340768"/>
            <a:ext cx="7056784" cy="48245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C399B-C51D-4762-9A66-E63888EAEFD8}" type="datetimeFigureOut">
              <a:rPr lang="zh-CN" altLang="en-US"/>
              <a:pPr>
                <a:defRPr/>
              </a:pPr>
              <a:t>2024/11/4</a:t>
            </a:fld>
            <a:endParaRPr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5BAA1D-61D4-4002-880A-77EAF3EB015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49538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11" y="171449"/>
            <a:ext cx="1908754" cy="239286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D5C9B09-530A-4AE7-857C-3A5513713535}" type="datetime1">
              <a:rPr lang="en-US" altLang="zh-CN" smtClean="0"/>
              <a:t>11/4/2024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76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4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13.jpeg"/><Relationship Id="rId7" Type="http://schemas.openxmlformats.org/officeDocument/2006/relationships/image" Target="../media/image42.wmf"/><Relationship Id="rId12" Type="http://schemas.openxmlformats.org/officeDocument/2006/relationships/slide" Target="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44.wmf"/><Relationship Id="rId5" Type="http://schemas.openxmlformats.org/officeDocument/2006/relationships/image" Target="../media/image41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43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13.jpeg"/><Relationship Id="rId7" Type="http://schemas.openxmlformats.org/officeDocument/2006/relationships/image" Target="../media/image42.wmf"/><Relationship Id="rId12" Type="http://schemas.openxmlformats.org/officeDocument/2006/relationships/slide" Target="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45.wmf"/><Relationship Id="rId5" Type="http://schemas.openxmlformats.org/officeDocument/2006/relationships/image" Target="../media/image41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4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53.wmf"/><Relationship Id="rId26" Type="http://schemas.openxmlformats.org/officeDocument/2006/relationships/oleObject" Target="../embeddings/oleObject30.bin"/><Relationship Id="rId3" Type="http://schemas.openxmlformats.org/officeDocument/2006/relationships/oleObject" Target="../embeddings/oleObject19.bin"/><Relationship Id="rId21" Type="http://schemas.openxmlformats.org/officeDocument/2006/relationships/image" Target="../media/image41.wmf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50.wmf"/><Relationship Id="rId17" Type="http://schemas.openxmlformats.org/officeDocument/2006/relationships/oleObject" Target="../embeddings/oleObject26.bin"/><Relationship Id="rId25" Type="http://schemas.openxmlformats.org/officeDocument/2006/relationships/image" Target="../media/image43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52.wmf"/><Relationship Id="rId20" Type="http://schemas.openxmlformats.org/officeDocument/2006/relationships/oleObject" Target="../embeddings/oleObject27.bin"/><Relationship Id="rId29" Type="http://schemas.openxmlformats.org/officeDocument/2006/relationships/image" Target="../media/image55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23.bin"/><Relationship Id="rId24" Type="http://schemas.openxmlformats.org/officeDocument/2006/relationships/oleObject" Target="../embeddings/oleObject29.bin"/><Relationship Id="rId32" Type="http://schemas.openxmlformats.org/officeDocument/2006/relationships/slide" Target="slide2.xml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23" Type="http://schemas.openxmlformats.org/officeDocument/2006/relationships/image" Target="../media/image42.wmf"/><Relationship Id="rId28" Type="http://schemas.openxmlformats.org/officeDocument/2006/relationships/oleObject" Target="../embeddings/oleObject31.bin"/><Relationship Id="rId10" Type="http://schemas.openxmlformats.org/officeDocument/2006/relationships/image" Target="../media/image49.wmf"/><Relationship Id="rId19" Type="http://schemas.openxmlformats.org/officeDocument/2006/relationships/image" Target="../media/image13.jpeg"/><Relationship Id="rId31" Type="http://schemas.openxmlformats.org/officeDocument/2006/relationships/image" Target="../media/image56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51.wmf"/><Relationship Id="rId22" Type="http://schemas.openxmlformats.org/officeDocument/2006/relationships/oleObject" Target="../embeddings/oleObject28.bin"/><Relationship Id="rId27" Type="http://schemas.openxmlformats.org/officeDocument/2006/relationships/image" Target="../media/image54.wmf"/><Relationship Id="rId30" Type="http://schemas.openxmlformats.org/officeDocument/2006/relationships/oleObject" Target="../embeddings/oleObject32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13" Type="http://schemas.openxmlformats.org/officeDocument/2006/relationships/oleObject" Target="../embeddings/oleObject38.bin"/><Relationship Id="rId18" Type="http://schemas.openxmlformats.org/officeDocument/2006/relationships/image" Target="../media/image64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61.wmf"/><Relationship Id="rId17" Type="http://schemas.openxmlformats.org/officeDocument/2006/relationships/oleObject" Target="../embeddings/oleObject40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63.wmf"/><Relationship Id="rId20" Type="http://schemas.openxmlformats.org/officeDocument/2006/relationships/image" Target="../media/image65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5" Type="http://schemas.openxmlformats.org/officeDocument/2006/relationships/oleObject" Target="../embeddings/oleObject39.bin"/><Relationship Id="rId10" Type="http://schemas.openxmlformats.org/officeDocument/2006/relationships/image" Target="../media/image60.wmf"/><Relationship Id="rId19" Type="http://schemas.openxmlformats.org/officeDocument/2006/relationships/oleObject" Target="../embeddings/oleObject41.bin"/><Relationship Id="rId4" Type="http://schemas.openxmlformats.org/officeDocument/2006/relationships/image" Target="../media/image57.wmf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62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3.png"/><Relationship Id="rId7" Type="http://schemas.openxmlformats.org/officeDocument/2006/relationships/image" Target="../media/image8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slide" Target="slide2.xml"/><Relationship Id="rId9" Type="http://schemas.openxmlformats.org/officeDocument/2006/relationships/image" Target="../media/image8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90.png"/><Relationship Id="rId4" Type="http://schemas.openxmlformats.org/officeDocument/2006/relationships/image" Target="../media/image66.wmf"/><Relationship Id="rId9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74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76.wmf"/><Relationship Id="rId4" Type="http://schemas.openxmlformats.org/officeDocument/2006/relationships/oleObject" Target="../embeddings/oleObject47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78.wmf"/><Relationship Id="rId4" Type="http://schemas.openxmlformats.org/officeDocument/2006/relationships/oleObject" Target="../embeddings/oleObject48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slide" Target="slide2.xml"/><Relationship Id="rId7" Type="http://schemas.openxmlformats.org/officeDocument/2006/relationships/image" Target="../media/image81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83.wmf"/><Relationship Id="rId5" Type="http://schemas.openxmlformats.org/officeDocument/2006/relationships/image" Target="../media/image80.wmf"/><Relationship Id="rId10" Type="http://schemas.openxmlformats.org/officeDocument/2006/relationships/oleObject" Target="../embeddings/oleObject52.bin"/><Relationship Id="rId4" Type="http://schemas.openxmlformats.org/officeDocument/2006/relationships/oleObject" Target="../embeddings/oleObject49.bin"/><Relationship Id="rId9" Type="http://schemas.openxmlformats.org/officeDocument/2006/relationships/image" Target="../media/image82.w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image" Target="../media/image84.jpeg"/><Relationship Id="rId7" Type="http://schemas.openxmlformats.org/officeDocument/2006/relationships/image" Target="../media/image8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4.bin"/><Relationship Id="rId11" Type="http://schemas.openxmlformats.org/officeDocument/2006/relationships/image" Target="../media/image88.wmf"/><Relationship Id="rId5" Type="http://schemas.openxmlformats.org/officeDocument/2006/relationships/image" Target="../media/image85.wmf"/><Relationship Id="rId10" Type="http://schemas.openxmlformats.org/officeDocument/2006/relationships/oleObject" Target="../embeddings/oleObject56.bin"/><Relationship Id="rId4" Type="http://schemas.openxmlformats.org/officeDocument/2006/relationships/oleObject" Target="../embeddings/oleObject53.bin"/><Relationship Id="rId9" Type="http://schemas.openxmlformats.org/officeDocument/2006/relationships/image" Target="../media/image87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89.wmf"/><Relationship Id="rId4" Type="http://schemas.openxmlformats.org/officeDocument/2006/relationships/oleObject" Target="../embeddings/oleObject57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9.png"/><Relationship Id="rId7" Type="http://schemas.openxmlformats.org/officeDocument/2006/relationships/image" Target="../media/image91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121.png"/><Relationship Id="rId10" Type="http://schemas.openxmlformats.org/officeDocument/2006/relationships/image" Target="../media/image124.png"/><Relationship Id="rId4" Type="http://schemas.openxmlformats.org/officeDocument/2006/relationships/image" Target="../media/image120.png"/><Relationship Id="rId9" Type="http://schemas.openxmlformats.org/officeDocument/2006/relationships/image" Target="../media/image12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93.w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95.wmf"/><Relationship Id="rId5" Type="http://schemas.openxmlformats.org/officeDocument/2006/relationships/oleObject" Target="../embeddings/oleObject61.bin"/><Relationship Id="rId4" Type="http://schemas.openxmlformats.org/officeDocument/2006/relationships/image" Target="../media/image94.wmf"/><Relationship Id="rId9" Type="http://schemas.openxmlformats.org/officeDocument/2006/relationships/slide" Target="slide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wmf"/><Relationship Id="rId13" Type="http://schemas.openxmlformats.org/officeDocument/2006/relationships/oleObject" Target="../embeddings/oleObject68.bin"/><Relationship Id="rId18" Type="http://schemas.openxmlformats.org/officeDocument/2006/relationships/image" Target="../media/image104.w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12" Type="http://schemas.openxmlformats.org/officeDocument/2006/relationships/image" Target="../media/image101.wmf"/><Relationship Id="rId17" Type="http://schemas.openxmlformats.org/officeDocument/2006/relationships/oleObject" Target="../embeddings/oleObject70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03.wmf"/><Relationship Id="rId1" Type="http://schemas.openxmlformats.org/officeDocument/2006/relationships/vmlDrawing" Target="../drawings/vmlDrawing21.vml"/><Relationship Id="rId6" Type="http://schemas.openxmlformats.org/officeDocument/2006/relationships/image" Target="../media/image98.wmf"/><Relationship Id="rId11" Type="http://schemas.openxmlformats.org/officeDocument/2006/relationships/oleObject" Target="../embeddings/oleObject67.bin"/><Relationship Id="rId5" Type="http://schemas.openxmlformats.org/officeDocument/2006/relationships/oleObject" Target="../embeddings/oleObject64.bin"/><Relationship Id="rId15" Type="http://schemas.openxmlformats.org/officeDocument/2006/relationships/oleObject" Target="../embeddings/oleObject69.bin"/><Relationship Id="rId10" Type="http://schemas.openxmlformats.org/officeDocument/2006/relationships/image" Target="../media/image100.wmf"/><Relationship Id="rId19" Type="http://schemas.openxmlformats.org/officeDocument/2006/relationships/slide" Target="slide2.xml"/><Relationship Id="rId4" Type="http://schemas.openxmlformats.org/officeDocument/2006/relationships/image" Target="../media/image97.wmf"/><Relationship Id="rId9" Type="http://schemas.openxmlformats.org/officeDocument/2006/relationships/oleObject" Target="../embeddings/oleObject66.bin"/><Relationship Id="rId14" Type="http://schemas.openxmlformats.org/officeDocument/2006/relationships/image" Target="../media/image102.w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13" Type="http://schemas.openxmlformats.org/officeDocument/2006/relationships/oleObject" Target="../embeddings/oleObject76.bin"/><Relationship Id="rId18" Type="http://schemas.openxmlformats.org/officeDocument/2006/relationships/image" Target="../media/image112.wmf"/><Relationship Id="rId26" Type="http://schemas.openxmlformats.org/officeDocument/2006/relationships/image" Target="../media/image116.wmf"/><Relationship Id="rId3" Type="http://schemas.openxmlformats.org/officeDocument/2006/relationships/oleObject" Target="../embeddings/oleObject71.bin"/><Relationship Id="rId21" Type="http://schemas.openxmlformats.org/officeDocument/2006/relationships/oleObject" Target="../embeddings/oleObject80.bin"/><Relationship Id="rId7" Type="http://schemas.openxmlformats.org/officeDocument/2006/relationships/oleObject" Target="../embeddings/oleObject73.bin"/><Relationship Id="rId12" Type="http://schemas.openxmlformats.org/officeDocument/2006/relationships/image" Target="../media/image109.wmf"/><Relationship Id="rId17" Type="http://schemas.openxmlformats.org/officeDocument/2006/relationships/oleObject" Target="../embeddings/oleObject78.bin"/><Relationship Id="rId25" Type="http://schemas.openxmlformats.org/officeDocument/2006/relationships/oleObject" Target="../embeddings/oleObject82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11.wmf"/><Relationship Id="rId20" Type="http://schemas.openxmlformats.org/officeDocument/2006/relationships/image" Target="../media/image113.wmf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06.wmf"/><Relationship Id="rId11" Type="http://schemas.openxmlformats.org/officeDocument/2006/relationships/oleObject" Target="../embeddings/oleObject75.bin"/><Relationship Id="rId24" Type="http://schemas.openxmlformats.org/officeDocument/2006/relationships/image" Target="../media/image115.wmf"/><Relationship Id="rId5" Type="http://schemas.openxmlformats.org/officeDocument/2006/relationships/oleObject" Target="../embeddings/oleObject72.bin"/><Relationship Id="rId15" Type="http://schemas.openxmlformats.org/officeDocument/2006/relationships/oleObject" Target="../embeddings/oleObject77.bin"/><Relationship Id="rId23" Type="http://schemas.openxmlformats.org/officeDocument/2006/relationships/oleObject" Target="../embeddings/oleObject81.bin"/><Relationship Id="rId10" Type="http://schemas.openxmlformats.org/officeDocument/2006/relationships/image" Target="../media/image108.wmf"/><Relationship Id="rId19" Type="http://schemas.openxmlformats.org/officeDocument/2006/relationships/oleObject" Target="../embeddings/oleObject79.bin"/><Relationship Id="rId4" Type="http://schemas.openxmlformats.org/officeDocument/2006/relationships/image" Target="../media/image105.wmf"/><Relationship Id="rId9" Type="http://schemas.openxmlformats.org/officeDocument/2006/relationships/oleObject" Target="../embeddings/oleObject74.bin"/><Relationship Id="rId14" Type="http://schemas.openxmlformats.org/officeDocument/2006/relationships/image" Target="../media/image110.wmf"/><Relationship Id="rId22" Type="http://schemas.openxmlformats.org/officeDocument/2006/relationships/image" Target="../media/image114.wmf"/><Relationship Id="rId27" Type="http://schemas.openxmlformats.org/officeDocument/2006/relationships/slide" Target="slide2.xml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88.bin"/><Relationship Id="rId18" Type="http://schemas.openxmlformats.org/officeDocument/2006/relationships/image" Target="../media/image112.wmf"/><Relationship Id="rId26" Type="http://schemas.openxmlformats.org/officeDocument/2006/relationships/image" Target="../media/image119.wmf"/><Relationship Id="rId3" Type="http://schemas.openxmlformats.org/officeDocument/2006/relationships/oleObject" Target="../embeddings/oleObject83.bin"/><Relationship Id="rId21" Type="http://schemas.openxmlformats.org/officeDocument/2006/relationships/oleObject" Target="../embeddings/oleObject92.bin"/><Relationship Id="rId7" Type="http://schemas.openxmlformats.org/officeDocument/2006/relationships/oleObject" Target="../embeddings/oleObject85.bin"/><Relationship Id="rId12" Type="http://schemas.openxmlformats.org/officeDocument/2006/relationships/image" Target="../media/image109.wmf"/><Relationship Id="rId17" Type="http://schemas.openxmlformats.org/officeDocument/2006/relationships/oleObject" Target="../embeddings/oleObject90.bin"/><Relationship Id="rId25" Type="http://schemas.openxmlformats.org/officeDocument/2006/relationships/oleObject" Target="../embeddings/oleObject94.bin"/><Relationship Id="rId33" Type="http://schemas.openxmlformats.org/officeDocument/2006/relationships/slide" Target="slide2.xml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18.wmf"/><Relationship Id="rId20" Type="http://schemas.openxmlformats.org/officeDocument/2006/relationships/image" Target="../media/image113.wmf"/><Relationship Id="rId29" Type="http://schemas.openxmlformats.org/officeDocument/2006/relationships/oleObject" Target="../embeddings/oleObject96.bin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17.wmf"/><Relationship Id="rId11" Type="http://schemas.openxmlformats.org/officeDocument/2006/relationships/oleObject" Target="../embeddings/oleObject87.bin"/><Relationship Id="rId24" Type="http://schemas.openxmlformats.org/officeDocument/2006/relationships/image" Target="../media/image116.wmf"/><Relationship Id="rId32" Type="http://schemas.openxmlformats.org/officeDocument/2006/relationships/image" Target="../media/image122.wmf"/><Relationship Id="rId5" Type="http://schemas.openxmlformats.org/officeDocument/2006/relationships/oleObject" Target="../embeddings/oleObject84.bin"/><Relationship Id="rId15" Type="http://schemas.openxmlformats.org/officeDocument/2006/relationships/oleObject" Target="../embeddings/oleObject89.bin"/><Relationship Id="rId23" Type="http://schemas.openxmlformats.org/officeDocument/2006/relationships/oleObject" Target="../embeddings/oleObject93.bin"/><Relationship Id="rId28" Type="http://schemas.openxmlformats.org/officeDocument/2006/relationships/image" Target="../media/image120.wmf"/><Relationship Id="rId10" Type="http://schemas.openxmlformats.org/officeDocument/2006/relationships/image" Target="../media/image108.wmf"/><Relationship Id="rId19" Type="http://schemas.openxmlformats.org/officeDocument/2006/relationships/oleObject" Target="../embeddings/oleObject91.bin"/><Relationship Id="rId31" Type="http://schemas.openxmlformats.org/officeDocument/2006/relationships/oleObject" Target="../embeddings/oleObject97.bin"/><Relationship Id="rId4" Type="http://schemas.openxmlformats.org/officeDocument/2006/relationships/image" Target="../media/image105.wmf"/><Relationship Id="rId9" Type="http://schemas.openxmlformats.org/officeDocument/2006/relationships/oleObject" Target="../embeddings/oleObject86.bin"/><Relationship Id="rId14" Type="http://schemas.openxmlformats.org/officeDocument/2006/relationships/image" Target="../media/image110.wmf"/><Relationship Id="rId22" Type="http://schemas.openxmlformats.org/officeDocument/2006/relationships/image" Target="../media/image114.wmf"/><Relationship Id="rId27" Type="http://schemas.openxmlformats.org/officeDocument/2006/relationships/oleObject" Target="../embeddings/oleObject95.bin"/><Relationship Id="rId30" Type="http://schemas.openxmlformats.org/officeDocument/2006/relationships/image" Target="../media/image121.wmf"/><Relationship Id="rId8" Type="http://schemas.openxmlformats.org/officeDocument/2006/relationships/image" Target="../media/image107.w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123.wmf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1.bin"/><Relationship Id="rId3" Type="http://schemas.openxmlformats.org/officeDocument/2006/relationships/image" Target="../media/image128.jpeg"/><Relationship Id="rId7" Type="http://schemas.openxmlformats.org/officeDocument/2006/relationships/image" Target="../media/image12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00.bin"/><Relationship Id="rId11" Type="http://schemas.openxmlformats.org/officeDocument/2006/relationships/image" Target="../media/image127.wmf"/><Relationship Id="rId5" Type="http://schemas.openxmlformats.org/officeDocument/2006/relationships/image" Target="../media/image125.wmf"/><Relationship Id="rId10" Type="http://schemas.openxmlformats.org/officeDocument/2006/relationships/oleObject" Target="../embeddings/oleObject102.bin"/><Relationship Id="rId4" Type="http://schemas.openxmlformats.org/officeDocument/2006/relationships/oleObject" Target="../embeddings/oleObject99.bin"/><Relationship Id="rId9" Type="http://schemas.openxmlformats.org/officeDocument/2006/relationships/image" Target="../media/image123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131.wmf"/><Relationship Id="rId4" Type="http://schemas.openxmlformats.org/officeDocument/2006/relationships/oleObject" Target="../embeddings/oleObject103.bin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wmf"/><Relationship Id="rId13" Type="http://schemas.openxmlformats.org/officeDocument/2006/relationships/image" Target="../media/image139.wmf"/><Relationship Id="rId18" Type="http://schemas.openxmlformats.org/officeDocument/2006/relationships/oleObject" Target="../embeddings/oleObject111.bin"/><Relationship Id="rId3" Type="http://schemas.openxmlformats.org/officeDocument/2006/relationships/oleObject" Target="../embeddings/oleObject104.bin"/><Relationship Id="rId7" Type="http://schemas.openxmlformats.org/officeDocument/2006/relationships/oleObject" Target="../embeddings/oleObject106.bin"/><Relationship Id="rId12" Type="http://schemas.openxmlformats.org/officeDocument/2006/relationships/oleObject" Target="../embeddings/oleObject108.bin"/><Relationship Id="rId17" Type="http://schemas.openxmlformats.org/officeDocument/2006/relationships/image" Target="../media/image141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10.bin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36.wmf"/><Relationship Id="rId11" Type="http://schemas.openxmlformats.org/officeDocument/2006/relationships/image" Target="../media/image138.wmf"/><Relationship Id="rId5" Type="http://schemas.openxmlformats.org/officeDocument/2006/relationships/oleObject" Target="../embeddings/oleObject105.bin"/><Relationship Id="rId15" Type="http://schemas.openxmlformats.org/officeDocument/2006/relationships/image" Target="../media/image140.wmf"/><Relationship Id="rId10" Type="http://schemas.openxmlformats.org/officeDocument/2006/relationships/oleObject" Target="../embeddings/oleObject107.bin"/><Relationship Id="rId19" Type="http://schemas.openxmlformats.org/officeDocument/2006/relationships/image" Target="../media/image142.wmf"/><Relationship Id="rId4" Type="http://schemas.openxmlformats.org/officeDocument/2006/relationships/image" Target="../media/image135.wmf"/><Relationship Id="rId9" Type="http://schemas.openxmlformats.org/officeDocument/2006/relationships/image" Target="../media/image13.jpeg"/><Relationship Id="rId14" Type="http://schemas.openxmlformats.org/officeDocument/2006/relationships/oleObject" Target="../embeddings/oleObject109.bin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wmf"/><Relationship Id="rId13" Type="http://schemas.openxmlformats.org/officeDocument/2006/relationships/oleObject" Target="../embeddings/oleObject117.bin"/><Relationship Id="rId18" Type="http://schemas.openxmlformats.org/officeDocument/2006/relationships/image" Target="../media/image150.wmf"/><Relationship Id="rId3" Type="http://schemas.openxmlformats.org/officeDocument/2006/relationships/oleObject" Target="../embeddings/oleObject112.bin"/><Relationship Id="rId7" Type="http://schemas.openxmlformats.org/officeDocument/2006/relationships/oleObject" Target="../embeddings/oleObject114.bin"/><Relationship Id="rId12" Type="http://schemas.openxmlformats.org/officeDocument/2006/relationships/image" Target="../media/image147.wmf"/><Relationship Id="rId17" Type="http://schemas.openxmlformats.org/officeDocument/2006/relationships/oleObject" Target="../embeddings/oleObject119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49.wmf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44.wmf"/><Relationship Id="rId11" Type="http://schemas.openxmlformats.org/officeDocument/2006/relationships/oleObject" Target="../embeddings/oleObject116.bin"/><Relationship Id="rId5" Type="http://schemas.openxmlformats.org/officeDocument/2006/relationships/oleObject" Target="../embeddings/oleObject113.bin"/><Relationship Id="rId15" Type="http://schemas.openxmlformats.org/officeDocument/2006/relationships/oleObject" Target="../embeddings/oleObject118.bin"/><Relationship Id="rId10" Type="http://schemas.openxmlformats.org/officeDocument/2006/relationships/image" Target="../media/image146.wmf"/><Relationship Id="rId4" Type="http://schemas.openxmlformats.org/officeDocument/2006/relationships/image" Target="../media/image143.wmf"/><Relationship Id="rId9" Type="http://schemas.openxmlformats.org/officeDocument/2006/relationships/oleObject" Target="../embeddings/oleObject115.bin"/><Relationship Id="rId14" Type="http://schemas.openxmlformats.org/officeDocument/2006/relationships/image" Target="../media/image148.w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2.bin"/><Relationship Id="rId3" Type="http://schemas.openxmlformats.org/officeDocument/2006/relationships/image" Target="../media/image151.png"/><Relationship Id="rId7" Type="http://schemas.openxmlformats.org/officeDocument/2006/relationships/image" Target="../media/image150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121.bin"/><Relationship Id="rId11" Type="http://schemas.openxmlformats.org/officeDocument/2006/relationships/image" Target="../media/image148.wmf"/><Relationship Id="rId5" Type="http://schemas.openxmlformats.org/officeDocument/2006/relationships/image" Target="../media/image149.wmf"/><Relationship Id="rId10" Type="http://schemas.openxmlformats.org/officeDocument/2006/relationships/oleObject" Target="../embeddings/oleObject123.bin"/><Relationship Id="rId4" Type="http://schemas.openxmlformats.org/officeDocument/2006/relationships/oleObject" Target="../embeddings/oleObject120.bin"/><Relationship Id="rId9" Type="http://schemas.openxmlformats.org/officeDocument/2006/relationships/image" Target="../media/image147.w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wmf"/><Relationship Id="rId13" Type="http://schemas.openxmlformats.org/officeDocument/2006/relationships/image" Target="../media/image156.wmf"/><Relationship Id="rId18" Type="http://schemas.openxmlformats.org/officeDocument/2006/relationships/image" Target="../media/image158.w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12" Type="http://schemas.openxmlformats.org/officeDocument/2006/relationships/oleObject" Target="../embeddings/oleObject129.bin"/><Relationship Id="rId17" Type="http://schemas.openxmlformats.org/officeDocument/2006/relationships/oleObject" Target="../embeddings/oleObject132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57.wmf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53.wmf"/><Relationship Id="rId11" Type="http://schemas.openxmlformats.org/officeDocument/2006/relationships/oleObject" Target="../embeddings/oleObject128.bin"/><Relationship Id="rId5" Type="http://schemas.openxmlformats.org/officeDocument/2006/relationships/oleObject" Target="../embeddings/oleObject125.bin"/><Relationship Id="rId15" Type="http://schemas.openxmlformats.org/officeDocument/2006/relationships/oleObject" Target="../embeddings/oleObject131.bin"/><Relationship Id="rId10" Type="http://schemas.openxmlformats.org/officeDocument/2006/relationships/image" Target="../media/image155.wmf"/><Relationship Id="rId4" Type="http://schemas.openxmlformats.org/officeDocument/2006/relationships/image" Target="../media/image152.wmf"/><Relationship Id="rId9" Type="http://schemas.openxmlformats.org/officeDocument/2006/relationships/oleObject" Target="../embeddings/oleObject127.bin"/><Relationship Id="rId14" Type="http://schemas.openxmlformats.org/officeDocument/2006/relationships/oleObject" Target="../embeddings/oleObject130.bin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5.bin"/><Relationship Id="rId13" Type="http://schemas.openxmlformats.org/officeDocument/2006/relationships/oleObject" Target="../embeddings/oleObject138.bin"/><Relationship Id="rId18" Type="http://schemas.openxmlformats.org/officeDocument/2006/relationships/oleObject" Target="../embeddings/oleObject141.bin"/><Relationship Id="rId3" Type="http://schemas.openxmlformats.org/officeDocument/2006/relationships/oleObject" Target="../embeddings/oleObject133.bin"/><Relationship Id="rId7" Type="http://schemas.openxmlformats.org/officeDocument/2006/relationships/image" Target="../media/image155.wmf"/><Relationship Id="rId12" Type="http://schemas.openxmlformats.org/officeDocument/2006/relationships/image" Target="../media/image159.wmf"/><Relationship Id="rId17" Type="http://schemas.openxmlformats.org/officeDocument/2006/relationships/oleObject" Target="../embeddings/oleObject140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61.wmf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34.bin"/><Relationship Id="rId11" Type="http://schemas.openxmlformats.org/officeDocument/2006/relationships/oleObject" Target="../embeddings/oleObject137.bin"/><Relationship Id="rId5" Type="http://schemas.openxmlformats.org/officeDocument/2006/relationships/hyperlink" Target="A07503m.pps" TargetMode="External"/><Relationship Id="rId15" Type="http://schemas.openxmlformats.org/officeDocument/2006/relationships/oleObject" Target="../embeddings/oleObject139.bin"/><Relationship Id="rId10" Type="http://schemas.openxmlformats.org/officeDocument/2006/relationships/image" Target="../media/image156.wmf"/><Relationship Id="rId19" Type="http://schemas.openxmlformats.org/officeDocument/2006/relationships/image" Target="../media/image162.wmf"/><Relationship Id="rId4" Type="http://schemas.openxmlformats.org/officeDocument/2006/relationships/image" Target="../media/image154.wmf"/><Relationship Id="rId9" Type="http://schemas.openxmlformats.org/officeDocument/2006/relationships/oleObject" Target="../embeddings/oleObject136.bin"/><Relationship Id="rId14" Type="http://schemas.openxmlformats.org/officeDocument/2006/relationships/image" Target="../media/image160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163.wmf"/><Relationship Id="rId4" Type="http://schemas.openxmlformats.org/officeDocument/2006/relationships/oleObject" Target="../embeddings/oleObject142.bin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5.bin"/><Relationship Id="rId3" Type="http://schemas.openxmlformats.org/officeDocument/2006/relationships/image" Target="../media/image164.png"/><Relationship Id="rId7" Type="http://schemas.openxmlformats.org/officeDocument/2006/relationships/image" Target="../media/image16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144.bin"/><Relationship Id="rId5" Type="http://schemas.openxmlformats.org/officeDocument/2006/relationships/image" Target="../media/image165.wmf"/><Relationship Id="rId4" Type="http://schemas.openxmlformats.org/officeDocument/2006/relationships/oleObject" Target="../embeddings/oleObject143.bin"/><Relationship Id="rId9" Type="http://schemas.openxmlformats.org/officeDocument/2006/relationships/image" Target="../media/image163.wm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8.bin"/><Relationship Id="rId3" Type="http://schemas.openxmlformats.org/officeDocument/2006/relationships/oleObject" Target="../embeddings/oleObject146.bin"/><Relationship Id="rId7" Type="http://schemas.openxmlformats.org/officeDocument/2006/relationships/image" Target="../media/image16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54.wmf"/><Relationship Id="rId11" Type="http://schemas.openxmlformats.org/officeDocument/2006/relationships/image" Target="../media/image163.wmf"/><Relationship Id="rId5" Type="http://schemas.openxmlformats.org/officeDocument/2006/relationships/oleObject" Target="../embeddings/oleObject147.bin"/><Relationship Id="rId10" Type="http://schemas.openxmlformats.org/officeDocument/2006/relationships/oleObject" Target="../embeddings/oleObject149.bin"/><Relationship Id="rId4" Type="http://schemas.openxmlformats.org/officeDocument/2006/relationships/image" Target="../media/image167.wmf"/><Relationship Id="rId9" Type="http://schemas.openxmlformats.org/officeDocument/2006/relationships/image" Target="../media/image165.wm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2.bin"/><Relationship Id="rId3" Type="http://schemas.openxmlformats.org/officeDocument/2006/relationships/oleObject" Target="../embeddings/oleObject150.bin"/><Relationship Id="rId7" Type="http://schemas.openxmlformats.org/officeDocument/2006/relationships/image" Target="../media/image165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151.bin"/><Relationship Id="rId5" Type="http://schemas.openxmlformats.org/officeDocument/2006/relationships/image" Target="../media/image164.png"/><Relationship Id="rId4" Type="http://schemas.openxmlformats.org/officeDocument/2006/relationships/image" Target="../media/image161.wmf"/><Relationship Id="rId9" Type="http://schemas.openxmlformats.org/officeDocument/2006/relationships/image" Target="../media/image16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电子电路基础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422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0825" y="260350"/>
            <a:ext cx="8424863" cy="86518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8 </a:t>
            </a:r>
            <a:r>
              <a:rPr lang="zh-CN" altLang="en-US" dirty="0"/>
              <a:t>反馈放大电路</a:t>
            </a:r>
          </a:p>
        </p:txBody>
      </p:sp>
      <p:sp>
        <p:nvSpPr>
          <p:cNvPr id="10243" name="副标题 2"/>
          <p:cNvSpPr>
            <a:spLocks noGrp="1"/>
          </p:cNvSpPr>
          <p:nvPr>
            <p:ph type="subTitle" idx="1"/>
          </p:nvPr>
        </p:nvSpPr>
        <p:spPr>
          <a:xfrm>
            <a:off x="684213" y="1341438"/>
            <a:ext cx="8135937" cy="4967287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en-US" altLang="zh-CN" sz="3200"/>
              <a:t>8.1 </a:t>
            </a:r>
            <a:r>
              <a:rPr lang="zh-CN" altLang="en-US" sz="3200"/>
              <a:t>反馈的基本概念与分类</a:t>
            </a:r>
          </a:p>
          <a:p>
            <a:pPr>
              <a:lnSpc>
                <a:spcPct val="114000"/>
              </a:lnSpc>
            </a:pPr>
            <a:r>
              <a:rPr lang="en-US" altLang="zh-CN" sz="3200"/>
              <a:t>8.2 </a:t>
            </a:r>
            <a:r>
              <a:rPr lang="zh-CN" altLang="en-US" sz="3200"/>
              <a:t>负反馈放大电路增益的一般表达式</a:t>
            </a:r>
          </a:p>
          <a:p>
            <a:pPr>
              <a:lnSpc>
                <a:spcPct val="114000"/>
              </a:lnSpc>
            </a:pPr>
            <a:r>
              <a:rPr lang="en-US" altLang="zh-CN" sz="3200"/>
              <a:t>8.3 </a:t>
            </a:r>
            <a:r>
              <a:rPr lang="zh-CN" altLang="en-US" sz="3200"/>
              <a:t>负反馈对放大电路性能的影响</a:t>
            </a:r>
          </a:p>
          <a:p>
            <a:pPr>
              <a:lnSpc>
                <a:spcPct val="114000"/>
              </a:lnSpc>
            </a:pPr>
            <a:r>
              <a:rPr lang="en-US" altLang="zh-CN" sz="3200"/>
              <a:t>8.4 </a:t>
            </a:r>
            <a:r>
              <a:rPr lang="zh-CN" altLang="en-US" sz="3200"/>
              <a:t>深度负反馈条件下的近似计算</a:t>
            </a:r>
          </a:p>
          <a:p>
            <a:pPr>
              <a:lnSpc>
                <a:spcPct val="114000"/>
              </a:lnSpc>
            </a:pPr>
            <a:r>
              <a:rPr lang="en-US" altLang="zh-CN" sz="3200"/>
              <a:t>8.5 </a:t>
            </a:r>
            <a:r>
              <a:rPr lang="zh-CN" altLang="en-US" sz="3200"/>
              <a:t>负反馈放大电路设计</a:t>
            </a:r>
          </a:p>
          <a:p>
            <a:pPr>
              <a:lnSpc>
                <a:spcPct val="114000"/>
              </a:lnSpc>
            </a:pPr>
            <a:r>
              <a:rPr lang="en-US" altLang="zh-CN" sz="3200"/>
              <a:t>8.6 </a:t>
            </a:r>
            <a:r>
              <a:rPr lang="zh-CN" altLang="en-US" sz="3200"/>
              <a:t>负反馈放大电路的稳定性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50888" y="981075"/>
            <a:ext cx="7493000" cy="71913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8.1  </a:t>
            </a:r>
            <a:r>
              <a:rPr lang="zh-CN" altLang="en-US" dirty="0"/>
              <a:t>反馈的基本概念与分类</a:t>
            </a:r>
          </a:p>
        </p:txBody>
      </p:sp>
      <p:sp>
        <p:nvSpPr>
          <p:cNvPr id="11267" name="副标题 2"/>
          <p:cNvSpPr>
            <a:spLocks noGrp="1"/>
          </p:cNvSpPr>
          <p:nvPr>
            <p:ph type="subTitle" idx="1"/>
          </p:nvPr>
        </p:nvSpPr>
        <p:spPr>
          <a:xfrm>
            <a:off x="1042988" y="1916113"/>
            <a:ext cx="7058025" cy="3889375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altLang="zh-CN" sz="3200"/>
              <a:t>8.1.1  </a:t>
            </a:r>
            <a:r>
              <a:rPr lang="zh-CN" altLang="en-US" sz="3200"/>
              <a:t>什么是反馈</a:t>
            </a:r>
          </a:p>
          <a:p>
            <a:pPr>
              <a:lnSpc>
                <a:spcPct val="110000"/>
              </a:lnSpc>
            </a:pPr>
            <a:r>
              <a:rPr lang="en-US" altLang="zh-CN" sz="3200"/>
              <a:t>8.1.2  </a:t>
            </a:r>
            <a:r>
              <a:rPr lang="zh-CN" altLang="en-US" sz="3200"/>
              <a:t>直流反馈与交流反馈</a:t>
            </a:r>
          </a:p>
          <a:p>
            <a:pPr>
              <a:lnSpc>
                <a:spcPct val="110000"/>
              </a:lnSpc>
            </a:pPr>
            <a:r>
              <a:rPr lang="en-US" altLang="zh-CN" sz="3200"/>
              <a:t>8.1.3  </a:t>
            </a:r>
            <a:r>
              <a:rPr lang="zh-CN" altLang="en-US" sz="3200"/>
              <a:t>正反馈与负反馈</a:t>
            </a:r>
          </a:p>
          <a:p>
            <a:pPr>
              <a:lnSpc>
                <a:spcPct val="110000"/>
              </a:lnSpc>
            </a:pPr>
            <a:r>
              <a:rPr lang="en-US" altLang="zh-CN" sz="3200"/>
              <a:t>8.1.4  </a:t>
            </a:r>
            <a:r>
              <a:rPr lang="zh-CN" altLang="en-US" sz="3200"/>
              <a:t>串联反馈与并联反馈</a:t>
            </a:r>
          </a:p>
          <a:p>
            <a:pPr>
              <a:lnSpc>
                <a:spcPct val="110000"/>
              </a:lnSpc>
            </a:pPr>
            <a:r>
              <a:rPr lang="en-US" altLang="zh-CN" sz="3200"/>
              <a:t>8.1.5  </a:t>
            </a:r>
            <a:r>
              <a:rPr lang="zh-CN" altLang="en-US" sz="3200"/>
              <a:t>电压反馈与电流反馈</a:t>
            </a:r>
          </a:p>
          <a:p>
            <a:pPr>
              <a:lnSpc>
                <a:spcPct val="110000"/>
              </a:lnSpc>
            </a:pPr>
            <a:r>
              <a:rPr lang="en-US" altLang="zh-CN" sz="3200"/>
              <a:t>8.1.6  </a:t>
            </a:r>
            <a:r>
              <a:rPr lang="zh-CN" altLang="en-US" sz="3200"/>
              <a:t>负反馈放大电路的四种组态</a:t>
            </a:r>
            <a:endParaRPr lang="en-US" altLang="zh-CN"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725738"/>
            <a:ext cx="5619750" cy="293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8.1.1  </a:t>
            </a:r>
            <a:r>
              <a:rPr lang="zh-CN" altLang="en-US"/>
              <a:t>什么是反馈</a:t>
            </a:r>
          </a:p>
        </p:txBody>
      </p:sp>
      <p:sp>
        <p:nvSpPr>
          <p:cNvPr id="14" name="AutoShape 3"/>
          <p:cNvSpPr>
            <a:spLocks noChangeArrowheads="1"/>
          </p:cNvSpPr>
          <p:nvPr/>
        </p:nvSpPr>
        <p:spPr bwMode="auto">
          <a:xfrm>
            <a:off x="7153275" y="2276475"/>
            <a:ext cx="1595438" cy="495300"/>
          </a:xfrm>
          <a:prstGeom prst="wedgeEllipseCallout">
            <a:avLst>
              <a:gd name="adj1" fmla="val -35972"/>
              <a:gd name="adj2" fmla="val 129486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72000" rIns="0" bIns="720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输出信号</a:t>
            </a: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auto">
          <a:xfrm>
            <a:off x="755650" y="1587500"/>
            <a:ext cx="2179638" cy="1012825"/>
          </a:xfrm>
          <a:prstGeom prst="wedgeEllipseCallout">
            <a:avLst>
              <a:gd name="adj1" fmla="val 25310"/>
              <a:gd name="adj2" fmla="val 101569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72000" rIns="0" bIns="72000" anchor="ctr">
            <a:spAutoFit/>
          </a:bodyPr>
          <a:lstStyle/>
          <a:p>
            <a:pPr algn="ctr"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反馈放大电路的输入信号</a:t>
            </a: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1838325" y="4652963"/>
            <a:ext cx="1509713" cy="581025"/>
          </a:xfrm>
          <a:prstGeom prst="wedgeEllipseCallout">
            <a:avLst>
              <a:gd name="adj1" fmla="val 50944"/>
              <a:gd name="adj2" fmla="val -144264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72000" rIns="0" bIns="72000" anchor="ctr">
            <a:spAutoFit/>
          </a:bodyPr>
          <a:lstStyle/>
          <a:p>
            <a:pPr algn="ctr"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反馈信号</a:t>
            </a:r>
          </a:p>
        </p:txBody>
      </p:sp>
      <p:sp>
        <p:nvSpPr>
          <p:cNvPr id="17" name="AutoShape 6"/>
          <p:cNvSpPr>
            <a:spLocks noChangeArrowheads="1"/>
          </p:cNvSpPr>
          <p:nvPr/>
        </p:nvSpPr>
        <p:spPr bwMode="auto">
          <a:xfrm>
            <a:off x="3203575" y="1487488"/>
            <a:ext cx="3390900" cy="1012825"/>
          </a:xfrm>
          <a:prstGeom prst="wedgeEllipseCallout">
            <a:avLst>
              <a:gd name="adj1" fmla="val -27706"/>
              <a:gd name="adj2" fmla="val 117066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72000" rIns="0" bIns="72000" anchor="ctr">
            <a:spAutoFit/>
          </a:bodyPr>
          <a:lstStyle/>
          <a:p>
            <a:pPr algn="ctr"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基本放大电路的输入信号（净输入信号）</a:t>
            </a:r>
          </a:p>
        </p:txBody>
      </p:sp>
      <p:sp>
        <p:nvSpPr>
          <p:cNvPr id="13320" name="Text Box 11"/>
          <p:cNvSpPr txBox="1">
            <a:spLocks noChangeArrowheads="1"/>
          </p:cNvSpPr>
          <p:nvPr/>
        </p:nvSpPr>
        <p:spPr bwMode="auto">
          <a:xfrm>
            <a:off x="457200" y="1049338"/>
            <a:ext cx="1752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框图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8.1.1  </a:t>
            </a:r>
            <a:r>
              <a:rPr lang="zh-CN" altLang="en-US"/>
              <a:t>什么是反馈</a:t>
            </a:r>
          </a:p>
        </p:txBody>
      </p:sp>
      <p:grpSp>
        <p:nvGrpSpPr>
          <p:cNvPr id="14" name="Group 2"/>
          <p:cNvGrpSpPr>
            <a:grpSpLocks/>
          </p:cNvGrpSpPr>
          <p:nvPr/>
        </p:nvGrpSpPr>
        <p:grpSpPr bwMode="auto">
          <a:xfrm>
            <a:off x="838200" y="2222500"/>
            <a:ext cx="2971800" cy="1752600"/>
            <a:chOff x="672" y="1152"/>
            <a:chExt cx="1872" cy="1104"/>
          </a:xfrm>
        </p:grpSpPr>
        <p:sp>
          <p:nvSpPr>
            <p:cNvPr id="15" name="AutoShape 3" descr="羊皮纸"/>
            <p:cNvSpPr>
              <a:spLocks noChangeArrowheads="1"/>
            </p:cNvSpPr>
            <p:nvPr/>
          </p:nvSpPr>
          <p:spPr bwMode="auto">
            <a:xfrm>
              <a:off x="672" y="1152"/>
              <a:ext cx="1872" cy="1104"/>
            </a:xfrm>
            <a:prstGeom prst="roundRect">
              <a:avLst>
                <a:gd name="adj" fmla="val 16667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graphicFrame>
          <p:nvGraphicFramePr>
            <p:cNvPr id="14349" name="Object 4"/>
            <p:cNvGraphicFramePr>
              <a:graphicFrameLocks noChangeAspect="1"/>
            </p:cNvGraphicFramePr>
            <p:nvPr/>
          </p:nvGraphicFramePr>
          <p:xfrm>
            <a:off x="699" y="1200"/>
            <a:ext cx="1822" cy="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0" name="图片" r:id="rId4" imgW="2066925" imgH="1076325" progId="Word.Picture.8">
                    <p:embed/>
                  </p:oleObj>
                </mc:Choice>
                <mc:Fallback>
                  <p:oleObj name="图片" r:id="rId4" imgW="2066925" imgH="1076325" progId="Word.Picture.8">
                    <p:embed/>
                    <p:pic>
                      <p:nvPicPr>
                        <p:cNvPr id="14349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" y="1200"/>
                          <a:ext cx="1822" cy="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Group 5"/>
          <p:cNvGrpSpPr>
            <a:grpSpLocks/>
          </p:cNvGrpSpPr>
          <p:nvPr/>
        </p:nvGrpSpPr>
        <p:grpSpPr bwMode="auto">
          <a:xfrm>
            <a:off x="4419600" y="1993900"/>
            <a:ext cx="3581400" cy="2286000"/>
            <a:chOff x="2784" y="1104"/>
            <a:chExt cx="2256" cy="1440"/>
          </a:xfrm>
        </p:grpSpPr>
        <p:sp>
          <p:nvSpPr>
            <p:cNvPr id="18" name="AutoShape 6" descr="羊皮纸"/>
            <p:cNvSpPr>
              <a:spLocks noChangeArrowheads="1"/>
            </p:cNvSpPr>
            <p:nvPr/>
          </p:nvSpPr>
          <p:spPr bwMode="auto">
            <a:xfrm>
              <a:off x="2784" y="1104"/>
              <a:ext cx="2256" cy="1440"/>
            </a:xfrm>
            <a:prstGeom prst="roundRect">
              <a:avLst>
                <a:gd name="adj" fmla="val 16667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graphicFrame>
          <p:nvGraphicFramePr>
            <p:cNvPr id="14347" name="Object 7"/>
            <p:cNvGraphicFramePr>
              <a:graphicFrameLocks noChangeAspect="1"/>
            </p:cNvGraphicFramePr>
            <p:nvPr/>
          </p:nvGraphicFramePr>
          <p:xfrm>
            <a:off x="2880" y="1152"/>
            <a:ext cx="2038" cy="12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1" name="图片" r:id="rId6" imgW="2486025" imgH="1543050" progId="Word.Picture.8">
                    <p:embed/>
                  </p:oleObj>
                </mc:Choice>
                <mc:Fallback>
                  <p:oleObj name="图片" r:id="rId6" imgW="2486025" imgH="1543050" progId="Word.Picture.8">
                    <p:embed/>
                    <p:pic>
                      <p:nvPicPr>
                        <p:cNvPr id="14347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1152"/>
                          <a:ext cx="2038" cy="12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341" name="Rectangle 8"/>
          <p:cNvSpPr>
            <a:spLocks noChangeArrowheads="1"/>
          </p:cNvSpPr>
          <p:nvPr/>
        </p:nvSpPr>
        <p:spPr bwMode="auto">
          <a:xfrm>
            <a:off x="685800" y="1384300"/>
            <a:ext cx="60198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反馈通路</a:t>
            </a:r>
            <a:r>
              <a:rPr lang="en-US" altLang="zh-CN" sz="2400" b="1">
                <a:solidFill>
                  <a:srgbClr val="000000"/>
                </a:solidFill>
                <a:latin typeface="Arial Narrow" panose="020B0606020202030204" pitchFamily="34" charset="0"/>
                <a:ea typeface="楷体_GB2312" pitchFamily="49" charset="-122"/>
              </a:rPr>
              <a:t>——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信号反向传输的渠道</a:t>
            </a: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838200" y="4356100"/>
            <a:ext cx="33528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开环 </a:t>
            </a:r>
            <a:r>
              <a:rPr lang="en-US" altLang="zh-CN" sz="2400" b="1">
                <a:solidFill>
                  <a:srgbClr val="000000"/>
                </a:solidFill>
                <a:latin typeface="Arial Narrow" panose="020B0606020202030204" pitchFamily="34" charset="0"/>
                <a:ea typeface="楷体_GB2312" pitchFamily="49" charset="-122"/>
              </a:rPr>
              <a:t>——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无反馈通路</a:t>
            </a: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838200" y="4965700"/>
            <a:ext cx="33528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闭环 </a:t>
            </a:r>
            <a:r>
              <a:rPr lang="en-US" altLang="zh-CN" sz="2400" b="1">
                <a:solidFill>
                  <a:srgbClr val="000000"/>
                </a:solidFill>
                <a:latin typeface="Arial Narrow" panose="020B0606020202030204" pitchFamily="34" charset="0"/>
                <a:ea typeface="楷体_GB2312" pitchFamily="49" charset="-122"/>
              </a:rPr>
              <a:t>——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有反馈通路</a:t>
            </a:r>
          </a:p>
        </p:txBody>
      </p:sp>
      <p:sp>
        <p:nvSpPr>
          <p:cNvPr id="23" name="AutoShape 11"/>
          <p:cNvSpPr>
            <a:spLocks noChangeArrowheads="1"/>
          </p:cNvSpPr>
          <p:nvPr/>
        </p:nvSpPr>
        <p:spPr bwMode="auto">
          <a:xfrm>
            <a:off x="6156325" y="722313"/>
            <a:ext cx="2303463" cy="1049337"/>
          </a:xfrm>
          <a:prstGeom prst="wedgeEllipseCallout">
            <a:avLst>
              <a:gd name="adj1" fmla="val -15815"/>
              <a:gd name="adj2" fmla="val 106657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68400" rIns="36000" bIns="684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反馈通路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（反馈网络）</a:t>
            </a:r>
          </a:p>
        </p:txBody>
      </p:sp>
      <p:sp>
        <p:nvSpPr>
          <p:cNvPr id="24" name="AutoShape 12"/>
          <p:cNvSpPr>
            <a:spLocks noChangeArrowheads="1"/>
          </p:cNvSpPr>
          <p:nvPr/>
        </p:nvSpPr>
        <p:spPr bwMode="auto">
          <a:xfrm>
            <a:off x="5791200" y="4356100"/>
            <a:ext cx="2663825" cy="488950"/>
          </a:xfrm>
          <a:prstGeom prst="wedgeEllipseCallout">
            <a:avLst>
              <a:gd name="adj1" fmla="val -27236"/>
              <a:gd name="adj2" fmla="val -303898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68400" rIns="36000" bIns="684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信号的正向传输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utoUpdateAnimBg="0"/>
      <p:bldP spid="22" grpId="0" autoUpdateAnimBg="0"/>
      <p:bldP spid="23" grpId="0" animBg="1" autoUpdateAnimBg="0"/>
      <p:bldP spid="24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8.1.1  </a:t>
            </a:r>
            <a:r>
              <a:rPr lang="zh-CN" altLang="en-US"/>
              <a:t>什么是反馈</a:t>
            </a:r>
          </a:p>
        </p:txBody>
      </p:sp>
      <p:pic>
        <p:nvPicPr>
          <p:cNvPr id="15363" name="Picture 2" descr="未标题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773238"/>
            <a:ext cx="5400675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81000" y="930275"/>
            <a:ext cx="54102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>
                <a:solidFill>
                  <a:srgbClr val="000000"/>
                </a:solidFill>
              </a:rPr>
              <a:t>判断电路是否存在反馈通路</a:t>
            </a: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4954588" y="930275"/>
            <a:ext cx="1751012" cy="835025"/>
          </a:xfrm>
          <a:prstGeom prst="wedgeEllipseCallout">
            <a:avLst>
              <a:gd name="adj1" fmla="val -24796"/>
              <a:gd name="adj2" fmla="val 103611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68400" rIns="36000" bIns="684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反馈通路（本级）</a:t>
            </a: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7283450" y="577850"/>
            <a:ext cx="1681163" cy="835025"/>
          </a:xfrm>
          <a:prstGeom prst="wedgeEllipseCallout">
            <a:avLst>
              <a:gd name="adj1" fmla="val -9301"/>
              <a:gd name="adj2" fmla="val 121861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68400" rIns="36000" bIns="684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反馈通路（本级）</a:t>
            </a: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4114800" y="4868863"/>
            <a:ext cx="1681163" cy="835025"/>
          </a:xfrm>
          <a:prstGeom prst="wedgeEllipseCallout">
            <a:avLst>
              <a:gd name="adj1" fmla="val 28472"/>
              <a:gd name="adj2" fmla="val -88782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68400" rIns="36000" bIns="684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反馈通路（级间）</a:t>
            </a:r>
          </a:p>
        </p:txBody>
      </p:sp>
      <p:pic>
        <p:nvPicPr>
          <p:cNvPr id="15368" name="Picture 8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133600"/>
            <a:ext cx="3240087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 autoUpdateAnimBg="0"/>
      <p:bldP spid="12" grpId="0" animBg="1" autoUpdateAnimBg="0"/>
      <p:bldP spid="13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8.1.2  </a:t>
            </a:r>
            <a:r>
              <a:rPr lang="zh-CN" altLang="en-US"/>
              <a:t>直流反馈与交流反馈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39750" y="688975"/>
            <a:ext cx="8277225" cy="120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1000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根据反馈到输入端的信号是交流，还是直流，或同时存在，来进行判别。</a:t>
            </a:r>
          </a:p>
        </p:txBody>
      </p:sp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1752600" y="2457450"/>
            <a:ext cx="3817938" cy="2986088"/>
            <a:chOff x="1104" y="1563"/>
            <a:chExt cx="2405" cy="1881"/>
          </a:xfrm>
        </p:grpSpPr>
        <p:sp>
          <p:nvSpPr>
            <p:cNvPr id="13" name="AutoShape 5" descr="羊皮纸"/>
            <p:cNvSpPr>
              <a:spLocks noChangeArrowheads="1"/>
            </p:cNvSpPr>
            <p:nvPr/>
          </p:nvSpPr>
          <p:spPr bwMode="auto">
            <a:xfrm>
              <a:off x="1104" y="1563"/>
              <a:ext cx="2405" cy="1881"/>
            </a:xfrm>
            <a:prstGeom prst="roundRect">
              <a:avLst>
                <a:gd name="adj" fmla="val 16667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graphicFrame>
          <p:nvGraphicFramePr>
            <p:cNvPr id="17418" name="Object 6"/>
            <p:cNvGraphicFramePr>
              <a:graphicFrameLocks noChangeAspect="1"/>
            </p:cNvGraphicFramePr>
            <p:nvPr/>
          </p:nvGraphicFramePr>
          <p:xfrm>
            <a:off x="1248" y="1717"/>
            <a:ext cx="2125" cy="15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4" name="Picture2" r:id="rId4" imgW="2104644" imgH="1505712" progId="Word.Picture.8">
                    <p:embed/>
                  </p:oleObj>
                </mc:Choice>
                <mc:Fallback>
                  <p:oleObj name="Picture2" r:id="rId4" imgW="2104644" imgH="1505712" progId="Word.Picture.8">
                    <p:embed/>
                    <p:pic>
                      <p:nvPicPr>
                        <p:cNvPr id="1741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" y="1717"/>
                          <a:ext cx="2125" cy="15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4284663" y="1892300"/>
            <a:ext cx="2863850" cy="561975"/>
          </a:xfrm>
          <a:prstGeom prst="wedgeEllipseCallout">
            <a:avLst>
              <a:gd name="adj1" fmla="val -48338"/>
              <a:gd name="adj2" fmla="val 98870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72000" rIns="36000" bIns="720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4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交、直流反馈</a:t>
            </a:r>
          </a:p>
        </p:txBody>
      </p:sp>
      <p:grpSp>
        <p:nvGrpSpPr>
          <p:cNvPr id="16" name="Group 8"/>
          <p:cNvGrpSpPr>
            <a:grpSpLocks/>
          </p:cNvGrpSpPr>
          <p:nvPr/>
        </p:nvGrpSpPr>
        <p:grpSpPr bwMode="auto">
          <a:xfrm>
            <a:off x="2882900" y="3719513"/>
            <a:ext cx="4889500" cy="1393825"/>
            <a:chOff x="1867" y="3055"/>
            <a:chExt cx="3080" cy="878"/>
          </a:xfrm>
        </p:grpSpPr>
        <p:sp>
          <p:nvSpPr>
            <p:cNvPr id="17" name="AutoShape 9"/>
            <p:cNvSpPr>
              <a:spLocks noChangeArrowheads="1"/>
            </p:cNvSpPr>
            <p:nvPr/>
          </p:nvSpPr>
          <p:spPr bwMode="auto">
            <a:xfrm>
              <a:off x="3411" y="3526"/>
              <a:ext cx="1536" cy="354"/>
            </a:xfrm>
            <a:prstGeom prst="wedgeEllipseCallout">
              <a:avLst>
                <a:gd name="adj1" fmla="val -73241"/>
                <a:gd name="adj2" fmla="val -107694"/>
              </a:avLst>
            </a:prstGeom>
            <a:solidFill>
              <a:srgbClr val="CCFFCC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72000" rIns="36000" bIns="72000" anchor="ctr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kumimoji="1" lang="zh-CN" altLang="en-US" sz="2400" b="1" kern="0">
                  <a:solidFill>
                    <a:srgbClr val="FF0000"/>
                  </a:solidFill>
                  <a:latin typeface="Times New Roman" pitchFamily="18" charset="0"/>
                  <a:ea typeface="楷体_GB2312" pitchFamily="49" charset="-122"/>
                </a:rPr>
                <a:t>交流反馈</a:t>
              </a:r>
            </a:p>
          </p:txBody>
        </p:sp>
        <p:sp>
          <p:nvSpPr>
            <p:cNvPr id="18" name="Rectangle 10"/>
            <p:cNvSpPr>
              <a:spLocks noChangeArrowheads="1"/>
            </p:cNvSpPr>
            <p:nvPr/>
          </p:nvSpPr>
          <p:spPr bwMode="auto">
            <a:xfrm>
              <a:off x="1867" y="3055"/>
              <a:ext cx="1200" cy="87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5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8.1.3  </a:t>
            </a:r>
            <a:r>
              <a:rPr lang="zh-CN" altLang="en-US"/>
              <a:t>正反馈与负反馈</a:t>
            </a: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90600" y="1220788"/>
            <a:ext cx="73152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正反馈：输入量不变时，引入反馈后输出量变大了。</a:t>
            </a: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990600" y="1754188"/>
            <a:ext cx="73152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负反馈：输入量不变时，引入反馈后输出量变小了。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57200" y="735013"/>
            <a:ext cx="41910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>
                <a:solidFill>
                  <a:srgbClr val="000000"/>
                </a:solidFill>
              </a:rPr>
              <a:t>从输出端看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457200" y="2201863"/>
            <a:ext cx="41910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>
                <a:solidFill>
                  <a:srgbClr val="000000"/>
                </a:solidFill>
              </a:rPr>
              <a:t>从输入端看</a:t>
            </a: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990600" y="2679700"/>
            <a:ext cx="7315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正反馈：引入反馈后，使净输入量变大了。</a:t>
            </a: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990600" y="3184525"/>
            <a:ext cx="7315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负反馈：引入反馈后，使净输入量变小了。</a:t>
            </a:r>
          </a:p>
        </p:txBody>
      </p:sp>
      <p:graphicFrame>
        <p:nvGraphicFramePr>
          <p:cNvPr id="23" name="Object 10"/>
          <p:cNvGraphicFramePr>
            <a:graphicFrameLocks noChangeAspect="1"/>
          </p:cNvGraphicFramePr>
          <p:nvPr/>
        </p:nvGraphicFramePr>
        <p:xfrm>
          <a:off x="838200" y="3886200"/>
          <a:ext cx="2185988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Picture2" r:id="rId3" imgW="1456944" imgH="571500" progId="Word.Picture.8">
                  <p:embed/>
                </p:oleObj>
              </mc:Choice>
              <mc:Fallback>
                <p:oleObj name="Picture2" r:id="rId3" imgW="1456944" imgH="571500" progId="Word.Picture.8">
                  <p:embed/>
                  <p:pic>
                    <p:nvPicPr>
                      <p:cNvPr id="23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886200"/>
                        <a:ext cx="2185988" cy="8572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1"/>
          <p:cNvGraphicFramePr>
            <a:graphicFrameLocks noChangeAspect="1"/>
          </p:cNvGraphicFramePr>
          <p:nvPr/>
        </p:nvGraphicFramePr>
        <p:xfrm>
          <a:off x="838200" y="3886200"/>
          <a:ext cx="2185988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Picture2" r:id="rId5" imgW="1456944" imgH="571500" progId="Word.Picture.8">
                  <p:embed/>
                </p:oleObj>
              </mc:Choice>
              <mc:Fallback>
                <p:oleObj name="Picture2" r:id="rId5" imgW="1456944" imgH="571500" progId="Word.Picture.8">
                  <p:embed/>
                  <p:pic>
                    <p:nvPicPr>
                      <p:cNvPr id="24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886200"/>
                        <a:ext cx="2185988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1371600" y="5326063"/>
            <a:ext cx="73152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净输入量可以是电压，也可以是电流。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17" grpId="0" autoUpdateAnimBg="0"/>
      <p:bldP spid="18" grpId="0" autoUpdateAnimBg="0"/>
      <p:bldP spid="19" grpId="0" autoUpdateAnimBg="0"/>
      <p:bldP spid="20" grpId="0" autoUpdateAnimBg="0"/>
      <p:bldP spid="21" grpId="0" autoUpdateAnimBg="0"/>
      <p:bldP spid="2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8.1.3  </a:t>
            </a:r>
            <a:r>
              <a:rPr lang="zh-CN" altLang="en-US"/>
              <a:t>正反馈与负反馈</a:t>
            </a:r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457200" y="776288"/>
            <a:ext cx="8382000" cy="144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判别方法：</a:t>
            </a:r>
            <a:r>
              <a:rPr lang="zh-CN" altLang="en-US" sz="24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瞬时极性法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。即在电路中，从输入端开始，沿着</a:t>
            </a:r>
          </a:p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    信号流向，标出某一时刻有关节点电压变化的斜率</a:t>
            </a:r>
          </a:p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   （正斜率或负斜率，用“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+”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、“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-”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号表示）。</a:t>
            </a: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81000" y="2789238"/>
            <a:ext cx="4114800" cy="2743200"/>
            <a:chOff x="381000" y="2789238"/>
            <a:chExt cx="4114800" cy="2743200"/>
          </a:xfrm>
        </p:grpSpPr>
        <p:grpSp>
          <p:nvGrpSpPr>
            <p:cNvPr id="20500" name="Group 3"/>
            <p:cNvGrpSpPr>
              <a:grpSpLocks/>
            </p:cNvGrpSpPr>
            <p:nvPr/>
          </p:nvGrpSpPr>
          <p:grpSpPr bwMode="auto">
            <a:xfrm>
              <a:off x="381000" y="2789238"/>
              <a:ext cx="4114800" cy="2743200"/>
              <a:chOff x="240" y="393"/>
              <a:chExt cx="2592" cy="1728"/>
            </a:xfrm>
          </p:grpSpPr>
          <p:sp>
            <p:nvSpPr>
              <p:cNvPr id="29" name="AutoShape 4" descr="羊皮纸"/>
              <p:cNvSpPr>
                <a:spLocks noChangeArrowheads="1"/>
              </p:cNvSpPr>
              <p:nvPr/>
            </p:nvSpPr>
            <p:spPr bwMode="auto">
              <a:xfrm>
                <a:off x="240" y="393"/>
                <a:ext cx="2592" cy="1728"/>
              </a:xfrm>
              <a:prstGeom prst="roundRect">
                <a:avLst>
                  <a:gd name="adj" fmla="val 16667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itchFamily="34" charset="0"/>
                  <a:ea typeface="+mn-ea"/>
                </a:endParaRPr>
              </a:p>
            </p:txBody>
          </p:sp>
          <p:graphicFrame>
            <p:nvGraphicFramePr>
              <p:cNvPr id="20508" name="Object 5"/>
              <p:cNvGraphicFramePr>
                <a:graphicFrameLocks noChangeAspect="1"/>
              </p:cNvGraphicFramePr>
              <p:nvPr/>
            </p:nvGraphicFramePr>
            <p:xfrm>
              <a:off x="240" y="441"/>
              <a:ext cx="2510" cy="155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362" name="图片" r:id="rId4" imgW="2486025" imgH="1543050" progId="Word.Picture.8">
                      <p:embed/>
                    </p:oleObj>
                  </mc:Choice>
                  <mc:Fallback>
                    <p:oleObj name="图片" r:id="rId4" imgW="2486025" imgH="1543050" progId="Word.Picture.8">
                      <p:embed/>
                      <p:pic>
                        <p:nvPicPr>
                          <p:cNvPr id="20508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441"/>
                            <a:ext cx="2510" cy="155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0501" name="Text Box 6"/>
            <p:cNvSpPr txBox="1">
              <a:spLocks noChangeArrowheads="1"/>
            </p:cNvSpPr>
            <p:nvPr/>
          </p:nvSpPr>
          <p:spPr bwMode="auto">
            <a:xfrm>
              <a:off x="706438" y="3900488"/>
              <a:ext cx="43656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(+)</a:t>
              </a:r>
            </a:p>
          </p:txBody>
        </p:sp>
        <p:sp>
          <p:nvSpPr>
            <p:cNvPr id="20502" name="Text Box 7"/>
            <p:cNvSpPr txBox="1">
              <a:spLocks noChangeArrowheads="1"/>
            </p:cNvSpPr>
            <p:nvPr/>
          </p:nvSpPr>
          <p:spPr bwMode="auto">
            <a:xfrm>
              <a:off x="1600200" y="3900488"/>
              <a:ext cx="4365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(+)</a:t>
              </a:r>
            </a:p>
          </p:txBody>
        </p:sp>
        <p:sp>
          <p:nvSpPr>
            <p:cNvPr id="20503" name="Text Box 8"/>
            <p:cNvSpPr txBox="1">
              <a:spLocks noChangeArrowheads="1"/>
            </p:cNvSpPr>
            <p:nvPr/>
          </p:nvSpPr>
          <p:spPr bwMode="auto">
            <a:xfrm>
              <a:off x="3421063" y="4129088"/>
              <a:ext cx="388937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(-)</a:t>
              </a:r>
            </a:p>
          </p:txBody>
        </p:sp>
        <p:sp>
          <p:nvSpPr>
            <p:cNvPr id="20504" name="Text Box 9"/>
            <p:cNvSpPr txBox="1">
              <a:spLocks noChangeArrowheads="1"/>
            </p:cNvSpPr>
            <p:nvPr/>
          </p:nvSpPr>
          <p:spPr bwMode="auto">
            <a:xfrm>
              <a:off x="3421063" y="3246438"/>
              <a:ext cx="388937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(-)</a:t>
              </a:r>
            </a:p>
          </p:txBody>
        </p:sp>
        <p:sp>
          <p:nvSpPr>
            <p:cNvPr id="20505" name="Text Box 10"/>
            <p:cNvSpPr txBox="1">
              <a:spLocks noChangeArrowheads="1"/>
            </p:cNvSpPr>
            <p:nvPr/>
          </p:nvSpPr>
          <p:spPr bwMode="auto">
            <a:xfrm>
              <a:off x="1981200" y="3519488"/>
              <a:ext cx="38893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(-)</a:t>
              </a:r>
            </a:p>
          </p:txBody>
        </p:sp>
        <p:sp>
          <p:nvSpPr>
            <p:cNvPr id="20506" name="Line 11"/>
            <p:cNvSpPr>
              <a:spLocks noChangeShapeType="1"/>
            </p:cNvSpPr>
            <p:nvPr/>
          </p:nvSpPr>
          <p:spPr bwMode="auto">
            <a:xfrm>
              <a:off x="2209800" y="3932238"/>
              <a:ext cx="0" cy="4572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stealth" w="sm" len="lg"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37" name="AutoShape 12"/>
          <p:cNvSpPr>
            <a:spLocks noChangeArrowheads="1"/>
          </p:cNvSpPr>
          <p:nvPr/>
        </p:nvSpPr>
        <p:spPr bwMode="auto">
          <a:xfrm>
            <a:off x="1728788" y="5133975"/>
            <a:ext cx="2438400" cy="495300"/>
          </a:xfrm>
          <a:prstGeom prst="wedgeEllipseCallout">
            <a:avLst>
              <a:gd name="adj1" fmla="val -29231"/>
              <a:gd name="adj2" fmla="val -246796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72000" rIns="36000" bIns="720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+mn-ea"/>
              </a:rPr>
              <a:t>净输入量减小</a:t>
            </a:r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800600" y="3071813"/>
            <a:ext cx="4114800" cy="2333625"/>
            <a:chOff x="4800600" y="3071813"/>
            <a:chExt cx="4114800" cy="2333625"/>
          </a:xfrm>
        </p:grpSpPr>
        <p:grpSp>
          <p:nvGrpSpPr>
            <p:cNvPr id="20492" name="Group 13"/>
            <p:cNvGrpSpPr>
              <a:grpSpLocks/>
            </p:cNvGrpSpPr>
            <p:nvPr/>
          </p:nvGrpSpPr>
          <p:grpSpPr bwMode="auto">
            <a:xfrm>
              <a:off x="4800600" y="3071813"/>
              <a:ext cx="4114800" cy="2333625"/>
              <a:chOff x="3024" y="571"/>
              <a:chExt cx="2592" cy="1470"/>
            </a:xfrm>
          </p:grpSpPr>
          <p:sp>
            <p:nvSpPr>
              <p:cNvPr id="39" name="AutoShape 14" descr="羊皮纸"/>
              <p:cNvSpPr>
                <a:spLocks noChangeArrowheads="1"/>
              </p:cNvSpPr>
              <p:nvPr/>
            </p:nvSpPr>
            <p:spPr bwMode="auto">
              <a:xfrm>
                <a:off x="3024" y="571"/>
                <a:ext cx="2592" cy="1470"/>
              </a:xfrm>
              <a:prstGeom prst="roundRect">
                <a:avLst>
                  <a:gd name="adj" fmla="val 16667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itchFamily="34" charset="0"/>
                  <a:ea typeface="+mn-ea"/>
                </a:endParaRPr>
              </a:p>
            </p:txBody>
          </p:sp>
          <p:graphicFrame>
            <p:nvGraphicFramePr>
              <p:cNvPr id="20499" name="Object 15"/>
              <p:cNvGraphicFramePr>
                <a:graphicFrameLocks noChangeAspect="1"/>
              </p:cNvGraphicFramePr>
              <p:nvPr/>
            </p:nvGraphicFramePr>
            <p:xfrm>
              <a:off x="3043" y="685"/>
              <a:ext cx="2471" cy="11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363" name="图片" r:id="rId6" imgW="2447925" imgH="1143000" progId="Word.Picture.8">
                      <p:embed/>
                    </p:oleObj>
                  </mc:Choice>
                  <mc:Fallback>
                    <p:oleObj name="图片" r:id="rId6" imgW="2447925" imgH="1143000" progId="Word.Picture.8">
                      <p:embed/>
                      <p:pic>
                        <p:nvPicPr>
                          <p:cNvPr id="20499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43" y="685"/>
                            <a:ext cx="2471" cy="115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0493" name="Text Box 16"/>
            <p:cNvSpPr txBox="1">
              <a:spLocks noChangeArrowheads="1"/>
            </p:cNvSpPr>
            <p:nvPr/>
          </p:nvSpPr>
          <p:spPr bwMode="auto">
            <a:xfrm>
              <a:off x="5126038" y="3605213"/>
              <a:ext cx="43656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(+)</a:t>
              </a:r>
            </a:p>
          </p:txBody>
        </p:sp>
        <p:sp>
          <p:nvSpPr>
            <p:cNvPr id="20494" name="Text Box 17"/>
            <p:cNvSpPr txBox="1">
              <a:spLocks noChangeArrowheads="1"/>
            </p:cNvSpPr>
            <p:nvPr/>
          </p:nvSpPr>
          <p:spPr bwMode="auto">
            <a:xfrm>
              <a:off x="6019800" y="3605213"/>
              <a:ext cx="4365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(+)</a:t>
              </a:r>
            </a:p>
          </p:txBody>
        </p:sp>
        <p:sp>
          <p:nvSpPr>
            <p:cNvPr id="20495" name="Text Box 18"/>
            <p:cNvSpPr txBox="1">
              <a:spLocks noChangeArrowheads="1"/>
            </p:cNvSpPr>
            <p:nvPr/>
          </p:nvSpPr>
          <p:spPr bwMode="auto">
            <a:xfrm>
              <a:off x="7593013" y="3852863"/>
              <a:ext cx="388937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(-)</a:t>
              </a:r>
            </a:p>
          </p:txBody>
        </p:sp>
        <p:sp>
          <p:nvSpPr>
            <p:cNvPr id="20496" name="Text Box 19"/>
            <p:cNvSpPr txBox="1">
              <a:spLocks noChangeArrowheads="1"/>
            </p:cNvSpPr>
            <p:nvPr/>
          </p:nvSpPr>
          <p:spPr bwMode="auto">
            <a:xfrm>
              <a:off x="5935663" y="4106863"/>
              <a:ext cx="388937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(-)</a:t>
              </a:r>
            </a:p>
          </p:txBody>
        </p:sp>
        <p:sp>
          <p:nvSpPr>
            <p:cNvPr id="20497" name="Line 20"/>
            <p:cNvSpPr>
              <a:spLocks noChangeShapeType="1"/>
            </p:cNvSpPr>
            <p:nvPr/>
          </p:nvSpPr>
          <p:spPr bwMode="auto">
            <a:xfrm>
              <a:off x="6477000" y="3681413"/>
              <a:ext cx="0" cy="4572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stealth" w="sm" len="lg"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46" name="AutoShape 21"/>
          <p:cNvSpPr>
            <a:spLocks noChangeArrowheads="1"/>
          </p:cNvSpPr>
          <p:nvPr/>
        </p:nvSpPr>
        <p:spPr bwMode="auto">
          <a:xfrm>
            <a:off x="5864225" y="2359025"/>
            <a:ext cx="2438400" cy="495300"/>
          </a:xfrm>
          <a:prstGeom prst="wedgeEllipseCallout">
            <a:avLst>
              <a:gd name="adj1" fmla="val -23435"/>
              <a:gd name="adj2" fmla="val 266028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72000" rIns="36000" bIns="720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+mn-ea"/>
              </a:rPr>
              <a:t>净输入量增大</a:t>
            </a:r>
          </a:p>
        </p:txBody>
      </p:sp>
      <p:sp>
        <p:nvSpPr>
          <p:cNvPr id="47" name="Rectangle 22"/>
          <p:cNvSpPr>
            <a:spLocks noChangeArrowheads="1"/>
          </p:cNvSpPr>
          <p:nvPr/>
        </p:nvSpPr>
        <p:spPr bwMode="auto">
          <a:xfrm>
            <a:off x="558800" y="2890838"/>
            <a:ext cx="968375" cy="39687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ctr">
              <a:buClr>
                <a:srgbClr val="0000FF"/>
              </a:buClr>
              <a:buSzPct val="85000"/>
              <a:buFont typeface="Monotype Sorts" pitchFamily="2" charset="2"/>
              <a:buNone/>
              <a:defRPr/>
            </a:pPr>
            <a:r>
              <a:rPr lang="zh-CN" altLang="en-US" sz="2000" kern="0">
                <a:solidFill>
                  <a:srgbClr val="000000"/>
                </a:solidFill>
                <a:latin typeface="宋体" pitchFamily="2" charset="-122"/>
              </a:rPr>
              <a:t>负反馈</a:t>
            </a:r>
            <a:endParaRPr lang="zh-CN" altLang="en-US" sz="2000" kern="0">
              <a:solidFill>
                <a:srgbClr val="000000"/>
              </a:solidFill>
            </a:endParaRPr>
          </a:p>
        </p:txBody>
      </p:sp>
      <p:sp>
        <p:nvSpPr>
          <p:cNvPr id="48" name="Rectangle 23"/>
          <p:cNvSpPr>
            <a:spLocks noChangeArrowheads="1"/>
          </p:cNvSpPr>
          <p:nvPr/>
        </p:nvSpPr>
        <p:spPr bwMode="auto">
          <a:xfrm>
            <a:off x="7739063" y="3154363"/>
            <a:ext cx="968375" cy="39687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ctr">
              <a:buClr>
                <a:srgbClr val="0000FF"/>
              </a:buClr>
              <a:buSzPct val="85000"/>
              <a:buFont typeface="Monotype Sorts" pitchFamily="2" charset="2"/>
              <a:buNone/>
              <a:defRPr/>
            </a:pPr>
            <a:r>
              <a:rPr lang="zh-CN" altLang="en-US" sz="2000" kern="0">
                <a:solidFill>
                  <a:srgbClr val="000000"/>
                </a:solidFill>
                <a:latin typeface="宋体" pitchFamily="2" charset="-122"/>
              </a:rPr>
              <a:t>正反馈</a:t>
            </a:r>
            <a:endParaRPr lang="zh-CN" altLang="en-US" sz="2000" kern="0">
              <a:solidFill>
                <a:srgbClr val="000000"/>
              </a:solidFill>
            </a:endParaRPr>
          </a:p>
        </p:txBody>
      </p:sp>
      <p:sp>
        <p:nvSpPr>
          <p:cNvPr id="49" name="AutoShape 24"/>
          <p:cNvSpPr>
            <a:spLocks noChangeArrowheads="1"/>
          </p:cNvSpPr>
          <p:nvPr/>
        </p:nvSpPr>
        <p:spPr bwMode="auto">
          <a:xfrm>
            <a:off x="2820988" y="2330450"/>
            <a:ext cx="2438400" cy="495300"/>
          </a:xfrm>
          <a:prstGeom prst="wedgeEllipseCallout">
            <a:avLst>
              <a:gd name="adj1" fmla="val -32097"/>
              <a:gd name="adj2" fmla="val 137819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72000" rIns="36000" bIns="720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+mn-ea"/>
              </a:rPr>
              <a:t>反馈通路</a:t>
            </a:r>
          </a:p>
        </p:txBody>
      </p:sp>
      <p:sp>
        <p:nvSpPr>
          <p:cNvPr id="50" name="AutoShape 25"/>
          <p:cNvSpPr>
            <a:spLocks noChangeArrowheads="1"/>
          </p:cNvSpPr>
          <p:nvPr/>
        </p:nvSpPr>
        <p:spPr bwMode="auto">
          <a:xfrm>
            <a:off x="4953000" y="5153025"/>
            <a:ext cx="2438400" cy="495300"/>
          </a:xfrm>
          <a:prstGeom prst="wedgeEllipseCallout">
            <a:avLst>
              <a:gd name="adj1" fmla="val 20769"/>
              <a:gd name="adj2" fmla="val -150639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72000" rIns="36000" bIns="720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+mn-ea"/>
              </a:rPr>
              <a:t>反馈通路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 autoUpdateAnimBg="0"/>
      <p:bldP spid="46" grpId="0" animBg="1" autoUpdateAnimBg="0"/>
      <p:bldP spid="47" grpId="0" animBg="1" autoUpdateAnimBg="0"/>
      <p:bldP spid="48" grpId="0" animBg="1" autoUpdateAnimBg="0"/>
      <p:bldP spid="49" grpId="0" animBg="1"/>
      <p:bldP spid="50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2"/>
          <p:cNvGrpSpPr>
            <a:grpSpLocks/>
          </p:cNvGrpSpPr>
          <p:nvPr/>
        </p:nvGrpSpPr>
        <p:grpSpPr bwMode="auto">
          <a:xfrm>
            <a:off x="868363" y="1733550"/>
            <a:ext cx="7589837" cy="2492375"/>
            <a:chOff x="868363" y="1733550"/>
            <a:chExt cx="7589837" cy="2492375"/>
          </a:xfrm>
        </p:grpSpPr>
        <p:grpSp>
          <p:nvGrpSpPr>
            <p:cNvPr id="21516" name="Group 2"/>
            <p:cNvGrpSpPr>
              <a:grpSpLocks/>
            </p:cNvGrpSpPr>
            <p:nvPr/>
          </p:nvGrpSpPr>
          <p:grpSpPr bwMode="auto">
            <a:xfrm>
              <a:off x="868363" y="1733550"/>
              <a:ext cx="7589837" cy="2492375"/>
              <a:chOff x="370" y="2393"/>
              <a:chExt cx="4781" cy="1570"/>
            </a:xfrm>
          </p:grpSpPr>
          <p:sp>
            <p:nvSpPr>
              <p:cNvPr id="22" name="AutoShape 3" descr="羊皮纸"/>
              <p:cNvSpPr>
                <a:spLocks noChangeArrowheads="1"/>
              </p:cNvSpPr>
              <p:nvPr/>
            </p:nvSpPr>
            <p:spPr bwMode="auto">
              <a:xfrm>
                <a:off x="370" y="2393"/>
                <a:ext cx="4781" cy="1570"/>
              </a:xfrm>
              <a:prstGeom prst="roundRect">
                <a:avLst>
                  <a:gd name="adj" fmla="val 16667"/>
                </a:avLst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itchFamily="34" charset="0"/>
                  <a:ea typeface="+mn-ea"/>
                </a:endParaRPr>
              </a:p>
            </p:txBody>
          </p:sp>
          <p:graphicFrame>
            <p:nvGraphicFramePr>
              <p:cNvPr id="21525" name="Object 4"/>
              <p:cNvGraphicFramePr>
                <a:graphicFrameLocks noChangeAspect="1"/>
              </p:cNvGraphicFramePr>
              <p:nvPr/>
            </p:nvGraphicFramePr>
            <p:xfrm>
              <a:off x="649" y="2411"/>
              <a:ext cx="4309" cy="14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386" name="图片" r:id="rId4" imgW="4267200" imgH="1390650" progId="Word.Picture.8">
                      <p:embed/>
                    </p:oleObj>
                  </mc:Choice>
                  <mc:Fallback>
                    <p:oleObj name="图片" r:id="rId4" imgW="4267200" imgH="1390650" progId="Word.Picture.8">
                      <p:embed/>
                      <p:pic>
                        <p:nvPicPr>
                          <p:cNvPr id="21525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49" y="2411"/>
                            <a:ext cx="4309" cy="14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1517" name="Text Box 6"/>
            <p:cNvSpPr txBox="1">
              <a:spLocks noChangeArrowheads="1"/>
            </p:cNvSpPr>
            <p:nvPr/>
          </p:nvSpPr>
          <p:spPr bwMode="auto">
            <a:xfrm>
              <a:off x="1585913" y="3287713"/>
              <a:ext cx="43656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(+)</a:t>
              </a:r>
            </a:p>
          </p:txBody>
        </p:sp>
        <p:sp>
          <p:nvSpPr>
            <p:cNvPr id="21518" name="Text Box 7"/>
            <p:cNvSpPr txBox="1">
              <a:spLocks noChangeArrowheads="1"/>
            </p:cNvSpPr>
            <p:nvPr/>
          </p:nvSpPr>
          <p:spPr bwMode="auto">
            <a:xfrm>
              <a:off x="2503488" y="3287713"/>
              <a:ext cx="43656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(+)</a:t>
              </a:r>
            </a:p>
          </p:txBody>
        </p:sp>
        <p:sp>
          <p:nvSpPr>
            <p:cNvPr id="21519" name="Text Box 8"/>
            <p:cNvSpPr txBox="1">
              <a:spLocks noChangeArrowheads="1"/>
            </p:cNvSpPr>
            <p:nvPr/>
          </p:nvSpPr>
          <p:spPr bwMode="auto">
            <a:xfrm>
              <a:off x="4568825" y="2935288"/>
              <a:ext cx="4365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(+)</a:t>
              </a:r>
            </a:p>
          </p:txBody>
        </p:sp>
        <p:sp>
          <p:nvSpPr>
            <p:cNvPr id="21520" name="Text Box 9"/>
            <p:cNvSpPr txBox="1">
              <a:spLocks noChangeArrowheads="1"/>
            </p:cNvSpPr>
            <p:nvPr/>
          </p:nvSpPr>
          <p:spPr bwMode="auto">
            <a:xfrm>
              <a:off x="5416550" y="2493963"/>
              <a:ext cx="4365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(+)</a:t>
              </a:r>
            </a:p>
          </p:txBody>
        </p:sp>
        <p:sp>
          <p:nvSpPr>
            <p:cNvPr id="21521" name="Text Box 10"/>
            <p:cNvSpPr txBox="1">
              <a:spLocks noChangeArrowheads="1"/>
            </p:cNvSpPr>
            <p:nvPr/>
          </p:nvSpPr>
          <p:spPr bwMode="auto">
            <a:xfrm>
              <a:off x="7197725" y="2705100"/>
              <a:ext cx="38893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(-)</a:t>
              </a:r>
            </a:p>
          </p:txBody>
        </p:sp>
        <p:sp>
          <p:nvSpPr>
            <p:cNvPr id="21522" name="Text Box 11"/>
            <p:cNvSpPr txBox="1">
              <a:spLocks noChangeArrowheads="1"/>
            </p:cNvSpPr>
            <p:nvPr/>
          </p:nvSpPr>
          <p:spPr bwMode="auto">
            <a:xfrm>
              <a:off x="2911475" y="3500438"/>
              <a:ext cx="38893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(-)</a:t>
              </a:r>
            </a:p>
          </p:txBody>
        </p:sp>
        <p:sp>
          <p:nvSpPr>
            <p:cNvPr id="21523" name="Line 12"/>
            <p:cNvSpPr>
              <a:spLocks noChangeShapeType="1"/>
            </p:cNvSpPr>
            <p:nvPr/>
          </p:nvSpPr>
          <p:spPr bwMode="auto">
            <a:xfrm>
              <a:off x="3073400" y="2963863"/>
              <a:ext cx="0" cy="31591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stealth" w="sm" len="med"/>
              <a:tailEnd type="stealth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21507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8.1.3  </a:t>
            </a:r>
            <a:r>
              <a:rPr lang="zh-CN" altLang="en-US"/>
              <a:t>正反馈与负反馈</a:t>
            </a:r>
          </a:p>
        </p:txBody>
      </p:sp>
      <p:sp>
        <p:nvSpPr>
          <p:cNvPr id="24" name="AutoShape 5"/>
          <p:cNvSpPr>
            <a:spLocks noChangeArrowheads="1"/>
          </p:cNvSpPr>
          <p:nvPr/>
        </p:nvSpPr>
        <p:spPr bwMode="auto">
          <a:xfrm>
            <a:off x="5432425" y="4157663"/>
            <a:ext cx="2438400" cy="495300"/>
          </a:xfrm>
          <a:prstGeom prst="wedgeEllipseCallout">
            <a:avLst>
              <a:gd name="adj1" fmla="val -35157"/>
              <a:gd name="adj2" fmla="val -104486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72000" rIns="36000" bIns="720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+mn-ea"/>
              </a:rPr>
              <a:t>级间反馈通路</a:t>
            </a:r>
          </a:p>
        </p:txBody>
      </p:sp>
      <p:sp>
        <p:nvSpPr>
          <p:cNvPr id="32" name="AutoShape 13"/>
          <p:cNvSpPr>
            <a:spLocks noChangeArrowheads="1"/>
          </p:cNvSpPr>
          <p:nvPr/>
        </p:nvSpPr>
        <p:spPr bwMode="auto">
          <a:xfrm>
            <a:off x="368300" y="2030413"/>
            <a:ext cx="2438400" cy="495300"/>
          </a:xfrm>
          <a:prstGeom prst="wedgeEllipseCallout">
            <a:avLst>
              <a:gd name="adj1" fmla="val 60481"/>
              <a:gd name="adj2" fmla="val 169870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72000" rIns="36000" bIns="720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+mn-ea"/>
              </a:rPr>
              <a:t>净输入量减小</a:t>
            </a:r>
          </a:p>
        </p:txBody>
      </p:sp>
      <p:sp>
        <p:nvSpPr>
          <p:cNvPr id="33" name="Rectangle 14"/>
          <p:cNvSpPr>
            <a:spLocks noChangeArrowheads="1"/>
          </p:cNvSpPr>
          <p:nvPr/>
        </p:nvSpPr>
        <p:spPr bwMode="auto">
          <a:xfrm>
            <a:off x="1087438" y="3757613"/>
            <a:ext cx="1463675" cy="39687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ctr">
              <a:buClr>
                <a:srgbClr val="0000FF"/>
              </a:buClr>
              <a:buSzPct val="85000"/>
              <a:buFont typeface="Monotype Sorts" pitchFamily="2" charset="2"/>
              <a:buNone/>
              <a:defRPr/>
            </a:pPr>
            <a:r>
              <a:rPr lang="zh-CN" altLang="en-US" sz="2000" kern="0">
                <a:solidFill>
                  <a:srgbClr val="000000"/>
                </a:solidFill>
                <a:latin typeface="宋体" pitchFamily="2" charset="-122"/>
              </a:rPr>
              <a:t>级间负反馈</a:t>
            </a:r>
            <a:endParaRPr lang="zh-CN" altLang="en-US" sz="2000" kern="0">
              <a:solidFill>
                <a:srgbClr val="000000"/>
              </a:solidFill>
            </a:endParaRPr>
          </a:p>
        </p:txBody>
      </p:sp>
      <p:grpSp>
        <p:nvGrpSpPr>
          <p:cNvPr id="34" name="Group 15"/>
          <p:cNvGrpSpPr>
            <a:grpSpLocks/>
          </p:cNvGrpSpPr>
          <p:nvPr/>
        </p:nvGrpSpPr>
        <p:grpSpPr bwMode="auto">
          <a:xfrm>
            <a:off x="2697163" y="1538288"/>
            <a:ext cx="2438400" cy="511175"/>
            <a:chOff x="1522" y="2270"/>
            <a:chExt cx="1536" cy="322"/>
          </a:xfrm>
        </p:grpSpPr>
        <p:grpSp>
          <p:nvGrpSpPr>
            <p:cNvPr id="21512" name="Group 16"/>
            <p:cNvGrpSpPr>
              <a:grpSpLocks/>
            </p:cNvGrpSpPr>
            <p:nvPr/>
          </p:nvGrpSpPr>
          <p:grpSpPr bwMode="auto">
            <a:xfrm>
              <a:off x="1522" y="2270"/>
              <a:ext cx="1536" cy="312"/>
              <a:chOff x="1522" y="2270"/>
              <a:chExt cx="1536" cy="312"/>
            </a:xfrm>
          </p:grpSpPr>
          <p:sp>
            <p:nvSpPr>
              <p:cNvPr id="37" name="AutoShape 17"/>
              <p:cNvSpPr>
                <a:spLocks noChangeArrowheads="1"/>
              </p:cNvSpPr>
              <p:nvPr/>
            </p:nvSpPr>
            <p:spPr bwMode="auto">
              <a:xfrm>
                <a:off x="1522" y="2270"/>
                <a:ext cx="1536" cy="312"/>
              </a:xfrm>
              <a:prstGeom prst="wedgeEllipseCallout">
                <a:avLst>
                  <a:gd name="adj1" fmla="val -18361"/>
                  <a:gd name="adj2" fmla="val 141347"/>
                </a:avLst>
              </a:prstGeom>
              <a:solidFill>
                <a:srgbClr val="CCFFCC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72000" rIns="36000" bIns="72000" anchor="ctr">
                <a:spAutoFit/>
              </a:bodyPr>
              <a:lstStyle/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kumimoji="1" lang="zh-CN" altLang="en-US" sz="2000" b="1" kern="0">
                    <a:solidFill>
                      <a:srgbClr val="FF0000"/>
                    </a:solidFill>
                    <a:latin typeface="Times New Roman" pitchFamily="18" charset="0"/>
                    <a:ea typeface="+mn-ea"/>
                  </a:rPr>
                  <a:t>反馈通路</a:t>
                </a:r>
              </a:p>
            </p:txBody>
          </p:sp>
          <p:sp>
            <p:nvSpPr>
              <p:cNvPr id="38" name="AutoShape 18"/>
              <p:cNvSpPr>
                <a:spLocks noChangeArrowheads="1"/>
              </p:cNvSpPr>
              <p:nvPr/>
            </p:nvSpPr>
            <p:spPr bwMode="auto">
              <a:xfrm>
                <a:off x="1522" y="2270"/>
                <a:ext cx="1536" cy="312"/>
              </a:xfrm>
              <a:prstGeom prst="wedgeEllipseCallout">
                <a:avLst>
                  <a:gd name="adj1" fmla="val 98829"/>
                  <a:gd name="adj2" fmla="val 69870"/>
                </a:avLst>
              </a:prstGeom>
              <a:solidFill>
                <a:srgbClr val="CCFFCC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72000" rIns="36000" bIns="72000" anchor="ctr">
                <a:spAutoFit/>
              </a:bodyPr>
              <a:lstStyle/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defRPr/>
                </a:pPr>
                <a:r>
                  <a:rPr kumimoji="1" lang="zh-CN" altLang="en-US" sz="2000" b="1" kern="0">
                    <a:solidFill>
                      <a:srgbClr val="FF0000"/>
                    </a:solidFill>
                    <a:latin typeface="Times New Roman" pitchFamily="18" charset="0"/>
                    <a:ea typeface="+mn-ea"/>
                  </a:rPr>
                  <a:t>本级反馈通路</a:t>
                </a:r>
              </a:p>
            </p:txBody>
          </p:sp>
        </p:grpSp>
        <p:sp>
          <p:nvSpPr>
            <p:cNvPr id="36" name="Rectangle 19"/>
            <p:cNvSpPr>
              <a:spLocks noChangeArrowheads="1"/>
            </p:cNvSpPr>
            <p:nvPr/>
          </p:nvSpPr>
          <p:spPr bwMode="auto">
            <a:xfrm>
              <a:off x="2052" y="2544"/>
              <a:ext cx="270" cy="48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 animBg="1"/>
      <p:bldP spid="33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8.1.4  </a:t>
            </a:r>
            <a:r>
              <a:rPr lang="zh-CN" altLang="en-US"/>
              <a:t>串联反馈与并联反馈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533400" y="755650"/>
            <a:ext cx="841375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>
                <a:solidFill>
                  <a:srgbClr val="000000"/>
                </a:solidFill>
              </a:rPr>
              <a:t>由反馈网络在放大电路输入端的连接方式判定</a:t>
            </a:r>
          </a:p>
        </p:txBody>
      </p:sp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228600" y="1504950"/>
            <a:ext cx="4198938" cy="2794000"/>
            <a:chOff x="144" y="1116"/>
            <a:chExt cx="2645" cy="1760"/>
          </a:xfrm>
        </p:grpSpPr>
        <p:pic>
          <p:nvPicPr>
            <p:cNvPr id="24586" name="Picture 5" descr="未标题-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1117"/>
              <a:ext cx="2631" cy="1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7" name="Text Box 6"/>
            <p:cNvSpPr txBox="1">
              <a:spLocks noChangeArrowheads="1"/>
            </p:cNvSpPr>
            <p:nvPr/>
          </p:nvSpPr>
          <p:spPr bwMode="auto">
            <a:xfrm>
              <a:off x="144" y="1116"/>
              <a:ext cx="6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zh-CN" altLang="en-US" sz="20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串联</a:t>
              </a:r>
            </a:p>
          </p:txBody>
        </p:sp>
      </p:grp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76200" y="4416425"/>
            <a:ext cx="8991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串联：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输入以电压形式求和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KVL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-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+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+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=0 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即 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- 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76200" y="4949825"/>
            <a:ext cx="8991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并联：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输入以电流形式求和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KCL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-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-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=0 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即 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-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</a:p>
        </p:txBody>
      </p:sp>
      <p:grpSp>
        <p:nvGrpSpPr>
          <p:cNvPr id="18" name="Group 9"/>
          <p:cNvGrpSpPr>
            <a:grpSpLocks/>
          </p:cNvGrpSpPr>
          <p:nvPr/>
        </p:nvGrpSpPr>
        <p:grpSpPr bwMode="auto">
          <a:xfrm>
            <a:off x="4643438" y="1470025"/>
            <a:ext cx="4319587" cy="2794000"/>
            <a:chOff x="2925" y="1094"/>
            <a:chExt cx="2721" cy="1760"/>
          </a:xfrm>
        </p:grpSpPr>
        <p:pic>
          <p:nvPicPr>
            <p:cNvPr id="24584" name="Picture 10" descr="未标题-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1117"/>
              <a:ext cx="2721" cy="1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5" name="Text Box 11"/>
            <p:cNvSpPr txBox="1">
              <a:spLocks noChangeArrowheads="1"/>
            </p:cNvSpPr>
            <p:nvPr/>
          </p:nvSpPr>
          <p:spPr bwMode="auto">
            <a:xfrm>
              <a:off x="2928" y="1094"/>
              <a:ext cx="6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zh-CN" altLang="en-US" sz="20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并联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16" grpId="0" autoUpdateAnimBg="0"/>
      <p:bldP spid="17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8.1.4  </a:t>
            </a:r>
            <a:r>
              <a:rPr lang="zh-CN" altLang="en-US"/>
              <a:t>串联反馈与并联反馈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469900" y="1436688"/>
            <a:ext cx="82073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并联：反馈量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和输入量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接于同一输入端。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69900" y="3570288"/>
            <a:ext cx="80549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串联：反馈量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和输入量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接于不同的输入端。</a:t>
            </a:r>
          </a:p>
        </p:txBody>
      </p:sp>
      <p:graphicFrame>
        <p:nvGraphicFramePr>
          <p:cNvPr id="15" name="Object 5"/>
          <p:cNvGraphicFramePr>
            <a:graphicFrameLocks noChangeAspect="1"/>
          </p:cNvGraphicFramePr>
          <p:nvPr/>
        </p:nvGraphicFramePr>
        <p:xfrm>
          <a:off x="3557588" y="1976438"/>
          <a:ext cx="1843087" cy="152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Picture2" r:id="rId3" imgW="1228344" imgH="1086612" progId="Word.Picture.8">
                  <p:embed/>
                </p:oleObj>
              </mc:Choice>
              <mc:Fallback>
                <p:oleObj name="Picture2" r:id="rId3" imgW="1228344" imgH="1086612" progId="Word.Picture.8">
                  <p:embed/>
                  <p:pic>
                    <p:nvPicPr>
                      <p:cNvPr id="1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631"/>
                      <a:stretch>
                        <a:fillRect/>
                      </a:stretch>
                    </p:blipFill>
                    <p:spPr bwMode="auto">
                      <a:xfrm>
                        <a:off x="3557588" y="1976438"/>
                        <a:ext cx="1843087" cy="15208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7"/>
          <p:cNvGraphicFramePr>
            <a:graphicFrameLocks noChangeAspect="1"/>
          </p:cNvGraphicFramePr>
          <p:nvPr/>
        </p:nvGraphicFramePr>
        <p:xfrm>
          <a:off x="3657600" y="4075113"/>
          <a:ext cx="1743075" cy="140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Picture2" r:id="rId5" imgW="1162812" imgH="934212" progId="Word.Picture.8">
                  <p:embed/>
                </p:oleObj>
              </mc:Choice>
              <mc:Fallback>
                <p:oleObj name="Picture2" r:id="rId5" imgW="1162812" imgH="934212" progId="Word.Picture.8">
                  <p:embed/>
                  <p:pic>
                    <p:nvPicPr>
                      <p:cNvPr id="1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4075113"/>
                        <a:ext cx="1743075" cy="14001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3400" y="798513"/>
            <a:ext cx="841375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>
                <a:solidFill>
                  <a:srgbClr val="000000"/>
                </a:solidFill>
              </a:rPr>
              <a:t>由信号在输入端的连接方式判定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1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8.1.4  </a:t>
            </a:r>
            <a:r>
              <a:rPr lang="zh-CN" altLang="en-US"/>
              <a:t>串联反馈与并联反馈</a:t>
            </a:r>
          </a:p>
        </p:txBody>
      </p:sp>
      <p:pic>
        <p:nvPicPr>
          <p:cNvPr id="26627" name="Picture 2" descr="未标题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1701800"/>
            <a:ext cx="5616575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363538" y="1063625"/>
            <a:ext cx="7231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判断电路中的级间交流反馈是串联反馈还是并联反馈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39738" y="1774825"/>
            <a:ext cx="1414462" cy="457200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ctr">
              <a:buClr>
                <a:srgbClr val="0000FF"/>
              </a:buClr>
              <a:buSzPct val="85000"/>
              <a:buFont typeface="Monotype Sort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  <a:latin typeface="宋体" pitchFamily="2" charset="-122"/>
              </a:rPr>
              <a:t>并联反馈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5957888" y="4979988"/>
            <a:ext cx="2286000" cy="495300"/>
          </a:xfrm>
          <a:prstGeom prst="wedgeEllipseCallout">
            <a:avLst>
              <a:gd name="adj1" fmla="val -56389"/>
              <a:gd name="adj2" fmla="val -124681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72000" rIns="36000" bIns="720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级间反馈通路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833688" y="3684588"/>
            <a:ext cx="9144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100" b="1" i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lang="en-US" altLang="zh-CN" sz="2100" b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en-US" altLang="zh-CN" sz="21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 (</a:t>
            </a:r>
            <a:r>
              <a:rPr lang="en-US" altLang="zh-CN" sz="2100" b="1" i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100" b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en-US" altLang="zh-CN" sz="21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1" grpId="0" animBg="1" autoUpdateAnimBg="0"/>
      <p:bldP spid="1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8.1.4  </a:t>
            </a:r>
            <a:r>
              <a:rPr lang="zh-CN" altLang="en-US"/>
              <a:t>串联反馈与并联反馈</a:t>
            </a:r>
          </a:p>
        </p:txBody>
      </p:sp>
      <p:sp>
        <p:nvSpPr>
          <p:cNvPr id="28675" name="Text Box 10"/>
          <p:cNvSpPr txBox="1">
            <a:spLocks noChangeArrowheads="1"/>
          </p:cNvSpPr>
          <p:nvPr/>
        </p:nvSpPr>
        <p:spPr bwMode="auto">
          <a:xfrm>
            <a:off x="496888" y="727075"/>
            <a:ext cx="54435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zh-CN" sz="28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信号源对反馈效果的影响</a:t>
            </a:r>
            <a:endParaRPr kumimoji="1" lang="zh-CN" altLang="en-US" sz="2800" b="1">
              <a:solidFill>
                <a:srgbClr val="CC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522288" y="1284288"/>
            <a:ext cx="192246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串联负反馈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1171575" y="1712913"/>
            <a:ext cx="18954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= 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-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569913" y="3848100"/>
            <a:ext cx="3676650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则</a:t>
            </a:r>
            <a:r>
              <a:rPr lang="en-US" altLang="en-US" sz="2400" b="1" i="1">
                <a:solidFill>
                  <a:srgbClr val="FF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最好为恒压源，即信号源内阻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越小越好。</a:t>
            </a: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571500" y="2332038"/>
            <a:ext cx="3713163" cy="14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要想反馈效果明显，就要求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变化能有效引起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的变化。</a:t>
            </a:r>
          </a:p>
        </p:txBody>
      </p:sp>
      <p:pic>
        <p:nvPicPr>
          <p:cNvPr id="14" name="Picture 15" descr="未标题-1 拷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554163"/>
            <a:ext cx="4268787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  <p:bldP spid="1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8.1.4  </a:t>
            </a:r>
            <a:r>
              <a:rPr lang="zh-CN" altLang="en-US"/>
              <a:t>串联反馈与并联反馈</a:t>
            </a:r>
          </a:p>
        </p:txBody>
      </p:sp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496888" y="730250"/>
            <a:ext cx="54435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zh-CN" sz="28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信号源对反馈效果的影响</a:t>
            </a:r>
            <a:endParaRPr kumimoji="1" lang="zh-CN" altLang="en-US" sz="2800" b="1">
              <a:solidFill>
                <a:srgbClr val="CC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433388" y="1341438"/>
            <a:ext cx="215106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并联负反馈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1100138" y="1862138"/>
            <a:ext cx="18954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=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-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481013" y="3992563"/>
            <a:ext cx="3676650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则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最好为恒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流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源，即信号源内阻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lang="en-US" altLang="zh-CN" sz="2400" b="1" baseline="-2500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越大越好。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482600" y="2459038"/>
            <a:ext cx="3713163" cy="14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要想反馈效果明显，就要求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变化能有效引起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的变化。</a:t>
            </a:r>
          </a:p>
        </p:txBody>
      </p:sp>
      <p:pic>
        <p:nvPicPr>
          <p:cNvPr id="14" name="Picture 15" descr="未标题-2 拷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1497013"/>
            <a:ext cx="4376738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  <p:bldP spid="1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8.1.5  </a:t>
            </a:r>
            <a:r>
              <a:rPr lang="zh-CN" altLang="en-US"/>
              <a:t>电压反馈与电流反馈</a:t>
            </a:r>
          </a:p>
        </p:txBody>
      </p:sp>
      <p:pic>
        <p:nvPicPr>
          <p:cNvPr id="10" name="Picture 2" descr="未标题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968625"/>
            <a:ext cx="4105275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968625"/>
            <a:ext cx="4465637" cy="279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03213" y="869950"/>
            <a:ext cx="8535987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电压反馈与电流反馈由反馈网络在放大电路输出端的取样对象决定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04800" y="1735138"/>
            <a:ext cx="830580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电压反馈：反馈信号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和输出电压成比例，即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3433763" y="4749800"/>
            <a:ext cx="137160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并联结构</a:t>
            </a: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7319963" y="4826000"/>
            <a:ext cx="152400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串联结构</a:t>
            </a: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323850" y="2247900"/>
            <a:ext cx="83058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电流反馈：反馈信号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与输出电流成比例，即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13" grpId="0" autoUpdateAnimBg="0"/>
      <p:bldP spid="14" grpId="0" autoUpdateAnimBg="0"/>
      <p:bldP spid="15" grpId="0" autoUpdateAnimBg="0"/>
      <p:bldP spid="1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8.1.5  </a:t>
            </a:r>
            <a:r>
              <a:rPr lang="zh-CN" altLang="en-US"/>
              <a:t>电压反馈与电流反馈</a:t>
            </a:r>
          </a:p>
        </p:txBody>
      </p:sp>
      <p:pic>
        <p:nvPicPr>
          <p:cNvPr id="31747" name="Picture 2" descr="未标题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413" y="1341438"/>
            <a:ext cx="4465637" cy="279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457200" y="1190625"/>
            <a:ext cx="381000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电压负反馈</a:t>
            </a:r>
            <a:endParaRPr kumimoji="1" lang="zh-CN" altLang="en-US" sz="24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457200" y="2581275"/>
            <a:ext cx="8715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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25" name="Group 5"/>
          <p:cNvGrpSpPr>
            <a:grpSpLocks/>
          </p:cNvGrpSpPr>
          <p:nvPr/>
        </p:nvGrpSpPr>
        <p:grpSpPr bwMode="auto">
          <a:xfrm>
            <a:off x="1166813" y="2581275"/>
            <a:ext cx="1238250" cy="493713"/>
            <a:chOff x="642" y="1405"/>
            <a:chExt cx="780" cy="311"/>
          </a:xfrm>
        </p:grpSpPr>
        <p:sp>
          <p:nvSpPr>
            <p:cNvPr id="26" name="Line 6"/>
            <p:cNvSpPr>
              <a:spLocks noChangeShapeType="1"/>
            </p:cNvSpPr>
            <p:nvPr/>
          </p:nvSpPr>
          <p:spPr bwMode="auto">
            <a:xfrm flipV="1">
              <a:off x="642" y="1560"/>
              <a:ext cx="3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sp>
          <p:nvSpPr>
            <p:cNvPr id="27" name="Rectangle 7"/>
            <p:cNvSpPr>
              <a:spLocks noChangeArrowheads="1"/>
            </p:cNvSpPr>
            <p:nvPr/>
          </p:nvSpPr>
          <p:spPr bwMode="auto">
            <a:xfrm>
              <a:off x="928" y="1405"/>
              <a:ext cx="494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i="1" kern="0">
                  <a:solidFill>
                    <a:srgbClr val="000000"/>
                  </a:solidFill>
                  <a:latin typeface="Book Antiqua" pitchFamily="18" charset="0"/>
                </a:rPr>
                <a:t>v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楷体_GB2312" pitchFamily="49" charset="-122"/>
                </a:rPr>
                <a:t>o</a:t>
              </a:r>
              <a:r>
                <a:rPr lang="en-US" altLang="zh-CN" sz="2400" kern="0">
                  <a:solidFill>
                    <a:srgbClr val="000000"/>
                  </a:solidFill>
                  <a:sym typeface="Symbol" pitchFamily="18" charset="2"/>
                </a:rPr>
                <a:t></a:t>
              </a:r>
            </a:p>
          </p:txBody>
        </p:sp>
      </p:grpSp>
      <p:grpSp>
        <p:nvGrpSpPr>
          <p:cNvPr id="28" name="Group 8"/>
          <p:cNvGrpSpPr>
            <a:grpSpLocks/>
          </p:cNvGrpSpPr>
          <p:nvPr/>
        </p:nvGrpSpPr>
        <p:grpSpPr bwMode="auto">
          <a:xfrm>
            <a:off x="2243138" y="2581275"/>
            <a:ext cx="1255712" cy="493713"/>
            <a:chOff x="1320" y="1405"/>
            <a:chExt cx="791" cy="311"/>
          </a:xfrm>
        </p:grpSpPr>
        <p:sp>
          <p:nvSpPr>
            <p:cNvPr id="29" name="Line 9"/>
            <p:cNvSpPr>
              <a:spLocks noChangeShapeType="1"/>
            </p:cNvSpPr>
            <p:nvPr/>
          </p:nvSpPr>
          <p:spPr bwMode="auto">
            <a:xfrm flipV="1">
              <a:off x="1320" y="1560"/>
              <a:ext cx="31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sp>
          <p:nvSpPr>
            <p:cNvPr id="30" name="Rectangle 10"/>
            <p:cNvSpPr>
              <a:spLocks noChangeArrowheads="1"/>
            </p:cNvSpPr>
            <p:nvPr/>
          </p:nvSpPr>
          <p:spPr bwMode="auto">
            <a:xfrm>
              <a:off x="1617" y="1405"/>
              <a:ext cx="494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i="1" kern="0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Times New Roman" pitchFamily="18" charset="0"/>
                </a:rPr>
                <a:t>f</a:t>
              </a:r>
              <a:r>
                <a:rPr lang="en-US" altLang="zh-CN" sz="2400" kern="0" baseline="-250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r>
                <a:rPr lang="en-US" altLang="zh-CN" sz="2400" kern="0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</a:t>
              </a:r>
            </a:p>
          </p:txBody>
        </p:sp>
      </p:grpSp>
      <p:grpSp>
        <p:nvGrpSpPr>
          <p:cNvPr id="31" name="Group 11"/>
          <p:cNvGrpSpPr>
            <a:grpSpLocks/>
          </p:cNvGrpSpPr>
          <p:nvPr/>
        </p:nvGrpSpPr>
        <p:grpSpPr bwMode="auto">
          <a:xfrm>
            <a:off x="3336925" y="2581275"/>
            <a:ext cx="1255713" cy="493713"/>
            <a:chOff x="2009" y="1405"/>
            <a:chExt cx="791" cy="311"/>
          </a:xfrm>
        </p:grpSpPr>
        <p:sp>
          <p:nvSpPr>
            <p:cNvPr id="32" name="Line 12"/>
            <p:cNvSpPr>
              <a:spLocks noChangeShapeType="1"/>
            </p:cNvSpPr>
            <p:nvPr/>
          </p:nvSpPr>
          <p:spPr bwMode="auto">
            <a:xfrm flipV="1">
              <a:off x="2009" y="1560"/>
              <a:ext cx="31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sp>
          <p:nvSpPr>
            <p:cNvPr id="33" name="Rectangle 13"/>
            <p:cNvSpPr>
              <a:spLocks noChangeArrowheads="1"/>
            </p:cNvSpPr>
            <p:nvPr/>
          </p:nvSpPr>
          <p:spPr bwMode="auto">
            <a:xfrm>
              <a:off x="2306" y="1405"/>
              <a:ext cx="494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i="1" kern="0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altLang="zh-CN" sz="2400" kern="0" baseline="-25000">
                  <a:solidFill>
                    <a:srgbClr val="000000"/>
                  </a:solidFill>
                  <a:latin typeface="Times New Roman" pitchFamily="18" charset="0"/>
                </a:rPr>
                <a:t>id </a:t>
              </a:r>
              <a:r>
                <a:rPr lang="en-US" altLang="zh-CN" sz="2400" kern="0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</a:t>
              </a:r>
            </a:p>
          </p:txBody>
        </p:sp>
      </p:grpSp>
      <p:grpSp>
        <p:nvGrpSpPr>
          <p:cNvPr id="34" name="Group 14"/>
          <p:cNvGrpSpPr>
            <a:grpSpLocks/>
          </p:cNvGrpSpPr>
          <p:nvPr/>
        </p:nvGrpSpPr>
        <p:grpSpPr bwMode="auto">
          <a:xfrm>
            <a:off x="1619250" y="3136900"/>
            <a:ext cx="2411413" cy="536575"/>
            <a:chOff x="927" y="1755"/>
            <a:chExt cx="1519" cy="338"/>
          </a:xfrm>
        </p:grpSpPr>
        <p:sp>
          <p:nvSpPr>
            <p:cNvPr id="35" name="Rectangle 15"/>
            <p:cNvSpPr>
              <a:spLocks noChangeArrowheads="1"/>
            </p:cNvSpPr>
            <p:nvPr/>
          </p:nvSpPr>
          <p:spPr bwMode="auto">
            <a:xfrm>
              <a:off x="927" y="1782"/>
              <a:ext cx="494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i="1" kern="0">
                  <a:solidFill>
                    <a:srgbClr val="000000"/>
                  </a:solidFill>
                  <a:latin typeface="Book Antiqua" pitchFamily="18" charset="0"/>
                </a:rPr>
                <a:t>v</a:t>
              </a:r>
              <a:r>
                <a:rPr lang="en-US" altLang="zh-CN" sz="2400" kern="0" baseline="-25000">
                  <a:solidFill>
                    <a:srgbClr val="000000"/>
                  </a:solidFill>
                </a:rPr>
                <a:t>o</a:t>
              </a:r>
              <a:r>
                <a:rPr lang="en-US" altLang="zh-CN" sz="2400" kern="0">
                  <a:solidFill>
                    <a:srgbClr val="000000"/>
                  </a:solidFill>
                  <a:sym typeface="Symbol" pitchFamily="18" charset="2"/>
                </a:rPr>
                <a:t></a:t>
              </a:r>
              <a:endParaRPr lang="en-US" altLang="zh-CN" sz="2400" kern="0">
                <a:solidFill>
                  <a:srgbClr val="000000"/>
                </a:solidFill>
              </a:endParaRPr>
            </a:p>
          </p:txBody>
        </p:sp>
        <p:grpSp>
          <p:nvGrpSpPr>
            <p:cNvPr id="31757" name="Group 16"/>
            <p:cNvGrpSpPr>
              <a:grpSpLocks/>
            </p:cNvGrpSpPr>
            <p:nvPr/>
          </p:nvGrpSpPr>
          <p:grpSpPr bwMode="auto">
            <a:xfrm>
              <a:off x="1335" y="1755"/>
              <a:ext cx="1111" cy="222"/>
              <a:chOff x="1335" y="1611"/>
              <a:chExt cx="1111" cy="278"/>
            </a:xfrm>
          </p:grpSpPr>
          <p:sp>
            <p:nvSpPr>
              <p:cNvPr id="37" name="Line 17"/>
              <p:cNvSpPr>
                <a:spLocks noChangeShapeType="1"/>
              </p:cNvSpPr>
              <p:nvPr/>
            </p:nvSpPr>
            <p:spPr bwMode="auto">
              <a:xfrm flipH="1" flipV="1">
                <a:off x="1335" y="1889"/>
                <a:ext cx="1111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stealth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itchFamily="34" charset="0"/>
                  <a:ea typeface="+mn-ea"/>
                </a:endParaRPr>
              </a:p>
            </p:txBody>
          </p:sp>
          <p:sp>
            <p:nvSpPr>
              <p:cNvPr id="38" name="Line 18"/>
              <p:cNvSpPr>
                <a:spLocks noChangeShapeType="1"/>
              </p:cNvSpPr>
              <p:nvPr/>
            </p:nvSpPr>
            <p:spPr bwMode="auto">
              <a:xfrm flipV="1">
                <a:off x="2445" y="1611"/>
                <a:ext cx="0" cy="27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itchFamily="34" charset="0"/>
                  <a:ea typeface="+mn-ea"/>
                </a:endParaRPr>
              </a:p>
            </p:txBody>
          </p:sp>
        </p:grpSp>
      </p:grpSp>
      <p:sp>
        <p:nvSpPr>
          <p:cNvPr id="39" name="AutoShape 19"/>
          <p:cNvSpPr>
            <a:spLocks noChangeArrowheads="1"/>
          </p:cNvSpPr>
          <p:nvPr/>
        </p:nvSpPr>
        <p:spPr bwMode="auto">
          <a:xfrm>
            <a:off x="381000" y="3876675"/>
            <a:ext cx="3902075" cy="488950"/>
          </a:xfrm>
          <a:prstGeom prst="flowChartAlternateProcess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电压负反馈稳定输出电压</a:t>
            </a:r>
          </a:p>
        </p:txBody>
      </p:sp>
      <p:sp>
        <p:nvSpPr>
          <p:cNvPr id="40" name="Rectangle 20"/>
          <p:cNvSpPr>
            <a:spLocks noChangeArrowheads="1"/>
          </p:cNvSpPr>
          <p:nvPr/>
        </p:nvSpPr>
        <p:spPr bwMode="auto">
          <a:xfrm>
            <a:off x="1066800" y="1843088"/>
            <a:ext cx="327660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</a:pP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kumimoji="1" lang="zh-CN" altLang="en-US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－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endParaRPr kumimoji="1"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utoUpdateAnimBg="0"/>
      <p:bldP spid="24" grpId="0" autoUpdateAnimBg="0"/>
      <p:bldP spid="39" grpId="0" animBg="1" autoUpdateAnimBg="0"/>
      <p:bldP spid="40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8.1.5  </a:t>
            </a:r>
            <a:r>
              <a:rPr lang="zh-CN" altLang="en-US"/>
              <a:t>电压反馈与电流反馈</a:t>
            </a:r>
          </a:p>
        </p:txBody>
      </p:sp>
      <p:pic>
        <p:nvPicPr>
          <p:cNvPr id="32771" name="Picture 2" descr="未标题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384300"/>
            <a:ext cx="4249737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457200" y="1176338"/>
            <a:ext cx="381000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电流负反馈</a:t>
            </a:r>
            <a:endParaRPr kumimoji="1" lang="zh-CN" altLang="en-US" sz="24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457200" y="2581275"/>
            <a:ext cx="8715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</a:t>
            </a:r>
          </a:p>
        </p:txBody>
      </p:sp>
      <p:grpSp>
        <p:nvGrpSpPr>
          <p:cNvPr id="25" name="Group 5"/>
          <p:cNvGrpSpPr>
            <a:grpSpLocks/>
          </p:cNvGrpSpPr>
          <p:nvPr/>
        </p:nvGrpSpPr>
        <p:grpSpPr bwMode="auto">
          <a:xfrm>
            <a:off x="1166813" y="2581275"/>
            <a:ext cx="1238250" cy="493713"/>
            <a:chOff x="642" y="1405"/>
            <a:chExt cx="780" cy="311"/>
          </a:xfrm>
        </p:grpSpPr>
        <p:sp>
          <p:nvSpPr>
            <p:cNvPr id="26" name="Line 6"/>
            <p:cNvSpPr>
              <a:spLocks noChangeShapeType="1"/>
            </p:cNvSpPr>
            <p:nvPr/>
          </p:nvSpPr>
          <p:spPr bwMode="auto">
            <a:xfrm flipV="1">
              <a:off x="642" y="1560"/>
              <a:ext cx="3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sp>
          <p:nvSpPr>
            <p:cNvPr id="27" name="Rectangle 7"/>
            <p:cNvSpPr>
              <a:spLocks noChangeArrowheads="1"/>
            </p:cNvSpPr>
            <p:nvPr/>
          </p:nvSpPr>
          <p:spPr bwMode="auto">
            <a:xfrm>
              <a:off x="928" y="1405"/>
              <a:ext cx="494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i="1" kern="0">
                  <a:solidFill>
                    <a:srgbClr val="000000"/>
                  </a:solidFill>
                  <a:latin typeface="Book Antiqua" pitchFamily="18" charset="0"/>
                </a:rPr>
                <a:t>i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楷体_GB2312" pitchFamily="49" charset="-122"/>
                </a:rPr>
                <a:t>o</a:t>
              </a:r>
              <a:r>
                <a:rPr lang="en-US" altLang="zh-CN" sz="2400" kern="0">
                  <a:solidFill>
                    <a:srgbClr val="000000"/>
                  </a:solidFill>
                  <a:sym typeface="Symbol" pitchFamily="18" charset="2"/>
                </a:rPr>
                <a:t></a:t>
              </a:r>
            </a:p>
          </p:txBody>
        </p:sp>
      </p:grpSp>
      <p:grpSp>
        <p:nvGrpSpPr>
          <p:cNvPr id="28" name="Group 8"/>
          <p:cNvGrpSpPr>
            <a:grpSpLocks/>
          </p:cNvGrpSpPr>
          <p:nvPr/>
        </p:nvGrpSpPr>
        <p:grpSpPr bwMode="auto">
          <a:xfrm>
            <a:off x="2243138" y="2581275"/>
            <a:ext cx="1255712" cy="493713"/>
            <a:chOff x="1320" y="1405"/>
            <a:chExt cx="791" cy="311"/>
          </a:xfrm>
        </p:grpSpPr>
        <p:sp>
          <p:nvSpPr>
            <p:cNvPr id="29" name="Line 9"/>
            <p:cNvSpPr>
              <a:spLocks noChangeShapeType="1"/>
            </p:cNvSpPr>
            <p:nvPr/>
          </p:nvSpPr>
          <p:spPr bwMode="auto">
            <a:xfrm flipV="1">
              <a:off x="1320" y="1560"/>
              <a:ext cx="31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sp>
          <p:nvSpPr>
            <p:cNvPr id="30" name="Rectangle 10"/>
            <p:cNvSpPr>
              <a:spLocks noChangeArrowheads="1"/>
            </p:cNvSpPr>
            <p:nvPr/>
          </p:nvSpPr>
          <p:spPr bwMode="auto">
            <a:xfrm>
              <a:off x="1617" y="1405"/>
              <a:ext cx="494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i="1" kern="0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Times New Roman" pitchFamily="18" charset="0"/>
                </a:rPr>
                <a:t>f</a:t>
              </a:r>
              <a:r>
                <a:rPr lang="en-US" altLang="zh-CN" sz="2400" kern="0" baseline="-250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r>
                <a:rPr lang="en-US" altLang="zh-CN" sz="2400" kern="0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</a:t>
              </a:r>
            </a:p>
          </p:txBody>
        </p:sp>
      </p:grpSp>
      <p:grpSp>
        <p:nvGrpSpPr>
          <p:cNvPr id="31" name="Group 11"/>
          <p:cNvGrpSpPr>
            <a:grpSpLocks/>
          </p:cNvGrpSpPr>
          <p:nvPr/>
        </p:nvGrpSpPr>
        <p:grpSpPr bwMode="auto">
          <a:xfrm>
            <a:off x="3336925" y="2581275"/>
            <a:ext cx="1255713" cy="493713"/>
            <a:chOff x="2009" y="1405"/>
            <a:chExt cx="791" cy="311"/>
          </a:xfrm>
        </p:grpSpPr>
        <p:sp>
          <p:nvSpPr>
            <p:cNvPr id="32" name="Line 12"/>
            <p:cNvSpPr>
              <a:spLocks noChangeShapeType="1"/>
            </p:cNvSpPr>
            <p:nvPr/>
          </p:nvSpPr>
          <p:spPr bwMode="auto">
            <a:xfrm flipV="1">
              <a:off x="2009" y="1560"/>
              <a:ext cx="31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sp>
          <p:nvSpPr>
            <p:cNvPr id="33" name="Rectangle 13"/>
            <p:cNvSpPr>
              <a:spLocks noChangeArrowheads="1"/>
            </p:cNvSpPr>
            <p:nvPr/>
          </p:nvSpPr>
          <p:spPr bwMode="auto">
            <a:xfrm>
              <a:off x="2306" y="1405"/>
              <a:ext cx="494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i="1" kern="0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altLang="zh-CN" sz="2400" kern="0" baseline="-25000">
                  <a:solidFill>
                    <a:srgbClr val="000000"/>
                  </a:solidFill>
                  <a:latin typeface="Times New Roman" pitchFamily="18" charset="0"/>
                </a:rPr>
                <a:t>id </a:t>
              </a:r>
              <a:r>
                <a:rPr lang="en-US" altLang="zh-CN" sz="2400" kern="0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</a:t>
              </a:r>
            </a:p>
          </p:txBody>
        </p:sp>
      </p:grpSp>
      <p:grpSp>
        <p:nvGrpSpPr>
          <p:cNvPr id="34" name="Group 14"/>
          <p:cNvGrpSpPr>
            <a:grpSpLocks/>
          </p:cNvGrpSpPr>
          <p:nvPr/>
        </p:nvGrpSpPr>
        <p:grpSpPr bwMode="auto">
          <a:xfrm>
            <a:off x="1619250" y="3136900"/>
            <a:ext cx="2411413" cy="536575"/>
            <a:chOff x="927" y="1755"/>
            <a:chExt cx="1519" cy="338"/>
          </a:xfrm>
        </p:grpSpPr>
        <p:sp>
          <p:nvSpPr>
            <p:cNvPr id="35" name="Rectangle 15"/>
            <p:cNvSpPr>
              <a:spLocks noChangeArrowheads="1"/>
            </p:cNvSpPr>
            <p:nvPr/>
          </p:nvSpPr>
          <p:spPr bwMode="auto">
            <a:xfrm>
              <a:off x="927" y="1782"/>
              <a:ext cx="494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i="1" kern="0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en-US" altLang="zh-CN" sz="2400" kern="0" baseline="-25000">
                  <a:solidFill>
                    <a:srgbClr val="000000"/>
                  </a:solidFill>
                  <a:latin typeface="Times New Roman" pitchFamily="18" charset="0"/>
                </a:rPr>
                <a:t>o</a:t>
              </a:r>
              <a:r>
                <a:rPr lang="en-US" altLang="zh-CN" sz="2400" kern="0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</a:t>
              </a:r>
            </a:p>
          </p:txBody>
        </p:sp>
        <p:grpSp>
          <p:nvGrpSpPr>
            <p:cNvPr id="32781" name="Group 16"/>
            <p:cNvGrpSpPr>
              <a:grpSpLocks/>
            </p:cNvGrpSpPr>
            <p:nvPr/>
          </p:nvGrpSpPr>
          <p:grpSpPr bwMode="auto">
            <a:xfrm>
              <a:off x="1335" y="1755"/>
              <a:ext cx="1111" cy="222"/>
              <a:chOff x="1335" y="1611"/>
              <a:chExt cx="1111" cy="278"/>
            </a:xfrm>
          </p:grpSpPr>
          <p:sp>
            <p:nvSpPr>
              <p:cNvPr id="37" name="Line 17"/>
              <p:cNvSpPr>
                <a:spLocks noChangeShapeType="1"/>
              </p:cNvSpPr>
              <p:nvPr/>
            </p:nvSpPr>
            <p:spPr bwMode="auto">
              <a:xfrm flipH="1" flipV="1">
                <a:off x="1335" y="1889"/>
                <a:ext cx="1111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stealth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itchFamily="34" charset="0"/>
                  <a:ea typeface="+mn-ea"/>
                </a:endParaRPr>
              </a:p>
            </p:txBody>
          </p:sp>
          <p:sp>
            <p:nvSpPr>
              <p:cNvPr id="38" name="Line 18"/>
              <p:cNvSpPr>
                <a:spLocks noChangeShapeType="1"/>
              </p:cNvSpPr>
              <p:nvPr/>
            </p:nvSpPr>
            <p:spPr bwMode="auto">
              <a:xfrm flipV="1">
                <a:off x="2445" y="1611"/>
                <a:ext cx="0" cy="27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itchFamily="34" charset="0"/>
                  <a:ea typeface="+mn-ea"/>
                </a:endParaRPr>
              </a:p>
            </p:txBody>
          </p:sp>
        </p:grpSp>
      </p:grpSp>
      <p:sp>
        <p:nvSpPr>
          <p:cNvPr id="39" name="AutoShape 19"/>
          <p:cNvSpPr>
            <a:spLocks noChangeArrowheads="1"/>
          </p:cNvSpPr>
          <p:nvPr/>
        </p:nvSpPr>
        <p:spPr bwMode="auto">
          <a:xfrm>
            <a:off x="381000" y="3876675"/>
            <a:ext cx="3902075" cy="488950"/>
          </a:xfrm>
          <a:prstGeom prst="flowChartAlternateProcess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电流负反馈稳定输出电流</a:t>
            </a:r>
          </a:p>
        </p:txBody>
      </p:sp>
      <p:sp>
        <p:nvSpPr>
          <p:cNvPr id="40" name="Rectangle 20"/>
          <p:cNvSpPr>
            <a:spLocks noChangeArrowheads="1"/>
          </p:cNvSpPr>
          <p:nvPr/>
        </p:nvSpPr>
        <p:spPr bwMode="auto">
          <a:xfrm>
            <a:off x="1066800" y="1843088"/>
            <a:ext cx="327660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</a:pP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kumimoji="1" lang="zh-CN" altLang="en-US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－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endParaRPr kumimoji="1"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utoUpdateAnimBg="0"/>
      <p:bldP spid="24" grpId="0" autoUpdateAnimBg="0"/>
      <p:bldP spid="39" grpId="0" animBg="1" autoUpdateAnimBg="0"/>
      <p:bldP spid="4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8.1.5  </a:t>
            </a:r>
            <a:r>
              <a:rPr lang="zh-CN" altLang="en-US"/>
              <a:t>电压反馈与电流反馈</a:t>
            </a:r>
          </a:p>
        </p:txBody>
      </p:sp>
      <p:pic>
        <p:nvPicPr>
          <p:cNvPr id="14" name="Picture 2" descr="未标题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2984500"/>
            <a:ext cx="3714750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2984500"/>
            <a:ext cx="3960813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03213" y="796925"/>
            <a:ext cx="525938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判断方法：负载短路法</a:t>
            </a: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381000" y="2292350"/>
            <a:ext cx="8458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       </a:t>
            </a:r>
            <a:r>
              <a:rPr lang="zh-CN" altLang="en-US" sz="2400" kern="0">
                <a:solidFill>
                  <a:srgbClr val="000000"/>
                </a:solidFill>
              </a:rPr>
              <a:t>将</a:t>
            </a:r>
            <a:r>
              <a:rPr lang="zh-CN" altLang="en-US" sz="2400" kern="0">
                <a:solidFill>
                  <a:srgbClr val="FF0000"/>
                </a:solidFill>
              </a:rPr>
              <a:t>负载</a:t>
            </a:r>
            <a:r>
              <a:rPr lang="zh-CN" altLang="en-US" sz="2400" kern="0">
                <a:solidFill>
                  <a:srgbClr val="000000"/>
                </a:solidFill>
              </a:rPr>
              <a:t>短路，反馈量仍然存在</a:t>
            </a:r>
            <a:r>
              <a:rPr lang="en-US" altLang="zh-CN" sz="2400" kern="0">
                <a:solidFill>
                  <a:srgbClr val="000000"/>
                </a:solidFill>
              </a:rPr>
              <a:t>——</a:t>
            </a:r>
            <a:r>
              <a:rPr lang="zh-CN" altLang="en-US" sz="2400" kern="0">
                <a:solidFill>
                  <a:srgbClr val="000000"/>
                </a:solidFill>
              </a:rPr>
              <a:t>电流反馈。</a:t>
            </a: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304800" y="1392238"/>
            <a:ext cx="833755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        </a:t>
            </a:r>
            <a:r>
              <a:rPr lang="zh-CN" altLang="en-US" sz="2400" kern="0">
                <a:solidFill>
                  <a:srgbClr val="000000"/>
                </a:solidFill>
              </a:rPr>
              <a:t>将</a:t>
            </a:r>
            <a:r>
              <a:rPr lang="zh-CN" altLang="en-US" sz="2400" kern="0">
                <a:solidFill>
                  <a:srgbClr val="FF0000"/>
                </a:solidFill>
              </a:rPr>
              <a:t>负载</a:t>
            </a:r>
            <a:r>
              <a:rPr lang="zh-CN" altLang="en-US" sz="2400" kern="0">
                <a:solidFill>
                  <a:srgbClr val="000000"/>
                </a:solidFill>
              </a:rPr>
              <a:t>短路（未接负载时输出对地短路），反馈量为零</a:t>
            </a:r>
            <a:r>
              <a:rPr lang="en-US" altLang="zh-CN" sz="2400" kern="0">
                <a:solidFill>
                  <a:srgbClr val="000000"/>
                </a:solidFill>
              </a:rPr>
              <a:t>——</a:t>
            </a:r>
            <a:r>
              <a:rPr lang="zh-CN" altLang="en-US" sz="2400" kern="0">
                <a:solidFill>
                  <a:srgbClr val="000000"/>
                </a:solidFill>
              </a:rPr>
              <a:t>电压反馈。</a:t>
            </a: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1409700" y="5143500"/>
            <a:ext cx="1600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电压反馈</a:t>
            </a: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6819900" y="5143500"/>
            <a:ext cx="16764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电流反馈</a:t>
            </a:r>
          </a:p>
        </p:txBody>
      </p:sp>
      <p:sp>
        <p:nvSpPr>
          <p:cNvPr id="21" name="Freeform 10"/>
          <p:cNvSpPr>
            <a:spLocks/>
          </p:cNvSpPr>
          <p:nvPr/>
        </p:nvSpPr>
        <p:spPr bwMode="auto">
          <a:xfrm>
            <a:off x="3644900" y="3714750"/>
            <a:ext cx="304800" cy="1141413"/>
          </a:xfrm>
          <a:custGeom>
            <a:avLst/>
            <a:gdLst>
              <a:gd name="T0" fmla="*/ 261257 w 210"/>
              <a:gd name="T1" fmla="*/ 0 h 688"/>
              <a:gd name="T2" fmla="*/ 43543 w 210"/>
              <a:gd name="T3" fmla="*/ 321852 h 688"/>
              <a:gd name="T4" fmla="*/ 43543 w 210"/>
              <a:gd name="T5" fmla="*/ 892558 h 688"/>
              <a:gd name="T6" fmla="*/ 304800 w 210"/>
              <a:gd name="T7" fmla="*/ 1141413 h 68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0" h="688">
                <a:moveTo>
                  <a:pt x="180" y="0"/>
                </a:moveTo>
                <a:cubicBezTo>
                  <a:pt x="155" y="32"/>
                  <a:pt x="55" y="104"/>
                  <a:pt x="30" y="194"/>
                </a:cubicBezTo>
                <a:cubicBezTo>
                  <a:pt x="5" y="284"/>
                  <a:pt x="0" y="456"/>
                  <a:pt x="30" y="538"/>
                </a:cubicBezTo>
                <a:cubicBezTo>
                  <a:pt x="60" y="620"/>
                  <a:pt x="172" y="657"/>
                  <a:pt x="210" y="688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Freeform 11"/>
          <p:cNvSpPr>
            <a:spLocks/>
          </p:cNvSpPr>
          <p:nvPr/>
        </p:nvSpPr>
        <p:spPr bwMode="auto">
          <a:xfrm>
            <a:off x="7923213" y="3705225"/>
            <a:ext cx="187325" cy="1006475"/>
          </a:xfrm>
          <a:custGeom>
            <a:avLst/>
            <a:gdLst>
              <a:gd name="T0" fmla="*/ 187325 w 118"/>
              <a:gd name="T1" fmla="*/ 0 h 617"/>
              <a:gd name="T2" fmla="*/ 36513 w 118"/>
              <a:gd name="T3" fmla="*/ 298517 h 617"/>
              <a:gd name="T4" fmla="*/ 12700 w 118"/>
              <a:gd name="T5" fmla="*/ 738952 h 617"/>
              <a:gd name="T6" fmla="*/ 107950 w 118"/>
              <a:gd name="T7" fmla="*/ 1006475 h 6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8" h="617">
                <a:moveTo>
                  <a:pt x="118" y="0"/>
                </a:moveTo>
                <a:cubicBezTo>
                  <a:pt x="102" y="31"/>
                  <a:pt x="41" y="108"/>
                  <a:pt x="23" y="183"/>
                </a:cubicBezTo>
                <a:cubicBezTo>
                  <a:pt x="5" y="258"/>
                  <a:pt x="0" y="381"/>
                  <a:pt x="8" y="453"/>
                </a:cubicBezTo>
                <a:cubicBezTo>
                  <a:pt x="16" y="525"/>
                  <a:pt x="55" y="583"/>
                  <a:pt x="68" y="617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AutoShape 12"/>
          <p:cNvSpPr>
            <a:spLocks noChangeArrowheads="1"/>
          </p:cNvSpPr>
          <p:nvPr/>
        </p:nvSpPr>
        <p:spPr bwMode="auto">
          <a:xfrm>
            <a:off x="2933700" y="5027613"/>
            <a:ext cx="1600200" cy="495300"/>
          </a:xfrm>
          <a:prstGeom prst="wedgeEllipseCallout">
            <a:avLst>
              <a:gd name="adj1" fmla="val -53375"/>
              <a:gd name="adj2" fmla="val -150639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72000" rIns="36000" bIns="720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反馈通路</a:t>
            </a:r>
          </a:p>
        </p:txBody>
      </p:sp>
      <p:sp>
        <p:nvSpPr>
          <p:cNvPr id="24" name="AutoShape 13"/>
          <p:cNvSpPr>
            <a:spLocks noChangeArrowheads="1"/>
          </p:cNvSpPr>
          <p:nvPr/>
        </p:nvSpPr>
        <p:spPr bwMode="auto">
          <a:xfrm>
            <a:off x="4610100" y="3656013"/>
            <a:ext cx="1600200" cy="495300"/>
          </a:xfrm>
          <a:prstGeom prst="wedgeEllipseCallout">
            <a:avLst>
              <a:gd name="adj1" fmla="val 77579"/>
              <a:gd name="adj2" fmla="val 162819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72000" rIns="36000" bIns="720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反馈通路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18" grpId="0" autoUpdateAnimBg="0"/>
      <p:bldP spid="19" grpId="0" autoUpdateAnimBg="0"/>
      <p:bldP spid="20" grpId="0" autoUpdateAnimBg="0"/>
      <p:bldP spid="23" grpId="0" animBg="1" autoUpdateAnimBg="0"/>
      <p:bldP spid="24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8.1.6  </a:t>
            </a:r>
            <a:r>
              <a:rPr lang="zh-CN" altLang="en-US"/>
              <a:t>负反馈放大电路的四种组态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04813" y="4052888"/>
            <a:ext cx="40227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>
                <a:solidFill>
                  <a:srgbClr val="000000"/>
                </a:solidFill>
              </a:rPr>
              <a:t>由此可组成四种组态：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425450" y="1514475"/>
            <a:ext cx="18415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>
                <a:solidFill>
                  <a:srgbClr val="000000"/>
                </a:solidFill>
              </a:rPr>
              <a:t>输入端：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25450" y="2771775"/>
            <a:ext cx="16256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>
                <a:solidFill>
                  <a:srgbClr val="000000"/>
                </a:solidFill>
              </a:rPr>
              <a:t>输出端：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1116013" y="4700588"/>
            <a:ext cx="2055812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>
                <a:solidFill>
                  <a:srgbClr val="FF0000"/>
                </a:solidFill>
              </a:rPr>
              <a:t>电压串联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3021013" y="4700588"/>
            <a:ext cx="2055812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>
                <a:solidFill>
                  <a:srgbClr val="FF0000"/>
                </a:solidFill>
              </a:rPr>
              <a:t>电压并联</a:t>
            </a: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4932363" y="4700588"/>
            <a:ext cx="2055812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>
                <a:solidFill>
                  <a:srgbClr val="FF0000"/>
                </a:solidFill>
              </a:rPr>
              <a:t>电流串联</a:t>
            </a: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6751638" y="4700588"/>
            <a:ext cx="2055812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>
                <a:solidFill>
                  <a:srgbClr val="FF0000"/>
                </a:solidFill>
              </a:rPr>
              <a:t>电流并联</a:t>
            </a:r>
          </a:p>
        </p:txBody>
      </p:sp>
      <p:sp>
        <p:nvSpPr>
          <p:cNvPr id="36874" name="Rectangle 12"/>
          <p:cNvSpPr>
            <a:spLocks noChangeArrowheads="1"/>
          </p:cNvSpPr>
          <p:nvPr/>
        </p:nvSpPr>
        <p:spPr bwMode="auto">
          <a:xfrm>
            <a:off x="425450" y="955675"/>
            <a:ext cx="65770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四种组态</a:t>
            </a: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1835150" y="1450975"/>
            <a:ext cx="6913563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5000"/>
              </a:lnSpc>
              <a:spcBef>
                <a:spcPct val="5000"/>
              </a:spcBef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>
                <a:solidFill>
                  <a:srgbClr val="000000"/>
                </a:solidFill>
              </a:rPr>
              <a:t>反馈网络在放大电路输入端的连接分为</a:t>
            </a:r>
            <a:r>
              <a:rPr lang="zh-CN" altLang="en-US" sz="2800" kern="0">
                <a:solidFill>
                  <a:srgbClr val="FF0000"/>
                </a:solidFill>
              </a:rPr>
              <a:t>串联</a:t>
            </a:r>
            <a:r>
              <a:rPr lang="zh-CN" altLang="en-US" sz="2800" kern="0">
                <a:solidFill>
                  <a:srgbClr val="000000"/>
                </a:solidFill>
              </a:rPr>
              <a:t>和</a:t>
            </a:r>
            <a:r>
              <a:rPr lang="zh-CN" altLang="en-US" sz="2800" kern="0">
                <a:solidFill>
                  <a:srgbClr val="FF0000"/>
                </a:solidFill>
              </a:rPr>
              <a:t>并联</a:t>
            </a:r>
            <a:r>
              <a:rPr lang="zh-CN" altLang="en-US" sz="2800" kern="0">
                <a:solidFill>
                  <a:srgbClr val="000000"/>
                </a:solidFill>
              </a:rPr>
              <a:t>两种方式。</a:t>
            </a:r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1851025" y="2695575"/>
            <a:ext cx="6897688" cy="128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40000"/>
              </a:lnSpc>
              <a:spcBef>
                <a:spcPct val="5000"/>
              </a:spcBef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>
                <a:solidFill>
                  <a:srgbClr val="000000"/>
                </a:solidFill>
              </a:rPr>
              <a:t>反馈信号在输出端分为</a:t>
            </a:r>
            <a:r>
              <a:rPr lang="zh-CN" altLang="en-US" sz="2800" kern="0">
                <a:solidFill>
                  <a:srgbClr val="FF0000"/>
                </a:solidFill>
              </a:rPr>
              <a:t>电压取样</a:t>
            </a:r>
            <a:r>
              <a:rPr lang="zh-CN" altLang="en-US" sz="2800" kern="0">
                <a:solidFill>
                  <a:srgbClr val="000000"/>
                </a:solidFill>
              </a:rPr>
              <a:t>和</a:t>
            </a:r>
            <a:r>
              <a:rPr lang="zh-CN" altLang="en-US" sz="2800" kern="0">
                <a:solidFill>
                  <a:srgbClr val="FF0000"/>
                </a:solidFill>
              </a:rPr>
              <a:t>电流取样</a:t>
            </a:r>
            <a:r>
              <a:rPr lang="zh-CN" altLang="en-US" sz="2800" kern="0">
                <a:solidFill>
                  <a:srgbClr val="000000"/>
                </a:solidFill>
              </a:rPr>
              <a:t>两种方式。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4" grpId="0" autoUpdateAnimBg="0"/>
      <p:bldP spid="15" grpId="0" autoUpdateAnimBg="0"/>
      <p:bldP spid="16" grpId="0" autoUpdateAnimBg="0"/>
      <p:bldP spid="17" grpId="0" autoUpdateAnimBg="0"/>
      <p:bldP spid="18" grpId="0" autoUpdateAnimBg="0"/>
      <p:bldP spid="19" grpId="0" autoUpdateAnimBg="0"/>
      <p:bldP spid="21" grpId="0" autoUpdateAnimBg="0"/>
      <p:bldP spid="22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8.1.6  </a:t>
            </a:r>
            <a:r>
              <a:rPr lang="zh-CN" altLang="en-US"/>
              <a:t>负反馈放大电路的四种组态</a:t>
            </a:r>
          </a:p>
        </p:txBody>
      </p:sp>
      <p:pic>
        <p:nvPicPr>
          <p:cNvPr id="10" name="Picture 2" descr="未标题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196975"/>
            <a:ext cx="3706813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3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196975"/>
            <a:ext cx="4392613" cy="265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95300" y="720725"/>
            <a:ext cx="6553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8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电压串联负反馈放大电路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533400" y="4292600"/>
            <a:ext cx="80772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输入以电压形式求和</a:t>
            </a:r>
            <a:r>
              <a:rPr lang="zh-CN" altLang="en-US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KVL</a:t>
            </a:r>
            <a:r>
              <a:rPr lang="zh-CN" altLang="en-US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： 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800" b="1" baseline="-30000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id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=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800" b="1" baseline="-30000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i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-</a:t>
            </a:r>
            <a:r>
              <a:rPr lang="en-US" altLang="zh-CN" sz="2800" b="1">
                <a:solidFill>
                  <a:srgbClr val="000000"/>
                </a:solidFill>
                <a:latin typeface="Arial Narrow" panose="020B0606020202030204" pitchFamily="34" charset="0"/>
                <a:ea typeface="华康简宋"/>
                <a:cs typeface="华康简宋"/>
              </a:rPr>
              <a:t> 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800" b="1" baseline="-30000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f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533400" y="4816475"/>
            <a:ext cx="2878138" cy="554038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稳定输出电压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381000" y="3787775"/>
            <a:ext cx="15240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特点：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533400" y="5402263"/>
            <a:ext cx="77835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电压控制的电压源</a:t>
            </a:r>
            <a:r>
              <a:rPr kumimoji="1"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1"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VCVS</a:t>
            </a:r>
            <a:r>
              <a:rPr kumimoji="1"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，电压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/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电压转换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4" grpId="0" autoUpdateAnimBg="0"/>
      <p:bldP spid="15" grpId="0" autoUpdateAnimBg="0"/>
      <p:bldP spid="1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8.1.6  </a:t>
            </a:r>
            <a:r>
              <a:rPr lang="zh-CN" altLang="en-US"/>
              <a:t>负反馈放大电路的四种组态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04800" y="4324350"/>
            <a:ext cx="68580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输入以电流形式求和</a:t>
            </a:r>
            <a:r>
              <a:rPr lang="zh-CN" altLang="en-US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KCL</a:t>
            </a:r>
            <a:r>
              <a:rPr lang="zh-CN" altLang="en-US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： 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i</a:t>
            </a:r>
            <a:r>
              <a:rPr lang="en-US" altLang="zh-CN" sz="2800" b="1" baseline="-30000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id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=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i</a:t>
            </a:r>
            <a:r>
              <a:rPr lang="en-US" altLang="zh-CN" sz="2800" b="1" baseline="-30000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i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-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i</a:t>
            </a:r>
            <a:r>
              <a:rPr lang="en-US" altLang="zh-CN" sz="2800" b="1" baseline="-30000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f</a:t>
            </a:r>
            <a:endParaRPr lang="en-US" altLang="zh-CN" sz="28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304800" y="4824413"/>
            <a:ext cx="3576638" cy="554037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稳定输出电压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04800" y="5357813"/>
            <a:ext cx="83724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电流控制的电压源</a:t>
            </a:r>
            <a:r>
              <a:rPr kumimoji="1"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1"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CCVS</a:t>
            </a:r>
            <a:r>
              <a:rPr kumimoji="1"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），电流</a:t>
            </a:r>
            <a:r>
              <a:rPr kumimoji="1"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/</a:t>
            </a:r>
            <a:r>
              <a:rPr kumimoji="1"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电压转换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76200" y="3819525"/>
            <a:ext cx="15240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特点：</a:t>
            </a:r>
          </a:p>
        </p:txBody>
      </p:sp>
      <p:pic>
        <p:nvPicPr>
          <p:cNvPr id="38919" name="Picture 7" descr="未标题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96975"/>
            <a:ext cx="4578350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196975"/>
            <a:ext cx="4075112" cy="264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1" name="Rectangl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95300" y="720725"/>
            <a:ext cx="6553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8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电压并联负反馈放大电路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  <p:bldP spid="13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8.1.6  </a:t>
            </a:r>
            <a:r>
              <a:rPr lang="zh-CN" altLang="en-US"/>
              <a:t>负反馈放大电路的四种组态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85800" y="4489450"/>
            <a:ext cx="77724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输入以电压形式求和</a:t>
            </a:r>
            <a:r>
              <a:rPr lang="zh-CN" altLang="en-US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KVL</a:t>
            </a:r>
            <a:r>
              <a:rPr lang="zh-CN" altLang="en-US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： 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800" b="1" baseline="-30000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id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=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800" b="1" baseline="-30000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i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-</a:t>
            </a:r>
            <a:r>
              <a:rPr lang="en-US" altLang="zh-CN" sz="2800" b="1">
                <a:solidFill>
                  <a:srgbClr val="000000"/>
                </a:solidFill>
                <a:latin typeface="Arial Narrow" panose="020B0606020202030204" pitchFamily="34" charset="0"/>
                <a:ea typeface="华康简宋"/>
                <a:cs typeface="华康简宋"/>
              </a:rPr>
              <a:t> 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800" b="1" baseline="-30000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f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685800" y="5002213"/>
            <a:ext cx="3352800" cy="554037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稳定输出电流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685800" y="5494338"/>
            <a:ext cx="79914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电压控制的电流源</a:t>
            </a:r>
            <a:r>
              <a:rPr kumimoji="1"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1"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VCCS</a:t>
            </a:r>
            <a:r>
              <a:rPr kumimoji="1"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，电压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/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电流转换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52400" y="4032250"/>
            <a:ext cx="15240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特点：</a:t>
            </a:r>
          </a:p>
        </p:txBody>
      </p:sp>
      <p:pic>
        <p:nvPicPr>
          <p:cNvPr id="39943" name="Picture 7" descr="未标题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52538"/>
            <a:ext cx="4465638" cy="289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341438"/>
            <a:ext cx="4146550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5" name="Rectangl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95300" y="720725"/>
            <a:ext cx="6553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3.  </a:t>
            </a:r>
            <a:r>
              <a:rPr lang="zh-CN" altLang="en-US" sz="28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电流串联负反馈放大电路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  <p:bldP spid="13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8.1.6  </a:t>
            </a:r>
            <a:r>
              <a:rPr lang="zh-CN" altLang="en-US"/>
              <a:t>负反馈放大电路的四种组态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762000" y="4437063"/>
            <a:ext cx="73152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输入以电流形式求和</a:t>
            </a:r>
            <a:r>
              <a:rPr lang="zh-CN" altLang="en-US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KCL</a:t>
            </a:r>
            <a:r>
              <a:rPr lang="zh-CN" altLang="en-US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： 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i</a:t>
            </a:r>
            <a:r>
              <a:rPr lang="en-US" altLang="zh-CN" sz="2800" b="1" baseline="-30000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id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=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i</a:t>
            </a:r>
            <a:r>
              <a:rPr lang="en-US" altLang="zh-CN" sz="2800" b="1" baseline="-30000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i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-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i</a:t>
            </a:r>
            <a:r>
              <a:rPr lang="en-US" altLang="zh-CN" sz="2800" b="1" baseline="-30000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f</a:t>
            </a: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762000" y="4945063"/>
            <a:ext cx="4011613" cy="554037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稳定输出电流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762000" y="5489575"/>
            <a:ext cx="78422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电流控制的电流源</a:t>
            </a:r>
            <a:r>
              <a:rPr kumimoji="1"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1"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CCCS</a:t>
            </a:r>
            <a:r>
              <a:rPr kumimoji="1"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，电流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/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电流转换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81000" y="3951288"/>
            <a:ext cx="15240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特点：</a:t>
            </a:r>
          </a:p>
        </p:txBody>
      </p:sp>
      <p:pic>
        <p:nvPicPr>
          <p:cNvPr id="14" name="Picture 7" descr="未标题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196975"/>
            <a:ext cx="4105275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8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17613"/>
            <a:ext cx="4392613" cy="285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9" name="Rectangl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95300" y="720725"/>
            <a:ext cx="6553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4.  </a:t>
            </a:r>
            <a:r>
              <a:rPr lang="zh-CN" altLang="en-US" sz="28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电流并联负反馈放大电路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  <p:bldP spid="1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8.1.6  </a:t>
            </a:r>
            <a:r>
              <a:rPr lang="zh-CN" altLang="en-US"/>
              <a:t>负反馈放大电路的四种组态</a:t>
            </a:r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520700" y="3109913"/>
            <a:ext cx="8224838" cy="620712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32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电压负反馈：</a:t>
            </a:r>
            <a:r>
              <a:rPr kumimoji="1"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稳定输出电压，具有恒压特性</a:t>
            </a: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520700" y="1535113"/>
            <a:ext cx="6761163" cy="620712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32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串联反馈：</a:t>
            </a:r>
            <a:r>
              <a:rPr kumimoji="1"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输入端电压求和（</a:t>
            </a:r>
            <a:r>
              <a:rPr kumimoji="1" lang="en-US" altLang="zh-CN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KVL</a:t>
            </a:r>
            <a:r>
              <a:rPr kumimoji="1"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520700" y="3897313"/>
            <a:ext cx="8224838" cy="620712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32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电流负反馈：</a:t>
            </a:r>
            <a:r>
              <a:rPr kumimoji="1"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稳定输出电流，具有恒流特性</a:t>
            </a: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520700" y="2322513"/>
            <a:ext cx="6705600" cy="620712"/>
          </a:xfrm>
          <a:prstGeom prst="flowChartAlternate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32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并联反馈：</a:t>
            </a:r>
            <a:r>
              <a:rPr kumimoji="1"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输入端电流求和（</a:t>
            </a:r>
            <a:r>
              <a:rPr kumimoji="1" lang="en-US" altLang="zh-CN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KCL</a:t>
            </a:r>
            <a:r>
              <a:rPr kumimoji="1"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</a:p>
        </p:txBody>
      </p:sp>
      <p:sp>
        <p:nvSpPr>
          <p:cNvPr id="41991" name="Rectangle 6"/>
          <p:cNvSpPr>
            <a:spLocks noChangeArrowheads="1"/>
          </p:cNvSpPr>
          <p:nvPr/>
        </p:nvSpPr>
        <p:spPr bwMode="auto">
          <a:xfrm>
            <a:off x="533400" y="906463"/>
            <a:ext cx="67929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不同组态的特点：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autoUpdateAnimBg="0"/>
      <p:bldP spid="10" grpId="0" autoUpdateAnimBg="0"/>
      <p:bldP spid="11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8.2  </a:t>
            </a:r>
            <a:r>
              <a:rPr lang="zh-CN" altLang="en-US" dirty="0"/>
              <a:t>负反馈放大电路增益的一般表达式</a:t>
            </a:r>
          </a:p>
        </p:txBody>
      </p:sp>
      <p:grpSp>
        <p:nvGrpSpPr>
          <p:cNvPr id="47107" name="Group 2"/>
          <p:cNvGrpSpPr>
            <a:grpSpLocks/>
          </p:cNvGrpSpPr>
          <p:nvPr/>
        </p:nvGrpSpPr>
        <p:grpSpPr bwMode="auto">
          <a:xfrm>
            <a:off x="3035300" y="1919288"/>
            <a:ext cx="5508625" cy="3265487"/>
            <a:chOff x="1762" y="1006"/>
            <a:chExt cx="3470" cy="2057"/>
          </a:xfrm>
        </p:grpSpPr>
        <p:sp>
          <p:nvSpPr>
            <p:cNvPr id="30" name="AutoShape 3" descr="羊皮纸"/>
            <p:cNvSpPr>
              <a:spLocks noChangeArrowheads="1"/>
            </p:cNvSpPr>
            <p:nvPr/>
          </p:nvSpPr>
          <p:spPr bwMode="auto">
            <a:xfrm>
              <a:off x="1762" y="1006"/>
              <a:ext cx="3422" cy="2057"/>
            </a:xfrm>
            <a:prstGeom prst="roundRect">
              <a:avLst>
                <a:gd name="adj" fmla="val 16667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grpSp>
          <p:nvGrpSpPr>
            <p:cNvPr id="47126" name="Group 4"/>
            <p:cNvGrpSpPr>
              <a:grpSpLocks/>
            </p:cNvGrpSpPr>
            <p:nvPr/>
          </p:nvGrpSpPr>
          <p:grpSpPr bwMode="auto">
            <a:xfrm>
              <a:off x="2026" y="1261"/>
              <a:ext cx="2853" cy="1528"/>
              <a:chOff x="2026" y="1261"/>
              <a:chExt cx="2853" cy="1528"/>
            </a:xfrm>
          </p:grpSpPr>
          <p:graphicFrame>
            <p:nvGraphicFramePr>
              <p:cNvPr id="47129" name="Object 5"/>
              <p:cNvGraphicFramePr>
                <a:graphicFrameLocks noChangeAspect="1"/>
              </p:cNvGraphicFramePr>
              <p:nvPr/>
            </p:nvGraphicFramePr>
            <p:xfrm>
              <a:off x="2789" y="1261"/>
              <a:ext cx="2090" cy="5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434" name="Picture2" r:id="rId4" imgW="1837944" imgH="477012" progId="Word.Picture.8">
                      <p:embed/>
                    </p:oleObj>
                  </mc:Choice>
                  <mc:Fallback>
                    <p:oleObj name="Picture2" r:id="rId4" imgW="1837944" imgH="477012" progId="Word.Picture.8">
                      <p:embed/>
                      <p:pic>
                        <p:nvPicPr>
                          <p:cNvPr id="47129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89" y="1261"/>
                            <a:ext cx="2090" cy="54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7130" name="Object 6"/>
              <p:cNvGraphicFramePr>
                <a:graphicFrameLocks noChangeAspect="1"/>
              </p:cNvGraphicFramePr>
              <p:nvPr/>
            </p:nvGraphicFramePr>
            <p:xfrm>
              <a:off x="3227" y="2281"/>
              <a:ext cx="950" cy="5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435" name="Picture2" r:id="rId6" imgW="838200" imgH="448056" progId="Word.Picture.8">
                      <p:embed/>
                    </p:oleObj>
                  </mc:Choice>
                  <mc:Fallback>
                    <p:oleObj name="Picture2" r:id="rId6" imgW="838200" imgH="448056" progId="Word.Picture.8">
                      <p:embed/>
                      <p:pic>
                        <p:nvPicPr>
                          <p:cNvPr id="47130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27" y="2281"/>
                            <a:ext cx="950" cy="50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7131" name="Object 7"/>
              <p:cNvGraphicFramePr>
                <a:graphicFrameLocks noChangeAspect="1"/>
              </p:cNvGraphicFramePr>
              <p:nvPr/>
            </p:nvGraphicFramePr>
            <p:xfrm>
              <a:off x="2444" y="1483"/>
              <a:ext cx="2172" cy="110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436" name="Picture2" r:id="rId8" imgW="1914144" imgH="972312" progId="Word.Picture.8">
                      <p:embed/>
                    </p:oleObj>
                  </mc:Choice>
                  <mc:Fallback>
                    <p:oleObj name="Picture2" r:id="rId8" imgW="1914144" imgH="972312" progId="Word.Picture.8">
                      <p:embed/>
                      <p:pic>
                        <p:nvPicPr>
                          <p:cNvPr id="47131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44" y="1483"/>
                            <a:ext cx="2172" cy="110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7132" name="Object 8"/>
              <p:cNvGraphicFramePr>
                <a:graphicFrameLocks noChangeAspect="1"/>
              </p:cNvGraphicFramePr>
              <p:nvPr/>
            </p:nvGraphicFramePr>
            <p:xfrm>
              <a:off x="2026" y="1280"/>
              <a:ext cx="832" cy="5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437" name="图片" r:id="rId10" imgW="733346" imgH="485347" progId="Word.Picture.8">
                      <p:embed/>
                    </p:oleObj>
                  </mc:Choice>
                  <mc:Fallback>
                    <p:oleObj name="图片" r:id="rId10" imgW="733346" imgH="485347" progId="Word.Picture.8">
                      <p:embed/>
                      <p:pic>
                        <p:nvPicPr>
                          <p:cNvPr id="47132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26" y="1280"/>
                            <a:ext cx="832" cy="55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2" name="Text Box 9"/>
            <p:cNvSpPr txBox="1">
              <a:spLocks noChangeArrowheads="1"/>
            </p:cNvSpPr>
            <p:nvPr/>
          </p:nvSpPr>
          <p:spPr bwMode="auto">
            <a:xfrm>
              <a:off x="1776" y="1286"/>
              <a:ext cx="33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2000" b="1" kern="0">
                  <a:solidFill>
                    <a:srgbClr val="FF0000"/>
                  </a:solidFill>
                  <a:latin typeface="Times New Roman" pitchFamily="18" charset="0"/>
                  <a:ea typeface="楷体_GB2312" pitchFamily="49" charset="-122"/>
                </a:rPr>
                <a:t>输入</a:t>
              </a:r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4896" y="1296"/>
              <a:ext cx="33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2000" b="1" kern="0">
                  <a:solidFill>
                    <a:srgbClr val="FF0000"/>
                  </a:solidFill>
                  <a:latin typeface="Times New Roman" pitchFamily="18" charset="0"/>
                  <a:ea typeface="楷体_GB2312" pitchFamily="49" charset="-122"/>
                </a:rPr>
                <a:t>输出</a:t>
              </a:r>
            </a:p>
          </p:txBody>
        </p:sp>
      </p:grpSp>
      <p:sp>
        <p:nvSpPr>
          <p:cNvPr id="47108" name="Rectangle 1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68313" y="711200"/>
            <a:ext cx="4953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信号的单向化传输</a:t>
            </a:r>
          </a:p>
        </p:txBody>
      </p:sp>
      <p:sp>
        <p:nvSpPr>
          <p:cNvPr id="39" name="Line 12"/>
          <p:cNvSpPr>
            <a:spLocks noChangeShapeType="1"/>
          </p:cNvSpPr>
          <p:nvPr/>
        </p:nvSpPr>
        <p:spPr bwMode="auto">
          <a:xfrm>
            <a:off x="3744913" y="2930525"/>
            <a:ext cx="4068762" cy="0"/>
          </a:xfrm>
          <a:prstGeom prst="line">
            <a:avLst/>
          </a:prstGeom>
          <a:noFill/>
          <a:ln w="50800">
            <a:solidFill>
              <a:srgbClr val="FF0000"/>
            </a:solidFill>
            <a:prstDash val="dash"/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0" name="AutoShape 13"/>
          <p:cNvSpPr>
            <a:spLocks noChangeArrowheads="1"/>
          </p:cNvSpPr>
          <p:nvPr/>
        </p:nvSpPr>
        <p:spPr bwMode="auto">
          <a:xfrm>
            <a:off x="2676525" y="1223963"/>
            <a:ext cx="2584450" cy="581025"/>
          </a:xfrm>
          <a:prstGeom prst="wedgeEllipseCallout">
            <a:avLst>
              <a:gd name="adj1" fmla="val 35565"/>
              <a:gd name="adj2" fmla="val 234153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72000" rIns="0" bIns="72000" anchor="ctr">
            <a:spAutoFit/>
          </a:bodyPr>
          <a:lstStyle/>
          <a:p>
            <a:pPr algn="ctr"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信号的正向传输</a:t>
            </a:r>
          </a:p>
        </p:txBody>
      </p:sp>
      <p:grpSp>
        <p:nvGrpSpPr>
          <p:cNvPr id="41" name="Group 14"/>
          <p:cNvGrpSpPr>
            <a:grpSpLocks/>
          </p:cNvGrpSpPr>
          <p:nvPr/>
        </p:nvGrpSpPr>
        <p:grpSpPr bwMode="auto">
          <a:xfrm>
            <a:off x="4743450" y="3284538"/>
            <a:ext cx="2560638" cy="741362"/>
            <a:chOff x="2789" y="2156"/>
            <a:chExt cx="1613" cy="467"/>
          </a:xfrm>
        </p:grpSpPr>
        <p:sp>
          <p:nvSpPr>
            <p:cNvPr id="47122" name="Line 15"/>
            <p:cNvSpPr>
              <a:spLocks noChangeShapeType="1"/>
            </p:cNvSpPr>
            <p:nvPr/>
          </p:nvSpPr>
          <p:spPr bwMode="auto">
            <a:xfrm rot="-5400000">
              <a:off x="4188" y="2421"/>
              <a:ext cx="404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prstDash val="dash"/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23" name="Line 16"/>
            <p:cNvSpPr>
              <a:spLocks noChangeShapeType="1"/>
            </p:cNvSpPr>
            <p:nvPr/>
          </p:nvSpPr>
          <p:spPr bwMode="auto">
            <a:xfrm>
              <a:off x="2789" y="2623"/>
              <a:ext cx="1613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prstDash val="dash"/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24" name="Line 17"/>
            <p:cNvSpPr>
              <a:spLocks noChangeShapeType="1"/>
            </p:cNvSpPr>
            <p:nvPr/>
          </p:nvSpPr>
          <p:spPr bwMode="auto">
            <a:xfrm rot="-5400000">
              <a:off x="2556" y="2390"/>
              <a:ext cx="467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prstDash val="dash"/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6380163" y="5087938"/>
            <a:ext cx="2584450" cy="581025"/>
          </a:xfrm>
          <a:prstGeom prst="wedgeEllipseCallout">
            <a:avLst>
              <a:gd name="adj1" fmla="val -21745"/>
              <a:gd name="adj2" fmla="val -233880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72000" rIns="0" bIns="72000" anchor="ctr">
            <a:spAutoFit/>
          </a:bodyPr>
          <a:lstStyle/>
          <a:p>
            <a:pPr algn="ctr"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信号的反向传输</a:t>
            </a:r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5591175" y="3178175"/>
            <a:ext cx="1041400" cy="141288"/>
          </a:xfrm>
          <a:prstGeom prst="leftArrow">
            <a:avLst>
              <a:gd name="adj1" fmla="val 50000"/>
              <a:gd name="adj2" fmla="val 184269"/>
            </a:avLst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b="1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47" name="Group 20"/>
          <p:cNvGrpSpPr>
            <a:grpSpLocks/>
          </p:cNvGrpSpPr>
          <p:nvPr/>
        </p:nvGrpSpPr>
        <p:grpSpPr bwMode="auto">
          <a:xfrm>
            <a:off x="4249738" y="3662363"/>
            <a:ext cx="2868612" cy="1227137"/>
            <a:chOff x="2478" y="2394"/>
            <a:chExt cx="1807" cy="773"/>
          </a:xfrm>
        </p:grpSpPr>
        <p:sp>
          <p:nvSpPr>
            <p:cNvPr id="47119" name="AutoShape 21"/>
            <p:cNvSpPr>
              <a:spLocks noChangeArrowheads="1"/>
            </p:cNvSpPr>
            <p:nvPr/>
          </p:nvSpPr>
          <p:spPr bwMode="auto">
            <a:xfrm flipH="1">
              <a:off x="3629" y="3078"/>
              <a:ext cx="656" cy="89"/>
            </a:xfrm>
            <a:prstGeom prst="leftArrow">
              <a:avLst>
                <a:gd name="adj1" fmla="val 50000"/>
                <a:gd name="adj2" fmla="val 184270"/>
              </a:avLst>
            </a:prstGeom>
            <a:solidFill>
              <a:srgbClr val="FF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b="1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7120" name="Line 22"/>
            <p:cNvSpPr>
              <a:spLocks noChangeShapeType="1"/>
            </p:cNvSpPr>
            <p:nvPr/>
          </p:nvSpPr>
          <p:spPr bwMode="auto">
            <a:xfrm flipH="1">
              <a:off x="2478" y="3122"/>
              <a:ext cx="1180" cy="0"/>
            </a:xfrm>
            <a:prstGeom prst="line">
              <a:avLst/>
            </a:prstGeom>
            <a:noFill/>
            <a:ln w="666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121" name="Line 23"/>
            <p:cNvSpPr>
              <a:spLocks noChangeShapeType="1"/>
            </p:cNvSpPr>
            <p:nvPr/>
          </p:nvSpPr>
          <p:spPr bwMode="auto">
            <a:xfrm rot="16200000" flipH="1">
              <a:off x="2119" y="2762"/>
              <a:ext cx="736" cy="0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2838450" y="5153025"/>
            <a:ext cx="2797175" cy="1012825"/>
          </a:xfrm>
          <a:prstGeom prst="wedgeEllipseCallout">
            <a:avLst>
              <a:gd name="adj1" fmla="val 36606"/>
              <a:gd name="adj2" fmla="val -83227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72000" rIns="0" bIns="72000" anchor="ctr">
            <a:spAutoFit/>
          </a:bodyPr>
          <a:lstStyle/>
          <a:p>
            <a:pPr algn="ctr"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信号在反馈网络中的正向传输</a:t>
            </a:r>
          </a:p>
        </p:txBody>
      </p:sp>
      <p:sp>
        <p:nvSpPr>
          <p:cNvPr id="52" name="AutoShape 25"/>
          <p:cNvSpPr>
            <a:spLocks noChangeArrowheads="1"/>
          </p:cNvSpPr>
          <p:nvPr/>
        </p:nvSpPr>
        <p:spPr bwMode="auto">
          <a:xfrm>
            <a:off x="5876925" y="1008063"/>
            <a:ext cx="3019425" cy="1012825"/>
          </a:xfrm>
          <a:prstGeom prst="wedgeEllipseCallout">
            <a:avLst>
              <a:gd name="adj1" fmla="val -29444"/>
              <a:gd name="adj2" fmla="val 167398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72000" rIns="0" bIns="72000" anchor="ctr">
            <a:spAutoFit/>
          </a:bodyPr>
          <a:lstStyle/>
          <a:p>
            <a:pPr algn="ctr"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rPr>
              <a:t>信号在基本放大电路中的反向传输</a:t>
            </a:r>
          </a:p>
        </p:txBody>
      </p:sp>
      <p:sp>
        <p:nvSpPr>
          <p:cNvPr id="53" name="Text Box 26"/>
          <p:cNvSpPr txBox="1">
            <a:spLocks noChangeArrowheads="1"/>
          </p:cNvSpPr>
          <p:nvPr/>
        </p:nvSpPr>
        <p:spPr bwMode="auto">
          <a:xfrm>
            <a:off x="390525" y="1312863"/>
            <a:ext cx="2743200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正向传输：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信号由输入到输出的传输</a:t>
            </a:r>
          </a:p>
        </p:txBody>
      </p:sp>
      <p:sp>
        <p:nvSpPr>
          <p:cNvPr id="54" name="Text Box 27"/>
          <p:cNvSpPr txBox="1">
            <a:spLocks noChangeArrowheads="1"/>
          </p:cNvSpPr>
          <p:nvPr/>
        </p:nvSpPr>
        <p:spPr bwMode="auto">
          <a:xfrm>
            <a:off x="390525" y="2989263"/>
            <a:ext cx="2743200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反向传输：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信号由输出到输入的传输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 autoUpdateAnimBg="0"/>
      <p:bldP spid="45" grpId="0" animBg="1" autoUpdateAnimBg="0"/>
      <p:bldP spid="46" grpId="0" animBg="1"/>
      <p:bldP spid="51" grpId="0" animBg="1" autoUpdateAnimBg="0"/>
      <p:bldP spid="52" grpId="0" animBg="1" autoUpdateAnimBg="0"/>
      <p:bldP spid="53" grpId="0" autoUpdateAnimBg="0"/>
      <p:bldP spid="54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8.2  </a:t>
            </a:r>
            <a:r>
              <a:rPr lang="zh-CN" altLang="en-US" dirty="0"/>
              <a:t>负反馈放大电路增益的一般表达式</a:t>
            </a:r>
          </a:p>
        </p:txBody>
      </p:sp>
      <p:grpSp>
        <p:nvGrpSpPr>
          <p:cNvPr id="48131" name="Group 2"/>
          <p:cNvGrpSpPr>
            <a:grpSpLocks/>
          </p:cNvGrpSpPr>
          <p:nvPr/>
        </p:nvGrpSpPr>
        <p:grpSpPr bwMode="auto">
          <a:xfrm>
            <a:off x="3040063" y="1911350"/>
            <a:ext cx="5508625" cy="3265488"/>
            <a:chOff x="1762" y="1006"/>
            <a:chExt cx="3470" cy="2057"/>
          </a:xfrm>
        </p:grpSpPr>
        <p:sp>
          <p:nvSpPr>
            <p:cNvPr id="23" name="AutoShape 3" descr="羊皮纸"/>
            <p:cNvSpPr>
              <a:spLocks noChangeArrowheads="1"/>
            </p:cNvSpPr>
            <p:nvPr/>
          </p:nvSpPr>
          <p:spPr bwMode="auto">
            <a:xfrm>
              <a:off x="1762" y="1006"/>
              <a:ext cx="3422" cy="2057"/>
            </a:xfrm>
            <a:prstGeom prst="roundRect">
              <a:avLst>
                <a:gd name="adj" fmla="val 16667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grpSp>
          <p:nvGrpSpPr>
            <p:cNvPr id="48143" name="Group 4"/>
            <p:cNvGrpSpPr>
              <a:grpSpLocks/>
            </p:cNvGrpSpPr>
            <p:nvPr/>
          </p:nvGrpSpPr>
          <p:grpSpPr bwMode="auto">
            <a:xfrm>
              <a:off x="2026" y="1261"/>
              <a:ext cx="2853" cy="1528"/>
              <a:chOff x="2026" y="1261"/>
              <a:chExt cx="2853" cy="1528"/>
            </a:xfrm>
          </p:grpSpPr>
          <p:graphicFrame>
            <p:nvGraphicFramePr>
              <p:cNvPr id="48146" name="Object 5"/>
              <p:cNvGraphicFramePr>
                <a:graphicFrameLocks noChangeAspect="1"/>
              </p:cNvGraphicFramePr>
              <p:nvPr/>
            </p:nvGraphicFramePr>
            <p:xfrm>
              <a:off x="2789" y="1261"/>
              <a:ext cx="2090" cy="5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458" name="Picture2" r:id="rId4" imgW="1837944" imgH="477012" progId="Word.Picture.8">
                      <p:embed/>
                    </p:oleObj>
                  </mc:Choice>
                  <mc:Fallback>
                    <p:oleObj name="Picture2" r:id="rId4" imgW="1837944" imgH="477012" progId="Word.Picture.8">
                      <p:embed/>
                      <p:pic>
                        <p:nvPicPr>
                          <p:cNvPr id="48146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89" y="1261"/>
                            <a:ext cx="2090" cy="54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8147" name="Object 6"/>
              <p:cNvGraphicFramePr>
                <a:graphicFrameLocks noChangeAspect="1"/>
              </p:cNvGraphicFramePr>
              <p:nvPr/>
            </p:nvGraphicFramePr>
            <p:xfrm>
              <a:off x="3227" y="2281"/>
              <a:ext cx="950" cy="5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459" name="Picture2" r:id="rId6" imgW="838200" imgH="448056" progId="Word.Picture.8">
                      <p:embed/>
                    </p:oleObj>
                  </mc:Choice>
                  <mc:Fallback>
                    <p:oleObj name="Picture2" r:id="rId6" imgW="838200" imgH="448056" progId="Word.Picture.8">
                      <p:embed/>
                      <p:pic>
                        <p:nvPicPr>
                          <p:cNvPr id="48147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27" y="2281"/>
                            <a:ext cx="950" cy="50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8148" name="Object 7"/>
              <p:cNvGraphicFramePr>
                <a:graphicFrameLocks noChangeAspect="1"/>
              </p:cNvGraphicFramePr>
              <p:nvPr/>
            </p:nvGraphicFramePr>
            <p:xfrm>
              <a:off x="2444" y="1483"/>
              <a:ext cx="2172" cy="110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460" name="Picture2" r:id="rId8" imgW="1914144" imgH="972312" progId="Word.Picture.8">
                      <p:embed/>
                    </p:oleObj>
                  </mc:Choice>
                  <mc:Fallback>
                    <p:oleObj name="Picture2" r:id="rId8" imgW="1914144" imgH="972312" progId="Word.Picture.8">
                      <p:embed/>
                      <p:pic>
                        <p:nvPicPr>
                          <p:cNvPr id="48148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44" y="1483"/>
                            <a:ext cx="2172" cy="110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8149" name="Object 8"/>
              <p:cNvGraphicFramePr>
                <a:graphicFrameLocks noChangeAspect="1"/>
              </p:cNvGraphicFramePr>
              <p:nvPr/>
            </p:nvGraphicFramePr>
            <p:xfrm>
              <a:off x="2026" y="1280"/>
              <a:ext cx="832" cy="5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461" name="图片" r:id="rId10" imgW="733346" imgH="485347" progId="Word.Picture.8">
                      <p:embed/>
                    </p:oleObj>
                  </mc:Choice>
                  <mc:Fallback>
                    <p:oleObj name="图片" r:id="rId10" imgW="733346" imgH="485347" progId="Word.Picture.8">
                      <p:embed/>
                      <p:pic>
                        <p:nvPicPr>
                          <p:cNvPr id="48149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26" y="1280"/>
                            <a:ext cx="832" cy="55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5" name="Text Box 9"/>
            <p:cNvSpPr txBox="1">
              <a:spLocks noChangeArrowheads="1"/>
            </p:cNvSpPr>
            <p:nvPr/>
          </p:nvSpPr>
          <p:spPr bwMode="auto">
            <a:xfrm>
              <a:off x="1776" y="1286"/>
              <a:ext cx="33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2000" b="1" kern="0">
                  <a:solidFill>
                    <a:srgbClr val="FF0000"/>
                  </a:solidFill>
                  <a:latin typeface="Times New Roman" pitchFamily="18" charset="0"/>
                  <a:ea typeface="楷体_GB2312" pitchFamily="49" charset="-122"/>
                </a:rPr>
                <a:t>输入</a:t>
              </a:r>
            </a:p>
          </p:txBody>
        </p:sp>
        <p:sp>
          <p:nvSpPr>
            <p:cNvPr id="26" name="Text Box 10"/>
            <p:cNvSpPr txBox="1">
              <a:spLocks noChangeArrowheads="1"/>
            </p:cNvSpPr>
            <p:nvPr/>
          </p:nvSpPr>
          <p:spPr bwMode="auto">
            <a:xfrm>
              <a:off x="4896" y="1296"/>
              <a:ext cx="33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2000" b="1" kern="0">
                  <a:solidFill>
                    <a:srgbClr val="FF0000"/>
                  </a:solidFill>
                  <a:latin typeface="Times New Roman" pitchFamily="18" charset="0"/>
                  <a:ea typeface="楷体_GB2312" pitchFamily="49" charset="-122"/>
                </a:rPr>
                <a:t>输出</a:t>
              </a:r>
            </a:p>
          </p:txBody>
        </p:sp>
      </p:grpSp>
      <p:sp>
        <p:nvSpPr>
          <p:cNvPr id="48132" name="Line 11"/>
          <p:cNvSpPr>
            <a:spLocks noChangeShapeType="1"/>
          </p:cNvSpPr>
          <p:nvPr/>
        </p:nvSpPr>
        <p:spPr bwMode="auto">
          <a:xfrm>
            <a:off x="3749675" y="2922588"/>
            <a:ext cx="4068763" cy="0"/>
          </a:xfrm>
          <a:prstGeom prst="line">
            <a:avLst/>
          </a:prstGeom>
          <a:noFill/>
          <a:ln w="50800">
            <a:solidFill>
              <a:srgbClr val="FF0000"/>
            </a:solidFill>
            <a:prstDash val="dash"/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32" name="AutoShape 12"/>
          <p:cNvSpPr>
            <a:spLocks noChangeArrowheads="1"/>
          </p:cNvSpPr>
          <p:nvPr/>
        </p:nvSpPr>
        <p:spPr bwMode="auto">
          <a:xfrm>
            <a:off x="2681288" y="1216025"/>
            <a:ext cx="2584450" cy="581025"/>
          </a:xfrm>
          <a:prstGeom prst="wedgeEllipseCallout">
            <a:avLst>
              <a:gd name="adj1" fmla="val 35565"/>
              <a:gd name="adj2" fmla="val 234153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72000" rIns="0" bIns="72000" anchor="ctr">
            <a:spAutoFit/>
          </a:bodyPr>
          <a:lstStyle/>
          <a:p>
            <a:pPr algn="ctr"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+mn-ea"/>
              </a:rPr>
              <a:t>信号的正向传输</a:t>
            </a:r>
          </a:p>
        </p:txBody>
      </p:sp>
      <p:grpSp>
        <p:nvGrpSpPr>
          <p:cNvPr id="48134" name="Group 13"/>
          <p:cNvGrpSpPr>
            <a:grpSpLocks/>
          </p:cNvGrpSpPr>
          <p:nvPr/>
        </p:nvGrpSpPr>
        <p:grpSpPr bwMode="auto">
          <a:xfrm>
            <a:off x="4748213" y="3276600"/>
            <a:ext cx="2560637" cy="741363"/>
            <a:chOff x="2789" y="2156"/>
            <a:chExt cx="1613" cy="467"/>
          </a:xfrm>
        </p:grpSpPr>
        <p:sp>
          <p:nvSpPr>
            <p:cNvPr id="48139" name="Line 14"/>
            <p:cNvSpPr>
              <a:spLocks noChangeShapeType="1"/>
            </p:cNvSpPr>
            <p:nvPr/>
          </p:nvSpPr>
          <p:spPr bwMode="auto">
            <a:xfrm rot="-5400000">
              <a:off x="4188" y="2421"/>
              <a:ext cx="404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prstDash val="dash"/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40" name="Line 15"/>
            <p:cNvSpPr>
              <a:spLocks noChangeShapeType="1"/>
            </p:cNvSpPr>
            <p:nvPr/>
          </p:nvSpPr>
          <p:spPr bwMode="auto">
            <a:xfrm>
              <a:off x="2789" y="2623"/>
              <a:ext cx="1613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prstDash val="dash"/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41" name="Line 16"/>
            <p:cNvSpPr>
              <a:spLocks noChangeShapeType="1"/>
            </p:cNvSpPr>
            <p:nvPr/>
          </p:nvSpPr>
          <p:spPr bwMode="auto">
            <a:xfrm rot="-5400000">
              <a:off x="2556" y="2390"/>
              <a:ext cx="467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prstDash val="dash"/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37" name="AutoShape 17"/>
          <p:cNvSpPr>
            <a:spLocks noChangeArrowheads="1"/>
          </p:cNvSpPr>
          <p:nvPr/>
        </p:nvSpPr>
        <p:spPr bwMode="auto">
          <a:xfrm>
            <a:off x="6384925" y="5080000"/>
            <a:ext cx="2584450" cy="581025"/>
          </a:xfrm>
          <a:prstGeom prst="wedgeEllipseCallout">
            <a:avLst>
              <a:gd name="adj1" fmla="val -21745"/>
              <a:gd name="adj2" fmla="val -233880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72000" rIns="0" bIns="72000" anchor="ctr">
            <a:spAutoFit/>
          </a:bodyPr>
          <a:lstStyle/>
          <a:p>
            <a:pPr algn="ctr"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+mn-ea"/>
              </a:rPr>
              <a:t>信号的反向传输</a:t>
            </a:r>
          </a:p>
        </p:txBody>
      </p:sp>
      <p:sp>
        <p:nvSpPr>
          <p:cNvPr id="48136" name="Text Box 18"/>
          <p:cNvSpPr txBox="1">
            <a:spLocks noChangeArrowheads="1"/>
          </p:cNvSpPr>
          <p:nvPr/>
        </p:nvSpPr>
        <p:spPr bwMode="auto">
          <a:xfrm>
            <a:off x="395288" y="1304925"/>
            <a:ext cx="2743200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正向传输：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信号由输入到输出的传输</a:t>
            </a:r>
          </a:p>
        </p:txBody>
      </p:sp>
      <p:sp>
        <p:nvSpPr>
          <p:cNvPr id="48137" name="Text Box 19"/>
          <p:cNvSpPr txBox="1">
            <a:spLocks noChangeArrowheads="1"/>
          </p:cNvSpPr>
          <p:nvPr/>
        </p:nvSpPr>
        <p:spPr bwMode="auto">
          <a:xfrm>
            <a:off x="395288" y="2981325"/>
            <a:ext cx="2743200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反向传输：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信号由输出到输入的传输</a:t>
            </a:r>
          </a:p>
        </p:txBody>
      </p:sp>
      <p:sp>
        <p:nvSpPr>
          <p:cNvPr id="48138" name="Rectangle 2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68313" y="703263"/>
            <a:ext cx="4953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信号的单向化传输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8.2  </a:t>
            </a:r>
            <a:r>
              <a:rPr lang="zh-CN" altLang="en-US" dirty="0"/>
              <a:t>负反馈放大电路增益的一般表达式</a:t>
            </a:r>
          </a:p>
        </p:txBody>
      </p:sp>
      <p:grpSp>
        <p:nvGrpSpPr>
          <p:cNvPr id="34" name="Group 3"/>
          <p:cNvGrpSpPr>
            <a:grpSpLocks/>
          </p:cNvGrpSpPr>
          <p:nvPr/>
        </p:nvGrpSpPr>
        <p:grpSpPr bwMode="auto">
          <a:xfrm>
            <a:off x="1300163" y="1150938"/>
            <a:ext cx="3200400" cy="935037"/>
            <a:chOff x="672" y="528"/>
            <a:chExt cx="2016" cy="589"/>
          </a:xfrm>
        </p:grpSpPr>
        <p:sp>
          <p:nvSpPr>
            <p:cNvPr id="35" name="Rectangle 4"/>
            <p:cNvSpPr>
              <a:spLocks noChangeArrowheads="1"/>
            </p:cNvSpPr>
            <p:nvPr/>
          </p:nvSpPr>
          <p:spPr bwMode="auto">
            <a:xfrm>
              <a:off x="1392" y="649"/>
              <a:ext cx="1296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开环增益</a:t>
              </a:r>
            </a:p>
          </p:txBody>
        </p:sp>
        <p:graphicFrame>
          <p:nvGraphicFramePr>
            <p:cNvPr id="49185" name="Object 5"/>
            <p:cNvGraphicFramePr>
              <a:graphicFrameLocks noChangeAspect="1"/>
            </p:cNvGraphicFramePr>
            <p:nvPr/>
          </p:nvGraphicFramePr>
          <p:xfrm>
            <a:off x="672" y="528"/>
            <a:ext cx="717" cy="5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2" name="Equation" r:id="rId3" imgW="494870" imgH="406048" progId="Equation.3">
                    <p:embed/>
                  </p:oleObj>
                </mc:Choice>
                <mc:Fallback>
                  <p:oleObj name="Equation" r:id="rId3" imgW="494870" imgH="406048" progId="Equation.3">
                    <p:embed/>
                    <p:pic>
                      <p:nvPicPr>
                        <p:cNvPr id="4918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" y="528"/>
                          <a:ext cx="717" cy="5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" name="Group 6"/>
          <p:cNvGrpSpPr>
            <a:grpSpLocks/>
          </p:cNvGrpSpPr>
          <p:nvPr/>
        </p:nvGrpSpPr>
        <p:grpSpPr bwMode="auto">
          <a:xfrm>
            <a:off x="1346200" y="2060575"/>
            <a:ext cx="2933700" cy="935038"/>
            <a:chOff x="701" y="1152"/>
            <a:chExt cx="1848" cy="589"/>
          </a:xfrm>
        </p:grpSpPr>
        <p:graphicFrame>
          <p:nvGraphicFramePr>
            <p:cNvPr id="49182" name="Object 7"/>
            <p:cNvGraphicFramePr>
              <a:graphicFrameLocks noChangeAspect="1"/>
            </p:cNvGraphicFramePr>
            <p:nvPr/>
          </p:nvGraphicFramePr>
          <p:xfrm>
            <a:off x="701" y="1152"/>
            <a:ext cx="643" cy="5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3" name="Equation" r:id="rId5" imgW="444114" imgH="406048" progId="Equation.3">
                    <p:embed/>
                  </p:oleObj>
                </mc:Choice>
                <mc:Fallback>
                  <p:oleObj name="Equation" r:id="rId5" imgW="444114" imgH="406048" progId="Equation.3">
                    <p:embed/>
                    <p:pic>
                      <p:nvPicPr>
                        <p:cNvPr id="49182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1" y="1152"/>
                          <a:ext cx="643" cy="5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" name="Rectangle 8"/>
            <p:cNvSpPr>
              <a:spLocks noChangeArrowheads="1"/>
            </p:cNvSpPr>
            <p:nvPr/>
          </p:nvSpPr>
          <p:spPr bwMode="auto">
            <a:xfrm>
              <a:off x="1346" y="1253"/>
              <a:ext cx="1203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反馈系数</a:t>
              </a:r>
            </a:p>
          </p:txBody>
        </p:sp>
      </p:grpSp>
      <p:grpSp>
        <p:nvGrpSpPr>
          <p:cNvPr id="40" name="Group 9"/>
          <p:cNvGrpSpPr>
            <a:grpSpLocks/>
          </p:cNvGrpSpPr>
          <p:nvPr/>
        </p:nvGrpSpPr>
        <p:grpSpPr bwMode="auto">
          <a:xfrm>
            <a:off x="1230313" y="2974975"/>
            <a:ext cx="2965450" cy="935038"/>
            <a:chOff x="628" y="1728"/>
            <a:chExt cx="1868" cy="589"/>
          </a:xfrm>
        </p:grpSpPr>
        <p:graphicFrame>
          <p:nvGraphicFramePr>
            <p:cNvPr id="49180" name="Object 10"/>
            <p:cNvGraphicFramePr>
              <a:graphicFrameLocks noChangeAspect="1"/>
            </p:cNvGraphicFramePr>
            <p:nvPr/>
          </p:nvGraphicFramePr>
          <p:xfrm>
            <a:off x="628" y="1728"/>
            <a:ext cx="754" cy="5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4" name="Equation" r:id="rId7" imgW="520474" imgH="406224" progId="Equation.3">
                    <p:embed/>
                  </p:oleObj>
                </mc:Choice>
                <mc:Fallback>
                  <p:oleObj name="Equation" r:id="rId7" imgW="520474" imgH="406224" progId="Equation.3">
                    <p:embed/>
                    <p:pic>
                      <p:nvPicPr>
                        <p:cNvPr id="4918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8" y="1728"/>
                          <a:ext cx="754" cy="5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" name="Rectangle 11"/>
            <p:cNvSpPr>
              <a:spLocks noChangeArrowheads="1"/>
            </p:cNvSpPr>
            <p:nvPr/>
          </p:nvSpPr>
          <p:spPr bwMode="auto">
            <a:xfrm>
              <a:off x="1393" y="1849"/>
              <a:ext cx="1103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闭环增益</a:t>
              </a:r>
            </a:p>
          </p:txBody>
        </p:sp>
      </p:grpSp>
      <p:sp>
        <p:nvSpPr>
          <p:cNvPr id="43" name="Rectangle 12"/>
          <p:cNvSpPr>
            <a:spLocks noChangeArrowheads="1"/>
          </p:cNvSpPr>
          <p:nvPr/>
        </p:nvSpPr>
        <p:spPr bwMode="auto">
          <a:xfrm>
            <a:off x="544513" y="3865563"/>
            <a:ext cx="104616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因为</a:t>
            </a:r>
          </a:p>
        </p:txBody>
      </p:sp>
      <p:graphicFrame>
        <p:nvGraphicFramePr>
          <p:cNvPr id="44" name="Object 13"/>
          <p:cNvGraphicFramePr>
            <a:graphicFrameLocks noChangeAspect="1"/>
          </p:cNvGraphicFramePr>
          <p:nvPr/>
        </p:nvGraphicFramePr>
        <p:xfrm>
          <a:off x="1423988" y="3902075"/>
          <a:ext cx="1693862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" name="Equation" r:id="rId9" imgW="736600" imgH="203200" progId="Equation.3">
                  <p:embed/>
                </p:oleObj>
              </mc:Choice>
              <mc:Fallback>
                <p:oleObj name="Equation" r:id="rId9" imgW="736600" imgH="203200" progId="Equation.3">
                  <p:embed/>
                  <p:pic>
                    <p:nvPicPr>
                      <p:cNvPr id="4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3988" y="3902075"/>
                        <a:ext cx="1693862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14"/>
          <p:cNvSpPr>
            <a:spLocks noChangeArrowheads="1"/>
          </p:cNvSpPr>
          <p:nvPr/>
        </p:nvSpPr>
        <p:spPr bwMode="auto">
          <a:xfrm>
            <a:off x="579438" y="4567238"/>
            <a:ext cx="104616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所以</a:t>
            </a:r>
          </a:p>
        </p:txBody>
      </p:sp>
      <p:graphicFrame>
        <p:nvGraphicFramePr>
          <p:cNvPr id="46" name="Object 15"/>
          <p:cNvGraphicFramePr>
            <a:graphicFrameLocks noChangeAspect="1"/>
          </p:cNvGraphicFramePr>
          <p:nvPr/>
        </p:nvGraphicFramePr>
        <p:xfrm>
          <a:off x="1489075" y="4414838"/>
          <a:ext cx="1196975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Equation" r:id="rId11" imgW="520474" imgH="406224" progId="Equation.3">
                  <p:embed/>
                </p:oleObj>
              </mc:Choice>
              <mc:Fallback>
                <p:oleObj name="Equation" r:id="rId11" imgW="520474" imgH="406224" progId="Equation.3">
                  <p:embed/>
                  <p:pic>
                    <p:nvPicPr>
                      <p:cNvPr id="46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9075" y="4414838"/>
                        <a:ext cx="1196975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16"/>
          <p:cNvGraphicFramePr>
            <a:graphicFrameLocks noChangeAspect="1"/>
          </p:cNvGraphicFramePr>
          <p:nvPr/>
        </p:nvGraphicFramePr>
        <p:xfrm>
          <a:off x="2709863" y="4416425"/>
          <a:ext cx="1430337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name="Equation" r:id="rId13" imgW="622030" imgH="406224" progId="Equation.3">
                  <p:embed/>
                </p:oleObj>
              </mc:Choice>
              <mc:Fallback>
                <p:oleObj name="Equation" r:id="rId13" imgW="622030" imgH="406224" progId="Equation.3">
                  <p:embed/>
                  <p:pic>
                    <p:nvPicPr>
                      <p:cNvPr id="4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9863" y="4416425"/>
                        <a:ext cx="1430337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17"/>
          <p:cNvGraphicFramePr>
            <a:graphicFrameLocks noChangeAspect="1"/>
          </p:cNvGraphicFramePr>
          <p:nvPr/>
        </p:nvGraphicFramePr>
        <p:xfrm>
          <a:off x="4157663" y="4416425"/>
          <a:ext cx="2014537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8" name="Equation" r:id="rId15" imgW="875920" imgH="406224" progId="Equation.3">
                  <p:embed/>
                </p:oleObj>
              </mc:Choice>
              <mc:Fallback>
                <p:oleObj name="Equation" r:id="rId15" imgW="875920" imgH="406224" progId="Equation.3">
                  <p:embed/>
                  <p:pic>
                    <p:nvPicPr>
                      <p:cNvPr id="48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7663" y="4416425"/>
                        <a:ext cx="2014537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ectangle 18"/>
          <p:cNvSpPr>
            <a:spLocks noChangeArrowheads="1"/>
          </p:cNvSpPr>
          <p:nvPr/>
        </p:nvSpPr>
        <p:spPr bwMode="auto">
          <a:xfrm>
            <a:off x="309563" y="1311275"/>
            <a:ext cx="104616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已知</a:t>
            </a:r>
          </a:p>
        </p:txBody>
      </p:sp>
      <p:graphicFrame>
        <p:nvGraphicFramePr>
          <p:cNvPr id="50" name="Object 19"/>
          <p:cNvGraphicFramePr>
            <a:graphicFrameLocks noChangeAspect="1"/>
          </p:cNvGraphicFramePr>
          <p:nvPr/>
        </p:nvGraphicFramePr>
        <p:xfrm>
          <a:off x="6291263" y="4459288"/>
          <a:ext cx="1312862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" name="Equation" r:id="rId17" imgW="571500" imgH="368300" progId="Equation.3">
                  <p:embed/>
                </p:oleObj>
              </mc:Choice>
              <mc:Fallback>
                <p:oleObj name="Equation" r:id="rId17" imgW="571500" imgH="368300" progId="Equation.3">
                  <p:embed/>
                  <p:pic>
                    <p:nvPicPr>
                      <p:cNvPr id="5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1263" y="4459288"/>
                        <a:ext cx="1312862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6" name="AutoShape 20" descr="羊皮纸"/>
          <p:cNvSpPr>
            <a:spLocks noChangeArrowheads="1"/>
          </p:cNvSpPr>
          <p:nvPr/>
        </p:nvSpPr>
        <p:spPr bwMode="auto">
          <a:xfrm>
            <a:off x="4213225" y="1187450"/>
            <a:ext cx="4822825" cy="2762250"/>
          </a:xfrm>
          <a:prstGeom prst="roundRect">
            <a:avLst>
              <a:gd name="adj" fmla="val 16667"/>
            </a:avLst>
          </a:prstGeom>
          <a:blipFill dpi="0" rotWithShape="0">
            <a:blip r:embed="rId19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b="1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49167" name="Group 21"/>
          <p:cNvGrpSpPr>
            <a:grpSpLocks/>
          </p:cNvGrpSpPr>
          <p:nvPr/>
        </p:nvGrpSpPr>
        <p:grpSpPr bwMode="auto">
          <a:xfrm>
            <a:off x="4403725" y="1379538"/>
            <a:ext cx="4529138" cy="2425700"/>
            <a:chOff x="2026" y="1261"/>
            <a:chExt cx="2853" cy="1528"/>
          </a:xfrm>
        </p:grpSpPr>
        <p:graphicFrame>
          <p:nvGraphicFramePr>
            <p:cNvPr id="49176" name="Object 22"/>
            <p:cNvGraphicFramePr>
              <a:graphicFrameLocks noChangeAspect="1"/>
            </p:cNvGraphicFramePr>
            <p:nvPr/>
          </p:nvGraphicFramePr>
          <p:xfrm>
            <a:off x="2789" y="1261"/>
            <a:ext cx="2090" cy="5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90" name="Picture2" r:id="rId20" imgW="1837944" imgH="477012" progId="Word.Picture.8">
                    <p:embed/>
                  </p:oleObj>
                </mc:Choice>
                <mc:Fallback>
                  <p:oleObj name="Picture2" r:id="rId20" imgW="1837944" imgH="477012" progId="Word.Picture.8">
                    <p:embed/>
                    <p:pic>
                      <p:nvPicPr>
                        <p:cNvPr id="49176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9" y="1261"/>
                          <a:ext cx="2090" cy="5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77" name="Object 23"/>
            <p:cNvGraphicFramePr>
              <a:graphicFrameLocks noChangeAspect="1"/>
            </p:cNvGraphicFramePr>
            <p:nvPr/>
          </p:nvGraphicFramePr>
          <p:xfrm>
            <a:off x="3227" y="2281"/>
            <a:ext cx="950" cy="5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91" name="Picture2" r:id="rId22" imgW="838200" imgH="448056" progId="Word.Picture.8">
                    <p:embed/>
                  </p:oleObj>
                </mc:Choice>
                <mc:Fallback>
                  <p:oleObj name="Picture2" r:id="rId22" imgW="838200" imgH="448056" progId="Word.Picture.8">
                    <p:embed/>
                    <p:pic>
                      <p:nvPicPr>
                        <p:cNvPr id="49177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7" y="2281"/>
                          <a:ext cx="950" cy="5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78" name="Object 24"/>
            <p:cNvGraphicFramePr>
              <a:graphicFrameLocks noChangeAspect="1"/>
            </p:cNvGraphicFramePr>
            <p:nvPr/>
          </p:nvGraphicFramePr>
          <p:xfrm>
            <a:off x="2444" y="1483"/>
            <a:ext cx="2172" cy="11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92" name="Picture2" r:id="rId24" imgW="1914144" imgH="972312" progId="Word.Picture.8">
                    <p:embed/>
                  </p:oleObj>
                </mc:Choice>
                <mc:Fallback>
                  <p:oleObj name="Picture2" r:id="rId24" imgW="1914144" imgH="972312" progId="Word.Picture.8">
                    <p:embed/>
                    <p:pic>
                      <p:nvPicPr>
                        <p:cNvPr id="49178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4" y="1483"/>
                          <a:ext cx="2172" cy="11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79" name="Object 25"/>
            <p:cNvGraphicFramePr>
              <a:graphicFrameLocks noChangeAspect="1"/>
            </p:cNvGraphicFramePr>
            <p:nvPr/>
          </p:nvGraphicFramePr>
          <p:xfrm>
            <a:off x="2026" y="1280"/>
            <a:ext cx="832" cy="5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93" name="图片" r:id="rId26" imgW="733346" imgH="485347" progId="Word.Picture.8">
                    <p:embed/>
                  </p:oleObj>
                </mc:Choice>
                <mc:Fallback>
                  <p:oleObj name="图片" r:id="rId26" imgW="733346" imgH="485347" progId="Word.Picture.8">
                    <p:embed/>
                    <p:pic>
                      <p:nvPicPr>
                        <p:cNvPr id="49179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26" y="1280"/>
                          <a:ext cx="832" cy="55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7" name="Group 26"/>
          <p:cNvGrpSpPr>
            <a:grpSpLocks/>
          </p:cNvGrpSpPr>
          <p:nvPr/>
        </p:nvGrpSpPr>
        <p:grpSpPr bwMode="auto">
          <a:xfrm>
            <a:off x="3381375" y="3902075"/>
            <a:ext cx="2270125" cy="468313"/>
            <a:chOff x="1930" y="2352"/>
            <a:chExt cx="1430" cy="295"/>
          </a:xfrm>
        </p:grpSpPr>
        <p:graphicFrame>
          <p:nvGraphicFramePr>
            <p:cNvPr id="49174" name="Object 27"/>
            <p:cNvGraphicFramePr>
              <a:graphicFrameLocks noChangeAspect="1"/>
            </p:cNvGraphicFramePr>
            <p:nvPr/>
          </p:nvGraphicFramePr>
          <p:xfrm>
            <a:off x="2275" y="2352"/>
            <a:ext cx="1085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94" name="Equation" r:id="rId28" imgW="748975" imgH="203112" progId="Equation.3">
                    <p:embed/>
                  </p:oleObj>
                </mc:Choice>
                <mc:Fallback>
                  <p:oleObj name="Equation" r:id="rId28" imgW="748975" imgH="203112" progId="Equation.3">
                    <p:embed/>
                    <p:pic>
                      <p:nvPicPr>
                        <p:cNvPr id="49174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5" y="2352"/>
                          <a:ext cx="1085" cy="2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" name="AutoShape 28"/>
            <p:cNvSpPr>
              <a:spLocks noChangeArrowheads="1"/>
            </p:cNvSpPr>
            <p:nvPr/>
          </p:nvSpPr>
          <p:spPr bwMode="auto">
            <a:xfrm>
              <a:off x="1930" y="2448"/>
              <a:ext cx="240" cy="96"/>
            </a:xfrm>
            <a:prstGeom prst="rightArrow">
              <a:avLst>
                <a:gd name="adj1" fmla="val 50000"/>
                <a:gd name="adj2" fmla="val 62500"/>
              </a:avLst>
            </a:prstGeom>
            <a:solidFill>
              <a:srgbClr val="A3B2C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sp>
        <p:nvSpPr>
          <p:cNvPr id="60" name="Rectangle 29"/>
          <p:cNvSpPr>
            <a:spLocks noChangeArrowheads="1"/>
          </p:cNvSpPr>
          <p:nvPr/>
        </p:nvSpPr>
        <p:spPr bwMode="auto">
          <a:xfrm>
            <a:off x="3689350" y="5541963"/>
            <a:ext cx="36861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闭环增益的一般表达式</a:t>
            </a:r>
          </a:p>
        </p:txBody>
      </p:sp>
      <p:grpSp>
        <p:nvGrpSpPr>
          <p:cNvPr id="61" name="Group 30"/>
          <p:cNvGrpSpPr>
            <a:grpSpLocks/>
          </p:cNvGrpSpPr>
          <p:nvPr/>
        </p:nvGrpSpPr>
        <p:grpSpPr bwMode="auto">
          <a:xfrm>
            <a:off x="1174750" y="5426075"/>
            <a:ext cx="2333625" cy="811213"/>
            <a:chOff x="432" y="3360"/>
            <a:chExt cx="1470" cy="511"/>
          </a:xfrm>
        </p:grpSpPr>
        <p:sp>
          <p:nvSpPr>
            <p:cNvPr id="62" name="Rectangle 31"/>
            <p:cNvSpPr>
              <a:spLocks noChangeArrowheads="1"/>
            </p:cNvSpPr>
            <p:nvPr/>
          </p:nvSpPr>
          <p:spPr bwMode="auto">
            <a:xfrm>
              <a:off x="432" y="3408"/>
              <a:ext cx="480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即</a:t>
              </a:r>
            </a:p>
          </p:txBody>
        </p:sp>
        <p:graphicFrame>
          <p:nvGraphicFramePr>
            <p:cNvPr id="49173" name="Object 32" descr="羊皮纸"/>
            <p:cNvGraphicFramePr>
              <a:graphicFrameLocks noChangeAspect="1"/>
            </p:cNvGraphicFramePr>
            <p:nvPr/>
          </p:nvGraphicFramePr>
          <p:xfrm>
            <a:off x="841" y="3360"/>
            <a:ext cx="1061" cy="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95" name="Equation" r:id="rId30" imgW="761669" imgH="368140" progId="Equation.3">
                    <p:embed/>
                  </p:oleObj>
                </mc:Choice>
                <mc:Fallback>
                  <p:oleObj name="Equation" r:id="rId30" imgW="761669" imgH="368140" progId="Equation.3">
                    <p:embed/>
                    <p:pic>
                      <p:nvPicPr>
                        <p:cNvPr id="49173" name="Object 32" descr="羊皮纸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-4726" r="-4726" b="-9775"/>
                        <a:stretch>
                          <a:fillRect/>
                        </a:stretch>
                      </p:blipFill>
                      <p:spPr bwMode="auto">
                        <a:xfrm>
                          <a:off x="841" y="3360"/>
                          <a:ext cx="1061" cy="511"/>
                        </a:xfrm>
                        <a:prstGeom prst="rect">
                          <a:avLst/>
                        </a:prstGeom>
                        <a:blipFill dpi="0" rotWithShape="0">
                          <a:blip r:embed="rId19"/>
                          <a:srcRect l="-4726" r="-4726" b="-9775"/>
                          <a:tile tx="0" ty="0" sx="100000" sy="100000" flip="none" algn="tl"/>
                        </a:blip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9171" name="Rectangle 33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468313" y="684213"/>
            <a:ext cx="4953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闭环增益的一般表达式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utoUpdateAnimBg="0"/>
      <p:bldP spid="45" grpId="0" autoUpdateAnimBg="0"/>
      <p:bldP spid="49" grpId="0" autoUpdateAnimBg="0"/>
      <p:bldP spid="60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Object 3"/>
          <p:cNvGraphicFramePr>
            <a:graphicFrameLocks noChangeAspect="1"/>
          </p:cNvGraphicFramePr>
          <p:nvPr/>
        </p:nvGraphicFramePr>
        <p:xfrm>
          <a:off x="3705225" y="3879850"/>
          <a:ext cx="17018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公式" r:id="rId3" imgW="850531" imgH="672808" progId="Equation.3">
                  <p:embed/>
                </p:oleObj>
              </mc:Choice>
              <mc:Fallback>
                <p:oleObj name="公式" r:id="rId3" imgW="850531" imgH="672808" progId="Equation.3">
                  <p:embed/>
                  <p:pic>
                    <p:nvPicPr>
                      <p:cNvPr id="6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5225" y="3879850"/>
                        <a:ext cx="1701800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79" name="Rectangle 4"/>
          <p:cNvSpPr>
            <a:spLocks noChangeArrowheads="1"/>
          </p:cNvSpPr>
          <p:nvPr/>
        </p:nvSpPr>
        <p:spPr bwMode="auto">
          <a:xfrm>
            <a:off x="347663" y="630238"/>
            <a:ext cx="1481137" cy="111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indent="2698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信号量或信号传递比</a:t>
            </a:r>
          </a:p>
        </p:txBody>
      </p:sp>
      <p:sp>
        <p:nvSpPr>
          <p:cNvPr id="50180" name="Rectangle 5"/>
          <p:cNvSpPr>
            <a:spLocks noChangeArrowheads="1"/>
          </p:cNvSpPr>
          <p:nvPr/>
        </p:nvSpPr>
        <p:spPr bwMode="auto">
          <a:xfrm>
            <a:off x="2057400" y="630238"/>
            <a:ext cx="6586538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反馈组态</a:t>
            </a:r>
          </a:p>
        </p:txBody>
      </p:sp>
      <p:sp>
        <p:nvSpPr>
          <p:cNvPr id="50181" name="Rectangle 6"/>
          <p:cNvSpPr>
            <a:spLocks noChangeArrowheads="1"/>
          </p:cNvSpPr>
          <p:nvPr/>
        </p:nvSpPr>
        <p:spPr bwMode="auto">
          <a:xfrm>
            <a:off x="2012950" y="1111250"/>
            <a:ext cx="1474788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电压串联</a:t>
            </a:r>
          </a:p>
        </p:txBody>
      </p:sp>
      <p:sp>
        <p:nvSpPr>
          <p:cNvPr id="50182" name="Rectangle 7"/>
          <p:cNvSpPr>
            <a:spLocks noChangeArrowheads="1"/>
          </p:cNvSpPr>
          <p:nvPr/>
        </p:nvSpPr>
        <p:spPr bwMode="auto">
          <a:xfrm>
            <a:off x="3756025" y="1111250"/>
            <a:ext cx="1474788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电流并联</a:t>
            </a:r>
          </a:p>
        </p:txBody>
      </p:sp>
      <p:sp>
        <p:nvSpPr>
          <p:cNvPr id="50183" name="Rectangle 8"/>
          <p:cNvSpPr>
            <a:spLocks noChangeArrowheads="1"/>
          </p:cNvSpPr>
          <p:nvPr/>
        </p:nvSpPr>
        <p:spPr bwMode="auto">
          <a:xfrm>
            <a:off x="5430838" y="1111250"/>
            <a:ext cx="1476375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电压并联</a:t>
            </a:r>
          </a:p>
        </p:txBody>
      </p:sp>
      <p:sp>
        <p:nvSpPr>
          <p:cNvPr id="50184" name="Rectangle 9"/>
          <p:cNvSpPr>
            <a:spLocks noChangeArrowheads="1"/>
          </p:cNvSpPr>
          <p:nvPr/>
        </p:nvSpPr>
        <p:spPr bwMode="auto">
          <a:xfrm>
            <a:off x="7135813" y="1111250"/>
            <a:ext cx="1474787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电流串联</a:t>
            </a:r>
          </a:p>
        </p:txBody>
      </p:sp>
      <p:sp>
        <p:nvSpPr>
          <p:cNvPr id="67" name="Rectangle 10"/>
          <p:cNvSpPr>
            <a:spLocks noChangeArrowheads="1"/>
          </p:cNvSpPr>
          <p:nvPr/>
        </p:nvSpPr>
        <p:spPr bwMode="auto">
          <a:xfrm>
            <a:off x="1927225" y="2635250"/>
            <a:ext cx="1474788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kumimoji="1" lang="en-US" altLang="zh-CN" sz="2400" b="1" i="1" baseline="-30000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/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  <a:endParaRPr kumimoji="1"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8" name="Rectangle 11"/>
          <p:cNvSpPr>
            <a:spLocks noChangeArrowheads="1"/>
          </p:cNvSpPr>
          <p:nvPr/>
        </p:nvSpPr>
        <p:spPr bwMode="auto">
          <a:xfrm>
            <a:off x="3527425" y="2635250"/>
            <a:ext cx="1474788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kumimoji="1" lang="en-US" altLang="zh-CN" sz="2400" b="1" i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/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  <a:endParaRPr kumimoji="1"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0187" name="Rectangle 12"/>
          <p:cNvSpPr>
            <a:spLocks noChangeArrowheads="1"/>
          </p:cNvSpPr>
          <p:nvPr/>
        </p:nvSpPr>
        <p:spPr bwMode="auto">
          <a:xfrm>
            <a:off x="228600" y="3194050"/>
            <a:ext cx="1481138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/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endParaRPr kumimoji="1"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0" name="Rectangle 13"/>
          <p:cNvSpPr>
            <a:spLocks noChangeArrowheads="1"/>
          </p:cNvSpPr>
          <p:nvPr/>
        </p:nvSpPr>
        <p:spPr bwMode="auto">
          <a:xfrm>
            <a:off x="1927225" y="3194050"/>
            <a:ext cx="1474788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 i="1" baseline="-30000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/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endParaRPr kumimoji="1"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1" name="Rectangle 14"/>
          <p:cNvSpPr>
            <a:spLocks noChangeArrowheads="1"/>
          </p:cNvSpPr>
          <p:nvPr/>
        </p:nvSpPr>
        <p:spPr bwMode="auto">
          <a:xfrm>
            <a:off x="3527425" y="3194050"/>
            <a:ext cx="1474788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 i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/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endParaRPr kumimoji="1"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72" name="Group 15"/>
          <p:cNvGrpSpPr>
            <a:grpSpLocks/>
          </p:cNvGrpSpPr>
          <p:nvPr/>
        </p:nvGrpSpPr>
        <p:grpSpPr bwMode="auto">
          <a:xfrm>
            <a:off x="1800225" y="3803650"/>
            <a:ext cx="1854200" cy="1346200"/>
            <a:chOff x="1248" y="2256"/>
            <a:chExt cx="1168" cy="848"/>
          </a:xfrm>
        </p:grpSpPr>
        <p:graphicFrame>
          <p:nvGraphicFramePr>
            <p:cNvPr id="50233" name="Object 16"/>
            <p:cNvGraphicFramePr>
              <a:graphicFrameLocks noChangeAspect="1"/>
            </p:cNvGraphicFramePr>
            <p:nvPr/>
          </p:nvGraphicFramePr>
          <p:xfrm>
            <a:off x="1504" y="2544"/>
            <a:ext cx="912" cy="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7" name="公式" r:id="rId5" imgW="723586" imgH="444307" progId="Equation.3">
                    <p:embed/>
                  </p:oleObj>
                </mc:Choice>
                <mc:Fallback>
                  <p:oleObj name="公式" r:id="rId5" imgW="723586" imgH="444307" progId="Equation.3">
                    <p:embed/>
                    <p:pic>
                      <p:nvPicPr>
                        <p:cNvPr id="50233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4" y="2544"/>
                          <a:ext cx="912" cy="5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" name="Rectangle 17"/>
            <p:cNvSpPr>
              <a:spLocks noChangeArrowheads="1"/>
            </p:cNvSpPr>
            <p:nvPr/>
          </p:nvSpPr>
          <p:spPr bwMode="auto">
            <a:xfrm>
              <a:off x="1248" y="2256"/>
              <a:ext cx="929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indent="269875"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>
                <a:defRPr/>
              </a:pPr>
              <a:r>
                <a:rPr lang="en-US" altLang="zh-CN" b="1" i="1" kern="0">
                  <a:solidFill>
                    <a:srgbClr val="000000"/>
                  </a:solidFill>
                  <a:ea typeface="楷体_GB2312" pitchFamily="49" charset="-122"/>
                </a:rPr>
                <a:t>A</a:t>
              </a:r>
              <a:r>
                <a:rPr lang="en-US" altLang="zh-CN" b="1" i="1" kern="0" baseline="-30000">
                  <a:solidFill>
                    <a:srgbClr val="000000"/>
                  </a:solidFill>
                  <a:latin typeface="Book Antiqua" pitchFamily="18" charset="0"/>
                  <a:ea typeface="楷体_GB2312" pitchFamily="49" charset="-122"/>
                </a:rPr>
                <a:t>v</a:t>
              </a:r>
              <a:r>
                <a:rPr lang="en-US" altLang="zh-CN" b="1" kern="0" baseline="-30000">
                  <a:solidFill>
                    <a:srgbClr val="000000"/>
                  </a:solidFill>
                  <a:ea typeface="楷体_GB2312" pitchFamily="49" charset="-122"/>
                </a:rPr>
                <a:t>f</a:t>
              </a:r>
              <a:r>
                <a:rPr lang="en-US" altLang="zh-CN" b="1" kern="0">
                  <a:solidFill>
                    <a:srgbClr val="000000"/>
                  </a:solidFill>
                  <a:ea typeface="楷体_GB2312" pitchFamily="49" charset="-122"/>
                </a:rPr>
                <a:t>=</a:t>
              </a:r>
              <a:r>
                <a:rPr lang="en-US" altLang="zh-CN" b="1" i="1" kern="0">
                  <a:solidFill>
                    <a:srgbClr val="000000"/>
                  </a:solidFill>
                  <a:latin typeface="Book Antiqua" pitchFamily="18" charset="0"/>
                  <a:ea typeface="楷体_GB2312" pitchFamily="49" charset="-122"/>
                </a:rPr>
                <a:t>v</a:t>
              </a:r>
              <a:r>
                <a:rPr lang="en-US" altLang="zh-CN" b="1" kern="0" baseline="-30000">
                  <a:solidFill>
                    <a:srgbClr val="000000"/>
                  </a:solidFill>
                  <a:ea typeface="楷体_GB2312" pitchFamily="49" charset="-122"/>
                </a:rPr>
                <a:t>o</a:t>
              </a:r>
              <a:r>
                <a:rPr lang="en-US" altLang="zh-CN" b="1" kern="0">
                  <a:solidFill>
                    <a:srgbClr val="000000"/>
                  </a:solidFill>
                  <a:ea typeface="楷体_GB2312" pitchFamily="49" charset="-122"/>
                </a:rPr>
                <a:t>/</a:t>
              </a:r>
              <a:r>
                <a:rPr lang="en-US" altLang="zh-CN" b="1" i="1" kern="0">
                  <a:solidFill>
                    <a:srgbClr val="000000"/>
                  </a:solidFill>
                  <a:latin typeface="Book Antiqua" pitchFamily="18" charset="0"/>
                  <a:ea typeface="楷体_GB2312" pitchFamily="49" charset="-122"/>
                </a:rPr>
                <a:t>v</a:t>
              </a:r>
              <a:r>
                <a:rPr lang="en-US" altLang="zh-CN" b="1" kern="0" baseline="-30000">
                  <a:solidFill>
                    <a:srgbClr val="000000"/>
                  </a:solidFill>
                  <a:ea typeface="楷体_GB2312" pitchFamily="49" charset="-122"/>
                </a:rPr>
                <a:t>i</a:t>
              </a:r>
              <a:endParaRPr lang="en-US" altLang="zh-CN" b="1" kern="0">
                <a:solidFill>
                  <a:srgbClr val="000000"/>
                </a:solidFill>
                <a:ea typeface="楷体_GB2312" pitchFamily="49" charset="-122"/>
              </a:endParaRPr>
            </a:p>
          </p:txBody>
        </p:sp>
      </p:grpSp>
      <p:sp>
        <p:nvSpPr>
          <p:cNvPr id="50191" name="Rectangle 18"/>
          <p:cNvSpPr>
            <a:spLocks noChangeArrowheads="1"/>
          </p:cNvSpPr>
          <p:nvPr/>
        </p:nvSpPr>
        <p:spPr bwMode="auto">
          <a:xfrm>
            <a:off x="228600" y="5327650"/>
            <a:ext cx="148113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功能</a:t>
            </a:r>
          </a:p>
        </p:txBody>
      </p:sp>
      <p:sp>
        <p:nvSpPr>
          <p:cNvPr id="76" name="Rectangle 19"/>
          <p:cNvSpPr>
            <a:spLocks noChangeArrowheads="1"/>
          </p:cNvSpPr>
          <p:nvPr/>
        </p:nvSpPr>
        <p:spPr bwMode="auto">
          <a:xfrm>
            <a:off x="2039938" y="5327650"/>
            <a:ext cx="1474787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控制</a:t>
            </a:r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，电压放大</a:t>
            </a:r>
          </a:p>
        </p:txBody>
      </p:sp>
      <p:sp>
        <p:nvSpPr>
          <p:cNvPr id="77" name="Rectangle 20"/>
          <p:cNvSpPr>
            <a:spLocks noChangeArrowheads="1"/>
          </p:cNvSpPr>
          <p:nvPr/>
        </p:nvSpPr>
        <p:spPr bwMode="auto">
          <a:xfrm>
            <a:off x="3767138" y="5327650"/>
            <a:ext cx="1474787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控制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，电流放大</a:t>
            </a:r>
          </a:p>
        </p:txBody>
      </p:sp>
      <p:sp>
        <p:nvSpPr>
          <p:cNvPr id="50194" name="Rectangle 21"/>
          <p:cNvSpPr>
            <a:spLocks noChangeArrowheads="1"/>
          </p:cNvSpPr>
          <p:nvPr/>
        </p:nvSpPr>
        <p:spPr bwMode="auto">
          <a:xfrm>
            <a:off x="914400" y="159385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endParaRPr kumimoji="1"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0195" name="Rectangle 22"/>
          <p:cNvSpPr>
            <a:spLocks noChangeArrowheads="1"/>
          </p:cNvSpPr>
          <p:nvPr/>
        </p:nvSpPr>
        <p:spPr bwMode="auto">
          <a:xfrm>
            <a:off x="228600" y="2127250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</a:p>
        </p:txBody>
      </p:sp>
      <p:grpSp>
        <p:nvGrpSpPr>
          <p:cNvPr id="50196" name="Group 23"/>
          <p:cNvGrpSpPr>
            <a:grpSpLocks/>
          </p:cNvGrpSpPr>
          <p:nvPr/>
        </p:nvGrpSpPr>
        <p:grpSpPr bwMode="auto">
          <a:xfrm>
            <a:off x="152400" y="3803650"/>
            <a:ext cx="1601788" cy="1290638"/>
            <a:chOff x="144" y="2256"/>
            <a:chExt cx="1009" cy="813"/>
          </a:xfrm>
        </p:grpSpPr>
        <p:sp>
          <p:nvSpPr>
            <p:cNvPr id="81" name="Rectangle 24"/>
            <p:cNvSpPr>
              <a:spLocks noChangeArrowheads="1"/>
            </p:cNvSpPr>
            <p:nvPr/>
          </p:nvSpPr>
          <p:spPr bwMode="auto">
            <a:xfrm>
              <a:off x="144" y="2256"/>
              <a:ext cx="933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algn="l">
                <a:tabLst>
                  <a:tab pos="266700" algn="r"/>
                  <a:tab pos="3060700" algn="ct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algn="l">
                <a:tabLst>
                  <a:tab pos="266700" algn="r"/>
                  <a:tab pos="3060700" algn="ct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algn="l">
                <a:tabLst>
                  <a:tab pos="266700" algn="r"/>
                  <a:tab pos="3060700" algn="ct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algn="l">
                <a:tabLst>
                  <a:tab pos="266700" algn="r"/>
                  <a:tab pos="3060700" algn="ct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algn="l">
                <a:tabLst>
                  <a:tab pos="266700" algn="r"/>
                  <a:tab pos="3060700" algn="ct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3060700" algn="ct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3060700" algn="ct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3060700" algn="ct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3060700" algn="ctr"/>
                </a:tabLs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b="1" i="1" kern="0">
                  <a:solidFill>
                    <a:srgbClr val="000000"/>
                  </a:solidFill>
                  <a:ea typeface="楷体_GB2312" pitchFamily="49" charset="-122"/>
                </a:rPr>
                <a:t>A</a:t>
              </a:r>
              <a:r>
                <a:rPr lang="en-US" altLang="zh-CN" b="1" kern="0" baseline="-30000">
                  <a:solidFill>
                    <a:srgbClr val="000000"/>
                  </a:solidFill>
                  <a:ea typeface="楷体_GB2312" pitchFamily="49" charset="-122"/>
                </a:rPr>
                <a:t>f</a:t>
              </a:r>
              <a:r>
                <a:rPr lang="en-US" altLang="zh-CN" b="1" kern="0">
                  <a:solidFill>
                    <a:srgbClr val="000000"/>
                  </a:solidFill>
                  <a:ea typeface="楷体_GB2312" pitchFamily="49" charset="-122"/>
                </a:rPr>
                <a:t>=</a:t>
              </a:r>
              <a:r>
                <a:rPr lang="en-US" altLang="zh-CN" b="1" i="1" kern="0">
                  <a:solidFill>
                    <a:srgbClr val="000000"/>
                  </a:solidFill>
                  <a:ea typeface="楷体_GB2312" pitchFamily="49" charset="-122"/>
                </a:rPr>
                <a:t>x</a:t>
              </a:r>
              <a:r>
                <a:rPr lang="en-US" altLang="zh-CN" b="1" kern="0" baseline="-30000">
                  <a:solidFill>
                    <a:srgbClr val="000000"/>
                  </a:solidFill>
                  <a:ea typeface="楷体_GB2312" pitchFamily="49" charset="-122"/>
                </a:rPr>
                <a:t>o</a:t>
              </a:r>
              <a:r>
                <a:rPr lang="en-US" altLang="zh-CN" b="1" kern="0">
                  <a:solidFill>
                    <a:srgbClr val="000000"/>
                  </a:solidFill>
                  <a:ea typeface="楷体_GB2312" pitchFamily="49" charset="-122"/>
                </a:rPr>
                <a:t>/</a:t>
              </a:r>
              <a:r>
                <a:rPr lang="en-US" altLang="zh-CN" b="1" i="1" kern="0">
                  <a:solidFill>
                    <a:srgbClr val="000000"/>
                  </a:solidFill>
                  <a:ea typeface="楷体_GB2312" pitchFamily="49" charset="-122"/>
                </a:rPr>
                <a:t>x</a:t>
              </a:r>
              <a:r>
                <a:rPr lang="en-US" altLang="zh-CN" b="1" kern="0" baseline="-30000">
                  <a:solidFill>
                    <a:srgbClr val="000000"/>
                  </a:solidFill>
                  <a:ea typeface="楷体_GB2312" pitchFamily="49" charset="-122"/>
                </a:rPr>
                <a:t>i</a:t>
              </a:r>
              <a:endParaRPr lang="en-US" altLang="zh-CN" b="1" kern="0">
                <a:solidFill>
                  <a:srgbClr val="000000"/>
                </a:solidFill>
                <a:ea typeface="楷体_GB2312" pitchFamily="49" charset="-122"/>
              </a:endParaRPr>
            </a:p>
          </p:txBody>
        </p:sp>
        <p:graphicFrame>
          <p:nvGraphicFramePr>
            <p:cNvPr id="50232" name="Object 25"/>
            <p:cNvGraphicFramePr>
              <a:graphicFrameLocks noChangeAspect="1"/>
            </p:cNvGraphicFramePr>
            <p:nvPr/>
          </p:nvGraphicFramePr>
          <p:xfrm>
            <a:off x="432" y="2605"/>
            <a:ext cx="721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8" name="Equation" r:id="rId7" imgW="571500" imgH="368300" progId="Equation.3">
                    <p:embed/>
                  </p:oleObj>
                </mc:Choice>
                <mc:Fallback>
                  <p:oleObj name="Equation" r:id="rId7" imgW="571500" imgH="368300" progId="Equation.3">
                    <p:embed/>
                    <p:pic>
                      <p:nvPicPr>
                        <p:cNvPr id="50232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2605"/>
                          <a:ext cx="721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0197" name="Rectangle 26"/>
          <p:cNvSpPr>
            <a:spLocks noChangeArrowheads="1"/>
          </p:cNvSpPr>
          <p:nvPr/>
        </p:nvSpPr>
        <p:spPr bwMode="auto">
          <a:xfrm>
            <a:off x="1295400" y="96838"/>
            <a:ext cx="655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负反馈放大电路中各种信号量的含义</a:t>
            </a:r>
          </a:p>
        </p:txBody>
      </p:sp>
      <p:sp>
        <p:nvSpPr>
          <p:cNvPr id="50198" name="Line 27"/>
          <p:cNvSpPr>
            <a:spLocks noChangeShapeType="1"/>
          </p:cNvSpPr>
          <p:nvPr/>
        </p:nvSpPr>
        <p:spPr bwMode="auto">
          <a:xfrm>
            <a:off x="1905000" y="1136650"/>
            <a:ext cx="6934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0199" name="Group 28"/>
          <p:cNvGrpSpPr>
            <a:grpSpLocks/>
          </p:cNvGrpSpPr>
          <p:nvPr/>
        </p:nvGrpSpPr>
        <p:grpSpPr bwMode="auto">
          <a:xfrm>
            <a:off x="228600" y="679450"/>
            <a:ext cx="8610600" cy="5486400"/>
            <a:chOff x="192" y="432"/>
            <a:chExt cx="5328" cy="3456"/>
          </a:xfrm>
        </p:grpSpPr>
        <p:sp>
          <p:nvSpPr>
            <p:cNvPr id="50223" name="Line 29"/>
            <p:cNvSpPr>
              <a:spLocks noChangeShapeType="1"/>
            </p:cNvSpPr>
            <p:nvPr/>
          </p:nvSpPr>
          <p:spPr bwMode="auto">
            <a:xfrm>
              <a:off x="192" y="432"/>
              <a:ext cx="532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24" name="Line 30"/>
            <p:cNvSpPr>
              <a:spLocks noChangeShapeType="1"/>
            </p:cNvSpPr>
            <p:nvPr/>
          </p:nvSpPr>
          <p:spPr bwMode="auto">
            <a:xfrm>
              <a:off x="192" y="1008"/>
              <a:ext cx="532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25" name="Line 31"/>
            <p:cNvSpPr>
              <a:spLocks noChangeShapeType="1"/>
            </p:cNvSpPr>
            <p:nvPr/>
          </p:nvSpPr>
          <p:spPr bwMode="auto">
            <a:xfrm>
              <a:off x="192" y="1344"/>
              <a:ext cx="53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26" name="Line 32"/>
            <p:cNvSpPr>
              <a:spLocks noChangeShapeType="1"/>
            </p:cNvSpPr>
            <p:nvPr/>
          </p:nvSpPr>
          <p:spPr bwMode="auto">
            <a:xfrm>
              <a:off x="192" y="3888"/>
              <a:ext cx="532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27" name="Line 33"/>
            <p:cNvSpPr>
              <a:spLocks noChangeShapeType="1"/>
            </p:cNvSpPr>
            <p:nvPr/>
          </p:nvSpPr>
          <p:spPr bwMode="auto">
            <a:xfrm>
              <a:off x="192" y="1680"/>
              <a:ext cx="53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28" name="Line 34"/>
            <p:cNvSpPr>
              <a:spLocks noChangeShapeType="1"/>
            </p:cNvSpPr>
            <p:nvPr/>
          </p:nvSpPr>
          <p:spPr bwMode="auto">
            <a:xfrm>
              <a:off x="192" y="2016"/>
              <a:ext cx="53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29" name="Line 35"/>
            <p:cNvSpPr>
              <a:spLocks noChangeShapeType="1"/>
            </p:cNvSpPr>
            <p:nvPr/>
          </p:nvSpPr>
          <p:spPr bwMode="auto">
            <a:xfrm>
              <a:off x="192" y="2400"/>
              <a:ext cx="53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30" name="Line 36"/>
            <p:cNvSpPr>
              <a:spLocks noChangeShapeType="1"/>
            </p:cNvSpPr>
            <p:nvPr/>
          </p:nvSpPr>
          <p:spPr bwMode="auto">
            <a:xfrm>
              <a:off x="192" y="3312"/>
              <a:ext cx="53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50200" name="Line 37"/>
          <p:cNvSpPr>
            <a:spLocks noChangeShapeType="1"/>
          </p:cNvSpPr>
          <p:nvPr/>
        </p:nvSpPr>
        <p:spPr bwMode="auto">
          <a:xfrm rot="-5400000">
            <a:off x="-835025" y="3422650"/>
            <a:ext cx="5486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201" name="Rectangle 38"/>
          <p:cNvSpPr>
            <a:spLocks noChangeArrowheads="1"/>
          </p:cNvSpPr>
          <p:nvPr/>
        </p:nvSpPr>
        <p:spPr bwMode="auto">
          <a:xfrm>
            <a:off x="228600" y="2635250"/>
            <a:ext cx="1481138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/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  <a:endParaRPr kumimoji="1"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96" name="Rectangle 39"/>
          <p:cNvSpPr>
            <a:spLocks noChangeArrowheads="1"/>
          </p:cNvSpPr>
          <p:nvPr/>
        </p:nvSpPr>
        <p:spPr bwMode="auto">
          <a:xfrm>
            <a:off x="2613025" y="159385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endParaRPr kumimoji="1"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97" name="Rectangle 40"/>
          <p:cNvSpPr>
            <a:spLocks noChangeArrowheads="1"/>
          </p:cNvSpPr>
          <p:nvPr/>
        </p:nvSpPr>
        <p:spPr bwMode="auto">
          <a:xfrm>
            <a:off x="4289425" y="159385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endParaRPr kumimoji="1"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98" name="Rectangle 41"/>
          <p:cNvSpPr>
            <a:spLocks noChangeArrowheads="1"/>
          </p:cNvSpPr>
          <p:nvPr/>
        </p:nvSpPr>
        <p:spPr bwMode="auto">
          <a:xfrm>
            <a:off x="2003425" y="2127250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</a:p>
        </p:txBody>
      </p:sp>
      <p:sp>
        <p:nvSpPr>
          <p:cNvPr id="99" name="Rectangle 42"/>
          <p:cNvSpPr>
            <a:spLocks noChangeArrowheads="1"/>
          </p:cNvSpPr>
          <p:nvPr/>
        </p:nvSpPr>
        <p:spPr bwMode="auto">
          <a:xfrm>
            <a:off x="3756025" y="2127250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</a:p>
        </p:txBody>
      </p:sp>
      <p:grpSp>
        <p:nvGrpSpPr>
          <p:cNvPr id="100" name="Group 43"/>
          <p:cNvGrpSpPr>
            <a:grpSpLocks/>
          </p:cNvGrpSpPr>
          <p:nvPr/>
        </p:nvGrpSpPr>
        <p:grpSpPr bwMode="auto">
          <a:xfrm>
            <a:off x="5292725" y="1593850"/>
            <a:ext cx="3619500" cy="4495800"/>
            <a:chOff x="3336" y="991"/>
            <a:chExt cx="2280" cy="2832"/>
          </a:xfrm>
        </p:grpSpPr>
        <p:graphicFrame>
          <p:nvGraphicFramePr>
            <p:cNvPr id="50211" name="Object 44"/>
            <p:cNvGraphicFramePr>
              <a:graphicFrameLocks noChangeAspect="1"/>
            </p:cNvGraphicFramePr>
            <p:nvPr/>
          </p:nvGraphicFramePr>
          <p:xfrm>
            <a:off x="3432" y="1695"/>
            <a:ext cx="927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9" name="公式" r:id="rId9" imgW="736600" imgH="228600" progId="Equation.3">
                    <p:embed/>
                  </p:oleObj>
                </mc:Choice>
                <mc:Fallback>
                  <p:oleObj name="公式" r:id="rId9" imgW="736600" imgH="228600" progId="Equation.3">
                    <p:embed/>
                    <p:pic>
                      <p:nvPicPr>
                        <p:cNvPr id="50211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2" y="1695"/>
                          <a:ext cx="927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212" name="Object 45"/>
            <p:cNvGraphicFramePr>
              <a:graphicFrameLocks noChangeAspect="1"/>
            </p:cNvGraphicFramePr>
            <p:nvPr/>
          </p:nvGraphicFramePr>
          <p:xfrm>
            <a:off x="4536" y="1695"/>
            <a:ext cx="942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0" name="公式" r:id="rId11" imgW="748975" imgH="241195" progId="Equation.3">
                    <p:embed/>
                  </p:oleObj>
                </mc:Choice>
                <mc:Fallback>
                  <p:oleObj name="公式" r:id="rId11" imgW="748975" imgH="241195" progId="Equation.3">
                    <p:embed/>
                    <p:pic>
                      <p:nvPicPr>
                        <p:cNvPr id="50212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36" y="1695"/>
                          <a:ext cx="942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213" name="Object 46"/>
            <p:cNvGraphicFramePr>
              <a:graphicFrameLocks noChangeAspect="1"/>
            </p:cNvGraphicFramePr>
            <p:nvPr/>
          </p:nvGraphicFramePr>
          <p:xfrm>
            <a:off x="3465" y="2048"/>
            <a:ext cx="879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1" name="公式" r:id="rId13" imgW="698500" imgH="241300" progId="Equation.3">
                    <p:embed/>
                  </p:oleObj>
                </mc:Choice>
                <mc:Fallback>
                  <p:oleObj name="公式" r:id="rId13" imgW="698500" imgH="241300" progId="Equation.3">
                    <p:embed/>
                    <p:pic>
                      <p:nvPicPr>
                        <p:cNvPr id="50213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5" y="2048"/>
                          <a:ext cx="879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214" name="Object 47"/>
            <p:cNvGraphicFramePr>
              <a:graphicFrameLocks noChangeAspect="1"/>
            </p:cNvGraphicFramePr>
            <p:nvPr/>
          </p:nvGraphicFramePr>
          <p:xfrm>
            <a:off x="4553" y="2063"/>
            <a:ext cx="863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2" name="公式" r:id="rId15" imgW="685800" imgH="228600" progId="Equation.3">
                    <p:embed/>
                  </p:oleObj>
                </mc:Choice>
                <mc:Fallback>
                  <p:oleObj name="公式" r:id="rId15" imgW="685800" imgH="228600" progId="Equation.3">
                    <p:embed/>
                    <p:pic>
                      <p:nvPicPr>
                        <p:cNvPr id="50214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53" y="2063"/>
                          <a:ext cx="863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215" name="Object 48"/>
            <p:cNvGraphicFramePr>
              <a:graphicFrameLocks noChangeAspect="1"/>
            </p:cNvGraphicFramePr>
            <p:nvPr/>
          </p:nvGraphicFramePr>
          <p:xfrm>
            <a:off x="3336" y="2407"/>
            <a:ext cx="1184" cy="8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3" name="公式" r:id="rId17" imgW="939800" imgH="685800" progId="Equation.3">
                    <p:embed/>
                  </p:oleObj>
                </mc:Choice>
                <mc:Fallback>
                  <p:oleObj name="公式" r:id="rId17" imgW="939800" imgH="685800" progId="Equation.3">
                    <p:embed/>
                    <p:pic>
                      <p:nvPicPr>
                        <p:cNvPr id="50215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36" y="2407"/>
                          <a:ext cx="1184" cy="8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216" name="Object 49"/>
            <p:cNvGraphicFramePr>
              <a:graphicFrameLocks noChangeAspect="1"/>
            </p:cNvGraphicFramePr>
            <p:nvPr/>
          </p:nvGraphicFramePr>
          <p:xfrm>
            <a:off x="4425" y="2408"/>
            <a:ext cx="1183" cy="9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4" name="公式" r:id="rId19" imgW="939392" imgH="723586" progId="Equation.3">
                    <p:embed/>
                  </p:oleObj>
                </mc:Choice>
                <mc:Fallback>
                  <p:oleObj name="公式" r:id="rId19" imgW="939392" imgH="723586" progId="Equation.3">
                    <p:embed/>
                    <p:pic>
                      <p:nvPicPr>
                        <p:cNvPr id="50216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5" y="2408"/>
                          <a:ext cx="1183" cy="9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7" name="Rectangle 50"/>
            <p:cNvSpPr>
              <a:spLocks noChangeArrowheads="1"/>
            </p:cNvSpPr>
            <p:nvPr/>
          </p:nvSpPr>
          <p:spPr bwMode="auto">
            <a:xfrm>
              <a:off x="3367" y="3339"/>
              <a:ext cx="1145" cy="4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r>
                <a:rPr kumimoji="1" lang="en-US" altLang="zh-CN" sz="2000" b="1" i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</a:t>
              </a:r>
              <a:r>
                <a:rPr kumimoji="1" lang="en-US" altLang="zh-CN" sz="2000" b="1" kern="0" baseline="-3000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</a:t>
              </a:r>
              <a:r>
                <a:rPr kumimoji="1" lang="zh-CN" altLang="en-US" sz="20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控制</a:t>
              </a:r>
              <a:r>
                <a:rPr kumimoji="1" lang="en-US" altLang="zh-CN" sz="2000" b="1" i="1" kern="0">
                  <a:solidFill>
                    <a:srgbClr val="000000"/>
                  </a:solidFill>
                  <a:latin typeface="Book Antiqua" pitchFamily="18" charset="0"/>
                  <a:ea typeface="楷体_GB2312" pitchFamily="49" charset="-122"/>
                </a:rPr>
                <a:t>v</a:t>
              </a:r>
              <a:r>
                <a:rPr kumimoji="1" lang="en-US" altLang="zh-CN" sz="2000" b="1" kern="0" baseline="-3000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o</a:t>
              </a:r>
              <a:r>
                <a:rPr kumimoji="1" lang="zh-CN" altLang="en-US" sz="20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，电流转换为电压</a:t>
              </a:r>
            </a:p>
          </p:txBody>
        </p:sp>
        <p:sp>
          <p:nvSpPr>
            <p:cNvPr id="108" name="Rectangle 51"/>
            <p:cNvSpPr>
              <a:spLocks noChangeArrowheads="1"/>
            </p:cNvSpPr>
            <p:nvPr/>
          </p:nvSpPr>
          <p:spPr bwMode="auto">
            <a:xfrm>
              <a:off x="4489" y="3343"/>
              <a:ext cx="1079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r>
                <a:rPr kumimoji="1" lang="en-US" altLang="zh-CN" sz="2000" b="1" i="1" kern="0">
                  <a:solidFill>
                    <a:srgbClr val="000000"/>
                  </a:solidFill>
                  <a:latin typeface="Book Antiqua" pitchFamily="18" charset="0"/>
                  <a:ea typeface="楷体_GB2312" pitchFamily="49" charset="-122"/>
                </a:rPr>
                <a:t>v</a:t>
              </a:r>
              <a:r>
                <a:rPr kumimoji="1" lang="en-US" altLang="zh-CN" sz="2000" b="1" kern="0" baseline="-3000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</a:t>
              </a:r>
              <a:r>
                <a:rPr kumimoji="1" lang="zh-CN" altLang="en-US" sz="20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控制</a:t>
              </a:r>
              <a:r>
                <a:rPr kumimoji="1" lang="en-US" altLang="zh-CN" sz="2000" b="1" i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</a:t>
              </a:r>
              <a:r>
                <a:rPr kumimoji="1" lang="en-US" altLang="zh-CN" sz="2000" b="1" kern="0" baseline="-3000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o</a:t>
              </a:r>
              <a:r>
                <a:rPr kumimoji="1" lang="zh-CN" altLang="en-US" sz="20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，电压转换为电流</a:t>
              </a:r>
            </a:p>
          </p:txBody>
        </p:sp>
        <p:sp>
          <p:nvSpPr>
            <p:cNvPr id="109" name="Rectangle 52"/>
            <p:cNvSpPr>
              <a:spLocks noChangeArrowheads="1"/>
            </p:cNvSpPr>
            <p:nvPr/>
          </p:nvSpPr>
          <p:spPr bwMode="auto">
            <a:xfrm>
              <a:off x="3792" y="991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2400" b="1" i="1" kern="0">
                  <a:solidFill>
                    <a:srgbClr val="000000"/>
                  </a:solidFill>
                  <a:latin typeface="Book Antiqua" pitchFamily="18" charset="0"/>
                  <a:ea typeface="楷体_GB2312" pitchFamily="49" charset="-122"/>
                </a:rPr>
                <a:t>v</a:t>
              </a:r>
              <a:r>
                <a:rPr kumimoji="1" lang="en-US" altLang="zh-CN" sz="2400" b="1" kern="0" baseline="-3000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o</a:t>
              </a:r>
              <a:endPara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110" name="Rectangle 53"/>
            <p:cNvSpPr>
              <a:spLocks noChangeArrowheads="1"/>
            </p:cNvSpPr>
            <p:nvPr/>
          </p:nvSpPr>
          <p:spPr bwMode="auto">
            <a:xfrm>
              <a:off x="4896" y="991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2400" b="1" i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</a:t>
              </a:r>
              <a:r>
                <a:rPr kumimoji="1" lang="en-US" altLang="zh-CN" sz="2400" b="1" kern="0" baseline="-3000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o</a:t>
              </a:r>
              <a:endPara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111" name="Rectangle 54"/>
            <p:cNvSpPr>
              <a:spLocks noChangeArrowheads="1"/>
            </p:cNvSpPr>
            <p:nvPr/>
          </p:nvSpPr>
          <p:spPr bwMode="auto">
            <a:xfrm>
              <a:off x="4512" y="1327"/>
              <a:ext cx="11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2400" b="1" i="1" kern="0">
                  <a:solidFill>
                    <a:srgbClr val="000000"/>
                  </a:solidFill>
                  <a:latin typeface="Book Antiqua" pitchFamily="18" charset="0"/>
                  <a:ea typeface="楷体_GB2312" pitchFamily="49" charset="-122"/>
                </a:rPr>
                <a:t>v</a:t>
              </a:r>
              <a:r>
                <a:rPr kumimoji="1" lang="en-US" altLang="zh-CN" sz="2400" b="1" kern="0" baseline="-3000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</a:t>
              </a:r>
              <a:r>
                <a:rPr kumimoji="1" lang="zh-CN" altLang="en-US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、</a:t>
              </a:r>
              <a:r>
                <a:rPr kumimoji="1" lang="en-US" altLang="zh-CN" sz="2400" b="1" i="1" kern="0">
                  <a:solidFill>
                    <a:srgbClr val="000000"/>
                  </a:solidFill>
                  <a:latin typeface="Book Antiqua" pitchFamily="18" charset="0"/>
                  <a:ea typeface="楷体_GB2312" pitchFamily="49" charset="-122"/>
                </a:rPr>
                <a:t>v</a:t>
              </a:r>
              <a:r>
                <a:rPr kumimoji="1" lang="en-US" altLang="zh-CN" sz="2400" b="1" kern="0" baseline="-3000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f</a:t>
              </a:r>
              <a:r>
                <a:rPr kumimoji="1" lang="zh-CN" altLang="en-US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、</a:t>
              </a:r>
              <a:r>
                <a:rPr kumimoji="1" lang="en-US" altLang="zh-CN" sz="2400" b="1" i="1" kern="0">
                  <a:solidFill>
                    <a:srgbClr val="000000"/>
                  </a:solidFill>
                  <a:latin typeface="Book Antiqua" pitchFamily="18" charset="0"/>
                  <a:ea typeface="楷体_GB2312" pitchFamily="49" charset="-122"/>
                </a:rPr>
                <a:t>v</a:t>
              </a:r>
              <a:r>
                <a:rPr kumimoji="1" lang="en-US" altLang="zh-CN" sz="2400" b="1" kern="0" baseline="-3000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id</a:t>
              </a:r>
            </a:p>
          </p:txBody>
        </p:sp>
        <p:sp>
          <p:nvSpPr>
            <p:cNvPr id="112" name="Rectangle 55"/>
            <p:cNvSpPr>
              <a:spLocks noChangeArrowheads="1"/>
            </p:cNvSpPr>
            <p:nvPr/>
          </p:nvSpPr>
          <p:spPr bwMode="auto">
            <a:xfrm>
              <a:off x="3408" y="1327"/>
              <a:ext cx="11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2400" b="1" i="1" kern="0">
                  <a:solidFill>
                    <a:srgbClr val="000000"/>
                  </a:solidFill>
                  <a:latin typeface="Book Antiqua" pitchFamily="18" charset="0"/>
                  <a:ea typeface="楷体_GB2312" pitchFamily="49" charset="-122"/>
                </a:rPr>
                <a:t>i</a:t>
              </a:r>
              <a:r>
                <a:rPr kumimoji="1" lang="en-US" altLang="zh-CN" sz="2400" b="1" kern="0" baseline="-3000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</a:t>
              </a:r>
              <a:r>
                <a:rPr kumimoji="1" lang="zh-CN" altLang="en-US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、</a:t>
              </a:r>
              <a:r>
                <a:rPr kumimoji="1" lang="en-US" altLang="zh-CN" sz="2400" b="1" i="1" kern="0">
                  <a:solidFill>
                    <a:srgbClr val="000000"/>
                  </a:solidFill>
                  <a:latin typeface="Book Antiqua" pitchFamily="18" charset="0"/>
                  <a:ea typeface="楷体_GB2312" pitchFamily="49" charset="-122"/>
                </a:rPr>
                <a:t>i</a:t>
              </a:r>
              <a:r>
                <a:rPr kumimoji="1" lang="en-US" altLang="zh-CN" sz="2400" b="1" kern="0" baseline="-3000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f</a:t>
              </a:r>
              <a:r>
                <a:rPr kumimoji="1" lang="zh-CN" altLang="en-US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、</a:t>
              </a:r>
              <a:r>
                <a:rPr kumimoji="1" lang="en-US" altLang="zh-CN" sz="2400" b="1" i="1" kern="0">
                  <a:solidFill>
                    <a:srgbClr val="000000"/>
                  </a:solidFill>
                  <a:latin typeface="Book Antiqua" pitchFamily="18" charset="0"/>
                  <a:ea typeface="楷体_GB2312" pitchFamily="49" charset="-122"/>
                </a:rPr>
                <a:t>i</a:t>
              </a:r>
              <a:r>
                <a:rPr kumimoji="1" lang="en-US" altLang="zh-CN" sz="2400" b="1" kern="0" baseline="-3000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id</a:t>
              </a:r>
            </a:p>
          </p:txBody>
        </p:sp>
      </p:grpSp>
      <p:grpSp>
        <p:nvGrpSpPr>
          <p:cNvPr id="50207" name="Group 56"/>
          <p:cNvGrpSpPr>
            <a:grpSpLocks/>
          </p:cNvGrpSpPr>
          <p:nvPr/>
        </p:nvGrpSpPr>
        <p:grpSpPr bwMode="auto">
          <a:xfrm>
            <a:off x="3663950" y="1136650"/>
            <a:ext cx="3429000" cy="5029200"/>
            <a:chOff x="2352" y="432"/>
            <a:chExt cx="2160" cy="3456"/>
          </a:xfrm>
        </p:grpSpPr>
        <p:sp>
          <p:nvSpPr>
            <p:cNvPr id="50208" name="Line 57"/>
            <p:cNvSpPr>
              <a:spLocks noChangeShapeType="1"/>
            </p:cNvSpPr>
            <p:nvPr/>
          </p:nvSpPr>
          <p:spPr bwMode="auto">
            <a:xfrm rot="-5400000">
              <a:off x="624" y="2160"/>
              <a:ext cx="345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09" name="Line 58"/>
            <p:cNvSpPr>
              <a:spLocks noChangeShapeType="1"/>
            </p:cNvSpPr>
            <p:nvPr/>
          </p:nvSpPr>
          <p:spPr bwMode="auto">
            <a:xfrm rot="-5400000">
              <a:off x="1680" y="2160"/>
              <a:ext cx="345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210" name="Line 59"/>
            <p:cNvSpPr>
              <a:spLocks noChangeShapeType="1"/>
            </p:cNvSpPr>
            <p:nvPr/>
          </p:nvSpPr>
          <p:spPr bwMode="auto">
            <a:xfrm rot="-5400000">
              <a:off x="2784" y="2160"/>
              <a:ext cx="345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utoUpdateAnimBg="0"/>
      <p:bldP spid="68" grpId="0" autoUpdateAnimBg="0"/>
      <p:bldP spid="70" grpId="0" autoUpdateAnimBg="0"/>
      <p:bldP spid="71" grpId="0" autoUpdateAnimBg="0"/>
      <p:bldP spid="76" grpId="0" autoUpdateAnimBg="0"/>
      <p:bldP spid="77" grpId="0" autoUpdateAnimBg="0"/>
      <p:bldP spid="96" grpId="0" autoUpdateAnimBg="0"/>
      <p:bldP spid="97" grpId="0" autoUpdateAnimBg="0"/>
      <p:bldP spid="98" grpId="0" autoUpdateAnimBg="0"/>
      <p:bldP spid="99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8.2  </a:t>
            </a:r>
            <a:r>
              <a:rPr lang="zh-CN" altLang="en-US" dirty="0"/>
              <a:t>负反馈放大电路增益的一般表达式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18"/>
              <p:cNvSpPr>
                <a:spLocks noChangeArrowheads="1"/>
              </p:cNvSpPr>
              <p:nvPr/>
            </p:nvSpPr>
            <p:spPr bwMode="auto">
              <a:xfrm>
                <a:off x="250825" y="1166813"/>
                <a:ext cx="8816975" cy="9794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kumimoji="1" lang="en-US" altLang="zh-CN" sz="2400" b="1" kern="0" dirty="0">
                    <a:solidFill>
                      <a:srgbClr val="000000"/>
                    </a:solidFill>
                    <a:latin typeface="Times New Roman" pitchFamily="18" charset="0"/>
                    <a:ea typeface="楷体_GB2312" pitchFamily="49" charset="-122"/>
                  </a:rPr>
                  <a:t>         </a:t>
                </a:r>
                <a:r>
                  <a:rPr kumimoji="1" lang="zh-CN" altLang="en-US" sz="2400" b="1" kern="0" dirty="0">
                    <a:solidFill>
                      <a:srgbClr val="000000"/>
                    </a:solidFill>
                    <a:latin typeface="Times New Roman" pitchFamily="18" charset="0"/>
                    <a:ea typeface="楷体_GB2312" pitchFamily="49" charset="-122"/>
                  </a:rPr>
                  <a:t>一般情况下，</a:t>
                </a:r>
                <a:r>
                  <a:rPr kumimoji="1" lang="en-US" altLang="zh-CN" sz="2400" b="1" i="1" kern="0" dirty="0">
                    <a:solidFill>
                      <a:srgbClr val="000000"/>
                    </a:solidFill>
                    <a:latin typeface="Times New Roman" pitchFamily="18" charset="0"/>
                    <a:ea typeface="楷体_GB2312" pitchFamily="49" charset="-122"/>
                  </a:rPr>
                  <a:t>A</a:t>
                </a:r>
                <a:r>
                  <a:rPr kumimoji="1" lang="zh-CN" altLang="en-US" sz="2400" b="1" kern="0" dirty="0">
                    <a:solidFill>
                      <a:srgbClr val="000000"/>
                    </a:solidFill>
                    <a:latin typeface="Times New Roman" pitchFamily="18" charset="0"/>
                    <a:ea typeface="楷体_GB2312" pitchFamily="49" charset="-122"/>
                  </a:rPr>
                  <a:t>和</a:t>
                </a:r>
                <a:r>
                  <a:rPr kumimoji="1" lang="en-US" altLang="zh-CN" sz="2400" b="1" i="1" kern="0" dirty="0">
                    <a:solidFill>
                      <a:srgbClr val="000000"/>
                    </a:solidFill>
                    <a:latin typeface="Times New Roman" pitchFamily="18" charset="0"/>
                    <a:ea typeface="楷体_GB2312" pitchFamily="49" charset="-122"/>
                  </a:rPr>
                  <a:t>F</a:t>
                </a:r>
                <a:r>
                  <a:rPr kumimoji="1" lang="zh-CN" altLang="en-US" sz="2400" b="1" kern="0" dirty="0">
                    <a:solidFill>
                      <a:srgbClr val="000000"/>
                    </a:solidFill>
                    <a:latin typeface="Times New Roman" pitchFamily="18" charset="0"/>
                    <a:ea typeface="楷体_GB2312" pitchFamily="49" charset="-122"/>
                  </a:rPr>
                  <a:t>都是频率的函数，当考虑信号频率的影响时，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1" i="1" kern="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楷体_GB2312" pitchFamily="49" charset="-122"/>
                          </a:rPr>
                        </m:ctrlPr>
                      </m:sSubPr>
                      <m:e>
                        <m:r>
                          <a:rPr kumimoji="1" lang="en-US" altLang="zh-CN" sz="2400" b="1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楷体_GB2312" pitchFamily="49" charset="-122"/>
                          </a:rPr>
                          <m:t>𝑨</m:t>
                        </m:r>
                      </m:e>
                      <m:sub>
                        <m:r>
                          <a:rPr kumimoji="1" lang="en-US" altLang="zh-CN" sz="2400" b="1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楷体_GB2312" pitchFamily="49" charset="-122"/>
                          </a:rPr>
                          <m:t>𝑭</m:t>
                        </m:r>
                      </m:sub>
                    </m:sSub>
                  </m:oMath>
                </a14:m>
                <a:r>
                  <a:rPr kumimoji="1" lang="zh-CN" altLang="en-US" sz="2400" b="1" kern="0" dirty="0">
                    <a:solidFill>
                      <a:srgbClr val="000000"/>
                    </a:solidFill>
                    <a:latin typeface="Times New Roman" pitchFamily="18" charset="0"/>
                    <a:ea typeface="楷体_GB2312" pitchFamily="49" charset="-122"/>
                  </a:rPr>
                  <a:t>、</a:t>
                </a:r>
                <a14:m>
                  <m:oMath xmlns:m="http://schemas.openxmlformats.org/officeDocument/2006/math">
                    <m:r>
                      <a:rPr kumimoji="1" lang="en-US" altLang="zh-CN" sz="2400" b="1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楷体_GB2312" pitchFamily="49" charset="-122"/>
                      </a:rPr>
                      <m:t>𝑨</m:t>
                    </m:r>
                  </m:oMath>
                </a14:m>
                <a:r>
                  <a:rPr kumimoji="1" lang="zh-CN" altLang="en-US" sz="2400" b="1" kern="0" dirty="0">
                    <a:solidFill>
                      <a:srgbClr val="000000"/>
                    </a:solidFill>
                    <a:latin typeface="Times New Roman" pitchFamily="18" charset="0"/>
                    <a:ea typeface="楷体_GB2312" pitchFamily="49" charset="-122"/>
                  </a:rPr>
                  <a:t>和</a:t>
                </a:r>
                <a14:m>
                  <m:oMath xmlns:m="http://schemas.openxmlformats.org/officeDocument/2006/math">
                    <m:r>
                      <a:rPr kumimoji="1" lang="en-US" altLang="zh-CN" sz="2400" b="1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楷体_GB2312" pitchFamily="49" charset="-122"/>
                      </a:rPr>
                      <m:t>𝑭</m:t>
                    </m:r>
                    <m:r>
                      <a:rPr kumimoji="1" lang="zh-CN" altLang="en-US" sz="2400" b="1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楷体_GB2312" pitchFamily="49" charset="-122"/>
                      </a:rPr>
                      <m:t> </m:t>
                    </m:r>
                  </m:oMath>
                </a14:m>
                <a:r>
                  <a:rPr kumimoji="1" lang="zh-CN" altLang="en-US" sz="2400" b="1" kern="0" dirty="0">
                    <a:solidFill>
                      <a:srgbClr val="000000"/>
                    </a:solidFill>
                    <a:latin typeface="Times New Roman" pitchFamily="18" charset="0"/>
                    <a:ea typeface="楷体_GB2312" pitchFamily="49" charset="-122"/>
                  </a:rPr>
                  <a:t>分别用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1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楷体_GB2312" pitchFamily="49" charset="-122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kumimoji="1" lang="zh-CN" altLang="en-US" sz="2400" b="1" i="1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楷体_GB2312" pitchFamily="49" charset="-122"/>
                              </a:rPr>
                            </m:ctrlPr>
                          </m:accPr>
                          <m:e>
                            <m:r>
                              <a:rPr kumimoji="1" lang="en-US" altLang="zh-CN" sz="2400" b="1" i="1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楷体_GB2312" pitchFamily="49" charset="-122"/>
                              </a:rPr>
                              <m:t>𝑨</m:t>
                            </m:r>
                          </m:e>
                        </m:acc>
                      </m:e>
                      <m:sub>
                        <m:r>
                          <a:rPr kumimoji="1" lang="en-US" altLang="zh-CN" sz="2400" b="1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楷体_GB2312" pitchFamily="49" charset="-122"/>
                          </a:rPr>
                          <m:t>𝑭</m:t>
                        </m:r>
                      </m:sub>
                    </m:sSub>
                  </m:oMath>
                </a14:m>
                <a:r>
                  <a:rPr kumimoji="1" lang="zh-CN" altLang="en-US" sz="2400" b="1" kern="0" dirty="0">
                    <a:solidFill>
                      <a:srgbClr val="000000"/>
                    </a:solidFill>
                    <a:latin typeface="Times New Roman" pitchFamily="18" charset="0"/>
                    <a:ea typeface="楷体_GB2312" pitchFamily="49" charset="-122"/>
                  </a:rPr>
                  <a:t>、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kumimoji="1" lang="zh-CN" altLang="en-US" sz="2400" b="1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楷体_GB2312" pitchFamily="49" charset="-122"/>
                          </a:rPr>
                        </m:ctrlPr>
                      </m:accPr>
                      <m:e>
                        <m:r>
                          <a:rPr kumimoji="1" lang="en-US" altLang="zh-CN" sz="2400" b="1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楷体_GB2312" pitchFamily="49" charset="-122"/>
                          </a:rPr>
                          <m:t>𝑨</m:t>
                        </m:r>
                      </m:e>
                    </m:acc>
                  </m:oMath>
                </a14:m>
                <a:r>
                  <a:rPr kumimoji="1" lang="zh-CN" altLang="en-US" sz="2400" b="1" kern="0" dirty="0">
                    <a:solidFill>
                      <a:srgbClr val="000000"/>
                    </a:solidFill>
                    <a:latin typeface="Times New Roman" pitchFamily="18" charset="0"/>
                    <a:ea typeface="楷体_GB2312" pitchFamily="49" charset="-122"/>
                  </a:rPr>
                  <a:t>和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kumimoji="1" lang="zh-CN" altLang="en-US" sz="2400" b="1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楷体_GB2312" pitchFamily="49" charset="-122"/>
                          </a:rPr>
                        </m:ctrlPr>
                      </m:accPr>
                      <m:e>
                        <m:r>
                          <a:rPr kumimoji="1" lang="en-US" altLang="zh-CN" sz="2400" b="1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楷体_GB2312" pitchFamily="49" charset="-122"/>
                          </a:rPr>
                          <m:t>𝑭</m:t>
                        </m:r>
                      </m:e>
                    </m:acc>
                  </m:oMath>
                </a14:m>
                <a:r>
                  <a:rPr kumimoji="1" lang="zh-CN" altLang="en-US" sz="2400" b="1" kern="0" dirty="0">
                    <a:solidFill>
                      <a:srgbClr val="000000"/>
                    </a:solidFill>
                    <a:latin typeface="Times New Roman" pitchFamily="18" charset="0"/>
                    <a:ea typeface="楷体_GB2312" pitchFamily="49" charset="-122"/>
                  </a:rPr>
                  <a:t>表示。 </a:t>
                </a:r>
              </a:p>
            </p:txBody>
          </p:sp>
        </mc:Choice>
        <mc:Fallback xmlns="">
          <p:sp>
            <p:nvSpPr>
              <p:cNvPr id="41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1166813"/>
                <a:ext cx="8816975" cy="979488"/>
              </a:xfrm>
              <a:prstGeom prst="rect">
                <a:avLst/>
              </a:prstGeom>
              <a:blipFill>
                <a:blip r:embed="rId3"/>
                <a:stretch>
                  <a:fillRect l="-1037" t="-3727" b="-1118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17" name="Rectangle 2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68313" y="698500"/>
            <a:ext cx="4953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3.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反馈深度讨论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7"/>
              <p:cNvSpPr>
                <a:spLocks noChangeArrowheads="1"/>
              </p:cNvSpPr>
              <p:nvPr/>
            </p:nvSpPr>
            <p:spPr bwMode="auto">
              <a:xfrm>
                <a:off x="745342" y="3501008"/>
                <a:ext cx="7374170" cy="5508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6200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811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10000"/>
                  </a:lnSpc>
                  <a:buFontTx/>
                  <a:buNone/>
                </a:pPr>
                <a:r>
                  <a:rPr lang="zh-CN" altLang="en-US" sz="2400" b="1" dirty="0">
                    <a:solidFill>
                      <a:srgbClr val="000000"/>
                    </a:solidFill>
                  </a:rPr>
                  <a:t>（</a:t>
                </a:r>
                <a:r>
                  <a:rPr lang="en-US" altLang="zh-CN" sz="2400" b="1" dirty="0">
                    <a:solidFill>
                      <a:srgbClr val="000000"/>
                    </a:solidFill>
                  </a:rPr>
                  <a:t>1</a:t>
                </a:r>
                <a:r>
                  <a:rPr lang="zh-CN" altLang="en-US" sz="2400" b="1" dirty="0">
                    <a:solidFill>
                      <a:srgbClr val="000000"/>
                    </a:solidFill>
                  </a:rPr>
                  <a:t>）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̇"/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acc>
                        <m:acc>
                          <m:accPr>
                            <m:chr m:val="̇"/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e>
                    </m:d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</a:rPr>
                  <a:t>时，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b="1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𝐅</m:t>
                            </m:r>
                          </m:sub>
                        </m:sSub>
                      </m:e>
                    </m:d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̇"/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acc>
                      </m:e>
                    </m:d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</a:rPr>
                  <a:t>，一般负反馈</a:t>
                </a:r>
              </a:p>
            </p:txBody>
          </p:sp>
        </mc:Choice>
        <mc:Fallback xmlns="">
          <p:sp>
            <p:nvSpPr>
              <p:cNvPr id="29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5342" y="3501008"/>
                <a:ext cx="7374170" cy="550856"/>
              </a:xfrm>
              <a:prstGeom prst="rect">
                <a:avLst/>
              </a:prstGeom>
              <a:blipFill>
                <a:blip r:embed="rId5"/>
                <a:stretch>
                  <a:fillRect l="-1240" t="-4396" b="-164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12"/>
              <p:cNvSpPr>
                <a:spLocks noChangeArrowheads="1"/>
              </p:cNvSpPr>
              <p:nvPr/>
            </p:nvSpPr>
            <p:spPr bwMode="auto">
              <a:xfrm>
                <a:off x="3543300" y="2810214"/>
                <a:ext cx="3756025" cy="5508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6200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811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10000"/>
                  </a:lnSpc>
                  <a:buFontTx/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̇"/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acc>
                        <m:acc>
                          <m:accPr>
                            <m:chr m:val="̇"/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e>
                    </m:d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</a:rPr>
                  <a:t>称为</a:t>
                </a:r>
                <a:r>
                  <a:rPr lang="zh-CN" altLang="en-US" sz="2400" b="1" dirty="0">
                    <a:solidFill>
                      <a:srgbClr val="FF0000"/>
                    </a:solidFill>
                  </a:rPr>
                  <a:t>反馈深度</a:t>
                </a:r>
              </a:p>
            </p:txBody>
          </p:sp>
        </mc:Choice>
        <mc:Fallback xmlns="">
          <p:sp>
            <p:nvSpPr>
              <p:cNvPr id="42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43300" y="2810214"/>
                <a:ext cx="3756025" cy="550856"/>
              </a:xfrm>
              <a:prstGeom prst="rect">
                <a:avLst/>
              </a:prstGeom>
              <a:blipFill>
                <a:blip r:embed="rId6"/>
                <a:stretch>
                  <a:fillRect t="-4444" b="-1333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矩形 42"/>
              <p:cNvSpPr/>
              <p:nvPr/>
            </p:nvSpPr>
            <p:spPr>
              <a:xfrm>
                <a:off x="1115616" y="2079934"/>
                <a:ext cx="2016224" cy="13619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eaLnBrk="1" hangingPunct="1">
                  <a:lnSpc>
                    <a:spcPct val="110000"/>
                  </a:lnSpc>
                  <a:buFontTx/>
                  <a:buNone/>
                </a:pPr>
                <a:r>
                  <a:rPr lang="zh-CN" altLang="en-US" sz="2400" b="1" dirty="0">
                    <a:solidFill>
                      <a:srgbClr val="000000"/>
                    </a:solidFill>
                  </a:rPr>
                  <a:t>即</a:t>
                </a:r>
                <a:endParaRPr lang="en-US" altLang="zh-CN" sz="2400" b="1" dirty="0">
                  <a:solidFill>
                    <a:srgbClr val="000000"/>
                  </a:solidFill>
                </a:endParaRPr>
              </a:p>
              <a:p>
                <a:pPr algn="just" eaLnBrk="1" hangingPunct="1">
                  <a:lnSpc>
                    <a:spcPct val="110000"/>
                  </a:lnSpc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𝐅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</m:acc>
                        </m:num>
                        <m:den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̇"/>
                              <m:ctrlP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</m:acc>
                          <m:acc>
                            <m:accPr>
                              <m:chr m:val="̇"/>
                              <m:ctrlP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3" name="矩形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079934"/>
                <a:ext cx="2016224" cy="1361911"/>
              </a:xfrm>
              <a:prstGeom prst="rect">
                <a:avLst/>
              </a:prstGeom>
              <a:blipFill>
                <a:blip r:embed="rId7"/>
                <a:stretch>
                  <a:fillRect l="-4532" t="-44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7"/>
              <p:cNvSpPr>
                <a:spLocks noChangeArrowheads="1"/>
              </p:cNvSpPr>
              <p:nvPr/>
            </p:nvSpPr>
            <p:spPr bwMode="auto">
              <a:xfrm>
                <a:off x="748150" y="3993864"/>
                <a:ext cx="7273150" cy="5508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6200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811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10000"/>
                  </a:lnSpc>
                  <a:buNone/>
                </a:pPr>
                <a:r>
                  <a:rPr lang="zh-CN" altLang="en-US" sz="2400" b="1" dirty="0">
                    <a:solidFill>
                      <a:srgbClr val="000000"/>
                    </a:solidFill>
                  </a:rPr>
                  <a:t>（</a:t>
                </a:r>
                <a:r>
                  <a:rPr lang="en-US" altLang="zh-CN" sz="2400" b="1" dirty="0">
                    <a:solidFill>
                      <a:srgbClr val="000000"/>
                    </a:solidFill>
                  </a:rPr>
                  <a:t>2</a:t>
                </a:r>
                <a:r>
                  <a:rPr lang="zh-CN" altLang="en-US" sz="2400" b="1" dirty="0">
                    <a:solidFill>
                      <a:srgbClr val="000000"/>
                    </a:solidFill>
                  </a:rPr>
                  <a:t>）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̇"/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acc>
                        <m:acc>
                          <m:accPr>
                            <m:chr m:val="̇"/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e>
                    </m:d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</a:rPr>
                  <a:t>时，</a:t>
                </a:r>
                <a:r>
                  <a:rPr lang="zh-CN" altLang="en-US" sz="2400" b="1" dirty="0">
                    <a:solidFill>
                      <a:srgbClr val="FF0000"/>
                    </a:solidFill>
                  </a:rPr>
                  <a:t>深度负反馈</a:t>
                </a:r>
                <a14:m>
                  <m:oMath xmlns:m="http://schemas.openxmlformats.org/officeDocument/2006/math">
                    <m:r>
                      <a:rPr lang="zh-CN" altLang="en-US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zh-CN" sz="2400" b="1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acc>
                      </m:e>
                      <m:sub>
                        <m:r>
                          <a:rPr lang="en-US" altLang="zh-CN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𝐅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acc>
                      <m:accPr>
                        <m:chr m:val="̇"/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acc>
                  </m:oMath>
                </a14:m>
                <a:endParaRPr lang="zh-CN" altLang="en-US" sz="24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4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8150" y="3993864"/>
                <a:ext cx="7273150" cy="550856"/>
              </a:xfrm>
              <a:prstGeom prst="rect">
                <a:avLst/>
              </a:prstGeom>
              <a:blipFill>
                <a:blip r:embed="rId8"/>
                <a:stretch>
                  <a:fillRect l="-1341" t="-4396" b="-164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7"/>
              <p:cNvSpPr>
                <a:spLocks noChangeArrowheads="1"/>
              </p:cNvSpPr>
              <p:nvPr/>
            </p:nvSpPr>
            <p:spPr bwMode="auto">
              <a:xfrm>
                <a:off x="715814" y="4675903"/>
                <a:ext cx="5931922" cy="5508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6200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811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10000"/>
                  </a:lnSpc>
                  <a:buFontTx/>
                  <a:buNone/>
                </a:pPr>
                <a:r>
                  <a:rPr lang="zh-CN" altLang="en-US" sz="2400" b="1" dirty="0">
                    <a:solidFill>
                      <a:srgbClr val="000000"/>
                    </a:solidFill>
                  </a:rPr>
                  <a:t>（</a:t>
                </a:r>
                <a:r>
                  <a:rPr lang="en-US" altLang="zh-CN" sz="2400" b="1" dirty="0">
                    <a:solidFill>
                      <a:srgbClr val="000000"/>
                    </a:solidFill>
                  </a:rPr>
                  <a:t>3</a:t>
                </a:r>
                <a:r>
                  <a:rPr lang="zh-CN" altLang="en-US" sz="2400" b="1" dirty="0">
                    <a:solidFill>
                      <a:srgbClr val="000000"/>
                    </a:solidFill>
                  </a:rPr>
                  <a:t>）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̇"/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acc>
                        <m:acc>
                          <m:accPr>
                            <m:chr m:val="̇"/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e>
                    </m:d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</a:rPr>
                  <a:t>时，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b="1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𝐅</m:t>
                            </m:r>
                          </m:sub>
                        </m:sSub>
                      </m:e>
                    </m:d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̇"/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acc>
                      </m:e>
                    </m:d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</a:rPr>
                  <a:t>，正反馈</a:t>
                </a:r>
              </a:p>
            </p:txBody>
          </p:sp>
        </mc:Choice>
        <mc:Fallback xmlns="">
          <p:sp>
            <p:nvSpPr>
              <p:cNvPr id="47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814" y="4675903"/>
                <a:ext cx="5931922" cy="550856"/>
              </a:xfrm>
              <a:prstGeom prst="rect">
                <a:avLst/>
              </a:prstGeom>
              <a:blipFill>
                <a:blip r:embed="rId9"/>
                <a:stretch>
                  <a:fillRect l="-1540" t="-4444" r="-308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7"/>
              <p:cNvSpPr>
                <a:spLocks noChangeArrowheads="1"/>
              </p:cNvSpPr>
              <p:nvPr/>
            </p:nvSpPr>
            <p:spPr bwMode="auto">
              <a:xfrm>
                <a:off x="745342" y="5454086"/>
                <a:ext cx="6510074" cy="5508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6200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811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10000"/>
                  </a:lnSpc>
                  <a:buFontTx/>
                  <a:buNone/>
                </a:pPr>
                <a:r>
                  <a:rPr lang="zh-CN" altLang="en-US" sz="2400" b="1" dirty="0">
                    <a:solidFill>
                      <a:srgbClr val="000000"/>
                    </a:solidFill>
                  </a:rPr>
                  <a:t>（</a:t>
                </a:r>
                <a:r>
                  <a:rPr lang="en-US" altLang="zh-CN" sz="2400" b="1" dirty="0">
                    <a:solidFill>
                      <a:srgbClr val="000000"/>
                    </a:solidFill>
                  </a:rPr>
                  <a:t>4</a:t>
                </a:r>
                <a:r>
                  <a:rPr lang="zh-CN" altLang="en-US" sz="2400" b="1" dirty="0">
                    <a:solidFill>
                      <a:srgbClr val="000000"/>
                    </a:solidFill>
                  </a:rPr>
                  <a:t>）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̇"/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acc>
                        <m:acc>
                          <m:accPr>
                            <m:chr m:val="̇"/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e>
                    </m:d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</a:rPr>
                  <a:t>时，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b="1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𝐅</m:t>
                            </m:r>
                          </m:sub>
                        </m:sSub>
                      </m:e>
                    </m:d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</a:rPr>
                  <a:t>，自激振荡</a:t>
                </a:r>
              </a:p>
            </p:txBody>
          </p:sp>
        </mc:Choice>
        <mc:Fallback xmlns="">
          <p:sp>
            <p:nvSpPr>
              <p:cNvPr id="4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5342" y="5454086"/>
                <a:ext cx="6510074" cy="550856"/>
              </a:xfrm>
              <a:prstGeom prst="rect">
                <a:avLst/>
              </a:prstGeom>
              <a:blipFill>
                <a:blip r:embed="rId10"/>
                <a:stretch>
                  <a:fillRect l="-1404" t="-4444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9" grpId="0" autoUpdateAnimBg="0"/>
      <p:bldP spid="42" grpId="0"/>
      <p:bldP spid="43" grpId="0"/>
      <p:bldP spid="44" grpId="0" autoUpdateAnimBg="0"/>
      <p:bldP spid="47" grpId="0" autoUpdateAnimBg="0"/>
      <p:bldP spid="48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63550" y="981075"/>
            <a:ext cx="8212138" cy="7191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8.3  </a:t>
            </a:r>
            <a:r>
              <a:rPr lang="zh-CN" altLang="en-US" dirty="0"/>
              <a:t>负反馈对放大电路性能的影响</a:t>
            </a:r>
          </a:p>
        </p:txBody>
      </p:sp>
      <p:sp>
        <p:nvSpPr>
          <p:cNvPr id="52227" name="副标题 2"/>
          <p:cNvSpPr>
            <a:spLocks noGrp="1"/>
          </p:cNvSpPr>
          <p:nvPr>
            <p:ph type="subTitle" idx="1"/>
          </p:nvPr>
        </p:nvSpPr>
        <p:spPr>
          <a:xfrm>
            <a:off x="971550" y="1989138"/>
            <a:ext cx="7272338" cy="396081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8.3.1   </a:t>
            </a:r>
            <a:r>
              <a:rPr lang="zh-CN" altLang="en-US" sz="3200" dirty="0"/>
              <a:t>提高增益的稳定性</a:t>
            </a:r>
          </a:p>
          <a:p>
            <a:r>
              <a:rPr lang="en-US" altLang="zh-CN" sz="3200" dirty="0"/>
              <a:t>8.3.2   </a:t>
            </a:r>
            <a:r>
              <a:rPr lang="zh-CN" altLang="en-US" sz="3200" dirty="0"/>
              <a:t>减小非线性失真</a:t>
            </a:r>
          </a:p>
          <a:p>
            <a:r>
              <a:rPr lang="en-US" altLang="zh-CN" sz="3200" dirty="0"/>
              <a:t>8.3.3   </a:t>
            </a:r>
            <a:r>
              <a:rPr lang="zh-CN" altLang="en-US" sz="3200" dirty="0"/>
              <a:t>抑制反馈环内噪声</a:t>
            </a:r>
          </a:p>
          <a:p>
            <a:r>
              <a:rPr lang="en-US" altLang="zh-CN" sz="3200" dirty="0"/>
              <a:t>8.3.4   </a:t>
            </a:r>
            <a:r>
              <a:rPr lang="zh-CN" altLang="en-US" sz="3200" dirty="0"/>
              <a:t>对输入电阻和输出电阻的影响</a:t>
            </a:r>
          </a:p>
          <a:p>
            <a:r>
              <a:rPr lang="en-US" altLang="zh-CN" sz="3200" dirty="0"/>
              <a:t>8.3.5   </a:t>
            </a:r>
            <a:r>
              <a:rPr lang="zh-CN" altLang="en-US" sz="3200" dirty="0"/>
              <a:t>扩展频带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8.3.1  </a:t>
            </a:r>
            <a:r>
              <a:rPr lang="zh-CN" altLang="en-US"/>
              <a:t>提高增益的稳定性</a:t>
            </a: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455613" y="892175"/>
            <a:ext cx="15382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闭环时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684213" y="1768475"/>
            <a:ext cx="19050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对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求导得</a:t>
            </a:r>
          </a:p>
        </p:txBody>
      </p:sp>
      <p:graphicFrame>
        <p:nvGraphicFramePr>
          <p:cNvPr id="19" name="Object 6"/>
          <p:cNvGraphicFramePr>
            <a:graphicFrameLocks noChangeAspect="1"/>
          </p:cNvGraphicFramePr>
          <p:nvPr/>
        </p:nvGraphicFramePr>
        <p:xfrm>
          <a:off x="2628900" y="1627188"/>
          <a:ext cx="2078038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Equation" r:id="rId3" imgW="1028254" imgH="406224" progId="Equation.3">
                  <p:embed/>
                </p:oleObj>
              </mc:Choice>
              <mc:Fallback>
                <p:oleObj name="Equation" r:id="rId3" imgW="1028254" imgH="406224" progId="Equation.3">
                  <p:embed/>
                  <p:pic>
                    <p:nvPicPr>
                      <p:cNvPr id="1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00" y="1627188"/>
                        <a:ext cx="2078038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3683000" y="852488"/>
            <a:ext cx="23860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只考虑幅值有</a:t>
            </a:r>
          </a:p>
        </p:txBody>
      </p:sp>
      <p:graphicFrame>
        <p:nvGraphicFramePr>
          <p:cNvPr id="21" name="Object 8"/>
          <p:cNvGraphicFramePr>
            <a:graphicFrameLocks noChangeAspect="1"/>
          </p:cNvGraphicFramePr>
          <p:nvPr/>
        </p:nvGraphicFramePr>
        <p:xfrm>
          <a:off x="5818188" y="785813"/>
          <a:ext cx="156527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Equation" r:id="rId5" imgW="774364" imgH="368140" progId="Equation.3">
                  <p:embed/>
                </p:oleObj>
              </mc:Choice>
              <mc:Fallback>
                <p:oleObj name="Equation" r:id="rId5" imgW="774364" imgH="368140" progId="Equation.3">
                  <p:embed/>
                  <p:pic>
                    <p:nvPicPr>
                      <p:cNvPr id="21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8188" y="785813"/>
                        <a:ext cx="1565275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9"/>
          <p:cNvGraphicFramePr>
            <a:graphicFrameLocks noChangeAspect="1"/>
          </p:cNvGraphicFramePr>
          <p:nvPr/>
        </p:nvGraphicFramePr>
        <p:xfrm>
          <a:off x="5962650" y="1649413"/>
          <a:ext cx="22828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Equation" r:id="rId7" imgW="1129810" imgH="406224" progId="Equation.3">
                  <p:embed/>
                </p:oleObj>
              </mc:Choice>
              <mc:Fallback>
                <p:oleObj name="Equation" r:id="rId7" imgW="1129810" imgH="406224" progId="Equation.3">
                  <p:embed/>
                  <p:pic>
                    <p:nvPicPr>
                      <p:cNvPr id="2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2650" y="1649413"/>
                        <a:ext cx="22828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AutoShape 10"/>
          <p:cNvSpPr>
            <a:spLocks noChangeArrowheads="1"/>
          </p:cNvSpPr>
          <p:nvPr/>
        </p:nvSpPr>
        <p:spPr bwMode="auto">
          <a:xfrm>
            <a:off x="4929188" y="1906588"/>
            <a:ext cx="706437" cy="212725"/>
          </a:xfrm>
          <a:prstGeom prst="rightArrow">
            <a:avLst>
              <a:gd name="adj1" fmla="val 50000"/>
              <a:gd name="adj2" fmla="val 83022"/>
            </a:avLst>
          </a:prstGeom>
          <a:solidFill>
            <a:srgbClr val="FF99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b="1" kern="0">
              <a:solidFill>
                <a:srgbClr val="000000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1108075" y="2586038"/>
            <a:ext cx="70612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即闭环增益相对变化量比开环减小了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1+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AF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12"/>
              <p:cNvSpPr>
                <a:spLocks noChangeArrowheads="1"/>
              </p:cNvSpPr>
              <p:nvPr/>
            </p:nvSpPr>
            <p:spPr bwMode="auto">
              <a:xfrm>
                <a:off x="685800" y="3179763"/>
                <a:ext cx="6190456" cy="478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6200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811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10000"/>
                  </a:lnSpc>
                  <a:buClr>
                    <a:srgbClr val="CC0000"/>
                  </a:buClr>
                  <a:buNone/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另一方面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,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在深度负反馈条件下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acc>
                      </m:e>
                      <m:sub>
                        <m:r>
                          <a:rPr lang="en-US" altLang="zh-CN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𝐅</m:t>
                        </m:r>
                      </m:sub>
                    </m:sSub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acc>
                      <m:accPr>
                        <m:chr m:val="̇"/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acc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</mc:Choice>
        <mc:Fallback xmlns="">
          <p:sp>
            <p:nvSpPr>
              <p:cNvPr id="25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179763"/>
                <a:ext cx="6190456" cy="478208"/>
              </a:xfrm>
              <a:prstGeom prst="rect">
                <a:avLst/>
              </a:prstGeom>
              <a:blipFill>
                <a:blip r:embed="rId9"/>
                <a:stretch>
                  <a:fillRect l="-1576" t="-11538" b="-2948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381000" y="3887788"/>
            <a:ext cx="8382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即闭环增益只取决于反馈网络。当反馈网络由稳定的线性元件组成时，闭环增益将有很高的稳定性。</a:t>
            </a: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304800" y="4967288"/>
            <a:ext cx="868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负反馈的组态不同，稳定的增益不同（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A</a:t>
            </a:r>
            <a:r>
              <a:rPr lang="en-US" altLang="zh-CN" sz="2400" b="1" i="1" baseline="-30000">
                <a:solidFill>
                  <a:srgbClr val="FF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400" b="1" baseline="-30000">
                <a:solidFill>
                  <a:srgbClr val="FF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f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A</a:t>
            </a:r>
            <a:r>
              <a:rPr lang="en-US" altLang="zh-CN" sz="2400" b="1" i="1" baseline="-30000">
                <a:solidFill>
                  <a:srgbClr val="FF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r</a:t>
            </a:r>
            <a:r>
              <a:rPr lang="en-US" altLang="zh-CN" sz="2400" b="1" baseline="-30000">
                <a:solidFill>
                  <a:srgbClr val="FF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f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A</a:t>
            </a:r>
            <a:r>
              <a:rPr lang="en-US" altLang="zh-CN" sz="2400" b="1" i="1" baseline="-30000">
                <a:solidFill>
                  <a:srgbClr val="FF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g</a:t>
            </a:r>
            <a:r>
              <a:rPr lang="en-US" altLang="zh-CN" sz="2400" b="1" baseline="-30000">
                <a:solidFill>
                  <a:srgbClr val="FF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f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A</a:t>
            </a:r>
            <a:r>
              <a:rPr lang="en-US" altLang="zh-CN" sz="2400" b="1" i="1" baseline="-30000">
                <a:solidFill>
                  <a:srgbClr val="FF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</a:t>
            </a:r>
            <a:r>
              <a:rPr lang="en-US" altLang="zh-CN" sz="2400" b="1" baseline="-30000">
                <a:solidFill>
                  <a:srgbClr val="FF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f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1547664" y="730938"/>
                <a:ext cx="1947905" cy="8771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𝐅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</m:acc>
                        </m:num>
                        <m:den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̇"/>
                              <m:ctrlP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</m:acc>
                          <m:acc>
                            <m:accPr>
                              <m:chr m:val="̇"/>
                              <m:ctrlP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730938"/>
                <a:ext cx="1947905" cy="87716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18" grpId="0" autoUpdateAnimBg="0"/>
      <p:bldP spid="20" grpId="0" autoUpdateAnimBg="0"/>
      <p:bldP spid="23" grpId="0" animBg="1"/>
      <p:bldP spid="24" grpId="0" autoUpdateAnimBg="0"/>
      <p:bldP spid="25" grpId="0" autoUpdateAnimBg="0"/>
      <p:bldP spid="27" grpId="0" autoUpdateAnimBg="0"/>
      <p:bldP spid="28" grpId="0" autoUpdateAnimBg="0"/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15130F6-80A0-4375-88A5-3DF54560A46B}" type="slidenum">
              <a:rPr lang="en-US" altLang="zh-CN"/>
              <a:pPr/>
              <a:t>33</a:t>
            </a:fld>
            <a:endParaRPr lang="en-US" altLang="zh-CN"/>
          </a:p>
        </p:txBody>
      </p:sp>
      <p:sp>
        <p:nvSpPr>
          <p:cNvPr id="45059" name="Text Box 2"/>
          <p:cNvSpPr txBox="1">
            <a:spLocks noChangeArrowheads="1"/>
          </p:cNvSpPr>
          <p:nvPr/>
        </p:nvSpPr>
        <p:spPr bwMode="auto">
          <a:xfrm>
            <a:off x="611188" y="908050"/>
            <a:ext cx="8316912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25000"/>
              </a:spcAft>
            </a:pPr>
            <a:r>
              <a:rPr kumimoji="1" lang="zh-CN" altLang="en-US" sz="2800" b="1">
                <a:solidFill>
                  <a:srgbClr val="A50021"/>
                </a:solidFill>
                <a:latin typeface="Times New Roman" panose="02020603050405020304" pitchFamily="18" charset="0"/>
              </a:rPr>
              <a:t>例：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某放大电路的 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|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| =1 000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，由于某一原因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, 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使其变化率为                         ，若电路的反馈系数 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|</a:t>
            </a:r>
            <a:r>
              <a:rPr kumimoji="1" lang="en-US" altLang="zh-CN" sz="2400">
                <a:latin typeface="Times New Roman" panose="02020603050405020304" pitchFamily="18" charset="0"/>
              </a:rPr>
              <a:t>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F 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|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 = 0.009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，则闭环电压放大倍数的变化率？</a:t>
            </a:r>
          </a:p>
        </p:txBody>
      </p:sp>
      <p:sp>
        <p:nvSpPr>
          <p:cNvPr id="175107" name="Text Box 3"/>
          <p:cNvSpPr txBox="1">
            <a:spLocks noChangeArrowheads="1"/>
          </p:cNvSpPr>
          <p:nvPr/>
        </p:nvSpPr>
        <p:spPr bwMode="auto">
          <a:xfrm>
            <a:off x="2886075" y="4651375"/>
            <a:ext cx="1276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 2%   </a:t>
            </a:r>
          </a:p>
        </p:txBody>
      </p:sp>
      <p:grpSp>
        <p:nvGrpSpPr>
          <p:cNvPr id="175108" name="Group 4"/>
          <p:cNvGrpSpPr>
            <a:grpSpLocks/>
          </p:cNvGrpSpPr>
          <p:nvPr/>
        </p:nvGrpSpPr>
        <p:grpSpPr bwMode="auto">
          <a:xfrm>
            <a:off x="2879725" y="3790950"/>
            <a:ext cx="3651250" cy="822325"/>
            <a:chOff x="1539" y="2472"/>
            <a:chExt cx="2300" cy="518"/>
          </a:xfrm>
        </p:grpSpPr>
        <p:sp>
          <p:nvSpPr>
            <p:cNvPr id="45079" name="Text Box 5"/>
            <p:cNvSpPr txBox="1">
              <a:spLocks noChangeArrowheads="1"/>
            </p:cNvSpPr>
            <p:nvPr/>
          </p:nvSpPr>
          <p:spPr bwMode="auto">
            <a:xfrm>
              <a:off x="1633" y="2472"/>
              <a:ext cx="165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10000"/>
                </a:spcBef>
              </a:pP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1 </a:t>
              </a:r>
              <a:endPara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  <a:p>
              <a:pPr algn="ctr" eaLnBrk="1" hangingPunct="1"/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1</a:t>
              </a:r>
              <a:r>
                <a:rPr kumimoji="1"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＋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0.009×1000   </a:t>
              </a:r>
            </a:p>
          </p:txBody>
        </p:sp>
        <p:sp>
          <p:nvSpPr>
            <p:cNvPr id="45080" name="Text Box 6"/>
            <p:cNvSpPr txBox="1">
              <a:spLocks noChangeArrowheads="1"/>
            </p:cNvSpPr>
            <p:nvPr/>
          </p:nvSpPr>
          <p:spPr bwMode="auto">
            <a:xfrm>
              <a:off x="1539" y="2585"/>
              <a:ext cx="34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=                           </a:t>
              </a:r>
            </a:p>
          </p:txBody>
        </p:sp>
        <p:sp>
          <p:nvSpPr>
            <p:cNvPr id="45081" name="Line 7"/>
            <p:cNvSpPr>
              <a:spLocks noChangeShapeType="1"/>
            </p:cNvSpPr>
            <p:nvPr/>
          </p:nvSpPr>
          <p:spPr bwMode="auto">
            <a:xfrm>
              <a:off x="1774" y="2735"/>
              <a:ext cx="1316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82" name="Text Box 8"/>
            <p:cNvSpPr txBox="1">
              <a:spLocks noChangeArrowheads="1"/>
            </p:cNvSpPr>
            <p:nvPr/>
          </p:nvSpPr>
          <p:spPr bwMode="auto">
            <a:xfrm>
              <a:off x="3050" y="2615"/>
              <a:ext cx="78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9144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3716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8288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indent="-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indent="-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indent="-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indent="-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×20%  </a:t>
              </a:r>
            </a:p>
          </p:txBody>
        </p:sp>
      </p:grpSp>
      <p:sp>
        <p:nvSpPr>
          <p:cNvPr id="175113" name="Text Box 9"/>
          <p:cNvSpPr txBox="1">
            <a:spLocks noChangeArrowheads="1"/>
          </p:cNvSpPr>
          <p:nvPr/>
        </p:nvSpPr>
        <p:spPr bwMode="auto">
          <a:xfrm>
            <a:off x="1758950" y="3055938"/>
            <a:ext cx="8683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2800" b="1">
                <a:solidFill>
                  <a:srgbClr val="006600"/>
                </a:solidFill>
                <a:latin typeface="Times New Roman" panose="02020603050405020304" pitchFamily="18" charset="0"/>
                <a:ea typeface="楷体_GB2312" pitchFamily="49" charset="-122"/>
              </a:rPr>
              <a:t>[</a:t>
            </a:r>
            <a:r>
              <a:rPr kumimoji="1" lang="zh-CN" altLang="en-US" sz="2800" b="1">
                <a:solidFill>
                  <a:srgbClr val="006600"/>
                </a:solidFill>
                <a:latin typeface="Times New Roman" panose="02020603050405020304" pitchFamily="18" charset="0"/>
                <a:ea typeface="楷体_GB2312" pitchFamily="49" charset="-122"/>
              </a:rPr>
              <a:t>解</a:t>
            </a:r>
            <a:r>
              <a:rPr kumimoji="1" lang="en-US" altLang="zh-CN" sz="2800" b="1">
                <a:solidFill>
                  <a:srgbClr val="006600"/>
                </a:solidFill>
                <a:latin typeface="Times New Roman" panose="02020603050405020304" pitchFamily="18" charset="0"/>
                <a:ea typeface="楷体_GB2312" pitchFamily="49" charset="-122"/>
              </a:rPr>
              <a:t>] </a:t>
            </a:r>
          </a:p>
        </p:txBody>
      </p:sp>
      <p:grpSp>
        <p:nvGrpSpPr>
          <p:cNvPr id="175114" name="Group 10"/>
          <p:cNvGrpSpPr>
            <a:grpSpLocks/>
          </p:cNvGrpSpPr>
          <p:nvPr/>
        </p:nvGrpSpPr>
        <p:grpSpPr bwMode="auto">
          <a:xfrm>
            <a:off x="2627313" y="2924175"/>
            <a:ext cx="4398962" cy="866775"/>
            <a:chOff x="808" y="1812"/>
            <a:chExt cx="2771" cy="546"/>
          </a:xfrm>
        </p:grpSpPr>
        <p:sp>
          <p:nvSpPr>
            <p:cNvPr id="45072" name="Text Box 11"/>
            <p:cNvSpPr txBox="1">
              <a:spLocks noChangeArrowheads="1"/>
            </p:cNvSpPr>
            <p:nvPr/>
          </p:nvSpPr>
          <p:spPr bwMode="auto">
            <a:xfrm>
              <a:off x="2682" y="1812"/>
              <a:ext cx="897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 d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| </a:t>
              </a:r>
              <a:r>
                <a:rPr kumimoji="1" lang="en-US" altLang="zh-CN" sz="2400" b="1" i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A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|   </a:t>
              </a:r>
            </a:p>
            <a:p>
              <a:pPr eaLnBrk="1" hangingPunct="1"/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   | </a:t>
              </a:r>
              <a:r>
                <a:rPr kumimoji="1" lang="en-US" altLang="zh-CN" sz="2400" b="1" i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A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|    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  </a:t>
              </a:r>
            </a:p>
          </p:txBody>
        </p:sp>
        <p:sp>
          <p:nvSpPr>
            <p:cNvPr id="45073" name="Text Box 12"/>
            <p:cNvSpPr txBox="1">
              <a:spLocks noChangeArrowheads="1"/>
            </p:cNvSpPr>
            <p:nvPr/>
          </p:nvSpPr>
          <p:spPr bwMode="auto">
            <a:xfrm>
              <a:off x="1741" y="1840"/>
              <a:ext cx="126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      1 </a:t>
              </a:r>
            </a:p>
            <a:p>
              <a:pPr eaLnBrk="1" hangingPunct="1"/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1</a:t>
              </a:r>
              <a:r>
                <a:rPr kumimoji="1"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＋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| </a:t>
              </a:r>
              <a:r>
                <a:rPr kumimoji="1" lang="en-US" altLang="zh-CN" sz="2400" b="1" i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F 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|| </a:t>
              </a:r>
              <a:r>
                <a:rPr kumimoji="1" lang="en-US" altLang="zh-CN" sz="2400" b="1" i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A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| 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</a:p>
          </p:txBody>
        </p:sp>
        <p:sp>
          <p:nvSpPr>
            <p:cNvPr id="45074" name="Line 13"/>
            <p:cNvSpPr>
              <a:spLocks noChangeShapeType="1"/>
            </p:cNvSpPr>
            <p:nvPr/>
          </p:nvSpPr>
          <p:spPr bwMode="auto">
            <a:xfrm>
              <a:off x="1777" y="2100"/>
              <a:ext cx="99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5" name="Text Box 14"/>
            <p:cNvSpPr txBox="1">
              <a:spLocks noChangeArrowheads="1"/>
            </p:cNvSpPr>
            <p:nvPr/>
          </p:nvSpPr>
          <p:spPr bwMode="auto">
            <a:xfrm>
              <a:off x="1550" y="1962"/>
              <a:ext cx="24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=</a:t>
              </a:r>
            </a:p>
          </p:txBody>
        </p:sp>
        <p:sp>
          <p:nvSpPr>
            <p:cNvPr id="45076" name="Line 15"/>
            <p:cNvSpPr>
              <a:spLocks noChangeShapeType="1"/>
            </p:cNvSpPr>
            <p:nvPr/>
          </p:nvSpPr>
          <p:spPr bwMode="auto">
            <a:xfrm>
              <a:off x="2880" y="2099"/>
              <a:ext cx="46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077" name="Text Box 16"/>
            <p:cNvSpPr txBox="1">
              <a:spLocks noChangeArrowheads="1"/>
            </p:cNvSpPr>
            <p:nvPr/>
          </p:nvSpPr>
          <p:spPr bwMode="auto">
            <a:xfrm>
              <a:off x="808" y="1813"/>
              <a:ext cx="88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d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| </a:t>
              </a:r>
              <a:r>
                <a:rPr kumimoji="1" lang="en-US" altLang="zh-CN" sz="2400" b="1" i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A</a:t>
              </a:r>
              <a:r>
                <a:rPr kumimoji="1" lang="en-US" altLang="zh-CN" sz="2400" b="1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F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| </a:t>
              </a:r>
            </a:p>
            <a:p>
              <a:pPr algn="ctr" eaLnBrk="1" hangingPunct="1"/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| </a:t>
              </a:r>
              <a:r>
                <a:rPr kumimoji="1" lang="en-US" altLang="zh-CN" sz="2400" b="1" i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A</a:t>
              </a:r>
              <a:r>
                <a:rPr kumimoji="1" lang="en-US" altLang="zh-CN" sz="2400" b="1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F 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|</a:t>
              </a:r>
            </a:p>
          </p:txBody>
        </p:sp>
        <p:sp>
          <p:nvSpPr>
            <p:cNvPr id="45078" name="Line 17"/>
            <p:cNvSpPr>
              <a:spLocks noChangeShapeType="1"/>
            </p:cNvSpPr>
            <p:nvPr/>
          </p:nvSpPr>
          <p:spPr bwMode="auto">
            <a:xfrm>
              <a:off x="1009" y="2103"/>
              <a:ext cx="50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5064" name="Group 18"/>
          <p:cNvGrpSpPr>
            <a:grpSpLocks/>
          </p:cNvGrpSpPr>
          <p:nvPr/>
        </p:nvGrpSpPr>
        <p:grpSpPr bwMode="auto">
          <a:xfrm>
            <a:off x="755650" y="1484313"/>
            <a:ext cx="2339975" cy="822325"/>
            <a:chOff x="1916" y="706"/>
            <a:chExt cx="1474" cy="518"/>
          </a:xfrm>
        </p:grpSpPr>
        <p:sp>
          <p:nvSpPr>
            <p:cNvPr id="45069" name="Text Box 19"/>
            <p:cNvSpPr txBox="1">
              <a:spLocks noChangeArrowheads="1"/>
            </p:cNvSpPr>
            <p:nvPr/>
          </p:nvSpPr>
          <p:spPr bwMode="auto">
            <a:xfrm>
              <a:off x="1916" y="706"/>
              <a:ext cx="88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d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| </a:t>
              </a:r>
              <a:r>
                <a:rPr kumimoji="1" lang="en-US" altLang="zh-CN" sz="2400" b="1" i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A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|</a:t>
              </a:r>
            </a:p>
            <a:p>
              <a:pPr algn="ctr" eaLnBrk="1" hangingPunct="1"/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| </a:t>
              </a:r>
              <a:r>
                <a:rPr kumimoji="1" lang="en-US" altLang="zh-CN" sz="2400" b="1" i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A</a:t>
              </a:r>
              <a:r>
                <a:rPr kumimoji="1" lang="en-US" altLang="zh-CN" sz="2400" b="1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|</a:t>
              </a:r>
            </a:p>
          </p:txBody>
        </p:sp>
        <p:sp>
          <p:nvSpPr>
            <p:cNvPr id="45070" name="Text Box 20"/>
            <p:cNvSpPr txBox="1">
              <a:spLocks noChangeArrowheads="1"/>
            </p:cNvSpPr>
            <p:nvPr/>
          </p:nvSpPr>
          <p:spPr bwMode="auto">
            <a:xfrm>
              <a:off x="2637" y="851"/>
              <a:ext cx="75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= 20%  </a:t>
              </a:r>
            </a:p>
          </p:txBody>
        </p:sp>
        <p:sp>
          <p:nvSpPr>
            <p:cNvPr id="45071" name="Line 21"/>
            <p:cNvSpPr>
              <a:spLocks noChangeShapeType="1"/>
            </p:cNvSpPr>
            <p:nvPr/>
          </p:nvSpPr>
          <p:spPr bwMode="auto">
            <a:xfrm>
              <a:off x="2133" y="993"/>
              <a:ext cx="51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175129" name="Rectangle 25"/>
          <p:cNvSpPr>
            <a:spLocks noChangeArrowheads="1"/>
          </p:cNvSpPr>
          <p:nvPr/>
        </p:nvSpPr>
        <p:spPr bwMode="auto">
          <a:xfrm>
            <a:off x="323850" y="5516563"/>
            <a:ext cx="868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>
                <a:latin typeface="Times New Roman" panose="02020603050405020304" pitchFamily="18" charset="0"/>
              </a:rPr>
              <a:t>负反馈的组态不同，稳定的增益不同（</a:t>
            </a:r>
            <a:r>
              <a:rPr lang="en-US" altLang="zh-CN" sz="2400" b="1" i="1">
                <a:latin typeface="Times New Roman" panose="02020603050405020304" pitchFamily="18" charset="0"/>
              </a:rPr>
              <a:t>A</a:t>
            </a:r>
            <a:r>
              <a:rPr lang="en-US" altLang="zh-CN" sz="2400" b="1" i="1" baseline="-30000">
                <a:latin typeface="Times New Roman" panose="02020603050405020304" pitchFamily="18" charset="0"/>
              </a:rPr>
              <a:t>v</a:t>
            </a:r>
            <a:r>
              <a:rPr lang="en-US" altLang="zh-CN" sz="2400" b="1" baseline="-30000">
                <a:latin typeface="Times New Roman" panose="02020603050405020304" pitchFamily="18" charset="0"/>
              </a:rPr>
              <a:t>f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zh-CN" altLang="en-US" sz="2400" b="1">
                <a:latin typeface="Times New Roman" panose="02020603050405020304" pitchFamily="18" charset="0"/>
              </a:rPr>
              <a:t>、</a:t>
            </a:r>
            <a:r>
              <a:rPr lang="en-US" altLang="zh-CN" sz="2400" b="1" i="1">
                <a:latin typeface="Times New Roman" panose="02020603050405020304" pitchFamily="18" charset="0"/>
              </a:rPr>
              <a:t>A</a:t>
            </a:r>
            <a:r>
              <a:rPr lang="en-US" altLang="zh-CN" sz="2400" b="1" baseline="-30000">
                <a:latin typeface="Times New Roman" panose="02020603050405020304" pitchFamily="18" charset="0"/>
              </a:rPr>
              <a:t>rf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zh-CN" altLang="en-US" sz="2400" b="1">
                <a:latin typeface="Times New Roman" panose="02020603050405020304" pitchFamily="18" charset="0"/>
              </a:rPr>
              <a:t>、</a:t>
            </a:r>
            <a:r>
              <a:rPr lang="en-US" altLang="zh-CN" sz="2400" b="1" i="1">
                <a:latin typeface="Times New Roman" panose="02020603050405020304" pitchFamily="18" charset="0"/>
              </a:rPr>
              <a:t>A</a:t>
            </a:r>
            <a:r>
              <a:rPr lang="en-US" altLang="zh-CN" sz="2400" b="1" baseline="-30000">
                <a:latin typeface="Times New Roman" panose="02020603050405020304" pitchFamily="18" charset="0"/>
              </a:rPr>
              <a:t>gf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zh-CN" altLang="en-US" sz="2400" b="1">
                <a:latin typeface="Times New Roman" panose="02020603050405020304" pitchFamily="18" charset="0"/>
              </a:rPr>
              <a:t>、</a:t>
            </a:r>
            <a:r>
              <a:rPr lang="en-US" altLang="zh-CN" sz="2400" b="1" i="1">
                <a:latin typeface="Times New Roman" panose="02020603050405020304" pitchFamily="18" charset="0"/>
              </a:rPr>
              <a:t>A</a:t>
            </a:r>
            <a:r>
              <a:rPr lang="en-US" altLang="zh-CN" sz="2400" b="1" baseline="-30000">
                <a:latin typeface="Times New Roman" panose="02020603050405020304" pitchFamily="18" charset="0"/>
              </a:rPr>
              <a:t>if</a:t>
            </a:r>
            <a:r>
              <a:rPr lang="zh-CN" altLang="en-US" sz="2400" b="1">
                <a:latin typeface="Times New Roman" panose="02020603050405020304" pitchFamily="18" charset="0"/>
              </a:rPr>
              <a:t>）</a:t>
            </a:r>
          </a:p>
        </p:txBody>
      </p:sp>
      <p:pic>
        <p:nvPicPr>
          <p:cNvPr id="45066" name="Picture 26" descr="0066">
            <a:hlinkClick r:id="" action="ppaction://hlinkshowjump?jump=nextslide" highlightClick="1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419850"/>
            <a:ext cx="7143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7" name="Picture 27" descr="0063">
            <a:hlinkClick r:id="" action="ppaction://hlinkshowjump?jump=previousslide" highlightClick="1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6400800"/>
            <a:ext cx="714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8" name="Picture 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00800"/>
            <a:ext cx="76993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87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5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7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51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/>
      <p:bldP spid="175113" grpId="0"/>
      <p:bldP spid="175129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4"/>
          <p:cNvSpPr>
            <a:spLocks/>
          </p:cNvSpPr>
          <p:nvPr/>
        </p:nvSpPr>
        <p:spPr bwMode="auto">
          <a:xfrm>
            <a:off x="6015038" y="4392613"/>
            <a:ext cx="533400" cy="1295400"/>
          </a:xfrm>
          <a:custGeom>
            <a:avLst/>
            <a:gdLst>
              <a:gd name="T0" fmla="*/ 533400 w 348"/>
              <a:gd name="T1" fmla="*/ 0 h 888"/>
              <a:gd name="T2" fmla="*/ 533400 w 348"/>
              <a:gd name="T3" fmla="*/ 1295400 h 888"/>
              <a:gd name="T4" fmla="*/ 0 w 348"/>
              <a:gd name="T5" fmla="*/ 1295400 h 8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48" h="888">
                <a:moveTo>
                  <a:pt x="348" y="0"/>
                </a:moveTo>
                <a:lnTo>
                  <a:pt x="348" y="888"/>
                </a:lnTo>
                <a:lnTo>
                  <a:pt x="0" y="888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1847850" y="3917950"/>
            <a:ext cx="990600" cy="731838"/>
            <a:chOff x="1263" y="2173"/>
            <a:chExt cx="624" cy="461"/>
          </a:xfrm>
        </p:grpSpPr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1263" y="2407"/>
              <a:ext cx="624" cy="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1286" y="2173"/>
              <a:ext cx="583" cy="461"/>
            </a:xfrm>
            <a:custGeom>
              <a:avLst/>
              <a:gdLst>
                <a:gd name="T0" fmla="*/ 0 w 583"/>
                <a:gd name="T1" fmla="*/ 233 h 461"/>
                <a:gd name="T2" fmla="*/ 169 w 583"/>
                <a:gd name="T3" fmla="*/ 32 h 461"/>
                <a:gd name="T4" fmla="*/ 421 w 583"/>
                <a:gd name="T5" fmla="*/ 428 h 461"/>
                <a:gd name="T6" fmla="*/ 583 w 583"/>
                <a:gd name="T7" fmla="*/ 230 h 46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3" h="461">
                  <a:moveTo>
                    <a:pt x="0" y="233"/>
                  </a:moveTo>
                  <a:cubicBezTo>
                    <a:pt x="28" y="199"/>
                    <a:pt x="99" y="0"/>
                    <a:pt x="169" y="32"/>
                  </a:cubicBezTo>
                  <a:cubicBezTo>
                    <a:pt x="239" y="64"/>
                    <a:pt x="352" y="395"/>
                    <a:pt x="421" y="428"/>
                  </a:cubicBezTo>
                  <a:cubicBezTo>
                    <a:pt x="490" y="461"/>
                    <a:pt x="549" y="271"/>
                    <a:pt x="583" y="230"/>
                  </a:cubicBezTo>
                </a:path>
              </a:pathLst>
            </a:custGeom>
            <a:noFill/>
            <a:ln w="38100" cap="flat" cmpd="sng">
              <a:solidFill>
                <a:srgbClr val="0033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0" name="Group 18"/>
          <p:cNvGrpSpPr>
            <a:grpSpLocks/>
          </p:cNvGrpSpPr>
          <p:nvPr/>
        </p:nvGrpSpPr>
        <p:grpSpPr bwMode="auto">
          <a:xfrm>
            <a:off x="2201863" y="1701800"/>
            <a:ext cx="990600" cy="820738"/>
            <a:chOff x="1517" y="1091"/>
            <a:chExt cx="624" cy="517"/>
          </a:xfrm>
        </p:grpSpPr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1517" y="1350"/>
              <a:ext cx="624" cy="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1517" y="1091"/>
              <a:ext cx="576" cy="517"/>
            </a:xfrm>
            <a:custGeom>
              <a:avLst/>
              <a:gdLst>
                <a:gd name="T0" fmla="*/ 0 w 576"/>
                <a:gd name="T1" fmla="*/ 241 h 517"/>
                <a:gd name="T2" fmla="*/ 156 w 576"/>
                <a:gd name="T3" fmla="*/ 40 h 517"/>
                <a:gd name="T4" fmla="*/ 408 w 576"/>
                <a:gd name="T5" fmla="*/ 484 h 517"/>
                <a:gd name="T6" fmla="*/ 576 w 576"/>
                <a:gd name="T7" fmla="*/ 241 h 5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6" h="517">
                  <a:moveTo>
                    <a:pt x="0" y="241"/>
                  </a:moveTo>
                  <a:cubicBezTo>
                    <a:pt x="26" y="208"/>
                    <a:pt x="88" y="0"/>
                    <a:pt x="156" y="40"/>
                  </a:cubicBezTo>
                  <a:cubicBezTo>
                    <a:pt x="224" y="80"/>
                    <a:pt x="338" y="451"/>
                    <a:pt x="408" y="484"/>
                  </a:cubicBezTo>
                  <a:cubicBezTo>
                    <a:pt x="478" y="517"/>
                    <a:pt x="541" y="292"/>
                    <a:pt x="576" y="241"/>
                  </a:cubicBezTo>
                </a:path>
              </a:pathLst>
            </a:custGeom>
            <a:noFill/>
            <a:ln w="38100" cap="flat" cmpd="sng">
              <a:solidFill>
                <a:srgbClr val="0033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3" name="Text Box 21"/>
          <p:cNvSpPr txBox="1">
            <a:spLocks noChangeArrowheads="1"/>
          </p:cNvSpPr>
          <p:nvPr/>
        </p:nvSpPr>
        <p:spPr bwMode="auto">
          <a:xfrm flipV="1">
            <a:off x="6931025" y="48545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zh-CN">
              <a:latin typeface="Times New Roman" panose="02020603050405020304" pitchFamily="18" charset="0"/>
              <a:ea typeface="方正琥珀繁体" pitchFamily="2" charset="-122"/>
            </a:endParaRP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355600" y="3602038"/>
            <a:ext cx="15446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3300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2800" b="1">
                <a:solidFill>
                  <a:srgbClr val="003300"/>
                </a:solidFill>
                <a:latin typeface="Times New Roman" panose="02020603050405020304" pitchFamily="18" charset="0"/>
              </a:rPr>
              <a:t>加入</a:t>
            </a:r>
          </a:p>
          <a:p>
            <a:pPr algn="ctr" eaLnBrk="1" hangingPunct="1"/>
            <a:r>
              <a:rPr kumimoji="1" lang="zh-CN" altLang="en-US" sz="2800" b="1">
                <a:solidFill>
                  <a:srgbClr val="003300"/>
                </a:solidFill>
                <a:latin typeface="Times New Roman" panose="02020603050405020304" pitchFamily="18" charset="0"/>
              </a:rPr>
              <a:t>负反馈</a:t>
            </a:r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355600" y="1697038"/>
            <a:ext cx="18256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3300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2800" b="1">
                <a:solidFill>
                  <a:srgbClr val="003300"/>
                </a:solidFill>
                <a:latin typeface="Times New Roman" panose="02020603050405020304" pitchFamily="18" charset="0"/>
              </a:rPr>
              <a:t>无负反馈</a:t>
            </a:r>
          </a:p>
        </p:txBody>
      </p:sp>
      <p:sp>
        <p:nvSpPr>
          <p:cNvPr id="26" name="Rectangle 24" descr="小网格"/>
          <p:cNvSpPr>
            <a:spLocks noChangeArrowheads="1"/>
          </p:cNvSpPr>
          <p:nvPr/>
        </p:nvSpPr>
        <p:spPr bwMode="auto">
          <a:xfrm>
            <a:off x="5019675" y="5330825"/>
            <a:ext cx="990600" cy="690563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kumimoji="1" lang="en-US" altLang="zh-CN" sz="2800" b="1">
                <a:solidFill>
                  <a:srgbClr val="000099"/>
                </a:solidFill>
                <a:latin typeface="Times New Roman" panose="02020603050405020304" pitchFamily="18" charset="0"/>
              </a:rPr>
              <a:t>F</a:t>
            </a:r>
            <a:endParaRPr kumimoji="1" lang="en-US" altLang="zh-CN" sz="2800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7" name="AutoShape 25"/>
          <p:cNvCxnSpPr>
            <a:cxnSpLocks noChangeShapeType="1"/>
          </p:cNvCxnSpPr>
          <p:nvPr/>
        </p:nvCxnSpPr>
        <p:spPr bwMode="auto">
          <a:xfrm rot="5400000" flipH="1">
            <a:off x="3831431" y="4526757"/>
            <a:ext cx="1208087" cy="1123950"/>
          </a:xfrm>
          <a:prstGeom prst="bentConnector3">
            <a:avLst>
              <a:gd name="adj1" fmla="val -921"/>
            </a:avLst>
          </a:prstGeom>
          <a:noFill/>
          <a:ln w="39751">
            <a:solidFill>
              <a:srgbClr val="FF0000"/>
            </a:solidFill>
            <a:miter lim="800000"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8" name="Text Box 26"/>
          <p:cNvSpPr txBox="1">
            <a:spLocks noChangeArrowheads="1"/>
          </p:cNvSpPr>
          <p:nvPr/>
        </p:nvSpPr>
        <p:spPr bwMode="auto">
          <a:xfrm>
            <a:off x="3806825" y="4721225"/>
            <a:ext cx="741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9688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28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800" b="1" baseline="-25000">
                <a:solidFill>
                  <a:schemeClr val="accent2"/>
                </a:solidFill>
                <a:latin typeface="Times New Roman" panose="02020603050405020304" pitchFamily="18" charset="0"/>
              </a:rPr>
              <a:t>f</a:t>
            </a:r>
            <a:endParaRPr kumimoji="1" lang="en-US" altLang="zh-CN" sz="2800" i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9" name="Group 27"/>
          <p:cNvGrpSpPr>
            <a:grpSpLocks/>
          </p:cNvGrpSpPr>
          <p:nvPr/>
        </p:nvGrpSpPr>
        <p:grpSpPr bwMode="auto">
          <a:xfrm>
            <a:off x="3471863" y="1557338"/>
            <a:ext cx="3122612" cy="881062"/>
            <a:chOff x="2365" y="984"/>
            <a:chExt cx="1967" cy="600"/>
          </a:xfrm>
        </p:grpSpPr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2941" y="1104"/>
              <a:ext cx="624" cy="480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EFFEB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3200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A</a:t>
              </a:r>
              <a:endParaRPr kumimoji="1" lang="en-US" altLang="zh-CN" sz="3200" b="1" baseline="-2500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2413" y="1344"/>
              <a:ext cx="528" cy="0"/>
            </a:xfrm>
            <a:prstGeom prst="line">
              <a:avLst/>
            </a:prstGeom>
            <a:noFill/>
            <a:ln w="39751">
              <a:solidFill>
                <a:schemeClr val="accent2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" name="Text Box 30"/>
            <p:cNvSpPr txBox="1">
              <a:spLocks noChangeArrowheads="1"/>
            </p:cNvSpPr>
            <p:nvPr/>
          </p:nvSpPr>
          <p:spPr bwMode="auto">
            <a:xfrm>
              <a:off x="2365" y="984"/>
              <a:ext cx="467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9688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b="1" i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v</a:t>
              </a:r>
              <a:r>
                <a:rPr kumimoji="1" lang="en-US" altLang="zh-CN" sz="2800" b="1" baseline="-25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i</a:t>
              </a:r>
              <a:endParaRPr kumimoji="1" lang="en-US" altLang="zh-CN" sz="2800" i="1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3" name="Text Box 31"/>
            <p:cNvSpPr txBox="1">
              <a:spLocks noChangeArrowheads="1"/>
            </p:cNvSpPr>
            <p:nvPr/>
          </p:nvSpPr>
          <p:spPr bwMode="auto">
            <a:xfrm>
              <a:off x="3865" y="984"/>
              <a:ext cx="467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9688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b="1" i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v</a:t>
              </a:r>
              <a:r>
                <a:rPr kumimoji="1" lang="en-US" altLang="zh-CN" sz="2800" b="1" baseline="-25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o</a:t>
              </a:r>
              <a:endParaRPr kumimoji="1" lang="en-US" altLang="zh-CN" sz="2800" i="1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3565" y="1356"/>
              <a:ext cx="660" cy="0"/>
            </a:xfrm>
            <a:prstGeom prst="line">
              <a:avLst/>
            </a:prstGeom>
            <a:noFill/>
            <a:ln w="39751">
              <a:solidFill>
                <a:schemeClr val="accent2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5" name="Group 33"/>
          <p:cNvGrpSpPr>
            <a:grpSpLocks/>
          </p:cNvGrpSpPr>
          <p:nvPr/>
        </p:nvGrpSpPr>
        <p:grpSpPr bwMode="auto">
          <a:xfrm>
            <a:off x="6715125" y="1341438"/>
            <a:ext cx="1277938" cy="1562100"/>
            <a:chOff x="4325" y="504"/>
            <a:chExt cx="805" cy="984"/>
          </a:xfrm>
        </p:grpSpPr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4325" y="992"/>
              <a:ext cx="805" cy="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 flipV="1">
              <a:off x="4389" y="739"/>
              <a:ext cx="672" cy="631"/>
            </a:xfrm>
            <a:custGeom>
              <a:avLst/>
              <a:gdLst>
                <a:gd name="T0" fmla="*/ 0 w 672"/>
                <a:gd name="T1" fmla="*/ 381 h 631"/>
                <a:gd name="T2" fmla="*/ 198 w 672"/>
                <a:gd name="T3" fmla="*/ 32 h 631"/>
                <a:gd name="T4" fmla="*/ 504 w 672"/>
                <a:gd name="T5" fmla="*/ 573 h 631"/>
                <a:gd name="T6" fmla="*/ 672 w 672"/>
                <a:gd name="T7" fmla="*/ 381 h 6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72" h="631">
                  <a:moveTo>
                    <a:pt x="0" y="381"/>
                  </a:moveTo>
                  <a:cubicBezTo>
                    <a:pt x="33" y="323"/>
                    <a:pt x="114" y="0"/>
                    <a:pt x="198" y="32"/>
                  </a:cubicBezTo>
                  <a:cubicBezTo>
                    <a:pt x="282" y="64"/>
                    <a:pt x="425" y="515"/>
                    <a:pt x="504" y="573"/>
                  </a:cubicBezTo>
                  <a:cubicBezTo>
                    <a:pt x="583" y="631"/>
                    <a:pt x="637" y="421"/>
                    <a:pt x="672" y="381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" name="Text Box 36"/>
            <p:cNvSpPr txBox="1">
              <a:spLocks noChangeArrowheads="1"/>
            </p:cNvSpPr>
            <p:nvPr/>
          </p:nvSpPr>
          <p:spPr bwMode="auto">
            <a:xfrm>
              <a:off x="4656" y="1200"/>
              <a:ext cx="30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400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大</a:t>
              </a:r>
            </a:p>
          </p:txBody>
        </p:sp>
        <p:sp>
          <p:nvSpPr>
            <p:cNvPr id="39" name="Text Box 37"/>
            <p:cNvSpPr txBox="1">
              <a:spLocks noChangeArrowheads="1"/>
            </p:cNvSpPr>
            <p:nvPr/>
          </p:nvSpPr>
          <p:spPr bwMode="auto">
            <a:xfrm>
              <a:off x="4768" y="504"/>
              <a:ext cx="30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zh-CN" altLang="en-US" sz="2400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小</a:t>
              </a:r>
            </a:p>
          </p:txBody>
        </p:sp>
      </p:grp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3287713" y="3059113"/>
            <a:ext cx="968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kumimoji="1"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略小</a:t>
            </a: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4811713" y="3478213"/>
            <a:ext cx="1082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kumimoji="1"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略大</a:t>
            </a:r>
          </a:p>
        </p:txBody>
      </p:sp>
      <p:sp>
        <p:nvSpPr>
          <p:cNvPr id="42" name="AutoShape 40" descr="花束"/>
          <p:cNvSpPr>
            <a:spLocks noChangeArrowheads="1"/>
          </p:cNvSpPr>
          <p:nvPr/>
        </p:nvSpPr>
        <p:spPr bwMode="auto">
          <a:xfrm>
            <a:off x="6908800" y="5307013"/>
            <a:ext cx="1695450" cy="457200"/>
          </a:xfrm>
          <a:prstGeom prst="wedgeRoundRectCallout">
            <a:avLst>
              <a:gd name="adj1" fmla="val -5806"/>
              <a:gd name="adj2" fmla="val -205208"/>
              <a:gd name="adj3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rgbClr val="006600"/>
            </a:solidFill>
            <a:miter lim="800000"/>
            <a:headEnd/>
            <a:tailEnd type="none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rPr>
              <a:t>接近正弦波</a:t>
            </a:r>
          </a:p>
        </p:txBody>
      </p:sp>
      <p:grpSp>
        <p:nvGrpSpPr>
          <p:cNvPr id="43" name="Group 41"/>
          <p:cNvGrpSpPr>
            <a:grpSpLocks/>
          </p:cNvGrpSpPr>
          <p:nvPr/>
        </p:nvGrpSpPr>
        <p:grpSpPr bwMode="auto">
          <a:xfrm>
            <a:off x="2814638" y="3833813"/>
            <a:ext cx="4419600" cy="912812"/>
            <a:chOff x="1872" y="1871"/>
            <a:chExt cx="2784" cy="624"/>
          </a:xfrm>
        </p:grpSpPr>
        <p:sp>
          <p:nvSpPr>
            <p:cNvPr id="44" name="Text Box 42"/>
            <p:cNvSpPr txBox="1">
              <a:spLocks noChangeArrowheads="1"/>
            </p:cNvSpPr>
            <p:nvPr/>
          </p:nvSpPr>
          <p:spPr bwMode="auto">
            <a:xfrm>
              <a:off x="4189" y="1899"/>
              <a:ext cx="467" cy="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9688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b="1" i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v</a:t>
              </a:r>
              <a:r>
                <a:rPr kumimoji="1" lang="en-US" altLang="zh-CN" sz="2800" b="1" baseline="-25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o</a:t>
              </a:r>
              <a:endParaRPr kumimoji="1" lang="en-US" altLang="zh-CN" sz="2800" i="1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5" name="Text Box 43"/>
            <p:cNvSpPr txBox="1">
              <a:spLocks noChangeArrowheads="1"/>
            </p:cNvSpPr>
            <p:nvPr/>
          </p:nvSpPr>
          <p:spPr bwMode="auto">
            <a:xfrm>
              <a:off x="1872" y="1871"/>
              <a:ext cx="467" cy="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9688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kumimoji="1" lang="en-US" altLang="zh-CN" sz="2800" b="1" i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v</a:t>
              </a:r>
              <a:r>
                <a:rPr kumimoji="1" lang="en-US" altLang="zh-CN" sz="2800" b="1" baseline="-25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i</a:t>
              </a:r>
              <a:endParaRPr kumimoji="1" lang="en-US" altLang="zh-CN" sz="2800" i="1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3264" y="2015"/>
              <a:ext cx="624" cy="480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EFFEB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kumimoji="1" lang="en-US" altLang="zh-CN" sz="3200" b="1">
                  <a:solidFill>
                    <a:schemeClr val="accent2"/>
                  </a:solidFill>
                  <a:latin typeface="Times New Roman" panose="02020603050405020304" pitchFamily="18" charset="0"/>
                </a:rPr>
                <a:t>A</a:t>
              </a:r>
              <a:endParaRPr kumimoji="1" lang="en-US" altLang="zh-CN" sz="3200" b="1" baseline="-2500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2064" y="2231"/>
              <a:ext cx="1188" cy="0"/>
            </a:xfrm>
            <a:prstGeom prst="line">
              <a:avLst/>
            </a:prstGeom>
            <a:noFill/>
            <a:ln w="39751">
              <a:solidFill>
                <a:schemeClr val="accent2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3885" y="2243"/>
              <a:ext cx="660" cy="0"/>
            </a:xfrm>
            <a:prstGeom prst="line">
              <a:avLst/>
            </a:prstGeom>
            <a:noFill/>
            <a:ln w="39751">
              <a:solidFill>
                <a:schemeClr val="accent2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9" name="Group 47"/>
          <p:cNvGrpSpPr>
            <a:grpSpLocks/>
          </p:cNvGrpSpPr>
          <p:nvPr/>
        </p:nvGrpSpPr>
        <p:grpSpPr bwMode="auto">
          <a:xfrm>
            <a:off x="3081338" y="3702050"/>
            <a:ext cx="1771650" cy="1319213"/>
            <a:chOff x="2040" y="1821"/>
            <a:chExt cx="1116" cy="831"/>
          </a:xfrm>
        </p:grpSpPr>
        <p:grpSp>
          <p:nvGrpSpPr>
            <p:cNvPr id="50" name="Group 48"/>
            <p:cNvGrpSpPr>
              <a:grpSpLocks/>
            </p:cNvGrpSpPr>
            <p:nvPr/>
          </p:nvGrpSpPr>
          <p:grpSpPr bwMode="auto">
            <a:xfrm>
              <a:off x="2306" y="1821"/>
              <a:ext cx="850" cy="831"/>
              <a:chOff x="2354" y="1962"/>
              <a:chExt cx="850" cy="831"/>
            </a:xfrm>
          </p:grpSpPr>
          <p:grpSp>
            <p:nvGrpSpPr>
              <p:cNvPr id="52" name="Group 49"/>
              <p:cNvGrpSpPr>
                <a:grpSpLocks/>
              </p:cNvGrpSpPr>
              <p:nvPr/>
            </p:nvGrpSpPr>
            <p:grpSpPr bwMode="auto">
              <a:xfrm>
                <a:off x="2354" y="1962"/>
                <a:ext cx="244" cy="831"/>
                <a:chOff x="2354" y="1962"/>
                <a:chExt cx="244" cy="831"/>
              </a:xfrm>
            </p:grpSpPr>
            <p:sp>
              <p:nvSpPr>
                <p:cNvPr id="54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354" y="1962"/>
                  <a:ext cx="244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 type="none" w="med" len="lg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</a:rPr>
                    <a:t>+</a:t>
                  </a:r>
                </a:p>
              </p:txBody>
            </p:sp>
            <p:sp>
              <p:nvSpPr>
                <p:cNvPr id="55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2366" y="2466"/>
                  <a:ext cx="22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 type="none" w="med" len="lg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kumimoji="1"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</a:rPr>
                    <a:t>–</a:t>
                  </a:r>
                </a:p>
              </p:txBody>
            </p:sp>
          </p:grpSp>
          <p:sp>
            <p:nvSpPr>
              <p:cNvPr id="53" name="Text Box 52"/>
              <p:cNvSpPr txBox="1">
                <a:spLocks noChangeArrowheads="1"/>
              </p:cNvSpPr>
              <p:nvPr/>
            </p:nvSpPr>
            <p:spPr bwMode="auto">
              <a:xfrm>
                <a:off x="2737" y="2040"/>
                <a:ext cx="46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9688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kumimoji="1" lang="en-US" altLang="zh-CN" sz="2800" b="1" i="1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v</a:t>
                </a:r>
                <a:r>
                  <a:rPr kumimoji="1" lang="en-US" altLang="zh-CN" sz="2800" b="1" baseline="-250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id</a:t>
                </a:r>
                <a:endParaRPr kumimoji="1" lang="en-US" altLang="zh-CN" sz="2800" i="1">
                  <a:solidFill>
                    <a:schemeClr val="accent2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51" name="Line 53"/>
            <p:cNvSpPr>
              <a:spLocks noChangeShapeType="1"/>
            </p:cNvSpPr>
            <p:nvPr/>
          </p:nvSpPr>
          <p:spPr bwMode="auto">
            <a:xfrm>
              <a:off x="2040" y="2232"/>
              <a:ext cx="384" cy="0"/>
            </a:xfrm>
            <a:prstGeom prst="line">
              <a:avLst/>
            </a:prstGeom>
            <a:noFill/>
            <a:ln w="39751">
              <a:solidFill>
                <a:schemeClr val="accent2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56" name="AutoShape 54"/>
          <p:cNvSpPr>
            <a:spLocks noChangeArrowheads="1"/>
          </p:cNvSpPr>
          <p:nvPr/>
        </p:nvSpPr>
        <p:spPr bwMode="auto">
          <a:xfrm>
            <a:off x="3678238" y="4176713"/>
            <a:ext cx="374650" cy="374650"/>
          </a:xfrm>
          <a:prstGeom prst="flowChartSummingJunction">
            <a:avLst/>
          </a:prstGeom>
          <a:solidFill>
            <a:schemeClr val="bg1"/>
          </a:solidFill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57" name="Group 55"/>
          <p:cNvGrpSpPr>
            <a:grpSpLocks/>
          </p:cNvGrpSpPr>
          <p:nvPr/>
        </p:nvGrpSpPr>
        <p:grpSpPr bwMode="auto">
          <a:xfrm>
            <a:off x="7196138" y="3973513"/>
            <a:ext cx="1241425" cy="927100"/>
            <a:chOff x="4597" y="1848"/>
            <a:chExt cx="782" cy="584"/>
          </a:xfrm>
        </p:grpSpPr>
        <p:sp>
          <p:nvSpPr>
            <p:cNvPr id="58" name="Line 56"/>
            <p:cNvSpPr>
              <a:spLocks noChangeShapeType="1"/>
            </p:cNvSpPr>
            <p:nvPr/>
          </p:nvSpPr>
          <p:spPr bwMode="auto">
            <a:xfrm flipV="1">
              <a:off x="4597" y="2093"/>
              <a:ext cx="782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" name="Freeform 57"/>
            <p:cNvSpPr>
              <a:spLocks/>
            </p:cNvSpPr>
            <p:nvPr/>
          </p:nvSpPr>
          <p:spPr bwMode="auto">
            <a:xfrm flipV="1">
              <a:off x="4656" y="1848"/>
              <a:ext cx="672" cy="584"/>
            </a:xfrm>
            <a:custGeom>
              <a:avLst/>
              <a:gdLst>
                <a:gd name="T0" fmla="*/ 0 w 672"/>
                <a:gd name="T1" fmla="*/ 353 h 631"/>
                <a:gd name="T2" fmla="*/ 198 w 672"/>
                <a:gd name="T3" fmla="*/ 30 h 631"/>
                <a:gd name="T4" fmla="*/ 504 w 672"/>
                <a:gd name="T5" fmla="*/ 530 h 631"/>
                <a:gd name="T6" fmla="*/ 672 w 672"/>
                <a:gd name="T7" fmla="*/ 353 h 6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72" h="631">
                  <a:moveTo>
                    <a:pt x="0" y="381"/>
                  </a:moveTo>
                  <a:cubicBezTo>
                    <a:pt x="33" y="323"/>
                    <a:pt x="114" y="0"/>
                    <a:pt x="198" y="32"/>
                  </a:cubicBezTo>
                  <a:cubicBezTo>
                    <a:pt x="282" y="64"/>
                    <a:pt x="425" y="515"/>
                    <a:pt x="504" y="573"/>
                  </a:cubicBezTo>
                  <a:cubicBezTo>
                    <a:pt x="583" y="631"/>
                    <a:pt x="637" y="421"/>
                    <a:pt x="672" y="381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0" name="Freeform 58"/>
          <p:cNvSpPr>
            <a:spLocks/>
          </p:cNvSpPr>
          <p:nvPr/>
        </p:nvSpPr>
        <p:spPr bwMode="auto">
          <a:xfrm flipV="1">
            <a:off x="7289800" y="4049713"/>
            <a:ext cx="1106488" cy="609600"/>
          </a:xfrm>
          <a:custGeom>
            <a:avLst/>
            <a:gdLst>
              <a:gd name="T0" fmla="*/ 0 w 583"/>
              <a:gd name="T1" fmla="*/ 308106 h 461"/>
              <a:gd name="T2" fmla="*/ 320749 w 583"/>
              <a:gd name="T3" fmla="*/ 42315 h 461"/>
              <a:gd name="T4" fmla="*/ 799025 w 583"/>
              <a:gd name="T5" fmla="*/ 565963 h 461"/>
              <a:gd name="T6" fmla="*/ 1106488 w 583"/>
              <a:gd name="T7" fmla="*/ 304139 h 4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83" h="461">
                <a:moveTo>
                  <a:pt x="0" y="233"/>
                </a:moveTo>
                <a:cubicBezTo>
                  <a:pt x="28" y="199"/>
                  <a:pt x="99" y="0"/>
                  <a:pt x="169" y="32"/>
                </a:cubicBezTo>
                <a:cubicBezTo>
                  <a:pt x="239" y="64"/>
                  <a:pt x="352" y="395"/>
                  <a:pt x="421" y="428"/>
                </a:cubicBezTo>
                <a:cubicBezTo>
                  <a:pt x="490" y="461"/>
                  <a:pt x="549" y="271"/>
                  <a:pt x="583" y="23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Text Box 59"/>
          <p:cNvSpPr txBox="1">
            <a:spLocks noChangeArrowheads="1"/>
          </p:cNvSpPr>
          <p:nvPr/>
        </p:nvSpPr>
        <p:spPr bwMode="auto">
          <a:xfrm>
            <a:off x="2462213" y="4700588"/>
            <a:ext cx="1101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kumimoji="1"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略大</a:t>
            </a:r>
          </a:p>
        </p:txBody>
      </p:sp>
      <p:sp>
        <p:nvSpPr>
          <p:cNvPr id="62" name="Text Box 60"/>
          <p:cNvSpPr txBox="1">
            <a:spLocks noChangeArrowheads="1"/>
          </p:cNvSpPr>
          <p:nvPr/>
        </p:nvSpPr>
        <p:spPr bwMode="auto">
          <a:xfrm>
            <a:off x="2916238" y="5445125"/>
            <a:ext cx="796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kumimoji="1"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略小</a:t>
            </a:r>
          </a:p>
        </p:txBody>
      </p:sp>
      <p:grpSp>
        <p:nvGrpSpPr>
          <p:cNvPr id="63" name="Group 61"/>
          <p:cNvGrpSpPr>
            <a:grpSpLocks/>
          </p:cNvGrpSpPr>
          <p:nvPr/>
        </p:nvGrpSpPr>
        <p:grpSpPr bwMode="auto">
          <a:xfrm>
            <a:off x="3970338" y="3443288"/>
            <a:ext cx="914400" cy="352425"/>
            <a:chOff x="2565" y="1514"/>
            <a:chExt cx="576" cy="222"/>
          </a:xfrm>
        </p:grpSpPr>
        <p:sp>
          <p:nvSpPr>
            <p:cNvPr id="64" name="Freeform 62"/>
            <p:cNvSpPr>
              <a:spLocks/>
            </p:cNvSpPr>
            <p:nvPr/>
          </p:nvSpPr>
          <p:spPr bwMode="auto">
            <a:xfrm>
              <a:off x="2573" y="1514"/>
              <a:ext cx="528" cy="222"/>
            </a:xfrm>
            <a:custGeom>
              <a:avLst/>
              <a:gdLst>
                <a:gd name="T0" fmla="*/ 0 w 528"/>
                <a:gd name="T1" fmla="*/ 111 h 222"/>
                <a:gd name="T2" fmla="*/ 134 w 528"/>
                <a:gd name="T3" fmla="*/ 16 h 222"/>
                <a:gd name="T4" fmla="*/ 390 w 528"/>
                <a:gd name="T5" fmla="*/ 206 h 222"/>
                <a:gd name="T6" fmla="*/ 528 w 528"/>
                <a:gd name="T7" fmla="*/ 111 h 2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28" h="222">
                  <a:moveTo>
                    <a:pt x="0" y="111"/>
                  </a:moveTo>
                  <a:cubicBezTo>
                    <a:pt x="22" y="95"/>
                    <a:pt x="69" y="0"/>
                    <a:pt x="134" y="16"/>
                  </a:cubicBezTo>
                  <a:cubicBezTo>
                    <a:pt x="199" y="32"/>
                    <a:pt x="324" y="190"/>
                    <a:pt x="390" y="206"/>
                  </a:cubicBezTo>
                  <a:cubicBezTo>
                    <a:pt x="456" y="222"/>
                    <a:pt x="499" y="131"/>
                    <a:pt x="528" y="111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2565" y="1610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6" name="Group 69"/>
          <p:cNvGrpSpPr>
            <a:grpSpLocks/>
          </p:cNvGrpSpPr>
          <p:nvPr/>
        </p:nvGrpSpPr>
        <p:grpSpPr bwMode="auto">
          <a:xfrm>
            <a:off x="2124075" y="5013325"/>
            <a:ext cx="1490663" cy="519113"/>
            <a:chOff x="1338" y="3158"/>
            <a:chExt cx="939" cy="327"/>
          </a:xfrm>
        </p:grpSpPr>
        <p:sp>
          <p:nvSpPr>
            <p:cNvPr id="67" name="Line 65"/>
            <p:cNvSpPr>
              <a:spLocks noChangeShapeType="1"/>
            </p:cNvSpPr>
            <p:nvPr/>
          </p:nvSpPr>
          <p:spPr bwMode="auto">
            <a:xfrm flipV="1">
              <a:off x="1605" y="3364"/>
              <a:ext cx="672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" name="Freeform 66"/>
            <p:cNvSpPr>
              <a:spLocks/>
            </p:cNvSpPr>
            <p:nvPr/>
          </p:nvSpPr>
          <p:spPr bwMode="auto">
            <a:xfrm>
              <a:off x="1672" y="3210"/>
              <a:ext cx="528" cy="265"/>
            </a:xfrm>
            <a:custGeom>
              <a:avLst/>
              <a:gdLst>
                <a:gd name="T0" fmla="*/ 0 w 528"/>
                <a:gd name="T1" fmla="*/ 145 h 254"/>
                <a:gd name="T2" fmla="*/ 154 w 528"/>
                <a:gd name="T3" fmla="*/ 17 h 254"/>
                <a:gd name="T4" fmla="*/ 390 w 528"/>
                <a:gd name="T5" fmla="*/ 244 h 254"/>
                <a:gd name="T6" fmla="*/ 528 w 528"/>
                <a:gd name="T7" fmla="*/ 145 h 2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28" h="254">
                  <a:moveTo>
                    <a:pt x="0" y="139"/>
                  </a:moveTo>
                  <a:cubicBezTo>
                    <a:pt x="26" y="119"/>
                    <a:pt x="89" y="0"/>
                    <a:pt x="154" y="16"/>
                  </a:cubicBezTo>
                  <a:cubicBezTo>
                    <a:pt x="219" y="32"/>
                    <a:pt x="328" y="214"/>
                    <a:pt x="390" y="234"/>
                  </a:cubicBezTo>
                  <a:cubicBezTo>
                    <a:pt x="452" y="254"/>
                    <a:pt x="499" y="159"/>
                    <a:pt x="528" y="139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9" name="Text Box 67"/>
            <p:cNvSpPr txBox="1">
              <a:spLocks noChangeArrowheads="1"/>
            </p:cNvSpPr>
            <p:nvPr/>
          </p:nvSpPr>
          <p:spPr bwMode="auto">
            <a:xfrm rot="10800000" flipV="1">
              <a:off x="1338" y="3158"/>
              <a:ext cx="3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en-US" altLang="zh-CN" sz="2800" b="1" i="1">
                  <a:solidFill>
                    <a:srgbClr val="FF0000"/>
                  </a:solidFill>
                  <a:latin typeface="Times New Roman" panose="02020603050405020304" pitchFamily="18" charset="0"/>
                  <a:ea typeface="方正琥珀繁体" pitchFamily="2" charset="-122"/>
                </a:rPr>
                <a:t>v</a:t>
              </a:r>
              <a:r>
                <a:rPr kumimoji="1" lang="en-US" altLang="zh-CN" sz="2800" b="1" baseline="-14000">
                  <a:solidFill>
                    <a:srgbClr val="FF0000"/>
                  </a:solidFill>
                  <a:latin typeface="Times New Roman" panose="02020603050405020304" pitchFamily="18" charset="0"/>
                  <a:ea typeface="方正琥珀繁体" pitchFamily="2" charset="-122"/>
                </a:rPr>
                <a:t>f</a:t>
              </a:r>
              <a:endParaRPr kumimoji="1" lang="en-US" altLang="zh-CN">
                <a:solidFill>
                  <a:srgbClr val="FF0000"/>
                </a:solidFill>
                <a:latin typeface="Times New Roman" panose="02020603050405020304" pitchFamily="18" charset="0"/>
                <a:ea typeface="方正琥珀繁体" pitchFamily="2" charset="-122"/>
              </a:endParaRPr>
            </a:p>
          </p:txBody>
        </p:sp>
      </p:grpSp>
      <p:sp>
        <p:nvSpPr>
          <p:cNvPr id="7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 dirty="0"/>
              <a:t>8.3.2  </a:t>
            </a:r>
            <a:r>
              <a:rPr lang="zh-CN" altLang="en-US" dirty="0"/>
              <a:t>减小非线性失真</a:t>
            </a:r>
          </a:p>
        </p:txBody>
      </p:sp>
    </p:spTree>
    <p:extLst>
      <p:ext uri="{BB962C8B-B14F-4D97-AF65-F5344CB8AC3E}">
        <p14:creationId xmlns:p14="http://schemas.microsoft.com/office/powerpoint/2010/main" val="131119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utoUpdateAnimBg="0"/>
      <p:bldP spid="25" grpId="0" build="p" autoUpdateAnimBg="0"/>
      <p:bldP spid="26" grpId="0" animBg="1" autoUpdateAnimBg="0"/>
      <p:bldP spid="28" grpId="0" autoUpdateAnimBg="0"/>
      <p:bldP spid="40" grpId="0" autoUpdateAnimBg="0"/>
      <p:bldP spid="41" grpId="0" autoUpdateAnimBg="0"/>
      <p:bldP spid="42" grpId="0" animBg="1" autoUpdateAnimBg="0"/>
      <p:bldP spid="61" grpId="0" autoUpdateAnimBg="0"/>
      <p:bldP spid="62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 dirty="0"/>
              <a:t>8.3.2  </a:t>
            </a:r>
            <a:r>
              <a:rPr lang="zh-CN" altLang="en-US" dirty="0"/>
              <a:t>减小非线性失真</a:t>
            </a:r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3990975" y="1747838"/>
          <a:ext cx="4757738" cy="362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Picture2" r:id="rId3" imgW="2267712" imgH="1810512" progId="Word.Picture.8">
                  <p:embed/>
                </p:oleObj>
              </mc:Choice>
              <mc:Fallback>
                <p:oleObj name="Picture2" r:id="rId3" imgW="2267712" imgH="1810512" progId="Word.Picture.8">
                  <p:embed/>
                  <p:pic>
                    <p:nvPicPr>
                      <p:cNvPr id="5427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4764"/>
                      <a:stretch>
                        <a:fillRect/>
                      </a:stretch>
                    </p:blipFill>
                    <p:spPr bwMode="auto">
                      <a:xfrm>
                        <a:off x="3990975" y="1747838"/>
                        <a:ext cx="4757738" cy="36258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4206875" y="1747838"/>
          <a:ext cx="4541838" cy="362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Picture2" r:id="rId5" imgW="2267712" imgH="1810512" progId="Word.Picture.8">
                  <p:embed/>
                </p:oleObj>
              </mc:Choice>
              <mc:Fallback>
                <p:oleObj name="Picture2" r:id="rId5" imgW="2267712" imgH="1810512" progId="Word.Picture.8">
                  <p:embed/>
                  <p:pic>
                    <p:nvPicPr>
                      <p:cNvPr id="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75" y="1747838"/>
                        <a:ext cx="4541838" cy="362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506413" y="1123950"/>
            <a:ext cx="656748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闭环时增益减小，线性度变好。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60363" y="1844675"/>
            <a:ext cx="3563937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只能减少环内放大电路产生的失真，如果输入波形本身就是失真的，即使引入负反馈，也无济于事。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8.3.3  </a:t>
            </a:r>
            <a:r>
              <a:rPr lang="zh-CN" altLang="en-US"/>
              <a:t>抑制反馈环内噪声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1295400" y="1371600"/>
            <a:ext cx="24130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自学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8.3.4  </a:t>
            </a:r>
            <a:r>
              <a:rPr lang="zh-CN" altLang="en-US"/>
              <a:t>对输入电阻和输出电阻的影响</a:t>
            </a:r>
          </a:p>
        </p:txBody>
      </p:sp>
      <p:pic>
        <p:nvPicPr>
          <p:cNvPr id="13" name="Picture 2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704850"/>
            <a:ext cx="4073525" cy="378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52400" y="1354138"/>
            <a:ext cx="25146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串联负反馈</a:t>
            </a:r>
            <a:endParaRPr lang="zh-CN" altLang="en-US" sz="2800" b="1" baseline="-30000">
              <a:solidFill>
                <a:srgbClr val="000066"/>
              </a:solidFill>
              <a:latin typeface="楷体_GB2312" pitchFamily="49" charset="-122"/>
              <a:ea typeface="华康简宋"/>
              <a:cs typeface="华康简宋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398463" y="692150"/>
            <a:ext cx="38862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altLang="zh-CN" sz="2800" kern="0">
                <a:solidFill>
                  <a:srgbClr val="993300"/>
                </a:solidFill>
              </a:rPr>
              <a:t>1.  </a:t>
            </a:r>
            <a:r>
              <a:rPr lang="zh-CN" altLang="en-US" sz="2800" kern="0">
                <a:solidFill>
                  <a:srgbClr val="993300"/>
                </a:solidFill>
              </a:rPr>
              <a:t>对输入电阻的影响</a:t>
            </a: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533400" y="1990725"/>
            <a:ext cx="45720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开环输入电阻 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R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= 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id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/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</a:t>
            </a: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533400" y="3197225"/>
            <a:ext cx="4648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因为  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f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=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F·x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o      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x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o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=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A·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id</a:t>
            </a: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533400" y="2574925"/>
            <a:ext cx="45720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闭环输入电阻 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R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if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= 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/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</a:t>
            </a: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495300" y="3860800"/>
            <a:ext cx="47244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ct val="1000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所以  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= 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id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+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f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= (1+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AF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) 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id</a:t>
            </a: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539750" y="4584700"/>
            <a:ext cx="45720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闭环输入电阻   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R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if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= 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/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</a:t>
            </a:r>
          </a:p>
        </p:txBody>
      </p:sp>
      <p:graphicFrame>
        <p:nvGraphicFramePr>
          <p:cNvPr id="21" name="Object 11"/>
          <p:cNvGraphicFramePr>
            <a:graphicFrameLocks noChangeAspect="1"/>
          </p:cNvGraphicFramePr>
          <p:nvPr/>
        </p:nvGraphicFramePr>
        <p:xfrm>
          <a:off x="3892550" y="4410075"/>
          <a:ext cx="35591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公式" r:id="rId4" imgW="1777229" imgH="444307" progId="Equation.3">
                  <p:embed/>
                </p:oleObj>
              </mc:Choice>
              <mc:Fallback>
                <p:oleObj name="公式" r:id="rId4" imgW="1777229" imgH="444307" progId="Equation.3">
                  <p:embed/>
                  <p:pic>
                    <p:nvPicPr>
                      <p:cNvPr id="2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2550" y="4410075"/>
                        <a:ext cx="3559175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1258888" y="5240338"/>
            <a:ext cx="693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引入串联负反馈后，输入电阻增加了。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6" grpId="0" autoUpdateAnimBg="0"/>
      <p:bldP spid="17" grpId="0" autoUpdateAnimBg="0"/>
      <p:bldP spid="18" grpId="0" autoUpdateAnimBg="0"/>
      <p:bldP spid="19" grpId="0" autoUpdateAnimBg="0"/>
      <p:bldP spid="20" grpId="0" autoUpdateAnimBg="0"/>
      <p:bldP spid="22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8.3.4  </a:t>
            </a:r>
            <a:r>
              <a:rPr lang="zh-CN" altLang="en-US"/>
              <a:t>对输入电阻和输出电阻的影响</a:t>
            </a:r>
          </a:p>
        </p:txBody>
      </p:sp>
      <p:pic>
        <p:nvPicPr>
          <p:cNvPr id="57347" name="Picture 2" descr="未标题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836613"/>
            <a:ext cx="4392613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Rectangle 3"/>
          <p:cNvSpPr>
            <a:spLocks noChangeArrowheads="1"/>
          </p:cNvSpPr>
          <p:nvPr/>
        </p:nvSpPr>
        <p:spPr bwMode="auto">
          <a:xfrm>
            <a:off x="152400" y="1306513"/>
            <a:ext cx="25146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并联负反馈</a:t>
            </a:r>
            <a:endParaRPr lang="zh-CN" altLang="en-US" sz="2800" b="1" baseline="-30000">
              <a:solidFill>
                <a:srgbClr val="000066"/>
              </a:solidFill>
              <a:latin typeface="楷体_GB2312" pitchFamily="49" charset="-122"/>
              <a:ea typeface="华康简宋"/>
              <a:cs typeface="华康简宋"/>
            </a:endParaRPr>
          </a:p>
        </p:txBody>
      </p:sp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685800" y="1989138"/>
            <a:ext cx="2752725" cy="1454150"/>
            <a:chOff x="432" y="1392"/>
            <a:chExt cx="1734" cy="916"/>
          </a:xfrm>
        </p:grpSpPr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432" y="1392"/>
              <a:ext cx="1680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FF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  <a:latin typeface="楷体_GB2312" pitchFamily="49" charset="-122"/>
                </a:rPr>
                <a:t>闭环输入电阻</a:t>
              </a:r>
              <a:endParaRPr lang="zh-CN" altLang="en-US" sz="2400" kern="0" baseline="-30000">
                <a:solidFill>
                  <a:srgbClr val="000000"/>
                </a:solidFill>
                <a:latin typeface="楷体_GB2312" pitchFamily="49" charset="-122"/>
                <a:ea typeface="华康简宋" charset="-122"/>
              </a:endParaRPr>
            </a:p>
          </p:txBody>
        </p:sp>
        <p:graphicFrame>
          <p:nvGraphicFramePr>
            <p:cNvPr id="57354" name="Object 6"/>
            <p:cNvGraphicFramePr>
              <a:graphicFrameLocks noChangeAspect="1"/>
            </p:cNvGraphicFramePr>
            <p:nvPr/>
          </p:nvGraphicFramePr>
          <p:xfrm>
            <a:off x="1008" y="1776"/>
            <a:ext cx="1158" cy="5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2" name="Equation" r:id="rId4" imgW="800100" imgH="368300" progId="Equation.3">
                    <p:embed/>
                  </p:oleObj>
                </mc:Choice>
                <mc:Fallback>
                  <p:oleObj name="Equation" r:id="rId4" imgW="800100" imgH="368300" progId="Equation.3">
                    <p:embed/>
                    <p:pic>
                      <p:nvPicPr>
                        <p:cNvPr id="5735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8" y="1776"/>
                          <a:ext cx="1158" cy="5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04800" y="3573463"/>
            <a:ext cx="41148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引入并联负反馈后，输入电阻减小了。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304800" y="4689475"/>
            <a:ext cx="8534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0000"/>
              </a:lnSpc>
              <a:buClr>
                <a:srgbClr val="0000FF"/>
              </a:buClr>
              <a:buSzPct val="85000"/>
              <a:buFont typeface="Monotype Sorts" pitchFamily="2" charset="2"/>
              <a:buNone/>
              <a:defRPr/>
            </a:pPr>
            <a:r>
              <a:rPr lang="en-US" altLang="zh-CN" sz="2400" kern="0">
                <a:solidFill>
                  <a:srgbClr val="FF0000"/>
                </a:solidFill>
                <a:latin typeface="楷体_GB2312" pitchFamily="49" charset="-122"/>
              </a:rPr>
              <a:t>    </a:t>
            </a:r>
            <a:r>
              <a:rPr lang="zh-CN" altLang="en-US" sz="2400" kern="0">
                <a:solidFill>
                  <a:srgbClr val="FF0000"/>
                </a:solidFill>
                <a:latin typeface="楷体_GB2312" pitchFamily="49" charset="-122"/>
              </a:rPr>
              <a:t>注意</a:t>
            </a:r>
            <a:r>
              <a:rPr lang="en-US" altLang="zh-CN" sz="2400" kern="0">
                <a:solidFill>
                  <a:srgbClr val="FF0000"/>
                </a:solidFill>
                <a:latin typeface="楷体_GB2312" pitchFamily="49" charset="-122"/>
              </a:rPr>
              <a:t>: </a:t>
            </a:r>
            <a:r>
              <a:rPr lang="zh-CN" altLang="en-US" sz="2400" kern="0">
                <a:solidFill>
                  <a:srgbClr val="000000"/>
                </a:solidFill>
              </a:rPr>
              <a:t>反馈对输入电阻的影响仅限于环内，对环外不产生影响。</a:t>
            </a: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398463" y="692150"/>
            <a:ext cx="38862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altLang="zh-CN" sz="2800" kern="0">
                <a:solidFill>
                  <a:srgbClr val="993300"/>
                </a:solidFill>
              </a:rPr>
              <a:t>1.  </a:t>
            </a:r>
            <a:r>
              <a:rPr lang="zh-CN" altLang="en-US" sz="2800" kern="0">
                <a:solidFill>
                  <a:srgbClr val="993300"/>
                </a:solidFill>
              </a:rPr>
              <a:t>对输入电阻的影响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17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8.3.4  </a:t>
            </a:r>
            <a:r>
              <a:rPr lang="zh-CN" altLang="en-US"/>
              <a:t>对输入电阻和输出电阻的影响</a:t>
            </a:r>
          </a:p>
        </p:txBody>
      </p:sp>
      <p:sp>
        <p:nvSpPr>
          <p:cNvPr id="58371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68300" y="1331913"/>
            <a:ext cx="1143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3000" b="1">
                <a:solidFill>
                  <a:srgbClr val="000066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例如</a:t>
            </a:r>
          </a:p>
        </p:txBody>
      </p:sp>
      <p:graphicFrame>
        <p:nvGraphicFramePr>
          <p:cNvPr id="58372" name="Object 3"/>
          <p:cNvGraphicFramePr>
            <a:graphicFrameLocks noChangeAspect="1"/>
          </p:cNvGraphicFramePr>
          <p:nvPr/>
        </p:nvGraphicFramePr>
        <p:xfrm>
          <a:off x="4267200" y="1531938"/>
          <a:ext cx="4646613" cy="307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图片" r:id="rId4" imgW="1953768" imgH="1267968" progId="Word.Picture.8">
                  <p:embed/>
                </p:oleObj>
              </mc:Choice>
              <mc:Fallback>
                <p:oleObj name="图片" r:id="rId4" imgW="1953768" imgH="1267968" progId="Word.Picture.8">
                  <p:embed/>
                  <p:pic>
                    <p:nvPicPr>
                      <p:cNvPr id="5837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t="-5684"/>
                      <a:stretch>
                        <a:fillRect/>
                      </a:stretch>
                    </p:blipFill>
                    <p:spPr bwMode="auto">
                      <a:xfrm>
                        <a:off x="4267200" y="1531938"/>
                        <a:ext cx="4646613" cy="30781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381000" y="2003425"/>
            <a:ext cx="4038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Clr>
                <a:srgbClr val="0000FF"/>
              </a:buClr>
              <a:buSzPct val="85000"/>
              <a:buFont typeface="Monotype Sorts" pitchFamily="2" charset="2"/>
              <a:buNone/>
              <a:defRPr/>
            </a:pPr>
            <a:r>
              <a:rPr lang="zh-CN" altLang="en-US" sz="2800" kern="0">
                <a:solidFill>
                  <a:srgbClr val="000000"/>
                </a:solidFill>
              </a:rPr>
              <a:t>图中</a:t>
            </a:r>
            <a:r>
              <a:rPr lang="en-US" altLang="zh-CN" sz="2800" i="1" kern="0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R</a:t>
            </a:r>
            <a:r>
              <a:rPr lang="en-US" altLang="zh-CN" sz="2800" kern="0" baseline="-3000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1</a:t>
            </a:r>
            <a:r>
              <a:rPr lang="zh-CN" altLang="en-US" sz="2800" kern="0">
                <a:solidFill>
                  <a:srgbClr val="000000"/>
                </a:solidFill>
                <a:latin typeface="楷体_GB2312" pitchFamily="49" charset="-122"/>
              </a:rPr>
              <a:t>不在环内</a:t>
            </a:r>
          </a:p>
        </p:txBody>
      </p:sp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1143000" y="2598738"/>
          <a:ext cx="2011363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Equation" r:id="rId6" imgW="800100" imgH="368300" progId="Equation.3">
                  <p:embed/>
                </p:oleObj>
              </mc:Choice>
              <mc:Fallback>
                <p:oleObj name="Equation" r:id="rId6" imgW="800100" imgH="368300" progId="Equation.3">
                  <p:embed/>
                  <p:pic>
                    <p:nvPicPr>
                      <p:cNvPr id="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598738"/>
                        <a:ext cx="2011363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6"/>
          <p:cNvGrpSpPr>
            <a:grpSpLocks/>
          </p:cNvGrpSpPr>
          <p:nvPr/>
        </p:nvGrpSpPr>
        <p:grpSpPr bwMode="auto">
          <a:xfrm>
            <a:off x="381000" y="3756025"/>
            <a:ext cx="4038600" cy="587375"/>
            <a:chOff x="240" y="2361"/>
            <a:chExt cx="2544" cy="370"/>
          </a:xfrm>
        </p:grpSpPr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240" y="2361"/>
              <a:ext cx="25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Clr>
                  <a:srgbClr val="0000FF"/>
                </a:buClr>
                <a:buSzPct val="85000"/>
                <a:buFont typeface="Monotype Sorts" pitchFamily="2" charset="2"/>
                <a:buNone/>
                <a:defRPr/>
              </a:pPr>
              <a:r>
                <a:rPr lang="zh-CN" altLang="en-US" sz="2800" kern="0">
                  <a:solidFill>
                    <a:srgbClr val="000000"/>
                  </a:solidFill>
                </a:rPr>
                <a:t>但是</a:t>
              </a:r>
              <a:endParaRPr lang="zh-CN" altLang="en-US" sz="2800" kern="0">
                <a:solidFill>
                  <a:srgbClr val="000000"/>
                </a:solidFill>
                <a:latin typeface="楷体_GB2312" pitchFamily="49" charset="-122"/>
              </a:endParaRPr>
            </a:p>
          </p:txBody>
        </p:sp>
        <p:graphicFrame>
          <p:nvGraphicFramePr>
            <p:cNvPr id="58381" name="Object 8"/>
            <p:cNvGraphicFramePr>
              <a:graphicFrameLocks noChangeAspect="1"/>
            </p:cNvGraphicFramePr>
            <p:nvPr/>
          </p:nvGraphicFramePr>
          <p:xfrm>
            <a:off x="814" y="2390"/>
            <a:ext cx="1367" cy="3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28" name="公式" r:id="rId8" imgW="863225" imgH="215806" progId="Equation.3">
                    <p:embed/>
                  </p:oleObj>
                </mc:Choice>
                <mc:Fallback>
                  <p:oleObj name="公式" r:id="rId8" imgW="863225" imgH="215806" progId="Equation.3">
                    <p:embed/>
                    <p:pic>
                      <p:nvPicPr>
                        <p:cNvPr id="58381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" y="2390"/>
                          <a:ext cx="1367" cy="3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" name="Group 9"/>
          <p:cNvGrpSpPr>
            <a:grpSpLocks/>
          </p:cNvGrpSpPr>
          <p:nvPr/>
        </p:nvGrpSpPr>
        <p:grpSpPr bwMode="auto">
          <a:xfrm>
            <a:off x="457200" y="4746625"/>
            <a:ext cx="7848600" cy="519113"/>
            <a:chOff x="288" y="2880"/>
            <a:chExt cx="4944" cy="327"/>
          </a:xfrm>
        </p:grpSpPr>
        <p:sp>
          <p:nvSpPr>
            <p:cNvPr id="22" name="Rectangle 10"/>
            <p:cNvSpPr>
              <a:spLocks noChangeArrowheads="1"/>
            </p:cNvSpPr>
            <p:nvPr/>
          </p:nvSpPr>
          <p:spPr bwMode="auto">
            <a:xfrm>
              <a:off x="288" y="2880"/>
              <a:ext cx="49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Clr>
                  <a:srgbClr val="0000FF"/>
                </a:buClr>
                <a:buSzPct val="85000"/>
                <a:buFont typeface="Monotype Sorts" pitchFamily="2" charset="2"/>
                <a:buNone/>
                <a:defRPr/>
              </a:pPr>
              <a:r>
                <a:rPr lang="zh-CN" altLang="en-US" sz="2800" kern="0">
                  <a:solidFill>
                    <a:srgbClr val="000000"/>
                  </a:solidFill>
                  <a:latin typeface="Times New Roman" pitchFamily="18" charset="0"/>
                </a:rPr>
                <a:t>当</a:t>
              </a:r>
              <a:r>
                <a:rPr lang="en-US" altLang="zh-CN" sz="2800" i="1" kern="0">
                  <a:solidFill>
                    <a:srgbClr val="000000"/>
                  </a:solidFill>
                  <a:latin typeface="Times New Roman" pitchFamily="18" charset="0"/>
                  <a:ea typeface="华康简宋" charset="-122"/>
                </a:rPr>
                <a:t>R</a:t>
              </a:r>
              <a:r>
                <a:rPr lang="en-US" altLang="zh-CN" sz="2800" kern="0" baseline="-30000">
                  <a:solidFill>
                    <a:srgbClr val="000000"/>
                  </a:solidFill>
                  <a:latin typeface="Times New Roman" pitchFamily="18" charset="0"/>
                  <a:ea typeface="华康简宋" charset="-122"/>
                </a:rPr>
                <a:t>1</a:t>
              </a:r>
              <a:r>
                <a:rPr lang="en-US" altLang="zh-CN" sz="2800" kern="0">
                  <a:solidFill>
                    <a:srgbClr val="000000"/>
                  </a:solidFill>
                  <a:latin typeface="Times New Roman" pitchFamily="18" charset="0"/>
                </a:rPr>
                <a:t>&gt;&gt; </a:t>
              </a:r>
              <a:r>
                <a:rPr lang="en-US" altLang="zh-CN" sz="2800" i="1" kern="0">
                  <a:solidFill>
                    <a:srgbClr val="000000"/>
                  </a:solidFill>
                  <a:latin typeface="Times New Roman" pitchFamily="18" charset="0"/>
                  <a:ea typeface="华康简宋" charset="-122"/>
                </a:rPr>
                <a:t>     </a:t>
              </a:r>
              <a:r>
                <a:rPr lang="zh-CN" altLang="en-US" sz="2800" kern="0">
                  <a:solidFill>
                    <a:srgbClr val="000000"/>
                  </a:solidFill>
                  <a:latin typeface="Times New Roman" pitchFamily="18" charset="0"/>
                </a:rPr>
                <a:t>时，反馈对</a:t>
              </a:r>
              <a:r>
                <a:rPr lang="en-US" altLang="zh-CN" sz="2800" i="1" kern="0">
                  <a:solidFill>
                    <a:srgbClr val="000000"/>
                  </a:solidFill>
                  <a:latin typeface="Times New Roman" pitchFamily="18" charset="0"/>
                  <a:ea typeface="华康简宋" charset="-122"/>
                </a:rPr>
                <a:t>R</a:t>
              </a:r>
              <a:r>
                <a:rPr lang="en-US" altLang="zh-CN" sz="2800" kern="0" baseline="-30000">
                  <a:solidFill>
                    <a:srgbClr val="000000"/>
                  </a:solidFill>
                  <a:latin typeface="Times New Roman" pitchFamily="18" charset="0"/>
                  <a:ea typeface="华康简宋" charset="-122"/>
                </a:rPr>
                <a:t>if</a:t>
              </a:r>
              <a:r>
                <a:rPr lang="zh-CN" altLang="en-US" sz="2800" kern="0">
                  <a:solidFill>
                    <a:srgbClr val="000000"/>
                  </a:solidFill>
                  <a:latin typeface="Times New Roman" pitchFamily="18" charset="0"/>
                </a:rPr>
                <a:t>几乎没有影响。</a:t>
              </a:r>
            </a:p>
          </p:txBody>
        </p:sp>
        <p:graphicFrame>
          <p:nvGraphicFramePr>
            <p:cNvPr id="58379" name="Object 11"/>
            <p:cNvGraphicFramePr>
              <a:graphicFrameLocks noChangeAspect="1"/>
            </p:cNvGraphicFramePr>
            <p:nvPr/>
          </p:nvGraphicFramePr>
          <p:xfrm>
            <a:off x="1056" y="2880"/>
            <a:ext cx="342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29" name="Equation" r:id="rId10" imgW="215713" imgH="203024" progId="Equation.3">
                    <p:embed/>
                  </p:oleObj>
                </mc:Choice>
                <mc:Fallback>
                  <p:oleObj name="Equation" r:id="rId10" imgW="215713" imgH="203024" progId="Equation.3">
                    <p:embed/>
                    <p:pic>
                      <p:nvPicPr>
                        <p:cNvPr id="58379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2880"/>
                          <a:ext cx="342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398463" y="692150"/>
            <a:ext cx="38862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altLang="zh-CN" sz="2800" kern="0">
                <a:solidFill>
                  <a:srgbClr val="993300"/>
                </a:solidFill>
              </a:rPr>
              <a:t>1.  </a:t>
            </a:r>
            <a:r>
              <a:rPr lang="zh-CN" altLang="en-US" sz="2800" kern="0">
                <a:solidFill>
                  <a:srgbClr val="993300"/>
                </a:solidFill>
              </a:rPr>
              <a:t>对输入电阻的影响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8.3.4  </a:t>
            </a:r>
            <a:r>
              <a:rPr lang="zh-CN" altLang="en-US"/>
              <a:t>对输入电阻和输出电阻的影响</a:t>
            </a:r>
          </a:p>
        </p:txBody>
      </p:sp>
      <p:pic>
        <p:nvPicPr>
          <p:cNvPr id="6" name="Picture 2" descr="未标题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435100"/>
            <a:ext cx="6480175" cy="381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49238" y="1376363"/>
            <a:ext cx="25146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电压负反馈</a:t>
            </a:r>
            <a:endParaRPr lang="zh-CN" altLang="en-US" sz="2400" b="1" baseline="-30000">
              <a:solidFill>
                <a:srgbClr val="000066"/>
              </a:solidFill>
              <a:latin typeface="楷体_GB2312" pitchFamily="49" charset="-122"/>
              <a:ea typeface="华康简宋"/>
              <a:cs typeface="华康简宋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98463" y="692150"/>
            <a:ext cx="38862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altLang="zh-CN" sz="2800" kern="0">
                <a:solidFill>
                  <a:srgbClr val="993300"/>
                </a:solidFill>
              </a:rPr>
              <a:t>2.  </a:t>
            </a:r>
            <a:r>
              <a:rPr lang="zh-CN" altLang="en-US" sz="2800" kern="0">
                <a:solidFill>
                  <a:srgbClr val="993300"/>
                </a:solidFill>
              </a:rPr>
              <a:t>对输出电阻的影响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8.3.4  </a:t>
            </a:r>
            <a:r>
              <a:rPr lang="zh-CN" altLang="en-US"/>
              <a:t>对输入电阻和输出电阻的影响</a:t>
            </a:r>
          </a:p>
        </p:txBody>
      </p:sp>
      <p:pic>
        <p:nvPicPr>
          <p:cNvPr id="60419" name="Picture 3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849313"/>
            <a:ext cx="5903913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Rectangle 5"/>
          <p:cNvSpPr>
            <a:spLocks noChangeArrowheads="1"/>
          </p:cNvSpPr>
          <p:nvPr/>
        </p:nvSpPr>
        <p:spPr bwMode="auto">
          <a:xfrm>
            <a:off x="420688" y="12954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闭环输出电阻</a:t>
            </a:r>
          </a:p>
        </p:txBody>
      </p:sp>
      <p:graphicFrame>
        <p:nvGraphicFramePr>
          <p:cNvPr id="19" name="Object 6"/>
          <p:cNvGraphicFramePr>
            <a:graphicFrameLocks noChangeAspect="1"/>
          </p:cNvGraphicFramePr>
          <p:nvPr/>
        </p:nvGraphicFramePr>
        <p:xfrm>
          <a:off x="1016000" y="1709738"/>
          <a:ext cx="1317625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公式" r:id="rId4" imgW="571252" imgH="444307" progId="Equation.3">
                  <p:embed/>
                </p:oleObj>
              </mc:Choice>
              <mc:Fallback>
                <p:oleObj name="公式" r:id="rId4" imgW="571252" imgH="444307" progId="Equation.3">
                  <p:embed/>
                  <p:pic>
                    <p:nvPicPr>
                      <p:cNvPr id="1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1709738"/>
                        <a:ext cx="1317625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573088" y="4419600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060700" algn="ct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060700" algn="ct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而  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id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 -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x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 -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  <p:graphicFrame>
        <p:nvGraphicFramePr>
          <p:cNvPr id="21" name="Object 9"/>
          <p:cNvGraphicFramePr>
            <a:graphicFrameLocks noChangeAspect="1"/>
          </p:cNvGraphicFramePr>
          <p:nvPr/>
        </p:nvGraphicFramePr>
        <p:xfrm>
          <a:off x="449263" y="3698875"/>
          <a:ext cx="24384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公式" r:id="rId6" imgW="1054100" imgH="228600" progId="Equation.3">
                  <p:embed/>
                </p:oleObj>
              </mc:Choice>
              <mc:Fallback>
                <p:oleObj name="公式" r:id="rId6" imgW="1054100" imgH="228600" progId="Equation.3">
                  <p:embed/>
                  <p:pic>
                    <p:nvPicPr>
                      <p:cNvPr id="2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3" y="3698875"/>
                        <a:ext cx="24384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344488" y="2590800"/>
            <a:ext cx="26670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忽略反馈网络对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t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的分流</a:t>
            </a:r>
          </a:p>
        </p:txBody>
      </p:sp>
      <p:graphicFrame>
        <p:nvGraphicFramePr>
          <p:cNvPr id="23" name="Object 11"/>
          <p:cNvGraphicFramePr>
            <a:graphicFrameLocks noChangeAspect="1"/>
          </p:cNvGraphicFramePr>
          <p:nvPr/>
        </p:nvGraphicFramePr>
        <p:xfrm>
          <a:off x="1114425" y="4910138"/>
          <a:ext cx="2830513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公式" r:id="rId8" imgW="1231366" imgH="444307" progId="Equation.3">
                  <p:embed/>
                </p:oleObj>
              </mc:Choice>
              <mc:Fallback>
                <p:oleObj name="公式" r:id="rId8" imgW="1231366" imgH="444307" progId="Equation.3">
                  <p:embed/>
                  <p:pic>
                    <p:nvPicPr>
                      <p:cNvPr id="2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4425" y="4910138"/>
                        <a:ext cx="2830513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12"/>
          <p:cNvGrpSpPr>
            <a:grpSpLocks/>
          </p:cNvGrpSpPr>
          <p:nvPr/>
        </p:nvGrpSpPr>
        <p:grpSpPr bwMode="auto">
          <a:xfrm>
            <a:off x="3873500" y="4310063"/>
            <a:ext cx="3938588" cy="573087"/>
            <a:chOff x="2112" y="2715"/>
            <a:chExt cx="2481" cy="361"/>
          </a:xfrm>
        </p:grpSpPr>
        <p:graphicFrame>
          <p:nvGraphicFramePr>
            <p:cNvPr id="60431" name="Object 13"/>
            <p:cNvGraphicFramePr>
              <a:graphicFrameLocks noChangeAspect="1"/>
            </p:cNvGraphicFramePr>
            <p:nvPr/>
          </p:nvGraphicFramePr>
          <p:xfrm>
            <a:off x="2976" y="2745"/>
            <a:ext cx="1617" cy="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3" name="公式" r:id="rId10" imgW="1117600" imgH="228600" progId="Equation.3">
                    <p:embed/>
                  </p:oleObj>
                </mc:Choice>
                <mc:Fallback>
                  <p:oleObj name="公式" r:id="rId10" imgW="1117600" imgH="228600" progId="Equation.3">
                    <p:embed/>
                    <p:pic>
                      <p:nvPicPr>
                        <p:cNvPr id="60431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6" y="2745"/>
                          <a:ext cx="1617" cy="3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Rectangle 14"/>
            <p:cNvSpPr>
              <a:spLocks noChangeArrowheads="1"/>
            </p:cNvSpPr>
            <p:nvPr/>
          </p:nvSpPr>
          <p:spPr bwMode="auto">
            <a:xfrm>
              <a:off x="2112" y="2715"/>
              <a:ext cx="1008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所以</a:t>
              </a:r>
            </a:p>
          </p:txBody>
        </p:sp>
      </p:grpSp>
      <p:sp>
        <p:nvSpPr>
          <p:cNvPr id="27" name="AutoShape 15"/>
          <p:cNvSpPr>
            <a:spLocks noChangeArrowheads="1"/>
          </p:cNvSpPr>
          <p:nvPr/>
        </p:nvSpPr>
        <p:spPr bwMode="auto">
          <a:xfrm>
            <a:off x="333375" y="5257800"/>
            <a:ext cx="706438" cy="212725"/>
          </a:xfrm>
          <a:prstGeom prst="rightArrow">
            <a:avLst>
              <a:gd name="adj1" fmla="val 50000"/>
              <a:gd name="adj2" fmla="val 83022"/>
            </a:avLst>
          </a:prstGeom>
          <a:solidFill>
            <a:srgbClr val="FF99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b="1" kern="0">
              <a:solidFill>
                <a:srgbClr val="000000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4419600" y="4868863"/>
            <a:ext cx="44958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en-US" altLang="zh-CN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引入电压负反馈后，输出电阻减小了。</a:t>
            </a:r>
          </a:p>
        </p:txBody>
      </p:sp>
      <p:sp>
        <p:nvSpPr>
          <p:cNvPr id="60429" name="Rectangle 17"/>
          <p:cNvSpPr>
            <a:spLocks noChangeArrowheads="1"/>
          </p:cNvSpPr>
          <p:nvPr/>
        </p:nvSpPr>
        <p:spPr bwMode="auto">
          <a:xfrm>
            <a:off x="5256213" y="631825"/>
            <a:ext cx="22621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电压负反馈</a:t>
            </a:r>
            <a:endParaRPr lang="zh-CN" altLang="en-US" sz="2400" b="1" baseline="-30000">
              <a:solidFill>
                <a:srgbClr val="000066"/>
              </a:solidFill>
              <a:latin typeface="楷体_GB2312" pitchFamily="49" charset="-122"/>
              <a:ea typeface="华康简宋"/>
              <a:cs typeface="华康简宋"/>
            </a:endParaRPr>
          </a:p>
        </p:txBody>
      </p:sp>
      <p:sp>
        <p:nvSpPr>
          <p:cNvPr id="30" name="Rectangle 18"/>
          <p:cNvSpPr>
            <a:spLocks noChangeArrowheads="1"/>
          </p:cNvSpPr>
          <p:nvPr/>
        </p:nvSpPr>
        <p:spPr bwMode="auto">
          <a:xfrm>
            <a:off x="398463" y="692150"/>
            <a:ext cx="38862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altLang="zh-CN" sz="2800" kern="0">
                <a:solidFill>
                  <a:srgbClr val="993300"/>
                </a:solidFill>
              </a:rPr>
              <a:t>2.  </a:t>
            </a:r>
            <a:r>
              <a:rPr lang="zh-CN" altLang="en-US" sz="2800" kern="0">
                <a:solidFill>
                  <a:srgbClr val="993300"/>
                </a:solidFill>
              </a:rPr>
              <a:t>对输出电阻的影响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utoUpdateAnimBg="0"/>
      <p:bldP spid="22" grpId="0" autoUpdateAnimBg="0"/>
      <p:bldP spid="27" grpId="0" animBg="1"/>
      <p:bldP spid="28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8.3.4  </a:t>
            </a:r>
            <a:r>
              <a:rPr lang="zh-CN" altLang="en-US"/>
              <a:t>对输入电阻和输出电阻的影响</a:t>
            </a:r>
          </a:p>
        </p:txBody>
      </p:sp>
      <p:pic>
        <p:nvPicPr>
          <p:cNvPr id="61443" name="Picture 2" descr="未标题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196975"/>
            <a:ext cx="63373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Rectangle 7"/>
          <p:cNvSpPr>
            <a:spLocks noChangeArrowheads="1"/>
          </p:cNvSpPr>
          <p:nvPr/>
        </p:nvSpPr>
        <p:spPr bwMode="auto">
          <a:xfrm>
            <a:off x="152400" y="1447800"/>
            <a:ext cx="2514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电流负反馈</a:t>
            </a:r>
            <a:endParaRPr lang="zh-CN" altLang="en-US" sz="2400" b="1" baseline="-30000">
              <a:solidFill>
                <a:srgbClr val="000066"/>
              </a:solidFill>
              <a:latin typeface="楷体_GB2312" pitchFamily="49" charset="-122"/>
              <a:ea typeface="华康简宋"/>
              <a:cs typeface="华康简宋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249238" y="40767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闭环输出电阻</a:t>
            </a:r>
          </a:p>
        </p:txBody>
      </p:sp>
      <p:graphicFrame>
        <p:nvGraphicFramePr>
          <p:cNvPr id="13" name="Object 9"/>
          <p:cNvGraphicFramePr>
            <a:graphicFrameLocks noChangeAspect="1"/>
          </p:cNvGraphicFramePr>
          <p:nvPr/>
        </p:nvGraphicFramePr>
        <p:xfrm>
          <a:off x="841375" y="4481513"/>
          <a:ext cx="3379788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公式" r:id="rId4" imgW="1459866" imgH="444307" progId="Equation.3">
                  <p:embed/>
                </p:oleObj>
              </mc:Choice>
              <mc:Fallback>
                <p:oleObj name="公式" r:id="rId4" imgW="1459866" imgH="444307" progId="Equation.3">
                  <p:embed/>
                  <p:pic>
                    <p:nvPicPr>
                      <p:cNvPr id="1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4481513"/>
                        <a:ext cx="3379788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4419600" y="4327525"/>
            <a:ext cx="44958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en-US" altLang="zh-CN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引入电流负反馈后，输出电阻增大了。</a:t>
            </a: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152400" y="5441950"/>
            <a:ext cx="88392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0000"/>
              </a:lnSpc>
              <a:buClr>
                <a:srgbClr val="0000FF"/>
              </a:buClr>
              <a:buSzPct val="85000"/>
              <a:buFont typeface="Monotype Sorts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  <a:latin typeface="楷体_GB2312" pitchFamily="49" charset="-122"/>
              </a:rPr>
              <a:t>注意</a:t>
            </a:r>
            <a:r>
              <a:rPr lang="en-US" altLang="zh-CN" sz="2400" kern="0">
                <a:solidFill>
                  <a:srgbClr val="FF0000"/>
                </a:solidFill>
                <a:latin typeface="楷体_GB2312" pitchFamily="49" charset="-122"/>
              </a:rPr>
              <a:t>: </a:t>
            </a:r>
            <a:r>
              <a:rPr lang="zh-CN" altLang="en-US" sz="2400" kern="0">
                <a:solidFill>
                  <a:srgbClr val="000000"/>
                </a:solidFill>
              </a:rPr>
              <a:t>反馈对输出电阻的影响仅限于环内，对环外不产生影响。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98463" y="692150"/>
            <a:ext cx="38862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altLang="zh-CN" sz="2800" kern="0">
                <a:solidFill>
                  <a:srgbClr val="993300"/>
                </a:solidFill>
              </a:rPr>
              <a:t>2.  </a:t>
            </a:r>
            <a:r>
              <a:rPr lang="zh-CN" altLang="en-US" sz="2800" kern="0">
                <a:solidFill>
                  <a:srgbClr val="993300"/>
                </a:solidFill>
              </a:rPr>
              <a:t>对输出电阻的影响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14" grpId="0" autoUpdateAnimBg="0"/>
      <p:bldP spid="15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8.3.4  </a:t>
            </a:r>
            <a:r>
              <a:rPr lang="zh-CN" altLang="en-US"/>
              <a:t>对输入电阻和输出电阻的影响</a:t>
            </a:r>
          </a:p>
        </p:txBody>
      </p:sp>
      <p:sp>
        <p:nvSpPr>
          <p:cNvPr id="13" name="Rectangle 2" descr="羊皮纸"/>
          <p:cNvSpPr>
            <a:spLocks noChangeArrowheads="1"/>
          </p:cNvSpPr>
          <p:nvPr/>
        </p:nvSpPr>
        <p:spPr bwMode="auto">
          <a:xfrm>
            <a:off x="152400" y="4384675"/>
            <a:ext cx="8763000" cy="13493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8280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负反馈对放大电路性能的改善，是以牺牲增益为代价的，且仅对环内的性能产生影响。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560388" y="927100"/>
            <a:ext cx="3579812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串联负反馈 </a:t>
            </a:r>
            <a:r>
              <a:rPr lang="en-US" altLang="zh-CN" sz="2800" b="1">
                <a:solidFill>
                  <a:srgbClr val="000000"/>
                </a:solidFill>
                <a:latin typeface="Arial Narrow" panose="020B0606020202030204" pitchFamily="34" charset="0"/>
                <a:ea typeface="楷体_GB2312" pitchFamily="49" charset="-122"/>
              </a:rPr>
              <a:t>——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560388" y="1584325"/>
            <a:ext cx="34385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并联负反馈 </a:t>
            </a:r>
            <a:r>
              <a:rPr lang="en-US" altLang="zh-CN" sz="2800" b="1">
                <a:solidFill>
                  <a:srgbClr val="000000"/>
                </a:solidFill>
                <a:latin typeface="Arial Narrow" panose="020B0606020202030204" pitchFamily="34" charset="0"/>
                <a:ea typeface="楷体_GB2312" pitchFamily="49" charset="-122"/>
              </a:rPr>
              <a:t>——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560388" y="2243138"/>
            <a:ext cx="3325812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电压负反馈 </a:t>
            </a:r>
            <a:r>
              <a:rPr lang="en-US" altLang="zh-CN" sz="2800" b="1">
                <a:solidFill>
                  <a:srgbClr val="000000"/>
                </a:solidFill>
                <a:latin typeface="Arial Narrow" panose="020B0606020202030204" pitchFamily="34" charset="0"/>
                <a:ea typeface="楷体_GB2312" pitchFamily="49" charset="-122"/>
              </a:rPr>
              <a:t>——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560388" y="2901950"/>
            <a:ext cx="380365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电流负反馈 </a:t>
            </a:r>
            <a:r>
              <a:rPr lang="en-US" altLang="zh-CN" sz="2800" b="1">
                <a:solidFill>
                  <a:srgbClr val="000000"/>
                </a:solidFill>
                <a:latin typeface="Arial Narrow" panose="020B0606020202030204" pitchFamily="34" charset="0"/>
                <a:ea typeface="楷体_GB2312" pitchFamily="49" charset="-122"/>
              </a:rPr>
              <a:t>——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685800" y="3551238"/>
            <a:ext cx="4495800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kern="0" dirty="0">
                <a:solidFill>
                  <a:srgbClr val="0000FF"/>
                </a:solidFill>
              </a:rPr>
              <a:t>特别注意表</a:t>
            </a:r>
            <a:r>
              <a:rPr lang="en-US" altLang="zh-CN" sz="2800" kern="0" dirty="0">
                <a:solidFill>
                  <a:srgbClr val="0000FF"/>
                </a:solidFill>
              </a:rPr>
              <a:t>8.3.1</a:t>
            </a:r>
            <a:r>
              <a:rPr lang="zh-CN" altLang="en-US" sz="2800" kern="0" dirty="0">
                <a:solidFill>
                  <a:srgbClr val="0000FF"/>
                </a:solidFill>
              </a:rPr>
              <a:t>的内容</a:t>
            </a: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3375025" y="908050"/>
            <a:ext cx="2519363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增大输入电阻</a:t>
            </a: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3378200" y="1565275"/>
            <a:ext cx="26892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减小输入电阻</a:t>
            </a: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3370263" y="2243138"/>
            <a:ext cx="516413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减小输出电阻，稳定输出电压</a:t>
            </a: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3376613" y="2882900"/>
            <a:ext cx="515143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增大输出电阻，稳定输出电流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 autoUpdateAnimBg="0"/>
      <p:bldP spid="14" grpId="0" autoUpdateAnimBg="0"/>
      <p:bldP spid="15" grpId="0" autoUpdateAnimBg="0"/>
      <p:bldP spid="16" grpId="0" autoUpdateAnimBg="0"/>
      <p:bldP spid="17" grpId="0" autoUpdateAnimBg="0"/>
      <p:bldP spid="18" grpId="0" autoUpdateAnimBg="0"/>
      <p:bldP spid="19" grpId="0" autoUpdateAnimBg="0"/>
      <p:bldP spid="20" grpId="0" autoUpdateAnimBg="0"/>
      <p:bldP spid="21" grpId="0" autoUpdateAnimBg="0"/>
      <p:bldP spid="22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8.3.5  </a:t>
            </a:r>
            <a:r>
              <a:rPr lang="zh-CN" altLang="en-US"/>
              <a:t>扩展频带</a:t>
            </a: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398463" y="692150"/>
            <a:ext cx="51816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altLang="zh-CN" sz="2800" kern="0">
                <a:solidFill>
                  <a:srgbClr val="993300"/>
                </a:solidFill>
              </a:rPr>
              <a:t>1.  </a:t>
            </a:r>
            <a:r>
              <a:rPr lang="zh-CN" altLang="en-US" sz="2800" kern="0">
                <a:solidFill>
                  <a:srgbClr val="993300"/>
                </a:solidFill>
              </a:rPr>
              <a:t>频率响应的一般表达式</a:t>
            </a:r>
          </a:p>
        </p:txBody>
      </p: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457200" y="1160463"/>
            <a:ext cx="38862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基本放大电路的高频响应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15"/>
              <p:cNvSpPr>
                <a:spLocks noChangeArrowheads="1"/>
              </p:cNvSpPr>
              <p:nvPr/>
            </p:nvSpPr>
            <p:spPr bwMode="auto">
              <a:xfrm>
                <a:off x="6300788" y="1125539"/>
                <a:ext cx="2590800" cy="920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762000" indent="-2857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1811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57400" indent="-228600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146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29718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290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8862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10000"/>
                  </a:lnSpc>
                  <a:buClr>
                    <a:srgbClr val="CC0000"/>
                  </a:buClr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zh-CN" altLang="en-US" sz="2400" kern="0" dirty="0">
                    <a:solidFill>
                      <a:srgbClr val="000000"/>
                    </a:solidFill>
                  </a:rPr>
                  <a:t>为基本放大电路通带增益</a:t>
                </a:r>
              </a:p>
            </p:txBody>
          </p:sp>
        </mc:Choice>
        <mc:Fallback xmlns="">
          <p:sp>
            <p:nvSpPr>
              <p:cNvPr id="31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0788" y="1125539"/>
                <a:ext cx="2590800" cy="920252"/>
              </a:xfrm>
              <a:prstGeom prst="rect">
                <a:avLst/>
              </a:prstGeom>
              <a:blipFill>
                <a:blip r:embed="rId3"/>
                <a:stretch>
                  <a:fillRect l="-3765" t="-5960" r="-3529" b="-860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 Box 17"/>
          <p:cNvSpPr txBox="1">
            <a:spLocks noChangeArrowheads="1"/>
          </p:cNvSpPr>
          <p:nvPr/>
        </p:nvSpPr>
        <p:spPr bwMode="auto">
          <a:xfrm>
            <a:off x="6400800" y="3765550"/>
            <a:ext cx="2590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比开环时增加了</a:t>
            </a:r>
          </a:p>
        </p:txBody>
      </p:sp>
      <p:grpSp>
        <p:nvGrpSpPr>
          <p:cNvPr id="35" name="Group 19"/>
          <p:cNvGrpSpPr>
            <a:grpSpLocks/>
          </p:cNvGrpSpPr>
          <p:nvPr/>
        </p:nvGrpSpPr>
        <p:grpSpPr bwMode="auto">
          <a:xfrm>
            <a:off x="152400" y="2281238"/>
            <a:ext cx="4191000" cy="1027112"/>
            <a:chOff x="96" y="1225"/>
            <a:chExt cx="2640" cy="647"/>
          </a:xfrm>
        </p:grpSpPr>
        <p:sp>
          <p:nvSpPr>
            <p:cNvPr id="36" name="Text Box 20"/>
            <p:cNvSpPr txBox="1">
              <a:spLocks noChangeArrowheads="1"/>
            </p:cNvSpPr>
            <p:nvPr/>
          </p:nvSpPr>
          <p:spPr bwMode="auto">
            <a:xfrm>
              <a:off x="240" y="1225"/>
              <a:ext cx="2448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根据闭环增益表达式有</a:t>
              </a:r>
            </a:p>
          </p:txBody>
        </p:sp>
        <p:sp>
          <p:nvSpPr>
            <p:cNvPr id="37" name="Rectangle 21"/>
            <p:cNvSpPr>
              <a:spLocks noChangeArrowheads="1"/>
            </p:cNvSpPr>
            <p:nvPr/>
          </p:nvSpPr>
          <p:spPr bwMode="auto">
            <a:xfrm>
              <a:off x="96" y="1561"/>
              <a:ext cx="2640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（设反馈网络为纯阻网络）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23"/>
              <p:cNvSpPr>
                <a:spLocks noChangeArrowheads="1"/>
              </p:cNvSpPr>
              <p:nvPr/>
            </p:nvSpPr>
            <p:spPr bwMode="auto">
              <a:xfrm>
                <a:off x="1793875" y="3338513"/>
                <a:ext cx="3387725" cy="4937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762000" indent="-2857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1811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57400" indent="-228600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146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29718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290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8862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10000"/>
                  </a:lnSpc>
                  <a:buClr>
                    <a:srgbClr val="CC0000"/>
                  </a:buClr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altLang="zh-CN" sz="2400" kern="0" dirty="0">
                    <a:solidFill>
                      <a:srgbClr val="000000"/>
                    </a:solidFill>
                  </a:rPr>
                  <a:t>——</a:t>
                </a:r>
                <a:r>
                  <a:rPr lang="zh-CN" altLang="en-US" sz="2400" kern="0" dirty="0">
                    <a:solidFill>
                      <a:srgbClr val="000000"/>
                    </a:solidFill>
                  </a:rPr>
                  <a:t>闭环通带增益</a:t>
                </a:r>
              </a:p>
            </p:txBody>
          </p:sp>
        </mc:Choice>
        <mc:Fallback xmlns="">
          <p:sp>
            <p:nvSpPr>
              <p:cNvPr id="39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3875" y="3338513"/>
                <a:ext cx="3387725" cy="493712"/>
              </a:xfrm>
              <a:prstGeom prst="rect">
                <a:avLst/>
              </a:prstGeom>
              <a:blipFill>
                <a:blip r:embed="rId4"/>
                <a:stretch>
                  <a:fillRect t="-11111" b="-2345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25"/>
          <p:cNvSpPr>
            <a:spLocks noChangeArrowheads="1"/>
          </p:cNvSpPr>
          <p:nvPr/>
        </p:nvSpPr>
        <p:spPr bwMode="auto">
          <a:xfrm>
            <a:off x="457200" y="3308350"/>
            <a:ext cx="11430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其中</a:t>
            </a:r>
          </a:p>
        </p:txBody>
      </p:sp>
      <p:sp>
        <p:nvSpPr>
          <p:cNvPr id="42" name="Rectangle 26"/>
          <p:cNvSpPr>
            <a:spLocks noChangeArrowheads="1"/>
          </p:cNvSpPr>
          <p:nvPr/>
        </p:nvSpPr>
        <p:spPr bwMode="auto">
          <a:xfrm>
            <a:off x="457200" y="4375150"/>
            <a:ext cx="16764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同理可得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28"/>
              <p:cNvSpPr>
                <a:spLocks noChangeArrowheads="1"/>
              </p:cNvSpPr>
              <p:nvPr/>
            </p:nvSpPr>
            <p:spPr bwMode="auto">
              <a:xfrm>
                <a:off x="701675" y="3841761"/>
                <a:ext cx="6384925" cy="5559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762000" indent="-2857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1811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57400" indent="-228600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146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29718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290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8862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10000"/>
                  </a:lnSpc>
                  <a:buClr>
                    <a:srgbClr val="CC0000"/>
                  </a:buClr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𝐻𝑓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CN" sz="2400" b="0" i="1">
                        <a:latin typeface="Cambria Math" panose="02040503050406030204" pitchFamily="18" charset="0"/>
                      </a:rPr>
                      <m:t>1+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r>
                      <a:rPr lang="en-US" altLang="zh-CN" sz="2400" b="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altLang="zh-CN" sz="24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altLang="zh-CN" sz="2400" kern="0" dirty="0">
                    <a:solidFill>
                      <a:srgbClr val="000000"/>
                    </a:solidFill>
                  </a:rPr>
                  <a:t>——</a:t>
                </a:r>
                <a:r>
                  <a:rPr lang="zh-CN" altLang="en-US" sz="2400" kern="0" dirty="0">
                    <a:solidFill>
                      <a:srgbClr val="000000"/>
                    </a:solidFill>
                  </a:rPr>
                  <a:t>闭环上限频率</a:t>
                </a:r>
              </a:p>
            </p:txBody>
          </p:sp>
        </mc:Choice>
        <mc:Fallback xmlns="">
          <p:sp>
            <p:nvSpPr>
              <p:cNvPr id="44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1675" y="3841761"/>
                <a:ext cx="6384925" cy="555921"/>
              </a:xfrm>
              <a:prstGeom prst="rect">
                <a:avLst/>
              </a:prstGeom>
              <a:blipFill>
                <a:blip r:embed="rId5"/>
                <a:stretch>
                  <a:fillRect t="-4396" b="-1538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 Box 30"/>
          <p:cNvSpPr txBox="1">
            <a:spLocks noChangeArrowheads="1"/>
          </p:cNvSpPr>
          <p:nvPr/>
        </p:nvSpPr>
        <p:spPr bwMode="auto">
          <a:xfrm>
            <a:off x="6400800" y="4756150"/>
            <a:ext cx="2590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比开环时减小了</a:t>
            </a:r>
          </a:p>
        </p:txBody>
      </p:sp>
      <p:graphicFrame>
        <p:nvGraphicFramePr>
          <p:cNvPr id="50" name="Object 34"/>
          <p:cNvGraphicFramePr>
            <a:graphicFrameLocks noChangeAspect="1"/>
          </p:cNvGraphicFramePr>
          <p:nvPr/>
        </p:nvGraphicFramePr>
        <p:xfrm>
          <a:off x="525463" y="5594350"/>
          <a:ext cx="278606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Equation" r:id="rId6" imgW="1371600" imgH="203200" progId="Equation.3">
                  <p:embed/>
                </p:oleObj>
              </mc:Choice>
              <mc:Fallback>
                <p:oleObj name="Equation" r:id="rId6" imgW="1371600" imgH="203200" progId="Equation.3">
                  <p:embed/>
                  <p:pic>
                    <p:nvPicPr>
                      <p:cNvPr id="5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463" y="5594350"/>
                        <a:ext cx="2786062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4076582" y="937526"/>
                <a:ext cx="1863844" cy="11349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f>
                            <m:f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582" y="937526"/>
                <a:ext cx="1863844" cy="11349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/>
              <p:cNvSpPr txBox="1"/>
              <p:nvPr/>
            </p:nvSpPr>
            <p:spPr>
              <a:xfrm>
                <a:off x="3965412" y="2176960"/>
                <a:ext cx="3651577" cy="11848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𝐻𝑓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𝑀𝑓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f>
                            <m:f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𝐻𝑓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2" name="文本框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5412" y="2176960"/>
                <a:ext cx="3651577" cy="11848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组合 3"/>
          <p:cNvGrpSpPr/>
          <p:nvPr/>
        </p:nvGrpSpPr>
        <p:grpSpPr>
          <a:xfrm>
            <a:off x="701675" y="4616316"/>
            <a:ext cx="6025643" cy="880049"/>
            <a:chOff x="701675" y="4616316"/>
            <a:chExt cx="6025643" cy="880049"/>
          </a:xfrm>
        </p:grpSpPr>
        <p:sp>
          <p:nvSpPr>
            <p:cNvPr id="48" name="Rectangle 32"/>
            <p:cNvSpPr>
              <a:spLocks noChangeArrowheads="1"/>
            </p:cNvSpPr>
            <p:nvPr/>
          </p:nvSpPr>
          <p:spPr bwMode="auto">
            <a:xfrm>
              <a:off x="3222118" y="4807102"/>
              <a:ext cx="3505200" cy="498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None/>
                <a:defRPr/>
              </a:pPr>
              <a:r>
                <a:rPr lang="en-US" altLang="zh-CN" sz="2400" kern="0" dirty="0">
                  <a:solidFill>
                    <a:srgbClr val="000000"/>
                  </a:solidFill>
                </a:rPr>
                <a:t>——</a:t>
              </a:r>
              <a:r>
                <a:rPr lang="zh-CN" altLang="en-US" sz="2400" kern="0" dirty="0">
                  <a:solidFill>
                    <a:srgbClr val="000000"/>
                  </a:solidFill>
                </a:rPr>
                <a:t>闭环下限频率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矩形 2"/>
                <p:cNvSpPr/>
                <p:nvPr/>
              </p:nvSpPr>
              <p:spPr>
                <a:xfrm>
                  <a:off x="701675" y="4616316"/>
                  <a:ext cx="2258431" cy="88004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3" name="矩形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675" y="4616316"/>
                  <a:ext cx="2258431" cy="88004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  <p:bldP spid="31" grpId="0"/>
      <p:bldP spid="33" grpId="0" autoUpdateAnimBg="0"/>
      <p:bldP spid="39" grpId="0"/>
      <p:bldP spid="41" grpId="0" autoUpdateAnimBg="0"/>
      <p:bldP spid="42" grpId="0" autoUpdateAnimBg="0"/>
      <p:bldP spid="44" grpId="0"/>
      <p:bldP spid="46" grpId="0" autoUpdateAnimBg="0"/>
      <p:bldP spid="2" grpId="0"/>
      <p:bldP spid="3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122" descr="未命名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341438"/>
            <a:ext cx="8027988" cy="447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8.3.5  </a:t>
            </a:r>
            <a:r>
              <a:rPr lang="zh-CN" altLang="en-US"/>
              <a:t>扩展频带</a:t>
            </a:r>
          </a:p>
        </p:txBody>
      </p:sp>
      <p:sp>
        <p:nvSpPr>
          <p:cNvPr id="58" name="Rectangle 30"/>
          <p:cNvSpPr>
            <a:spLocks noChangeArrowheads="1"/>
          </p:cNvSpPr>
          <p:nvPr/>
        </p:nvSpPr>
        <p:spPr bwMode="auto">
          <a:xfrm>
            <a:off x="398463" y="765175"/>
            <a:ext cx="51816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altLang="zh-CN" sz="2800" kern="0" dirty="0">
                <a:solidFill>
                  <a:srgbClr val="993300"/>
                </a:solidFill>
              </a:rPr>
              <a:t>2.  </a:t>
            </a:r>
            <a:r>
              <a:rPr lang="zh-CN" altLang="en-US" sz="2800" kern="0" dirty="0">
                <a:solidFill>
                  <a:srgbClr val="993300"/>
                </a:solidFill>
              </a:rPr>
              <a:t>不同负反馈深度下的频带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8.3.5  </a:t>
            </a:r>
            <a:r>
              <a:rPr lang="zh-CN" altLang="en-US"/>
              <a:t>扩展频带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09600" y="1255713"/>
            <a:ext cx="5867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放大电路的增益</a:t>
            </a:r>
            <a:r>
              <a:rPr kumimoji="1"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kumimoji="1"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带宽积为常数 </a:t>
            </a: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1676400" y="1941513"/>
          <a:ext cx="5103813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Equation" r:id="rId3" imgW="2197100" imgH="368300" progId="Equation.3">
                  <p:embed/>
                </p:oleObj>
              </mc:Choice>
              <mc:Fallback>
                <p:oleObj name="Equation" r:id="rId3" imgW="2197100" imgH="368300" progId="Equation.3">
                  <p:embed/>
                  <p:pic>
                    <p:nvPicPr>
                      <p:cNvPr id="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941513"/>
                        <a:ext cx="5103813" cy="84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381000" y="3770313"/>
            <a:ext cx="3505200" cy="666750"/>
          </a:xfrm>
          <a:prstGeom prst="wedgeEllipseCallout">
            <a:avLst>
              <a:gd name="adj1" fmla="val -2130"/>
              <a:gd name="adj2" fmla="val -219046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72000" rIns="0" bIns="72000" anchor="ctr">
            <a:spAutoFit/>
          </a:bodyPr>
          <a:lstStyle/>
          <a:p>
            <a:pPr algn="ctr">
              <a:defRPr/>
            </a:pPr>
            <a:r>
              <a:rPr kumimoji="1" lang="zh-CN" altLang="en-US" sz="2400" b="1" ker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闭环增益</a:t>
            </a:r>
            <a:r>
              <a:rPr kumimoji="1" lang="en-US" altLang="zh-CN" sz="2400" b="1" ker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kumimoji="1" lang="zh-CN" altLang="en-US" sz="2400" b="1" ker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带宽积</a:t>
            </a: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4724400" y="3770313"/>
            <a:ext cx="3505200" cy="666750"/>
          </a:xfrm>
          <a:prstGeom prst="wedgeEllipseCallout">
            <a:avLst>
              <a:gd name="adj1" fmla="val -2130"/>
              <a:gd name="adj2" fmla="val -219046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72000" rIns="0" bIns="72000" anchor="ctr">
            <a:spAutoFit/>
          </a:bodyPr>
          <a:lstStyle/>
          <a:p>
            <a:pPr algn="ctr">
              <a:defRPr/>
            </a:pPr>
            <a:r>
              <a:rPr kumimoji="1" lang="zh-CN" altLang="en-US" sz="2400" b="1" ker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开环增益</a:t>
            </a:r>
            <a:r>
              <a:rPr kumimoji="1" lang="en-US" altLang="zh-CN" sz="2400" b="1" ker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kumimoji="1" lang="zh-CN" altLang="en-US" sz="2400" b="1" ker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带宽积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398463" y="692150"/>
            <a:ext cx="51816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altLang="zh-CN" sz="2800" kern="0" dirty="0">
                <a:solidFill>
                  <a:srgbClr val="993300"/>
                </a:solidFill>
              </a:rPr>
              <a:t>3.  </a:t>
            </a:r>
            <a:r>
              <a:rPr lang="zh-CN" altLang="en-US" sz="2800" kern="0" dirty="0">
                <a:solidFill>
                  <a:srgbClr val="993300"/>
                </a:solidFill>
              </a:rPr>
              <a:t>增益</a:t>
            </a:r>
            <a:r>
              <a:rPr lang="en-US" altLang="zh-CN" sz="2800" kern="0" dirty="0">
                <a:solidFill>
                  <a:srgbClr val="993300"/>
                </a:solidFill>
              </a:rPr>
              <a:t>-</a:t>
            </a:r>
            <a:r>
              <a:rPr lang="zh-CN" altLang="en-US" sz="2800" kern="0" dirty="0">
                <a:solidFill>
                  <a:srgbClr val="993300"/>
                </a:solidFill>
              </a:rPr>
              <a:t>带宽积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10" grpId="0" animBg="1" autoUpdateAnimBg="0"/>
      <p:bldP spid="11" grpId="0" animBg="1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8.4  </a:t>
            </a:r>
            <a:r>
              <a:rPr lang="zh-CN" altLang="en-US" dirty="0"/>
              <a:t>深度负反馈条件下的近似计算</a:t>
            </a:r>
          </a:p>
        </p:txBody>
      </p:sp>
      <p:sp>
        <p:nvSpPr>
          <p:cNvPr id="29" name="Rectangl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33400" y="731838"/>
            <a:ext cx="5867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深度负反馈的特点</a:t>
            </a:r>
          </a:p>
        </p:txBody>
      </p:sp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615950" y="1900238"/>
            <a:ext cx="768985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即，深度负反馈条件下，闭环增益只与反馈网络有关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6"/>
              <p:cNvSpPr>
                <a:spLocks noChangeArrowheads="1"/>
              </p:cNvSpPr>
              <p:nvPr/>
            </p:nvSpPr>
            <p:spPr bwMode="auto">
              <a:xfrm>
                <a:off x="654050" y="1238250"/>
                <a:ext cx="2797175" cy="534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762000" indent="-2857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1811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57400" indent="-228600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146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29718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290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8862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10000"/>
                  </a:lnSpc>
                  <a:buClr>
                    <a:srgbClr val="CC0000"/>
                  </a:buClr>
                  <a:buNone/>
                  <a:defRPr/>
                </a:pPr>
                <a:r>
                  <a:rPr lang="zh-CN" altLang="en-US" sz="2400" kern="0" dirty="0">
                    <a:solidFill>
                      <a:srgbClr val="000000"/>
                    </a:solidFill>
                  </a:rPr>
                  <a:t>由于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̇"/>
                            <m:ctrlP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acc>
                        <m:acc>
                          <m:accPr>
                            <m:chr m:val="̇"/>
                            <m:ctrlP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e>
                    </m:d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zh-CN" altLang="en-US" sz="24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3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4050" y="1238250"/>
                <a:ext cx="2797175" cy="534249"/>
              </a:xfrm>
              <a:prstGeom prst="rect">
                <a:avLst/>
              </a:prstGeom>
              <a:blipFill>
                <a:blip r:embed="rId3"/>
                <a:stretch>
                  <a:fillRect l="-3268" t="-4545" b="-1590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15"/>
          <p:cNvSpPr>
            <a:spLocks noChangeArrowheads="1"/>
          </p:cNvSpPr>
          <p:nvPr/>
        </p:nvSpPr>
        <p:spPr bwMode="auto">
          <a:xfrm>
            <a:off x="4498975" y="2489200"/>
            <a:ext cx="20923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代入上式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18"/>
              <p:cNvSpPr>
                <a:spLocks noChangeArrowheads="1"/>
              </p:cNvSpPr>
              <p:nvPr/>
            </p:nvSpPr>
            <p:spPr bwMode="auto">
              <a:xfrm>
                <a:off x="713532" y="3144288"/>
                <a:ext cx="2055490" cy="5486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1pPr>
                <a:lvl2pPr marL="762000" indent="-28575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2pPr>
                <a:lvl3pPr marL="11811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4pPr>
                <a:lvl5pPr marL="2057400" indent="-228600" algn="l">
                  <a:spcBef>
                    <a:spcPct val="25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5pPr>
                <a:lvl6pPr marL="25146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6pPr>
                <a:lvl7pPr marL="29718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7pPr>
                <a:lvl8pPr marL="34290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8pPr>
                <a:lvl9pPr marL="38862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itchFamily="34" charset="0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10000"/>
                  </a:lnSpc>
                  <a:buClr>
                    <a:srgbClr val="CC0000"/>
                  </a:buClr>
                  <a:buNone/>
                  <a:defRPr/>
                </a:pPr>
                <a:r>
                  <a:rPr lang="zh-CN" altLang="en-US" sz="2400" kern="0" dirty="0">
                    <a:solidFill>
                      <a:srgbClr val="000000"/>
                    </a:solidFill>
                  </a:rPr>
                  <a:t>得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acc>
                      </m:e>
                      <m:sub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acc>
                      </m:e>
                      <m:sub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endParaRPr lang="zh-CN" altLang="en-US" sz="2400" kern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5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532" y="3144288"/>
                <a:ext cx="2055490" cy="548612"/>
              </a:xfrm>
              <a:prstGeom prst="rect">
                <a:avLst/>
              </a:prstGeom>
              <a:blipFill>
                <a:blip r:embed="rId4"/>
                <a:stretch>
                  <a:fillRect l="-4451" t="-4444" b="-1333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19"/>
          <p:cNvSpPr>
            <a:spLocks noChangeArrowheads="1"/>
          </p:cNvSpPr>
          <p:nvPr/>
        </p:nvSpPr>
        <p:spPr bwMode="auto">
          <a:xfrm>
            <a:off x="2133600" y="3187700"/>
            <a:ext cx="32004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（也常写为 </a:t>
            </a:r>
            <a:r>
              <a:rPr lang="en-US" altLang="zh-CN" sz="2400" i="1" kern="0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x</a:t>
            </a:r>
            <a:r>
              <a:rPr lang="en-US" altLang="zh-CN" sz="2400" kern="0" baseline="-3000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f </a:t>
            </a:r>
            <a:r>
              <a:rPr lang="en-US" altLang="zh-CN" sz="2400" kern="0">
                <a:solidFill>
                  <a:srgbClr val="000000"/>
                </a:solidFill>
                <a:latin typeface="楷体_GB2312" pitchFamily="49" charset="-122"/>
                <a:ea typeface="华康简宋" charset="-122"/>
                <a:sym typeface="Symbol" pitchFamily="18" charset="2"/>
              </a:rPr>
              <a:t> </a:t>
            </a:r>
            <a:r>
              <a:rPr lang="en-US" altLang="zh-CN" sz="2400" i="1" kern="0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x</a:t>
            </a:r>
            <a:r>
              <a:rPr lang="en-US" altLang="zh-CN" sz="2400" kern="0" baseline="-3000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i</a:t>
            </a:r>
            <a:r>
              <a:rPr lang="zh-CN" altLang="en-US" sz="2400" kern="0">
                <a:solidFill>
                  <a:srgbClr val="000000"/>
                </a:solidFill>
              </a:rPr>
              <a:t>）</a:t>
            </a:r>
            <a:endParaRPr lang="zh-CN" altLang="en-US" sz="2400" kern="0">
              <a:solidFill>
                <a:srgbClr val="CC0000"/>
              </a:solidFill>
            </a:endParaRPr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685800" y="3937000"/>
            <a:ext cx="439738" cy="176213"/>
          </a:xfrm>
          <a:prstGeom prst="rightArrow">
            <a:avLst>
              <a:gd name="adj1" fmla="val 50000"/>
              <a:gd name="adj2" fmla="val 62387"/>
            </a:avLst>
          </a:prstGeom>
          <a:solidFill>
            <a:srgbClr val="FF99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zh-CN" altLang="en-US" b="1" kern="0">
              <a:solidFill>
                <a:srgbClr val="000000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49" name="Rectangle 22"/>
          <p:cNvSpPr>
            <a:spLocks noChangeArrowheads="1"/>
          </p:cNvSpPr>
          <p:nvPr/>
        </p:nvSpPr>
        <p:spPr bwMode="auto">
          <a:xfrm>
            <a:off x="5119688" y="3756025"/>
            <a:ext cx="34147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净输入量近似等于零</a:t>
            </a:r>
          </a:p>
        </p:txBody>
      </p:sp>
      <p:sp>
        <p:nvSpPr>
          <p:cNvPr id="50" name="Rectangle 23"/>
          <p:cNvSpPr>
            <a:spLocks noChangeArrowheads="1"/>
          </p:cNvSpPr>
          <p:nvPr/>
        </p:nvSpPr>
        <p:spPr bwMode="auto">
          <a:xfrm>
            <a:off x="460375" y="4303713"/>
            <a:ext cx="83677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由此可得深度负反馈条件下，基本放大电路</a:t>
            </a:r>
            <a:r>
              <a:rPr lang="zh-CN" altLang="en-US" sz="2400" kern="0">
                <a:solidFill>
                  <a:srgbClr val="CC0000"/>
                </a:solidFill>
              </a:rPr>
              <a:t>“两虚”</a:t>
            </a:r>
            <a:r>
              <a:rPr lang="zh-CN" altLang="en-US" sz="2400" kern="0">
                <a:solidFill>
                  <a:srgbClr val="000000"/>
                </a:solidFill>
              </a:rPr>
              <a:t>的概念</a:t>
            </a:r>
          </a:p>
        </p:txBody>
      </p:sp>
      <p:sp>
        <p:nvSpPr>
          <p:cNvPr id="51" name="Rectangle 24"/>
          <p:cNvSpPr>
            <a:spLocks noChangeArrowheads="1"/>
          </p:cNvSpPr>
          <p:nvPr/>
        </p:nvSpPr>
        <p:spPr bwMode="auto">
          <a:xfrm>
            <a:off x="5181600" y="3151188"/>
            <a:ext cx="34290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输入量近似等于反馈量</a:t>
            </a:r>
          </a:p>
        </p:txBody>
      </p:sp>
      <p:sp>
        <p:nvSpPr>
          <p:cNvPr id="52" name="Rectangle 25"/>
          <p:cNvSpPr>
            <a:spLocks noChangeArrowheads="1"/>
          </p:cNvSpPr>
          <p:nvPr/>
        </p:nvSpPr>
        <p:spPr bwMode="auto">
          <a:xfrm>
            <a:off x="3352800" y="3760788"/>
            <a:ext cx="18288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</a:t>
            </a:r>
            <a:r>
              <a:rPr lang="en-US" altLang="zh-CN" sz="2400" i="1" kern="0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x</a:t>
            </a:r>
            <a:r>
              <a:rPr lang="en-US" altLang="zh-CN" sz="2400" kern="0" baseline="-3000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id </a:t>
            </a:r>
            <a:r>
              <a:rPr lang="en-US" altLang="zh-CN" sz="2400" kern="0">
                <a:solidFill>
                  <a:srgbClr val="000000"/>
                </a:solidFill>
                <a:latin typeface="楷体_GB2312" pitchFamily="49" charset="-122"/>
                <a:ea typeface="华康简宋" charset="-122"/>
                <a:sym typeface="Symbol" pitchFamily="18" charset="2"/>
              </a:rPr>
              <a:t> </a:t>
            </a:r>
            <a:r>
              <a:rPr lang="en-US" altLang="zh-CN" sz="2400" kern="0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0</a:t>
            </a:r>
            <a:r>
              <a:rPr lang="en-US" altLang="zh-CN" sz="2400" kern="0">
                <a:solidFill>
                  <a:srgbClr val="000000"/>
                </a:solidFill>
              </a:rPr>
              <a:t> </a:t>
            </a:r>
            <a:r>
              <a:rPr lang="zh-CN" altLang="en-US" sz="2400" kern="0">
                <a:solidFill>
                  <a:srgbClr val="000000"/>
                </a:solidFill>
              </a:rPr>
              <a:t>）</a:t>
            </a:r>
          </a:p>
        </p:txBody>
      </p:sp>
      <p:sp>
        <p:nvSpPr>
          <p:cNvPr id="53" name="Text Box 26"/>
          <p:cNvSpPr txBox="1">
            <a:spLocks noChangeArrowheads="1"/>
          </p:cNvSpPr>
          <p:nvPr/>
        </p:nvSpPr>
        <p:spPr bwMode="auto">
          <a:xfrm>
            <a:off x="539750" y="5794375"/>
            <a:ext cx="4537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FF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kumimoji="1" lang="en-US" altLang="zh-CN" sz="2400" b="1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#</a:t>
            </a:r>
            <a:r>
              <a:rPr kumimoji="1" lang="en-US" altLang="zh-CN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如何满足深度负反馈条件？</a:t>
            </a:r>
          </a:p>
        </p:txBody>
      </p:sp>
      <p:sp>
        <p:nvSpPr>
          <p:cNvPr id="54" name="Rectangle 27"/>
          <p:cNvSpPr>
            <a:spLocks noChangeArrowheads="1"/>
          </p:cNvSpPr>
          <p:nvPr/>
        </p:nvSpPr>
        <p:spPr bwMode="auto">
          <a:xfrm>
            <a:off x="539750" y="4797425"/>
            <a:ext cx="82819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FF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kumimoji="1" lang="en-US" altLang="zh-CN" sz="240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# </a:t>
            </a:r>
            <a:r>
              <a:rPr kumimoji="1" lang="zh-CN" alt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既然深度负反馈条件下，闭环增益只与反馈网络有关，那么是否意味着基本放大电路的增益</a:t>
            </a:r>
            <a:r>
              <a:rPr kumimoji="1" lang="en-US" altLang="zh-CN" sz="2400" i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r>
              <a:rPr kumimoji="1" lang="zh-CN" altLang="en-US" sz="2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已经无关紧要了？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546475" y="1120775"/>
            <a:ext cx="1888610" cy="680956"/>
            <a:chOff x="3546475" y="1120775"/>
            <a:chExt cx="1888610" cy="680956"/>
          </a:xfrm>
        </p:grpSpPr>
        <p:sp>
          <p:nvSpPr>
            <p:cNvPr id="36" name="Rectangle 9"/>
            <p:cNvSpPr>
              <a:spLocks noChangeArrowheads="1"/>
            </p:cNvSpPr>
            <p:nvPr/>
          </p:nvSpPr>
          <p:spPr bwMode="auto">
            <a:xfrm>
              <a:off x="3546475" y="1255713"/>
              <a:ext cx="682625" cy="493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 dirty="0">
                  <a:solidFill>
                    <a:srgbClr val="000000"/>
                  </a:solidFill>
                </a:rPr>
                <a:t>则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矩形 2"/>
                <p:cNvSpPr/>
                <p:nvPr/>
              </p:nvSpPr>
              <p:spPr>
                <a:xfrm>
                  <a:off x="3926403" y="1120775"/>
                  <a:ext cx="1508682" cy="68095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sub>
                        </m:sSub>
                        <m:r>
                          <a:rPr lang="en-US" altLang="zh-CN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̇"/>
                                <m:ctrlPr>
                                  <a:rPr lang="en-US" altLang="zh-CN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</m:acc>
                          </m:num>
                          <m:den>
                            <m:r>
                              <a:rPr lang="en-US" altLang="zh-CN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acc>
                              <m:accPr>
                                <m:chr m:val="̇"/>
                                <m:ctrlPr>
                                  <a:rPr lang="en-US" altLang="zh-CN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</m:acc>
                            <m:acc>
                              <m:accPr>
                                <m:chr m:val="̇"/>
                                <m:ctrlPr>
                                  <a:rPr lang="en-US" altLang="zh-CN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</m:acc>
                          </m:den>
                        </m:f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" name="矩形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6403" y="1120775"/>
                  <a:ext cx="1508682" cy="68095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/>
              <p:cNvSpPr/>
              <p:nvPr/>
            </p:nvSpPr>
            <p:spPr>
              <a:xfrm>
                <a:off x="5413374" y="1104178"/>
                <a:ext cx="1225015" cy="6745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altLang="zh-CN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altLang="zh-CN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̇"/>
                              <m:ctrlPr>
                                <a:rPr lang="en-US" altLang="zh-CN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</m:acc>
                          <m:acc>
                            <m:accPr>
                              <m:chr m:val="̇"/>
                              <m:ctrlPr>
                                <a:rPr lang="en-US" altLang="zh-CN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</m:acc>
                        </m:den>
                      </m:f>
                      <m:r>
                        <a:rPr lang="en-US" altLang="zh-CN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acc>
                            <m:accPr>
                              <m:chr m:val="̇"/>
                              <m:ctrlPr>
                                <a:rPr lang="en-US" altLang="zh-CN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5" name="矩形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3374" y="1104178"/>
                <a:ext cx="1225015" cy="6745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组合 4"/>
          <p:cNvGrpSpPr/>
          <p:nvPr/>
        </p:nvGrpSpPr>
        <p:grpSpPr>
          <a:xfrm>
            <a:off x="654050" y="2312425"/>
            <a:ext cx="2011041" cy="721288"/>
            <a:chOff x="654050" y="2312425"/>
            <a:chExt cx="2011041" cy="721288"/>
          </a:xfrm>
        </p:grpSpPr>
        <p:sp>
          <p:nvSpPr>
            <p:cNvPr id="39" name="Rectangle 12"/>
            <p:cNvSpPr>
              <a:spLocks noChangeArrowheads="1"/>
            </p:cNvSpPr>
            <p:nvPr/>
          </p:nvSpPr>
          <p:spPr bwMode="auto">
            <a:xfrm>
              <a:off x="654050" y="2452690"/>
              <a:ext cx="1370013" cy="493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又因为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矩形 39"/>
                <p:cNvSpPr/>
                <p:nvPr/>
              </p:nvSpPr>
              <p:spPr>
                <a:xfrm>
                  <a:off x="1602108" y="2312425"/>
                  <a:ext cx="1062983" cy="72128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sub>
                        </m:sSub>
                        <m:r>
                          <a:rPr lang="en-US" altLang="zh-CN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altLang="zh-CN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b="1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𝒐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altLang="zh-CN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altLang="zh-CN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b="1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0" name="矩形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2108" y="2312425"/>
                  <a:ext cx="1062983" cy="72128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矩形 43"/>
              <p:cNvSpPr/>
              <p:nvPr/>
            </p:nvSpPr>
            <p:spPr>
              <a:xfrm>
                <a:off x="3192878" y="2306462"/>
                <a:ext cx="1005340" cy="7332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altLang="zh-CN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</m:acc>
                      <m:r>
                        <a:rPr lang="en-US" altLang="zh-CN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altLang="zh-CN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altLang="zh-CN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𝒐</m:t>
                              </m:r>
                            </m:sub>
                          </m:sSub>
                        </m:den>
                      </m:f>
                      <m:r>
                        <a:rPr lang="en-US" altLang="zh-CN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4" name="矩形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2878" y="2306462"/>
                <a:ext cx="1005340" cy="73321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223410" y="3833811"/>
                <a:ext cx="2079737" cy="4105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acc>
                        </m:e>
                        <m:sub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𝑖𝑑</m:t>
                          </m:r>
                        </m:sub>
                      </m:sSub>
                      <m: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acc>
                        </m:e>
                        <m:sub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acc>
                        </m:e>
                        <m:sub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zh-CN" alt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altLang="zh-CN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410" y="3833811"/>
                <a:ext cx="2079737" cy="410562"/>
              </a:xfrm>
              <a:prstGeom prst="rect">
                <a:avLst/>
              </a:prstGeom>
              <a:blipFill>
                <a:blip r:embed="rId9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 autoUpdateAnimBg="0"/>
      <p:bldP spid="33" grpId="0"/>
      <p:bldP spid="42" grpId="0" autoUpdateAnimBg="0"/>
      <p:bldP spid="45" grpId="0"/>
      <p:bldP spid="46" grpId="0" autoUpdateAnimBg="0"/>
      <p:bldP spid="47" grpId="0" animBg="1"/>
      <p:bldP spid="49" grpId="0" autoUpdateAnimBg="0"/>
      <p:bldP spid="50" grpId="0" autoUpdateAnimBg="0"/>
      <p:bldP spid="51" grpId="0" autoUpdateAnimBg="0"/>
      <p:bldP spid="52" grpId="0" autoUpdateAnimBg="0"/>
      <p:bldP spid="53" grpId="0" autoUpdateAnimBg="0"/>
      <p:bldP spid="54" grpId="0" autoUpdateAnimBg="0"/>
      <p:bldP spid="35" grpId="0"/>
      <p:bldP spid="44" grpId="0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8.4  </a:t>
            </a:r>
            <a:r>
              <a:rPr lang="zh-CN" altLang="en-US" dirty="0"/>
              <a:t>深度负反馈条件下的近似计算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520700" y="2217738"/>
            <a:ext cx="4916488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串联负反馈，输入端电压求和</a:t>
            </a:r>
          </a:p>
        </p:txBody>
      </p:sp>
      <p:graphicFrame>
        <p:nvGraphicFramePr>
          <p:cNvPr id="28" name="Object 3"/>
          <p:cNvGraphicFramePr>
            <a:graphicFrameLocks noChangeAspect="1"/>
          </p:cNvGraphicFramePr>
          <p:nvPr/>
        </p:nvGraphicFramePr>
        <p:xfrm>
          <a:off x="1069975" y="3235325"/>
          <a:ext cx="1462088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Equation" r:id="rId3" imgW="723586" imgH="406224" progId="Equation.3">
                  <p:embed/>
                </p:oleObj>
              </mc:Choice>
              <mc:Fallback>
                <p:oleObj name="Equation" r:id="rId3" imgW="723586" imgH="406224" progId="Equation.3">
                  <p:embed/>
                  <p:pic>
                    <p:nvPicPr>
                      <p:cNvPr id="2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9975" y="3235325"/>
                        <a:ext cx="1462088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446088" y="1268413"/>
            <a:ext cx="5133975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 dirty="0">
                <a:solidFill>
                  <a:srgbClr val="000000"/>
                </a:solidFill>
                <a:latin typeface="楷体_GB2312" pitchFamily="49" charset="-122"/>
              </a:rPr>
              <a:t>深度负反馈条件下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 dirty="0">
                <a:solidFill>
                  <a:srgbClr val="000000"/>
                </a:solidFill>
                <a:latin typeface="楷体_GB2312" pitchFamily="49" charset="-122"/>
              </a:rPr>
              <a:t>     </a:t>
            </a:r>
            <a:r>
              <a:rPr lang="zh-CN" altLang="en-US" sz="2400" kern="0" dirty="0">
                <a:solidFill>
                  <a:srgbClr val="000000"/>
                </a:solidFill>
              </a:rPr>
              <a:t> </a:t>
            </a:r>
            <a:r>
              <a:rPr lang="en-US" altLang="zh-CN" sz="2400" i="1" kern="0" dirty="0" err="1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x</a:t>
            </a:r>
            <a:r>
              <a:rPr lang="en-US" altLang="zh-CN" sz="2400" kern="0" baseline="-30000" dirty="0" err="1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id</a:t>
            </a:r>
            <a:r>
              <a:rPr lang="en-US" altLang="zh-CN" sz="2400" kern="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  <a:sym typeface="Symbol" pitchFamily="18" charset="2"/>
              </a:rPr>
              <a:t>=</a:t>
            </a:r>
            <a:r>
              <a:rPr lang="en-US" altLang="zh-CN" sz="2400" kern="0" baseline="-3000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 </a:t>
            </a:r>
            <a:r>
              <a:rPr lang="en-US" altLang="zh-CN" sz="2400" i="1" kern="0" dirty="0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x</a:t>
            </a:r>
            <a:r>
              <a:rPr lang="en-US" altLang="zh-CN" sz="2400" kern="0" baseline="-3000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i </a:t>
            </a:r>
            <a:r>
              <a:rPr lang="en-US" altLang="zh-CN" sz="2400" kern="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  <a:sym typeface="Symbol" pitchFamily="18" charset="2"/>
              </a:rPr>
              <a:t>-</a:t>
            </a:r>
            <a:r>
              <a:rPr lang="en-US" altLang="zh-CN" sz="2400" kern="0" baseline="-3000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 </a:t>
            </a:r>
            <a:r>
              <a:rPr lang="en-US" altLang="zh-CN" sz="2400" i="1" kern="0" dirty="0" err="1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x</a:t>
            </a:r>
            <a:r>
              <a:rPr lang="en-US" altLang="zh-CN" sz="2400" kern="0" baseline="-30000" dirty="0" err="1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f</a:t>
            </a:r>
            <a:r>
              <a:rPr lang="en-US" altLang="zh-CN" sz="2400" kern="0" baseline="-3000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 </a:t>
            </a:r>
            <a:r>
              <a:rPr lang="en-US" altLang="zh-CN" sz="2400" kern="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  <a:sym typeface="Symbol" pitchFamily="18" charset="2"/>
              </a:rPr>
              <a:t></a:t>
            </a:r>
            <a:r>
              <a:rPr lang="en-US" altLang="zh-CN" sz="2400" kern="0" baseline="-3000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 </a:t>
            </a:r>
            <a:r>
              <a:rPr lang="en-US" altLang="zh-CN" sz="2400" kern="0" dirty="0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0</a:t>
            </a:r>
            <a:r>
              <a:rPr lang="en-US" altLang="zh-CN" sz="2400" kern="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3446463" y="2708275"/>
            <a:ext cx="10302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虚短</a:t>
            </a: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2916238" y="3346450"/>
            <a:ext cx="10302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虚断</a:t>
            </a: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3101975" y="5310188"/>
            <a:ext cx="1030288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虚短</a:t>
            </a:r>
          </a:p>
        </p:txBody>
      </p:sp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3178175" y="4638675"/>
            <a:ext cx="103028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虚断</a:t>
            </a: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520700" y="4076700"/>
            <a:ext cx="48117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并联负反馈，输入端电流求和</a:t>
            </a:r>
          </a:p>
        </p:txBody>
      </p:sp>
      <p:graphicFrame>
        <p:nvGraphicFramePr>
          <p:cNvPr id="6760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9703443"/>
              </p:ext>
            </p:extLst>
          </p:nvPr>
        </p:nvGraphicFramePr>
        <p:xfrm>
          <a:off x="5707062" y="1719262"/>
          <a:ext cx="165735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Picture2" r:id="rId5" imgW="1104900" imgH="1066800" progId="Word.Picture.8">
                  <p:embed/>
                </p:oleObj>
              </mc:Choice>
              <mc:Fallback>
                <p:oleObj name="Picture2" r:id="rId5" imgW="1104900" imgH="1066800" progId="Word.Picture.8">
                  <p:embed/>
                  <p:pic>
                    <p:nvPicPr>
                      <p:cNvPr id="67609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7062" y="1719262"/>
                        <a:ext cx="1657350" cy="1600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0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54787"/>
              </p:ext>
            </p:extLst>
          </p:nvPr>
        </p:nvGraphicFramePr>
        <p:xfrm>
          <a:off x="5606257" y="3991769"/>
          <a:ext cx="2011363" cy="155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" name="Picture2" r:id="rId7" imgW="1304544" imgH="1037844" progId="Word.Picture.8">
                  <p:embed/>
                </p:oleObj>
              </mc:Choice>
              <mc:Fallback>
                <p:oleObj name="Picture2" r:id="rId7" imgW="1304544" imgH="1037844" progId="Word.Picture.8">
                  <p:embed/>
                  <p:pic>
                    <p:nvPicPr>
                      <p:cNvPr id="6760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2759"/>
                      <a:stretch>
                        <a:fillRect/>
                      </a:stretch>
                    </p:blipFill>
                    <p:spPr bwMode="auto">
                      <a:xfrm>
                        <a:off x="5606257" y="3991769"/>
                        <a:ext cx="2011363" cy="15573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" name="Group 18"/>
          <p:cNvGrpSpPr>
            <a:grpSpLocks/>
          </p:cNvGrpSpPr>
          <p:nvPr/>
        </p:nvGrpSpPr>
        <p:grpSpPr bwMode="auto">
          <a:xfrm>
            <a:off x="836613" y="2708275"/>
            <a:ext cx="2686050" cy="1069975"/>
            <a:chOff x="372" y="1566"/>
            <a:chExt cx="1692" cy="674"/>
          </a:xfrm>
        </p:grpSpPr>
        <p:sp>
          <p:nvSpPr>
            <p:cNvPr id="44" name="AutoShape 19"/>
            <p:cNvSpPr>
              <a:spLocks/>
            </p:cNvSpPr>
            <p:nvPr/>
          </p:nvSpPr>
          <p:spPr bwMode="auto">
            <a:xfrm>
              <a:off x="372" y="1662"/>
              <a:ext cx="67" cy="578"/>
            </a:xfrm>
            <a:prstGeom prst="leftBrace">
              <a:avLst>
                <a:gd name="adj1" fmla="val 71891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sp>
          <p:nvSpPr>
            <p:cNvPr id="45" name="Rectangle 20"/>
            <p:cNvSpPr>
              <a:spLocks noChangeArrowheads="1"/>
            </p:cNvSpPr>
            <p:nvPr/>
          </p:nvSpPr>
          <p:spPr bwMode="auto">
            <a:xfrm>
              <a:off x="480" y="1566"/>
              <a:ext cx="1584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i="1" kern="0">
                  <a:solidFill>
                    <a:srgbClr val="000000"/>
                  </a:solidFill>
                  <a:latin typeface="Book Antiqua" pitchFamily="18" charset="0"/>
                  <a:ea typeface="华康简宋" charset="-122"/>
                </a:rPr>
                <a:t>v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</a:rPr>
                <a:t>id</a:t>
              </a:r>
              <a:r>
                <a:rPr lang="en-US" altLang="zh-CN" sz="2400" kern="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  <a:sym typeface="Symbol" pitchFamily="18" charset="2"/>
                </a:rPr>
                <a:t>=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</a:rPr>
                <a:t> </a:t>
              </a:r>
              <a:r>
                <a:rPr lang="en-US" altLang="zh-CN" sz="2400" i="1" kern="0">
                  <a:solidFill>
                    <a:srgbClr val="000000"/>
                  </a:solidFill>
                  <a:latin typeface="Book Antiqua" pitchFamily="18" charset="0"/>
                  <a:ea typeface="华康简宋" charset="-122"/>
                </a:rPr>
                <a:t>v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</a:rPr>
                <a:t>i </a:t>
              </a:r>
              <a:r>
                <a:rPr lang="en-US" altLang="zh-CN" sz="2400" kern="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  <a:sym typeface="Symbol" pitchFamily="18" charset="2"/>
                </a:rPr>
                <a:t>-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</a:rPr>
                <a:t> </a:t>
              </a:r>
              <a:r>
                <a:rPr lang="en-US" altLang="zh-CN" sz="2400" i="1" kern="0">
                  <a:solidFill>
                    <a:srgbClr val="000000"/>
                  </a:solidFill>
                  <a:latin typeface="Book Antiqua" pitchFamily="18" charset="0"/>
                  <a:ea typeface="华康简宋" charset="-122"/>
                </a:rPr>
                <a:t>v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</a:rPr>
                <a:t>f </a:t>
              </a:r>
              <a:r>
                <a:rPr lang="en-US" altLang="zh-CN" sz="2400" kern="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  <a:sym typeface="Symbol" pitchFamily="18" charset="2"/>
                </a:rPr>
                <a:t>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</a:rPr>
                <a:t> </a:t>
              </a:r>
              <a:r>
                <a:rPr lang="en-US" altLang="zh-CN" sz="2400" kern="0">
                  <a:solidFill>
                    <a:srgbClr val="000000"/>
                  </a:solidFill>
                  <a:latin typeface="Book Antiqua" pitchFamily="18" charset="0"/>
                  <a:ea typeface="华康简宋" charset="-122"/>
                </a:rPr>
                <a:t>0</a:t>
              </a:r>
              <a:endParaRPr lang="en-US" altLang="zh-CN" sz="2400" kern="0">
                <a:solidFill>
                  <a:srgbClr val="000000"/>
                </a:solidFill>
              </a:endParaRPr>
            </a:p>
          </p:txBody>
        </p:sp>
      </p:grpSp>
      <p:grpSp>
        <p:nvGrpSpPr>
          <p:cNvPr id="46" name="Group 21"/>
          <p:cNvGrpSpPr>
            <a:grpSpLocks/>
          </p:cNvGrpSpPr>
          <p:nvPr/>
        </p:nvGrpSpPr>
        <p:grpSpPr bwMode="auto">
          <a:xfrm>
            <a:off x="852488" y="4632325"/>
            <a:ext cx="2670175" cy="1055688"/>
            <a:chOff x="382" y="2846"/>
            <a:chExt cx="1682" cy="665"/>
          </a:xfrm>
        </p:grpSpPr>
        <p:sp>
          <p:nvSpPr>
            <p:cNvPr id="47" name="AutoShape 22"/>
            <p:cNvSpPr>
              <a:spLocks/>
            </p:cNvSpPr>
            <p:nvPr/>
          </p:nvSpPr>
          <p:spPr bwMode="auto">
            <a:xfrm>
              <a:off x="382" y="2933"/>
              <a:ext cx="67" cy="578"/>
            </a:xfrm>
            <a:prstGeom prst="leftBrace">
              <a:avLst>
                <a:gd name="adj1" fmla="val 71891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sp>
          <p:nvSpPr>
            <p:cNvPr id="48" name="Rectangle 23"/>
            <p:cNvSpPr>
              <a:spLocks noChangeArrowheads="1"/>
            </p:cNvSpPr>
            <p:nvPr/>
          </p:nvSpPr>
          <p:spPr bwMode="auto">
            <a:xfrm>
              <a:off x="480" y="2846"/>
              <a:ext cx="1584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i="1" kern="0">
                  <a:solidFill>
                    <a:srgbClr val="000000"/>
                  </a:solidFill>
                  <a:latin typeface="Book Antiqua" pitchFamily="18" charset="0"/>
                  <a:ea typeface="华康简宋" charset="-122"/>
                </a:rPr>
                <a:t>i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</a:rPr>
                <a:t>id</a:t>
              </a:r>
              <a:r>
                <a:rPr lang="en-US" altLang="zh-CN" sz="2400" kern="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  <a:sym typeface="Symbol" pitchFamily="18" charset="2"/>
                </a:rPr>
                <a:t>=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</a:rPr>
                <a:t> </a:t>
              </a:r>
              <a:r>
                <a:rPr lang="en-US" altLang="zh-CN" sz="2400" i="1" kern="0">
                  <a:solidFill>
                    <a:srgbClr val="000000"/>
                  </a:solidFill>
                  <a:latin typeface="Book Antiqua" pitchFamily="18" charset="0"/>
                  <a:ea typeface="华康简宋" charset="-122"/>
                </a:rPr>
                <a:t>i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</a:rPr>
                <a:t>i </a:t>
              </a:r>
              <a:r>
                <a:rPr lang="en-US" altLang="zh-CN" sz="2400" kern="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  <a:sym typeface="Symbol" pitchFamily="18" charset="2"/>
                </a:rPr>
                <a:t>-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</a:rPr>
                <a:t> </a:t>
              </a:r>
              <a:r>
                <a:rPr lang="en-US" altLang="zh-CN" sz="2400" i="1" kern="0">
                  <a:solidFill>
                    <a:srgbClr val="000000"/>
                  </a:solidFill>
                  <a:latin typeface="Book Antiqua" pitchFamily="18" charset="0"/>
                  <a:ea typeface="华康简宋" charset="-122"/>
                </a:rPr>
                <a:t>i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</a:rPr>
                <a:t>f </a:t>
              </a:r>
              <a:r>
                <a:rPr lang="en-US" altLang="zh-CN" sz="2400" kern="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  <a:sym typeface="Symbol" pitchFamily="18" charset="2"/>
                </a:rPr>
                <a:t></a:t>
              </a:r>
              <a:r>
                <a:rPr lang="en-US" altLang="zh-CN" sz="2400" kern="0" baseline="-30000">
                  <a:solidFill>
                    <a:srgbClr val="000000"/>
                  </a:solidFill>
                  <a:latin typeface="楷体_GB2312" pitchFamily="49" charset="-122"/>
                  <a:ea typeface="华康简宋" charset="-122"/>
                </a:rPr>
                <a:t> </a:t>
              </a:r>
              <a:r>
                <a:rPr lang="en-US" altLang="zh-CN" sz="2400" kern="0">
                  <a:solidFill>
                    <a:srgbClr val="000000"/>
                  </a:solidFill>
                  <a:latin typeface="Book Antiqua" pitchFamily="18" charset="0"/>
                  <a:ea typeface="华康简宋" charset="-122"/>
                </a:rPr>
                <a:t>0</a:t>
              </a:r>
              <a:endParaRPr lang="en-US" altLang="zh-CN" sz="2400" kern="0">
                <a:solidFill>
                  <a:srgbClr val="000000"/>
                </a:solidFill>
              </a:endParaRPr>
            </a:p>
          </p:txBody>
        </p:sp>
      </p:grpSp>
      <p:sp>
        <p:nvSpPr>
          <p:cNvPr id="49" name="Rectangle 24"/>
          <p:cNvSpPr>
            <a:spLocks noChangeArrowheads="1"/>
          </p:cNvSpPr>
          <p:nvPr/>
        </p:nvSpPr>
        <p:spPr bwMode="auto">
          <a:xfrm>
            <a:off x="1008063" y="5281613"/>
            <a:ext cx="25146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i="1" kern="0" dirty="0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v</a:t>
            </a:r>
            <a:r>
              <a:rPr lang="en-US" altLang="zh-CN" sz="2400" kern="0" baseline="-3000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id</a:t>
            </a:r>
            <a:r>
              <a:rPr lang="en-US" altLang="zh-CN" sz="2400" kern="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  <a:sym typeface="Symbol" pitchFamily="18" charset="2"/>
              </a:rPr>
              <a:t>=</a:t>
            </a:r>
            <a:r>
              <a:rPr lang="en-US" altLang="zh-CN" sz="2400" kern="0" baseline="-3000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 </a:t>
            </a:r>
            <a:r>
              <a:rPr lang="en-US" altLang="zh-CN" sz="2400" i="1" kern="0" dirty="0" err="1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i</a:t>
            </a:r>
            <a:r>
              <a:rPr lang="en-US" altLang="zh-CN" sz="2400" kern="0" baseline="-30000" dirty="0" err="1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id</a:t>
            </a:r>
            <a:r>
              <a:rPr lang="en-US" altLang="zh-CN" sz="2400" kern="0" baseline="-3000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 </a:t>
            </a:r>
            <a:r>
              <a:rPr lang="en-US" altLang="zh-CN" sz="2400" i="1" kern="0" dirty="0" err="1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r</a:t>
            </a:r>
            <a:r>
              <a:rPr lang="en-US" altLang="zh-CN" sz="2400" kern="0" baseline="-30000" dirty="0" err="1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i</a:t>
            </a:r>
            <a:r>
              <a:rPr lang="en-US" altLang="zh-CN" sz="2400" kern="0" baseline="-3000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 </a:t>
            </a:r>
            <a:r>
              <a:rPr lang="en-US" altLang="zh-CN" sz="2400" kern="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  <a:sym typeface="Symbol" pitchFamily="18" charset="2"/>
              </a:rPr>
              <a:t></a:t>
            </a:r>
            <a:r>
              <a:rPr lang="en-US" altLang="zh-CN" sz="2400" kern="0" baseline="-30000" dirty="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 </a:t>
            </a:r>
            <a:r>
              <a:rPr lang="en-US" altLang="zh-CN" sz="2400" kern="0" dirty="0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0</a:t>
            </a:r>
            <a:endParaRPr lang="en-US" altLang="zh-CN" sz="2400" kern="0" dirty="0">
              <a:solidFill>
                <a:srgbClr val="000000"/>
              </a:solidFill>
            </a:endParaRPr>
          </a:p>
        </p:txBody>
      </p:sp>
      <p:sp>
        <p:nvSpPr>
          <p:cNvPr id="67600" name="Rectangle 2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3400" y="731838"/>
            <a:ext cx="5867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深度负反馈的特点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  <p:bldP spid="30" grpId="0" autoUpdateAnimBg="0"/>
      <p:bldP spid="31" grpId="0" autoUpdateAnimBg="0"/>
      <p:bldP spid="32" grpId="0" autoUpdateAnimBg="0"/>
      <p:bldP spid="33" grpId="0" autoUpdateAnimBg="0"/>
      <p:bldP spid="34" grpId="0" autoUpdateAnimBg="0"/>
      <p:bldP spid="49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8.4  </a:t>
            </a:r>
            <a:r>
              <a:rPr lang="zh-CN" altLang="en-US" dirty="0"/>
              <a:t>深度负反馈条件下的近似计算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766763" y="1241425"/>
            <a:ext cx="640397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(1)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找出信号放大通路和反馈通路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766763" y="1874838"/>
            <a:ext cx="616743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(2)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用瞬时极性法判断正、负反馈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766763" y="2509838"/>
            <a:ext cx="413385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(3)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判断交、直流反馈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766763" y="3143250"/>
            <a:ext cx="413385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(4)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判断反馈组态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766763" y="3778250"/>
            <a:ext cx="678497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(5)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标出输入量、输出量及反馈量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766763" y="4451350"/>
            <a:ext cx="807243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(6)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估算深度负反馈条件下电路的 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F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A</a:t>
            </a:r>
            <a:r>
              <a:rPr lang="en-US" altLang="zh-CN" sz="2800" b="1" baseline="-30000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f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8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A</a:t>
            </a:r>
            <a:r>
              <a:rPr lang="en-US" altLang="zh-CN" sz="2800" b="1" i="1" baseline="-30000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lang="en-US" altLang="zh-CN" sz="2800" b="1" baseline="-30000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f 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457200" y="5013325"/>
            <a:ext cx="81534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kumimoji="1" lang="zh-CN" altLang="en-US" sz="28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（常常利用虚短和虚断直接列表达式求解）</a:t>
            </a:r>
          </a:p>
        </p:txBody>
      </p:sp>
      <p:sp>
        <p:nvSpPr>
          <p:cNvPr id="68618" name="Rectangle 1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33400" y="731838"/>
            <a:ext cx="66373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分析负反馈放大电路的一般步骤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  <p:bldP spid="13" grpId="0" autoUpdateAnimBg="0"/>
      <p:bldP spid="14" grpId="0" autoUpdateAnimBg="0"/>
      <p:bldP spid="15" grpId="0" autoUpdateAnimBg="0"/>
      <p:bldP spid="16" grpId="0" autoUpdateAnimBg="0"/>
      <p:bldP spid="17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8.4  </a:t>
            </a:r>
            <a:r>
              <a:rPr lang="zh-CN" altLang="en-US" dirty="0"/>
              <a:t>深度负反馈条件下的近似计算</a:t>
            </a: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811213" y="2170113"/>
            <a:ext cx="31242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电压串联负反馈</a:t>
            </a:r>
            <a:endParaRPr lang="zh-CN" altLang="en-US" sz="2400" b="1" baseline="-30000">
              <a:solidFill>
                <a:srgbClr val="000000"/>
              </a:solidFill>
              <a:latin typeface="楷体_GB2312" pitchFamily="49" charset="-122"/>
              <a:ea typeface="华康简宋"/>
              <a:cs typeface="华康简宋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63613" y="3273425"/>
            <a:ext cx="16764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反馈系数</a:t>
            </a:r>
            <a:endParaRPr lang="zh-CN" altLang="en-US" sz="2400" b="1" baseline="-30000">
              <a:solidFill>
                <a:srgbClr val="000000"/>
              </a:solidFill>
              <a:latin typeface="楷体_GB2312" pitchFamily="49" charset="-122"/>
              <a:ea typeface="华康简宋"/>
              <a:cs typeface="华康简宋"/>
            </a:endParaRPr>
          </a:p>
        </p:txBody>
      </p:sp>
      <p:graphicFrame>
        <p:nvGraphicFramePr>
          <p:cNvPr id="21" name="Object 5"/>
          <p:cNvGraphicFramePr>
            <a:graphicFrameLocks noChangeAspect="1"/>
          </p:cNvGraphicFramePr>
          <p:nvPr/>
        </p:nvGraphicFramePr>
        <p:xfrm>
          <a:off x="2563813" y="3197225"/>
          <a:ext cx="1011237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" name="Equation" r:id="rId3" imgW="507780" imgH="406224" progId="Equation.3">
                  <p:embed/>
                </p:oleObj>
              </mc:Choice>
              <mc:Fallback>
                <p:oleObj name="Equation" r:id="rId3" imgW="507780" imgH="406224" progId="Equation.3">
                  <p:embed/>
                  <p:pic>
                    <p:nvPicPr>
                      <p:cNvPr id="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3813" y="3197225"/>
                        <a:ext cx="1011237" cy="808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533400" y="4949825"/>
            <a:ext cx="81534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实际上该电路就是第</a:t>
            </a:r>
            <a:r>
              <a:rPr kumimoji="1" lang="en-US" altLang="zh-CN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kumimoji="1"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章介绍的同相比例放大电路，此处结果与第</a:t>
            </a:r>
            <a:r>
              <a:rPr kumimoji="1" lang="en-US" altLang="zh-CN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kumimoji="1"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章所得结果相同</a:t>
            </a:r>
          </a:p>
        </p:txBody>
      </p:sp>
      <p:grpSp>
        <p:nvGrpSpPr>
          <p:cNvPr id="69639" name="组合 2"/>
          <p:cNvGrpSpPr>
            <a:grpSpLocks/>
          </p:cNvGrpSpPr>
          <p:nvPr/>
        </p:nvGrpSpPr>
        <p:grpSpPr bwMode="auto">
          <a:xfrm>
            <a:off x="5521325" y="1377950"/>
            <a:ext cx="3317875" cy="2378075"/>
            <a:chOff x="5521325" y="1377950"/>
            <a:chExt cx="3317875" cy="2378075"/>
          </a:xfrm>
        </p:grpSpPr>
        <p:graphicFrame>
          <p:nvGraphicFramePr>
            <p:cNvPr id="69649" name="Object 7"/>
            <p:cNvGraphicFramePr>
              <a:graphicFrameLocks noChangeAspect="1"/>
            </p:cNvGraphicFramePr>
            <p:nvPr/>
          </p:nvGraphicFramePr>
          <p:xfrm>
            <a:off x="5521325" y="1377950"/>
            <a:ext cx="3317875" cy="2378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1" name="图片" r:id="rId5" imgW="1658112" imgH="1153668" progId="Word.Picture.8">
                    <p:embed/>
                  </p:oleObj>
                </mc:Choice>
                <mc:Fallback>
                  <p:oleObj name="图片" r:id="rId5" imgW="1658112" imgH="1153668" progId="Word.Picture.8">
                    <p:embed/>
                    <p:pic>
                      <p:nvPicPr>
                        <p:cNvPr id="69649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-3123"/>
                        <a:stretch>
                          <a:fillRect/>
                        </a:stretch>
                      </p:blipFill>
                      <p:spPr bwMode="auto">
                        <a:xfrm>
                          <a:off x="5521325" y="1377950"/>
                          <a:ext cx="3317875" cy="237807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50" name="Object 8"/>
            <p:cNvGraphicFramePr>
              <a:graphicFrameLocks noChangeAspect="1"/>
            </p:cNvGraphicFramePr>
            <p:nvPr/>
          </p:nvGraphicFramePr>
          <p:xfrm>
            <a:off x="6038850" y="1682750"/>
            <a:ext cx="361950" cy="609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2" name="图片" r:id="rId7" imgW="181669" imgH="304295" progId="Word.Picture.8">
                    <p:embed/>
                  </p:oleObj>
                </mc:Choice>
                <mc:Fallback>
                  <p:oleObj name="图片" r:id="rId7" imgW="181669" imgH="304295" progId="Word.Picture.8">
                    <p:embed/>
                    <p:pic>
                      <p:nvPicPr>
                        <p:cNvPr id="6965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38850" y="1682750"/>
                          <a:ext cx="361950" cy="609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51" name="Object 9"/>
            <p:cNvGraphicFramePr>
              <a:graphicFrameLocks noChangeAspect="1"/>
            </p:cNvGraphicFramePr>
            <p:nvPr/>
          </p:nvGraphicFramePr>
          <p:xfrm>
            <a:off x="6227763" y="2444750"/>
            <a:ext cx="361950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3" name="图片" r:id="rId9" imgW="181069" imgH="152400" progId="Word.Picture.8">
                    <p:embed/>
                  </p:oleObj>
                </mc:Choice>
                <mc:Fallback>
                  <p:oleObj name="图片" r:id="rId9" imgW="181069" imgH="152400" progId="Word.Picture.8">
                    <p:embed/>
                    <p:pic>
                      <p:nvPicPr>
                        <p:cNvPr id="69651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27763" y="2444750"/>
                          <a:ext cx="361950" cy="304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9640" name="Rectangle 10"/>
          <p:cNvSpPr>
            <a:spLocks noChangeArrowheads="1"/>
          </p:cNvSpPr>
          <p:nvPr/>
        </p:nvSpPr>
        <p:spPr bwMode="auto">
          <a:xfrm>
            <a:off x="317500" y="1165225"/>
            <a:ext cx="5334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设电路满足深度负反馈条件，试写出该电路的闭环电压增益表达式。 </a:t>
            </a:r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354013" y="2133600"/>
            <a:ext cx="106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解： </a:t>
            </a: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963613" y="2663825"/>
            <a:ext cx="3124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根据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虚短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虚断</a:t>
            </a:r>
            <a:endParaRPr lang="zh-CN" altLang="en-US" sz="2400" b="1" baseline="-30000">
              <a:solidFill>
                <a:srgbClr val="FF0000"/>
              </a:solidFill>
              <a:latin typeface="楷体_GB2312" pitchFamily="49" charset="-122"/>
              <a:ea typeface="华康简宋"/>
              <a:cs typeface="华康简宋"/>
            </a:endParaRPr>
          </a:p>
        </p:txBody>
      </p:sp>
      <p:graphicFrame>
        <p:nvGraphicFramePr>
          <p:cNvPr id="29" name="Object 13"/>
          <p:cNvGraphicFramePr>
            <a:graphicFrameLocks noChangeAspect="1"/>
          </p:cNvGraphicFramePr>
          <p:nvPr/>
        </p:nvGraphicFramePr>
        <p:xfrm>
          <a:off x="3554413" y="3197225"/>
          <a:ext cx="1238250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4" name="Equation" r:id="rId11" imgW="622030" imgH="406224" progId="Equation.3">
                  <p:embed/>
                </p:oleObj>
              </mc:Choice>
              <mc:Fallback>
                <p:oleObj name="Equation" r:id="rId11" imgW="622030" imgH="406224" progId="Equation.3">
                  <p:embed/>
                  <p:pic>
                    <p:nvPicPr>
                      <p:cNvPr id="2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4413" y="3197225"/>
                        <a:ext cx="1238250" cy="808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250825" y="3959225"/>
            <a:ext cx="3379788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闭环增益</a:t>
            </a:r>
          </a:p>
          <a:p>
            <a:pPr algn="ctr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（就是闭环电压增益）</a:t>
            </a:r>
          </a:p>
        </p:txBody>
      </p:sp>
      <p:graphicFrame>
        <p:nvGraphicFramePr>
          <p:cNvPr id="31" name="Object 15"/>
          <p:cNvGraphicFramePr>
            <a:graphicFrameLocks noChangeAspect="1"/>
          </p:cNvGraphicFramePr>
          <p:nvPr/>
        </p:nvGraphicFramePr>
        <p:xfrm>
          <a:off x="3736975" y="4035425"/>
          <a:ext cx="1112838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5" name="Equation" r:id="rId13" imgW="558558" imgH="406224" progId="Equation.3">
                  <p:embed/>
                </p:oleObj>
              </mc:Choice>
              <mc:Fallback>
                <p:oleObj name="Equation" r:id="rId13" imgW="558558" imgH="406224" progId="Equation.3">
                  <p:embed/>
                  <p:pic>
                    <p:nvPicPr>
                      <p:cNvPr id="31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6975" y="4035425"/>
                        <a:ext cx="1112838" cy="808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6"/>
          <p:cNvGraphicFramePr>
            <a:graphicFrameLocks noChangeAspect="1"/>
          </p:cNvGraphicFramePr>
          <p:nvPr/>
        </p:nvGraphicFramePr>
        <p:xfrm>
          <a:off x="4852988" y="4035425"/>
          <a:ext cx="682625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6" name="Equation" r:id="rId15" imgW="342603" imgH="406048" progId="Equation.3">
                  <p:embed/>
                </p:oleObj>
              </mc:Choice>
              <mc:Fallback>
                <p:oleObj name="Equation" r:id="rId15" imgW="342603" imgH="406048" progId="Equation.3">
                  <p:embed/>
                  <p:pic>
                    <p:nvPicPr>
                      <p:cNvPr id="32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2988" y="4035425"/>
                        <a:ext cx="682625" cy="808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17"/>
          <p:cNvGraphicFramePr>
            <a:graphicFrameLocks noChangeAspect="1"/>
          </p:cNvGraphicFramePr>
          <p:nvPr/>
        </p:nvGraphicFramePr>
        <p:xfrm>
          <a:off x="5491163" y="4035425"/>
          <a:ext cx="1035050" cy="80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7" name="Equation" r:id="rId17" imgW="520474" imgH="406224" progId="Equation.3">
                  <p:embed/>
                </p:oleObj>
              </mc:Choice>
              <mc:Fallback>
                <p:oleObj name="Equation" r:id="rId17" imgW="520474" imgH="406224" progId="Equation.3">
                  <p:embed/>
                  <p:pic>
                    <p:nvPicPr>
                      <p:cNvPr id="33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1163" y="4035425"/>
                        <a:ext cx="1035050" cy="808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48" name="Rectangle 19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3400" y="731838"/>
            <a:ext cx="66373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3.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举例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20" grpId="0" autoUpdateAnimBg="0"/>
      <p:bldP spid="22" grpId="0" autoUpdateAnimBg="0"/>
      <p:bldP spid="27" grpId="0" autoUpdateAnimBg="0"/>
      <p:bldP spid="28" grpId="0" autoUpdateAnimBg="0"/>
      <p:bldP spid="30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935038" y="1992313"/>
            <a:ext cx="31242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电流并联负反馈</a:t>
            </a:r>
            <a:endParaRPr lang="zh-CN" altLang="en-US" sz="2400" b="1" baseline="-30000">
              <a:solidFill>
                <a:srgbClr val="000000"/>
              </a:solidFill>
              <a:latin typeface="楷体_GB2312" pitchFamily="49" charset="-122"/>
              <a:ea typeface="华康简宋"/>
              <a:cs typeface="华康简宋"/>
            </a:endParaRPr>
          </a:p>
        </p:txBody>
      </p:sp>
      <p:sp>
        <p:nvSpPr>
          <p:cNvPr id="71683" name="Rectangle 7"/>
          <p:cNvSpPr>
            <a:spLocks noChangeArrowheads="1"/>
          </p:cNvSpPr>
          <p:nvPr/>
        </p:nvSpPr>
        <p:spPr bwMode="auto">
          <a:xfrm>
            <a:off x="323850" y="728663"/>
            <a:ext cx="38877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设电路满足深度负反馈条件，试写出该电路的闭环增益和闭环电压增益表达式。 </a:t>
            </a:r>
          </a:p>
        </p:txBody>
      </p:sp>
      <p:sp>
        <p:nvSpPr>
          <p:cNvPr id="43" name="Rectangle 8"/>
          <p:cNvSpPr>
            <a:spLocks noChangeArrowheads="1"/>
          </p:cNvSpPr>
          <p:nvPr/>
        </p:nvSpPr>
        <p:spPr bwMode="auto">
          <a:xfrm>
            <a:off x="401638" y="1916113"/>
            <a:ext cx="106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解： </a:t>
            </a: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1087438" y="2409825"/>
            <a:ext cx="3124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根据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虚短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虚断</a:t>
            </a:r>
            <a:endParaRPr lang="zh-CN" altLang="en-US" sz="2400" b="1" baseline="-30000">
              <a:solidFill>
                <a:srgbClr val="FF0000"/>
              </a:solidFill>
              <a:latin typeface="楷体_GB2312" pitchFamily="49" charset="-122"/>
              <a:ea typeface="华康简宋"/>
              <a:cs typeface="华康简宋"/>
            </a:endParaRPr>
          </a:p>
        </p:txBody>
      </p:sp>
      <p:graphicFrame>
        <p:nvGraphicFramePr>
          <p:cNvPr id="45" name="Object 10"/>
          <p:cNvGraphicFramePr>
            <a:graphicFrameLocks noChangeAspect="1"/>
          </p:cNvGraphicFramePr>
          <p:nvPr/>
        </p:nvGraphicFramePr>
        <p:xfrm>
          <a:off x="1316038" y="3354388"/>
          <a:ext cx="1722437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name="Equation" r:id="rId3" imgW="748975" imgH="203112" progId="Equation.3">
                  <p:embed/>
                </p:oleObj>
              </mc:Choice>
              <mc:Fallback>
                <p:oleObj name="Equation" r:id="rId3" imgW="748975" imgH="203112" progId="Equation.3">
                  <p:embed/>
                  <p:pic>
                    <p:nvPicPr>
                      <p:cNvPr id="45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038" y="3354388"/>
                        <a:ext cx="1722437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11"/>
          <p:cNvSpPr>
            <a:spLocks noChangeArrowheads="1"/>
          </p:cNvSpPr>
          <p:nvPr/>
        </p:nvSpPr>
        <p:spPr bwMode="auto">
          <a:xfrm>
            <a:off x="3810000" y="3560763"/>
            <a:ext cx="18288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闭环增益</a:t>
            </a:r>
          </a:p>
        </p:txBody>
      </p:sp>
      <p:graphicFrame>
        <p:nvGraphicFramePr>
          <p:cNvPr id="47" name="Object 12"/>
          <p:cNvGraphicFramePr>
            <a:graphicFrameLocks noChangeAspect="1"/>
          </p:cNvGraphicFramePr>
          <p:nvPr/>
        </p:nvGraphicFramePr>
        <p:xfrm>
          <a:off x="5629275" y="3363913"/>
          <a:ext cx="1225550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name="公式" r:id="rId5" imgW="533169" imgH="444307" progId="Equation.3">
                  <p:embed/>
                </p:oleObj>
              </mc:Choice>
              <mc:Fallback>
                <p:oleObj name="公式" r:id="rId5" imgW="533169" imgH="444307" progId="Equation.3">
                  <p:embed/>
                  <p:pic>
                    <p:nvPicPr>
                      <p:cNvPr id="47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9275" y="3363913"/>
                        <a:ext cx="1225550" cy="1023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13"/>
          <p:cNvGraphicFramePr>
            <a:graphicFrameLocks noChangeAspect="1"/>
          </p:cNvGraphicFramePr>
          <p:nvPr/>
        </p:nvGraphicFramePr>
        <p:xfrm>
          <a:off x="6824663" y="3408363"/>
          <a:ext cx="163512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6" name="Equation" r:id="rId7" imgW="711200" imgH="368300" progId="Equation.3">
                  <p:embed/>
                </p:oleObj>
              </mc:Choice>
              <mc:Fallback>
                <p:oleObj name="Equation" r:id="rId7" imgW="711200" imgH="368300" progId="Equation.3">
                  <p:embed/>
                  <p:pic>
                    <p:nvPicPr>
                      <p:cNvPr id="48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4663" y="3408363"/>
                        <a:ext cx="1635125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" name="Group 14"/>
          <p:cNvGrpSpPr>
            <a:grpSpLocks/>
          </p:cNvGrpSpPr>
          <p:nvPr/>
        </p:nvGrpSpPr>
        <p:grpSpPr bwMode="auto">
          <a:xfrm>
            <a:off x="1163638" y="2906713"/>
            <a:ext cx="990600" cy="1219200"/>
            <a:chOff x="528" y="1872"/>
            <a:chExt cx="624" cy="768"/>
          </a:xfrm>
        </p:grpSpPr>
        <p:graphicFrame>
          <p:nvGraphicFramePr>
            <p:cNvPr id="71719" name="Object 15"/>
            <p:cNvGraphicFramePr>
              <a:graphicFrameLocks noChangeAspect="1"/>
            </p:cNvGraphicFramePr>
            <p:nvPr/>
          </p:nvGraphicFramePr>
          <p:xfrm>
            <a:off x="619" y="1872"/>
            <a:ext cx="533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797" name="Equation" r:id="rId9" imgW="368140" imgH="203112" progId="Equation.3">
                    <p:embed/>
                  </p:oleObj>
                </mc:Choice>
                <mc:Fallback>
                  <p:oleObj name="Equation" r:id="rId9" imgW="368140" imgH="203112" progId="Equation.3">
                    <p:embed/>
                    <p:pic>
                      <p:nvPicPr>
                        <p:cNvPr id="71719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9" y="1872"/>
                          <a:ext cx="533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" name="AutoShape 16"/>
            <p:cNvSpPr>
              <a:spLocks/>
            </p:cNvSpPr>
            <p:nvPr/>
          </p:nvSpPr>
          <p:spPr bwMode="auto">
            <a:xfrm>
              <a:off x="528" y="1968"/>
              <a:ext cx="48" cy="672"/>
            </a:xfrm>
            <a:prstGeom prst="leftBrace">
              <a:avLst>
                <a:gd name="adj1" fmla="val 116667"/>
                <a:gd name="adj2" fmla="val 50000"/>
              </a:avLst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sp>
        <p:nvSpPr>
          <p:cNvPr id="64" name="Rectangle 29"/>
          <p:cNvSpPr>
            <a:spLocks noChangeArrowheads="1"/>
          </p:cNvSpPr>
          <p:nvPr/>
        </p:nvSpPr>
        <p:spPr bwMode="auto">
          <a:xfrm>
            <a:off x="457200" y="4978400"/>
            <a:ext cx="3505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所以闭环电压增益</a:t>
            </a:r>
          </a:p>
        </p:txBody>
      </p:sp>
      <p:graphicFrame>
        <p:nvGraphicFramePr>
          <p:cNvPr id="65" name="Object 30"/>
          <p:cNvGraphicFramePr>
            <a:graphicFrameLocks noChangeAspect="1"/>
          </p:cNvGraphicFramePr>
          <p:nvPr/>
        </p:nvGraphicFramePr>
        <p:xfrm>
          <a:off x="3200400" y="4786313"/>
          <a:ext cx="128587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Equation" r:id="rId11" imgW="558558" imgH="406224" progId="Equation.3">
                  <p:embed/>
                </p:oleObj>
              </mc:Choice>
              <mc:Fallback>
                <p:oleObj name="Equation" r:id="rId11" imgW="558558" imgH="406224" progId="Equation.3">
                  <p:embed/>
                  <p:pic>
                    <p:nvPicPr>
                      <p:cNvPr id="65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4786313"/>
                        <a:ext cx="1285875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31"/>
          <p:cNvGraphicFramePr>
            <a:graphicFrameLocks noChangeAspect="1"/>
          </p:cNvGraphicFramePr>
          <p:nvPr/>
        </p:nvGraphicFramePr>
        <p:xfrm>
          <a:off x="3905250" y="4319588"/>
          <a:ext cx="122713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Equation" r:id="rId13" imgW="533169" imgH="203112" progId="Equation.3">
                  <p:embed/>
                </p:oleObj>
              </mc:Choice>
              <mc:Fallback>
                <p:oleObj name="Equation" r:id="rId13" imgW="533169" imgH="203112" progId="Equation.3">
                  <p:embed/>
                  <p:pic>
                    <p:nvPicPr>
                      <p:cNvPr id="66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250" y="4319588"/>
                        <a:ext cx="1227138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32"/>
          <p:cNvGraphicFramePr>
            <a:graphicFrameLocks noChangeAspect="1"/>
          </p:cNvGraphicFramePr>
          <p:nvPr/>
        </p:nvGraphicFramePr>
        <p:xfrm>
          <a:off x="1946275" y="4276725"/>
          <a:ext cx="1692275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0" name="公式" r:id="rId15" imgW="736600" imgH="241300" progId="Equation.3">
                  <p:embed/>
                </p:oleObj>
              </mc:Choice>
              <mc:Fallback>
                <p:oleObj name="公式" r:id="rId15" imgW="736600" imgH="241300" progId="Equation.3">
                  <p:embed/>
                  <p:pic>
                    <p:nvPicPr>
                      <p:cNvPr id="67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6275" y="4276725"/>
                        <a:ext cx="1692275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Object 33"/>
          <p:cNvGraphicFramePr>
            <a:graphicFrameLocks noChangeAspect="1"/>
          </p:cNvGraphicFramePr>
          <p:nvPr/>
        </p:nvGraphicFramePr>
        <p:xfrm>
          <a:off x="5513388" y="4319588"/>
          <a:ext cx="1344612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1" name="Equation" r:id="rId17" imgW="583947" imgH="203112" progId="Equation.3">
                  <p:embed/>
                </p:oleObj>
              </mc:Choice>
              <mc:Fallback>
                <p:oleObj name="Equation" r:id="rId17" imgW="583947" imgH="203112" progId="Equation.3">
                  <p:embed/>
                  <p:pic>
                    <p:nvPicPr>
                      <p:cNvPr id="68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3388" y="4319588"/>
                        <a:ext cx="1344612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34"/>
          <p:cNvGraphicFramePr>
            <a:graphicFrameLocks noChangeAspect="1"/>
          </p:cNvGraphicFramePr>
          <p:nvPr/>
        </p:nvGraphicFramePr>
        <p:xfrm>
          <a:off x="5532438" y="4786313"/>
          <a:ext cx="213042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2" name="Equation" r:id="rId19" imgW="926698" imgH="406224" progId="Equation.3">
                  <p:embed/>
                </p:oleObj>
              </mc:Choice>
              <mc:Fallback>
                <p:oleObj name="Equation" r:id="rId19" imgW="926698" imgH="406224" progId="Equation.3">
                  <p:embed/>
                  <p:pic>
                    <p:nvPicPr>
                      <p:cNvPr id="69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2438" y="4786313"/>
                        <a:ext cx="2130425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35"/>
          <p:cNvGraphicFramePr>
            <a:graphicFrameLocks noChangeAspect="1"/>
          </p:cNvGraphicFramePr>
          <p:nvPr/>
        </p:nvGraphicFramePr>
        <p:xfrm>
          <a:off x="4495800" y="4786313"/>
          <a:ext cx="1081088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3" name="Equation" r:id="rId21" imgW="469696" imgH="406224" progId="Equation.3">
                  <p:embed/>
                </p:oleObj>
              </mc:Choice>
              <mc:Fallback>
                <p:oleObj name="Equation" r:id="rId21" imgW="469696" imgH="406224" progId="Equation.3">
                  <p:embed/>
                  <p:pic>
                    <p:nvPicPr>
                      <p:cNvPr id="7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4786313"/>
                        <a:ext cx="1081088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Rectangle 36"/>
          <p:cNvSpPr>
            <a:spLocks noChangeArrowheads="1"/>
          </p:cNvSpPr>
          <p:nvPr/>
        </p:nvSpPr>
        <p:spPr bwMode="auto">
          <a:xfrm>
            <a:off x="990600" y="5700713"/>
            <a:ext cx="77724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注意：若</a:t>
            </a:r>
            <a:r>
              <a:rPr lang="en-US" altLang="zh-CN" sz="2400" b="1" i="1">
                <a:solidFill>
                  <a:srgbClr val="FF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i</a:t>
            </a:r>
            <a:r>
              <a:rPr lang="en-US" altLang="zh-CN" sz="2400" b="1" baseline="-30000">
                <a:solidFill>
                  <a:srgbClr val="FF0000"/>
                </a:solidFill>
                <a:latin typeface="楷体_GB2312" pitchFamily="49" charset="-122"/>
                <a:ea typeface="华康简宋"/>
                <a:cs typeface="华康简宋"/>
              </a:rPr>
              <a:t>o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参考方向不同，将影响闭环增益的结果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grpSp>
        <p:nvGrpSpPr>
          <p:cNvPr id="71699" name="组合 2"/>
          <p:cNvGrpSpPr>
            <a:grpSpLocks/>
          </p:cNvGrpSpPr>
          <p:nvPr/>
        </p:nvGrpSpPr>
        <p:grpSpPr bwMode="auto">
          <a:xfrm>
            <a:off x="4267200" y="434975"/>
            <a:ext cx="4799013" cy="2841625"/>
            <a:chOff x="4267200" y="434975"/>
            <a:chExt cx="4799013" cy="2841625"/>
          </a:xfrm>
        </p:grpSpPr>
        <p:graphicFrame>
          <p:nvGraphicFramePr>
            <p:cNvPr id="71703" name="Object 3"/>
            <p:cNvGraphicFramePr>
              <a:graphicFrameLocks noChangeAspect="1"/>
            </p:cNvGraphicFramePr>
            <p:nvPr/>
          </p:nvGraphicFramePr>
          <p:xfrm>
            <a:off x="4267200" y="434975"/>
            <a:ext cx="4799013" cy="2841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04" name="图片" r:id="rId23" imgW="3163824" imgH="1714500" progId="Word.Picture.8">
                    <p:embed/>
                  </p:oleObj>
                </mc:Choice>
                <mc:Fallback>
                  <p:oleObj name="图片" r:id="rId23" imgW="3163824" imgH="1714500" progId="Word.Picture.8">
                    <p:embed/>
                    <p:pic>
                      <p:nvPicPr>
                        <p:cNvPr id="71703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-6299" r="-1138" b="-4199"/>
                        <a:stretch>
                          <a:fillRect/>
                        </a:stretch>
                      </p:blipFill>
                      <p:spPr bwMode="auto">
                        <a:xfrm>
                          <a:off x="4267200" y="434975"/>
                          <a:ext cx="4799013" cy="284162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1704" name="Group 17"/>
            <p:cNvGrpSpPr>
              <a:grpSpLocks/>
            </p:cNvGrpSpPr>
            <p:nvPr/>
          </p:nvGrpSpPr>
          <p:grpSpPr bwMode="auto">
            <a:xfrm>
              <a:off x="5029200" y="444500"/>
              <a:ext cx="457200" cy="482600"/>
              <a:chOff x="3024" y="576"/>
              <a:chExt cx="288" cy="304"/>
            </a:xfrm>
          </p:grpSpPr>
          <p:sp>
            <p:nvSpPr>
              <p:cNvPr id="71717" name="Text Box 18"/>
              <p:cNvSpPr txBox="1">
                <a:spLocks noChangeArrowheads="1"/>
              </p:cNvSpPr>
              <p:nvPr/>
            </p:nvSpPr>
            <p:spPr bwMode="auto">
              <a:xfrm>
                <a:off x="3024" y="576"/>
                <a:ext cx="264" cy="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0" hangingPunct="0"/>
                <a:r>
                  <a:rPr lang="en-US" altLang="zh-CN" sz="2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400" b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718" name="Line 19"/>
              <p:cNvSpPr>
                <a:spLocks noChangeShapeType="1"/>
              </p:cNvSpPr>
              <p:nvPr/>
            </p:nvSpPr>
            <p:spPr bwMode="auto">
              <a:xfrm>
                <a:off x="3024" y="864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1705" name="Group 20"/>
            <p:cNvGrpSpPr>
              <a:grpSpLocks/>
            </p:cNvGrpSpPr>
            <p:nvPr/>
          </p:nvGrpSpPr>
          <p:grpSpPr bwMode="auto">
            <a:xfrm>
              <a:off x="5829300" y="571500"/>
              <a:ext cx="495300" cy="482600"/>
              <a:chOff x="3528" y="608"/>
              <a:chExt cx="312" cy="304"/>
            </a:xfrm>
          </p:grpSpPr>
          <p:sp>
            <p:nvSpPr>
              <p:cNvPr id="71715" name="Text Box 21"/>
              <p:cNvSpPr txBox="1">
                <a:spLocks noChangeArrowheads="1"/>
              </p:cNvSpPr>
              <p:nvPr/>
            </p:nvSpPr>
            <p:spPr bwMode="auto">
              <a:xfrm>
                <a:off x="3528" y="608"/>
                <a:ext cx="264" cy="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0" hangingPunct="0"/>
                <a:r>
                  <a:rPr lang="en-US" altLang="zh-CN" sz="2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400" b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id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716" name="Line 22"/>
              <p:cNvSpPr>
                <a:spLocks noChangeShapeType="1"/>
              </p:cNvSpPr>
              <p:nvPr/>
            </p:nvSpPr>
            <p:spPr bwMode="auto">
              <a:xfrm>
                <a:off x="3552" y="864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1706" name="Group 23"/>
            <p:cNvGrpSpPr>
              <a:grpSpLocks/>
            </p:cNvGrpSpPr>
            <p:nvPr/>
          </p:nvGrpSpPr>
          <p:grpSpPr bwMode="auto">
            <a:xfrm>
              <a:off x="5295900" y="1511300"/>
              <a:ext cx="419100" cy="482600"/>
              <a:chOff x="3192" y="1200"/>
              <a:chExt cx="264" cy="304"/>
            </a:xfrm>
          </p:grpSpPr>
          <p:sp>
            <p:nvSpPr>
              <p:cNvPr id="71713" name="Text Box 24"/>
              <p:cNvSpPr txBox="1">
                <a:spLocks noChangeArrowheads="1"/>
              </p:cNvSpPr>
              <p:nvPr/>
            </p:nvSpPr>
            <p:spPr bwMode="auto">
              <a:xfrm>
                <a:off x="3192" y="1200"/>
                <a:ext cx="264" cy="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0" hangingPunct="0"/>
                <a:r>
                  <a:rPr lang="en-US" altLang="zh-CN" sz="2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400" b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f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714" name="Line 25"/>
              <p:cNvSpPr>
                <a:spLocks noChangeShapeType="1"/>
              </p:cNvSpPr>
              <p:nvPr/>
            </p:nvSpPr>
            <p:spPr bwMode="auto">
              <a:xfrm rot="5400000">
                <a:off x="3264" y="1344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1707" name="Group 26"/>
            <p:cNvGrpSpPr>
              <a:grpSpLocks/>
            </p:cNvGrpSpPr>
            <p:nvPr/>
          </p:nvGrpSpPr>
          <p:grpSpPr bwMode="auto">
            <a:xfrm>
              <a:off x="7753350" y="1587500"/>
              <a:ext cx="419100" cy="482600"/>
              <a:chOff x="4776" y="1248"/>
              <a:chExt cx="264" cy="304"/>
            </a:xfrm>
          </p:grpSpPr>
          <p:sp>
            <p:nvSpPr>
              <p:cNvPr id="71711" name="Text Box 27"/>
              <p:cNvSpPr txBox="1">
                <a:spLocks noChangeArrowheads="1"/>
              </p:cNvSpPr>
              <p:nvPr/>
            </p:nvSpPr>
            <p:spPr bwMode="auto">
              <a:xfrm>
                <a:off x="4776" y="1248"/>
                <a:ext cx="264" cy="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0" hangingPunct="0"/>
                <a:r>
                  <a:rPr lang="en-US" altLang="zh-CN" sz="2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400" b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o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712" name="Line 28"/>
              <p:cNvSpPr>
                <a:spLocks noChangeShapeType="1"/>
              </p:cNvSpPr>
              <p:nvPr/>
            </p:nvSpPr>
            <p:spPr bwMode="auto">
              <a:xfrm rot="5400000">
                <a:off x="4848" y="1392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1708" name="Group 37"/>
            <p:cNvGrpSpPr>
              <a:grpSpLocks/>
            </p:cNvGrpSpPr>
            <p:nvPr/>
          </p:nvGrpSpPr>
          <p:grpSpPr bwMode="auto">
            <a:xfrm>
              <a:off x="6781800" y="2565400"/>
              <a:ext cx="419100" cy="482600"/>
              <a:chOff x="4776" y="1248"/>
              <a:chExt cx="264" cy="304"/>
            </a:xfrm>
          </p:grpSpPr>
          <p:sp>
            <p:nvSpPr>
              <p:cNvPr id="71709" name="Text Box 38"/>
              <p:cNvSpPr txBox="1">
                <a:spLocks noChangeArrowheads="1"/>
              </p:cNvSpPr>
              <p:nvPr/>
            </p:nvSpPr>
            <p:spPr bwMode="auto">
              <a:xfrm>
                <a:off x="4776" y="1248"/>
                <a:ext cx="264" cy="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0" hangingPunct="0"/>
                <a:r>
                  <a:rPr lang="en-US" altLang="zh-CN" sz="2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400" b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R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710" name="Line 39"/>
              <p:cNvSpPr>
                <a:spLocks noChangeShapeType="1"/>
              </p:cNvSpPr>
              <p:nvPr/>
            </p:nvSpPr>
            <p:spPr bwMode="auto">
              <a:xfrm rot="5400000">
                <a:off x="4848" y="1392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75" name="Object 40"/>
          <p:cNvGraphicFramePr>
            <a:graphicFrameLocks noChangeAspect="1"/>
          </p:cNvGraphicFramePr>
          <p:nvPr/>
        </p:nvGraphicFramePr>
        <p:xfrm>
          <a:off x="1316038" y="3784600"/>
          <a:ext cx="14890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5" name="Equation" r:id="rId25" imgW="647419" imgH="203112" progId="Equation.3">
                  <p:embed/>
                </p:oleObj>
              </mc:Choice>
              <mc:Fallback>
                <p:oleObj name="Equation" r:id="rId25" imgW="647419" imgH="203112" progId="Equation.3">
                  <p:embed/>
                  <p:pic>
                    <p:nvPicPr>
                      <p:cNvPr id="75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038" y="3784600"/>
                        <a:ext cx="148907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Rectangle 41"/>
          <p:cNvSpPr>
            <a:spLocks noChangeArrowheads="1"/>
          </p:cNvSpPr>
          <p:nvPr/>
        </p:nvSpPr>
        <p:spPr bwMode="auto">
          <a:xfrm>
            <a:off x="762000" y="4292600"/>
            <a:ext cx="1371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又因为</a:t>
            </a:r>
          </a:p>
        </p:txBody>
      </p:sp>
      <p:sp>
        <p:nvSpPr>
          <p:cNvPr id="71702" name="Rectangle 55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533400" y="138113"/>
            <a:ext cx="1905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   3.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举例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utoUpdateAnimBg="0"/>
      <p:bldP spid="43" grpId="0" autoUpdateAnimBg="0"/>
      <p:bldP spid="44" grpId="0" autoUpdateAnimBg="0"/>
      <p:bldP spid="46" grpId="0" autoUpdateAnimBg="0"/>
      <p:bldP spid="64" grpId="0" autoUpdateAnimBg="0"/>
      <p:bldP spid="71" grpId="0" autoUpdateAnimBg="0"/>
      <p:bldP spid="76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5"/>
          <p:cNvSpPr>
            <a:spLocks noChangeArrowheads="1"/>
          </p:cNvSpPr>
          <p:nvPr/>
        </p:nvSpPr>
        <p:spPr bwMode="auto">
          <a:xfrm>
            <a:off x="935038" y="1992313"/>
            <a:ext cx="31242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电流并联负反馈</a:t>
            </a:r>
            <a:endParaRPr lang="zh-CN" altLang="en-US" sz="2400" b="1" baseline="-30000">
              <a:solidFill>
                <a:srgbClr val="000000"/>
              </a:solidFill>
              <a:latin typeface="楷体_GB2312" pitchFamily="49" charset="-122"/>
              <a:ea typeface="华康简宋"/>
              <a:cs typeface="华康简宋"/>
            </a:endParaRPr>
          </a:p>
        </p:txBody>
      </p:sp>
      <p:sp>
        <p:nvSpPr>
          <p:cNvPr id="72707" name="Rectangle 6"/>
          <p:cNvSpPr>
            <a:spLocks noChangeArrowheads="1"/>
          </p:cNvSpPr>
          <p:nvPr/>
        </p:nvSpPr>
        <p:spPr bwMode="auto">
          <a:xfrm>
            <a:off x="323850" y="728663"/>
            <a:ext cx="38877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设电路满足深度负反馈条件，试写出该电路的闭环增益和闭环电压增益表达式。 </a:t>
            </a:r>
          </a:p>
        </p:txBody>
      </p:sp>
      <p:sp>
        <p:nvSpPr>
          <p:cNvPr id="72708" name="Rectangle 7"/>
          <p:cNvSpPr>
            <a:spLocks noChangeArrowheads="1"/>
          </p:cNvSpPr>
          <p:nvPr/>
        </p:nvSpPr>
        <p:spPr bwMode="auto">
          <a:xfrm>
            <a:off x="401638" y="1916113"/>
            <a:ext cx="106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解： </a:t>
            </a:r>
          </a:p>
        </p:txBody>
      </p:sp>
      <p:sp>
        <p:nvSpPr>
          <p:cNvPr id="72709" name="Rectangle 8"/>
          <p:cNvSpPr>
            <a:spLocks noChangeArrowheads="1"/>
          </p:cNvSpPr>
          <p:nvPr/>
        </p:nvSpPr>
        <p:spPr bwMode="auto">
          <a:xfrm>
            <a:off x="1087438" y="2409825"/>
            <a:ext cx="3124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根据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虚短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虚断</a:t>
            </a:r>
            <a:endParaRPr lang="zh-CN" altLang="en-US" sz="2400" b="1" baseline="-30000">
              <a:solidFill>
                <a:srgbClr val="FF0000"/>
              </a:solidFill>
              <a:latin typeface="楷体_GB2312" pitchFamily="49" charset="-122"/>
              <a:ea typeface="华康简宋"/>
              <a:cs typeface="华康简宋"/>
            </a:endParaRPr>
          </a:p>
        </p:txBody>
      </p:sp>
      <p:graphicFrame>
        <p:nvGraphicFramePr>
          <p:cNvPr id="72710" name="Object 9"/>
          <p:cNvGraphicFramePr>
            <a:graphicFrameLocks noChangeAspect="1"/>
          </p:cNvGraphicFramePr>
          <p:nvPr/>
        </p:nvGraphicFramePr>
        <p:xfrm>
          <a:off x="1316038" y="3354388"/>
          <a:ext cx="1722437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" name="Equation" r:id="rId3" imgW="748975" imgH="203112" progId="Equation.3">
                  <p:embed/>
                </p:oleObj>
              </mc:Choice>
              <mc:Fallback>
                <p:oleObj name="Equation" r:id="rId3" imgW="748975" imgH="203112" progId="Equation.3">
                  <p:embed/>
                  <p:pic>
                    <p:nvPicPr>
                      <p:cNvPr id="727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038" y="3354388"/>
                        <a:ext cx="1722437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1" name="Rectangle 10"/>
          <p:cNvSpPr>
            <a:spLocks noChangeArrowheads="1"/>
          </p:cNvSpPr>
          <p:nvPr/>
        </p:nvSpPr>
        <p:spPr bwMode="auto">
          <a:xfrm>
            <a:off x="3810000" y="3560763"/>
            <a:ext cx="18288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闭环增益</a:t>
            </a:r>
          </a:p>
        </p:txBody>
      </p:sp>
      <p:graphicFrame>
        <p:nvGraphicFramePr>
          <p:cNvPr id="72712" name="Object 11"/>
          <p:cNvGraphicFramePr>
            <a:graphicFrameLocks noChangeAspect="1"/>
          </p:cNvGraphicFramePr>
          <p:nvPr/>
        </p:nvGraphicFramePr>
        <p:xfrm>
          <a:off x="5629275" y="3363913"/>
          <a:ext cx="1225550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公式" r:id="rId5" imgW="533169" imgH="444307" progId="Equation.3">
                  <p:embed/>
                </p:oleObj>
              </mc:Choice>
              <mc:Fallback>
                <p:oleObj name="公式" r:id="rId5" imgW="533169" imgH="444307" progId="Equation.3">
                  <p:embed/>
                  <p:pic>
                    <p:nvPicPr>
                      <p:cNvPr id="727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9275" y="3363913"/>
                        <a:ext cx="1225550" cy="1023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3" name="Object 12"/>
          <p:cNvGraphicFramePr>
            <a:graphicFrameLocks noChangeAspect="1"/>
          </p:cNvGraphicFramePr>
          <p:nvPr/>
        </p:nvGraphicFramePr>
        <p:xfrm>
          <a:off x="6824663" y="3408363"/>
          <a:ext cx="163512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0" name="Equation" r:id="rId7" imgW="711200" imgH="368300" progId="Equation.3">
                  <p:embed/>
                </p:oleObj>
              </mc:Choice>
              <mc:Fallback>
                <p:oleObj name="Equation" r:id="rId7" imgW="711200" imgH="368300" progId="Equation.3">
                  <p:embed/>
                  <p:pic>
                    <p:nvPicPr>
                      <p:cNvPr id="727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4663" y="3408363"/>
                        <a:ext cx="1635125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2714" name="Group 13"/>
          <p:cNvGrpSpPr>
            <a:grpSpLocks/>
          </p:cNvGrpSpPr>
          <p:nvPr/>
        </p:nvGrpSpPr>
        <p:grpSpPr bwMode="auto">
          <a:xfrm>
            <a:off x="1163638" y="2906713"/>
            <a:ext cx="990600" cy="1219200"/>
            <a:chOff x="528" y="1872"/>
            <a:chExt cx="624" cy="768"/>
          </a:xfrm>
        </p:grpSpPr>
        <p:graphicFrame>
          <p:nvGraphicFramePr>
            <p:cNvPr id="72757" name="Object 14"/>
            <p:cNvGraphicFramePr>
              <a:graphicFrameLocks noChangeAspect="1"/>
            </p:cNvGraphicFramePr>
            <p:nvPr/>
          </p:nvGraphicFramePr>
          <p:xfrm>
            <a:off x="619" y="1872"/>
            <a:ext cx="533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21" name="Equation" r:id="rId9" imgW="368140" imgH="203112" progId="Equation.3">
                    <p:embed/>
                  </p:oleObj>
                </mc:Choice>
                <mc:Fallback>
                  <p:oleObj name="Equation" r:id="rId9" imgW="368140" imgH="203112" progId="Equation.3">
                    <p:embed/>
                    <p:pic>
                      <p:nvPicPr>
                        <p:cNvPr id="72757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9" y="1872"/>
                          <a:ext cx="533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6" name="AutoShape 15"/>
            <p:cNvSpPr>
              <a:spLocks/>
            </p:cNvSpPr>
            <p:nvPr/>
          </p:nvSpPr>
          <p:spPr bwMode="auto">
            <a:xfrm>
              <a:off x="528" y="1968"/>
              <a:ext cx="48" cy="672"/>
            </a:xfrm>
            <a:prstGeom prst="leftBrace">
              <a:avLst>
                <a:gd name="adj1" fmla="val 116667"/>
                <a:gd name="adj2" fmla="val 50000"/>
              </a:avLst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sp>
        <p:nvSpPr>
          <p:cNvPr id="72715" name="Rectangle 28"/>
          <p:cNvSpPr>
            <a:spLocks noChangeArrowheads="1"/>
          </p:cNvSpPr>
          <p:nvPr/>
        </p:nvSpPr>
        <p:spPr bwMode="auto">
          <a:xfrm>
            <a:off x="457200" y="4978400"/>
            <a:ext cx="3505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所以闭环电压增益</a:t>
            </a:r>
          </a:p>
        </p:txBody>
      </p:sp>
      <p:graphicFrame>
        <p:nvGraphicFramePr>
          <p:cNvPr id="72716" name="Object 29"/>
          <p:cNvGraphicFramePr>
            <a:graphicFrameLocks noChangeAspect="1"/>
          </p:cNvGraphicFramePr>
          <p:nvPr/>
        </p:nvGraphicFramePr>
        <p:xfrm>
          <a:off x="3200400" y="4786313"/>
          <a:ext cx="128587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2" name="Equation" r:id="rId11" imgW="558558" imgH="406224" progId="Equation.3">
                  <p:embed/>
                </p:oleObj>
              </mc:Choice>
              <mc:Fallback>
                <p:oleObj name="Equation" r:id="rId11" imgW="558558" imgH="406224" progId="Equation.3">
                  <p:embed/>
                  <p:pic>
                    <p:nvPicPr>
                      <p:cNvPr id="72716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4786313"/>
                        <a:ext cx="1285875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7" name="Object 30"/>
          <p:cNvGraphicFramePr>
            <a:graphicFrameLocks noChangeAspect="1"/>
          </p:cNvGraphicFramePr>
          <p:nvPr/>
        </p:nvGraphicFramePr>
        <p:xfrm>
          <a:off x="3905250" y="4319588"/>
          <a:ext cx="122713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name="Equation" r:id="rId13" imgW="533169" imgH="203112" progId="Equation.3">
                  <p:embed/>
                </p:oleObj>
              </mc:Choice>
              <mc:Fallback>
                <p:oleObj name="Equation" r:id="rId13" imgW="533169" imgH="203112" progId="Equation.3">
                  <p:embed/>
                  <p:pic>
                    <p:nvPicPr>
                      <p:cNvPr id="72717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250" y="4319588"/>
                        <a:ext cx="1227138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8" name="Object 31"/>
          <p:cNvGraphicFramePr>
            <a:graphicFrameLocks noChangeAspect="1"/>
          </p:cNvGraphicFramePr>
          <p:nvPr/>
        </p:nvGraphicFramePr>
        <p:xfrm>
          <a:off x="1946275" y="4276725"/>
          <a:ext cx="1692275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公式" r:id="rId15" imgW="736600" imgH="241300" progId="Equation.3">
                  <p:embed/>
                </p:oleObj>
              </mc:Choice>
              <mc:Fallback>
                <p:oleObj name="公式" r:id="rId15" imgW="736600" imgH="241300" progId="Equation.3">
                  <p:embed/>
                  <p:pic>
                    <p:nvPicPr>
                      <p:cNvPr id="72718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6275" y="4276725"/>
                        <a:ext cx="1692275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9" name="Object 32"/>
          <p:cNvGraphicFramePr>
            <a:graphicFrameLocks noChangeAspect="1"/>
          </p:cNvGraphicFramePr>
          <p:nvPr/>
        </p:nvGraphicFramePr>
        <p:xfrm>
          <a:off x="5513388" y="4319588"/>
          <a:ext cx="1344612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" name="Equation" r:id="rId17" imgW="583947" imgH="203112" progId="Equation.3">
                  <p:embed/>
                </p:oleObj>
              </mc:Choice>
              <mc:Fallback>
                <p:oleObj name="Equation" r:id="rId17" imgW="583947" imgH="203112" progId="Equation.3">
                  <p:embed/>
                  <p:pic>
                    <p:nvPicPr>
                      <p:cNvPr id="72719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3388" y="4319588"/>
                        <a:ext cx="1344612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20" name="Object 33"/>
          <p:cNvGraphicFramePr>
            <a:graphicFrameLocks noChangeAspect="1"/>
          </p:cNvGraphicFramePr>
          <p:nvPr/>
        </p:nvGraphicFramePr>
        <p:xfrm>
          <a:off x="5532438" y="4786313"/>
          <a:ext cx="213042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6" name="Equation" r:id="rId19" imgW="926698" imgH="406224" progId="Equation.3">
                  <p:embed/>
                </p:oleObj>
              </mc:Choice>
              <mc:Fallback>
                <p:oleObj name="Equation" r:id="rId19" imgW="926698" imgH="406224" progId="Equation.3">
                  <p:embed/>
                  <p:pic>
                    <p:nvPicPr>
                      <p:cNvPr id="7272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2438" y="4786313"/>
                        <a:ext cx="2130425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21" name="Object 34"/>
          <p:cNvGraphicFramePr>
            <a:graphicFrameLocks noChangeAspect="1"/>
          </p:cNvGraphicFramePr>
          <p:nvPr/>
        </p:nvGraphicFramePr>
        <p:xfrm>
          <a:off x="4495800" y="4786313"/>
          <a:ext cx="1081088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7" name="Equation" r:id="rId21" imgW="469696" imgH="406224" progId="Equation.3">
                  <p:embed/>
                </p:oleObj>
              </mc:Choice>
              <mc:Fallback>
                <p:oleObj name="Equation" r:id="rId21" imgW="469696" imgH="406224" progId="Equation.3">
                  <p:embed/>
                  <p:pic>
                    <p:nvPicPr>
                      <p:cNvPr id="72721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4786313"/>
                        <a:ext cx="1081088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22" name="Rectangle 35"/>
          <p:cNvSpPr>
            <a:spLocks noChangeArrowheads="1"/>
          </p:cNvSpPr>
          <p:nvPr/>
        </p:nvSpPr>
        <p:spPr bwMode="auto">
          <a:xfrm>
            <a:off x="990600" y="5700713"/>
            <a:ext cx="77724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注意：若</a:t>
            </a:r>
            <a:r>
              <a:rPr lang="en-US" altLang="zh-CN" sz="2400" b="1" i="1">
                <a:solidFill>
                  <a:srgbClr val="FF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i</a:t>
            </a:r>
            <a:r>
              <a:rPr lang="en-US" altLang="zh-CN" sz="2400" b="1" baseline="-30000">
                <a:solidFill>
                  <a:srgbClr val="FF0000"/>
                </a:solidFill>
                <a:latin typeface="楷体_GB2312" pitchFamily="49" charset="-122"/>
                <a:ea typeface="华康简宋"/>
                <a:cs typeface="华康简宋"/>
              </a:rPr>
              <a:t>o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参考方向不同，将影响闭环增益的结果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graphicFrame>
        <p:nvGraphicFramePr>
          <p:cNvPr id="72723" name="Object 39"/>
          <p:cNvGraphicFramePr>
            <a:graphicFrameLocks noChangeAspect="1"/>
          </p:cNvGraphicFramePr>
          <p:nvPr/>
        </p:nvGraphicFramePr>
        <p:xfrm>
          <a:off x="1316038" y="3784600"/>
          <a:ext cx="14890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8" name="Equation" r:id="rId23" imgW="647419" imgH="203112" progId="Equation.3">
                  <p:embed/>
                </p:oleObj>
              </mc:Choice>
              <mc:Fallback>
                <p:oleObj name="Equation" r:id="rId23" imgW="647419" imgH="203112" progId="Equation.3">
                  <p:embed/>
                  <p:pic>
                    <p:nvPicPr>
                      <p:cNvPr id="72723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038" y="3784600"/>
                        <a:ext cx="148907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24" name="Rectangle 40"/>
          <p:cNvSpPr>
            <a:spLocks noChangeArrowheads="1"/>
          </p:cNvSpPr>
          <p:nvPr/>
        </p:nvSpPr>
        <p:spPr bwMode="auto">
          <a:xfrm>
            <a:off x="762000" y="4292600"/>
            <a:ext cx="1371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又因为</a:t>
            </a:r>
          </a:p>
        </p:txBody>
      </p:sp>
      <p:grpSp>
        <p:nvGrpSpPr>
          <p:cNvPr id="72725" name="组合 1"/>
          <p:cNvGrpSpPr>
            <a:grpSpLocks/>
          </p:cNvGrpSpPr>
          <p:nvPr/>
        </p:nvGrpSpPr>
        <p:grpSpPr bwMode="auto">
          <a:xfrm>
            <a:off x="4267200" y="88900"/>
            <a:ext cx="4799013" cy="3187700"/>
            <a:chOff x="4267200" y="88900"/>
            <a:chExt cx="4799013" cy="3187700"/>
          </a:xfrm>
        </p:grpSpPr>
        <p:graphicFrame>
          <p:nvGraphicFramePr>
            <p:cNvPr id="72737" name="Object 2"/>
            <p:cNvGraphicFramePr>
              <a:graphicFrameLocks noChangeAspect="1"/>
            </p:cNvGraphicFramePr>
            <p:nvPr/>
          </p:nvGraphicFramePr>
          <p:xfrm>
            <a:off x="4267200" y="434975"/>
            <a:ext cx="4799013" cy="2841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29" name="图片" r:id="rId25" imgW="3163824" imgH="1714500" progId="Word.Picture.8">
                    <p:embed/>
                  </p:oleObj>
                </mc:Choice>
                <mc:Fallback>
                  <p:oleObj name="图片" r:id="rId25" imgW="3163824" imgH="1714500" progId="Word.Picture.8">
                    <p:embed/>
                    <p:pic>
                      <p:nvPicPr>
                        <p:cNvPr id="72737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-6299" r="-1138" b="-4199"/>
                        <a:stretch>
                          <a:fillRect/>
                        </a:stretch>
                      </p:blipFill>
                      <p:spPr bwMode="auto">
                        <a:xfrm>
                          <a:off x="4267200" y="434975"/>
                          <a:ext cx="4799013" cy="284162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2738" name="Group 16"/>
            <p:cNvGrpSpPr>
              <a:grpSpLocks/>
            </p:cNvGrpSpPr>
            <p:nvPr/>
          </p:nvGrpSpPr>
          <p:grpSpPr bwMode="auto">
            <a:xfrm>
              <a:off x="5029200" y="444500"/>
              <a:ext cx="457200" cy="482600"/>
              <a:chOff x="3024" y="576"/>
              <a:chExt cx="288" cy="304"/>
            </a:xfrm>
          </p:grpSpPr>
          <p:sp>
            <p:nvSpPr>
              <p:cNvPr id="72755" name="Text Box 17"/>
              <p:cNvSpPr txBox="1">
                <a:spLocks noChangeArrowheads="1"/>
              </p:cNvSpPr>
              <p:nvPr/>
            </p:nvSpPr>
            <p:spPr bwMode="auto">
              <a:xfrm>
                <a:off x="3024" y="576"/>
                <a:ext cx="264" cy="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0" hangingPunct="0"/>
                <a:r>
                  <a:rPr lang="en-US" altLang="zh-CN" sz="2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400" b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756" name="Line 18"/>
              <p:cNvSpPr>
                <a:spLocks noChangeShapeType="1"/>
              </p:cNvSpPr>
              <p:nvPr/>
            </p:nvSpPr>
            <p:spPr bwMode="auto">
              <a:xfrm>
                <a:off x="3024" y="864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2739" name="Group 19"/>
            <p:cNvGrpSpPr>
              <a:grpSpLocks/>
            </p:cNvGrpSpPr>
            <p:nvPr/>
          </p:nvGrpSpPr>
          <p:grpSpPr bwMode="auto">
            <a:xfrm>
              <a:off x="5829300" y="571500"/>
              <a:ext cx="495300" cy="482600"/>
              <a:chOff x="3528" y="608"/>
              <a:chExt cx="312" cy="304"/>
            </a:xfrm>
          </p:grpSpPr>
          <p:sp>
            <p:nvSpPr>
              <p:cNvPr id="72753" name="Text Box 20"/>
              <p:cNvSpPr txBox="1">
                <a:spLocks noChangeArrowheads="1"/>
              </p:cNvSpPr>
              <p:nvPr/>
            </p:nvSpPr>
            <p:spPr bwMode="auto">
              <a:xfrm>
                <a:off x="3528" y="608"/>
                <a:ext cx="264" cy="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0" hangingPunct="0"/>
                <a:r>
                  <a:rPr lang="en-US" altLang="zh-CN" sz="2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400" b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id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754" name="Line 21"/>
              <p:cNvSpPr>
                <a:spLocks noChangeShapeType="1"/>
              </p:cNvSpPr>
              <p:nvPr/>
            </p:nvSpPr>
            <p:spPr bwMode="auto">
              <a:xfrm>
                <a:off x="3552" y="864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2740" name="Group 22"/>
            <p:cNvGrpSpPr>
              <a:grpSpLocks/>
            </p:cNvGrpSpPr>
            <p:nvPr/>
          </p:nvGrpSpPr>
          <p:grpSpPr bwMode="auto">
            <a:xfrm>
              <a:off x="5295900" y="1511300"/>
              <a:ext cx="419100" cy="482600"/>
              <a:chOff x="3192" y="1200"/>
              <a:chExt cx="264" cy="304"/>
            </a:xfrm>
          </p:grpSpPr>
          <p:sp>
            <p:nvSpPr>
              <p:cNvPr id="72751" name="Text Box 23"/>
              <p:cNvSpPr txBox="1">
                <a:spLocks noChangeArrowheads="1"/>
              </p:cNvSpPr>
              <p:nvPr/>
            </p:nvSpPr>
            <p:spPr bwMode="auto">
              <a:xfrm>
                <a:off x="3192" y="1200"/>
                <a:ext cx="264" cy="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0" hangingPunct="0"/>
                <a:r>
                  <a:rPr lang="en-US" altLang="zh-CN" sz="2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400" b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f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752" name="Line 24"/>
              <p:cNvSpPr>
                <a:spLocks noChangeShapeType="1"/>
              </p:cNvSpPr>
              <p:nvPr/>
            </p:nvSpPr>
            <p:spPr bwMode="auto">
              <a:xfrm rot="5400000">
                <a:off x="3264" y="1344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2741" name="Group 25"/>
            <p:cNvGrpSpPr>
              <a:grpSpLocks/>
            </p:cNvGrpSpPr>
            <p:nvPr/>
          </p:nvGrpSpPr>
          <p:grpSpPr bwMode="auto">
            <a:xfrm>
              <a:off x="7667625" y="1577975"/>
              <a:ext cx="504825" cy="482600"/>
              <a:chOff x="4776" y="1248"/>
              <a:chExt cx="264" cy="304"/>
            </a:xfrm>
          </p:grpSpPr>
          <p:sp>
            <p:nvSpPr>
              <p:cNvPr id="72749" name="Text Box 26"/>
              <p:cNvSpPr txBox="1">
                <a:spLocks noChangeArrowheads="1"/>
              </p:cNvSpPr>
              <p:nvPr/>
            </p:nvSpPr>
            <p:spPr bwMode="auto">
              <a:xfrm>
                <a:off x="4776" y="1248"/>
                <a:ext cx="264" cy="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0" hangingPunct="0"/>
                <a:r>
                  <a:rPr lang="en-US" altLang="zh-CN" sz="2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400" b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o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750" name="Line 27"/>
              <p:cNvSpPr>
                <a:spLocks noChangeShapeType="1"/>
              </p:cNvSpPr>
              <p:nvPr/>
            </p:nvSpPr>
            <p:spPr bwMode="auto">
              <a:xfrm rot="5400000">
                <a:off x="4848" y="1392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2742" name="Group 36"/>
            <p:cNvGrpSpPr>
              <a:grpSpLocks/>
            </p:cNvGrpSpPr>
            <p:nvPr/>
          </p:nvGrpSpPr>
          <p:grpSpPr bwMode="auto">
            <a:xfrm>
              <a:off x="6781800" y="2565400"/>
              <a:ext cx="419100" cy="482600"/>
              <a:chOff x="4776" y="1248"/>
              <a:chExt cx="264" cy="304"/>
            </a:xfrm>
          </p:grpSpPr>
          <p:sp>
            <p:nvSpPr>
              <p:cNvPr id="72747" name="Text Box 37"/>
              <p:cNvSpPr txBox="1">
                <a:spLocks noChangeArrowheads="1"/>
              </p:cNvSpPr>
              <p:nvPr/>
            </p:nvSpPr>
            <p:spPr bwMode="auto">
              <a:xfrm>
                <a:off x="4776" y="1248"/>
                <a:ext cx="264" cy="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0" hangingPunct="0"/>
                <a:r>
                  <a:rPr lang="en-US" altLang="zh-CN" sz="2400" b="1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400" b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R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748" name="Line 38"/>
              <p:cNvSpPr>
                <a:spLocks noChangeShapeType="1"/>
              </p:cNvSpPr>
              <p:nvPr/>
            </p:nvSpPr>
            <p:spPr bwMode="auto">
              <a:xfrm rot="5400000">
                <a:off x="4848" y="1392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2743" name="Group 41"/>
            <p:cNvGrpSpPr>
              <a:grpSpLocks/>
            </p:cNvGrpSpPr>
            <p:nvPr/>
          </p:nvGrpSpPr>
          <p:grpSpPr bwMode="auto">
            <a:xfrm>
              <a:off x="8027988" y="1484313"/>
              <a:ext cx="152400" cy="609600"/>
              <a:chOff x="5232" y="2640"/>
              <a:chExt cx="96" cy="384"/>
            </a:xfrm>
          </p:grpSpPr>
          <p:sp>
            <p:nvSpPr>
              <p:cNvPr id="93" name="Rectangle 42"/>
              <p:cNvSpPr>
                <a:spLocks noChangeArrowheads="1"/>
              </p:cNvSpPr>
              <p:nvPr/>
            </p:nvSpPr>
            <p:spPr bwMode="auto">
              <a:xfrm>
                <a:off x="5232" y="2640"/>
                <a:ext cx="96" cy="38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itchFamily="34" charset="0"/>
                  <a:ea typeface="+mn-ea"/>
                </a:endParaRPr>
              </a:p>
            </p:txBody>
          </p:sp>
          <p:sp>
            <p:nvSpPr>
              <p:cNvPr id="94" name="Line 43"/>
              <p:cNvSpPr>
                <a:spLocks noChangeShapeType="1"/>
              </p:cNvSpPr>
              <p:nvPr/>
            </p:nvSpPr>
            <p:spPr bwMode="auto">
              <a:xfrm rot="16200000" flipV="1">
                <a:off x="5136" y="2832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stealth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itchFamily="34" charset="0"/>
                  <a:ea typeface="+mn-ea"/>
                </a:endParaRPr>
              </a:p>
            </p:txBody>
          </p:sp>
        </p:grpSp>
        <p:sp>
          <p:nvSpPr>
            <p:cNvPr id="95" name="AutoShape 44"/>
            <p:cNvSpPr>
              <a:spLocks noChangeArrowheads="1"/>
            </p:cNvSpPr>
            <p:nvPr/>
          </p:nvSpPr>
          <p:spPr bwMode="auto">
            <a:xfrm>
              <a:off x="6546850" y="88900"/>
              <a:ext cx="2130425" cy="977900"/>
            </a:xfrm>
            <a:prstGeom prst="wedgeEllipseCallout">
              <a:avLst>
                <a:gd name="adj1" fmla="val 20194"/>
                <a:gd name="adj2" fmla="val 102435"/>
              </a:avLst>
            </a:prstGeom>
            <a:solidFill>
              <a:srgbClr val="CCFFCC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72000" rIns="0" bIns="72000" anchor="ctr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kumimoji="1" lang="zh-CN" altLang="en-US" sz="2400" b="1" kern="0">
                  <a:solidFill>
                    <a:srgbClr val="FF0000"/>
                  </a:solidFill>
                  <a:latin typeface="Times New Roman" pitchFamily="18" charset="0"/>
                  <a:ea typeface="楷体_GB2312" pitchFamily="49" charset="-122"/>
                </a:rPr>
                <a:t>参考方向不同时</a:t>
              </a:r>
              <a:endParaRPr kumimoji="1" lang="zh-CN" altLang="en-US" sz="2000" b="1" ker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pSp>
        <p:nvGrpSpPr>
          <p:cNvPr id="96" name="Group 45"/>
          <p:cNvGrpSpPr>
            <a:grpSpLocks/>
          </p:cNvGrpSpPr>
          <p:nvPr/>
        </p:nvGrpSpPr>
        <p:grpSpPr bwMode="auto">
          <a:xfrm>
            <a:off x="7661275" y="4437063"/>
            <a:ext cx="1447800" cy="1066800"/>
            <a:chOff x="4800" y="2736"/>
            <a:chExt cx="912" cy="672"/>
          </a:xfrm>
        </p:grpSpPr>
        <p:sp>
          <p:nvSpPr>
            <p:cNvPr id="97" name="AutoShape 46"/>
            <p:cNvSpPr>
              <a:spLocks noChangeArrowheads="1"/>
            </p:cNvSpPr>
            <p:nvPr/>
          </p:nvSpPr>
          <p:spPr bwMode="auto">
            <a:xfrm>
              <a:off x="4800" y="2736"/>
              <a:ext cx="912" cy="672"/>
            </a:xfrm>
            <a:prstGeom prst="wedgeRoundRectCallout">
              <a:avLst>
                <a:gd name="adj1" fmla="val -40352"/>
                <a:gd name="adj2" fmla="val -79912"/>
                <a:gd name="adj3" fmla="val 16667"/>
              </a:avLst>
            </a:pr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kumimoji="1" lang="zh-CN" altLang="zh-CN" sz="2400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72736" name="Object 47"/>
            <p:cNvGraphicFramePr>
              <a:graphicFrameLocks noChangeAspect="1"/>
            </p:cNvGraphicFramePr>
            <p:nvPr/>
          </p:nvGraphicFramePr>
          <p:xfrm>
            <a:off x="4896" y="2784"/>
            <a:ext cx="736" cy="5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30" name="Equation" r:id="rId27" imgW="508000" imgH="368300" progId="Equation.3">
                    <p:embed/>
                  </p:oleObj>
                </mc:Choice>
                <mc:Fallback>
                  <p:oleObj name="Equation" r:id="rId27" imgW="508000" imgH="368300" progId="Equation.3">
                    <p:embed/>
                    <p:pic>
                      <p:nvPicPr>
                        <p:cNvPr id="72736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6" y="2784"/>
                          <a:ext cx="736" cy="5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9" name="Group 48"/>
          <p:cNvGrpSpPr>
            <a:grpSpLocks/>
          </p:cNvGrpSpPr>
          <p:nvPr/>
        </p:nvGrpSpPr>
        <p:grpSpPr bwMode="auto">
          <a:xfrm>
            <a:off x="511175" y="4652963"/>
            <a:ext cx="1828800" cy="685800"/>
            <a:chOff x="96" y="2976"/>
            <a:chExt cx="1152" cy="432"/>
          </a:xfrm>
        </p:grpSpPr>
        <p:sp>
          <p:nvSpPr>
            <p:cNvPr id="100" name="AutoShape 49"/>
            <p:cNvSpPr>
              <a:spLocks noChangeArrowheads="1"/>
            </p:cNvSpPr>
            <p:nvPr/>
          </p:nvSpPr>
          <p:spPr bwMode="auto">
            <a:xfrm>
              <a:off x="96" y="2976"/>
              <a:ext cx="1152" cy="432"/>
            </a:xfrm>
            <a:prstGeom prst="wedgeRoundRectCallout">
              <a:avLst>
                <a:gd name="adj1" fmla="val 25088"/>
                <a:gd name="adj2" fmla="val -122454"/>
                <a:gd name="adj3" fmla="val 16667"/>
              </a:avLst>
            </a:pr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kumimoji="1" lang="zh-CN" altLang="zh-CN" sz="2400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72734" name="Object 50"/>
            <p:cNvGraphicFramePr>
              <a:graphicFrameLocks noChangeAspect="1"/>
            </p:cNvGraphicFramePr>
            <p:nvPr/>
          </p:nvGraphicFramePr>
          <p:xfrm>
            <a:off x="207" y="3024"/>
            <a:ext cx="938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31" name="Equation" r:id="rId29" imgW="647419" imgH="203112" progId="Equation.3">
                    <p:embed/>
                  </p:oleObj>
                </mc:Choice>
                <mc:Fallback>
                  <p:oleObj name="Equation" r:id="rId29" imgW="647419" imgH="203112" progId="Equation.3">
                    <p:embed/>
                    <p:pic>
                      <p:nvPicPr>
                        <p:cNvPr id="72734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" y="3024"/>
                          <a:ext cx="938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2" name="Group 51"/>
          <p:cNvGrpSpPr>
            <a:grpSpLocks/>
          </p:cNvGrpSpPr>
          <p:nvPr/>
        </p:nvGrpSpPr>
        <p:grpSpPr bwMode="auto">
          <a:xfrm>
            <a:off x="3563938" y="3030538"/>
            <a:ext cx="1752600" cy="685800"/>
            <a:chOff x="2304" y="1968"/>
            <a:chExt cx="1104" cy="432"/>
          </a:xfrm>
        </p:grpSpPr>
        <p:sp>
          <p:nvSpPr>
            <p:cNvPr id="103" name="AutoShape 52"/>
            <p:cNvSpPr>
              <a:spLocks noChangeArrowheads="1"/>
            </p:cNvSpPr>
            <p:nvPr/>
          </p:nvSpPr>
          <p:spPr bwMode="auto">
            <a:xfrm>
              <a:off x="2304" y="1968"/>
              <a:ext cx="1104" cy="432"/>
            </a:xfrm>
            <a:prstGeom prst="wedgeRoundRectCallout">
              <a:avLst>
                <a:gd name="adj1" fmla="val 81792"/>
                <a:gd name="adj2" fmla="val 157639"/>
                <a:gd name="adj3" fmla="val 16667"/>
              </a:avLst>
            </a:pr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kumimoji="1" lang="zh-CN" altLang="zh-CN" sz="2400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104" name="AutoShape 53"/>
            <p:cNvSpPr>
              <a:spLocks noChangeArrowheads="1"/>
            </p:cNvSpPr>
            <p:nvPr/>
          </p:nvSpPr>
          <p:spPr bwMode="auto">
            <a:xfrm>
              <a:off x="2304" y="1968"/>
              <a:ext cx="1104" cy="432"/>
            </a:xfrm>
            <a:prstGeom prst="wedgeRoundRectCallout">
              <a:avLst>
                <a:gd name="adj1" fmla="val 43843"/>
                <a:gd name="adj2" fmla="val 219907"/>
                <a:gd name="adj3" fmla="val 16667"/>
              </a:avLst>
            </a:pr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kumimoji="1" lang="zh-CN" altLang="zh-CN" sz="2400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72732" name="Object 54"/>
            <p:cNvGraphicFramePr>
              <a:graphicFrameLocks noChangeAspect="1"/>
            </p:cNvGraphicFramePr>
            <p:nvPr/>
          </p:nvGraphicFramePr>
          <p:xfrm>
            <a:off x="2400" y="2016"/>
            <a:ext cx="939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32" name="Equation" r:id="rId31" imgW="647419" imgH="203112" progId="Equation.3">
                    <p:embed/>
                  </p:oleObj>
                </mc:Choice>
                <mc:Fallback>
                  <p:oleObj name="Equation" r:id="rId31" imgW="647419" imgH="203112" progId="Equation.3">
                    <p:embed/>
                    <p:pic>
                      <p:nvPicPr>
                        <p:cNvPr id="72732" name="Object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0" y="2016"/>
                          <a:ext cx="939" cy="2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2729" name="Rectangle 55">
            <a:hlinkClick r:id="rId33" action="ppaction://hlinksldjump"/>
          </p:cNvPr>
          <p:cNvSpPr>
            <a:spLocks noChangeArrowheads="1"/>
          </p:cNvSpPr>
          <p:nvPr/>
        </p:nvSpPr>
        <p:spPr bwMode="auto">
          <a:xfrm>
            <a:off x="533400" y="138113"/>
            <a:ext cx="1905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   3.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举例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188" y="981075"/>
            <a:ext cx="7772400" cy="7191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8.5  </a:t>
            </a:r>
            <a:r>
              <a:rPr lang="zh-CN" altLang="en-US" dirty="0"/>
              <a:t>负反馈放大电路设计</a:t>
            </a:r>
          </a:p>
        </p:txBody>
      </p:sp>
      <p:sp>
        <p:nvSpPr>
          <p:cNvPr id="75779" name="副标题 2"/>
          <p:cNvSpPr>
            <a:spLocks noGrp="1"/>
          </p:cNvSpPr>
          <p:nvPr>
            <p:ph type="subTitle" idx="1"/>
          </p:nvPr>
        </p:nvSpPr>
        <p:spPr>
          <a:xfrm>
            <a:off x="755650" y="1989138"/>
            <a:ext cx="7632700" cy="3649662"/>
          </a:xfrm>
        </p:spPr>
        <p:txBody>
          <a:bodyPr/>
          <a:lstStyle/>
          <a:p>
            <a:endParaRPr lang="en-US" altLang="zh-CN"/>
          </a:p>
          <a:p>
            <a:r>
              <a:rPr lang="en-US" altLang="zh-CN"/>
              <a:t>8.5.1   </a:t>
            </a:r>
            <a:r>
              <a:rPr lang="zh-CN" altLang="en-US"/>
              <a:t>设计负反馈放大电路的一般步骤</a:t>
            </a:r>
          </a:p>
          <a:p>
            <a:r>
              <a:rPr lang="en-US" altLang="zh-CN"/>
              <a:t>8.5.2   </a:t>
            </a:r>
            <a:r>
              <a:rPr lang="zh-CN" altLang="en-US"/>
              <a:t>设计举例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8.5.1  </a:t>
            </a:r>
            <a:r>
              <a:rPr lang="zh-CN" altLang="en-US"/>
              <a:t>设计负反馈放大电路的一般步骤</a:t>
            </a: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766763" y="728663"/>
            <a:ext cx="640397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1.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选定需要的反馈类型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766763" y="2854325"/>
            <a:ext cx="616743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确定反馈系数的大小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766763" y="4073525"/>
            <a:ext cx="685323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3.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适当选择反馈网络中的电阻阻值</a:t>
            </a: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766763" y="5207000"/>
            <a:ext cx="731043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4.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通过仿真分析，检验设计是否满足要求</a:t>
            </a: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1524000" y="1298575"/>
            <a:ext cx="19843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信号源性质</a:t>
            </a: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3657600" y="1298575"/>
            <a:ext cx="30511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对输出信号的要求</a:t>
            </a: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1527175" y="1790700"/>
            <a:ext cx="48069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对输入、输出电阻的要求</a:t>
            </a: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1527175" y="2324100"/>
            <a:ext cx="7086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对信号变换的要求（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V-V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V-I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I-V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I-I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</a:p>
        </p:txBody>
      </p:sp>
      <p:grpSp>
        <p:nvGrpSpPr>
          <p:cNvPr id="23" name="Group 11"/>
          <p:cNvGrpSpPr>
            <a:grpSpLocks/>
          </p:cNvGrpSpPr>
          <p:nvPr/>
        </p:nvGrpSpPr>
        <p:grpSpPr bwMode="auto">
          <a:xfrm>
            <a:off x="2209800" y="3387725"/>
            <a:ext cx="3106738" cy="739775"/>
            <a:chOff x="1392" y="2078"/>
            <a:chExt cx="1957" cy="466"/>
          </a:xfrm>
        </p:grpSpPr>
        <p:graphicFrame>
          <p:nvGraphicFramePr>
            <p:cNvPr id="76813" name="Object 12"/>
            <p:cNvGraphicFramePr>
              <a:graphicFrameLocks noChangeAspect="1"/>
            </p:cNvGraphicFramePr>
            <p:nvPr/>
          </p:nvGraphicFramePr>
          <p:xfrm>
            <a:off x="2736" y="2078"/>
            <a:ext cx="613" cy="4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2" name="Equation" r:id="rId3" imgW="482391" imgH="368140" progId="Equation.3">
                    <p:embed/>
                  </p:oleObj>
                </mc:Choice>
                <mc:Fallback>
                  <p:oleObj name="Equation" r:id="rId3" imgW="482391" imgH="368140" progId="Equation.3">
                    <p:embed/>
                    <p:pic>
                      <p:nvPicPr>
                        <p:cNvPr id="76813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36" y="2078"/>
                          <a:ext cx="613" cy="4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Rectangle 13"/>
            <p:cNvSpPr>
              <a:spLocks noChangeArrowheads="1"/>
            </p:cNvSpPr>
            <p:nvPr/>
          </p:nvSpPr>
          <p:spPr bwMode="auto">
            <a:xfrm>
              <a:off x="1392" y="2137"/>
              <a:ext cx="163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深度负反馈时</a:t>
              </a:r>
            </a:p>
          </p:txBody>
        </p:sp>
      </p:grpSp>
      <p:sp>
        <p:nvSpPr>
          <p:cNvPr id="26" name="Rectangle 14"/>
          <p:cNvSpPr>
            <a:spLocks noChangeArrowheads="1"/>
          </p:cNvSpPr>
          <p:nvPr/>
        </p:nvSpPr>
        <p:spPr bwMode="auto">
          <a:xfrm>
            <a:off x="1524000" y="4683125"/>
            <a:ext cx="66294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尽量减小反馈网络对基本放大电路的负载效应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16" grpId="0" autoUpdateAnimBg="0"/>
      <p:bldP spid="17" grpId="0" autoUpdateAnimBg="0"/>
      <p:bldP spid="18" grpId="0" autoUpdateAnimBg="0"/>
      <p:bldP spid="19" grpId="0" autoUpdateAnimBg="0"/>
      <p:bldP spid="20" grpId="0" autoUpdateAnimBg="0"/>
      <p:bldP spid="21" grpId="0" autoUpdateAnimBg="0"/>
      <p:bldP spid="22" grpId="0" autoUpdateAnimBg="0"/>
      <p:bldP spid="26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8.5.2  </a:t>
            </a:r>
            <a:r>
              <a:rPr lang="zh-CN" altLang="en-US"/>
              <a:t>设计举例</a:t>
            </a:r>
          </a:p>
        </p:txBody>
      </p:sp>
      <p:sp>
        <p:nvSpPr>
          <p:cNvPr id="77827" name="Rectangle 5"/>
          <p:cNvSpPr>
            <a:spLocks noChangeArrowheads="1"/>
          </p:cNvSpPr>
          <p:nvPr/>
        </p:nvSpPr>
        <p:spPr bwMode="auto">
          <a:xfrm>
            <a:off x="444500" y="765175"/>
            <a:ext cx="8375650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例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7.6.2  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设计一个带负反馈的光电隔离器的驱动电路。设</a:t>
            </a:r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的变化范围为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～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5V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，内阻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=500Ω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。要求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LED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o1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=10</a:t>
            </a:r>
            <a:r>
              <a:rPr kumimoji="1" lang="en-US" altLang="zh-CN" sz="20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-3</a:t>
            </a:r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(A)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。已知运放的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kumimoji="1" lang="en-US" altLang="zh-CN" sz="2000" b="1" i="1" baseline="-30000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=10</a:t>
            </a:r>
            <a:r>
              <a:rPr kumimoji="1" lang="en-US" altLang="zh-CN" sz="20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4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=5kΩ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=100Ω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。设计后仿真检验发光二极管的电流。 </a:t>
            </a: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171450" y="4191000"/>
            <a:ext cx="762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解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1360488" y="4876800"/>
            <a:ext cx="58785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驱动电路需要将电压</a:t>
            </a:r>
            <a:r>
              <a:rPr lang="en-US" altLang="zh-CN" sz="2400" i="1" kern="0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v</a:t>
            </a:r>
            <a:r>
              <a:rPr lang="en-US" altLang="zh-CN" sz="2400" kern="0" baseline="-3000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s</a:t>
            </a:r>
            <a:r>
              <a:rPr lang="zh-CN" altLang="en-US" sz="2400" kern="0">
                <a:solidFill>
                  <a:srgbClr val="000000"/>
                </a:solidFill>
              </a:rPr>
              <a:t>转换为电流</a:t>
            </a:r>
            <a:r>
              <a:rPr lang="en-US" altLang="zh-CN" sz="2400" i="1" kern="0">
                <a:solidFill>
                  <a:srgbClr val="000000"/>
                </a:solidFill>
                <a:latin typeface="Book Antiqua" pitchFamily="18" charset="0"/>
                <a:ea typeface="华康简宋" charset="-122"/>
              </a:rPr>
              <a:t>i</a:t>
            </a:r>
            <a:r>
              <a:rPr lang="en-US" altLang="zh-CN" sz="2400" kern="0" baseline="-30000">
                <a:solidFill>
                  <a:srgbClr val="000000"/>
                </a:solidFill>
                <a:latin typeface="楷体_GB2312" pitchFamily="49" charset="-122"/>
                <a:ea typeface="华康简宋" charset="-122"/>
              </a:rPr>
              <a:t>o1</a:t>
            </a:r>
          </a:p>
        </p:txBody>
      </p:sp>
      <p:grpSp>
        <p:nvGrpSpPr>
          <p:cNvPr id="20" name="Group 8"/>
          <p:cNvGrpSpPr>
            <a:grpSpLocks/>
          </p:cNvGrpSpPr>
          <p:nvPr/>
        </p:nvGrpSpPr>
        <p:grpSpPr bwMode="auto">
          <a:xfrm>
            <a:off x="838200" y="3967163"/>
            <a:ext cx="6324600" cy="830262"/>
            <a:chOff x="528" y="2496"/>
            <a:chExt cx="3984" cy="523"/>
          </a:xfrm>
        </p:grpSpPr>
        <p:sp>
          <p:nvSpPr>
            <p:cNvPr id="77839" name="Rectangle 9"/>
            <p:cNvSpPr>
              <a:spLocks noChangeArrowheads="1"/>
            </p:cNvSpPr>
            <p:nvPr/>
          </p:nvSpPr>
          <p:spPr bwMode="auto">
            <a:xfrm>
              <a:off x="528" y="2708"/>
              <a:ext cx="3984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6200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811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</a:pP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已知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LED</a:t>
              </a: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的光强度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——</a:t>
              </a: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流过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LED</a:t>
              </a: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的电流</a:t>
              </a:r>
              <a:r>
                <a:rPr lang="en-US" altLang="zh-CN" sz="2400" b="1" i="1">
                  <a:solidFill>
                    <a:srgbClr val="000000"/>
                  </a:solidFill>
                  <a:latin typeface="Times New Roman" panose="02020603050405020304" pitchFamily="18" charset="0"/>
                  <a:ea typeface="华康简宋"/>
                  <a:cs typeface="华康简宋"/>
                </a:rPr>
                <a:t>i</a:t>
              </a:r>
              <a:r>
                <a:rPr lang="en-US" altLang="zh-CN" sz="2400" b="1" baseline="-30000">
                  <a:solidFill>
                    <a:srgbClr val="000000"/>
                  </a:solidFill>
                  <a:latin typeface="Times New Roman" panose="02020603050405020304" pitchFamily="18" charset="0"/>
                  <a:ea typeface="华康简宋"/>
                  <a:cs typeface="华康简宋"/>
                </a:rPr>
                <a:t>o1</a:t>
              </a:r>
            </a:p>
          </p:txBody>
        </p:sp>
        <p:sp>
          <p:nvSpPr>
            <p:cNvPr id="77840" name="Rectangle 10"/>
            <p:cNvSpPr>
              <a:spLocks noChangeArrowheads="1"/>
            </p:cNvSpPr>
            <p:nvPr/>
          </p:nvSpPr>
          <p:spPr bwMode="auto">
            <a:xfrm>
              <a:off x="2168" y="2496"/>
              <a:ext cx="3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6200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811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90000"/>
                </a:lnSpc>
                <a:spcBef>
                  <a:spcPct val="0"/>
                </a:spcBef>
                <a:buClr>
                  <a:srgbClr val="CC0000"/>
                </a:buClr>
                <a:buFont typeface="Wingdings" panose="05000000000000000000" pitchFamily="2" charset="2"/>
                <a:buNone/>
              </a:pPr>
              <a:r>
                <a:rPr lang="zh-CN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线性</a:t>
              </a:r>
              <a:endParaRPr lang="zh-CN" altLang="en-US" sz="2000" b="1" baseline="-30000">
                <a:solidFill>
                  <a:srgbClr val="FF0000"/>
                </a:solidFill>
                <a:latin typeface="Times New Roman" panose="02020603050405020304" pitchFamily="18" charset="0"/>
                <a:ea typeface="华康简宋"/>
                <a:cs typeface="华康简宋"/>
              </a:endParaRPr>
            </a:p>
          </p:txBody>
        </p:sp>
      </p:grpSp>
      <p:grpSp>
        <p:nvGrpSpPr>
          <p:cNvPr id="23" name="Group 11"/>
          <p:cNvGrpSpPr>
            <a:grpSpLocks/>
          </p:cNvGrpSpPr>
          <p:nvPr/>
        </p:nvGrpSpPr>
        <p:grpSpPr bwMode="auto">
          <a:xfrm>
            <a:off x="6477000" y="3967163"/>
            <a:ext cx="2514600" cy="830262"/>
            <a:chOff x="4080" y="2496"/>
            <a:chExt cx="1584" cy="523"/>
          </a:xfrm>
        </p:grpSpPr>
        <p:sp>
          <p:nvSpPr>
            <p:cNvPr id="77837" name="Rectangle 12"/>
            <p:cNvSpPr>
              <a:spLocks noChangeArrowheads="1"/>
            </p:cNvSpPr>
            <p:nvPr/>
          </p:nvSpPr>
          <p:spPr bwMode="auto">
            <a:xfrm>
              <a:off x="4080" y="2708"/>
              <a:ext cx="1584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6200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811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</a:pP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——</a:t>
              </a: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电压信号</a:t>
              </a:r>
              <a:r>
                <a:rPr lang="en-US" altLang="zh-CN" sz="2400" b="1" i="1">
                  <a:solidFill>
                    <a:srgbClr val="000000"/>
                  </a:solidFill>
                  <a:latin typeface="Book Antiqua" panose="02040602050305030304" pitchFamily="18" charset="0"/>
                  <a:ea typeface="华康简宋"/>
                  <a:cs typeface="华康简宋"/>
                </a:rPr>
                <a:t>v</a:t>
              </a:r>
              <a:r>
                <a:rPr lang="en-US" altLang="zh-CN" sz="2400" b="1" baseline="-30000">
                  <a:solidFill>
                    <a:srgbClr val="000000"/>
                  </a:solidFill>
                  <a:latin typeface="Times New Roman" panose="02020603050405020304" pitchFamily="18" charset="0"/>
                  <a:ea typeface="华康简宋"/>
                  <a:cs typeface="华康简宋"/>
                </a:rPr>
                <a:t>s</a:t>
              </a:r>
            </a:p>
          </p:txBody>
        </p:sp>
        <p:sp>
          <p:nvSpPr>
            <p:cNvPr id="77838" name="Rectangle 13"/>
            <p:cNvSpPr>
              <a:spLocks noChangeArrowheads="1"/>
            </p:cNvSpPr>
            <p:nvPr/>
          </p:nvSpPr>
          <p:spPr bwMode="auto">
            <a:xfrm>
              <a:off x="4176" y="2496"/>
              <a:ext cx="3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6200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811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90000"/>
                </a:lnSpc>
                <a:spcBef>
                  <a:spcPct val="0"/>
                </a:spcBef>
                <a:buClr>
                  <a:srgbClr val="CC0000"/>
                </a:buClr>
                <a:buFont typeface="Wingdings" panose="05000000000000000000" pitchFamily="2" charset="2"/>
                <a:buNone/>
              </a:pPr>
              <a:r>
                <a:rPr lang="zh-CN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线性</a:t>
              </a:r>
              <a:endParaRPr lang="zh-CN" altLang="en-US" sz="2000" b="1" baseline="-30000">
                <a:solidFill>
                  <a:srgbClr val="FF0000"/>
                </a:solidFill>
                <a:latin typeface="Times New Roman" panose="02020603050405020304" pitchFamily="18" charset="0"/>
                <a:ea typeface="华康简宋"/>
                <a:cs typeface="华康简宋"/>
              </a:endParaRPr>
            </a:p>
          </p:txBody>
        </p:sp>
      </p:grpSp>
      <p:sp>
        <p:nvSpPr>
          <p:cNvPr id="26" name="Rectangle 14"/>
          <p:cNvSpPr>
            <a:spLocks noChangeArrowheads="1"/>
          </p:cNvSpPr>
          <p:nvPr/>
        </p:nvSpPr>
        <p:spPr bwMode="auto">
          <a:xfrm>
            <a:off x="1360488" y="5373688"/>
            <a:ext cx="46482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选用电流串联负反馈电路</a:t>
            </a:r>
            <a:endParaRPr lang="zh-CN" altLang="en-US" sz="2400" kern="0" baseline="-30000">
              <a:solidFill>
                <a:srgbClr val="000000"/>
              </a:solidFill>
              <a:latin typeface="楷体_GB2312" pitchFamily="49" charset="-122"/>
              <a:ea typeface="华康简宋" charset="-122"/>
            </a:endParaRPr>
          </a:p>
        </p:txBody>
      </p:sp>
      <p:grpSp>
        <p:nvGrpSpPr>
          <p:cNvPr id="77833" name="Group 15"/>
          <p:cNvGrpSpPr>
            <a:grpSpLocks/>
          </p:cNvGrpSpPr>
          <p:nvPr/>
        </p:nvGrpSpPr>
        <p:grpSpPr bwMode="auto">
          <a:xfrm>
            <a:off x="373063" y="2212975"/>
            <a:ext cx="8520112" cy="1863725"/>
            <a:chOff x="144" y="1116"/>
            <a:chExt cx="5367" cy="1174"/>
          </a:xfrm>
        </p:grpSpPr>
        <p:pic>
          <p:nvPicPr>
            <p:cNvPr id="77834" name="Picture 16" descr="未标题-2 拷贝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1558"/>
            <a:stretch>
              <a:fillRect/>
            </a:stretch>
          </p:blipFill>
          <p:spPr bwMode="auto">
            <a:xfrm>
              <a:off x="144" y="1139"/>
              <a:ext cx="5367" cy="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35" name="Rectangle 17"/>
            <p:cNvSpPr>
              <a:spLocks noChangeArrowheads="1"/>
            </p:cNvSpPr>
            <p:nvPr/>
          </p:nvSpPr>
          <p:spPr bwMode="auto">
            <a:xfrm>
              <a:off x="2699" y="2024"/>
              <a:ext cx="953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1" lang="zh-CN" altLang="en-US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光电隔离器</a:t>
              </a:r>
            </a:p>
          </p:txBody>
        </p:sp>
        <p:sp>
          <p:nvSpPr>
            <p:cNvPr id="77836" name="Rectangle 18"/>
            <p:cNvSpPr>
              <a:spLocks noChangeArrowheads="1"/>
            </p:cNvSpPr>
            <p:nvPr/>
          </p:nvSpPr>
          <p:spPr bwMode="auto">
            <a:xfrm>
              <a:off x="2608" y="1116"/>
              <a:ext cx="1043" cy="953"/>
            </a:xfrm>
            <a:prstGeom prst="rect">
              <a:avLst/>
            </a:prstGeom>
            <a:noFill/>
            <a:ln w="22225">
              <a:solidFill>
                <a:srgbClr val="FF0000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b="1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19" grpId="0" autoUpdateAnimBg="0"/>
      <p:bldP spid="26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"/>
          <p:cNvSpPr>
            <a:spLocks noChangeArrowheads="1"/>
          </p:cNvSpPr>
          <p:nvPr/>
        </p:nvSpPr>
        <p:spPr bwMode="auto">
          <a:xfrm>
            <a:off x="171450" y="1831975"/>
            <a:ext cx="762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解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28600" y="80963"/>
            <a:ext cx="8686800" cy="18446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例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7.6.2  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设计一个驱动光电隔离器的放大电路。设</a:t>
            </a:r>
            <a:r>
              <a:rPr kumimoji="1" lang="en-US" altLang="zh-CN" sz="2400" b="1" i="1" kern="0">
                <a:solidFill>
                  <a:srgbClr val="000000"/>
                </a:solidFill>
                <a:latin typeface="Book Antiqua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kern="0" baseline="-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s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的变化范围为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～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5V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，内阻</a:t>
            </a:r>
            <a:r>
              <a:rPr kumimoji="1" lang="en-US" altLang="zh-CN" sz="2400" b="1" i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R</a:t>
            </a:r>
            <a:r>
              <a:rPr kumimoji="1" lang="en-US" altLang="zh-CN" sz="2400" b="1" kern="0" baseline="-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s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=500Ω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。要求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LED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的</a:t>
            </a:r>
            <a:r>
              <a:rPr kumimoji="1" lang="en-US" altLang="zh-CN" sz="2400" b="1" i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kern="0" baseline="-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o1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=10</a:t>
            </a:r>
            <a:r>
              <a:rPr kumimoji="1" lang="en-US" altLang="zh-CN" sz="2400" b="1" kern="0" baseline="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-3</a:t>
            </a:r>
            <a:r>
              <a:rPr kumimoji="1" lang="en-US" altLang="zh-CN" sz="2400" b="1" i="1" kern="0">
                <a:solidFill>
                  <a:srgbClr val="000000"/>
                </a:solidFill>
                <a:latin typeface="Book Antiqua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kern="0" baseline="-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s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(A)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。已知运放的</a:t>
            </a:r>
            <a:r>
              <a:rPr kumimoji="1" lang="en-US" altLang="zh-CN" sz="2400" b="1" i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kumimoji="1" lang="en-US" altLang="zh-CN" sz="2400" b="1" i="1" kern="0" baseline="-30000">
                <a:solidFill>
                  <a:srgbClr val="000000"/>
                </a:solidFill>
                <a:latin typeface="Book Antiqua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kern="0" baseline="-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o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=10</a:t>
            </a:r>
            <a:r>
              <a:rPr kumimoji="1" lang="en-US" altLang="zh-CN" sz="2400" b="1" kern="0" baseline="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4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，</a:t>
            </a:r>
            <a:r>
              <a:rPr kumimoji="1" lang="en-US" altLang="zh-CN" sz="2400" b="1" i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R</a:t>
            </a:r>
            <a:r>
              <a:rPr kumimoji="1" lang="en-US" altLang="zh-CN" sz="2400" b="1" kern="0" baseline="-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=5kΩ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，</a:t>
            </a:r>
            <a:r>
              <a:rPr kumimoji="1" lang="en-US" altLang="zh-CN" sz="2400" b="1" i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R</a:t>
            </a:r>
            <a:r>
              <a:rPr kumimoji="1" lang="en-US" altLang="zh-CN" sz="2400" b="1" kern="0" baseline="-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o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=100Ω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。设计后仿真检验发光二极管的电流。 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838200" y="1905000"/>
            <a:ext cx="4648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选用电流串联负反馈电路</a:t>
            </a:r>
            <a:endParaRPr lang="zh-CN" altLang="en-US" sz="2400" kern="0" baseline="-30000">
              <a:solidFill>
                <a:srgbClr val="000000"/>
              </a:solidFill>
              <a:latin typeface="楷体_GB2312" pitchFamily="49" charset="-122"/>
              <a:ea typeface="华康简宋" charset="-122"/>
            </a:endParaRPr>
          </a:p>
        </p:txBody>
      </p:sp>
      <p:pic>
        <p:nvPicPr>
          <p:cNvPr id="18" name="Picture 6" descr="未标题-2 拷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63700"/>
            <a:ext cx="4602163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" name="Object 7"/>
          <p:cNvGraphicFramePr>
            <a:graphicFrameLocks noChangeAspect="1"/>
          </p:cNvGraphicFramePr>
          <p:nvPr/>
        </p:nvGraphicFramePr>
        <p:xfrm>
          <a:off x="525463" y="3767138"/>
          <a:ext cx="3703637" cy="105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6" name="公式" r:id="rId4" imgW="1612900" imgH="457200" progId="Equation.3">
                  <p:embed/>
                </p:oleObj>
              </mc:Choice>
              <mc:Fallback>
                <p:oleObj name="公式" r:id="rId4" imgW="1612900" imgH="457200" progId="Equation.3">
                  <p:embed/>
                  <p:pic>
                    <p:nvPicPr>
                      <p:cNvPr id="1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463" y="3767138"/>
                        <a:ext cx="3703637" cy="1052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5410200" y="4916488"/>
            <a:ext cx="27432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所以 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=1kΩ</a:t>
            </a:r>
          </a:p>
        </p:txBody>
      </p:sp>
      <p:graphicFrame>
        <p:nvGraphicFramePr>
          <p:cNvPr id="21" name="Object 9"/>
          <p:cNvGraphicFramePr>
            <a:graphicFrameLocks noChangeAspect="1"/>
          </p:cNvGraphicFramePr>
          <p:nvPr/>
        </p:nvGraphicFramePr>
        <p:xfrm>
          <a:off x="722313" y="2319338"/>
          <a:ext cx="318135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7" name="公式" r:id="rId6" imgW="1384300" imgH="444500" progId="Equation.3">
                  <p:embed/>
                </p:oleObj>
              </mc:Choice>
              <mc:Fallback>
                <p:oleObj name="公式" r:id="rId6" imgW="1384300" imgH="444500" progId="Equation.3">
                  <p:embed/>
                  <p:pic>
                    <p:nvPicPr>
                      <p:cNvPr id="2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2319338"/>
                        <a:ext cx="3181350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381000" y="4876800"/>
            <a:ext cx="28194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又因为根据</a:t>
            </a:r>
            <a:r>
              <a:rPr lang="zh-CN" altLang="en-US" sz="2400" kern="0">
                <a:solidFill>
                  <a:srgbClr val="FF0000"/>
                </a:solidFill>
              </a:rPr>
              <a:t>虚断</a:t>
            </a:r>
            <a:r>
              <a:rPr lang="zh-CN" altLang="en-US" sz="2400" kern="0">
                <a:solidFill>
                  <a:srgbClr val="000000"/>
                </a:solidFill>
              </a:rPr>
              <a:t>有</a:t>
            </a:r>
          </a:p>
        </p:txBody>
      </p:sp>
      <p:grpSp>
        <p:nvGrpSpPr>
          <p:cNvPr id="23" name="Group 11"/>
          <p:cNvGrpSpPr>
            <a:grpSpLocks/>
          </p:cNvGrpSpPr>
          <p:nvPr/>
        </p:nvGrpSpPr>
        <p:grpSpPr bwMode="auto">
          <a:xfrm>
            <a:off x="457200" y="3200400"/>
            <a:ext cx="3106738" cy="739775"/>
            <a:chOff x="1392" y="2078"/>
            <a:chExt cx="1957" cy="466"/>
          </a:xfrm>
        </p:grpSpPr>
        <p:graphicFrame>
          <p:nvGraphicFramePr>
            <p:cNvPr id="78861" name="Object 12"/>
            <p:cNvGraphicFramePr>
              <a:graphicFrameLocks noChangeAspect="1"/>
            </p:cNvGraphicFramePr>
            <p:nvPr/>
          </p:nvGraphicFramePr>
          <p:xfrm>
            <a:off x="2736" y="2078"/>
            <a:ext cx="613" cy="4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68" name="Equation" r:id="rId8" imgW="482391" imgH="368140" progId="Equation.3">
                    <p:embed/>
                  </p:oleObj>
                </mc:Choice>
                <mc:Fallback>
                  <p:oleObj name="Equation" r:id="rId8" imgW="482391" imgH="368140" progId="Equation.3">
                    <p:embed/>
                    <p:pic>
                      <p:nvPicPr>
                        <p:cNvPr id="78861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36" y="2078"/>
                          <a:ext cx="613" cy="4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Rectangle 13"/>
            <p:cNvSpPr>
              <a:spLocks noChangeArrowheads="1"/>
            </p:cNvSpPr>
            <p:nvPr/>
          </p:nvSpPr>
          <p:spPr bwMode="auto">
            <a:xfrm>
              <a:off x="1392" y="2137"/>
              <a:ext cx="163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深度负反馈时</a:t>
              </a:r>
            </a:p>
          </p:txBody>
        </p:sp>
      </p:grpSp>
      <p:graphicFrame>
        <p:nvGraphicFramePr>
          <p:cNvPr id="26" name="Object 14"/>
          <p:cNvGraphicFramePr>
            <a:graphicFrameLocks noChangeAspect="1"/>
          </p:cNvGraphicFramePr>
          <p:nvPr/>
        </p:nvGraphicFramePr>
        <p:xfrm>
          <a:off x="3163888" y="4681538"/>
          <a:ext cx="1924050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公式" r:id="rId10" imgW="837836" imgH="444307" progId="Equation.3">
                  <p:embed/>
                </p:oleObj>
              </mc:Choice>
              <mc:Fallback>
                <p:oleObj name="公式" r:id="rId10" imgW="837836" imgH="444307" progId="Equation.3">
                  <p:embed/>
                  <p:pic>
                    <p:nvPicPr>
                      <p:cNvPr id="2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3888" y="4681538"/>
                        <a:ext cx="1924050" cy="1023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矩形 26"/>
          <p:cNvSpPr/>
          <p:nvPr/>
        </p:nvSpPr>
        <p:spPr>
          <a:xfrm>
            <a:off x="0" y="80963"/>
            <a:ext cx="323850" cy="539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utoUpdateAnimBg="0"/>
      <p:bldP spid="22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28600" y="80963"/>
            <a:ext cx="8686800" cy="18446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例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7.6.2  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设计一个驱动光电隔离器的放大电路。设</a:t>
            </a:r>
            <a:r>
              <a:rPr kumimoji="1" lang="en-US" altLang="zh-CN" sz="2400" b="1" i="1" kern="0">
                <a:solidFill>
                  <a:srgbClr val="000000"/>
                </a:solidFill>
                <a:latin typeface="Book Antiqua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kern="0" baseline="-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s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的变化范围为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0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～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5V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，内阻</a:t>
            </a:r>
            <a:r>
              <a:rPr kumimoji="1" lang="en-US" altLang="zh-CN" sz="2400" b="1" i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R</a:t>
            </a:r>
            <a:r>
              <a:rPr kumimoji="1" lang="en-US" altLang="zh-CN" sz="2400" b="1" kern="0" baseline="-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s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=500Ω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。要求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LED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的</a:t>
            </a:r>
            <a:r>
              <a:rPr kumimoji="1" lang="en-US" altLang="zh-CN" sz="2400" b="1" i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kern="0" baseline="-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o1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=10</a:t>
            </a:r>
            <a:r>
              <a:rPr kumimoji="1" lang="en-US" altLang="zh-CN" sz="2400" b="1" kern="0" baseline="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-3</a:t>
            </a:r>
            <a:r>
              <a:rPr kumimoji="1" lang="en-US" altLang="zh-CN" sz="2400" b="1" i="1" kern="0">
                <a:solidFill>
                  <a:srgbClr val="000000"/>
                </a:solidFill>
                <a:latin typeface="Book Antiqua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kern="0" baseline="-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s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(A)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。已知运放的</a:t>
            </a:r>
            <a:r>
              <a:rPr kumimoji="1" lang="en-US" altLang="zh-CN" sz="2400" b="1" i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A</a:t>
            </a:r>
            <a:r>
              <a:rPr kumimoji="1" lang="en-US" altLang="zh-CN" sz="2400" b="1" i="1" kern="0" baseline="-30000">
                <a:solidFill>
                  <a:srgbClr val="000000"/>
                </a:solidFill>
                <a:latin typeface="Book Antiqua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kern="0" baseline="-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o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=10</a:t>
            </a:r>
            <a:r>
              <a:rPr kumimoji="1" lang="en-US" altLang="zh-CN" sz="2400" b="1" kern="0" baseline="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4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，</a:t>
            </a:r>
            <a:r>
              <a:rPr kumimoji="1" lang="en-US" altLang="zh-CN" sz="2400" b="1" i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R</a:t>
            </a:r>
            <a:r>
              <a:rPr kumimoji="1" lang="en-US" altLang="zh-CN" sz="2400" b="1" kern="0" baseline="-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=5kΩ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，</a:t>
            </a:r>
            <a:r>
              <a:rPr kumimoji="1" lang="en-US" altLang="zh-CN" sz="2400" b="1" i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R</a:t>
            </a:r>
            <a:r>
              <a:rPr kumimoji="1" lang="en-US" altLang="zh-CN" sz="2400" b="1" kern="0" baseline="-30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o</a:t>
            </a:r>
            <a:r>
              <a: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=100Ω</a:t>
            </a:r>
            <a:r>
              <a: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rPr>
              <a:t>。设计后仿真检验发光二极管的电流。 </a:t>
            </a:r>
          </a:p>
        </p:txBody>
      </p:sp>
      <p:sp>
        <p:nvSpPr>
          <p:cNvPr id="14" name="矩形 13"/>
          <p:cNvSpPr/>
          <p:nvPr/>
        </p:nvSpPr>
        <p:spPr>
          <a:xfrm>
            <a:off x="0" y="80963"/>
            <a:ext cx="323850" cy="539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9876" name="Rectangle 3"/>
          <p:cNvSpPr>
            <a:spLocks noChangeArrowheads="1"/>
          </p:cNvSpPr>
          <p:nvPr/>
        </p:nvSpPr>
        <p:spPr bwMode="auto">
          <a:xfrm>
            <a:off x="171450" y="1831975"/>
            <a:ext cx="762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解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838200" y="1905000"/>
            <a:ext cx="2743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仿真电路</a:t>
            </a:r>
            <a:endParaRPr lang="zh-CN" altLang="en-US" sz="2400" kern="0" baseline="-30000">
              <a:solidFill>
                <a:srgbClr val="000000"/>
              </a:solidFill>
              <a:latin typeface="楷体_GB2312" pitchFamily="49" charset="-122"/>
              <a:ea typeface="华康简宋" charset="-122"/>
            </a:endParaRPr>
          </a:p>
        </p:txBody>
      </p:sp>
      <p:pic>
        <p:nvPicPr>
          <p:cNvPr id="10" name="Picture 6" descr="未标题-2 拷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524000"/>
            <a:ext cx="4706938" cy="316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2438400"/>
            <a:ext cx="3219450" cy="3560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4267200" y="4648200"/>
            <a:ext cx="48006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o1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与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的呈线性关系，</a:t>
            </a:r>
            <a:r>
              <a:rPr kumimoji="1" lang="zh-CN" altLang="en-US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o1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=10</a:t>
            </a:r>
            <a:r>
              <a:rPr kumimoji="1" lang="en-US" altLang="zh-CN" sz="24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-3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kumimoji="1" lang="zh-CN" altLang="en-US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3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放大电路满足设计要求。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188" y="981075"/>
            <a:ext cx="7772400" cy="7191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8.6  </a:t>
            </a:r>
            <a:r>
              <a:rPr lang="zh-CN" altLang="en-US" dirty="0"/>
              <a:t>负反馈放大电路的稳定性</a:t>
            </a:r>
          </a:p>
        </p:txBody>
      </p:sp>
      <p:sp>
        <p:nvSpPr>
          <p:cNvPr id="80899" name="副标题 2"/>
          <p:cNvSpPr>
            <a:spLocks noGrp="1"/>
          </p:cNvSpPr>
          <p:nvPr>
            <p:ph type="subTitle" idx="1"/>
          </p:nvPr>
        </p:nvSpPr>
        <p:spPr>
          <a:xfrm>
            <a:off x="1116013" y="1989138"/>
            <a:ext cx="6911975" cy="3649662"/>
          </a:xfrm>
        </p:spPr>
        <p:txBody>
          <a:bodyPr/>
          <a:lstStyle/>
          <a:p>
            <a:endParaRPr lang="en-US" altLang="zh-CN"/>
          </a:p>
          <a:p>
            <a:r>
              <a:rPr lang="en-US" altLang="zh-CN"/>
              <a:t>8.6.1   </a:t>
            </a:r>
            <a:r>
              <a:rPr lang="zh-CN" altLang="en-US"/>
              <a:t>自激振荡及稳定工作的条件</a:t>
            </a:r>
          </a:p>
          <a:p>
            <a:r>
              <a:rPr lang="en-US" altLang="zh-CN"/>
              <a:t>8.6.2   </a:t>
            </a:r>
            <a:r>
              <a:rPr lang="zh-CN" altLang="en-US"/>
              <a:t>频率补偿</a:t>
            </a:r>
          </a:p>
          <a:p>
            <a:endParaRPr lang="zh-CN" alt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513" y="973138"/>
            <a:ext cx="4940300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8.6.1  </a:t>
            </a:r>
            <a:r>
              <a:rPr lang="zh-CN" altLang="en-US"/>
              <a:t>自激振荡及稳定工作的条件</a:t>
            </a:r>
          </a:p>
        </p:txBody>
      </p:sp>
      <p:sp>
        <p:nvSpPr>
          <p:cNvPr id="81924" name="Text Box 3"/>
          <p:cNvSpPr txBox="1">
            <a:spLocks noChangeArrowheads="1"/>
          </p:cNvSpPr>
          <p:nvPr/>
        </p:nvSpPr>
        <p:spPr bwMode="auto">
          <a:xfrm>
            <a:off x="395288" y="873125"/>
            <a:ext cx="32686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kumimoji="1"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自激振荡现象</a:t>
            </a:r>
          </a:p>
        </p:txBody>
      </p:sp>
      <p:sp>
        <p:nvSpPr>
          <p:cNvPr id="68" name="Rectangle 33"/>
          <p:cNvSpPr>
            <a:spLocks noChangeArrowheads="1"/>
          </p:cNvSpPr>
          <p:nvPr/>
        </p:nvSpPr>
        <p:spPr bwMode="auto">
          <a:xfrm>
            <a:off x="479425" y="1487488"/>
            <a:ext cx="2978150" cy="201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500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在不加任何输入信号的情况下，放大电路仍会产生一定频率的信号输出。</a:t>
            </a:r>
          </a:p>
        </p:txBody>
      </p:sp>
      <p:sp>
        <p:nvSpPr>
          <p:cNvPr id="69" name="Text Box 34"/>
          <p:cNvSpPr txBox="1">
            <a:spLocks noChangeArrowheads="1"/>
          </p:cNvSpPr>
          <p:nvPr/>
        </p:nvSpPr>
        <p:spPr bwMode="auto">
          <a:xfrm>
            <a:off x="395288" y="3789363"/>
            <a:ext cx="3333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kumimoji="1"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产生原因</a:t>
            </a:r>
          </a:p>
        </p:txBody>
      </p:sp>
      <p:grpSp>
        <p:nvGrpSpPr>
          <p:cNvPr id="70" name="Group 39"/>
          <p:cNvGrpSpPr>
            <a:grpSpLocks/>
          </p:cNvGrpSpPr>
          <p:nvPr/>
        </p:nvGrpSpPr>
        <p:grpSpPr bwMode="auto">
          <a:xfrm>
            <a:off x="425450" y="4284663"/>
            <a:ext cx="8294688" cy="1463675"/>
            <a:chOff x="268" y="2803"/>
            <a:chExt cx="5225" cy="922"/>
          </a:xfrm>
        </p:grpSpPr>
        <p:sp>
          <p:nvSpPr>
            <p:cNvPr id="71" name="Rectangle 36"/>
            <p:cNvSpPr>
              <a:spLocks noChangeArrowheads="1"/>
            </p:cNvSpPr>
            <p:nvPr/>
          </p:nvSpPr>
          <p:spPr bwMode="auto">
            <a:xfrm>
              <a:off x="268" y="2803"/>
              <a:ext cx="5225" cy="9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25000"/>
                </a:lnSpc>
                <a:spcBef>
                  <a:spcPct val="5000"/>
                </a:spcBef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kern="0">
                  <a:solidFill>
                    <a:srgbClr val="000000"/>
                  </a:solidFill>
                  <a:latin typeface="Times New Roman" pitchFamily="18" charset="0"/>
                </a:rPr>
                <a:t>                   </a:t>
              </a:r>
              <a:r>
                <a:rPr lang="zh-CN" altLang="en-US" sz="2400" kern="0">
                  <a:solidFill>
                    <a:srgbClr val="000000"/>
                  </a:solidFill>
                  <a:latin typeface="Times New Roman" pitchFamily="18" charset="0"/>
                </a:rPr>
                <a:t>在高频区或低频区产生的</a:t>
              </a:r>
              <a:r>
                <a:rPr lang="zh-CN" altLang="en-US" sz="2400" kern="0">
                  <a:solidFill>
                    <a:srgbClr val="FF0000"/>
                  </a:solidFill>
                  <a:latin typeface="Times New Roman" pitchFamily="18" charset="0"/>
                </a:rPr>
                <a:t>附加相移</a:t>
              </a:r>
              <a:r>
                <a:rPr lang="zh-CN" altLang="en-US" sz="2400" kern="0">
                  <a:solidFill>
                    <a:srgbClr val="000000"/>
                  </a:solidFill>
                  <a:latin typeface="Times New Roman" pitchFamily="18" charset="0"/>
                </a:rPr>
                <a:t>达到</a:t>
              </a:r>
              <a:r>
                <a:rPr lang="en-US" altLang="zh-CN" sz="2400" kern="0">
                  <a:solidFill>
                    <a:srgbClr val="000000"/>
                  </a:solidFill>
                  <a:latin typeface="Times New Roman" pitchFamily="18" charset="0"/>
                </a:rPr>
                <a:t>180</a:t>
              </a:r>
              <a:r>
                <a:rPr lang="en-US" altLang="zh-CN" sz="2400" kern="0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</a:t>
              </a:r>
              <a:r>
                <a:rPr lang="zh-CN" altLang="en-US" sz="2400" kern="0">
                  <a:solidFill>
                    <a:srgbClr val="000000"/>
                  </a:solidFill>
                  <a:latin typeface="Times New Roman" pitchFamily="18" charset="0"/>
                </a:rPr>
                <a:t>，使中频区的负反馈在高频区或低频区变成了正反馈，当满足了一定的幅值条件时，便产生自激振荡。</a:t>
              </a:r>
            </a:p>
          </p:txBody>
        </p:sp>
        <p:graphicFrame>
          <p:nvGraphicFramePr>
            <p:cNvPr id="81929" name="Object 37"/>
            <p:cNvGraphicFramePr>
              <a:graphicFrameLocks noChangeAspect="1"/>
            </p:cNvGraphicFramePr>
            <p:nvPr/>
          </p:nvGraphicFramePr>
          <p:xfrm>
            <a:off x="732" y="2852"/>
            <a:ext cx="515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890" name="公式" r:id="rId4" imgW="406048" imgH="215713" progId="Equation.3">
                    <p:embed/>
                  </p:oleObj>
                </mc:Choice>
                <mc:Fallback>
                  <p:oleObj name="公式" r:id="rId4" imgW="406048" imgH="215713" progId="Equation.3">
                    <p:embed/>
                    <p:pic>
                      <p:nvPicPr>
                        <p:cNvPr id="81929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2" y="2852"/>
                          <a:ext cx="515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utoUpdateAnimBg="0"/>
      <p:bldP spid="69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8.6.1  </a:t>
            </a:r>
            <a:r>
              <a:rPr lang="zh-CN" altLang="en-US"/>
              <a:t>自激振荡及稳定工作的条件</a:t>
            </a:r>
          </a:p>
        </p:txBody>
      </p:sp>
      <p:sp>
        <p:nvSpPr>
          <p:cNvPr id="82947" name="Text Box 5"/>
          <p:cNvSpPr txBox="1">
            <a:spLocks noChangeArrowheads="1"/>
          </p:cNvSpPr>
          <p:nvPr/>
        </p:nvSpPr>
        <p:spPr bwMode="auto">
          <a:xfrm>
            <a:off x="265113" y="762000"/>
            <a:ext cx="32686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3.  </a:t>
            </a:r>
            <a:r>
              <a:rPr kumimoji="1"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自激振荡条件</a:t>
            </a: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1927225" y="2501900"/>
            <a:ext cx="156368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自激振荡</a:t>
            </a:r>
          </a:p>
        </p:txBody>
      </p:sp>
      <p:grpSp>
        <p:nvGrpSpPr>
          <p:cNvPr id="30" name="Group 7"/>
          <p:cNvGrpSpPr>
            <a:grpSpLocks/>
          </p:cNvGrpSpPr>
          <p:nvPr/>
        </p:nvGrpSpPr>
        <p:grpSpPr bwMode="auto">
          <a:xfrm>
            <a:off x="420688" y="2006600"/>
            <a:ext cx="3295650" cy="595313"/>
            <a:chOff x="265" y="1360"/>
            <a:chExt cx="2076" cy="375"/>
          </a:xfrm>
        </p:grpSpPr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265" y="1360"/>
              <a:ext cx="1001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  <a:latin typeface="楷体_GB2312" pitchFamily="49" charset="-122"/>
                </a:rPr>
                <a:t>反馈深度</a:t>
              </a:r>
            </a:p>
          </p:txBody>
        </p:sp>
        <p:graphicFrame>
          <p:nvGraphicFramePr>
            <p:cNvPr id="82971" name="Object 9"/>
            <p:cNvGraphicFramePr>
              <a:graphicFrameLocks noChangeAspect="1"/>
            </p:cNvGraphicFramePr>
            <p:nvPr/>
          </p:nvGraphicFramePr>
          <p:xfrm>
            <a:off x="1099" y="1381"/>
            <a:ext cx="1242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14" name="公式" r:id="rId3" imgW="977900" imgH="279400" progId="Equation.3">
                    <p:embed/>
                  </p:oleObj>
                </mc:Choice>
                <mc:Fallback>
                  <p:oleObj name="公式" r:id="rId3" imgW="977900" imgH="279400" progId="Equation.3">
                    <p:embed/>
                    <p:pic>
                      <p:nvPicPr>
                        <p:cNvPr id="82971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9" y="1381"/>
                          <a:ext cx="1242" cy="3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3" name="Group 10"/>
          <p:cNvGrpSpPr>
            <a:grpSpLocks/>
          </p:cNvGrpSpPr>
          <p:nvPr/>
        </p:nvGrpSpPr>
        <p:grpSpPr bwMode="auto">
          <a:xfrm>
            <a:off x="298450" y="2997200"/>
            <a:ext cx="4071938" cy="493713"/>
            <a:chOff x="188" y="1984"/>
            <a:chExt cx="2565" cy="311"/>
          </a:xfrm>
        </p:grpSpPr>
        <p:sp>
          <p:nvSpPr>
            <p:cNvPr id="34" name="Rectangle 11"/>
            <p:cNvSpPr>
              <a:spLocks noChangeArrowheads="1"/>
            </p:cNvSpPr>
            <p:nvPr/>
          </p:nvSpPr>
          <p:spPr bwMode="auto">
            <a:xfrm>
              <a:off x="188" y="1984"/>
              <a:ext cx="401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  <a:latin typeface="楷体_GB2312" pitchFamily="49" charset="-122"/>
                </a:rPr>
                <a:t>即</a:t>
              </a:r>
            </a:p>
          </p:txBody>
        </p:sp>
        <p:graphicFrame>
          <p:nvGraphicFramePr>
            <p:cNvPr id="82968" name="Object 12"/>
            <p:cNvGraphicFramePr>
              <a:graphicFrameLocks noChangeAspect="1"/>
            </p:cNvGraphicFramePr>
            <p:nvPr/>
          </p:nvGraphicFramePr>
          <p:xfrm>
            <a:off x="518" y="2019"/>
            <a:ext cx="692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15" name="公式" r:id="rId5" imgW="545863" imgH="190417" progId="Equation.3">
                    <p:embed/>
                  </p:oleObj>
                </mc:Choice>
                <mc:Fallback>
                  <p:oleObj name="公式" r:id="rId5" imgW="545863" imgH="190417" progId="Equation.3">
                    <p:embed/>
                    <p:pic>
                      <p:nvPicPr>
                        <p:cNvPr id="82968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8" y="2019"/>
                          <a:ext cx="692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969" name="Object 13"/>
            <p:cNvGraphicFramePr>
              <a:graphicFrameLocks noChangeAspect="1"/>
            </p:cNvGraphicFramePr>
            <p:nvPr/>
          </p:nvGraphicFramePr>
          <p:xfrm>
            <a:off x="1332" y="2004"/>
            <a:ext cx="1421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16" name="公式" r:id="rId7" imgW="1117115" imgH="215806" progId="Equation.3">
                    <p:embed/>
                  </p:oleObj>
                </mc:Choice>
                <mc:Fallback>
                  <p:oleObj name="公式" r:id="rId7" imgW="1117115" imgH="215806" progId="Equation.3">
                    <p:embed/>
                    <p:pic>
                      <p:nvPicPr>
                        <p:cNvPr id="82969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2" y="2004"/>
                          <a:ext cx="1421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2951" name="Group 14"/>
          <p:cNvGrpSpPr>
            <a:grpSpLocks/>
          </p:cNvGrpSpPr>
          <p:nvPr/>
        </p:nvGrpSpPr>
        <p:grpSpPr bwMode="auto">
          <a:xfrm>
            <a:off x="4583113" y="779463"/>
            <a:ext cx="4367212" cy="2476500"/>
            <a:chOff x="2887" y="587"/>
            <a:chExt cx="2751" cy="1560"/>
          </a:xfrm>
        </p:grpSpPr>
        <p:sp>
          <p:nvSpPr>
            <p:cNvPr id="38" name="AutoShape 15" descr="羊皮纸"/>
            <p:cNvSpPr>
              <a:spLocks noChangeArrowheads="1"/>
            </p:cNvSpPr>
            <p:nvPr/>
          </p:nvSpPr>
          <p:spPr bwMode="auto">
            <a:xfrm>
              <a:off x="2887" y="587"/>
              <a:ext cx="2751" cy="1560"/>
            </a:xfrm>
            <a:prstGeom prst="roundRect">
              <a:avLst>
                <a:gd name="adj" fmla="val 16667"/>
              </a:avLst>
            </a:prstGeom>
            <a:blipFill dpi="0" rotWithShape="0">
              <a:blip r:embed="rId9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graphicFrame>
          <p:nvGraphicFramePr>
            <p:cNvPr id="82966" name="Object 16"/>
            <p:cNvGraphicFramePr>
              <a:graphicFrameLocks noChangeAspect="1"/>
            </p:cNvGraphicFramePr>
            <p:nvPr/>
          </p:nvGraphicFramePr>
          <p:xfrm>
            <a:off x="2906" y="692"/>
            <a:ext cx="2584" cy="13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17" name="图片" r:id="rId10" imgW="2276475" imgH="1209675" progId="Word.Picture.8">
                    <p:embed/>
                  </p:oleObj>
                </mc:Choice>
                <mc:Fallback>
                  <p:oleObj name="图片" r:id="rId10" imgW="2276475" imgH="1209675" progId="Word.Picture.8">
                    <p:embed/>
                    <p:pic>
                      <p:nvPicPr>
                        <p:cNvPr id="82966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6" y="692"/>
                          <a:ext cx="2584" cy="13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0" name="Group 17"/>
          <p:cNvGrpSpPr>
            <a:grpSpLocks/>
          </p:cNvGrpSpPr>
          <p:nvPr/>
        </p:nvGrpSpPr>
        <p:grpSpPr bwMode="auto">
          <a:xfrm>
            <a:off x="298450" y="3533775"/>
            <a:ext cx="4765675" cy="581025"/>
            <a:chOff x="210" y="2327"/>
            <a:chExt cx="3002" cy="366"/>
          </a:xfrm>
        </p:grpSpPr>
        <p:sp>
          <p:nvSpPr>
            <p:cNvPr id="41" name="Rectangle 18"/>
            <p:cNvSpPr>
              <a:spLocks noChangeArrowheads="1"/>
            </p:cNvSpPr>
            <p:nvPr/>
          </p:nvSpPr>
          <p:spPr bwMode="auto">
            <a:xfrm>
              <a:off x="210" y="2327"/>
              <a:ext cx="401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  <a:latin typeface="楷体_GB2312" pitchFamily="49" charset="-122"/>
                </a:rPr>
                <a:t>又</a:t>
              </a:r>
            </a:p>
          </p:txBody>
        </p:sp>
        <p:graphicFrame>
          <p:nvGraphicFramePr>
            <p:cNvPr id="82964" name="Object 19"/>
            <p:cNvGraphicFramePr>
              <a:graphicFrameLocks noChangeAspect="1"/>
            </p:cNvGraphicFramePr>
            <p:nvPr/>
          </p:nvGraphicFramePr>
          <p:xfrm>
            <a:off x="565" y="2340"/>
            <a:ext cx="2647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18" name="公式" r:id="rId12" imgW="2082800" imgH="279400" progId="Equation.3">
                    <p:embed/>
                  </p:oleObj>
                </mc:Choice>
                <mc:Fallback>
                  <p:oleObj name="公式" r:id="rId12" imgW="2082800" imgH="279400" progId="Equation.3">
                    <p:embed/>
                    <p:pic>
                      <p:nvPicPr>
                        <p:cNvPr id="82964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5" y="2340"/>
                          <a:ext cx="2647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3" name="Rectangle 20"/>
          <p:cNvSpPr>
            <a:spLocks noChangeArrowheads="1"/>
          </p:cNvSpPr>
          <p:nvPr/>
        </p:nvSpPr>
        <p:spPr bwMode="auto">
          <a:xfrm>
            <a:off x="261938" y="4073525"/>
            <a:ext cx="24876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得自激振荡条件</a:t>
            </a:r>
          </a:p>
        </p:txBody>
      </p:sp>
      <p:graphicFrame>
        <p:nvGraphicFramePr>
          <p:cNvPr id="44" name="Object 21"/>
          <p:cNvGraphicFramePr>
            <a:graphicFrameLocks noChangeAspect="1"/>
          </p:cNvGraphicFramePr>
          <p:nvPr/>
        </p:nvGraphicFramePr>
        <p:xfrm>
          <a:off x="1319213" y="4587875"/>
          <a:ext cx="222885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9" name="公式" r:id="rId14" imgW="1104900" imgH="279400" progId="Equation.3">
                  <p:embed/>
                </p:oleObj>
              </mc:Choice>
              <mc:Fallback>
                <p:oleObj name="公式" r:id="rId14" imgW="1104900" imgH="279400" progId="Equation.3">
                  <p:embed/>
                  <p:pic>
                    <p:nvPicPr>
                      <p:cNvPr id="44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9213" y="4587875"/>
                        <a:ext cx="2228850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22"/>
          <p:cNvGraphicFramePr>
            <a:graphicFrameLocks noChangeAspect="1"/>
          </p:cNvGraphicFramePr>
          <p:nvPr/>
        </p:nvGraphicFramePr>
        <p:xfrm>
          <a:off x="1284288" y="5194300"/>
          <a:ext cx="3919537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0" name="Equation" r:id="rId16" imgW="1943100" imgH="203200" progId="Equation.3">
                  <p:embed/>
                </p:oleObj>
              </mc:Choice>
              <mc:Fallback>
                <p:oleObj name="Equation" r:id="rId16" imgW="1943100" imgH="203200" progId="Equation.3">
                  <p:embed/>
                  <p:pic>
                    <p:nvPicPr>
                      <p:cNvPr id="45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4288" y="5194300"/>
                        <a:ext cx="3919537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AutoShape 23"/>
          <p:cNvSpPr>
            <a:spLocks/>
          </p:cNvSpPr>
          <p:nvPr/>
        </p:nvSpPr>
        <p:spPr bwMode="auto">
          <a:xfrm>
            <a:off x="1095375" y="4751388"/>
            <a:ext cx="87313" cy="723900"/>
          </a:xfrm>
          <a:prstGeom prst="leftBrace">
            <a:avLst>
              <a:gd name="adj1" fmla="val 69091"/>
              <a:gd name="adj2" fmla="val 50000"/>
            </a:avLst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zh-CN" altLang="en-US" b="1" kern="0">
              <a:solidFill>
                <a:srgbClr val="000000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47" name="Rectangle 24"/>
          <p:cNvSpPr>
            <a:spLocks noChangeArrowheads="1"/>
          </p:cNvSpPr>
          <p:nvPr/>
        </p:nvSpPr>
        <p:spPr bwMode="auto">
          <a:xfrm>
            <a:off x="4148138" y="4549775"/>
            <a:ext cx="15636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幅值条件</a:t>
            </a:r>
          </a:p>
        </p:txBody>
      </p:sp>
      <p:sp>
        <p:nvSpPr>
          <p:cNvPr id="48" name="Rectangle 25"/>
          <p:cNvSpPr>
            <a:spLocks noChangeArrowheads="1"/>
          </p:cNvSpPr>
          <p:nvPr/>
        </p:nvSpPr>
        <p:spPr bwMode="auto">
          <a:xfrm>
            <a:off x="5275263" y="5078413"/>
            <a:ext cx="334486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相位条件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（附加相移）</a:t>
            </a:r>
            <a:endParaRPr lang="zh-CN" altLang="en-US" sz="24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9" name="Rectangle 26"/>
          <p:cNvSpPr>
            <a:spLocks noChangeArrowheads="1"/>
          </p:cNvSpPr>
          <p:nvPr/>
        </p:nvSpPr>
        <p:spPr bwMode="auto">
          <a:xfrm>
            <a:off x="1125538" y="5678488"/>
            <a:ext cx="611346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注：输入端求和的相位（</a:t>
            </a:r>
            <a:r>
              <a:rPr lang="en-US" altLang="zh-CN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-1</a:t>
            </a:r>
            <a:r>
              <a:rPr lang="zh-CN" alt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）不包含在内</a:t>
            </a:r>
          </a:p>
        </p:txBody>
      </p:sp>
      <p:graphicFrame>
        <p:nvGraphicFramePr>
          <p:cNvPr id="50" name="Object 27"/>
          <p:cNvGraphicFramePr>
            <a:graphicFrameLocks noChangeAspect="1"/>
          </p:cNvGraphicFramePr>
          <p:nvPr/>
        </p:nvGraphicFramePr>
        <p:xfrm>
          <a:off x="2098675" y="1187450"/>
          <a:ext cx="156527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1" name="Equation" r:id="rId18" imgW="774364" imgH="393529" progId="Equation.3">
                  <p:embed/>
                </p:oleObj>
              </mc:Choice>
              <mc:Fallback>
                <p:oleObj name="Equation" r:id="rId18" imgW="774364" imgH="393529" progId="Equation.3">
                  <p:embed/>
                  <p:pic>
                    <p:nvPicPr>
                      <p:cNvPr id="5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8675" y="1187450"/>
                        <a:ext cx="1565275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28"/>
          <p:cNvSpPr>
            <a:spLocks noChangeArrowheads="1"/>
          </p:cNvSpPr>
          <p:nvPr/>
        </p:nvSpPr>
        <p:spPr bwMode="auto">
          <a:xfrm>
            <a:off x="422275" y="1335088"/>
            <a:ext cx="1589088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闭环增益</a:t>
            </a:r>
          </a:p>
        </p:txBody>
      </p:sp>
      <p:sp>
        <p:nvSpPr>
          <p:cNvPr id="52" name="Rectangle 29"/>
          <p:cNvSpPr>
            <a:spLocks noChangeArrowheads="1"/>
          </p:cNvSpPr>
          <p:nvPr/>
        </p:nvSpPr>
        <p:spPr bwMode="auto">
          <a:xfrm>
            <a:off x="5651500" y="3429000"/>
            <a:ext cx="3313113" cy="140652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注：负反馈放大电路是否自激振荡实际上与输入信号无关。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utoUpdateAnimBg="0"/>
      <p:bldP spid="43" grpId="0" autoUpdateAnimBg="0"/>
      <p:bldP spid="46" grpId="0" animBg="1"/>
      <p:bldP spid="47" grpId="0" autoUpdateAnimBg="0"/>
      <p:bldP spid="48" grpId="0" autoUpdateAnimBg="0"/>
      <p:bldP spid="49" grpId="0" autoUpdateAnimBg="0"/>
      <p:bldP spid="51" grpId="0" autoUpdateAnimBg="0"/>
      <p:bldP spid="52" grpId="0" animBg="1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8.6.1  </a:t>
            </a:r>
            <a:r>
              <a:rPr lang="zh-CN" altLang="en-US"/>
              <a:t>自激振荡及稳定工作的条件</a:t>
            </a:r>
          </a:p>
        </p:txBody>
      </p:sp>
      <p:sp>
        <p:nvSpPr>
          <p:cNvPr id="83971" name="Text Box 5"/>
          <p:cNvSpPr txBox="1">
            <a:spLocks noChangeArrowheads="1"/>
          </p:cNvSpPr>
          <p:nvPr/>
        </p:nvSpPr>
        <p:spPr bwMode="auto">
          <a:xfrm>
            <a:off x="265113" y="762000"/>
            <a:ext cx="32686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4.  </a:t>
            </a:r>
            <a:r>
              <a:rPr kumimoji="1"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稳定工作条件</a:t>
            </a: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612775" y="1254125"/>
            <a:ext cx="29813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破坏自激振荡条件</a:t>
            </a:r>
          </a:p>
        </p:txBody>
      </p:sp>
      <p:grpSp>
        <p:nvGrpSpPr>
          <p:cNvPr id="30" name="Group 7"/>
          <p:cNvGrpSpPr>
            <a:grpSpLocks/>
          </p:cNvGrpSpPr>
          <p:nvPr/>
        </p:nvGrpSpPr>
        <p:grpSpPr bwMode="auto">
          <a:xfrm>
            <a:off x="712788" y="1754188"/>
            <a:ext cx="3021012" cy="969962"/>
            <a:chOff x="156" y="1364"/>
            <a:chExt cx="1903" cy="611"/>
          </a:xfrm>
        </p:grpSpPr>
        <p:graphicFrame>
          <p:nvGraphicFramePr>
            <p:cNvPr id="83993" name="Object 8"/>
            <p:cNvGraphicFramePr>
              <a:graphicFrameLocks noChangeAspect="1"/>
            </p:cNvGraphicFramePr>
            <p:nvPr/>
          </p:nvGraphicFramePr>
          <p:xfrm>
            <a:off x="240" y="1364"/>
            <a:ext cx="628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38" name="公式" r:id="rId3" imgW="495085" imgH="279279" progId="Equation.3">
                    <p:embed/>
                  </p:oleObj>
                </mc:Choice>
                <mc:Fallback>
                  <p:oleObj name="公式" r:id="rId3" imgW="495085" imgH="279279" progId="Equation.3">
                    <p:embed/>
                    <p:pic>
                      <p:nvPicPr>
                        <p:cNvPr id="83993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1364"/>
                          <a:ext cx="628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3994" name="Object 9"/>
            <p:cNvGraphicFramePr>
              <a:graphicFrameLocks noChangeAspect="1"/>
            </p:cNvGraphicFramePr>
            <p:nvPr/>
          </p:nvGraphicFramePr>
          <p:xfrm>
            <a:off x="270" y="1688"/>
            <a:ext cx="1789" cy="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39" name="Equation" r:id="rId5" imgW="1409700" imgH="228600" progId="Equation.3">
                    <p:embed/>
                  </p:oleObj>
                </mc:Choice>
                <mc:Fallback>
                  <p:oleObj name="Equation" r:id="rId5" imgW="1409700" imgH="228600" progId="Equation.3">
                    <p:embed/>
                    <p:pic>
                      <p:nvPicPr>
                        <p:cNvPr id="83994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0" y="1688"/>
                          <a:ext cx="1789" cy="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" name="AutoShape 10"/>
            <p:cNvSpPr>
              <a:spLocks/>
            </p:cNvSpPr>
            <p:nvPr/>
          </p:nvSpPr>
          <p:spPr bwMode="auto">
            <a:xfrm>
              <a:off x="156" y="1445"/>
              <a:ext cx="55" cy="456"/>
            </a:xfrm>
            <a:prstGeom prst="leftBrace">
              <a:avLst>
                <a:gd name="adj1" fmla="val 69091"/>
                <a:gd name="adj2" fmla="val 50000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grpSp>
        <p:nvGrpSpPr>
          <p:cNvPr id="34" name="Group 11"/>
          <p:cNvGrpSpPr>
            <a:grpSpLocks/>
          </p:cNvGrpSpPr>
          <p:nvPr/>
        </p:nvGrpSpPr>
        <p:grpSpPr bwMode="auto">
          <a:xfrm>
            <a:off x="4337050" y="1600200"/>
            <a:ext cx="2673350" cy="1100138"/>
            <a:chOff x="2496" y="1339"/>
            <a:chExt cx="1684" cy="693"/>
          </a:xfrm>
        </p:grpSpPr>
        <p:graphicFrame>
          <p:nvGraphicFramePr>
            <p:cNvPr id="83989" name="Object 12"/>
            <p:cNvGraphicFramePr>
              <a:graphicFrameLocks noChangeAspect="1"/>
            </p:cNvGraphicFramePr>
            <p:nvPr/>
          </p:nvGraphicFramePr>
          <p:xfrm>
            <a:off x="2939" y="1358"/>
            <a:ext cx="646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40" name="公式" r:id="rId7" imgW="508000" imgH="279400" progId="Equation.3">
                    <p:embed/>
                  </p:oleObj>
                </mc:Choice>
                <mc:Fallback>
                  <p:oleObj name="公式" r:id="rId7" imgW="508000" imgH="279400" progId="Equation.3">
                    <p:embed/>
                    <p:pic>
                      <p:nvPicPr>
                        <p:cNvPr id="83989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39" y="1358"/>
                          <a:ext cx="646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3990" name="Object 13"/>
            <p:cNvGraphicFramePr>
              <a:graphicFrameLocks noChangeAspect="1"/>
            </p:cNvGraphicFramePr>
            <p:nvPr/>
          </p:nvGraphicFramePr>
          <p:xfrm>
            <a:off x="2939" y="1713"/>
            <a:ext cx="1241" cy="3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41" name="Equation" r:id="rId9" imgW="977476" imgH="253890" progId="Equation.3">
                    <p:embed/>
                  </p:oleObj>
                </mc:Choice>
                <mc:Fallback>
                  <p:oleObj name="Equation" r:id="rId9" imgW="977476" imgH="253890" progId="Equation.3">
                    <p:embed/>
                    <p:pic>
                      <p:nvPicPr>
                        <p:cNvPr id="8399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39" y="1713"/>
                          <a:ext cx="1241" cy="3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AutoShape 14"/>
            <p:cNvSpPr>
              <a:spLocks/>
            </p:cNvSpPr>
            <p:nvPr/>
          </p:nvSpPr>
          <p:spPr bwMode="auto">
            <a:xfrm>
              <a:off x="2844" y="1457"/>
              <a:ext cx="55" cy="502"/>
            </a:xfrm>
            <a:prstGeom prst="leftBrace">
              <a:avLst>
                <a:gd name="adj1" fmla="val 76061"/>
                <a:gd name="adj2" fmla="val 50000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sp>
          <p:nvSpPr>
            <p:cNvPr id="38" name="Rectangle 15"/>
            <p:cNvSpPr>
              <a:spLocks noChangeArrowheads="1"/>
            </p:cNvSpPr>
            <p:nvPr/>
          </p:nvSpPr>
          <p:spPr bwMode="auto">
            <a:xfrm>
              <a:off x="2496" y="1339"/>
              <a:ext cx="378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100" b="0" kern="0">
                  <a:solidFill>
                    <a:srgbClr val="000000"/>
                  </a:solidFill>
                  <a:latin typeface="楷体_GB2312" pitchFamily="49" charset="-122"/>
                </a:rPr>
                <a:t>或</a:t>
              </a:r>
            </a:p>
          </p:txBody>
        </p:sp>
      </p:grpSp>
      <p:grpSp>
        <p:nvGrpSpPr>
          <p:cNvPr id="39" name="Group 16"/>
          <p:cNvGrpSpPr>
            <a:grpSpLocks/>
          </p:cNvGrpSpPr>
          <p:nvPr/>
        </p:nvGrpSpPr>
        <p:grpSpPr bwMode="auto">
          <a:xfrm>
            <a:off x="914400" y="3276600"/>
            <a:ext cx="3441700" cy="1030288"/>
            <a:chOff x="576" y="2064"/>
            <a:chExt cx="2168" cy="649"/>
          </a:xfrm>
        </p:grpSpPr>
        <p:graphicFrame>
          <p:nvGraphicFramePr>
            <p:cNvPr id="83986" name="Object 17"/>
            <p:cNvGraphicFramePr>
              <a:graphicFrameLocks noChangeAspect="1"/>
            </p:cNvGraphicFramePr>
            <p:nvPr/>
          </p:nvGraphicFramePr>
          <p:xfrm>
            <a:off x="728" y="2064"/>
            <a:ext cx="2016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42" name="公式" r:id="rId11" imgW="1587500" imgH="279400" progId="Equation.3">
                    <p:embed/>
                  </p:oleObj>
                </mc:Choice>
                <mc:Fallback>
                  <p:oleObj name="公式" r:id="rId11" imgW="1587500" imgH="279400" progId="Equation.3">
                    <p:embed/>
                    <p:pic>
                      <p:nvPicPr>
                        <p:cNvPr id="83986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8" y="2064"/>
                          <a:ext cx="2016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3987" name="Object 18"/>
            <p:cNvGraphicFramePr>
              <a:graphicFrameLocks noChangeAspect="1"/>
            </p:cNvGraphicFramePr>
            <p:nvPr/>
          </p:nvGraphicFramePr>
          <p:xfrm>
            <a:off x="720" y="2432"/>
            <a:ext cx="1823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43" name="Equation" r:id="rId13" imgW="1307532" imgH="203112" progId="Equation.3">
                    <p:embed/>
                  </p:oleObj>
                </mc:Choice>
                <mc:Fallback>
                  <p:oleObj name="Equation" r:id="rId13" imgW="1307532" imgH="203112" progId="Equation.3">
                    <p:embed/>
                    <p:pic>
                      <p:nvPicPr>
                        <p:cNvPr id="83987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" y="2432"/>
                          <a:ext cx="1823" cy="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" name="AutoShape 19"/>
            <p:cNvSpPr>
              <a:spLocks/>
            </p:cNvSpPr>
            <p:nvPr/>
          </p:nvSpPr>
          <p:spPr bwMode="auto">
            <a:xfrm>
              <a:off x="576" y="2156"/>
              <a:ext cx="55" cy="456"/>
            </a:xfrm>
            <a:prstGeom prst="leftBrace">
              <a:avLst>
                <a:gd name="adj1" fmla="val 69091"/>
                <a:gd name="adj2" fmla="val 50000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grpSp>
        <p:nvGrpSpPr>
          <p:cNvPr id="43" name="Group 20"/>
          <p:cNvGrpSpPr>
            <a:grpSpLocks/>
          </p:cNvGrpSpPr>
          <p:nvPr/>
        </p:nvGrpSpPr>
        <p:grpSpPr bwMode="auto">
          <a:xfrm>
            <a:off x="5049838" y="3276600"/>
            <a:ext cx="2906712" cy="1074738"/>
            <a:chOff x="2921" y="2064"/>
            <a:chExt cx="1831" cy="677"/>
          </a:xfrm>
        </p:grpSpPr>
        <p:graphicFrame>
          <p:nvGraphicFramePr>
            <p:cNvPr id="83983" name="Object 21"/>
            <p:cNvGraphicFramePr>
              <a:graphicFrameLocks noChangeAspect="1"/>
            </p:cNvGraphicFramePr>
            <p:nvPr/>
          </p:nvGraphicFramePr>
          <p:xfrm>
            <a:off x="3027" y="2064"/>
            <a:ext cx="1082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44" name="Equation" r:id="rId15" imgW="850531" imgH="279279" progId="Equation.3">
                    <p:embed/>
                  </p:oleObj>
                </mc:Choice>
                <mc:Fallback>
                  <p:oleObj name="Equation" r:id="rId15" imgW="850531" imgH="279279" progId="Equation.3">
                    <p:embed/>
                    <p:pic>
                      <p:nvPicPr>
                        <p:cNvPr id="83983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7" y="2064"/>
                          <a:ext cx="1082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3984" name="Object 22"/>
            <p:cNvGraphicFramePr>
              <a:graphicFrameLocks noChangeAspect="1"/>
            </p:cNvGraphicFramePr>
            <p:nvPr/>
          </p:nvGraphicFramePr>
          <p:xfrm>
            <a:off x="3043" y="2407"/>
            <a:ext cx="1709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45" name="Equation" r:id="rId17" imgW="1218671" imgH="241195" progId="Equation.3">
                    <p:embed/>
                  </p:oleObj>
                </mc:Choice>
                <mc:Fallback>
                  <p:oleObj name="Equation" r:id="rId17" imgW="1218671" imgH="241195" progId="Equation.3">
                    <p:embed/>
                    <p:pic>
                      <p:nvPicPr>
                        <p:cNvPr id="83984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3" y="2407"/>
                          <a:ext cx="1709" cy="3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" name="AutoShape 23"/>
            <p:cNvSpPr>
              <a:spLocks/>
            </p:cNvSpPr>
            <p:nvPr/>
          </p:nvSpPr>
          <p:spPr bwMode="auto">
            <a:xfrm>
              <a:off x="2921" y="2170"/>
              <a:ext cx="55" cy="456"/>
            </a:xfrm>
            <a:prstGeom prst="leftBrace">
              <a:avLst>
                <a:gd name="adj1" fmla="val 69091"/>
                <a:gd name="adj2" fmla="val 50000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sp>
        <p:nvSpPr>
          <p:cNvPr id="47" name="Rectangle 24"/>
          <p:cNvSpPr>
            <a:spLocks noChangeArrowheads="1"/>
          </p:cNvSpPr>
          <p:nvPr/>
        </p:nvSpPr>
        <p:spPr bwMode="auto">
          <a:xfrm>
            <a:off x="228600" y="5486400"/>
            <a:ext cx="83058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  <a:latin typeface="楷体_GB2312" pitchFamily="49" charset="-122"/>
              </a:rPr>
              <a:t>    </a:t>
            </a:r>
            <a:r>
              <a:rPr lang="zh-CN" altLang="en-US" sz="2400" kern="0">
                <a:solidFill>
                  <a:srgbClr val="000000"/>
                </a:solidFill>
                <a:latin typeface="楷体_GB2312" pitchFamily="49" charset="-122"/>
              </a:rPr>
              <a:t>当反馈网络为纯电阻网络时， </a:t>
            </a:r>
            <a:r>
              <a:rPr lang="zh-CN" altLang="en-US" sz="2400" i="1" kern="0">
                <a:solidFill>
                  <a:srgbClr val="000000"/>
                </a:solidFill>
                <a:sym typeface="Symbol" pitchFamily="18" charset="2"/>
              </a:rPr>
              <a:t></a:t>
            </a:r>
            <a:r>
              <a:rPr lang="en-US" altLang="zh-CN" sz="2400" kern="0" baseline="-25000">
                <a:solidFill>
                  <a:srgbClr val="000000"/>
                </a:solidFill>
              </a:rPr>
              <a:t>f </a:t>
            </a:r>
            <a:r>
              <a:rPr lang="en-US" altLang="zh-CN" sz="2400" kern="0">
                <a:solidFill>
                  <a:srgbClr val="000000"/>
                </a:solidFill>
              </a:rPr>
              <a:t>= 0</a:t>
            </a:r>
            <a:r>
              <a:rPr lang="en-US" altLang="zh-CN" sz="2400" kern="0">
                <a:solidFill>
                  <a:srgbClr val="000000"/>
                </a:solidFill>
                <a:sym typeface="Symbol" pitchFamily="18" charset="2"/>
              </a:rPr>
              <a:t></a:t>
            </a:r>
            <a:r>
              <a:rPr lang="zh-CN" altLang="en-US" sz="2400" kern="0">
                <a:solidFill>
                  <a:srgbClr val="000000"/>
                </a:solidFill>
                <a:sym typeface="Symbol" pitchFamily="18" charset="2"/>
              </a:rPr>
              <a:t>。</a:t>
            </a:r>
          </a:p>
        </p:txBody>
      </p:sp>
      <p:sp>
        <p:nvSpPr>
          <p:cNvPr id="48" name="Rectangle 25"/>
          <p:cNvSpPr>
            <a:spLocks noChangeArrowheads="1"/>
          </p:cNvSpPr>
          <p:nvPr/>
        </p:nvSpPr>
        <p:spPr bwMode="auto">
          <a:xfrm>
            <a:off x="241300" y="4402138"/>
            <a:ext cx="11461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其中</a:t>
            </a:r>
          </a:p>
        </p:txBody>
      </p:sp>
      <p:sp>
        <p:nvSpPr>
          <p:cNvPr id="49" name="Rectangle 26"/>
          <p:cNvSpPr>
            <a:spLocks noChangeArrowheads="1"/>
          </p:cNvSpPr>
          <p:nvPr/>
        </p:nvSpPr>
        <p:spPr bwMode="auto">
          <a:xfrm>
            <a:off x="1017588" y="4403725"/>
            <a:ext cx="57086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i="1" kern="0">
                <a:solidFill>
                  <a:srgbClr val="000000"/>
                </a:solidFill>
              </a:rPr>
              <a:t>G</a:t>
            </a:r>
            <a:r>
              <a:rPr lang="en-US" altLang="zh-CN" sz="2400" kern="0" baseline="-25000">
                <a:solidFill>
                  <a:srgbClr val="000000"/>
                </a:solidFill>
              </a:rPr>
              <a:t>m</a:t>
            </a:r>
            <a:r>
              <a:rPr lang="en-US" altLang="zh-CN" sz="2400" kern="0">
                <a:solidFill>
                  <a:srgbClr val="000000"/>
                </a:solidFill>
              </a:rPr>
              <a:t>——</a:t>
            </a:r>
            <a:r>
              <a:rPr lang="zh-CN" altLang="en-US" sz="2400" kern="0">
                <a:solidFill>
                  <a:srgbClr val="FF0000"/>
                </a:solidFill>
              </a:rPr>
              <a:t>幅值裕度</a:t>
            </a:r>
            <a:r>
              <a:rPr lang="zh-CN" altLang="en-US" sz="2400" kern="0">
                <a:solidFill>
                  <a:srgbClr val="000000"/>
                </a:solidFill>
              </a:rPr>
              <a:t>，一般要求</a:t>
            </a:r>
            <a:r>
              <a:rPr lang="en-US" altLang="zh-CN" sz="2400" i="1" kern="0">
                <a:solidFill>
                  <a:srgbClr val="000000"/>
                </a:solidFill>
              </a:rPr>
              <a:t>G</a:t>
            </a:r>
            <a:r>
              <a:rPr lang="en-US" altLang="zh-CN" sz="2400" kern="0" baseline="-25000">
                <a:solidFill>
                  <a:srgbClr val="000000"/>
                </a:solidFill>
              </a:rPr>
              <a:t>m </a:t>
            </a:r>
            <a:r>
              <a:rPr lang="en-US" altLang="zh-CN" sz="2400" kern="0">
                <a:solidFill>
                  <a:srgbClr val="000000"/>
                </a:solidFill>
                <a:sym typeface="Symbol" pitchFamily="18" charset="2"/>
              </a:rPr>
              <a:t> </a:t>
            </a:r>
            <a:r>
              <a:rPr lang="en-US" altLang="zh-CN" sz="2400" kern="0">
                <a:solidFill>
                  <a:srgbClr val="000000"/>
                </a:solidFill>
                <a:latin typeface="楷体_GB2312" pitchFamily="49" charset="-122"/>
                <a:sym typeface="Symbol" pitchFamily="18" charset="2"/>
              </a:rPr>
              <a:t>-</a:t>
            </a:r>
            <a:r>
              <a:rPr lang="en-US" altLang="zh-CN" sz="2400" kern="0">
                <a:solidFill>
                  <a:srgbClr val="000000"/>
                </a:solidFill>
                <a:sym typeface="Symbol" pitchFamily="18" charset="2"/>
              </a:rPr>
              <a:t>10dB</a:t>
            </a:r>
          </a:p>
        </p:txBody>
      </p:sp>
      <p:sp>
        <p:nvSpPr>
          <p:cNvPr id="50" name="Rectangle 27"/>
          <p:cNvSpPr>
            <a:spLocks noChangeArrowheads="1"/>
          </p:cNvSpPr>
          <p:nvPr/>
        </p:nvSpPr>
        <p:spPr bwMode="auto">
          <a:xfrm>
            <a:off x="1017588" y="4916488"/>
            <a:ext cx="537845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i="1" kern="0">
                <a:solidFill>
                  <a:srgbClr val="000000"/>
                </a:solidFill>
                <a:sym typeface="Symbol" pitchFamily="18" charset="2"/>
              </a:rPr>
              <a:t></a:t>
            </a:r>
            <a:r>
              <a:rPr lang="en-US" altLang="zh-CN" sz="2400" kern="0" baseline="-25000">
                <a:solidFill>
                  <a:srgbClr val="000000"/>
                </a:solidFill>
              </a:rPr>
              <a:t>m</a:t>
            </a:r>
            <a:r>
              <a:rPr lang="en-US" altLang="zh-CN" sz="2400" kern="0">
                <a:solidFill>
                  <a:srgbClr val="000000"/>
                </a:solidFill>
              </a:rPr>
              <a:t>——</a:t>
            </a:r>
            <a:r>
              <a:rPr lang="zh-CN" altLang="en-US" sz="2400" kern="0">
                <a:solidFill>
                  <a:srgbClr val="FF0000"/>
                </a:solidFill>
              </a:rPr>
              <a:t>相位裕度</a:t>
            </a:r>
            <a:r>
              <a:rPr lang="zh-CN" altLang="en-US" sz="2400" kern="0">
                <a:solidFill>
                  <a:srgbClr val="000000"/>
                </a:solidFill>
              </a:rPr>
              <a:t>，一般要求</a:t>
            </a:r>
            <a:r>
              <a:rPr lang="zh-CN" altLang="en-US" sz="2400" i="1" kern="0">
                <a:solidFill>
                  <a:srgbClr val="000000"/>
                </a:solidFill>
                <a:sym typeface="Symbol" pitchFamily="18" charset="2"/>
              </a:rPr>
              <a:t></a:t>
            </a:r>
            <a:r>
              <a:rPr lang="en-US" altLang="zh-CN" sz="2400" kern="0" baseline="-25000">
                <a:solidFill>
                  <a:srgbClr val="000000"/>
                </a:solidFill>
              </a:rPr>
              <a:t>m </a:t>
            </a:r>
            <a:r>
              <a:rPr lang="en-US" altLang="zh-CN" sz="2400" kern="0">
                <a:solidFill>
                  <a:srgbClr val="000000"/>
                </a:solidFill>
                <a:sym typeface="Symbol" pitchFamily="18" charset="2"/>
              </a:rPr>
              <a:t> 45</a:t>
            </a:r>
          </a:p>
        </p:txBody>
      </p:sp>
      <p:sp>
        <p:nvSpPr>
          <p:cNvPr id="51" name="Rectangle 28"/>
          <p:cNvSpPr>
            <a:spLocks noChangeArrowheads="1"/>
          </p:cNvSpPr>
          <p:nvPr/>
        </p:nvSpPr>
        <p:spPr bwMode="auto">
          <a:xfrm>
            <a:off x="6443663" y="4441825"/>
            <a:ext cx="2417762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</a:rPr>
              <a:t>（保证可靠稳定，留有余地）</a:t>
            </a:r>
          </a:p>
        </p:txBody>
      </p:sp>
      <p:sp>
        <p:nvSpPr>
          <p:cNvPr id="52" name="Rectangle 29"/>
          <p:cNvSpPr>
            <a:spLocks noChangeArrowheads="1"/>
          </p:cNvSpPr>
          <p:nvPr/>
        </p:nvSpPr>
        <p:spPr bwMode="auto">
          <a:xfrm>
            <a:off x="457200" y="2743200"/>
            <a:ext cx="64770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写成等式，且幅值用分贝数表示时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utoUpdateAnimBg="0"/>
      <p:bldP spid="47" grpId="0" autoUpdateAnimBg="0"/>
      <p:bldP spid="48" grpId="0" autoUpdateAnimBg="0"/>
      <p:bldP spid="49" grpId="0" autoUpdateAnimBg="0"/>
      <p:bldP spid="50" grpId="0" autoUpdateAnimBg="0"/>
      <p:bldP spid="51" grpId="0" autoUpdateAnimBg="0"/>
      <p:bldP spid="52" grpId="0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128" descr="78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758825"/>
            <a:ext cx="43942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5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8.6.1  </a:t>
            </a:r>
            <a:r>
              <a:rPr lang="zh-CN" altLang="en-US"/>
              <a:t>自激振荡及稳定工作的条件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530225" y="1371600"/>
            <a:ext cx="29813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用波特图表示</a:t>
            </a: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590550" y="3130550"/>
            <a:ext cx="110172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或</a:t>
            </a: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714375" y="4983163"/>
            <a:ext cx="39338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i="1" kern="0">
                <a:solidFill>
                  <a:srgbClr val="000000"/>
                </a:solidFill>
              </a:rPr>
              <a:t>G</a:t>
            </a:r>
            <a:r>
              <a:rPr lang="en-US" altLang="zh-CN" sz="2400" kern="0" baseline="-25000">
                <a:solidFill>
                  <a:srgbClr val="000000"/>
                </a:solidFill>
              </a:rPr>
              <a:t>m </a:t>
            </a:r>
            <a:r>
              <a:rPr lang="en-US" altLang="zh-CN" sz="2400" kern="0">
                <a:solidFill>
                  <a:srgbClr val="000000"/>
                </a:solidFill>
                <a:sym typeface="Symbol" pitchFamily="18" charset="2"/>
              </a:rPr>
              <a:t> -10dB  </a:t>
            </a:r>
            <a:r>
              <a:rPr lang="zh-CN" altLang="en-US" sz="2400" kern="0">
                <a:solidFill>
                  <a:srgbClr val="000000"/>
                </a:solidFill>
              </a:rPr>
              <a:t>或   </a:t>
            </a:r>
            <a:r>
              <a:rPr lang="zh-CN" altLang="en-US" sz="2400" i="1" kern="0">
                <a:solidFill>
                  <a:srgbClr val="000000"/>
                </a:solidFill>
                <a:sym typeface="Symbol" pitchFamily="18" charset="2"/>
              </a:rPr>
              <a:t></a:t>
            </a:r>
            <a:r>
              <a:rPr lang="en-US" altLang="zh-CN" sz="2400" kern="0" baseline="-25000">
                <a:solidFill>
                  <a:srgbClr val="000000"/>
                </a:solidFill>
              </a:rPr>
              <a:t>m </a:t>
            </a:r>
            <a:r>
              <a:rPr lang="en-US" altLang="zh-CN" sz="2400" kern="0">
                <a:solidFill>
                  <a:srgbClr val="000000"/>
                </a:solidFill>
                <a:sym typeface="Symbol" pitchFamily="18" charset="2"/>
              </a:rPr>
              <a:t> 45</a:t>
            </a:r>
          </a:p>
        </p:txBody>
      </p:sp>
      <p:grpSp>
        <p:nvGrpSpPr>
          <p:cNvPr id="84999" name="Group 10"/>
          <p:cNvGrpSpPr>
            <a:grpSpLocks/>
          </p:cNvGrpSpPr>
          <p:nvPr/>
        </p:nvGrpSpPr>
        <p:grpSpPr bwMode="auto">
          <a:xfrm>
            <a:off x="838200" y="3733800"/>
            <a:ext cx="2906713" cy="1074738"/>
            <a:chOff x="2921" y="2064"/>
            <a:chExt cx="1831" cy="677"/>
          </a:xfrm>
        </p:grpSpPr>
        <p:graphicFrame>
          <p:nvGraphicFramePr>
            <p:cNvPr id="85005" name="Object 11"/>
            <p:cNvGraphicFramePr>
              <a:graphicFrameLocks noChangeAspect="1"/>
            </p:cNvGraphicFramePr>
            <p:nvPr/>
          </p:nvGraphicFramePr>
          <p:xfrm>
            <a:off x="3027" y="2064"/>
            <a:ext cx="1082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62" name="Equation" r:id="rId4" imgW="850531" imgH="279279" progId="Equation.3">
                    <p:embed/>
                  </p:oleObj>
                </mc:Choice>
                <mc:Fallback>
                  <p:oleObj name="Equation" r:id="rId4" imgW="850531" imgH="279279" progId="Equation.3">
                    <p:embed/>
                    <p:pic>
                      <p:nvPicPr>
                        <p:cNvPr id="85005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7" y="2064"/>
                          <a:ext cx="1082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006" name="Object 12"/>
            <p:cNvGraphicFramePr>
              <a:graphicFrameLocks noChangeAspect="1"/>
            </p:cNvGraphicFramePr>
            <p:nvPr/>
          </p:nvGraphicFramePr>
          <p:xfrm>
            <a:off x="3043" y="2407"/>
            <a:ext cx="1709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63" name="Equation" r:id="rId6" imgW="1218671" imgH="241195" progId="Equation.3">
                    <p:embed/>
                  </p:oleObj>
                </mc:Choice>
                <mc:Fallback>
                  <p:oleObj name="Equation" r:id="rId6" imgW="1218671" imgH="241195" progId="Equation.3">
                    <p:embed/>
                    <p:pic>
                      <p:nvPicPr>
                        <p:cNvPr id="85006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3" y="2407"/>
                          <a:ext cx="1709" cy="3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AutoShape 13"/>
            <p:cNvSpPr>
              <a:spLocks/>
            </p:cNvSpPr>
            <p:nvPr/>
          </p:nvSpPr>
          <p:spPr bwMode="auto">
            <a:xfrm>
              <a:off x="2921" y="2170"/>
              <a:ext cx="55" cy="456"/>
            </a:xfrm>
            <a:prstGeom prst="leftBrace">
              <a:avLst>
                <a:gd name="adj1" fmla="val 69091"/>
                <a:gd name="adj2" fmla="val 50000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grpSp>
        <p:nvGrpSpPr>
          <p:cNvPr id="85000" name="Group 16"/>
          <p:cNvGrpSpPr>
            <a:grpSpLocks/>
          </p:cNvGrpSpPr>
          <p:nvPr/>
        </p:nvGrpSpPr>
        <p:grpSpPr bwMode="auto">
          <a:xfrm>
            <a:off x="755650" y="1989138"/>
            <a:ext cx="3441700" cy="1030287"/>
            <a:chOff x="576" y="2064"/>
            <a:chExt cx="2168" cy="649"/>
          </a:xfrm>
        </p:grpSpPr>
        <p:graphicFrame>
          <p:nvGraphicFramePr>
            <p:cNvPr id="85002" name="Object 17"/>
            <p:cNvGraphicFramePr>
              <a:graphicFrameLocks noChangeAspect="1"/>
            </p:cNvGraphicFramePr>
            <p:nvPr/>
          </p:nvGraphicFramePr>
          <p:xfrm>
            <a:off x="728" y="2064"/>
            <a:ext cx="2016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64" name="公式" r:id="rId8" imgW="1587500" imgH="279400" progId="Equation.3">
                    <p:embed/>
                  </p:oleObj>
                </mc:Choice>
                <mc:Fallback>
                  <p:oleObj name="公式" r:id="rId8" imgW="1587500" imgH="279400" progId="Equation.3">
                    <p:embed/>
                    <p:pic>
                      <p:nvPicPr>
                        <p:cNvPr id="85002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8" y="2064"/>
                          <a:ext cx="2016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003" name="Object 18"/>
            <p:cNvGraphicFramePr>
              <a:graphicFrameLocks noChangeAspect="1"/>
            </p:cNvGraphicFramePr>
            <p:nvPr/>
          </p:nvGraphicFramePr>
          <p:xfrm>
            <a:off x="720" y="2432"/>
            <a:ext cx="1823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65" name="Equation" r:id="rId10" imgW="1307532" imgH="203112" progId="Equation.3">
                    <p:embed/>
                  </p:oleObj>
                </mc:Choice>
                <mc:Fallback>
                  <p:oleObj name="Equation" r:id="rId10" imgW="1307532" imgH="203112" progId="Equation.3">
                    <p:embed/>
                    <p:pic>
                      <p:nvPicPr>
                        <p:cNvPr id="85003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" y="2432"/>
                          <a:ext cx="1823" cy="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" name="AutoShape 19"/>
            <p:cNvSpPr>
              <a:spLocks/>
            </p:cNvSpPr>
            <p:nvPr/>
          </p:nvSpPr>
          <p:spPr bwMode="auto">
            <a:xfrm>
              <a:off x="576" y="2156"/>
              <a:ext cx="55" cy="456"/>
            </a:xfrm>
            <a:prstGeom prst="leftBrace">
              <a:avLst>
                <a:gd name="adj1" fmla="val 69091"/>
                <a:gd name="adj2" fmla="val 50000"/>
              </a:avLst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sp>
        <p:nvSpPr>
          <p:cNvPr id="85001" name="Text Box 20"/>
          <p:cNvSpPr txBox="1">
            <a:spLocks noChangeArrowheads="1"/>
          </p:cNvSpPr>
          <p:nvPr/>
        </p:nvSpPr>
        <p:spPr bwMode="auto">
          <a:xfrm>
            <a:off x="265113" y="762000"/>
            <a:ext cx="32686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4.  </a:t>
            </a:r>
            <a:r>
              <a:rPr kumimoji="1"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稳定工作条件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8.6.1  </a:t>
            </a:r>
            <a:r>
              <a:rPr lang="zh-CN" altLang="en-US"/>
              <a:t>自激振荡及稳定工作的条件</a:t>
            </a:r>
          </a:p>
        </p:txBody>
      </p:sp>
      <p:sp>
        <p:nvSpPr>
          <p:cNvPr id="86019" name="Text Box 5"/>
          <p:cNvSpPr txBox="1">
            <a:spLocks noChangeArrowheads="1"/>
          </p:cNvSpPr>
          <p:nvPr/>
        </p:nvSpPr>
        <p:spPr bwMode="auto">
          <a:xfrm>
            <a:off x="265113" y="765175"/>
            <a:ext cx="51895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5.  </a:t>
            </a:r>
            <a:r>
              <a:rPr kumimoji="1"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负反馈放大电路稳定性分析</a:t>
            </a:r>
          </a:p>
        </p:txBody>
      </p:sp>
      <p:grpSp>
        <p:nvGrpSpPr>
          <p:cNvPr id="31" name="Group 6"/>
          <p:cNvGrpSpPr>
            <a:grpSpLocks/>
          </p:cNvGrpSpPr>
          <p:nvPr/>
        </p:nvGrpSpPr>
        <p:grpSpPr bwMode="auto">
          <a:xfrm>
            <a:off x="669925" y="1949450"/>
            <a:ext cx="6992938" cy="811213"/>
            <a:chOff x="422" y="1307"/>
            <a:chExt cx="4405" cy="511"/>
          </a:xfrm>
        </p:grpSpPr>
        <p:graphicFrame>
          <p:nvGraphicFramePr>
            <p:cNvPr id="86044" name="Object 7"/>
            <p:cNvGraphicFramePr>
              <a:graphicFrameLocks noChangeAspect="1"/>
            </p:cNvGraphicFramePr>
            <p:nvPr/>
          </p:nvGraphicFramePr>
          <p:xfrm>
            <a:off x="2663" y="1307"/>
            <a:ext cx="2164" cy="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86" name="公式" r:id="rId3" imgW="1701800" imgH="406400" progId="Equation.3">
                    <p:embed/>
                  </p:oleObj>
                </mc:Choice>
                <mc:Fallback>
                  <p:oleObj name="公式" r:id="rId3" imgW="1701800" imgH="406400" progId="Equation.3">
                    <p:embed/>
                    <p:pic>
                      <p:nvPicPr>
                        <p:cNvPr id="86044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3" y="1307"/>
                          <a:ext cx="2164" cy="5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" name="Rectangle 8"/>
            <p:cNvSpPr>
              <a:spLocks noChangeArrowheads="1"/>
            </p:cNvSpPr>
            <p:nvPr/>
          </p:nvSpPr>
          <p:spPr bwMode="auto">
            <a:xfrm>
              <a:off x="422" y="1374"/>
              <a:ext cx="2347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环路增益的幅频响应写为</a:t>
              </a:r>
            </a:p>
          </p:txBody>
        </p:sp>
      </p:grpSp>
      <p:grpSp>
        <p:nvGrpSpPr>
          <p:cNvPr id="34" name="Group 9"/>
          <p:cNvGrpSpPr>
            <a:grpSpLocks/>
          </p:cNvGrpSpPr>
          <p:nvPr/>
        </p:nvGrpSpPr>
        <p:grpSpPr bwMode="auto">
          <a:xfrm>
            <a:off x="457200" y="2851150"/>
            <a:ext cx="3106738" cy="511175"/>
            <a:chOff x="200" y="1650"/>
            <a:chExt cx="1816" cy="322"/>
          </a:xfrm>
        </p:grpSpPr>
        <p:sp>
          <p:nvSpPr>
            <p:cNvPr id="35" name="Rectangle 10"/>
            <p:cNvSpPr>
              <a:spLocks noChangeArrowheads="1"/>
            </p:cNvSpPr>
            <p:nvPr/>
          </p:nvSpPr>
          <p:spPr bwMode="auto">
            <a:xfrm>
              <a:off x="200" y="1661"/>
              <a:ext cx="579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一般</a:t>
              </a:r>
            </a:p>
          </p:txBody>
        </p:sp>
        <p:sp>
          <p:nvSpPr>
            <p:cNvPr id="36" name="Rectangle 11"/>
            <p:cNvSpPr>
              <a:spLocks noChangeArrowheads="1"/>
            </p:cNvSpPr>
            <p:nvPr/>
          </p:nvSpPr>
          <p:spPr bwMode="auto">
            <a:xfrm>
              <a:off x="758" y="1650"/>
              <a:ext cx="1258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与频率无关，</a:t>
              </a:r>
            </a:p>
          </p:txBody>
        </p:sp>
        <p:graphicFrame>
          <p:nvGraphicFramePr>
            <p:cNvPr id="86043" name="Object 12"/>
            <p:cNvGraphicFramePr>
              <a:graphicFrameLocks noChangeAspect="1"/>
            </p:cNvGraphicFramePr>
            <p:nvPr/>
          </p:nvGraphicFramePr>
          <p:xfrm>
            <a:off x="634" y="1706"/>
            <a:ext cx="208" cy="2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87" name="公式" r:id="rId5" imgW="164814" imgH="177492" progId="Equation.3">
                    <p:embed/>
                  </p:oleObj>
                </mc:Choice>
                <mc:Fallback>
                  <p:oleObj name="公式" r:id="rId5" imgW="164814" imgH="177492" progId="Equation.3">
                    <p:embed/>
                    <p:pic>
                      <p:nvPicPr>
                        <p:cNvPr id="86043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4" y="1706"/>
                          <a:ext cx="208" cy="2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" name="Group 13"/>
          <p:cNvGrpSpPr>
            <a:grpSpLocks/>
          </p:cNvGrpSpPr>
          <p:nvPr/>
        </p:nvGrpSpPr>
        <p:grpSpPr bwMode="auto">
          <a:xfrm>
            <a:off x="3348038" y="2744788"/>
            <a:ext cx="5203825" cy="811212"/>
            <a:chOff x="1935" y="1583"/>
            <a:chExt cx="3278" cy="511"/>
          </a:xfrm>
        </p:grpSpPr>
        <p:sp>
          <p:nvSpPr>
            <p:cNvPr id="39" name="Rectangle 14"/>
            <p:cNvSpPr>
              <a:spLocks noChangeArrowheads="1"/>
            </p:cNvSpPr>
            <p:nvPr/>
          </p:nvSpPr>
          <p:spPr bwMode="auto">
            <a:xfrm>
              <a:off x="1935" y="1648"/>
              <a:ext cx="410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则</a:t>
              </a:r>
            </a:p>
          </p:txBody>
        </p:sp>
        <p:graphicFrame>
          <p:nvGraphicFramePr>
            <p:cNvPr id="86039" name="Object 15"/>
            <p:cNvGraphicFramePr>
              <a:graphicFrameLocks noChangeAspect="1"/>
            </p:cNvGraphicFramePr>
            <p:nvPr/>
          </p:nvGraphicFramePr>
          <p:xfrm>
            <a:off x="2246" y="1583"/>
            <a:ext cx="628" cy="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88" name="公式" r:id="rId7" imgW="494870" imgH="406048" progId="Equation.3">
                    <p:embed/>
                  </p:oleObj>
                </mc:Choice>
                <mc:Fallback>
                  <p:oleObj name="公式" r:id="rId7" imgW="494870" imgH="406048" progId="Equation.3">
                    <p:embed/>
                    <p:pic>
                      <p:nvPicPr>
                        <p:cNvPr id="86039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6" y="1583"/>
                          <a:ext cx="628" cy="5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" name="Rectangle 16"/>
            <p:cNvSpPr>
              <a:spLocks noChangeArrowheads="1"/>
            </p:cNvSpPr>
            <p:nvPr/>
          </p:nvSpPr>
          <p:spPr bwMode="auto">
            <a:xfrm>
              <a:off x="2880" y="1648"/>
              <a:ext cx="2333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的幅频响应是一条水平线</a:t>
              </a:r>
            </a:p>
          </p:txBody>
        </p:sp>
      </p:grpSp>
      <p:sp>
        <p:nvSpPr>
          <p:cNvPr id="42" name="Rectangle 17"/>
          <p:cNvSpPr>
            <a:spLocks noChangeArrowheads="1"/>
          </p:cNvSpPr>
          <p:nvPr/>
        </p:nvSpPr>
        <p:spPr bwMode="auto">
          <a:xfrm>
            <a:off x="1100138" y="1371600"/>
            <a:ext cx="255746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利用波特图分析</a:t>
            </a:r>
          </a:p>
        </p:txBody>
      </p:sp>
      <p:grpSp>
        <p:nvGrpSpPr>
          <p:cNvPr id="43" name="Group 18"/>
          <p:cNvGrpSpPr>
            <a:grpSpLocks/>
          </p:cNvGrpSpPr>
          <p:nvPr/>
        </p:nvGrpSpPr>
        <p:grpSpPr bwMode="auto">
          <a:xfrm>
            <a:off x="1216025" y="5324475"/>
            <a:ext cx="5946775" cy="493713"/>
            <a:chOff x="136" y="2508"/>
            <a:chExt cx="3746" cy="311"/>
          </a:xfrm>
        </p:grpSpPr>
        <p:sp>
          <p:nvSpPr>
            <p:cNvPr id="44" name="Rectangle 19"/>
            <p:cNvSpPr>
              <a:spLocks noChangeArrowheads="1"/>
            </p:cNvSpPr>
            <p:nvPr/>
          </p:nvSpPr>
          <p:spPr bwMode="auto">
            <a:xfrm>
              <a:off x="136" y="2508"/>
              <a:ext cx="1000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关键作出</a:t>
              </a:r>
            </a:p>
          </p:txBody>
        </p:sp>
        <p:graphicFrame>
          <p:nvGraphicFramePr>
            <p:cNvPr id="86036" name="Object 20"/>
            <p:cNvGraphicFramePr>
              <a:graphicFrameLocks noChangeAspect="1"/>
            </p:cNvGraphicFramePr>
            <p:nvPr/>
          </p:nvGraphicFramePr>
          <p:xfrm>
            <a:off x="968" y="2542"/>
            <a:ext cx="19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89" name="公式" r:id="rId9" imgW="152334" imgH="190417" progId="Equation.3">
                    <p:embed/>
                  </p:oleObj>
                </mc:Choice>
                <mc:Fallback>
                  <p:oleObj name="公式" r:id="rId9" imgW="152334" imgH="190417" progId="Equation.3">
                    <p:embed/>
                    <p:pic>
                      <p:nvPicPr>
                        <p:cNvPr id="86036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8" y="2542"/>
                          <a:ext cx="19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" name="Rectangle 21"/>
            <p:cNvSpPr>
              <a:spLocks noChangeArrowheads="1"/>
            </p:cNvSpPr>
            <p:nvPr/>
          </p:nvSpPr>
          <p:spPr bwMode="auto">
            <a:xfrm>
              <a:off x="1104" y="2508"/>
              <a:ext cx="2778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的幅频响应和相频响应波特图</a:t>
              </a:r>
            </a:p>
          </p:txBody>
        </p:sp>
      </p:grpSp>
      <p:grpSp>
        <p:nvGrpSpPr>
          <p:cNvPr id="47" name="Group 22"/>
          <p:cNvGrpSpPr>
            <a:grpSpLocks/>
          </p:cNvGrpSpPr>
          <p:nvPr/>
        </p:nvGrpSpPr>
        <p:grpSpPr bwMode="auto">
          <a:xfrm>
            <a:off x="563563" y="3573463"/>
            <a:ext cx="6959600" cy="828675"/>
            <a:chOff x="146" y="2105"/>
            <a:chExt cx="4384" cy="522"/>
          </a:xfrm>
        </p:grpSpPr>
        <p:graphicFrame>
          <p:nvGraphicFramePr>
            <p:cNvPr id="86029" name="Object 23"/>
            <p:cNvGraphicFramePr>
              <a:graphicFrameLocks noChangeAspect="1"/>
            </p:cNvGraphicFramePr>
            <p:nvPr/>
          </p:nvGraphicFramePr>
          <p:xfrm>
            <a:off x="834" y="2105"/>
            <a:ext cx="628" cy="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90" name="公式" r:id="rId11" imgW="494870" imgH="406048" progId="Equation.3">
                    <p:embed/>
                  </p:oleObj>
                </mc:Choice>
                <mc:Fallback>
                  <p:oleObj name="公式" r:id="rId11" imgW="494870" imgH="406048" progId="Equation.3">
                    <p:embed/>
                    <p:pic>
                      <p:nvPicPr>
                        <p:cNvPr id="86029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4" y="2105"/>
                          <a:ext cx="628" cy="5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" name="Rectangle 24"/>
            <p:cNvSpPr>
              <a:spLocks noChangeArrowheads="1"/>
            </p:cNvSpPr>
            <p:nvPr/>
          </p:nvSpPr>
          <p:spPr bwMode="auto">
            <a:xfrm>
              <a:off x="146" y="2176"/>
              <a:ext cx="744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水平线</a:t>
              </a:r>
            </a:p>
          </p:txBody>
        </p:sp>
        <p:graphicFrame>
          <p:nvGraphicFramePr>
            <p:cNvPr id="86031" name="Object 25"/>
            <p:cNvGraphicFramePr>
              <a:graphicFrameLocks noChangeAspect="1"/>
            </p:cNvGraphicFramePr>
            <p:nvPr/>
          </p:nvGraphicFramePr>
          <p:xfrm>
            <a:off x="1477" y="2178"/>
            <a:ext cx="776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91" name="公式" r:id="rId12" imgW="609600" imgH="279400" progId="Equation.3">
                    <p:embed/>
                  </p:oleObj>
                </mc:Choice>
                <mc:Fallback>
                  <p:oleObj name="公式" r:id="rId12" imgW="609600" imgH="279400" progId="Equation.3">
                    <p:embed/>
                    <p:pic>
                      <p:nvPicPr>
                        <p:cNvPr id="86031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7" y="2178"/>
                          <a:ext cx="776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" name="Rectangle 26"/>
            <p:cNvSpPr>
              <a:spLocks noChangeArrowheads="1"/>
            </p:cNvSpPr>
            <p:nvPr/>
          </p:nvSpPr>
          <p:spPr bwMode="auto">
            <a:xfrm>
              <a:off x="2257" y="2176"/>
              <a:ext cx="970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的交点为</a:t>
              </a:r>
            </a:p>
          </p:txBody>
        </p:sp>
        <p:graphicFrame>
          <p:nvGraphicFramePr>
            <p:cNvPr id="86033" name="Object 27"/>
            <p:cNvGraphicFramePr>
              <a:graphicFrameLocks noChangeAspect="1"/>
            </p:cNvGraphicFramePr>
            <p:nvPr/>
          </p:nvGraphicFramePr>
          <p:xfrm>
            <a:off x="3135" y="2116"/>
            <a:ext cx="628" cy="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92" name="公式" r:id="rId14" imgW="494870" imgH="406048" progId="Equation.3">
                    <p:embed/>
                  </p:oleObj>
                </mc:Choice>
                <mc:Fallback>
                  <p:oleObj name="公式" r:id="rId14" imgW="494870" imgH="406048" progId="Equation.3">
                    <p:embed/>
                    <p:pic>
                      <p:nvPicPr>
                        <p:cNvPr id="86033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5" y="2116"/>
                          <a:ext cx="628" cy="5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034" name="Object 28"/>
            <p:cNvGraphicFramePr>
              <a:graphicFrameLocks noChangeAspect="1"/>
            </p:cNvGraphicFramePr>
            <p:nvPr/>
          </p:nvGraphicFramePr>
          <p:xfrm>
            <a:off x="3802" y="2197"/>
            <a:ext cx="72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93" name="公式" r:id="rId15" imgW="571252" imgH="279279" progId="Equation.3">
                    <p:embed/>
                  </p:oleObj>
                </mc:Choice>
                <mc:Fallback>
                  <p:oleObj name="公式" r:id="rId15" imgW="571252" imgH="279279" progId="Equation.3">
                    <p:embed/>
                    <p:pic>
                      <p:nvPicPr>
                        <p:cNvPr id="86034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02" y="2197"/>
                          <a:ext cx="728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4" name="Group 29"/>
          <p:cNvGrpSpPr>
            <a:grpSpLocks/>
          </p:cNvGrpSpPr>
          <p:nvPr/>
        </p:nvGrpSpPr>
        <p:grpSpPr bwMode="auto">
          <a:xfrm>
            <a:off x="585788" y="4576763"/>
            <a:ext cx="2757487" cy="614362"/>
            <a:chOff x="369" y="2995"/>
            <a:chExt cx="1737" cy="387"/>
          </a:xfrm>
        </p:grpSpPr>
        <p:graphicFrame>
          <p:nvGraphicFramePr>
            <p:cNvPr id="86027" name="Object 30"/>
            <p:cNvGraphicFramePr>
              <a:graphicFrameLocks noChangeAspect="1"/>
            </p:cNvGraphicFramePr>
            <p:nvPr/>
          </p:nvGraphicFramePr>
          <p:xfrm>
            <a:off x="1460" y="3029"/>
            <a:ext cx="646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94" name="公式" r:id="rId17" imgW="508000" imgH="279400" progId="Equation.3">
                    <p:embed/>
                  </p:oleObj>
                </mc:Choice>
                <mc:Fallback>
                  <p:oleObj name="公式" r:id="rId17" imgW="508000" imgH="279400" progId="Equation.3">
                    <p:embed/>
                    <p:pic>
                      <p:nvPicPr>
                        <p:cNvPr id="86027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0" y="3029"/>
                          <a:ext cx="646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" name="Rectangle 31"/>
            <p:cNvSpPr>
              <a:spLocks noChangeArrowheads="1"/>
            </p:cNvSpPr>
            <p:nvPr/>
          </p:nvSpPr>
          <p:spPr bwMode="auto">
            <a:xfrm>
              <a:off x="369" y="2995"/>
              <a:ext cx="1143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即该点满足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8.6.1  </a:t>
            </a:r>
            <a:r>
              <a:rPr lang="zh-CN" altLang="en-US"/>
              <a:t>自激振荡及稳定工作的条件</a:t>
            </a:r>
          </a:p>
        </p:txBody>
      </p:sp>
      <p:grpSp>
        <p:nvGrpSpPr>
          <p:cNvPr id="33" name="Group 5"/>
          <p:cNvGrpSpPr>
            <a:grpSpLocks/>
          </p:cNvGrpSpPr>
          <p:nvPr/>
        </p:nvGrpSpPr>
        <p:grpSpPr bwMode="auto">
          <a:xfrm>
            <a:off x="411163" y="2241550"/>
            <a:ext cx="3546475" cy="811213"/>
            <a:chOff x="259" y="1605"/>
            <a:chExt cx="2234" cy="511"/>
          </a:xfrm>
        </p:grpSpPr>
        <p:sp>
          <p:nvSpPr>
            <p:cNvPr id="34" name="Rectangle 6"/>
            <p:cNvSpPr>
              <a:spLocks noChangeArrowheads="1"/>
            </p:cNvSpPr>
            <p:nvPr/>
          </p:nvSpPr>
          <p:spPr bwMode="auto">
            <a:xfrm>
              <a:off x="259" y="1671"/>
              <a:ext cx="620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kern="0">
                  <a:solidFill>
                    <a:srgbClr val="000000"/>
                  </a:solidFill>
                </a:rPr>
                <a:t>(2) </a:t>
              </a:r>
              <a:r>
                <a:rPr lang="zh-CN" altLang="en-US" sz="2400" kern="0">
                  <a:solidFill>
                    <a:srgbClr val="000000"/>
                  </a:solidFill>
                </a:rPr>
                <a:t>作</a:t>
              </a:r>
            </a:p>
          </p:txBody>
        </p:sp>
        <p:graphicFrame>
          <p:nvGraphicFramePr>
            <p:cNvPr id="87071" name="Object 7"/>
            <p:cNvGraphicFramePr>
              <a:graphicFrameLocks noChangeAspect="1"/>
            </p:cNvGraphicFramePr>
            <p:nvPr/>
          </p:nvGraphicFramePr>
          <p:xfrm>
            <a:off x="828" y="1605"/>
            <a:ext cx="628" cy="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0" name="公式" r:id="rId3" imgW="494870" imgH="406048" progId="Equation.3">
                    <p:embed/>
                  </p:oleObj>
                </mc:Choice>
                <mc:Fallback>
                  <p:oleObj name="公式" r:id="rId3" imgW="494870" imgH="406048" progId="Equation.3">
                    <p:embed/>
                    <p:pic>
                      <p:nvPicPr>
                        <p:cNvPr id="87071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8" y="1605"/>
                          <a:ext cx="628" cy="5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" name="Rectangle 8"/>
            <p:cNvSpPr>
              <a:spLocks noChangeArrowheads="1"/>
            </p:cNvSpPr>
            <p:nvPr/>
          </p:nvSpPr>
          <p:spPr bwMode="auto">
            <a:xfrm>
              <a:off x="1450" y="1660"/>
              <a:ext cx="1043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水平线</a:t>
              </a:r>
            </a:p>
          </p:txBody>
        </p:sp>
      </p:grpSp>
      <p:sp>
        <p:nvSpPr>
          <p:cNvPr id="37" name="Rectangle 9">
            <a:hlinkClick r:id="rId5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239713" y="1233488"/>
            <a:ext cx="255746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i="1" kern="0">
                <a:solidFill>
                  <a:srgbClr val="FF0000"/>
                </a:solidFill>
              </a:rPr>
              <a:t>判断稳定性方法</a:t>
            </a:r>
          </a:p>
        </p:txBody>
      </p:sp>
      <p:grpSp>
        <p:nvGrpSpPr>
          <p:cNvPr id="38" name="Group 10"/>
          <p:cNvGrpSpPr>
            <a:grpSpLocks/>
          </p:cNvGrpSpPr>
          <p:nvPr/>
        </p:nvGrpSpPr>
        <p:grpSpPr bwMode="auto">
          <a:xfrm>
            <a:off x="411163" y="1706563"/>
            <a:ext cx="6069012" cy="528637"/>
            <a:chOff x="259" y="1241"/>
            <a:chExt cx="3823" cy="333"/>
          </a:xfrm>
        </p:grpSpPr>
        <p:sp>
          <p:nvSpPr>
            <p:cNvPr id="39" name="Rectangle 11"/>
            <p:cNvSpPr>
              <a:spLocks noChangeArrowheads="1"/>
            </p:cNvSpPr>
            <p:nvPr/>
          </p:nvSpPr>
          <p:spPr bwMode="auto">
            <a:xfrm>
              <a:off x="259" y="1263"/>
              <a:ext cx="1289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kern="0">
                  <a:solidFill>
                    <a:srgbClr val="000000"/>
                  </a:solidFill>
                </a:rPr>
                <a:t>(1) </a:t>
              </a:r>
              <a:r>
                <a:rPr lang="zh-CN" altLang="en-US" sz="2400" kern="0">
                  <a:solidFill>
                    <a:srgbClr val="000000"/>
                  </a:solidFill>
                </a:rPr>
                <a:t>作出</a:t>
              </a:r>
            </a:p>
          </p:txBody>
        </p:sp>
        <p:graphicFrame>
          <p:nvGraphicFramePr>
            <p:cNvPr id="87068" name="Object 12"/>
            <p:cNvGraphicFramePr>
              <a:graphicFrameLocks noChangeAspect="1"/>
            </p:cNvGraphicFramePr>
            <p:nvPr/>
          </p:nvGraphicFramePr>
          <p:xfrm>
            <a:off x="1004" y="1287"/>
            <a:ext cx="19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1" name="公式" r:id="rId6" imgW="152334" imgH="190417" progId="Equation.3">
                    <p:embed/>
                  </p:oleObj>
                </mc:Choice>
                <mc:Fallback>
                  <p:oleObj name="公式" r:id="rId6" imgW="152334" imgH="190417" progId="Equation.3">
                    <p:embed/>
                    <p:pic>
                      <p:nvPicPr>
                        <p:cNvPr id="87068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4" y="1287"/>
                          <a:ext cx="19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" name="Rectangle 13"/>
            <p:cNvSpPr>
              <a:spLocks noChangeArrowheads="1"/>
            </p:cNvSpPr>
            <p:nvPr/>
          </p:nvSpPr>
          <p:spPr bwMode="auto">
            <a:xfrm>
              <a:off x="1149" y="1241"/>
              <a:ext cx="2933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的幅频响应和相频响应波特图</a:t>
              </a:r>
            </a:p>
          </p:txBody>
        </p:sp>
      </p:grpSp>
      <p:grpSp>
        <p:nvGrpSpPr>
          <p:cNvPr id="42" name="Group 14"/>
          <p:cNvGrpSpPr>
            <a:grpSpLocks/>
          </p:cNvGrpSpPr>
          <p:nvPr/>
        </p:nvGrpSpPr>
        <p:grpSpPr bwMode="auto">
          <a:xfrm>
            <a:off x="179388" y="3548063"/>
            <a:ext cx="8747125" cy="811212"/>
            <a:chOff x="113" y="2448"/>
            <a:chExt cx="5510" cy="511"/>
          </a:xfrm>
        </p:grpSpPr>
        <p:graphicFrame>
          <p:nvGraphicFramePr>
            <p:cNvPr id="87063" name="Object 15"/>
            <p:cNvGraphicFramePr>
              <a:graphicFrameLocks noChangeAspect="1"/>
            </p:cNvGraphicFramePr>
            <p:nvPr/>
          </p:nvGraphicFramePr>
          <p:xfrm>
            <a:off x="977" y="2448"/>
            <a:ext cx="628" cy="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2" name="公式" r:id="rId8" imgW="494870" imgH="406048" progId="Equation.3">
                    <p:embed/>
                  </p:oleObj>
                </mc:Choice>
                <mc:Fallback>
                  <p:oleObj name="公式" r:id="rId8" imgW="494870" imgH="406048" progId="Equation.3">
                    <p:embed/>
                    <p:pic>
                      <p:nvPicPr>
                        <p:cNvPr id="87063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7" y="2448"/>
                          <a:ext cx="628" cy="5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" name="Rectangle 16"/>
            <p:cNvSpPr>
              <a:spLocks noChangeArrowheads="1"/>
            </p:cNvSpPr>
            <p:nvPr/>
          </p:nvSpPr>
          <p:spPr bwMode="auto">
            <a:xfrm>
              <a:off x="113" y="2493"/>
              <a:ext cx="93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在水平线</a:t>
              </a:r>
            </a:p>
          </p:txBody>
        </p:sp>
        <p:graphicFrame>
          <p:nvGraphicFramePr>
            <p:cNvPr id="87065" name="Object 17"/>
            <p:cNvGraphicFramePr>
              <a:graphicFrameLocks noChangeAspect="1"/>
            </p:cNvGraphicFramePr>
            <p:nvPr/>
          </p:nvGraphicFramePr>
          <p:xfrm>
            <a:off x="1620" y="2519"/>
            <a:ext cx="776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3" name="公式" r:id="rId9" imgW="609600" imgH="279400" progId="Equation.3">
                    <p:embed/>
                  </p:oleObj>
                </mc:Choice>
                <mc:Fallback>
                  <p:oleObj name="公式" r:id="rId9" imgW="609600" imgH="279400" progId="Equation.3">
                    <p:embed/>
                    <p:pic>
                      <p:nvPicPr>
                        <p:cNvPr id="87065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0" y="2519"/>
                          <a:ext cx="776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" name="Rectangle 18"/>
            <p:cNvSpPr>
              <a:spLocks noChangeArrowheads="1"/>
            </p:cNvSpPr>
            <p:nvPr/>
          </p:nvSpPr>
          <p:spPr bwMode="auto">
            <a:xfrm>
              <a:off x="2368" y="2514"/>
              <a:ext cx="3255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的交点作垂线交相频响应曲线的一点</a:t>
              </a:r>
            </a:p>
          </p:txBody>
        </p:sp>
      </p:grpSp>
      <p:sp>
        <p:nvSpPr>
          <p:cNvPr id="47" name="Rectangle 19"/>
          <p:cNvSpPr>
            <a:spLocks noChangeArrowheads="1"/>
          </p:cNvSpPr>
          <p:nvPr/>
        </p:nvSpPr>
        <p:spPr bwMode="auto">
          <a:xfrm>
            <a:off x="423863" y="3033713"/>
            <a:ext cx="82534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(3) </a:t>
            </a:r>
            <a:r>
              <a:rPr lang="zh-CN" altLang="en-US" sz="2400" kern="0">
                <a:solidFill>
                  <a:srgbClr val="000000"/>
                </a:solidFill>
              </a:rPr>
              <a:t>判断两线交点对应的相位是否满足相位裕度（</a:t>
            </a:r>
            <a:r>
              <a:rPr lang="zh-CN" altLang="en-US" sz="2400" i="1" kern="0">
                <a:solidFill>
                  <a:srgbClr val="000000"/>
                </a:solidFill>
                <a:sym typeface="Symbol" pitchFamily="18" charset="2"/>
              </a:rPr>
              <a:t></a:t>
            </a:r>
            <a:r>
              <a:rPr lang="en-US" altLang="zh-CN" sz="2400" kern="0" baseline="-25000">
                <a:solidFill>
                  <a:srgbClr val="000000"/>
                </a:solidFill>
              </a:rPr>
              <a:t>m </a:t>
            </a:r>
            <a:r>
              <a:rPr lang="en-US" altLang="zh-CN" sz="2400" kern="0">
                <a:solidFill>
                  <a:srgbClr val="000000"/>
                </a:solidFill>
                <a:sym typeface="Symbol" pitchFamily="18" charset="2"/>
              </a:rPr>
              <a:t> 45</a:t>
            </a:r>
            <a:r>
              <a:rPr lang="zh-CN" altLang="en-US" sz="2400" kern="0">
                <a:solidFill>
                  <a:srgbClr val="000000"/>
                </a:solidFill>
                <a:sym typeface="Symbol" pitchFamily="18" charset="2"/>
              </a:rPr>
              <a:t>）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pSp>
        <p:nvGrpSpPr>
          <p:cNvPr id="48" name="Group 20"/>
          <p:cNvGrpSpPr>
            <a:grpSpLocks/>
          </p:cNvGrpSpPr>
          <p:nvPr/>
        </p:nvGrpSpPr>
        <p:grpSpPr bwMode="auto">
          <a:xfrm>
            <a:off x="779463" y="4275138"/>
            <a:ext cx="7612062" cy="558800"/>
            <a:chOff x="491" y="2906"/>
            <a:chExt cx="4795" cy="352"/>
          </a:xfrm>
        </p:grpSpPr>
        <p:sp>
          <p:nvSpPr>
            <p:cNvPr id="49" name="Rectangle 21"/>
            <p:cNvSpPr>
              <a:spLocks noChangeArrowheads="1"/>
            </p:cNvSpPr>
            <p:nvPr/>
          </p:nvSpPr>
          <p:spPr bwMode="auto">
            <a:xfrm>
              <a:off x="491" y="2906"/>
              <a:ext cx="1143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若该点</a:t>
              </a:r>
            </a:p>
          </p:txBody>
        </p:sp>
        <p:graphicFrame>
          <p:nvGraphicFramePr>
            <p:cNvPr id="87061" name="Object 22"/>
            <p:cNvGraphicFramePr>
              <a:graphicFrameLocks noChangeAspect="1"/>
            </p:cNvGraphicFramePr>
            <p:nvPr/>
          </p:nvGraphicFramePr>
          <p:xfrm>
            <a:off x="1116" y="2939"/>
            <a:ext cx="902" cy="3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4" name="Equation" r:id="rId11" imgW="710891" imgH="253890" progId="Equation.3">
                    <p:embed/>
                  </p:oleObj>
                </mc:Choice>
                <mc:Fallback>
                  <p:oleObj name="Equation" r:id="rId11" imgW="710891" imgH="253890" progId="Equation.3">
                    <p:embed/>
                    <p:pic>
                      <p:nvPicPr>
                        <p:cNvPr id="87061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6" y="2939"/>
                          <a:ext cx="902" cy="3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" name="Rectangle 23"/>
            <p:cNvSpPr>
              <a:spLocks noChangeArrowheads="1"/>
            </p:cNvSpPr>
            <p:nvPr/>
          </p:nvSpPr>
          <p:spPr bwMode="auto">
            <a:xfrm>
              <a:off x="1974" y="2908"/>
              <a:ext cx="331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满足相位裕度，稳定；否则不稳定。</a:t>
              </a:r>
            </a:p>
          </p:txBody>
        </p:sp>
      </p:grpSp>
      <p:grpSp>
        <p:nvGrpSpPr>
          <p:cNvPr id="52" name="Group 24"/>
          <p:cNvGrpSpPr>
            <a:grpSpLocks/>
          </p:cNvGrpSpPr>
          <p:nvPr/>
        </p:nvGrpSpPr>
        <p:grpSpPr bwMode="auto">
          <a:xfrm>
            <a:off x="676275" y="4884738"/>
            <a:ext cx="7451725" cy="566737"/>
            <a:chOff x="426" y="3291"/>
            <a:chExt cx="4694" cy="357"/>
          </a:xfrm>
        </p:grpSpPr>
        <p:sp>
          <p:nvSpPr>
            <p:cNvPr id="53" name="Rectangle 25"/>
            <p:cNvSpPr>
              <a:spLocks noChangeArrowheads="1"/>
            </p:cNvSpPr>
            <p:nvPr/>
          </p:nvSpPr>
          <p:spPr bwMode="auto">
            <a:xfrm>
              <a:off x="426" y="3293"/>
              <a:ext cx="1545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在相频响应的</a:t>
              </a:r>
            </a:p>
          </p:txBody>
        </p:sp>
        <p:sp>
          <p:nvSpPr>
            <p:cNvPr id="54" name="Rectangle 26"/>
            <p:cNvSpPr>
              <a:spLocks noChangeArrowheads="1"/>
            </p:cNvSpPr>
            <p:nvPr/>
          </p:nvSpPr>
          <p:spPr bwMode="auto">
            <a:xfrm>
              <a:off x="2513" y="3291"/>
              <a:ext cx="2607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点处作垂线交            于</a:t>
              </a:r>
              <a:r>
                <a:rPr lang="en-US" altLang="zh-CN" sz="2400" kern="0">
                  <a:solidFill>
                    <a:srgbClr val="000000"/>
                  </a:solidFill>
                </a:rPr>
                <a:t>P</a:t>
              </a:r>
              <a:r>
                <a:rPr lang="zh-CN" altLang="en-US" sz="2400" kern="0">
                  <a:solidFill>
                    <a:srgbClr val="000000"/>
                  </a:solidFill>
                </a:rPr>
                <a:t>点</a:t>
              </a:r>
            </a:p>
          </p:txBody>
        </p:sp>
        <p:graphicFrame>
          <p:nvGraphicFramePr>
            <p:cNvPr id="87058" name="Object 27"/>
            <p:cNvGraphicFramePr>
              <a:graphicFrameLocks noChangeAspect="1"/>
            </p:cNvGraphicFramePr>
            <p:nvPr/>
          </p:nvGraphicFramePr>
          <p:xfrm>
            <a:off x="1641" y="3340"/>
            <a:ext cx="929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5" name="Equation" r:id="rId13" imgW="774364" imgH="228501" progId="Equation.3">
                    <p:embed/>
                  </p:oleObj>
                </mc:Choice>
                <mc:Fallback>
                  <p:oleObj name="Equation" r:id="rId13" imgW="774364" imgH="228501" progId="Equation.3">
                    <p:embed/>
                    <p:pic>
                      <p:nvPicPr>
                        <p:cNvPr id="87058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41" y="3340"/>
                          <a:ext cx="929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7059" name="Object 28"/>
            <p:cNvGraphicFramePr>
              <a:graphicFrameLocks noChangeAspect="1"/>
            </p:cNvGraphicFramePr>
            <p:nvPr/>
          </p:nvGraphicFramePr>
          <p:xfrm>
            <a:off x="3696" y="3296"/>
            <a:ext cx="62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6" name="公式" r:id="rId15" imgW="495085" imgH="279279" progId="Equation.3">
                    <p:embed/>
                  </p:oleObj>
                </mc:Choice>
                <mc:Fallback>
                  <p:oleObj name="公式" r:id="rId15" imgW="495085" imgH="279279" progId="Equation.3">
                    <p:embed/>
                    <p:pic>
                      <p:nvPicPr>
                        <p:cNvPr id="87059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6" y="3296"/>
                          <a:ext cx="628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7" name="Rectangle 29"/>
          <p:cNvSpPr>
            <a:spLocks noChangeArrowheads="1"/>
          </p:cNvSpPr>
          <p:nvPr/>
        </p:nvSpPr>
        <p:spPr bwMode="auto">
          <a:xfrm>
            <a:off x="87313" y="4867275"/>
            <a:ext cx="530225" cy="56197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800" b="0" kern="0">
                <a:solidFill>
                  <a:srgbClr val="FF0000"/>
                </a:solidFill>
              </a:rPr>
              <a:t>或</a:t>
            </a:r>
          </a:p>
        </p:txBody>
      </p:sp>
      <p:grpSp>
        <p:nvGrpSpPr>
          <p:cNvPr id="58" name="Group 31"/>
          <p:cNvGrpSpPr>
            <a:grpSpLocks/>
          </p:cNvGrpSpPr>
          <p:nvPr/>
        </p:nvGrpSpPr>
        <p:grpSpPr bwMode="auto">
          <a:xfrm>
            <a:off x="466725" y="5389563"/>
            <a:ext cx="8426450" cy="811212"/>
            <a:chOff x="294" y="3463"/>
            <a:chExt cx="5308" cy="511"/>
          </a:xfrm>
        </p:grpSpPr>
        <p:sp>
          <p:nvSpPr>
            <p:cNvPr id="59" name="Rectangle 32"/>
            <p:cNvSpPr>
              <a:spLocks noChangeArrowheads="1"/>
            </p:cNvSpPr>
            <p:nvPr/>
          </p:nvSpPr>
          <p:spPr bwMode="auto">
            <a:xfrm>
              <a:off x="294" y="3532"/>
              <a:ext cx="5308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若</a:t>
              </a:r>
              <a:r>
                <a:rPr lang="en-US" altLang="zh-CN" sz="2400" kern="0">
                  <a:solidFill>
                    <a:srgbClr val="000000"/>
                  </a:solidFill>
                </a:rPr>
                <a:t>P</a:t>
              </a:r>
              <a:r>
                <a:rPr lang="zh-CN" altLang="en-US" sz="2400" kern="0">
                  <a:solidFill>
                    <a:srgbClr val="000000"/>
                  </a:solidFill>
                </a:rPr>
                <a:t>点在              水平线之下（              ），稳定；否则不稳定。</a:t>
              </a:r>
            </a:p>
          </p:txBody>
        </p:sp>
        <p:graphicFrame>
          <p:nvGraphicFramePr>
            <p:cNvPr id="87054" name="Object 33"/>
            <p:cNvGraphicFramePr>
              <a:graphicFrameLocks noChangeAspect="1"/>
            </p:cNvGraphicFramePr>
            <p:nvPr/>
          </p:nvGraphicFramePr>
          <p:xfrm>
            <a:off x="1073" y="3463"/>
            <a:ext cx="628" cy="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7" name="公式" r:id="rId17" imgW="494870" imgH="406048" progId="Equation.3">
                    <p:embed/>
                  </p:oleObj>
                </mc:Choice>
                <mc:Fallback>
                  <p:oleObj name="公式" r:id="rId17" imgW="494870" imgH="406048" progId="Equation.3">
                    <p:embed/>
                    <p:pic>
                      <p:nvPicPr>
                        <p:cNvPr id="87054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3" y="3463"/>
                          <a:ext cx="628" cy="5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7055" name="Object 34"/>
            <p:cNvGraphicFramePr>
              <a:graphicFrameLocks noChangeAspect="1"/>
            </p:cNvGraphicFramePr>
            <p:nvPr/>
          </p:nvGraphicFramePr>
          <p:xfrm>
            <a:off x="2925" y="3566"/>
            <a:ext cx="676" cy="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8" name="公式" r:id="rId18" imgW="596900" imgH="279400" progId="Equation.3">
                    <p:embed/>
                  </p:oleObj>
                </mc:Choice>
                <mc:Fallback>
                  <p:oleObj name="公式" r:id="rId18" imgW="596900" imgH="279400" progId="Equation.3">
                    <p:embed/>
                    <p:pic>
                      <p:nvPicPr>
                        <p:cNvPr id="87055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5" y="3566"/>
                          <a:ext cx="676" cy="3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7052" name="Text Box 35"/>
          <p:cNvSpPr txBox="1">
            <a:spLocks noChangeArrowheads="1"/>
          </p:cNvSpPr>
          <p:nvPr/>
        </p:nvSpPr>
        <p:spPr bwMode="auto">
          <a:xfrm>
            <a:off x="265113" y="765175"/>
            <a:ext cx="51895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5.  </a:t>
            </a:r>
            <a:r>
              <a:rPr kumimoji="1"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负反馈放大电路稳定性分析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7" grpId="0" animBg="1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56" descr="未命名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1"/>
          <a:stretch>
            <a:fillRect/>
          </a:stretch>
        </p:blipFill>
        <p:spPr bwMode="auto">
          <a:xfrm>
            <a:off x="3203575" y="1125538"/>
            <a:ext cx="5507038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7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8.6.1  </a:t>
            </a:r>
            <a:r>
              <a:rPr lang="zh-CN" altLang="en-US"/>
              <a:t>自激振荡及稳定工作的条件</a:t>
            </a:r>
          </a:p>
        </p:txBody>
      </p:sp>
      <p:grpSp>
        <p:nvGrpSpPr>
          <p:cNvPr id="24" name="Group 10"/>
          <p:cNvGrpSpPr>
            <a:grpSpLocks/>
          </p:cNvGrpSpPr>
          <p:nvPr/>
        </p:nvGrpSpPr>
        <p:grpSpPr bwMode="auto">
          <a:xfrm>
            <a:off x="2478088" y="1625600"/>
            <a:ext cx="1446212" cy="723900"/>
            <a:chOff x="1516" y="1035"/>
            <a:chExt cx="911" cy="456"/>
          </a:xfrm>
        </p:grpSpPr>
        <p:graphicFrame>
          <p:nvGraphicFramePr>
            <p:cNvPr id="88073" name="Object 12"/>
            <p:cNvGraphicFramePr>
              <a:graphicFrameLocks noChangeAspect="1"/>
            </p:cNvGraphicFramePr>
            <p:nvPr/>
          </p:nvGraphicFramePr>
          <p:xfrm>
            <a:off x="1516" y="1035"/>
            <a:ext cx="533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34" name="公式" r:id="rId4" imgW="558558" imgH="482391" progId="Equation.3">
                    <p:embed/>
                  </p:oleObj>
                </mc:Choice>
                <mc:Fallback>
                  <p:oleObj name="公式" r:id="rId4" imgW="558558" imgH="482391" progId="Equation.3">
                    <p:embed/>
                    <p:pic>
                      <p:nvPicPr>
                        <p:cNvPr id="88073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6" y="1035"/>
                          <a:ext cx="533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Line 13"/>
            <p:cNvSpPr>
              <a:spLocks noChangeShapeType="1"/>
            </p:cNvSpPr>
            <p:nvPr/>
          </p:nvSpPr>
          <p:spPr bwMode="auto">
            <a:xfrm>
              <a:off x="2018" y="1298"/>
              <a:ext cx="409" cy="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sp>
        <p:nvSpPr>
          <p:cNvPr id="33" name="Rectangle 19"/>
          <p:cNvSpPr>
            <a:spLocks noChangeArrowheads="1"/>
          </p:cNvSpPr>
          <p:nvPr/>
        </p:nvSpPr>
        <p:spPr bwMode="auto">
          <a:xfrm>
            <a:off x="296863" y="2301875"/>
            <a:ext cx="23383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反馈系数为</a:t>
            </a:r>
            <a:r>
              <a:rPr lang="en-US" altLang="zh-CN" sz="2400" i="1" kern="0">
                <a:solidFill>
                  <a:srgbClr val="000000"/>
                </a:solidFill>
                <a:latin typeface="Times New Roman" pitchFamily="18" charset="0"/>
              </a:rPr>
              <a:t>F</a:t>
            </a:r>
            <a:r>
              <a:rPr lang="en-US" altLang="zh-CN" sz="2400" kern="0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zh-CN" altLang="en-US" sz="2400" kern="0">
                <a:solidFill>
                  <a:srgbClr val="000000"/>
                </a:solidFill>
              </a:rPr>
              <a:t>时</a:t>
            </a:r>
          </a:p>
        </p:txBody>
      </p:sp>
      <p:sp>
        <p:nvSpPr>
          <p:cNvPr id="34" name="Rectangle 20"/>
          <p:cNvSpPr>
            <a:spLocks noChangeArrowheads="1"/>
          </p:cNvSpPr>
          <p:nvPr/>
        </p:nvSpPr>
        <p:spPr bwMode="auto">
          <a:xfrm>
            <a:off x="639763" y="3597275"/>
            <a:ext cx="1808162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负反馈放大电路稳定</a:t>
            </a:r>
          </a:p>
        </p:txBody>
      </p:sp>
      <p:sp>
        <p:nvSpPr>
          <p:cNvPr id="35" name="Rectangle 21"/>
          <p:cNvSpPr>
            <a:spLocks noChangeArrowheads="1"/>
          </p:cNvSpPr>
          <p:nvPr/>
        </p:nvSpPr>
        <p:spPr bwMode="auto">
          <a:xfrm>
            <a:off x="569913" y="2922588"/>
            <a:ext cx="2293937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i="1" kern="0" dirty="0">
                <a:solidFill>
                  <a:srgbClr val="000000"/>
                </a:solidFill>
                <a:sym typeface="Symbol" pitchFamily="18" charset="2"/>
              </a:rPr>
              <a:t></a:t>
            </a:r>
            <a:r>
              <a:rPr lang="en-US" altLang="zh-CN" sz="2400" kern="0" baseline="-25000" dirty="0">
                <a:solidFill>
                  <a:srgbClr val="000000"/>
                </a:solidFill>
              </a:rPr>
              <a:t>m </a:t>
            </a:r>
            <a:r>
              <a:rPr lang="en-US" altLang="zh-CN" sz="2400" kern="0" dirty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=90</a:t>
            </a:r>
            <a:r>
              <a:rPr lang="en-US" altLang="zh-CN" sz="2400" kern="0" dirty="0">
                <a:solidFill>
                  <a:srgbClr val="000000"/>
                </a:solidFill>
                <a:sym typeface="Symbol" pitchFamily="18" charset="2"/>
              </a:rPr>
              <a:t>  </a:t>
            </a:r>
            <a:r>
              <a:rPr lang="en-US" altLang="zh-CN" sz="2400" kern="0" dirty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45</a:t>
            </a:r>
            <a:r>
              <a:rPr lang="en-US" altLang="zh-CN" sz="2400" kern="0" dirty="0">
                <a:solidFill>
                  <a:srgbClr val="000000"/>
                </a:solidFill>
                <a:sym typeface="Symbol" pitchFamily="18" charset="2"/>
              </a:rPr>
              <a:t></a:t>
            </a:r>
          </a:p>
        </p:txBody>
      </p:sp>
      <p:sp>
        <p:nvSpPr>
          <p:cNvPr id="88072" name="Text Box 22"/>
          <p:cNvSpPr txBox="1">
            <a:spLocks noChangeArrowheads="1"/>
          </p:cNvSpPr>
          <p:nvPr/>
        </p:nvSpPr>
        <p:spPr bwMode="auto">
          <a:xfrm>
            <a:off x="265113" y="765175"/>
            <a:ext cx="51895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5.  </a:t>
            </a:r>
            <a:r>
              <a:rPr kumimoji="1"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负反馈放大电路稳定性分析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56" descr="未命名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1"/>
          <a:stretch>
            <a:fillRect/>
          </a:stretch>
        </p:blipFill>
        <p:spPr bwMode="auto">
          <a:xfrm>
            <a:off x="3203575" y="1125538"/>
            <a:ext cx="5507038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1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8.6.1  </a:t>
            </a:r>
            <a:r>
              <a:rPr lang="zh-CN" altLang="en-US"/>
              <a:t>自激振荡及稳定工作的条件</a:t>
            </a:r>
          </a:p>
        </p:txBody>
      </p:sp>
      <p:grpSp>
        <p:nvGrpSpPr>
          <p:cNvPr id="48" name="Group 16"/>
          <p:cNvGrpSpPr>
            <a:grpSpLocks/>
          </p:cNvGrpSpPr>
          <p:nvPr/>
        </p:nvGrpSpPr>
        <p:grpSpPr bwMode="auto">
          <a:xfrm>
            <a:off x="2339975" y="2273300"/>
            <a:ext cx="1584325" cy="723900"/>
            <a:chOff x="1519" y="1602"/>
            <a:chExt cx="998" cy="456"/>
          </a:xfrm>
        </p:grpSpPr>
        <p:graphicFrame>
          <p:nvGraphicFramePr>
            <p:cNvPr id="89101" name="Object 18"/>
            <p:cNvGraphicFramePr>
              <a:graphicFrameLocks noChangeAspect="1"/>
            </p:cNvGraphicFramePr>
            <p:nvPr/>
          </p:nvGraphicFramePr>
          <p:xfrm>
            <a:off x="1519" y="1602"/>
            <a:ext cx="545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058" name="公式" r:id="rId4" imgW="571252" imgH="482391" progId="Equation.3">
                    <p:embed/>
                  </p:oleObj>
                </mc:Choice>
                <mc:Fallback>
                  <p:oleObj name="公式" r:id="rId4" imgW="571252" imgH="482391" progId="Equation.3">
                    <p:embed/>
                    <p:pic>
                      <p:nvPicPr>
                        <p:cNvPr id="89101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9" y="1602"/>
                          <a:ext cx="545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" name="Line 19"/>
            <p:cNvSpPr>
              <a:spLocks noChangeShapeType="1"/>
            </p:cNvSpPr>
            <p:nvPr/>
          </p:nvSpPr>
          <p:spPr bwMode="auto">
            <a:xfrm>
              <a:off x="2027" y="1874"/>
              <a:ext cx="490" cy="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sp>
        <p:nvSpPr>
          <p:cNvPr id="89093" name="Rectangle 31"/>
          <p:cNvSpPr>
            <a:spLocks noChangeArrowheads="1"/>
          </p:cNvSpPr>
          <p:nvPr/>
        </p:nvSpPr>
        <p:spPr bwMode="auto">
          <a:xfrm>
            <a:off x="254000" y="1347788"/>
            <a:ext cx="2338388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反馈系数为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</a:t>
            </a:r>
          </a:p>
          <a:p>
            <a:pPr algn="ctr">
              <a:lnSpc>
                <a:spcPct val="11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&gt;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</a:p>
        </p:txBody>
      </p:sp>
      <p:sp>
        <p:nvSpPr>
          <p:cNvPr id="64" name="Rectangle 32"/>
          <p:cNvSpPr>
            <a:spLocks noChangeArrowheads="1"/>
          </p:cNvSpPr>
          <p:nvPr/>
        </p:nvSpPr>
        <p:spPr bwMode="auto">
          <a:xfrm>
            <a:off x="722313" y="4076700"/>
            <a:ext cx="140176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 dirty="0">
                <a:solidFill>
                  <a:srgbClr val="000000"/>
                </a:solidFill>
              </a:rPr>
              <a:t>不稳定</a:t>
            </a:r>
          </a:p>
        </p:txBody>
      </p:sp>
      <p:graphicFrame>
        <p:nvGraphicFramePr>
          <p:cNvPr id="67" name="Object 35"/>
          <p:cNvGraphicFramePr>
            <a:graphicFrameLocks noChangeAspect="1"/>
          </p:cNvGraphicFramePr>
          <p:nvPr/>
        </p:nvGraphicFramePr>
        <p:xfrm>
          <a:off x="361950" y="2781300"/>
          <a:ext cx="1931988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9" name="公式" r:id="rId6" imgW="1002865" imgH="228501" progId="Equation.3">
                  <p:embed/>
                </p:oleObj>
              </mc:Choice>
              <mc:Fallback>
                <p:oleObj name="公式" r:id="rId6" imgW="1002865" imgH="228501" progId="Equation.3">
                  <p:embed/>
                  <p:pic>
                    <p:nvPicPr>
                      <p:cNvPr id="67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" y="2781300"/>
                        <a:ext cx="1931988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6" name="Text Box 40"/>
          <p:cNvSpPr txBox="1">
            <a:spLocks noChangeArrowheads="1"/>
          </p:cNvSpPr>
          <p:nvPr/>
        </p:nvSpPr>
        <p:spPr bwMode="auto">
          <a:xfrm>
            <a:off x="265113" y="765175"/>
            <a:ext cx="51895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5.  </a:t>
            </a:r>
            <a:r>
              <a:rPr kumimoji="1"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负反馈放大电路稳定性分析</a:t>
            </a:r>
          </a:p>
        </p:txBody>
      </p:sp>
      <p:grpSp>
        <p:nvGrpSpPr>
          <p:cNvPr id="89097" name="Group 10"/>
          <p:cNvGrpSpPr>
            <a:grpSpLocks/>
          </p:cNvGrpSpPr>
          <p:nvPr/>
        </p:nvGrpSpPr>
        <p:grpSpPr bwMode="auto">
          <a:xfrm>
            <a:off x="2478088" y="1625600"/>
            <a:ext cx="1446212" cy="723900"/>
            <a:chOff x="1516" y="1035"/>
            <a:chExt cx="911" cy="456"/>
          </a:xfrm>
        </p:grpSpPr>
        <p:graphicFrame>
          <p:nvGraphicFramePr>
            <p:cNvPr id="89099" name="Object 12"/>
            <p:cNvGraphicFramePr>
              <a:graphicFrameLocks noChangeAspect="1"/>
            </p:cNvGraphicFramePr>
            <p:nvPr/>
          </p:nvGraphicFramePr>
          <p:xfrm>
            <a:off x="1516" y="1035"/>
            <a:ext cx="533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060" name="公式" r:id="rId8" imgW="558558" imgH="482391" progId="Equation.3">
                    <p:embed/>
                  </p:oleObj>
                </mc:Choice>
                <mc:Fallback>
                  <p:oleObj name="公式" r:id="rId8" imgW="558558" imgH="482391" progId="Equation.3">
                    <p:embed/>
                    <p:pic>
                      <p:nvPicPr>
                        <p:cNvPr id="89099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6" y="1035"/>
                          <a:ext cx="533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6" name="Line 13"/>
            <p:cNvSpPr>
              <a:spLocks noChangeShapeType="1"/>
            </p:cNvSpPr>
            <p:nvPr/>
          </p:nvSpPr>
          <p:spPr bwMode="auto">
            <a:xfrm>
              <a:off x="2018" y="1298"/>
              <a:ext cx="409" cy="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sp>
        <p:nvSpPr>
          <p:cNvPr id="77" name="Rectangle 21"/>
          <p:cNvSpPr>
            <a:spLocks noChangeArrowheads="1"/>
          </p:cNvSpPr>
          <p:nvPr/>
        </p:nvSpPr>
        <p:spPr bwMode="auto">
          <a:xfrm>
            <a:off x="569913" y="3416300"/>
            <a:ext cx="2293937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i="1" kern="0" dirty="0">
                <a:solidFill>
                  <a:srgbClr val="000000"/>
                </a:solidFill>
                <a:sym typeface="Symbol" pitchFamily="18" charset="2"/>
              </a:rPr>
              <a:t></a:t>
            </a:r>
            <a:r>
              <a:rPr lang="en-US" altLang="zh-CN" sz="2400" kern="0" baseline="-25000" dirty="0">
                <a:solidFill>
                  <a:srgbClr val="000000"/>
                </a:solidFill>
              </a:rPr>
              <a:t>m </a:t>
            </a:r>
            <a:r>
              <a:rPr lang="en-US" altLang="zh-CN" sz="2400" kern="0" dirty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=0</a:t>
            </a:r>
            <a:r>
              <a:rPr lang="en-US" altLang="zh-CN" sz="2400" kern="0" dirty="0">
                <a:solidFill>
                  <a:srgbClr val="000000"/>
                </a:solidFill>
                <a:sym typeface="Symbol" pitchFamily="18" charset="2"/>
              </a:rPr>
              <a:t> </a:t>
            </a:r>
            <a:r>
              <a:rPr lang="en-US" altLang="zh-CN" sz="2400" kern="0" dirty="0">
                <a:solidFill>
                  <a:srgbClr val="000000"/>
                </a:solidFill>
                <a:sym typeface="Symbol"/>
              </a:rPr>
              <a:t></a:t>
            </a:r>
            <a:r>
              <a:rPr lang="en-US" altLang="zh-CN" sz="2400" kern="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zh-CN" sz="2400" kern="0" dirty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45</a:t>
            </a:r>
            <a:r>
              <a:rPr lang="en-US" altLang="zh-CN" sz="2400" kern="0" dirty="0">
                <a:solidFill>
                  <a:srgbClr val="000000"/>
                </a:solidFill>
                <a:sym typeface="Symbol" pitchFamily="18" charset="2"/>
              </a:rPr>
              <a:t>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77" grpId="0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8.6.1  </a:t>
            </a:r>
            <a:r>
              <a:rPr lang="zh-CN" altLang="en-US"/>
              <a:t>自激振荡及稳定工作的条件</a:t>
            </a:r>
          </a:p>
        </p:txBody>
      </p:sp>
      <p:sp>
        <p:nvSpPr>
          <p:cNvPr id="39" name="Rectangle 19"/>
          <p:cNvSpPr>
            <a:spLocks noChangeArrowheads="1"/>
          </p:cNvSpPr>
          <p:nvPr/>
        </p:nvSpPr>
        <p:spPr bwMode="auto">
          <a:xfrm>
            <a:off x="323850" y="4508500"/>
            <a:ext cx="237648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越容易产生自激</a:t>
            </a:r>
          </a:p>
        </p:txBody>
      </p:sp>
      <p:grpSp>
        <p:nvGrpSpPr>
          <p:cNvPr id="40" name="Group 20"/>
          <p:cNvGrpSpPr>
            <a:grpSpLocks/>
          </p:cNvGrpSpPr>
          <p:nvPr/>
        </p:nvGrpSpPr>
        <p:grpSpPr bwMode="auto">
          <a:xfrm>
            <a:off x="323850" y="1557338"/>
            <a:ext cx="2160588" cy="1079500"/>
            <a:chOff x="158" y="845"/>
            <a:chExt cx="1361" cy="680"/>
          </a:xfrm>
        </p:grpSpPr>
        <p:graphicFrame>
          <p:nvGraphicFramePr>
            <p:cNvPr id="90129" name="Object 21"/>
            <p:cNvGraphicFramePr>
              <a:graphicFrameLocks noChangeAspect="1"/>
            </p:cNvGraphicFramePr>
            <p:nvPr/>
          </p:nvGraphicFramePr>
          <p:xfrm>
            <a:off x="265" y="864"/>
            <a:ext cx="256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082" name="公式" r:id="rId3" imgW="203024" imgH="266469" progId="Equation.3">
                    <p:embed/>
                  </p:oleObj>
                </mc:Choice>
                <mc:Fallback>
                  <p:oleObj name="公式" r:id="rId3" imgW="203024" imgH="266469" progId="Equation.3">
                    <p:embed/>
                    <p:pic>
                      <p:nvPicPr>
                        <p:cNvPr id="90129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" y="864"/>
                          <a:ext cx="256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" name="Rectangle 22"/>
            <p:cNvSpPr>
              <a:spLocks noChangeArrowheads="1"/>
            </p:cNvSpPr>
            <p:nvPr/>
          </p:nvSpPr>
          <p:spPr bwMode="auto">
            <a:xfrm>
              <a:off x="476" y="845"/>
              <a:ext cx="907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越大，反</a:t>
              </a:r>
            </a:p>
          </p:txBody>
        </p:sp>
        <p:sp>
          <p:nvSpPr>
            <p:cNvPr id="43" name="Rectangle 23"/>
            <p:cNvSpPr>
              <a:spLocks noChangeArrowheads="1"/>
            </p:cNvSpPr>
            <p:nvPr/>
          </p:nvSpPr>
          <p:spPr bwMode="auto">
            <a:xfrm>
              <a:off x="158" y="1214"/>
              <a:ext cx="1361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馈深度越深，</a:t>
              </a:r>
            </a:p>
          </p:txBody>
        </p:sp>
      </p:grpSp>
      <p:grpSp>
        <p:nvGrpSpPr>
          <p:cNvPr id="44" name="Group 24"/>
          <p:cNvGrpSpPr>
            <a:grpSpLocks/>
          </p:cNvGrpSpPr>
          <p:nvPr/>
        </p:nvGrpSpPr>
        <p:grpSpPr bwMode="auto">
          <a:xfrm>
            <a:off x="323850" y="2978150"/>
            <a:ext cx="2087563" cy="1160463"/>
            <a:chOff x="204" y="1876"/>
            <a:chExt cx="1315" cy="731"/>
          </a:xfrm>
        </p:grpSpPr>
        <p:sp>
          <p:nvSpPr>
            <p:cNvPr id="45" name="Rectangle 25"/>
            <p:cNvSpPr>
              <a:spLocks noChangeArrowheads="1"/>
            </p:cNvSpPr>
            <p:nvPr/>
          </p:nvSpPr>
          <p:spPr bwMode="auto">
            <a:xfrm>
              <a:off x="204" y="2296"/>
              <a:ext cx="976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越下移，</a:t>
              </a:r>
            </a:p>
          </p:txBody>
        </p:sp>
        <p:graphicFrame>
          <p:nvGraphicFramePr>
            <p:cNvPr id="90127" name="Object 26"/>
            <p:cNvGraphicFramePr>
              <a:graphicFrameLocks noChangeAspect="1"/>
            </p:cNvGraphicFramePr>
            <p:nvPr/>
          </p:nvGraphicFramePr>
          <p:xfrm>
            <a:off x="891" y="1876"/>
            <a:ext cx="628" cy="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083" name="公式" r:id="rId5" imgW="494870" imgH="406048" progId="Equation.3">
                    <p:embed/>
                  </p:oleObj>
                </mc:Choice>
                <mc:Fallback>
                  <p:oleObj name="公式" r:id="rId5" imgW="494870" imgH="406048" progId="Equation.3">
                    <p:embed/>
                    <p:pic>
                      <p:nvPicPr>
                        <p:cNvPr id="90127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1" y="1876"/>
                          <a:ext cx="628" cy="5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" name="Rectangle 27"/>
            <p:cNvSpPr>
              <a:spLocks noChangeArrowheads="1"/>
            </p:cNvSpPr>
            <p:nvPr/>
          </p:nvSpPr>
          <p:spPr bwMode="auto">
            <a:xfrm>
              <a:off x="204" y="1933"/>
              <a:ext cx="817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水平线</a:t>
              </a:r>
            </a:p>
          </p:txBody>
        </p:sp>
      </p:grpSp>
      <p:sp>
        <p:nvSpPr>
          <p:cNvPr id="90118" name="Text Box 28"/>
          <p:cNvSpPr txBox="1">
            <a:spLocks noChangeArrowheads="1"/>
          </p:cNvSpPr>
          <p:nvPr/>
        </p:nvSpPr>
        <p:spPr bwMode="auto">
          <a:xfrm>
            <a:off x="265113" y="765175"/>
            <a:ext cx="51895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5.  </a:t>
            </a:r>
            <a:r>
              <a:rPr kumimoji="1"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负反馈放大电路稳定性分析</a:t>
            </a:r>
          </a:p>
        </p:txBody>
      </p:sp>
      <p:pic>
        <p:nvPicPr>
          <p:cNvPr id="90119" name="Picture 56" descr="未命名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1"/>
          <a:stretch>
            <a:fillRect/>
          </a:stretch>
        </p:blipFill>
        <p:spPr bwMode="auto">
          <a:xfrm>
            <a:off x="3203575" y="1125538"/>
            <a:ext cx="5507038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0120" name="Group 16"/>
          <p:cNvGrpSpPr>
            <a:grpSpLocks/>
          </p:cNvGrpSpPr>
          <p:nvPr/>
        </p:nvGrpSpPr>
        <p:grpSpPr bwMode="auto">
          <a:xfrm>
            <a:off x="2339975" y="2273300"/>
            <a:ext cx="1584325" cy="723900"/>
            <a:chOff x="1519" y="1602"/>
            <a:chExt cx="998" cy="456"/>
          </a:xfrm>
        </p:grpSpPr>
        <p:graphicFrame>
          <p:nvGraphicFramePr>
            <p:cNvPr id="90124" name="Object 18"/>
            <p:cNvGraphicFramePr>
              <a:graphicFrameLocks noChangeAspect="1"/>
            </p:cNvGraphicFramePr>
            <p:nvPr/>
          </p:nvGraphicFramePr>
          <p:xfrm>
            <a:off x="1519" y="1602"/>
            <a:ext cx="545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084" name="公式" r:id="rId8" imgW="571252" imgH="482391" progId="Equation.3">
                    <p:embed/>
                  </p:oleObj>
                </mc:Choice>
                <mc:Fallback>
                  <p:oleObj name="公式" r:id="rId8" imgW="571252" imgH="482391" progId="Equation.3">
                    <p:embed/>
                    <p:pic>
                      <p:nvPicPr>
                        <p:cNvPr id="90124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9" y="1602"/>
                          <a:ext cx="545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" name="Line 19"/>
            <p:cNvSpPr>
              <a:spLocks noChangeShapeType="1"/>
            </p:cNvSpPr>
            <p:nvPr/>
          </p:nvSpPr>
          <p:spPr bwMode="auto">
            <a:xfrm>
              <a:off x="2027" y="1874"/>
              <a:ext cx="490" cy="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grpSp>
        <p:nvGrpSpPr>
          <p:cNvPr id="90121" name="Group 10"/>
          <p:cNvGrpSpPr>
            <a:grpSpLocks/>
          </p:cNvGrpSpPr>
          <p:nvPr/>
        </p:nvGrpSpPr>
        <p:grpSpPr bwMode="auto">
          <a:xfrm>
            <a:off x="2478088" y="1625600"/>
            <a:ext cx="1446212" cy="723900"/>
            <a:chOff x="1516" y="1035"/>
            <a:chExt cx="911" cy="456"/>
          </a:xfrm>
        </p:grpSpPr>
        <p:graphicFrame>
          <p:nvGraphicFramePr>
            <p:cNvPr id="90122" name="Object 12"/>
            <p:cNvGraphicFramePr>
              <a:graphicFrameLocks noChangeAspect="1"/>
            </p:cNvGraphicFramePr>
            <p:nvPr/>
          </p:nvGraphicFramePr>
          <p:xfrm>
            <a:off x="1516" y="1035"/>
            <a:ext cx="533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085" name="公式" r:id="rId10" imgW="558558" imgH="482391" progId="Equation.3">
                    <p:embed/>
                  </p:oleObj>
                </mc:Choice>
                <mc:Fallback>
                  <p:oleObj name="公式" r:id="rId10" imgW="558558" imgH="482391" progId="Equation.3">
                    <p:embed/>
                    <p:pic>
                      <p:nvPicPr>
                        <p:cNvPr id="90122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6" y="1035"/>
                          <a:ext cx="533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" name="Line 13"/>
            <p:cNvSpPr>
              <a:spLocks noChangeShapeType="1"/>
            </p:cNvSpPr>
            <p:nvPr/>
          </p:nvSpPr>
          <p:spPr bwMode="auto">
            <a:xfrm>
              <a:off x="2018" y="1298"/>
              <a:ext cx="409" cy="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8.6.1  </a:t>
            </a:r>
            <a:r>
              <a:rPr lang="zh-CN" altLang="en-US"/>
              <a:t>自激振荡及稳定工作的条件</a:t>
            </a:r>
          </a:p>
        </p:txBody>
      </p:sp>
      <p:sp>
        <p:nvSpPr>
          <p:cNvPr id="40" name="Rectangle 19"/>
          <p:cNvSpPr>
            <a:spLocks noChangeArrowheads="1"/>
          </p:cNvSpPr>
          <p:nvPr/>
        </p:nvSpPr>
        <p:spPr bwMode="auto">
          <a:xfrm>
            <a:off x="250825" y="2849563"/>
            <a:ext cx="12239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推论：</a:t>
            </a:r>
          </a:p>
        </p:txBody>
      </p:sp>
      <p:grpSp>
        <p:nvGrpSpPr>
          <p:cNvPr id="41" name="Group 20"/>
          <p:cNvGrpSpPr>
            <a:grpSpLocks/>
          </p:cNvGrpSpPr>
          <p:nvPr/>
        </p:nvGrpSpPr>
        <p:grpSpPr bwMode="auto">
          <a:xfrm>
            <a:off x="360363" y="3306763"/>
            <a:ext cx="2411412" cy="2560637"/>
            <a:chOff x="227" y="2083"/>
            <a:chExt cx="1519" cy="1613"/>
          </a:xfrm>
        </p:grpSpPr>
        <p:sp>
          <p:nvSpPr>
            <p:cNvPr id="42" name="Rectangle 21"/>
            <p:cNvSpPr>
              <a:spLocks noChangeArrowheads="1"/>
            </p:cNvSpPr>
            <p:nvPr/>
          </p:nvSpPr>
          <p:spPr bwMode="auto">
            <a:xfrm>
              <a:off x="227" y="2083"/>
              <a:ext cx="1519" cy="1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lnSpc>
                  <a:spcPct val="135000"/>
                </a:lnSpc>
                <a:spcBef>
                  <a:spcPct val="0"/>
                </a:spcBef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kern="0">
                  <a:solidFill>
                    <a:srgbClr val="000000"/>
                  </a:solidFill>
                  <a:latin typeface="Times New Roman" pitchFamily="18" charset="0"/>
                </a:rPr>
                <a:t>P</a:t>
              </a:r>
              <a:r>
                <a:rPr lang="zh-CN" altLang="en-US" sz="2400" kern="0">
                  <a:solidFill>
                    <a:srgbClr val="000000"/>
                  </a:solidFill>
                  <a:latin typeface="Times New Roman" pitchFamily="18" charset="0"/>
                </a:rPr>
                <a:t>点交在                     </a:t>
              </a:r>
            </a:p>
            <a:p>
              <a:pPr>
                <a:lnSpc>
                  <a:spcPct val="135000"/>
                </a:lnSpc>
                <a:spcBef>
                  <a:spcPct val="0"/>
                </a:spcBef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  <a:latin typeface="Times New Roman" pitchFamily="18" charset="0"/>
                </a:rPr>
                <a:t>的斜率为</a:t>
              </a:r>
              <a:r>
                <a:rPr lang="en-US" altLang="zh-CN" sz="2400" kern="0">
                  <a:solidFill>
                    <a:srgbClr val="000000"/>
                  </a:solidFill>
                  <a:latin typeface="Times New Roman" pitchFamily="18" charset="0"/>
                </a:rPr>
                <a:t>-20dB/</a:t>
              </a:r>
              <a:r>
                <a:rPr lang="zh-CN" altLang="en-US" sz="2400" kern="0">
                  <a:solidFill>
                    <a:srgbClr val="000000"/>
                  </a:solidFill>
                  <a:latin typeface="Times New Roman" pitchFamily="18" charset="0"/>
                </a:rPr>
                <a:t>十倍频程处，放大电路是稳定的。</a:t>
              </a:r>
            </a:p>
          </p:txBody>
        </p:sp>
        <p:graphicFrame>
          <p:nvGraphicFramePr>
            <p:cNvPr id="91150" name="Object 22"/>
            <p:cNvGraphicFramePr>
              <a:graphicFrameLocks noChangeAspect="1"/>
            </p:cNvGraphicFramePr>
            <p:nvPr/>
          </p:nvGraphicFramePr>
          <p:xfrm>
            <a:off x="975" y="2115"/>
            <a:ext cx="680" cy="3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06" name="公式" r:id="rId3" imgW="495085" imgH="279279" progId="Equation.3">
                    <p:embed/>
                  </p:oleObj>
                </mc:Choice>
                <mc:Fallback>
                  <p:oleObj name="公式" r:id="rId3" imgW="495085" imgH="279279" progId="Equation.3">
                    <p:embed/>
                    <p:pic>
                      <p:nvPicPr>
                        <p:cNvPr id="9115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5" y="2115"/>
                          <a:ext cx="680" cy="3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1141" name="Text Box 29"/>
          <p:cNvSpPr txBox="1">
            <a:spLocks noChangeArrowheads="1"/>
          </p:cNvSpPr>
          <p:nvPr/>
        </p:nvSpPr>
        <p:spPr bwMode="auto">
          <a:xfrm>
            <a:off x="265113" y="765175"/>
            <a:ext cx="51895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5.  </a:t>
            </a:r>
            <a:r>
              <a:rPr kumimoji="1"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负反馈放大电路稳定性分析</a:t>
            </a:r>
          </a:p>
        </p:txBody>
      </p:sp>
      <p:pic>
        <p:nvPicPr>
          <p:cNvPr id="91142" name="Picture 56" descr="未命名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1"/>
          <a:stretch>
            <a:fillRect/>
          </a:stretch>
        </p:blipFill>
        <p:spPr bwMode="auto">
          <a:xfrm>
            <a:off x="3203575" y="1125538"/>
            <a:ext cx="5507038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1143" name="Group 16"/>
          <p:cNvGrpSpPr>
            <a:grpSpLocks/>
          </p:cNvGrpSpPr>
          <p:nvPr/>
        </p:nvGrpSpPr>
        <p:grpSpPr bwMode="auto">
          <a:xfrm>
            <a:off x="2339975" y="2273300"/>
            <a:ext cx="1584325" cy="723900"/>
            <a:chOff x="1519" y="1602"/>
            <a:chExt cx="998" cy="456"/>
          </a:xfrm>
        </p:grpSpPr>
        <p:graphicFrame>
          <p:nvGraphicFramePr>
            <p:cNvPr id="91147" name="Object 18"/>
            <p:cNvGraphicFramePr>
              <a:graphicFrameLocks noChangeAspect="1"/>
            </p:cNvGraphicFramePr>
            <p:nvPr/>
          </p:nvGraphicFramePr>
          <p:xfrm>
            <a:off x="1519" y="1602"/>
            <a:ext cx="545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07" name="公式" r:id="rId6" imgW="571252" imgH="482391" progId="Equation.3">
                    <p:embed/>
                  </p:oleObj>
                </mc:Choice>
                <mc:Fallback>
                  <p:oleObj name="公式" r:id="rId6" imgW="571252" imgH="482391" progId="Equation.3">
                    <p:embed/>
                    <p:pic>
                      <p:nvPicPr>
                        <p:cNvPr id="91147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9" y="1602"/>
                          <a:ext cx="545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" name="Line 19"/>
            <p:cNvSpPr>
              <a:spLocks noChangeShapeType="1"/>
            </p:cNvSpPr>
            <p:nvPr/>
          </p:nvSpPr>
          <p:spPr bwMode="auto">
            <a:xfrm>
              <a:off x="2027" y="1874"/>
              <a:ext cx="490" cy="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grpSp>
        <p:nvGrpSpPr>
          <p:cNvPr id="91144" name="Group 10"/>
          <p:cNvGrpSpPr>
            <a:grpSpLocks/>
          </p:cNvGrpSpPr>
          <p:nvPr/>
        </p:nvGrpSpPr>
        <p:grpSpPr bwMode="auto">
          <a:xfrm>
            <a:off x="2478088" y="1625600"/>
            <a:ext cx="1446212" cy="723900"/>
            <a:chOff x="1516" y="1035"/>
            <a:chExt cx="911" cy="456"/>
          </a:xfrm>
        </p:grpSpPr>
        <p:graphicFrame>
          <p:nvGraphicFramePr>
            <p:cNvPr id="91145" name="Object 12"/>
            <p:cNvGraphicFramePr>
              <a:graphicFrameLocks noChangeAspect="1"/>
            </p:cNvGraphicFramePr>
            <p:nvPr/>
          </p:nvGraphicFramePr>
          <p:xfrm>
            <a:off x="1516" y="1035"/>
            <a:ext cx="533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108" name="公式" r:id="rId8" imgW="558558" imgH="482391" progId="Equation.3">
                    <p:embed/>
                  </p:oleObj>
                </mc:Choice>
                <mc:Fallback>
                  <p:oleObj name="公式" r:id="rId8" imgW="558558" imgH="482391" progId="Equation.3">
                    <p:embed/>
                    <p:pic>
                      <p:nvPicPr>
                        <p:cNvPr id="91145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6" y="1035"/>
                          <a:ext cx="533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" name="Line 13"/>
            <p:cNvSpPr>
              <a:spLocks noChangeShapeType="1"/>
            </p:cNvSpPr>
            <p:nvPr/>
          </p:nvSpPr>
          <p:spPr bwMode="auto">
            <a:xfrm>
              <a:off x="2018" y="1298"/>
              <a:ext cx="409" cy="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活字">
  <a:themeElements>
    <a:clrScheme name="木活字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木活字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活字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TM03090434[[fn=木材纹理]]</Template>
  <TotalTime>390</TotalTime>
  <Words>3594</Words>
  <Application>Microsoft Office PowerPoint</Application>
  <PresentationFormat>全屏显示(4:3)</PresentationFormat>
  <Paragraphs>588</Paragraphs>
  <Slides>68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68</vt:i4>
      </vt:variant>
    </vt:vector>
  </HeadingPairs>
  <TitlesOfParts>
    <vt:vector size="86" baseType="lpstr">
      <vt:lpstr>Monotype Sorts</vt:lpstr>
      <vt:lpstr>等线</vt:lpstr>
      <vt:lpstr>黑体</vt:lpstr>
      <vt:lpstr>楷体_GB2312</vt:lpstr>
      <vt:lpstr>宋体</vt:lpstr>
      <vt:lpstr>Arial</vt:lpstr>
      <vt:lpstr>Arial Narrow</vt:lpstr>
      <vt:lpstr>Book Antiqua</vt:lpstr>
      <vt:lpstr>Cambria Math</vt:lpstr>
      <vt:lpstr>Rockwell</vt:lpstr>
      <vt:lpstr>Rockwell Condensed</vt:lpstr>
      <vt:lpstr>Times New Roman</vt:lpstr>
      <vt:lpstr>Wingdings</vt:lpstr>
      <vt:lpstr>木活字</vt:lpstr>
      <vt:lpstr>图片</vt:lpstr>
      <vt:lpstr>Picture2</vt:lpstr>
      <vt:lpstr>Equation</vt:lpstr>
      <vt:lpstr>公式</vt:lpstr>
      <vt:lpstr>电子电路基础</vt:lpstr>
      <vt:lpstr>8 反馈放大电路</vt:lpstr>
      <vt:lpstr>8.1  反馈的基本概念与分类</vt:lpstr>
      <vt:lpstr>8.1.1  什么是反馈</vt:lpstr>
      <vt:lpstr>8.1.1  什么是反馈</vt:lpstr>
      <vt:lpstr>8.1.1  什么是反馈</vt:lpstr>
      <vt:lpstr>8.1.2  直流反馈与交流反馈</vt:lpstr>
      <vt:lpstr>8.1.3  正反馈与负反馈</vt:lpstr>
      <vt:lpstr>8.1.3  正反馈与负反馈</vt:lpstr>
      <vt:lpstr>8.1.3  正反馈与负反馈</vt:lpstr>
      <vt:lpstr>8.1.4  串联反馈与并联反馈</vt:lpstr>
      <vt:lpstr>8.1.4  串联反馈与并联反馈</vt:lpstr>
      <vt:lpstr>8.1.4  串联反馈与并联反馈</vt:lpstr>
      <vt:lpstr>8.1.4  串联反馈与并联反馈</vt:lpstr>
      <vt:lpstr>8.1.4  串联反馈与并联反馈</vt:lpstr>
      <vt:lpstr>8.1.5  电压反馈与电流反馈</vt:lpstr>
      <vt:lpstr>8.1.5  电压反馈与电流反馈</vt:lpstr>
      <vt:lpstr>8.1.5  电压反馈与电流反馈</vt:lpstr>
      <vt:lpstr>8.1.5  电压反馈与电流反馈</vt:lpstr>
      <vt:lpstr>8.1.6  负反馈放大电路的四种组态</vt:lpstr>
      <vt:lpstr>8.1.6  负反馈放大电路的四种组态</vt:lpstr>
      <vt:lpstr>8.1.6  负反馈放大电路的四种组态</vt:lpstr>
      <vt:lpstr>8.1.6  负反馈放大电路的四种组态</vt:lpstr>
      <vt:lpstr>8.1.6  负反馈放大电路的四种组态</vt:lpstr>
      <vt:lpstr>8.1.6  负反馈放大电路的四种组态</vt:lpstr>
      <vt:lpstr>8.2  负反馈放大电路增益的一般表达式</vt:lpstr>
      <vt:lpstr>8.2  负反馈放大电路增益的一般表达式</vt:lpstr>
      <vt:lpstr>8.2  负反馈放大电路增益的一般表达式</vt:lpstr>
      <vt:lpstr>PowerPoint 演示文稿</vt:lpstr>
      <vt:lpstr>8.2  负反馈放大电路增益的一般表达式</vt:lpstr>
      <vt:lpstr>8.3  负反馈对放大电路性能的影响</vt:lpstr>
      <vt:lpstr>8.3.1  提高增益的稳定性</vt:lpstr>
      <vt:lpstr>PowerPoint 演示文稿</vt:lpstr>
      <vt:lpstr>8.3.2  减小非线性失真</vt:lpstr>
      <vt:lpstr>8.3.2  减小非线性失真</vt:lpstr>
      <vt:lpstr>8.3.3  抑制反馈环内噪声</vt:lpstr>
      <vt:lpstr>8.3.4  对输入电阻和输出电阻的影响</vt:lpstr>
      <vt:lpstr>8.3.4  对输入电阻和输出电阻的影响</vt:lpstr>
      <vt:lpstr>8.3.4  对输入电阻和输出电阻的影响</vt:lpstr>
      <vt:lpstr>8.3.4  对输入电阻和输出电阻的影响</vt:lpstr>
      <vt:lpstr>8.3.4  对输入电阻和输出电阻的影响</vt:lpstr>
      <vt:lpstr>8.3.4  对输入电阻和输出电阻的影响</vt:lpstr>
      <vt:lpstr>8.3.4  对输入电阻和输出电阻的影响</vt:lpstr>
      <vt:lpstr>8.3.5  扩展频带</vt:lpstr>
      <vt:lpstr>8.3.5  扩展频带</vt:lpstr>
      <vt:lpstr>8.3.5  扩展频带</vt:lpstr>
      <vt:lpstr>8.4  深度负反馈条件下的近似计算</vt:lpstr>
      <vt:lpstr>8.4  深度负反馈条件下的近似计算</vt:lpstr>
      <vt:lpstr>8.4  深度负反馈条件下的近似计算</vt:lpstr>
      <vt:lpstr>8.4  深度负反馈条件下的近似计算</vt:lpstr>
      <vt:lpstr>PowerPoint 演示文稿</vt:lpstr>
      <vt:lpstr>PowerPoint 演示文稿</vt:lpstr>
      <vt:lpstr>8.5  负反馈放大电路设计</vt:lpstr>
      <vt:lpstr>8.5.1  设计负反馈放大电路的一般步骤</vt:lpstr>
      <vt:lpstr>8.5.2  设计举例</vt:lpstr>
      <vt:lpstr>PowerPoint 演示文稿</vt:lpstr>
      <vt:lpstr>PowerPoint 演示文稿</vt:lpstr>
      <vt:lpstr>8.6  负反馈放大电路的稳定性</vt:lpstr>
      <vt:lpstr>8.6.1  自激振荡及稳定工作的条件</vt:lpstr>
      <vt:lpstr>8.6.1  自激振荡及稳定工作的条件</vt:lpstr>
      <vt:lpstr>8.6.1  自激振荡及稳定工作的条件</vt:lpstr>
      <vt:lpstr>8.6.1  自激振荡及稳定工作的条件</vt:lpstr>
      <vt:lpstr>8.6.1  自激振荡及稳定工作的条件</vt:lpstr>
      <vt:lpstr>8.6.1  自激振荡及稳定工作的条件</vt:lpstr>
      <vt:lpstr>8.6.1  自激振荡及稳定工作的条件</vt:lpstr>
      <vt:lpstr>8.6.1  自激振荡及稳定工作的条件</vt:lpstr>
      <vt:lpstr>8.6.1  自激振荡及稳定工作的条件</vt:lpstr>
      <vt:lpstr>8.6.1  自激振荡及稳定工作的条件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电子电路基础</dc:title>
  <dc:creator>Jeng Shawn</dc:creator>
  <cp:lastModifiedBy>njucn</cp:lastModifiedBy>
  <cp:revision>31</cp:revision>
  <dcterms:created xsi:type="dcterms:W3CDTF">2024-06-19T12:38:22Z</dcterms:created>
  <dcterms:modified xsi:type="dcterms:W3CDTF">2024-11-04T12:39:25Z</dcterms:modified>
</cp:coreProperties>
</file>