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852" r:id="rId1"/>
  </p:sldMasterIdLst>
  <p:notesMasterIdLst>
    <p:notesMasterId r:id="rId92"/>
  </p:notesMasterIdLst>
  <p:sldIdLst>
    <p:sldId id="256" r:id="rId2"/>
    <p:sldId id="661" r:id="rId3"/>
    <p:sldId id="662" r:id="rId4"/>
    <p:sldId id="663" r:id="rId5"/>
    <p:sldId id="665" r:id="rId6"/>
    <p:sldId id="666" r:id="rId7"/>
    <p:sldId id="667" r:id="rId8"/>
    <p:sldId id="668" r:id="rId9"/>
    <p:sldId id="669" r:id="rId10"/>
    <p:sldId id="671" r:id="rId11"/>
    <p:sldId id="672" r:id="rId12"/>
    <p:sldId id="673" r:id="rId13"/>
    <p:sldId id="674" r:id="rId14"/>
    <p:sldId id="675" r:id="rId15"/>
    <p:sldId id="676" r:id="rId16"/>
    <p:sldId id="677" r:id="rId17"/>
    <p:sldId id="678" r:id="rId18"/>
    <p:sldId id="679" r:id="rId19"/>
    <p:sldId id="680" r:id="rId20"/>
    <p:sldId id="681" r:id="rId21"/>
    <p:sldId id="682" r:id="rId22"/>
    <p:sldId id="683" r:id="rId23"/>
    <p:sldId id="684" r:id="rId24"/>
    <p:sldId id="685" r:id="rId25"/>
    <p:sldId id="686" r:id="rId26"/>
    <p:sldId id="687" r:id="rId27"/>
    <p:sldId id="688" r:id="rId28"/>
    <p:sldId id="689" r:id="rId29"/>
    <p:sldId id="690" r:id="rId30"/>
    <p:sldId id="691" r:id="rId31"/>
    <p:sldId id="692" r:id="rId32"/>
    <p:sldId id="693" r:id="rId33"/>
    <p:sldId id="694" r:id="rId34"/>
    <p:sldId id="695" r:id="rId35"/>
    <p:sldId id="696" r:id="rId36"/>
    <p:sldId id="697" r:id="rId37"/>
    <p:sldId id="698" r:id="rId38"/>
    <p:sldId id="699" r:id="rId39"/>
    <p:sldId id="700" r:id="rId40"/>
    <p:sldId id="701" r:id="rId41"/>
    <p:sldId id="702" r:id="rId42"/>
    <p:sldId id="703" r:id="rId43"/>
    <p:sldId id="704" r:id="rId44"/>
    <p:sldId id="705" r:id="rId45"/>
    <p:sldId id="706" r:id="rId46"/>
    <p:sldId id="707" r:id="rId47"/>
    <p:sldId id="708" r:id="rId48"/>
    <p:sldId id="709" r:id="rId49"/>
    <p:sldId id="710" r:id="rId50"/>
    <p:sldId id="711" r:id="rId51"/>
    <p:sldId id="712" r:id="rId52"/>
    <p:sldId id="713" r:id="rId53"/>
    <p:sldId id="714" r:id="rId54"/>
    <p:sldId id="715" r:id="rId55"/>
    <p:sldId id="716" r:id="rId56"/>
    <p:sldId id="717" r:id="rId57"/>
    <p:sldId id="718" r:id="rId58"/>
    <p:sldId id="599" r:id="rId59"/>
    <p:sldId id="600" r:id="rId60"/>
    <p:sldId id="601" r:id="rId61"/>
    <p:sldId id="602" r:id="rId62"/>
    <p:sldId id="603" r:id="rId63"/>
    <p:sldId id="604" r:id="rId64"/>
    <p:sldId id="605" r:id="rId65"/>
    <p:sldId id="606" r:id="rId66"/>
    <p:sldId id="607" r:id="rId67"/>
    <p:sldId id="627" r:id="rId68"/>
    <p:sldId id="628" r:id="rId69"/>
    <p:sldId id="629" r:id="rId70"/>
    <p:sldId id="630" r:id="rId71"/>
    <p:sldId id="631" r:id="rId72"/>
    <p:sldId id="632" r:id="rId73"/>
    <p:sldId id="633" r:id="rId74"/>
    <p:sldId id="634" r:id="rId75"/>
    <p:sldId id="635" r:id="rId76"/>
    <p:sldId id="728" r:id="rId77"/>
    <p:sldId id="729" r:id="rId78"/>
    <p:sldId id="730" r:id="rId79"/>
    <p:sldId id="731" r:id="rId80"/>
    <p:sldId id="732" r:id="rId81"/>
    <p:sldId id="733" r:id="rId82"/>
    <p:sldId id="734" r:id="rId83"/>
    <p:sldId id="735" r:id="rId84"/>
    <p:sldId id="736" r:id="rId85"/>
    <p:sldId id="737" r:id="rId86"/>
    <p:sldId id="738" r:id="rId87"/>
    <p:sldId id="739" r:id="rId88"/>
    <p:sldId id="740" r:id="rId89"/>
    <p:sldId id="741" r:id="rId90"/>
    <p:sldId id="742" r:id="rId91"/>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4065" autoAdjust="0"/>
  </p:normalViewPr>
  <p:slideViewPr>
    <p:cSldViewPr snapToGrid="0">
      <p:cViewPr varScale="1">
        <p:scale>
          <a:sx n="89" d="100"/>
          <a:sy n="89" d="100"/>
        </p:scale>
        <p:origin x="1326"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theme" Target="theme/theme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notesMaster" Target="notesMasters/notesMaster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image" Target="../media/image10.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12.wmf"/><Relationship Id="rId1" Type="http://schemas.openxmlformats.org/officeDocument/2006/relationships/image" Target="../media/image11.wmf"/><Relationship Id="rId4" Type="http://schemas.openxmlformats.org/officeDocument/2006/relationships/image" Target="../media/image13.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image" Target="../media/image13.emf"/><Relationship Id="rId1" Type="http://schemas.openxmlformats.org/officeDocument/2006/relationships/image" Target="../media/image14.wmf"/><Relationship Id="rId6" Type="http://schemas.openxmlformats.org/officeDocument/2006/relationships/image" Target="../media/image18.emf"/><Relationship Id="rId5" Type="http://schemas.openxmlformats.org/officeDocument/2006/relationships/image" Target="../media/image17.emf"/><Relationship Id="rId4" Type="http://schemas.openxmlformats.org/officeDocument/2006/relationships/image" Target="../media/image16.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image" Target="../media/image20.emf"/><Relationship Id="rId1" Type="http://schemas.openxmlformats.org/officeDocument/2006/relationships/image" Target="../media/image19.wmf"/><Relationship Id="rId5" Type="http://schemas.openxmlformats.org/officeDocument/2006/relationships/image" Target="../media/image23.wmf"/><Relationship Id="rId4" Type="http://schemas.openxmlformats.org/officeDocument/2006/relationships/image" Target="../media/image22.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image" Target="../media/image25.emf"/><Relationship Id="rId1" Type="http://schemas.openxmlformats.org/officeDocument/2006/relationships/image" Target="../media/image24.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9.wmf"/><Relationship Id="rId2" Type="http://schemas.openxmlformats.org/officeDocument/2006/relationships/image" Target="../media/image28.wmf"/><Relationship Id="rId1" Type="http://schemas.openxmlformats.org/officeDocument/2006/relationships/image" Target="../media/image27.emf"/><Relationship Id="rId4" Type="http://schemas.openxmlformats.org/officeDocument/2006/relationships/image" Target="../media/image30.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wmf"/><Relationship Id="rId1" Type="http://schemas.openxmlformats.org/officeDocument/2006/relationships/image" Target="../media/image31.emf"/></Relationships>
</file>

<file path=ppt/drawings/_rels/vmlDrawing8.vml.rels><?xml version="1.0" encoding="UTF-8" standalone="yes"?>
<Relationships xmlns="http://schemas.openxmlformats.org/package/2006/relationships"><Relationship Id="rId3" Type="http://schemas.openxmlformats.org/officeDocument/2006/relationships/image" Target="../media/image36.wmf"/><Relationship Id="rId7" Type="http://schemas.openxmlformats.org/officeDocument/2006/relationships/image" Target="../media/image40.emf"/><Relationship Id="rId2" Type="http://schemas.openxmlformats.org/officeDocument/2006/relationships/image" Target="../media/image35.wmf"/><Relationship Id="rId1" Type="http://schemas.openxmlformats.org/officeDocument/2006/relationships/image" Target="../media/image34.wmf"/><Relationship Id="rId6" Type="http://schemas.openxmlformats.org/officeDocument/2006/relationships/image" Target="../media/image39.wmf"/><Relationship Id="rId5" Type="http://schemas.openxmlformats.org/officeDocument/2006/relationships/image" Target="../media/image38.wmf"/><Relationship Id="rId4" Type="http://schemas.openxmlformats.org/officeDocument/2006/relationships/image" Target="../media/image37.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image" Target="../media/image42.wmf"/><Relationship Id="rId1" Type="http://schemas.openxmlformats.org/officeDocument/2006/relationships/image" Target="../media/image41.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image" Target="../media/image43.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47.wmf"/><Relationship Id="rId7" Type="http://schemas.openxmlformats.org/officeDocument/2006/relationships/image" Target="../media/image51.wmf"/><Relationship Id="rId2" Type="http://schemas.openxmlformats.org/officeDocument/2006/relationships/image" Target="../media/image46.wmf"/><Relationship Id="rId1" Type="http://schemas.openxmlformats.org/officeDocument/2006/relationships/image" Target="../media/image45.wmf"/><Relationship Id="rId6" Type="http://schemas.openxmlformats.org/officeDocument/2006/relationships/image" Target="../media/image50.wmf"/><Relationship Id="rId5" Type="http://schemas.openxmlformats.org/officeDocument/2006/relationships/image" Target="../media/image49.wmf"/><Relationship Id="rId4" Type="http://schemas.openxmlformats.org/officeDocument/2006/relationships/image" Target="../media/image48.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54.wmf"/><Relationship Id="rId2" Type="http://schemas.openxmlformats.org/officeDocument/2006/relationships/image" Target="../media/image53.wmf"/><Relationship Id="rId1" Type="http://schemas.openxmlformats.org/officeDocument/2006/relationships/image" Target="../media/image52.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56.wmf"/><Relationship Id="rId1" Type="http://schemas.openxmlformats.org/officeDocument/2006/relationships/image" Target="../media/image55.wmf"/></Relationships>
</file>

<file path=ppt/drawings/_rels/vmlDrawing14.vml.rels><?xml version="1.0" encoding="UTF-8" standalone="yes"?>
<Relationships xmlns="http://schemas.openxmlformats.org/package/2006/relationships"><Relationship Id="rId8" Type="http://schemas.openxmlformats.org/officeDocument/2006/relationships/image" Target="../media/image64.wmf"/><Relationship Id="rId3" Type="http://schemas.openxmlformats.org/officeDocument/2006/relationships/image" Target="../media/image59.wmf"/><Relationship Id="rId7" Type="http://schemas.openxmlformats.org/officeDocument/2006/relationships/image" Target="../media/image63.wmf"/><Relationship Id="rId2" Type="http://schemas.openxmlformats.org/officeDocument/2006/relationships/image" Target="../media/image58.wmf"/><Relationship Id="rId1" Type="http://schemas.openxmlformats.org/officeDocument/2006/relationships/image" Target="../media/image57.wmf"/><Relationship Id="rId6" Type="http://schemas.openxmlformats.org/officeDocument/2006/relationships/image" Target="../media/image62.wmf"/><Relationship Id="rId5" Type="http://schemas.openxmlformats.org/officeDocument/2006/relationships/image" Target="../media/image61.wmf"/><Relationship Id="rId4" Type="http://schemas.openxmlformats.org/officeDocument/2006/relationships/image" Target="../media/image60.wmf"/></Relationships>
</file>

<file path=ppt/drawings/_rels/vmlDrawing15.vml.rels><?xml version="1.0" encoding="UTF-8" standalone="yes"?>
<Relationships xmlns="http://schemas.openxmlformats.org/package/2006/relationships"><Relationship Id="rId3" Type="http://schemas.openxmlformats.org/officeDocument/2006/relationships/image" Target="../media/image67.wmf"/><Relationship Id="rId2" Type="http://schemas.openxmlformats.org/officeDocument/2006/relationships/image" Target="../media/image66.wmf"/><Relationship Id="rId1" Type="http://schemas.openxmlformats.org/officeDocument/2006/relationships/image" Target="../media/image65.emf"/><Relationship Id="rId5" Type="http://schemas.openxmlformats.org/officeDocument/2006/relationships/image" Target="../media/image58.wmf"/><Relationship Id="rId4" Type="http://schemas.openxmlformats.org/officeDocument/2006/relationships/image" Target="../media/image57.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69.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70.emf"/></Relationships>
</file>

<file path=ppt/drawings/_rels/vmlDrawing18.vml.rels><?xml version="1.0" encoding="UTF-8" standalone="yes"?>
<Relationships xmlns="http://schemas.openxmlformats.org/package/2006/relationships"><Relationship Id="rId8" Type="http://schemas.openxmlformats.org/officeDocument/2006/relationships/image" Target="../media/image78.wmf"/><Relationship Id="rId3" Type="http://schemas.openxmlformats.org/officeDocument/2006/relationships/image" Target="../media/image73.wmf"/><Relationship Id="rId7" Type="http://schemas.openxmlformats.org/officeDocument/2006/relationships/image" Target="../media/image77.emf"/><Relationship Id="rId2" Type="http://schemas.openxmlformats.org/officeDocument/2006/relationships/image" Target="../media/image72.wmf"/><Relationship Id="rId1" Type="http://schemas.openxmlformats.org/officeDocument/2006/relationships/image" Target="../media/image71.wmf"/><Relationship Id="rId6" Type="http://schemas.openxmlformats.org/officeDocument/2006/relationships/image" Target="../media/image76.wmf"/><Relationship Id="rId5" Type="http://schemas.openxmlformats.org/officeDocument/2006/relationships/image" Target="../media/image75.wmf"/><Relationship Id="rId4" Type="http://schemas.openxmlformats.org/officeDocument/2006/relationships/image" Target="../media/image74.wmf"/></Relationships>
</file>

<file path=ppt/drawings/_rels/vmlDrawing19.vml.rels><?xml version="1.0" encoding="UTF-8" standalone="yes"?>
<Relationships xmlns="http://schemas.openxmlformats.org/package/2006/relationships"><Relationship Id="rId8" Type="http://schemas.openxmlformats.org/officeDocument/2006/relationships/image" Target="../media/image86.emf"/><Relationship Id="rId3" Type="http://schemas.openxmlformats.org/officeDocument/2006/relationships/image" Target="../media/image81.emf"/><Relationship Id="rId7" Type="http://schemas.openxmlformats.org/officeDocument/2006/relationships/image" Target="../media/image85.emf"/><Relationship Id="rId2" Type="http://schemas.openxmlformats.org/officeDocument/2006/relationships/image" Target="../media/image80.emf"/><Relationship Id="rId1" Type="http://schemas.openxmlformats.org/officeDocument/2006/relationships/image" Target="../media/image79.emf"/><Relationship Id="rId6" Type="http://schemas.openxmlformats.org/officeDocument/2006/relationships/image" Target="../media/image84.emf"/><Relationship Id="rId5" Type="http://schemas.openxmlformats.org/officeDocument/2006/relationships/image" Target="../media/image83.emf"/><Relationship Id="rId10" Type="http://schemas.openxmlformats.org/officeDocument/2006/relationships/image" Target="../media/image88.emf"/><Relationship Id="rId4" Type="http://schemas.openxmlformats.org/officeDocument/2006/relationships/image" Target="../media/image82.emf"/><Relationship Id="rId9" Type="http://schemas.openxmlformats.org/officeDocument/2006/relationships/image" Target="../media/image87.emf"/></Relationships>
</file>

<file path=ppt/drawings/_rels/vmlDrawing20.vml.rels><?xml version="1.0" encoding="UTF-8" standalone="yes"?>
<Relationships xmlns="http://schemas.openxmlformats.org/package/2006/relationships"><Relationship Id="rId8" Type="http://schemas.openxmlformats.org/officeDocument/2006/relationships/image" Target="../media/image94.emf"/><Relationship Id="rId3" Type="http://schemas.openxmlformats.org/officeDocument/2006/relationships/image" Target="../media/image80.emf"/><Relationship Id="rId7" Type="http://schemas.openxmlformats.org/officeDocument/2006/relationships/image" Target="../media/image93.emf"/><Relationship Id="rId2" Type="http://schemas.openxmlformats.org/officeDocument/2006/relationships/image" Target="../media/image90.emf"/><Relationship Id="rId1" Type="http://schemas.openxmlformats.org/officeDocument/2006/relationships/image" Target="../media/image89.emf"/><Relationship Id="rId6" Type="http://schemas.openxmlformats.org/officeDocument/2006/relationships/image" Target="../media/image92.emf"/><Relationship Id="rId5" Type="http://schemas.openxmlformats.org/officeDocument/2006/relationships/image" Target="../media/image91.emf"/><Relationship Id="rId10" Type="http://schemas.openxmlformats.org/officeDocument/2006/relationships/image" Target="../media/image96.emf"/><Relationship Id="rId4" Type="http://schemas.openxmlformats.org/officeDocument/2006/relationships/image" Target="../media/image82.emf"/><Relationship Id="rId9" Type="http://schemas.openxmlformats.org/officeDocument/2006/relationships/image" Target="../media/image95.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89.emf"/></Relationships>
</file>

<file path=ppt/drawings/_rels/vmlDrawing22.v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image" Target="../media/image98.emf"/><Relationship Id="rId1" Type="http://schemas.openxmlformats.org/officeDocument/2006/relationships/image" Target="../media/image97.emf"/></Relationships>
</file>

<file path=ppt/drawings/_rels/vmlDrawing23.vml.rels><?xml version="1.0" encoding="UTF-8" standalone="yes"?>
<Relationships xmlns="http://schemas.openxmlformats.org/package/2006/relationships"><Relationship Id="rId3" Type="http://schemas.openxmlformats.org/officeDocument/2006/relationships/image" Target="../media/image99.emf"/><Relationship Id="rId2" Type="http://schemas.openxmlformats.org/officeDocument/2006/relationships/image" Target="../media/image98.emf"/><Relationship Id="rId1" Type="http://schemas.openxmlformats.org/officeDocument/2006/relationships/image" Target="../media/image100.emf"/><Relationship Id="rId6" Type="http://schemas.openxmlformats.org/officeDocument/2006/relationships/image" Target="../media/image103.wmf"/><Relationship Id="rId5" Type="http://schemas.openxmlformats.org/officeDocument/2006/relationships/image" Target="../media/image102.wmf"/><Relationship Id="rId4" Type="http://schemas.openxmlformats.org/officeDocument/2006/relationships/image" Target="../media/image101.wmf"/></Relationships>
</file>

<file path=ppt/drawings/_rels/vmlDrawing24.vml.rels><?xml version="1.0" encoding="UTF-8" standalone="yes"?>
<Relationships xmlns="http://schemas.openxmlformats.org/package/2006/relationships"><Relationship Id="rId3" Type="http://schemas.openxmlformats.org/officeDocument/2006/relationships/image" Target="../media/image105.wmf"/><Relationship Id="rId7" Type="http://schemas.openxmlformats.org/officeDocument/2006/relationships/image" Target="../media/image109.wmf"/><Relationship Id="rId2" Type="http://schemas.openxmlformats.org/officeDocument/2006/relationships/image" Target="../media/image104.wmf"/><Relationship Id="rId1" Type="http://schemas.openxmlformats.org/officeDocument/2006/relationships/image" Target="../media/image100.emf"/><Relationship Id="rId6" Type="http://schemas.openxmlformats.org/officeDocument/2006/relationships/image" Target="../media/image108.wmf"/><Relationship Id="rId5" Type="http://schemas.openxmlformats.org/officeDocument/2006/relationships/image" Target="../media/image107.wmf"/><Relationship Id="rId4" Type="http://schemas.openxmlformats.org/officeDocument/2006/relationships/image" Target="../media/image106.emf"/></Relationships>
</file>

<file path=ppt/drawings/_rels/vmlDrawing25.vml.rels><?xml version="1.0" encoding="UTF-8" standalone="yes"?>
<Relationships xmlns="http://schemas.openxmlformats.org/package/2006/relationships"><Relationship Id="rId3" Type="http://schemas.openxmlformats.org/officeDocument/2006/relationships/image" Target="../media/image110.wmf"/><Relationship Id="rId2" Type="http://schemas.openxmlformats.org/officeDocument/2006/relationships/image" Target="../media/image106.emf"/><Relationship Id="rId1" Type="http://schemas.openxmlformats.org/officeDocument/2006/relationships/image" Target="../media/image100.emf"/><Relationship Id="rId4" Type="http://schemas.openxmlformats.org/officeDocument/2006/relationships/image" Target="../media/image111.wmf"/></Relationships>
</file>

<file path=ppt/drawings/_rels/vmlDrawing26.vml.rels><?xml version="1.0" encoding="UTF-8" standalone="yes"?>
<Relationships xmlns="http://schemas.openxmlformats.org/package/2006/relationships"><Relationship Id="rId8" Type="http://schemas.openxmlformats.org/officeDocument/2006/relationships/image" Target="../media/image119.wmf"/><Relationship Id="rId3" Type="http://schemas.openxmlformats.org/officeDocument/2006/relationships/image" Target="../media/image114.wmf"/><Relationship Id="rId7" Type="http://schemas.openxmlformats.org/officeDocument/2006/relationships/image" Target="../media/image118.wmf"/><Relationship Id="rId2" Type="http://schemas.openxmlformats.org/officeDocument/2006/relationships/image" Target="../media/image113.emf"/><Relationship Id="rId1" Type="http://schemas.openxmlformats.org/officeDocument/2006/relationships/image" Target="../media/image112.emf"/><Relationship Id="rId6" Type="http://schemas.openxmlformats.org/officeDocument/2006/relationships/image" Target="../media/image117.wmf"/><Relationship Id="rId5" Type="http://schemas.openxmlformats.org/officeDocument/2006/relationships/image" Target="../media/image116.wmf"/><Relationship Id="rId4" Type="http://schemas.openxmlformats.org/officeDocument/2006/relationships/image" Target="../media/image115.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121.emf"/><Relationship Id="rId1" Type="http://schemas.openxmlformats.org/officeDocument/2006/relationships/image" Target="../media/image120.emf"/></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122.emf"/><Relationship Id="rId1" Type="http://schemas.openxmlformats.org/officeDocument/2006/relationships/image" Target="../media/image89.e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124.wmf"/><Relationship Id="rId2" Type="http://schemas.openxmlformats.org/officeDocument/2006/relationships/image" Target="../media/image123.emf"/><Relationship Id="rId1" Type="http://schemas.openxmlformats.org/officeDocument/2006/relationships/image" Target="../media/image122.emf"/><Relationship Id="rId4" Type="http://schemas.openxmlformats.org/officeDocument/2006/relationships/image" Target="../media/image125.wmf"/></Relationships>
</file>

<file path=ppt/drawings/_rels/vmlDrawing30.vml.rels><?xml version="1.0" encoding="UTF-8" standalone="yes"?>
<Relationships xmlns="http://schemas.openxmlformats.org/package/2006/relationships"><Relationship Id="rId8" Type="http://schemas.openxmlformats.org/officeDocument/2006/relationships/image" Target="../media/image132.wmf"/><Relationship Id="rId3" Type="http://schemas.openxmlformats.org/officeDocument/2006/relationships/image" Target="../media/image127.wmf"/><Relationship Id="rId7" Type="http://schemas.openxmlformats.org/officeDocument/2006/relationships/image" Target="../media/image131.wmf"/><Relationship Id="rId2" Type="http://schemas.openxmlformats.org/officeDocument/2006/relationships/image" Target="../media/image126.wmf"/><Relationship Id="rId1" Type="http://schemas.openxmlformats.org/officeDocument/2006/relationships/image" Target="../media/image123.emf"/><Relationship Id="rId6" Type="http://schemas.openxmlformats.org/officeDocument/2006/relationships/image" Target="../media/image130.wmf"/><Relationship Id="rId5" Type="http://schemas.openxmlformats.org/officeDocument/2006/relationships/image" Target="../media/image129.wmf"/><Relationship Id="rId4" Type="http://schemas.openxmlformats.org/officeDocument/2006/relationships/image" Target="../media/image128.wmf"/></Relationships>
</file>

<file path=ppt/drawings/_rels/vmlDrawing31.vml.rels><?xml version="1.0" encoding="UTF-8" standalone="yes"?>
<Relationships xmlns="http://schemas.openxmlformats.org/package/2006/relationships"><Relationship Id="rId8" Type="http://schemas.openxmlformats.org/officeDocument/2006/relationships/image" Target="../media/image140.wmf"/><Relationship Id="rId3" Type="http://schemas.openxmlformats.org/officeDocument/2006/relationships/image" Target="../media/image135.wmf"/><Relationship Id="rId7" Type="http://schemas.openxmlformats.org/officeDocument/2006/relationships/image" Target="../media/image139.wmf"/><Relationship Id="rId2" Type="http://schemas.openxmlformats.org/officeDocument/2006/relationships/image" Target="../media/image134.wmf"/><Relationship Id="rId1" Type="http://schemas.openxmlformats.org/officeDocument/2006/relationships/image" Target="../media/image133.wmf"/><Relationship Id="rId6" Type="http://schemas.openxmlformats.org/officeDocument/2006/relationships/image" Target="../media/image138.wmf"/><Relationship Id="rId5" Type="http://schemas.openxmlformats.org/officeDocument/2006/relationships/image" Target="../media/image137.wmf"/><Relationship Id="rId4" Type="http://schemas.openxmlformats.org/officeDocument/2006/relationships/image" Target="../media/image136.wmf"/><Relationship Id="rId9" Type="http://schemas.openxmlformats.org/officeDocument/2006/relationships/image" Target="../media/image141.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42.emf"/></Relationships>
</file>

<file path=ppt/drawings/_rels/vmlDrawing33.vml.rels><?xml version="1.0" encoding="UTF-8" standalone="yes"?>
<Relationships xmlns="http://schemas.openxmlformats.org/package/2006/relationships"><Relationship Id="rId8" Type="http://schemas.openxmlformats.org/officeDocument/2006/relationships/image" Target="../media/image150.wmf"/><Relationship Id="rId3" Type="http://schemas.openxmlformats.org/officeDocument/2006/relationships/image" Target="../media/image145.wmf"/><Relationship Id="rId7" Type="http://schemas.openxmlformats.org/officeDocument/2006/relationships/image" Target="../media/image149.wmf"/><Relationship Id="rId2" Type="http://schemas.openxmlformats.org/officeDocument/2006/relationships/image" Target="../media/image144.wmf"/><Relationship Id="rId1" Type="http://schemas.openxmlformats.org/officeDocument/2006/relationships/image" Target="../media/image143.emf"/><Relationship Id="rId6" Type="http://schemas.openxmlformats.org/officeDocument/2006/relationships/image" Target="../media/image148.wmf"/><Relationship Id="rId5" Type="http://schemas.openxmlformats.org/officeDocument/2006/relationships/image" Target="../media/image147.wmf"/><Relationship Id="rId4" Type="http://schemas.openxmlformats.org/officeDocument/2006/relationships/image" Target="../media/image146.wmf"/></Relationships>
</file>

<file path=ppt/drawings/_rels/vmlDrawing34.vml.rels><?xml version="1.0" encoding="UTF-8" standalone="yes"?>
<Relationships xmlns="http://schemas.openxmlformats.org/package/2006/relationships"><Relationship Id="rId3" Type="http://schemas.openxmlformats.org/officeDocument/2006/relationships/image" Target="../media/image153.wmf"/><Relationship Id="rId2" Type="http://schemas.openxmlformats.org/officeDocument/2006/relationships/image" Target="../media/image152.wmf"/><Relationship Id="rId1" Type="http://schemas.openxmlformats.org/officeDocument/2006/relationships/image" Target="../media/image151.wmf"/><Relationship Id="rId4" Type="http://schemas.openxmlformats.org/officeDocument/2006/relationships/image" Target="../media/image154.wmf"/></Relationships>
</file>

<file path=ppt/drawings/_rels/vmlDrawing35.vml.rels><?xml version="1.0" encoding="UTF-8" standalone="yes"?>
<Relationships xmlns="http://schemas.openxmlformats.org/package/2006/relationships"><Relationship Id="rId3" Type="http://schemas.openxmlformats.org/officeDocument/2006/relationships/image" Target="../media/image125.wmf"/><Relationship Id="rId2" Type="http://schemas.openxmlformats.org/officeDocument/2006/relationships/image" Target="../media/image157.wmf"/><Relationship Id="rId1" Type="http://schemas.openxmlformats.org/officeDocument/2006/relationships/image" Target="../media/image156.wmf"/><Relationship Id="rId5" Type="http://schemas.openxmlformats.org/officeDocument/2006/relationships/image" Target="../media/image159.wmf"/><Relationship Id="rId4" Type="http://schemas.openxmlformats.org/officeDocument/2006/relationships/image" Target="../media/image158.wmf"/></Relationships>
</file>

<file path=ppt/drawings/_rels/vmlDrawing36.vml.rels><?xml version="1.0" encoding="UTF-8" standalone="yes"?>
<Relationships xmlns="http://schemas.openxmlformats.org/package/2006/relationships"><Relationship Id="rId3" Type="http://schemas.openxmlformats.org/officeDocument/2006/relationships/image" Target="../media/image162.wmf"/><Relationship Id="rId2" Type="http://schemas.openxmlformats.org/officeDocument/2006/relationships/image" Target="../media/image161.emf"/><Relationship Id="rId1" Type="http://schemas.openxmlformats.org/officeDocument/2006/relationships/image" Target="../media/image160.wmf"/></Relationships>
</file>

<file path=ppt/drawings/_rels/vmlDrawing37.vml.rels><?xml version="1.0" encoding="UTF-8" standalone="yes"?>
<Relationships xmlns="http://schemas.openxmlformats.org/package/2006/relationships"><Relationship Id="rId2" Type="http://schemas.openxmlformats.org/officeDocument/2006/relationships/image" Target="../media/image164.wmf"/><Relationship Id="rId1" Type="http://schemas.openxmlformats.org/officeDocument/2006/relationships/image" Target="../media/image163.emf"/></Relationships>
</file>

<file path=ppt/drawings/_rels/vmlDrawing38.vml.rels><?xml version="1.0" encoding="UTF-8" standalone="yes"?>
<Relationships xmlns="http://schemas.openxmlformats.org/package/2006/relationships"><Relationship Id="rId3" Type="http://schemas.openxmlformats.org/officeDocument/2006/relationships/image" Target="../media/image167.wmf"/><Relationship Id="rId2" Type="http://schemas.openxmlformats.org/officeDocument/2006/relationships/image" Target="../media/image166.emf"/><Relationship Id="rId1" Type="http://schemas.openxmlformats.org/officeDocument/2006/relationships/image" Target="../media/image165.w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68.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69.emf"/></Relationships>
</file>

<file path=ppt/drawings/_rels/vmlDrawing41.vml.rels><?xml version="1.0" encoding="UTF-8" standalone="yes"?>
<Relationships xmlns="http://schemas.openxmlformats.org/package/2006/relationships"><Relationship Id="rId2" Type="http://schemas.openxmlformats.org/officeDocument/2006/relationships/image" Target="../media/image171.wmf"/><Relationship Id="rId1" Type="http://schemas.openxmlformats.org/officeDocument/2006/relationships/image" Target="../media/image170.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70.emf"/></Relationships>
</file>

<file path=ppt/drawings/_rels/vmlDrawing43.vml.rels><?xml version="1.0" encoding="UTF-8" standalone="yes"?>
<Relationships xmlns="http://schemas.openxmlformats.org/package/2006/relationships"><Relationship Id="rId3" Type="http://schemas.openxmlformats.org/officeDocument/2006/relationships/image" Target="../media/image174.emf"/><Relationship Id="rId2" Type="http://schemas.openxmlformats.org/officeDocument/2006/relationships/image" Target="../media/image173.emf"/><Relationship Id="rId1" Type="http://schemas.openxmlformats.org/officeDocument/2006/relationships/image" Target="../media/image172.emf"/><Relationship Id="rId4" Type="http://schemas.openxmlformats.org/officeDocument/2006/relationships/image" Target="../media/image175.emf"/></Relationships>
</file>

<file path=ppt/drawings/_rels/vmlDrawing44.vml.rels><?xml version="1.0" encoding="UTF-8" standalone="yes"?>
<Relationships xmlns="http://schemas.openxmlformats.org/package/2006/relationships"><Relationship Id="rId3" Type="http://schemas.openxmlformats.org/officeDocument/2006/relationships/image" Target="../media/image177.wmf"/><Relationship Id="rId2" Type="http://schemas.openxmlformats.org/officeDocument/2006/relationships/image" Target="../media/image176.wmf"/><Relationship Id="rId1" Type="http://schemas.openxmlformats.org/officeDocument/2006/relationships/image" Target="../media/image175.emf"/><Relationship Id="rId6" Type="http://schemas.openxmlformats.org/officeDocument/2006/relationships/image" Target="../media/image180.wmf"/><Relationship Id="rId5" Type="http://schemas.openxmlformats.org/officeDocument/2006/relationships/image" Target="../media/image179.wmf"/><Relationship Id="rId4" Type="http://schemas.openxmlformats.org/officeDocument/2006/relationships/image" Target="../media/image178.w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175.emf"/></Relationships>
</file>

<file path=ppt/drawings/_rels/vmlDrawing46.vml.rels><?xml version="1.0" encoding="UTF-8" standalone="yes"?>
<Relationships xmlns="http://schemas.openxmlformats.org/package/2006/relationships"><Relationship Id="rId2" Type="http://schemas.openxmlformats.org/officeDocument/2006/relationships/image" Target="../media/image182.wmf"/><Relationship Id="rId1" Type="http://schemas.openxmlformats.org/officeDocument/2006/relationships/image" Target="../media/image181.wmf"/></Relationships>
</file>

<file path=ppt/drawings/_rels/vmlDrawing47.vml.rels><?xml version="1.0" encoding="UTF-8" standalone="yes"?>
<Relationships xmlns="http://schemas.openxmlformats.org/package/2006/relationships"><Relationship Id="rId3" Type="http://schemas.openxmlformats.org/officeDocument/2006/relationships/image" Target="../media/image186.wmf"/><Relationship Id="rId2" Type="http://schemas.openxmlformats.org/officeDocument/2006/relationships/image" Target="../media/image185.emf"/><Relationship Id="rId1" Type="http://schemas.openxmlformats.org/officeDocument/2006/relationships/image" Target="../media/image184.emf"/><Relationship Id="rId5" Type="http://schemas.openxmlformats.org/officeDocument/2006/relationships/image" Target="../media/image188.wmf"/><Relationship Id="rId4" Type="http://schemas.openxmlformats.org/officeDocument/2006/relationships/image" Target="../media/image187.wmf"/></Relationships>
</file>

<file path=ppt/drawings/_rels/vmlDrawing48.vml.rels><?xml version="1.0" encoding="UTF-8" standalone="yes"?>
<Relationships xmlns="http://schemas.openxmlformats.org/package/2006/relationships"><Relationship Id="rId3" Type="http://schemas.openxmlformats.org/officeDocument/2006/relationships/image" Target="../media/image189.wmf"/><Relationship Id="rId2" Type="http://schemas.openxmlformats.org/officeDocument/2006/relationships/image" Target="../media/image185.emf"/><Relationship Id="rId1" Type="http://schemas.openxmlformats.org/officeDocument/2006/relationships/image" Target="../media/image184.emf"/></Relationships>
</file>

<file path=ppt/drawings/_rels/vmlDrawing49.vml.rels><?xml version="1.0" encoding="UTF-8" standalone="yes"?>
<Relationships xmlns="http://schemas.openxmlformats.org/package/2006/relationships"><Relationship Id="rId1" Type="http://schemas.openxmlformats.org/officeDocument/2006/relationships/image" Target="../media/image190.wmf"/></Relationships>
</file>

<file path=ppt/drawings/_rels/vmlDrawing50.vml.rels><?xml version="1.0" encoding="UTF-8" standalone="yes"?>
<Relationships xmlns="http://schemas.openxmlformats.org/package/2006/relationships"><Relationship Id="rId3" Type="http://schemas.openxmlformats.org/officeDocument/2006/relationships/image" Target="../media/image194.wmf"/><Relationship Id="rId7" Type="http://schemas.openxmlformats.org/officeDocument/2006/relationships/image" Target="../media/image198.wmf"/><Relationship Id="rId2" Type="http://schemas.openxmlformats.org/officeDocument/2006/relationships/image" Target="../media/image193.wmf"/><Relationship Id="rId1" Type="http://schemas.openxmlformats.org/officeDocument/2006/relationships/image" Target="../media/image192.wmf"/><Relationship Id="rId6" Type="http://schemas.openxmlformats.org/officeDocument/2006/relationships/image" Target="../media/image197.wmf"/><Relationship Id="rId5" Type="http://schemas.openxmlformats.org/officeDocument/2006/relationships/image" Target="../media/image196.wmf"/><Relationship Id="rId4" Type="http://schemas.openxmlformats.org/officeDocument/2006/relationships/image" Target="../media/image195.wmf"/></Relationships>
</file>

<file path=ppt/drawings/_rels/vmlDrawing51.vml.rels><?xml version="1.0" encoding="UTF-8" standalone="yes"?>
<Relationships xmlns="http://schemas.openxmlformats.org/package/2006/relationships"><Relationship Id="rId1" Type="http://schemas.openxmlformats.org/officeDocument/2006/relationships/image" Target="../media/image200.wmf"/></Relationships>
</file>

<file path=ppt/drawings/_rels/vmlDrawing52.vml.rels><?xml version="1.0" encoding="UTF-8" standalone="yes"?>
<Relationships xmlns="http://schemas.openxmlformats.org/package/2006/relationships"><Relationship Id="rId3" Type="http://schemas.openxmlformats.org/officeDocument/2006/relationships/image" Target="../media/image209.wmf"/><Relationship Id="rId2" Type="http://schemas.openxmlformats.org/officeDocument/2006/relationships/image" Target="../media/image208.wmf"/><Relationship Id="rId1" Type="http://schemas.openxmlformats.org/officeDocument/2006/relationships/image" Target="../media/image207.wmf"/></Relationships>
</file>

<file path=ppt/drawings/_rels/vmlDrawing53.vml.rels><?xml version="1.0" encoding="UTF-8" standalone="yes"?>
<Relationships xmlns="http://schemas.openxmlformats.org/package/2006/relationships"><Relationship Id="rId3" Type="http://schemas.openxmlformats.org/officeDocument/2006/relationships/image" Target="../media/image212.wmf"/><Relationship Id="rId7" Type="http://schemas.openxmlformats.org/officeDocument/2006/relationships/image" Target="../media/image216.wmf"/><Relationship Id="rId2" Type="http://schemas.openxmlformats.org/officeDocument/2006/relationships/image" Target="../media/image211.emf"/><Relationship Id="rId1" Type="http://schemas.openxmlformats.org/officeDocument/2006/relationships/image" Target="../media/image210.wmf"/><Relationship Id="rId6" Type="http://schemas.openxmlformats.org/officeDocument/2006/relationships/image" Target="../media/image215.wmf"/><Relationship Id="rId5" Type="http://schemas.openxmlformats.org/officeDocument/2006/relationships/image" Target="../media/image214.wmf"/><Relationship Id="rId4" Type="http://schemas.openxmlformats.org/officeDocument/2006/relationships/image" Target="../media/image213.wmf"/></Relationships>
</file>

<file path=ppt/drawings/_rels/vmlDrawing54.vml.rels><?xml version="1.0" encoding="UTF-8" standalone="yes"?>
<Relationships xmlns="http://schemas.openxmlformats.org/package/2006/relationships"><Relationship Id="rId2" Type="http://schemas.openxmlformats.org/officeDocument/2006/relationships/image" Target="../media/image218.emf"/><Relationship Id="rId1" Type="http://schemas.openxmlformats.org/officeDocument/2006/relationships/image" Target="../media/image217.emf"/></Relationships>
</file>

<file path=ppt/drawings/_rels/vmlDrawing55.vml.rels><?xml version="1.0" encoding="UTF-8" standalone="yes"?>
<Relationships xmlns="http://schemas.openxmlformats.org/package/2006/relationships"><Relationship Id="rId3" Type="http://schemas.openxmlformats.org/officeDocument/2006/relationships/image" Target="../media/image221.wmf"/><Relationship Id="rId7" Type="http://schemas.openxmlformats.org/officeDocument/2006/relationships/image" Target="../media/image224.wmf"/><Relationship Id="rId2" Type="http://schemas.openxmlformats.org/officeDocument/2006/relationships/image" Target="../media/image220.wmf"/><Relationship Id="rId1" Type="http://schemas.openxmlformats.org/officeDocument/2006/relationships/image" Target="../media/image219.wmf"/><Relationship Id="rId6" Type="http://schemas.openxmlformats.org/officeDocument/2006/relationships/image" Target="../media/image223.wmf"/><Relationship Id="rId5" Type="http://schemas.openxmlformats.org/officeDocument/2006/relationships/image" Target="../media/image222.wmf"/><Relationship Id="rId4" Type="http://schemas.openxmlformats.org/officeDocument/2006/relationships/image" Target="../media/image218.emf"/></Relationships>
</file>

<file path=ppt/drawings/_rels/vmlDrawing56.vml.rels><?xml version="1.0" encoding="UTF-8" standalone="yes"?>
<Relationships xmlns="http://schemas.openxmlformats.org/package/2006/relationships"><Relationship Id="rId1" Type="http://schemas.openxmlformats.org/officeDocument/2006/relationships/image" Target="../media/image218.emf"/></Relationships>
</file>

<file path=ppt/drawings/_rels/vmlDrawing57.vml.rels><?xml version="1.0" encoding="UTF-8" standalone="yes"?>
<Relationships xmlns="http://schemas.openxmlformats.org/package/2006/relationships"><Relationship Id="rId3" Type="http://schemas.openxmlformats.org/officeDocument/2006/relationships/image" Target="../media/image227.wmf"/><Relationship Id="rId7" Type="http://schemas.openxmlformats.org/officeDocument/2006/relationships/image" Target="../media/image230.wmf"/><Relationship Id="rId2" Type="http://schemas.openxmlformats.org/officeDocument/2006/relationships/image" Target="../media/image226.wmf"/><Relationship Id="rId1" Type="http://schemas.openxmlformats.org/officeDocument/2006/relationships/image" Target="../media/image225.wmf"/><Relationship Id="rId6" Type="http://schemas.openxmlformats.org/officeDocument/2006/relationships/image" Target="../media/image229.emf"/><Relationship Id="rId5" Type="http://schemas.openxmlformats.org/officeDocument/2006/relationships/image" Target="../media/image217.emf"/><Relationship Id="rId4" Type="http://schemas.openxmlformats.org/officeDocument/2006/relationships/image" Target="../media/image228.wmf"/></Relationships>
</file>

<file path=ppt/drawings/_rels/vmlDrawing58.vml.rels><?xml version="1.0" encoding="UTF-8" standalone="yes"?>
<Relationships xmlns="http://schemas.openxmlformats.org/package/2006/relationships"><Relationship Id="rId3" Type="http://schemas.openxmlformats.org/officeDocument/2006/relationships/image" Target="../media/image229.emf"/><Relationship Id="rId2" Type="http://schemas.openxmlformats.org/officeDocument/2006/relationships/image" Target="../media/image232.wmf"/><Relationship Id="rId1" Type="http://schemas.openxmlformats.org/officeDocument/2006/relationships/image" Target="../media/image231.wmf"/><Relationship Id="rId5" Type="http://schemas.openxmlformats.org/officeDocument/2006/relationships/image" Target="../media/image234.wmf"/><Relationship Id="rId4" Type="http://schemas.openxmlformats.org/officeDocument/2006/relationships/image" Target="../media/image233.wmf"/></Relationships>
</file>

<file path=ppt/drawings/_rels/vmlDrawing59.vml.rels><?xml version="1.0" encoding="UTF-8" standalone="yes"?>
<Relationships xmlns="http://schemas.openxmlformats.org/package/2006/relationships"><Relationship Id="rId2" Type="http://schemas.openxmlformats.org/officeDocument/2006/relationships/image" Target="../media/image236.emf"/><Relationship Id="rId1" Type="http://schemas.openxmlformats.org/officeDocument/2006/relationships/image" Target="../media/image235.emf"/></Relationships>
</file>

<file path=ppt/drawings/_rels/vmlDrawing60.vml.rels><?xml version="1.0" encoding="UTF-8" standalone="yes"?>
<Relationships xmlns="http://schemas.openxmlformats.org/package/2006/relationships"><Relationship Id="rId3" Type="http://schemas.openxmlformats.org/officeDocument/2006/relationships/image" Target="../media/image237.wmf"/><Relationship Id="rId7" Type="http://schemas.openxmlformats.org/officeDocument/2006/relationships/image" Target="../media/image240.wmf"/><Relationship Id="rId2" Type="http://schemas.openxmlformats.org/officeDocument/2006/relationships/image" Target="../media/image219.wmf"/><Relationship Id="rId1" Type="http://schemas.openxmlformats.org/officeDocument/2006/relationships/image" Target="../media/image236.emf"/><Relationship Id="rId6" Type="http://schemas.openxmlformats.org/officeDocument/2006/relationships/image" Target="../media/image239.wmf"/><Relationship Id="rId5" Type="http://schemas.openxmlformats.org/officeDocument/2006/relationships/image" Target="../media/image223.wmf"/><Relationship Id="rId4" Type="http://schemas.openxmlformats.org/officeDocument/2006/relationships/image" Target="../media/image238.wmf"/></Relationships>
</file>

<file path=ppt/drawings/_rels/vmlDrawing61.vml.rels><?xml version="1.0" encoding="UTF-8" standalone="yes"?>
<Relationships xmlns="http://schemas.openxmlformats.org/package/2006/relationships"><Relationship Id="rId3" Type="http://schemas.openxmlformats.org/officeDocument/2006/relationships/image" Target="../media/image242.wmf"/><Relationship Id="rId2" Type="http://schemas.openxmlformats.org/officeDocument/2006/relationships/image" Target="../media/image227.wmf"/><Relationship Id="rId1" Type="http://schemas.openxmlformats.org/officeDocument/2006/relationships/image" Target="../media/image241.wmf"/><Relationship Id="rId5" Type="http://schemas.openxmlformats.org/officeDocument/2006/relationships/image" Target="../media/image243.emf"/><Relationship Id="rId4" Type="http://schemas.openxmlformats.org/officeDocument/2006/relationships/image" Target="../media/image235.emf"/></Relationships>
</file>

<file path=ppt/drawings/_rels/vmlDrawing62.vml.rels><?xml version="1.0" encoding="UTF-8" standalone="yes"?>
<Relationships xmlns="http://schemas.openxmlformats.org/package/2006/relationships"><Relationship Id="rId2" Type="http://schemas.openxmlformats.org/officeDocument/2006/relationships/image" Target="../media/image244.wmf"/><Relationship Id="rId1" Type="http://schemas.openxmlformats.org/officeDocument/2006/relationships/image" Target="../media/image243.emf"/></Relationships>
</file>

<file path=ppt/drawings/_rels/vmlDrawing63.vml.rels><?xml version="1.0" encoding="UTF-8" standalone="yes"?>
<Relationships xmlns="http://schemas.openxmlformats.org/package/2006/relationships"><Relationship Id="rId1" Type="http://schemas.openxmlformats.org/officeDocument/2006/relationships/image" Target="../media/image245.wmf"/></Relationships>
</file>

<file path=ppt/drawings/_rels/vmlDrawing64.vml.rels><?xml version="1.0" encoding="UTF-8" standalone="yes"?>
<Relationships xmlns="http://schemas.openxmlformats.org/package/2006/relationships"><Relationship Id="rId1" Type="http://schemas.openxmlformats.org/officeDocument/2006/relationships/image" Target="../media/image246.wmf"/></Relationships>
</file>

<file path=ppt/drawings/_rels/vmlDrawing65.vml.rels><?xml version="1.0" encoding="UTF-8" standalone="yes"?>
<Relationships xmlns="http://schemas.openxmlformats.org/package/2006/relationships"><Relationship Id="rId2" Type="http://schemas.openxmlformats.org/officeDocument/2006/relationships/image" Target="../media/image248.wmf"/><Relationship Id="rId1" Type="http://schemas.openxmlformats.org/officeDocument/2006/relationships/image" Target="../media/image247.wmf"/></Relationships>
</file>

<file path=ppt/drawings/_rels/vmlDrawing66.vml.rels><?xml version="1.0" encoding="UTF-8" standalone="yes"?>
<Relationships xmlns="http://schemas.openxmlformats.org/package/2006/relationships"><Relationship Id="rId1" Type="http://schemas.openxmlformats.org/officeDocument/2006/relationships/image" Target="../media/image249.wmf"/></Relationships>
</file>

<file path=ppt/drawings/_rels/vmlDrawing67.vml.rels><?xml version="1.0" encoding="UTF-8" standalone="yes"?>
<Relationships xmlns="http://schemas.openxmlformats.org/package/2006/relationships"><Relationship Id="rId8" Type="http://schemas.openxmlformats.org/officeDocument/2006/relationships/image" Target="../media/image257.wmf"/><Relationship Id="rId3" Type="http://schemas.openxmlformats.org/officeDocument/2006/relationships/image" Target="../media/image252.wmf"/><Relationship Id="rId7" Type="http://schemas.openxmlformats.org/officeDocument/2006/relationships/image" Target="../media/image256.emf"/><Relationship Id="rId2" Type="http://schemas.openxmlformats.org/officeDocument/2006/relationships/image" Target="../media/image251.wmf"/><Relationship Id="rId1" Type="http://schemas.openxmlformats.org/officeDocument/2006/relationships/image" Target="../media/image250.wmf"/><Relationship Id="rId6" Type="http://schemas.openxmlformats.org/officeDocument/2006/relationships/image" Target="../media/image255.wmf"/><Relationship Id="rId5" Type="http://schemas.openxmlformats.org/officeDocument/2006/relationships/image" Target="../media/image254.wmf"/><Relationship Id="rId4" Type="http://schemas.openxmlformats.org/officeDocument/2006/relationships/image" Target="../media/image253.wmf"/></Relationships>
</file>

<file path=ppt/drawings/_rels/vmlDrawing68.vml.rels><?xml version="1.0" encoding="UTF-8" standalone="yes"?>
<Relationships xmlns="http://schemas.openxmlformats.org/package/2006/relationships"><Relationship Id="rId8" Type="http://schemas.openxmlformats.org/officeDocument/2006/relationships/image" Target="../media/image256.emf"/><Relationship Id="rId3" Type="http://schemas.openxmlformats.org/officeDocument/2006/relationships/image" Target="../media/image260.wmf"/><Relationship Id="rId7" Type="http://schemas.openxmlformats.org/officeDocument/2006/relationships/image" Target="../media/image264.wmf"/><Relationship Id="rId2" Type="http://schemas.openxmlformats.org/officeDocument/2006/relationships/image" Target="../media/image259.wmf"/><Relationship Id="rId1" Type="http://schemas.openxmlformats.org/officeDocument/2006/relationships/image" Target="../media/image258.wmf"/><Relationship Id="rId6" Type="http://schemas.openxmlformats.org/officeDocument/2006/relationships/image" Target="../media/image263.wmf"/><Relationship Id="rId5" Type="http://schemas.openxmlformats.org/officeDocument/2006/relationships/image" Target="../media/image262.wmf"/><Relationship Id="rId4" Type="http://schemas.openxmlformats.org/officeDocument/2006/relationships/image" Target="../media/image261.wmf"/></Relationships>
</file>

<file path=ppt/drawings/_rels/vmlDrawing69.vml.rels><?xml version="1.0" encoding="UTF-8" standalone="yes"?>
<Relationships xmlns="http://schemas.openxmlformats.org/package/2006/relationships"><Relationship Id="rId1" Type="http://schemas.openxmlformats.org/officeDocument/2006/relationships/image" Target="../media/image265.wmf"/></Relationships>
</file>

<file path=ppt/drawings/_rels/vmlDrawing70.vml.rels><?xml version="1.0" encoding="UTF-8" standalone="yes"?>
<Relationships xmlns="http://schemas.openxmlformats.org/package/2006/relationships"><Relationship Id="rId1" Type="http://schemas.openxmlformats.org/officeDocument/2006/relationships/image" Target="../media/image266.emf"/></Relationships>
</file>

<file path=ppt/drawings/_rels/vmlDrawing71.vml.rels><?xml version="1.0" encoding="UTF-8" standalone="yes"?>
<Relationships xmlns="http://schemas.openxmlformats.org/package/2006/relationships"><Relationship Id="rId1" Type="http://schemas.openxmlformats.org/officeDocument/2006/relationships/image" Target="../media/image267.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88B50A-B17D-424E-9A79-165AAB328B8B}" type="datetimeFigureOut">
              <a:rPr lang="zh-CN" altLang="en-US" smtClean="0"/>
              <a:t>2024/12/13</a:t>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7B3CA91-00E5-42BC-8F96-04AE44849E72}" type="slidenum">
              <a:rPr lang="zh-CN" altLang="en-US" smtClean="0"/>
              <a:t>‹#›</a:t>
            </a:fld>
            <a:endParaRPr lang="zh-CN" altLang="en-US"/>
          </a:p>
        </p:txBody>
      </p:sp>
    </p:spTree>
    <p:extLst>
      <p:ext uri="{BB962C8B-B14F-4D97-AF65-F5344CB8AC3E}">
        <p14:creationId xmlns:p14="http://schemas.microsoft.com/office/powerpoint/2010/main" val="37714564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9.pn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7" name="Rectangle 6"/>
          <p:cNvSpPr/>
          <p:nvPr/>
        </p:nvSpPr>
        <p:spPr>
          <a:xfrm>
            <a:off x="685800" y="1346947"/>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685800" y="4282763"/>
            <a:ext cx="7772400" cy="80683"/>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685800" y="1484779"/>
            <a:ext cx="7772400" cy="274320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a:grpSpLocks noChangeAspect="1"/>
          </p:cNvGrpSpPr>
          <p:nvPr/>
        </p:nvGrpSpPr>
        <p:grpSpPr>
          <a:xfrm>
            <a:off x="7234780" y="4107023"/>
            <a:ext cx="914400" cy="91440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788670" y="1432223"/>
            <a:ext cx="7593330" cy="3035808"/>
          </a:xfrm>
        </p:spPr>
        <p:txBody>
          <a:bodyPr anchor="ctr">
            <a:noAutofit/>
          </a:bodyPr>
          <a:lstStyle>
            <a:lvl1pPr algn="l">
              <a:lnSpc>
                <a:spcPct val="80000"/>
              </a:lnSpc>
              <a:defRPr sz="6400" b="0" cap="all" baseline="0">
                <a:blipFill dpi="0" rotWithShape="1">
                  <a:blip r:embed="rId4"/>
                  <a:srcRect/>
                  <a:tile tx="6350" ty="-127000" sx="65000" sy="64000" flip="none" algn="tl"/>
                </a:blipFill>
              </a:defRPr>
            </a:lvl1pPr>
          </a:lstStyle>
          <a:p>
            <a:r>
              <a:rPr lang="zh-CN" altLang="en-US"/>
              <a:t>单击此处编辑母版标题样式</a:t>
            </a:r>
            <a:endParaRPr lang="en-US" dirty="0"/>
          </a:p>
        </p:txBody>
      </p:sp>
      <p:sp>
        <p:nvSpPr>
          <p:cNvPr id="3" name="Subtitle 2"/>
          <p:cNvSpPr>
            <a:spLocks noGrp="1"/>
          </p:cNvSpPr>
          <p:nvPr>
            <p:ph type="subTitle" idx="1"/>
          </p:nvPr>
        </p:nvSpPr>
        <p:spPr>
          <a:xfrm>
            <a:off x="802386" y="4389120"/>
            <a:ext cx="5918454" cy="1069848"/>
          </a:xfrm>
        </p:spPr>
        <p:txBody>
          <a:bodyPr>
            <a:normAutofit/>
          </a:bodyPr>
          <a:lstStyle>
            <a:lvl1pPr marL="0" indent="0" algn="l">
              <a:buNone/>
              <a:defRPr sz="1800" b="0">
                <a:solidFill>
                  <a:schemeClr val="tx1"/>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F6F3187A-E8BF-4572-8554-E1B94456778F}" type="datetime1">
              <a:rPr lang="en-US" altLang="zh-CN" smtClean="0"/>
              <a:t>12/13/2024</a:t>
            </a:fld>
            <a:endParaRPr lang="en-US" dirty="0"/>
          </a:p>
        </p:txBody>
      </p:sp>
      <p:sp>
        <p:nvSpPr>
          <p:cNvPr id="5" name="Footer Placeholder 4"/>
          <p:cNvSpPr>
            <a:spLocks noGrp="1"/>
          </p:cNvSpPr>
          <p:nvPr>
            <p:ph type="ftr" sz="quarter" idx="11"/>
          </p:nvPr>
        </p:nvSpPr>
        <p:spPr>
          <a:xfrm>
            <a:off x="812805" y="6272785"/>
            <a:ext cx="4745736" cy="365125"/>
          </a:xfrm>
        </p:spPr>
        <p:txBody>
          <a:bodyPr/>
          <a:lstStyle/>
          <a:p>
            <a:endParaRPr lang="en-US" dirty="0"/>
          </a:p>
        </p:txBody>
      </p:sp>
      <p:sp>
        <p:nvSpPr>
          <p:cNvPr id="6" name="Slide Number Placeholder 5"/>
          <p:cNvSpPr>
            <a:spLocks noGrp="1"/>
          </p:cNvSpPr>
          <p:nvPr>
            <p:ph type="sldNum" sz="quarter" idx="12"/>
          </p:nvPr>
        </p:nvSpPr>
        <p:spPr>
          <a:xfrm>
            <a:off x="7244280" y="4227195"/>
            <a:ext cx="895401" cy="640080"/>
          </a:xfrm>
        </p:spPr>
        <p:txBody>
          <a:bodyPr/>
          <a:lstStyle>
            <a:lvl1pPr>
              <a:defRPr sz="2800" b="1"/>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37309646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113AE142-B161-43D0-BC76-1D5C5EB65F62}" type="datetime1">
              <a:rPr lang="en-US" altLang="zh-CN" smtClean="0"/>
              <a:t>12/13/2024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4961458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spTree>
      <p:nvGrpSpPr>
        <p:cNvPr id="1" name=""/>
        <p:cNvGrpSpPr/>
        <p:nvPr/>
      </p:nvGrpSpPr>
      <p:grpSpPr>
        <a:xfrm>
          <a:off x="0" y="0"/>
          <a:ext cx="0" cy="0"/>
          <a:chOff x="0" y="0"/>
          <a:chExt cx="0" cy="0"/>
        </a:xfrm>
      </p:grpSpPr>
      <p:sp>
        <p:nvSpPr>
          <p:cNvPr id="7" name="Rectangle 6"/>
          <p:cNvSpPr/>
          <p:nvPr/>
        </p:nvSpPr>
        <p:spPr>
          <a:xfrm>
            <a:off x="0" y="4917989"/>
            <a:ext cx="9144000" cy="194001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625346" y="1225296"/>
            <a:ext cx="6960870" cy="3520440"/>
          </a:xfrm>
        </p:spPr>
        <p:txBody>
          <a:bodyPr anchor="ctr">
            <a:normAutofit/>
          </a:bodyPr>
          <a:lstStyle>
            <a:lvl1pPr>
              <a:lnSpc>
                <a:spcPct val="80000"/>
              </a:lnSpc>
              <a:defRPr sz="6400" b="0"/>
            </a:lvl1pPr>
          </a:lstStyle>
          <a:p>
            <a:r>
              <a:rPr lang="zh-CN" altLang="en-US"/>
              <a:t>单击此处编辑母版标题样式</a:t>
            </a:r>
            <a:endParaRPr lang="en-US" dirty="0"/>
          </a:p>
        </p:txBody>
      </p:sp>
      <p:sp>
        <p:nvSpPr>
          <p:cNvPr id="3" name="Text Placeholder 2"/>
          <p:cNvSpPr>
            <a:spLocks noGrp="1"/>
          </p:cNvSpPr>
          <p:nvPr>
            <p:ph type="body" idx="1"/>
          </p:nvPr>
        </p:nvSpPr>
        <p:spPr>
          <a:xfrm>
            <a:off x="1624330" y="5020056"/>
            <a:ext cx="6789420" cy="1066800"/>
          </a:xfrm>
        </p:spPr>
        <p:txBody>
          <a:bodyPr anchor="t">
            <a:normAutofit/>
          </a:bodyPr>
          <a:lstStyle>
            <a:lvl1pPr marL="0" indent="0">
              <a:buNone/>
              <a:defRPr sz="1800" b="0">
                <a:solidFill>
                  <a:schemeClr val="accent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a:xfrm>
            <a:off x="6445251" y="6272785"/>
            <a:ext cx="1983232" cy="365125"/>
          </a:xfrm>
        </p:spPr>
        <p:txBody>
          <a:bodyPr/>
          <a:lstStyle>
            <a:lvl1pPr>
              <a:defRPr>
                <a:solidFill>
                  <a:schemeClr val="accent1">
                    <a:lumMod val="50000"/>
                  </a:schemeClr>
                </a:solidFill>
              </a:defRPr>
            </a:lvl1pPr>
          </a:lstStyle>
          <a:p>
            <a:fld id="{03670BE4-F528-4EFE-ABD6-84E74FFDFC23}" type="datetime1">
              <a:rPr lang="en-US" altLang="zh-CN" smtClean="0"/>
              <a:t>12/13/2024</a:t>
            </a:fld>
            <a:endParaRPr lang="en-US" dirty="0"/>
          </a:p>
        </p:txBody>
      </p:sp>
      <p:sp>
        <p:nvSpPr>
          <p:cNvPr id="5" name="Footer Placeholder 4"/>
          <p:cNvSpPr>
            <a:spLocks noGrp="1"/>
          </p:cNvSpPr>
          <p:nvPr>
            <p:ph type="ftr" sz="quarter" idx="11"/>
          </p:nvPr>
        </p:nvSpPr>
        <p:spPr>
          <a:xfrm>
            <a:off x="1636099" y="6272784"/>
            <a:ext cx="4745736" cy="365125"/>
          </a:xfrm>
        </p:spPr>
        <p:txBody>
          <a:bodyPr/>
          <a:lstStyle>
            <a:lvl1pPr>
              <a:defRPr>
                <a:solidFill>
                  <a:schemeClr val="accent1">
                    <a:lumMod val="50000"/>
                  </a:schemeClr>
                </a:solidFill>
              </a:defRPr>
            </a:lvl1pPr>
          </a:lstStyle>
          <a:p>
            <a:endParaRPr lang="en-US" dirty="0"/>
          </a:p>
        </p:txBody>
      </p:sp>
      <p:grpSp>
        <p:nvGrpSpPr>
          <p:cNvPr id="8" name="Group 7"/>
          <p:cNvGrpSpPr>
            <a:grpSpLocks noChangeAspect="1"/>
          </p:cNvGrpSpPr>
          <p:nvPr/>
        </p:nvGrpSpPr>
        <p:grpSpPr>
          <a:xfrm>
            <a:off x="633862" y="2430623"/>
            <a:ext cx="914400" cy="91440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645450" y="2508607"/>
            <a:ext cx="891224" cy="720332"/>
          </a:xfrm>
        </p:spPr>
        <p:txBody>
          <a:bodyPr/>
          <a:lstStyle>
            <a:lvl1pPr>
              <a:defRPr sz="2800"/>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27562411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85800"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792218" y="2194560"/>
            <a:ext cx="365760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fld id="{1B0515F4-3B14-4DCF-B968-DC1296025B5C}" type="datetime1">
              <a:rPr lang="en-US" altLang="zh-CN" smtClean="0"/>
              <a:t>12/13/2024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727140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85800"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Content Placeholder 3"/>
          <p:cNvSpPr>
            <a:spLocks noGrp="1"/>
          </p:cNvSpPr>
          <p:nvPr>
            <p:ph sz="half" idx="2"/>
          </p:nvPr>
        </p:nvSpPr>
        <p:spPr>
          <a:xfrm>
            <a:off x="685800"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820793" y="2048256"/>
            <a:ext cx="365760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Content Placeholder 5"/>
          <p:cNvSpPr>
            <a:spLocks noGrp="1"/>
          </p:cNvSpPr>
          <p:nvPr>
            <p:ph sz="quarter" idx="4"/>
          </p:nvPr>
        </p:nvSpPr>
        <p:spPr>
          <a:xfrm>
            <a:off x="4820793" y="2743200"/>
            <a:ext cx="365760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87E1D09A-4506-413C-8F8B-00E170C267E2}" type="datetime1">
              <a:rPr lang="en-US" altLang="zh-CN" smtClean="0"/>
              <a:t>12/13/2024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300703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1FA1570F-513C-42AB-8237-D35FCD225A42}" type="datetime1">
              <a:rPr lang="en-US" altLang="zh-CN" smtClean="0"/>
              <a:t>12/13/2024</a:t>
            </a:fld>
            <a:endParaRPr lang="en-US" dirty="0"/>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13913751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FE4442-BA5F-4376-B2B3-5583ABE0E03C}" type="datetime1">
              <a:rPr lang="en-US" altLang="zh-CN" smtClean="0"/>
              <a:t>12/13/2024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22384730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8" name="Rectangle 7"/>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zh-CN" altLang="en-US"/>
              <a:t>单击此处编辑母版标题样式</a:t>
            </a:r>
            <a:endParaRPr lang="en-US" dirty="0"/>
          </a:p>
        </p:txBody>
      </p:sp>
      <p:sp>
        <p:nvSpPr>
          <p:cNvPr id="3" name="Content Placeholder 2"/>
          <p:cNvSpPr>
            <a:spLocks noGrp="1"/>
          </p:cNvSpPr>
          <p:nvPr>
            <p:ph idx="1"/>
          </p:nvPr>
        </p:nvSpPr>
        <p:spPr>
          <a:xfrm>
            <a:off x="628650" y="685800"/>
            <a:ext cx="5033772"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9" name="Date Placeholder 8"/>
          <p:cNvSpPr>
            <a:spLocks noGrp="1"/>
          </p:cNvSpPr>
          <p:nvPr>
            <p:ph type="dt" sz="half" idx="10"/>
          </p:nvPr>
        </p:nvSpPr>
        <p:spPr/>
        <p:txBody>
          <a:bodyPr/>
          <a:lstStyle/>
          <a:p>
            <a:fld id="{B9516567-03EB-4D4F-9FC8-2B328C359B2A}" type="datetime1">
              <a:rPr lang="en-US" altLang="zh-CN" smtClean="0"/>
              <a:t>12/13/2024</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508415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11" name="Rectangle 10"/>
          <p:cNvSpPr/>
          <p:nvPr/>
        </p:nvSpPr>
        <p:spPr>
          <a:xfrm>
            <a:off x="6227806" y="1"/>
            <a:ext cx="2916194"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412230" y="685800"/>
            <a:ext cx="2400300" cy="1737360"/>
          </a:xfrm>
        </p:spPr>
        <p:txBody>
          <a:bodyPr anchor="b">
            <a:normAutofit/>
          </a:bodyPr>
          <a:lstStyle>
            <a:lvl1pPr>
              <a:defRPr sz="2800" b="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0" y="0"/>
            <a:ext cx="6227805"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6412230" y="2423160"/>
            <a:ext cx="2400300" cy="3291840"/>
          </a:xfrm>
        </p:spPr>
        <p:txBody>
          <a:bodyPr>
            <a:normAutofit/>
          </a:bodyPr>
          <a:lstStyle>
            <a:lvl1pPr marL="0" indent="0">
              <a:lnSpc>
                <a:spcPct val="100000"/>
              </a:lnSpc>
              <a:spcBef>
                <a:spcPts val="1000"/>
              </a:spcBef>
              <a:buNone/>
              <a:defRPr sz="135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编辑母版文本样式</a:t>
            </a:r>
          </a:p>
        </p:txBody>
      </p:sp>
      <p:grpSp>
        <p:nvGrpSpPr>
          <p:cNvPr id="12" name="Group 11"/>
          <p:cNvGrpSpPr/>
          <p:nvPr/>
        </p:nvGrpSpPr>
        <p:grpSpPr>
          <a:xfrm>
            <a:off x="8522664" y="6255258"/>
            <a:ext cx="393192" cy="393192"/>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8" name="Date Placeholder 7"/>
          <p:cNvSpPr>
            <a:spLocks noGrp="1"/>
          </p:cNvSpPr>
          <p:nvPr>
            <p:ph type="dt" sz="half" idx="10"/>
          </p:nvPr>
        </p:nvSpPr>
        <p:spPr/>
        <p:txBody>
          <a:bodyPr/>
          <a:lstStyle/>
          <a:p>
            <a:fld id="{42FA96E3-B4A6-44A5-BE43-47C2D4A30BD8}" type="datetime1">
              <a:rPr lang="en-US" altLang="zh-CN" smtClean="0"/>
              <a:t>12/13/2024</a:t>
            </a:fld>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128580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C0381E06-CB85-452A-AAD0-7D8B010AA80F}" type="datetime1">
              <a:rPr lang="en-US" altLang="zh-CN" smtClean="0"/>
              <a:t>12/13/2024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41402167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533400"/>
            <a:ext cx="1914525" cy="5638800"/>
          </a:xfrm>
        </p:spPr>
        <p:txBody>
          <a:bodyPr vert="eaVert"/>
          <a:lstStyle>
            <a:lvl1pPr>
              <a:defRPr b="0"/>
            </a:lvl1p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00100" y="533400"/>
            <a:ext cx="5629275" cy="5638800"/>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fld id="{9E127350-7CA6-4BC9-BF6B-ADC11C000F9D}" type="datetime1">
              <a:rPr lang="en-US" altLang="zh-CN" smtClean="0"/>
              <a:t>12/13/2024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dirty="0"/>
          </a:p>
        </p:txBody>
      </p:sp>
    </p:spTree>
    <p:extLst>
      <p:ext uri="{BB962C8B-B14F-4D97-AF65-F5344CB8AC3E}">
        <p14:creationId xmlns:p14="http://schemas.microsoft.com/office/powerpoint/2010/main" val="39890042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自定义版式">
    <p:spTree>
      <p:nvGrpSpPr>
        <p:cNvPr id="1" name=""/>
        <p:cNvGrpSpPr/>
        <p:nvPr/>
      </p:nvGrpSpPr>
      <p:grpSpPr>
        <a:xfrm>
          <a:off x="0" y="0"/>
          <a:ext cx="0" cy="0"/>
          <a:chOff x="0" y="0"/>
          <a:chExt cx="0" cy="0"/>
        </a:xfrm>
      </p:grpSpPr>
      <p:sp>
        <p:nvSpPr>
          <p:cNvPr id="3" name="AutoShape 4"/>
          <p:cNvSpPr>
            <a:spLocks noChangeArrowheads="1"/>
          </p:cNvSpPr>
          <p:nvPr userDrawn="1"/>
        </p:nvSpPr>
        <p:spPr bwMode="auto">
          <a:xfrm>
            <a:off x="609600" y="665163"/>
            <a:ext cx="7958138" cy="53975"/>
          </a:xfrm>
          <a:custGeom>
            <a:avLst/>
            <a:gdLst>
              <a:gd name="T0" fmla="*/ 0 w 1000"/>
              <a:gd name="T1" fmla="*/ 0 h 1000"/>
              <a:gd name="T2" fmla="*/ 2147483646 w 1000"/>
              <a:gd name="T3" fmla="*/ 0 h 1000"/>
              <a:gd name="T4" fmla="*/ 2147483646 w 1000"/>
              <a:gd name="T5" fmla="*/ 2913301 h 1000"/>
              <a:gd name="T6" fmla="*/ 0 w 1000"/>
              <a:gd name="T7" fmla="*/ 2913301 h 1000"/>
              <a:gd name="T8" fmla="*/ 0 w 1000"/>
              <a:gd name="T9" fmla="*/ 0 h 1000"/>
              <a:gd name="T10" fmla="*/ 2147483646 w 1000"/>
              <a:gd name="T11" fmla="*/ 0 h 10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00" h="1000" stroke="0">
                <a:moveTo>
                  <a:pt x="0" y="0"/>
                </a:moveTo>
                <a:lnTo>
                  <a:pt x="569" y="0"/>
                </a:lnTo>
                <a:lnTo>
                  <a:pt x="569" y="1000"/>
                </a:lnTo>
                <a:lnTo>
                  <a:pt x="0" y="1000"/>
                </a:lnTo>
                <a:lnTo>
                  <a:pt x="0" y="0"/>
                </a:lnTo>
                <a:close/>
              </a:path>
              <a:path w="1000" h="1000">
                <a:moveTo>
                  <a:pt x="0" y="0"/>
                </a:moveTo>
                <a:lnTo>
                  <a:pt x="1000" y="0"/>
                </a:lnTo>
              </a:path>
            </a:pathLst>
          </a:custGeom>
          <a:solidFill>
            <a:srgbClr val="0099CC"/>
          </a:solidFill>
          <a:ln w="12700">
            <a:solidFill>
              <a:srgbClr val="0099CC"/>
            </a:solidFill>
            <a:round/>
            <a:headEnd/>
            <a:tailEnd/>
          </a:ln>
        </p:spPr>
        <p:txBody>
          <a:bodyPr/>
          <a:lstStyle/>
          <a:p>
            <a:endParaRPr lang="zh-CN" altLang="en-US"/>
          </a:p>
        </p:txBody>
      </p:sp>
      <p:sp>
        <p:nvSpPr>
          <p:cNvPr id="4" name="TextBox 8"/>
          <p:cNvSpPr txBox="1">
            <a:spLocks noChangeArrowheads="1"/>
          </p:cNvSpPr>
          <p:nvPr userDrawn="1"/>
        </p:nvSpPr>
        <p:spPr bwMode="auto">
          <a:xfrm>
            <a:off x="515938" y="6429375"/>
            <a:ext cx="3714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defRPr/>
            </a:pPr>
            <a:fld id="{80C25080-D96B-4E3D-B18F-D40B999F91EB}" type="slidenum">
              <a:rPr lang="zh-CN" altLang="en-US" sz="1200" i="1" smtClean="0">
                <a:solidFill>
                  <a:srgbClr val="0099CC"/>
                </a:solidFill>
                <a:latin typeface="Arial" panose="020B0604020202020204" pitchFamily="34" charset="0"/>
                <a:ea typeface="华文行楷" panose="02010800040101010101" pitchFamily="2" charset="-122"/>
              </a:rPr>
              <a:pPr eaLnBrk="1" hangingPunct="1">
                <a:defRPr/>
              </a:pPr>
              <a:t>‹#›</a:t>
            </a:fld>
            <a:endParaRPr lang="en-US" altLang="zh-CN" sz="1200" i="1">
              <a:solidFill>
                <a:srgbClr val="0099CC"/>
              </a:solidFill>
              <a:latin typeface="Arial" panose="020B0604020202020204" pitchFamily="34" charset="0"/>
              <a:ea typeface="华文行楷" panose="02010800040101010101" pitchFamily="2" charset="-122"/>
            </a:endParaRPr>
          </a:p>
        </p:txBody>
      </p:sp>
      <p:pic>
        <p:nvPicPr>
          <p:cNvPr id="5" name="Picture 12" descr="前进">
            <a:hlinkClick r:id="" action="ppaction://hlinkshowjump?jump=nextslide"/>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308850" y="6496050"/>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3" descr="播放">
            <a:hlinkClick r:id="" action="ppaction://hlinkshowjump?jump=endshow"/>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993063" y="6496050"/>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4" descr="后退">
            <a:hlinkClick r:id="" action="ppaction://hlinkshowjump?jump=previousslide"/>
          </p:cNvPr>
          <p:cNvPicPr>
            <a:picLocks noChangeAspect="1" noChangeArrowheads="1"/>
          </p:cNvPicPr>
          <p:nvPr userDrawn="1"/>
        </p:nvPicPr>
        <p:blipFill>
          <a:blip r:embed="rId4">
            <a:extLst>
              <a:ext uri="{28A0092B-C50C-407E-A947-70E740481C1C}">
                <a14:useLocalDpi xmlns:a14="http://schemas.microsoft.com/office/drawing/2010/main" val="0"/>
              </a:ext>
            </a:extLst>
          </a:blip>
          <a:srcRect/>
          <a:stretch>
            <a:fillRect/>
          </a:stretch>
        </p:blipFill>
        <p:spPr bwMode="auto">
          <a:xfrm>
            <a:off x="6624638" y="6496050"/>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5" descr="机动">
            <a:hlinkClick r:id="" action="ppaction://hlinkshowjump?jump=firstslide"/>
          </p:cNvPr>
          <p:cNvPicPr>
            <a:picLocks noChangeAspect="1" noChangeArrowheads="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5940425" y="6496050"/>
            <a:ext cx="619125" cy="171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Line 5"/>
          <p:cNvSpPr>
            <a:spLocks noChangeShapeType="1"/>
          </p:cNvSpPr>
          <p:nvPr userDrawn="1"/>
        </p:nvSpPr>
        <p:spPr bwMode="auto">
          <a:xfrm flipV="1">
            <a:off x="609600" y="6381750"/>
            <a:ext cx="7956550" cy="0"/>
          </a:xfrm>
          <a:prstGeom prst="line">
            <a:avLst/>
          </a:prstGeom>
          <a:noFill/>
          <a:ln w="12700">
            <a:solidFill>
              <a:srgbClr val="0099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6" name="标题 1"/>
          <p:cNvSpPr>
            <a:spLocks noGrp="1"/>
          </p:cNvSpPr>
          <p:nvPr>
            <p:ph type="title"/>
          </p:nvPr>
        </p:nvSpPr>
        <p:spPr>
          <a:xfrm>
            <a:off x="701974" y="71258"/>
            <a:ext cx="7887463" cy="646783"/>
          </a:xfrm>
        </p:spPr>
        <p:txBody>
          <a:bodyPr>
            <a:normAutofit/>
          </a:bodyPr>
          <a:lstStyle>
            <a:lvl1pPr algn="l">
              <a:defRPr sz="3000" b="1">
                <a:solidFill>
                  <a:schemeClr val="tx2"/>
                </a:solidFill>
                <a:latin typeface="Arial Narrow" panose="020B0606020202030204" pitchFamily="34" charset="0"/>
                <a:ea typeface="黑体" panose="02010609060101010101" pitchFamily="49" charset="-122"/>
                <a:cs typeface="Arial" panose="020B0604020202020204" pitchFamily="34" charset="0"/>
              </a:defRPr>
            </a:lvl1pPr>
          </a:lstStyle>
          <a:p>
            <a:r>
              <a:rPr lang="zh-CN" altLang="en-US" dirty="0"/>
              <a:t>单击此处编辑母版标题样式</a:t>
            </a:r>
          </a:p>
        </p:txBody>
      </p:sp>
      <p:sp>
        <p:nvSpPr>
          <p:cNvPr id="11" name="日期占位符 2"/>
          <p:cNvSpPr>
            <a:spLocks noGrp="1"/>
          </p:cNvSpPr>
          <p:nvPr>
            <p:ph type="dt" sz="half" idx="10"/>
          </p:nvPr>
        </p:nvSpPr>
        <p:spPr/>
        <p:txBody>
          <a:bodyPr/>
          <a:lstStyle>
            <a:lvl1pPr>
              <a:defRPr/>
            </a:lvl1pPr>
          </a:lstStyle>
          <a:p>
            <a:pPr>
              <a:defRPr/>
            </a:pPr>
            <a:fld id="{BBFA45E2-4F3E-45D5-96A9-F14AE8B84EEA}" type="datetimeFigureOut">
              <a:rPr lang="zh-CN" altLang="en-US"/>
              <a:pPr>
                <a:defRPr/>
              </a:pPr>
              <a:t>2024/12/13</a:t>
            </a:fld>
            <a:endParaRPr lang="zh-CN" altLang="en-US"/>
          </a:p>
        </p:txBody>
      </p:sp>
      <p:sp>
        <p:nvSpPr>
          <p:cNvPr id="12" name="页脚占位符 3"/>
          <p:cNvSpPr>
            <a:spLocks noGrp="1"/>
          </p:cNvSpPr>
          <p:nvPr>
            <p:ph type="ftr" sz="quarter" idx="11"/>
          </p:nvPr>
        </p:nvSpPr>
        <p:spPr/>
        <p:txBody>
          <a:bodyPr/>
          <a:lstStyle>
            <a:lvl1pPr>
              <a:defRPr/>
            </a:lvl1pPr>
          </a:lstStyle>
          <a:p>
            <a:pPr>
              <a:defRPr/>
            </a:pPr>
            <a:endParaRPr lang="zh-CN" altLang="en-US"/>
          </a:p>
        </p:txBody>
      </p:sp>
      <p:sp>
        <p:nvSpPr>
          <p:cNvPr id="13" name="灯片编号占位符 4"/>
          <p:cNvSpPr>
            <a:spLocks noGrp="1"/>
          </p:cNvSpPr>
          <p:nvPr>
            <p:ph type="sldNum" sz="quarter" idx="12"/>
          </p:nvPr>
        </p:nvSpPr>
        <p:spPr/>
        <p:txBody>
          <a:bodyPr/>
          <a:lstStyle>
            <a:lvl1pPr>
              <a:defRPr smtClean="0"/>
            </a:lvl1pPr>
          </a:lstStyle>
          <a:p>
            <a:pPr>
              <a:defRPr/>
            </a:pPr>
            <a:fld id="{2BB5B266-5EEB-400F-8A98-01DB6C068AF5}" type="slidenum">
              <a:rPr lang="zh-CN" altLang="en-US"/>
              <a:pPr>
                <a:defRPr/>
              </a:pPr>
              <a:t>‹#›</a:t>
            </a:fld>
            <a:endParaRPr lang="en-US" altLang="zh-CN"/>
          </a:p>
        </p:txBody>
      </p:sp>
    </p:spTree>
    <p:extLst>
      <p:ext uri="{BB962C8B-B14F-4D97-AF65-F5344CB8AC3E}">
        <p14:creationId xmlns:p14="http://schemas.microsoft.com/office/powerpoint/2010/main" val="10369231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4.png"/><Relationship Id="rId2" Type="http://schemas.openxmlformats.org/officeDocument/2006/relationships/slideLayout" Target="../slideLayouts/slideLayout2.xml"/><Relationship Id="rId16" Type="http://schemas.microsoft.com/office/2007/relationships/hdphoto" Target="../media/hdphoto1.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 name="图片 9"/>
          <p:cNvPicPr>
            <a:picLocks noChangeAspect="1"/>
          </p:cNvPicPr>
          <p:nvPr userDrawn="1"/>
        </p:nvPicPr>
        <p:blipFill>
          <a:blip r:embed="rId14" cstate="print">
            <a:lum bright="70000" contrast="-70000"/>
            <a:extLst>
              <a:ext uri="{28A0092B-C50C-407E-A947-70E740481C1C}">
                <a14:useLocalDpi xmlns:a14="http://schemas.microsoft.com/office/drawing/2010/main" val="0"/>
              </a:ext>
            </a:extLst>
          </a:blip>
          <a:stretch>
            <a:fillRect/>
          </a:stretch>
        </p:blipFill>
        <p:spPr>
          <a:xfrm>
            <a:off x="7092011" y="171449"/>
            <a:ext cx="1908754" cy="2392866"/>
          </a:xfrm>
          <a:prstGeom prst="rect">
            <a:avLst/>
          </a:prstGeom>
        </p:spPr>
      </p:pic>
      <p:grpSp>
        <p:nvGrpSpPr>
          <p:cNvPr id="12" name="Group 11"/>
          <p:cNvGrpSpPr/>
          <p:nvPr/>
        </p:nvGrpSpPr>
        <p:grpSpPr>
          <a:xfrm>
            <a:off x="8522664" y="6255258"/>
            <a:ext cx="393192" cy="393192"/>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5">
                <a:duotone>
                  <a:schemeClr val="accent1">
                    <a:shade val="45000"/>
                    <a:satMod val="135000"/>
                  </a:schemeClr>
                  <a:prstClr val="white"/>
                </a:duotone>
                <a:extLst>
                  <a:ext uri="{BEBA8EAE-BF5A-486C-A8C5-ECC9F3942E4B}">
                    <a14:imgProps xmlns:a14="http://schemas.microsoft.com/office/drawing/2010/main">
                      <a14:imgLayer r:embed="rId16">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sp>
      </p:grpSp>
      <p:sp>
        <p:nvSpPr>
          <p:cNvPr id="2" name="Title Placeholder 1"/>
          <p:cNvSpPr>
            <a:spLocks noGrp="1"/>
          </p:cNvSpPr>
          <p:nvPr>
            <p:ph type="title"/>
          </p:nvPr>
        </p:nvSpPr>
        <p:spPr>
          <a:xfrm>
            <a:off x="685800" y="484632"/>
            <a:ext cx="7772400" cy="1609344"/>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85800" y="2121408"/>
            <a:ext cx="7772400" cy="4050792"/>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5992368" y="6272785"/>
            <a:ext cx="2455164" cy="365125"/>
          </a:xfrm>
          <a:prstGeom prst="rect">
            <a:avLst/>
          </a:prstGeom>
        </p:spPr>
        <p:txBody>
          <a:bodyPr vert="horz" lIns="91440" tIns="45720" rIns="91440" bIns="45720" rtlCol="0" anchor="ctr"/>
          <a:lstStyle>
            <a:lvl1pPr algn="r">
              <a:defRPr sz="1000">
                <a:solidFill>
                  <a:schemeClr val="accent1">
                    <a:lumMod val="50000"/>
                  </a:schemeClr>
                </a:solidFill>
              </a:defRPr>
            </a:lvl1pPr>
          </a:lstStyle>
          <a:p>
            <a:fld id="{FD5C9B09-530A-4AE7-857C-3A5513713535}" type="datetime1">
              <a:rPr lang="en-US" altLang="zh-CN" smtClean="0"/>
              <a:t>12/13/2024</a:t>
            </a:fld>
            <a:endParaRPr lang="en-US" dirty="0"/>
          </a:p>
        </p:txBody>
      </p:sp>
      <p:sp>
        <p:nvSpPr>
          <p:cNvPr id="5" name="Footer Placeholder 4"/>
          <p:cNvSpPr>
            <a:spLocks noGrp="1"/>
          </p:cNvSpPr>
          <p:nvPr>
            <p:ph type="ftr" sz="quarter" idx="3"/>
          </p:nvPr>
        </p:nvSpPr>
        <p:spPr>
          <a:xfrm>
            <a:off x="685800" y="6272785"/>
            <a:ext cx="4745736" cy="365125"/>
          </a:xfrm>
          <a:prstGeom prst="rect">
            <a:avLst/>
          </a:prstGeom>
        </p:spPr>
        <p:txBody>
          <a:bodyPr vert="horz" lIns="91440" tIns="45720" rIns="91440" bIns="45720" rtlCol="0" anchor="ctr"/>
          <a:lstStyle>
            <a:lvl1pPr algn="l">
              <a:defRPr sz="1000">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8483346" y="6272785"/>
            <a:ext cx="480060" cy="365125"/>
          </a:xfrm>
          <a:prstGeom prst="rect">
            <a:avLst/>
          </a:prstGeom>
        </p:spPr>
        <p:txBody>
          <a:bodyPr vert="horz" lIns="91440" tIns="45720" rIns="91440" bIns="45720" rtlCol="0" anchor="ctr"/>
          <a:lstStyle>
            <a:lvl1pPr algn="ctr">
              <a:defRPr sz="1100" b="1" spc="-70" baseline="0">
                <a:solidFill>
                  <a:srgbClr val="FFFFFF"/>
                </a:solidFill>
                <a:latin typeface="+mn-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620763965"/>
      </p:ext>
    </p:extLst>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 id="2147483864" r:id="rId12"/>
  </p:sldLayoutIdLst>
  <p:hf hdr="0" ftr="0" dt="0"/>
  <p:txStyles>
    <p:titleStyle>
      <a:lvl1pPr algn="l" defTabSz="914400" rtl="0" eaLnBrk="1" latinLnBrk="0" hangingPunct="1">
        <a:lnSpc>
          <a:spcPct val="90000"/>
        </a:lnSpc>
        <a:spcBef>
          <a:spcPct val="0"/>
        </a:spcBef>
        <a:buNone/>
        <a:defRPr sz="4200" b="0" kern="1200" cap="all" baseline="0">
          <a:blipFill>
            <a:blip r:embed="rId17">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11.wmf"/><Relationship Id="rId2" Type="http://schemas.openxmlformats.org/officeDocument/2006/relationships/slideLayout" Target="../slideLayouts/slideLayout12.xml"/><Relationship Id="rId1" Type="http://schemas.openxmlformats.org/officeDocument/2006/relationships/vmlDrawing" Target="../drawings/vmlDrawing1.vml"/><Relationship Id="rId6" Type="http://schemas.openxmlformats.org/officeDocument/2006/relationships/oleObject" Target="../embeddings/oleObject2.bin"/><Relationship Id="rId5" Type="http://schemas.openxmlformats.org/officeDocument/2006/relationships/slide" Target="slide1.xml"/><Relationship Id="rId4" Type="http://schemas.openxmlformats.org/officeDocument/2006/relationships/image" Target="../media/image10.emf"/></Relationships>
</file>

<file path=ppt/slides/_rels/slide4.xml.rels><?xml version="1.0" encoding="UTF-8" standalone="yes"?>
<Relationships xmlns="http://schemas.openxmlformats.org/package/2006/relationships"><Relationship Id="rId8" Type="http://schemas.openxmlformats.org/officeDocument/2006/relationships/oleObject" Target="../embeddings/oleObject5.bin"/><Relationship Id="rId3" Type="http://schemas.openxmlformats.org/officeDocument/2006/relationships/slide" Target="slide1.xml"/><Relationship Id="rId7" Type="http://schemas.openxmlformats.org/officeDocument/2006/relationships/image" Target="../media/image12.wmf"/><Relationship Id="rId2" Type="http://schemas.openxmlformats.org/officeDocument/2006/relationships/slideLayout" Target="../slideLayouts/slideLayout12.xml"/><Relationship Id="rId1" Type="http://schemas.openxmlformats.org/officeDocument/2006/relationships/vmlDrawing" Target="../drawings/vmlDrawing2.vml"/><Relationship Id="rId6" Type="http://schemas.openxmlformats.org/officeDocument/2006/relationships/oleObject" Target="../embeddings/oleObject4.bin"/><Relationship Id="rId11" Type="http://schemas.openxmlformats.org/officeDocument/2006/relationships/image" Target="../media/image13.emf"/><Relationship Id="rId5" Type="http://schemas.openxmlformats.org/officeDocument/2006/relationships/image" Target="../media/image11.wmf"/><Relationship Id="rId10" Type="http://schemas.openxmlformats.org/officeDocument/2006/relationships/oleObject" Target="../embeddings/oleObject6.bin"/><Relationship Id="rId4" Type="http://schemas.openxmlformats.org/officeDocument/2006/relationships/oleObject" Target="../embeddings/oleObject3.bin"/><Relationship Id="rId9" Type="http://schemas.openxmlformats.org/officeDocument/2006/relationships/image" Target="../media/image10.emf"/></Relationships>
</file>

<file path=ppt/slides/_rels/slide5.xml.rels><?xml version="1.0" encoding="UTF-8" standalone="yes"?>
<Relationships xmlns="http://schemas.openxmlformats.org/package/2006/relationships"><Relationship Id="rId8" Type="http://schemas.openxmlformats.org/officeDocument/2006/relationships/oleObject" Target="../embeddings/oleObject9.bin"/><Relationship Id="rId13" Type="http://schemas.openxmlformats.org/officeDocument/2006/relationships/image" Target="../media/image17.emf"/><Relationship Id="rId3" Type="http://schemas.openxmlformats.org/officeDocument/2006/relationships/slide" Target="slide1.xml"/><Relationship Id="rId7" Type="http://schemas.openxmlformats.org/officeDocument/2006/relationships/image" Target="../media/image13.emf"/><Relationship Id="rId12" Type="http://schemas.openxmlformats.org/officeDocument/2006/relationships/oleObject" Target="../embeddings/oleObject11.bin"/><Relationship Id="rId2" Type="http://schemas.openxmlformats.org/officeDocument/2006/relationships/slideLayout" Target="../slideLayouts/slideLayout12.xml"/><Relationship Id="rId1" Type="http://schemas.openxmlformats.org/officeDocument/2006/relationships/vmlDrawing" Target="../drawings/vmlDrawing3.vml"/><Relationship Id="rId6" Type="http://schemas.openxmlformats.org/officeDocument/2006/relationships/oleObject" Target="../embeddings/oleObject8.bin"/><Relationship Id="rId11" Type="http://schemas.openxmlformats.org/officeDocument/2006/relationships/image" Target="../media/image16.wmf"/><Relationship Id="rId5" Type="http://schemas.openxmlformats.org/officeDocument/2006/relationships/image" Target="../media/image14.wmf"/><Relationship Id="rId15" Type="http://schemas.openxmlformats.org/officeDocument/2006/relationships/image" Target="../media/image18.emf"/><Relationship Id="rId10" Type="http://schemas.openxmlformats.org/officeDocument/2006/relationships/oleObject" Target="../embeddings/oleObject10.bin"/><Relationship Id="rId4" Type="http://schemas.openxmlformats.org/officeDocument/2006/relationships/oleObject" Target="../embeddings/oleObject7.bin"/><Relationship Id="rId9" Type="http://schemas.openxmlformats.org/officeDocument/2006/relationships/image" Target="../media/image15.wmf"/><Relationship Id="rId14" Type="http://schemas.openxmlformats.org/officeDocument/2006/relationships/oleObject" Target="../embeddings/oleObject12.bin"/></Relationships>
</file>

<file path=ppt/slides/_rels/slide6.xml.rels><?xml version="1.0" encoding="UTF-8" standalone="yes"?>
<Relationships xmlns="http://schemas.openxmlformats.org/package/2006/relationships"><Relationship Id="rId8" Type="http://schemas.openxmlformats.org/officeDocument/2006/relationships/oleObject" Target="../embeddings/oleObject15.bin"/><Relationship Id="rId13" Type="http://schemas.openxmlformats.org/officeDocument/2006/relationships/image" Target="../media/image23.wmf"/><Relationship Id="rId3" Type="http://schemas.openxmlformats.org/officeDocument/2006/relationships/oleObject" Target="../embeddings/oleObject13.bin"/><Relationship Id="rId7" Type="http://schemas.openxmlformats.org/officeDocument/2006/relationships/image" Target="../media/image20.emf"/><Relationship Id="rId12" Type="http://schemas.openxmlformats.org/officeDocument/2006/relationships/oleObject" Target="../embeddings/oleObject17.bin"/><Relationship Id="rId2" Type="http://schemas.openxmlformats.org/officeDocument/2006/relationships/slideLayout" Target="../slideLayouts/slideLayout12.xml"/><Relationship Id="rId1" Type="http://schemas.openxmlformats.org/officeDocument/2006/relationships/vmlDrawing" Target="../drawings/vmlDrawing4.vml"/><Relationship Id="rId6" Type="http://schemas.openxmlformats.org/officeDocument/2006/relationships/oleObject" Target="../embeddings/oleObject14.bin"/><Relationship Id="rId11" Type="http://schemas.openxmlformats.org/officeDocument/2006/relationships/image" Target="../media/image22.wmf"/><Relationship Id="rId5" Type="http://schemas.openxmlformats.org/officeDocument/2006/relationships/slide" Target="slide1.xml"/><Relationship Id="rId10" Type="http://schemas.openxmlformats.org/officeDocument/2006/relationships/oleObject" Target="../embeddings/oleObject16.bin"/><Relationship Id="rId4" Type="http://schemas.openxmlformats.org/officeDocument/2006/relationships/image" Target="../media/image19.wmf"/><Relationship Id="rId9" Type="http://schemas.openxmlformats.org/officeDocument/2006/relationships/image" Target="../media/image21.wmf"/></Relationships>
</file>

<file path=ppt/slides/_rels/slide7.xml.rels><?xml version="1.0" encoding="UTF-8" standalone="yes"?>
<Relationships xmlns="http://schemas.openxmlformats.org/package/2006/relationships"><Relationship Id="rId8" Type="http://schemas.openxmlformats.org/officeDocument/2006/relationships/oleObject" Target="../embeddings/oleObject20.bin"/><Relationship Id="rId3" Type="http://schemas.openxmlformats.org/officeDocument/2006/relationships/slide" Target="slide1.xml"/><Relationship Id="rId7" Type="http://schemas.openxmlformats.org/officeDocument/2006/relationships/image" Target="../media/image25.emf"/><Relationship Id="rId2" Type="http://schemas.openxmlformats.org/officeDocument/2006/relationships/slideLayout" Target="../slideLayouts/slideLayout12.xml"/><Relationship Id="rId1" Type="http://schemas.openxmlformats.org/officeDocument/2006/relationships/vmlDrawing" Target="../drawings/vmlDrawing5.vml"/><Relationship Id="rId6" Type="http://schemas.openxmlformats.org/officeDocument/2006/relationships/oleObject" Target="../embeddings/oleObject19.bin"/><Relationship Id="rId5" Type="http://schemas.openxmlformats.org/officeDocument/2006/relationships/image" Target="../media/image24.wmf"/><Relationship Id="rId4" Type="http://schemas.openxmlformats.org/officeDocument/2006/relationships/oleObject" Target="../embeddings/oleObject18.bin"/><Relationship Id="rId9" Type="http://schemas.openxmlformats.org/officeDocument/2006/relationships/image" Target="../media/image26.wmf"/></Relationships>
</file>

<file path=ppt/slides/_rels/slide8.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slide" Target="slide1.xml"/><Relationship Id="rId7" Type="http://schemas.openxmlformats.org/officeDocument/2006/relationships/image" Target="../media/image28.wmf"/><Relationship Id="rId2" Type="http://schemas.openxmlformats.org/officeDocument/2006/relationships/slideLayout" Target="../slideLayouts/slideLayout12.xml"/><Relationship Id="rId1" Type="http://schemas.openxmlformats.org/officeDocument/2006/relationships/vmlDrawing" Target="../drawings/vmlDrawing6.vml"/><Relationship Id="rId6" Type="http://schemas.openxmlformats.org/officeDocument/2006/relationships/oleObject" Target="../embeddings/oleObject22.bin"/><Relationship Id="rId11" Type="http://schemas.openxmlformats.org/officeDocument/2006/relationships/image" Target="../media/image30.wmf"/><Relationship Id="rId5" Type="http://schemas.openxmlformats.org/officeDocument/2006/relationships/image" Target="../media/image27.emf"/><Relationship Id="rId10" Type="http://schemas.openxmlformats.org/officeDocument/2006/relationships/oleObject" Target="../embeddings/oleObject24.bin"/><Relationship Id="rId4" Type="http://schemas.openxmlformats.org/officeDocument/2006/relationships/oleObject" Target="../embeddings/oleObject21.bin"/><Relationship Id="rId9" Type="http://schemas.openxmlformats.org/officeDocument/2006/relationships/image" Target="../media/image29.wmf"/></Relationships>
</file>

<file path=ppt/slides/_rels/slide9.xml.rels><?xml version="1.0" encoding="UTF-8" standalone="yes"?>
<Relationships xmlns="http://schemas.openxmlformats.org/package/2006/relationships"><Relationship Id="rId8" Type="http://schemas.openxmlformats.org/officeDocument/2006/relationships/oleObject" Target="../embeddings/oleObject27.bin"/><Relationship Id="rId3" Type="http://schemas.openxmlformats.org/officeDocument/2006/relationships/oleObject" Target="../embeddings/oleObject25.bin"/><Relationship Id="rId7" Type="http://schemas.openxmlformats.org/officeDocument/2006/relationships/image" Target="../media/image32.wmf"/><Relationship Id="rId2" Type="http://schemas.openxmlformats.org/officeDocument/2006/relationships/slideLayout" Target="../slideLayouts/slideLayout12.xml"/><Relationship Id="rId1" Type="http://schemas.openxmlformats.org/officeDocument/2006/relationships/vmlDrawing" Target="../drawings/vmlDrawing7.vml"/><Relationship Id="rId6" Type="http://schemas.openxmlformats.org/officeDocument/2006/relationships/oleObject" Target="../embeddings/oleObject26.bin"/><Relationship Id="rId5" Type="http://schemas.openxmlformats.org/officeDocument/2006/relationships/slide" Target="slide1.xml"/><Relationship Id="rId4" Type="http://schemas.openxmlformats.org/officeDocument/2006/relationships/image" Target="../media/image31.emf"/><Relationship Id="rId9" Type="http://schemas.openxmlformats.org/officeDocument/2006/relationships/image" Target="../media/image33.wmf"/></Relationships>
</file>

<file path=ppt/slides/_rels/slide10.xml.rels><?xml version="1.0" encoding="UTF-8" standalone="yes"?>
<Relationships xmlns="http://schemas.openxmlformats.org/package/2006/relationships"><Relationship Id="rId8" Type="http://schemas.openxmlformats.org/officeDocument/2006/relationships/image" Target="../media/image36.wmf"/><Relationship Id="rId13" Type="http://schemas.openxmlformats.org/officeDocument/2006/relationships/oleObject" Target="../embeddings/oleObject33.bin"/><Relationship Id="rId3" Type="http://schemas.openxmlformats.org/officeDocument/2006/relationships/oleObject" Target="../embeddings/oleObject28.bin"/><Relationship Id="rId7" Type="http://schemas.openxmlformats.org/officeDocument/2006/relationships/oleObject" Target="../embeddings/oleObject30.bin"/><Relationship Id="rId12" Type="http://schemas.openxmlformats.org/officeDocument/2006/relationships/image" Target="../media/image38.wmf"/><Relationship Id="rId17" Type="http://schemas.openxmlformats.org/officeDocument/2006/relationships/image" Target="../media/image40.emf"/><Relationship Id="rId2" Type="http://schemas.openxmlformats.org/officeDocument/2006/relationships/slideLayout" Target="../slideLayouts/slideLayout12.xml"/><Relationship Id="rId16" Type="http://schemas.openxmlformats.org/officeDocument/2006/relationships/oleObject" Target="../embeddings/oleObject34.bin"/><Relationship Id="rId1" Type="http://schemas.openxmlformats.org/officeDocument/2006/relationships/vmlDrawing" Target="../drawings/vmlDrawing8.vml"/><Relationship Id="rId6" Type="http://schemas.openxmlformats.org/officeDocument/2006/relationships/image" Target="../media/image35.wmf"/><Relationship Id="rId11" Type="http://schemas.openxmlformats.org/officeDocument/2006/relationships/oleObject" Target="../embeddings/oleObject32.bin"/><Relationship Id="rId5" Type="http://schemas.openxmlformats.org/officeDocument/2006/relationships/oleObject" Target="../embeddings/oleObject29.bin"/><Relationship Id="rId15" Type="http://schemas.openxmlformats.org/officeDocument/2006/relationships/slide" Target="slide1.xml"/><Relationship Id="rId10" Type="http://schemas.openxmlformats.org/officeDocument/2006/relationships/image" Target="../media/image37.wmf"/><Relationship Id="rId4" Type="http://schemas.openxmlformats.org/officeDocument/2006/relationships/image" Target="../media/image34.wmf"/><Relationship Id="rId9" Type="http://schemas.openxmlformats.org/officeDocument/2006/relationships/oleObject" Target="../embeddings/oleObject31.bin"/><Relationship Id="rId14" Type="http://schemas.openxmlformats.org/officeDocument/2006/relationships/image" Target="../media/image39.wmf"/></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37.bin"/><Relationship Id="rId3" Type="http://schemas.openxmlformats.org/officeDocument/2006/relationships/oleObject" Target="../embeddings/oleObject35.bin"/><Relationship Id="rId7" Type="http://schemas.openxmlformats.org/officeDocument/2006/relationships/slide" Target="slide1.xml"/><Relationship Id="rId2" Type="http://schemas.openxmlformats.org/officeDocument/2006/relationships/slideLayout" Target="../slideLayouts/slideLayout12.xml"/><Relationship Id="rId1" Type="http://schemas.openxmlformats.org/officeDocument/2006/relationships/vmlDrawing" Target="../drawings/vmlDrawing9.vml"/><Relationship Id="rId6" Type="http://schemas.openxmlformats.org/officeDocument/2006/relationships/image" Target="../media/image42.wmf"/><Relationship Id="rId5" Type="http://schemas.openxmlformats.org/officeDocument/2006/relationships/oleObject" Target="../embeddings/oleObject36.bin"/><Relationship Id="rId4" Type="http://schemas.openxmlformats.org/officeDocument/2006/relationships/image" Target="../media/image41.wmf"/><Relationship Id="rId9" Type="http://schemas.openxmlformats.org/officeDocument/2006/relationships/image" Target="../media/image40.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38.bin"/><Relationship Id="rId7" Type="http://schemas.openxmlformats.org/officeDocument/2006/relationships/slide" Target="slide1.xml"/><Relationship Id="rId2" Type="http://schemas.openxmlformats.org/officeDocument/2006/relationships/slideLayout" Target="../slideLayouts/slideLayout12.xml"/><Relationship Id="rId1" Type="http://schemas.openxmlformats.org/officeDocument/2006/relationships/vmlDrawing" Target="../drawings/vmlDrawing10.vml"/><Relationship Id="rId6" Type="http://schemas.openxmlformats.org/officeDocument/2006/relationships/image" Target="../media/image44.wmf"/><Relationship Id="rId5" Type="http://schemas.openxmlformats.org/officeDocument/2006/relationships/oleObject" Target="../embeddings/oleObject39.bin"/><Relationship Id="rId4" Type="http://schemas.openxmlformats.org/officeDocument/2006/relationships/image" Target="../media/image43.wmf"/></Relationships>
</file>

<file path=ppt/slides/_rels/slide13.xml.rels><?xml version="1.0" encoding="UTF-8" standalone="yes"?>
<Relationships xmlns="http://schemas.openxmlformats.org/package/2006/relationships"><Relationship Id="rId8" Type="http://schemas.openxmlformats.org/officeDocument/2006/relationships/image" Target="../media/image47.wmf"/><Relationship Id="rId13" Type="http://schemas.openxmlformats.org/officeDocument/2006/relationships/oleObject" Target="../embeddings/oleObject45.bin"/><Relationship Id="rId3" Type="http://schemas.openxmlformats.org/officeDocument/2006/relationships/oleObject" Target="../embeddings/oleObject40.bin"/><Relationship Id="rId7" Type="http://schemas.openxmlformats.org/officeDocument/2006/relationships/oleObject" Target="../embeddings/oleObject42.bin"/><Relationship Id="rId12" Type="http://schemas.openxmlformats.org/officeDocument/2006/relationships/image" Target="../media/image49.wmf"/><Relationship Id="rId17" Type="http://schemas.openxmlformats.org/officeDocument/2006/relationships/slide" Target="slide1.xml"/><Relationship Id="rId2" Type="http://schemas.openxmlformats.org/officeDocument/2006/relationships/slideLayout" Target="../slideLayouts/slideLayout12.xml"/><Relationship Id="rId16" Type="http://schemas.openxmlformats.org/officeDocument/2006/relationships/image" Target="../media/image51.wmf"/><Relationship Id="rId1" Type="http://schemas.openxmlformats.org/officeDocument/2006/relationships/vmlDrawing" Target="../drawings/vmlDrawing11.vml"/><Relationship Id="rId6" Type="http://schemas.openxmlformats.org/officeDocument/2006/relationships/image" Target="../media/image46.wmf"/><Relationship Id="rId11" Type="http://schemas.openxmlformats.org/officeDocument/2006/relationships/oleObject" Target="../embeddings/oleObject44.bin"/><Relationship Id="rId5" Type="http://schemas.openxmlformats.org/officeDocument/2006/relationships/oleObject" Target="../embeddings/oleObject41.bin"/><Relationship Id="rId15" Type="http://schemas.openxmlformats.org/officeDocument/2006/relationships/oleObject" Target="../embeddings/oleObject46.bin"/><Relationship Id="rId10" Type="http://schemas.openxmlformats.org/officeDocument/2006/relationships/image" Target="../media/image48.wmf"/><Relationship Id="rId4" Type="http://schemas.openxmlformats.org/officeDocument/2006/relationships/image" Target="../media/image45.wmf"/><Relationship Id="rId9" Type="http://schemas.openxmlformats.org/officeDocument/2006/relationships/oleObject" Target="../embeddings/oleObject43.bin"/><Relationship Id="rId14" Type="http://schemas.openxmlformats.org/officeDocument/2006/relationships/image" Target="../media/image50.wmf"/></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49.bin"/><Relationship Id="rId3" Type="http://schemas.openxmlformats.org/officeDocument/2006/relationships/oleObject" Target="../embeddings/oleObject47.bin"/><Relationship Id="rId7" Type="http://schemas.openxmlformats.org/officeDocument/2006/relationships/image" Target="../media/image53.wmf"/><Relationship Id="rId2" Type="http://schemas.openxmlformats.org/officeDocument/2006/relationships/slideLayout" Target="../slideLayouts/slideLayout12.xml"/><Relationship Id="rId1" Type="http://schemas.openxmlformats.org/officeDocument/2006/relationships/vmlDrawing" Target="../drawings/vmlDrawing12.vml"/><Relationship Id="rId6" Type="http://schemas.openxmlformats.org/officeDocument/2006/relationships/oleObject" Target="../embeddings/oleObject48.bin"/><Relationship Id="rId5" Type="http://schemas.openxmlformats.org/officeDocument/2006/relationships/slide" Target="slide1.xml"/><Relationship Id="rId4" Type="http://schemas.openxmlformats.org/officeDocument/2006/relationships/image" Target="../media/image52.wmf"/><Relationship Id="rId9" Type="http://schemas.openxmlformats.org/officeDocument/2006/relationships/image" Target="../media/image54.w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50.bin"/><Relationship Id="rId7" Type="http://schemas.openxmlformats.org/officeDocument/2006/relationships/slide" Target="slide1.xml"/><Relationship Id="rId2" Type="http://schemas.openxmlformats.org/officeDocument/2006/relationships/slideLayout" Target="../slideLayouts/slideLayout12.xml"/><Relationship Id="rId1" Type="http://schemas.openxmlformats.org/officeDocument/2006/relationships/vmlDrawing" Target="../drawings/vmlDrawing13.vml"/><Relationship Id="rId6" Type="http://schemas.openxmlformats.org/officeDocument/2006/relationships/image" Target="../media/image56.wmf"/><Relationship Id="rId5" Type="http://schemas.openxmlformats.org/officeDocument/2006/relationships/oleObject" Target="../embeddings/oleObject51.bin"/><Relationship Id="rId4" Type="http://schemas.openxmlformats.org/officeDocument/2006/relationships/image" Target="../media/image55.w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8" Type="http://schemas.openxmlformats.org/officeDocument/2006/relationships/oleObject" Target="../embeddings/oleObject54.bin"/><Relationship Id="rId13" Type="http://schemas.openxmlformats.org/officeDocument/2006/relationships/image" Target="../media/image61.wmf"/><Relationship Id="rId18" Type="http://schemas.openxmlformats.org/officeDocument/2006/relationships/oleObject" Target="../embeddings/oleObject59.bin"/><Relationship Id="rId3" Type="http://schemas.openxmlformats.org/officeDocument/2006/relationships/slide" Target="slide1.xml"/><Relationship Id="rId7" Type="http://schemas.openxmlformats.org/officeDocument/2006/relationships/image" Target="../media/image58.wmf"/><Relationship Id="rId12" Type="http://schemas.openxmlformats.org/officeDocument/2006/relationships/oleObject" Target="../embeddings/oleObject56.bin"/><Relationship Id="rId17" Type="http://schemas.openxmlformats.org/officeDocument/2006/relationships/image" Target="../media/image63.wmf"/><Relationship Id="rId2" Type="http://schemas.openxmlformats.org/officeDocument/2006/relationships/slideLayout" Target="../slideLayouts/slideLayout12.xml"/><Relationship Id="rId16" Type="http://schemas.openxmlformats.org/officeDocument/2006/relationships/oleObject" Target="../embeddings/oleObject58.bin"/><Relationship Id="rId1" Type="http://schemas.openxmlformats.org/officeDocument/2006/relationships/vmlDrawing" Target="../drawings/vmlDrawing14.vml"/><Relationship Id="rId6" Type="http://schemas.openxmlformats.org/officeDocument/2006/relationships/oleObject" Target="../embeddings/oleObject53.bin"/><Relationship Id="rId11" Type="http://schemas.openxmlformats.org/officeDocument/2006/relationships/image" Target="../media/image60.wmf"/><Relationship Id="rId5" Type="http://schemas.openxmlformats.org/officeDocument/2006/relationships/image" Target="../media/image57.wmf"/><Relationship Id="rId15" Type="http://schemas.openxmlformats.org/officeDocument/2006/relationships/image" Target="../media/image62.wmf"/><Relationship Id="rId10" Type="http://schemas.openxmlformats.org/officeDocument/2006/relationships/oleObject" Target="../embeddings/oleObject55.bin"/><Relationship Id="rId19" Type="http://schemas.openxmlformats.org/officeDocument/2006/relationships/image" Target="../media/image64.wmf"/><Relationship Id="rId4" Type="http://schemas.openxmlformats.org/officeDocument/2006/relationships/oleObject" Target="../embeddings/oleObject52.bin"/><Relationship Id="rId9" Type="http://schemas.openxmlformats.org/officeDocument/2006/relationships/image" Target="../media/image59.wmf"/><Relationship Id="rId14" Type="http://schemas.openxmlformats.org/officeDocument/2006/relationships/oleObject" Target="../embeddings/oleObject57.bin"/></Relationships>
</file>

<file path=ppt/slides/_rels/slide18.xml.rels><?xml version="1.0" encoding="UTF-8" standalone="yes"?>
<Relationships xmlns="http://schemas.openxmlformats.org/package/2006/relationships"><Relationship Id="rId8" Type="http://schemas.openxmlformats.org/officeDocument/2006/relationships/image" Target="../media/image67.wmf"/><Relationship Id="rId13" Type="http://schemas.openxmlformats.org/officeDocument/2006/relationships/image" Target="../media/image68.jpeg"/><Relationship Id="rId3" Type="http://schemas.openxmlformats.org/officeDocument/2006/relationships/oleObject" Target="../embeddings/oleObject60.bin"/><Relationship Id="rId7" Type="http://schemas.openxmlformats.org/officeDocument/2006/relationships/oleObject" Target="../embeddings/oleObject62.bin"/><Relationship Id="rId12" Type="http://schemas.openxmlformats.org/officeDocument/2006/relationships/image" Target="../media/image58.wmf"/><Relationship Id="rId2" Type="http://schemas.openxmlformats.org/officeDocument/2006/relationships/slideLayout" Target="../slideLayouts/slideLayout12.xml"/><Relationship Id="rId1" Type="http://schemas.openxmlformats.org/officeDocument/2006/relationships/vmlDrawing" Target="../drawings/vmlDrawing15.vml"/><Relationship Id="rId6" Type="http://schemas.openxmlformats.org/officeDocument/2006/relationships/image" Target="../media/image66.wmf"/><Relationship Id="rId11" Type="http://schemas.openxmlformats.org/officeDocument/2006/relationships/oleObject" Target="../embeddings/oleObject64.bin"/><Relationship Id="rId5" Type="http://schemas.openxmlformats.org/officeDocument/2006/relationships/oleObject" Target="../embeddings/oleObject61.bin"/><Relationship Id="rId10" Type="http://schemas.openxmlformats.org/officeDocument/2006/relationships/image" Target="../media/image57.wmf"/><Relationship Id="rId4" Type="http://schemas.openxmlformats.org/officeDocument/2006/relationships/image" Target="../media/image65.emf"/><Relationship Id="rId9" Type="http://schemas.openxmlformats.org/officeDocument/2006/relationships/oleObject" Target="../embeddings/oleObject63.bin"/><Relationship Id="rId14" Type="http://schemas.openxmlformats.org/officeDocument/2006/relationships/slide" Target="slide1.xml"/></Relationships>
</file>

<file path=ppt/slides/_rels/slide19.xml.rels><?xml version="1.0" encoding="UTF-8" standalone="yes"?>
<Relationships xmlns="http://schemas.openxmlformats.org/package/2006/relationships"><Relationship Id="rId2" Type="http://schemas.openxmlformats.org/officeDocument/2006/relationships/image" Target="../media/image68.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65.bin"/><Relationship Id="rId2" Type="http://schemas.openxmlformats.org/officeDocument/2006/relationships/slideLayout" Target="../slideLayouts/slideLayout12.xml"/><Relationship Id="rId1" Type="http://schemas.openxmlformats.org/officeDocument/2006/relationships/vmlDrawing" Target="../drawings/vmlDrawing16.vml"/><Relationship Id="rId5" Type="http://schemas.openxmlformats.org/officeDocument/2006/relationships/slide" Target="slide1.xml"/><Relationship Id="rId4" Type="http://schemas.openxmlformats.org/officeDocument/2006/relationships/image" Target="../media/image69.e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Layout" Target="../slideLayouts/slideLayout12.xml"/><Relationship Id="rId1" Type="http://schemas.openxmlformats.org/officeDocument/2006/relationships/vmlDrawing" Target="../drawings/vmlDrawing17.vml"/><Relationship Id="rId5" Type="http://schemas.openxmlformats.org/officeDocument/2006/relationships/slide" Target="slide1.xml"/><Relationship Id="rId4" Type="http://schemas.openxmlformats.org/officeDocument/2006/relationships/image" Target="../media/image70.emf"/></Relationships>
</file>

<file path=ppt/slides/_rels/slide23.xml.rels><?xml version="1.0" encoding="UTF-8" standalone="yes"?>
<Relationships xmlns="http://schemas.openxmlformats.org/package/2006/relationships"><Relationship Id="rId8" Type="http://schemas.openxmlformats.org/officeDocument/2006/relationships/image" Target="../media/image73.wmf"/><Relationship Id="rId13" Type="http://schemas.openxmlformats.org/officeDocument/2006/relationships/oleObject" Target="../embeddings/oleObject72.bin"/><Relationship Id="rId18" Type="http://schemas.openxmlformats.org/officeDocument/2006/relationships/oleObject" Target="../embeddings/oleObject74.bin"/><Relationship Id="rId3" Type="http://schemas.openxmlformats.org/officeDocument/2006/relationships/oleObject" Target="../embeddings/oleObject67.bin"/><Relationship Id="rId7" Type="http://schemas.openxmlformats.org/officeDocument/2006/relationships/oleObject" Target="../embeddings/oleObject69.bin"/><Relationship Id="rId12" Type="http://schemas.openxmlformats.org/officeDocument/2006/relationships/image" Target="../media/image75.wmf"/><Relationship Id="rId17" Type="http://schemas.openxmlformats.org/officeDocument/2006/relationships/image" Target="../media/image77.emf"/><Relationship Id="rId2" Type="http://schemas.openxmlformats.org/officeDocument/2006/relationships/slideLayout" Target="../slideLayouts/slideLayout12.xml"/><Relationship Id="rId16" Type="http://schemas.openxmlformats.org/officeDocument/2006/relationships/oleObject" Target="../embeddings/oleObject73.bin"/><Relationship Id="rId1" Type="http://schemas.openxmlformats.org/officeDocument/2006/relationships/vmlDrawing" Target="../drawings/vmlDrawing18.vml"/><Relationship Id="rId6" Type="http://schemas.openxmlformats.org/officeDocument/2006/relationships/image" Target="../media/image72.wmf"/><Relationship Id="rId11" Type="http://schemas.openxmlformats.org/officeDocument/2006/relationships/oleObject" Target="../embeddings/oleObject71.bin"/><Relationship Id="rId5" Type="http://schemas.openxmlformats.org/officeDocument/2006/relationships/oleObject" Target="../embeddings/oleObject68.bin"/><Relationship Id="rId15" Type="http://schemas.openxmlformats.org/officeDocument/2006/relationships/slide" Target="slide1.xml"/><Relationship Id="rId10" Type="http://schemas.openxmlformats.org/officeDocument/2006/relationships/image" Target="../media/image74.wmf"/><Relationship Id="rId19" Type="http://schemas.openxmlformats.org/officeDocument/2006/relationships/image" Target="../media/image78.wmf"/><Relationship Id="rId4" Type="http://schemas.openxmlformats.org/officeDocument/2006/relationships/image" Target="../media/image71.wmf"/><Relationship Id="rId9" Type="http://schemas.openxmlformats.org/officeDocument/2006/relationships/oleObject" Target="../embeddings/oleObject70.bin"/><Relationship Id="rId14" Type="http://schemas.openxmlformats.org/officeDocument/2006/relationships/image" Target="../media/image76.wmf"/></Relationships>
</file>

<file path=ppt/slides/_rels/slide24.xml.rels><?xml version="1.0" encoding="UTF-8" standalone="yes"?>
<Relationships xmlns="http://schemas.openxmlformats.org/package/2006/relationships"><Relationship Id="rId8" Type="http://schemas.openxmlformats.org/officeDocument/2006/relationships/oleObject" Target="../embeddings/oleObject77.bin"/><Relationship Id="rId13" Type="http://schemas.openxmlformats.org/officeDocument/2006/relationships/image" Target="../media/image83.emf"/><Relationship Id="rId18" Type="http://schemas.openxmlformats.org/officeDocument/2006/relationships/oleObject" Target="../embeddings/oleObject82.bin"/><Relationship Id="rId3" Type="http://schemas.openxmlformats.org/officeDocument/2006/relationships/oleObject" Target="../embeddings/oleObject75.bin"/><Relationship Id="rId21" Type="http://schemas.openxmlformats.org/officeDocument/2006/relationships/image" Target="../media/image87.emf"/><Relationship Id="rId7" Type="http://schemas.openxmlformats.org/officeDocument/2006/relationships/image" Target="../media/image80.emf"/><Relationship Id="rId12" Type="http://schemas.openxmlformats.org/officeDocument/2006/relationships/oleObject" Target="../embeddings/oleObject79.bin"/><Relationship Id="rId17" Type="http://schemas.openxmlformats.org/officeDocument/2006/relationships/image" Target="../media/image85.emf"/><Relationship Id="rId2" Type="http://schemas.openxmlformats.org/officeDocument/2006/relationships/slideLayout" Target="../slideLayouts/slideLayout12.xml"/><Relationship Id="rId16" Type="http://schemas.openxmlformats.org/officeDocument/2006/relationships/oleObject" Target="../embeddings/oleObject81.bin"/><Relationship Id="rId20" Type="http://schemas.openxmlformats.org/officeDocument/2006/relationships/oleObject" Target="../embeddings/oleObject83.bin"/><Relationship Id="rId1" Type="http://schemas.openxmlformats.org/officeDocument/2006/relationships/vmlDrawing" Target="../drawings/vmlDrawing19.vml"/><Relationship Id="rId6" Type="http://schemas.openxmlformats.org/officeDocument/2006/relationships/oleObject" Target="../embeddings/oleObject76.bin"/><Relationship Id="rId11" Type="http://schemas.openxmlformats.org/officeDocument/2006/relationships/image" Target="../media/image82.emf"/><Relationship Id="rId5" Type="http://schemas.openxmlformats.org/officeDocument/2006/relationships/slide" Target="slide1.xml"/><Relationship Id="rId15" Type="http://schemas.openxmlformats.org/officeDocument/2006/relationships/image" Target="../media/image84.emf"/><Relationship Id="rId23" Type="http://schemas.openxmlformats.org/officeDocument/2006/relationships/image" Target="../media/image88.emf"/><Relationship Id="rId10" Type="http://schemas.openxmlformats.org/officeDocument/2006/relationships/oleObject" Target="../embeddings/oleObject78.bin"/><Relationship Id="rId19" Type="http://schemas.openxmlformats.org/officeDocument/2006/relationships/image" Target="../media/image86.emf"/><Relationship Id="rId4" Type="http://schemas.openxmlformats.org/officeDocument/2006/relationships/image" Target="../media/image79.emf"/><Relationship Id="rId9" Type="http://schemas.openxmlformats.org/officeDocument/2006/relationships/image" Target="../media/image81.emf"/><Relationship Id="rId14" Type="http://schemas.openxmlformats.org/officeDocument/2006/relationships/oleObject" Target="../embeddings/oleObject80.bin"/><Relationship Id="rId22" Type="http://schemas.openxmlformats.org/officeDocument/2006/relationships/oleObject" Target="../embeddings/oleObject84.bin"/></Relationships>
</file>

<file path=ppt/slides/_rels/slide25.xml.rels><?xml version="1.0" encoding="UTF-8" standalone="yes"?>
<Relationships xmlns="http://schemas.openxmlformats.org/package/2006/relationships"><Relationship Id="rId8" Type="http://schemas.openxmlformats.org/officeDocument/2006/relationships/oleObject" Target="../embeddings/oleObject87.bin"/><Relationship Id="rId13" Type="http://schemas.openxmlformats.org/officeDocument/2006/relationships/image" Target="../media/image91.emf"/><Relationship Id="rId18" Type="http://schemas.openxmlformats.org/officeDocument/2006/relationships/oleObject" Target="../embeddings/oleObject92.bin"/><Relationship Id="rId3" Type="http://schemas.openxmlformats.org/officeDocument/2006/relationships/oleObject" Target="../embeddings/oleObject85.bin"/><Relationship Id="rId21" Type="http://schemas.openxmlformats.org/officeDocument/2006/relationships/image" Target="../media/image95.emf"/><Relationship Id="rId7" Type="http://schemas.openxmlformats.org/officeDocument/2006/relationships/slide" Target="slide1.xml"/><Relationship Id="rId12" Type="http://schemas.openxmlformats.org/officeDocument/2006/relationships/oleObject" Target="../embeddings/oleObject89.bin"/><Relationship Id="rId17" Type="http://schemas.openxmlformats.org/officeDocument/2006/relationships/image" Target="../media/image93.emf"/><Relationship Id="rId2" Type="http://schemas.openxmlformats.org/officeDocument/2006/relationships/slideLayout" Target="../slideLayouts/slideLayout12.xml"/><Relationship Id="rId16" Type="http://schemas.openxmlformats.org/officeDocument/2006/relationships/oleObject" Target="../embeddings/oleObject91.bin"/><Relationship Id="rId20" Type="http://schemas.openxmlformats.org/officeDocument/2006/relationships/oleObject" Target="../embeddings/oleObject93.bin"/><Relationship Id="rId1" Type="http://schemas.openxmlformats.org/officeDocument/2006/relationships/vmlDrawing" Target="../drawings/vmlDrawing20.vml"/><Relationship Id="rId6" Type="http://schemas.openxmlformats.org/officeDocument/2006/relationships/image" Target="../media/image90.emf"/><Relationship Id="rId11" Type="http://schemas.openxmlformats.org/officeDocument/2006/relationships/image" Target="../media/image82.emf"/><Relationship Id="rId5" Type="http://schemas.openxmlformats.org/officeDocument/2006/relationships/oleObject" Target="../embeddings/oleObject86.bin"/><Relationship Id="rId15" Type="http://schemas.openxmlformats.org/officeDocument/2006/relationships/image" Target="../media/image92.emf"/><Relationship Id="rId23" Type="http://schemas.openxmlformats.org/officeDocument/2006/relationships/image" Target="../media/image96.emf"/><Relationship Id="rId10" Type="http://schemas.openxmlformats.org/officeDocument/2006/relationships/oleObject" Target="../embeddings/oleObject88.bin"/><Relationship Id="rId19" Type="http://schemas.openxmlformats.org/officeDocument/2006/relationships/image" Target="../media/image94.emf"/><Relationship Id="rId4" Type="http://schemas.openxmlformats.org/officeDocument/2006/relationships/image" Target="../media/image89.emf"/><Relationship Id="rId9" Type="http://schemas.openxmlformats.org/officeDocument/2006/relationships/image" Target="../media/image80.emf"/><Relationship Id="rId14" Type="http://schemas.openxmlformats.org/officeDocument/2006/relationships/oleObject" Target="../embeddings/oleObject90.bin"/><Relationship Id="rId22" Type="http://schemas.openxmlformats.org/officeDocument/2006/relationships/oleObject" Target="../embeddings/oleObject94.bin"/></Relationships>
</file>

<file path=ppt/slides/_rels/slide26.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12.xml"/><Relationship Id="rId1" Type="http://schemas.openxmlformats.org/officeDocument/2006/relationships/vmlDrawing" Target="../drawings/vmlDrawing21.vml"/><Relationship Id="rId5" Type="http://schemas.openxmlformats.org/officeDocument/2006/relationships/image" Target="../media/image89.emf"/><Relationship Id="rId4" Type="http://schemas.openxmlformats.org/officeDocument/2006/relationships/oleObject" Target="../embeddings/oleObject95.bin"/></Relationships>
</file>

<file path=ppt/slides/_rels/slide27.xml.rels><?xml version="1.0" encoding="UTF-8" standalone="yes"?>
<Relationships xmlns="http://schemas.openxmlformats.org/package/2006/relationships"><Relationship Id="rId8" Type="http://schemas.openxmlformats.org/officeDocument/2006/relationships/oleObject" Target="../embeddings/oleObject98.bin"/><Relationship Id="rId3" Type="http://schemas.openxmlformats.org/officeDocument/2006/relationships/oleObject" Target="../embeddings/oleObject96.bin"/><Relationship Id="rId7" Type="http://schemas.openxmlformats.org/officeDocument/2006/relationships/slide" Target="slide1.xml"/><Relationship Id="rId2" Type="http://schemas.openxmlformats.org/officeDocument/2006/relationships/slideLayout" Target="../slideLayouts/slideLayout12.xml"/><Relationship Id="rId1" Type="http://schemas.openxmlformats.org/officeDocument/2006/relationships/vmlDrawing" Target="../drawings/vmlDrawing22.vml"/><Relationship Id="rId6" Type="http://schemas.openxmlformats.org/officeDocument/2006/relationships/image" Target="../media/image98.emf"/><Relationship Id="rId5" Type="http://schemas.openxmlformats.org/officeDocument/2006/relationships/oleObject" Target="../embeddings/oleObject97.bin"/><Relationship Id="rId4" Type="http://schemas.openxmlformats.org/officeDocument/2006/relationships/image" Target="../media/image97.emf"/><Relationship Id="rId9" Type="http://schemas.openxmlformats.org/officeDocument/2006/relationships/image" Target="../media/image99.emf"/></Relationships>
</file>

<file path=ppt/slides/_rels/slide28.xml.rels><?xml version="1.0" encoding="UTF-8" standalone="yes"?>
<Relationships xmlns="http://schemas.openxmlformats.org/package/2006/relationships"><Relationship Id="rId8" Type="http://schemas.openxmlformats.org/officeDocument/2006/relationships/oleObject" Target="../embeddings/oleObject101.bin"/><Relationship Id="rId13" Type="http://schemas.openxmlformats.org/officeDocument/2006/relationships/image" Target="../media/image102.wmf"/><Relationship Id="rId3" Type="http://schemas.openxmlformats.org/officeDocument/2006/relationships/oleObject" Target="../embeddings/oleObject99.bin"/><Relationship Id="rId7" Type="http://schemas.openxmlformats.org/officeDocument/2006/relationships/slide" Target="slide1.xml"/><Relationship Id="rId12" Type="http://schemas.openxmlformats.org/officeDocument/2006/relationships/oleObject" Target="../embeddings/oleObject103.bin"/><Relationship Id="rId2" Type="http://schemas.openxmlformats.org/officeDocument/2006/relationships/slideLayout" Target="../slideLayouts/slideLayout12.xml"/><Relationship Id="rId1" Type="http://schemas.openxmlformats.org/officeDocument/2006/relationships/vmlDrawing" Target="../drawings/vmlDrawing23.vml"/><Relationship Id="rId6" Type="http://schemas.openxmlformats.org/officeDocument/2006/relationships/image" Target="../media/image98.emf"/><Relationship Id="rId11" Type="http://schemas.openxmlformats.org/officeDocument/2006/relationships/image" Target="../media/image101.wmf"/><Relationship Id="rId5" Type="http://schemas.openxmlformats.org/officeDocument/2006/relationships/oleObject" Target="../embeddings/oleObject100.bin"/><Relationship Id="rId15" Type="http://schemas.openxmlformats.org/officeDocument/2006/relationships/image" Target="../media/image103.wmf"/><Relationship Id="rId10" Type="http://schemas.openxmlformats.org/officeDocument/2006/relationships/oleObject" Target="../embeddings/oleObject102.bin"/><Relationship Id="rId4" Type="http://schemas.openxmlformats.org/officeDocument/2006/relationships/image" Target="../media/image100.emf"/><Relationship Id="rId9" Type="http://schemas.openxmlformats.org/officeDocument/2006/relationships/image" Target="../media/image99.emf"/><Relationship Id="rId14" Type="http://schemas.openxmlformats.org/officeDocument/2006/relationships/oleObject" Target="../embeddings/oleObject104.bin"/></Relationships>
</file>

<file path=ppt/slides/_rels/slide29.xml.rels><?xml version="1.0" encoding="UTF-8" standalone="yes"?>
<Relationships xmlns="http://schemas.openxmlformats.org/package/2006/relationships"><Relationship Id="rId8" Type="http://schemas.openxmlformats.org/officeDocument/2006/relationships/oleObject" Target="../embeddings/oleObject107.bin"/><Relationship Id="rId13" Type="http://schemas.openxmlformats.org/officeDocument/2006/relationships/image" Target="../media/image107.wmf"/><Relationship Id="rId3" Type="http://schemas.openxmlformats.org/officeDocument/2006/relationships/oleObject" Target="../embeddings/oleObject105.bin"/><Relationship Id="rId7" Type="http://schemas.openxmlformats.org/officeDocument/2006/relationships/image" Target="../media/image104.wmf"/><Relationship Id="rId12" Type="http://schemas.openxmlformats.org/officeDocument/2006/relationships/oleObject" Target="../embeddings/oleObject109.bin"/><Relationship Id="rId17" Type="http://schemas.openxmlformats.org/officeDocument/2006/relationships/image" Target="../media/image109.wmf"/><Relationship Id="rId2" Type="http://schemas.openxmlformats.org/officeDocument/2006/relationships/slideLayout" Target="../slideLayouts/slideLayout12.xml"/><Relationship Id="rId16" Type="http://schemas.openxmlformats.org/officeDocument/2006/relationships/oleObject" Target="../embeddings/oleObject111.bin"/><Relationship Id="rId1" Type="http://schemas.openxmlformats.org/officeDocument/2006/relationships/vmlDrawing" Target="../drawings/vmlDrawing24.vml"/><Relationship Id="rId6" Type="http://schemas.openxmlformats.org/officeDocument/2006/relationships/oleObject" Target="../embeddings/oleObject106.bin"/><Relationship Id="rId11" Type="http://schemas.openxmlformats.org/officeDocument/2006/relationships/image" Target="../media/image106.emf"/><Relationship Id="rId5" Type="http://schemas.openxmlformats.org/officeDocument/2006/relationships/slide" Target="slide1.xml"/><Relationship Id="rId15" Type="http://schemas.openxmlformats.org/officeDocument/2006/relationships/image" Target="../media/image108.wmf"/><Relationship Id="rId10" Type="http://schemas.openxmlformats.org/officeDocument/2006/relationships/oleObject" Target="../embeddings/oleObject108.bin"/><Relationship Id="rId4" Type="http://schemas.openxmlformats.org/officeDocument/2006/relationships/image" Target="../media/image100.emf"/><Relationship Id="rId9" Type="http://schemas.openxmlformats.org/officeDocument/2006/relationships/image" Target="../media/image105.wmf"/><Relationship Id="rId14" Type="http://schemas.openxmlformats.org/officeDocument/2006/relationships/oleObject" Target="../embeddings/oleObject110.bin"/></Relationships>
</file>

<file path=ppt/slides/_rels/slide30.xml.rels><?xml version="1.0" encoding="UTF-8" standalone="yes"?>
<Relationships xmlns="http://schemas.openxmlformats.org/package/2006/relationships"><Relationship Id="rId8" Type="http://schemas.openxmlformats.org/officeDocument/2006/relationships/oleObject" Target="../embeddings/oleObject114.bin"/><Relationship Id="rId3" Type="http://schemas.openxmlformats.org/officeDocument/2006/relationships/oleObject" Target="../embeddings/oleObject112.bin"/><Relationship Id="rId7" Type="http://schemas.openxmlformats.org/officeDocument/2006/relationships/image" Target="../media/image106.emf"/><Relationship Id="rId2" Type="http://schemas.openxmlformats.org/officeDocument/2006/relationships/slideLayout" Target="../slideLayouts/slideLayout12.xml"/><Relationship Id="rId1" Type="http://schemas.openxmlformats.org/officeDocument/2006/relationships/vmlDrawing" Target="../drawings/vmlDrawing25.vml"/><Relationship Id="rId6" Type="http://schemas.openxmlformats.org/officeDocument/2006/relationships/oleObject" Target="../embeddings/oleObject113.bin"/><Relationship Id="rId11" Type="http://schemas.openxmlformats.org/officeDocument/2006/relationships/image" Target="../media/image111.wmf"/><Relationship Id="rId5" Type="http://schemas.openxmlformats.org/officeDocument/2006/relationships/slide" Target="slide1.xml"/><Relationship Id="rId10" Type="http://schemas.openxmlformats.org/officeDocument/2006/relationships/oleObject" Target="../embeddings/oleObject115.bin"/><Relationship Id="rId4" Type="http://schemas.openxmlformats.org/officeDocument/2006/relationships/image" Target="../media/image100.emf"/><Relationship Id="rId9" Type="http://schemas.openxmlformats.org/officeDocument/2006/relationships/image" Target="../media/image110.wmf"/></Relationships>
</file>

<file path=ppt/slides/_rels/slide31.xml.rels><?xml version="1.0" encoding="UTF-8" standalone="yes"?>
<Relationships xmlns="http://schemas.openxmlformats.org/package/2006/relationships"><Relationship Id="rId8" Type="http://schemas.openxmlformats.org/officeDocument/2006/relationships/oleObject" Target="../embeddings/oleObject118.bin"/><Relationship Id="rId13" Type="http://schemas.openxmlformats.org/officeDocument/2006/relationships/image" Target="../media/image116.wmf"/><Relationship Id="rId18" Type="http://schemas.openxmlformats.org/officeDocument/2006/relationships/oleObject" Target="../embeddings/oleObject123.bin"/><Relationship Id="rId3" Type="http://schemas.openxmlformats.org/officeDocument/2006/relationships/slide" Target="slide1.xml"/><Relationship Id="rId7" Type="http://schemas.openxmlformats.org/officeDocument/2006/relationships/image" Target="../media/image113.emf"/><Relationship Id="rId12" Type="http://schemas.openxmlformats.org/officeDocument/2006/relationships/oleObject" Target="../embeddings/oleObject120.bin"/><Relationship Id="rId17" Type="http://schemas.openxmlformats.org/officeDocument/2006/relationships/image" Target="../media/image118.wmf"/><Relationship Id="rId2" Type="http://schemas.openxmlformats.org/officeDocument/2006/relationships/slideLayout" Target="../slideLayouts/slideLayout12.xml"/><Relationship Id="rId16" Type="http://schemas.openxmlformats.org/officeDocument/2006/relationships/oleObject" Target="../embeddings/oleObject122.bin"/><Relationship Id="rId1" Type="http://schemas.openxmlformats.org/officeDocument/2006/relationships/vmlDrawing" Target="../drawings/vmlDrawing26.vml"/><Relationship Id="rId6" Type="http://schemas.openxmlformats.org/officeDocument/2006/relationships/oleObject" Target="../embeddings/oleObject117.bin"/><Relationship Id="rId11" Type="http://schemas.openxmlformats.org/officeDocument/2006/relationships/image" Target="../media/image115.wmf"/><Relationship Id="rId5" Type="http://schemas.openxmlformats.org/officeDocument/2006/relationships/image" Target="../media/image112.emf"/><Relationship Id="rId15" Type="http://schemas.openxmlformats.org/officeDocument/2006/relationships/image" Target="../media/image117.wmf"/><Relationship Id="rId10" Type="http://schemas.openxmlformats.org/officeDocument/2006/relationships/oleObject" Target="../embeddings/oleObject119.bin"/><Relationship Id="rId19" Type="http://schemas.openxmlformats.org/officeDocument/2006/relationships/image" Target="../media/image119.wmf"/><Relationship Id="rId4" Type="http://schemas.openxmlformats.org/officeDocument/2006/relationships/oleObject" Target="../embeddings/oleObject116.bin"/><Relationship Id="rId9" Type="http://schemas.openxmlformats.org/officeDocument/2006/relationships/image" Target="../media/image114.wmf"/><Relationship Id="rId14" Type="http://schemas.openxmlformats.org/officeDocument/2006/relationships/oleObject" Target="../embeddings/oleObject121.bin"/></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24.bin"/><Relationship Id="rId7" Type="http://schemas.openxmlformats.org/officeDocument/2006/relationships/slide" Target="slide1.xml"/><Relationship Id="rId2" Type="http://schemas.openxmlformats.org/officeDocument/2006/relationships/slideLayout" Target="../slideLayouts/slideLayout12.xml"/><Relationship Id="rId1" Type="http://schemas.openxmlformats.org/officeDocument/2006/relationships/vmlDrawing" Target="../drawings/vmlDrawing27.vml"/><Relationship Id="rId6" Type="http://schemas.openxmlformats.org/officeDocument/2006/relationships/image" Target="../media/image121.emf"/><Relationship Id="rId5" Type="http://schemas.openxmlformats.org/officeDocument/2006/relationships/oleObject" Target="../embeddings/oleObject125.bin"/><Relationship Id="rId4" Type="http://schemas.openxmlformats.org/officeDocument/2006/relationships/image" Target="../media/image120.e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26.bin"/><Relationship Id="rId7" Type="http://schemas.openxmlformats.org/officeDocument/2006/relationships/slide" Target="slide1.xml"/><Relationship Id="rId2" Type="http://schemas.openxmlformats.org/officeDocument/2006/relationships/slideLayout" Target="../slideLayouts/slideLayout12.xml"/><Relationship Id="rId1" Type="http://schemas.openxmlformats.org/officeDocument/2006/relationships/vmlDrawing" Target="../drawings/vmlDrawing28.vml"/><Relationship Id="rId6" Type="http://schemas.openxmlformats.org/officeDocument/2006/relationships/image" Target="../media/image122.emf"/><Relationship Id="rId5" Type="http://schemas.openxmlformats.org/officeDocument/2006/relationships/oleObject" Target="../embeddings/oleObject127.bin"/><Relationship Id="rId4" Type="http://schemas.openxmlformats.org/officeDocument/2006/relationships/image" Target="../media/image89.emf"/></Relationships>
</file>

<file path=ppt/slides/_rels/slide34.xml.rels><?xml version="1.0" encoding="UTF-8" standalone="yes"?>
<Relationships xmlns="http://schemas.openxmlformats.org/package/2006/relationships"><Relationship Id="rId8" Type="http://schemas.openxmlformats.org/officeDocument/2006/relationships/oleObject" Target="../embeddings/oleObject130.bin"/><Relationship Id="rId3" Type="http://schemas.openxmlformats.org/officeDocument/2006/relationships/oleObject" Target="../embeddings/oleObject128.bin"/><Relationship Id="rId7" Type="http://schemas.openxmlformats.org/officeDocument/2006/relationships/image" Target="../media/image123.emf"/><Relationship Id="rId2" Type="http://schemas.openxmlformats.org/officeDocument/2006/relationships/slideLayout" Target="../slideLayouts/slideLayout12.xml"/><Relationship Id="rId1" Type="http://schemas.openxmlformats.org/officeDocument/2006/relationships/vmlDrawing" Target="../drawings/vmlDrawing29.vml"/><Relationship Id="rId6" Type="http://schemas.openxmlformats.org/officeDocument/2006/relationships/oleObject" Target="../embeddings/oleObject129.bin"/><Relationship Id="rId11" Type="http://schemas.openxmlformats.org/officeDocument/2006/relationships/image" Target="../media/image125.wmf"/><Relationship Id="rId5" Type="http://schemas.openxmlformats.org/officeDocument/2006/relationships/slide" Target="slide1.xml"/><Relationship Id="rId10" Type="http://schemas.openxmlformats.org/officeDocument/2006/relationships/oleObject" Target="../embeddings/oleObject131.bin"/><Relationship Id="rId4" Type="http://schemas.openxmlformats.org/officeDocument/2006/relationships/image" Target="../media/image122.emf"/><Relationship Id="rId9" Type="http://schemas.openxmlformats.org/officeDocument/2006/relationships/image" Target="../media/image124.wmf"/></Relationships>
</file>

<file path=ppt/slides/_rels/slide35.xml.rels><?xml version="1.0" encoding="UTF-8" standalone="yes"?>
<Relationships xmlns="http://schemas.openxmlformats.org/package/2006/relationships"><Relationship Id="rId8" Type="http://schemas.openxmlformats.org/officeDocument/2006/relationships/image" Target="../media/image127.wmf"/><Relationship Id="rId13" Type="http://schemas.openxmlformats.org/officeDocument/2006/relationships/oleObject" Target="../embeddings/oleObject137.bin"/><Relationship Id="rId18" Type="http://schemas.openxmlformats.org/officeDocument/2006/relationships/oleObject" Target="../embeddings/oleObject139.bin"/><Relationship Id="rId3" Type="http://schemas.openxmlformats.org/officeDocument/2006/relationships/oleObject" Target="../embeddings/oleObject132.bin"/><Relationship Id="rId7" Type="http://schemas.openxmlformats.org/officeDocument/2006/relationships/oleObject" Target="../embeddings/oleObject134.bin"/><Relationship Id="rId12" Type="http://schemas.openxmlformats.org/officeDocument/2006/relationships/image" Target="../media/image129.wmf"/><Relationship Id="rId17" Type="http://schemas.openxmlformats.org/officeDocument/2006/relationships/slide" Target="slide1.xml"/><Relationship Id="rId2" Type="http://schemas.openxmlformats.org/officeDocument/2006/relationships/slideLayout" Target="../slideLayouts/slideLayout12.xml"/><Relationship Id="rId16" Type="http://schemas.openxmlformats.org/officeDocument/2006/relationships/image" Target="../media/image131.wmf"/><Relationship Id="rId1" Type="http://schemas.openxmlformats.org/officeDocument/2006/relationships/vmlDrawing" Target="../drawings/vmlDrawing30.vml"/><Relationship Id="rId6" Type="http://schemas.openxmlformats.org/officeDocument/2006/relationships/image" Target="../media/image126.wmf"/><Relationship Id="rId11" Type="http://schemas.openxmlformats.org/officeDocument/2006/relationships/oleObject" Target="../embeddings/oleObject136.bin"/><Relationship Id="rId5" Type="http://schemas.openxmlformats.org/officeDocument/2006/relationships/oleObject" Target="../embeddings/oleObject133.bin"/><Relationship Id="rId15" Type="http://schemas.openxmlformats.org/officeDocument/2006/relationships/oleObject" Target="../embeddings/oleObject138.bin"/><Relationship Id="rId10" Type="http://schemas.openxmlformats.org/officeDocument/2006/relationships/image" Target="../media/image128.wmf"/><Relationship Id="rId19" Type="http://schemas.openxmlformats.org/officeDocument/2006/relationships/image" Target="../media/image132.wmf"/><Relationship Id="rId4" Type="http://schemas.openxmlformats.org/officeDocument/2006/relationships/image" Target="../media/image123.emf"/><Relationship Id="rId9" Type="http://schemas.openxmlformats.org/officeDocument/2006/relationships/oleObject" Target="../embeddings/oleObject135.bin"/><Relationship Id="rId14" Type="http://schemas.openxmlformats.org/officeDocument/2006/relationships/image" Target="../media/image130.wmf"/></Relationships>
</file>

<file path=ppt/slides/_rels/slide36.xml.rels><?xml version="1.0" encoding="UTF-8" standalone="yes"?>
<Relationships xmlns="http://schemas.openxmlformats.org/package/2006/relationships"><Relationship Id="rId8" Type="http://schemas.openxmlformats.org/officeDocument/2006/relationships/image" Target="../media/image135.wmf"/><Relationship Id="rId13" Type="http://schemas.openxmlformats.org/officeDocument/2006/relationships/image" Target="../media/image137.wmf"/><Relationship Id="rId18" Type="http://schemas.openxmlformats.org/officeDocument/2006/relationships/slide" Target="slide1.xml"/><Relationship Id="rId3" Type="http://schemas.openxmlformats.org/officeDocument/2006/relationships/oleObject" Target="../embeddings/oleObject140.bin"/><Relationship Id="rId21" Type="http://schemas.openxmlformats.org/officeDocument/2006/relationships/oleObject" Target="../embeddings/oleObject149.bin"/><Relationship Id="rId7" Type="http://schemas.openxmlformats.org/officeDocument/2006/relationships/oleObject" Target="../embeddings/oleObject142.bin"/><Relationship Id="rId12" Type="http://schemas.openxmlformats.org/officeDocument/2006/relationships/oleObject" Target="../embeddings/oleObject145.bin"/><Relationship Id="rId17" Type="http://schemas.openxmlformats.org/officeDocument/2006/relationships/image" Target="../media/image139.wmf"/><Relationship Id="rId2" Type="http://schemas.openxmlformats.org/officeDocument/2006/relationships/slideLayout" Target="../slideLayouts/slideLayout12.xml"/><Relationship Id="rId16" Type="http://schemas.openxmlformats.org/officeDocument/2006/relationships/oleObject" Target="../embeddings/oleObject147.bin"/><Relationship Id="rId20" Type="http://schemas.openxmlformats.org/officeDocument/2006/relationships/image" Target="../media/image140.wmf"/><Relationship Id="rId1" Type="http://schemas.openxmlformats.org/officeDocument/2006/relationships/vmlDrawing" Target="../drawings/vmlDrawing31.vml"/><Relationship Id="rId6" Type="http://schemas.openxmlformats.org/officeDocument/2006/relationships/image" Target="../media/image134.wmf"/><Relationship Id="rId11" Type="http://schemas.openxmlformats.org/officeDocument/2006/relationships/oleObject" Target="../embeddings/oleObject144.bin"/><Relationship Id="rId5" Type="http://schemas.openxmlformats.org/officeDocument/2006/relationships/oleObject" Target="../embeddings/oleObject141.bin"/><Relationship Id="rId15" Type="http://schemas.openxmlformats.org/officeDocument/2006/relationships/image" Target="../media/image138.wmf"/><Relationship Id="rId10" Type="http://schemas.openxmlformats.org/officeDocument/2006/relationships/image" Target="../media/image136.wmf"/><Relationship Id="rId19" Type="http://schemas.openxmlformats.org/officeDocument/2006/relationships/oleObject" Target="../embeddings/oleObject148.bin"/><Relationship Id="rId4" Type="http://schemas.openxmlformats.org/officeDocument/2006/relationships/image" Target="../media/image133.wmf"/><Relationship Id="rId9" Type="http://schemas.openxmlformats.org/officeDocument/2006/relationships/oleObject" Target="../embeddings/oleObject143.bin"/><Relationship Id="rId14" Type="http://schemas.openxmlformats.org/officeDocument/2006/relationships/oleObject" Target="../embeddings/oleObject146.bin"/><Relationship Id="rId22" Type="http://schemas.openxmlformats.org/officeDocument/2006/relationships/image" Target="../media/image141.wmf"/></Relationships>
</file>

<file path=ppt/slides/_rels/slide37.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150.bin"/><Relationship Id="rId2" Type="http://schemas.openxmlformats.org/officeDocument/2006/relationships/slideLayout" Target="../slideLayouts/slideLayout12.xml"/><Relationship Id="rId1" Type="http://schemas.openxmlformats.org/officeDocument/2006/relationships/vmlDrawing" Target="../drawings/vmlDrawing32.vml"/><Relationship Id="rId5" Type="http://schemas.openxmlformats.org/officeDocument/2006/relationships/slide" Target="slide1.xml"/><Relationship Id="rId4" Type="http://schemas.openxmlformats.org/officeDocument/2006/relationships/image" Target="../media/image142.emf"/></Relationships>
</file>

<file path=ppt/slides/_rels/slide39.xml.rels><?xml version="1.0" encoding="UTF-8" standalone="yes"?>
<Relationships xmlns="http://schemas.openxmlformats.org/package/2006/relationships"><Relationship Id="rId8" Type="http://schemas.openxmlformats.org/officeDocument/2006/relationships/oleObject" Target="../embeddings/oleObject153.bin"/><Relationship Id="rId13" Type="http://schemas.openxmlformats.org/officeDocument/2006/relationships/image" Target="../media/image147.wmf"/><Relationship Id="rId18" Type="http://schemas.openxmlformats.org/officeDocument/2006/relationships/oleObject" Target="../embeddings/oleObject158.bin"/><Relationship Id="rId3" Type="http://schemas.openxmlformats.org/officeDocument/2006/relationships/oleObject" Target="../embeddings/oleObject151.bin"/><Relationship Id="rId7" Type="http://schemas.openxmlformats.org/officeDocument/2006/relationships/image" Target="../media/image144.wmf"/><Relationship Id="rId12" Type="http://schemas.openxmlformats.org/officeDocument/2006/relationships/oleObject" Target="../embeddings/oleObject155.bin"/><Relationship Id="rId17" Type="http://schemas.openxmlformats.org/officeDocument/2006/relationships/image" Target="../media/image149.wmf"/><Relationship Id="rId2" Type="http://schemas.openxmlformats.org/officeDocument/2006/relationships/slideLayout" Target="../slideLayouts/slideLayout12.xml"/><Relationship Id="rId16" Type="http://schemas.openxmlformats.org/officeDocument/2006/relationships/oleObject" Target="../embeddings/oleObject157.bin"/><Relationship Id="rId1" Type="http://schemas.openxmlformats.org/officeDocument/2006/relationships/vmlDrawing" Target="../drawings/vmlDrawing33.vml"/><Relationship Id="rId6" Type="http://schemas.openxmlformats.org/officeDocument/2006/relationships/oleObject" Target="../embeddings/oleObject152.bin"/><Relationship Id="rId11" Type="http://schemas.openxmlformats.org/officeDocument/2006/relationships/image" Target="../media/image146.wmf"/><Relationship Id="rId5" Type="http://schemas.openxmlformats.org/officeDocument/2006/relationships/slide" Target="slide1.xml"/><Relationship Id="rId15" Type="http://schemas.openxmlformats.org/officeDocument/2006/relationships/image" Target="../media/image148.wmf"/><Relationship Id="rId10" Type="http://schemas.openxmlformats.org/officeDocument/2006/relationships/oleObject" Target="../embeddings/oleObject154.bin"/><Relationship Id="rId19" Type="http://schemas.openxmlformats.org/officeDocument/2006/relationships/image" Target="../media/image150.wmf"/><Relationship Id="rId4" Type="http://schemas.openxmlformats.org/officeDocument/2006/relationships/image" Target="../media/image143.emf"/><Relationship Id="rId9" Type="http://schemas.openxmlformats.org/officeDocument/2006/relationships/image" Target="../media/image145.wmf"/><Relationship Id="rId14" Type="http://schemas.openxmlformats.org/officeDocument/2006/relationships/oleObject" Target="../embeddings/oleObject156.bin"/></Relationships>
</file>

<file path=ppt/slides/_rels/slide40.xml.rels><?xml version="1.0" encoding="UTF-8" standalone="yes"?>
<Relationships xmlns="http://schemas.openxmlformats.org/package/2006/relationships"><Relationship Id="rId8" Type="http://schemas.openxmlformats.org/officeDocument/2006/relationships/image" Target="../media/image152.wmf"/><Relationship Id="rId13" Type="http://schemas.openxmlformats.org/officeDocument/2006/relationships/slide" Target="slide1.xml"/><Relationship Id="rId3" Type="http://schemas.openxmlformats.org/officeDocument/2006/relationships/image" Target="../media/image155.jpeg"/><Relationship Id="rId7" Type="http://schemas.openxmlformats.org/officeDocument/2006/relationships/oleObject" Target="../embeddings/oleObject160.bin"/><Relationship Id="rId12" Type="http://schemas.openxmlformats.org/officeDocument/2006/relationships/image" Target="../media/image154.wmf"/><Relationship Id="rId2" Type="http://schemas.openxmlformats.org/officeDocument/2006/relationships/slideLayout" Target="../slideLayouts/slideLayout12.xml"/><Relationship Id="rId1" Type="http://schemas.openxmlformats.org/officeDocument/2006/relationships/vmlDrawing" Target="../drawings/vmlDrawing34.vml"/><Relationship Id="rId6" Type="http://schemas.openxmlformats.org/officeDocument/2006/relationships/image" Target="../media/image151.wmf"/><Relationship Id="rId11" Type="http://schemas.openxmlformats.org/officeDocument/2006/relationships/oleObject" Target="../embeddings/oleObject162.bin"/><Relationship Id="rId5" Type="http://schemas.openxmlformats.org/officeDocument/2006/relationships/oleObject" Target="../embeddings/oleObject159.bin"/><Relationship Id="rId10" Type="http://schemas.openxmlformats.org/officeDocument/2006/relationships/image" Target="../media/image153.wmf"/><Relationship Id="rId4" Type="http://schemas.openxmlformats.org/officeDocument/2006/relationships/hyperlink" Target="../../Ele_A_E5S/06/Avi/0620105.swf" TargetMode="External"/><Relationship Id="rId9" Type="http://schemas.openxmlformats.org/officeDocument/2006/relationships/oleObject" Target="../embeddings/oleObject161.bin"/></Relationships>
</file>

<file path=ppt/slides/_rels/slide41.xml.rels><?xml version="1.0" encoding="UTF-8" standalone="yes"?>
<Relationships xmlns="http://schemas.openxmlformats.org/package/2006/relationships"><Relationship Id="rId8" Type="http://schemas.openxmlformats.org/officeDocument/2006/relationships/image" Target="../media/image157.wmf"/><Relationship Id="rId13" Type="http://schemas.openxmlformats.org/officeDocument/2006/relationships/oleObject" Target="../embeddings/oleObject167.bin"/><Relationship Id="rId3" Type="http://schemas.openxmlformats.org/officeDocument/2006/relationships/slide" Target="slide1.xml"/><Relationship Id="rId7" Type="http://schemas.openxmlformats.org/officeDocument/2006/relationships/oleObject" Target="../embeddings/oleObject164.bin"/><Relationship Id="rId12" Type="http://schemas.openxmlformats.org/officeDocument/2006/relationships/image" Target="../media/image158.wmf"/><Relationship Id="rId2" Type="http://schemas.openxmlformats.org/officeDocument/2006/relationships/slideLayout" Target="../slideLayouts/slideLayout12.xml"/><Relationship Id="rId1" Type="http://schemas.openxmlformats.org/officeDocument/2006/relationships/vmlDrawing" Target="../drawings/vmlDrawing35.vml"/><Relationship Id="rId6" Type="http://schemas.openxmlformats.org/officeDocument/2006/relationships/image" Target="../media/image156.wmf"/><Relationship Id="rId11" Type="http://schemas.openxmlformats.org/officeDocument/2006/relationships/oleObject" Target="../embeddings/oleObject166.bin"/><Relationship Id="rId5" Type="http://schemas.openxmlformats.org/officeDocument/2006/relationships/oleObject" Target="../embeddings/oleObject163.bin"/><Relationship Id="rId10" Type="http://schemas.openxmlformats.org/officeDocument/2006/relationships/image" Target="../media/image125.wmf"/><Relationship Id="rId4" Type="http://schemas.openxmlformats.org/officeDocument/2006/relationships/hyperlink" Target="../../Ele_A_E5S/06/Avi/0620105.swf" TargetMode="External"/><Relationship Id="rId9" Type="http://schemas.openxmlformats.org/officeDocument/2006/relationships/oleObject" Target="../embeddings/oleObject165.bin"/><Relationship Id="rId14" Type="http://schemas.openxmlformats.org/officeDocument/2006/relationships/image" Target="../media/image159.wmf"/></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8" Type="http://schemas.openxmlformats.org/officeDocument/2006/relationships/image" Target="../media/image162.wmf"/><Relationship Id="rId3" Type="http://schemas.openxmlformats.org/officeDocument/2006/relationships/oleObject" Target="../embeddings/oleObject168.bin"/><Relationship Id="rId7" Type="http://schemas.openxmlformats.org/officeDocument/2006/relationships/oleObject" Target="../embeddings/oleObject170.bin"/><Relationship Id="rId2" Type="http://schemas.openxmlformats.org/officeDocument/2006/relationships/slideLayout" Target="../slideLayouts/slideLayout12.xml"/><Relationship Id="rId1" Type="http://schemas.openxmlformats.org/officeDocument/2006/relationships/vmlDrawing" Target="../drawings/vmlDrawing36.vml"/><Relationship Id="rId6" Type="http://schemas.openxmlformats.org/officeDocument/2006/relationships/image" Target="../media/image161.emf"/><Relationship Id="rId5" Type="http://schemas.openxmlformats.org/officeDocument/2006/relationships/oleObject" Target="../embeddings/oleObject169.bin"/><Relationship Id="rId4" Type="http://schemas.openxmlformats.org/officeDocument/2006/relationships/image" Target="../media/image160.wmf"/></Relationships>
</file>

<file path=ppt/slides/_rels/slide44.xml.rels><?xml version="1.0" encoding="UTF-8" standalone="yes"?>
<Relationships xmlns="http://schemas.openxmlformats.org/package/2006/relationships"><Relationship Id="rId3" Type="http://schemas.openxmlformats.org/officeDocument/2006/relationships/oleObject" Target="../embeddings/oleObject171.bin"/><Relationship Id="rId2" Type="http://schemas.openxmlformats.org/officeDocument/2006/relationships/slideLayout" Target="../slideLayouts/slideLayout12.xml"/><Relationship Id="rId1" Type="http://schemas.openxmlformats.org/officeDocument/2006/relationships/vmlDrawing" Target="../drawings/vmlDrawing37.vml"/><Relationship Id="rId6" Type="http://schemas.openxmlformats.org/officeDocument/2006/relationships/image" Target="../media/image164.wmf"/><Relationship Id="rId5" Type="http://schemas.openxmlformats.org/officeDocument/2006/relationships/oleObject" Target="../embeddings/oleObject172.bin"/><Relationship Id="rId4" Type="http://schemas.openxmlformats.org/officeDocument/2006/relationships/image" Target="../media/image163.emf"/></Relationships>
</file>

<file path=ppt/slides/_rels/slide45.xml.rels><?xml version="1.0" encoding="UTF-8" standalone="yes"?>
<Relationships xmlns="http://schemas.openxmlformats.org/package/2006/relationships"><Relationship Id="rId8" Type="http://schemas.openxmlformats.org/officeDocument/2006/relationships/image" Target="../media/image167.wmf"/><Relationship Id="rId3" Type="http://schemas.openxmlformats.org/officeDocument/2006/relationships/oleObject" Target="../embeddings/oleObject173.bin"/><Relationship Id="rId7" Type="http://schemas.openxmlformats.org/officeDocument/2006/relationships/oleObject" Target="../embeddings/oleObject175.bin"/><Relationship Id="rId2" Type="http://schemas.openxmlformats.org/officeDocument/2006/relationships/slideLayout" Target="../slideLayouts/slideLayout12.xml"/><Relationship Id="rId1" Type="http://schemas.openxmlformats.org/officeDocument/2006/relationships/vmlDrawing" Target="../drawings/vmlDrawing38.vml"/><Relationship Id="rId6" Type="http://schemas.openxmlformats.org/officeDocument/2006/relationships/image" Target="../media/image166.emf"/><Relationship Id="rId5" Type="http://schemas.openxmlformats.org/officeDocument/2006/relationships/oleObject" Target="../embeddings/oleObject174.bin"/><Relationship Id="rId4" Type="http://schemas.openxmlformats.org/officeDocument/2006/relationships/image" Target="../media/image165.wmf"/></Relationships>
</file>

<file path=ppt/slides/_rels/slide46.xml.rels><?xml version="1.0" encoding="UTF-8" standalone="yes"?>
<Relationships xmlns="http://schemas.openxmlformats.org/package/2006/relationships"><Relationship Id="rId3" Type="http://schemas.openxmlformats.org/officeDocument/2006/relationships/oleObject" Target="../embeddings/oleObject176.bin"/><Relationship Id="rId2" Type="http://schemas.openxmlformats.org/officeDocument/2006/relationships/slideLayout" Target="../slideLayouts/slideLayout12.xml"/><Relationship Id="rId1" Type="http://schemas.openxmlformats.org/officeDocument/2006/relationships/vmlDrawing" Target="../drawings/vmlDrawing39.vml"/><Relationship Id="rId4" Type="http://schemas.openxmlformats.org/officeDocument/2006/relationships/image" Target="../media/image168.emf"/></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oleObject" Target="../embeddings/oleObject177.bin"/><Relationship Id="rId2" Type="http://schemas.openxmlformats.org/officeDocument/2006/relationships/slideLayout" Target="../slideLayouts/slideLayout12.xml"/><Relationship Id="rId1" Type="http://schemas.openxmlformats.org/officeDocument/2006/relationships/vmlDrawing" Target="../drawings/vmlDrawing40.vml"/><Relationship Id="rId5" Type="http://schemas.openxmlformats.org/officeDocument/2006/relationships/slide" Target="slide10.xml"/><Relationship Id="rId4" Type="http://schemas.openxmlformats.org/officeDocument/2006/relationships/image" Target="../media/image169.emf"/></Relationships>
</file>

<file path=ppt/slides/_rels/slide49.xml.rels><?xml version="1.0" encoding="UTF-8" standalone="yes"?>
<Relationships xmlns="http://schemas.openxmlformats.org/package/2006/relationships"><Relationship Id="rId3" Type="http://schemas.openxmlformats.org/officeDocument/2006/relationships/slide" Target="slide10.xml"/><Relationship Id="rId7" Type="http://schemas.openxmlformats.org/officeDocument/2006/relationships/image" Target="../media/image171.wmf"/><Relationship Id="rId2" Type="http://schemas.openxmlformats.org/officeDocument/2006/relationships/slideLayout" Target="../slideLayouts/slideLayout12.xml"/><Relationship Id="rId1" Type="http://schemas.openxmlformats.org/officeDocument/2006/relationships/vmlDrawing" Target="../drawings/vmlDrawing41.vml"/><Relationship Id="rId6" Type="http://schemas.openxmlformats.org/officeDocument/2006/relationships/oleObject" Target="../embeddings/oleObject179.bin"/><Relationship Id="rId5" Type="http://schemas.openxmlformats.org/officeDocument/2006/relationships/image" Target="../media/image170.emf"/><Relationship Id="rId4" Type="http://schemas.openxmlformats.org/officeDocument/2006/relationships/oleObject" Target="../embeddings/oleObject178.bin"/></Relationships>
</file>

<file path=ppt/slides/_rels/slide50.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slideLayout" Target="../slideLayouts/slideLayout12.xml"/><Relationship Id="rId1" Type="http://schemas.openxmlformats.org/officeDocument/2006/relationships/vmlDrawing" Target="../drawings/vmlDrawing42.vml"/><Relationship Id="rId5" Type="http://schemas.openxmlformats.org/officeDocument/2006/relationships/image" Target="../media/image170.emf"/><Relationship Id="rId4" Type="http://schemas.openxmlformats.org/officeDocument/2006/relationships/oleObject" Target="../embeddings/oleObject180.bin"/></Relationships>
</file>

<file path=ppt/slides/_rels/slide51.xml.rels><?xml version="1.0" encoding="UTF-8" standalone="yes"?>
<Relationships xmlns="http://schemas.openxmlformats.org/package/2006/relationships"><Relationship Id="rId8" Type="http://schemas.openxmlformats.org/officeDocument/2006/relationships/oleObject" Target="../embeddings/oleObject183.bin"/><Relationship Id="rId3" Type="http://schemas.openxmlformats.org/officeDocument/2006/relationships/slide" Target="slide10.xml"/><Relationship Id="rId7" Type="http://schemas.openxmlformats.org/officeDocument/2006/relationships/image" Target="../media/image173.emf"/><Relationship Id="rId2" Type="http://schemas.openxmlformats.org/officeDocument/2006/relationships/slideLayout" Target="../slideLayouts/slideLayout12.xml"/><Relationship Id="rId1" Type="http://schemas.openxmlformats.org/officeDocument/2006/relationships/vmlDrawing" Target="../drawings/vmlDrawing43.vml"/><Relationship Id="rId6" Type="http://schemas.openxmlformats.org/officeDocument/2006/relationships/oleObject" Target="../embeddings/oleObject182.bin"/><Relationship Id="rId11" Type="http://schemas.openxmlformats.org/officeDocument/2006/relationships/image" Target="../media/image175.emf"/><Relationship Id="rId5" Type="http://schemas.openxmlformats.org/officeDocument/2006/relationships/image" Target="../media/image172.emf"/><Relationship Id="rId10" Type="http://schemas.openxmlformats.org/officeDocument/2006/relationships/oleObject" Target="../embeddings/oleObject184.bin"/><Relationship Id="rId4" Type="http://schemas.openxmlformats.org/officeDocument/2006/relationships/oleObject" Target="../embeddings/oleObject181.bin"/><Relationship Id="rId9" Type="http://schemas.openxmlformats.org/officeDocument/2006/relationships/image" Target="../media/image174.emf"/></Relationships>
</file>

<file path=ppt/slides/_rels/slide52.xml.rels><?xml version="1.0" encoding="UTF-8" standalone="yes"?>
<Relationships xmlns="http://schemas.openxmlformats.org/package/2006/relationships"><Relationship Id="rId8" Type="http://schemas.openxmlformats.org/officeDocument/2006/relationships/oleObject" Target="../embeddings/oleObject187.bin"/><Relationship Id="rId13" Type="http://schemas.openxmlformats.org/officeDocument/2006/relationships/image" Target="../media/image179.wmf"/><Relationship Id="rId3" Type="http://schemas.openxmlformats.org/officeDocument/2006/relationships/slide" Target="slide10.xml"/><Relationship Id="rId7" Type="http://schemas.openxmlformats.org/officeDocument/2006/relationships/image" Target="../media/image176.wmf"/><Relationship Id="rId12" Type="http://schemas.openxmlformats.org/officeDocument/2006/relationships/oleObject" Target="../embeddings/oleObject189.bin"/><Relationship Id="rId2" Type="http://schemas.openxmlformats.org/officeDocument/2006/relationships/slideLayout" Target="../slideLayouts/slideLayout12.xml"/><Relationship Id="rId1" Type="http://schemas.openxmlformats.org/officeDocument/2006/relationships/vmlDrawing" Target="../drawings/vmlDrawing44.vml"/><Relationship Id="rId6" Type="http://schemas.openxmlformats.org/officeDocument/2006/relationships/oleObject" Target="../embeddings/oleObject186.bin"/><Relationship Id="rId11" Type="http://schemas.openxmlformats.org/officeDocument/2006/relationships/image" Target="../media/image178.wmf"/><Relationship Id="rId5" Type="http://schemas.openxmlformats.org/officeDocument/2006/relationships/image" Target="../media/image175.emf"/><Relationship Id="rId15" Type="http://schemas.openxmlformats.org/officeDocument/2006/relationships/image" Target="../media/image180.wmf"/><Relationship Id="rId10" Type="http://schemas.openxmlformats.org/officeDocument/2006/relationships/oleObject" Target="../embeddings/oleObject188.bin"/><Relationship Id="rId4" Type="http://schemas.openxmlformats.org/officeDocument/2006/relationships/oleObject" Target="../embeddings/oleObject185.bin"/><Relationship Id="rId9" Type="http://schemas.openxmlformats.org/officeDocument/2006/relationships/image" Target="../media/image177.wmf"/><Relationship Id="rId14" Type="http://schemas.openxmlformats.org/officeDocument/2006/relationships/oleObject" Target="../embeddings/oleObject190.bin"/></Relationships>
</file>

<file path=ppt/slides/_rels/slide53.xml.rels><?xml version="1.0" encoding="UTF-8" standalone="yes"?>
<Relationships xmlns="http://schemas.openxmlformats.org/package/2006/relationships"><Relationship Id="rId3" Type="http://schemas.openxmlformats.org/officeDocument/2006/relationships/slide" Target="slide10.xml"/><Relationship Id="rId2" Type="http://schemas.openxmlformats.org/officeDocument/2006/relationships/slideLayout" Target="../slideLayouts/slideLayout12.xml"/><Relationship Id="rId1" Type="http://schemas.openxmlformats.org/officeDocument/2006/relationships/vmlDrawing" Target="../drawings/vmlDrawing45.vml"/><Relationship Id="rId5" Type="http://schemas.openxmlformats.org/officeDocument/2006/relationships/image" Target="../media/image175.emf"/><Relationship Id="rId4" Type="http://schemas.openxmlformats.org/officeDocument/2006/relationships/oleObject" Target="../embeddings/oleObject191.bin"/></Relationships>
</file>

<file path=ppt/slides/_rels/slide54.xml.rels><?xml version="1.0" encoding="UTF-8" standalone="yes"?>
<Relationships xmlns="http://schemas.openxmlformats.org/package/2006/relationships"><Relationship Id="rId3" Type="http://schemas.openxmlformats.org/officeDocument/2006/relationships/image" Target="../media/image183.png"/><Relationship Id="rId7" Type="http://schemas.openxmlformats.org/officeDocument/2006/relationships/image" Target="../media/image182.wmf"/><Relationship Id="rId2" Type="http://schemas.openxmlformats.org/officeDocument/2006/relationships/slideLayout" Target="../slideLayouts/slideLayout12.xml"/><Relationship Id="rId1" Type="http://schemas.openxmlformats.org/officeDocument/2006/relationships/vmlDrawing" Target="../drawings/vmlDrawing46.vml"/><Relationship Id="rId6" Type="http://schemas.openxmlformats.org/officeDocument/2006/relationships/oleObject" Target="../embeddings/oleObject193.bin"/><Relationship Id="rId5" Type="http://schemas.openxmlformats.org/officeDocument/2006/relationships/image" Target="../media/image181.wmf"/><Relationship Id="rId4" Type="http://schemas.openxmlformats.org/officeDocument/2006/relationships/oleObject" Target="../embeddings/oleObject192.bin"/></Relationships>
</file>

<file path=ppt/slides/_rels/slide55.xml.rels><?xml version="1.0" encoding="UTF-8" standalone="yes"?>
<Relationships xmlns="http://schemas.openxmlformats.org/package/2006/relationships"><Relationship Id="rId8" Type="http://schemas.openxmlformats.org/officeDocument/2006/relationships/image" Target="../media/image186.wmf"/><Relationship Id="rId3" Type="http://schemas.openxmlformats.org/officeDocument/2006/relationships/oleObject" Target="../embeddings/oleObject194.bin"/><Relationship Id="rId7" Type="http://schemas.openxmlformats.org/officeDocument/2006/relationships/oleObject" Target="../embeddings/oleObject196.bin"/><Relationship Id="rId12" Type="http://schemas.openxmlformats.org/officeDocument/2006/relationships/image" Target="../media/image188.wmf"/><Relationship Id="rId2" Type="http://schemas.openxmlformats.org/officeDocument/2006/relationships/slideLayout" Target="../slideLayouts/slideLayout12.xml"/><Relationship Id="rId1" Type="http://schemas.openxmlformats.org/officeDocument/2006/relationships/vmlDrawing" Target="../drawings/vmlDrawing47.vml"/><Relationship Id="rId6" Type="http://schemas.openxmlformats.org/officeDocument/2006/relationships/image" Target="../media/image185.emf"/><Relationship Id="rId11" Type="http://schemas.openxmlformats.org/officeDocument/2006/relationships/oleObject" Target="../embeddings/oleObject198.bin"/><Relationship Id="rId5" Type="http://schemas.openxmlformats.org/officeDocument/2006/relationships/oleObject" Target="../embeddings/oleObject195.bin"/><Relationship Id="rId10" Type="http://schemas.openxmlformats.org/officeDocument/2006/relationships/image" Target="../media/image187.wmf"/><Relationship Id="rId4" Type="http://schemas.openxmlformats.org/officeDocument/2006/relationships/image" Target="../media/image184.emf"/><Relationship Id="rId9" Type="http://schemas.openxmlformats.org/officeDocument/2006/relationships/oleObject" Target="../embeddings/oleObject197.bin"/></Relationships>
</file>

<file path=ppt/slides/_rels/slide56.xml.rels><?xml version="1.0" encoding="UTF-8" standalone="yes"?>
<Relationships xmlns="http://schemas.openxmlformats.org/package/2006/relationships"><Relationship Id="rId8" Type="http://schemas.openxmlformats.org/officeDocument/2006/relationships/image" Target="../media/image189.wmf"/><Relationship Id="rId3" Type="http://schemas.openxmlformats.org/officeDocument/2006/relationships/oleObject" Target="../embeddings/oleObject199.bin"/><Relationship Id="rId7" Type="http://schemas.openxmlformats.org/officeDocument/2006/relationships/oleObject" Target="../embeddings/oleObject201.bin"/><Relationship Id="rId2" Type="http://schemas.openxmlformats.org/officeDocument/2006/relationships/slideLayout" Target="../slideLayouts/slideLayout12.xml"/><Relationship Id="rId1" Type="http://schemas.openxmlformats.org/officeDocument/2006/relationships/vmlDrawing" Target="../drawings/vmlDrawing48.vml"/><Relationship Id="rId6" Type="http://schemas.openxmlformats.org/officeDocument/2006/relationships/image" Target="../media/image185.emf"/><Relationship Id="rId5" Type="http://schemas.openxmlformats.org/officeDocument/2006/relationships/oleObject" Target="../embeddings/oleObject200.bin"/><Relationship Id="rId4" Type="http://schemas.openxmlformats.org/officeDocument/2006/relationships/image" Target="../media/image184.emf"/></Relationships>
</file>

<file path=ppt/slides/_rels/slide57.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slideLayout" Target="../slideLayouts/slideLayout12.xml"/><Relationship Id="rId1" Type="http://schemas.openxmlformats.org/officeDocument/2006/relationships/vmlDrawing" Target="../drawings/vmlDrawing49.vml"/><Relationship Id="rId5" Type="http://schemas.openxmlformats.org/officeDocument/2006/relationships/image" Target="../media/image190.wmf"/><Relationship Id="rId4" Type="http://schemas.openxmlformats.org/officeDocument/2006/relationships/oleObject" Target="../embeddings/oleObject202.bin"/></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2" Type="http://schemas.openxmlformats.org/officeDocument/2006/relationships/image" Target="../media/image191.png"/><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8" Type="http://schemas.openxmlformats.org/officeDocument/2006/relationships/oleObject" Target="../embeddings/oleObject205.bin"/><Relationship Id="rId13" Type="http://schemas.openxmlformats.org/officeDocument/2006/relationships/image" Target="../media/image196.wmf"/><Relationship Id="rId3" Type="http://schemas.openxmlformats.org/officeDocument/2006/relationships/image" Target="../media/image199.jpeg"/><Relationship Id="rId7" Type="http://schemas.openxmlformats.org/officeDocument/2006/relationships/image" Target="../media/image193.wmf"/><Relationship Id="rId12" Type="http://schemas.openxmlformats.org/officeDocument/2006/relationships/oleObject" Target="../embeddings/oleObject207.bin"/><Relationship Id="rId17" Type="http://schemas.openxmlformats.org/officeDocument/2006/relationships/image" Target="../media/image198.wmf"/><Relationship Id="rId2" Type="http://schemas.openxmlformats.org/officeDocument/2006/relationships/slideLayout" Target="../slideLayouts/slideLayout12.xml"/><Relationship Id="rId16" Type="http://schemas.openxmlformats.org/officeDocument/2006/relationships/oleObject" Target="../embeddings/oleObject209.bin"/><Relationship Id="rId1" Type="http://schemas.openxmlformats.org/officeDocument/2006/relationships/vmlDrawing" Target="../drawings/vmlDrawing50.vml"/><Relationship Id="rId6" Type="http://schemas.openxmlformats.org/officeDocument/2006/relationships/oleObject" Target="../embeddings/oleObject204.bin"/><Relationship Id="rId11" Type="http://schemas.openxmlformats.org/officeDocument/2006/relationships/image" Target="../media/image195.wmf"/><Relationship Id="rId5" Type="http://schemas.openxmlformats.org/officeDocument/2006/relationships/image" Target="../media/image192.wmf"/><Relationship Id="rId15" Type="http://schemas.openxmlformats.org/officeDocument/2006/relationships/image" Target="../media/image197.wmf"/><Relationship Id="rId10" Type="http://schemas.openxmlformats.org/officeDocument/2006/relationships/oleObject" Target="../embeddings/oleObject206.bin"/><Relationship Id="rId4" Type="http://schemas.openxmlformats.org/officeDocument/2006/relationships/oleObject" Target="../embeddings/oleObject203.bin"/><Relationship Id="rId9" Type="http://schemas.openxmlformats.org/officeDocument/2006/relationships/image" Target="../media/image194.wmf"/><Relationship Id="rId14" Type="http://schemas.openxmlformats.org/officeDocument/2006/relationships/oleObject" Target="../embeddings/oleObject208.bin"/></Relationships>
</file>

<file path=ppt/slides/_rels/slide61.xml.rels><?xml version="1.0" encoding="UTF-8" standalone="yes"?>
<Relationships xmlns="http://schemas.openxmlformats.org/package/2006/relationships"><Relationship Id="rId3" Type="http://schemas.openxmlformats.org/officeDocument/2006/relationships/image" Target="../media/image199.jpeg"/><Relationship Id="rId2" Type="http://schemas.openxmlformats.org/officeDocument/2006/relationships/slideLayout" Target="../slideLayouts/slideLayout12.xml"/><Relationship Id="rId1" Type="http://schemas.openxmlformats.org/officeDocument/2006/relationships/vmlDrawing" Target="../drawings/vmlDrawing51.vml"/><Relationship Id="rId5" Type="http://schemas.openxmlformats.org/officeDocument/2006/relationships/image" Target="../media/image200.wmf"/><Relationship Id="rId4" Type="http://schemas.openxmlformats.org/officeDocument/2006/relationships/oleObject" Target="../embeddings/oleObject210.bin"/></Relationships>
</file>

<file path=ppt/slides/_rels/slide62.xml.rels><?xml version="1.0" encoding="UTF-8" standalone="yes"?>
<Relationships xmlns="http://schemas.openxmlformats.org/package/2006/relationships"><Relationship Id="rId3" Type="http://schemas.openxmlformats.org/officeDocument/2006/relationships/image" Target="../media/image202.jpeg"/><Relationship Id="rId2" Type="http://schemas.openxmlformats.org/officeDocument/2006/relationships/image" Target="../media/image201.png"/><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3" Type="http://schemas.openxmlformats.org/officeDocument/2006/relationships/image" Target="../media/image204.jpeg"/><Relationship Id="rId2" Type="http://schemas.openxmlformats.org/officeDocument/2006/relationships/image" Target="../media/image203.jpeg"/><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3" Type="http://schemas.openxmlformats.org/officeDocument/2006/relationships/image" Target="../media/image206.jpeg"/><Relationship Id="rId2" Type="http://schemas.openxmlformats.org/officeDocument/2006/relationships/image" Target="../media/image205.jpeg"/><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8" Type="http://schemas.openxmlformats.org/officeDocument/2006/relationships/oleObject" Target="../embeddings/oleObject213.bin"/><Relationship Id="rId3" Type="http://schemas.openxmlformats.org/officeDocument/2006/relationships/image" Target="../media/image202.jpeg"/><Relationship Id="rId7" Type="http://schemas.openxmlformats.org/officeDocument/2006/relationships/image" Target="../media/image208.wmf"/><Relationship Id="rId2" Type="http://schemas.openxmlformats.org/officeDocument/2006/relationships/slideLayout" Target="../slideLayouts/slideLayout12.xml"/><Relationship Id="rId1" Type="http://schemas.openxmlformats.org/officeDocument/2006/relationships/vmlDrawing" Target="../drawings/vmlDrawing52.vml"/><Relationship Id="rId6" Type="http://schemas.openxmlformats.org/officeDocument/2006/relationships/oleObject" Target="../embeddings/oleObject212.bin"/><Relationship Id="rId5" Type="http://schemas.openxmlformats.org/officeDocument/2006/relationships/image" Target="../media/image207.wmf"/><Relationship Id="rId4" Type="http://schemas.openxmlformats.org/officeDocument/2006/relationships/oleObject" Target="../embeddings/oleObject211.bin"/><Relationship Id="rId9" Type="http://schemas.openxmlformats.org/officeDocument/2006/relationships/image" Target="../media/image209.wmf"/></Relationships>
</file>

<file path=ppt/slides/_rels/slide66.xml.rels><?xml version="1.0" encoding="UTF-8" standalone="yes"?>
<Relationships xmlns="http://schemas.openxmlformats.org/package/2006/relationships"><Relationship Id="rId8" Type="http://schemas.openxmlformats.org/officeDocument/2006/relationships/image" Target="../media/image212.wmf"/><Relationship Id="rId13" Type="http://schemas.openxmlformats.org/officeDocument/2006/relationships/oleObject" Target="../embeddings/oleObject219.bin"/><Relationship Id="rId3" Type="http://schemas.openxmlformats.org/officeDocument/2006/relationships/oleObject" Target="../embeddings/oleObject214.bin"/><Relationship Id="rId7" Type="http://schemas.openxmlformats.org/officeDocument/2006/relationships/oleObject" Target="../embeddings/oleObject216.bin"/><Relationship Id="rId12" Type="http://schemas.openxmlformats.org/officeDocument/2006/relationships/image" Target="../media/image214.wmf"/><Relationship Id="rId2" Type="http://schemas.openxmlformats.org/officeDocument/2006/relationships/slideLayout" Target="../slideLayouts/slideLayout12.xml"/><Relationship Id="rId16" Type="http://schemas.openxmlformats.org/officeDocument/2006/relationships/image" Target="../media/image216.wmf"/><Relationship Id="rId1" Type="http://schemas.openxmlformats.org/officeDocument/2006/relationships/vmlDrawing" Target="../drawings/vmlDrawing53.vml"/><Relationship Id="rId6" Type="http://schemas.openxmlformats.org/officeDocument/2006/relationships/image" Target="../media/image211.emf"/><Relationship Id="rId11" Type="http://schemas.openxmlformats.org/officeDocument/2006/relationships/oleObject" Target="../embeddings/oleObject218.bin"/><Relationship Id="rId5" Type="http://schemas.openxmlformats.org/officeDocument/2006/relationships/oleObject" Target="../embeddings/oleObject215.bin"/><Relationship Id="rId15" Type="http://schemas.openxmlformats.org/officeDocument/2006/relationships/oleObject" Target="../embeddings/oleObject220.bin"/><Relationship Id="rId10" Type="http://schemas.openxmlformats.org/officeDocument/2006/relationships/image" Target="../media/image213.wmf"/><Relationship Id="rId4" Type="http://schemas.openxmlformats.org/officeDocument/2006/relationships/image" Target="../media/image210.wmf"/><Relationship Id="rId9" Type="http://schemas.openxmlformats.org/officeDocument/2006/relationships/oleObject" Target="../embeddings/oleObject217.bin"/><Relationship Id="rId14" Type="http://schemas.openxmlformats.org/officeDocument/2006/relationships/image" Target="../media/image215.wmf"/></Relationships>
</file>

<file path=ppt/slides/_rels/slide67.xml.rels><?xml version="1.0" encoding="UTF-8" standalone="yes"?>
<Relationships xmlns="http://schemas.openxmlformats.org/package/2006/relationships"><Relationship Id="rId3" Type="http://schemas.openxmlformats.org/officeDocument/2006/relationships/oleObject" Target="../embeddings/oleObject221.bin"/><Relationship Id="rId2" Type="http://schemas.openxmlformats.org/officeDocument/2006/relationships/slideLayout" Target="../slideLayouts/slideLayout12.xml"/><Relationship Id="rId1" Type="http://schemas.openxmlformats.org/officeDocument/2006/relationships/vmlDrawing" Target="../drawings/vmlDrawing54.vml"/><Relationship Id="rId6" Type="http://schemas.openxmlformats.org/officeDocument/2006/relationships/image" Target="../media/image218.emf"/><Relationship Id="rId5" Type="http://schemas.openxmlformats.org/officeDocument/2006/relationships/oleObject" Target="../embeddings/oleObject222.bin"/><Relationship Id="rId4" Type="http://schemas.openxmlformats.org/officeDocument/2006/relationships/image" Target="../media/image217.emf"/></Relationships>
</file>

<file path=ppt/slides/_rels/slide68.xml.rels><?xml version="1.0" encoding="UTF-8" standalone="yes"?>
<Relationships xmlns="http://schemas.openxmlformats.org/package/2006/relationships"><Relationship Id="rId8" Type="http://schemas.openxmlformats.org/officeDocument/2006/relationships/oleObject" Target="../embeddings/oleObject225.bin"/><Relationship Id="rId13" Type="http://schemas.openxmlformats.org/officeDocument/2006/relationships/image" Target="../media/image222.wmf"/><Relationship Id="rId3" Type="http://schemas.openxmlformats.org/officeDocument/2006/relationships/slide" Target="slide1.xml"/><Relationship Id="rId7" Type="http://schemas.openxmlformats.org/officeDocument/2006/relationships/image" Target="../media/image220.wmf"/><Relationship Id="rId12" Type="http://schemas.openxmlformats.org/officeDocument/2006/relationships/oleObject" Target="../embeddings/oleObject227.bin"/><Relationship Id="rId17" Type="http://schemas.openxmlformats.org/officeDocument/2006/relationships/image" Target="../media/image224.wmf"/><Relationship Id="rId2" Type="http://schemas.openxmlformats.org/officeDocument/2006/relationships/slideLayout" Target="../slideLayouts/slideLayout12.xml"/><Relationship Id="rId16" Type="http://schemas.openxmlformats.org/officeDocument/2006/relationships/oleObject" Target="../embeddings/oleObject229.bin"/><Relationship Id="rId1" Type="http://schemas.openxmlformats.org/officeDocument/2006/relationships/vmlDrawing" Target="../drawings/vmlDrawing55.vml"/><Relationship Id="rId6" Type="http://schemas.openxmlformats.org/officeDocument/2006/relationships/oleObject" Target="../embeddings/oleObject224.bin"/><Relationship Id="rId11" Type="http://schemas.openxmlformats.org/officeDocument/2006/relationships/image" Target="../media/image218.emf"/><Relationship Id="rId5" Type="http://schemas.openxmlformats.org/officeDocument/2006/relationships/image" Target="../media/image219.wmf"/><Relationship Id="rId15" Type="http://schemas.openxmlformats.org/officeDocument/2006/relationships/image" Target="../media/image223.wmf"/><Relationship Id="rId10" Type="http://schemas.openxmlformats.org/officeDocument/2006/relationships/oleObject" Target="../embeddings/oleObject226.bin"/><Relationship Id="rId4" Type="http://schemas.openxmlformats.org/officeDocument/2006/relationships/oleObject" Target="../embeddings/oleObject223.bin"/><Relationship Id="rId9" Type="http://schemas.openxmlformats.org/officeDocument/2006/relationships/image" Target="../media/image221.wmf"/><Relationship Id="rId14" Type="http://schemas.openxmlformats.org/officeDocument/2006/relationships/oleObject" Target="../embeddings/oleObject228.bin"/></Relationships>
</file>

<file path=ppt/slides/_rels/slide69.xml.rels><?xml version="1.0" encoding="UTF-8" standalone="yes"?>
<Relationships xmlns="http://schemas.openxmlformats.org/package/2006/relationships"><Relationship Id="rId3" Type="http://schemas.openxmlformats.org/officeDocument/2006/relationships/oleObject" Target="../embeddings/oleObject230.bin"/><Relationship Id="rId2" Type="http://schemas.openxmlformats.org/officeDocument/2006/relationships/slideLayout" Target="../slideLayouts/slideLayout12.xml"/><Relationship Id="rId1" Type="http://schemas.openxmlformats.org/officeDocument/2006/relationships/vmlDrawing" Target="../drawings/vmlDrawing56.vml"/><Relationship Id="rId5" Type="http://schemas.openxmlformats.org/officeDocument/2006/relationships/slide" Target="slide1.xml"/><Relationship Id="rId4" Type="http://schemas.openxmlformats.org/officeDocument/2006/relationships/image" Target="../media/image218.emf"/></Relationships>
</file>

<file path=ppt/slides/_rels/slide70.xml.rels><?xml version="1.0" encoding="UTF-8" standalone="yes"?>
<Relationships xmlns="http://schemas.openxmlformats.org/package/2006/relationships"><Relationship Id="rId8" Type="http://schemas.openxmlformats.org/officeDocument/2006/relationships/oleObject" Target="../embeddings/oleObject233.bin"/><Relationship Id="rId13" Type="http://schemas.openxmlformats.org/officeDocument/2006/relationships/image" Target="../media/image217.emf"/><Relationship Id="rId3" Type="http://schemas.openxmlformats.org/officeDocument/2006/relationships/slide" Target="slide1.xml"/><Relationship Id="rId7" Type="http://schemas.openxmlformats.org/officeDocument/2006/relationships/image" Target="../media/image226.wmf"/><Relationship Id="rId12" Type="http://schemas.openxmlformats.org/officeDocument/2006/relationships/oleObject" Target="../embeddings/oleObject235.bin"/><Relationship Id="rId17" Type="http://schemas.openxmlformats.org/officeDocument/2006/relationships/image" Target="../media/image230.wmf"/><Relationship Id="rId2" Type="http://schemas.openxmlformats.org/officeDocument/2006/relationships/slideLayout" Target="../slideLayouts/slideLayout12.xml"/><Relationship Id="rId16" Type="http://schemas.openxmlformats.org/officeDocument/2006/relationships/oleObject" Target="../embeddings/oleObject237.bin"/><Relationship Id="rId1" Type="http://schemas.openxmlformats.org/officeDocument/2006/relationships/vmlDrawing" Target="../drawings/vmlDrawing57.vml"/><Relationship Id="rId6" Type="http://schemas.openxmlformats.org/officeDocument/2006/relationships/oleObject" Target="../embeddings/oleObject232.bin"/><Relationship Id="rId11" Type="http://schemas.openxmlformats.org/officeDocument/2006/relationships/image" Target="../media/image228.wmf"/><Relationship Id="rId5" Type="http://schemas.openxmlformats.org/officeDocument/2006/relationships/image" Target="../media/image225.wmf"/><Relationship Id="rId15" Type="http://schemas.openxmlformats.org/officeDocument/2006/relationships/image" Target="../media/image229.emf"/><Relationship Id="rId10" Type="http://schemas.openxmlformats.org/officeDocument/2006/relationships/oleObject" Target="../embeddings/oleObject234.bin"/><Relationship Id="rId4" Type="http://schemas.openxmlformats.org/officeDocument/2006/relationships/oleObject" Target="../embeddings/oleObject231.bin"/><Relationship Id="rId9" Type="http://schemas.openxmlformats.org/officeDocument/2006/relationships/image" Target="../media/image227.wmf"/><Relationship Id="rId14" Type="http://schemas.openxmlformats.org/officeDocument/2006/relationships/oleObject" Target="../embeddings/oleObject236.bin"/></Relationships>
</file>

<file path=ppt/slides/_rels/slide71.xml.rels><?xml version="1.0" encoding="UTF-8" standalone="yes"?>
<Relationships xmlns="http://schemas.openxmlformats.org/package/2006/relationships"><Relationship Id="rId8" Type="http://schemas.openxmlformats.org/officeDocument/2006/relationships/image" Target="../media/image229.emf"/><Relationship Id="rId13" Type="http://schemas.openxmlformats.org/officeDocument/2006/relationships/slide" Target="slide1.xml"/><Relationship Id="rId3" Type="http://schemas.openxmlformats.org/officeDocument/2006/relationships/oleObject" Target="../embeddings/oleObject238.bin"/><Relationship Id="rId7" Type="http://schemas.openxmlformats.org/officeDocument/2006/relationships/oleObject" Target="../embeddings/oleObject240.bin"/><Relationship Id="rId12" Type="http://schemas.openxmlformats.org/officeDocument/2006/relationships/image" Target="../media/image234.wmf"/><Relationship Id="rId2" Type="http://schemas.openxmlformats.org/officeDocument/2006/relationships/slideLayout" Target="../slideLayouts/slideLayout12.xml"/><Relationship Id="rId1" Type="http://schemas.openxmlformats.org/officeDocument/2006/relationships/vmlDrawing" Target="../drawings/vmlDrawing58.vml"/><Relationship Id="rId6" Type="http://schemas.openxmlformats.org/officeDocument/2006/relationships/image" Target="../media/image232.wmf"/><Relationship Id="rId11" Type="http://schemas.openxmlformats.org/officeDocument/2006/relationships/oleObject" Target="../embeddings/oleObject242.bin"/><Relationship Id="rId5" Type="http://schemas.openxmlformats.org/officeDocument/2006/relationships/oleObject" Target="../embeddings/oleObject239.bin"/><Relationship Id="rId10" Type="http://schemas.openxmlformats.org/officeDocument/2006/relationships/image" Target="../media/image233.wmf"/><Relationship Id="rId4" Type="http://schemas.openxmlformats.org/officeDocument/2006/relationships/image" Target="../media/image231.wmf"/><Relationship Id="rId9" Type="http://schemas.openxmlformats.org/officeDocument/2006/relationships/oleObject" Target="../embeddings/oleObject241.bin"/></Relationships>
</file>

<file path=ppt/slides/_rels/slide72.xml.rels><?xml version="1.0" encoding="UTF-8" standalone="yes"?>
<Relationships xmlns="http://schemas.openxmlformats.org/package/2006/relationships"><Relationship Id="rId3" Type="http://schemas.openxmlformats.org/officeDocument/2006/relationships/oleObject" Target="../embeddings/oleObject243.bin"/><Relationship Id="rId2" Type="http://schemas.openxmlformats.org/officeDocument/2006/relationships/slideLayout" Target="../slideLayouts/slideLayout12.xml"/><Relationship Id="rId1" Type="http://schemas.openxmlformats.org/officeDocument/2006/relationships/vmlDrawing" Target="../drawings/vmlDrawing59.vml"/><Relationship Id="rId6" Type="http://schemas.openxmlformats.org/officeDocument/2006/relationships/image" Target="../media/image236.emf"/><Relationship Id="rId5" Type="http://schemas.openxmlformats.org/officeDocument/2006/relationships/oleObject" Target="../embeddings/oleObject244.bin"/><Relationship Id="rId4" Type="http://schemas.openxmlformats.org/officeDocument/2006/relationships/image" Target="../media/image235.emf"/></Relationships>
</file>

<file path=ppt/slides/_rels/slide73.xml.rels><?xml version="1.0" encoding="UTF-8" standalone="yes"?>
<Relationships xmlns="http://schemas.openxmlformats.org/package/2006/relationships"><Relationship Id="rId8" Type="http://schemas.openxmlformats.org/officeDocument/2006/relationships/image" Target="../media/image237.wmf"/><Relationship Id="rId13" Type="http://schemas.openxmlformats.org/officeDocument/2006/relationships/oleObject" Target="../embeddings/oleObject250.bin"/><Relationship Id="rId3" Type="http://schemas.openxmlformats.org/officeDocument/2006/relationships/oleObject" Target="../embeddings/oleObject245.bin"/><Relationship Id="rId7" Type="http://schemas.openxmlformats.org/officeDocument/2006/relationships/oleObject" Target="../embeddings/oleObject247.bin"/><Relationship Id="rId12" Type="http://schemas.openxmlformats.org/officeDocument/2006/relationships/image" Target="../media/image223.wmf"/><Relationship Id="rId17" Type="http://schemas.openxmlformats.org/officeDocument/2006/relationships/image" Target="../media/image240.wmf"/><Relationship Id="rId2" Type="http://schemas.openxmlformats.org/officeDocument/2006/relationships/slideLayout" Target="../slideLayouts/slideLayout12.xml"/><Relationship Id="rId16" Type="http://schemas.openxmlformats.org/officeDocument/2006/relationships/oleObject" Target="../embeddings/oleObject251.bin"/><Relationship Id="rId1" Type="http://schemas.openxmlformats.org/officeDocument/2006/relationships/vmlDrawing" Target="../drawings/vmlDrawing60.vml"/><Relationship Id="rId6" Type="http://schemas.openxmlformats.org/officeDocument/2006/relationships/image" Target="../media/image219.wmf"/><Relationship Id="rId11" Type="http://schemas.openxmlformats.org/officeDocument/2006/relationships/oleObject" Target="../embeddings/oleObject249.bin"/><Relationship Id="rId5" Type="http://schemas.openxmlformats.org/officeDocument/2006/relationships/oleObject" Target="../embeddings/oleObject246.bin"/><Relationship Id="rId15" Type="http://schemas.openxmlformats.org/officeDocument/2006/relationships/slide" Target="slide1.xml"/><Relationship Id="rId10" Type="http://schemas.openxmlformats.org/officeDocument/2006/relationships/image" Target="../media/image238.wmf"/><Relationship Id="rId4" Type="http://schemas.openxmlformats.org/officeDocument/2006/relationships/image" Target="../media/image236.emf"/><Relationship Id="rId9" Type="http://schemas.openxmlformats.org/officeDocument/2006/relationships/oleObject" Target="../embeddings/oleObject248.bin"/><Relationship Id="rId14" Type="http://schemas.openxmlformats.org/officeDocument/2006/relationships/image" Target="../media/image239.wmf"/></Relationships>
</file>

<file path=ppt/slides/_rels/slide74.xml.rels><?xml version="1.0" encoding="UTF-8" standalone="yes"?>
<Relationships xmlns="http://schemas.openxmlformats.org/package/2006/relationships"><Relationship Id="rId8" Type="http://schemas.openxmlformats.org/officeDocument/2006/relationships/oleObject" Target="../embeddings/oleObject254.bin"/><Relationship Id="rId13" Type="http://schemas.openxmlformats.org/officeDocument/2006/relationships/image" Target="../media/image243.emf"/><Relationship Id="rId3" Type="http://schemas.openxmlformats.org/officeDocument/2006/relationships/slide" Target="slide1.xml"/><Relationship Id="rId7" Type="http://schemas.openxmlformats.org/officeDocument/2006/relationships/image" Target="../media/image227.wmf"/><Relationship Id="rId12" Type="http://schemas.openxmlformats.org/officeDocument/2006/relationships/oleObject" Target="../embeddings/oleObject256.bin"/><Relationship Id="rId2" Type="http://schemas.openxmlformats.org/officeDocument/2006/relationships/slideLayout" Target="../slideLayouts/slideLayout12.xml"/><Relationship Id="rId1" Type="http://schemas.openxmlformats.org/officeDocument/2006/relationships/vmlDrawing" Target="../drawings/vmlDrawing61.vml"/><Relationship Id="rId6" Type="http://schemas.openxmlformats.org/officeDocument/2006/relationships/oleObject" Target="../embeddings/oleObject253.bin"/><Relationship Id="rId11" Type="http://schemas.openxmlformats.org/officeDocument/2006/relationships/image" Target="../media/image235.emf"/><Relationship Id="rId5" Type="http://schemas.openxmlformats.org/officeDocument/2006/relationships/image" Target="../media/image241.wmf"/><Relationship Id="rId10" Type="http://schemas.openxmlformats.org/officeDocument/2006/relationships/oleObject" Target="../embeddings/oleObject255.bin"/><Relationship Id="rId4" Type="http://schemas.openxmlformats.org/officeDocument/2006/relationships/oleObject" Target="../embeddings/oleObject252.bin"/><Relationship Id="rId9" Type="http://schemas.openxmlformats.org/officeDocument/2006/relationships/image" Target="../media/image242.wmf"/></Relationships>
</file>

<file path=ppt/slides/_rels/slide75.xml.rels><?xml version="1.0" encoding="UTF-8" standalone="yes"?>
<Relationships xmlns="http://schemas.openxmlformats.org/package/2006/relationships"><Relationship Id="rId3" Type="http://schemas.openxmlformats.org/officeDocument/2006/relationships/oleObject" Target="../embeddings/oleObject257.bin"/><Relationship Id="rId7" Type="http://schemas.openxmlformats.org/officeDocument/2006/relationships/slide" Target="slide1.xml"/><Relationship Id="rId2" Type="http://schemas.openxmlformats.org/officeDocument/2006/relationships/slideLayout" Target="../slideLayouts/slideLayout12.xml"/><Relationship Id="rId1" Type="http://schemas.openxmlformats.org/officeDocument/2006/relationships/vmlDrawing" Target="../drawings/vmlDrawing62.vml"/><Relationship Id="rId6" Type="http://schemas.openxmlformats.org/officeDocument/2006/relationships/image" Target="../media/image244.wmf"/><Relationship Id="rId5" Type="http://schemas.openxmlformats.org/officeDocument/2006/relationships/oleObject" Target="../embeddings/oleObject258.bin"/><Relationship Id="rId4" Type="http://schemas.openxmlformats.org/officeDocument/2006/relationships/image" Target="../media/image243.emf"/></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7.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12.xml"/><Relationship Id="rId1" Type="http://schemas.openxmlformats.org/officeDocument/2006/relationships/vmlDrawing" Target="../drawings/vmlDrawing63.vml"/><Relationship Id="rId5" Type="http://schemas.openxmlformats.org/officeDocument/2006/relationships/image" Target="../media/image245.wmf"/><Relationship Id="rId4" Type="http://schemas.openxmlformats.org/officeDocument/2006/relationships/oleObject" Target="../embeddings/oleObject259.bin"/></Relationships>
</file>

<file path=ppt/slides/_rels/slide78.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12.xml"/></Relationships>
</file>

<file path=ppt/slides/_rels/slide79.xml.rels><?xml version="1.0" encoding="UTF-8" standalone="yes"?>
<Relationships xmlns="http://schemas.openxmlformats.org/package/2006/relationships"><Relationship Id="rId3" Type="http://schemas.openxmlformats.org/officeDocument/2006/relationships/slide" Target="slide1.xml"/><Relationship Id="rId2" Type="http://schemas.openxmlformats.org/officeDocument/2006/relationships/slideLayout" Target="../slideLayouts/slideLayout12.xml"/><Relationship Id="rId1" Type="http://schemas.openxmlformats.org/officeDocument/2006/relationships/vmlDrawing" Target="../drawings/vmlDrawing64.vml"/><Relationship Id="rId5" Type="http://schemas.openxmlformats.org/officeDocument/2006/relationships/image" Target="../media/image246.wmf"/><Relationship Id="rId4" Type="http://schemas.openxmlformats.org/officeDocument/2006/relationships/oleObject" Target="../embeddings/oleObject260.bin"/></Relationships>
</file>

<file path=ppt/slides/_rels/slide80.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12.xml"/></Relationships>
</file>

<file path=ppt/slides/_rels/slide81.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12.xml"/></Relationships>
</file>

<file path=ppt/slides/_rels/slide82.xml.rels><?xml version="1.0" encoding="UTF-8" standalone="yes"?>
<Relationships xmlns="http://schemas.openxmlformats.org/package/2006/relationships"><Relationship Id="rId3" Type="http://schemas.openxmlformats.org/officeDocument/2006/relationships/slide" Target="slide1.xml"/><Relationship Id="rId7" Type="http://schemas.openxmlformats.org/officeDocument/2006/relationships/image" Target="../media/image248.wmf"/><Relationship Id="rId2" Type="http://schemas.openxmlformats.org/officeDocument/2006/relationships/slideLayout" Target="../slideLayouts/slideLayout12.xml"/><Relationship Id="rId1" Type="http://schemas.openxmlformats.org/officeDocument/2006/relationships/vmlDrawing" Target="../drawings/vmlDrawing65.vml"/><Relationship Id="rId6" Type="http://schemas.openxmlformats.org/officeDocument/2006/relationships/oleObject" Target="../embeddings/oleObject262.bin"/><Relationship Id="rId5" Type="http://schemas.openxmlformats.org/officeDocument/2006/relationships/image" Target="../media/image247.wmf"/><Relationship Id="rId4" Type="http://schemas.openxmlformats.org/officeDocument/2006/relationships/oleObject" Target="../embeddings/oleObject261.bin"/></Relationships>
</file>

<file path=ppt/slides/_rels/slide83.xml.rels><?xml version="1.0" encoding="UTF-8" standalone="yes"?>
<Relationships xmlns="http://schemas.openxmlformats.org/package/2006/relationships"><Relationship Id="rId3" Type="http://schemas.openxmlformats.org/officeDocument/2006/relationships/oleObject" Target="../embeddings/oleObject263.bin"/><Relationship Id="rId2" Type="http://schemas.openxmlformats.org/officeDocument/2006/relationships/slideLayout" Target="../slideLayouts/slideLayout12.xml"/><Relationship Id="rId1" Type="http://schemas.openxmlformats.org/officeDocument/2006/relationships/vmlDrawing" Target="../drawings/vmlDrawing66.vml"/><Relationship Id="rId5" Type="http://schemas.openxmlformats.org/officeDocument/2006/relationships/slide" Target="slide1.xml"/><Relationship Id="rId4" Type="http://schemas.openxmlformats.org/officeDocument/2006/relationships/image" Target="../media/image249.wmf"/></Relationships>
</file>

<file path=ppt/slides/_rels/slide84.xml.rels><?xml version="1.0" encoding="UTF-8" standalone="yes"?>
<Relationships xmlns="http://schemas.openxmlformats.org/package/2006/relationships"><Relationship Id="rId2" Type="http://schemas.openxmlformats.org/officeDocument/2006/relationships/slide" Target="slide1.xml"/><Relationship Id="rId1" Type="http://schemas.openxmlformats.org/officeDocument/2006/relationships/slideLayout" Target="../slideLayouts/slideLayout1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6.xml.rels><?xml version="1.0" encoding="UTF-8" standalone="yes"?>
<Relationships xmlns="http://schemas.openxmlformats.org/package/2006/relationships"><Relationship Id="rId8" Type="http://schemas.openxmlformats.org/officeDocument/2006/relationships/oleObject" Target="../embeddings/oleObject266.bin"/><Relationship Id="rId13" Type="http://schemas.openxmlformats.org/officeDocument/2006/relationships/image" Target="../media/image254.wmf"/><Relationship Id="rId18" Type="http://schemas.openxmlformats.org/officeDocument/2006/relationships/oleObject" Target="../embeddings/oleObject271.bin"/><Relationship Id="rId3" Type="http://schemas.openxmlformats.org/officeDocument/2006/relationships/hyperlink" Target="AVI/a08203.avi" TargetMode="External"/><Relationship Id="rId7" Type="http://schemas.openxmlformats.org/officeDocument/2006/relationships/image" Target="../media/image251.wmf"/><Relationship Id="rId12" Type="http://schemas.openxmlformats.org/officeDocument/2006/relationships/oleObject" Target="../embeddings/oleObject268.bin"/><Relationship Id="rId17" Type="http://schemas.openxmlformats.org/officeDocument/2006/relationships/image" Target="../media/image256.emf"/><Relationship Id="rId2" Type="http://schemas.openxmlformats.org/officeDocument/2006/relationships/slideLayout" Target="../slideLayouts/slideLayout12.xml"/><Relationship Id="rId16" Type="http://schemas.openxmlformats.org/officeDocument/2006/relationships/oleObject" Target="../embeddings/oleObject270.bin"/><Relationship Id="rId1" Type="http://schemas.openxmlformats.org/officeDocument/2006/relationships/vmlDrawing" Target="../drawings/vmlDrawing67.vml"/><Relationship Id="rId6" Type="http://schemas.openxmlformats.org/officeDocument/2006/relationships/oleObject" Target="../embeddings/oleObject265.bin"/><Relationship Id="rId11" Type="http://schemas.openxmlformats.org/officeDocument/2006/relationships/image" Target="../media/image253.wmf"/><Relationship Id="rId5" Type="http://schemas.openxmlformats.org/officeDocument/2006/relationships/image" Target="../media/image250.wmf"/><Relationship Id="rId15" Type="http://schemas.openxmlformats.org/officeDocument/2006/relationships/image" Target="../media/image255.wmf"/><Relationship Id="rId10" Type="http://schemas.openxmlformats.org/officeDocument/2006/relationships/oleObject" Target="../embeddings/oleObject267.bin"/><Relationship Id="rId19" Type="http://schemas.openxmlformats.org/officeDocument/2006/relationships/image" Target="../media/image257.wmf"/><Relationship Id="rId4" Type="http://schemas.openxmlformats.org/officeDocument/2006/relationships/oleObject" Target="../embeddings/oleObject264.bin"/><Relationship Id="rId9" Type="http://schemas.openxmlformats.org/officeDocument/2006/relationships/image" Target="../media/image252.wmf"/><Relationship Id="rId14" Type="http://schemas.openxmlformats.org/officeDocument/2006/relationships/oleObject" Target="../embeddings/oleObject269.bin"/></Relationships>
</file>

<file path=ppt/slides/_rels/slide87.xml.rels><?xml version="1.0" encoding="UTF-8" standalone="yes"?>
<Relationships xmlns="http://schemas.openxmlformats.org/package/2006/relationships"><Relationship Id="rId8" Type="http://schemas.openxmlformats.org/officeDocument/2006/relationships/image" Target="../media/image260.wmf"/><Relationship Id="rId13" Type="http://schemas.openxmlformats.org/officeDocument/2006/relationships/oleObject" Target="../embeddings/oleObject277.bin"/><Relationship Id="rId18" Type="http://schemas.openxmlformats.org/officeDocument/2006/relationships/image" Target="../media/image256.emf"/><Relationship Id="rId3" Type="http://schemas.openxmlformats.org/officeDocument/2006/relationships/oleObject" Target="../embeddings/oleObject272.bin"/><Relationship Id="rId7" Type="http://schemas.openxmlformats.org/officeDocument/2006/relationships/oleObject" Target="../embeddings/oleObject274.bin"/><Relationship Id="rId12" Type="http://schemas.openxmlformats.org/officeDocument/2006/relationships/image" Target="../media/image262.wmf"/><Relationship Id="rId17" Type="http://schemas.openxmlformats.org/officeDocument/2006/relationships/oleObject" Target="../embeddings/oleObject279.bin"/><Relationship Id="rId2" Type="http://schemas.openxmlformats.org/officeDocument/2006/relationships/slideLayout" Target="../slideLayouts/slideLayout12.xml"/><Relationship Id="rId16" Type="http://schemas.openxmlformats.org/officeDocument/2006/relationships/image" Target="../media/image264.wmf"/><Relationship Id="rId1" Type="http://schemas.openxmlformats.org/officeDocument/2006/relationships/vmlDrawing" Target="../drawings/vmlDrawing68.vml"/><Relationship Id="rId6" Type="http://schemas.openxmlformats.org/officeDocument/2006/relationships/image" Target="../media/image259.wmf"/><Relationship Id="rId11" Type="http://schemas.openxmlformats.org/officeDocument/2006/relationships/oleObject" Target="../embeddings/oleObject276.bin"/><Relationship Id="rId5" Type="http://schemas.openxmlformats.org/officeDocument/2006/relationships/oleObject" Target="../embeddings/oleObject273.bin"/><Relationship Id="rId15" Type="http://schemas.openxmlformats.org/officeDocument/2006/relationships/oleObject" Target="../embeddings/oleObject278.bin"/><Relationship Id="rId10" Type="http://schemas.openxmlformats.org/officeDocument/2006/relationships/image" Target="../media/image261.wmf"/><Relationship Id="rId4" Type="http://schemas.openxmlformats.org/officeDocument/2006/relationships/image" Target="../media/image258.wmf"/><Relationship Id="rId9" Type="http://schemas.openxmlformats.org/officeDocument/2006/relationships/oleObject" Target="../embeddings/oleObject275.bin"/><Relationship Id="rId14" Type="http://schemas.openxmlformats.org/officeDocument/2006/relationships/image" Target="../media/image263.wmf"/></Relationships>
</file>

<file path=ppt/slides/_rels/slide88.xml.rels><?xml version="1.0" encoding="UTF-8" standalone="yes"?>
<Relationships xmlns="http://schemas.openxmlformats.org/package/2006/relationships"><Relationship Id="rId3" Type="http://schemas.openxmlformats.org/officeDocument/2006/relationships/oleObject" Target="../embeddings/oleObject280.bin"/><Relationship Id="rId2" Type="http://schemas.openxmlformats.org/officeDocument/2006/relationships/slideLayout" Target="../slideLayouts/slideLayout12.xml"/><Relationship Id="rId1" Type="http://schemas.openxmlformats.org/officeDocument/2006/relationships/vmlDrawing" Target="../drawings/vmlDrawing69.vml"/><Relationship Id="rId4" Type="http://schemas.openxmlformats.org/officeDocument/2006/relationships/image" Target="../media/image265.wmf"/></Relationships>
</file>

<file path=ppt/slides/_rels/slide89.xml.rels><?xml version="1.0" encoding="UTF-8" standalone="yes"?>
<Relationships xmlns="http://schemas.openxmlformats.org/package/2006/relationships"><Relationship Id="rId3" Type="http://schemas.openxmlformats.org/officeDocument/2006/relationships/oleObject" Target="../embeddings/oleObject281.bin"/><Relationship Id="rId2" Type="http://schemas.openxmlformats.org/officeDocument/2006/relationships/slideLayout" Target="../slideLayouts/slideLayout12.xml"/><Relationship Id="rId1" Type="http://schemas.openxmlformats.org/officeDocument/2006/relationships/vmlDrawing" Target="../drawings/vmlDrawing70.vml"/><Relationship Id="rId4" Type="http://schemas.openxmlformats.org/officeDocument/2006/relationships/image" Target="../media/image266.emf"/></Relationships>
</file>

<file path=ppt/slides/_rels/slide90.xml.rels><?xml version="1.0" encoding="UTF-8" standalone="yes"?>
<Relationships xmlns="http://schemas.openxmlformats.org/package/2006/relationships"><Relationship Id="rId3" Type="http://schemas.openxmlformats.org/officeDocument/2006/relationships/oleObject" Target="../embeddings/oleObject282.bin"/><Relationship Id="rId2" Type="http://schemas.openxmlformats.org/officeDocument/2006/relationships/slideLayout" Target="../slideLayouts/slideLayout12.xml"/><Relationship Id="rId1" Type="http://schemas.openxmlformats.org/officeDocument/2006/relationships/vmlDrawing" Target="../drawings/vmlDrawing71.vml"/><Relationship Id="rId4" Type="http://schemas.openxmlformats.org/officeDocument/2006/relationships/image" Target="../media/image267.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电子电路基础</a:t>
            </a:r>
          </a:p>
        </p:txBody>
      </p:sp>
      <p:sp>
        <p:nvSpPr>
          <p:cNvPr id="3" name="副标题 2"/>
          <p:cNvSpPr>
            <a:spLocks noGrp="1"/>
          </p:cNvSpPr>
          <p:nvPr>
            <p:ph type="subTitle" idx="1"/>
          </p:nvPr>
        </p:nvSpPr>
        <p:spPr/>
        <p:txBody>
          <a:bodyPr/>
          <a:lstStyle/>
          <a:p>
            <a:endParaRPr lang="zh-CN" altLang="en-US" dirty="0"/>
          </a:p>
        </p:txBody>
      </p:sp>
      <p:sp>
        <p:nvSpPr>
          <p:cNvPr id="5" name="灯片编号占位符 4"/>
          <p:cNvSpPr>
            <a:spLocks noGrp="1"/>
          </p:cNvSpPr>
          <p:nvPr>
            <p:ph type="sldNum" sz="quarter" idx="12"/>
          </p:nvPr>
        </p:nvSpPr>
        <p:spPr/>
        <p:txBody>
          <a:bodyPr/>
          <a:lstStyle/>
          <a:p>
            <a:fld id="{4FAB73BC-B049-4115-A692-8D63A059BFB8}" type="slidenum">
              <a:rPr lang="en-US" smtClean="0"/>
              <a:pPr/>
              <a:t>1</a:t>
            </a:fld>
            <a:endParaRPr lang="en-US" dirty="0"/>
          </a:p>
        </p:txBody>
      </p:sp>
    </p:spTree>
    <p:extLst>
      <p:ext uri="{BB962C8B-B14F-4D97-AF65-F5344CB8AC3E}">
        <p14:creationId xmlns:p14="http://schemas.microsoft.com/office/powerpoint/2010/main" val="31074227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1758950" y="476250"/>
            <a:ext cx="5476875" cy="1223963"/>
          </a:xfrm>
        </p:spPr>
        <p:txBody>
          <a:bodyPr rtlCol="0">
            <a:noAutofit/>
          </a:bodyPr>
          <a:lstStyle/>
          <a:p>
            <a:pPr eaLnBrk="1" fontAlgn="auto" hangingPunct="1">
              <a:spcAft>
                <a:spcPts val="0"/>
              </a:spcAft>
              <a:defRPr/>
            </a:pPr>
            <a:r>
              <a:rPr lang="en-US" altLang="zh-CN" sz="4400" dirty="0"/>
              <a:t>7.1  </a:t>
            </a:r>
            <a:r>
              <a:rPr lang="zh-CN" altLang="en-US" sz="4400" dirty="0"/>
              <a:t>模拟集成电路中的直流偏置技术</a:t>
            </a:r>
          </a:p>
        </p:txBody>
      </p:sp>
      <p:sp>
        <p:nvSpPr>
          <p:cNvPr id="10243" name="副标题 2"/>
          <p:cNvSpPr>
            <a:spLocks noGrp="1"/>
          </p:cNvSpPr>
          <p:nvPr>
            <p:ph type="subTitle" idx="1"/>
          </p:nvPr>
        </p:nvSpPr>
        <p:spPr>
          <a:xfrm>
            <a:off x="1371600" y="1989138"/>
            <a:ext cx="6400800" cy="3649662"/>
          </a:xfrm>
        </p:spPr>
        <p:txBody>
          <a:bodyPr>
            <a:normAutofit/>
          </a:bodyPr>
          <a:lstStyle/>
          <a:p>
            <a:pPr eaLnBrk="1" hangingPunct="1"/>
            <a:endParaRPr lang="en-US" altLang="zh-CN" sz="3200" dirty="0"/>
          </a:p>
          <a:p>
            <a:pPr eaLnBrk="1" hangingPunct="1"/>
            <a:r>
              <a:rPr lang="en-US" altLang="zh-CN" sz="3200" dirty="0"/>
              <a:t>7.1.1   FET</a:t>
            </a:r>
            <a:r>
              <a:rPr lang="zh-CN" altLang="en-US" sz="3200" dirty="0"/>
              <a:t>电流源电路</a:t>
            </a:r>
          </a:p>
          <a:p>
            <a:pPr eaLnBrk="1" hangingPunct="1"/>
            <a:r>
              <a:rPr lang="en-US" altLang="zh-CN" sz="3200" dirty="0"/>
              <a:t>7.1.2   BJT</a:t>
            </a:r>
            <a:r>
              <a:rPr lang="zh-CN" altLang="en-US" sz="3200" dirty="0"/>
              <a:t>电流源电路</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a:xfrm>
            <a:off x="701675" y="71438"/>
            <a:ext cx="7888288" cy="646112"/>
          </a:xfrm>
        </p:spPr>
        <p:txBody>
          <a:bodyPr/>
          <a:lstStyle/>
          <a:p>
            <a:pPr eaLnBrk="1" hangingPunct="1"/>
            <a:r>
              <a:rPr lang="en-US" altLang="zh-CN"/>
              <a:t>7.1.1  FET</a:t>
            </a:r>
            <a:r>
              <a:rPr lang="zh-CN" altLang="en-US"/>
              <a:t>电流源电路</a:t>
            </a:r>
          </a:p>
        </p:txBody>
      </p:sp>
      <p:graphicFrame>
        <p:nvGraphicFramePr>
          <p:cNvPr id="11267" name="Object 22"/>
          <p:cNvGraphicFramePr>
            <a:graphicFrameLocks noChangeAspect="1"/>
          </p:cNvGraphicFramePr>
          <p:nvPr/>
        </p:nvGraphicFramePr>
        <p:xfrm>
          <a:off x="5203825" y="779463"/>
          <a:ext cx="3721100" cy="3756025"/>
        </p:xfrm>
        <a:graphic>
          <a:graphicData uri="http://schemas.openxmlformats.org/presentationml/2006/ole">
            <mc:AlternateContent xmlns:mc="http://schemas.openxmlformats.org/markup-compatibility/2006">
              <mc:Choice xmlns:v="urn:schemas-microsoft-com:vml" Requires="v">
                <p:oleObj spid="_x0000_s1028" name="图片" r:id="rId3" imgW="2065443" imgH="2088470" progId="Word.Picture.8">
                  <p:embed/>
                </p:oleObj>
              </mc:Choice>
              <mc:Fallback>
                <p:oleObj name="图片" r:id="rId3" imgW="2065443" imgH="2088470" progId="Word.Picture.8">
                  <p:embed/>
                  <p:pic>
                    <p:nvPicPr>
                      <p:cNvPr id="11267" name="Object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03825" y="779463"/>
                        <a:ext cx="3721100" cy="375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268" name="Rectangle 3">
            <a:hlinkClick r:id="rId5" action="ppaction://hlinksldjump"/>
          </p:cNvPr>
          <p:cNvSpPr>
            <a:spLocks noChangeArrowheads="1"/>
          </p:cNvSpPr>
          <p:nvPr/>
        </p:nvSpPr>
        <p:spPr bwMode="auto">
          <a:xfrm>
            <a:off x="457200" y="692150"/>
            <a:ext cx="4953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1.  MOSFET</a:t>
            </a:r>
            <a:r>
              <a:rPr lang="zh-CN" altLang="en-US" sz="2800" b="1">
                <a:solidFill>
                  <a:srgbClr val="800000"/>
                </a:solidFill>
                <a:latin typeface="Times New Roman" panose="02020603050405020304" pitchFamily="18" charset="0"/>
                <a:ea typeface="楷体_GB2312" pitchFamily="49" charset="-122"/>
              </a:rPr>
              <a:t>镜像电流源</a:t>
            </a:r>
          </a:p>
        </p:txBody>
      </p:sp>
      <p:graphicFrame>
        <p:nvGraphicFramePr>
          <p:cNvPr id="14" name="Object 6"/>
          <p:cNvGraphicFramePr>
            <a:graphicFrameLocks noChangeAspect="1"/>
          </p:cNvGraphicFramePr>
          <p:nvPr/>
        </p:nvGraphicFramePr>
        <p:xfrm>
          <a:off x="1120775" y="5146675"/>
          <a:ext cx="4289425" cy="809625"/>
        </p:xfrm>
        <a:graphic>
          <a:graphicData uri="http://schemas.openxmlformats.org/presentationml/2006/ole">
            <mc:AlternateContent xmlns:mc="http://schemas.openxmlformats.org/markup-compatibility/2006">
              <mc:Choice xmlns:v="urn:schemas-microsoft-com:vml" Requires="v">
                <p:oleObj spid="_x0000_s1029" name="公式" r:id="rId6" imgW="2108200" imgH="406400" progId="Equation.3">
                  <p:embed/>
                </p:oleObj>
              </mc:Choice>
              <mc:Fallback>
                <p:oleObj name="公式" r:id="rId6" imgW="2108200" imgH="406400" progId="Equation.3">
                  <p:embed/>
                  <p:pic>
                    <p:nvPicPr>
                      <p:cNvPr id="14"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0775" y="5146675"/>
                        <a:ext cx="428942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Rectangle 13"/>
          <p:cNvSpPr>
            <a:spLocks noChangeArrowheads="1"/>
          </p:cNvSpPr>
          <p:nvPr/>
        </p:nvSpPr>
        <p:spPr bwMode="auto">
          <a:xfrm>
            <a:off x="762000" y="1235075"/>
            <a:ext cx="30480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en-US" altLang="zh-CN" sz="2200" b="1">
                <a:solidFill>
                  <a:srgbClr val="000000"/>
                </a:solidFill>
                <a:latin typeface="Times New Roman" panose="02020603050405020304" pitchFamily="18" charset="0"/>
                <a:ea typeface="楷体_GB2312" pitchFamily="49" charset="-122"/>
              </a:rPr>
              <a:t>T</a:t>
            </a:r>
            <a:r>
              <a:rPr kumimoji="1" lang="en-US" altLang="zh-CN" sz="2200" b="1" baseline="-30000">
                <a:solidFill>
                  <a:srgbClr val="000000"/>
                </a:solidFill>
                <a:latin typeface="Times New Roman" panose="02020603050405020304" pitchFamily="18" charset="0"/>
                <a:ea typeface="楷体_GB2312" pitchFamily="49" charset="-122"/>
              </a:rPr>
              <a:t>1</a:t>
            </a:r>
            <a:r>
              <a:rPr kumimoji="1" lang="zh-CN" altLang="en-US"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Times New Roman" panose="02020603050405020304" pitchFamily="18" charset="0"/>
                <a:ea typeface="楷体_GB2312" pitchFamily="49" charset="-122"/>
              </a:rPr>
              <a:t>T</a:t>
            </a:r>
            <a:r>
              <a:rPr kumimoji="1" lang="en-US" altLang="zh-CN" sz="2200" b="1" baseline="-30000">
                <a:solidFill>
                  <a:srgbClr val="000000"/>
                </a:solidFill>
                <a:latin typeface="Times New Roman" panose="02020603050405020304" pitchFamily="18" charset="0"/>
                <a:ea typeface="楷体_GB2312" pitchFamily="49" charset="-122"/>
              </a:rPr>
              <a:t>2</a:t>
            </a:r>
            <a:r>
              <a:rPr kumimoji="1" lang="zh-CN" altLang="en-US" sz="2200" b="1">
                <a:solidFill>
                  <a:srgbClr val="000000"/>
                </a:solidFill>
                <a:latin typeface="Times New Roman" panose="02020603050405020304" pitchFamily="18" charset="0"/>
                <a:ea typeface="楷体_GB2312" pitchFamily="49" charset="-122"/>
              </a:rPr>
              <a:t>的参数全同 </a:t>
            </a:r>
          </a:p>
        </p:txBody>
      </p:sp>
      <p:sp>
        <p:nvSpPr>
          <p:cNvPr id="16" name="Rectangle 14"/>
          <p:cNvSpPr>
            <a:spLocks noChangeArrowheads="1"/>
          </p:cNvSpPr>
          <p:nvPr/>
        </p:nvSpPr>
        <p:spPr bwMode="auto">
          <a:xfrm>
            <a:off x="762000" y="1671638"/>
            <a:ext cx="27813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200" b="1">
                <a:solidFill>
                  <a:srgbClr val="000000"/>
                </a:solidFill>
                <a:latin typeface="楷体_GB2312" pitchFamily="49" charset="-122"/>
                <a:ea typeface="楷体_GB2312" pitchFamily="49" charset="-122"/>
                <a:cs typeface="Times New Roman" panose="02020603050405020304" pitchFamily="18" charset="0"/>
              </a:rPr>
              <a:t>只要满足 </a:t>
            </a:r>
            <a:r>
              <a:rPr kumimoji="1" lang="en-US" altLang="zh-CN" sz="2200" b="1" i="1">
                <a:solidFill>
                  <a:srgbClr val="000000"/>
                </a:solidFill>
                <a:latin typeface="Times New Roman" panose="02020603050405020304" pitchFamily="18" charset="0"/>
                <a:ea typeface="华康简宋"/>
                <a:cs typeface="Times New Roman" panose="02020603050405020304" pitchFamily="18" charset="0"/>
              </a:rPr>
              <a:t>V</a:t>
            </a:r>
            <a:r>
              <a:rPr kumimoji="1" lang="en-US" altLang="zh-CN" sz="2200" b="1" baseline="-30000">
                <a:solidFill>
                  <a:srgbClr val="000000"/>
                </a:solidFill>
                <a:latin typeface="Times New Roman" panose="02020603050405020304" pitchFamily="18" charset="0"/>
                <a:ea typeface="华康简宋"/>
                <a:cs typeface="Times New Roman" panose="02020603050405020304" pitchFamily="18" charset="0"/>
              </a:rPr>
              <a:t>GS </a:t>
            </a:r>
            <a:r>
              <a:rPr kumimoji="1" lang="en-US" altLang="zh-CN" sz="2200" b="1">
                <a:solidFill>
                  <a:srgbClr val="000000"/>
                </a:solidFill>
                <a:latin typeface="Times New Roman" panose="02020603050405020304" pitchFamily="18" charset="0"/>
                <a:ea typeface="华康简宋"/>
                <a:cs typeface="Times New Roman" panose="02020603050405020304" pitchFamily="18" charset="0"/>
              </a:rPr>
              <a:t>&gt; </a:t>
            </a:r>
            <a:r>
              <a:rPr kumimoji="1" lang="en-US" altLang="zh-CN" sz="2200" b="1" i="1">
                <a:solidFill>
                  <a:srgbClr val="000000"/>
                </a:solidFill>
                <a:latin typeface="Times New Roman" panose="02020603050405020304" pitchFamily="18" charset="0"/>
                <a:ea typeface="华康简宋"/>
                <a:cs typeface="Times New Roman" panose="02020603050405020304" pitchFamily="18" charset="0"/>
              </a:rPr>
              <a:t>V</a:t>
            </a:r>
            <a:r>
              <a:rPr kumimoji="1" lang="en-US" altLang="zh-CN" sz="2200" b="1" baseline="-30000">
                <a:solidFill>
                  <a:srgbClr val="000000"/>
                </a:solidFill>
                <a:latin typeface="Times New Roman" panose="02020603050405020304" pitchFamily="18" charset="0"/>
                <a:ea typeface="华康简宋"/>
                <a:cs typeface="Times New Roman" panose="02020603050405020304" pitchFamily="18" charset="0"/>
              </a:rPr>
              <a:t>TN</a:t>
            </a:r>
            <a:r>
              <a:rPr kumimoji="1" lang="en-US" altLang="zh-CN" sz="2200" b="1">
                <a:solidFill>
                  <a:srgbClr val="000000"/>
                </a:solidFill>
                <a:latin typeface="Times New Roman" panose="02020603050405020304" pitchFamily="18" charset="0"/>
                <a:ea typeface="楷体_GB2312" pitchFamily="49" charset="-122"/>
                <a:cs typeface="Times New Roman" panose="02020603050405020304" pitchFamily="18" charset="0"/>
              </a:rPr>
              <a:t> </a:t>
            </a:r>
          </a:p>
        </p:txBody>
      </p:sp>
      <p:sp>
        <p:nvSpPr>
          <p:cNvPr id="17" name="Rectangle 16"/>
          <p:cNvSpPr>
            <a:spLocks noChangeArrowheads="1"/>
          </p:cNvSpPr>
          <p:nvPr/>
        </p:nvSpPr>
        <p:spPr bwMode="auto">
          <a:xfrm>
            <a:off x="762000" y="2176463"/>
            <a:ext cx="288607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200" b="1">
                <a:solidFill>
                  <a:srgbClr val="000000"/>
                </a:solidFill>
                <a:latin typeface="楷体_GB2312" pitchFamily="49" charset="-122"/>
                <a:ea typeface="楷体_GB2312" pitchFamily="49" charset="-122"/>
                <a:cs typeface="Times New Roman" panose="02020603050405020304" pitchFamily="18" charset="0"/>
              </a:rPr>
              <a:t>必有 </a:t>
            </a:r>
            <a:r>
              <a:rPr kumimoji="1" lang="en-US" altLang="zh-CN" sz="2200" b="1" i="1">
                <a:solidFill>
                  <a:srgbClr val="000000"/>
                </a:solidFill>
                <a:latin typeface="Times New Roman" panose="02020603050405020304" pitchFamily="18" charset="0"/>
                <a:ea typeface="华康简宋"/>
                <a:cs typeface="Times New Roman" panose="02020603050405020304" pitchFamily="18" charset="0"/>
              </a:rPr>
              <a:t>V</a:t>
            </a:r>
            <a:r>
              <a:rPr kumimoji="1" lang="en-US" altLang="zh-CN" sz="2200" b="1" baseline="-30000">
                <a:solidFill>
                  <a:srgbClr val="000000"/>
                </a:solidFill>
                <a:latin typeface="Times New Roman" panose="02020603050405020304" pitchFamily="18" charset="0"/>
                <a:ea typeface="华康简宋"/>
                <a:cs typeface="Times New Roman" panose="02020603050405020304" pitchFamily="18" charset="0"/>
              </a:rPr>
              <a:t>DS1 </a:t>
            </a:r>
            <a:r>
              <a:rPr kumimoji="1" lang="en-US" altLang="zh-CN" sz="2200" b="1">
                <a:solidFill>
                  <a:srgbClr val="000000"/>
                </a:solidFill>
                <a:latin typeface="Times New Roman" panose="02020603050405020304" pitchFamily="18" charset="0"/>
                <a:ea typeface="华康简宋"/>
                <a:cs typeface="Times New Roman" panose="02020603050405020304" pitchFamily="18" charset="0"/>
              </a:rPr>
              <a:t>&gt; </a:t>
            </a:r>
            <a:r>
              <a:rPr kumimoji="1" lang="en-US" altLang="zh-CN" sz="2200" b="1" i="1">
                <a:solidFill>
                  <a:srgbClr val="000000"/>
                </a:solidFill>
                <a:latin typeface="Times New Roman" panose="02020603050405020304" pitchFamily="18" charset="0"/>
                <a:ea typeface="华康简宋"/>
                <a:cs typeface="Times New Roman" panose="02020603050405020304" pitchFamily="18" charset="0"/>
              </a:rPr>
              <a:t>V</a:t>
            </a:r>
            <a:r>
              <a:rPr kumimoji="1" lang="en-US" altLang="zh-CN" sz="2200" b="1" baseline="-30000">
                <a:solidFill>
                  <a:srgbClr val="000000"/>
                </a:solidFill>
                <a:latin typeface="Times New Roman" panose="02020603050405020304" pitchFamily="18" charset="0"/>
                <a:ea typeface="华康简宋"/>
                <a:cs typeface="Times New Roman" panose="02020603050405020304" pitchFamily="18" charset="0"/>
              </a:rPr>
              <a:t>GS</a:t>
            </a:r>
            <a:r>
              <a:rPr kumimoji="1" lang="en-US" altLang="zh-CN" sz="2200" b="1">
                <a:solidFill>
                  <a:srgbClr val="000000"/>
                </a:solidFill>
                <a:latin typeface="楷体_GB2312" pitchFamily="49" charset="-122"/>
                <a:ea typeface="楷体_GB2312" pitchFamily="49" charset="-122"/>
                <a:cs typeface="Times New Roman" panose="02020603050405020304" pitchFamily="18" charset="0"/>
              </a:rPr>
              <a:t>-</a:t>
            </a:r>
            <a:r>
              <a:rPr kumimoji="1" lang="en-US" altLang="zh-CN" sz="2200" b="1" i="1">
                <a:solidFill>
                  <a:srgbClr val="000000"/>
                </a:solidFill>
                <a:latin typeface="Times New Roman" panose="02020603050405020304" pitchFamily="18" charset="0"/>
                <a:ea typeface="华康简宋"/>
                <a:cs typeface="Times New Roman" panose="02020603050405020304" pitchFamily="18" charset="0"/>
              </a:rPr>
              <a:t>V</a:t>
            </a:r>
            <a:r>
              <a:rPr kumimoji="1" lang="en-US" altLang="zh-CN" sz="2200" b="1" baseline="-30000">
                <a:solidFill>
                  <a:srgbClr val="000000"/>
                </a:solidFill>
                <a:latin typeface="Times New Roman" panose="02020603050405020304" pitchFamily="18" charset="0"/>
                <a:ea typeface="华康简宋"/>
                <a:cs typeface="Times New Roman" panose="02020603050405020304" pitchFamily="18" charset="0"/>
              </a:rPr>
              <a:t>TN</a:t>
            </a:r>
            <a:r>
              <a:rPr kumimoji="1" lang="en-US" altLang="zh-CN" sz="2200" b="1">
                <a:solidFill>
                  <a:srgbClr val="000000"/>
                </a:solidFill>
                <a:latin typeface="Times New Roman" panose="02020603050405020304" pitchFamily="18" charset="0"/>
                <a:ea typeface="楷体_GB2312" pitchFamily="49" charset="-122"/>
                <a:cs typeface="Times New Roman" panose="02020603050405020304" pitchFamily="18" charset="0"/>
              </a:rPr>
              <a:t> </a:t>
            </a:r>
          </a:p>
        </p:txBody>
      </p:sp>
      <p:sp>
        <p:nvSpPr>
          <p:cNvPr id="18" name="Rectangle 17"/>
          <p:cNvSpPr>
            <a:spLocks noChangeArrowheads="1"/>
          </p:cNvSpPr>
          <p:nvPr/>
        </p:nvSpPr>
        <p:spPr bwMode="auto">
          <a:xfrm>
            <a:off x="773113" y="2736850"/>
            <a:ext cx="353695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en-US" altLang="zh-CN" sz="2200" b="1">
                <a:solidFill>
                  <a:srgbClr val="000000"/>
                </a:solidFill>
                <a:latin typeface="Times New Roman" panose="02020603050405020304" pitchFamily="18" charset="0"/>
                <a:ea typeface="楷体_GB2312" pitchFamily="49" charset="-122"/>
                <a:cs typeface="Times New Roman" panose="02020603050405020304" pitchFamily="18" charset="0"/>
              </a:rPr>
              <a:t>T</a:t>
            </a:r>
            <a:r>
              <a:rPr kumimoji="1" lang="en-US" altLang="zh-CN" sz="2200" b="1" baseline="-25000">
                <a:solidFill>
                  <a:srgbClr val="000000"/>
                </a:solidFill>
                <a:latin typeface="Times New Roman" panose="02020603050405020304" pitchFamily="18" charset="0"/>
                <a:ea typeface="楷体_GB2312" pitchFamily="49" charset="-122"/>
                <a:cs typeface="Times New Roman" panose="02020603050405020304" pitchFamily="18" charset="0"/>
              </a:rPr>
              <a:t>1</a:t>
            </a:r>
            <a:r>
              <a:rPr kumimoji="1"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一定工作在饱和区</a:t>
            </a:r>
          </a:p>
        </p:txBody>
      </p:sp>
      <p:sp>
        <p:nvSpPr>
          <p:cNvPr id="19" name="Rectangle 18"/>
          <p:cNvSpPr>
            <a:spLocks noChangeArrowheads="1"/>
          </p:cNvSpPr>
          <p:nvPr/>
        </p:nvSpPr>
        <p:spPr bwMode="auto">
          <a:xfrm>
            <a:off x="773113" y="3197225"/>
            <a:ext cx="353695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200" b="1">
                <a:solidFill>
                  <a:srgbClr val="000000"/>
                </a:solidFill>
                <a:latin typeface="楷体_GB2312" pitchFamily="49" charset="-122"/>
                <a:ea typeface="楷体_GB2312" pitchFamily="49" charset="-122"/>
                <a:cs typeface="Times New Roman" panose="02020603050405020304" pitchFamily="18" charset="0"/>
              </a:rPr>
              <a:t>又因为 </a:t>
            </a:r>
            <a:r>
              <a:rPr kumimoji="1" lang="en-US" altLang="zh-CN" sz="2200" b="1" i="1">
                <a:solidFill>
                  <a:srgbClr val="000000"/>
                </a:solidFill>
                <a:latin typeface="Times New Roman" panose="02020603050405020304" pitchFamily="18" charset="0"/>
                <a:ea typeface="华康简宋"/>
                <a:cs typeface="Times New Roman" panose="02020603050405020304" pitchFamily="18" charset="0"/>
              </a:rPr>
              <a:t>V</a:t>
            </a:r>
            <a:r>
              <a:rPr kumimoji="1" lang="en-US" altLang="zh-CN" sz="2200" b="1" baseline="-30000">
                <a:solidFill>
                  <a:srgbClr val="000000"/>
                </a:solidFill>
                <a:latin typeface="Times New Roman" panose="02020603050405020304" pitchFamily="18" charset="0"/>
                <a:ea typeface="华康简宋"/>
                <a:cs typeface="Times New Roman" panose="02020603050405020304" pitchFamily="18" charset="0"/>
              </a:rPr>
              <a:t>GS2 </a:t>
            </a:r>
            <a:r>
              <a:rPr kumimoji="1" lang="en-US" altLang="zh-CN" sz="2200" b="1">
                <a:solidFill>
                  <a:srgbClr val="000000"/>
                </a:solidFill>
                <a:latin typeface="Times New Roman" panose="02020603050405020304" pitchFamily="18" charset="0"/>
                <a:ea typeface="华康简宋"/>
                <a:cs typeface="Times New Roman" panose="02020603050405020304" pitchFamily="18" charset="0"/>
              </a:rPr>
              <a:t>= </a:t>
            </a:r>
            <a:r>
              <a:rPr kumimoji="1" lang="en-US" altLang="zh-CN" sz="2200" b="1" i="1">
                <a:solidFill>
                  <a:srgbClr val="000000"/>
                </a:solidFill>
                <a:latin typeface="Times New Roman" panose="02020603050405020304" pitchFamily="18" charset="0"/>
                <a:ea typeface="华康简宋"/>
                <a:cs typeface="Times New Roman" panose="02020603050405020304" pitchFamily="18" charset="0"/>
              </a:rPr>
              <a:t>V</a:t>
            </a:r>
            <a:r>
              <a:rPr kumimoji="1" lang="en-US" altLang="zh-CN" sz="2200" b="1" baseline="-30000">
                <a:solidFill>
                  <a:srgbClr val="000000"/>
                </a:solidFill>
                <a:latin typeface="Times New Roman" panose="02020603050405020304" pitchFamily="18" charset="0"/>
                <a:ea typeface="华康简宋"/>
                <a:cs typeface="Times New Roman" panose="02020603050405020304" pitchFamily="18" charset="0"/>
              </a:rPr>
              <a:t>GS1 </a:t>
            </a:r>
            <a:r>
              <a:rPr kumimoji="1" lang="en-US" altLang="zh-CN" sz="2200" b="1">
                <a:solidFill>
                  <a:srgbClr val="000000"/>
                </a:solidFill>
                <a:latin typeface="Times New Roman" panose="02020603050405020304" pitchFamily="18" charset="0"/>
                <a:ea typeface="华康简宋"/>
                <a:cs typeface="Times New Roman" panose="02020603050405020304" pitchFamily="18" charset="0"/>
              </a:rPr>
              <a:t>= </a:t>
            </a:r>
            <a:r>
              <a:rPr kumimoji="1" lang="en-US" altLang="zh-CN" sz="2200" b="1" i="1">
                <a:solidFill>
                  <a:srgbClr val="000000"/>
                </a:solidFill>
                <a:latin typeface="Times New Roman" panose="02020603050405020304" pitchFamily="18" charset="0"/>
                <a:ea typeface="华康简宋"/>
                <a:cs typeface="Times New Roman" panose="02020603050405020304" pitchFamily="18" charset="0"/>
              </a:rPr>
              <a:t>V</a:t>
            </a:r>
            <a:r>
              <a:rPr kumimoji="1" lang="en-US" altLang="zh-CN" sz="2200" b="1" baseline="-30000">
                <a:solidFill>
                  <a:srgbClr val="000000"/>
                </a:solidFill>
                <a:latin typeface="Times New Roman" panose="02020603050405020304" pitchFamily="18" charset="0"/>
                <a:ea typeface="华康简宋"/>
                <a:cs typeface="Times New Roman" panose="02020603050405020304" pitchFamily="18" charset="0"/>
              </a:rPr>
              <a:t>GS</a:t>
            </a:r>
          </a:p>
        </p:txBody>
      </p:sp>
      <p:sp>
        <p:nvSpPr>
          <p:cNvPr id="20" name="Rectangle 19"/>
          <p:cNvSpPr>
            <a:spLocks noChangeArrowheads="1"/>
          </p:cNvSpPr>
          <p:nvPr/>
        </p:nvSpPr>
        <p:spPr bwMode="auto">
          <a:xfrm>
            <a:off x="784225" y="3649663"/>
            <a:ext cx="4191000" cy="1497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0"/>
              </a:spcBef>
              <a:buFontTx/>
              <a:buNone/>
            </a:pPr>
            <a:r>
              <a:rPr kumimoji="1" lang="en-US" altLang="zh-CN" sz="2200" b="1">
                <a:solidFill>
                  <a:srgbClr val="000000"/>
                </a:solidFill>
                <a:latin typeface="Times New Roman" panose="02020603050405020304" pitchFamily="18" charset="0"/>
                <a:ea typeface="楷体_GB2312" pitchFamily="49" charset="-122"/>
                <a:cs typeface="Times New Roman" panose="02020603050405020304" pitchFamily="18" charset="0"/>
              </a:rPr>
              <a:t>T</a:t>
            </a:r>
            <a:r>
              <a:rPr kumimoji="1" lang="en-US" altLang="zh-CN" sz="2200" b="1" baseline="-25000">
                <a:solidFill>
                  <a:srgbClr val="000000"/>
                </a:solidFill>
                <a:latin typeface="Times New Roman" panose="02020603050405020304" pitchFamily="18" charset="0"/>
                <a:ea typeface="楷体_GB2312" pitchFamily="49" charset="-122"/>
                <a:cs typeface="Times New Roman" panose="02020603050405020304" pitchFamily="18" charset="0"/>
              </a:rPr>
              <a:t>2</a:t>
            </a:r>
            <a:r>
              <a:rPr kumimoji="1"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漏极接负载构成回路后，只要满足</a:t>
            </a:r>
            <a:r>
              <a:rPr kumimoji="1" lang="en-US" altLang="zh-CN" sz="2200" b="1" i="1">
                <a:solidFill>
                  <a:srgbClr val="000000"/>
                </a:solidFill>
                <a:latin typeface="Times New Roman" panose="02020603050405020304" pitchFamily="18" charset="0"/>
                <a:ea typeface="华康简宋"/>
                <a:cs typeface="Times New Roman" panose="02020603050405020304" pitchFamily="18" charset="0"/>
              </a:rPr>
              <a:t>V</a:t>
            </a:r>
            <a:r>
              <a:rPr kumimoji="1" lang="en-US" altLang="zh-CN" sz="2200" b="1" baseline="-30000">
                <a:solidFill>
                  <a:srgbClr val="000000"/>
                </a:solidFill>
                <a:latin typeface="Times New Roman" panose="02020603050405020304" pitchFamily="18" charset="0"/>
                <a:ea typeface="华康简宋"/>
                <a:cs typeface="Times New Roman" panose="02020603050405020304" pitchFamily="18" charset="0"/>
              </a:rPr>
              <a:t>DS2 </a:t>
            </a:r>
            <a:r>
              <a:rPr kumimoji="1" lang="en-US" altLang="zh-CN" sz="2200" b="1">
                <a:solidFill>
                  <a:srgbClr val="000000"/>
                </a:solidFill>
                <a:latin typeface="Times New Roman" panose="02020603050405020304" pitchFamily="18" charset="0"/>
                <a:ea typeface="华康简宋"/>
                <a:cs typeface="Times New Roman" panose="02020603050405020304" pitchFamily="18" charset="0"/>
              </a:rPr>
              <a:t>&gt; </a:t>
            </a:r>
            <a:r>
              <a:rPr kumimoji="1" lang="en-US" altLang="zh-CN" sz="2200" b="1" i="1">
                <a:solidFill>
                  <a:srgbClr val="000000"/>
                </a:solidFill>
                <a:latin typeface="Times New Roman" panose="02020603050405020304" pitchFamily="18" charset="0"/>
                <a:ea typeface="华康简宋"/>
                <a:cs typeface="Times New Roman" panose="02020603050405020304" pitchFamily="18" charset="0"/>
              </a:rPr>
              <a:t>V</a:t>
            </a:r>
            <a:r>
              <a:rPr kumimoji="1" lang="en-US" altLang="zh-CN" sz="2200" b="1" baseline="-30000">
                <a:solidFill>
                  <a:srgbClr val="000000"/>
                </a:solidFill>
                <a:latin typeface="Times New Roman" panose="02020603050405020304" pitchFamily="18" charset="0"/>
                <a:ea typeface="华康简宋"/>
                <a:cs typeface="Times New Roman" panose="02020603050405020304" pitchFamily="18" charset="0"/>
              </a:rPr>
              <a:t>GS</a:t>
            </a:r>
            <a:r>
              <a:rPr kumimoji="1" lang="en-US" altLang="zh-CN" sz="2200" b="1">
                <a:solidFill>
                  <a:srgbClr val="000000"/>
                </a:solidFill>
                <a:latin typeface="楷体_GB2312" pitchFamily="49" charset="-122"/>
                <a:ea typeface="楷体_GB2312" pitchFamily="49" charset="-122"/>
                <a:cs typeface="Times New Roman" panose="02020603050405020304" pitchFamily="18" charset="0"/>
              </a:rPr>
              <a:t>-</a:t>
            </a:r>
            <a:r>
              <a:rPr kumimoji="1" lang="en-US" altLang="zh-CN" sz="2200" b="1" i="1">
                <a:solidFill>
                  <a:srgbClr val="000000"/>
                </a:solidFill>
                <a:latin typeface="Times New Roman" panose="02020603050405020304" pitchFamily="18" charset="0"/>
                <a:ea typeface="华康简宋"/>
                <a:cs typeface="Times New Roman" panose="02020603050405020304" pitchFamily="18" charset="0"/>
              </a:rPr>
              <a:t>V</a:t>
            </a:r>
            <a:r>
              <a:rPr kumimoji="1" lang="en-US" altLang="zh-CN" sz="2200" b="1" baseline="-30000">
                <a:solidFill>
                  <a:srgbClr val="000000"/>
                </a:solidFill>
                <a:latin typeface="Times New Roman" panose="02020603050405020304" pitchFamily="18" charset="0"/>
                <a:ea typeface="华康简宋"/>
                <a:cs typeface="Times New Roman" panose="02020603050405020304" pitchFamily="18" charset="0"/>
              </a:rPr>
              <a:t>TN</a:t>
            </a:r>
            <a:r>
              <a:rPr kumimoji="1" lang="en-US" altLang="zh-CN" sz="2200" b="1">
                <a:solidFill>
                  <a:srgbClr val="000000"/>
                </a:solidFill>
                <a:latin typeface="Times New Roman" panose="02020603050405020304" pitchFamily="18" charset="0"/>
                <a:ea typeface="楷体_GB2312" pitchFamily="49" charset="-122"/>
                <a:cs typeface="Times New Roman" panose="02020603050405020304" pitchFamily="18" charset="0"/>
              </a:rPr>
              <a:t> </a:t>
            </a:r>
            <a:r>
              <a:rPr kumimoji="1"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，就一定工作在饱和区，且有</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strips(downRight)">
                                      <p:cBhvr>
                                        <p:cTn id="7" dur="500"/>
                                        <p:tgtEl>
                                          <p:spTgt spid="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strips(downRight)">
                                      <p:cBhvr>
                                        <p:cTn id="12" dur="500"/>
                                        <p:tgtEl>
                                          <p:spTgt spid="1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strips(downRight)">
                                      <p:cBhvr>
                                        <p:cTn id="17" dur="500"/>
                                        <p:tgtEl>
                                          <p:spTgt spid="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strips(downRight)">
                                      <p:cBhvr>
                                        <p:cTn id="22" dur="500"/>
                                        <p:tgtEl>
                                          <p:spTgt spid="1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strips(downRight)">
                                      <p:cBhvr>
                                        <p:cTn id="27" dur="500"/>
                                        <p:tgtEl>
                                          <p:spTgt spid="1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strips(downRight)">
                                      <p:cBhvr>
                                        <p:cTn id="32" dur="500"/>
                                        <p:tgtEl>
                                          <p:spTgt spid="2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strips(downRight)">
                                      <p:cBhvr>
                                        <p:cTn id="3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标题 1"/>
          <p:cNvSpPr>
            <a:spLocks noGrp="1"/>
          </p:cNvSpPr>
          <p:nvPr>
            <p:ph type="title"/>
          </p:nvPr>
        </p:nvSpPr>
        <p:spPr>
          <a:xfrm>
            <a:off x="701675" y="71438"/>
            <a:ext cx="7888288" cy="646112"/>
          </a:xfrm>
        </p:spPr>
        <p:txBody>
          <a:bodyPr/>
          <a:lstStyle/>
          <a:p>
            <a:pPr eaLnBrk="1" hangingPunct="1"/>
            <a:r>
              <a:rPr lang="en-US" altLang="zh-CN"/>
              <a:t>7.1.1  FET</a:t>
            </a:r>
            <a:r>
              <a:rPr lang="zh-CN" altLang="en-US"/>
              <a:t>电流源电路</a:t>
            </a:r>
          </a:p>
        </p:txBody>
      </p:sp>
      <p:sp>
        <p:nvSpPr>
          <p:cNvPr id="12291" name="Rectangle 6">
            <a:hlinkClick r:id="rId3" action="ppaction://hlinksldjump"/>
          </p:cNvPr>
          <p:cNvSpPr>
            <a:spLocks noChangeArrowheads="1"/>
          </p:cNvSpPr>
          <p:nvPr/>
        </p:nvSpPr>
        <p:spPr bwMode="auto">
          <a:xfrm>
            <a:off x="457200" y="692150"/>
            <a:ext cx="4953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1.  MOSFET</a:t>
            </a:r>
            <a:r>
              <a:rPr lang="zh-CN" altLang="en-US" sz="2800" b="1">
                <a:solidFill>
                  <a:srgbClr val="800000"/>
                </a:solidFill>
                <a:latin typeface="Times New Roman" panose="02020603050405020304" pitchFamily="18" charset="0"/>
                <a:ea typeface="楷体_GB2312" pitchFamily="49" charset="-122"/>
              </a:rPr>
              <a:t>镜像电流源</a:t>
            </a:r>
          </a:p>
        </p:txBody>
      </p:sp>
      <p:graphicFrame>
        <p:nvGraphicFramePr>
          <p:cNvPr id="12292" name="Object 18"/>
          <p:cNvGraphicFramePr>
            <a:graphicFrameLocks noChangeAspect="1"/>
          </p:cNvGraphicFramePr>
          <p:nvPr/>
        </p:nvGraphicFramePr>
        <p:xfrm>
          <a:off x="963613" y="1309688"/>
          <a:ext cx="3660775" cy="690562"/>
        </p:xfrm>
        <a:graphic>
          <a:graphicData uri="http://schemas.openxmlformats.org/presentationml/2006/ole">
            <mc:AlternateContent xmlns:mc="http://schemas.openxmlformats.org/markup-compatibility/2006">
              <mc:Choice xmlns:v="urn:schemas-microsoft-com:vml" Requires="v">
                <p:oleObj spid="_x0000_s2054" name="公式" r:id="rId4" imgW="2108200" imgH="406400" progId="Equation.3">
                  <p:embed/>
                </p:oleObj>
              </mc:Choice>
              <mc:Fallback>
                <p:oleObj name="公式" r:id="rId4" imgW="2108200" imgH="406400" progId="Equation.3">
                  <p:embed/>
                  <p:pic>
                    <p:nvPicPr>
                      <p:cNvPr id="12292" name="Object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3613" y="1309688"/>
                        <a:ext cx="3660775" cy="690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9"/>
          <p:cNvGraphicFramePr>
            <a:graphicFrameLocks noChangeAspect="1"/>
          </p:cNvGraphicFramePr>
          <p:nvPr/>
        </p:nvGraphicFramePr>
        <p:xfrm>
          <a:off x="1582738" y="2066925"/>
          <a:ext cx="2965450" cy="430213"/>
        </p:xfrm>
        <a:graphic>
          <a:graphicData uri="http://schemas.openxmlformats.org/presentationml/2006/ole">
            <mc:AlternateContent xmlns:mc="http://schemas.openxmlformats.org/markup-compatibility/2006">
              <mc:Choice xmlns:v="urn:schemas-microsoft-com:vml" Requires="v">
                <p:oleObj spid="_x0000_s2055" name="公式" r:id="rId6" imgW="1765300" imgH="254000" progId="Equation.3">
                  <p:embed/>
                </p:oleObj>
              </mc:Choice>
              <mc:Fallback>
                <p:oleObj name="公式" r:id="rId6" imgW="1765300" imgH="254000" progId="Equation.3">
                  <p:embed/>
                  <p:pic>
                    <p:nvPicPr>
                      <p:cNvPr id="14" name="Object 1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82738" y="2066925"/>
                        <a:ext cx="296545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Rectangle 21"/>
          <p:cNvSpPr>
            <a:spLocks noChangeArrowheads="1"/>
          </p:cNvSpPr>
          <p:nvPr/>
        </p:nvSpPr>
        <p:spPr bwMode="auto">
          <a:xfrm>
            <a:off x="493713" y="2058988"/>
            <a:ext cx="1323975"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200" b="1">
                <a:solidFill>
                  <a:srgbClr val="000000"/>
                </a:solidFill>
                <a:latin typeface="楷体_GB2312" pitchFamily="49" charset="-122"/>
                <a:ea typeface="楷体_GB2312" pitchFamily="49" charset="-122"/>
                <a:cs typeface="Times New Roman" panose="02020603050405020304" pitchFamily="18" charset="0"/>
              </a:rPr>
              <a:t>再根据</a:t>
            </a:r>
            <a:endParaRPr kumimoji="1" lang="zh-CN" altLang="en-US" sz="2200" b="1" baseline="-30000">
              <a:solidFill>
                <a:srgbClr val="000000"/>
              </a:solidFill>
              <a:latin typeface="Times New Roman" panose="02020603050405020304" pitchFamily="18" charset="0"/>
              <a:ea typeface="华康简宋"/>
              <a:cs typeface="Times New Roman" panose="02020603050405020304" pitchFamily="18" charset="0"/>
            </a:endParaRPr>
          </a:p>
        </p:txBody>
      </p:sp>
      <p:sp>
        <p:nvSpPr>
          <p:cNvPr id="16" name="Rectangle 22"/>
          <p:cNvSpPr>
            <a:spLocks noChangeArrowheads="1"/>
          </p:cNvSpPr>
          <p:nvPr/>
        </p:nvSpPr>
        <p:spPr bwMode="auto">
          <a:xfrm>
            <a:off x="528638" y="2597150"/>
            <a:ext cx="32258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200" b="1">
                <a:solidFill>
                  <a:srgbClr val="000000"/>
                </a:solidFill>
                <a:latin typeface="楷体_GB2312" pitchFamily="49" charset="-122"/>
                <a:ea typeface="楷体_GB2312" pitchFamily="49" charset="-122"/>
                <a:cs typeface="Times New Roman" panose="02020603050405020304" pitchFamily="18" charset="0"/>
              </a:rPr>
              <a:t>便可求出电流值</a:t>
            </a:r>
            <a:endParaRPr kumimoji="1" lang="zh-CN" altLang="en-US" sz="2200" b="1" baseline="-30000">
              <a:solidFill>
                <a:srgbClr val="000000"/>
              </a:solidFill>
              <a:latin typeface="Times New Roman" panose="02020603050405020304" pitchFamily="18" charset="0"/>
              <a:ea typeface="华康简宋"/>
              <a:cs typeface="Times New Roman" panose="02020603050405020304" pitchFamily="18" charset="0"/>
            </a:endParaRPr>
          </a:p>
        </p:txBody>
      </p:sp>
      <p:sp>
        <p:nvSpPr>
          <p:cNvPr id="17" name="Rectangle 36"/>
          <p:cNvSpPr>
            <a:spLocks noChangeArrowheads="1"/>
          </p:cNvSpPr>
          <p:nvPr/>
        </p:nvSpPr>
        <p:spPr bwMode="auto">
          <a:xfrm>
            <a:off x="560388" y="3122613"/>
            <a:ext cx="3500437"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buClr>
                <a:srgbClr val="CC0000"/>
              </a:buClr>
              <a:buFont typeface="Wingdings" panose="05000000000000000000" pitchFamily="2" charset="2"/>
              <a:buNone/>
            </a:pPr>
            <a:r>
              <a:rPr lang="en-US" altLang="zh-CN" sz="2200" b="1" i="1">
                <a:solidFill>
                  <a:srgbClr val="000000"/>
                </a:solidFill>
                <a:latin typeface="Times New Roman" panose="02020603050405020304" pitchFamily="18" charset="0"/>
                <a:ea typeface="楷体_GB2312" pitchFamily="49" charset="-122"/>
              </a:rPr>
              <a:t>I</a:t>
            </a:r>
            <a:r>
              <a:rPr lang="en-US" altLang="zh-CN" sz="2200" b="1" baseline="-25000">
                <a:solidFill>
                  <a:srgbClr val="000000"/>
                </a:solidFill>
                <a:latin typeface="Times New Roman" panose="02020603050405020304" pitchFamily="18" charset="0"/>
                <a:ea typeface="楷体_GB2312" pitchFamily="49" charset="-122"/>
              </a:rPr>
              <a:t>O</a:t>
            </a:r>
            <a:r>
              <a:rPr lang="zh-CN" altLang="en-US" sz="2200" b="1">
                <a:solidFill>
                  <a:srgbClr val="000000"/>
                </a:solidFill>
                <a:latin typeface="Times New Roman" panose="02020603050405020304" pitchFamily="18" charset="0"/>
                <a:ea typeface="楷体_GB2312" pitchFamily="49" charset="-122"/>
              </a:rPr>
              <a:t>的电流值与</a:t>
            </a:r>
            <a:r>
              <a:rPr lang="en-US" altLang="zh-CN" sz="2200" b="1" i="1">
                <a:solidFill>
                  <a:srgbClr val="000000"/>
                </a:solidFill>
                <a:latin typeface="Times New Roman" panose="02020603050405020304" pitchFamily="18" charset="0"/>
                <a:ea typeface="楷体_GB2312" pitchFamily="49" charset="-122"/>
              </a:rPr>
              <a:t>R</a:t>
            </a:r>
            <a:r>
              <a:rPr lang="en-US" altLang="zh-CN" sz="2200" b="1" baseline="-25000">
                <a:solidFill>
                  <a:srgbClr val="000000"/>
                </a:solidFill>
                <a:latin typeface="Times New Roman" panose="02020603050405020304" pitchFamily="18" charset="0"/>
                <a:ea typeface="楷体_GB2312" pitchFamily="49" charset="-122"/>
              </a:rPr>
              <a:t>d</a:t>
            </a:r>
            <a:r>
              <a:rPr lang="zh-CN" altLang="en-US" sz="2200" b="1">
                <a:solidFill>
                  <a:srgbClr val="000000"/>
                </a:solidFill>
                <a:latin typeface="Times New Roman" panose="02020603050405020304" pitchFamily="18" charset="0"/>
                <a:ea typeface="楷体_GB2312" pitchFamily="49" charset="-122"/>
              </a:rPr>
              <a:t>无关</a:t>
            </a:r>
          </a:p>
        </p:txBody>
      </p:sp>
      <p:sp>
        <p:nvSpPr>
          <p:cNvPr id="18" name="Rectangle 39"/>
          <p:cNvSpPr>
            <a:spLocks noChangeArrowheads="1"/>
          </p:cNvSpPr>
          <p:nvPr/>
        </p:nvSpPr>
        <p:spPr bwMode="auto">
          <a:xfrm>
            <a:off x="560388" y="3649663"/>
            <a:ext cx="4522787" cy="1649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55000"/>
              </a:lnSpc>
              <a:spcBef>
                <a:spcPct val="5000"/>
              </a:spcBef>
              <a:buClr>
                <a:srgbClr val="CC0000"/>
              </a:buClr>
              <a:buFont typeface="Wingdings" panose="05000000000000000000" pitchFamily="2" charset="2"/>
              <a:buNone/>
            </a:pPr>
            <a:r>
              <a:rPr lang="en-US" altLang="zh-CN" sz="2200" b="1">
                <a:solidFill>
                  <a:srgbClr val="000000"/>
                </a:solidFill>
                <a:latin typeface="Times New Roman" panose="02020603050405020304" pitchFamily="18" charset="0"/>
                <a:ea typeface="楷体_GB2312" pitchFamily="49" charset="-122"/>
              </a:rPr>
              <a:t>         </a:t>
            </a:r>
            <a:r>
              <a:rPr lang="en-US" altLang="zh-CN" sz="2200" b="1" i="1">
                <a:solidFill>
                  <a:srgbClr val="000000"/>
                </a:solidFill>
                <a:latin typeface="Times New Roman" panose="02020603050405020304" pitchFamily="18" charset="0"/>
                <a:ea typeface="楷体_GB2312" pitchFamily="49" charset="-122"/>
              </a:rPr>
              <a:t>R</a:t>
            </a:r>
            <a:r>
              <a:rPr lang="en-US" altLang="zh-CN" sz="2200" b="1" baseline="-25000">
                <a:solidFill>
                  <a:srgbClr val="000000"/>
                </a:solidFill>
                <a:latin typeface="Times New Roman" panose="02020603050405020304" pitchFamily="18" charset="0"/>
                <a:ea typeface="楷体_GB2312" pitchFamily="49" charset="-122"/>
              </a:rPr>
              <a:t>d</a:t>
            </a:r>
            <a:r>
              <a:rPr lang="zh-CN" altLang="en-US" sz="2200" b="1">
                <a:solidFill>
                  <a:srgbClr val="000000"/>
                </a:solidFill>
                <a:latin typeface="Times New Roman" panose="02020603050405020304" pitchFamily="18" charset="0"/>
                <a:ea typeface="楷体_GB2312" pitchFamily="49" charset="-122"/>
              </a:rPr>
              <a:t>的值在一定范围内变化时（</a:t>
            </a:r>
            <a:r>
              <a:rPr kumimoji="1" lang="en-US" altLang="zh-CN" sz="2200" b="1" i="1">
                <a:solidFill>
                  <a:srgbClr val="000000"/>
                </a:solidFill>
                <a:latin typeface="Times New Roman" panose="02020603050405020304" pitchFamily="18" charset="0"/>
                <a:ea typeface="华康简宋"/>
                <a:cs typeface="华康简宋"/>
              </a:rPr>
              <a:t>V</a:t>
            </a:r>
            <a:r>
              <a:rPr kumimoji="1" lang="en-US" altLang="zh-CN" sz="2200" b="1" baseline="-30000">
                <a:solidFill>
                  <a:srgbClr val="000000"/>
                </a:solidFill>
                <a:latin typeface="Times New Roman" panose="02020603050405020304" pitchFamily="18" charset="0"/>
                <a:ea typeface="华康简宋"/>
                <a:cs typeface="华康简宋"/>
              </a:rPr>
              <a:t>DS2 </a:t>
            </a:r>
            <a:r>
              <a:rPr kumimoji="1" lang="en-US" altLang="zh-CN" sz="2200" b="1">
                <a:solidFill>
                  <a:srgbClr val="000000"/>
                </a:solidFill>
                <a:latin typeface="Times New Roman" panose="02020603050405020304" pitchFamily="18" charset="0"/>
                <a:ea typeface="华康简宋"/>
                <a:cs typeface="华康简宋"/>
              </a:rPr>
              <a:t>&gt; </a:t>
            </a:r>
            <a:r>
              <a:rPr kumimoji="1" lang="en-US" altLang="zh-CN" sz="2200" b="1" i="1">
                <a:solidFill>
                  <a:srgbClr val="000000"/>
                </a:solidFill>
                <a:latin typeface="Times New Roman" panose="02020603050405020304" pitchFamily="18" charset="0"/>
                <a:ea typeface="华康简宋"/>
                <a:cs typeface="华康简宋"/>
              </a:rPr>
              <a:t>V</a:t>
            </a:r>
            <a:r>
              <a:rPr kumimoji="1" lang="en-US" altLang="zh-CN" sz="2200" b="1" baseline="-30000">
                <a:solidFill>
                  <a:srgbClr val="000000"/>
                </a:solidFill>
                <a:latin typeface="Times New Roman" panose="02020603050405020304" pitchFamily="18" charset="0"/>
                <a:ea typeface="华康简宋"/>
                <a:cs typeface="华康简宋"/>
              </a:rPr>
              <a:t>GS</a:t>
            </a:r>
            <a:r>
              <a:rPr kumimoji="1" lang="en-US" altLang="zh-CN" sz="2200" b="1">
                <a:solidFill>
                  <a:srgbClr val="000000"/>
                </a:solidFill>
                <a:latin typeface="楷体_GB2312" pitchFamily="49" charset="-122"/>
                <a:ea typeface="楷体_GB2312" pitchFamily="49" charset="-122"/>
              </a:rPr>
              <a:t>-</a:t>
            </a:r>
            <a:r>
              <a:rPr kumimoji="1" lang="en-US" altLang="zh-CN" sz="2200" b="1" i="1">
                <a:solidFill>
                  <a:srgbClr val="000000"/>
                </a:solidFill>
                <a:latin typeface="Times New Roman" panose="02020603050405020304" pitchFamily="18" charset="0"/>
                <a:ea typeface="华康简宋"/>
                <a:cs typeface="华康简宋"/>
              </a:rPr>
              <a:t>V</a:t>
            </a:r>
            <a:r>
              <a:rPr kumimoji="1" lang="en-US" altLang="zh-CN" sz="2200" b="1" baseline="-30000">
                <a:solidFill>
                  <a:srgbClr val="000000"/>
                </a:solidFill>
                <a:latin typeface="Times New Roman" panose="02020603050405020304" pitchFamily="18" charset="0"/>
                <a:ea typeface="华康简宋"/>
                <a:cs typeface="华康简宋"/>
              </a:rPr>
              <a:t>TN</a:t>
            </a:r>
            <a:r>
              <a:rPr lang="zh-CN" altLang="en-US" sz="2200" b="1">
                <a:solidFill>
                  <a:srgbClr val="000000"/>
                </a:solidFill>
                <a:latin typeface="Times New Roman" panose="02020603050405020304" pitchFamily="18" charset="0"/>
                <a:ea typeface="楷体_GB2312" pitchFamily="49" charset="-122"/>
              </a:rPr>
              <a:t>），</a:t>
            </a:r>
            <a:r>
              <a:rPr lang="en-US" altLang="zh-CN" sz="2200" b="1" i="1">
                <a:solidFill>
                  <a:srgbClr val="000000"/>
                </a:solidFill>
                <a:latin typeface="Times New Roman" panose="02020603050405020304" pitchFamily="18" charset="0"/>
                <a:ea typeface="楷体_GB2312" pitchFamily="49" charset="-122"/>
              </a:rPr>
              <a:t>I</a:t>
            </a:r>
            <a:r>
              <a:rPr lang="en-US" altLang="zh-CN" sz="2200" b="1" baseline="-25000">
                <a:solidFill>
                  <a:srgbClr val="000000"/>
                </a:solidFill>
                <a:latin typeface="Times New Roman" panose="02020603050405020304" pitchFamily="18" charset="0"/>
                <a:ea typeface="楷体_GB2312" pitchFamily="49" charset="-122"/>
              </a:rPr>
              <a:t>O</a:t>
            </a:r>
            <a:r>
              <a:rPr lang="zh-CN" altLang="en-US" sz="2200" b="1">
                <a:solidFill>
                  <a:srgbClr val="000000"/>
                </a:solidFill>
                <a:latin typeface="Times New Roman" panose="02020603050405020304" pitchFamily="18" charset="0"/>
                <a:ea typeface="楷体_GB2312" pitchFamily="49" charset="-122"/>
              </a:rPr>
              <a:t>的电流值将保持不变，反映出</a:t>
            </a:r>
            <a:r>
              <a:rPr lang="en-US" altLang="zh-CN" sz="2200" b="1" i="1">
                <a:solidFill>
                  <a:srgbClr val="000000"/>
                </a:solidFill>
                <a:latin typeface="Times New Roman" panose="02020603050405020304" pitchFamily="18" charset="0"/>
                <a:ea typeface="楷体_GB2312" pitchFamily="49" charset="-122"/>
              </a:rPr>
              <a:t>I</a:t>
            </a:r>
            <a:r>
              <a:rPr lang="en-US" altLang="zh-CN" sz="2200" b="1" baseline="-25000">
                <a:solidFill>
                  <a:srgbClr val="000000"/>
                </a:solidFill>
                <a:latin typeface="Times New Roman" panose="02020603050405020304" pitchFamily="18" charset="0"/>
                <a:ea typeface="楷体_GB2312" pitchFamily="49" charset="-122"/>
              </a:rPr>
              <a:t>O</a:t>
            </a:r>
            <a:r>
              <a:rPr lang="zh-CN" altLang="en-US" sz="2200" b="1">
                <a:solidFill>
                  <a:srgbClr val="000000"/>
                </a:solidFill>
                <a:latin typeface="Times New Roman" panose="02020603050405020304" pitchFamily="18" charset="0"/>
                <a:ea typeface="楷体_GB2312" pitchFamily="49" charset="-122"/>
              </a:rPr>
              <a:t>的</a:t>
            </a:r>
            <a:r>
              <a:rPr lang="zh-CN" altLang="en-US" sz="2200" b="1">
                <a:solidFill>
                  <a:srgbClr val="FF0000"/>
                </a:solidFill>
                <a:latin typeface="Times New Roman" panose="02020603050405020304" pitchFamily="18" charset="0"/>
                <a:ea typeface="楷体_GB2312" pitchFamily="49" charset="-122"/>
              </a:rPr>
              <a:t>恒流特性</a:t>
            </a:r>
            <a:r>
              <a:rPr lang="zh-CN" altLang="en-US" sz="2200" b="1">
                <a:solidFill>
                  <a:srgbClr val="000000"/>
                </a:solidFill>
                <a:latin typeface="Times New Roman" panose="02020603050405020304" pitchFamily="18" charset="0"/>
                <a:ea typeface="楷体_GB2312" pitchFamily="49" charset="-122"/>
              </a:rPr>
              <a:t>。</a:t>
            </a:r>
          </a:p>
        </p:txBody>
      </p:sp>
      <p:graphicFrame>
        <p:nvGraphicFramePr>
          <p:cNvPr id="12298" name="Object 40"/>
          <p:cNvGraphicFramePr>
            <a:graphicFrameLocks noChangeAspect="1"/>
          </p:cNvGraphicFramePr>
          <p:nvPr/>
        </p:nvGraphicFramePr>
        <p:xfrm>
          <a:off x="5203825" y="779463"/>
          <a:ext cx="3721100" cy="3756025"/>
        </p:xfrm>
        <a:graphic>
          <a:graphicData uri="http://schemas.openxmlformats.org/presentationml/2006/ole">
            <mc:AlternateContent xmlns:mc="http://schemas.openxmlformats.org/markup-compatibility/2006">
              <mc:Choice xmlns:v="urn:schemas-microsoft-com:vml" Requires="v">
                <p:oleObj spid="_x0000_s2056" name="图片" r:id="rId8" imgW="2065443" imgH="2088470" progId="Word.Picture.8">
                  <p:embed/>
                </p:oleObj>
              </mc:Choice>
              <mc:Fallback>
                <p:oleObj name="图片" r:id="rId8" imgW="2065443" imgH="2088470" progId="Word.Picture.8">
                  <p:embed/>
                  <p:pic>
                    <p:nvPicPr>
                      <p:cNvPr id="12298" name="Object 4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203825" y="779463"/>
                        <a:ext cx="3721100" cy="3756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37"/>
          <p:cNvGraphicFramePr>
            <a:graphicFrameLocks noChangeAspect="1"/>
          </p:cNvGraphicFramePr>
          <p:nvPr/>
        </p:nvGraphicFramePr>
        <p:xfrm>
          <a:off x="5203825" y="779463"/>
          <a:ext cx="3721100" cy="3756025"/>
        </p:xfrm>
        <a:graphic>
          <a:graphicData uri="http://schemas.openxmlformats.org/presentationml/2006/ole">
            <mc:AlternateContent xmlns:mc="http://schemas.openxmlformats.org/markup-compatibility/2006">
              <mc:Choice xmlns:v="urn:schemas-microsoft-com:vml" Requires="v">
                <p:oleObj spid="_x0000_s2057" name="图片" r:id="rId10" imgW="2065443" imgH="2088470" progId="Word.Picture.8">
                  <p:embed/>
                </p:oleObj>
              </mc:Choice>
              <mc:Fallback>
                <p:oleObj name="图片" r:id="rId10" imgW="2065443" imgH="2088470" progId="Word.Picture.8">
                  <p:embed/>
                  <p:pic>
                    <p:nvPicPr>
                      <p:cNvPr id="20" name="Object 37"/>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03825" y="779463"/>
                        <a:ext cx="3721100" cy="3756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strips(downRight)">
                                      <p:cBhvr>
                                        <p:cTn id="7" dur="500"/>
                                        <p:tgtEl>
                                          <p:spTgt spid="15"/>
                                        </p:tgtEl>
                                      </p:cBhvr>
                                    </p:animEffect>
                                  </p:childTnLst>
                                </p:cTn>
                              </p:par>
                            </p:childTnLst>
                          </p:cTn>
                        </p:par>
                        <p:par>
                          <p:cTn id="8" fill="hold" nodeType="afterGroup">
                            <p:stCondLst>
                              <p:cond delay="500"/>
                            </p:stCondLst>
                            <p:childTnLst>
                              <p:par>
                                <p:cTn id="9" presetID="18" presetClass="entr" presetSubtype="6"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strips(downRight)">
                                      <p:cBhvr>
                                        <p:cTn id="11" dur="500"/>
                                        <p:tgtEl>
                                          <p:spTgt spid="14"/>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grpId="0" nodeType="click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strips(downRight)">
                                      <p:cBhvr>
                                        <p:cTn id="16" dur="500"/>
                                        <p:tgtEl>
                                          <p:spTgt spid="16"/>
                                        </p:tgtEl>
                                      </p:cBhvr>
                                    </p:animEffect>
                                  </p:childTnLst>
                                </p:cTn>
                              </p:par>
                            </p:childTnLst>
                          </p:cTn>
                        </p:par>
                      </p:childTnLst>
                    </p:cTn>
                  </p:par>
                  <p:par>
                    <p:cTn id="17" fill="hold" nodeType="clickPar">
                      <p:stCondLst>
                        <p:cond delay="indefinite"/>
                      </p:stCondLst>
                      <p:childTnLst>
                        <p:par>
                          <p:cTn id="18" fill="hold" nodeType="withGroup">
                            <p:stCondLst>
                              <p:cond delay="0"/>
                            </p:stCondLst>
                            <p:childTnLst>
                              <p:par>
                                <p:cTn id="19" presetID="18" presetClass="entr" presetSubtype="9" fill="hold" nodeType="click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strips(upLeft)">
                                      <p:cBhvr>
                                        <p:cTn id="21" dur="500"/>
                                        <p:tgtEl>
                                          <p:spTgt spid="20"/>
                                        </p:tgtEl>
                                      </p:cBhvr>
                                    </p:animEffect>
                                  </p:childTnLst>
                                </p:cTn>
                              </p:par>
                            </p:childTnLst>
                          </p:cTn>
                        </p:par>
                      </p:childTnLst>
                    </p:cTn>
                  </p:par>
                  <p:par>
                    <p:cTn id="22" fill="hold" nodeType="clickPar">
                      <p:stCondLst>
                        <p:cond delay="indefinite"/>
                      </p:stCondLst>
                      <p:childTnLst>
                        <p:par>
                          <p:cTn id="23" fill="hold" nodeType="withGroup">
                            <p:stCondLst>
                              <p:cond delay="0"/>
                            </p:stCondLst>
                            <p:childTnLst>
                              <p:par>
                                <p:cTn id="24" presetID="18" presetClass="entr" presetSubtype="6" fill="hold" grpId="0" nodeType="click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strips(downRight)">
                                      <p:cBhvr>
                                        <p:cTn id="26" dur="500"/>
                                        <p:tgtEl>
                                          <p:spTgt spid="17"/>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6"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strips(downRight)">
                                      <p:cBhvr>
                                        <p:cTn id="31"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autoUpdateAnimBg="0"/>
      <p:bldP spid="18" grpId="0" autoUpdateAnimBg="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标题 1"/>
          <p:cNvSpPr>
            <a:spLocks noGrp="1"/>
          </p:cNvSpPr>
          <p:nvPr>
            <p:ph type="title"/>
          </p:nvPr>
        </p:nvSpPr>
        <p:spPr>
          <a:xfrm>
            <a:off x="701675" y="71438"/>
            <a:ext cx="7888288" cy="646112"/>
          </a:xfrm>
        </p:spPr>
        <p:txBody>
          <a:bodyPr/>
          <a:lstStyle/>
          <a:p>
            <a:pPr eaLnBrk="1" hangingPunct="1"/>
            <a:r>
              <a:rPr lang="en-US" altLang="zh-CN"/>
              <a:t>7.1.1  FET</a:t>
            </a:r>
            <a:r>
              <a:rPr lang="zh-CN" altLang="en-US"/>
              <a:t>电流源电路</a:t>
            </a:r>
          </a:p>
        </p:txBody>
      </p:sp>
      <p:sp>
        <p:nvSpPr>
          <p:cNvPr id="13315" name="Rectangle 5">
            <a:hlinkClick r:id="rId3" action="ppaction://hlinksldjump"/>
          </p:cNvPr>
          <p:cNvSpPr>
            <a:spLocks noChangeArrowheads="1"/>
          </p:cNvSpPr>
          <p:nvPr/>
        </p:nvSpPr>
        <p:spPr bwMode="auto">
          <a:xfrm>
            <a:off x="457200" y="692150"/>
            <a:ext cx="4953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1.  MOSFET</a:t>
            </a:r>
            <a:r>
              <a:rPr lang="zh-CN" altLang="en-US" sz="2800" b="1">
                <a:solidFill>
                  <a:srgbClr val="800000"/>
                </a:solidFill>
                <a:latin typeface="Times New Roman" panose="02020603050405020304" pitchFamily="18" charset="0"/>
                <a:ea typeface="楷体_GB2312" pitchFamily="49" charset="-122"/>
              </a:rPr>
              <a:t>镜像电流源</a:t>
            </a:r>
          </a:p>
        </p:txBody>
      </p:sp>
      <p:sp>
        <p:nvSpPr>
          <p:cNvPr id="16" name="Rectangle 6"/>
          <p:cNvSpPr>
            <a:spLocks noChangeArrowheads="1"/>
          </p:cNvSpPr>
          <p:nvPr/>
        </p:nvSpPr>
        <p:spPr bwMode="auto">
          <a:xfrm>
            <a:off x="250825" y="3786188"/>
            <a:ext cx="4110038"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indent="269875">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kumimoji="1" lang="zh-CN" altLang="en-US" sz="2200" b="1">
                <a:solidFill>
                  <a:srgbClr val="000000"/>
                </a:solidFill>
                <a:latin typeface="Times New Roman" panose="02020603050405020304" pitchFamily="18" charset="0"/>
                <a:ea typeface="楷体_GB2312" pitchFamily="49" charset="-122"/>
              </a:rPr>
              <a:t>当器件具有不同的宽长比时</a:t>
            </a:r>
          </a:p>
        </p:txBody>
      </p:sp>
      <p:grpSp>
        <p:nvGrpSpPr>
          <p:cNvPr id="17" name="Group 23"/>
          <p:cNvGrpSpPr>
            <a:grpSpLocks/>
          </p:cNvGrpSpPr>
          <p:nvPr/>
        </p:nvGrpSpPr>
        <p:grpSpPr bwMode="auto">
          <a:xfrm>
            <a:off x="803275" y="4313238"/>
            <a:ext cx="4129088" cy="798512"/>
            <a:chOff x="506" y="2717"/>
            <a:chExt cx="2601" cy="503"/>
          </a:xfrm>
        </p:grpSpPr>
        <p:graphicFrame>
          <p:nvGraphicFramePr>
            <p:cNvPr id="13325" name="Object 8"/>
            <p:cNvGraphicFramePr>
              <a:graphicFrameLocks noChangeAspect="1"/>
            </p:cNvGraphicFramePr>
            <p:nvPr/>
          </p:nvGraphicFramePr>
          <p:xfrm>
            <a:off x="506" y="2717"/>
            <a:ext cx="1620" cy="503"/>
          </p:xfrm>
          <a:graphic>
            <a:graphicData uri="http://schemas.openxmlformats.org/presentationml/2006/ole">
              <mc:AlternateContent xmlns:mc="http://schemas.openxmlformats.org/markup-compatibility/2006">
                <mc:Choice xmlns:v="urn:schemas-microsoft-com:vml" Requires="v">
                  <p:oleObj spid="_x0000_s3080" name="公式" r:id="rId4" imgW="1435100" imgH="444500" progId="Equation.3">
                    <p:embed/>
                  </p:oleObj>
                </mc:Choice>
                <mc:Fallback>
                  <p:oleObj name="公式" r:id="rId4" imgW="1435100" imgH="444500" progId="Equation.3">
                    <p:embed/>
                    <p:pic>
                      <p:nvPicPr>
                        <p:cNvPr id="13325" name="Object 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6" y="2717"/>
                          <a:ext cx="1620" cy="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Rectangle 9"/>
            <p:cNvSpPr>
              <a:spLocks noChangeArrowheads="1"/>
            </p:cNvSpPr>
            <p:nvPr/>
          </p:nvSpPr>
          <p:spPr bwMode="auto">
            <a:xfrm>
              <a:off x="2106" y="2795"/>
              <a:ext cx="1001"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kumimoji="1" lang="zh-CN" altLang="en-US" sz="2800" b="1" kern="0">
                  <a:solidFill>
                    <a:srgbClr val="000000"/>
                  </a:solidFill>
                  <a:latin typeface="楷体_GB2312" pitchFamily="49" charset="-122"/>
                  <a:ea typeface="楷体_GB2312" pitchFamily="49" charset="-122"/>
                  <a:sym typeface="Symbol" pitchFamily="18" charset="2"/>
                </a:rPr>
                <a:t>（</a:t>
              </a:r>
              <a:r>
                <a:rPr kumimoji="1" lang="zh-CN" altLang="en-US" sz="2800" b="1" i="1" kern="0">
                  <a:solidFill>
                    <a:srgbClr val="000000"/>
                  </a:solidFill>
                  <a:latin typeface="楷体_GB2312" pitchFamily="49" charset="-122"/>
                  <a:ea typeface="楷体_GB2312" pitchFamily="49" charset="-122"/>
                  <a:sym typeface="Symbol" pitchFamily="18" charset="2"/>
                </a:rPr>
                <a:t></a:t>
              </a:r>
              <a:r>
                <a:rPr kumimoji="1" lang="en-US" altLang="zh-CN" sz="2800" b="1" kern="0">
                  <a:solidFill>
                    <a:srgbClr val="000000"/>
                  </a:solidFill>
                  <a:latin typeface="楷体_GB2312" pitchFamily="49" charset="-122"/>
                  <a:ea typeface="楷体_GB2312" pitchFamily="49" charset="-122"/>
                </a:rPr>
                <a:t>=0</a:t>
              </a:r>
              <a:r>
                <a:rPr kumimoji="1" lang="zh-CN" altLang="en-US" sz="2800" b="1" kern="0">
                  <a:solidFill>
                    <a:srgbClr val="000000"/>
                  </a:solidFill>
                  <a:latin typeface="楷体_GB2312" pitchFamily="49" charset="-122"/>
                  <a:ea typeface="楷体_GB2312" pitchFamily="49" charset="-122"/>
                </a:rPr>
                <a:t>）</a:t>
              </a:r>
              <a:endParaRPr kumimoji="1" lang="zh-CN" altLang="en-US" sz="2800" b="1" kern="0">
                <a:solidFill>
                  <a:srgbClr val="000000"/>
                </a:solidFill>
                <a:latin typeface="楷体_GB2312" pitchFamily="49" charset="-122"/>
                <a:ea typeface="楷体_GB2312" pitchFamily="49" charset="-122"/>
                <a:sym typeface="Symbol" pitchFamily="18" charset="2"/>
              </a:endParaRPr>
            </a:p>
          </p:txBody>
        </p:sp>
      </p:grpSp>
      <p:graphicFrame>
        <p:nvGraphicFramePr>
          <p:cNvPr id="13318" name="Object 11"/>
          <p:cNvGraphicFramePr>
            <a:graphicFrameLocks noChangeAspect="1"/>
          </p:cNvGraphicFramePr>
          <p:nvPr/>
        </p:nvGraphicFramePr>
        <p:xfrm>
          <a:off x="5237163" y="55563"/>
          <a:ext cx="3721100" cy="3756025"/>
        </p:xfrm>
        <a:graphic>
          <a:graphicData uri="http://schemas.openxmlformats.org/presentationml/2006/ole">
            <mc:AlternateContent xmlns:mc="http://schemas.openxmlformats.org/markup-compatibility/2006">
              <mc:Choice xmlns:v="urn:schemas-microsoft-com:vml" Requires="v">
                <p:oleObj spid="_x0000_s3081" name="图片" r:id="rId6" imgW="2065443" imgH="2088470" progId="Word.Picture.8">
                  <p:embed/>
                </p:oleObj>
              </mc:Choice>
              <mc:Fallback>
                <p:oleObj name="图片" r:id="rId6" imgW="2065443" imgH="2088470" progId="Word.Picture.8">
                  <p:embed/>
                  <p:pic>
                    <p:nvPicPr>
                      <p:cNvPr id="13318"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37163" y="55563"/>
                        <a:ext cx="3721100" cy="3756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319" name="Rectangle 13"/>
          <p:cNvSpPr>
            <a:spLocks noChangeArrowheads="1"/>
          </p:cNvSpPr>
          <p:nvPr/>
        </p:nvSpPr>
        <p:spPr bwMode="auto">
          <a:xfrm>
            <a:off x="742950" y="1273175"/>
            <a:ext cx="30480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200" b="1">
                <a:solidFill>
                  <a:srgbClr val="000000"/>
                </a:solidFill>
                <a:latin typeface="楷体_GB2312" pitchFamily="49" charset="-122"/>
                <a:ea typeface="楷体_GB2312" pitchFamily="49" charset="-122"/>
              </a:rPr>
              <a:t>动态电阻</a:t>
            </a:r>
            <a:r>
              <a:rPr kumimoji="1" lang="en-US" altLang="zh-CN" sz="2200" b="1">
                <a:solidFill>
                  <a:srgbClr val="000000"/>
                </a:solidFill>
                <a:latin typeface="楷体_GB2312" pitchFamily="49" charset="-122"/>
                <a:ea typeface="楷体_GB2312" pitchFamily="49" charset="-122"/>
              </a:rPr>
              <a:t>(</a:t>
            </a:r>
            <a:r>
              <a:rPr kumimoji="1" lang="zh-CN" altLang="en-US" sz="2200" b="1">
                <a:solidFill>
                  <a:srgbClr val="000000"/>
                </a:solidFill>
                <a:latin typeface="楷体_GB2312" pitchFamily="49" charset="-122"/>
                <a:ea typeface="楷体_GB2312" pitchFamily="49" charset="-122"/>
              </a:rPr>
              <a:t>交流电阻</a:t>
            </a:r>
            <a:r>
              <a:rPr kumimoji="1" lang="en-US" altLang="zh-CN" sz="2200" b="1">
                <a:solidFill>
                  <a:srgbClr val="000000"/>
                </a:solidFill>
                <a:latin typeface="楷体_GB2312" pitchFamily="49" charset="-122"/>
                <a:ea typeface="楷体_GB2312" pitchFamily="49" charset="-122"/>
              </a:rPr>
              <a:t>) </a:t>
            </a:r>
          </a:p>
        </p:txBody>
      </p:sp>
      <p:graphicFrame>
        <p:nvGraphicFramePr>
          <p:cNvPr id="22" name="Object 14"/>
          <p:cNvGraphicFramePr>
            <a:graphicFrameLocks noChangeAspect="1"/>
          </p:cNvGraphicFramePr>
          <p:nvPr/>
        </p:nvGraphicFramePr>
        <p:xfrm>
          <a:off x="746125" y="1828800"/>
          <a:ext cx="2324100" cy="889000"/>
        </p:xfrm>
        <a:graphic>
          <a:graphicData uri="http://schemas.openxmlformats.org/presentationml/2006/ole">
            <mc:AlternateContent xmlns:mc="http://schemas.openxmlformats.org/markup-compatibility/2006">
              <mc:Choice xmlns:v="urn:schemas-microsoft-com:vml" Requires="v">
                <p:oleObj spid="_x0000_s3082" name="公式" r:id="rId8" imgW="1155199" imgH="444307" progId="Equation.3">
                  <p:embed/>
                </p:oleObj>
              </mc:Choice>
              <mc:Fallback>
                <p:oleObj name="公式" r:id="rId8" imgW="1155199" imgH="444307" progId="Equation.3">
                  <p:embed/>
                  <p:pic>
                    <p:nvPicPr>
                      <p:cNvPr id="22" name="Object 1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46125" y="1828800"/>
                        <a:ext cx="232410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15"/>
          <p:cNvGraphicFramePr>
            <a:graphicFrameLocks noChangeAspect="1"/>
          </p:cNvGraphicFramePr>
          <p:nvPr/>
        </p:nvGraphicFramePr>
        <p:xfrm>
          <a:off x="742950" y="2767013"/>
          <a:ext cx="1965325" cy="889000"/>
        </p:xfrm>
        <a:graphic>
          <a:graphicData uri="http://schemas.openxmlformats.org/presentationml/2006/ole">
            <mc:AlternateContent xmlns:mc="http://schemas.openxmlformats.org/markup-compatibility/2006">
              <mc:Choice xmlns:v="urn:schemas-microsoft-com:vml" Requires="v">
                <p:oleObj spid="_x0000_s3083" name="公式" r:id="rId10" imgW="977476" imgH="444307" progId="Equation.3">
                  <p:embed/>
                </p:oleObj>
              </mc:Choice>
              <mc:Fallback>
                <p:oleObj name="公式" r:id="rId10" imgW="977476" imgH="444307" progId="Equation.3">
                  <p:embed/>
                  <p:pic>
                    <p:nvPicPr>
                      <p:cNvPr id="23" name="Object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2950" y="2767013"/>
                        <a:ext cx="196532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17"/>
          <p:cNvGraphicFramePr>
            <a:graphicFrameLocks noChangeAspect="1"/>
          </p:cNvGraphicFramePr>
          <p:nvPr/>
        </p:nvGraphicFramePr>
        <p:xfrm>
          <a:off x="3465513" y="1335088"/>
          <a:ext cx="1749425" cy="2435225"/>
        </p:xfrm>
        <a:graphic>
          <a:graphicData uri="http://schemas.openxmlformats.org/presentationml/2006/ole">
            <mc:AlternateContent xmlns:mc="http://schemas.openxmlformats.org/markup-compatibility/2006">
              <mc:Choice xmlns:v="urn:schemas-microsoft-com:vml" Requires="v">
                <p:oleObj spid="_x0000_s3084" name="图片" r:id="rId12" imgW="970830" imgH="1354099" progId="Word.Picture.8">
                  <p:embed/>
                </p:oleObj>
              </mc:Choice>
              <mc:Fallback>
                <p:oleObj name="图片" r:id="rId12" imgW="970830" imgH="1354099" progId="Word.Picture.8">
                  <p:embed/>
                  <p:pic>
                    <p:nvPicPr>
                      <p:cNvPr id="24" name="Object 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65513" y="1335088"/>
                        <a:ext cx="1749425" cy="243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323" name="Object 21"/>
          <p:cNvGraphicFramePr>
            <a:graphicFrameLocks noChangeAspect="1"/>
          </p:cNvGraphicFramePr>
          <p:nvPr/>
        </p:nvGraphicFramePr>
        <p:xfrm>
          <a:off x="4932363" y="3765550"/>
          <a:ext cx="4167187" cy="2503488"/>
        </p:xfrm>
        <a:graphic>
          <a:graphicData uri="http://schemas.openxmlformats.org/presentationml/2006/ole">
            <mc:AlternateContent xmlns:mc="http://schemas.openxmlformats.org/markup-compatibility/2006">
              <mc:Choice xmlns:v="urn:schemas-microsoft-com:vml" Requires="v">
                <p:oleObj spid="_x0000_s3085" name="图片" r:id="rId14" imgW="2313009" imgH="1392313" progId="Word.Picture.8">
                  <p:embed/>
                </p:oleObj>
              </mc:Choice>
              <mc:Fallback>
                <p:oleObj name="图片" r:id="rId14" imgW="2313009" imgH="1392313" progId="Word.Picture.8">
                  <p:embed/>
                  <p:pic>
                    <p:nvPicPr>
                      <p:cNvPr id="13323" name="Object 2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932363" y="3765550"/>
                        <a:ext cx="4167187" cy="2503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Rectangle 24"/>
          <p:cNvSpPr>
            <a:spLocks noChangeArrowheads="1"/>
          </p:cNvSpPr>
          <p:nvPr/>
        </p:nvSpPr>
        <p:spPr bwMode="auto">
          <a:xfrm>
            <a:off x="395288" y="5368925"/>
            <a:ext cx="5014912"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eaLnBrk="1" hangingPunct="1">
              <a:lnSpc>
                <a:spcPct val="120000"/>
              </a:lnSpc>
              <a:buClr>
                <a:srgbClr val="CC0000"/>
              </a:buClr>
              <a:buFont typeface="Wingdings" pitchFamily="2" charset="2"/>
              <a:buNone/>
              <a:defRPr/>
            </a:pPr>
            <a:r>
              <a:rPr lang="zh-CN" altLang="en-US" sz="2400">
                <a:solidFill>
                  <a:srgbClr val="CC0000"/>
                </a:solidFill>
                <a:effectLst>
                  <a:outerShdw blurRad="38100" dist="38100" dir="2700000" algn="tl">
                    <a:srgbClr val="C0C0C0"/>
                  </a:outerShdw>
                </a:effectLst>
                <a:latin typeface="Times New Roman" pitchFamily="18" charset="0"/>
              </a:rPr>
              <a:t>电流源是双口网络还是单口网络？</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strips(downRight)">
                                      <p:cBhvr>
                                        <p:cTn id="7" dur="500"/>
                                        <p:tgtEl>
                                          <p:spTgt spid="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strips(downRight)">
                                      <p:cBhvr>
                                        <p:cTn id="12" dur="500"/>
                                        <p:tgtEl>
                                          <p:spTgt spid="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box(in)">
                                      <p:cBhvr>
                                        <p:cTn id="17" dur="500"/>
                                        <p:tgtEl>
                                          <p:spTgt spid="2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strips(downRight)">
                                      <p:cBhvr>
                                        <p:cTn id="22" dur="500"/>
                                        <p:tgtEl>
                                          <p:spTgt spid="1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strips(downRight)">
                                      <p:cBhvr>
                                        <p:cTn id="27" dur="500"/>
                                        <p:tgtEl>
                                          <p:spTgt spid="1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 presetClass="entr" presetSubtype="8"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 calcmode="lin" valueType="num">
                                      <p:cBhvr additive="base">
                                        <p:cTn id="32" dur="500" fill="hold"/>
                                        <p:tgtEl>
                                          <p:spTgt spid="26"/>
                                        </p:tgtEl>
                                        <p:attrNameLst>
                                          <p:attrName>ppt_x</p:attrName>
                                        </p:attrNameLst>
                                      </p:cBhvr>
                                      <p:tavLst>
                                        <p:tav tm="0">
                                          <p:val>
                                            <p:strVal val="0-#ppt_w/2"/>
                                          </p:val>
                                        </p:tav>
                                        <p:tav tm="100000">
                                          <p:val>
                                            <p:strVal val="#ppt_x"/>
                                          </p:val>
                                        </p:tav>
                                      </p:tavLst>
                                    </p:anim>
                                    <p:anim calcmode="lin" valueType="num">
                                      <p:cBhvr additive="base">
                                        <p:cTn id="33"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26"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标题 1"/>
          <p:cNvSpPr>
            <a:spLocks noGrp="1"/>
          </p:cNvSpPr>
          <p:nvPr>
            <p:ph type="title"/>
          </p:nvPr>
        </p:nvSpPr>
        <p:spPr>
          <a:xfrm>
            <a:off x="701675" y="71438"/>
            <a:ext cx="7888288" cy="646112"/>
          </a:xfrm>
        </p:spPr>
        <p:txBody>
          <a:bodyPr/>
          <a:lstStyle/>
          <a:p>
            <a:pPr eaLnBrk="1" hangingPunct="1"/>
            <a:r>
              <a:rPr lang="en-US" altLang="zh-CN"/>
              <a:t>7.1.1  FET</a:t>
            </a:r>
            <a:r>
              <a:rPr lang="zh-CN" altLang="en-US"/>
              <a:t>电流源电路</a:t>
            </a:r>
          </a:p>
        </p:txBody>
      </p:sp>
      <p:graphicFrame>
        <p:nvGraphicFramePr>
          <p:cNvPr id="15" name="Object 3"/>
          <p:cNvGraphicFramePr>
            <a:graphicFrameLocks noChangeAspect="1"/>
          </p:cNvGraphicFramePr>
          <p:nvPr/>
        </p:nvGraphicFramePr>
        <p:xfrm>
          <a:off x="1276350" y="4872038"/>
          <a:ext cx="2262188" cy="411162"/>
        </p:xfrm>
        <a:graphic>
          <a:graphicData uri="http://schemas.openxmlformats.org/presentationml/2006/ole">
            <mc:AlternateContent xmlns:mc="http://schemas.openxmlformats.org/markup-compatibility/2006">
              <mc:Choice xmlns:v="urn:schemas-microsoft-com:vml" Requires="v">
                <p:oleObj spid="_x0000_s4103" name="公式" r:id="rId3" imgW="1346200" imgH="241300" progId="Equation.3">
                  <p:embed/>
                </p:oleObj>
              </mc:Choice>
              <mc:Fallback>
                <p:oleObj name="公式" r:id="rId3" imgW="1346200" imgH="241300" progId="Equation.3">
                  <p:embed/>
                  <p:pic>
                    <p:nvPicPr>
                      <p:cNvPr id="15"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6350" y="4872038"/>
                        <a:ext cx="2262188"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340" name="Rectangle 4"/>
          <p:cNvSpPr>
            <a:spLocks noChangeArrowheads="1"/>
          </p:cNvSpPr>
          <p:nvPr/>
        </p:nvSpPr>
        <p:spPr bwMode="auto">
          <a:xfrm>
            <a:off x="601663" y="1217613"/>
            <a:ext cx="4257675"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kumimoji="1" lang="zh-CN" altLang="en-US" sz="2200" b="1">
                <a:solidFill>
                  <a:srgbClr val="000000"/>
                </a:solidFill>
                <a:latin typeface="Times New Roman" panose="02020603050405020304" pitchFamily="18" charset="0"/>
                <a:ea typeface="楷体_GB2312" pitchFamily="49" charset="-122"/>
              </a:rPr>
              <a:t>用</a:t>
            </a:r>
            <a:r>
              <a:rPr kumimoji="1" lang="en-US" altLang="zh-CN" sz="2200" b="1">
                <a:solidFill>
                  <a:srgbClr val="000000"/>
                </a:solidFill>
                <a:latin typeface="Times New Roman" panose="02020603050405020304" pitchFamily="18" charset="0"/>
                <a:ea typeface="楷体_GB2312" pitchFamily="49" charset="-122"/>
              </a:rPr>
              <a:t>T</a:t>
            </a:r>
            <a:r>
              <a:rPr kumimoji="1" lang="en-US" altLang="zh-CN" sz="2200" b="1" baseline="-30000">
                <a:solidFill>
                  <a:srgbClr val="000000"/>
                </a:solidFill>
                <a:latin typeface="Times New Roman" panose="02020603050405020304" pitchFamily="18" charset="0"/>
                <a:ea typeface="楷体_GB2312" pitchFamily="49" charset="-122"/>
              </a:rPr>
              <a:t>3</a:t>
            </a:r>
            <a:r>
              <a:rPr kumimoji="1" lang="zh-CN" altLang="en-US" sz="2200" b="1">
                <a:solidFill>
                  <a:srgbClr val="000000"/>
                </a:solidFill>
                <a:latin typeface="Times New Roman" panose="02020603050405020304" pitchFamily="18" charset="0"/>
                <a:ea typeface="楷体_GB2312" pitchFamily="49" charset="-122"/>
              </a:rPr>
              <a:t>代替</a:t>
            </a:r>
            <a:r>
              <a:rPr kumimoji="1" lang="en-US" altLang="zh-CN" sz="2200" b="1" i="1">
                <a:solidFill>
                  <a:srgbClr val="000000"/>
                </a:solidFill>
                <a:latin typeface="Times New Roman" panose="02020603050405020304" pitchFamily="18" charset="0"/>
                <a:ea typeface="楷体_GB2312" pitchFamily="49" charset="-122"/>
              </a:rPr>
              <a:t>R</a:t>
            </a:r>
            <a:r>
              <a:rPr kumimoji="1" lang="zh-CN" altLang="en-US"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Times New Roman" panose="02020603050405020304" pitchFamily="18" charset="0"/>
                <a:ea typeface="楷体_GB2312" pitchFamily="49" charset="-122"/>
              </a:rPr>
              <a:t>T</a:t>
            </a:r>
            <a:r>
              <a:rPr kumimoji="1" lang="en-US" altLang="zh-CN" sz="2200" b="1" baseline="-30000">
                <a:solidFill>
                  <a:srgbClr val="000000"/>
                </a:solidFill>
                <a:latin typeface="Times New Roman" panose="02020603050405020304" pitchFamily="18" charset="0"/>
                <a:ea typeface="楷体_GB2312" pitchFamily="49" charset="-122"/>
              </a:rPr>
              <a:t>1</a:t>
            </a:r>
            <a:r>
              <a:rPr kumimoji="1" lang="en-US" altLang="zh-CN" sz="2200" b="1">
                <a:solidFill>
                  <a:srgbClr val="000000"/>
                </a:solidFill>
                <a:latin typeface="Times New Roman" panose="02020603050405020304" pitchFamily="18" charset="0"/>
                <a:ea typeface="楷体_GB2312" pitchFamily="49" charset="-122"/>
              </a:rPr>
              <a:t>~T</a:t>
            </a:r>
            <a:r>
              <a:rPr kumimoji="1" lang="en-US" altLang="zh-CN" sz="2200" b="1" baseline="-30000">
                <a:solidFill>
                  <a:srgbClr val="000000"/>
                </a:solidFill>
                <a:latin typeface="Times New Roman" panose="02020603050405020304" pitchFamily="18" charset="0"/>
                <a:ea typeface="楷体_GB2312" pitchFamily="49" charset="-122"/>
              </a:rPr>
              <a:t>3</a:t>
            </a:r>
            <a:r>
              <a:rPr kumimoji="1" lang="zh-CN" altLang="en-US" sz="2200" b="1">
                <a:solidFill>
                  <a:srgbClr val="000000"/>
                </a:solidFill>
                <a:latin typeface="Times New Roman" panose="02020603050405020304" pitchFamily="18" charset="0"/>
                <a:ea typeface="楷体_GB2312" pitchFamily="49" charset="-122"/>
              </a:rPr>
              <a:t>特性相同</a:t>
            </a:r>
            <a:endParaRPr kumimoji="1" lang="zh-CN" altLang="en-US" sz="2200" b="1">
              <a:solidFill>
                <a:srgbClr val="000000"/>
              </a:solidFill>
              <a:latin typeface="Times New Roman" panose="02020603050405020304" pitchFamily="18" charset="0"/>
              <a:ea typeface="楷体_GB2312" pitchFamily="49" charset="-122"/>
              <a:sym typeface="Symbol" panose="05050102010706020507" pitchFamily="18" charset="2"/>
            </a:endParaRPr>
          </a:p>
        </p:txBody>
      </p:sp>
      <p:sp>
        <p:nvSpPr>
          <p:cNvPr id="14341" name="Rectangle 8">
            <a:hlinkClick r:id="rId5" action="ppaction://hlinksldjump"/>
          </p:cNvPr>
          <p:cNvSpPr>
            <a:spLocks noChangeArrowheads="1"/>
          </p:cNvSpPr>
          <p:nvPr/>
        </p:nvSpPr>
        <p:spPr bwMode="auto">
          <a:xfrm>
            <a:off x="457200" y="692150"/>
            <a:ext cx="4953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1.  MOSFET</a:t>
            </a:r>
            <a:r>
              <a:rPr lang="zh-CN" altLang="en-US" sz="2800" b="1">
                <a:solidFill>
                  <a:srgbClr val="800000"/>
                </a:solidFill>
                <a:latin typeface="Times New Roman" panose="02020603050405020304" pitchFamily="18" charset="0"/>
                <a:ea typeface="楷体_GB2312" pitchFamily="49" charset="-122"/>
              </a:rPr>
              <a:t>镜像电流源</a:t>
            </a:r>
          </a:p>
        </p:txBody>
      </p:sp>
      <p:graphicFrame>
        <p:nvGraphicFramePr>
          <p:cNvPr id="14342" name="Object 9"/>
          <p:cNvGraphicFramePr>
            <a:graphicFrameLocks noChangeAspect="1"/>
          </p:cNvGraphicFramePr>
          <p:nvPr/>
        </p:nvGraphicFramePr>
        <p:xfrm>
          <a:off x="5260975" y="723900"/>
          <a:ext cx="3652838" cy="3859213"/>
        </p:xfrm>
        <a:graphic>
          <a:graphicData uri="http://schemas.openxmlformats.org/presentationml/2006/ole">
            <mc:AlternateContent xmlns:mc="http://schemas.openxmlformats.org/markup-compatibility/2006">
              <mc:Choice xmlns:v="urn:schemas-microsoft-com:vml" Requires="v">
                <p:oleObj spid="_x0000_s4104" name="图片" r:id="rId6" imgW="2027661" imgH="2145792" progId="Word.Picture.8">
                  <p:embed/>
                </p:oleObj>
              </mc:Choice>
              <mc:Fallback>
                <p:oleObj name="图片" r:id="rId6" imgW="2027661" imgH="2145792" progId="Word.Picture.8">
                  <p:embed/>
                  <p:pic>
                    <p:nvPicPr>
                      <p:cNvPr id="14342"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0975" y="723900"/>
                        <a:ext cx="3652838" cy="385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Rectangle 11"/>
          <p:cNvSpPr>
            <a:spLocks noChangeArrowheads="1"/>
          </p:cNvSpPr>
          <p:nvPr/>
        </p:nvSpPr>
        <p:spPr bwMode="auto">
          <a:xfrm>
            <a:off x="579438" y="3702050"/>
            <a:ext cx="3862387"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kumimoji="1" lang="en-US" altLang="zh-CN" sz="2200" b="1">
                <a:solidFill>
                  <a:srgbClr val="000000"/>
                </a:solidFill>
                <a:latin typeface="Times New Roman" panose="02020603050405020304" pitchFamily="18" charset="0"/>
                <a:ea typeface="楷体_GB2312" pitchFamily="49" charset="-122"/>
              </a:rPr>
              <a:t>T</a:t>
            </a:r>
            <a:r>
              <a:rPr kumimoji="1" lang="en-US" altLang="zh-CN" sz="2200" b="1" baseline="-30000">
                <a:solidFill>
                  <a:srgbClr val="000000"/>
                </a:solidFill>
                <a:latin typeface="Times New Roman" panose="02020603050405020304" pitchFamily="18" charset="0"/>
                <a:ea typeface="楷体_GB2312" pitchFamily="49" charset="-122"/>
              </a:rPr>
              <a:t>1</a:t>
            </a:r>
            <a:r>
              <a:rPr kumimoji="1" lang="en-US" altLang="zh-CN" sz="2200" b="1">
                <a:solidFill>
                  <a:srgbClr val="000000"/>
                </a:solidFill>
                <a:latin typeface="Times New Roman" panose="02020603050405020304" pitchFamily="18" charset="0"/>
                <a:ea typeface="楷体_GB2312" pitchFamily="49" charset="-122"/>
              </a:rPr>
              <a:t>~T</a:t>
            </a:r>
            <a:r>
              <a:rPr kumimoji="1" lang="en-US" altLang="zh-CN" sz="2200" b="1" baseline="-30000">
                <a:solidFill>
                  <a:srgbClr val="000000"/>
                </a:solidFill>
                <a:latin typeface="Times New Roman" panose="02020603050405020304" pitchFamily="18" charset="0"/>
                <a:ea typeface="楷体_GB2312" pitchFamily="49" charset="-122"/>
              </a:rPr>
              <a:t>3</a:t>
            </a:r>
            <a:r>
              <a:rPr kumimoji="1" lang="zh-CN" altLang="en-US" sz="2200" b="1">
                <a:solidFill>
                  <a:srgbClr val="000000"/>
                </a:solidFill>
                <a:latin typeface="Times New Roman" panose="02020603050405020304" pitchFamily="18" charset="0"/>
                <a:ea typeface="楷体_GB2312" pitchFamily="49" charset="-122"/>
              </a:rPr>
              <a:t>便可工作在饱和区</a:t>
            </a:r>
            <a:endParaRPr kumimoji="1" lang="zh-CN" altLang="en-US" sz="2200" b="1">
              <a:solidFill>
                <a:srgbClr val="000000"/>
              </a:solidFill>
              <a:latin typeface="Times New Roman" panose="02020603050405020304" pitchFamily="18" charset="0"/>
              <a:ea typeface="楷体_GB2312" pitchFamily="49" charset="-122"/>
              <a:sym typeface="Symbol" panose="05050102010706020507" pitchFamily="18" charset="2"/>
            </a:endParaRPr>
          </a:p>
        </p:txBody>
      </p:sp>
      <p:graphicFrame>
        <p:nvGraphicFramePr>
          <p:cNvPr id="20" name="Object 12"/>
          <p:cNvGraphicFramePr>
            <a:graphicFrameLocks noChangeAspect="1"/>
          </p:cNvGraphicFramePr>
          <p:nvPr/>
        </p:nvGraphicFramePr>
        <p:xfrm>
          <a:off x="1368425" y="1885950"/>
          <a:ext cx="3581400" cy="409575"/>
        </p:xfrm>
        <a:graphic>
          <a:graphicData uri="http://schemas.openxmlformats.org/presentationml/2006/ole">
            <mc:AlternateContent xmlns:mc="http://schemas.openxmlformats.org/markup-compatibility/2006">
              <mc:Choice xmlns:v="urn:schemas-microsoft-com:vml" Requires="v">
                <p:oleObj spid="_x0000_s4105" name="公式" r:id="rId8" imgW="2133600" imgH="241300" progId="Equation.3">
                  <p:embed/>
                </p:oleObj>
              </mc:Choice>
              <mc:Fallback>
                <p:oleObj name="公式" r:id="rId8" imgW="2133600" imgH="241300" progId="Equation.3">
                  <p:embed/>
                  <p:pic>
                    <p:nvPicPr>
                      <p:cNvPr id="20"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68425" y="1885950"/>
                        <a:ext cx="35814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 name="Rectangle 13"/>
          <p:cNvSpPr>
            <a:spLocks noChangeArrowheads="1"/>
          </p:cNvSpPr>
          <p:nvPr/>
        </p:nvSpPr>
        <p:spPr bwMode="auto">
          <a:xfrm>
            <a:off x="573088" y="1803400"/>
            <a:ext cx="1036637"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kumimoji="1" lang="zh-CN" altLang="en-US" sz="2200" b="1">
                <a:solidFill>
                  <a:srgbClr val="000000"/>
                </a:solidFill>
                <a:latin typeface="Times New Roman" panose="02020603050405020304" pitchFamily="18" charset="0"/>
                <a:ea typeface="楷体_GB2312" pitchFamily="49" charset="-122"/>
              </a:rPr>
              <a:t>由于</a:t>
            </a:r>
            <a:endParaRPr kumimoji="1" lang="zh-CN" altLang="en-US" sz="2200" b="1">
              <a:solidFill>
                <a:srgbClr val="000000"/>
              </a:solidFill>
              <a:latin typeface="Times New Roman" panose="02020603050405020304" pitchFamily="18" charset="0"/>
              <a:ea typeface="楷体_GB2312" pitchFamily="49" charset="-122"/>
              <a:sym typeface="Symbol" panose="05050102010706020507" pitchFamily="18" charset="2"/>
            </a:endParaRPr>
          </a:p>
        </p:txBody>
      </p:sp>
      <p:graphicFrame>
        <p:nvGraphicFramePr>
          <p:cNvPr id="22" name="Object 14"/>
          <p:cNvGraphicFramePr>
            <a:graphicFrameLocks noChangeAspect="1"/>
          </p:cNvGraphicFramePr>
          <p:nvPr/>
        </p:nvGraphicFramePr>
        <p:xfrm>
          <a:off x="1509713" y="2370138"/>
          <a:ext cx="2749550" cy="692150"/>
        </p:xfrm>
        <a:graphic>
          <a:graphicData uri="http://schemas.openxmlformats.org/presentationml/2006/ole">
            <mc:AlternateContent xmlns:mc="http://schemas.openxmlformats.org/markup-compatibility/2006">
              <mc:Choice xmlns:v="urn:schemas-microsoft-com:vml" Requires="v">
                <p:oleObj spid="_x0000_s4106" name="公式" r:id="rId10" imgW="1637589" imgH="406224" progId="Equation.3">
                  <p:embed/>
                </p:oleObj>
              </mc:Choice>
              <mc:Fallback>
                <p:oleObj name="公式" r:id="rId10" imgW="1637589" imgH="406224" progId="Equation.3">
                  <p:embed/>
                  <p:pic>
                    <p:nvPicPr>
                      <p:cNvPr id="22" name="Object 1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509713" y="2370138"/>
                        <a:ext cx="2749550" cy="692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 name="Rectangle 15"/>
          <p:cNvSpPr>
            <a:spLocks noChangeArrowheads="1"/>
          </p:cNvSpPr>
          <p:nvPr/>
        </p:nvSpPr>
        <p:spPr bwMode="auto">
          <a:xfrm>
            <a:off x="573088" y="2470150"/>
            <a:ext cx="1036637"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kumimoji="1" lang="zh-CN" altLang="en-US" sz="2200" b="1">
                <a:solidFill>
                  <a:srgbClr val="000000"/>
                </a:solidFill>
                <a:latin typeface="Times New Roman" panose="02020603050405020304" pitchFamily="18" charset="0"/>
                <a:ea typeface="楷体_GB2312" pitchFamily="49" charset="-122"/>
              </a:rPr>
              <a:t>所以</a:t>
            </a:r>
            <a:endParaRPr kumimoji="1" lang="zh-CN" altLang="en-US" sz="2200" b="1">
              <a:solidFill>
                <a:srgbClr val="000000"/>
              </a:solidFill>
              <a:latin typeface="Times New Roman" panose="02020603050405020304" pitchFamily="18" charset="0"/>
              <a:ea typeface="楷体_GB2312" pitchFamily="49" charset="-122"/>
              <a:sym typeface="Symbol" panose="05050102010706020507" pitchFamily="18" charset="2"/>
            </a:endParaRPr>
          </a:p>
        </p:txBody>
      </p:sp>
      <p:sp>
        <p:nvSpPr>
          <p:cNvPr id="24" name="Rectangle 16"/>
          <p:cNvSpPr>
            <a:spLocks noChangeArrowheads="1"/>
          </p:cNvSpPr>
          <p:nvPr/>
        </p:nvSpPr>
        <p:spPr bwMode="auto">
          <a:xfrm>
            <a:off x="533400" y="3186113"/>
            <a:ext cx="1874838"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200" b="1">
                <a:solidFill>
                  <a:srgbClr val="000000"/>
                </a:solidFill>
                <a:latin typeface="楷体_GB2312" pitchFamily="49" charset="-122"/>
                <a:ea typeface="楷体_GB2312" pitchFamily="49" charset="-122"/>
                <a:cs typeface="Times New Roman" panose="02020603050405020304" pitchFamily="18" charset="0"/>
              </a:rPr>
              <a:t>只要满足</a:t>
            </a:r>
            <a:endParaRPr kumimoji="1"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endParaRPr>
          </a:p>
        </p:txBody>
      </p:sp>
      <p:graphicFrame>
        <p:nvGraphicFramePr>
          <p:cNvPr id="25" name="Object 17"/>
          <p:cNvGraphicFramePr>
            <a:graphicFrameLocks noChangeAspect="1"/>
          </p:cNvGraphicFramePr>
          <p:nvPr/>
        </p:nvGraphicFramePr>
        <p:xfrm>
          <a:off x="1974850" y="3203575"/>
          <a:ext cx="1789113" cy="388938"/>
        </p:xfrm>
        <a:graphic>
          <a:graphicData uri="http://schemas.openxmlformats.org/presentationml/2006/ole">
            <mc:AlternateContent xmlns:mc="http://schemas.openxmlformats.org/markup-compatibility/2006">
              <mc:Choice xmlns:v="urn:schemas-microsoft-com:vml" Requires="v">
                <p:oleObj spid="_x0000_s4107" name="公式" r:id="rId12" imgW="1066800" imgH="228600" progId="Equation.3">
                  <p:embed/>
                </p:oleObj>
              </mc:Choice>
              <mc:Fallback>
                <p:oleObj name="公式" r:id="rId12" imgW="1066800" imgH="228600" progId="Equation.3">
                  <p:embed/>
                  <p:pic>
                    <p:nvPicPr>
                      <p:cNvPr id="25" name="Object 1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74850" y="3203575"/>
                        <a:ext cx="1789113" cy="388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Rectangle 18"/>
          <p:cNvSpPr>
            <a:spLocks noChangeArrowheads="1"/>
          </p:cNvSpPr>
          <p:nvPr/>
        </p:nvSpPr>
        <p:spPr bwMode="auto">
          <a:xfrm>
            <a:off x="561975" y="4257675"/>
            <a:ext cx="3697288"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kumimoji="1" lang="zh-CN" altLang="en-US" sz="2200" b="1">
                <a:solidFill>
                  <a:srgbClr val="000000"/>
                </a:solidFill>
                <a:latin typeface="Times New Roman" panose="02020603050405020304" pitchFamily="18" charset="0"/>
                <a:ea typeface="楷体_GB2312" pitchFamily="49" charset="-122"/>
                <a:sym typeface="Symbol" panose="05050102010706020507" pitchFamily="18" charset="2"/>
              </a:rPr>
              <a:t>输出电流为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strips(downRight)">
                                      <p:cBhvr>
                                        <p:cTn id="7" dur="500"/>
                                        <p:tgtEl>
                                          <p:spTgt spid="21"/>
                                        </p:tgtEl>
                                      </p:cBhvr>
                                    </p:animEffect>
                                  </p:childTnLst>
                                </p:cTn>
                              </p:par>
                            </p:childTnLst>
                          </p:cTn>
                        </p:par>
                        <p:par>
                          <p:cTn id="8" fill="hold" nodeType="afterGroup">
                            <p:stCondLst>
                              <p:cond delay="500"/>
                            </p:stCondLst>
                            <p:childTnLst>
                              <p:par>
                                <p:cTn id="9" presetID="18" presetClass="entr" presetSubtype="6" fill="hold"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strips(downRight)">
                                      <p:cBhvr>
                                        <p:cTn id="11" dur="500"/>
                                        <p:tgtEl>
                                          <p:spTgt spid="20"/>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18" presetClass="entr" presetSubtype="6" fill="hold" grpId="0" nodeType="clickEffect">
                                  <p:stCondLst>
                                    <p:cond delay="0"/>
                                  </p:stCondLst>
                                  <p:childTnLst>
                                    <p:set>
                                      <p:cBhvr>
                                        <p:cTn id="15" dur="1" fill="hold">
                                          <p:stCondLst>
                                            <p:cond delay="0"/>
                                          </p:stCondLst>
                                        </p:cTn>
                                        <p:tgtEl>
                                          <p:spTgt spid="23"/>
                                        </p:tgtEl>
                                        <p:attrNameLst>
                                          <p:attrName>style.visibility</p:attrName>
                                        </p:attrNameLst>
                                      </p:cBhvr>
                                      <p:to>
                                        <p:strVal val="visible"/>
                                      </p:to>
                                    </p:set>
                                    <p:animEffect transition="in" filter="strips(downRight)">
                                      <p:cBhvr>
                                        <p:cTn id="16" dur="500"/>
                                        <p:tgtEl>
                                          <p:spTgt spid="23"/>
                                        </p:tgtEl>
                                      </p:cBhvr>
                                    </p:animEffect>
                                  </p:childTnLst>
                                </p:cTn>
                              </p:par>
                            </p:childTnLst>
                          </p:cTn>
                        </p:par>
                        <p:par>
                          <p:cTn id="17" fill="hold" nodeType="afterGroup">
                            <p:stCondLst>
                              <p:cond delay="500"/>
                            </p:stCondLst>
                            <p:childTnLst>
                              <p:par>
                                <p:cTn id="18" presetID="18" presetClass="entr" presetSubtype="6" fill="hold" nodeType="after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strips(downRight)">
                                      <p:cBhvr>
                                        <p:cTn id="20" dur="500"/>
                                        <p:tgtEl>
                                          <p:spTgt spid="2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6"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strips(downRight)">
                                      <p:cBhvr>
                                        <p:cTn id="25" dur="500"/>
                                        <p:tgtEl>
                                          <p:spTgt spid="24"/>
                                        </p:tgtEl>
                                      </p:cBhvr>
                                    </p:animEffect>
                                  </p:childTnLst>
                                </p:cTn>
                              </p:par>
                            </p:childTnLst>
                          </p:cTn>
                        </p:par>
                        <p:par>
                          <p:cTn id="26" fill="hold" nodeType="afterGroup">
                            <p:stCondLst>
                              <p:cond delay="500"/>
                            </p:stCondLst>
                            <p:childTnLst>
                              <p:par>
                                <p:cTn id="27" presetID="18" presetClass="entr" presetSubtype="6"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Effect transition="in" filter="strips(downRight)">
                                      <p:cBhvr>
                                        <p:cTn id="29" dur="500"/>
                                        <p:tgtEl>
                                          <p:spTgt spid="25"/>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8" presetClass="entr" presetSubtype="6" fill="hold" grpId="0" nodeType="clickEffect">
                                  <p:stCondLst>
                                    <p:cond delay="0"/>
                                  </p:stCondLst>
                                  <p:childTnLst>
                                    <p:set>
                                      <p:cBhvr>
                                        <p:cTn id="33" dur="1" fill="hold">
                                          <p:stCondLst>
                                            <p:cond delay="0"/>
                                          </p:stCondLst>
                                        </p:cTn>
                                        <p:tgtEl>
                                          <p:spTgt spid="19"/>
                                        </p:tgtEl>
                                        <p:attrNameLst>
                                          <p:attrName>style.visibility</p:attrName>
                                        </p:attrNameLst>
                                      </p:cBhvr>
                                      <p:to>
                                        <p:strVal val="visible"/>
                                      </p:to>
                                    </p:set>
                                    <p:animEffect transition="in" filter="strips(downRight)">
                                      <p:cBhvr>
                                        <p:cTn id="34" dur="500"/>
                                        <p:tgtEl>
                                          <p:spTgt spid="19"/>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8" presetClass="entr" presetSubtype="6"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strips(downRight)">
                                      <p:cBhvr>
                                        <p:cTn id="39" dur="500"/>
                                        <p:tgtEl>
                                          <p:spTgt spid="26"/>
                                        </p:tgtEl>
                                      </p:cBhvr>
                                    </p:animEffect>
                                  </p:childTnLst>
                                </p:cTn>
                              </p:par>
                              <p:par>
                                <p:cTn id="40" presetID="18" presetClass="entr" presetSubtype="6" fill="hold" nodeType="withEffect">
                                  <p:stCondLst>
                                    <p:cond delay="0"/>
                                  </p:stCondLst>
                                  <p:childTnLst>
                                    <p:set>
                                      <p:cBhvr>
                                        <p:cTn id="41" dur="1" fill="hold">
                                          <p:stCondLst>
                                            <p:cond delay="0"/>
                                          </p:stCondLst>
                                        </p:cTn>
                                        <p:tgtEl>
                                          <p:spTgt spid="15"/>
                                        </p:tgtEl>
                                        <p:attrNameLst>
                                          <p:attrName>style.visibility</p:attrName>
                                        </p:attrNameLst>
                                      </p:cBhvr>
                                      <p:to>
                                        <p:strVal val="visible"/>
                                      </p:to>
                                    </p:set>
                                    <p:animEffect transition="in" filter="strips(downRight)">
                                      <p:cBhvr>
                                        <p:cTn id="4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1" grpId="0"/>
      <p:bldP spid="23" grpId="0"/>
      <p:bldP spid="24" grpId="0"/>
      <p:bldP spid="2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1"/>
          <p:cNvSpPr>
            <a:spLocks noGrp="1"/>
          </p:cNvSpPr>
          <p:nvPr>
            <p:ph type="title"/>
          </p:nvPr>
        </p:nvSpPr>
        <p:spPr>
          <a:xfrm>
            <a:off x="701675" y="71438"/>
            <a:ext cx="7888288" cy="646112"/>
          </a:xfrm>
        </p:spPr>
        <p:txBody>
          <a:bodyPr/>
          <a:lstStyle/>
          <a:p>
            <a:pPr eaLnBrk="1" hangingPunct="1"/>
            <a:r>
              <a:rPr lang="en-US" altLang="zh-CN"/>
              <a:t>7.1.1  FET</a:t>
            </a:r>
            <a:r>
              <a:rPr lang="zh-CN" altLang="en-US"/>
              <a:t>电流源电路</a:t>
            </a:r>
          </a:p>
        </p:txBody>
      </p:sp>
      <p:sp>
        <p:nvSpPr>
          <p:cNvPr id="9" name="Rectangle 5"/>
          <p:cNvSpPr>
            <a:spLocks noChangeArrowheads="1"/>
          </p:cNvSpPr>
          <p:nvPr/>
        </p:nvSpPr>
        <p:spPr bwMode="auto">
          <a:xfrm>
            <a:off x="601663" y="1217613"/>
            <a:ext cx="4257675"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kumimoji="1" lang="zh-CN" altLang="en-US" sz="2200" b="1">
                <a:solidFill>
                  <a:srgbClr val="000000"/>
                </a:solidFill>
                <a:latin typeface="Times New Roman" panose="02020603050405020304" pitchFamily="18" charset="0"/>
                <a:ea typeface="楷体_GB2312" pitchFamily="49" charset="-122"/>
              </a:rPr>
              <a:t>动态电阻更大，恒流特性更好</a:t>
            </a:r>
            <a:endParaRPr kumimoji="1" lang="zh-CN" altLang="en-US" sz="2200" b="1">
              <a:solidFill>
                <a:srgbClr val="000000"/>
              </a:solidFill>
              <a:latin typeface="Times New Roman" panose="02020603050405020304" pitchFamily="18" charset="0"/>
              <a:ea typeface="楷体_GB2312" pitchFamily="49" charset="-122"/>
              <a:sym typeface="Symbol" panose="05050102010706020507" pitchFamily="18" charset="2"/>
            </a:endParaRPr>
          </a:p>
        </p:txBody>
      </p:sp>
      <p:sp>
        <p:nvSpPr>
          <p:cNvPr id="15364" name="Rectangle 7">
            <a:hlinkClick r:id="rId3" action="ppaction://hlinksldjump"/>
          </p:cNvPr>
          <p:cNvSpPr>
            <a:spLocks noChangeArrowheads="1"/>
          </p:cNvSpPr>
          <p:nvPr/>
        </p:nvSpPr>
        <p:spPr bwMode="auto">
          <a:xfrm>
            <a:off x="457200" y="692150"/>
            <a:ext cx="4953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2.  </a:t>
            </a:r>
            <a:r>
              <a:rPr lang="zh-CN" altLang="en-US" sz="2800" b="1">
                <a:solidFill>
                  <a:srgbClr val="800000"/>
                </a:solidFill>
                <a:latin typeface="Times New Roman" panose="02020603050405020304" pitchFamily="18" charset="0"/>
                <a:ea typeface="楷体_GB2312" pitchFamily="49" charset="-122"/>
              </a:rPr>
              <a:t>串级镜像电流源</a:t>
            </a:r>
          </a:p>
        </p:txBody>
      </p:sp>
      <p:graphicFrame>
        <p:nvGraphicFramePr>
          <p:cNvPr id="11" name="Object 10"/>
          <p:cNvGraphicFramePr>
            <a:graphicFrameLocks noChangeAspect="1"/>
          </p:cNvGraphicFramePr>
          <p:nvPr/>
        </p:nvGraphicFramePr>
        <p:xfrm>
          <a:off x="647700" y="1922463"/>
          <a:ext cx="3709988" cy="388937"/>
        </p:xfrm>
        <a:graphic>
          <a:graphicData uri="http://schemas.openxmlformats.org/presentationml/2006/ole">
            <mc:AlternateContent xmlns:mc="http://schemas.openxmlformats.org/markup-compatibility/2006">
              <mc:Choice xmlns:v="urn:schemas-microsoft-com:vml" Requires="v">
                <p:oleObj spid="_x0000_s5125" name="公式" r:id="rId4" imgW="2209800" imgH="228600" progId="Equation.3">
                  <p:embed/>
                </p:oleObj>
              </mc:Choice>
              <mc:Fallback>
                <p:oleObj name="公式" r:id="rId4" imgW="2209800" imgH="228600" progId="Equation.3">
                  <p:embed/>
                  <p:pic>
                    <p:nvPicPr>
                      <p:cNvPr id="11" name="Object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7700" y="1922463"/>
                        <a:ext cx="3709988"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366" name="Object 17"/>
          <p:cNvGraphicFramePr>
            <a:graphicFrameLocks noChangeAspect="1"/>
          </p:cNvGraphicFramePr>
          <p:nvPr/>
        </p:nvGraphicFramePr>
        <p:xfrm>
          <a:off x="4595813" y="692150"/>
          <a:ext cx="4391025" cy="5111750"/>
        </p:xfrm>
        <a:graphic>
          <a:graphicData uri="http://schemas.openxmlformats.org/presentationml/2006/ole">
            <mc:AlternateContent xmlns:mc="http://schemas.openxmlformats.org/markup-compatibility/2006">
              <mc:Choice xmlns:v="urn:schemas-microsoft-com:vml" Requires="v">
                <p:oleObj spid="_x0000_s5126" name="图片" r:id="rId6" imgW="2436791" imgH="2842309" progId="Word.Picture.8">
                  <p:embed/>
                </p:oleObj>
              </mc:Choice>
              <mc:Fallback>
                <p:oleObj name="图片" r:id="rId6" imgW="2436791" imgH="2842309" progId="Word.Picture.8">
                  <p:embed/>
                  <p:pic>
                    <p:nvPicPr>
                      <p:cNvPr id="15366" name="Object 1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95813" y="692150"/>
                        <a:ext cx="4391025" cy="511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 name="Rectangle 21"/>
          <p:cNvSpPr>
            <a:spLocks noChangeArrowheads="1"/>
          </p:cNvSpPr>
          <p:nvPr/>
        </p:nvSpPr>
        <p:spPr bwMode="auto">
          <a:xfrm>
            <a:off x="601663" y="2511425"/>
            <a:ext cx="3756025" cy="102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0"/>
              </a:spcBef>
              <a:buFontTx/>
              <a:buNone/>
            </a:pPr>
            <a:r>
              <a:rPr kumimoji="1"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需要注意，</a:t>
            </a:r>
            <a:r>
              <a:rPr kumimoji="1" lang="en-US" altLang="zh-CN" sz="2200" b="1">
                <a:solidFill>
                  <a:srgbClr val="000000"/>
                </a:solidFill>
                <a:latin typeface="Times New Roman" panose="02020603050405020304" pitchFamily="18" charset="0"/>
                <a:ea typeface="楷体_GB2312" pitchFamily="49" charset="-122"/>
                <a:cs typeface="Times New Roman" panose="02020603050405020304" pitchFamily="18" charset="0"/>
              </a:rPr>
              <a:t>T</a:t>
            </a:r>
            <a:r>
              <a:rPr kumimoji="1" lang="en-US" altLang="zh-CN" sz="2200" b="1" baseline="-25000">
                <a:solidFill>
                  <a:srgbClr val="000000"/>
                </a:solidFill>
                <a:latin typeface="Times New Roman" panose="02020603050405020304" pitchFamily="18" charset="0"/>
                <a:ea typeface="楷体_GB2312" pitchFamily="49" charset="-122"/>
                <a:cs typeface="Times New Roman" panose="02020603050405020304" pitchFamily="18" charset="0"/>
              </a:rPr>
              <a:t>4</a:t>
            </a:r>
            <a:r>
              <a:rPr kumimoji="1"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漏极接负载构成回路后，需要满足</a:t>
            </a:r>
          </a:p>
        </p:txBody>
      </p:sp>
      <p:graphicFrame>
        <p:nvGraphicFramePr>
          <p:cNvPr id="14" name="Object 23"/>
          <p:cNvGraphicFramePr>
            <a:graphicFrameLocks noChangeAspect="1"/>
          </p:cNvGraphicFramePr>
          <p:nvPr/>
        </p:nvGraphicFramePr>
        <p:xfrm>
          <a:off x="1368425" y="3744913"/>
          <a:ext cx="1874838" cy="388937"/>
        </p:xfrm>
        <a:graphic>
          <a:graphicData uri="http://schemas.openxmlformats.org/presentationml/2006/ole">
            <mc:AlternateContent xmlns:mc="http://schemas.openxmlformats.org/markup-compatibility/2006">
              <mc:Choice xmlns:v="urn:schemas-microsoft-com:vml" Requires="v">
                <p:oleObj spid="_x0000_s5127" name="公式" r:id="rId8" imgW="1117600" imgH="228600" progId="Equation.3">
                  <p:embed/>
                </p:oleObj>
              </mc:Choice>
              <mc:Fallback>
                <p:oleObj name="公式" r:id="rId8" imgW="1117600" imgH="228600" progId="Equation.3">
                  <p:embed/>
                  <p:pic>
                    <p:nvPicPr>
                      <p:cNvPr id="14" name="Object 2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68425" y="3744913"/>
                        <a:ext cx="1874838" cy="388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strips(downRight)">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trips(downRight)">
                                      <p:cBhvr>
                                        <p:cTn id="17" dur="500"/>
                                        <p:tgtEl>
                                          <p:spTgt spid="13"/>
                                        </p:tgtEl>
                                      </p:cBhvr>
                                    </p:animEffect>
                                  </p:childTnLst>
                                </p:cTn>
                              </p:par>
                            </p:childTnLst>
                          </p:cTn>
                        </p:par>
                        <p:par>
                          <p:cTn id="18" fill="hold" nodeType="afterGroup">
                            <p:stCondLst>
                              <p:cond delay="500"/>
                            </p:stCondLst>
                            <p:childTnLst>
                              <p:par>
                                <p:cTn id="19" presetID="18" presetClass="entr" presetSubtype="6" fill="hold"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strips(downRight)">
                                      <p:cBhvr>
                                        <p:cTn id="21"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1"/>
          <p:cNvSpPr>
            <a:spLocks noGrp="1"/>
          </p:cNvSpPr>
          <p:nvPr>
            <p:ph type="title"/>
          </p:nvPr>
        </p:nvSpPr>
        <p:spPr>
          <a:xfrm>
            <a:off x="701675" y="71438"/>
            <a:ext cx="7888288" cy="646112"/>
          </a:xfrm>
        </p:spPr>
        <p:txBody>
          <a:bodyPr/>
          <a:lstStyle/>
          <a:p>
            <a:pPr eaLnBrk="1" hangingPunct="1"/>
            <a:r>
              <a:rPr lang="en-US" altLang="zh-CN"/>
              <a:t>7.1.1  FET</a:t>
            </a:r>
            <a:r>
              <a:rPr lang="zh-CN" altLang="en-US"/>
              <a:t>电流源电路</a:t>
            </a:r>
          </a:p>
        </p:txBody>
      </p:sp>
      <p:sp>
        <p:nvSpPr>
          <p:cNvPr id="16387" name="Rectangle 2">
            <a:hlinkClick r:id="rId3" action="ppaction://hlinksldjump"/>
          </p:cNvPr>
          <p:cNvSpPr>
            <a:spLocks noChangeArrowheads="1"/>
          </p:cNvSpPr>
          <p:nvPr/>
        </p:nvSpPr>
        <p:spPr bwMode="auto">
          <a:xfrm>
            <a:off x="457200" y="681038"/>
            <a:ext cx="4953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3.  </a:t>
            </a:r>
            <a:r>
              <a:rPr lang="zh-CN" altLang="en-US" sz="2800" b="1">
                <a:solidFill>
                  <a:srgbClr val="800000"/>
                </a:solidFill>
                <a:latin typeface="Times New Roman" panose="02020603050405020304" pitchFamily="18" charset="0"/>
                <a:ea typeface="楷体_GB2312" pitchFamily="49" charset="-122"/>
              </a:rPr>
              <a:t>组合电流源</a:t>
            </a:r>
          </a:p>
        </p:txBody>
      </p:sp>
      <p:graphicFrame>
        <p:nvGraphicFramePr>
          <p:cNvPr id="16388" name="Object 12"/>
          <p:cNvGraphicFramePr>
            <a:graphicFrameLocks noChangeAspect="1"/>
          </p:cNvGraphicFramePr>
          <p:nvPr/>
        </p:nvGraphicFramePr>
        <p:xfrm>
          <a:off x="431800" y="1200150"/>
          <a:ext cx="5945188" cy="4244975"/>
        </p:xfrm>
        <a:graphic>
          <a:graphicData uri="http://schemas.openxmlformats.org/presentationml/2006/ole">
            <mc:AlternateContent xmlns:mc="http://schemas.openxmlformats.org/markup-compatibility/2006">
              <mc:Choice xmlns:v="urn:schemas-microsoft-com:vml" Requires="v">
                <p:oleObj spid="_x0000_s6150" name="图片" r:id="rId4" imgW="3493622" imgH="2498737" progId="Word.Picture.8">
                  <p:embed/>
                </p:oleObj>
              </mc:Choice>
              <mc:Fallback>
                <p:oleObj name="图片" r:id="rId4" imgW="3493622" imgH="2498737" progId="Word.Picture.8">
                  <p:embed/>
                  <p:pic>
                    <p:nvPicPr>
                      <p:cNvPr id="16388" name="Object 1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1800" y="1200150"/>
                        <a:ext cx="5945188" cy="424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Rectangle 14"/>
          <p:cNvSpPr>
            <a:spLocks noChangeArrowheads="1"/>
          </p:cNvSpPr>
          <p:nvPr/>
        </p:nvSpPr>
        <p:spPr bwMode="auto">
          <a:xfrm>
            <a:off x="6491288" y="642938"/>
            <a:ext cx="2303462" cy="139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kumimoji="1" lang="zh-CN" altLang="en-US" sz="2200" b="1">
                <a:solidFill>
                  <a:srgbClr val="000000"/>
                </a:solidFill>
                <a:latin typeface="Times New Roman" panose="02020603050405020304" pitchFamily="18" charset="0"/>
                <a:ea typeface="楷体_GB2312" pitchFamily="49" charset="-122"/>
              </a:rPr>
              <a:t>除宽长比外，</a:t>
            </a:r>
            <a:r>
              <a:rPr kumimoji="1" lang="en-US" altLang="zh-CN" sz="2200" b="1">
                <a:solidFill>
                  <a:srgbClr val="000000"/>
                </a:solidFill>
                <a:latin typeface="Times New Roman" panose="02020603050405020304" pitchFamily="18" charset="0"/>
                <a:ea typeface="楷体_GB2312" pitchFamily="49" charset="-122"/>
              </a:rPr>
              <a:t>T</a:t>
            </a:r>
            <a:r>
              <a:rPr kumimoji="1" lang="en-US" altLang="zh-CN" sz="2200" b="1" baseline="-30000">
                <a:solidFill>
                  <a:srgbClr val="000000"/>
                </a:solidFill>
                <a:latin typeface="Times New Roman" panose="02020603050405020304" pitchFamily="18" charset="0"/>
                <a:ea typeface="楷体_GB2312" pitchFamily="49" charset="-122"/>
              </a:rPr>
              <a:t>0</a:t>
            </a:r>
            <a:r>
              <a:rPr kumimoji="1" lang="en-US" altLang="zh-CN" sz="2200" b="1">
                <a:solidFill>
                  <a:srgbClr val="000000"/>
                </a:solidFill>
                <a:latin typeface="Times New Roman" panose="02020603050405020304" pitchFamily="18" charset="0"/>
                <a:ea typeface="楷体_GB2312" pitchFamily="49" charset="-122"/>
              </a:rPr>
              <a:t>~T</a:t>
            </a:r>
            <a:r>
              <a:rPr kumimoji="1" lang="en-US" altLang="zh-CN" sz="2200" b="1" baseline="-30000">
                <a:solidFill>
                  <a:srgbClr val="000000"/>
                </a:solidFill>
                <a:latin typeface="Times New Roman" panose="02020603050405020304" pitchFamily="18" charset="0"/>
                <a:ea typeface="楷体_GB2312" pitchFamily="49" charset="-122"/>
              </a:rPr>
              <a:t>3</a:t>
            </a:r>
            <a:r>
              <a:rPr kumimoji="1" lang="zh-CN" altLang="en-US" sz="2200" b="1">
                <a:solidFill>
                  <a:srgbClr val="000000"/>
                </a:solidFill>
                <a:latin typeface="Times New Roman" panose="02020603050405020304" pitchFamily="18" charset="0"/>
                <a:ea typeface="楷体_GB2312" pitchFamily="49" charset="-122"/>
              </a:rPr>
              <a:t>特性相同， </a:t>
            </a:r>
            <a:r>
              <a:rPr kumimoji="1" lang="en-US" altLang="zh-CN" sz="2200" b="1">
                <a:solidFill>
                  <a:srgbClr val="000000"/>
                </a:solidFill>
                <a:latin typeface="Times New Roman" panose="02020603050405020304" pitchFamily="18" charset="0"/>
                <a:ea typeface="楷体_GB2312" pitchFamily="49" charset="-122"/>
              </a:rPr>
              <a:t>T</a:t>
            </a:r>
            <a:r>
              <a:rPr kumimoji="1" lang="en-US" altLang="zh-CN" sz="2200" b="1" baseline="-30000">
                <a:solidFill>
                  <a:srgbClr val="000000"/>
                </a:solidFill>
                <a:latin typeface="Times New Roman" panose="02020603050405020304" pitchFamily="18" charset="0"/>
                <a:ea typeface="楷体_GB2312" pitchFamily="49" charset="-122"/>
              </a:rPr>
              <a:t>4</a:t>
            </a:r>
            <a:r>
              <a:rPr kumimoji="1" lang="zh-CN" altLang="en-US" sz="2200" b="1">
                <a:solidFill>
                  <a:srgbClr val="000000"/>
                </a:solidFill>
                <a:latin typeface="Times New Roman" panose="02020603050405020304" pitchFamily="18" charset="0"/>
                <a:ea typeface="楷体_GB2312" pitchFamily="49" charset="-122"/>
              </a:rPr>
              <a:t>、</a:t>
            </a:r>
            <a:r>
              <a:rPr kumimoji="1" lang="en-US" altLang="zh-CN" sz="2200" b="1">
                <a:solidFill>
                  <a:srgbClr val="000000"/>
                </a:solidFill>
                <a:latin typeface="Times New Roman" panose="02020603050405020304" pitchFamily="18" charset="0"/>
                <a:ea typeface="楷体_GB2312" pitchFamily="49" charset="-122"/>
              </a:rPr>
              <a:t>T</a:t>
            </a:r>
            <a:r>
              <a:rPr kumimoji="1" lang="en-US" altLang="zh-CN" sz="2200" b="1" baseline="-30000">
                <a:solidFill>
                  <a:srgbClr val="000000"/>
                </a:solidFill>
                <a:latin typeface="Times New Roman" panose="02020603050405020304" pitchFamily="18" charset="0"/>
                <a:ea typeface="楷体_GB2312" pitchFamily="49" charset="-122"/>
              </a:rPr>
              <a:t>5</a:t>
            </a:r>
            <a:r>
              <a:rPr kumimoji="1" lang="zh-CN" altLang="en-US" sz="2200" b="1">
                <a:solidFill>
                  <a:srgbClr val="000000"/>
                </a:solidFill>
                <a:latin typeface="Times New Roman" panose="02020603050405020304" pitchFamily="18" charset="0"/>
                <a:ea typeface="楷体_GB2312" pitchFamily="49" charset="-122"/>
              </a:rPr>
              <a:t>特性相同</a:t>
            </a:r>
          </a:p>
        </p:txBody>
      </p:sp>
      <p:graphicFrame>
        <p:nvGraphicFramePr>
          <p:cNvPr id="13" name="Object 15"/>
          <p:cNvGraphicFramePr>
            <a:graphicFrameLocks noChangeAspect="1"/>
          </p:cNvGraphicFramePr>
          <p:nvPr/>
        </p:nvGraphicFramePr>
        <p:xfrm>
          <a:off x="6532563" y="2181225"/>
          <a:ext cx="1985962" cy="752475"/>
        </p:xfrm>
        <a:graphic>
          <a:graphicData uri="http://schemas.openxmlformats.org/presentationml/2006/ole">
            <mc:AlternateContent xmlns:mc="http://schemas.openxmlformats.org/markup-compatibility/2006">
              <mc:Choice xmlns:v="urn:schemas-microsoft-com:vml" Requires="v">
                <p:oleObj spid="_x0000_s6151" name="公式" r:id="rId6" imgW="1167893" imgH="444307" progId="Equation.3">
                  <p:embed/>
                </p:oleObj>
              </mc:Choice>
              <mc:Fallback>
                <p:oleObj name="公式" r:id="rId6" imgW="1167893" imgH="444307" progId="Equation.3">
                  <p:embed/>
                  <p:pic>
                    <p:nvPicPr>
                      <p:cNvPr id="13" name="Object 1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32563" y="2181225"/>
                        <a:ext cx="1985962" cy="752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7"/>
          <p:cNvGraphicFramePr>
            <a:graphicFrameLocks noChangeAspect="1"/>
          </p:cNvGraphicFramePr>
          <p:nvPr/>
        </p:nvGraphicFramePr>
        <p:xfrm>
          <a:off x="6604000" y="3051175"/>
          <a:ext cx="1985963" cy="758825"/>
        </p:xfrm>
        <a:graphic>
          <a:graphicData uri="http://schemas.openxmlformats.org/presentationml/2006/ole">
            <mc:AlternateContent xmlns:mc="http://schemas.openxmlformats.org/markup-compatibility/2006">
              <mc:Choice xmlns:v="urn:schemas-microsoft-com:vml" Requires="v">
                <p:oleObj spid="_x0000_s6152" name="公式" r:id="rId8" imgW="1167893" imgH="444307" progId="Equation.3">
                  <p:embed/>
                </p:oleObj>
              </mc:Choice>
              <mc:Fallback>
                <p:oleObj name="公式" r:id="rId8" imgW="1167893" imgH="444307" progId="Equation.3">
                  <p:embed/>
                  <p:pic>
                    <p:nvPicPr>
                      <p:cNvPr id="14" name="Object 1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604000" y="3051175"/>
                        <a:ext cx="1985963"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19"/>
          <p:cNvGraphicFramePr>
            <a:graphicFrameLocks noChangeAspect="1"/>
          </p:cNvGraphicFramePr>
          <p:nvPr/>
        </p:nvGraphicFramePr>
        <p:xfrm>
          <a:off x="5600700" y="3978275"/>
          <a:ext cx="3194050" cy="1517650"/>
        </p:xfrm>
        <a:graphic>
          <a:graphicData uri="http://schemas.openxmlformats.org/presentationml/2006/ole">
            <mc:AlternateContent xmlns:mc="http://schemas.openxmlformats.org/markup-compatibility/2006">
              <mc:Choice xmlns:v="urn:schemas-microsoft-com:vml" Requires="v">
                <p:oleObj spid="_x0000_s6153" name="公式" r:id="rId10" imgW="1879600" imgH="889000" progId="Equation.3">
                  <p:embed/>
                </p:oleObj>
              </mc:Choice>
              <mc:Fallback>
                <p:oleObj name="公式" r:id="rId10" imgW="1879600" imgH="889000" progId="Equation.3">
                  <p:embed/>
                  <p:pic>
                    <p:nvPicPr>
                      <p:cNvPr id="15" name="Object 1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00700" y="3978275"/>
                        <a:ext cx="3194050" cy="151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21"/>
          <p:cNvSpPr>
            <a:spLocks noChangeArrowheads="1"/>
          </p:cNvSpPr>
          <p:nvPr/>
        </p:nvSpPr>
        <p:spPr bwMode="auto">
          <a:xfrm>
            <a:off x="1347788" y="5251450"/>
            <a:ext cx="4722812" cy="56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0"/>
              </a:spcBef>
              <a:buFontTx/>
              <a:buNone/>
            </a:pPr>
            <a:r>
              <a:rPr kumimoji="1"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需保证所有管子工作在饱和区</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Right)">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trips(downRight)">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trips(downRight)">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strips(downRight)">
                                      <p:cBhvr>
                                        <p:cTn id="22" dur="50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strips(downRight)">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标题 1"/>
          <p:cNvSpPr>
            <a:spLocks noGrp="1"/>
          </p:cNvSpPr>
          <p:nvPr>
            <p:ph type="title"/>
          </p:nvPr>
        </p:nvSpPr>
        <p:spPr>
          <a:xfrm>
            <a:off x="701675" y="71438"/>
            <a:ext cx="7888288" cy="646112"/>
          </a:xfrm>
        </p:spPr>
        <p:txBody>
          <a:bodyPr/>
          <a:lstStyle/>
          <a:p>
            <a:pPr eaLnBrk="1" hangingPunct="1"/>
            <a:r>
              <a:rPr lang="en-US" altLang="zh-CN"/>
              <a:t>7.1.1  FET</a:t>
            </a:r>
            <a:r>
              <a:rPr lang="zh-CN" altLang="en-US"/>
              <a:t>电流源电路</a:t>
            </a:r>
          </a:p>
        </p:txBody>
      </p:sp>
      <p:graphicFrame>
        <p:nvGraphicFramePr>
          <p:cNvPr id="17411" name="Object 22"/>
          <p:cNvGraphicFramePr>
            <a:graphicFrameLocks noChangeAspect="1"/>
          </p:cNvGraphicFramePr>
          <p:nvPr/>
        </p:nvGraphicFramePr>
        <p:xfrm>
          <a:off x="2916238" y="1244600"/>
          <a:ext cx="6194425" cy="3225800"/>
        </p:xfrm>
        <a:graphic>
          <a:graphicData uri="http://schemas.openxmlformats.org/presentationml/2006/ole">
            <mc:AlternateContent xmlns:mc="http://schemas.openxmlformats.org/markup-compatibility/2006">
              <mc:Choice xmlns:v="urn:schemas-microsoft-com:vml" Requires="v">
                <p:oleObj spid="_x0000_s7173" name="图片" r:id="rId3" imgW="3436408" imgH="1792847" progId="Word.Picture.8">
                  <p:embed/>
                </p:oleObj>
              </mc:Choice>
              <mc:Fallback>
                <p:oleObj name="图片" r:id="rId3" imgW="3436408" imgH="1792847" progId="Word.Picture.8">
                  <p:embed/>
                  <p:pic>
                    <p:nvPicPr>
                      <p:cNvPr id="17411" name="Object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16238" y="1244600"/>
                        <a:ext cx="6194425" cy="322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412" name="Rectangle 4">
            <a:hlinkClick r:id="rId5" action="ppaction://hlinksldjump"/>
          </p:cNvPr>
          <p:cNvSpPr>
            <a:spLocks noChangeArrowheads="1"/>
          </p:cNvSpPr>
          <p:nvPr/>
        </p:nvSpPr>
        <p:spPr bwMode="auto">
          <a:xfrm>
            <a:off x="457200" y="681038"/>
            <a:ext cx="4953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4.  JFET</a:t>
            </a:r>
            <a:r>
              <a:rPr lang="zh-CN" altLang="en-US" sz="2800" b="1">
                <a:solidFill>
                  <a:srgbClr val="800000"/>
                </a:solidFill>
                <a:latin typeface="Times New Roman" panose="02020603050405020304" pitchFamily="18" charset="0"/>
                <a:ea typeface="楷体_GB2312" pitchFamily="49" charset="-122"/>
              </a:rPr>
              <a:t>电流源</a:t>
            </a:r>
          </a:p>
        </p:txBody>
      </p:sp>
      <p:sp>
        <p:nvSpPr>
          <p:cNvPr id="11" name="Rectangle 7"/>
          <p:cNvSpPr>
            <a:spLocks noChangeArrowheads="1"/>
          </p:cNvSpPr>
          <p:nvPr/>
        </p:nvSpPr>
        <p:spPr bwMode="auto">
          <a:xfrm>
            <a:off x="631825" y="1244600"/>
            <a:ext cx="2143125" cy="1831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kumimoji="1" lang="en-US" altLang="zh-CN" sz="2200" b="1">
                <a:solidFill>
                  <a:srgbClr val="000000"/>
                </a:solidFill>
                <a:latin typeface="Times New Roman" panose="02020603050405020304" pitchFamily="18" charset="0"/>
                <a:ea typeface="楷体_GB2312" pitchFamily="49" charset="-122"/>
              </a:rPr>
              <a:t>JFET</a:t>
            </a:r>
            <a:r>
              <a:rPr kumimoji="1" lang="zh-CN" altLang="en-US" sz="2200" b="1">
                <a:solidFill>
                  <a:srgbClr val="000000"/>
                </a:solidFill>
                <a:latin typeface="Times New Roman" panose="02020603050405020304" pitchFamily="18" charset="0"/>
                <a:ea typeface="楷体_GB2312" pitchFamily="49" charset="-122"/>
              </a:rPr>
              <a:t>是耗尽型管，所以</a:t>
            </a:r>
            <a:r>
              <a:rPr kumimoji="1" lang="en-US" altLang="zh-CN" sz="2200" b="1" i="1">
                <a:solidFill>
                  <a:srgbClr val="000000"/>
                </a:solidFill>
                <a:latin typeface="Times New Roman" panose="02020603050405020304" pitchFamily="18" charset="0"/>
                <a:ea typeface="楷体_GB2312" pitchFamily="49" charset="-122"/>
              </a:rPr>
              <a:t>V</a:t>
            </a:r>
            <a:r>
              <a:rPr kumimoji="1" lang="en-US" altLang="zh-CN" sz="2200" b="1" baseline="-25000">
                <a:solidFill>
                  <a:srgbClr val="000000"/>
                </a:solidFill>
                <a:latin typeface="Times New Roman" panose="02020603050405020304" pitchFamily="18" charset="0"/>
                <a:ea typeface="楷体_GB2312" pitchFamily="49" charset="-122"/>
              </a:rPr>
              <a:t>GS</a:t>
            </a:r>
            <a:r>
              <a:rPr kumimoji="1" lang="en-US" altLang="zh-CN" sz="2200" b="1">
                <a:solidFill>
                  <a:srgbClr val="000000"/>
                </a:solidFill>
                <a:latin typeface="Times New Roman" panose="02020603050405020304" pitchFamily="18" charset="0"/>
                <a:ea typeface="楷体_GB2312" pitchFamily="49" charset="-122"/>
              </a:rPr>
              <a:t>=0</a:t>
            </a:r>
            <a:r>
              <a:rPr kumimoji="1" lang="zh-CN" altLang="en-US" sz="2200" b="1">
                <a:solidFill>
                  <a:srgbClr val="000000"/>
                </a:solidFill>
                <a:latin typeface="Times New Roman" panose="02020603050405020304" pitchFamily="18" charset="0"/>
                <a:ea typeface="楷体_GB2312" pitchFamily="49" charset="-122"/>
              </a:rPr>
              <a:t>时工作在饱和区</a:t>
            </a:r>
          </a:p>
        </p:txBody>
      </p:sp>
      <p:sp>
        <p:nvSpPr>
          <p:cNvPr id="12" name="Rectangle 11"/>
          <p:cNvSpPr>
            <a:spLocks noChangeArrowheads="1"/>
          </p:cNvSpPr>
          <p:nvPr/>
        </p:nvSpPr>
        <p:spPr bwMode="auto">
          <a:xfrm>
            <a:off x="968375" y="4970463"/>
            <a:ext cx="7143750"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0"/>
              </a:spcBef>
              <a:buFontTx/>
              <a:buNone/>
            </a:pPr>
            <a:r>
              <a:rPr kumimoji="1"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耗尽型</a:t>
            </a:r>
            <a:r>
              <a:rPr kumimoji="1" lang="en-US" altLang="zh-CN" sz="2200" b="1">
                <a:solidFill>
                  <a:srgbClr val="000000"/>
                </a:solidFill>
                <a:latin typeface="Times New Roman" panose="02020603050405020304" pitchFamily="18" charset="0"/>
                <a:ea typeface="楷体_GB2312" pitchFamily="49" charset="-122"/>
                <a:cs typeface="Times New Roman" panose="02020603050405020304" pitchFamily="18" charset="0"/>
              </a:rPr>
              <a:t>MOS</a:t>
            </a:r>
            <a:r>
              <a:rPr kumimoji="1"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管也可采用类似的方式构成电流源</a:t>
            </a:r>
          </a:p>
        </p:txBody>
      </p:sp>
      <p:graphicFrame>
        <p:nvGraphicFramePr>
          <p:cNvPr id="13" name="Object 14"/>
          <p:cNvGraphicFramePr>
            <a:graphicFrameLocks noChangeAspect="1"/>
          </p:cNvGraphicFramePr>
          <p:nvPr/>
        </p:nvGraphicFramePr>
        <p:xfrm>
          <a:off x="723900" y="3302000"/>
          <a:ext cx="2051050" cy="777875"/>
        </p:xfrm>
        <a:graphic>
          <a:graphicData uri="http://schemas.openxmlformats.org/presentationml/2006/ole">
            <mc:AlternateContent xmlns:mc="http://schemas.openxmlformats.org/markup-compatibility/2006">
              <mc:Choice xmlns:v="urn:schemas-microsoft-com:vml" Requires="v">
                <p:oleObj spid="_x0000_s7174" name="公式" r:id="rId6" imgW="1206500" imgH="457200" progId="Equation.3">
                  <p:embed/>
                </p:oleObj>
              </mc:Choice>
              <mc:Fallback>
                <p:oleObj name="公式" r:id="rId6" imgW="1206500" imgH="457200" progId="Equation.3">
                  <p:embed/>
                  <p:pic>
                    <p:nvPicPr>
                      <p:cNvPr id="13" name="Object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23900" y="3302000"/>
                        <a:ext cx="2051050"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18"/>
          <p:cNvGraphicFramePr>
            <a:graphicFrameLocks noChangeAspect="1"/>
          </p:cNvGraphicFramePr>
          <p:nvPr/>
        </p:nvGraphicFramePr>
        <p:xfrm>
          <a:off x="766763" y="4098925"/>
          <a:ext cx="1160462" cy="758825"/>
        </p:xfrm>
        <a:graphic>
          <a:graphicData uri="http://schemas.openxmlformats.org/presentationml/2006/ole">
            <mc:AlternateContent xmlns:mc="http://schemas.openxmlformats.org/markup-compatibility/2006">
              <mc:Choice xmlns:v="urn:schemas-microsoft-com:vml" Requires="v">
                <p:oleObj spid="_x0000_s7175" name="公式" r:id="rId8" imgW="672808" imgH="444307" progId="Equation.3">
                  <p:embed/>
                </p:oleObj>
              </mc:Choice>
              <mc:Fallback>
                <p:oleObj name="公式" r:id="rId8" imgW="672808" imgH="444307" progId="Equation.3">
                  <p:embed/>
                  <p:pic>
                    <p:nvPicPr>
                      <p:cNvPr id="14" name="Object 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66763" y="4098925"/>
                        <a:ext cx="1160462"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trips(downRight)">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trips(downRight)">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strips(downRight)">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1"/>
          <p:cNvSpPr>
            <a:spLocks noGrp="1"/>
          </p:cNvSpPr>
          <p:nvPr>
            <p:ph type="title"/>
          </p:nvPr>
        </p:nvSpPr>
        <p:spPr>
          <a:xfrm>
            <a:off x="701675" y="71438"/>
            <a:ext cx="7888288" cy="646112"/>
          </a:xfrm>
        </p:spPr>
        <p:txBody>
          <a:bodyPr/>
          <a:lstStyle/>
          <a:p>
            <a:pPr eaLnBrk="1" hangingPunct="1"/>
            <a:r>
              <a:rPr lang="en-US" altLang="zh-CN"/>
              <a:t>7.1.2  BJT</a:t>
            </a:r>
            <a:r>
              <a:rPr lang="zh-CN" altLang="en-US"/>
              <a:t>电流源电路</a:t>
            </a:r>
          </a:p>
        </p:txBody>
      </p:sp>
      <p:graphicFrame>
        <p:nvGraphicFramePr>
          <p:cNvPr id="13" name="Object 3"/>
          <p:cNvGraphicFramePr>
            <a:graphicFrameLocks noChangeAspect="1"/>
          </p:cNvGraphicFramePr>
          <p:nvPr/>
        </p:nvGraphicFramePr>
        <p:xfrm>
          <a:off x="755650" y="2119313"/>
          <a:ext cx="1423988" cy="446087"/>
        </p:xfrm>
        <a:graphic>
          <a:graphicData uri="http://schemas.openxmlformats.org/presentationml/2006/ole">
            <mc:AlternateContent xmlns:mc="http://schemas.openxmlformats.org/markup-compatibility/2006">
              <mc:Choice xmlns:v="urn:schemas-microsoft-com:vml" Requires="v">
                <p:oleObj spid="_x0000_s8201" name="公式" r:id="rId3" imgW="647419" imgH="203112" progId="Equation.3">
                  <p:embed/>
                </p:oleObj>
              </mc:Choice>
              <mc:Fallback>
                <p:oleObj name="公式" r:id="rId3" imgW="647419" imgH="203112" progId="Equation.3">
                  <p:embed/>
                  <p:pic>
                    <p:nvPicPr>
                      <p:cNvPr id="13"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50" y="2119313"/>
                        <a:ext cx="1423988"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4"/>
          <p:cNvGraphicFramePr>
            <a:graphicFrameLocks noChangeAspect="1"/>
          </p:cNvGraphicFramePr>
          <p:nvPr/>
        </p:nvGraphicFramePr>
        <p:xfrm>
          <a:off x="1908175" y="2794000"/>
          <a:ext cx="865188" cy="446088"/>
        </p:xfrm>
        <a:graphic>
          <a:graphicData uri="http://schemas.openxmlformats.org/presentationml/2006/ole">
            <mc:AlternateContent xmlns:mc="http://schemas.openxmlformats.org/markup-compatibility/2006">
              <mc:Choice xmlns:v="urn:schemas-microsoft-com:vml" Requires="v">
                <p:oleObj spid="_x0000_s8202" name="公式" r:id="rId5" imgW="393529" imgH="203112" progId="Equation.3">
                  <p:embed/>
                </p:oleObj>
              </mc:Choice>
              <mc:Fallback>
                <p:oleObj name="公式" r:id="rId5" imgW="393529" imgH="203112" progId="Equation.3">
                  <p:embed/>
                  <p:pic>
                    <p:nvPicPr>
                      <p:cNvPr id="14"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08175" y="2794000"/>
                        <a:ext cx="865188"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5"/>
          <p:cNvGraphicFramePr>
            <a:graphicFrameLocks noChangeAspect="1"/>
          </p:cNvGraphicFramePr>
          <p:nvPr/>
        </p:nvGraphicFramePr>
        <p:xfrm>
          <a:off x="2706688" y="2119313"/>
          <a:ext cx="1173162" cy="446087"/>
        </p:xfrm>
        <a:graphic>
          <a:graphicData uri="http://schemas.openxmlformats.org/presentationml/2006/ole">
            <mc:AlternateContent xmlns:mc="http://schemas.openxmlformats.org/markup-compatibility/2006">
              <mc:Choice xmlns:v="urn:schemas-microsoft-com:vml" Requires="v">
                <p:oleObj spid="_x0000_s8203" name="公式" r:id="rId7" imgW="533169" imgH="203112" progId="Equation.3">
                  <p:embed/>
                </p:oleObj>
              </mc:Choice>
              <mc:Fallback>
                <p:oleObj name="公式" r:id="rId7" imgW="533169" imgH="203112" progId="Equation.3">
                  <p:embed/>
                  <p:pic>
                    <p:nvPicPr>
                      <p:cNvPr id="15"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706688" y="2119313"/>
                        <a:ext cx="1173162"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6"/>
          <p:cNvGraphicFramePr>
            <a:graphicFrameLocks noChangeAspect="1"/>
          </p:cNvGraphicFramePr>
          <p:nvPr/>
        </p:nvGraphicFramePr>
        <p:xfrm>
          <a:off x="685800" y="2794000"/>
          <a:ext cx="1173163" cy="446088"/>
        </p:xfrm>
        <a:graphic>
          <a:graphicData uri="http://schemas.openxmlformats.org/presentationml/2006/ole">
            <mc:AlternateContent xmlns:mc="http://schemas.openxmlformats.org/markup-compatibility/2006">
              <mc:Choice xmlns:v="urn:schemas-microsoft-com:vml" Requires="v">
                <p:oleObj spid="_x0000_s8204" name="公式" r:id="rId9" imgW="533169" imgH="203112" progId="Equation.3">
                  <p:embed/>
                </p:oleObj>
              </mc:Choice>
              <mc:Fallback>
                <p:oleObj name="公式" r:id="rId9" imgW="533169" imgH="203112" progId="Equation.3">
                  <p:embed/>
                  <p:pic>
                    <p:nvPicPr>
                      <p:cNvPr id="16" name="Object 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5800" y="2794000"/>
                        <a:ext cx="1173163"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7"/>
          <p:cNvGraphicFramePr>
            <a:graphicFrameLocks noChangeAspect="1"/>
          </p:cNvGraphicFramePr>
          <p:nvPr/>
        </p:nvGraphicFramePr>
        <p:xfrm>
          <a:off x="1257300" y="3465513"/>
          <a:ext cx="1590675" cy="809625"/>
        </p:xfrm>
        <a:graphic>
          <a:graphicData uri="http://schemas.openxmlformats.org/presentationml/2006/ole">
            <mc:AlternateContent xmlns:mc="http://schemas.openxmlformats.org/markup-compatibility/2006">
              <mc:Choice xmlns:v="urn:schemas-microsoft-com:vml" Requires="v">
                <p:oleObj spid="_x0000_s8205" name="公式" r:id="rId11" imgW="723586" imgH="368140" progId="Equation.3">
                  <p:embed/>
                </p:oleObj>
              </mc:Choice>
              <mc:Fallback>
                <p:oleObj name="公式" r:id="rId11" imgW="723586" imgH="368140" progId="Equation.3">
                  <p:embed/>
                  <p:pic>
                    <p:nvPicPr>
                      <p:cNvPr id="17" name="Object 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57300" y="3465513"/>
                        <a:ext cx="159067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8"/>
          <p:cNvGraphicFramePr>
            <a:graphicFrameLocks noChangeAspect="1"/>
          </p:cNvGraphicFramePr>
          <p:nvPr/>
        </p:nvGraphicFramePr>
        <p:xfrm>
          <a:off x="2974975" y="3465513"/>
          <a:ext cx="838200" cy="809625"/>
        </p:xfrm>
        <a:graphic>
          <a:graphicData uri="http://schemas.openxmlformats.org/presentationml/2006/ole">
            <mc:AlternateContent xmlns:mc="http://schemas.openxmlformats.org/markup-compatibility/2006">
              <mc:Choice xmlns:v="urn:schemas-microsoft-com:vml" Requires="v">
                <p:oleObj spid="_x0000_s8206" name="公式" r:id="rId13" imgW="381000" imgH="368300" progId="Equation.3">
                  <p:embed/>
                </p:oleObj>
              </mc:Choice>
              <mc:Fallback>
                <p:oleObj name="公式" r:id="rId13" imgW="381000" imgH="368300" progId="Equation.3">
                  <p:embed/>
                  <p:pic>
                    <p:nvPicPr>
                      <p:cNvPr id="18" name="Object 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974975" y="3465513"/>
                        <a:ext cx="838200"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Rectangle 9"/>
          <p:cNvSpPr>
            <a:spLocks noChangeArrowheads="1"/>
          </p:cNvSpPr>
          <p:nvPr/>
        </p:nvSpPr>
        <p:spPr bwMode="auto">
          <a:xfrm>
            <a:off x="304800" y="4430713"/>
            <a:ext cx="8458200" cy="111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    </a:t>
            </a:r>
            <a:r>
              <a:rPr lang="en-US" altLang="zh-CN" sz="2400" b="1" i="1">
                <a:solidFill>
                  <a:srgbClr val="000000"/>
                </a:solidFill>
                <a:latin typeface="Times New Roman" panose="02020603050405020304" pitchFamily="18" charset="0"/>
                <a:ea typeface="楷体_GB2312" pitchFamily="49" charset="-122"/>
              </a:rPr>
              <a:t>R</a:t>
            </a:r>
            <a:r>
              <a:rPr lang="en-US" altLang="zh-CN" sz="2400" b="1" baseline="-25000">
                <a:solidFill>
                  <a:srgbClr val="000000"/>
                </a:solidFill>
                <a:latin typeface="Times New Roman" panose="02020603050405020304" pitchFamily="18" charset="0"/>
                <a:ea typeface="楷体_GB2312" pitchFamily="49" charset="-122"/>
              </a:rPr>
              <a:t>c</a:t>
            </a:r>
            <a:r>
              <a:rPr lang="zh-CN" altLang="en-US" sz="2400" b="1">
                <a:solidFill>
                  <a:srgbClr val="000000"/>
                </a:solidFill>
                <a:latin typeface="Times New Roman" panose="02020603050405020304" pitchFamily="18" charset="0"/>
                <a:ea typeface="楷体_GB2312" pitchFamily="49" charset="-122"/>
              </a:rPr>
              <a:t>的值在一定范围内变化时，</a:t>
            </a:r>
            <a:r>
              <a:rPr lang="en-US" altLang="zh-CN" sz="2400" b="1" i="1">
                <a:solidFill>
                  <a:srgbClr val="000000"/>
                </a:solidFill>
                <a:latin typeface="Times New Roman" panose="02020603050405020304" pitchFamily="18" charset="0"/>
                <a:ea typeface="楷体_GB2312" pitchFamily="49" charset="-122"/>
              </a:rPr>
              <a:t>I</a:t>
            </a:r>
            <a:r>
              <a:rPr lang="en-US" altLang="zh-CN" sz="2400" b="1" baseline="-25000">
                <a:solidFill>
                  <a:srgbClr val="000000"/>
                </a:solidFill>
                <a:latin typeface="Times New Roman" panose="02020603050405020304" pitchFamily="18" charset="0"/>
                <a:ea typeface="楷体_GB2312" pitchFamily="49" charset="-122"/>
              </a:rPr>
              <a:t>C2</a:t>
            </a:r>
            <a:r>
              <a:rPr lang="zh-CN" altLang="en-US" sz="2400" b="1">
                <a:solidFill>
                  <a:srgbClr val="000000"/>
                </a:solidFill>
                <a:latin typeface="Times New Roman" panose="02020603050405020304" pitchFamily="18" charset="0"/>
                <a:ea typeface="楷体_GB2312" pitchFamily="49" charset="-122"/>
              </a:rPr>
              <a:t>的电流值将保持不变，反映出</a:t>
            </a:r>
            <a:r>
              <a:rPr lang="en-US" altLang="zh-CN" sz="2400" b="1" i="1">
                <a:solidFill>
                  <a:srgbClr val="000000"/>
                </a:solidFill>
                <a:latin typeface="Times New Roman" panose="02020603050405020304" pitchFamily="18" charset="0"/>
                <a:ea typeface="楷体_GB2312" pitchFamily="49" charset="-122"/>
              </a:rPr>
              <a:t>I</a:t>
            </a:r>
            <a:r>
              <a:rPr lang="en-US" altLang="zh-CN" sz="2400" b="1" baseline="-25000">
                <a:solidFill>
                  <a:srgbClr val="000000"/>
                </a:solidFill>
                <a:latin typeface="Times New Roman" panose="02020603050405020304" pitchFamily="18" charset="0"/>
                <a:ea typeface="楷体_GB2312" pitchFamily="49" charset="-122"/>
              </a:rPr>
              <a:t>C2</a:t>
            </a:r>
            <a:r>
              <a:rPr lang="zh-CN" altLang="en-US" sz="2400" b="1">
                <a:solidFill>
                  <a:srgbClr val="000000"/>
                </a:solidFill>
                <a:latin typeface="Times New Roman" panose="02020603050405020304" pitchFamily="18" charset="0"/>
                <a:ea typeface="楷体_GB2312" pitchFamily="49" charset="-122"/>
              </a:rPr>
              <a:t>的</a:t>
            </a:r>
            <a:r>
              <a:rPr lang="zh-CN" altLang="en-US" sz="2400" b="1">
                <a:solidFill>
                  <a:srgbClr val="FF0000"/>
                </a:solidFill>
                <a:latin typeface="Times New Roman" panose="02020603050405020304" pitchFamily="18" charset="0"/>
                <a:ea typeface="楷体_GB2312" pitchFamily="49" charset="-122"/>
              </a:rPr>
              <a:t>恒流特性</a:t>
            </a:r>
            <a:r>
              <a:rPr lang="zh-CN" altLang="en-US" sz="2400" b="1">
                <a:solidFill>
                  <a:srgbClr val="000000"/>
                </a:solidFill>
                <a:latin typeface="Times New Roman" panose="02020603050405020304" pitchFamily="18" charset="0"/>
                <a:ea typeface="楷体_GB2312" pitchFamily="49" charset="-122"/>
              </a:rPr>
              <a:t>。</a:t>
            </a:r>
          </a:p>
        </p:txBody>
      </p:sp>
      <p:sp>
        <p:nvSpPr>
          <p:cNvPr id="18442" name="Rectangle 10"/>
          <p:cNvSpPr>
            <a:spLocks noChangeArrowheads="1"/>
          </p:cNvSpPr>
          <p:nvPr/>
        </p:nvSpPr>
        <p:spPr bwMode="auto">
          <a:xfrm>
            <a:off x="762000" y="1414463"/>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en-US" altLang="zh-CN" sz="2400" b="1">
                <a:solidFill>
                  <a:srgbClr val="000000"/>
                </a:solidFill>
                <a:latin typeface="Times New Roman" panose="02020603050405020304" pitchFamily="18" charset="0"/>
                <a:ea typeface="楷体_GB2312" pitchFamily="49" charset="-122"/>
              </a:rPr>
              <a:t>T</a:t>
            </a:r>
            <a:r>
              <a:rPr kumimoji="1" lang="en-US" altLang="zh-CN" sz="2400" b="1" baseline="-30000">
                <a:solidFill>
                  <a:srgbClr val="000000"/>
                </a:solidFill>
                <a:latin typeface="Times New Roman" panose="02020603050405020304" pitchFamily="18" charset="0"/>
                <a:ea typeface="楷体_GB2312" pitchFamily="49" charset="-122"/>
              </a:rPr>
              <a:t>1</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T</a:t>
            </a:r>
            <a:r>
              <a:rPr kumimoji="1" lang="en-US" altLang="zh-CN" sz="2400" b="1" baseline="-30000">
                <a:solidFill>
                  <a:srgbClr val="000000"/>
                </a:solidFill>
                <a:latin typeface="Times New Roman" panose="02020603050405020304" pitchFamily="18" charset="0"/>
                <a:ea typeface="楷体_GB2312" pitchFamily="49" charset="-122"/>
              </a:rPr>
              <a:t>2</a:t>
            </a:r>
            <a:r>
              <a:rPr kumimoji="1" lang="zh-CN" altLang="en-US" sz="2400" b="1">
                <a:solidFill>
                  <a:srgbClr val="000000"/>
                </a:solidFill>
                <a:latin typeface="Times New Roman" panose="02020603050405020304" pitchFamily="18" charset="0"/>
                <a:ea typeface="楷体_GB2312" pitchFamily="49" charset="-122"/>
              </a:rPr>
              <a:t>的参数全同 </a:t>
            </a:r>
          </a:p>
        </p:txBody>
      </p:sp>
      <p:sp>
        <p:nvSpPr>
          <p:cNvPr id="18443" name="Rectangle 18">
            <a:hlinkClick r:id="rId15" action="ppaction://hlinksldjump"/>
          </p:cNvPr>
          <p:cNvSpPr>
            <a:spLocks noChangeArrowheads="1"/>
          </p:cNvSpPr>
          <p:nvPr/>
        </p:nvSpPr>
        <p:spPr bwMode="auto">
          <a:xfrm>
            <a:off x="457200" y="681038"/>
            <a:ext cx="4953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1.  </a:t>
            </a:r>
            <a:r>
              <a:rPr lang="zh-CN" altLang="en-US" sz="2800" b="1">
                <a:solidFill>
                  <a:srgbClr val="800000"/>
                </a:solidFill>
                <a:latin typeface="Times New Roman" panose="02020603050405020304" pitchFamily="18" charset="0"/>
                <a:ea typeface="楷体_GB2312" pitchFamily="49" charset="-122"/>
              </a:rPr>
              <a:t>镜像电流源</a:t>
            </a:r>
          </a:p>
        </p:txBody>
      </p:sp>
      <p:graphicFrame>
        <p:nvGraphicFramePr>
          <p:cNvPr id="18444" name="Object 19"/>
          <p:cNvGraphicFramePr>
            <a:graphicFrameLocks noChangeAspect="1"/>
          </p:cNvGraphicFramePr>
          <p:nvPr/>
        </p:nvGraphicFramePr>
        <p:xfrm>
          <a:off x="4408488" y="968375"/>
          <a:ext cx="4419600" cy="3371850"/>
        </p:xfrm>
        <a:graphic>
          <a:graphicData uri="http://schemas.openxmlformats.org/presentationml/2006/ole">
            <mc:AlternateContent xmlns:mc="http://schemas.openxmlformats.org/markup-compatibility/2006">
              <mc:Choice xmlns:v="urn:schemas-microsoft-com:vml" Requires="v">
                <p:oleObj spid="_x0000_s8207" name="图片" r:id="rId16" imgW="2208297" imgH="1687937" progId="Word.Picture.8">
                  <p:embed/>
                </p:oleObj>
              </mc:Choice>
              <mc:Fallback>
                <p:oleObj name="图片" r:id="rId16" imgW="2208297" imgH="1687937" progId="Word.Picture.8">
                  <p:embed/>
                  <p:pic>
                    <p:nvPicPr>
                      <p:cNvPr id="18444" name="Object 19"/>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408488" y="968375"/>
                        <a:ext cx="441960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downRight)">
                                      <p:cBhvr>
                                        <p:cTn id="7" dur="5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trips(downRight)">
                                      <p:cBhvr>
                                        <p:cTn id="12" dur="500"/>
                                        <p:tgtEl>
                                          <p:spTgt spid="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trips(downRight)">
                                      <p:cBhvr>
                                        <p:cTn id="17" dur="500"/>
                                        <p:tgtEl>
                                          <p:spTgt spid="1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strips(downRight)">
                                      <p:cBhvr>
                                        <p:cTn id="22" dur="500"/>
                                        <p:tgtEl>
                                          <p:spTgt spid="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strips(downRight)">
                                      <p:cBhvr>
                                        <p:cTn id="27" dur="500"/>
                                        <p:tgtEl>
                                          <p:spTgt spid="1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strips(downRight)">
                                      <p:cBhvr>
                                        <p:cTn id="32" dur="500"/>
                                        <p:tgtEl>
                                          <p:spTgt spid="1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0-#ppt_w/2"/>
                                          </p:val>
                                        </p:tav>
                                        <p:tav tm="100000">
                                          <p:val>
                                            <p:strVal val="#ppt_x"/>
                                          </p:val>
                                        </p:tav>
                                      </p:tavLst>
                                    </p:anim>
                                    <p:anim calcmode="lin" valueType="num">
                                      <p:cBhvr additive="base">
                                        <p:cTn id="38" dur="500" fill="hold"/>
                                        <p:tgtEl>
                                          <p:spTgt spid="1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1"/>
          <p:cNvSpPr>
            <a:spLocks noGrp="1"/>
          </p:cNvSpPr>
          <p:nvPr>
            <p:ph type="title"/>
          </p:nvPr>
        </p:nvSpPr>
        <p:spPr>
          <a:xfrm>
            <a:off x="701675" y="71438"/>
            <a:ext cx="7888288" cy="646112"/>
          </a:xfrm>
        </p:spPr>
        <p:txBody>
          <a:bodyPr/>
          <a:lstStyle/>
          <a:p>
            <a:pPr eaLnBrk="1" hangingPunct="1"/>
            <a:r>
              <a:rPr lang="en-US" altLang="zh-CN"/>
              <a:t>7.1.2  BJT</a:t>
            </a:r>
            <a:r>
              <a:rPr lang="zh-CN" altLang="en-US"/>
              <a:t>电流源电路</a:t>
            </a:r>
          </a:p>
        </p:txBody>
      </p:sp>
      <p:sp>
        <p:nvSpPr>
          <p:cNvPr id="19459" name="Rectangle 3"/>
          <p:cNvSpPr>
            <a:spLocks noChangeArrowheads="1"/>
          </p:cNvSpPr>
          <p:nvPr/>
        </p:nvSpPr>
        <p:spPr bwMode="auto">
          <a:xfrm>
            <a:off x="682625" y="1287463"/>
            <a:ext cx="304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00"/>
                </a:solidFill>
                <a:latin typeface="楷体_GB2312" pitchFamily="49" charset="-122"/>
                <a:ea typeface="楷体_GB2312" pitchFamily="49" charset="-122"/>
              </a:rPr>
              <a:t>动态电阻 </a:t>
            </a:r>
          </a:p>
        </p:txBody>
      </p:sp>
      <p:graphicFrame>
        <p:nvGraphicFramePr>
          <p:cNvPr id="10" name="Object 5"/>
          <p:cNvGraphicFramePr>
            <a:graphicFrameLocks noChangeAspect="1"/>
          </p:cNvGraphicFramePr>
          <p:nvPr/>
        </p:nvGraphicFramePr>
        <p:xfrm>
          <a:off x="939800" y="1925638"/>
          <a:ext cx="2354263" cy="893762"/>
        </p:xfrm>
        <a:graphic>
          <a:graphicData uri="http://schemas.openxmlformats.org/presentationml/2006/ole">
            <mc:AlternateContent xmlns:mc="http://schemas.openxmlformats.org/markup-compatibility/2006">
              <mc:Choice xmlns:v="urn:schemas-microsoft-com:vml" Requires="v">
                <p:oleObj spid="_x0000_s9221" name="Equation" r:id="rId3" imgW="1066337" imgH="406224" progId="Equation.3">
                  <p:embed/>
                </p:oleObj>
              </mc:Choice>
              <mc:Fallback>
                <p:oleObj name="Equation" r:id="rId3" imgW="1066337" imgH="406224" progId="Equation.3">
                  <p:embed/>
                  <p:pic>
                    <p:nvPicPr>
                      <p:cNvPr id="10"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9800" y="1925638"/>
                        <a:ext cx="2354263" cy="893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Rectangle 6"/>
          <p:cNvSpPr>
            <a:spLocks noChangeArrowheads="1"/>
          </p:cNvSpPr>
          <p:nvPr/>
        </p:nvSpPr>
        <p:spPr bwMode="auto">
          <a:xfrm>
            <a:off x="533400" y="3463925"/>
            <a:ext cx="3692525"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20000"/>
              </a:lnSpc>
              <a:buClr>
                <a:srgbClr val="CC0000"/>
              </a:buClr>
              <a:buFont typeface="Wingdings" panose="05000000000000000000" pitchFamily="2" charset="2"/>
              <a:buNone/>
            </a:pPr>
            <a:r>
              <a:rPr lang="zh-CN" altLang="en-US" sz="2400" b="1">
                <a:solidFill>
                  <a:srgbClr val="000000"/>
                </a:solidFill>
                <a:latin typeface="Times New Roman" panose="02020603050405020304" pitchFamily="18" charset="0"/>
                <a:ea typeface="楷体_GB2312" pitchFamily="49" charset="-122"/>
              </a:rPr>
              <a:t>一般</a:t>
            </a:r>
            <a:r>
              <a:rPr lang="en-US" altLang="zh-CN" sz="2400" b="1" i="1">
                <a:solidFill>
                  <a:srgbClr val="000000"/>
                </a:solidFill>
                <a:latin typeface="Times New Roman" panose="02020603050405020304" pitchFamily="18" charset="0"/>
                <a:ea typeface="楷体_GB2312" pitchFamily="49" charset="-122"/>
              </a:rPr>
              <a:t>r</a:t>
            </a:r>
            <a:r>
              <a:rPr lang="en-US" altLang="zh-CN" sz="2400" b="1" baseline="-25000">
                <a:solidFill>
                  <a:srgbClr val="000000"/>
                </a:solidFill>
                <a:latin typeface="Times New Roman" panose="02020603050405020304" pitchFamily="18" charset="0"/>
                <a:ea typeface="楷体_GB2312" pitchFamily="49" charset="-122"/>
              </a:rPr>
              <a:t>o</a:t>
            </a:r>
            <a:r>
              <a:rPr lang="zh-CN" altLang="en-US" sz="2400" b="1">
                <a:solidFill>
                  <a:srgbClr val="000000"/>
                </a:solidFill>
                <a:latin typeface="Times New Roman" panose="02020603050405020304" pitchFamily="18" charset="0"/>
                <a:ea typeface="楷体_GB2312" pitchFamily="49" charset="-122"/>
              </a:rPr>
              <a:t>在几百千欧以上</a:t>
            </a:r>
          </a:p>
        </p:txBody>
      </p:sp>
      <p:graphicFrame>
        <p:nvGraphicFramePr>
          <p:cNvPr id="12" name="Object 7"/>
          <p:cNvGraphicFramePr>
            <a:graphicFrameLocks noChangeAspect="1"/>
          </p:cNvGraphicFramePr>
          <p:nvPr/>
        </p:nvGraphicFramePr>
        <p:xfrm>
          <a:off x="2838450" y="2116138"/>
          <a:ext cx="954088" cy="446087"/>
        </p:xfrm>
        <a:graphic>
          <a:graphicData uri="http://schemas.openxmlformats.org/presentationml/2006/ole">
            <mc:AlternateContent xmlns:mc="http://schemas.openxmlformats.org/markup-compatibility/2006">
              <mc:Choice xmlns:v="urn:schemas-microsoft-com:vml" Requires="v">
                <p:oleObj spid="_x0000_s9222" name="Equation" r:id="rId5" imgW="431613" imgH="203112" progId="Equation.3">
                  <p:embed/>
                </p:oleObj>
              </mc:Choice>
              <mc:Fallback>
                <p:oleObj name="Equation" r:id="rId5" imgW="431613" imgH="203112" progId="Equation.3">
                  <p:embed/>
                  <p:pic>
                    <p:nvPicPr>
                      <p:cNvPr id="12"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8450" y="2116138"/>
                        <a:ext cx="954088"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463" name="Rectangle 13">
            <a:hlinkClick r:id="rId7" action="ppaction://hlinksldjump"/>
          </p:cNvPr>
          <p:cNvSpPr>
            <a:spLocks noChangeArrowheads="1"/>
          </p:cNvSpPr>
          <p:nvPr/>
        </p:nvSpPr>
        <p:spPr bwMode="auto">
          <a:xfrm>
            <a:off x="457200" y="681038"/>
            <a:ext cx="4953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1.  </a:t>
            </a:r>
            <a:r>
              <a:rPr lang="zh-CN" altLang="en-US" sz="2800" b="1">
                <a:solidFill>
                  <a:srgbClr val="800000"/>
                </a:solidFill>
                <a:latin typeface="Times New Roman" panose="02020603050405020304" pitchFamily="18" charset="0"/>
                <a:ea typeface="楷体_GB2312" pitchFamily="49" charset="-122"/>
              </a:rPr>
              <a:t>镜像电流源</a:t>
            </a:r>
          </a:p>
        </p:txBody>
      </p:sp>
      <p:graphicFrame>
        <p:nvGraphicFramePr>
          <p:cNvPr id="19464" name="Object 15"/>
          <p:cNvGraphicFramePr>
            <a:graphicFrameLocks noChangeAspect="1"/>
          </p:cNvGraphicFramePr>
          <p:nvPr/>
        </p:nvGraphicFramePr>
        <p:xfrm>
          <a:off x="4408488" y="968375"/>
          <a:ext cx="4419600" cy="3371850"/>
        </p:xfrm>
        <a:graphic>
          <a:graphicData uri="http://schemas.openxmlformats.org/presentationml/2006/ole">
            <mc:AlternateContent xmlns:mc="http://schemas.openxmlformats.org/markup-compatibility/2006">
              <mc:Choice xmlns:v="urn:schemas-microsoft-com:vml" Requires="v">
                <p:oleObj spid="_x0000_s9223" name="图片" r:id="rId8" imgW="2208297" imgH="1687937" progId="Word.Picture.8">
                  <p:embed/>
                </p:oleObj>
              </mc:Choice>
              <mc:Fallback>
                <p:oleObj name="图片" r:id="rId8" imgW="2208297" imgH="1687937" progId="Word.Picture.8">
                  <p:embed/>
                  <p:pic>
                    <p:nvPicPr>
                      <p:cNvPr id="19464" name="Object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408488" y="968375"/>
                        <a:ext cx="4419600" cy="337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Right)">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trips(downRight)">
                                      <p:cBhvr>
                                        <p:cTn id="12" dur="5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0-#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标题 1"/>
          <p:cNvSpPr>
            <a:spLocks noGrp="1"/>
          </p:cNvSpPr>
          <p:nvPr>
            <p:ph type="title"/>
          </p:nvPr>
        </p:nvSpPr>
        <p:spPr>
          <a:xfrm>
            <a:off x="701675" y="71438"/>
            <a:ext cx="7888288" cy="646112"/>
          </a:xfrm>
        </p:spPr>
        <p:txBody>
          <a:bodyPr/>
          <a:lstStyle/>
          <a:p>
            <a:pPr eaLnBrk="1" hangingPunct="1"/>
            <a:r>
              <a:rPr lang="en-US" altLang="zh-CN"/>
              <a:t>7.1.2  BJT</a:t>
            </a:r>
            <a:r>
              <a:rPr lang="zh-CN" altLang="en-US"/>
              <a:t>电流源电路</a:t>
            </a:r>
          </a:p>
        </p:txBody>
      </p:sp>
      <p:graphicFrame>
        <p:nvGraphicFramePr>
          <p:cNvPr id="20483" name="Object 2"/>
          <p:cNvGraphicFramePr>
            <a:graphicFrameLocks noChangeAspect="1"/>
          </p:cNvGraphicFramePr>
          <p:nvPr/>
        </p:nvGraphicFramePr>
        <p:xfrm>
          <a:off x="655638" y="1984375"/>
          <a:ext cx="4424362" cy="3389313"/>
        </p:xfrm>
        <a:graphic>
          <a:graphicData uri="http://schemas.openxmlformats.org/presentationml/2006/ole">
            <mc:AlternateContent xmlns:mc="http://schemas.openxmlformats.org/markup-compatibility/2006">
              <mc:Choice xmlns:v="urn:schemas-microsoft-com:vml" Requires="v">
                <p:oleObj spid="_x0000_s10244" name="图片" r:id="rId3" imgW="2214372" imgH="1696212" progId="Word.Picture.8">
                  <p:embed/>
                </p:oleObj>
              </mc:Choice>
              <mc:Fallback>
                <p:oleObj name="图片" r:id="rId3" imgW="2214372" imgH="1696212" progId="Word.Picture.8">
                  <p:embed/>
                  <p:pic>
                    <p:nvPicPr>
                      <p:cNvPr id="20483"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5638" y="1984375"/>
                        <a:ext cx="4424362" cy="3389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8" name="Object 3"/>
          <p:cNvGraphicFramePr>
            <a:graphicFrameLocks noChangeAspect="1"/>
          </p:cNvGraphicFramePr>
          <p:nvPr/>
        </p:nvGraphicFramePr>
        <p:xfrm>
          <a:off x="5410200" y="1908175"/>
          <a:ext cx="3267075" cy="3460750"/>
        </p:xfrm>
        <a:graphic>
          <a:graphicData uri="http://schemas.openxmlformats.org/presentationml/2006/ole">
            <mc:AlternateContent xmlns:mc="http://schemas.openxmlformats.org/markup-compatibility/2006">
              <mc:Choice xmlns:v="urn:schemas-microsoft-com:vml" Requires="v">
                <p:oleObj spid="_x0000_s10245" name="图片" r:id="rId5" imgW="1563624" imgH="1696212" progId="Word.Picture.8">
                  <p:embed/>
                </p:oleObj>
              </mc:Choice>
              <mc:Fallback>
                <p:oleObj name="图片" r:id="rId5" imgW="1563624" imgH="1696212" progId="Word.Picture.8">
                  <p:embed/>
                  <p:pic>
                    <p:nvPicPr>
                      <p:cNvPr id="8" name="Object 3"/>
                      <p:cNvPicPr>
                        <a:picLocks noChangeAspect="1" noChangeArrowheads="1"/>
                      </p:cNvPicPr>
                      <p:nvPr/>
                    </p:nvPicPr>
                    <p:blipFill>
                      <a:blip r:embed="rId6">
                        <a:extLst>
                          <a:ext uri="{28A0092B-C50C-407E-A947-70E740481C1C}">
                            <a14:useLocalDpi xmlns:a14="http://schemas.microsoft.com/office/drawing/2010/main" val="0"/>
                          </a:ext>
                        </a:extLst>
                      </a:blip>
                      <a:srcRect l="-4610" b="-2122"/>
                      <a:stretch>
                        <a:fillRect/>
                      </a:stretch>
                    </p:blipFill>
                    <p:spPr bwMode="auto">
                      <a:xfrm>
                        <a:off x="5410200" y="1908175"/>
                        <a:ext cx="3267075" cy="34607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485" name="Rectangle 4"/>
          <p:cNvSpPr>
            <a:spLocks noChangeArrowheads="1"/>
          </p:cNvSpPr>
          <p:nvPr/>
        </p:nvSpPr>
        <p:spPr bwMode="auto">
          <a:xfrm>
            <a:off x="3505200" y="1298575"/>
            <a:ext cx="30480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800" b="1">
                <a:solidFill>
                  <a:srgbClr val="000000"/>
                </a:solidFill>
                <a:latin typeface="楷体_GB2312" pitchFamily="49" charset="-122"/>
                <a:ea typeface="楷体_GB2312" pitchFamily="49" charset="-122"/>
              </a:rPr>
              <a:t>其他形式 </a:t>
            </a:r>
          </a:p>
        </p:txBody>
      </p:sp>
      <p:sp>
        <p:nvSpPr>
          <p:cNvPr id="20486" name="Rectangle 8">
            <a:hlinkClick r:id="rId7" action="ppaction://hlinksldjump"/>
          </p:cNvPr>
          <p:cNvSpPr>
            <a:spLocks noChangeArrowheads="1"/>
          </p:cNvSpPr>
          <p:nvPr/>
        </p:nvSpPr>
        <p:spPr bwMode="auto">
          <a:xfrm>
            <a:off x="457200" y="681038"/>
            <a:ext cx="4953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1.  </a:t>
            </a:r>
            <a:r>
              <a:rPr lang="zh-CN" altLang="en-US" sz="2800" b="1">
                <a:solidFill>
                  <a:srgbClr val="800000"/>
                </a:solidFill>
                <a:latin typeface="Times New Roman" panose="02020603050405020304" pitchFamily="18" charset="0"/>
                <a:ea typeface="楷体_GB2312" pitchFamily="49" charset="-122"/>
              </a:rPr>
              <a:t>镜像电流源</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ox(in)">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1"/>
          <p:cNvSpPr>
            <a:spLocks noGrp="1"/>
          </p:cNvSpPr>
          <p:nvPr>
            <p:ph type="title"/>
          </p:nvPr>
        </p:nvSpPr>
        <p:spPr>
          <a:xfrm>
            <a:off x="701675" y="71438"/>
            <a:ext cx="7888288" cy="646112"/>
          </a:xfrm>
        </p:spPr>
        <p:txBody>
          <a:bodyPr/>
          <a:lstStyle/>
          <a:p>
            <a:pPr eaLnBrk="1" hangingPunct="1"/>
            <a:r>
              <a:rPr lang="en-US" altLang="zh-CN"/>
              <a:t>7.1.2  BJT</a:t>
            </a:r>
            <a:r>
              <a:rPr lang="zh-CN" altLang="en-US"/>
              <a:t>电流源电路</a:t>
            </a:r>
          </a:p>
        </p:txBody>
      </p:sp>
      <p:graphicFrame>
        <p:nvGraphicFramePr>
          <p:cNvPr id="19" name="Object 3"/>
          <p:cNvGraphicFramePr>
            <a:graphicFrameLocks noChangeAspect="1"/>
          </p:cNvGraphicFramePr>
          <p:nvPr/>
        </p:nvGraphicFramePr>
        <p:xfrm>
          <a:off x="2679700" y="1222375"/>
          <a:ext cx="1731963" cy="893763"/>
        </p:xfrm>
        <a:graphic>
          <a:graphicData uri="http://schemas.openxmlformats.org/presentationml/2006/ole">
            <mc:AlternateContent xmlns:mc="http://schemas.openxmlformats.org/markup-compatibility/2006">
              <mc:Choice xmlns:v="urn:schemas-microsoft-com:vml" Requires="v">
                <p:oleObj spid="_x0000_s11273" name="公式" r:id="rId3" imgW="787058" imgH="406224" progId="Equation.3">
                  <p:embed/>
                </p:oleObj>
              </mc:Choice>
              <mc:Fallback>
                <p:oleObj name="公式" r:id="rId3" imgW="787058" imgH="406224" progId="Equation.3">
                  <p:embed/>
                  <p:pic>
                    <p:nvPicPr>
                      <p:cNvPr id="19" name="Object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79700" y="1222375"/>
                        <a:ext cx="1731963" cy="893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4"/>
          <p:cNvGraphicFramePr>
            <a:graphicFrameLocks noChangeAspect="1"/>
          </p:cNvGraphicFramePr>
          <p:nvPr/>
        </p:nvGraphicFramePr>
        <p:xfrm>
          <a:off x="784225" y="1400175"/>
          <a:ext cx="1843088" cy="446088"/>
        </p:xfrm>
        <a:graphic>
          <a:graphicData uri="http://schemas.openxmlformats.org/presentationml/2006/ole">
            <mc:AlternateContent xmlns:mc="http://schemas.openxmlformats.org/markup-compatibility/2006">
              <mc:Choice xmlns:v="urn:schemas-microsoft-com:vml" Requires="v">
                <p:oleObj spid="_x0000_s11274" name="Equation" r:id="rId5" imgW="837836" imgH="203112" progId="Equation.3">
                  <p:embed/>
                </p:oleObj>
              </mc:Choice>
              <mc:Fallback>
                <p:oleObj name="Equation" r:id="rId5" imgW="837836" imgH="203112" progId="Equation.3">
                  <p:embed/>
                  <p:pic>
                    <p:nvPicPr>
                      <p:cNvPr id="2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4225" y="1400175"/>
                        <a:ext cx="1843088" cy="446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5"/>
          <p:cNvGraphicFramePr>
            <a:graphicFrameLocks noChangeAspect="1"/>
          </p:cNvGraphicFramePr>
          <p:nvPr/>
        </p:nvGraphicFramePr>
        <p:xfrm>
          <a:off x="2640013" y="2289175"/>
          <a:ext cx="1054100" cy="892175"/>
        </p:xfrm>
        <a:graphic>
          <a:graphicData uri="http://schemas.openxmlformats.org/presentationml/2006/ole">
            <mc:AlternateContent xmlns:mc="http://schemas.openxmlformats.org/markup-compatibility/2006">
              <mc:Choice xmlns:v="urn:schemas-microsoft-com:vml" Requires="v">
                <p:oleObj spid="_x0000_s11275" name="公式" r:id="rId7" imgW="482391" imgH="406224" progId="Equation.3">
                  <p:embed/>
                </p:oleObj>
              </mc:Choice>
              <mc:Fallback>
                <p:oleObj name="公式" r:id="rId7" imgW="482391" imgH="406224" progId="Equation.3">
                  <p:embed/>
                  <p:pic>
                    <p:nvPicPr>
                      <p:cNvPr id="21" name="Object 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40013" y="2289175"/>
                        <a:ext cx="10541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2" name="Group 6"/>
          <p:cNvGrpSpPr>
            <a:grpSpLocks/>
          </p:cNvGrpSpPr>
          <p:nvPr/>
        </p:nvGrpSpPr>
        <p:grpSpPr bwMode="auto">
          <a:xfrm>
            <a:off x="609600" y="3278188"/>
            <a:ext cx="2895600" cy="584200"/>
            <a:chOff x="240" y="2496"/>
            <a:chExt cx="1824" cy="368"/>
          </a:xfrm>
        </p:grpSpPr>
        <p:sp>
          <p:nvSpPr>
            <p:cNvPr id="23" name="Rectangle 7"/>
            <p:cNvSpPr>
              <a:spLocks noChangeArrowheads="1"/>
            </p:cNvSpPr>
            <p:nvPr/>
          </p:nvSpPr>
          <p:spPr bwMode="auto">
            <a:xfrm>
              <a:off x="240" y="2496"/>
              <a:ext cx="624"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85725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27635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9545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11455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7175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302895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8615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94335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eaLnBrk="1" hangingPunct="1">
                <a:buClr>
                  <a:srgbClr val="CC0000"/>
                </a:buClr>
                <a:buFont typeface="Wingdings" pitchFamily="2" charset="2"/>
                <a:buNone/>
                <a:defRPr/>
              </a:pPr>
              <a:r>
                <a:rPr lang="zh-CN" altLang="en-US" sz="2600" kern="0">
                  <a:solidFill>
                    <a:srgbClr val="000000"/>
                  </a:solidFill>
                </a:rPr>
                <a:t>由于</a:t>
              </a:r>
            </a:p>
          </p:txBody>
        </p:sp>
        <p:sp>
          <p:nvSpPr>
            <p:cNvPr id="24" name="Rectangle 8"/>
            <p:cNvSpPr>
              <a:spLocks noChangeArrowheads="1"/>
            </p:cNvSpPr>
            <p:nvPr/>
          </p:nvSpPr>
          <p:spPr bwMode="auto">
            <a:xfrm>
              <a:off x="1248" y="2496"/>
              <a:ext cx="816" cy="3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85725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27635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9545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11455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7175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302895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8615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94335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eaLnBrk="1" hangingPunct="1">
                <a:buClr>
                  <a:srgbClr val="CC0000"/>
                </a:buClr>
                <a:buFont typeface="Wingdings" pitchFamily="2" charset="2"/>
                <a:buNone/>
                <a:defRPr/>
              </a:pPr>
              <a:r>
                <a:rPr lang="zh-CN" altLang="en-US" sz="2600" kern="0">
                  <a:solidFill>
                    <a:srgbClr val="000000"/>
                  </a:solidFill>
                </a:rPr>
                <a:t>很小，</a:t>
              </a:r>
            </a:p>
          </p:txBody>
        </p:sp>
        <p:graphicFrame>
          <p:nvGraphicFramePr>
            <p:cNvPr id="21522" name="Object 9"/>
            <p:cNvGraphicFramePr>
              <a:graphicFrameLocks noChangeAspect="1"/>
            </p:cNvGraphicFramePr>
            <p:nvPr/>
          </p:nvGraphicFramePr>
          <p:xfrm>
            <a:off x="775" y="2544"/>
            <a:ext cx="521" cy="320"/>
          </p:xfrm>
          <a:graphic>
            <a:graphicData uri="http://schemas.openxmlformats.org/presentationml/2006/ole">
              <mc:AlternateContent xmlns:mc="http://schemas.openxmlformats.org/markup-compatibility/2006">
                <mc:Choice xmlns:v="urn:schemas-microsoft-com:vml" Requires="v">
                  <p:oleObj spid="_x0000_s11276" name="公式" r:id="rId9" imgW="330057" imgH="203112" progId="Equation.3">
                    <p:embed/>
                  </p:oleObj>
                </mc:Choice>
                <mc:Fallback>
                  <p:oleObj name="公式" r:id="rId9" imgW="330057" imgH="203112" progId="Equation.3">
                    <p:embed/>
                    <p:pic>
                      <p:nvPicPr>
                        <p:cNvPr id="21522"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75" y="2544"/>
                          <a:ext cx="521" cy="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26" name="Rectangle 10"/>
          <p:cNvSpPr>
            <a:spLocks noChangeArrowheads="1"/>
          </p:cNvSpPr>
          <p:nvPr/>
        </p:nvSpPr>
        <p:spPr bwMode="auto">
          <a:xfrm>
            <a:off x="609600" y="4019550"/>
            <a:ext cx="38862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buClr>
                <a:srgbClr val="CC0000"/>
              </a:buClr>
              <a:buFont typeface="Wingdings" panose="05000000000000000000" pitchFamily="2" charset="2"/>
              <a:buNone/>
            </a:pPr>
            <a:r>
              <a:rPr lang="zh-CN" altLang="en-US" sz="2800" b="1">
                <a:solidFill>
                  <a:srgbClr val="000000"/>
                </a:solidFill>
                <a:latin typeface="Times New Roman" panose="02020603050405020304" pitchFamily="18" charset="0"/>
                <a:ea typeface="楷体_GB2312" pitchFamily="49" charset="-122"/>
              </a:rPr>
              <a:t>所以</a:t>
            </a:r>
            <a:r>
              <a:rPr lang="en-US" altLang="zh-CN" sz="2800" b="1" i="1">
                <a:solidFill>
                  <a:srgbClr val="000000"/>
                </a:solidFill>
                <a:latin typeface="Times New Roman" panose="02020603050405020304" pitchFamily="18" charset="0"/>
                <a:ea typeface="楷体_GB2312" pitchFamily="49" charset="-122"/>
              </a:rPr>
              <a:t>I</a:t>
            </a:r>
            <a:r>
              <a:rPr lang="en-US" altLang="zh-CN" sz="2800" b="1" baseline="-25000">
                <a:solidFill>
                  <a:srgbClr val="000000"/>
                </a:solidFill>
                <a:latin typeface="Times New Roman" panose="02020603050405020304" pitchFamily="18" charset="0"/>
                <a:ea typeface="楷体_GB2312" pitchFamily="49" charset="-122"/>
              </a:rPr>
              <a:t>C2</a:t>
            </a:r>
            <a:r>
              <a:rPr lang="zh-CN" altLang="en-US" sz="2800" b="1">
                <a:solidFill>
                  <a:srgbClr val="000000"/>
                </a:solidFill>
                <a:latin typeface="Times New Roman" panose="02020603050405020304" pitchFamily="18" charset="0"/>
                <a:ea typeface="楷体_GB2312" pitchFamily="49" charset="-122"/>
              </a:rPr>
              <a:t>也很小。</a:t>
            </a:r>
          </a:p>
        </p:txBody>
      </p:sp>
      <p:graphicFrame>
        <p:nvGraphicFramePr>
          <p:cNvPr id="21512" name="Object 11"/>
          <p:cNvGraphicFramePr>
            <a:graphicFrameLocks noChangeAspect="1"/>
          </p:cNvGraphicFramePr>
          <p:nvPr/>
        </p:nvGraphicFramePr>
        <p:xfrm>
          <a:off x="5102225" y="212725"/>
          <a:ext cx="3889375" cy="4079875"/>
        </p:xfrm>
        <a:graphic>
          <a:graphicData uri="http://schemas.openxmlformats.org/presentationml/2006/ole">
            <mc:AlternateContent xmlns:mc="http://schemas.openxmlformats.org/markup-compatibility/2006">
              <mc:Choice xmlns:v="urn:schemas-microsoft-com:vml" Requires="v">
                <p:oleObj spid="_x0000_s11277" name="图片" r:id="rId11" imgW="1880616" imgH="1972056" progId="Word.Picture.8">
                  <p:embed/>
                </p:oleObj>
              </mc:Choice>
              <mc:Fallback>
                <p:oleObj name="图片" r:id="rId11" imgW="1880616" imgH="1972056" progId="Word.Picture.8">
                  <p:embed/>
                  <p:pic>
                    <p:nvPicPr>
                      <p:cNvPr id="21512" name="Object 11"/>
                      <p:cNvPicPr>
                        <a:picLocks noChangeAspect="1" noChangeArrowheads="1"/>
                      </p:cNvPicPr>
                      <p:nvPr/>
                    </p:nvPicPr>
                    <p:blipFill>
                      <a:blip r:embed="rId12">
                        <a:extLst>
                          <a:ext uri="{28A0092B-C50C-407E-A947-70E740481C1C}">
                            <a14:useLocalDpi xmlns:a14="http://schemas.microsoft.com/office/drawing/2010/main" val="0"/>
                          </a:ext>
                        </a:extLst>
                      </a:blip>
                      <a:srcRect l="-1917" t="-1825" r="-1917" b="-1825"/>
                      <a:stretch>
                        <a:fillRect/>
                      </a:stretch>
                    </p:blipFill>
                    <p:spPr bwMode="auto">
                      <a:xfrm>
                        <a:off x="5102225" y="212725"/>
                        <a:ext cx="3889375" cy="40798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28" name="Group 12"/>
          <p:cNvGrpSpPr>
            <a:grpSpLocks/>
          </p:cNvGrpSpPr>
          <p:nvPr/>
        </p:nvGrpSpPr>
        <p:grpSpPr bwMode="auto">
          <a:xfrm>
            <a:off x="2409825" y="4456113"/>
            <a:ext cx="4495800" cy="935037"/>
            <a:chOff x="672" y="3443"/>
            <a:chExt cx="2832" cy="589"/>
          </a:xfrm>
        </p:grpSpPr>
        <p:sp>
          <p:nvSpPr>
            <p:cNvPr id="29" name="Rectangle 13"/>
            <p:cNvSpPr>
              <a:spLocks noChangeArrowheads="1"/>
            </p:cNvSpPr>
            <p:nvPr/>
          </p:nvSpPr>
          <p:spPr bwMode="auto">
            <a:xfrm>
              <a:off x="672" y="3552"/>
              <a:ext cx="2832"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kumimoji="1" lang="en-US" altLang="zh-CN" sz="2800" b="1" i="1" kern="0">
                  <a:solidFill>
                    <a:srgbClr val="000000"/>
                  </a:solidFill>
                  <a:latin typeface="Times New Roman" pitchFamily="18" charset="0"/>
                  <a:ea typeface="华康简宋" charset="-122"/>
                </a:rPr>
                <a:t>r</a:t>
              </a:r>
              <a:r>
                <a:rPr kumimoji="1" lang="en-US" altLang="zh-CN" sz="2800" b="1" kern="0" baseline="-30000">
                  <a:solidFill>
                    <a:srgbClr val="000000"/>
                  </a:solidFill>
                  <a:latin typeface="Times New Roman" pitchFamily="18" charset="0"/>
                  <a:ea typeface="华康简宋" charset="-122"/>
                </a:rPr>
                <a:t>o</a:t>
              </a:r>
              <a:r>
                <a:rPr kumimoji="1" lang="en-US" altLang="zh-CN" sz="2800" b="1" kern="0">
                  <a:solidFill>
                    <a:srgbClr val="000000"/>
                  </a:solidFill>
                  <a:latin typeface="Times New Roman" pitchFamily="18" charset="0"/>
                  <a:ea typeface="华康简宋" charset="-122"/>
                </a:rPr>
                <a:t>≈</a:t>
              </a:r>
              <a:r>
                <a:rPr kumimoji="1" lang="en-US" altLang="zh-CN" sz="2800" b="1" i="1" kern="0">
                  <a:solidFill>
                    <a:srgbClr val="000000"/>
                  </a:solidFill>
                  <a:latin typeface="Times New Roman" pitchFamily="18" charset="0"/>
                  <a:ea typeface="华康简宋" charset="-122"/>
                </a:rPr>
                <a:t>r</a:t>
              </a:r>
              <a:r>
                <a:rPr kumimoji="1" lang="en-US" altLang="zh-CN" sz="2800" b="1" kern="0" baseline="-30000">
                  <a:solidFill>
                    <a:srgbClr val="000000"/>
                  </a:solidFill>
                  <a:latin typeface="Times New Roman" pitchFamily="18" charset="0"/>
                  <a:ea typeface="华康简宋" charset="-122"/>
                </a:rPr>
                <a:t>ce2</a:t>
              </a:r>
              <a:r>
                <a:rPr kumimoji="1" lang="zh-CN" altLang="en-US" sz="2800" b="1" kern="0">
                  <a:solidFill>
                    <a:srgbClr val="000000"/>
                  </a:solidFill>
                  <a:latin typeface="Times New Roman" pitchFamily="18" charset="0"/>
                  <a:ea typeface="华康简宋" charset="-122"/>
                </a:rPr>
                <a:t>（</a:t>
              </a:r>
              <a:r>
                <a:rPr kumimoji="1" lang="en-US" altLang="zh-CN" sz="2800" b="1" kern="0">
                  <a:solidFill>
                    <a:srgbClr val="000000"/>
                  </a:solidFill>
                  <a:latin typeface="Times New Roman" pitchFamily="18" charset="0"/>
                  <a:ea typeface="华康简宋" charset="-122"/>
                </a:rPr>
                <a:t>1</a:t>
              </a:r>
              <a:r>
                <a:rPr kumimoji="1" lang="zh-CN" altLang="en-US" sz="2800" b="1" kern="0">
                  <a:solidFill>
                    <a:srgbClr val="000000"/>
                  </a:solidFill>
                  <a:latin typeface="Times New Roman" pitchFamily="18" charset="0"/>
                  <a:ea typeface="华康简宋" charset="-122"/>
                </a:rPr>
                <a:t>＋                 ）</a:t>
              </a:r>
              <a:r>
                <a:rPr kumimoji="1" lang="zh-CN" altLang="en-US" sz="2800" b="1" kern="0">
                  <a:solidFill>
                    <a:srgbClr val="000000"/>
                  </a:solidFill>
                  <a:latin typeface="Times New Roman" pitchFamily="18" charset="0"/>
                  <a:ea typeface="楷体_GB2312" pitchFamily="49" charset="-122"/>
                </a:rPr>
                <a:t> </a:t>
              </a:r>
              <a:endParaRPr kumimoji="1" lang="zh-CN" altLang="en-US" sz="2800" b="1" kern="0">
                <a:solidFill>
                  <a:srgbClr val="000000"/>
                </a:solidFill>
                <a:latin typeface="Times New Roman" pitchFamily="18" charset="0"/>
                <a:ea typeface="+mn-ea"/>
              </a:endParaRPr>
            </a:p>
          </p:txBody>
        </p:sp>
        <p:graphicFrame>
          <p:nvGraphicFramePr>
            <p:cNvPr id="21519" name="Object 14"/>
            <p:cNvGraphicFramePr>
              <a:graphicFrameLocks noChangeAspect="1"/>
            </p:cNvGraphicFramePr>
            <p:nvPr/>
          </p:nvGraphicFramePr>
          <p:xfrm>
            <a:off x="2016" y="3443"/>
            <a:ext cx="884" cy="589"/>
          </p:xfrm>
          <a:graphic>
            <a:graphicData uri="http://schemas.openxmlformats.org/presentationml/2006/ole">
              <mc:AlternateContent xmlns:mc="http://schemas.openxmlformats.org/markup-compatibility/2006">
                <mc:Choice xmlns:v="urn:schemas-microsoft-com:vml" Requires="v">
                  <p:oleObj spid="_x0000_s11278" name="Equation" r:id="rId13" imgW="609336" imgH="406224" progId="Equation.3">
                    <p:embed/>
                  </p:oleObj>
                </mc:Choice>
                <mc:Fallback>
                  <p:oleObj name="Equation" r:id="rId13" imgW="609336" imgH="406224" progId="Equation.3">
                    <p:embed/>
                    <p:pic>
                      <p:nvPicPr>
                        <p:cNvPr id="21519" name="Object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2016" y="3443"/>
                          <a:ext cx="884" cy="5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pSp>
        <p:nvGrpSpPr>
          <p:cNvPr id="31" name="Group 15"/>
          <p:cNvGrpSpPr>
            <a:grpSpLocks/>
          </p:cNvGrpSpPr>
          <p:nvPr/>
        </p:nvGrpSpPr>
        <p:grpSpPr bwMode="auto">
          <a:xfrm>
            <a:off x="1331913" y="5483225"/>
            <a:ext cx="6629400" cy="495300"/>
            <a:chOff x="912" y="3528"/>
            <a:chExt cx="4176" cy="312"/>
          </a:xfrm>
        </p:grpSpPr>
        <p:sp>
          <p:nvSpPr>
            <p:cNvPr id="32" name="Rectangle 16"/>
            <p:cNvSpPr>
              <a:spLocks noChangeArrowheads="1"/>
            </p:cNvSpPr>
            <p:nvPr/>
          </p:nvSpPr>
          <p:spPr bwMode="auto">
            <a:xfrm>
              <a:off x="912" y="3528"/>
              <a:ext cx="4176"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85725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27635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9545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11455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7175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302895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8615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94335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eaLnBrk="1" hangingPunct="1">
                <a:buClr>
                  <a:srgbClr val="CC0000"/>
                </a:buClr>
                <a:buFont typeface="Wingdings" pitchFamily="2" charset="2"/>
                <a:buNone/>
                <a:defRPr/>
              </a:pPr>
              <a:r>
                <a:rPr lang="zh-CN" altLang="en-US" sz="2400" kern="0">
                  <a:solidFill>
                    <a:srgbClr val="000000"/>
                  </a:solidFill>
                  <a:latin typeface="楷体_GB2312" pitchFamily="49" charset="-122"/>
                </a:rPr>
                <a:t>（参考射极偏置共射放大电路的输出电阻  ）</a:t>
              </a:r>
            </a:p>
          </p:txBody>
        </p:sp>
        <p:graphicFrame>
          <p:nvGraphicFramePr>
            <p:cNvPr id="21517" name="Object 17"/>
            <p:cNvGraphicFramePr>
              <a:graphicFrameLocks noChangeAspect="1"/>
            </p:cNvGraphicFramePr>
            <p:nvPr/>
          </p:nvGraphicFramePr>
          <p:xfrm>
            <a:off x="4423" y="3559"/>
            <a:ext cx="281" cy="281"/>
          </p:xfrm>
          <a:graphic>
            <a:graphicData uri="http://schemas.openxmlformats.org/presentationml/2006/ole">
              <mc:AlternateContent xmlns:mc="http://schemas.openxmlformats.org/markup-compatibility/2006">
                <mc:Choice xmlns:v="urn:schemas-microsoft-com:vml" Requires="v">
                  <p:oleObj spid="_x0000_s11279" name="Equation" r:id="rId15" imgW="203024" imgH="203024" progId="Equation.3">
                    <p:embed/>
                  </p:oleObj>
                </mc:Choice>
                <mc:Fallback>
                  <p:oleObj name="Equation" r:id="rId15" imgW="203024" imgH="203024" progId="Equation.3">
                    <p:embed/>
                    <p:pic>
                      <p:nvPicPr>
                        <p:cNvPr id="21517" name="Object 1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4423" y="3559"/>
                          <a:ext cx="281"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
        <p:nvSpPr>
          <p:cNvPr id="21515" name="Rectangle 20">
            <a:hlinkClick r:id="rId17" action="ppaction://hlinksldjump"/>
          </p:cNvPr>
          <p:cNvSpPr>
            <a:spLocks noChangeArrowheads="1"/>
          </p:cNvSpPr>
          <p:nvPr/>
        </p:nvSpPr>
        <p:spPr bwMode="auto">
          <a:xfrm>
            <a:off x="457200" y="681038"/>
            <a:ext cx="4953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2.  </a:t>
            </a:r>
            <a:r>
              <a:rPr lang="zh-CN" altLang="en-US" sz="2800" b="1">
                <a:solidFill>
                  <a:srgbClr val="800000"/>
                </a:solidFill>
                <a:latin typeface="Times New Roman" panose="02020603050405020304" pitchFamily="18" charset="0"/>
                <a:ea typeface="楷体_GB2312" pitchFamily="49" charset="-122"/>
              </a:rPr>
              <a:t>微电流源</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strips(downRight)">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strips(downRight)">
                                      <p:cBhvr>
                                        <p:cTn id="12" dur="500"/>
                                        <p:tgtEl>
                                          <p:spTgt spid="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strips(downRight)">
                                      <p:cBhvr>
                                        <p:cTn id="17" dur="500"/>
                                        <p:tgtEl>
                                          <p:spTgt spid="2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 presetClass="entr" presetSubtype="8"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500" fill="hold"/>
                                        <p:tgtEl>
                                          <p:spTgt spid="22"/>
                                        </p:tgtEl>
                                        <p:attrNameLst>
                                          <p:attrName>ppt_x</p:attrName>
                                        </p:attrNameLst>
                                      </p:cBhvr>
                                      <p:tavLst>
                                        <p:tav tm="0">
                                          <p:val>
                                            <p:strVal val="0-#ppt_w/2"/>
                                          </p:val>
                                        </p:tav>
                                        <p:tav tm="100000">
                                          <p:val>
                                            <p:strVal val="#ppt_x"/>
                                          </p:val>
                                        </p:tav>
                                      </p:tavLst>
                                    </p:anim>
                                    <p:anim calcmode="lin" valueType="num">
                                      <p:cBhvr additive="base">
                                        <p:cTn id="23" dur="500" fill="hold"/>
                                        <p:tgtEl>
                                          <p:spTgt spid="22"/>
                                        </p:tgtEl>
                                        <p:attrNameLst>
                                          <p:attrName>ppt_y</p:attrName>
                                        </p:attrNameLst>
                                      </p:cBhvr>
                                      <p:tavLst>
                                        <p:tav tm="0">
                                          <p:val>
                                            <p:strVal val="#ppt_y"/>
                                          </p:val>
                                        </p:tav>
                                        <p:tav tm="100000">
                                          <p:val>
                                            <p:strVal val="#ppt_y"/>
                                          </p:val>
                                        </p:tav>
                                      </p:tavLst>
                                    </p:anim>
                                  </p:childTnLst>
                                </p:cTn>
                              </p:par>
                            </p:childTnLst>
                          </p:cTn>
                        </p:par>
                      </p:childTnLst>
                    </p:cTn>
                  </p:par>
                  <p:par>
                    <p:cTn id="24" fill="hold" nodeType="clickPar">
                      <p:stCondLst>
                        <p:cond delay="indefinite"/>
                      </p:stCondLst>
                      <p:childTnLst>
                        <p:par>
                          <p:cTn id="25" fill="hold" nodeType="withGroup">
                            <p:stCondLst>
                              <p:cond delay="0"/>
                            </p:stCondLst>
                            <p:childTnLst>
                              <p:par>
                                <p:cTn id="26" presetID="2" presetClass="entr" presetSubtype="8" fill="hold" grpId="0" nodeType="clickEffect">
                                  <p:stCondLst>
                                    <p:cond delay="0"/>
                                  </p:stCondLst>
                                  <p:childTnLst>
                                    <p:set>
                                      <p:cBhvr>
                                        <p:cTn id="27" dur="1" fill="hold">
                                          <p:stCondLst>
                                            <p:cond delay="0"/>
                                          </p:stCondLst>
                                        </p:cTn>
                                        <p:tgtEl>
                                          <p:spTgt spid="26"/>
                                        </p:tgtEl>
                                        <p:attrNameLst>
                                          <p:attrName>style.visibility</p:attrName>
                                        </p:attrNameLst>
                                      </p:cBhvr>
                                      <p:to>
                                        <p:strVal val="visible"/>
                                      </p:to>
                                    </p:set>
                                    <p:anim calcmode="lin" valueType="num">
                                      <p:cBhvr additive="base">
                                        <p:cTn id="28" dur="500" fill="hold"/>
                                        <p:tgtEl>
                                          <p:spTgt spid="26"/>
                                        </p:tgtEl>
                                        <p:attrNameLst>
                                          <p:attrName>ppt_x</p:attrName>
                                        </p:attrNameLst>
                                      </p:cBhvr>
                                      <p:tavLst>
                                        <p:tav tm="0">
                                          <p:val>
                                            <p:strVal val="0-#ppt_w/2"/>
                                          </p:val>
                                        </p:tav>
                                        <p:tav tm="100000">
                                          <p:val>
                                            <p:strVal val="#ppt_x"/>
                                          </p:val>
                                        </p:tav>
                                      </p:tavLst>
                                    </p:anim>
                                    <p:anim calcmode="lin" valueType="num">
                                      <p:cBhvr additive="base">
                                        <p:cTn id="29"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30" fill="hold" nodeType="clickPar">
                      <p:stCondLst>
                        <p:cond delay="indefinite"/>
                      </p:stCondLst>
                      <p:childTnLst>
                        <p:par>
                          <p:cTn id="31" fill="hold" nodeType="withGroup">
                            <p:stCondLst>
                              <p:cond delay="0"/>
                            </p:stCondLst>
                            <p:childTnLst>
                              <p:par>
                                <p:cTn id="32" presetID="18" presetClass="entr" presetSubtype="6" fill="hold" nodeType="click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strips(downRight)">
                                      <p:cBhvr>
                                        <p:cTn id="34" dur="500"/>
                                        <p:tgtEl>
                                          <p:spTgt spid="28"/>
                                        </p:tgtEl>
                                      </p:cBhvr>
                                    </p:animEffect>
                                  </p:childTnLst>
                                </p:cTn>
                              </p:par>
                            </p:childTnLst>
                          </p:cTn>
                        </p:par>
                        <p:par>
                          <p:cTn id="35" fill="hold" nodeType="afterGroup">
                            <p:stCondLst>
                              <p:cond delay="500"/>
                            </p:stCondLst>
                            <p:childTnLst>
                              <p:par>
                                <p:cTn id="36" presetID="18" presetClass="entr" presetSubtype="6" fill="hold" nodeType="afterEffect">
                                  <p:stCondLst>
                                    <p:cond delay="0"/>
                                  </p:stCondLst>
                                  <p:childTnLst>
                                    <p:set>
                                      <p:cBhvr>
                                        <p:cTn id="37" dur="1" fill="hold">
                                          <p:stCondLst>
                                            <p:cond delay="0"/>
                                          </p:stCondLst>
                                        </p:cTn>
                                        <p:tgtEl>
                                          <p:spTgt spid="31"/>
                                        </p:tgtEl>
                                        <p:attrNameLst>
                                          <p:attrName>style.visibility</p:attrName>
                                        </p:attrNameLst>
                                      </p:cBhvr>
                                      <p:to>
                                        <p:strVal val="visible"/>
                                      </p:to>
                                    </p:set>
                                    <p:animEffect transition="in" filter="strips(downRight)">
                                      <p:cBhvr>
                                        <p:cTn id="3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1"/>
          <p:cNvSpPr>
            <a:spLocks noGrp="1"/>
          </p:cNvSpPr>
          <p:nvPr>
            <p:ph type="title"/>
          </p:nvPr>
        </p:nvSpPr>
        <p:spPr>
          <a:xfrm>
            <a:off x="701675" y="71438"/>
            <a:ext cx="7888288" cy="646112"/>
          </a:xfrm>
        </p:spPr>
        <p:txBody>
          <a:bodyPr/>
          <a:lstStyle/>
          <a:p>
            <a:pPr eaLnBrk="1" hangingPunct="1"/>
            <a:r>
              <a:rPr lang="en-US" altLang="zh-CN"/>
              <a:t>7.1.2  BJT</a:t>
            </a:r>
            <a:r>
              <a:rPr lang="zh-CN" altLang="en-US"/>
              <a:t>电流源电路</a:t>
            </a:r>
          </a:p>
        </p:txBody>
      </p:sp>
      <p:graphicFrame>
        <p:nvGraphicFramePr>
          <p:cNvPr id="22531" name="Object 3"/>
          <p:cNvGraphicFramePr>
            <a:graphicFrameLocks noChangeAspect="1"/>
          </p:cNvGraphicFramePr>
          <p:nvPr/>
        </p:nvGraphicFramePr>
        <p:xfrm>
          <a:off x="5133975" y="847725"/>
          <a:ext cx="3641725" cy="3690938"/>
        </p:xfrm>
        <a:graphic>
          <a:graphicData uri="http://schemas.openxmlformats.org/presentationml/2006/ole">
            <mc:AlternateContent xmlns:mc="http://schemas.openxmlformats.org/markup-compatibility/2006">
              <mc:Choice xmlns:v="urn:schemas-microsoft-com:vml" Requires="v">
                <p:oleObj spid="_x0000_s12293" name="图片" r:id="rId3" imgW="1821180" imgH="1772412" progId="Word.Picture.8">
                  <p:embed/>
                </p:oleObj>
              </mc:Choice>
              <mc:Fallback>
                <p:oleObj name="图片" r:id="rId3" imgW="1821180" imgH="1772412" progId="Word.Picture.8">
                  <p:embed/>
                  <p:pic>
                    <p:nvPicPr>
                      <p:cNvPr id="22531" name="Object 3"/>
                      <p:cNvPicPr>
                        <a:picLocks noChangeAspect="1" noChangeArrowheads="1"/>
                      </p:cNvPicPr>
                      <p:nvPr/>
                    </p:nvPicPr>
                    <p:blipFill>
                      <a:blip r:embed="rId4">
                        <a:extLst>
                          <a:ext uri="{28A0092B-C50C-407E-A947-70E740481C1C}">
                            <a14:useLocalDpi xmlns:a14="http://schemas.microsoft.com/office/drawing/2010/main" val="0"/>
                          </a:ext>
                        </a:extLst>
                      </a:blip>
                      <a:srcRect b="-4062"/>
                      <a:stretch>
                        <a:fillRect/>
                      </a:stretch>
                    </p:blipFill>
                    <p:spPr bwMode="auto">
                      <a:xfrm>
                        <a:off x="5133975" y="847725"/>
                        <a:ext cx="3641725" cy="369093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532" name="Rectangle 6">
            <a:hlinkClick r:id="rId5" action="ppaction://hlinksldjump"/>
          </p:cNvPr>
          <p:cNvSpPr>
            <a:spLocks noChangeArrowheads="1"/>
          </p:cNvSpPr>
          <p:nvPr/>
        </p:nvSpPr>
        <p:spPr bwMode="auto">
          <a:xfrm>
            <a:off x="457200" y="681038"/>
            <a:ext cx="4953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3.  </a:t>
            </a:r>
            <a:r>
              <a:rPr lang="zh-CN" altLang="en-US" sz="2800" b="1">
                <a:solidFill>
                  <a:srgbClr val="800000"/>
                </a:solidFill>
                <a:latin typeface="Times New Roman" panose="02020603050405020304" pitchFamily="18" charset="0"/>
                <a:ea typeface="楷体_GB2312" pitchFamily="49" charset="-122"/>
              </a:rPr>
              <a:t>高输出阻抗电流源</a:t>
            </a:r>
          </a:p>
        </p:txBody>
      </p:sp>
      <p:sp>
        <p:nvSpPr>
          <p:cNvPr id="11" name="Rectangle 7"/>
          <p:cNvSpPr>
            <a:spLocks noChangeArrowheads="1"/>
          </p:cNvSpPr>
          <p:nvPr/>
        </p:nvSpPr>
        <p:spPr bwMode="auto">
          <a:xfrm>
            <a:off x="287338" y="3733800"/>
            <a:ext cx="51228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a:spcBef>
                <a:spcPct val="0"/>
              </a:spcBef>
              <a:buFontTx/>
              <a:buNone/>
            </a:pPr>
            <a:r>
              <a:rPr kumimoji="1" lang="en-US" altLang="zh-CN" sz="2400" b="1" i="1">
                <a:solidFill>
                  <a:srgbClr val="000000"/>
                </a:solidFill>
                <a:latin typeface="Times New Roman" panose="02020603050405020304" pitchFamily="18" charset="0"/>
                <a:ea typeface="楷体_GB2312" pitchFamily="49" charset="-122"/>
              </a:rPr>
              <a:t>A</a:t>
            </a:r>
            <a:r>
              <a:rPr kumimoji="1" lang="en-US" altLang="zh-CN" sz="2400" b="1" baseline="-30000">
                <a:solidFill>
                  <a:srgbClr val="000000"/>
                </a:solidFill>
                <a:latin typeface="Times New Roman" panose="02020603050405020304" pitchFamily="18" charset="0"/>
                <a:ea typeface="楷体_GB2312" pitchFamily="49" charset="-122"/>
              </a:rPr>
              <a:t>1</a:t>
            </a:r>
            <a:r>
              <a:rPr kumimoji="1" lang="zh-CN" altLang="en-US" sz="2400" b="1">
                <a:solidFill>
                  <a:srgbClr val="000000"/>
                </a:solidFill>
                <a:latin typeface="Times New Roman" panose="02020603050405020304" pitchFamily="18" charset="0"/>
                <a:ea typeface="楷体_GB2312" pitchFamily="49" charset="-122"/>
              </a:rPr>
              <a:t>和</a:t>
            </a:r>
            <a:r>
              <a:rPr kumimoji="1" lang="en-US" altLang="zh-CN" sz="2400" b="1" i="1">
                <a:solidFill>
                  <a:srgbClr val="000000"/>
                </a:solidFill>
                <a:latin typeface="Times New Roman" panose="02020603050405020304" pitchFamily="18" charset="0"/>
                <a:ea typeface="楷体_GB2312" pitchFamily="49" charset="-122"/>
              </a:rPr>
              <a:t>A</a:t>
            </a:r>
            <a:r>
              <a:rPr kumimoji="1" lang="en-US" altLang="zh-CN" sz="2400" b="1" baseline="-30000">
                <a:solidFill>
                  <a:srgbClr val="000000"/>
                </a:solidFill>
                <a:latin typeface="Times New Roman" panose="02020603050405020304" pitchFamily="18" charset="0"/>
                <a:ea typeface="楷体_GB2312" pitchFamily="49" charset="-122"/>
              </a:rPr>
              <a:t>3</a:t>
            </a:r>
            <a:r>
              <a:rPr kumimoji="1" lang="zh-CN" altLang="en-US" sz="2400" b="1">
                <a:solidFill>
                  <a:srgbClr val="000000"/>
                </a:solidFill>
                <a:latin typeface="Times New Roman" panose="02020603050405020304" pitchFamily="18" charset="0"/>
                <a:ea typeface="楷体_GB2312" pitchFamily="49" charset="-122"/>
              </a:rPr>
              <a:t>分别是</a:t>
            </a:r>
            <a:r>
              <a:rPr kumimoji="1" lang="en-US" altLang="zh-CN" sz="2400" b="1">
                <a:solidFill>
                  <a:srgbClr val="000000"/>
                </a:solidFill>
                <a:latin typeface="Times New Roman" panose="02020603050405020304" pitchFamily="18" charset="0"/>
                <a:ea typeface="楷体_GB2312" pitchFamily="49" charset="-122"/>
              </a:rPr>
              <a:t>T</a:t>
            </a:r>
            <a:r>
              <a:rPr kumimoji="1" lang="en-US" altLang="zh-CN" sz="2400" b="1" baseline="-30000">
                <a:solidFill>
                  <a:srgbClr val="000000"/>
                </a:solidFill>
                <a:latin typeface="Times New Roman" panose="02020603050405020304" pitchFamily="18" charset="0"/>
                <a:ea typeface="楷体_GB2312" pitchFamily="49" charset="-122"/>
              </a:rPr>
              <a:t>1</a:t>
            </a:r>
            <a:r>
              <a:rPr kumimoji="1" lang="zh-CN" altLang="en-US" sz="2400" b="1">
                <a:solidFill>
                  <a:srgbClr val="000000"/>
                </a:solidFill>
                <a:latin typeface="Times New Roman" panose="02020603050405020304" pitchFamily="18" charset="0"/>
                <a:ea typeface="楷体_GB2312" pitchFamily="49" charset="-122"/>
              </a:rPr>
              <a:t>和</a:t>
            </a:r>
            <a:r>
              <a:rPr kumimoji="1" lang="en-US" altLang="zh-CN" sz="2400" b="1">
                <a:solidFill>
                  <a:srgbClr val="000000"/>
                </a:solidFill>
                <a:latin typeface="Times New Roman" panose="02020603050405020304" pitchFamily="18" charset="0"/>
                <a:ea typeface="楷体_GB2312" pitchFamily="49" charset="-122"/>
              </a:rPr>
              <a:t>T</a:t>
            </a:r>
            <a:r>
              <a:rPr kumimoji="1" lang="en-US" altLang="zh-CN" sz="2400" b="1" baseline="-30000">
                <a:solidFill>
                  <a:srgbClr val="000000"/>
                </a:solidFill>
                <a:latin typeface="Times New Roman" panose="02020603050405020304" pitchFamily="18" charset="0"/>
                <a:ea typeface="楷体_GB2312" pitchFamily="49" charset="-122"/>
              </a:rPr>
              <a:t>3</a:t>
            </a:r>
            <a:r>
              <a:rPr kumimoji="1" lang="zh-CN" altLang="en-US" sz="2400" b="1">
                <a:solidFill>
                  <a:srgbClr val="000000"/>
                </a:solidFill>
                <a:latin typeface="Times New Roman" panose="02020603050405020304" pitchFamily="18" charset="0"/>
                <a:ea typeface="楷体_GB2312" pitchFamily="49" charset="-122"/>
              </a:rPr>
              <a:t>的相对结面积 </a:t>
            </a:r>
          </a:p>
        </p:txBody>
      </p:sp>
      <p:sp>
        <p:nvSpPr>
          <p:cNvPr id="12" name="Rectangle 8"/>
          <p:cNvSpPr>
            <a:spLocks noChangeArrowheads="1"/>
          </p:cNvSpPr>
          <p:nvPr/>
        </p:nvSpPr>
        <p:spPr bwMode="auto">
          <a:xfrm>
            <a:off x="381000" y="4572000"/>
            <a:ext cx="7432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algn="just">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动态输出电阻</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25000">
                <a:solidFill>
                  <a:srgbClr val="000000"/>
                </a:solidFill>
                <a:latin typeface="Times New Roman" panose="02020603050405020304" pitchFamily="18" charset="0"/>
                <a:ea typeface="楷体_GB2312" pitchFamily="49" charset="-122"/>
              </a:rPr>
              <a:t>o</a:t>
            </a:r>
            <a:r>
              <a:rPr kumimoji="1" lang="zh-CN" altLang="en-US" sz="2400" b="1">
                <a:solidFill>
                  <a:srgbClr val="000000"/>
                </a:solidFill>
                <a:latin typeface="Times New Roman" panose="02020603050405020304" pitchFamily="18" charset="0"/>
                <a:ea typeface="楷体_GB2312" pitchFamily="49" charset="-122"/>
              </a:rPr>
              <a:t>远比微电流源的动态输出电阻高</a:t>
            </a:r>
          </a:p>
        </p:txBody>
      </p:sp>
      <p:graphicFrame>
        <p:nvGraphicFramePr>
          <p:cNvPr id="22535" name="Object 9"/>
          <p:cNvGraphicFramePr>
            <a:graphicFrameLocks noChangeAspect="1"/>
          </p:cNvGraphicFramePr>
          <p:nvPr/>
        </p:nvGraphicFramePr>
        <p:xfrm>
          <a:off x="393700" y="1470025"/>
          <a:ext cx="4181475" cy="892175"/>
        </p:xfrm>
        <a:graphic>
          <a:graphicData uri="http://schemas.openxmlformats.org/presentationml/2006/ole">
            <mc:AlternateContent xmlns:mc="http://schemas.openxmlformats.org/markup-compatibility/2006">
              <mc:Choice xmlns:v="urn:schemas-microsoft-com:vml" Requires="v">
                <p:oleObj spid="_x0000_s12294" name="公式" r:id="rId6" imgW="1904174" imgH="406224" progId="Equation.3">
                  <p:embed/>
                </p:oleObj>
              </mc:Choice>
              <mc:Fallback>
                <p:oleObj name="公式" r:id="rId6" imgW="1904174" imgH="406224" progId="Equation.3">
                  <p:embed/>
                  <p:pic>
                    <p:nvPicPr>
                      <p:cNvPr id="22535"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3700" y="1470025"/>
                        <a:ext cx="4181475"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536" name="Object 10"/>
          <p:cNvGraphicFramePr>
            <a:graphicFrameLocks noChangeAspect="1"/>
          </p:cNvGraphicFramePr>
          <p:nvPr/>
        </p:nvGraphicFramePr>
        <p:xfrm>
          <a:off x="422275" y="2466975"/>
          <a:ext cx="2767013" cy="977900"/>
        </p:xfrm>
        <a:graphic>
          <a:graphicData uri="http://schemas.openxmlformats.org/presentationml/2006/ole">
            <mc:AlternateContent xmlns:mc="http://schemas.openxmlformats.org/markup-compatibility/2006">
              <mc:Choice xmlns:v="urn:schemas-microsoft-com:vml" Requires="v">
                <p:oleObj spid="_x0000_s12295" name="公式" r:id="rId8" imgW="1256755" imgH="444307" progId="Equation.3">
                  <p:embed/>
                </p:oleObj>
              </mc:Choice>
              <mc:Fallback>
                <p:oleObj name="公式" r:id="rId8" imgW="1256755" imgH="444307" progId="Equation.3">
                  <p:embed/>
                  <p:pic>
                    <p:nvPicPr>
                      <p:cNvPr id="22536"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22275" y="2466975"/>
                        <a:ext cx="2767013" cy="97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trips(downRight)">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P spid="12"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标题 1"/>
          <p:cNvSpPr>
            <a:spLocks noGrp="1"/>
          </p:cNvSpPr>
          <p:nvPr>
            <p:ph type="title"/>
          </p:nvPr>
        </p:nvSpPr>
        <p:spPr>
          <a:xfrm>
            <a:off x="701675" y="71438"/>
            <a:ext cx="7888288" cy="646112"/>
          </a:xfrm>
        </p:spPr>
        <p:txBody>
          <a:bodyPr/>
          <a:lstStyle/>
          <a:p>
            <a:pPr eaLnBrk="1" hangingPunct="1"/>
            <a:r>
              <a:rPr lang="en-US" altLang="zh-CN"/>
              <a:t>7.1.2  BJT</a:t>
            </a:r>
            <a:r>
              <a:rPr lang="zh-CN" altLang="en-US"/>
              <a:t>电流源电路</a:t>
            </a:r>
          </a:p>
        </p:txBody>
      </p:sp>
      <p:graphicFrame>
        <p:nvGraphicFramePr>
          <p:cNvPr id="23555" name="Object 2"/>
          <p:cNvGraphicFramePr>
            <a:graphicFrameLocks noChangeAspect="1"/>
          </p:cNvGraphicFramePr>
          <p:nvPr/>
        </p:nvGraphicFramePr>
        <p:xfrm>
          <a:off x="5519738" y="549275"/>
          <a:ext cx="3516312" cy="5153025"/>
        </p:xfrm>
        <a:graphic>
          <a:graphicData uri="http://schemas.openxmlformats.org/presentationml/2006/ole">
            <mc:AlternateContent xmlns:mc="http://schemas.openxmlformats.org/markup-compatibility/2006">
              <mc:Choice xmlns:v="urn:schemas-microsoft-com:vml" Requires="v">
                <p:oleObj spid="_x0000_s13316" name="图片" r:id="rId3" imgW="1953768" imgH="2790444" progId="Word.Picture.8">
                  <p:embed/>
                </p:oleObj>
              </mc:Choice>
              <mc:Fallback>
                <p:oleObj name="图片" r:id="rId3" imgW="1953768" imgH="2790444" progId="Word.Picture.8">
                  <p:embed/>
                  <p:pic>
                    <p:nvPicPr>
                      <p:cNvPr id="23555" name="Object 2"/>
                      <p:cNvPicPr>
                        <a:picLocks noChangeAspect="1" noChangeArrowheads="1"/>
                      </p:cNvPicPr>
                      <p:nvPr/>
                    </p:nvPicPr>
                    <p:blipFill>
                      <a:blip r:embed="rId4">
                        <a:extLst>
                          <a:ext uri="{28A0092B-C50C-407E-A947-70E740481C1C}">
                            <a14:useLocalDpi xmlns:a14="http://schemas.microsoft.com/office/drawing/2010/main" val="0"/>
                          </a:ext>
                        </a:extLst>
                      </a:blip>
                      <a:srcRect t="-1289" b="-1289"/>
                      <a:stretch>
                        <a:fillRect/>
                      </a:stretch>
                    </p:blipFill>
                    <p:spPr bwMode="auto">
                      <a:xfrm>
                        <a:off x="5519738" y="549275"/>
                        <a:ext cx="3516312" cy="51530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 name="Rectangle 4"/>
          <p:cNvSpPr>
            <a:spLocks noChangeArrowheads="1"/>
          </p:cNvSpPr>
          <p:nvPr/>
        </p:nvSpPr>
        <p:spPr bwMode="auto">
          <a:xfrm>
            <a:off x="395288" y="1727200"/>
            <a:ext cx="4884737" cy="62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5000"/>
              </a:lnSpc>
              <a:spcBef>
                <a:spcPct val="0"/>
              </a:spcBef>
              <a:buFontTx/>
              <a:buNone/>
            </a:pPr>
            <a:r>
              <a:rPr kumimoji="1" lang="en-US" altLang="zh-CN" sz="2400" b="1">
                <a:solidFill>
                  <a:srgbClr val="000000"/>
                </a:solidFill>
                <a:latin typeface="Times New Roman" panose="02020603050405020304" pitchFamily="18" charset="0"/>
                <a:ea typeface="楷体_GB2312" pitchFamily="49" charset="-122"/>
              </a:rPr>
              <a:t>T</a:t>
            </a:r>
            <a:r>
              <a:rPr kumimoji="1" lang="en-US" altLang="zh-CN" sz="2400" b="1" baseline="-30000">
                <a:solidFill>
                  <a:srgbClr val="000000"/>
                </a:solidFill>
                <a:latin typeface="Times New Roman" panose="02020603050405020304" pitchFamily="18" charset="0"/>
                <a:ea typeface="楷体_GB2312" pitchFamily="49" charset="-122"/>
              </a:rPr>
              <a:t>1</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30000">
                <a:solidFill>
                  <a:srgbClr val="000000"/>
                </a:solidFill>
                <a:latin typeface="Times New Roman" panose="02020603050405020304" pitchFamily="18" charset="0"/>
                <a:ea typeface="楷体_GB2312" pitchFamily="49" charset="-122"/>
              </a:rPr>
              <a:t>1 </a:t>
            </a:r>
            <a:r>
              <a:rPr kumimoji="1" lang="zh-CN" altLang="en-US" sz="2400" b="1">
                <a:solidFill>
                  <a:srgbClr val="000000"/>
                </a:solidFill>
                <a:latin typeface="Times New Roman" panose="02020603050405020304" pitchFamily="18" charset="0"/>
                <a:ea typeface="楷体_GB2312" pitchFamily="49" charset="-122"/>
              </a:rPr>
              <a:t>和</a:t>
            </a:r>
            <a:r>
              <a:rPr kumimoji="1" lang="en-US" altLang="zh-CN" sz="2400" b="1">
                <a:solidFill>
                  <a:srgbClr val="000000"/>
                </a:solidFill>
                <a:latin typeface="Times New Roman" panose="02020603050405020304" pitchFamily="18" charset="0"/>
                <a:ea typeface="楷体_GB2312" pitchFamily="49" charset="-122"/>
              </a:rPr>
              <a:t>T</a:t>
            </a:r>
            <a:r>
              <a:rPr kumimoji="1" lang="en-US" altLang="zh-CN" sz="2400" b="1" baseline="-30000">
                <a:solidFill>
                  <a:srgbClr val="000000"/>
                </a:solidFill>
                <a:latin typeface="Times New Roman" panose="02020603050405020304" pitchFamily="18" charset="0"/>
                <a:ea typeface="楷体_GB2312" pitchFamily="49" charset="-122"/>
              </a:rPr>
              <a:t>4</a:t>
            </a:r>
            <a:r>
              <a:rPr kumimoji="1" lang="zh-CN" altLang="en-US" sz="2400" b="1">
                <a:solidFill>
                  <a:srgbClr val="000000"/>
                </a:solidFill>
                <a:latin typeface="Times New Roman" panose="02020603050405020304" pitchFamily="18" charset="0"/>
                <a:ea typeface="楷体_GB2312" pitchFamily="49" charset="-122"/>
              </a:rPr>
              <a:t>支路产生基准电流</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30000">
                <a:solidFill>
                  <a:srgbClr val="000000"/>
                </a:solidFill>
                <a:latin typeface="Times New Roman" panose="02020603050405020304" pitchFamily="18" charset="0"/>
                <a:ea typeface="楷体_GB2312" pitchFamily="49" charset="-122"/>
              </a:rPr>
              <a:t>REF</a:t>
            </a:r>
            <a:endParaRPr kumimoji="1" lang="en-US" altLang="zh-CN" sz="2400" b="1">
              <a:solidFill>
                <a:srgbClr val="000000"/>
              </a:solidFill>
              <a:latin typeface="Times New Roman" panose="02020603050405020304" pitchFamily="18" charset="0"/>
              <a:ea typeface="楷体_GB2312" pitchFamily="49" charset="-122"/>
            </a:endParaRPr>
          </a:p>
        </p:txBody>
      </p:sp>
      <p:graphicFrame>
        <p:nvGraphicFramePr>
          <p:cNvPr id="11" name="Object 5"/>
          <p:cNvGraphicFramePr>
            <a:graphicFrameLocks noChangeAspect="1"/>
          </p:cNvGraphicFramePr>
          <p:nvPr/>
        </p:nvGraphicFramePr>
        <p:xfrm>
          <a:off x="550863" y="4052888"/>
          <a:ext cx="4340225" cy="933450"/>
        </p:xfrm>
        <a:graphic>
          <a:graphicData uri="http://schemas.openxmlformats.org/presentationml/2006/ole">
            <mc:AlternateContent xmlns:mc="http://schemas.openxmlformats.org/markup-compatibility/2006">
              <mc:Choice xmlns:v="urn:schemas-microsoft-com:vml" Requires="v">
                <p:oleObj spid="_x0000_s13317" name="Equation" r:id="rId5" imgW="1853396" imgH="406224" progId="Equation.3">
                  <p:embed/>
                </p:oleObj>
              </mc:Choice>
              <mc:Fallback>
                <p:oleObj name="Equation" r:id="rId5" imgW="1853396" imgH="406224" progId="Equation.3">
                  <p:embed/>
                  <p:pic>
                    <p:nvPicPr>
                      <p:cNvPr id="11"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0863" y="4052888"/>
                        <a:ext cx="4340225" cy="933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Rectangle 6"/>
          <p:cNvSpPr>
            <a:spLocks noChangeArrowheads="1"/>
          </p:cNvSpPr>
          <p:nvPr/>
        </p:nvSpPr>
        <p:spPr bwMode="auto">
          <a:xfrm>
            <a:off x="398463" y="2420938"/>
            <a:ext cx="5326062" cy="62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5000"/>
              </a:lnSpc>
              <a:spcBef>
                <a:spcPct val="0"/>
              </a:spcBef>
              <a:buFontTx/>
              <a:buNone/>
            </a:pPr>
            <a:r>
              <a:rPr kumimoji="1" lang="en-US" altLang="zh-CN" sz="2400" b="1">
                <a:solidFill>
                  <a:srgbClr val="000000"/>
                </a:solidFill>
                <a:latin typeface="Times New Roman" panose="02020603050405020304" pitchFamily="18" charset="0"/>
                <a:ea typeface="楷体_GB2312" pitchFamily="49" charset="-122"/>
              </a:rPr>
              <a:t>T</a:t>
            </a:r>
            <a:r>
              <a:rPr kumimoji="1" lang="en-US" altLang="zh-CN" sz="2400" b="1" baseline="-30000">
                <a:solidFill>
                  <a:srgbClr val="000000"/>
                </a:solidFill>
                <a:latin typeface="Times New Roman" panose="02020603050405020304" pitchFamily="18" charset="0"/>
                <a:ea typeface="楷体_GB2312" pitchFamily="49" charset="-122"/>
              </a:rPr>
              <a:t>1</a:t>
            </a:r>
            <a:r>
              <a:rPr kumimoji="1" lang="zh-CN" altLang="en-US" sz="2400" b="1">
                <a:solidFill>
                  <a:srgbClr val="000000"/>
                </a:solidFill>
                <a:latin typeface="Times New Roman" panose="02020603050405020304" pitchFamily="18" charset="0"/>
                <a:ea typeface="楷体_GB2312" pitchFamily="49" charset="-122"/>
              </a:rPr>
              <a:t>和</a:t>
            </a:r>
            <a:r>
              <a:rPr kumimoji="1" lang="en-US" altLang="zh-CN" sz="2400" b="1">
                <a:solidFill>
                  <a:srgbClr val="000000"/>
                </a:solidFill>
                <a:latin typeface="Times New Roman" panose="02020603050405020304" pitchFamily="18" charset="0"/>
                <a:ea typeface="楷体_GB2312" pitchFamily="49" charset="-122"/>
              </a:rPr>
              <a:t>T</a:t>
            </a:r>
            <a:r>
              <a:rPr kumimoji="1" lang="en-US" altLang="zh-CN" sz="2400" b="1" baseline="-30000">
                <a:solidFill>
                  <a:srgbClr val="000000"/>
                </a:solidFill>
                <a:latin typeface="Times New Roman" panose="02020603050405020304" pitchFamily="18" charset="0"/>
                <a:ea typeface="楷体_GB2312" pitchFamily="49" charset="-122"/>
              </a:rPr>
              <a:t>2</a:t>
            </a:r>
            <a:r>
              <a:rPr kumimoji="1" lang="zh-CN" altLang="en-US" sz="2400" b="1" i="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T</a:t>
            </a:r>
            <a:r>
              <a:rPr kumimoji="1" lang="en-US" altLang="zh-CN" sz="2400" b="1" baseline="-30000">
                <a:solidFill>
                  <a:srgbClr val="000000"/>
                </a:solidFill>
                <a:latin typeface="Times New Roman" panose="02020603050405020304" pitchFamily="18" charset="0"/>
                <a:ea typeface="楷体_GB2312" pitchFamily="49" charset="-122"/>
              </a:rPr>
              <a:t>4</a:t>
            </a:r>
            <a:r>
              <a:rPr kumimoji="1" lang="zh-CN" altLang="en-US" sz="2400" b="1">
                <a:solidFill>
                  <a:srgbClr val="000000"/>
                </a:solidFill>
                <a:latin typeface="Times New Roman" panose="02020603050405020304" pitchFamily="18" charset="0"/>
                <a:ea typeface="楷体_GB2312" pitchFamily="49" charset="-122"/>
              </a:rPr>
              <a:t>和</a:t>
            </a:r>
            <a:r>
              <a:rPr kumimoji="1" lang="en-US" altLang="zh-CN" sz="2400" b="1">
                <a:solidFill>
                  <a:srgbClr val="000000"/>
                </a:solidFill>
                <a:latin typeface="Times New Roman" panose="02020603050405020304" pitchFamily="18" charset="0"/>
                <a:ea typeface="楷体_GB2312" pitchFamily="49" charset="-122"/>
              </a:rPr>
              <a:t>T</a:t>
            </a:r>
            <a:r>
              <a:rPr kumimoji="1" lang="en-US" altLang="zh-CN" sz="2400" b="1" baseline="-30000">
                <a:solidFill>
                  <a:srgbClr val="000000"/>
                </a:solidFill>
                <a:latin typeface="Times New Roman" panose="02020603050405020304" pitchFamily="18" charset="0"/>
                <a:ea typeface="楷体_GB2312" pitchFamily="49" charset="-122"/>
              </a:rPr>
              <a:t>5</a:t>
            </a:r>
            <a:r>
              <a:rPr kumimoji="1" lang="zh-CN" altLang="en-US" sz="2400" b="1">
                <a:solidFill>
                  <a:srgbClr val="000000"/>
                </a:solidFill>
                <a:latin typeface="Times New Roman" panose="02020603050405020304" pitchFamily="18" charset="0"/>
                <a:ea typeface="楷体_GB2312" pitchFamily="49" charset="-122"/>
              </a:rPr>
              <a:t>构成镜像电流源</a:t>
            </a:r>
          </a:p>
        </p:txBody>
      </p:sp>
      <p:sp>
        <p:nvSpPr>
          <p:cNvPr id="13" name="Rectangle 7"/>
          <p:cNvSpPr>
            <a:spLocks noChangeArrowheads="1"/>
          </p:cNvSpPr>
          <p:nvPr/>
        </p:nvSpPr>
        <p:spPr bwMode="auto">
          <a:xfrm>
            <a:off x="398463" y="3106738"/>
            <a:ext cx="5326062" cy="622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5000"/>
              </a:lnSpc>
              <a:spcBef>
                <a:spcPct val="0"/>
              </a:spcBef>
              <a:buFontTx/>
              <a:buNone/>
            </a:pPr>
            <a:r>
              <a:rPr kumimoji="1" lang="en-US" altLang="zh-CN" sz="2400" b="1">
                <a:solidFill>
                  <a:srgbClr val="000000"/>
                </a:solidFill>
                <a:latin typeface="Times New Roman" panose="02020603050405020304" pitchFamily="18" charset="0"/>
                <a:ea typeface="楷体_GB2312" pitchFamily="49" charset="-122"/>
              </a:rPr>
              <a:t>T</a:t>
            </a:r>
            <a:r>
              <a:rPr kumimoji="1" lang="en-US" altLang="zh-CN" sz="2400" b="1" baseline="-30000">
                <a:solidFill>
                  <a:srgbClr val="000000"/>
                </a:solidFill>
                <a:latin typeface="Times New Roman" panose="02020603050405020304" pitchFamily="18" charset="0"/>
                <a:ea typeface="楷体_GB2312" pitchFamily="49" charset="-122"/>
              </a:rPr>
              <a:t>1</a:t>
            </a:r>
            <a:r>
              <a:rPr kumimoji="1" lang="zh-CN" altLang="en-US" sz="2400" b="1">
                <a:solidFill>
                  <a:srgbClr val="000000"/>
                </a:solidFill>
                <a:latin typeface="Times New Roman" panose="02020603050405020304" pitchFamily="18" charset="0"/>
                <a:ea typeface="楷体_GB2312" pitchFamily="49" charset="-122"/>
              </a:rPr>
              <a:t>和</a:t>
            </a:r>
            <a:r>
              <a:rPr kumimoji="1" lang="en-US" altLang="zh-CN" sz="2400" b="1">
                <a:solidFill>
                  <a:srgbClr val="000000"/>
                </a:solidFill>
                <a:latin typeface="Times New Roman" panose="02020603050405020304" pitchFamily="18" charset="0"/>
                <a:ea typeface="楷体_GB2312" pitchFamily="49" charset="-122"/>
              </a:rPr>
              <a:t>T</a:t>
            </a:r>
            <a:r>
              <a:rPr kumimoji="1" lang="en-US" altLang="zh-CN" sz="2400" b="1" baseline="-30000">
                <a:solidFill>
                  <a:srgbClr val="000000"/>
                </a:solidFill>
                <a:latin typeface="Times New Roman" panose="02020603050405020304" pitchFamily="18" charset="0"/>
                <a:ea typeface="楷体_GB2312" pitchFamily="49" charset="-122"/>
              </a:rPr>
              <a:t>3</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T</a:t>
            </a:r>
            <a:r>
              <a:rPr kumimoji="1" lang="en-US" altLang="zh-CN" sz="2400" b="1" baseline="-30000">
                <a:solidFill>
                  <a:srgbClr val="000000"/>
                </a:solidFill>
                <a:latin typeface="Times New Roman" panose="02020603050405020304" pitchFamily="18" charset="0"/>
                <a:ea typeface="楷体_GB2312" pitchFamily="49" charset="-122"/>
              </a:rPr>
              <a:t>4</a:t>
            </a:r>
            <a:r>
              <a:rPr kumimoji="1" lang="zh-CN" altLang="en-US" sz="2400" b="1">
                <a:solidFill>
                  <a:srgbClr val="000000"/>
                </a:solidFill>
                <a:latin typeface="Times New Roman" panose="02020603050405020304" pitchFamily="18" charset="0"/>
                <a:ea typeface="楷体_GB2312" pitchFamily="49" charset="-122"/>
              </a:rPr>
              <a:t>和</a:t>
            </a:r>
            <a:r>
              <a:rPr kumimoji="1" lang="en-US" altLang="zh-CN" sz="2400" b="1">
                <a:solidFill>
                  <a:srgbClr val="000000"/>
                </a:solidFill>
                <a:latin typeface="Times New Roman" panose="02020603050405020304" pitchFamily="18" charset="0"/>
                <a:ea typeface="楷体_GB2312" pitchFamily="49" charset="-122"/>
              </a:rPr>
              <a:t>T</a:t>
            </a:r>
            <a:r>
              <a:rPr kumimoji="1" lang="en-US" altLang="zh-CN" sz="2400" b="1" baseline="-30000">
                <a:solidFill>
                  <a:srgbClr val="000000"/>
                </a:solidFill>
                <a:latin typeface="Times New Roman" panose="02020603050405020304" pitchFamily="18" charset="0"/>
                <a:ea typeface="楷体_GB2312" pitchFamily="49" charset="-122"/>
              </a:rPr>
              <a:t>6</a:t>
            </a:r>
            <a:r>
              <a:rPr kumimoji="1" lang="zh-CN" altLang="en-US" sz="2400" b="1">
                <a:solidFill>
                  <a:srgbClr val="000000"/>
                </a:solidFill>
                <a:latin typeface="Times New Roman" panose="02020603050405020304" pitchFamily="18" charset="0"/>
                <a:ea typeface="楷体_GB2312" pitchFamily="49" charset="-122"/>
              </a:rPr>
              <a:t>构成了微电流源</a:t>
            </a:r>
          </a:p>
        </p:txBody>
      </p:sp>
      <p:sp>
        <p:nvSpPr>
          <p:cNvPr id="23560" name="Rectangle 10">
            <a:hlinkClick r:id="rId7" action="ppaction://hlinksldjump"/>
          </p:cNvPr>
          <p:cNvSpPr>
            <a:spLocks noChangeArrowheads="1"/>
          </p:cNvSpPr>
          <p:nvPr/>
        </p:nvSpPr>
        <p:spPr bwMode="auto">
          <a:xfrm>
            <a:off x="457200" y="681038"/>
            <a:ext cx="4953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4.  </a:t>
            </a:r>
            <a:r>
              <a:rPr lang="zh-CN" altLang="en-US" sz="2800" b="1">
                <a:solidFill>
                  <a:srgbClr val="800000"/>
                </a:solidFill>
                <a:latin typeface="Times New Roman" panose="02020603050405020304" pitchFamily="18" charset="0"/>
                <a:ea typeface="楷体_GB2312" pitchFamily="49" charset="-122"/>
              </a:rPr>
              <a:t>组合电流源</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Right)">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trips(downRight)">
                                      <p:cBhvr>
                                        <p:cTn id="12" dur="5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trips(downRight)">
                                      <p:cBhvr>
                                        <p:cTn id="17" dur="500"/>
                                        <p:tgtEl>
                                          <p:spTgt spid="1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trips(downRight)">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utoUpdateAnimBg="0"/>
      <p:bldP spid="12" grpId="0" autoUpdateAnimBg="0"/>
      <p:bldP spid="13"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1188" y="981075"/>
            <a:ext cx="7772400" cy="719138"/>
          </a:xfrm>
        </p:spPr>
        <p:txBody>
          <a:bodyPr rtlCol="0"/>
          <a:lstStyle/>
          <a:p>
            <a:pPr eaLnBrk="1" fontAlgn="auto" hangingPunct="1">
              <a:spcAft>
                <a:spcPts val="0"/>
              </a:spcAft>
              <a:defRPr/>
            </a:pPr>
            <a:r>
              <a:rPr lang="en-US" altLang="zh-CN" dirty="0"/>
              <a:t>7.2  </a:t>
            </a:r>
            <a:r>
              <a:rPr lang="zh-CN" altLang="en-US" dirty="0"/>
              <a:t>差分式放大电路</a:t>
            </a:r>
          </a:p>
        </p:txBody>
      </p:sp>
      <p:sp>
        <p:nvSpPr>
          <p:cNvPr id="24579" name="副标题 2"/>
          <p:cNvSpPr>
            <a:spLocks noGrp="1"/>
          </p:cNvSpPr>
          <p:nvPr>
            <p:ph type="subTitle" idx="1"/>
          </p:nvPr>
        </p:nvSpPr>
        <p:spPr>
          <a:xfrm>
            <a:off x="1042988" y="1989138"/>
            <a:ext cx="7058025" cy="3649662"/>
          </a:xfrm>
        </p:spPr>
        <p:txBody>
          <a:bodyPr>
            <a:normAutofit/>
          </a:bodyPr>
          <a:lstStyle/>
          <a:p>
            <a:pPr eaLnBrk="1" hangingPunct="1"/>
            <a:r>
              <a:rPr lang="en-US" altLang="zh-CN" sz="3600" dirty="0"/>
              <a:t>7.2.1   </a:t>
            </a:r>
            <a:r>
              <a:rPr lang="zh-CN" altLang="en-US" sz="3600" dirty="0"/>
              <a:t>差分式放大电路的一般结构</a:t>
            </a:r>
          </a:p>
          <a:p>
            <a:pPr eaLnBrk="1" hangingPunct="1"/>
            <a:r>
              <a:rPr lang="en-US" altLang="zh-CN" sz="3600" dirty="0"/>
              <a:t>7.2.2   FET</a:t>
            </a:r>
            <a:r>
              <a:rPr lang="zh-CN" altLang="en-US" sz="3600" dirty="0"/>
              <a:t>差分式放大电路</a:t>
            </a:r>
          </a:p>
          <a:p>
            <a:pPr eaLnBrk="1" hangingPunct="1"/>
            <a:r>
              <a:rPr lang="en-US" altLang="zh-CN" sz="3600" dirty="0"/>
              <a:t>7.2.3   BJT</a:t>
            </a:r>
            <a:r>
              <a:rPr lang="zh-CN" altLang="en-US" sz="3600" dirty="0"/>
              <a:t>差分式放大电路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73">
            <a:hlinkClick r:id="rId3" action="ppaction://hlinksldjump"/>
          </p:cNvPr>
          <p:cNvSpPr>
            <a:spLocks noChangeArrowheads="1"/>
          </p:cNvSpPr>
          <p:nvPr/>
        </p:nvSpPr>
        <p:spPr bwMode="auto">
          <a:xfrm>
            <a:off x="457200" y="687388"/>
            <a:ext cx="6059488"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1.  </a:t>
            </a:r>
            <a:r>
              <a:rPr lang="zh-CN" altLang="en-US" sz="2800" b="1">
                <a:solidFill>
                  <a:srgbClr val="800000"/>
                </a:solidFill>
                <a:latin typeface="Times New Roman" panose="02020603050405020304" pitchFamily="18" charset="0"/>
                <a:ea typeface="楷体_GB2312" pitchFamily="49" charset="-122"/>
              </a:rPr>
              <a:t>差模信号和共模信号的概念</a:t>
            </a:r>
          </a:p>
        </p:txBody>
      </p:sp>
      <p:sp>
        <p:nvSpPr>
          <p:cNvPr id="25603" name="标题 1"/>
          <p:cNvSpPr>
            <a:spLocks noGrp="1"/>
          </p:cNvSpPr>
          <p:nvPr>
            <p:ph type="title"/>
          </p:nvPr>
        </p:nvSpPr>
        <p:spPr>
          <a:xfrm>
            <a:off x="701675" y="71438"/>
            <a:ext cx="7888288" cy="646112"/>
          </a:xfrm>
        </p:spPr>
        <p:txBody>
          <a:bodyPr/>
          <a:lstStyle/>
          <a:p>
            <a:pPr eaLnBrk="1" hangingPunct="1"/>
            <a:r>
              <a:rPr lang="en-US" altLang="zh-CN"/>
              <a:t>7.2.1  </a:t>
            </a:r>
            <a:r>
              <a:rPr lang="zh-CN" altLang="en-US"/>
              <a:t>差分式放大电路的一般结构</a:t>
            </a:r>
          </a:p>
        </p:txBody>
      </p:sp>
      <p:sp>
        <p:nvSpPr>
          <p:cNvPr id="25604" name="Text Box 7"/>
          <p:cNvSpPr txBox="1">
            <a:spLocks noChangeArrowheads="1"/>
          </p:cNvSpPr>
          <p:nvPr/>
        </p:nvSpPr>
        <p:spPr bwMode="auto">
          <a:xfrm>
            <a:off x="4935538" y="3090863"/>
            <a:ext cx="3492500"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zh-CN" altLang="en-US" sz="1600" b="1">
                <a:solidFill>
                  <a:srgbClr val="336699"/>
                </a:solidFill>
                <a:latin typeface="Times New Roman" panose="02020603050405020304" pitchFamily="18" charset="0"/>
                <a:ea typeface="黑体" panose="02010609060101010101" pitchFamily="49" charset="-122"/>
              </a:rPr>
              <a:t>差分式放大电路输入输出结构示意图</a:t>
            </a:r>
          </a:p>
        </p:txBody>
      </p:sp>
      <p:grpSp>
        <p:nvGrpSpPr>
          <p:cNvPr id="25605" name="组合 2"/>
          <p:cNvGrpSpPr>
            <a:grpSpLocks/>
          </p:cNvGrpSpPr>
          <p:nvPr/>
        </p:nvGrpSpPr>
        <p:grpSpPr bwMode="auto">
          <a:xfrm>
            <a:off x="4356100" y="1195388"/>
            <a:ext cx="4648200" cy="1828800"/>
            <a:chOff x="4387850" y="957263"/>
            <a:chExt cx="4648200" cy="1828800"/>
          </a:xfrm>
        </p:grpSpPr>
        <p:grpSp>
          <p:nvGrpSpPr>
            <p:cNvPr id="25626" name="Group 8"/>
            <p:cNvGrpSpPr>
              <a:grpSpLocks/>
            </p:cNvGrpSpPr>
            <p:nvPr/>
          </p:nvGrpSpPr>
          <p:grpSpPr bwMode="auto">
            <a:xfrm>
              <a:off x="4387850" y="1109663"/>
              <a:ext cx="609600" cy="1524000"/>
              <a:chOff x="2688" y="1248"/>
              <a:chExt cx="384" cy="960"/>
            </a:xfrm>
          </p:grpSpPr>
          <p:sp>
            <p:nvSpPr>
              <p:cNvPr id="25668" name="Text Box 9"/>
              <p:cNvSpPr txBox="1">
                <a:spLocks noChangeArrowheads="1"/>
              </p:cNvSpPr>
              <p:nvPr/>
            </p:nvSpPr>
            <p:spPr bwMode="auto">
              <a:xfrm>
                <a:off x="2736" y="1248"/>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5669" name="Text Box 10"/>
              <p:cNvSpPr txBox="1">
                <a:spLocks noChangeArrowheads="1"/>
              </p:cNvSpPr>
              <p:nvPr/>
            </p:nvSpPr>
            <p:spPr bwMode="auto">
              <a:xfrm>
                <a:off x="2736" y="1920"/>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a:solidFill>
                      <a:srgbClr val="000000"/>
                    </a:solidFill>
                    <a:latin typeface="Times New Roman" panose="02020603050405020304" pitchFamily="18" charset="0"/>
                  </a:rPr>
                  <a:t>-</a:t>
                </a:r>
              </a:p>
            </p:txBody>
          </p:sp>
          <p:sp>
            <p:nvSpPr>
              <p:cNvPr id="25670" name="Text Box 11"/>
              <p:cNvSpPr txBox="1">
                <a:spLocks noChangeArrowheads="1"/>
              </p:cNvSpPr>
              <p:nvPr/>
            </p:nvSpPr>
            <p:spPr bwMode="auto">
              <a:xfrm>
                <a:off x="2688" y="1584"/>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i="1">
                    <a:solidFill>
                      <a:srgbClr val="000000"/>
                    </a:solidFill>
                    <a:latin typeface="Book Antiqua" panose="02040602050305030304" pitchFamily="18" charset="0"/>
                  </a:rPr>
                  <a:t>v</a:t>
                </a:r>
                <a:r>
                  <a:rPr kumimoji="1" lang="en-US" altLang="zh-CN" sz="2400" b="1" baseline="-25000">
                    <a:solidFill>
                      <a:srgbClr val="000000"/>
                    </a:solidFill>
                    <a:latin typeface="Times New Roman" panose="02020603050405020304" pitchFamily="18" charset="0"/>
                  </a:rPr>
                  <a:t>i1</a:t>
                </a:r>
                <a:endParaRPr kumimoji="1" lang="en-US" altLang="zh-CN" sz="2400" b="1">
                  <a:solidFill>
                    <a:srgbClr val="000000"/>
                  </a:solidFill>
                  <a:latin typeface="Times New Roman" panose="02020603050405020304" pitchFamily="18" charset="0"/>
                </a:endParaRPr>
              </a:p>
            </p:txBody>
          </p:sp>
        </p:grpSp>
        <p:grpSp>
          <p:nvGrpSpPr>
            <p:cNvPr id="25627" name="Group 12"/>
            <p:cNvGrpSpPr>
              <a:grpSpLocks/>
            </p:cNvGrpSpPr>
            <p:nvPr/>
          </p:nvGrpSpPr>
          <p:grpSpPr bwMode="auto">
            <a:xfrm>
              <a:off x="5226050" y="1643063"/>
              <a:ext cx="609600" cy="990600"/>
              <a:chOff x="3216" y="1632"/>
              <a:chExt cx="384" cy="624"/>
            </a:xfrm>
          </p:grpSpPr>
          <p:sp>
            <p:nvSpPr>
              <p:cNvPr id="25665" name="Text Box 13"/>
              <p:cNvSpPr txBox="1">
                <a:spLocks noChangeArrowheads="1"/>
              </p:cNvSpPr>
              <p:nvPr/>
            </p:nvSpPr>
            <p:spPr bwMode="auto">
              <a:xfrm>
                <a:off x="3216" y="1632"/>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5666" name="Text Box 14"/>
              <p:cNvSpPr txBox="1">
                <a:spLocks noChangeArrowheads="1"/>
              </p:cNvSpPr>
              <p:nvPr/>
            </p:nvSpPr>
            <p:spPr bwMode="auto">
              <a:xfrm>
                <a:off x="3216" y="1968"/>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a:solidFill>
                      <a:srgbClr val="000000"/>
                    </a:solidFill>
                    <a:latin typeface="Times New Roman" panose="02020603050405020304" pitchFamily="18" charset="0"/>
                  </a:rPr>
                  <a:t>-</a:t>
                </a:r>
              </a:p>
            </p:txBody>
          </p:sp>
          <p:sp>
            <p:nvSpPr>
              <p:cNvPr id="25667" name="Text Box 15"/>
              <p:cNvSpPr txBox="1">
                <a:spLocks noChangeArrowheads="1"/>
              </p:cNvSpPr>
              <p:nvPr/>
            </p:nvSpPr>
            <p:spPr bwMode="auto">
              <a:xfrm>
                <a:off x="3216" y="1776"/>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i="1">
                    <a:solidFill>
                      <a:srgbClr val="000000"/>
                    </a:solidFill>
                    <a:latin typeface="Book Antiqua" panose="02040602050305030304" pitchFamily="18" charset="0"/>
                  </a:rPr>
                  <a:t>v</a:t>
                </a:r>
                <a:r>
                  <a:rPr kumimoji="1" lang="en-US" altLang="zh-CN" sz="2400" b="1" baseline="-25000">
                    <a:solidFill>
                      <a:srgbClr val="000000"/>
                    </a:solidFill>
                    <a:latin typeface="Times New Roman" panose="02020603050405020304" pitchFamily="18" charset="0"/>
                  </a:rPr>
                  <a:t>i2</a:t>
                </a:r>
                <a:endParaRPr kumimoji="1" lang="en-US" altLang="zh-CN" sz="2400" b="1">
                  <a:solidFill>
                    <a:srgbClr val="000000"/>
                  </a:solidFill>
                  <a:latin typeface="Times New Roman" panose="02020603050405020304" pitchFamily="18" charset="0"/>
                </a:endParaRPr>
              </a:p>
            </p:txBody>
          </p:sp>
        </p:grpSp>
        <p:grpSp>
          <p:nvGrpSpPr>
            <p:cNvPr id="25628" name="Group 16"/>
            <p:cNvGrpSpPr>
              <a:grpSpLocks/>
            </p:cNvGrpSpPr>
            <p:nvPr/>
          </p:nvGrpSpPr>
          <p:grpSpPr bwMode="auto">
            <a:xfrm>
              <a:off x="8426450" y="1033463"/>
              <a:ext cx="609600" cy="1524000"/>
              <a:chOff x="5232" y="1248"/>
              <a:chExt cx="384" cy="960"/>
            </a:xfrm>
          </p:grpSpPr>
          <p:sp>
            <p:nvSpPr>
              <p:cNvPr id="25662" name="Text Box 17"/>
              <p:cNvSpPr txBox="1">
                <a:spLocks noChangeArrowheads="1"/>
              </p:cNvSpPr>
              <p:nvPr/>
            </p:nvSpPr>
            <p:spPr bwMode="auto">
              <a:xfrm>
                <a:off x="5280" y="1248"/>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5663" name="Text Box 18"/>
              <p:cNvSpPr txBox="1">
                <a:spLocks noChangeArrowheads="1"/>
              </p:cNvSpPr>
              <p:nvPr/>
            </p:nvSpPr>
            <p:spPr bwMode="auto">
              <a:xfrm>
                <a:off x="5280" y="1920"/>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a:solidFill>
                      <a:srgbClr val="000000"/>
                    </a:solidFill>
                    <a:latin typeface="Times New Roman" panose="02020603050405020304" pitchFamily="18" charset="0"/>
                  </a:rPr>
                  <a:t>-</a:t>
                </a:r>
              </a:p>
            </p:txBody>
          </p:sp>
          <p:sp>
            <p:nvSpPr>
              <p:cNvPr id="25664" name="Text Box 19"/>
              <p:cNvSpPr txBox="1">
                <a:spLocks noChangeArrowheads="1"/>
              </p:cNvSpPr>
              <p:nvPr/>
            </p:nvSpPr>
            <p:spPr bwMode="auto">
              <a:xfrm>
                <a:off x="5232" y="1584"/>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i="1">
                    <a:solidFill>
                      <a:srgbClr val="000000"/>
                    </a:solidFill>
                    <a:latin typeface="Book Antiqua" panose="02040602050305030304" pitchFamily="18" charset="0"/>
                  </a:rPr>
                  <a:t>v</a:t>
                </a:r>
                <a:r>
                  <a:rPr kumimoji="1" lang="en-US" altLang="zh-CN" sz="2400" b="1" baseline="-25000">
                    <a:solidFill>
                      <a:srgbClr val="000000"/>
                    </a:solidFill>
                    <a:latin typeface="Times New Roman" panose="02020603050405020304" pitchFamily="18" charset="0"/>
                  </a:rPr>
                  <a:t>o1</a:t>
                </a:r>
                <a:endParaRPr kumimoji="1" lang="en-US" altLang="zh-CN" sz="2400" b="1">
                  <a:solidFill>
                    <a:srgbClr val="000000"/>
                  </a:solidFill>
                  <a:latin typeface="Times New Roman" panose="02020603050405020304" pitchFamily="18" charset="0"/>
                </a:endParaRPr>
              </a:p>
            </p:txBody>
          </p:sp>
        </p:grpSp>
        <p:grpSp>
          <p:nvGrpSpPr>
            <p:cNvPr id="25629" name="Group 20"/>
            <p:cNvGrpSpPr>
              <a:grpSpLocks/>
            </p:cNvGrpSpPr>
            <p:nvPr/>
          </p:nvGrpSpPr>
          <p:grpSpPr bwMode="auto">
            <a:xfrm>
              <a:off x="4616450" y="957263"/>
              <a:ext cx="4038600" cy="1828800"/>
              <a:chOff x="2832" y="816"/>
              <a:chExt cx="2544" cy="1152"/>
            </a:xfrm>
          </p:grpSpPr>
          <p:sp>
            <p:nvSpPr>
              <p:cNvPr id="25642" name="Text Box 21"/>
              <p:cNvSpPr txBox="1">
                <a:spLocks noChangeArrowheads="1"/>
              </p:cNvSpPr>
              <p:nvPr/>
            </p:nvSpPr>
            <p:spPr bwMode="auto">
              <a:xfrm>
                <a:off x="3792" y="912"/>
                <a:ext cx="62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buFontTx/>
                  <a:buNone/>
                </a:pPr>
                <a:r>
                  <a:rPr kumimoji="1" lang="zh-CN" altLang="en-US" sz="2800" b="1">
                    <a:solidFill>
                      <a:srgbClr val="000000"/>
                    </a:solidFill>
                    <a:latin typeface="Times New Roman" panose="02020603050405020304" pitchFamily="18" charset="0"/>
                  </a:rPr>
                  <a:t>差放</a:t>
                </a:r>
              </a:p>
            </p:txBody>
          </p:sp>
          <p:grpSp>
            <p:nvGrpSpPr>
              <p:cNvPr id="25643" name="Group 22"/>
              <p:cNvGrpSpPr>
                <a:grpSpLocks/>
              </p:cNvGrpSpPr>
              <p:nvPr/>
            </p:nvGrpSpPr>
            <p:grpSpPr bwMode="auto">
              <a:xfrm>
                <a:off x="2832" y="816"/>
                <a:ext cx="2544" cy="1152"/>
                <a:chOff x="2832" y="816"/>
                <a:chExt cx="2544" cy="1152"/>
              </a:xfrm>
            </p:grpSpPr>
            <p:grpSp>
              <p:nvGrpSpPr>
                <p:cNvPr id="25644" name="Group 23"/>
                <p:cNvGrpSpPr>
                  <a:grpSpLocks/>
                </p:cNvGrpSpPr>
                <p:nvPr/>
              </p:nvGrpSpPr>
              <p:grpSpPr bwMode="auto">
                <a:xfrm>
                  <a:off x="2832" y="816"/>
                  <a:ext cx="2544" cy="576"/>
                  <a:chOff x="2832" y="816"/>
                  <a:chExt cx="2544" cy="576"/>
                </a:xfrm>
              </p:grpSpPr>
              <p:sp>
                <p:nvSpPr>
                  <p:cNvPr id="25655" name="Rectangle 24"/>
                  <p:cNvSpPr>
                    <a:spLocks noChangeArrowheads="1"/>
                  </p:cNvSpPr>
                  <p:nvPr/>
                </p:nvSpPr>
                <p:spPr bwMode="auto">
                  <a:xfrm>
                    <a:off x="3648" y="816"/>
                    <a:ext cx="912" cy="576"/>
                  </a:xfrm>
                  <a:prstGeom prst="rect">
                    <a:avLst/>
                  </a:prstGeom>
                  <a:noFill/>
                  <a:ln w="31750">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zh-CN" altLang="en-US" sz="1800" b="1">
                      <a:solidFill>
                        <a:srgbClr val="000000"/>
                      </a:solidFill>
                      <a:latin typeface="Arial Narrow" panose="020B0606020202030204" pitchFamily="34" charset="0"/>
                    </a:endParaRPr>
                  </a:p>
                </p:txBody>
              </p:sp>
              <p:grpSp>
                <p:nvGrpSpPr>
                  <p:cNvPr id="25656" name="Group 25"/>
                  <p:cNvGrpSpPr>
                    <a:grpSpLocks/>
                  </p:cNvGrpSpPr>
                  <p:nvPr/>
                </p:nvGrpSpPr>
                <p:grpSpPr bwMode="auto">
                  <a:xfrm>
                    <a:off x="2832" y="912"/>
                    <a:ext cx="816" cy="384"/>
                    <a:chOff x="2832" y="1296"/>
                    <a:chExt cx="816" cy="384"/>
                  </a:xfrm>
                </p:grpSpPr>
                <p:sp>
                  <p:nvSpPr>
                    <p:cNvPr id="25660" name="Line 26"/>
                    <p:cNvSpPr>
                      <a:spLocks noChangeShapeType="1"/>
                    </p:cNvSpPr>
                    <p:nvPr/>
                  </p:nvSpPr>
                  <p:spPr bwMode="auto">
                    <a:xfrm>
                      <a:off x="2832" y="1296"/>
                      <a:ext cx="816"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5661" name="Line 27"/>
                    <p:cNvSpPr>
                      <a:spLocks noChangeShapeType="1"/>
                    </p:cNvSpPr>
                    <p:nvPr/>
                  </p:nvSpPr>
                  <p:spPr bwMode="auto">
                    <a:xfrm>
                      <a:off x="3312" y="1680"/>
                      <a:ext cx="336"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grpSp>
              <p:grpSp>
                <p:nvGrpSpPr>
                  <p:cNvPr id="25657" name="Group 28"/>
                  <p:cNvGrpSpPr>
                    <a:grpSpLocks/>
                  </p:cNvGrpSpPr>
                  <p:nvPr/>
                </p:nvGrpSpPr>
                <p:grpSpPr bwMode="auto">
                  <a:xfrm flipH="1">
                    <a:off x="4560" y="912"/>
                    <a:ext cx="816" cy="384"/>
                    <a:chOff x="2928" y="1392"/>
                    <a:chExt cx="816" cy="384"/>
                  </a:xfrm>
                </p:grpSpPr>
                <p:sp>
                  <p:nvSpPr>
                    <p:cNvPr id="25658" name="Line 29"/>
                    <p:cNvSpPr>
                      <a:spLocks noChangeShapeType="1"/>
                    </p:cNvSpPr>
                    <p:nvPr/>
                  </p:nvSpPr>
                  <p:spPr bwMode="auto">
                    <a:xfrm flipH="1">
                      <a:off x="2928" y="1392"/>
                      <a:ext cx="816"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5659" name="Line 30"/>
                    <p:cNvSpPr>
                      <a:spLocks noChangeShapeType="1"/>
                    </p:cNvSpPr>
                    <p:nvPr/>
                  </p:nvSpPr>
                  <p:spPr bwMode="auto">
                    <a:xfrm flipH="1">
                      <a:off x="3408" y="1776"/>
                      <a:ext cx="336"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grpSp>
            </p:grpSp>
            <p:grpSp>
              <p:nvGrpSpPr>
                <p:cNvPr id="25645" name="Group 31"/>
                <p:cNvGrpSpPr>
                  <a:grpSpLocks/>
                </p:cNvGrpSpPr>
                <p:nvPr/>
              </p:nvGrpSpPr>
              <p:grpSpPr bwMode="auto">
                <a:xfrm>
                  <a:off x="2832" y="1799"/>
                  <a:ext cx="480" cy="169"/>
                  <a:chOff x="2832" y="2183"/>
                  <a:chExt cx="480" cy="169"/>
                </a:xfrm>
              </p:grpSpPr>
              <p:sp>
                <p:nvSpPr>
                  <p:cNvPr id="25651" name="Line 32"/>
                  <p:cNvSpPr>
                    <a:spLocks noChangeShapeType="1"/>
                  </p:cNvSpPr>
                  <p:nvPr/>
                </p:nvSpPr>
                <p:spPr bwMode="auto">
                  <a:xfrm>
                    <a:off x="2832" y="2208"/>
                    <a:ext cx="480"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5652" name="Line 33"/>
                  <p:cNvSpPr>
                    <a:spLocks noChangeShapeType="1"/>
                  </p:cNvSpPr>
                  <p:nvPr/>
                </p:nvSpPr>
                <p:spPr bwMode="auto">
                  <a:xfrm>
                    <a:off x="2976" y="2352"/>
                    <a:ext cx="192" cy="0"/>
                  </a:xfrm>
                  <a:prstGeom prst="line">
                    <a:avLst/>
                  </a:prstGeom>
                  <a:noFill/>
                  <a:ln w="381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5653" name="Line 34"/>
                  <p:cNvSpPr>
                    <a:spLocks noChangeShapeType="1"/>
                  </p:cNvSpPr>
                  <p:nvPr/>
                </p:nvSpPr>
                <p:spPr bwMode="auto">
                  <a:xfrm rot="-5400000">
                    <a:off x="3000" y="2280"/>
                    <a:ext cx="144"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5654" name="Oval 35"/>
                  <p:cNvSpPr>
                    <a:spLocks noChangeAspect="1" noChangeArrowheads="1"/>
                  </p:cNvSpPr>
                  <p:nvPr/>
                </p:nvSpPr>
                <p:spPr bwMode="auto">
                  <a:xfrm>
                    <a:off x="3042" y="2183"/>
                    <a:ext cx="63" cy="63"/>
                  </a:xfrm>
                  <a:prstGeom prst="ellipse">
                    <a:avLst/>
                  </a:prstGeom>
                  <a:solidFill>
                    <a:srgbClr val="80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zh-CN" altLang="en-US" sz="1800" b="1">
                      <a:solidFill>
                        <a:srgbClr val="000000"/>
                      </a:solidFill>
                      <a:latin typeface="Arial Narrow" panose="020B0606020202030204" pitchFamily="34" charset="0"/>
                    </a:endParaRPr>
                  </a:p>
                </p:txBody>
              </p:sp>
            </p:grpSp>
            <p:grpSp>
              <p:nvGrpSpPr>
                <p:cNvPr id="25646" name="Group 36"/>
                <p:cNvGrpSpPr>
                  <a:grpSpLocks/>
                </p:cNvGrpSpPr>
                <p:nvPr/>
              </p:nvGrpSpPr>
              <p:grpSpPr bwMode="auto">
                <a:xfrm>
                  <a:off x="4896" y="1799"/>
                  <a:ext cx="480" cy="169"/>
                  <a:chOff x="2832" y="2183"/>
                  <a:chExt cx="480" cy="169"/>
                </a:xfrm>
              </p:grpSpPr>
              <p:sp>
                <p:nvSpPr>
                  <p:cNvPr id="25647" name="Line 37"/>
                  <p:cNvSpPr>
                    <a:spLocks noChangeShapeType="1"/>
                  </p:cNvSpPr>
                  <p:nvPr/>
                </p:nvSpPr>
                <p:spPr bwMode="auto">
                  <a:xfrm>
                    <a:off x="2832" y="2208"/>
                    <a:ext cx="480"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5648" name="Line 38"/>
                  <p:cNvSpPr>
                    <a:spLocks noChangeShapeType="1"/>
                  </p:cNvSpPr>
                  <p:nvPr/>
                </p:nvSpPr>
                <p:spPr bwMode="auto">
                  <a:xfrm>
                    <a:off x="2976" y="2352"/>
                    <a:ext cx="192" cy="0"/>
                  </a:xfrm>
                  <a:prstGeom prst="line">
                    <a:avLst/>
                  </a:prstGeom>
                  <a:noFill/>
                  <a:ln w="381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5649" name="Line 39"/>
                  <p:cNvSpPr>
                    <a:spLocks noChangeShapeType="1"/>
                  </p:cNvSpPr>
                  <p:nvPr/>
                </p:nvSpPr>
                <p:spPr bwMode="auto">
                  <a:xfrm rot="-5400000">
                    <a:off x="3000" y="2280"/>
                    <a:ext cx="144"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5650" name="Oval 40"/>
                  <p:cNvSpPr>
                    <a:spLocks noChangeAspect="1" noChangeArrowheads="1"/>
                  </p:cNvSpPr>
                  <p:nvPr/>
                </p:nvSpPr>
                <p:spPr bwMode="auto">
                  <a:xfrm>
                    <a:off x="3042" y="2183"/>
                    <a:ext cx="63" cy="63"/>
                  </a:xfrm>
                  <a:prstGeom prst="ellipse">
                    <a:avLst/>
                  </a:prstGeom>
                  <a:solidFill>
                    <a:srgbClr val="80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zh-CN" altLang="en-US" sz="1800" b="1">
                      <a:solidFill>
                        <a:srgbClr val="000000"/>
                      </a:solidFill>
                      <a:latin typeface="Arial Narrow" panose="020B0606020202030204" pitchFamily="34" charset="0"/>
                    </a:endParaRPr>
                  </a:p>
                </p:txBody>
              </p:sp>
            </p:grpSp>
          </p:grpSp>
        </p:grpSp>
        <p:grpSp>
          <p:nvGrpSpPr>
            <p:cNvPr id="25630" name="Group 41"/>
            <p:cNvGrpSpPr>
              <a:grpSpLocks/>
            </p:cNvGrpSpPr>
            <p:nvPr/>
          </p:nvGrpSpPr>
          <p:grpSpPr bwMode="auto">
            <a:xfrm>
              <a:off x="7740650" y="1643063"/>
              <a:ext cx="609600" cy="990600"/>
              <a:chOff x="4800" y="1632"/>
              <a:chExt cx="384" cy="624"/>
            </a:xfrm>
          </p:grpSpPr>
          <p:sp>
            <p:nvSpPr>
              <p:cNvPr id="25639" name="Text Box 42"/>
              <p:cNvSpPr txBox="1">
                <a:spLocks noChangeArrowheads="1"/>
              </p:cNvSpPr>
              <p:nvPr/>
            </p:nvSpPr>
            <p:spPr bwMode="auto">
              <a:xfrm>
                <a:off x="4800" y="1776"/>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i="1">
                    <a:solidFill>
                      <a:srgbClr val="000000"/>
                    </a:solidFill>
                    <a:latin typeface="Book Antiqua" panose="02040602050305030304" pitchFamily="18" charset="0"/>
                  </a:rPr>
                  <a:t>v</a:t>
                </a:r>
                <a:r>
                  <a:rPr kumimoji="1" lang="en-US" altLang="zh-CN" sz="2400" b="1" baseline="-25000">
                    <a:solidFill>
                      <a:srgbClr val="000000"/>
                    </a:solidFill>
                    <a:latin typeface="Times New Roman" panose="02020603050405020304" pitchFamily="18" charset="0"/>
                  </a:rPr>
                  <a:t>o2</a:t>
                </a:r>
                <a:endParaRPr kumimoji="1" lang="en-US" altLang="zh-CN" sz="2400" b="1">
                  <a:solidFill>
                    <a:srgbClr val="000000"/>
                  </a:solidFill>
                  <a:latin typeface="Times New Roman" panose="02020603050405020304" pitchFamily="18" charset="0"/>
                </a:endParaRPr>
              </a:p>
            </p:txBody>
          </p:sp>
          <p:sp>
            <p:nvSpPr>
              <p:cNvPr id="25640" name="Text Box 43"/>
              <p:cNvSpPr txBox="1">
                <a:spLocks noChangeArrowheads="1"/>
              </p:cNvSpPr>
              <p:nvPr/>
            </p:nvSpPr>
            <p:spPr bwMode="auto">
              <a:xfrm>
                <a:off x="4800" y="1632"/>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5641" name="Text Box 44"/>
              <p:cNvSpPr txBox="1">
                <a:spLocks noChangeArrowheads="1"/>
              </p:cNvSpPr>
              <p:nvPr/>
            </p:nvSpPr>
            <p:spPr bwMode="auto">
              <a:xfrm>
                <a:off x="4800" y="1968"/>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a:solidFill>
                      <a:srgbClr val="000000"/>
                    </a:solidFill>
                    <a:latin typeface="Times New Roman" panose="02020603050405020304" pitchFamily="18" charset="0"/>
                  </a:rPr>
                  <a:t>-</a:t>
                </a:r>
              </a:p>
            </p:txBody>
          </p:sp>
        </p:grpSp>
        <p:grpSp>
          <p:nvGrpSpPr>
            <p:cNvPr id="25631" name="Group 45"/>
            <p:cNvGrpSpPr>
              <a:grpSpLocks/>
            </p:cNvGrpSpPr>
            <p:nvPr/>
          </p:nvGrpSpPr>
          <p:grpSpPr bwMode="auto">
            <a:xfrm>
              <a:off x="5149850" y="1033463"/>
              <a:ext cx="609600" cy="777875"/>
              <a:chOff x="3168" y="1248"/>
              <a:chExt cx="384" cy="490"/>
            </a:xfrm>
          </p:grpSpPr>
          <p:sp>
            <p:nvSpPr>
              <p:cNvPr id="25636" name="Text Box 46"/>
              <p:cNvSpPr txBox="1">
                <a:spLocks noChangeArrowheads="1"/>
              </p:cNvSpPr>
              <p:nvPr/>
            </p:nvSpPr>
            <p:spPr bwMode="auto">
              <a:xfrm>
                <a:off x="3168" y="1248"/>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5637" name="Text Box 47"/>
              <p:cNvSpPr txBox="1">
                <a:spLocks noChangeArrowheads="1"/>
              </p:cNvSpPr>
              <p:nvPr/>
            </p:nvSpPr>
            <p:spPr bwMode="auto">
              <a:xfrm>
                <a:off x="3168" y="1488"/>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5638" name="Text Box 48"/>
              <p:cNvSpPr txBox="1">
                <a:spLocks noChangeArrowheads="1"/>
              </p:cNvSpPr>
              <p:nvPr/>
            </p:nvSpPr>
            <p:spPr bwMode="auto">
              <a:xfrm>
                <a:off x="3168" y="1344"/>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i="1">
                    <a:solidFill>
                      <a:srgbClr val="000000"/>
                    </a:solidFill>
                    <a:latin typeface="Book Antiqua" panose="02040602050305030304" pitchFamily="18" charset="0"/>
                  </a:rPr>
                  <a:t>v</a:t>
                </a:r>
                <a:r>
                  <a:rPr kumimoji="1" lang="en-US" altLang="zh-CN" sz="2400" b="1" baseline="-25000">
                    <a:solidFill>
                      <a:srgbClr val="000000"/>
                    </a:solidFill>
                    <a:latin typeface="Times New Roman" panose="02020603050405020304" pitchFamily="18" charset="0"/>
                  </a:rPr>
                  <a:t>id</a:t>
                </a:r>
                <a:endParaRPr kumimoji="1" lang="en-US" altLang="zh-CN" sz="2400" b="1">
                  <a:solidFill>
                    <a:srgbClr val="000000"/>
                  </a:solidFill>
                  <a:latin typeface="Times New Roman" panose="02020603050405020304" pitchFamily="18" charset="0"/>
                </a:endParaRPr>
              </a:p>
            </p:txBody>
          </p:sp>
        </p:grpSp>
        <p:grpSp>
          <p:nvGrpSpPr>
            <p:cNvPr id="25632" name="Group 49"/>
            <p:cNvGrpSpPr>
              <a:grpSpLocks/>
            </p:cNvGrpSpPr>
            <p:nvPr/>
          </p:nvGrpSpPr>
          <p:grpSpPr bwMode="auto">
            <a:xfrm>
              <a:off x="7740650" y="1033463"/>
              <a:ext cx="609600" cy="777875"/>
              <a:chOff x="3168" y="1248"/>
              <a:chExt cx="384" cy="490"/>
            </a:xfrm>
          </p:grpSpPr>
          <p:sp>
            <p:nvSpPr>
              <p:cNvPr id="25633" name="Text Box 50"/>
              <p:cNvSpPr txBox="1">
                <a:spLocks noChangeArrowheads="1"/>
              </p:cNvSpPr>
              <p:nvPr/>
            </p:nvSpPr>
            <p:spPr bwMode="auto">
              <a:xfrm>
                <a:off x="3168" y="1248"/>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5634" name="Text Box 51"/>
              <p:cNvSpPr txBox="1">
                <a:spLocks noChangeArrowheads="1"/>
              </p:cNvSpPr>
              <p:nvPr/>
            </p:nvSpPr>
            <p:spPr bwMode="auto">
              <a:xfrm>
                <a:off x="3168" y="1488"/>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5635" name="Text Box 52"/>
              <p:cNvSpPr txBox="1">
                <a:spLocks noChangeArrowheads="1"/>
              </p:cNvSpPr>
              <p:nvPr/>
            </p:nvSpPr>
            <p:spPr bwMode="auto">
              <a:xfrm>
                <a:off x="3168" y="1344"/>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i="1">
                    <a:solidFill>
                      <a:srgbClr val="000000"/>
                    </a:solidFill>
                    <a:latin typeface="Book Antiqua" panose="02040602050305030304" pitchFamily="18" charset="0"/>
                  </a:rPr>
                  <a:t>v</a:t>
                </a:r>
                <a:r>
                  <a:rPr kumimoji="1" lang="en-US" altLang="zh-CN" sz="2400" b="1" baseline="-25000">
                    <a:solidFill>
                      <a:srgbClr val="000000"/>
                    </a:solidFill>
                    <a:latin typeface="Times New Roman" panose="02020603050405020304" pitchFamily="18" charset="0"/>
                  </a:rPr>
                  <a:t>o</a:t>
                </a:r>
                <a:endParaRPr kumimoji="1" lang="en-US" altLang="zh-CN" sz="2400" b="1">
                  <a:solidFill>
                    <a:srgbClr val="000000"/>
                  </a:solidFill>
                  <a:latin typeface="Times New Roman" panose="02020603050405020304" pitchFamily="18" charset="0"/>
                </a:endParaRPr>
              </a:p>
            </p:txBody>
          </p:sp>
        </p:grpSp>
      </p:grpSp>
      <p:graphicFrame>
        <p:nvGraphicFramePr>
          <p:cNvPr id="118" name="Object 53"/>
          <p:cNvGraphicFramePr>
            <a:graphicFrameLocks noChangeAspect="1"/>
          </p:cNvGraphicFramePr>
          <p:nvPr/>
        </p:nvGraphicFramePr>
        <p:xfrm>
          <a:off x="300038" y="1273175"/>
          <a:ext cx="2109787" cy="508000"/>
        </p:xfrm>
        <a:graphic>
          <a:graphicData uri="http://schemas.openxmlformats.org/presentationml/2006/ole">
            <mc:AlternateContent xmlns:mc="http://schemas.openxmlformats.org/markup-compatibility/2006">
              <mc:Choice xmlns:v="urn:schemas-microsoft-com:vml" Requires="v">
                <p:oleObj spid="_x0000_s14346" name="Equation" r:id="rId4" imgW="799753" imgH="203112" progId="Equation.3">
                  <p:embed/>
                </p:oleObj>
              </mc:Choice>
              <mc:Fallback>
                <p:oleObj name="Equation" r:id="rId4" imgW="799753" imgH="203112" progId="Equation.3">
                  <p:embed/>
                  <p:pic>
                    <p:nvPicPr>
                      <p:cNvPr id="118" name="Object 5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0038" y="1273175"/>
                        <a:ext cx="210978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9" name="Text Box 54"/>
          <p:cNvSpPr txBox="1">
            <a:spLocks noChangeArrowheads="1"/>
          </p:cNvSpPr>
          <p:nvPr/>
        </p:nvSpPr>
        <p:spPr bwMode="auto">
          <a:xfrm>
            <a:off x="2447925" y="1196975"/>
            <a:ext cx="1676400"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0"/>
              </a:spcBef>
              <a:buFontTx/>
              <a:buNone/>
            </a:pPr>
            <a:r>
              <a:rPr kumimoji="1" lang="zh-CN" altLang="en-US" sz="2400" b="1">
                <a:solidFill>
                  <a:srgbClr val="FF0000"/>
                </a:solidFill>
                <a:latin typeface="Times New Roman" panose="02020603050405020304" pitchFamily="18" charset="0"/>
                <a:ea typeface="楷体_GB2312" pitchFamily="49" charset="-122"/>
              </a:rPr>
              <a:t>差模信号</a:t>
            </a:r>
          </a:p>
        </p:txBody>
      </p:sp>
      <p:graphicFrame>
        <p:nvGraphicFramePr>
          <p:cNvPr id="120" name="Object 55"/>
          <p:cNvGraphicFramePr>
            <a:graphicFrameLocks noChangeAspect="1"/>
          </p:cNvGraphicFramePr>
          <p:nvPr/>
        </p:nvGraphicFramePr>
        <p:xfrm>
          <a:off x="300038" y="1844675"/>
          <a:ext cx="2681287" cy="928688"/>
        </p:xfrm>
        <a:graphic>
          <a:graphicData uri="http://schemas.openxmlformats.org/presentationml/2006/ole">
            <mc:AlternateContent xmlns:mc="http://schemas.openxmlformats.org/markup-compatibility/2006">
              <mc:Choice xmlns:v="urn:schemas-microsoft-com:vml" Requires="v">
                <p:oleObj spid="_x0000_s14347" name="Equation" r:id="rId6" imgW="1016000" imgH="368300" progId="Equation.3">
                  <p:embed/>
                </p:oleObj>
              </mc:Choice>
              <mc:Fallback>
                <p:oleObj name="Equation" r:id="rId6" imgW="1016000" imgH="368300" progId="Equation.3">
                  <p:embed/>
                  <p:pic>
                    <p:nvPicPr>
                      <p:cNvPr id="120" name="Object 5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00038" y="1844675"/>
                        <a:ext cx="2681287"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1" name="Text Box 56"/>
          <p:cNvSpPr txBox="1">
            <a:spLocks noChangeArrowheads="1"/>
          </p:cNvSpPr>
          <p:nvPr/>
        </p:nvSpPr>
        <p:spPr bwMode="auto">
          <a:xfrm>
            <a:off x="2905125" y="1978025"/>
            <a:ext cx="1676400"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0"/>
              </a:spcBef>
              <a:buFontTx/>
              <a:buNone/>
            </a:pPr>
            <a:r>
              <a:rPr kumimoji="1" lang="zh-CN" altLang="en-US" sz="2400" b="1">
                <a:solidFill>
                  <a:srgbClr val="FF0000"/>
                </a:solidFill>
                <a:latin typeface="Times New Roman" panose="02020603050405020304" pitchFamily="18" charset="0"/>
                <a:ea typeface="楷体_GB2312" pitchFamily="49" charset="-122"/>
              </a:rPr>
              <a:t>共模信号</a:t>
            </a:r>
          </a:p>
        </p:txBody>
      </p:sp>
      <p:graphicFrame>
        <p:nvGraphicFramePr>
          <p:cNvPr id="122" name="Object 57"/>
          <p:cNvGraphicFramePr>
            <a:graphicFrameLocks noChangeAspect="1"/>
          </p:cNvGraphicFramePr>
          <p:nvPr/>
        </p:nvGraphicFramePr>
        <p:xfrm>
          <a:off x="314325" y="2708275"/>
          <a:ext cx="1498600" cy="1020763"/>
        </p:xfrm>
        <a:graphic>
          <a:graphicData uri="http://schemas.openxmlformats.org/presentationml/2006/ole">
            <mc:AlternateContent xmlns:mc="http://schemas.openxmlformats.org/markup-compatibility/2006">
              <mc:Choice xmlns:v="urn:schemas-microsoft-com:vml" Requires="v">
                <p:oleObj spid="_x0000_s14348" name="公式" r:id="rId8" imgW="622030" imgH="444307" progId="Equation.3">
                  <p:embed/>
                </p:oleObj>
              </mc:Choice>
              <mc:Fallback>
                <p:oleObj name="公式" r:id="rId8" imgW="622030" imgH="444307" progId="Equation.3">
                  <p:embed/>
                  <p:pic>
                    <p:nvPicPr>
                      <p:cNvPr id="122" name="Object 5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4325" y="2708275"/>
                        <a:ext cx="1498600" cy="1020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3" name="Text Box 58"/>
          <p:cNvSpPr txBox="1">
            <a:spLocks noChangeArrowheads="1"/>
          </p:cNvSpPr>
          <p:nvPr/>
        </p:nvSpPr>
        <p:spPr bwMode="auto">
          <a:xfrm>
            <a:off x="1914525" y="2857500"/>
            <a:ext cx="2209800"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0"/>
              </a:spcBef>
              <a:buFontTx/>
              <a:buNone/>
            </a:pPr>
            <a:r>
              <a:rPr kumimoji="1" lang="zh-CN" altLang="en-US" sz="2400" b="1">
                <a:solidFill>
                  <a:srgbClr val="FF0000"/>
                </a:solidFill>
                <a:latin typeface="Times New Roman" panose="02020603050405020304" pitchFamily="18" charset="0"/>
                <a:ea typeface="楷体_GB2312" pitchFamily="49" charset="-122"/>
              </a:rPr>
              <a:t>差模电压增益</a:t>
            </a:r>
          </a:p>
        </p:txBody>
      </p:sp>
      <p:graphicFrame>
        <p:nvGraphicFramePr>
          <p:cNvPr id="124" name="Object 59"/>
          <p:cNvGraphicFramePr>
            <a:graphicFrameLocks noChangeAspect="1"/>
          </p:cNvGraphicFramePr>
          <p:nvPr/>
        </p:nvGraphicFramePr>
        <p:xfrm>
          <a:off x="314325" y="3738563"/>
          <a:ext cx="1470025" cy="1022350"/>
        </p:xfrm>
        <a:graphic>
          <a:graphicData uri="http://schemas.openxmlformats.org/presentationml/2006/ole">
            <mc:AlternateContent xmlns:mc="http://schemas.openxmlformats.org/markup-compatibility/2006">
              <mc:Choice xmlns:v="urn:schemas-microsoft-com:vml" Requires="v">
                <p:oleObj spid="_x0000_s14349" name="公式" r:id="rId10" imgW="609336" imgH="444307" progId="Equation.3">
                  <p:embed/>
                </p:oleObj>
              </mc:Choice>
              <mc:Fallback>
                <p:oleObj name="公式" r:id="rId10" imgW="609336" imgH="444307" progId="Equation.3">
                  <p:embed/>
                  <p:pic>
                    <p:nvPicPr>
                      <p:cNvPr id="124" name="Object 5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4325" y="3738563"/>
                        <a:ext cx="1470025" cy="102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5" name="Text Box 60"/>
          <p:cNvSpPr txBox="1">
            <a:spLocks noChangeArrowheads="1"/>
          </p:cNvSpPr>
          <p:nvPr/>
        </p:nvSpPr>
        <p:spPr bwMode="auto">
          <a:xfrm>
            <a:off x="1914525" y="3867150"/>
            <a:ext cx="2209800"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0"/>
              </a:spcBef>
              <a:buFontTx/>
              <a:buNone/>
            </a:pPr>
            <a:r>
              <a:rPr kumimoji="1" lang="zh-CN" altLang="en-US" sz="2400" b="1">
                <a:solidFill>
                  <a:srgbClr val="FF0000"/>
                </a:solidFill>
                <a:latin typeface="Times New Roman" panose="02020603050405020304" pitchFamily="18" charset="0"/>
                <a:ea typeface="楷体_GB2312" pitchFamily="49" charset="-122"/>
              </a:rPr>
              <a:t>共模电压增益</a:t>
            </a:r>
          </a:p>
        </p:txBody>
      </p:sp>
      <p:graphicFrame>
        <p:nvGraphicFramePr>
          <p:cNvPr id="126" name="Object 61"/>
          <p:cNvGraphicFramePr>
            <a:graphicFrameLocks noChangeAspect="1"/>
          </p:cNvGraphicFramePr>
          <p:nvPr/>
        </p:nvGraphicFramePr>
        <p:xfrm>
          <a:off x="5924550" y="3860800"/>
          <a:ext cx="2747963" cy="958850"/>
        </p:xfrm>
        <a:graphic>
          <a:graphicData uri="http://schemas.openxmlformats.org/presentationml/2006/ole">
            <mc:AlternateContent xmlns:mc="http://schemas.openxmlformats.org/markup-compatibility/2006">
              <mc:Choice xmlns:v="urn:schemas-microsoft-com:vml" Requires="v">
                <p:oleObj spid="_x0000_s14350" name="公式" r:id="rId12" imgW="1244600" imgH="457200" progId="Equation.3">
                  <p:embed/>
                </p:oleObj>
              </mc:Choice>
              <mc:Fallback>
                <p:oleObj name="公式" r:id="rId12" imgW="1244600" imgH="457200" progId="Equation.3">
                  <p:embed/>
                  <p:pic>
                    <p:nvPicPr>
                      <p:cNvPr id="126" name="Object 6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924550" y="3860800"/>
                        <a:ext cx="2747963" cy="95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7" name="Text Box 62"/>
          <p:cNvSpPr txBox="1">
            <a:spLocks noChangeArrowheads="1"/>
          </p:cNvSpPr>
          <p:nvPr/>
        </p:nvSpPr>
        <p:spPr bwMode="auto">
          <a:xfrm>
            <a:off x="5105400" y="3319463"/>
            <a:ext cx="2057400"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总输出电压</a:t>
            </a:r>
          </a:p>
        </p:txBody>
      </p:sp>
      <p:grpSp>
        <p:nvGrpSpPr>
          <p:cNvPr id="128" name="Group 63"/>
          <p:cNvGrpSpPr>
            <a:grpSpLocks/>
          </p:cNvGrpSpPr>
          <p:nvPr/>
        </p:nvGrpSpPr>
        <p:grpSpPr bwMode="auto">
          <a:xfrm>
            <a:off x="238125" y="4724400"/>
            <a:ext cx="5410200" cy="612775"/>
            <a:chOff x="240" y="2932"/>
            <a:chExt cx="3408" cy="386"/>
          </a:xfrm>
        </p:grpSpPr>
        <p:sp>
          <p:nvSpPr>
            <p:cNvPr id="129" name="Text Box 64"/>
            <p:cNvSpPr txBox="1">
              <a:spLocks noChangeArrowheads="1"/>
            </p:cNvSpPr>
            <p:nvPr/>
          </p:nvSpPr>
          <p:spPr bwMode="auto">
            <a:xfrm>
              <a:off x="240" y="2932"/>
              <a:ext cx="720" cy="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lnSpc>
                  <a:spcPct val="140000"/>
                </a:lnSpc>
                <a:defRPr/>
              </a:pPr>
              <a:r>
                <a:rPr kumimoji="1" lang="zh-CN" altLang="en-US" sz="2400" b="1" kern="0">
                  <a:solidFill>
                    <a:srgbClr val="000000"/>
                  </a:solidFill>
                  <a:latin typeface="Times New Roman" pitchFamily="18" charset="0"/>
                  <a:ea typeface="楷体_GB2312" pitchFamily="49" charset="-122"/>
                </a:rPr>
                <a:t>其中</a:t>
              </a:r>
            </a:p>
          </p:txBody>
        </p:sp>
        <p:graphicFrame>
          <p:nvGraphicFramePr>
            <p:cNvPr id="25624" name="Object 65"/>
            <p:cNvGraphicFramePr>
              <a:graphicFrameLocks noChangeAspect="1"/>
            </p:cNvGraphicFramePr>
            <p:nvPr/>
          </p:nvGraphicFramePr>
          <p:xfrm>
            <a:off x="768" y="3024"/>
            <a:ext cx="270" cy="294"/>
          </p:xfrm>
          <a:graphic>
            <a:graphicData uri="http://schemas.openxmlformats.org/presentationml/2006/ole">
              <mc:AlternateContent xmlns:mc="http://schemas.openxmlformats.org/markup-compatibility/2006">
                <mc:Choice xmlns:v="urn:schemas-microsoft-com:vml" Requires="v">
                  <p:oleObj spid="_x0000_s14351" name="Equation" r:id="rId14" imgW="177569" imgH="202936" progId="Equation.3">
                    <p:embed/>
                  </p:oleObj>
                </mc:Choice>
                <mc:Fallback>
                  <p:oleObj name="Equation" r:id="rId14" imgW="177569" imgH="202936" progId="Equation.3">
                    <p:embed/>
                    <p:pic>
                      <p:nvPicPr>
                        <p:cNvPr id="25624" name="Object 6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68" y="3024"/>
                          <a:ext cx="27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1" name="Text Box 66"/>
            <p:cNvSpPr txBox="1">
              <a:spLocks noChangeArrowheads="1"/>
            </p:cNvSpPr>
            <p:nvPr/>
          </p:nvSpPr>
          <p:spPr bwMode="auto">
            <a:xfrm>
              <a:off x="1008" y="2932"/>
              <a:ext cx="2640" cy="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lnSpc>
                  <a:spcPct val="140000"/>
                </a:lnSpc>
                <a:defRPr/>
              </a:pPr>
              <a:r>
                <a:rPr kumimoji="1" lang="en-US" altLang="zh-CN" sz="2400" b="1" kern="0">
                  <a:solidFill>
                    <a:srgbClr val="000000"/>
                  </a:solidFill>
                  <a:latin typeface="Times New Roman" pitchFamily="18" charset="0"/>
                  <a:ea typeface="楷体_GB2312" pitchFamily="49" charset="-122"/>
                </a:rPr>
                <a:t>——</a:t>
              </a:r>
              <a:r>
                <a:rPr kumimoji="1" lang="zh-CN" altLang="en-US" sz="2400" b="1" kern="0">
                  <a:solidFill>
                    <a:srgbClr val="000000"/>
                  </a:solidFill>
                  <a:latin typeface="Times New Roman" pitchFamily="18" charset="0"/>
                  <a:ea typeface="楷体_GB2312" pitchFamily="49" charset="-122"/>
                </a:rPr>
                <a:t>差模信号产生的输出</a:t>
              </a:r>
            </a:p>
          </p:txBody>
        </p:sp>
      </p:grpSp>
      <p:grpSp>
        <p:nvGrpSpPr>
          <p:cNvPr id="132" name="Group 67"/>
          <p:cNvGrpSpPr>
            <a:grpSpLocks/>
          </p:cNvGrpSpPr>
          <p:nvPr/>
        </p:nvGrpSpPr>
        <p:grpSpPr bwMode="auto">
          <a:xfrm>
            <a:off x="1076325" y="5327650"/>
            <a:ext cx="5943600" cy="619125"/>
            <a:chOff x="768" y="3312"/>
            <a:chExt cx="3744" cy="390"/>
          </a:xfrm>
        </p:grpSpPr>
        <p:graphicFrame>
          <p:nvGraphicFramePr>
            <p:cNvPr id="25621" name="Object 68"/>
            <p:cNvGraphicFramePr>
              <a:graphicFrameLocks noChangeAspect="1"/>
            </p:cNvGraphicFramePr>
            <p:nvPr/>
          </p:nvGraphicFramePr>
          <p:xfrm>
            <a:off x="768" y="3408"/>
            <a:ext cx="270" cy="294"/>
          </p:xfrm>
          <a:graphic>
            <a:graphicData uri="http://schemas.openxmlformats.org/presentationml/2006/ole">
              <mc:AlternateContent xmlns:mc="http://schemas.openxmlformats.org/markup-compatibility/2006">
                <mc:Choice xmlns:v="urn:schemas-microsoft-com:vml" Requires="v">
                  <p:oleObj spid="_x0000_s14352" name="Equation" r:id="rId16" imgW="177569" imgH="202936" progId="Equation.3">
                    <p:embed/>
                  </p:oleObj>
                </mc:Choice>
                <mc:Fallback>
                  <p:oleObj name="Equation" r:id="rId16" imgW="177569" imgH="202936" progId="Equation.3">
                    <p:embed/>
                    <p:pic>
                      <p:nvPicPr>
                        <p:cNvPr id="25621" name="Object 6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768" y="3408"/>
                          <a:ext cx="270"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34" name="Text Box 69"/>
            <p:cNvSpPr txBox="1">
              <a:spLocks noChangeArrowheads="1"/>
            </p:cNvSpPr>
            <p:nvPr/>
          </p:nvSpPr>
          <p:spPr bwMode="auto">
            <a:xfrm>
              <a:off x="1008" y="3312"/>
              <a:ext cx="3504" cy="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lnSpc>
                  <a:spcPct val="140000"/>
                </a:lnSpc>
                <a:defRPr/>
              </a:pPr>
              <a:r>
                <a:rPr kumimoji="1" lang="en-US" altLang="zh-CN" sz="2400" b="1" kern="0">
                  <a:solidFill>
                    <a:srgbClr val="000000"/>
                  </a:solidFill>
                  <a:latin typeface="Times New Roman" pitchFamily="18" charset="0"/>
                  <a:ea typeface="楷体_GB2312" pitchFamily="49" charset="-122"/>
                </a:rPr>
                <a:t>——</a:t>
              </a:r>
              <a:r>
                <a:rPr kumimoji="1" lang="zh-CN" altLang="en-US" sz="2400" b="1" kern="0">
                  <a:solidFill>
                    <a:srgbClr val="000000"/>
                  </a:solidFill>
                  <a:latin typeface="Times New Roman" pitchFamily="18" charset="0"/>
                  <a:ea typeface="楷体_GB2312" pitchFamily="49" charset="-122"/>
                </a:rPr>
                <a:t>共模信号产生的输出</a:t>
              </a:r>
            </a:p>
          </p:txBody>
        </p:sp>
      </p:grpSp>
      <p:sp>
        <p:nvSpPr>
          <p:cNvPr id="135" name="Text Box 70"/>
          <p:cNvSpPr txBox="1">
            <a:spLocks noChangeArrowheads="1"/>
          </p:cNvSpPr>
          <p:nvPr/>
        </p:nvSpPr>
        <p:spPr bwMode="auto">
          <a:xfrm>
            <a:off x="7010400" y="4984750"/>
            <a:ext cx="1981200"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0"/>
              </a:spcBef>
              <a:buFontTx/>
              <a:buNone/>
            </a:pPr>
            <a:r>
              <a:rPr kumimoji="1" lang="zh-CN" altLang="en-US" sz="2400" b="1">
                <a:solidFill>
                  <a:srgbClr val="FF0000"/>
                </a:solidFill>
                <a:latin typeface="Times New Roman" panose="02020603050405020304" pitchFamily="18" charset="0"/>
                <a:ea typeface="楷体_GB2312" pitchFamily="49" charset="-122"/>
              </a:rPr>
              <a:t>共模抑制比</a:t>
            </a:r>
          </a:p>
        </p:txBody>
      </p:sp>
      <p:sp>
        <p:nvSpPr>
          <p:cNvPr id="136" name="Text Box 71"/>
          <p:cNvSpPr txBox="1">
            <a:spLocks noChangeArrowheads="1"/>
          </p:cNvSpPr>
          <p:nvPr/>
        </p:nvSpPr>
        <p:spPr bwMode="auto">
          <a:xfrm>
            <a:off x="5219700" y="5705475"/>
            <a:ext cx="3479800" cy="566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0"/>
              </a:spcBef>
              <a:buFontTx/>
              <a:buNone/>
            </a:pPr>
            <a:r>
              <a:rPr kumimoji="1" lang="zh-CN" altLang="en-US" sz="2200" b="1">
                <a:solidFill>
                  <a:srgbClr val="000000"/>
                </a:solidFill>
                <a:latin typeface="Times New Roman" panose="02020603050405020304" pitchFamily="18" charset="0"/>
                <a:ea typeface="楷体_GB2312" pitchFamily="49" charset="-122"/>
              </a:rPr>
              <a:t>反映抑制零漂能力的指标</a:t>
            </a:r>
          </a:p>
        </p:txBody>
      </p:sp>
      <p:graphicFrame>
        <p:nvGraphicFramePr>
          <p:cNvPr id="137" name="Object 72"/>
          <p:cNvGraphicFramePr>
            <a:graphicFrameLocks noChangeAspect="1"/>
          </p:cNvGraphicFramePr>
          <p:nvPr/>
        </p:nvGraphicFramePr>
        <p:xfrm>
          <a:off x="5229225" y="4792663"/>
          <a:ext cx="1863725" cy="1009650"/>
        </p:xfrm>
        <a:graphic>
          <a:graphicData uri="http://schemas.openxmlformats.org/presentationml/2006/ole">
            <mc:AlternateContent xmlns:mc="http://schemas.openxmlformats.org/markup-compatibility/2006">
              <mc:Choice xmlns:v="urn:schemas-microsoft-com:vml" Requires="v">
                <p:oleObj spid="_x0000_s14353" name="公式" r:id="rId18" imgW="850531" imgH="482391" progId="Equation.3">
                  <p:embed/>
                </p:oleObj>
              </mc:Choice>
              <mc:Fallback>
                <p:oleObj name="公式" r:id="rId18" imgW="850531" imgH="482391" progId="Equation.3">
                  <p:embed/>
                  <p:pic>
                    <p:nvPicPr>
                      <p:cNvPr id="137" name="Object 7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5229225" y="4792663"/>
                        <a:ext cx="1863725" cy="100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118"/>
                                        </p:tgtEl>
                                        <p:attrNameLst>
                                          <p:attrName>style.visibility</p:attrName>
                                        </p:attrNameLst>
                                      </p:cBhvr>
                                      <p:to>
                                        <p:strVal val="visible"/>
                                      </p:to>
                                    </p:set>
                                    <p:animEffect transition="in" filter="strips(downRight)">
                                      <p:cBhvr>
                                        <p:cTn id="7" dur="500"/>
                                        <p:tgtEl>
                                          <p:spTgt spid="118"/>
                                        </p:tgtEl>
                                      </p:cBhvr>
                                    </p:animEffect>
                                  </p:childTnLst>
                                </p:cTn>
                              </p:par>
                            </p:childTnLst>
                          </p:cTn>
                        </p:par>
                        <p:par>
                          <p:cTn id="8" fill="hold" nodeType="afterGroup">
                            <p:stCondLst>
                              <p:cond delay="500"/>
                            </p:stCondLst>
                            <p:childTnLst>
                              <p:par>
                                <p:cTn id="9" presetID="17" presetClass="entr" presetSubtype="8" fill="hold" grpId="0" nodeType="afterEffect">
                                  <p:stCondLst>
                                    <p:cond delay="0"/>
                                  </p:stCondLst>
                                  <p:childTnLst>
                                    <p:set>
                                      <p:cBhvr>
                                        <p:cTn id="10" dur="1" fill="hold">
                                          <p:stCondLst>
                                            <p:cond delay="0"/>
                                          </p:stCondLst>
                                        </p:cTn>
                                        <p:tgtEl>
                                          <p:spTgt spid="119"/>
                                        </p:tgtEl>
                                        <p:attrNameLst>
                                          <p:attrName>style.visibility</p:attrName>
                                        </p:attrNameLst>
                                      </p:cBhvr>
                                      <p:to>
                                        <p:strVal val="visible"/>
                                      </p:to>
                                    </p:set>
                                    <p:anim calcmode="lin" valueType="num">
                                      <p:cBhvr>
                                        <p:cTn id="11" dur="500" fill="hold"/>
                                        <p:tgtEl>
                                          <p:spTgt spid="119"/>
                                        </p:tgtEl>
                                        <p:attrNameLst>
                                          <p:attrName>ppt_x</p:attrName>
                                        </p:attrNameLst>
                                      </p:cBhvr>
                                      <p:tavLst>
                                        <p:tav tm="0">
                                          <p:val>
                                            <p:strVal val="#ppt_x-#ppt_w/2"/>
                                          </p:val>
                                        </p:tav>
                                        <p:tav tm="100000">
                                          <p:val>
                                            <p:strVal val="#ppt_x"/>
                                          </p:val>
                                        </p:tav>
                                      </p:tavLst>
                                    </p:anim>
                                    <p:anim calcmode="lin" valueType="num">
                                      <p:cBhvr>
                                        <p:cTn id="12" dur="500" fill="hold"/>
                                        <p:tgtEl>
                                          <p:spTgt spid="119"/>
                                        </p:tgtEl>
                                        <p:attrNameLst>
                                          <p:attrName>ppt_y</p:attrName>
                                        </p:attrNameLst>
                                      </p:cBhvr>
                                      <p:tavLst>
                                        <p:tav tm="0">
                                          <p:val>
                                            <p:strVal val="#ppt_y"/>
                                          </p:val>
                                        </p:tav>
                                        <p:tav tm="100000">
                                          <p:val>
                                            <p:strVal val="#ppt_y"/>
                                          </p:val>
                                        </p:tav>
                                      </p:tavLst>
                                    </p:anim>
                                    <p:anim calcmode="lin" valueType="num">
                                      <p:cBhvr>
                                        <p:cTn id="13" dur="500" fill="hold"/>
                                        <p:tgtEl>
                                          <p:spTgt spid="119"/>
                                        </p:tgtEl>
                                        <p:attrNameLst>
                                          <p:attrName>ppt_w</p:attrName>
                                        </p:attrNameLst>
                                      </p:cBhvr>
                                      <p:tavLst>
                                        <p:tav tm="0">
                                          <p:val>
                                            <p:fltVal val="0"/>
                                          </p:val>
                                        </p:tav>
                                        <p:tav tm="100000">
                                          <p:val>
                                            <p:strVal val="#ppt_w"/>
                                          </p:val>
                                        </p:tav>
                                      </p:tavLst>
                                    </p:anim>
                                    <p:anim calcmode="lin" valueType="num">
                                      <p:cBhvr>
                                        <p:cTn id="14" dur="500" fill="hold"/>
                                        <p:tgtEl>
                                          <p:spTgt spid="119"/>
                                        </p:tgtEl>
                                        <p:attrNameLst>
                                          <p:attrName>ppt_h</p:attrName>
                                        </p:attrNameLst>
                                      </p:cBhvr>
                                      <p:tavLst>
                                        <p:tav tm="0">
                                          <p:val>
                                            <p:strVal val="#ppt_h"/>
                                          </p:val>
                                        </p:tav>
                                        <p:tav tm="100000">
                                          <p:val>
                                            <p:strVal val="#ppt_h"/>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8" presetClass="entr" presetSubtype="6" fill="hold" nodeType="clickEffect">
                                  <p:stCondLst>
                                    <p:cond delay="0"/>
                                  </p:stCondLst>
                                  <p:childTnLst>
                                    <p:set>
                                      <p:cBhvr>
                                        <p:cTn id="18" dur="1" fill="hold">
                                          <p:stCondLst>
                                            <p:cond delay="0"/>
                                          </p:stCondLst>
                                        </p:cTn>
                                        <p:tgtEl>
                                          <p:spTgt spid="120"/>
                                        </p:tgtEl>
                                        <p:attrNameLst>
                                          <p:attrName>style.visibility</p:attrName>
                                        </p:attrNameLst>
                                      </p:cBhvr>
                                      <p:to>
                                        <p:strVal val="visible"/>
                                      </p:to>
                                    </p:set>
                                    <p:animEffect transition="in" filter="strips(downRight)">
                                      <p:cBhvr>
                                        <p:cTn id="19" dur="500"/>
                                        <p:tgtEl>
                                          <p:spTgt spid="120"/>
                                        </p:tgtEl>
                                      </p:cBhvr>
                                    </p:animEffect>
                                  </p:childTnLst>
                                </p:cTn>
                              </p:par>
                            </p:childTnLst>
                          </p:cTn>
                        </p:par>
                        <p:par>
                          <p:cTn id="20" fill="hold" nodeType="afterGroup">
                            <p:stCondLst>
                              <p:cond delay="500"/>
                            </p:stCondLst>
                            <p:childTnLst>
                              <p:par>
                                <p:cTn id="21" presetID="17" presetClass="entr" presetSubtype="8" fill="hold" grpId="0" nodeType="afterEffect">
                                  <p:stCondLst>
                                    <p:cond delay="0"/>
                                  </p:stCondLst>
                                  <p:childTnLst>
                                    <p:set>
                                      <p:cBhvr>
                                        <p:cTn id="22" dur="1" fill="hold">
                                          <p:stCondLst>
                                            <p:cond delay="0"/>
                                          </p:stCondLst>
                                        </p:cTn>
                                        <p:tgtEl>
                                          <p:spTgt spid="121"/>
                                        </p:tgtEl>
                                        <p:attrNameLst>
                                          <p:attrName>style.visibility</p:attrName>
                                        </p:attrNameLst>
                                      </p:cBhvr>
                                      <p:to>
                                        <p:strVal val="visible"/>
                                      </p:to>
                                    </p:set>
                                    <p:anim calcmode="lin" valueType="num">
                                      <p:cBhvr>
                                        <p:cTn id="23" dur="500" fill="hold"/>
                                        <p:tgtEl>
                                          <p:spTgt spid="121"/>
                                        </p:tgtEl>
                                        <p:attrNameLst>
                                          <p:attrName>ppt_x</p:attrName>
                                        </p:attrNameLst>
                                      </p:cBhvr>
                                      <p:tavLst>
                                        <p:tav tm="0">
                                          <p:val>
                                            <p:strVal val="#ppt_x-#ppt_w/2"/>
                                          </p:val>
                                        </p:tav>
                                        <p:tav tm="100000">
                                          <p:val>
                                            <p:strVal val="#ppt_x"/>
                                          </p:val>
                                        </p:tav>
                                      </p:tavLst>
                                    </p:anim>
                                    <p:anim calcmode="lin" valueType="num">
                                      <p:cBhvr>
                                        <p:cTn id="24" dur="500" fill="hold"/>
                                        <p:tgtEl>
                                          <p:spTgt spid="121"/>
                                        </p:tgtEl>
                                        <p:attrNameLst>
                                          <p:attrName>ppt_y</p:attrName>
                                        </p:attrNameLst>
                                      </p:cBhvr>
                                      <p:tavLst>
                                        <p:tav tm="0">
                                          <p:val>
                                            <p:strVal val="#ppt_y"/>
                                          </p:val>
                                        </p:tav>
                                        <p:tav tm="100000">
                                          <p:val>
                                            <p:strVal val="#ppt_y"/>
                                          </p:val>
                                        </p:tav>
                                      </p:tavLst>
                                    </p:anim>
                                    <p:anim calcmode="lin" valueType="num">
                                      <p:cBhvr>
                                        <p:cTn id="25" dur="500" fill="hold"/>
                                        <p:tgtEl>
                                          <p:spTgt spid="121"/>
                                        </p:tgtEl>
                                        <p:attrNameLst>
                                          <p:attrName>ppt_w</p:attrName>
                                        </p:attrNameLst>
                                      </p:cBhvr>
                                      <p:tavLst>
                                        <p:tav tm="0">
                                          <p:val>
                                            <p:fltVal val="0"/>
                                          </p:val>
                                        </p:tav>
                                        <p:tav tm="100000">
                                          <p:val>
                                            <p:strVal val="#ppt_w"/>
                                          </p:val>
                                        </p:tav>
                                      </p:tavLst>
                                    </p:anim>
                                    <p:anim calcmode="lin" valueType="num">
                                      <p:cBhvr>
                                        <p:cTn id="26" dur="500" fill="hold"/>
                                        <p:tgtEl>
                                          <p:spTgt spid="121"/>
                                        </p:tgtEl>
                                        <p:attrNameLst>
                                          <p:attrName>ppt_h</p:attrName>
                                        </p:attrNameLst>
                                      </p:cBhvr>
                                      <p:tavLst>
                                        <p:tav tm="0">
                                          <p:val>
                                            <p:strVal val="#ppt_h"/>
                                          </p:val>
                                        </p:tav>
                                        <p:tav tm="100000">
                                          <p:val>
                                            <p:strVal val="#ppt_h"/>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6" fill="hold" nodeType="clickEffect">
                                  <p:stCondLst>
                                    <p:cond delay="0"/>
                                  </p:stCondLst>
                                  <p:childTnLst>
                                    <p:set>
                                      <p:cBhvr>
                                        <p:cTn id="30" dur="1" fill="hold">
                                          <p:stCondLst>
                                            <p:cond delay="0"/>
                                          </p:stCondLst>
                                        </p:cTn>
                                        <p:tgtEl>
                                          <p:spTgt spid="122"/>
                                        </p:tgtEl>
                                        <p:attrNameLst>
                                          <p:attrName>style.visibility</p:attrName>
                                        </p:attrNameLst>
                                      </p:cBhvr>
                                      <p:to>
                                        <p:strVal val="visible"/>
                                      </p:to>
                                    </p:set>
                                    <p:animEffect transition="in" filter="strips(downRight)">
                                      <p:cBhvr>
                                        <p:cTn id="31" dur="500"/>
                                        <p:tgtEl>
                                          <p:spTgt spid="122"/>
                                        </p:tgtEl>
                                      </p:cBhvr>
                                    </p:animEffect>
                                  </p:childTnLst>
                                </p:cTn>
                              </p:par>
                            </p:childTnLst>
                          </p:cTn>
                        </p:par>
                        <p:par>
                          <p:cTn id="32" fill="hold" nodeType="afterGroup">
                            <p:stCondLst>
                              <p:cond delay="500"/>
                            </p:stCondLst>
                            <p:childTnLst>
                              <p:par>
                                <p:cTn id="33" presetID="17" presetClass="entr" presetSubtype="8" fill="hold" grpId="0" nodeType="afterEffect">
                                  <p:stCondLst>
                                    <p:cond delay="0"/>
                                  </p:stCondLst>
                                  <p:childTnLst>
                                    <p:set>
                                      <p:cBhvr>
                                        <p:cTn id="34" dur="1" fill="hold">
                                          <p:stCondLst>
                                            <p:cond delay="0"/>
                                          </p:stCondLst>
                                        </p:cTn>
                                        <p:tgtEl>
                                          <p:spTgt spid="123"/>
                                        </p:tgtEl>
                                        <p:attrNameLst>
                                          <p:attrName>style.visibility</p:attrName>
                                        </p:attrNameLst>
                                      </p:cBhvr>
                                      <p:to>
                                        <p:strVal val="visible"/>
                                      </p:to>
                                    </p:set>
                                    <p:anim calcmode="lin" valueType="num">
                                      <p:cBhvr>
                                        <p:cTn id="35" dur="500" fill="hold"/>
                                        <p:tgtEl>
                                          <p:spTgt spid="123"/>
                                        </p:tgtEl>
                                        <p:attrNameLst>
                                          <p:attrName>ppt_x</p:attrName>
                                        </p:attrNameLst>
                                      </p:cBhvr>
                                      <p:tavLst>
                                        <p:tav tm="0">
                                          <p:val>
                                            <p:strVal val="#ppt_x-#ppt_w/2"/>
                                          </p:val>
                                        </p:tav>
                                        <p:tav tm="100000">
                                          <p:val>
                                            <p:strVal val="#ppt_x"/>
                                          </p:val>
                                        </p:tav>
                                      </p:tavLst>
                                    </p:anim>
                                    <p:anim calcmode="lin" valueType="num">
                                      <p:cBhvr>
                                        <p:cTn id="36" dur="500" fill="hold"/>
                                        <p:tgtEl>
                                          <p:spTgt spid="123"/>
                                        </p:tgtEl>
                                        <p:attrNameLst>
                                          <p:attrName>ppt_y</p:attrName>
                                        </p:attrNameLst>
                                      </p:cBhvr>
                                      <p:tavLst>
                                        <p:tav tm="0">
                                          <p:val>
                                            <p:strVal val="#ppt_y"/>
                                          </p:val>
                                        </p:tav>
                                        <p:tav tm="100000">
                                          <p:val>
                                            <p:strVal val="#ppt_y"/>
                                          </p:val>
                                        </p:tav>
                                      </p:tavLst>
                                    </p:anim>
                                    <p:anim calcmode="lin" valueType="num">
                                      <p:cBhvr>
                                        <p:cTn id="37" dur="500" fill="hold"/>
                                        <p:tgtEl>
                                          <p:spTgt spid="123"/>
                                        </p:tgtEl>
                                        <p:attrNameLst>
                                          <p:attrName>ppt_w</p:attrName>
                                        </p:attrNameLst>
                                      </p:cBhvr>
                                      <p:tavLst>
                                        <p:tav tm="0">
                                          <p:val>
                                            <p:fltVal val="0"/>
                                          </p:val>
                                        </p:tav>
                                        <p:tav tm="100000">
                                          <p:val>
                                            <p:strVal val="#ppt_w"/>
                                          </p:val>
                                        </p:tav>
                                      </p:tavLst>
                                    </p:anim>
                                    <p:anim calcmode="lin" valueType="num">
                                      <p:cBhvr>
                                        <p:cTn id="38" dur="500" fill="hold"/>
                                        <p:tgtEl>
                                          <p:spTgt spid="123"/>
                                        </p:tgtEl>
                                        <p:attrNameLst>
                                          <p:attrName>ppt_h</p:attrName>
                                        </p:attrNameLst>
                                      </p:cBhvr>
                                      <p:tavLst>
                                        <p:tav tm="0">
                                          <p:val>
                                            <p:strVal val="#ppt_h"/>
                                          </p:val>
                                        </p:tav>
                                        <p:tav tm="100000">
                                          <p:val>
                                            <p:strVal val="#ppt_h"/>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18" presetClass="entr" presetSubtype="6" fill="hold" nodeType="clickEffect">
                                  <p:stCondLst>
                                    <p:cond delay="0"/>
                                  </p:stCondLst>
                                  <p:childTnLst>
                                    <p:set>
                                      <p:cBhvr>
                                        <p:cTn id="42" dur="1" fill="hold">
                                          <p:stCondLst>
                                            <p:cond delay="0"/>
                                          </p:stCondLst>
                                        </p:cTn>
                                        <p:tgtEl>
                                          <p:spTgt spid="124"/>
                                        </p:tgtEl>
                                        <p:attrNameLst>
                                          <p:attrName>style.visibility</p:attrName>
                                        </p:attrNameLst>
                                      </p:cBhvr>
                                      <p:to>
                                        <p:strVal val="visible"/>
                                      </p:to>
                                    </p:set>
                                    <p:animEffect transition="in" filter="strips(downRight)">
                                      <p:cBhvr>
                                        <p:cTn id="43" dur="500"/>
                                        <p:tgtEl>
                                          <p:spTgt spid="124"/>
                                        </p:tgtEl>
                                      </p:cBhvr>
                                    </p:animEffect>
                                  </p:childTnLst>
                                </p:cTn>
                              </p:par>
                            </p:childTnLst>
                          </p:cTn>
                        </p:par>
                        <p:par>
                          <p:cTn id="44" fill="hold" nodeType="afterGroup">
                            <p:stCondLst>
                              <p:cond delay="500"/>
                            </p:stCondLst>
                            <p:childTnLst>
                              <p:par>
                                <p:cTn id="45" presetID="17" presetClass="entr" presetSubtype="8" fill="hold" grpId="0" nodeType="afterEffect">
                                  <p:stCondLst>
                                    <p:cond delay="0"/>
                                  </p:stCondLst>
                                  <p:childTnLst>
                                    <p:set>
                                      <p:cBhvr>
                                        <p:cTn id="46" dur="1" fill="hold">
                                          <p:stCondLst>
                                            <p:cond delay="0"/>
                                          </p:stCondLst>
                                        </p:cTn>
                                        <p:tgtEl>
                                          <p:spTgt spid="125"/>
                                        </p:tgtEl>
                                        <p:attrNameLst>
                                          <p:attrName>style.visibility</p:attrName>
                                        </p:attrNameLst>
                                      </p:cBhvr>
                                      <p:to>
                                        <p:strVal val="visible"/>
                                      </p:to>
                                    </p:set>
                                    <p:anim calcmode="lin" valueType="num">
                                      <p:cBhvr>
                                        <p:cTn id="47" dur="500" fill="hold"/>
                                        <p:tgtEl>
                                          <p:spTgt spid="125"/>
                                        </p:tgtEl>
                                        <p:attrNameLst>
                                          <p:attrName>ppt_x</p:attrName>
                                        </p:attrNameLst>
                                      </p:cBhvr>
                                      <p:tavLst>
                                        <p:tav tm="0">
                                          <p:val>
                                            <p:strVal val="#ppt_x-#ppt_w/2"/>
                                          </p:val>
                                        </p:tav>
                                        <p:tav tm="100000">
                                          <p:val>
                                            <p:strVal val="#ppt_x"/>
                                          </p:val>
                                        </p:tav>
                                      </p:tavLst>
                                    </p:anim>
                                    <p:anim calcmode="lin" valueType="num">
                                      <p:cBhvr>
                                        <p:cTn id="48" dur="500" fill="hold"/>
                                        <p:tgtEl>
                                          <p:spTgt spid="125"/>
                                        </p:tgtEl>
                                        <p:attrNameLst>
                                          <p:attrName>ppt_y</p:attrName>
                                        </p:attrNameLst>
                                      </p:cBhvr>
                                      <p:tavLst>
                                        <p:tav tm="0">
                                          <p:val>
                                            <p:strVal val="#ppt_y"/>
                                          </p:val>
                                        </p:tav>
                                        <p:tav tm="100000">
                                          <p:val>
                                            <p:strVal val="#ppt_y"/>
                                          </p:val>
                                        </p:tav>
                                      </p:tavLst>
                                    </p:anim>
                                    <p:anim calcmode="lin" valueType="num">
                                      <p:cBhvr>
                                        <p:cTn id="49" dur="500" fill="hold"/>
                                        <p:tgtEl>
                                          <p:spTgt spid="125"/>
                                        </p:tgtEl>
                                        <p:attrNameLst>
                                          <p:attrName>ppt_w</p:attrName>
                                        </p:attrNameLst>
                                      </p:cBhvr>
                                      <p:tavLst>
                                        <p:tav tm="0">
                                          <p:val>
                                            <p:fltVal val="0"/>
                                          </p:val>
                                        </p:tav>
                                        <p:tav tm="100000">
                                          <p:val>
                                            <p:strVal val="#ppt_w"/>
                                          </p:val>
                                        </p:tav>
                                      </p:tavLst>
                                    </p:anim>
                                    <p:anim calcmode="lin" valueType="num">
                                      <p:cBhvr>
                                        <p:cTn id="50" dur="500" fill="hold"/>
                                        <p:tgtEl>
                                          <p:spTgt spid="125"/>
                                        </p:tgtEl>
                                        <p:attrNameLst>
                                          <p:attrName>ppt_h</p:attrName>
                                        </p:attrNameLst>
                                      </p:cBhvr>
                                      <p:tavLst>
                                        <p:tav tm="0">
                                          <p:val>
                                            <p:strVal val="#ppt_h"/>
                                          </p:val>
                                        </p:tav>
                                        <p:tav tm="100000">
                                          <p:val>
                                            <p:strVal val="#ppt_h"/>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18" presetClass="entr" presetSubtype="6" fill="hold" nodeType="clickEffect">
                                  <p:stCondLst>
                                    <p:cond delay="0"/>
                                  </p:stCondLst>
                                  <p:childTnLst>
                                    <p:set>
                                      <p:cBhvr>
                                        <p:cTn id="54" dur="1" fill="hold">
                                          <p:stCondLst>
                                            <p:cond delay="0"/>
                                          </p:stCondLst>
                                        </p:cTn>
                                        <p:tgtEl>
                                          <p:spTgt spid="128"/>
                                        </p:tgtEl>
                                        <p:attrNameLst>
                                          <p:attrName>style.visibility</p:attrName>
                                        </p:attrNameLst>
                                      </p:cBhvr>
                                      <p:to>
                                        <p:strVal val="visible"/>
                                      </p:to>
                                    </p:set>
                                    <p:animEffect transition="in" filter="strips(downRight)">
                                      <p:cBhvr>
                                        <p:cTn id="55" dur="500"/>
                                        <p:tgtEl>
                                          <p:spTgt spid="128"/>
                                        </p:tgtEl>
                                      </p:cBhvr>
                                    </p:animEffect>
                                  </p:childTnLst>
                                </p:cTn>
                              </p:par>
                            </p:childTnLst>
                          </p:cTn>
                        </p:par>
                      </p:childTnLst>
                    </p:cTn>
                  </p:par>
                  <p:par>
                    <p:cTn id="56" fill="hold" nodeType="clickPar">
                      <p:stCondLst>
                        <p:cond delay="indefinite"/>
                      </p:stCondLst>
                      <p:childTnLst>
                        <p:par>
                          <p:cTn id="57" fill="hold" nodeType="withGroup">
                            <p:stCondLst>
                              <p:cond delay="0"/>
                            </p:stCondLst>
                            <p:childTnLst>
                              <p:par>
                                <p:cTn id="58" presetID="18" presetClass="entr" presetSubtype="6" fill="hold" nodeType="clickEffect">
                                  <p:stCondLst>
                                    <p:cond delay="0"/>
                                  </p:stCondLst>
                                  <p:childTnLst>
                                    <p:set>
                                      <p:cBhvr>
                                        <p:cTn id="59" dur="1" fill="hold">
                                          <p:stCondLst>
                                            <p:cond delay="0"/>
                                          </p:stCondLst>
                                        </p:cTn>
                                        <p:tgtEl>
                                          <p:spTgt spid="132"/>
                                        </p:tgtEl>
                                        <p:attrNameLst>
                                          <p:attrName>style.visibility</p:attrName>
                                        </p:attrNameLst>
                                      </p:cBhvr>
                                      <p:to>
                                        <p:strVal val="visible"/>
                                      </p:to>
                                    </p:set>
                                    <p:animEffect transition="in" filter="strips(downRight)">
                                      <p:cBhvr>
                                        <p:cTn id="60" dur="500"/>
                                        <p:tgtEl>
                                          <p:spTgt spid="132"/>
                                        </p:tgtEl>
                                      </p:cBhvr>
                                    </p:animEffect>
                                  </p:childTnLst>
                                </p:cTn>
                              </p:par>
                            </p:childTnLst>
                          </p:cTn>
                        </p:par>
                      </p:childTnLst>
                    </p:cTn>
                  </p:par>
                  <p:par>
                    <p:cTn id="61" fill="hold" nodeType="clickPar">
                      <p:stCondLst>
                        <p:cond delay="indefinite"/>
                      </p:stCondLst>
                      <p:childTnLst>
                        <p:par>
                          <p:cTn id="62" fill="hold" nodeType="withGroup">
                            <p:stCondLst>
                              <p:cond delay="0"/>
                            </p:stCondLst>
                            <p:childTnLst>
                              <p:par>
                                <p:cTn id="63" presetID="17" presetClass="entr" presetSubtype="8" fill="hold" grpId="0" nodeType="clickEffect">
                                  <p:stCondLst>
                                    <p:cond delay="0"/>
                                  </p:stCondLst>
                                  <p:childTnLst>
                                    <p:set>
                                      <p:cBhvr>
                                        <p:cTn id="64" dur="1" fill="hold">
                                          <p:stCondLst>
                                            <p:cond delay="0"/>
                                          </p:stCondLst>
                                        </p:cTn>
                                        <p:tgtEl>
                                          <p:spTgt spid="127"/>
                                        </p:tgtEl>
                                        <p:attrNameLst>
                                          <p:attrName>style.visibility</p:attrName>
                                        </p:attrNameLst>
                                      </p:cBhvr>
                                      <p:to>
                                        <p:strVal val="visible"/>
                                      </p:to>
                                    </p:set>
                                    <p:anim calcmode="lin" valueType="num">
                                      <p:cBhvr>
                                        <p:cTn id="65" dur="500" fill="hold"/>
                                        <p:tgtEl>
                                          <p:spTgt spid="127"/>
                                        </p:tgtEl>
                                        <p:attrNameLst>
                                          <p:attrName>ppt_x</p:attrName>
                                        </p:attrNameLst>
                                      </p:cBhvr>
                                      <p:tavLst>
                                        <p:tav tm="0">
                                          <p:val>
                                            <p:strVal val="#ppt_x-#ppt_w/2"/>
                                          </p:val>
                                        </p:tav>
                                        <p:tav tm="100000">
                                          <p:val>
                                            <p:strVal val="#ppt_x"/>
                                          </p:val>
                                        </p:tav>
                                      </p:tavLst>
                                    </p:anim>
                                    <p:anim calcmode="lin" valueType="num">
                                      <p:cBhvr>
                                        <p:cTn id="66" dur="500" fill="hold"/>
                                        <p:tgtEl>
                                          <p:spTgt spid="127"/>
                                        </p:tgtEl>
                                        <p:attrNameLst>
                                          <p:attrName>ppt_y</p:attrName>
                                        </p:attrNameLst>
                                      </p:cBhvr>
                                      <p:tavLst>
                                        <p:tav tm="0">
                                          <p:val>
                                            <p:strVal val="#ppt_y"/>
                                          </p:val>
                                        </p:tav>
                                        <p:tav tm="100000">
                                          <p:val>
                                            <p:strVal val="#ppt_y"/>
                                          </p:val>
                                        </p:tav>
                                      </p:tavLst>
                                    </p:anim>
                                    <p:anim calcmode="lin" valueType="num">
                                      <p:cBhvr>
                                        <p:cTn id="67" dur="500" fill="hold"/>
                                        <p:tgtEl>
                                          <p:spTgt spid="127"/>
                                        </p:tgtEl>
                                        <p:attrNameLst>
                                          <p:attrName>ppt_w</p:attrName>
                                        </p:attrNameLst>
                                      </p:cBhvr>
                                      <p:tavLst>
                                        <p:tav tm="0">
                                          <p:val>
                                            <p:fltVal val="0"/>
                                          </p:val>
                                        </p:tav>
                                        <p:tav tm="100000">
                                          <p:val>
                                            <p:strVal val="#ppt_w"/>
                                          </p:val>
                                        </p:tav>
                                      </p:tavLst>
                                    </p:anim>
                                    <p:anim calcmode="lin" valueType="num">
                                      <p:cBhvr>
                                        <p:cTn id="68" dur="500" fill="hold"/>
                                        <p:tgtEl>
                                          <p:spTgt spid="127"/>
                                        </p:tgtEl>
                                        <p:attrNameLst>
                                          <p:attrName>ppt_h</p:attrName>
                                        </p:attrNameLst>
                                      </p:cBhvr>
                                      <p:tavLst>
                                        <p:tav tm="0">
                                          <p:val>
                                            <p:strVal val="#ppt_h"/>
                                          </p:val>
                                        </p:tav>
                                        <p:tav tm="100000">
                                          <p:val>
                                            <p:strVal val="#ppt_h"/>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18" presetClass="entr" presetSubtype="6" fill="hold" nodeType="clickEffect">
                                  <p:stCondLst>
                                    <p:cond delay="0"/>
                                  </p:stCondLst>
                                  <p:childTnLst>
                                    <p:set>
                                      <p:cBhvr>
                                        <p:cTn id="72" dur="1" fill="hold">
                                          <p:stCondLst>
                                            <p:cond delay="0"/>
                                          </p:stCondLst>
                                        </p:cTn>
                                        <p:tgtEl>
                                          <p:spTgt spid="126"/>
                                        </p:tgtEl>
                                        <p:attrNameLst>
                                          <p:attrName>style.visibility</p:attrName>
                                        </p:attrNameLst>
                                      </p:cBhvr>
                                      <p:to>
                                        <p:strVal val="visible"/>
                                      </p:to>
                                    </p:set>
                                    <p:animEffect transition="in" filter="strips(downRight)">
                                      <p:cBhvr>
                                        <p:cTn id="73" dur="500"/>
                                        <p:tgtEl>
                                          <p:spTgt spid="126"/>
                                        </p:tgtEl>
                                      </p:cBhvr>
                                    </p:animEffect>
                                  </p:childTnLst>
                                </p:cTn>
                              </p:par>
                            </p:childTnLst>
                          </p:cTn>
                        </p:par>
                      </p:childTnLst>
                    </p:cTn>
                  </p:par>
                  <p:par>
                    <p:cTn id="74" fill="hold" nodeType="clickPar">
                      <p:stCondLst>
                        <p:cond delay="indefinite"/>
                      </p:stCondLst>
                      <p:childTnLst>
                        <p:par>
                          <p:cTn id="75" fill="hold" nodeType="withGroup">
                            <p:stCondLst>
                              <p:cond delay="0"/>
                            </p:stCondLst>
                            <p:childTnLst>
                              <p:par>
                                <p:cTn id="76" presetID="18" presetClass="entr" presetSubtype="6" fill="hold" nodeType="clickEffect">
                                  <p:stCondLst>
                                    <p:cond delay="0"/>
                                  </p:stCondLst>
                                  <p:childTnLst>
                                    <p:set>
                                      <p:cBhvr>
                                        <p:cTn id="77" dur="1" fill="hold">
                                          <p:stCondLst>
                                            <p:cond delay="0"/>
                                          </p:stCondLst>
                                        </p:cTn>
                                        <p:tgtEl>
                                          <p:spTgt spid="137"/>
                                        </p:tgtEl>
                                        <p:attrNameLst>
                                          <p:attrName>style.visibility</p:attrName>
                                        </p:attrNameLst>
                                      </p:cBhvr>
                                      <p:to>
                                        <p:strVal val="visible"/>
                                      </p:to>
                                    </p:set>
                                    <p:animEffect transition="in" filter="strips(downRight)">
                                      <p:cBhvr>
                                        <p:cTn id="78" dur="500"/>
                                        <p:tgtEl>
                                          <p:spTgt spid="137"/>
                                        </p:tgtEl>
                                      </p:cBhvr>
                                    </p:animEffect>
                                  </p:childTnLst>
                                </p:cTn>
                              </p:par>
                            </p:childTnLst>
                          </p:cTn>
                        </p:par>
                        <p:par>
                          <p:cTn id="79" fill="hold" nodeType="afterGroup">
                            <p:stCondLst>
                              <p:cond delay="500"/>
                            </p:stCondLst>
                            <p:childTnLst>
                              <p:par>
                                <p:cTn id="80" presetID="17" presetClass="entr" presetSubtype="8" fill="hold" grpId="0" nodeType="afterEffect">
                                  <p:stCondLst>
                                    <p:cond delay="0"/>
                                  </p:stCondLst>
                                  <p:childTnLst>
                                    <p:set>
                                      <p:cBhvr>
                                        <p:cTn id="81" dur="1" fill="hold">
                                          <p:stCondLst>
                                            <p:cond delay="0"/>
                                          </p:stCondLst>
                                        </p:cTn>
                                        <p:tgtEl>
                                          <p:spTgt spid="135"/>
                                        </p:tgtEl>
                                        <p:attrNameLst>
                                          <p:attrName>style.visibility</p:attrName>
                                        </p:attrNameLst>
                                      </p:cBhvr>
                                      <p:to>
                                        <p:strVal val="visible"/>
                                      </p:to>
                                    </p:set>
                                    <p:anim calcmode="lin" valueType="num">
                                      <p:cBhvr>
                                        <p:cTn id="82" dur="500" fill="hold"/>
                                        <p:tgtEl>
                                          <p:spTgt spid="135"/>
                                        </p:tgtEl>
                                        <p:attrNameLst>
                                          <p:attrName>ppt_x</p:attrName>
                                        </p:attrNameLst>
                                      </p:cBhvr>
                                      <p:tavLst>
                                        <p:tav tm="0">
                                          <p:val>
                                            <p:strVal val="#ppt_x-#ppt_w/2"/>
                                          </p:val>
                                        </p:tav>
                                        <p:tav tm="100000">
                                          <p:val>
                                            <p:strVal val="#ppt_x"/>
                                          </p:val>
                                        </p:tav>
                                      </p:tavLst>
                                    </p:anim>
                                    <p:anim calcmode="lin" valueType="num">
                                      <p:cBhvr>
                                        <p:cTn id="83" dur="500" fill="hold"/>
                                        <p:tgtEl>
                                          <p:spTgt spid="135"/>
                                        </p:tgtEl>
                                        <p:attrNameLst>
                                          <p:attrName>ppt_y</p:attrName>
                                        </p:attrNameLst>
                                      </p:cBhvr>
                                      <p:tavLst>
                                        <p:tav tm="0">
                                          <p:val>
                                            <p:strVal val="#ppt_y"/>
                                          </p:val>
                                        </p:tav>
                                        <p:tav tm="100000">
                                          <p:val>
                                            <p:strVal val="#ppt_y"/>
                                          </p:val>
                                        </p:tav>
                                      </p:tavLst>
                                    </p:anim>
                                    <p:anim calcmode="lin" valueType="num">
                                      <p:cBhvr>
                                        <p:cTn id="84" dur="500" fill="hold"/>
                                        <p:tgtEl>
                                          <p:spTgt spid="135"/>
                                        </p:tgtEl>
                                        <p:attrNameLst>
                                          <p:attrName>ppt_w</p:attrName>
                                        </p:attrNameLst>
                                      </p:cBhvr>
                                      <p:tavLst>
                                        <p:tav tm="0">
                                          <p:val>
                                            <p:fltVal val="0"/>
                                          </p:val>
                                        </p:tav>
                                        <p:tav tm="100000">
                                          <p:val>
                                            <p:strVal val="#ppt_w"/>
                                          </p:val>
                                        </p:tav>
                                      </p:tavLst>
                                    </p:anim>
                                    <p:anim calcmode="lin" valueType="num">
                                      <p:cBhvr>
                                        <p:cTn id="85" dur="500" fill="hold"/>
                                        <p:tgtEl>
                                          <p:spTgt spid="135"/>
                                        </p:tgtEl>
                                        <p:attrNameLst>
                                          <p:attrName>ppt_h</p:attrName>
                                        </p:attrNameLst>
                                      </p:cBhvr>
                                      <p:tavLst>
                                        <p:tav tm="0">
                                          <p:val>
                                            <p:strVal val="#ppt_h"/>
                                          </p:val>
                                        </p:tav>
                                        <p:tav tm="100000">
                                          <p:val>
                                            <p:strVal val="#ppt_h"/>
                                          </p:val>
                                        </p:tav>
                                      </p:tavLst>
                                    </p:anim>
                                  </p:childTnLst>
                                </p:cTn>
                              </p:par>
                            </p:childTnLst>
                          </p:cTn>
                        </p:par>
                      </p:childTnLst>
                    </p:cTn>
                  </p:par>
                  <p:par>
                    <p:cTn id="86" fill="hold" nodeType="clickPar">
                      <p:stCondLst>
                        <p:cond delay="indefinite"/>
                      </p:stCondLst>
                      <p:childTnLst>
                        <p:par>
                          <p:cTn id="87" fill="hold" nodeType="withGroup">
                            <p:stCondLst>
                              <p:cond delay="0"/>
                            </p:stCondLst>
                            <p:childTnLst>
                              <p:par>
                                <p:cTn id="88" presetID="18" presetClass="entr" presetSubtype="6" fill="hold" grpId="0" nodeType="clickEffect">
                                  <p:stCondLst>
                                    <p:cond delay="0"/>
                                  </p:stCondLst>
                                  <p:childTnLst>
                                    <p:set>
                                      <p:cBhvr>
                                        <p:cTn id="89" dur="1" fill="hold">
                                          <p:stCondLst>
                                            <p:cond delay="0"/>
                                          </p:stCondLst>
                                        </p:cTn>
                                        <p:tgtEl>
                                          <p:spTgt spid="136"/>
                                        </p:tgtEl>
                                        <p:attrNameLst>
                                          <p:attrName>style.visibility</p:attrName>
                                        </p:attrNameLst>
                                      </p:cBhvr>
                                      <p:to>
                                        <p:strVal val="visible"/>
                                      </p:to>
                                    </p:set>
                                    <p:animEffect transition="in" filter="strips(downRight)">
                                      <p:cBhvr>
                                        <p:cTn id="90" dur="500"/>
                                        <p:tgtEl>
                                          <p:spTgt spid="1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 grpId="0" autoUpdateAnimBg="0"/>
      <p:bldP spid="121" grpId="0" autoUpdateAnimBg="0"/>
      <p:bldP spid="123" grpId="0" autoUpdateAnimBg="0"/>
      <p:bldP spid="125" grpId="0" autoUpdateAnimBg="0"/>
      <p:bldP spid="127" grpId="0" autoUpdateAnimBg="0"/>
      <p:bldP spid="135" grpId="0" autoUpdateAnimBg="0"/>
      <p:bldP spid="136"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标题 1"/>
          <p:cNvSpPr>
            <a:spLocks noGrp="1"/>
          </p:cNvSpPr>
          <p:nvPr>
            <p:ph type="title"/>
          </p:nvPr>
        </p:nvSpPr>
        <p:spPr>
          <a:xfrm>
            <a:off x="701675" y="71438"/>
            <a:ext cx="7888288" cy="646112"/>
          </a:xfrm>
        </p:spPr>
        <p:txBody>
          <a:bodyPr/>
          <a:lstStyle/>
          <a:p>
            <a:pPr eaLnBrk="1" hangingPunct="1"/>
            <a:r>
              <a:rPr lang="en-US" altLang="zh-CN"/>
              <a:t>7.2.1  </a:t>
            </a:r>
            <a:r>
              <a:rPr lang="zh-CN" altLang="en-US"/>
              <a:t>差分式放大电路的一般结构</a:t>
            </a:r>
          </a:p>
        </p:txBody>
      </p:sp>
      <p:graphicFrame>
        <p:nvGraphicFramePr>
          <p:cNvPr id="15" name="Object 67"/>
          <p:cNvGraphicFramePr>
            <a:graphicFrameLocks noChangeAspect="1"/>
          </p:cNvGraphicFramePr>
          <p:nvPr/>
        </p:nvGraphicFramePr>
        <p:xfrm>
          <a:off x="4103688" y="873125"/>
          <a:ext cx="4386262" cy="2244725"/>
        </p:xfrm>
        <a:graphic>
          <a:graphicData uri="http://schemas.openxmlformats.org/presentationml/2006/ole">
            <mc:AlternateContent xmlns:mc="http://schemas.openxmlformats.org/markup-compatibility/2006">
              <mc:Choice xmlns:v="urn:schemas-microsoft-com:vml" Requires="v">
                <p:oleObj spid="_x0000_s15367" name="图片" r:id="rId3" imgW="2436791" imgH="1249188" progId="Word.Picture.8">
                  <p:embed/>
                </p:oleObj>
              </mc:Choice>
              <mc:Fallback>
                <p:oleObj name="图片" r:id="rId3" imgW="2436791" imgH="1249188" progId="Word.Picture.8">
                  <p:embed/>
                  <p:pic>
                    <p:nvPicPr>
                      <p:cNvPr id="15" name="Object 6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03688" y="873125"/>
                        <a:ext cx="4386262" cy="2244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Text Box 6"/>
          <p:cNvSpPr txBox="1">
            <a:spLocks noChangeArrowheads="1"/>
          </p:cNvSpPr>
          <p:nvPr/>
        </p:nvSpPr>
        <p:spPr bwMode="auto">
          <a:xfrm>
            <a:off x="304800" y="1196975"/>
            <a:ext cx="1295400"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根据</a:t>
            </a:r>
          </a:p>
        </p:txBody>
      </p:sp>
      <p:graphicFrame>
        <p:nvGraphicFramePr>
          <p:cNvPr id="17" name="Object 7"/>
          <p:cNvGraphicFramePr>
            <a:graphicFrameLocks noChangeAspect="1"/>
          </p:cNvGraphicFramePr>
          <p:nvPr/>
        </p:nvGraphicFramePr>
        <p:xfrm>
          <a:off x="1073150" y="2609850"/>
          <a:ext cx="2205038" cy="928688"/>
        </p:xfrm>
        <a:graphic>
          <a:graphicData uri="http://schemas.openxmlformats.org/presentationml/2006/ole">
            <mc:AlternateContent xmlns:mc="http://schemas.openxmlformats.org/markup-compatibility/2006">
              <mc:Choice xmlns:v="urn:schemas-microsoft-com:vml" Requires="v">
                <p:oleObj spid="_x0000_s15368" name="Equation" r:id="rId5" imgW="838200" imgH="368300" progId="Equation.3">
                  <p:embed/>
                </p:oleObj>
              </mc:Choice>
              <mc:Fallback>
                <p:oleObj name="Equation" r:id="rId5" imgW="838200" imgH="368300" progId="Equation.3">
                  <p:embed/>
                  <p:pic>
                    <p:nvPicPr>
                      <p:cNvPr id="17"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73150" y="2609850"/>
                        <a:ext cx="2205038" cy="928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8"/>
          <p:cNvGraphicFramePr>
            <a:graphicFrameLocks noChangeAspect="1"/>
          </p:cNvGraphicFramePr>
          <p:nvPr/>
        </p:nvGraphicFramePr>
        <p:xfrm>
          <a:off x="1066800" y="3433763"/>
          <a:ext cx="2205038" cy="928687"/>
        </p:xfrm>
        <a:graphic>
          <a:graphicData uri="http://schemas.openxmlformats.org/presentationml/2006/ole">
            <mc:AlternateContent xmlns:mc="http://schemas.openxmlformats.org/markup-compatibility/2006">
              <mc:Choice xmlns:v="urn:schemas-microsoft-com:vml" Requires="v">
                <p:oleObj spid="_x0000_s15369" name="Equation" r:id="rId7" imgW="838200" imgH="368300" progId="Equation.3">
                  <p:embed/>
                </p:oleObj>
              </mc:Choice>
              <mc:Fallback>
                <p:oleObj name="Equation" r:id="rId7" imgW="838200" imgH="368300" progId="Equation.3">
                  <p:embed/>
                  <p:pic>
                    <p:nvPicPr>
                      <p:cNvPr id="18"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66800" y="3433763"/>
                        <a:ext cx="220503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9"/>
          <p:cNvGraphicFramePr>
            <a:graphicFrameLocks noChangeAspect="1"/>
          </p:cNvGraphicFramePr>
          <p:nvPr/>
        </p:nvGraphicFramePr>
        <p:xfrm>
          <a:off x="1219200" y="1266825"/>
          <a:ext cx="2109788" cy="508000"/>
        </p:xfrm>
        <a:graphic>
          <a:graphicData uri="http://schemas.openxmlformats.org/presentationml/2006/ole">
            <mc:AlternateContent xmlns:mc="http://schemas.openxmlformats.org/markup-compatibility/2006">
              <mc:Choice xmlns:v="urn:schemas-microsoft-com:vml" Requires="v">
                <p:oleObj spid="_x0000_s15370" name="Equation" r:id="rId9" imgW="799753" imgH="203112" progId="Equation.3">
                  <p:embed/>
                </p:oleObj>
              </mc:Choice>
              <mc:Fallback>
                <p:oleObj name="Equation" r:id="rId9" imgW="799753" imgH="203112" progId="Equation.3">
                  <p:embed/>
                  <p:pic>
                    <p:nvPicPr>
                      <p:cNvPr id="19"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19200" y="1266825"/>
                        <a:ext cx="210978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0"/>
          <p:cNvGraphicFramePr>
            <a:graphicFrameLocks noChangeAspect="1"/>
          </p:cNvGraphicFramePr>
          <p:nvPr/>
        </p:nvGraphicFramePr>
        <p:xfrm>
          <a:off x="1219200" y="1766888"/>
          <a:ext cx="2681288" cy="928687"/>
        </p:xfrm>
        <a:graphic>
          <a:graphicData uri="http://schemas.openxmlformats.org/presentationml/2006/ole">
            <mc:AlternateContent xmlns:mc="http://schemas.openxmlformats.org/markup-compatibility/2006">
              <mc:Choice xmlns:v="urn:schemas-microsoft-com:vml" Requires="v">
                <p:oleObj spid="_x0000_s15371" name="Equation" r:id="rId11" imgW="1016000" imgH="368300" progId="Equation.3">
                  <p:embed/>
                </p:oleObj>
              </mc:Choice>
              <mc:Fallback>
                <p:oleObj name="Equation" r:id="rId11" imgW="1016000" imgH="368300" progId="Equation.3">
                  <p:embed/>
                  <p:pic>
                    <p:nvPicPr>
                      <p:cNvPr id="20"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19200" y="1766888"/>
                        <a:ext cx="2681288" cy="928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 name="Text Box 11"/>
          <p:cNvSpPr txBox="1">
            <a:spLocks noChangeArrowheads="1"/>
          </p:cNvSpPr>
          <p:nvPr/>
        </p:nvSpPr>
        <p:spPr bwMode="auto">
          <a:xfrm>
            <a:off x="381000" y="2686050"/>
            <a:ext cx="1295400"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有</a:t>
            </a:r>
          </a:p>
        </p:txBody>
      </p:sp>
      <p:sp>
        <p:nvSpPr>
          <p:cNvPr id="22" name="Text Box 12" descr="羊皮纸"/>
          <p:cNvSpPr txBox="1">
            <a:spLocks noChangeArrowheads="1"/>
          </p:cNvSpPr>
          <p:nvPr/>
        </p:nvSpPr>
        <p:spPr bwMode="auto">
          <a:xfrm>
            <a:off x="228600" y="4418013"/>
            <a:ext cx="4267200" cy="1830387"/>
          </a:xfrm>
          <a:prstGeom prst="rect">
            <a:avLst/>
          </a:prstGeom>
          <a:blipFill dpi="0" rotWithShape="0">
            <a:blip r:embed="rId13"/>
            <a:srcRect/>
            <a:tile tx="0" ty="0" sx="100000" sy="100000" flip="none" algn="tl"/>
          </a:blip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15000"/>
              </a:lnSpc>
              <a:spcBef>
                <a:spcPct val="15000"/>
              </a:spcBef>
              <a:buFontTx/>
              <a:buNone/>
            </a:pP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共模信号相当于两个输入端信号中相同的部分</a:t>
            </a:r>
          </a:p>
          <a:p>
            <a:pPr eaLnBrk="1" hangingPunct="1">
              <a:lnSpc>
                <a:spcPct val="115000"/>
              </a:lnSpc>
              <a:spcBef>
                <a:spcPct val="15000"/>
              </a:spcBef>
              <a:buFontTx/>
              <a:buNone/>
            </a:pPr>
            <a:r>
              <a:rPr kumimoji="1" lang="zh-CN" altLang="en-US" sz="2400" b="1">
                <a:solidFill>
                  <a:srgbClr val="000000"/>
                </a:solidFill>
                <a:latin typeface="Times New Roman" panose="02020603050405020304" pitchFamily="18" charset="0"/>
                <a:ea typeface="楷体_GB2312" pitchFamily="49" charset="-122"/>
              </a:rPr>
              <a:t>        差模信号相当于两个输入端信号中不同的部分</a:t>
            </a:r>
          </a:p>
        </p:txBody>
      </p:sp>
      <p:sp>
        <p:nvSpPr>
          <p:cNvPr id="23" name="Text Box 13" descr="羊皮纸"/>
          <p:cNvSpPr txBox="1">
            <a:spLocks noChangeArrowheads="1"/>
          </p:cNvSpPr>
          <p:nvPr/>
        </p:nvSpPr>
        <p:spPr bwMode="auto">
          <a:xfrm>
            <a:off x="4648200" y="3937000"/>
            <a:ext cx="4191000" cy="1625600"/>
          </a:xfrm>
          <a:prstGeom prst="rect">
            <a:avLst/>
          </a:prstGeom>
          <a:blipFill dpi="0" rotWithShape="0">
            <a:blip r:embed="rId13"/>
            <a:srcRect/>
            <a:tile tx="0" ty="0" sx="100000" sy="100000" flip="none" algn="tl"/>
          </a:blip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0"/>
              </a:spcBef>
              <a:buFontTx/>
              <a:buNone/>
            </a:pPr>
            <a:r>
              <a:rPr kumimoji="1" lang="en-US" altLang="zh-CN" sz="2400" b="1">
                <a:solidFill>
                  <a:srgbClr val="FF0000"/>
                </a:solidFill>
                <a:latin typeface="Times New Roman" panose="02020603050405020304" pitchFamily="18" charset="0"/>
                <a:ea typeface="楷体_GB2312" pitchFamily="49" charset="-122"/>
              </a:rPr>
              <a:t>         </a:t>
            </a:r>
            <a:r>
              <a:rPr kumimoji="1" lang="zh-CN" altLang="en-US" sz="2400" b="1">
                <a:solidFill>
                  <a:srgbClr val="FF0000"/>
                </a:solidFill>
                <a:latin typeface="Times New Roman" panose="02020603050405020304" pitchFamily="18" charset="0"/>
                <a:ea typeface="楷体_GB2312" pitchFamily="49" charset="-122"/>
              </a:rPr>
              <a:t>两输入端中的共模信号大小相等，相位相同；差模信号大小相等，相位相反。</a:t>
            </a:r>
          </a:p>
        </p:txBody>
      </p:sp>
      <p:sp>
        <p:nvSpPr>
          <p:cNvPr id="24" name="Text Box 16"/>
          <p:cNvSpPr txBox="1">
            <a:spLocks noChangeArrowheads="1"/>
          </p:cNvSpPr>
          <p:nvPr/>
        </p:nvSpPr>
        <p:spPr bwMode="auto">
          <a:xfrm>
            <a:off x="4895850" y="3321050"/>
            <a:ext cx="2987675"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buFontTx/>
              <a:buNone/>
            </a:pPr>
            <a:r>
              <a:rPr kumimoji="1"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用</a:t>
            </a:r>
            <a:r>
              <a:rPr kumimoji="1" lang="en-US" altLang="zh-CN" sz="2200" b="1" i="1">
                <a:solidFill>
                  <a:srgbClr val="000000"/>
                </a:solidFill>
                <a:latin typeface="Book Antiqua" panose="02040602050305030304" pitchFamily="18" charset="0"/>
                <a:ea typeface="楷体_GB2312" pitchFamily="49" charset="-122"/>
                <a:cs typeface="Times New Roman" panose="02020603050405020304" pitchFamily="18" charset="0"/>
              </a:rPr>
              <a:t>v</a:t>
            </a:r>
            <a:r>
              <a:rPr kumimoji="1" lang="en-US" altLang="zh-CN" sz="2200" b="1" baseline="-30000">
                <a:solidFill>
                  <a:srgbClr val="000000"/>
                </a:solidFill>
                <a:latin typeface="Book Antiqua" panose="02040602050305030304" pitchFamily="18" charset="0"/>
                <a:ea typeface="楷体_GB2312" pitchFamily="49" charset="-122"/>
                <a:cs typeface="Times New Roman" panose="02020603050405020304" pitchFamily="18" charset="0"/>
              </a:rPr>
              <a:t>id</a:t>
            </a:r>
            <a:r>
              <a:rPr kumimoji="1"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a:t>
            </a:r>
            <a:r>
              <a:rPr kumimoji="1" lang="en-US" altLang="zh-CN" sz="2200" b="1" i="1">
                <a:solidFill>
                  <a:srgbClr val="000000"/>
                </a:solidFill>
                <a:latin typeface="Book Antiqua" panose="02040602050305030304" pitchFamily="18" charset="0"/>
                <a:ea typeface="楷体_GB2312" pitchFamily="49" charset="-122"/>
                <a:cs typeface="Times New Roman" panose="02020603050405020304" pitchFamily="18" charset="0"/>
              </a:rPr>
              <a:t>v</a:t>
            </a:r>
            <a:r>
              <a:rPr kumimoji="1" lang="en-US" altLang="zh-CN" sz="2200" b="1" baseline="-30000">
                <a:solidFill>
                  <a:srgbClr val="000000"/>
                </a:solidFill>
                <a:latin typeface="Book Antiqua" panose="02040602050305030304" pitchFamily="18" charset="0"/>
                <a:ea typeface="楷体_GB2312" pitchFamily="49" charset="-122"/>
                <a:cs typeface="Times New Roman" panose="02020603050405020304" pitchFamily="18" charset="0"/>
              </a:rPr>
              <a:t>ic</a:t>
            </a:r>
            <a:r>
              <a:rPr kumimoji="1"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表示</a:t>
            </a:r>
            <a:r>
              <a:rPr kumimoji="1" lang="en-US" altLang="zh-CN" sz="2200" b="1" i="1">
                <a:solidFill>
                  <a:srgbClr val="000000"/>
                </a:solidFill>
                <a:latin typeface="Book Antiqua" panose="02040602050305030304" pitchFamily="18" charset="0"/>
                <a:ea typeface="楷体_GB2312" pitchFamily="49" charset="-122"/>
                <a:cs typeface="Times New Roman" panose="02020603050405020304" pitchFamily="18" charset="0"/>
              </a:rPr>
              <a:t>v</a:t>
            </a:r>
            <a:r>
              <a:rPr kumimoji="1" lang="en-US" altLang="zh-CN" sz="2200" b="1" baseline="-30000">
                <a:solidFill>
                  <a:srgbClr val="000000"/>
                </a:solidFill>
                <a:latin typeface="Book Antiqua" panose="02040602050305030304" pitchFamily="18" charset="0"/>
                <a:ea typeface="楷体_GB2312" pitchFamily="49" charset="-122"/>
                <a:cs typeface="Times New Roman" panose="02020603050405020304" pitchFamily="18" charset="0"/>
              </a:rPr>
              <a:t>i1</a:t>
            </a:r>
            <a:r>
              <a:rPr kumimoji="1"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和</a:t>
            </a:r>
            <a:r>
              <a:rPr kumimoji="1" lang="en-US" altLang="zh-CN" sz="2200" b="1" i="1">
                <a:solidFill>
                  <a:srgbClr val="000000"/>
                </a:solidFill>
                <a:latin typeface="Book Antiqua" panose="02040602050305030304" pitchFamily="18" charset="0"/>
                <a:ea typeface="楷体_GB2312" pitchFamily="49" charset="-122"/>
                <a:cs typeface="Times New Roman" panose="02020603050405020304" pitchFamily="18" charset="0"/>
              </a:rPr>
              <a:t>v</a:t>
            </a:r>
            <a:r>
              <a:rPr kumimoji="1" lang="en-US" altLang="zh-CN" sz="2200" b="1" baseline="-30000">
                <a:solidFill>
                  <a:srgbClr val="000000"/>
                </a:solidFill>
                <a:latin typeface="Book Antiqua" panose="02040602050305030304" pitchFamily="18" charset="0"/>
                <a:ea typeface="楷体_GB2312" pitchFamily="49" charset="-122"/>
                <a:cs typeface="Times New Roman" panose="02020603050405020304" pitchFamily="18" charset="0"/>
              </a:rPr>
              <a:t>i2</a:t>
            </a:r>
            <a:r>
              <a:rPr kumimoji="1" lang="en-US" altLang="zh-CN" sz="2200" b="1">
                <a:solidFill>
                  <a:srgbClr val="336699"/>
                </a:solidFill>
                <a:latin typeface="Book Antiqua" panose="02040602050305030304" pitchFamily="18" charset="0"/>
                <a:ea typeface="楷体_GB2312" pitchFamily="49" charset="-122"/>
                <a:cs typeface="Times New Roman" panose="02020603050405020304" pitchFamily="18" charset="0"/>
              </a:rPr>
              <a:t> </a:t>
            </a:r>
          </a:p>
        </p:txBody>
      </p:sp>
      <p:sp>
        <p:nvSpPr>
          <p:cNvPr id="26637" name="Rectangle 62">
            <a:hlinkClick r:id="rId14" action="ppaction://hlinksldjump"/>
          </p:cNvPr>
          <p:cNvSpPr>
            <a:spLocks noChangeArrowheads="1"/>
          </p:cNvSpPr>
          <p:nvPr/>
        </p:nvSpPr>
        <p:spPr bwMode="auto">
          <a:xfrm>
            <a:off x="457200" y="687388"/>
            <a:ext cx="54102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1.  </a:t>
            </a:r>
            <a:r>
              <a:rPr lang="zh-CN" altLang="en-US" sz="2800" b="1">
                <a:solidFill>
                  <a:srgbClr val="800000"/>
                </a:solidFill>
                <a:latin typeface="Times New Roman" panose="02020603050405020304" pitchFamily="18" charset="0"/>
                <a:ea typeface="楷体_GB2312" pitchFamily="49" charset="-122"/>
              </a:rPr>
              <a:t>差模信号和共模信号的概念</a:t>
            </a:r>
          </a:p>
        </p:txBody>
      </p:sp>
      <p:sp>
        <p:nvSpPr>
          <p:cNvPr id="26638" name="Rectangle 68"/>
          <p:cNvSpPr>
            <a:spLocks noChangeArrowheads="1"/>
          </p:cNvSpPr>
          <p:nvPr/>
        </p:nvSpPr>
        <p:spPr bwMode="auto">
          <a:xfrm>
            <a:off x="0" y="2805113"/>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zh-CN" altLang="en-US" sz="1800" b="1">
              <a:solidFill>
                <a:srgbClr val="000000"/>
              </a:solidFill>
              <a:latin typeface="Arial Narrow" panose="020B0606020202030204"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7" presetClass="entr" presetSubtype="8"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ppt_x</p:attrName>
                                        </p:attrNameLst>
                                      </p:cBhvr>
                                      <p:tavLst>
                                        <p:tav tm="0">
                                          <p:val>
                                            <p:strVal val="#ppt_x-#ppt_w/2"/>
                                          </p:val>
                                        </p:tav>
                                        <p:tav tm="100000">
                                          <p:val>
                                            <p:strVal val="#ppt_x"/>
                                          </p:val>
                                        </p:tav>
                                      </p:tavLst>
                                    </p:anim>
                                    <p:anim calcmode="lin" valueType="num">
                                      <p:cBhvr>
                                        <p:cTn id="8" dur="500" fill="hold"/>
                                        <p:tgtEl>
                                          <p:spTgt spid="16"/>
                                        </p:tgtEl>
                                        <p:attrNameLst>
                                          <p:attrName>ppt_y</p:attrName>
                                        </p:attrNameLst>
                                      </p:cBhvr>
                                      <p:tavLst>
                                        <p:tav tm="0">
                                          <p:val>
                                            <p:strVal val="#ppt_y"/>
                                          </p:val>
                                        </p:tav>
                                        <p:tav tm="100000">
                                          <p:val>
                                            <p:strVal val="#ppt_y"/>
                                          </p:val>
                                        </p:tav>
                                      </p:tavLst>
                                    </p:anim>
                                    <p:anim calcmode="lin" valueType="num">
                                      <p:cBhvr>
                                        <p:cTn id="9" dur="500" fill="hold"/>
                                        <p:tgtEl>
                                          <p:spTgt spid="16"/>
                                        </p:tgtEl>
                                        <p:attrNameLst>
                                          <p:attrName>ppt_w</p:attrName>
                                        </p:attrNameLst>
                                      </p:cBhvr>
                                      <p:tavLst>
                                        <p:tav tm="0">
                                          <p:val>
                                            <p:fltVal val="0"/>
                                          </p:val>
                                        </p:tav>
                                        <p:tav tm="100000">
                                          <p:val>
                                            <p:strVal val="#ppt_w"/>
                                          </p:val>
                                        </p:tav>
                                      </p:tavLst>
                                    </p:anim>
                                    <p:anim calcmode="lin" valueType="num">
                                      <p:cBhvr>
                                        <p:cTn id="10" dur="500" fill="hold"/>
                                        <p:tgtEl>
                                          <p:spTgt spid="16"/>
                                        </p:tgtEl>
                                        <p:attrNameLst>
                                          <p:attrName>ppt_h</p:attrName>
                                        </p:attrNameLst>
                                      </p:cBhvr>
                                      <p:tavLst>
                                        <p:tav tm="0">
                                          <p:val>
                                            <p:strVal val="#ppt_h"/>
                                          </p:val>
                                        </p:tav>
                                        <p:tav tm="100000">
                                          <p:val>
                                            <p:strVal val="#ppt_h"/>
                                          </p:val>
                                        </p:tav>
                                      </p:tavLst>
                                    </p:anim>
                                  </p:childTnLst>
                                </p:cTn>
                              </p:par>
                            </p:childTnLst>
                          </p:cTn>
                        </p:par>
                        <p:par>
                          <p:cTn id="11" fill="hold" nodeType="afterGroup">
                            <p:stCondLst>
                              <p:cond delay="500"/>
                            </p:stCondLst>
                            <p:childTnLst>
                              <p:par>
                                <p:cTn id="12" presetID="18" presetClass="entr" presetSubtype="6"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Effect transition="in" filter="strips(downRight)">
                                      <p:cBhvr>
                                        <p:cTn id="14" dur="500"/>
                                        <p:tgtEl>
                                          <p:spTgt spid="19"/>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18" presetClass="entr" presetSubtype="6"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strips(downRight)">
                                      <p:cBhvr>
                                        <p:cTn id="19" dur="500"/>
                                        <p:tgtEl>
                                          <p:spTgt spid="20"/>
                                        </p:tgtEl>
                                      </p:cBhvr>
                                    </p:animEffect>
                                  </p:childTnLst>
                                </p:cTn>
                              </p:par>
                            </p:childTnLst>
                          </p:cTn>
                        </p:par>
                      </p:childTnLst>
                    </p:cTn>
                  </p:par>
                  <p:par>
                    <p:cTn id="20" fill="hold" nodeType="clickPar">
                      <p:stCondLst>
                        <p:cond delay="indefinite"/>
                      </p:stCondLst>
                      <p:childTnLst>
                        <p:par>
                          <p:cTn id="21" fill="hold" nodeType="withGroup">
                            <p:stCondLst>
                              <p:cond delay="0"/>
                            </p:stCondLst>
                            <p:childTnLst>
                              <p:par>
                                <p:cTn id="22" presetID="17" presetClass="entr" presetSubtype="8" fill="hold" grpId="0" nodeType="clickEffect">
                                  <p:stCondLst>
                                    <p:cond delay="0"/>
                                  </p:stCondLst>
                                  <p:childTnLst>
                                    <p:set>
                                      <p:cBhvr>
                                        <p:cTn id="23" dur="1" fill="hold">
                                          <p:stCondLst>
                                            <p:cond delay="0"/>
                                          </p:stCondLst>
                                        </p:cTn>
                                        <p:tgtEl>
                                          <p:spTgt spid="21"/>
                                        </p:tgtEl>
                                        <p:attrNameLst>
                                          <p:attrName>style.visibility</p:attrName>
                                        </p:attrNameLst>
                                      </p:cBhvr>
                                      <p:to>
                                        <p:strVal val="visible"/>
                                      </p:to>
                                    </p:set>
                                    <p:anim calcmode="lin" valueType="num">
                                      <p:cBhvr>
                                        <p:cTn id="24" dur="500" fill="hold"/>
                                        <p:tgtEl>
                                          <p:spTgt spid="21"/>
                                        </p:tgtEl>
                                        <p:attrNameLst>
                                          <p:attrName>ppt_x</p:attrName>
                                        </p:attrNameLst>
                                      </p:cBhvr>
                                      <p:tavLst>
                                        <p:tav tm="0">
                                          <p:val>
                                            <p:strVal val="#ppt_x-#ppt_w/2"/>
                                          </p:val>
                                        </p:tav>
                                        <p:tav tm="100000">
                                          <p:val>
                                            <p:strVal val="#ppt_x"/>
                                          </p:val>
                                        </p:tav>
                                      </p:tavLst>
                                    </p:anim>
                                    <p:anim calcmode="lin" valueType="num">
                                      <p:cBhvr>
                                        <p:cTn id="25" dur="500" fill="hold"/>
                                        <p:tgtEl>
                                          <p:spTgt spid="21"/>
                                        </p:tgtEl>
                                        <p:attrNameLst>
                                          <p:attrName>ppt_y</p:attrName>
                                        </p:attrNameLst>
                                      </p:cBhvr>
                                      <p:tavLst>
                                        <p:tav tm="0">
                                          <p:val>
                                            <p:strVal val="#ppt_y"/>
                                          </p:val>
                                        </p:tav>
                                        <p:tav tm="100000">
                                          <p:val>
                                            <p:strVal val="#ppt_y"/>
                                          </p:val>
                                        </p:tav>
                                      </p:tavLst>
                                    </p:anim>
                                    <p:anim calcmode="lin" valueType="num">
                                      <p:cBhvr>
                                        <p:cTn id="26" dur="500" fill="hold"/>
                                        <p:tgtEl>
                                          <p:spTgt spid="21"/>
                                        </p:tgtEl>
                                        <p:attrNameLst>
                                          <p:attrName>ppt_w</p:attrName>
                                        </p:attrNameLst>
                                      </p:cBhvr>
                                      <p:tavLst>
                                        <p:tav tm="0">
                                          <p:val>
                                            <p:fltVal val="0"/>
                                          </p:val>
                                        </p:tav>
                                        <p:tav tm="100000">
                                          <p:val>
                                            <p:strVal val="#ppt_w"/>
                                          </p:val>
                                        </p:tav>
                                      </p:tavLst>
                                    </p:anim>
                                    <p:anim calcmode="lin" valueType="num">
                                      <p:cBhvr>
                                        <p:cTn id="27" dur="500" fill="hold"/>
                                        <p:tgtEl>
                                          <p:spTgt spid="21"/>
                                        </p:tgtEl>
                                        <p:attrNameLst>
                                          <p:attrName>ppt_h</p:attrName>
                                        </p:attrNameLst>
                                      </p:cBhvr>
                                      <p:tavLst>
                                        <p:tav tm="0">
                                          <p:val>
                                            <p:strVal val="#ppt_h"/>
                                          </p:val>
                                        </p:tav>
                                        <p:tav tm="100000">
                                          <p:val>
                                            <p:strVal val="#ppt_h"/>
                                          </p:val>
                                        </p:tav>
                                      </p:tavLst>
                                    </p:anim>
                                  </p:childTnLst>
                                </p:cTn>
                              </p:par>
                            </p:childTnLst>
                          </p:cTn>
                        </p:par>
                        <p:par>
                          <p:cTn id="28" fill="hold" nodeType="afterGroup">
                            <p:stCondLst>
                              <p:cond delay="500"/>
                            </p:stCondLst>
                            <p:childTnLst>
                              <p:par>
                                <p:cTn id="29" presetID="18" presetClass="entr" presetSubtype="6" fill="hold"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strips(downRight)">
                                      <p:cBhvr>
                                        <p:cTn id="31" dur="500"/>
                                        <p:tgtEl>
                                          <p:spTgt spid="17"/>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8" presetClass="entr" presetSubtype="6" fill="hold" nodeType="click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strips(downRight)">
                                      <p:cBhvr>
                                        <p:cTn id="36" dur="500"/>
                                        <p:tgtEl>
                                          <p:spTgt spid="18"/>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22" presetClass="entr" presetSubtype="8" fill="hold" nodeType="click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500"/>
                                        <p:tgtEl>
                                          <p:spTgt spid="15"/>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ipe(left)">
                                      <p:cBhvr>
                                        <p:cTn id="44" dur="500"/>
                                        <p:tgtEl>
                                          <p:spTgt spid="24"/>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7" presetClass="entr" presetSubtype="8" fill="hold" grpId="0" nodeType="click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500" fill="hold"/>
                                        <p:tgtEl>
                                          <p:spTgt spid="22"/>
                                        </p:tgtEl>
                                        <p:attrNameLst>
                                          <p:attrName>ppt_x</p:attrName>
                                        </p:attrNameLst>
                                      </p:cBhvr>
                                      <p:tavLst>
                                        <p:tav tm="0">
                                          <p:val>
                                            <p:strVal val="#ppt_x-#ppt_w/2"/>
                                          </p:val>
                                        </p:tav>
                                        <p:tav tm="100000">
                                          <p:val>
                                            <p:strVal val="#ppt_x"/>
                                          </p:val>
                                        </p:tav>
                                      </p:tavLst>
                                    </p:anim>
                                    <p:anim calcmode="lin" valueType="num">
                                      <p:cBhvr>
                                        <p:cTn id="50" dur="500" fill="hold"/>
                                        <p:tgtEl>
                                          <p:spTgt spid="22"/>
                                        </p:tgtEl>
                                        <p:attrNameLst>
                                          <p:attrName>ppt_y</p:attrName>
                                        </p:attrNameLst>
                                      </p:cBhvr>
                                      <p:tavLst>
                                        <p:tav tm="0">
                                          <p:val>
                                            <p:strVal val="#ppt_y"/>
                                          </p:val>
                                        </p:tav>
                                        <p:tav tm="100000">
                                          <p:val>
                                            <p:strVal val="#ppt_y"/>
                                          </p:val>
                                        </p:tav>
                                      </p:tavLst>
                                    </p:anim>
                                    <p:anim calcmode="lin" valueType="num">
                                      <p:cBhvr>
                                        <p:cTn id="51" dur="500" fill="hold"/>
                                        <p:tgtEl>
                                          <p:spTgt spid="22"/>
                                        </p:tgtEl>
                                        <p:attrNameLst>
                                          <p:attrName>ppt_w</p:attrName>
                                        </p:attrNameLst>
                                      </p:cBhvr>
                                      <p:tavLst>
                                        <p:tav tm="0">
                                          <p:val>
                                            <p:fltVal val="0"/>
                                          </p:val>
                                        </p:tav>
                                        <p:tav tm="100000">
                                          <p:val>
                                            <p:strVal val="#ppt_w"/>
                                          </p:val>
                                        </p:tav>
                                      </p:tavLst>
                                    </p:anim>
                                    <p:anim calcmode="lin" valueType="num">
                                      <p:cBhvr>
                                        <p:cTn id="52" dur="500" fill="hold"/>
                                        <p:tgtEl>
                                          <p:spTgt spid="22"/>
                                        </p:tgtEl>
                                        <p:attrNameLst>
                                          <p:attrName>ppt_h</p:attrName>
                                        </p:attrNameLst>
                                      </p:cBhvr>
                                      <p:tavLst>
                                        <p:tav tm="0">
                                          <p:val>
                                            <p:strVal val="#ppt_h"/>
                                          </p:val>
                                        </p:tav>
                                        <p:tav tm="100000">
                                          <p:val>
                                            <p:strVal val="#ppt_h"/>
                                          </p:val>
                                        </p:tav>
                                      </p:tavLst>
                                    </p:anim>
                                  </p:childTnLst>
                                </p:cTn>
                              </p:par>
                            </p:childTnLst>
                          </p:cTn>
                        </p:par>
                      </p:childTnLst>
                    </p:cTn>
                  </p:par>
                  <p:par>
                    <p:cTn id="53" fill="hold" nodeType="clickPar">
                      <p:stCondLst>
                        <p:cond delay="indefinite"/>
                      </p:stCondLst>
                      <p:childTnLst>
                        <p:par>
                          <p:cTn id="54" fill="hold" nodeType="withGroup">
                            <p:stCondLst>
                              <p:cond delay="0"/>
                            </p:stCondLst>
                            <p:childTnLst>
                              <p:par>
                                <p:cTn id="55" presetID="17" presetClass="entr" presetSubtype="8" fill="hold" grpId="0" nodeType="click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ppt_x</p:attrName>
                                        </p:attrNameLst>
                                      </p:cBhvr>
                                      <p:tavLst>
                                        <p:tav tm="0">
                                          <p:val>
                                            <p:strVal val="#ppt_x-#ppt_w/2"/>
                                          </p:val>
                                        </p:tav>
                                        <p:tav tm="100000">
                                          <p:val>
                                            <p:strVal val="#ppt_x"/>
                                          </p:val>
                                        </p:tav>
                                      </p:tavLst>
                                    </p:anim>
                                    <p:anim calcmode="lin" valueType="num">
                                      <p:cBhvr>
                                        <p:cTn id="58" dur="500" fill="hold"/>
                                        <p:tgtEl>
                                          <p:spTgt spid="23"/>
                                        </p:tgtEl>
                                        <p:attrNameLst>
                                          <p:attrName>ppt_y</p:attrName>
                                        </p:attrNameLst>
                                      </p:cBhvr>
                                      <p:tavLst>
                                        <p:tav tm="0">
                                          <p:val>
                                            <p:strVal val="#ppt_y"/>
                                          </p:val>
                                        </p:tav>
                                        <p:tav tm="100000">
                                          <p:val>
                                            <p:strVal val="#ppt_y"/>
                                          </p:val>
                                        </p:tav>
                                      </p:tavLst>
                                    </p:anim>
                                    <p:anim calcmode="lin" valueType="num">
                                      <p:cBhvr>
                                        <p:cTn id="59" dur="500" fill="hold"/>
                                        <p:tgtEl>
                                          <p:spTgt spid="23"/>
                                        </p:tgtEl>
                                        <p:attrNameLst>
                                          <p:attrName>ppt_w</p:attrName>
                                        </p:attrNameLst>
                                      </p:cBhvr>
                                      <p:tavLst>
                                        <p:tav tm="0">
                                          <p:val>
                                            <p:fltVal val="0"/>
                                          </p:val>
                                        </p:tav>
                                        <p:tav tm="100000">
                                          <p:val>
                                            <p:strVal val="#ppt_w"/>
                                          </p:val>
                                        </p:tav>
                                      </p:tavLst>
                                    </p:anim>
                                    <p:anim calcmode="lin" valueType="num">
                                      <p:cBhvr>
                                        <p:cTn id="60" dur="500" fill="hold"/>
                                        <p:tgtEl>
                                          <p:spTgt spid="2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utoUpdateAnimBg="0"/>
      <p:bldP spid="21" grpId="0" autoUpdateAnimBg="0"/>
      <p:bldP spid="22" grpId="0" animBg="1" autoUpdateAnimBg="0"/>
      <p:bldP spid="23" grpId="0" animBg="1" autoUpdateAnimBg="0"/>
      <p:bldP spid="2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标题 1"/>
          <p:cNvSpPr>
            <a:spLocks noGrp="1"/>
          </p:cNvSpPr>
          <p:nvPr>
            <p:ph type="title"/>
          </p:nvPr>
        </p:nvSpPr>
        <p:spPr>
          <a:xfrm>
            <a:off x="701675" y="71438"/>
            <a:ext cx="7888288" cy="646112"/>
          </a:xfrm>
        </p:spPr>
        <p:txBody>
          <a:bodyPr/>
          <a:lstStyle/>
          <a:p>
            <a:pPr eaLnBrk="1" hangingPunct="1"/>
            <a:r>
              <a:rPr lang="en-US" altLang="zh-CN"/>
              <a:t>7.2.1  </a:t>
            </a:r>
            <a:r>
              <a:rPr lang="zh-CN" altLang="en-US"/>
              <a:t>差分式放大电路的一般结构</a:t>
            </a:r>
          </a:p>
        </p:txBody>
      </p:sp>
      <p:grpSp>
        <p:nvGrpSpPr>
          <p:cNvPr id="100" name="Group 5"/>
          <p:cNvGrpSpPr>
            <a:grpSpLocks/>
          </p:cNvGrpSpPr>
          <p:nvPr/>
        </p:nvGrpSpPr>
        <p:grpSpPr bwMode="auto">
          <a:xfrm>
            <a:off x="457200" y="838200"/>
            <a:ext cx="3352800" cy="3352800"/>
            <a:chOff x="528" y="960"/>
            <a:chExt cx="2112" cy="2112"/>
          </a:xfrm>
        </p:grpSpPr>
        <p:sp>
          <p:nvSpPr>
            <p:cNvPr id="27718" name="AutoShape 6" descr="羊皮纸"/>
            <p:cNvSpPr>
              <a:spLocks noChangeArrowheads="1"/>
            </p:cNvSpPr>
            <p:nvPr/>
          </p:nvSpPr>
          <p:spPr bwMode="auto">
            <a:xfrm>
              <a:off x="528" y="960"/>
              <a:ext cx="2112" cy="2112"/>
            </a:xfrm>
            <a:prstGeom prst="roundRect">
              <a:avLst>
                <a:gd name="adj" fmla="val 16667"/>
              </a:avLst>
            </a:prstGeom>
            <a:blipFill dpi="0" rotWithShape="0">
              <a:blip r:embed="rId2"/>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zh-CN" altLang="en-US" sz="1800" b="1">
                <a:solidFill>
                  <a:srgbClr val="000000"/>
                </a:solidFill>
                <a:latin typeface="Arial Narrow" panose="020B0606020202030204" pitchFamily="34" charset="0"/>
              </a:endParaRPr>
            </a:p>
          </p:txBody>
        </p:sp>
        <p:sp>
          <p:nvSpPr>
            <p:cNvPr id="27719" name="Text Box 7"/>
            <p:cNvSpPr txBox="1">
              <a:spLocks noChangeArrowheads="1"/>
            </p:cNvSpPr>
            <p:nvPr/>
          </p:nvSpPr>
          <p:spPr bwMode="auto">
            <a:xfrm>
              <a:off x="1008" y="2793"/>
              <a:ext cx="139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zh-CN" altLang="en-US" sz="1800" b="1">
                  <a:solidFill>
                    <a:srgbClr val="336699"/>
                  </a:solidFill>
                  <a:latin typeface="Times New Roman" panose="02020603050405020304" pitchFamily="18" charset="0"/>
                </a:rPr>
                <a:t>差模等效输入方式</a:t>
              </a:r>
            </a:p>
          </p:txBody>
        </p:sp>
        <p:grpSp>
          <p:nvGrpSpPr>
            <p:cNvPr id="27720" name="Group 8"/>
            <p:cNvGrpSpPr>
              <a:grpSpLocks/>
            </p:cNvGrpSpPr>
            <p:nvPr/>
          </p:nvGrpSpPr>
          <p:grpSpPr bwMode="auto">
            <a:xfrm>
              <a:off x="768" y="1008"/>
              <a:ext cx="1488" cy="576"/>
              <a:chOff x="3024" y="2352"/>
              <a:chExt cx="1488" cy="576"/>
            </a:xfrm>
          </p:grpSpPr>
          <p:grpSp>
            <p:nvGrpSpPr>
              <p:cNvPr id="27738" name="Group 9"/>
              <p:cNvGrpSpPr>
                <a:grpSpLocks/>
              </p:cNvGrpSpPr>
              <p:nvPr/>
            </p:nvGrpSpPr>
            <p:grpSpPr bwMode="auto">
              <a:xfrm>
                <a:off x="3600" y="2352"/>
                <a:ext cx="912" cy="576"/>
                <a:chOff x="3600" y="2352"/>
                <a:chExt cx="912" cy="576"/>
              </a:xfrm>
            </p:grpSpPr>
            <p:sp>
              <p:nvSpPr>
                <p:cNvPr id="27745" name="Text Box 10"/>
                <p:cNvSpPr txBox="1">
                  <a:spLocks noChangeArrowheads="1"/>
                </p:cNvSpPr>
                <p:nvPr/>
              </p:nvSpPr>
              <p:spPr bwMode="auto">
                <a:xfrm>
                  <a:off x="3744" y="2448"/>
                  <a:ext cx="62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buFontTx/>
                    <a:buNone/>
                  </a:pPr>
                  <a:r>
                    <a:rPr kumimoji="1" lang="zh-CN" altLang="en-US" sz="2800" b="1">
                      <a:solidFill>
                        <a:srgbClr val="000000"/>
                      </a:solidFill>
                      <a:latin typeface="Times New Roman" panose="02020603050405020304" pitchFamily="18" charset="0"/>
                    </a:rPr>
                    <a:t>差放</a:t>
                  </a:r>
                </a:p>
              </p:txBody>
            </p:sp>
            <p:sp>
              <p:nvSpPr>
                <p:cNvPr id="27746" name="Rectangle 11"/>
                <p:cNvSpPr>
                  <a:spLocks noChangeArrowheads="1"/>
                </p:cNvSpPr>
                <p:nvPr/>
              </p:nvSpPr>
              <p:spPr bwMode="auto">
                <a:xfrm>
                  <a:off x="3600" y="2352"/>
                  <a:ext cx="912" cy="576"/>
                </a:xfrm>
                <a:prstGeom prst="rect">
                  <a:avLst/>
                </a:prstGeom>
                <a:noFill/>
                <a:ln w="31750">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zh-CN" altLang="en-US" sz="1800" b="1">
                    <a:solidFill>
                      <a:srgbClr val="000000"/>
                    </a:solidFill>
                    <a:latin typeface="Arial Narrow" panose="020B0606020202030204" pitchFamily="34" charset="0"/>
                  </a:endParaRPr>
                </a:p>
              </p:txBody>
            </p:sp>
          </p:grpSp>
          <p:sp>
            <p:nvSpPr>
              <p:cNvPr id="27739" name="Line 12"/>
              <p:cNvSpPr>
                <a:spLocks noChangeShapeType="1"/>
              </p:cNvSpPr>
              <p:nvPr/>
            </p:nvSpPr>
            <p:spPr bwMode="auto">
              <a:xfrm>
                <a:off x="3168" y="2448"/>
                <a:ext cx="432"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7740" name="Line 13"/>
              <p:cNvSpPr>
                <a:spLocks noChangeShapeType="1"/>
              </p:cNvSpPr>
              <p:nvPr/>
            </p:nvSpPr>
            <p:spPr bwMode="auto">
              <a:xfrm>
                <a:off x="3168" y="2832"/>
                <a:ext cx="432"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grpSp>
            <p:nvGrpSpPr>
              <p:cNvPr id="27741" name="Group 14"/>
              <p:cNvGrpSpPr>
                <a:grpSpLocks/>
              </p:cNvGrpSpPr>
              <p:nvPr/>
            </p:nvGrpSpPr>
            <p:grpSpPr bwMode="auto">
              <a:xfrm>
                <a:off x="3024" y="2400"/>
                <a:ext cx="384" cy="490"/>
                <a:chOff x="3168" y="1248"/>
                <a:chExt cx="384" cy="490"/>
              </a:xfrm>
            </p:grpSpPr>
            <p:sp>
              <p:nvSpPr>
                <p:cNvPr id="27742" name="Text Box 15"/>
                <p:cNvSpPr txBox="1">
                  <a:spLocks noChangeArrowheads="1"/>
                </p:cNvSpPr>
                <p:nvPr/>
              </p:nvSpPr>
              <p:spPr bwMode="auto">
                <a:xfrm>
                  <a:off x="3168" y="1248"/>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7743" name="Text Box 16"/>
                <p:cNvSpPr txBox="1">
                  <a:spLocks noChangeArrowheads="1"/>
                </p:cNvSpPr>
                <p:nvPr/>
              </p:nvSpPr>
              <p:spPr bwMode="auto">
                <a:xfrm>
                  <a:off x="3168" y="1488"/>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7744" name="Text Box 17"/>
                <p:cNvSpPr txBox="1">
                  <a:spLocks noChangeArrowheads="1"/>
                </p:cNvSpPr>
                <p:nvPr/>
              </p:nvSpPr>
              <p:spPr bwMode="auto">
                <a:xfrm>
                  <a:off x="3168" y="1344"/>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i="1">
                      <a:solidFill>
                        <a:srgbClr val="000000"/>
                      </a:solidFill>
                      <a:latin typeface="Book Antiqua" panose="02040602050305030304" pitchFamily="18" charset="0"/>
                    </a:rPr>
                    <a:t>v</a:t>
                  </a:r>
                  <a:r>
                    <a:rPr kumimoji="1" lang="en-US" altLang="zh-CN" sz="2400" b="1" baseline="-25000">
                      <a:solidFill>
                        <a:srgbClr val="000000"/>
                      </a:solidFill>
                      <a:latin typeface="Times New Roman" panose="02020603050405020304" pitchFamily="18" charset="0"/>
                    </a:rPr>
                    <a:t>id</a:t>
                  </a:r>
                  <a:endParaRPr kumimoji="1" lang="en-US" altLang="zh-CN" sz="2400" b="1">
                    <a:solidFill>
                      <a:srgbClr val="000000"/>
                    </a:solidFill>
                    <a:latin typeface="Times New Roman" panose="02020603050405020304" pitchFamily="18" charset="0"/>
                  </a:endParaRPr>
                </a:p>
              </p:txBody>
            </p:sp>
          </p:grpSp>
        </p:grpSp>
        <p:grpSp>
          <p:nvGrpSpPr>
            <p:cNvPr id="27721" name="Group 18"/>
            <p:cNvGrpSpPr>
              <a:grpSpLocks/>
            </p:cNvGrpSpPr>
            <p:nvPr/>
          </p:nvGrpSpPr>
          <p:grpSpPr bwMode="auto">
            <a:xfrm>
              <a:off x="576" y="1968"/>
              <a:ext cx="1680" cy="864"/>
              <a:chOff x="2688" y="3168"/>
              <a:chExt cx="1680" cy="864"/>
            </a:xfrm>
          </p:grpSpPr>
          <p:grpSp>
            <p:nvGrpSpPr>
              <p:cNvPr id="27724" name="Group 19"/>
              <p:cNvGrpSpPr>
                <a:grpSpLocks/>
              </p:cNvGrpSpPr>
              <p:nvPr/>
            </p:nvGrpSpPr>
            <p:grpSpPr bwMode="auto">
              <a:xfrm>
                <a:off x="2784" y="3862"/>
                <a:ext cx="384" cy="170"/>
                <a:chOff x="2832" y="2183"/>
                <a:chExt cx="480" cy="169"/>
              </a:xfrm>
            </p:grpSpPr>
            <p:sp>
              <p:nvSpPr>
                <p:cNvPr id="27734" name="Line 20"/>
                <p:cNvSpPr>
                  <a:spLocks noChangeShapeType="1"/>
                </p:cNvSpPr>
                <p:nvPr/>
              </p:nvSpPr>
              <p:spPr bwMode="auto">
                <a:xfrm>
                  <a:off x="2832" y="2208"/>
                  <a:ext cx="480"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7735" name="Line 21"/>
                <p:cNvSpPr>
                  <a:spLocks noChangeShapeType="1"/>
                </p:cNvSpPr>
                <p:nvPr/>
              </p:nvSpPr>
              <p:spPr bwMode="auto">
                <a:xfrm>
                  <a:off x="2976" y="2352"/>
                  <a:ext cx="192" cy="0"/>
                </a:xfrm>
                <a:prstGeom prst="line">
                  <a:avLst/>
                </a:prstGeom>
                <a:noFill/>
                <a:ln w="381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7736" name="Line 22"/>
                <p:cNvSpPr>
                  <a:spLocks noChangeShapeType="1"/>
                </p:cNvSpPr>
                <p:nvPr/>
              </p:nvSpPr>
              <p:spPr bwMode="auto">
                <a:xfrm rot="-5400000">
                  <a:off x="3000" y="2280"/>
                  <a:ext cx="144"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7737" name="Oval 23"/>
                <p:cNvSpPr>
                  <a:spLocks noChangeAspect="1" noChangeArrowheads="1"/>
                </p:cNvSpPr>
                <p:nvPr/>
              </p:nvSpPr>
              <p:spPr bwMode="auto">
                <a:xfrm>
                  <a:off x="3042" y="2183"/>
                  <a:ext cx="63" cy="63"/>
                </a:xfrm>
                <a:prstGeom prst="ellipse">
                  <a:avLst/>
                </a:prstGeom>
                <a:solidFill>
                  <a:srgbClr val="80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zh-CN" altLang="en-US" sz="1800" b="1">
                    <a:solidFill>
                      <a:srgbClr val="000000"/>
                    </a:solidFill>
                    <a:latin typeface="Arial Narrow" panose="020B0606020202030204" pitchFamily="34" charset="0"/>
                  </a:endParaRPr>
                </a:p>
              </p:txBody>
            </p:sp>
          </p:grpSp>
          <p:grpSp>
            <p:nvGrpSpPr>
              <p:cNvPr id="27725" name="Group 24"/>
              <p:cNvGrpSpPr>
                <a:grpSpLocks/>
              </p:cNvGrpSpPr>
              <p:nvPr/>
            </p:nvGrpSpPr>
            <p:grpSpPr bwMode="auto">
              <a:xfrm>
                <a:off x="3456" y="3168"/>
                <a:ext cx="912" cy="576"/>
                <a:chOff x="3600" y="2352"/>
                <a:chExt cx="912" cy="576"/>
              </a:xfrm>
            </p:grpSpPr>
            <p:sp>
              <p:nvSpPr>
                <p:cNvPr id="27732" name="Text Box 25"/>
                <p:cNvSpPr txBox="1">
                  <a:spLocks noChangeArrowheads="1"/>
                </p:cNvSpPr>
                <p:nvPr/>
              </p:nvSpPr>
              <p:spPr bwMode="auto">
                <a:xfrm>
                  <a:off x="3744" y="2448"/>
                  <a:ext cx="62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buFontTx/>
                    <a:buNone/>
                  </a:pPr>
                  <a:r>
                    <a:rPr kumimoji="1" lang="zh-CN" altLang="en-US" sz="2800" b="1">
                      <a:solidFill>
                        <a:srgbClr val="000000"/>
                      </a:solidFill>
                      <a:latin typeface="Times New Roman" panose="02020603050405020304" pitchFamily="18" charset="0"/>
                    </a:rPr>
                    <a:t>差放</a:t>
                  </a:r>
                </a:p>
              </p:txBody>
            </p:sp>
            <p:sp>
              <p:nvSpPr>
                <p:cNvPr id="27733" name="Rectangle 26"/>
                <p:cNvSpPr>
                  <a:spLocks noChangeArrowheads="1"/>
                </p:cNvSpPr>
                <p:nvPr/>
              </p:nvSpPr>
              <p:spPr bwMode="auto">
                <a:xfrm>
                  <a:off x="3600" y="2352"/>
                  <a:ext cx="912" cy="576"/>
                </a:xfrm>
                <a:prstGeom prst="rect">
                  <a:avLst/>
                </a:prstGeom>
                <a:noFill/>
                <a:ln w="31750">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zh-CN" altLang="en-US" sz="1800" b="1">
                    <a:solidFill>
                      <a:srgbClr val="000000"/>
                    </a:solidFill>
                    <a:latin typeface="Arial Narrow" panose="020B0606020202030204" pitchFamily="34" charset="0"/>
                  </a:endParaRPr>
                </a:p>
              </p:txBody>
            </p:sp>
          </p:grpSp>
          <p:sp>
            <p:nvSpPr>
              <p:cNvPr id="27726" name="Line 27"/>
              <p:cNvSpPr>
                <a:spLocks noChangeShapeType="1"/>
              </p:cNvSpPr>
              <p:nvPr/>
            </p:nvSpPr>
            <p:spPr bwMode="auto">
              <a:xfrm>
                <a:off x="2832" y="3264"/>
                <a:ext cx="624"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7727" name="Line 28"/>
              <p:cNvSpPr>
                <a:spLocks noChangeShapeType="1"/>
              </p:cNvSpPr>
              <p:nvPr/>
            </p:nvSpPr>
            <p:spPr bwMode="auto">
              <a:xfrm>
                <a:off x="3168" y="3648"/>
                <a:ext cx="288"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7728" name="Line 29"/>
              <p:cNvSpPr>
                <a:spLocks noChangeShapeType="1"/>
              </p:cNvSpPr>
              <p:nvPr/>
            </p:nvSpPr>
            <p:spPr bwMode="auto">
              <a:xfrm rot="-5400000">
                <a:off x="3048" y="3768"/>
                <a:ext cx="240"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7729" name="Text Box 30"/>
              <p:cNvSpPr txBox="1">
                <a:spLocks noChangeArrowheads="1"/>
              </p:cNvSpPr>
              <p:nvPr/>
            </p:nvSpPr>
            <p:spPr bwMode="auto">
              <a:xfrm>
                <a:off x="2688" y="3254"/>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7730" name="Text Box 31"/>
              <p:cNvSpPr txBox="1">
                <a:spLocks noChangeArrowheads="1"/>
              </p:cNvSpPr>
              <p:nvPr/>
            </p:nvSpPr>
            <p:spPr bwMode="auto">
              <a:xfrm>
                <a:off x="2688" y="3638"/>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7731" name="Text Box 32"/>
              <p:cNvSpPr txBox="1">
                <a:spLocks noChangeArrowheads="1"/>
              </p:cNvSpPr>
              <p:nvPr/>
            </p:nvSpPr>
            <p:spPr bwMode="auto">
              <a:xfrm>
                <a:off x="2688" y="3408"/>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i="1">
                    <a:solidFill>
                      <a:srgbClr val="000000"/>
                    </a:solidFill>
                    <a:latin typeface="Book Antiqua" panose="02040602050305030304" pitchFamily="18" charset="0"/>
                  </a:rPr>
                  <a:t>v</a:t>
                </a:r>
                <a:r>
                  <a:rPr kumimoji="1" lang="en-US" altLang="zh-CN" sz="2400" b="1" baseline="-25000">
                    <a:solidFill>
                      <a:srgbClr val="000000"/>
                    </a:solidFill>
                    <a:latin typeface="Times New Roman" panose="02020603050405020304" pitchFamily="18" charset="0"/>
                  </a:rPr>
                  <a:t>id</a:t>
                </a:r>
                <a:endParaRPr kumimoji="1" lang="en-US" altLang="zh-CN" sz="2400" b="1">
                  <a:solidFill>
                    <a:srgbClr val="000000"/>
                  </a:solidFill>
                  <a:latin typeface="Times New Roman" panose="02020603050405020304" pitchFamily="18" charset="0"/>
                </a:endParaRPr>
              </a:p>
            </p:txBody>
          </p:sp>
        </p:grpSp>
        <p:sp>
          <p:nvSpPr>
            <p:cNvPr id="27722" name="Text Box 33"/>
            <p:cNvSpPr txBox="1">
              <a:spLocks noChangeArrowheads="1"/>
            </p:cNvSpPr>
            <p:nvPr/>
          </p:nvSpPr>
          <p:spPr bwMode="auto">
            <a:xfrm>
              <a:off x="1584" y="1488"/>
              <a:ext cx="432" cy="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0"/>
                </a:spcBef>
                <a:buFontTx/>
                <a:buNone/>
              </a:pPr>
              <a:r>
                <a:rPr kumimoji="1" lang="en-US" altLang="zh-CN" sz="2400" b="1">
                  <a:solidFill>
                    <a:srgbClr val="000000"/>
                  </a:solidFill>
                  <a:latin typeface="Times New Roman" panose="02020603050405020304" pitchFamily="18" charset="0"/>
                </a:rPr>
                <a:t>(a)</a:t>
              </a:r>
            </a:p>
          </p:txBody>
        </p:sp>
        <p:sp>
          <p:nvSpPr>
            <p:cNvPr id="27723" name="Text Box 34"/>
            <p:cNvSpPr txBox="1">
              <a:spLocks noChangeArrowheads="1"/>
            </p:cNvSpPr>
            <p:nvPr/>
          </p:nvSpPr>
          <p:spPr bwMode="auto">
            <a:xfrm>
              <a:off x="1488" y="2452"/>
              <a:ext cx="432" cy="3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0"/>
                </a:spcBef>
                <a:buFontTx/>
                <a:buNone/>
              </a:pPr>
              <a:r>
                <a:rPr kumimoji="1" lang="en-US" altLang="zh-CN" sz="2400" b="1">
                  <a:solidFill>
                    <a:srgbClr val="000000"/>
                  </a:solidFill>
                  <a:latin typeface="Times New Roman" panose="02020603050405020304" pitchFamily="18" charset="0"/>
                </a:rPr>
                <a:t>(b)</a:t>
              </a:r>
            </a:p>
          </p:txBody>
        </p:sp>
      </p:grpSp>
      <p:grpSp>
        <p:nvGrpSpPr>
          <p:cNvPr id="130" name="Group 35"/>
          <p:cNvGrpSpPr>
            <a:grpSpLocks/>
          </p:cNvGrpSpPr>
          <p:nvPr/>
        </p:nvGrpSpPr>
        <p:grpSpPr bwMode="auto">
          <a:xfrm>
            <a:off x="762000" y="4267200"/>
            <a:ext cx="3124200" cy="2209800"/>
            <a:chOff x="3312" y="2448"/>
            <a:chExt cx="1968" cy="1392"/>
          </a:xfrm>
        </p:grpSpPr>
        <p:sp>
          <p:nvSpPr>
            <p:cNvPr id="27701" name="AutoShape 36" descr="羊皮纸"/>
            <p:cNvSpPr>
              <a:spLocks noChangeArrowheads="1"/>
            </p:cNvSpPr>
            <p:nvPr/>
          </p:nvSpPr>
          <p:spPr bwMode="auto">
            <a:xfrm>
              <a:off x="3312" y="2448"/>
              <a:ext cx="1968" cy="1392"/>
            </a:xfrm>
            <a:prstGeom prst="roundRect">
              <a:avLst>
                <a:gd name="adj" fmla="val 16667"/>
              </a:avLst>
            </a:prstGeom>
            <a:blipFill dpi="0" rotWithShape="0">
              <a:blip r:embed="rId2"/>
              <a:srcRect/>
              <a:tile tx="0" ty="0" sx="100000" sy="100000" flip="none" algn="tl"/>
            </a:blip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zh-CN" altLang="en-US" sz="1800" b="1">
                <a:solidFill>
                  <a:srgbClr val="000000"/>
                </a:solidFill>
                <a:latin typeface="Arial Narrow" panose="020B0606020202030204" pitchFamily="34" charset="0"/>
              </a:endParaRPr>
            </a:p>
          </p:txBody>
        </p:sp>
        <p:sp>
          <p:nvSpPr>
            <p:cNvPr id="27702" name="Text Box 37"/>
            <p:cNvSpPr txBox="1">
              <a:spLocks noChangeArrowheads="1"/>
            </p:cNvSpPr>
            <p:nvPr/>
          </p:nvSpPr>
          <p:spPr bwMode="auto">
            <a:xfrm>
              <a:off x="3792" y="3504"/>
              <a:ext cx="144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zh-CN" altLang="en-US" sz="1800" b="1">
                  <a:solidFill>
                    <a:srgbClr val="336699"/>
                  </a:solidFill>
                  <a:latin typeface="Times New Roman" panose="02020603050405020304" pitchFamily="18" charset="0"/>
                </a:rPr>
                <a:t>共模等效输入方式</a:t>
              </a:r>
            </a:p>
          </p:txBody>
        </p:sp>
        <p:grpSp>
          <p:nvGrpSpPr>
            <p:cNvPr id="27703" name="Group 38"/>
            <p:cNvGrpSpPr>
              <a:grpSpLocks/>
            </p:cNvGrpSpPr>
            <p:nvPr/>
          </p:nvGrpSpPr>
          <p:grpSpPr bwMode="auto">
            <a:xfrm>
              <a:off x="3408" y="2592"/>
              <a:ext cx="1632" cy="842"/>
              <a:chOff x="2640" y="2784"/>
              <a:chExt cx="1632" cy="842"/>
            </a:xfrm>
          </p:grpSpPr>
          <p:sp>
            <p:nvSpPr>
              <p:cNvPr id="27705" name="Line 39"/>
              <p:cNvSpPr>
                <a:spLocks noChangeShapeType="1"/>
              </p:cNvSpPr>
              <p:nvPr/>
            </p:nvSpPr>
            <p:spPr bwMode="auto">
              <a:xfrm>
                <a:off x="2678" y="3626"/>
                <a:ext cx="154" cy="0"/>
              </a:xfrm>
              <a:prstGeom prst="line">
                <a:avLst/>
              </a:prstGeom>
              <a:noFill/>
              <a:ln w="381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7706" name="Line 40"/>
              <p:cNvSpPr>
                <a:spLocks noChangeShapeType="1"/>
              </p:cNvSpPr>
              <p:nvPr/>
            </p:nvSpPr>
            <p:spPr bwMode="auto">
              <a:xfrm rot="-5400000">
                <a:off x="2682" y="3554"/>
                <a:ext cx="145"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7707" name="Oval 41"/>
              <p:cNvSpPr>
                <a:spLocks noChangeAspect="1" noChangeArrowheads="1"/>
              </p:cNvSpPr>
              <p:nvPr/>
            </p:nvSpPr>
            <p:spPr bwMode="auto">
              <a:xfrm>
                <a:off x="2731" y="3456"/>
                <a:ext cx="50" cy="63"/>
              </a:xfrm>
              <a:prstGeom prst="ellipse">
                <a:avLst/>
              </a:prstGeom>
              <a:solidFill>
                <a:srgbClr val="80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zh-CN" altLang="en-US" sz="1800" b="1">
                  <a:solidFill>
                    <a:srgbClr val="000000"/>
                  </a:solidFill>
                  <a:latin typeface="Arial Narrow" panose="020B0606020202030204" pitchFamily="34" charset="0"/>
                </a:endParaRPr>
              </a:p>
            </p:txBody>
          </p:sp>
          <p:grpSp>
            <p:nvGrpSpPr>
              <p:cNvPr id="27708" name="Group 42"/>
              <p:cNvGrpSpPr>
                <a:grpSpLocks/>
              </p:cNvGrpSpPr>
              <p:nvPr/>
            </p:nvGrpSpPr>
            <p:grpSpPr bwMode="auto">
              <a:xfrm>
                <a:off x="3360" y="2784"/>
                <a:ext cx="912" cy="576"/>
                <a:chOff x="3600" y="2352"/>
                <a:chExt cx="912" cy="576"/>
              </a:xfrm>
            </p:grpSpPr>
            <p:sp>
              <p:nvSpPr>
                <p:cNvPr id="27716" name="Text Box 43"/>
                <p:cNvSpPr txBox="1">
                  <a:spLocks noChangeArrowheads="1"/>
                </p:cNvSpPr>
                <p:nvPr/>
              </p:nvSpPr>
              <p:spPr bwMode="auto">
                <a:xfrm>
                  <a:off x="3744" y="2448"/>
                  <a:ext cx="62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buFontTx/>
                    <a:buNone/>
                  </a:pPr>
                  <a:r>
                    <a:rPr kumimoji="1" lang="zh-CN" altLang="en-US" sz="2800" b="1">
                      <a:solidFill>
                        <a:srgbClr val="000000"/>
                      </a:solidFill>
                      <a:latin typeface="Times New Roman" panose="02020603050405020304" pitchFamily="18" charset="0"/>
                    </a:rPr>
                    <a:t>差放</a:t>
                  </a:r>
                </a:p>
              </p:txBody>
            </p:sp>
            <p:sp>
              <p:nvSpPr>
                <p:cNvPr id="27717" name="Rectangle 44"/>
                <p:cNvSpPr>
                  <a:spLocks noChangeArrowheads="1"/>
                </p:cNvSpPr>
                <p:nvPr/>
              </p:nvSpPr>
              <p:spPr bwMode="auto">
                <a:xfrm>
                  <a:off x="3600" y="2352"/>
                  <a:ext cx="912" cy="576"/>
                </a:xfrm>
                <a:prstGeom prst="rect">
                  <a:avLst/>
                </a:prstGeom>
                <a:noFill/>
                <a:ln w="31750">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zh-CN" altLang="en-US" sz="1800" b="1">
                    <a:solidFill>
                      <a:srgbClr val="000000"/>
                    </a:solidFill>
                    <a:latin typeface="Arial Narrow" panose="020B0606020202030204" pitchFamily="34" charset="0"/>
                  </a:endParaRPr>
                </a:p>
              </p:txBody>
            </p:sp>
          </p:grpSp>
          <p:sp>
            <p:nvSpPr>
              <p:cNvPr id="27709" name="Line 45"/>
              <p:cNvSpPr>
                <a:spLocks noChangeShapeType="1"/>
              </p:cNvSpPr>
              <p:nvPr/>
            </p:nvSpPr>
            <p:spPr bwMode="auto">
              <a:xfrm>
                <a:off x="2736" y="2880"/>
                <a:ext cx="624"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7710" name="Line 46"/>
              <p:cNvSpPr>
                <a:spLocks noChangeShapeType="1"/>
              </p:cNvSpPr>
              <p:nvPr/>
            </p:nvSpPr>
            <p:spPr bwMode="auto">
              <a:xfrm>
                <a:off x="3072" y="3264"/>
                <a:ext cx="288"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7711" name="Line 47"/>
              <p:cNvSpPr>
                <a:spLocks noChangeShapeType="1"/>
              </p:cNvSpPr>
              <p:nvPr/>
            </p:nvSpPr>
            <p:spPr bwMode="auto">
              <a:xfrm rot="-5400000">
                <a:off x="2880" y="3072"/>
                <a:ext cx="384"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grpSp>
            <p:nvGrpSpPr>
              <p:cNvPr id="27712" name="Group 48"/>
              <p:cNvGrpSpPr>
                <a:grpSpLocks/>
              </p:cNvGrpSpPr>
              <p:nvPr/>
            </p:nvGrpSpPr>
            <p:grpSpPr bwMode="auto">
              <a:xfrm>
                <a:off x="2640" y="2870"/>
                <a:ext cx="384" cy="634"/>
                <a:chOff x="2592" y="2870"/>
                <a:chExt cx="384" cy="634"/>
              </a:xfrm>
            </p:grpSpPr>
            <p:sp>
              <p:nvSpPr>
                <p:cNvPr id="27713" name="Text Box 49"/>
                <p:cNvSpPr txBox="1">
                  <a:spLocks noChangeArrowheads="1"/>
                </p:cNvSpPr>
                <p:nvPr/>
              </p:nvSpPr>
              <p:spPr bwMode="auto">
                <a:xfrm>
                  <a:off x="2592" y="2870"/>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7714" name="Text Box 50"/>
                <p:cNvSpPr txBox="1">
                  <a:spLocks noChangeArrowheads="1"/>
                </p:cNvSpPr>
                <p:nvPr/>
              </p:nvSpPr>
              <p:spPr bwMode="auto">
                <a:xfrm>
                  <a:off x="2592" y="3254"/>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7715" name="Text Box 51"/>
                <p:cNvSpPr txBox="1">
                  <a:spLocks noChangeArrowheads="1"/>
                </p:cNvSpPr>
                <p:nvPr/>
              </p:nvSpPr>
              <p:spPr bwMode="auto">
                <a:xfrm>
                  <a:off x="2592" y="3024"/>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i="1">
                      <a:solidFill>
                        <a:srgbClr val="000000"/>
                      </a:solidFill>
                      <a:latin typeface="Book Antiqua" panose="02040602050305030304" pitchFamily="18" charset="0"/>
                    </a:rPr>
                    <a:t>v</a:t>
                  </a:r>
                  <a:r>
                    <a:rPr kumimoji="1" lang="en-US" altLang="zh-CN" sz="2400" b="1" baseline="-25000">
                      <a:solidFill>
                        <a:srgbClr val="000000"/>
                      </a:solidFill>
                      <a:latin typeface="Times New Roman" panose="02020603050405020304" pitchFamily="18" charset="0"/>
                    </a:rPr>
                    <a:t>ic</a:t>
                  </a:r>
                  <a:endParaRPr kumimoji="1" lang="en-US" altLang="zh-CN" sz="2400" b="1">
                    <a:solidFill>
                      <a:srgbClr val="000000"/>
                    </a:solidFill>
                    <a:latin typeface="Times New Roman" panose="02020603050405020304" pitchFamily="18" charset="0"/>
                  </a:endParaRPr>
                </a:p>
              </p:txBody>
            </p:sp>
          </p:grpSp>
        </p:grpSp>
        <p:sp>
          <p:nvSpPr>
            <p:cNvPr id="27704" name="Oval 52"/>
            <p:cNvSpPr>
              <a:spLocks noChangeAspect="1" noChangeArrowheads="1"/>
            </p:cNvSpPr>
            <p:nvPr/>
          </p:nvSpPr>
          <p:spPr bwMode="auto">
            <a:xfrm>
              <a:off x="3827" y="2667"/>
              <a:ext cx="50" cy="63"/>
            </a:xfrm>
            <a:prstGeom prst="ellipse">
              <a:avLst/>
            </a:prstGeom>
            <a:solidFill>
              <a:srgbClr val="80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zh-CN" altLang="en-US" sz="1800" b="1">
                <a:solidFill>
                  <a:srgbClr val="000000"/>
                </a:solidFill>
                <a:latin typeface="Arial Narrow" panose="020B0606020202030204" pitchFamily="34" charset="0"/>
              </a:endParaRPr>
            </a:p>
          </p:txBody>
        </p:sp>
      </p:grpSp>
      <p:sp>
        <p:nvSpPr>
          <p:cNvPr id="27653" name="Text Box 101" descr="羊皮纸"/>
          <p:cNvSpPr txBox="1">
            <a:spLocks noChangeArrowheads="1"/>
          </p:cNvSpPr>
          <p:nvPr/>
        </p:nvSpPr>
        <p:spPr bwMode="auto">
          <a:xfrm>
            <a:off x="4648200" y="3937000"/>
            <a:ext cx="4191000" cy="1625600"/>
          </a:xfrm>
          <a:prstGeom prst="rect">
            <a:avLst/>
          </a:prstGeom>
          <a:blipFill dpi="0" rotWithShape="0">
            <a:blip r:embed="rId2"/>
            <a:srcRect/>
            <a:tile tx="0" ty="0" sx="100000" sy="100000" flip="none" algn="tl"/>
          </a:blipFill>
          <a:ln>
            <a:noFill/>
          </a:ln>
          <a:effectLst/>
          <a:extLs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0"/>
              </a:spcBef>
              <a:buFontTx/>
              <a:buNone/>
            </a:pPr>
            <a:r>
              <a:rPr kumimoji="1" lang="en-US" altLang="zh-CN" sz="2400" b="1">
                <a:solidFill>
                  <a:srgbClr val="FF0000"/>
                </a:solidFill>
                <a:latin typeface="Times New Roman" panose="02020603050405020304" pitchFamily="18" charset="0"/>
                <a:ea typeface="楷体_GB2312" pitchFamily="49" charset="-122"/>
              </a:rPr>
              <a:t>         </a:t>
            </a:r>
            <a:r>
              <a:rPr kumimoji="1" lang="zh-CN" altLang="en-US" sz="2400" b="1">
                <a:solidFill>
                  <a:srgbClr val="FF0000"/>
                </a:solidFill>
                <a:latin typeface="Times New Roman" panose="02020603050405020304" pitchFamily="18" charset="0"/>
                <a:ea typeface="楷体_GB2312" pitchFamily="49" charset="-122"/>
              </a:rPr>
              <a:t>两输入端中的共模信号大小相等，相位相同；差模信号大小相等，相位相反。</a:t>
            </a:r>
          </a:p>
        </p:txBody>
      </p:sp>
      <p:sp>
        <p:nvSpPr>
          <p:cNvPr id="27654" name="Text Box 7"/>
          <p:cNvSpPr txBox="1">
            <a:spLocks noChangeArrowheads="1"/>
          </p:cNvSpPr>
          <p:nvPr/>
        </p:nvSpPr>
        <p:spPr bwMode="auto">
          <a:xfrm>
            <a:off x="4935538" y="3090863"/>
            <a:ext cx="3492500" cy="338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zh-CN" altLang="en-US" sz="1600" b="1">
                <a:solidFill>
                  <a:srgbClr val="336699"/>
                </a:solidFill>
                <a:latin typeface="Times New Roman" panose="02020603050405020304" pitchFamily="18" charset="0"/>
                <a:ea typeface="黑体" panose="02010609060101010101" pitchFamily="49" charset="-122"/>
              </a:rPr>
              <a:t>差分式放大电路输入输出结构示意图</a:t>
            </a:r>
          </a:p>
        </p:txBody>
      </p:sp>
      <p:grpSp>
        <p:nvGrpSpPr>
          <p:cNvPr id="27655" name="组合 197"/>
          <p:cNvGrpSpPr>
            <a:grpSpLocks/>
          </p:cNvGrpSpPr>
          <p:nvPr/>
        </p:nvGrpSpPr>
        <p:grpSpPr bwMode="auto">
          <a:xfrm>
            <a:off x="4356100" y="1195388"/>
            <a:ext cx="4648200" cy="1828800"/>
            <a:chOff x="4387850" y="957263"/>
            <a:chExt cx="4648200" cy="1828800"/>
          </a:xfrm>
        </p:grpSpPr>
        <p:grpSp>
          <p:nvGrpSpPr>
            <p:cNvPr id="27656" name="Group 8"/>
            <p:cNvGrpSpPr>
              <a:grpSpLocks/>
            </p:cNvGrpSpPr>
            <p:nvPr/>
          </p:nvGrpSpPr>
          <p:grpSpPr bwMode="auto">
            <a:xfrm>
              <a:off x="4387850" y="1109663"/>
              <a:ext cx="609600" cy="1524000"/>
              <a:chOff x="2688" y="1248"/>
              <a:chExt cx="384" cy="960"/>
            </a:xfrm>
          </p:grpSpPr>
          <p:sp>
            <p:nvSpPr>
              <p:cNvPr id="27698" name="Text Box 9"/>
              <p:cNvSpPr txBox="1">
                <a:spLocks noChangeArrowheads="1"/>
              </p:cNvSpPr>
              <p:nvPr/>
            </p:nvSpPr>
            <p:spPr bwMode="auto">
              <a:xfrm>
                <a:off x="2736" y="1248"/>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7699" name="Text Box 10"/>
              <p:cNvSpPr txBox="1">
                <a:spLocks noChangeArrowheads="1"/>
              </p:cNvSpPr>
              <p:nvPr/>
            </p:nvSpPr>
            <p:spPr bwMode="auto">
              <a:xfrm>
                <a:off x="2736" y="1920"/>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a:solidFill>
                      <a:srgbClr val="000000"/>
                    </a:solidFill>
                    <a:latin typeface="Times New Roman" panose="02020603050405020304" pitchFamily="18" charset="0"/>
                  </a:rPr>
                  <a:t>-</a:t>
                </a:r>
              </a:p>
            </p:txBody>
          </p:sp>
          <p:sp>
            <p:nvSpPr>
              <p:cNvPr id="27700" name="Text Box 11"/>
              <p:cNvSpPr txBox="1">
                <a:spLocks noChangeArrowheads="1"/>
              </p:cNvSpPr>
              <p:nvPr/>
            </p:nvSpPr>
            <p:spPr bwMode="auto">
              <a:xfrm>
                <a:off x="2688" y="1584"/>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i="1">
                    <a:solidFill>
                      <a:srgbClr val="000000"/>
                    </a:solidFill>
                    <a:latin typeface="Book Antiqua" panose="02040602050305030304" pitchFamily="18" charset="0"/>
                  </a:rPr>
                  <a:t>v</a:t>
                </a:r>
                <a:r>
                  <a:rPr kumimoji="1" lang="en-US" altLang="zh-CN" sz="2400" b="1" baseline="-25000">
                    <a:solidFill>
                      <a:srgbClr val="000000"/>
                    </a:solidFill>
                    <a:latin typeface="Times New Roman" panose="02020603050405020304" pitchFamily="18" charset="0"/>
                  </a:rPr>
                  <a:t>i1</a:t>
                </a:r>
                <a:endParaRPr kumimoji="1" lang="en-US" altLang="zh-CN" sz="2400" b="1">
                  <a:solidFill>
                    <a:srgbClr val="000000"/>
                  </a:solidFill>
                  <a:latin typeface="Times New Roman" panose="02020603050405020304" pitchFamily="18" charset="0"/>
                </a:endParaRPr>
              </a:p>
            </p:txBody>
          </p:sp>
        </p:grpSp>
        <p:grpSp>
          <p:nvGrpSpPr>
            <p:cNvPr id="27657" name="Group 12"/>
            <p:cNvGrpSpPr>
              <a:grpSpLocks/>
            </p:cNvGrpSpPr>
            <p:nvPr/>
          </p:nvGrpSpPr>
          <p:grpSpPr bwMode="auto">
            <a:xfrm>
              <a:off x="5226050" y="1643063"/>
              <a:ext cx="609600" cy="990600"/>
              <a:chOff x="3216" y="1632"/>
              <a:chExt cx="384" cy="624"/>
            </a:xfrm>
          </p:grpSpPr>
          <p:sp>
            <p:nvSpPr>
              <p:cNvPr id="27695" name="Text Box 13"/>
              <p:cNvSpPr txBox="1">
                <a:spLocks noChangeArrowheads="1"/>
              </p:cNvSpPr>
              <p:nvPr/>
            </p:nvSpPr>
            <p:spPr bwMode="auto">
              <a:xfrm>
                <a:off x="3216" y="1632"/>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7696" name="Text Box 14"/>
              <p:cNvSpPr txBox="1">
                <a:spLocks noChangeArrowheads="1"/>
              </p:cNvSpPr>
              <p:nvPr/>
            </p:nvSpPr>
            <p:spPr bwMode="auto">
              <a:xfrm>
                <a:off x="3216" y="1968"/>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a:solidFill>
                      <a:srgbClr val="000000"/>
                    </a:solidFill>
                    <a:latin typeface="Times New Roman" panose="02020603050405020304" pitchFamily="18" charset="0"/>
                  </a:rPr>
                  <a:t>-</a:t>
                </a:r>
              </a:p>
            </p:txBody>
          </p:sp>
          <p:sp>
            <p:nvSpPr>
              <p:cNvPr id="27697" name="Text Box 15"/>
              <p:cNvSpPr txBox="1">
                <a:spLocks noChangeArrowheads="1"/>
              </p:cNvSpPr>
              <p:nvPr/>
            </p:nvSpPr>
            <p:spPr bwMode="auto">
              <a:xfrm>
                <a:off x="3216" y="1776"/>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i="1">
                    <a:solidFill>
                      <a:srgbClr val="000000"/>
                    </a:solidFill>
                    <a:latin typeface="Book Antiqua" panose="02040602050305030304" pitchFamily="18" charset="0"/>
                  </a:rPr>
                  <a:t>v</a:t>
                </a:r>
                <a:r>
                  <a:rPr kumimoji="1" lang="en-US" altLang="zh-CN" sz="2400" b="1" baseline="-25000">
                    <a:solidFill>
                      <a:srgbClr val="000000"/>
                    </a:solidFill>
                    <a:latin typeface="Times New Roman" panose="02020603050405020304" pitchFamily="18" charset="0"/>
                  </a:rPr>
                  <a:t>i2</a:t>
                </a:r>
                <a:endParaRPr kumimoji="1" lang="en-US" altLang="zh-CN" sz="2400" b="1">
                  <a:solidFill>
                    <a:srgbClr val="000000"/>
                  </a:solidFill>
                  <a:latin typeface="Times New Roman" panose="02020603050405020304" pitchFamily="18" charset="0"/>
                </a:endParaRPr>
              </a:p>
            </p:txBody>
          </p:sp>
        </p:grpSp>
        <p:grpSp>
          <p:nvGrpSpPr>
            <p:cNvPr id="27658" name="Group 16"/>
            <p:cNvGrpSpPr>
              <a:grpSpLocks/>
            </p:cNvGrpSpPr>
            <p:nvPr/>
          </p:nvGrpSpPr>
          <p:grpSpPr bwMode="auto">
            <a:xfrm>
              <a:off x="8426450" y="1033463"/>
              <a:ext cx="609600" cy="1524000"/>
              <a:chOff x="5232" y="1248"/>
              <a:chExt cx="384" cy="960"/>
            </a:xfrm>
          </p:grpSpPr>
          <p:sp>
            <p:nvSpPr>
              <p:cNvPr id="27692" name="Text Box 17"/>
              <p:cNvSpPr txBox="1">
                <a:spLocks noChangeArrowheads="1"/>
              </p:cNvSpPr>
              <p:nvPr/>
            </p:nvSpPr>
            <p:spPr bwMode="auto">
              <a:xfrm>
                <a:off x="5280" y="1248"/>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7693" name="Text Box 18"/>
              <p:cNvSpPr txBox="1">
                <a:spLocks noChangeArrowheads="1"/>
              </p:cNvSpPr>
              <p:nvPr/>
            </p:nvSpPr>
            <p:spPr bwMode="auto">
              <a:xfrm>
                <a:off x="5280" y="1920"/>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a:solidFill>
                      <a:srgbClr val="000000"/>
                    </a:solidFill>
                    <a:latin typeface="Times New Roman" panose="02020603050405020304" pitchFamily="18" charset="0"/>
                  </a:rPr>
                  <a:t>-</a:t>
                </a:r>
              </a:p>
            </p:txBody>
          </p:sp>
          <p:sp>
            <p:nvSpPr>
              <p:cNvPr id="27694" name="Text Box 19"/>
              <p:cNvSpPr txBox="1">
                <a:spLocks noChangeArrowheads="1"/>
              </p:cNvSpPr>
              <p:nvPr/>
            </p:nvSpPr>
            <p:spPr bwMode="auto">
              <a:xfrm>
                <a:off x="5232" y="1584"/>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i="1">
                    <a:solidFill>
                      <a:srgbClr val="000000"/>
                    </a:solidFill>
                    <a:latin typeface="Book Antiqua" panose="02040602050305030304" pitchFamily="18" charset="0"/>
                  </a:rPr>
                  <a:t>v</a:t>
                </a:r>
                <a:r>
                  <a:rPr kumimoji="1" lang="en-US" altLang="zh-CN" sz="2400" b="1" baseline="-25000">
                    <a:solidFill>
                      <a:srgbClr val="000000"/>
                    </a:solidFill>
                    <a:latin typeface="Times New Roman" panose="02020603050405020304" pitchFamily="18" charset="0"/>
                  </a:rPr>
                  <a:t>o1</a:t>
                </a:r>
                <a:endParaRPr kumimoji="1" lang="en-US" altLang="zh-CN" sz="2400" b="1">
                  <a:solidFill>
                    <a:srgbClr val="000000"/>
                  </a:solidFill>
                  <a:latin typeface="Times New Roman" panose="02020603050405020304" pitchFamily="18" charset="0"/>
                </a:endParaRPr>
              </a:p>
            </p:txBody>
          </p:sp>
        </p:grpSp>
        <p:grpSp>
          <p:nvGrpSpPr>
            <p:cNvPr id="27659" name="Group 20"/>
            <p:cNvGrpSpPr>
              <a:grpSpLocks/>
            </p:cNvGrpSpPr>
            <p:nvPr/>
          </p:nvGrpSpPr>
          <p:grpSpPr bwMode="auto">
            <a:xfrm>
              <a:off x="4616450" y="957263"/>
              <a:ext cx="4038600" cy="1828800"/>
              <a:chOff x="2832" y="816"/>
              <a:chExt cx="2544" cy="1152"/>
            </a:xfrm>
          </p:grpSpPr>
          <p:sp>
            <p:nvSpPr>
              <p:cNvPr id="27672" name="Text Box 21"/>
              <p:cNvSpPr txBox="1">
                <a:spLocks noChangeArrowheads="1"/>
              </p:cNvSpPr>
              <p:nvPr/>
            </p:nvSpPr>
            <p:spPr bwMode="auto">
              <a:xfrm>
                <a:off x="3792" y="912"/>
                <a:ext cx="624"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50000"/>
                  </a:spcBef>
                  <a:buFontTx/>
                  <a:buNone/>
                </a:pPr>
                <a:r>
                  <a:rPr kumimoji="1" lang="zh-CN" altLang="en-US" sz="2800" b="1">
                    <a:solidFill>
                      <a:srgbClr val="000000"/>
                    </a:solidFill>
                    <a:latin typeface="Times New Roman" panose="02020603050405020304" pitchFamily="18" charset="0"/>
                  </a:rPr>
                  <a:t>差放</a:t>
                </a:r>
              </a:p>
            </p:txBody>
          </p:sp>
          <p:grpSp>
            <p:nvGrpSpPr>
              <p:cNvPr id="27673" name="Group 22"/>
              <p:cNvGrpSpPr>
                <a:grpSpLocks/>
              </p:cNvGrpSpPr>
              <p:nvPr/>
            </p:nvGrpSpPr>
            <p:grpSpPr bwMode="auto">
              <a:xfrm>
                <a:off x="2832" y="816"/>
                <a:ext cx="2544" cy="1152"/>
                <a:chOff x="2832" y="816"/>
                <a:chExt cx="2544" cy="1152"/>
              </a:xfrm>
            </p:grpSpPr>
            <p:grpSp>
              <p:nvGrpSpPr>
                <p:cNvPr id="27674" name="Group 23"/>
                <p:cNvGrpSpPr>
                  <a:grpSpLocks/>
                </p:cNvGrpSpPr>
                <p:nvPr/>
              </p:nvGrpSpPr>
              <p:grpSpPr bwMode="auto">
                <a:xfrm>
                  <a:off x="2832" y="816"/>
                  <a:ext cx="2544" cy="576"/>
                  <a:chOff x="2832" y="816"/>
                  <a:chExt cx="2544" cy="576"/>
                </a:xfrm>
              </p:grpSpPr>
              <p:sp>
                <p:nvSpPr>
                  <p:cNvPr id="27685" name="Rectangle 24"/>
                  <p:cNvSpPr>
                    <a:spLocks noChangeArrowheads="1"/>
                  </p:cNvSpPr>
                  <p:nvPr/>
                </p:nvSpPr>
                <p:spPr bwMode="auto">
                  <a:xfrm>
                    <a:off x="3648" y="816"/>
                    <a:ext cx="912" cy="576"/>
                  </a:xfrm>
                  <a:prstGeom prst="rect">
                    <a:avLst/>
                  </a:prstGeom>
                  <a:noFill/>
                  <a:ln w="31750">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zh-CN" altLang="en-US" sz="1800" b="1">
                      <a:solidFill>
                        <a:srgbClr val="000000"/>
                      </a:solidFill>
                      <a:latin typeface="Arial Narrow" panose="020B0606020202030204" pitchFamily="34" charset="0"/>
                    </a:endParaRPr>
                  </a:p>
                </p:txBody>
              </p:sp>
              <p:grpSp>
                <p:nvGrpSpPr>
                  <p:cNvPr id="27686" name="Group 25"/>
                  <p:cNvGrpSpPr>
                    <a:grpSpLocks/>
                  </p:cNvGrpSpPr>
                  <p:nvPr/>
                </p:nvGrpSpPr>
                <p:grpSpPr bwMode="auto">
                  <a:xfrm>
                    <a:off x="2832" y="912"/>
                    <a:ext cx="816" cy="384"/>
                    <a:chOff x="2832" y="1296"/>
                    <a:chExt cx="816" cy="384"/>
                  </a:xfrm>
                </p:grpSpPr>
                <p:sp>
                  <p:nvSpPr>
                    <p:cNvPr id="27690" name="Line 26"/>
                    <p:cNvSpPr>
                      <a:spLocks noChangeShapeType="1"/>
                    </p:cNvSpPr>
                    <p:nvPr/>
                  </p:nvSpPr>
                  <p:spPr bwMode="auto">
                    <a:xfrm>
                      <a:off x="2832" y="1296"/>
                      <a:ext cx="816"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7691" name="Line 27"/>
                    <p:cNvSpPr>
                      <a:spLocks noChangeShapeType="1"/>
                    </p:cNvSpPr>
                    <p:nvPr/>
                  </p:nvSpPr>
                  <p:spPr bwMode="auto">
                    <a:xfrm>
                      <a:off x="3312" y="1680"/>
                      <a:ext cx="336"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grpSp>
              <p:grpSp>
                <p:nvGrpSpPr>
                  <p:cNvPr id="27687" name="Group 28"/>
                  <p:cNvGrpSpPr>
                    <a:grpSpLocks/>
                  </p:cNvGrpSpPr>
                  <p:nvPr/>
                </p:nvGrpSpPr>
                <p:grpSpPr bwMode="auto">
                  <a:xfrm flipH="1">
                    <a:off x="4560" y="912"/>
                    <a:ext cx="816" cy="384"/>
                    <a:chOff x="2928" y="1392"/>
                    <a:chExt cx="816" cy="384"/>
                  </a:xfrm>
                </p:grpSpPr>
                <p:sp>
                  <p:nvSpPr>
                    <p:cNvPr id="27688" name="Line 29"/>
                    <p:cNvSpPr>
                      <a:spLocks noChangeShapeType="1"/>
                    </p:cNvSpPr>
                    <p:nvPr/>
                  </p:nvSpPr>
                  <p:spPr bwMode="auto">
                    <a:xfrm flipH="1">
                      <a:off x="2928" y="1392"/>
                      <a:ext cx="816"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7689" name="Line 30"/>
                    <p:cNvSpPr>
                      <a:spLocks noChangeShapeType="1"/>
                    </p:cNvSpPr>
                    <p:nvPr/>
                  </p:nvSpPr>
                  <p:spPr bwMode="auto">
                    <a:xfrm flipH="1">
                      <a:off x="3408" y="1776"/>
                      <a:ext cx="336"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grpSp>
            </p:grpSp>
            <p:grpSp>
              <p:nvGrpSpPr>
                <p:cNvPr id="27675" name="Group 31"/>
                <p:cNvGrpSpPr>
                  <a:grpSpLocks/>
                </p:cNvGrpSpPr>
                <p:nvPr/>
              </p:nvGrpSpPr>
              <p:grpSpPr bwMode="auto">
                <a:xfrm>
                  <a:off x="2832" y="1799"/>
                  <a:ext cx="480" cy="169"/>
                  <a:chOff x="2832" y="2183"/>
                  <a:chExt cx="480" cy="169"/>
                </a:xfrm>
              </p:grpSpPr>
              <p:sp>
                <p:nvSpPr>
                  <p:cNvPr id="27681" name="Line 32"/>
                  <p:cNvSpPr>
                    <a:spLocks noChangeShapeType="1"/>
                  </p:cNvSpPr>
                  <p:nvPr/>
                </p:nvSpPr>
                <p:spPr bwMode="auto">
                  <a:xfrm>
                    <a:off x="2832" y="2208"/>
                    <a:ext cx="480"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7682" name="Line 33"/>
                  <p:cNvSpPr>
                    <a:spLocks noChangeShapeType="1"/>
                  </p:cNvSpPr>
                  <p:nvPr/>
                </p:nvSpPr>
                <p:spPr bwMode="auto">
                  <a:xfrm>
                    <a:off x="2976" y="2352"/>
                    <a:ext cx="192" cy="0"/>
                  </a:xfrm>
                  <a:prstGeom prst="line">
                    <a:avLst/>
                  </a:prstGeom>
                  <a:noFill/>
                  <a:ln w="381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7683" name="Line 34"/>
                  <p:cNvSpPr>
                    <a:spLocks noChangeShapeType="1"/>
                  </p:cNvSpPr>
                  <p:nvPr/>
                </p:nvSpPr>
                <p:spPr bwMode="auto">
                  <a:xfrm rot="-5400000">
                    <a:off x="3000" y="2280"/>
                    <a:ext cx="144"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7684" name="Oval 35"/>
                  <p:cNvSpPr>
                    <a:spLocks noChangeAspect="1" noChangeArrowheads="1"/>
                  </p:cNvSpPr>
                  <p:nvPr/>
                </p:nvSpPr>
                <p:spPr bwMode="auto">
                  <a:xfrm>
                    <a:off x="3042" y="2183"/>
                    <a:ext cx="63" cy="63"/>
                  </a:xfrm>
                  <a:prstGeom prst="ellipse">
                    <a:avLst/>
                  </a:prstGeom>
                  <a:solidFill>
                    <a:srgbClr val="80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zh-CN" altLang="en-US" sz="1800" b="1">
                      <a:solidFill>
                        <a:srgbClr val="000000"/>
                      </a:solidFill>
                      <a:latin typeface="Arial Narrow" panose="020B0606020202030204" pitchFamily="34" charset="0"/>
                    </a:endParaRPr>
                  </a:p>
                </p:txBody>
              </p:sp>
            </p:grpSp>
            <p:grpSp>
              <p:nvGrpSpPr>
                <p:cNvPr id="27676" name="Group 36"/>
                <p:cNvGrpSpPr>
                  <a:grpSpLocks/>
                </p:cNvGrpSpPr>
                <p:nvPr/>
              </p:nvGrpSpPr>
              <p:grpSpPr bwMode="auto">
                <a:xfrm>
                  <a:off x="4896" y="1799"/>
                  <a:ext cx="480" cy="169"/>
                  <a:chOff x="2832" y="2183"/>
                  <a:chExt cx="480" cy="169"/>
                </a:xfrm>
              </p:grpSpPr>
              <p:sp>
                <p:nvSpPr>
                  <p:cNvPr id="27677" name="Line 37"/>
                  <p:cNvSpPr>
                    <a:spLocks noChangeShapeType="1"/>
                  </p:cNvSpPr>
                  <p:nvPr/>
                </p:nvSpPr>
                <p:spPr bwMode="auto">
                  <a:xfrm>
                    <a:off x="2832" y="2208"/>
                    <a:ext cx="480"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7678" name="Line 38"/>
                  <p:cNvSpPr>
                    <a:spLocks noChangeShapeType="1"/>
                  </p:cNvSpPr>
                  <p:nvPr/>
                </p:nvSpPr>
                <p:spPr bwMode="auto">
                  <a:xfrm>
                    <a:off x="2976" y="2352"/>
                    <a:ext cx="192" cy="0"/>
                  </a:xfrm>
                  <a:prstGeom prst="line">
                    <a:avLst/>
                  </a:prstGeom>
                  <a:noFill/>
                  <a:ln w="381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7679" name="Line 39"/>
                  <p:cNvSpPr>
                    <a:spLocks noChangeShapeType="1"/>
                  </p:cNvSpPr>
                  <p:nvPr/>
                </p:nvSpPr>
                <p:spPr bwMode="auto">
                  <a:xfrm rot="-5400000">
                    <a:off x="3000" y="2280"/>
                    <a:ext cx="144" cy="0"/>
                  </a:xfrm>
                  <a:prstGeom prst="line">
                    <a:avLst/>
                  </a:prstGeom>
                  <a:noFill/>
                  <a:ln w="25400">
                    <a:solidFill>
                      <a:srgbClr val="8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zh-CN" altLang="en-US"/>
                  </a:p>
                </p:txBody>
              </p:sp>
              <p:sp>
                <p:nvSpPr>
                  <p:cNvPr id="27680" name="Oval 40"/>
                  <p:cNvSpPr>
                    <a:spLocks noChangeAspect="1" noChangeArrowheads="1"/>
                  </p:cNvSpPr>
                  <p:nvPr/>
                </p:nvSpPr>
                <p:spPr bwMode="auto">
                  <a:xfrm>
                    <a:off x="3042" y="2183"/>
                    <a:ext cx="63" cy="63"/>
                  </a:xfrm>
                  <a:prstGeom prst="ellipse">
                    <a:avLst/>
                  </a:prstGeom>
                  <a:solidFill>
                    <a:srgbClr val="800000"/>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zh-CN" altLang="en-US" sz="1800" b="1">
                      <a:solidFill>
                        <a:srgbClr val="000000"/>
                      </a:solidFill>
                      <a:latin typeface="Arial Narrow" panose="020B0606020202030204" pitchFamily="34" charset="0"/>
                    </a:endParaRPr>
                  </a:p>
                </p:txBody>
              </p:sp>
            </p:grpSp>
          </p:grpSp>
        </p:grpSp>
        <p:grpSp>
          <p:nvGrpSpPr>
            <p:cNvPr id="27660" name="Group 41"/>
            <p:cNvGrpSpPr>
              <a:grpSpLocks/>
            </p:cNvGrpSpPr>
            <p:nvPr/>
          </p:nvGrpSpPr>
          <p:grpSpPr bwMode="auto">
            <a:xfrm>
              <a:off x="7740650" y="1643063"/>
              <a:ext cx="609600" cy="990600"/>
              <a:chOff x="4800" y="1632"/>
              <a:chExt cx="384" cy="624"/>
            </a:xfrm>
          </p:grpSpPr>
          <p:sp>
            <p:nvSpPr>
              <p:cNvPr id="27669" name="Text Box 42"/>
              <p:cNvSpPr txBox="1">
                <a:spLocks noChangeArrowheads="1"/>
              </p:cNvSpPr>
              <p:nvPr/>
            </p:nvSpPr>
            <p:spPr bwMode="auto">
              <a:xfrm>
                <a:off x="4800" y="1776"/>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i="1">
                    <a:solidFill>
                      <a:srgbClr val="000000"/>
                    </a:solidFill>
                    <a:latin typeface="Book Antiqua" panose="02040602050305030304" pitchFamily="18" charset="0"/>
                  </a:rPr>
                  <a:t>v</a:t>
                </a:r>
                <a:r>
                  <a:rPr kumimoji="1" lang="en-US" altLang="zh-CN" sz="2400" b="1" baseline="-25000">
                    <a:solidFill>
                      <a:srgbClr val="000000"/>
                    </a:solidFill>
                    <a:latin typeface="Times New Roman" panose="02020603050405020304" pitchFamily="18" charset="0"/>
                  </a:rPr>
                  <a:t>o2</a:t>
                </a:r>
                <a:endParaRPr kumimoji="1" lang="en-US" altLang="zh-CN" sz="2400" b="1">
                  <a:solidFill>
                    <a:srgbClr val="000000"/>
                  </a:solidFill>
                  <a:latin typeface="Times New Roman" panose="02020603050405020304" pitchFamily="18" charset="0"/>
                </a:endParaRPr>
              </a:p>
            </p:txBody>
          </p:sp>
          <p:sp>
            <p:nvSpPr>
              <p:cNvPr id="27670" name="Text Box 43"/>
              <p:cNvSpPr txBox="1">
                <a:spLocks noChangeArrowheads="1"/>
              </p:cNvSpPr>
              <p:nvPr/>
            </p:nvSpPr>
            <p:spPr bwMode="auto">
              <a:xfrm>
                <a:off x="4800" y="1632"/>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7671" name="Text Box 44"/>
              <p:cNvSpPr txBox="1">
                <a:spLocks noChangeArrowheads="1"/>
              </p:cNvSpPr>
              <p:nvPr/>
            </p:nvSpPr>
            <p:spPr bwMode="auto">
              <a:xfrm>
                <a:off x="4800" y="1968"/>
                <a:ext cx="2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a:solidFill>
                      <a:srgbClr val="000000"/>
                    </a:solidFill>
                    <a:latin typeface="Times New Roman" panose="02020603050405020304" pitchFamily="18" charset="0"/>
                  </a:rPr>
                  <a:t>-</a:t>
                </a:r>
              </a:p>
            </p:txBody>
          </p:sp>
        </p:grpSp>
        <p:grpSp>
          <p:nvGrpSpPr>
            <p:cNvPr id="27661" name="Group 45"/>
            <p:cNvGrpSpPr>
              <a:grpSpLocks/>
            </p:cNvGrpSpPr>
            <p:nvPr/>
          </p:nvGrpSpPr>
          <p:grpSpPr bwMode="auto">
            <a:xfrm>
              <a:off x="5149850" y="1033463"/>
              <a:ext cx="609600" cy="777875"/>
              <a:chOff x="3168" y="1248"/>
              <a:chExt cx="384" cy="490"/>
            </a:xfrm>
          </p:grpSpPr>
          <p:sp>
            <p:nvSpPr>
              <p:cNvPr id="27666" name="Text Box 46"/>
              <p:cNvSpPr txBox="1">
                <a:spLocks noChangeArrowheads="1"/>
              </p:cNvSpPr>
              <p:nvPr/>
            </p:nvSpPr>
            <p:spPr bwMode="auto">
              <a:xfrm>
                <a:off x="3168" y="1248"/>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7667" name="Text Box 47"/>
              <p:cNvSpPr txBox="1">
                <a:spLocks noChangeArrowheads="1"/>
              </p:cNvSpPr>
              <p:nvPr/>
            </p:nvSpPr>
            <p:spPr bwMode="auto">
              <a:xfrm>
                <a:off x="3168" y="1488"/>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7668" name="Text Box 48"/>
              <p:cNvSpPr txBox="1">
                <a:spLocks noChangeArrowheads="1"/>
              </p:cNvSpPr>
              <p:nvPr/>
            </p:nvSpPr>
            <p:spPr bwMode="auto">
              <a:xfrm>
                <a:off x="3168" y="1344"/>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i="1">
                    <a:solidFill>
                      <a:srgbClr val="000000"/>
                    </a:solidFill>
                    <a:latin typeface="Book Antiqua" panose="02040602050305030304" pitchFamily="18" charset="0"/>
                  </a:rPr>
                  <a:t>v</a:t>
                </a:r>
                <a:r>
                  <a:rPr kumimoji="1" lang="en-US" altLang="zh-CN" sz="2400" b="1" baseline="-25000">
                    <a:solidFill>
                      <a:srgbClr val="000000"/>
                    </a:solidFill>
                    <a:latin typeface="Times New Roman" panose="02020603050405020304" pitchFamily="18" charset="0"/>
                  </a:rPr>
                  <a:t>id</a:t>
                </a:r>
                <a:endParaRPr kumimoji="1" lang="en-US" altLang="zh-CN" sz="2400" b="1">
                  <a:solidFill>
                    <a:srgbClr val="000000"/>
                  </a:solidFill>
                  <a:latin typeface="Times New Roman" panose="02020603050405020304" pitchFamily="18" charset="0"/>
                </a:endParaRPr>
              </a:p>
            </p:txBody>
          </p:sp>
        </p:grpSp>
        <p:grpSp>
          <p:nvGrpSpPr>
            <p:cNvPr id="27662" name="Group 49"/>
            <p:cNvGrpSpPr>
              <a:grpSpLocks/>
            </p:cNvGrpSpPr>
            <p:nvPr/>
          </p:nvGrpSpPr>
          <p:grpSpPr bwMode="auto">
            <a:xfrm>
              <a:off x="7740650" y="1033463"/>
              <a:ext cx="609600" cy="777875"/>
              <a:chOff x="3168" y="1248"/>
              <a:chExt cx="384" cy="490"/>
            </a:xfrm>
          </p:grpSpPr>
          <p:sp>
            <p:nvSpPr>
              <p:cNvPr id="27663" name="Text Box 50"/>
              <p:cNvSpPr txBox="1">
                <a:spLocks noChangeArrowheads="1"/>
              </p:cNvSpPr>
              <p:nvPr/>
            </p:nvSpPr>
            <p:spPr bwMode="auto">
              <a:xfrm>
                <a:off x="3168" y="1248"/>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7664" name="Text Box 51"/>
              <p:cNvSpPr txBox="1">
                <a:spLocks noChangeArrowheads="1"/>
              </p:cNvSpPr>
              <p:nvPr/>
            </p:nvSpPr>
            <p:spPr bwMode="auto">
              <a:xfrm>
                <a:off x="3168" y="1488"/>
                <a:ext cx="240"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000" b="1">
                    <a:solidFill>
                      <a:srgbClr val="000000"/>
                    </a:solidFill>
                    <a:latin typeface="Times New Roman" panose="02020603050405020304" pitchFamily="18" charset="0"/>
                  </a:rPr>
                  <a:t>-</a:t>
                </a:r>
              </a:p>
            </p:txBody>
          </p:sp>
          <p:sp>
            <p:nvSpPr>
              <p:cNvPr id="27665" name="Text Box 52"/>
              <p:cNvSpPr txBox="1">
                <a:spLocks noChangeArrowheads="1"/>
              </p:cNvSpPr>
              <p:nvPr/>
            </p:nvSpPr>
            <p:spPr bwMode="auto">
              <a:xfrm>
                <a:off x="3168" y="1344"/>
                <a:ext cx="38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50000"/>
                  </a:spcBef>
                  <a:buFontTx/>
                  <a:buNone/>
                </a:pPr>
                <a:r>
                  <a:rPr kumimoji="1" lang="en-US" altLang="zh-CN" sz="2400" b="1" i="1">
                    <a:solidFill>
                      <a:srgbClr val="000000"/>
                    </a:solidFill>
                    <a:latin typeface="Book Antiqua" panose="02040602050305030304" pitchFamily="18" charset="0"/>
                  </a:rPr>
                  <a:t>v</a:t>
                </a:r>
                <a:r>
                  <a:rPr kumimoji="1" lang="en-US" altLang="zh-CN" sz="2400" b="1" baseline="-25000">
                    <a:solidFill>
                      <a:srgbClr val="000000"/>
                    </a:solidFill>
                    <a:latin typeface="Times New Roman" panose="02020603050405020304" pitchFamily="18" charset="0"/>
                  </a:rPr>
                  <a:t>o</a:t>
                </a:r>
                <a:endParaRPr kumimoji="1" lang="en-US" altLang="zh-CN" sz="2400" b="1">
                  <a:solidFill>
                    <a:srgbClr val="000000"/>
                  </a:solidFill>
                  <a:latin typeface="Times New Roman" panose="02020603050405020304" pitchFamily="18" charset="0"/>
                </a:endParaRPr>
              </a:p>
            </p:txBody>
          </p:sp>
        </p:gr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00"/>
                                        </p:tgtEl>
                                        <p:attrNameLst>
                                          <p:attrName>style.visibility</p:attrName>
                                        </p:attrNameLst>
                                      </p:cBhvr>
                                      <p:to>
                                        <p:strVal val="visible"/>
                                      </p:to>
                                    </p:set>
                                    <p:animEffect transition="in" filter="box(in)">
                                      <p:cBhvr>
                                        <p:cTn id="7" dur="500"/>
                                        <p:tgtEl>
                                          <p:spTgt spid="10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30"/>
                                        </p:tgtEl>
                                        <p:attrNameLst>
                                          <p:attrName>style.visibility</p:attrName>
                                        </p:attrNameLst>
                                      </p:cBhvr>
                                      <p:to>
                                        <p:strVal val="visible"/>
                                      </p:to>
                                    </p:set>
                                    <p:animEffect transition="in" filter="box(in)">
                                      <p:cBhvr>
                                        <p:cTn id="12" dur="50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标题 1"/>
          <p:cNvSpPr>
            <a:spLocks noGrp="1"/>
          </p:cNvSpPr>
          <p:nvPr>
            <p:ph type="title"/>
          </p:nvPr>
        </p:nvSpPr>
        <p:spPr>
          <a:xfrm>
            <a:off x="701675" y="71438"/>
            <a:ext cx="7888288" cy="646112"/>
          </a:xfrm>
        </p:spPr>
        <p:txBody>
          <a:bodyPr/>
          <a:lstStyle/>
          <a:p>
            <a:pPr eaLnBrk="1" hangingPunct="1"/>
            <a:r>
              <a:rPr lang="en-US" altLang="zh-CN"/>
              <a:t>7.2.1  </a:t>
            </a:r>
            <a:r>
              <a:rPr lang="zh-CN" altLang="en-US"/>
              <a:t>差分式放大电路的一般结构</a:t>
            </a:r>
          </a:p>
        </p:txBody>
      </p:sp>
      <p:sp>
        <p:nvSpPr>
          <p:cNvPr id="28675" name="Rectangle 62">
            <a:hlinkClick r:id="rId2" action="ppaction://hlinksldjump"/>
          </p:cNvPr>
          <p:cNvSpPr>
            <a:spLocks noChangeArrowheads="1"/>
          </p:cNvSpPr>
          <p:nvPr/>
        </p:nvSpPr>
        <p:spPr bwMode="auto">
          <a:xfrm>
            <a:off x="457200" y="687388"/>
            <a:ext cx="5410200" cy="52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2.  </a:t>
            </a:r>
            <a:r>
              <a:rPr lang="zh-CN" altLang="en-US" sz="2800" b="1">
                <a:solidFill>
                  <a:srgbClr val="800000"/>
                </a:solidFill>
                <a:latin typeface="Times New Roman" panose="02020603050405020304" pitchFamily="18" charset="0"/>
                <a:ea typeface="楷体_GB2312" pitchFamily="49" charset="-122"/>
              </a:rPr>
              <a:t>零点漂移</a:t>
            </a:r>
          </a:p>
        </p:txBody>
      </p:sp>
      <p:sp>
        <p:nvSpPr>
          <p:cNvPr id="9" name="Rectangle 3"/>
          <p:cNvSpPr>
            <a:spLocks noChangeArrowheads="1"/>
          </p:cNvSpPr>
          <p:nvPr/>
        </p:nvSpPr>
        <p:spPr bwMode="auto">
          <a:xfrm>
            <a:off x="855663" y="1304925"/>
            <a:ext cx="8001000" cy="493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eaLnBrk="1" hangingPunct="1">
              <a:lnSpc>
                <a:spcPct val="110000"/>
              </a:lnSpc>
              <a:buClr>
                <a:srgbClr val="0000FF"/>
              </a:buClr>
              <a:buSzPct val="85000"/>
              <a:buFont typeface="Monotype Sorts" pitchFamily="2" charset="2"/>
              <a:buNone/>
              <a:defRPr/>
            </a:pPr>
            <a:r>
              <a:rPr lang="zh-CN" altLang="en-US" sz="2400" kern="0">
                <a:solidFill>
                  <a:srgbClr val="000000"/>
                </a:solidFill>
              </a:rPr>
              <a:t>输入信号为零时，输出电压不为零且缓慢变化的现象。</a:t>
            </a:r>
          </a:p>
        </p:txBody>
      </p:sp>
      <p:sp>
        <p:nvSpPr>
          <p:cNvPr id="10" name="Rectangle 4"/>
          <p:cNvSpPr>
            <a:spLocks noChangeArrowheads="1"/>
          </p:cNvSpPr>
          <p:nvPr/>
        </p:nvSpPr>
        <p:spPr bwMode="auto">
          <a:xfrm>
            <a:off x="782638" y="1990725"/>
            <a:ext cx="331311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eaLnBrk="1" hangingPunct="1">
              <a:buClr>
                <a:srgbClr val="0000FF"/>
              </a:buClr>
              <a:buSzPct val="85000"/>
              <a:buFont typeface="Monotype Sorts" pitchFamily="2" charset="2"/>
              <a:buNone/>
              <a:defRPr/>
            </a:pPr>
            <a:r>
              <a:rPr lang="zh-CN" altLang="en-US" sz="2400" kern="0">
                <a:solidFill>
                  <a:srgbClr val="000000"/>
                </a:solidFill>
              </a:rPr>
              <a:t>产生零漂的主要原因：</a:t>
            </a:r>
          </a:p>
        </p:txBody>
      </p:sp>
      <p:sp>
        <p:nvSpPr>
          <p:cNvPr id="11" name="Rectangle 5"/>
          <p:cNvSpPr>
            <a:spLocks noChangeArrowheads="1"/>
          </p:cNvSpPr>
          <p:nvPr/>
        </p:nvSpPr>
        <p:spPr bwMode="auto">
          <a:xfrm>
            <a:off x="866775" y="3206750"/>
            <a:ext cx="2057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eaLnBrk="1" hangingPunct="1">
              <a:buClr>
                <a:srgbClr val="0000FF"/>
              </a:buClr>
              <a:buSzPct val="85000"/>
              <a:buFont typeface="Monotype Sorts" pitchFamily="2" charset="2"/>
              <a:buNone/>
              <a:defRPr/>
            </a:pPr>
            <a:r>
              <a:rPr lang="zh-CN" altLang="en-US" sz="2400" kern="0">
                <a:solidFill>
                  <a:srgbClr val="000000"/>
                </a:solidFill>
              </a:rPr>
              <a:t>温漂指标：</a:t>
            </a:r>
          </a:p>
        </p:txBody>
      </p:sp>
      <p:sp>
        <p:nvSpPr>
          <p:cNvPr id="12" name="Rectangle 6"/>
          <p:cNvSpPr>
            <a:spLocks noChangeArrowheads="1"/>
          </p:cNvSpPr>
          <p:nvPr/>
        </p:nvSpPr>
        <p:spPr bwMode="auto">
          <a:xfrm>
            <a:off x="3736975" y="1901825"/>
            <a:ext cx="4800600" cy="111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buClr>
                <a:srgbClr val="0000FF"/>
              </a:buClr>
              <a:buSzPct val="85000"/>
              <a:buFont typeface="Monotype Sorts"/>
              <a:buNone/>
            </a:pPr>
            <a:r>
              <a:rPr lang="zh-CN" altLang="en-US" sz="2400" b="1">
                <a:solidFill>
                  <a:srgbClr val="000000"/>
                </a:solidFill>
                <a:latin typeface="楷体_GB2312" pitchFamily="49" charset="-122"/>
                <a:ea typeface="楷体_GB2312" pitchFamily="49" charset="-122"/>
              </a:rPr>
              <a:t>（</a:t>
            </a:r>
            <a:r>
              <a:rPr lang="en-US" altLang="zh-CN" sz="2400" b="1">
                <a:solidFill>
                  <a:srgbClr val="000000"/>
                </a:solidFill>
                <a:latin typeface="楷体_GB2312" pitchFamily="49" charset="-122"/>
                <a:ea typeface="楷体_GB2312" pitchFamily="49" charset="-122"/>
              </a:rPr>
              <a:t>1</a:t>
            </a:r>
            <a:r>
              <a:rPr lang="zh-CN" altLang="en-US" sz="2400" b="1">
                <a:solidFill>
                  <a:srgbClr val="000000"/>
                </a:solidFill>
                <a:latin typeface="楷体_GB2312" pitchFamily="49" charset="-122"/>
                <a:ea typeface="楷体_GB2312" pitchFamily="49" charset="-122"/>
              </a:rPr>
              <a:t>）温度变化引起，也称</a:t>
            </a:r>
            <a:r>
              <a:rPr lang="zh-CN" altLang="en-US" sz="2400" b="1">
                <a:solidFill>
                  <a:srgbClr val="0000FF"/>
                </a:solidFill>
                <a:latin typeface="楷体_GB2312" pitchFamily="49" charset="-122"/>
                <a:ea typeface="楷体_GB2312" pitchFamily="49" charset="-122"/>
              </a:rPr>
              <a:t>温漂</a:t>
            </a:r>
          </a:p>
          <a:p>
            <a:pPr algn="just" eaLnBrk="1" hangingPunct="1">
              <a:lnSpc>
                <a:spcPct val="130000"/>
              </a:lnSpc>
              <a:buClr>
                <a:srgbClr val="0000FF"/>
              </a:buClr>
              <a:buSzPct val="85000"/>
              <a:buFont typeface="Monotype Sorts"/>
              <a:buNone/>
            </a:pPr>
            <a:r>
              <a:rPr lang="zh-CN" altLang="en-US" sz="2400" b="1">
                <a:solidFill>
                  <a:srgbClr val="000000"/>
                </a:solidFill>
                <a:latin typeface="楷体_GB2312" pitchFamily="49" charset="-122"/>
                <a:ea typeface="楷体_GB2312" pitchFamily="49" charset="-122"/>
              </a:rPr>
              <a:t>（</a:t>
            </a:r>
            <a:r>
              <a:rPr lang="en-US" altLang="zh-CN" sz="2400" b="1">
                <a:solidFill>
                  <a:srgbClr val="000000"/>
                </a:solidFill>
                <a:latin typeface="楷体_GB2312" pitchFamily="49" charset="-122"/>
                <a:ea typeface="楷体_GB2312" pitchFamily="49" charset="-122"/>
              </a:rPr>
              <a:t>2</a:t>
            </a:r>
            <a:r>
              <a:rPr lang="zh-CN" altLang="en-US" sz="2400" b="1">
                <a:solidFill>
                  <a:srgbClr val="000000"/>
                </a:solidFill>
                <a:latin typeface="楷体_GB2312" pitchFamily="49" charset="-122"/>
                <a:ea typeface="楷体_GB2312" pitchFamily="49" charset="-122"/>
              </a:rPr>
              <a:t>）电源电压波动</a:t>
            </a:r>
          </a:p>
        </p:txBody>
      </p:sp>
      <p:sp>
        <p:nvSpPr>
          <p:cNvPr id="13" name="Rectangle 7"/>
          <p:cNvSpPr>
            <a:spLocks noChangeArrowheads="1"/>
          </p:cNvSpPr>
          <p:nvPr/>
        </p:nvSpPr>
        <p:spPr bwMode="auto">
          <a:xfrm>
            <a:off x="2466975" y="3163888"/>
            <a:ext cx="6172200" cy="1041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spcBef>
                <a:spcPct val="0"/>
              </a:spcBef>
              <a:buClr>
                <a:srgbClr val="0000FF"/>
              </a:buClr>
              <a:buSzPct val="85000"/>
              <a:buFont typeface="Monotype Sorts"/>
              <a:buNone/>
            </a:pPr>
            <a:r>
              <a:rPr lang="zh-CN" altLang="en-US" sz="2400" b="1">
                <a:solidFill>
                  <a:srgbClr val="000000"/>
                </a:solidFill>
                <a:latin typeface="Times New Roman" panose="02020603050405020304" pitchFamily="18" charset="0"/>
                <a:ea typeface="楷体_GB2312" pitchFamily="49" charset="-122"/>
              </a:rPr>
              <a:t>温度每升高</a:t>
            </a:r>
            <a:r>
              <a:rPr lang="en-US" altLang="zh-CN" sz="2400" b="1">
                <a:solidFill>
                  <a:srgbClr val="000000"/>
                </a:solidFill>
                <a:latin typeface="Times New Roman" panose="02020603050405020304" pitchFamily="18" charset="0"/>
                <a:ea typeface="楷体_GB2312" pitchFamily="49" charset="-122"/>
              </a:rPr>
              <a:t>1ºC</a:t>
            </a:r>
            <a:r>
              <a:rPr lang="zh-CN" altLang="en-US" sz="2400" b="1">
                <a:solidFill>
                  <a:srgbClr val="000000"/>
                </a:solidFill>
                <a:latin typeface="Times New Roman" panose="02020603050405020304" pitchFamily="18" charset="0"/>
                <a:ea typeface="楷体_GB2312" pitchFamily="49" charset="-122"/>
              </a:rPr>
              <a:t>，输出漂移电压按电压增益折算到输入端的等效输入漂移电压值。</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8" fill="hold" grpId="0" nodeType="click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8" presetClass="entr" presetSubtype="6"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strips(downRight)">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P spid="10" grpId="0" autoUpdateAnimBg="0"/>
      <p:bldP spid="11" grpId="0" autoUpdateAnimBg="0"/>
      <p:bldP spid="12" grpId="0" autoUpdateAnimBg="0"/>
      <p:bldP spid="13"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标题 1"/>
          <p:cNvSpPr>
            <a:spLocks noGrp="1"/>
          </p:cNvSpPr>
          <p:nvPr>
            <p:ph type="title"/>
          </p:nvPr>
        </p:nvSpPr>
        <p:spPr>
          <a:xfrm>
            <a:off x="701675" y="71438"/>
            <a:ext cx="7888288" cy="646112"/>
          </a:xfrm>
        </p:spPr>
        <p:txBody>
          <a:bodyPr/>
          <a:lstStyle/>
          <a:p>
            <a:pPr eaLnBrk="1" hangingPunct="1"/>
            <a:r>
              <a:rPr lang="en-US" altLang="zh-CN"/>
              <a:t>7.2.1  </a:t>
            </a:r>
            <a:r>
              <a:rPr lang="zh-CN" altLang="en-US"/>
              <a:t>差分式放大电路的一般结构</a:t>
            </a:r>
          </a:p>
        </p:txBody>
      </p:sp>
      <p:graphicFrame>
        <p:nvGraphicFramePr>
          <p:cNvPr id="29699" name="Object 5"/>
          <p:cNvGraphicFramePr>
            <a:graphicFrameLocks noChangeAspect="1"/>
          </p:cNvGraphicFramePr>
          <p:nvPr/>
        </p:nvGraphicFramePr>
        <p:xfrm>
          <a:off x="2051050" y="1376363"/>
          <a:ext cx="5106988" cy="4287837"/>
        </p:xfrm>
        <a:graphic>
          <a:graphicData uri="http://schemas.openxmlformats.org/presentationml/2006/ole">
            <mc:AlternateContent xmlns:mc="http://schemas.openxmlformats.org/markup-compatibility/2006">
              <mc:Choice xmlns:v="urn:schemas-microsoft-com:vml" Requires="v">
                <p:oleObj spid="_x0000_s16387" name="图片" r:id="rId3" imgW="2551218" imgH="2145792" progId="Word.Picture.8">
                  <p:embed/>
                </p:oleObj>
              </mc:Choice>
              <mc:Fallback>
                <p:oleObj name="图片" r:id="rId3" imgW="2551218" imgH="2145792" progId="Word.Picture.8">
                  <p:embed/>
                  <p:pic>
                    <p:nvPicPr>
                      <p:cNvPr id="29699"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050" y="1376363"/>
                        <a:ext cx="5106988" cy="4287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9700" name="Rectangle 8">
            <a:hlinkClick r:id="rId5" action="ppaction://hlinksldjump"/>
          </p:cNvPr>
          <p:cNvSpPr>
            <a:spLocks noChangeArrowheads="1"/>
          </p:cNvSpPr>
          <p:nvPr/>
        </p:nvSpPr>
        <p:spPr bwMode="auto">
          <a:xfrm>
            <a:off x="457200" y="692150"/>
            <a:ext cx="6346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3.  </a:t>
            </a:r>
            <a:r>
              <a:rPr lang="zh-CN" altLang="en-US" sz="2800" b="1">
                <a:solidFill>
                  <a:srgbClr val="800000"/>
                </a:solidFill>
                <a:latin typeface="Times New Roman" panose="02020603050405020304" pitchFamily="18" charset="0"/>
                <a:ea typeface="楷体_GB2312" pitchFamily="49" charset="-122"/>
              </a:rPr>
              <a:t>三端器件组成的差分式放大电路</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标题 1"/>
          <p:cNvSpPr>
            <a:spLocks noGrp="1"/>
          </p:cNvSpPr>
          <p:nvPr>
            <p:ph type="title"/>
          </p:nvPr>
        </p:nvSpPr>
        <p:spPr>
          <a:xfrm>
            <a:off x="701675" y="71438"/>
            <a:ext cx="7888288" cy="646112"/>
          </a:xfrm>
        </p:spPr>
        <p:txBody>
          <a:bodyPr/>
          <a:lstStyle/>
          <a:p>
            <a:pPr eaLnBrk="1" hangingPunct="1"/>
            <a:r>
              <a:rPr lang="en-US" altLang="zh-CN"/>
              <a:t>7.2.2  FET</a:t>
            </a:r>
            <a:r>
              <a:rPr lang="zh-CN" altLang="en-US"/>
              <a:t>差分式放大电路</a:t>
            </a:r>
          </a:p>
        </p:txBody>
      </p:sp>
      <p:graphicFrame>
        <p:nvGraphicFramePr>
          <p:cNvPr id="30723" name="Object 14"/>
          <p:cNvGraphicFramePr>
            <a:graphicFrameLocks noChangeAspect="1"/>
          </p:cNvGraphicFramePr>
          <p:nvPr/>
        </p:nvGraphicFramePr>
        <p:xfrm>
          <a:off x="2555875" y="765175"/>
          <a:ext cx="6416675" cy="3979863"/>
        </p:xfrm>
        <a:graphic>
          <a:graphicData uri="http://schemas.openxmlformats.org/presentationml/2006/ole">
            <mc:AlternateContent xmlns:mc="http://schemas.openxmlformats.org/markup-compatibility/2006">
              <mc:Choice xmlns:v="urn:schemas-microsoft-com:vml" Requires="v">
                <p:oleObj spid="_x0000_s17411" name="图片" r:id="rId3" imgW="3207914" imgH="1993294" progId="Word.Picture.8">
                  <p:embed/>
                </p:oleObj>
              </mc:Choice>
              <mc:Fallback>
                <p:oleObj name="图片" r:id="rId3" imgW="3207914" imgH="1993294" progId="Word.Picture.8">
                  <p:embed/>
                  <p:pic>
                    <p:nvPicPr>
                      <p:cNvPr id="30723" name="Object 1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55875" y="765175"/>
                        <a:ext cx="6416675" cy="397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724" name="Rectangle 6">
            <a:hlinkClick r:id="rId5" action="ppaction://hlinksldjump"/>
          </p:cNvPr>
          <p:cNvSpPr>
            <a:spLocks noChangeArrowheads="1"/>
          </p:cNvSpPr>
          <p:nvPr/>
        </p:nvSpPr>
        <p:spPr bwMode="auto">
          <a:xfrm>
            <a:off x="457200" y="692150"/>
            <a:ext cx="6346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1.  MOSFET</a:t>
            </a:r>
            <a:r>
              <a:rPr lang="zh-CN" altLang="en-US" sz="2800" b="1">
                <a:solidFill>
                  <a:srgbClr val="800000"/>
                </a:solidFill>
                <a:latin typeface="Times New Roman" panose="02020603050405020304" pitchFamily="18" charset="0"/>
                <a:ea typeface="楷体_GB2312" pitchFamily="49" charset="-122"/>
              </a:rPr>
              <a:t>电路组成</a:t>
            </a:r>
          </a:p>
        </p:txBody>
      </p:sp>
      <p:sp>
        <p:nvSpPr>
          <p:cNvPr id="8" name="Rectangle 11"/>
          <p:cNvSpPr>
            <a:spLocks noChangeArrowheads="1"/>
          </p:cNvSpPr>
          <p:nvPr/>
        </p:nvSpPr>
        <p:spPr bwMode="auto">
          <a:xfrm>
            <a:off x="539750" y="1376363"/>
            <a:ext cx="2138363" cy="162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spcBef>
                <a:spcPct val="30000"/>
              </a:spcBef>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T</a:t>
            </a:r>
            <a:r>
              <a:rPr lang="en-US" altLang="zh-CN" sz="2400" b="1" baseline="-25000">
                <a:solidFill>
                  <a:srgbClr val="000000"/>
                </a:solidFill>
                <a:latin typeface="Times New Roman" panose="02020603050405020304" pitchFamily="18" charset="0"/>
                <a:ea typeface="楷体_GB2312" pitchFamily="49" charset="-122"/>
              </a:rPr>
              <a:t>1</a:t>
            </a:r>
            <a:r>
              <a:rPr lang="zh-CN" altLang="en-US" sz="2400" b="1">
                <a:solidFill>
                  <a:srgbClr val="000000"/>
                </a:solidFill>
                <a:latin typeface="Times New Roman" panose="02020603050405020304" pitchFamily="18" charset="0"/>
                <a:ea typeface="楷体_GB2312" pitchFamily="49" charset="-122"/>
              </a:rPr>
              <a:t>、</a:t>
            </a:r>
            <a:r>
              <a:rPr lang="en-US" altLang="zh-CN" sz="2400" b="1">
                <a:solidFill>
                  <a:srgbClr val="000000"/>
                </a:solidFill>
                <a:latin typeface="Times New Roman" panose="02020603050405020304" pitchFamily="18" charset="0"/>
                <a:ea typeface="楷体_GB2312" pitchFamily="49" charset="-122"/>
              </a:rPr>
              <a:t>T</a:t>
            </a:r>
            <a:r>
              <a:rPr lang="en-US" altLang="zh-CN" sz="2400" b="1" baseline="-25000">
                <a:solidFill>
                  <a:srgbClr val="000000"/>
                </a:solidFill>
                <a:latin typeface="Times New Roman" panose="02020603050405020304" pitchFamily="18" charset="0"/>
                <a:ea typeface="楷体_GB2312" pitchFamily="49" charset="-122"/>
              </a:rPr>
              <a:t>2</a:t>
            </a:r>
            <a:r>
              <a:rPr lang="zh-CN" altLang="en-US" sz="2400" b="1">
                <a:solidFill>
                  <a:srgbClr val="000000"/>
                </a:solidFill>
                <a:latin typeface="Times New Roman" panose="02020603050405020304" pitchFamily="18" charset="0"/>
                <a:ea typeface="楷体_GB2312" pitchFamily="49" charset="-122"/>
              </a:rPr>
              <a:t>对称</a:t>
            </a:r>
          </a:p>
          <a:p>
            <a:pPr algn="just" eaLnBrk="1" hangingPunct="1">
              <a:lnSpc>
                <a:spcPct val="130000"/>
              </a:lnSpc>
              <a:spcBef>
                <a:spcPct val="30000"/>
              </a:spcBef>
              <a:buClr>
                <a:srgbClr val="CC0000"/>
              </a:buClr>
              <a:buFont typeface="Wingdings" panose="05000000000000000000" pitchFamily="2" charset="2"/>
              <a:buNone/>
            </a:pPr>
            <a:r>
              <a:rPr lang="zh-CN" altLang="en-US" sz="2400" b="1">
                <a:solidFill>
                  <a:srgbClr val="000000"/>
                </a:solidFill>
                <a:latin typeface="Times New Roman" panose="02020603050405020304" pitchFamily="18" charset="0"/>
                <a:ea typeface="楷体_GB2312" pitchFamily="49" charset="-122"/>
              </a:rPr>
              <a:t>源极共用电流源支路</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strips(downRight)">
                                      <p:cBhvr>
                                        <p:cTn id="7" dur="500"/>
                                        <p:tgtEl>
                                          <p:spTgt spid="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8">
                                            <p:txEl>
                                              <p:pRg st="1" end="1"/>
                                            </p:txEl>
                                          </p:spTgt>
                                        </p:tgtEl>
                                        <p:attrNameLst>
                                          <p:attrName>style.visibility</p:attrName>
                                        </p:attrNameLst>
                                      </p:cBhvr>
                                      <p:to>
                                        <p:strVal val="visible"/>
                                      </p:to>
                                    </p:set>
                                    <p:animEffect transition="in" filter="strips(downRight)">
                                      <p:cBhvr>
                                        <p:cTn id="12" dur="5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标题 1"/>
          <p:cNvSpPr>
            <a:spLocks noGrp="1"/>
          </p:cNvSpPr>
          <p:nvPr>
            <p:ph type="title"/>
          </p:nvPr>
        </p:nvSpPr>
        <p:spPr>
          <a:xfrm>
            <a:off x="701675" y="71438"/>
            <a:ext cx="7888288" cy="646112"/>
          </a:xfrm>
        </p:spPr>
        <p:txBody>
          <a:bodyPr/>
          <a:lstStyle/>
          <a:p>
            <a:pPr eaLnBrk="1" hangingPunct="1"/>
            <a:r>
              <a:rPr lang="en-US" altLang="zh-CN"/>
              <a:t>7.2.2  FET</a:t>
            </a:r>
            <a:r>
              <a:rPr lang="zh-CN" altLang="en-US"/>
              <a:t>差分式放大电路</a:t>
            </a:r>
          </a:p>
        </p:txBody>
      </p:sp>
      <p:sp>
        <p:nvSpPr>
          <p:cNvPr id="31747" name="Text Box 5"/>
          <p:cNvSpPr txBox="1">
            <a:spLocks noChangeArrowheads="1"/>
          </p:cNvSpPr>
          <p:nvPr/>
        </p:nvSpPr>
        <p:spPr bwMode="auto">
          <a:xfrm>
            <a:off x="441325" y="1341438"/>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静态</a:t>
            </a:r>
          </a:p>
        </p:txBody>
      </p:sp>
      <p:graphicFrame>
        <p:nvGraphicFramePr>
          <p:cNvPr id="17" name="Object 6"/>
          <p:cNvGraphicFramePr>
            <a:graphicFrameLocks noChangeAspect="1"/>
          </p:cNvGraphicFramePr>
          <p:nvPr/>
        </p:nvGraphicFramePr>
        <p:xfrm>
          <a:off x="1403350" y="1196975"/>
          <a:ext cx="3271838" cy="812800"/>
        </p:xfrm>
        <a:graphic>
          <a:graphicData uri="http://schemas.openxmlformats.org/presentationml/2006/ole">
            <mc:AlternateContent xmlns:mc="http://schemas.openxmlformats.org/markup-compatibility/2006">
              <mc:Choice xmlns:v="urn:schemas-microsoft-com:vml" Requires="v">
                <p:oleObj spid="_x0000_s18442" name="公式" r:id="rId3" imgW="1562100" imgH="406400" progId="Equation.3">
                  <p:embed/>
                </p:oleObj>
              </mc:Choice>
              <mc:Fallback>
                <p:oleObj name="公式" r:id="rId3" imgW="1562100" imgH="406400" progId="Equation.3">
                  <p:embed/>
                  <p:pic>
                    <p:nvPicPr>
                      <p:cNvPr id="17"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350" y="1196975"/>
                        <a:ext cx="3271838"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7"/>
          <p:cNvGraphicFramePr>
            <a:graphicFrameLocks noChangeAspect="1"/>
          </p:cNvGraphicFramePr>
          <p:nvPr/>
        </p:nvGraphicFramePr>
        <p:xfrm>
          <a:off x="1338263" y="2047875"/>
          <a:ext cx="2765425" cy="482600"/>
        </p:xfrm>
        <a:graphic>
          <a:graphicData uri="http://schemas.openxmlformats.org/presentationml/2006/ole">
            <mc:AlternateContent xmlns:mc="http://schemas.openxmlformats.org/markup-compatibility/2006">
              <mc:Choice xmlns:v="urn:schemas-microsoft-com:vml" Requires="v">
                <p:oleObj spid="_x0000_s18443" name="公式" r:id="rId5" imgW="1308100" imgH="241300" progId="Equation.3">
                  <p:embed/>
                </p:oleObj>
              </mc:Choice>
              <mc:Fallback>
                <p:oleObj name="公式" r:id="rId5" imgW="1308100" imgH="241300" progId="Equation.3">
                  <p:embed/>
                  <p:pic>
                    <p:nvPicPr>
                      <p:cNvPr id="18" name="Object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38263" y="2047875"/>
                        <a:ext cx="2765425"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8"/>
          <p:cNvGraphicFramePr>
            <a:graphicFrameLocks noChangeAspect="1"/>
          </p:cNvGraphicFramePr>
          <p:nvPr/>
        </p:nvGraphicFramePr>
        <p:xfrm>
          <a:off x="1335088" y="4576763"/>
          <a:ext cx="762000" cy="431800"/>
        </p:xfrm>
        <a:graphic>
          <a:graphicData uri="http://schemas.openxmlformats.org/presentationml/2006/ole">
            <mc:AlternateContent xmlns:mc="http://schemas.openxmlformats.org/markup-compatibility/2006">
              <mc:Choice xmlns:v="urn:schemas-microsoft-com:vml" Requires="v">
                <p:oleObj spid="_x0000_s18444" name="公式" r:id="rId7" imgW="380835" imgH="215806" progId="Equation.3">
                  <p:embed/>
                </p:oleObj>
              </mc:Choice>
              <mc:Fallback>
                <p:oleObj name="公式" r:id="rId7" imgW="380835" imgH="215806" progId="Equation.3">
                  <p:embed/>
                  <p:pic>
                    <p:nvPicPr>
                      <p:cNvPr id="19"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335088" y="4576763"/>
                        <a:ext cx="76200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0"/>
          <p:cNvGraphicFramePr>
            <a:graphicFrameLocks noChangeAspect="1"/>
          </p:cNvGraphicFramePr>
          <p:nvPr/>
        </p:nvGraphicFramePr>
        <p:xfrm>
          <a:off x="2055813" y="4545013"/>
          <a:ext cx="1168400" cy="482600"/>
        </p:xfrm>
        <a:graphic>
          <a:graphicData uri="http://schemas.openxmlformats.org/presentationml/2006/ole">
            <mc:AlternateContent xmlns:mc="http://schemas.openxmlformats.org/markup-compatibility/2006">
              <mc:Choice xmlns:v="urn:schemas-microsoft-com:vml" Requires="v">
                <p:oleObj spid="_x0000_s18445" name="公式" r:id="rId9" imgW="583947" imgH="241195" progId="Equation.3">
                  <p:embed/>
                </p:oleObj>
              </mc:Choice>
              <mc:Fallback>
                <p:oleObj name="公式" r:id="rId9" imgW="583947" imgH="241195" progId="Equation.3">
                  <p:embed/>
                  <p:pic>
                    <p:nvPicPr>
                      <p:cNvPr id="20" name="Object 10"/>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55813" y="4545013"/>
                        <a:ext cx="11684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11"/>
          <p:cNvGraphicFramePr>
            <a:graphicFrameLocks noChangeAspect="1"/>
          </p:cNvGraphicFramePr>
          <p:nvPr/>
        </p:nvGraphicFramePr>
        <p:xfrm>
          <a:off x="3208338" y="4551363"/>
          <a:ext cx="1295400" cy="482600"/>
        </p:xfrm>
        <a:graphic>
          <a:graphicData uri="http://schemas.openxmlformats.org/presentationml/2006/ole">
            <mc:AlternateContent xmlns:mc="http://schemas.openxmlformats.org/markup-compatibility/2006">
              <mc:Choice xmlns:v="urn:schemas-microsoft-com:vml" Requires="v">
                <p:oleObj spid="_x0000_s18446" name="公式" r:id="rId11" imgW="647700" imgH="241300" progId="Equation.3">
                  <p:embed/>
                </p:oleObj>
              </mc:Choice>
              <mc:Fallback>
                <p:oleObj name="公式" r:id="rId11" imgW="647700" imgH="241300" progId="Equation.3">
                  <p:embed/>
                  <p:pic>
                    <p:nvPicPr>
                      <p:cNvPr id="21" name="Object 11"/>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208338" y="4551363"/>
                        <a:ext cx="12954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12"/>
          <p:cNvGraphicFramePr>
            <a:graphicFrameLocks noChangeAspect="1"/>
          </p:cNvGraphicFramePr>
          <p:nvPr/>
        </p:nvGraphicFramePr>
        <p:xfrm>
          <a:off x="1150938" y="2673350"/>
          <a:ext cx="2868612" cy="508000"/>
        </p:xfrm>
        <a:graphic>
          <a:graphicData uri="http://schemas.openxmlformats.org/presentationml/2006/ole">
            <mc:AlternateContent xmlns:mc="http://schemas.openxmlformats.org/markup-compatibility/2006">
              <mc:Choice xmlns:v="urn:schemas-microsoft-com:vml" Requires="v">
                <p:oleObj spid="_x0000_s18447" name="公式" r:id="rId13" imgW="1435100" imgH="254000" progId="Equation.3">
                  <p:embed/>
                </p:oleObj>
              </mc:Choice>
              <mc:Fallback>
                <p:oleObj name="公式" r:id="rId13" imgW="1435100" imgH="254000" progId="Equation.3">
                  <p:embed/>
                  <p:pic>
                    <p:nvPicPr>
                      <p:cNvPr id="22" name="Object 12"/>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150938" y="2673350"/>
                        <a:ext cx="286861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754" name="Rectangle 15">
            <a:hlinkClick r:id="rId15" action="ppaction://hlinksldjump"/>
          </p:cNvPr>
          <p:cNvSpPr>
            <a:spLocks noChangeArrowheads="1"/>
          </p:cNvSpPr>
          <p:nvPr/>
        </p:nvSpPr>
        <p:spPr bwMode="auto">
          <a:xfrm>
            <a:off x="457200" y="692150"/>
            <a:ext cx="6346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2.  </a:t>
            </a:r>
            <a:r>
              <a:rPr lang="zh-CN" altLang="en-US" sz="2800" b="1">
                <a:solidFill>
                  <a:srgbClr val="800000"/>
                </a:solidFill>
                <a:latin typeface="Times New Roman" panose="02020603050405020304" pitchFamily="18" charset="0"/>
                <a:ea typeface="楷体_GB2312" pitchFamily="49" charset="-122"/>
              </a:rPr>
              <a:t>工作原理</a:t>
            </a:r>
          </a:p>
        </p:txBody>
      </p:sp>
      <p:graphicFrame>
        <p:nvGraphicFramePr>
          <p:cNvPr id="31755" name="Object 16"/>
          <p:cNvGraphicFramePr>
            <a:graphicFrameLocks noChangeAspect="1"/>
          </p:cNvGraphicFramePr>
          <p:nvPr/>
        </p:nvGraphicFramePr>
        <p:xfrm>
          <a:off x="4535488" y="765175"/>
          <a:ext cx="4459287" cy="3584575"/>
        </p:xfrm>
        <a:graphic>
          <a:graphicData uri="http://schemas.openxmlformats.org/presentationml/2006/ole">
            <mc:AlternateContent xmlns:mc="http://schemas.openxmlformats.org/markup-compatibility/2006">
              <mc:Choice xmlns:v="urn:schemas-microsoft-com:vml" Requires="v">
                <p:oleObj spid="_x0000_s18448" name="图片" r:id="rId16" imgW="2474934" imgH="1993294" progId="Word.Picture.8">
                  <p:embed/>
                </p:oleObj>
              </mc:Choice>
              <mc:Fallback>
                <p:oleObj name="图片" r:id="rId16" imgW="2474934" imgH="1993294" progId="Word.Picture.8">
                  <p:embed/>
                  <p:pic>
                    <p:nvPicPr>
                      <p:cNvPr id="31755" name="Object 1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535488" y="765175"/>
                        <a:ext cx="4459287" cy="358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18"/>
          <p:cNvGraphicFramePr>
            <a:graphicFrameLocks noChangeAspect="1"/>
          </p:cNvGraphicFramePr>
          <p:nvPr/>
        </p:nvGraphicFramePr>
        <p:xfrm>
          <a:off x="719138" y="3968750"/>
          <a:ext cx="2740025" cy="457200"/>
        </p:xfrm>
        <a:graphic>
          <a:graphicData uri="http://schemas.openxmlformats.org/presentationml/2006/ole">
            <mc:AlternateContent xmlns:mc="http://schemas.openxmlformats.org/markup-compatibility/2006">
              <mc:Choice xmlns:v="urn:schemas-microsoft-com:vml" Requires="v">
                <p:oleObj spid="_x0000_s18449" name="公式" r:id="rId18" imgW="1371600" imgH="228600" progId="Equation.3">
                  <p:embed/>
                </p:oleObj>
              </mc:Choice>
              <mc:Fallback>
                <p:oleObj name="公式" r:id="rId18" imgW="1371600" imgH="228600" progId="Equation.3">
                  <p:embed/>
                  <p:pic>
                    <p:nvPicPr>
                      <p:cNvPr id="25" name="Object 1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719138" y="3968750"/>
                        <a:ext cx="27400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Text Box 19"/>
          <p:cNvSpPr txBox="1">
            <a:spLocks noChangeArrowheads="1"/>
          </p:cNvSpPr>
          <p:nvPr/>
        </p:nvSpPr>
        <p:spPr bwMode="auto">
          <a:xfrm>
            <a:off x="503238" y="2636838"/>
            <a:ext cx="1143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由</a:t>
            </a:r>
          </a:p>
        </p:txBody>
      </p:sp>
      <p:sp>
        <p:nvSpPr>
          <p:cNvPr id="27" name="Text Box 20"/>
          <p:cNvSpPr txBox="1">
            <a:spLocks noChangeArrowheads="1"/>
          </p:cNvSpPr>
          <p:nvPr/>
        </p:nvSpPr>
        <p:spPr bwMode="auto">
          <a:xfrm>
            <a:off x="503238" y="3321050"/>
            <a:ext cx="28082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可求得  </a:t>
            </a:r>
            <a:r>
              <a:rPr kumimoji="1" lang="en-US" altLang="zh-CN" sz="2400" b="1" i="1">
                <a:solidFill>
                  <a:srgbClr val="000000"/>
                </a:solidFill>
                <a:latin typeface="Times New Roman" panose="0202060305040502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GSQ</a:t>
            </a:r>
          </a:p>
        </p:txBody>
      </p:sp>
      <p:sp>
        <p:nvSpPr>
          <p:cNvPr id="28" name="Text Box 21"/>
          <p:cNvSpPr txBox="1">
            <a:spLocks noChangeArrowheads="1"/>
          </p:cNvSpPr>
          <p:nvPr/>
        </p:nvSpPr>
        <p:spPr bwMode="auto">
          <a:xfrm>
            <a:off x="863600" y="5229225"/>
            <a:ext cx="55086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最后需要校验是否工作在饱和区</a:t>
            </a:r>
            <a:endParaRPr kumimoji="1" lang="zh-CN" altLang="en-US" sz="2400" b="1" baseline="-25000">
              <a:solidFill>
                <a:srgbClr val="000000"/>
              </a:solidFill>
              <a:latin typeface="Times New Roman" panose="02020603050405020304" pitchFamily="18" charset="0"/>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trips(downRight)">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trips(downRight)">
                                      <p:cBhvr>
                                        <p:cTn id="12" dur="500"/>
                                        <p:tgtEl>
                                          <p:spTgt spid="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strips(downRight)">
                                      <p:cBhvr>
                                        <p:cTn id="17" dur="500"/>
                                        <p:tgtEl>
                                          <p:spTgt spid="26"/>
                                        </p:tgtEl>
                                      </p:cBhvr>
                                    </p:animEffect>
                                  </p:childTnLst>
                                </p:cTn>
                              </p:par>
                            </p:childTnLst>
                          </p:cTn>
                        </p:par>
                        <p:par>
                          <p:cTn id="18" fill="hold" nodeType="afterGroup">
                            <p:stCondLst>
                              <p:cond delay="500"/>
                            </p:stCondLst>
                            <p:childTnLst>
                              <p:par>
                                <p:cTn id="19" presetID="18" presetClass="entr" presetSubtype="6"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Effect transition="in" filter="strips(downRight)">
                                      <p:cBhvr>
                                        <p:cTn id="21" dur="500"/>
                                        <p:tgtEl>
                                          <p:spTgt spid="22"/>
                                        </p:tgtEl>
                                      </p:cBhvr>
                                    </p:animEffect>
                                  </p:childTnLst>
                                </p:cTn>
                              </p:par>
                            </p:childTnLst>
                          </p:cTn>
                        </p:par>
                        <p:par>
                          <p:cTn id="22" fill="hold" nodeType="afterGroup">
                            <p:stCondLst>
                              <p:cond delay="1000"/>
                            </p:stCondLst>
                            <p:childTnLst>
                              <p:par>
                                <p:cTn id="23" presetID="18" presetClass="entr" presetSubtype="6"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strips(downRight)">
                                      <p:cBhvr>
                                        <p:cTn id="25" dur="500"/>
                                        <p:tgtEl>
                                          <p:spTgt spid="2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nodeType="click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strips(downRight)">
                                      <p:cBhvr>
                                        <p:cTn id="30" dur="500"/>
                                        <p:tgtEl>
                                          <p:spTgt spid="25"/>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8" presetClass="entr" presetSubtype="6" fill="hold" nodeType="click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strips(downRight)">
                                      <p:cBhvr>
                                        <p:cTn id="35" dur="500"/>
                                        <p:tgtEl>
                                          <p:spTgt spid="19"/>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8" presetClass="entr" presetSubtype="6" fill="hold" nodeType="click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strips(downRight)">
                                      <p:cBhvr>
                                        <p:cTn id="40" dur="500"/>
                                        <p:tgtEl>
                                          <p:spTgt spid="20"/>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18" presetClass="entr" presetSubtype="6" fill="hold" nodeType="click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strips(downRight)">
                                      <p:cBhvr>
                                        <p:cTn id="45" dur="500"/>
                                        <p:tgtEl>
                                          <p:spTgt spid="21"/>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18" presetClass="entr" presetSubtype="6" fill="hold" grpId="0" nodeType="click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strips(downRight)">
                                      <p:cBhvr>
                                        <p:cTn id="50"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7" grpId="0"/>
      <p:bldP spid="2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标题 1"/>
          <p:cNvSpPr>
            <a:spLocks noGrp="1"/>
          </p:cNvSpPr>
          <p:nvPr>
            <p:ph type="title"/>
          </p:nvPr>
        </p:nvSpPr>
        <p:spPr>
          <a:xfrm>
            <a:off x="701675" y="71438"/>
            <a:ext cx="7888288" cy="646112"/>
          </a:xfrm>
        </p:spPr>
        <p:txBody>
          <a:bodyPr/>
          <a:lstStyle/>
          <a:p>
            <a:pPr eaLnBrk="1" hangingPunct="1"/>
            <a:r>
              <a:rPr lang="en-US" altLang="zh-CN"/>
              <a:t>7.2.2  FET</a:t>
            </a:r>
            <a:r>
              <a:rPr lang="zh-CN" altLang="en-US"/>
              <a:t>差分式放大电路</a:t>
            </a:r>
          </a:p>
        </p:txBody>
      </p:sp>
      <p:graphicFrame>
        <p:nvGraphicFramePr>
          <p:cNvPr id="32771" name="Object 44"/>
          <p:cNvGraphicFramePr>
            <a:graphicFrameLocks noChangeAspect="1"/>
          </p:cNvGraphicFramePr>
          <p:nvPr/>
        </p:nvGraphicFramePr>
        <p:xfrm>
          <a:off x="3468688" y="2863850"/>
          <a:ext cx="5459412" cy="3336925"/>
        </p:xfrm>
        <a:graphic>
          <a:graphicData uri="http://schemas.openxmlformats.org/presentationml/2006/ole">
            <mc:AlternateContent xmlns:mc="http://schemas.openxmlformats.org/markup-compatibility/2006">
              <mc:Choice xmlns:v="urn:schemas-microsoft-com:vml" Requires="v">
                <p:oleObj spid="_x0000_s19468" name="图片" r:id="rId3" imgW="3207914" imgH="1964452" progId="Word.Picture.8">
                  <p:embed/>
                </p:oleObj>
              </mc:Choice>
              <mc:Fallback>
                <p:oleObj name="图片" r:id="rId3" imgW="3207914" imgH="1964452" progId="Word.Picture.8">
                  <p:embed/>
                  <p:pic>
                    <p:nvPicPr>
                      <p:cNvPr id="32771" name="Object 4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68688" y="2863850"/>
                        <a:ext cx="5459412"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Text Box 5"/>
          <p:cNvSpPr txBox="1">
            <a:spLocks noChangeArrowheads="1"/>
          </p:cNvSpPr>
          <p:nvPr/>
        </p:nvSpPr>
        <p:spPr bwMode="auto">
          <a:xfrm>
            <a:off x="3527425" y="657225"/>
            <a:ext cx="5545138"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i1</a:t>
            </a:r>
            <a:r>
              <a:rPr kumimoji="1" lang="zh-CN" altLang="en-US" sz="2000" b="1">
                <a:solidFill>
                  <a:srgbClr val="000000"/>
                </a:solidFill>
                <a:latin typeface="Times New Roman" panose="02020603050405020304" pitchFamily="18" charset="0"/>
                <a:ea typeface="楷体_GB2312" pitchFamily="49" charset="-122"/>
              </a:rPr>
              <a:t>和</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i2</a:t>
            </a:r>
            <a:r>
              <a:rPr kumimoji="1" lang="zh-CN" altLang="en-US" sz="2000" b="1">
                <a:solidFill>
                  <a:srgbClr val="000000"/>
                </a:solidFill>
                <a:latin typeface="Times New Roman" panose="02020603050405020304" pitchFamily="18" charset="0"/>
                <a:ea typeface="楷体_GB2312" pitchFamily="49" charset="-122"/>
              </a:rPr>
              <a:t>大小相等，相位相反。</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O1</a:t>
            </a:r>
            <a:r>
              <a:rPr kumimoji="1" lang="zh-CN" altLang="en-US" sz="2000" b="1">
                <a:solidFill>
                  <a:srgbClr val="000000"/>
                </a:solidFill>
                <a:latin typeface="Times New Roman" panose="02020603050405020304" pitchFamily="18" charset="0"/>
                <a:ea typeface="楷体_GB2312" pitchFamily="49" charset="-122"/>
              </a:rPr>
              <a:t>和</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O2</a:t>
            </a:r>
            <a:r>
              <a:rPr kumimoji="1" lang="zh-CN" altLang="en-US" sz="2000" b="1">
                <a:solidFill>
                  <a:srgbClr val="000000"/>
                </a:solidFill>
                <a:latin typeface="Times New Roman" panose="02020603050405020304" pitchFamily="18" charset="0"/>
                <a:ea typeface="楷体_GB2312" pitchFamily="49" charset="-122"/>
              </a:rPr>
              <a:t>大小相等，相位相反。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O</a:t>
            </a:r>
            <a:r>
              <a:rPr kumimoji="1" lang="en-US" altLang="zh-CN" sz="2000" b="1">
                <a:solidFill>
                  <a:srgbClr val="000000"/>
                </a:solidFill>
                <a:latin typeface="Times New Roman" panose="02020603050405020304" pitchFamily="18" charset="0"/>
                <a:ea typeface="楷体_GB2312" pitchFamily="49" charset="-122"/>
              </a:rPr>
              <a:t> =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O1</a:t>
            </a:r>
            <a:r>
              <a:rPr kumimoji="1" lang="en-US" altLang="zh-CN" sz="2000" b="1">
                <a:solidFill>
                  <a:srgbClr val="000000"/>
                </a:solidFill>
                <a:latin typeface="楷体_GB2312" pitchFamily="49" charset="-122"/>
                <a:ea typeface="楷体_GB2312" pitchFamily="49" charset="-122"/>
              </a:rPr>
              <a:t>-</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O2</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 0</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，信号被放大</a:t>
            </a:r>
          </a:p>
        </p:txBody>
      </p:sp>
      <p:sp>
        <p:nvSpPr>
          <p:cNvPr id="32773" name="Rectangle 18">
            <a:hlinkClick r:id="rId5" action="ppaction://hlinksldjump"/>
          </p:cNvPr>
          <p:cNvSpPr>
            <a:spLocks noChangeArrowheads="1"/>
          </p:cNvSpPr>
          <p:nvPr/>
        </p:nvSpPr>
        <p:spPr bwMode="auto">
          <a:xfrm>
            <a:off x="457200" y="692150"/>
            <a:ext cx="6346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2.  </a:t>
            </a:r>
            <a:r>
              <a:rPr lang="zh-CN" altLang="en-US" sz="2800" b="1">
                <a:solidFill>
                  <a:srgbClr val="800000"/>
                </a:solidFill>
                <a:latin typeface="Times New Roman" panose="02020603050405020304" pitchFamily="18" charset="0"/>
                <a:ea typeface="楷体_GB2312" pitchFamily="49" charset="-122"/>
              </a:rPr>
              <a:t>工作原理</a:t>
            </a:r>
          </a:p>
        </p:txBody>
      </p:sp>
      <p:sp>
        <p:nvSpPr>
          <p:cNvPr id="32774" name="Text Box 19"/>
          <p:cNvSpPr txBox="1">
            <a:spLocks noChangeArrowheads="1"/>
          </p:cNvSpPr>
          <p:nvPr/>
        </p:nvSpPr>
        <p:spPr bwMode="auto">
          <a:xfrm>
            <a:off x="441325" y="1233488"/>
            <a:ext cx="3051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动态：</a:t>
            </a:r>
            <a:r>
              <a:rPr kumimoji="1" lang="zh-CN" altLang="en-US" sz="2000" b="1">
                <a:solidFill>
                  <a:srgbClr val="CC0000"/>
                </a:solidFill>
                <a:latin typeface="Times New Roman" panose="02020603050405020304" pitchFamily="18" charset="0"/>
                <a:ea typeface="楷体_GB2312" pitchFamily="49" charset="-122"/>
              </a:rPr>
              <a:t>仅输入差模信号</a:t>
            </a:r>
          </a:p>
        </p:txBody>
      </p:sp>
      <p:graphicFrame>
        <p:nvGraphicFramePr>
          <p:cNvPr id="20" name="Object 26"/>
          <p:cNvGraphicFramePr>
            <a:graphicFrameLocks noChangeAspect="1"/>
          </p:cNvGraphicFramePr>
          <p:nvPr/>
        </p:nvGraphicFramePr>
        <p:xfrm>
          <a:off x="330200" y="1628775"/>
          <a:ext cx="1504950" cy="723900"/>
        </p:xfrm>
        <a:graphic>
          <a:graphicData uri="http://schemas.openxmlformats.org/presentationml/2006/ole">
            <mc:AlternateContent xmlns:mc="http://schemas.openxmlformats.org/markup-compatibility/2006">
              <mc:Choice xmlns:v="urn:schemas-microsoft-com:vml" Requires="v">
                <p:oleObj spid="_x0000_s19469" name="图片" r:id="rId6" imgW="1503743" imgH="724637" progId="Word.Picture.8">
                  <p:embed/>
                </p:oleObj>
              </mc:Choice>
              <mc:Fallback>
                <p:oleObj name="图片" r:id="rId6" imgW="1503743" imgH="724637" progId="Word.Picture.8">
                  <p:embed/>
                  <p:pic>
                    <p:nvPicPr>
                      <p:cNvPr id="20" name="Object 2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0200" y="1628775"/>
                        <a:ext cx="150495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28"/>
          <p:cNvGraphicFramePr>
            <a:graphicFrameLocks noChangeAspect="1"/>
          </p:cNvGraphicFramePr>
          <p:nvPr/>
        </p:nvGraphicFramePr>
        <p:xfrm>
          <a:off x="2057400" y="1628775"/>
          <a:ext cx="1504950" cy="723900"/>
        </p:xfrm>
        <a:graphic>
          <a:graphicData uri="http://schemas.openxmlformats.org/presentationml/2006/ole">
            <mc:AlternateContent xmlns:mc="http://schemas.openxmlformats.org/markup-compatibility/2006">
              <mc:Choice xmlns:v="urn:schemas-microsoft-com:vml" Requires="v">
                <p:oleObj spid="_x0000_s19470" name="图片" r:id="rId8" imgW="1503743" imgH="724637" progId="Word.Picture.8">
                  <p:embed/>
                </p:oleObj>
              </mc:Choice>
              <mc:Fallback>
                <p:oleObj name="图片" r:id="rId8" imgW="1503743" imgH="724637" progId="Word.Picture.8">
                  <p:embed/>
                  <p:pic>
                    <p:nvPicPr>
                      <p:cNvPr id="21" name="Object 2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2057400" y="1628775"/>
                        <a:ext cx="150495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30"/>
          <p:cNvGraphicFramePr>
            <a:graphicFrameLocks noChangeAspect="1"/>
          </p:cNvGraphicFramePr>
          <p:nvPr/>
        </p:nvGraphicFramePr>
        <p:xfrm>
          <a:off x="179388" y="2387600"/>
          <a:ext cx="1638300" cy="1219200"/>
        </p:xfrm>
        <a:graphic>
          <a:graphicData uri="http://schemas.openxmlformats.org/presentationml/2006/ole">
            <mc:AlternateContent xmlns:mc="http://schemas.openxmlformats.org/markup-compatibility/2006">
              <mc:Choice xmlns:v="urn:schemas-microsoft-com:vml" Requires="v">
                <p:oleObj spid="_x0000_s19471" name="图片" r:id="rId10" imgW="1637242" imgH="1220708" progId="Word.Picture.8">
                  <p:embed/>
                </p:oleObj>
              </mc:Choice>
              <mc:Fallback>
                <p:oleObj name="图片" r:id="rId10" imgW="1637242" imgH="1220708" progId="Word.Picture.8">
                  <p:embed/>
                  <p:pic>
                    <p:nvPicPr>
                      <p:cNvPr id="22" name="Object 30"/>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9388" y="2387600"/>
                        <a:ext cx="16383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32"/>
          <p:cNvGraphicFramePr>
            <a:graphicFrameLocks noChangeAspect="1"/>
          </p:cNvGraphicFramePr>
          <p:nvPr/>
        </p:nvGraphicFramePr>
        <p:xfrm>
          <a:off x="1906588" y="2387600"/>
          <a:ext cx="1638300" cy="1219200"/>
        </p:xfrm>
        <a:graphic>
          <a:graphicData uri="http://schemas.openxmlformats.org/presentationml/2006/ole">
            <mc:AlternateContent xmlns:mc="http://schemas.openxmlformats.org/markup-compatibility/2006">
              <mc:Choice xmlns:v="urn:schemas-microsoft-com:vml" Requires="v">
                <p:oleObj spid="_x0000_s19472" name="图片" r:id="rId12" imgW="1637242" imgH="1220708" progId="Word.Picture.8">
                  <p:embed/>
                </p:oleObj>
              </mc:Choice>
              <mc:Fallback>
                <p:oleObj name="图片" r:id="rId12" imgW="1637242" imgH="1220708" progId="Word.Picture.8">
                  <p:embed/>
                  <p:pic>
                    <p:nvPicPr>
                      <p:cNvPr id="23" name="Object 3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06588" y="2387600"/>
                        <a:ext cx="16383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34"/>
          <p:cNvGraphicFramePr>
            <a:graphicFrameLocks noChangeAspect="1"/>
          </p:cNvGraphicFramePr>
          <p:nvPr/>
        </p:nvGraphicFramePr>
        <p:xfrm>
          <a:off x="250825" y="3648075"/>
          <a:ext cx="1552575" cy="1219200"/>
        </p:xfrm>
        <a:graphic>
          <a:graphicData uri="http://schemas.openxmlformats.org/presentationml/2006/ole">
            <mc:AlternateContent xmlns:mc="http://schemas.openxmlformats.org/markup-compatibility/2006">
              <mc:Choice xmlns:v="urn:schemas-microsoft-com:vml" Requires="v">
                <p:oleObj spid="_x0000_s19473" name="图片" r:id="rId14" imgW="1551601" imgH="1220708" progId="Word.Picture.8">
                  <p:embed/>
                </p:oleObj>
              </mc:Choice>
              <mc:Fallback>
                <p:oleObj name="图片" r:id="rId14" imgW="1551601" imgH="1220708" progId="Word.Picture.8">
                  <p:embed/>
                  <p:pic>
                    <p:nvPicPr>
                      <p:cNvPr id="24" name="Object 3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50825" y="3648075"/>
                        <a:ext cx="15525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36"/>
          <p:cNvGraphicFramePr>
            <a:graphicFrameLocks noChangeAspect="1"/>
          </p:cNvGraphicFramePr>
          <p:nvPr/>
        </p:nvGraphicFramePr>
        <p:xfrm>
          <a:off x="2011363" y="3648075"/>
          <a:ext cx="1552575" cy="1219200"/>
        </p:xfrm>
        <a:graphic>
          <a:graphicData uri="http://schemas.openxmlformats.org/presentationml/2006/ole">
            <mc:AlternateContent xmlns:mc="http://schemas.openxmlformats.org/markup-compatibility/2006">
              <mc:Choice xmlns:v="urn:schemas-microsoft-com:vml" Requires="v">
                <p:oleObj spid="_x0000_s19474" name="图片" r:id="rId16" imgW="1551601" imgH="1220708" progId="Word.Picture.8">
                  <p:embed/>
                </p:oleObj>
              </mc:Choice>
              <mc:Fallback>
                <p:oleObj name="图片" r:id="rId16" imgW="1551601" imgH="1220708" progId="Word.Picture.8">
                  <p:embed/>
                  <p:pic>
                    <p:nvPicPr>
                      <p:cNvPr id="25" name="Object 36"/>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011363" y="3648075"/>
                        <a:ext cx="15525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48"/>
          <p:cNvGraphicFramePr>
            <a:graphicFrameLocks noChangeAspect="1"/>
          </p:cNvGraphicFramePr>
          <p:nvPr/>
        </p:nvGraphicFramePr>
        <p:xfrm>
          <a:off x="3851275" y="1592263"/>
          <a:ext cx="1533525" cy="1571625"/>
        </p:xfrm>
        <a:graphic>
          <a:graphicData uri="http://schemas.openxmlformats.org/presentationml/2006/ole">
            <mc:AlternateContent xmlns:mc="http://schemas.openxmlformats.org/markup-compatibility/2006">
              <mc:Choice xmlns:v="urn:schemas-microsoft-com:vml" Requires="v">
                <p:oleObj spid="_x0000_s19475" name="图片" r:id="rId18" imgW="1533351" imgH="1570762" progId="Word.Picture.8">
                  <p:embed/>
                </p:oleObj>
              </mc:Choice>
              <mc:Fallback>
                <p:oleObj name="图片" r:id="rId18" imgW="1533351" imgH="1570762" progId="Word.Picture.8">
                  <p:embed/>
                  <p:pic>
                    <p:nvPicPr>
                      <p:cNvPr id="26" name="Object 48"/>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851275" y="1592263"/>
                        <a:ext cx="1533525"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49"/>
          <p:cNvGraphicFramePr>
            <a:graphicFrameLocks noChangeAspect="1"/>
          </p:cNvGraphicFramePr>
          <p:nvPr/>
        </p:nvGraphicFramePr>
        <p:xfrm>
          <a:off x="228600" y="4838700"/>
          <a:ext cx="1571625" cy="1219200"/>
        </p:xfrm>
        <a:graphic>
          <a:graphicData uri="http://schemas.openxmlformats.org/presentationml/2006/ole">
            <mc:AlternateContent xmlns:mc="http://schemas.openxmlformats.org/markup-compatibility/2006">
              <mc:Choice xmlns:v="urn:schemas-microsoft-com:vml" Requires="v">
                <p:oleObj spid="_x0000_s19476" name="图片" r:id="rId20" imgW="1571514" imgH="1218465" progId="Word.Picture.8">
                  <p:embed/>
                </p:oleObj>
              </mc:Choice>
              <mc:Fallback>
                <p:oleObj name="图片" r:id="rId20" imgW="1571514" imgH="1218465" progId="Word.Picture.8">
                  <p:embed/>
                  <p:pic>
                    <p:nvPicPr>
                      <p:cNvPr id="27" name="Object 49"/>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28600" y="4838700"/>
                        <a:ext cx="15716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 name="Object 50"/>
          <p:cNvGraphicFramePr>
            <a:graphicFrameLocks noChangeAspect="1"/>
          </p:cNvGraphicFramePr>
          <p:nvPr/>
        </p:nvGraphicFramePr>
        <p:xfrm>
          <a:off x="1992313" y="4838700"/>
          <a:ext cx="1571625" cy="1219200"/>
        </p:xfrm>
        <a:graphic>
          <a:graphicData uri="http://schemas.openxmlformats.org/presentationml/2006/ole">
            <mc:AlternateContent xmlns:mc="http://schemas.openxmlformats.org/markup-compatibility/2006">
              <mc:Choice xmlns:v="urn:schemas-microsoft-com:vml" Requires="v">
                <p:oleObj spid="_x0000_s19477" name="图片" r:id="rId22" imgW="1571514" imgH="1218465" progId="Word.Picture.8">
                  <p:embed/>
                </p:oleObj>
              </mc:Choice>
              <mc:Fallback>
                <p:oleObj name="图片" r:id="rId22" imgW="1571514" imgH="1218465" progId="Word.Picture.8">
                  <p:embed/>
                  <p:pic>
                    <p:nvPicPr>
                      <p:cNvPr id="28" name="Object 50"/>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992313" y="4838700"/>
                        <a:ext cx="15716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left)">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500"/>
                                        <p:tgtEl>
                                          <p:spTgt spid="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left)">
                                      <p:cBhvr>
                                        <p:cTn id="17" dur="500"/>
                                        <p:tgtEl>
                                          <p:spTgt spid="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left)">
                                      <p:cBhvr>
                                        <p:cTn id="22" dur="500"/>
                                        <p:tgtEl>
                                          <p:spTgt spid="2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wipe(left)">
                                      <p:cBhvr>
                                        <p:cTn id="32" dur="500"/>
                                        <p:tgtEl>
                                          <p:spTgt spid="25"/>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wipe(left)">
                                      <p:cBhvr>
                                        <p:cTn id="42" dur="500"/>
                                        <p:tgtEl>
                                          <p:spTgt spid="2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wipe(left)">
                                      <p:cBhvr>
                                        <p:cTn id="47" dur="500"/>
                                        <p:tgtEl>
                                          <p:spTgt spid="26"/>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wipe(left)">
                                      <p:cBhvr>
                                        <p:cTn id="5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标题 1"/>
          <p:cNvSpPr>
            <a:spLocks noGrp="1"/>
          </p:cNvSpPr>
          <p:nvPr>
            <p:ph type="title"/>
          </p:nvPr>
        </p:nvSpPr>
        <p:spPr>
          <a:xfrm>
            <a:off x="701675" y="71438"/>
            <a:ext cx="7888288" cy="646112"/>
          </a:xfrm>
        </p:spPr>
        <p:txBody>
          <a:bodyPr/>
          <a:lstStyle/>
          <a:p>
            <a:pPr eaLnBrk="1" hangingPunct="1"/>
            <a:r>
              <a:rPr lang="en-US" altLang="zh-CN"/>
              <a:t>7.2.2  FET</a:t>
            </a:r>
            <a:r>
              <a:rPr lang="zh-CN" altLang="en-US"/>
              <a:t>差分式放大电路</a:t>
            </a:r>
          </a:p>
        </p:txBody>
      </p:sp>
      <p:graphicFrame>
        <p:nvGraphicFramePr>
          <p:cNvPr id="33795" name="Object 46"/>
          <p:cNvGraphicFramePr>
            <a:graphicFrameLocks noChangeAspect="1"/>
          </p:cNvGraphicFramePr>
          <p:nvPr/>
        </p:nvGraphicFramePr>
        <p:xfrm>
          <a:off x="3851275" y="2744788"/>
          <a:ext cx="5005388" cy="3336925"/>
        </p:xfrm>
        <a:graphic>
          <a:graphicData uri="http://schemas.openxmlformats.org/presentationml/2006/ole">
            <mc:AlternateContent xmlns:mc="http://schemas.openxmlformats.org/markup-compatibility/2006">
              <mc:Choice xmlns:v="urn:schemas-microsoft-com:vml" Requires="v">
                <p:oleObj spid="_x0000_s20492" name="图片" r:id="rId3" imgW="2941638" imgH="1964452" progId="Word.Picture.8">
                  <p:embed/>
                </p:oleObj>
              </mc:Choice>
              <mc:Fallback>
                <p:oleObj name="图片" r:id="rId3" imgW="2941638" imgH="1964452" progId="Word.Picture.8">
                  <p:embed/>
                  <p:pic>
                    <p:nvPicPr>
                      <p:cNvPr id="33795" name="Object 4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51275" y="2744788"/>
                        <a:ext cx="5005388"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26"/>
          <p:cNvGraphicFramePr>
            <a:graphicFrameLocks noChangeAspect="1"/>
          </p:cNvGraphicFramePr>
          <p:nvPr/>
        </p:nvGraphicFramePr>
        <p:xfrm>
          <a:off x="3851275" y="1592263"/>
          <a:ext cx="1533525" cy="1571625"/>
        </p:xfrm>
        <a:graphic>
          <a:graphicData uri="http://schemas.openxmlformats.org/presentationml/2006/ole">
            <mc:AlternateContent xmlns:mc="http://schemas.openxmlformats.org/markup-compatibility/2006">
              <mc:Choice xmlns:v="urn:schemas-microsoft-com:vml" Requires="v">
                <p:oleObj spid="_x0000_s20493" name="图片" r:id="rId5" imgW="1532530" imgH="1573653" progId="Word.Picture.8">
                  <p:embed/>
                </p:oleObj>
              </mc:Choice>
              <mc:Fallback>
                <p:oleObj name="图片" r:id="rId5" imgW="1532530" imgH="1573653" progId="Word.Picture.8">
                  <p:embed/>
                  <p:pic>
                    <p:nvPicPr>
                      <p:cNvPr id="18" name="Object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851275" y="1592263"/>
                        <a:ext cx="1533525" cy="157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Text Box 4"/>
          <p:cNvSpPr txBox="1">
            <a:spLocks noChangeArrowheads="1"/>
          </p:cNvSpPr>
          <p:nvPr/>
        </p:nvSpPr>
        <p:spPr bwMode="auto">
          <a:xfrm>
            <a:off x="3311525" y="657225"/>
            <a:ext cx="5832475"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i1</a:t>
            </a:r>
            <a:r>
              <a:rPr kumimoji="1" lang="zh-CN" altLang="en-US" sz="2000" b="1">
                <a:solidFill>
                  <a:srgbClr val="000000"/>
                </a:solidFill>
                <a:latin typeface="Times New Roman" panose="02020603050405020304" pitchFamily="18" charset="0"/>
                <a:ea typeface="楷体_GB2312" pitchFamily="49" charset="-122"/>
              </a:rPr>
              <a:t>和</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i2</a:t>
            </a:r>
            <a:r>
              <a:rPr kumimoji="1" lang="zh-CN" altLang="en-US" sz="2000" b="1">
                <a:solidFill>
                  <a:srgbClr val="000000"/>
                </a:solidFill>
                <a:latin typeface="Times New Roman" panose="02020603050405020304" pitchFamily="18" charset="0"/>
                <a:ea typeface="楷体_GB2312" pitchFamily="49" charset="-122"/>
              </a:rPr>
              <a:t>大小相等，相位相同。</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O1</a:t>
            </a:r>
            <a:r>
              <a:rPr kumimoji="1" lang="zh-CN" altLang="en-US" sz="2000" b="1">
                <a:solidFill>
                  <a:srgbClr val="000000"/>
                </a:solidFill>
                <a:latin typeface="Times New Roman" panose="02020603050405020304" pitchFamily="18" charset="0"/>
                <a:ea typeface="楷体_GB2312" pitchFamily="49" charset="-122"/>
              </a:rPr>
              <a:t>和</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O2</a:t>
            </a:r>
            <a:r>
              <a:rPr kumimoji="1" lang="zh-CN" altLang="en-US" sz="2000" b="1">
                <a:solidFill>
                  <a:srgbClr val="000000"/>
                </a:solidFill>
                <a:latin typeface="Times New Roman" panose="02020603050405020304" pitchFamily="18" charset="0"/>
                <a:ea typeface="楷体_GB2312" pitchFamily="49" charset="-122"/>
              </a:rPr>
              <a:t>大小相等，相位相同。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O</a:t>
            </a:r>
            <a:r>
              <a:rPr kumimoji="1" lang="en-US" altLang="zh-CN" sz="2000" b="1">
                <a:solidFill>
                  <a:srgbClr val="000000"/>
                </a:solidFill>
                <a:latin typeface="Times New Roman" panose="02020603050405020304" pitchFamily="18" charset="0"/>
                <a:ea typeface="楷体_GB2312" pitchFamily="49" charset="-122"/>
              </a:rPr>
              <a:t> = </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O1</a:t>
            </a:r>
            <a:r>
              <a:rPr kumimoji="1" lang="en-US" altLang="zh-CN" sz="2000" b="1">
                <a:solidFill>
                  <a:srgbClr val="000000"/>
                </a:solidFill>
                <a:latin typeface="楷体_GB2312" pitchFamily="49" charset="-122"/>
                <a:ea typeface="楷体_GB2312" pitchFamily="49" charset="-122"/>
              </a:rPr>
              <a:t>-</a:t>
            </a:r>
            <a:r>
              <a:rPr kumimoji="1" lang="en-US" altLang="zh-CN" sz="2000" b="1" i="1">
                <a:solidFill>
                  <a:srgbClr val="000000"/>
                </a:solidFill>
                <a:latin typeface="Book Antiqua" panose="02040602050305030304" pitchFamily="18" charset="0"/>
                <a:ea typeface="楷体_GB2312" pitchFamily="49" charset="-122"/>
              </a:rPr>
              <a:t>v</a:t>
            </a:r>
            <a:r>
              <a:rPr kumimoji="1" lang="en-US" altLang="zh-CN" sz="2000" b="1" baseline="-25000">
                <a:solidFill>
                  <a:srgbClr val="000000"/>
                </a:solidFill>
                <a:latin typeface="Times New Roman" panose="02020603050405020304" pitchFamily="18" charset="0"/>
                <a:ea typeface="楷体_GB2312" pitchFamily="49" charset="-122"/>
              </a:rPr>
              <a:t>O2</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 0</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，双端无信号输出</a:t>
            </a:r>
          </a:p>
        </p:txBody>
      </p:sp>
      <p:sp>
        <p:nvSpPr>
          <p:cNvPr id="33798" name="Rectangle 6">
            <a:hlinkClick r:id="rId7" action="ppaction://hlinksldjump"/>
          </p:cNvPr>
          <p:cNvSpPr>
            <a:spLocks noChangeArrowheads="1"/>
          </p:cNvSpPr>
          <p:nvPr/>
        </p:nvSpPr>
        <p:spPr bwMode="auto">
          <a:xfrm>
            <a:off x="457200" y="692150"/>
            <a:ext cx="6346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2.  </a:t>
            </a:r>
            <a:r>
              <a:rPr lang="zh-CN" altLang="en-US" sz="2800" b="1">
                <a:solidFill>
                  <a:srgbClr val="800000"/>
                </a:solidFill>
                <a:latin typeface="Times New Roman" panose="02020603050405020304" pitchFamily="18" charset="0"/>
                <a:ea typeface="楷体_GB2312" pitchFamily="49" charset="-122"/>
              </a:rPr>
              <a:t>工作原理</a:t>
            </a:r>
          </a:p>
        </p:txBody>
      </p:sp>
      <p:sp>
        <p:nvSpPr>
          <p:cNvPr id="33799" name="Text Box 7"/>
          <p:cNvSpPr txBox="1">
            <a:spLocks noChangeArrowheads="1"/>
          </p:cNvSpPr>
          <p:nvPr/>
        </p:nvSpPr>
        <p:spPr bwMode="auto">
          <a:xfrm>
            <a:off x="441325" y="1233488"/>
            <a:ext cx="3051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动态：</a:t>
            </a:r>
            <a:r>
              <a:rPr kumimoji="1" lang="zh-CN" altLang="en-US" sz="2000" b="1">
                <a:solidFill>
                  <a:srgbClr val="CC0000"/>
                </a:solidFill>
                <a:latin typeface="Times New Roman" panose="02020603050405020304" pitchFamily="18" charset="0"/>
                <a:ea typeface="楷体_GB2312" pitchFamily="49" charset="-122"/>
              </a:rPr>
              <a:t>仅输入共模信号</a:t>
            </a:r>
          </a:p>
        </p:txBody>
      </p:sp>
      <p:graphicFrame>
        <p:nvGraphicFramePr>
          <p:cNvPr id="22" name="Object 9"/>
          <p:cNvGraphicFramePr>
            <a:graphicFrameLocks noChangeAspect="1"/>
          </p:cNvGraphicFramePr>
          <p:nvPr/>
        </p:nvGraphicFramePr>
        <p:xfrm>
          <a:off x="330200" y="1628775"/>
          <a:ext cx="1504950" cy="723900"/>
        </p:xfrm>
        <a:graphic>
          <a:graphicData uri="http://schemas.openxmlformats.org/presentationml/2006/ole">
            <mc:AlternateContent xmlns:mc="http://schemas.openxmlformats.org/markup-compatibility/2006">
              <mc:Choice xmlns:v="urn:schemas-microsoft-com:vml" Requires="v">
                <p:oleObj spid="_x0000_s20494" name="图片" r:id="rId8" imgW="1503743" imgH="724637" progId="Word.Picture.8">
                  <p:embed/>
                </p:oleObj>
              </mc:Choice>
              <mc:Fallback>
                <p:oleObj name="图片" r:id="rId8" imgW="1503743" imgH="724637" progId="Word.Picture.8">
                  <p:embed/>
                  <p:pic>
                    <p:nvPicPr>
                      <p:cNvPr id="22" name="Object 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30200" y="1628775"/>
                        <a:ext cx="150495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11"/>
          <p:cNvGraphicFramePr>
            <a:graphicFrameLocks noChangeAspect="1"/>
          </p:cNvGraphicFramePr>
          <p:nvPr/>
        </p:nvGraphicFramePr>
        <p:xfrm>
          <a:off x="179388" y="2387600"/>
          <a:ext cx="1638300" cy="1219200"/>
        </p:xfrm>
        <a:graphic>
          <a:graphicData uri="http://schemas.openxmlformats.org/presentationml/2006/ole">
            <mc:AlternateContent xmlns:mc="http://schemas.openxmlformats.org/markup-compatibility/2006">
              <mc:Choice xmlns:v="urn:schemas-microsoft-com:vml" Requires="v">
                <p:oleObj spid="_x0000_s20495" name="图片" r:id="rId10" imgW="1637242" imgH="1220708" progId="Word.Picture.8">
                  <p:embed/>
                </p:oleObj>
              </mc:Choice>
              <mc:Fallback>
                <p:oleObj name="图片" r:id="rId10" imgW="1637242" imgH="1220708" progId="Word.Picture.8">
                  <p:embed/>
                  <p:pic>
                    <p:nvPicPr>
                      <p:cNvPr id="23"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9388" y="2387600"/>
                        <a:ext cx="16383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18"/>
          <p:cNvGraphicFramePr>
            <a:graphicFrameLocks noChangeAspect="1"/>
          </p:cNvGraphicFramePr>
          <p:nvPr/>
        </p:nvGraphicFramePr>
        <p:xfrm>
          <a:off x="1943100" y="1628775"/>
          <a:ext cx="1504950" cy="723900"/>
        </p:xfrm>
        <a:graphic>
          <a:graphicData uri="http://schemas.openxmlformats.org/presentationml/2006/ole">
            <mc:AlternateContent xmlns:mc="http://schemas.openxmlformats.org/markup-compatibility/2006">
              <mc:Choice xmlns:v="urn:schemas-microsoft-com:vml" Requires="v">
                <p:oleObj spid="_x0000_s20496" name="图片" r:id="rId12" imgW="1503743" imgH="724637" progId="Word.Picture.8">
                  <p:embed/>
                </p:oleObj>
              </mc:Choice>
              <mc:Fallback>
                <p:oleObj name="图片" r:id="rId12" imgW="1503743" imgH="724637" progId="Word.Picture.8">
                  <p:embed/>
                  <p:pic>
                    <p:nvPicPr>
                      <p:cNvPr id="24" name="Object 18"/>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943100" y="1628775"/>
                        <a:ext cx="150495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0"/>
          <p:cNvGraphicFramePr>
            <a:graphicFrameLocks noChangeAspect="1"/>
          </p:cNvGraphicFramePr>
          <p:nvPr/>
        </p:nvGraphicFramePr>
        <p:xfrm>
          <a:off x="1781175" y="2384425"/>
          <a:ext cx="1638300" cy="1219200"/>
        </p:xfrm>
        <a:graphic>
          <a:graphicData uri="http://schemas.openxmlformats.org/presentationml/2006/ole">
            <mc:AlternateContent xmlns:mc="http://schemas.openxmlformats.org/markup-compatibility/2006">
              <mc:Choice xmlns:v="urn:schemas-microsoft-com:vml" Requires="v">
                <p:oleObj spid="_x0000_s20497" name="图片" r:id="rId14" imgW="1637242" imgH="1220708" progId="Word.Picture.8">
                  <p:embed/>
                </p:oleObj>
              </mc:Choice>
              <mc:Fallback>
                <p:oleObj name="图片" r:id="rId14" imgW="1637242" imgH="1220708" progId="Word.Picture.8">
                  <p:embed/>
                  <p:pic>
                    <p:nvPicPr>
                      <p:cNvPr id="25" name="Object 2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781175" y="2384425"/>
                        <a:ext cx="1638300"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30"/>
          <p:cNvGraphicFramePr>
            <a:graphicFrameLocks noChangeAspect="1"/>
          </p:cNvGraphicFramePr>
          <p:nvPr/>
        </p:nvGraphicFramePr>
        <p:xfrm>
          <a:off x="263525" y="3573463"/>
          <a:ext cx="1552575" cy="1219200"/>
        </p:xfrm>
        <a:graphic>
          <a:graphicData uri="http://schemas.openxmlformats.org/presentationml/2006/ole">
            <mc:AlternateContent xmlns:mc="http://schemas.openxmlformats.org/markup-compatibility/2006">
              <mc:Choice xmlns:v="urn:schemas-microsoft-com:vml" Requires="v">
                <p:oleObj spid="_x0000_s20498" name="图片" r:id="rId16" imgW="1551601" imgH="1220708" progId="Word.Picture.8">
                  <p:embed/>
                </p:oleObj>
              </mc:Choice>
              <mc:Fallback>
                <p:oleObj name="图片" r:id="rId16" imgW="1551601" imgH="1220708" progId="Word.Picture.8">
                  <p:embed/>
                  <p:pic>
                    <p:nvPicPr>
                      <p:cNvPr id="26" name="Object 3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263525" y="3573463"/>
                        <a:ext cx="15525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32"/>
          <p:cNvGraphicFramePr>
            <a:graphicFrameLocks noChangeAspect="1"/>
          </p:cNvGraphicFramePr>
          <p:nvPr/>
        </p:nvGraphicFramePr>
        <p:xfrm>
          <a:off x="1871663" y="3578225"/>
          <a:ext cx="1552575" cy="1219200"/>
        </p:xfrm>
        <a:graphic>
          <a:graphicData uri="http://schemas.openxmlformats.org/presentationml/2006/ole">
            <mc:AlternateContent xmlns:mc="http://schemas.openxmlformats.org/markup-compatibility/2006">
              <mc:Choice xmlns:v="urn:schemas-microsoft-com:vml" Requires="v">
                <p:oleObj spid="_x0000_s20499" name="图片" r:id="rId18" imgW="1551601" imgH="1220708" progId="Word.Picture.8">
                  <p:embed/>
                </p:oleObj>
              </mc:Choice>
              <mc:Fallback>
                <p:oleObj name="图片" r:id="rId18" imgW="1551601" imgH="1220708" progId="Word.Picture.8">
                  <p:embed/>
                  <p:pic>
                    <p:nvPicPr>
                      <p:cNvPr id="27" name="Object 3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871663" y="3578225"/>
                        <a:ext cx="155257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 name="Text Box 38"/>
          <p:cNvSpPr txBox="1">
            <a:spLocks noChangeArrowheads="1"/>
          </p:cNvSpPr>
          <p:nvPr/>
        </p:nvSpPr>
        <p:spPr bwMode="auto">
          <a:xfrm>
            <a:off x="5795963" y="1535113"/>
            <a:ext cx="3024187" cy="885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实际上单端输出时也有很强的共模信号抑制能力</a:t>
            </a:r>
          </a:p>
        </p:txBody>
      </p:sp>
      <p:graphicFrame>
        <p:nvGraphicFramePr>
          <p:cNvPr id="29" name="Object 48"/>
          <p:cNvGraphicFramePr>
            <a:graphicFrameLocks noChangeAspect="1"/>
          </p:cNvGraphicFramePr>
          <p:nvPr/>
        </p:nvGraphicFramePr>
        <p:xfrm>
          <a:off x="250825" y="4760913"/>
          <a:ext cx="1571625" cy="1219200"/>
        </p:xfrm>
        <a:graphic>
          <a:graphicData uri="http://schemas.openxmlformats.org/presentationml/2006/ole">
            <mc:AlternateContent xmlns:mc="http://schemas.openxmlformats.org/markup-compatibility/2006">
              <mc:Choice xmlns:v="urn:schemas-microsoft-com:vml" Requires="v">
                <p:oleObj spid="_x0000_s20500" name="图片" r:id="rId20" imgW="1571514" imgH="1218465" progId="Word.Picture.8">
                  <p:embed/>
                </p:oleObj>
              </mc:Choice>
              <mc:Fallback>
                <p:oleObj name="图片" r:id="rId20" imgW="1571514" imgH="1218465" progId="Word.Picture.8">
                  <p:embed/>
                  <p:pic>
                    <p:nvPicPr>
                      <p:cNvPr id="29" name="Object 48"/>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250825" y="4760913"/>
                        <a:ext cx="15716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49"/>
          <p:cNvGraphicFramePr>
            <a:graphicFrameLocks noChangeAspect="1"/>
          </p:cNvGraphicFramePr>
          <p:nvPr/>
        </p:nvGraphicFramePr>
        <p:xfrm>
          <a:off x="1847850" y="4760913"/>
          <a:ext cx="1571625" cy="1219200"/>
        </p:xfrm>
        <a:graphic>
          <a:graphicData uri="http://schemas.openxmlformats.org/presentationml/2006/ole">
            <mc:AlternateContent xmlns:mc="http://schemas.openxmlformats.org/markup-compatibility/2006">
              <mc:Choice xmlns:v="urn:schemas-microsoft-com:vml" Requires="v">
                <p:oleObj spid="_x0000_s20501" name="图片" r:id="rId22" imgW="1571514" imgH="1218465" progId="Word.Picture.8">
                  <p:embed/>
                </p:oleObj>
              </mc:Choice>
              <mc:Fallback>
                <p:oleObj name="图片" r:id="rId22" imgW="1571514" imgH="1218465" progId="Word.Picture.8">
                  <p:embed/>
                  <p:pic>
                    <p:nvPicPr>
                      <p:cNvPr id="30" name="Object 49"/>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1847850" y="4760913"/>
                        <a:ext cx="1571625" cy="121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wipe(left)">
                                      <p:cBhvr>
                                        <p:cTn id="12" dur="500"/>
                                        <p:tgtEl>
                                          <p:spTgt spid="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left)">
                                      <p:cBhvr>
                                        <p:cTn id="17" dur="500"/>
                                        <p:tgtEl>
                                          <p:spTgt spid="2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wipe(left)">
                                      <p:cBhvr>
                                        <p:cTn id="22" dur="500"/>
                                        <p:tgtEl>
                                          <p:spTgt spid="2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wipe(left)">
                                      <p:cBhvr>
                                        <p:cTn id="27" dur="500"/>
                                        <p:tgtEl>
                                          <p:spTgt spid="2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nodeType="click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wipe(left)">
                                      <p:cBhvr>
                                        <p:cTn id="37" dur="500"/>
                                        <p:tgtEl>
                                          <p:spTgt spid="29"/>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left)">
                                      <p:cBhvr>
                                        <p:cTn id="42" dur="500"/>
                                        <p:tgtEl>
                                          <p:spTgt spid="3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2" presetClass="entr" presetSubtype="8" fill="hold" nodeType="click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left)">
                                      <p:cBhvr>
                                        <p:cTn id="47" dur="500"/>
                                        <p:tgtEl>
                                          <p:spTgt spid="18"/>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19"/>
                                        </p:tgtEl>
                                        <p:attrNameLst>
                                          <p:attrName>style.visibility</p:attrName>
                                        </p:attrNameLst>
                                      </p:cBhvr>
                                      <p:to>
                                        <p:strVal val="visible"/>
                                      </p:to>
                                    </p:set>
                                    <p:animEffect transition="in" filter="wipe(left)">
                                      <p:cBhvr>
                                        <p:cTn id="52" dur="500"/>
                                        <p:tgtEl>
                                          <p:spTgt spid="19"/>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22" presetClass="entr" presetSubtype="8" fill="hold" grpId="0" nodeType="clickEffect">
                                  <p:stCondLst>
                                    <p:cond delay="0"/>
                                  </p:stCondLst>
                                  <p:childTnLst>
                                    <p:set>
                                      <p:cBhvr>
                                        <p:cTn id="56" dur="1" fill="hold">
                                          <p:stCondLst>
                                            <p:cond delay="0"/>
                                          </p:stCondLst>
                                        </p:cTn>
                                        <p:tgtEl>
                                          <p:spTgt spid="28"/>
                                        </p:tgtEl>
                                        <p:attrNameLst>
                                          <p:attrName>style.visibility</p:attrName>
                                        </p:attrNameLst>
                                      </p:cBhvr>
                                      <p:to>
                                        <p:strVal val="visible"/>
                                      </p:to>
                                    </p:set>
                                    <p:animEffect transition="in" filter="wipe(left)">
                                      <p:cBhvr>
                                        <p:cTn id="5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utoUpdateAnimBg="0"/>
      <p:bldP spid="28" grpId="0"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标题 1"/>
          <p:cNvSpPr>
            <a:spLocks noGrp="1"/>
          </p:cNvSpPr>
          <p:nvPr>
            <p:ph type="title"/>
          </p:nvPr>
        </p:nvSpPr>
        <p:spPr>
          <a:xfrm>
            <a:off x="701675" y="71438"/>
            <a:ext cx="7888288" cy="646112"/>
          </a:xfrm>
        </p:spPr>
        <p:txBody>
          <a:bodyPr/>
          <a:lstStyle/>
          <a:p>
            <a:pPr eaLnBrk="1" hangingPunct="1"/>
            <a:r>
              <a:rPr lang="en-US" altLang="zh-CN"/>
              <a:t>7.2.2  FET</a:t>
            </a:r>
            <a:r>
              <a:rPr lang="zh-CN" altLang="en-US"/>
              <a:t>差分式放大电路</a:t>
            </a:r>
          </a:p>
        </p:txBody>
      </p:sp>
      <p:sp>
        <p:nvSpPr>
          <p:cNvPr id="8" name="Rectangle 3"/>
          <p:cNvSpPr>
            <a:spLocks noChangeArrowheads="1"/>
          </p:cNvSpPr>
          <p:nvPr/>
        </p:nvSpPr>
        <p:spPr bwMode="auto">
          <a:xfrm>
            <a:off x="381000" y="1685925"/>
            <a:ext cx="8151813" cy="111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en-US" altLang="zh-CN" sz="2400" b="1">
                <a:solidFill>
                  <a:srgbClr val="000000"/>
                </a:solidFill>
                <a:latin typeface="楷体_GB2312" pitchFamily="49" charset="-122"/>
                <a:ea typeface="楷体_GB2312" pitchFamily="49" charset="-122"/>
              </a:rPr>
              <a:t>   </a:t>
            </a:r>
            <a:r>
              <a:rPr lang="zh-CN" altLang="en-US" sz="2400" b="1">
                <a:solidFill>
                  <a:srgbClr val="000000"/>
                </a:solidFill>
                <a:latin typeface="楷体_GB2312" pitchFamily="49" charset="-122"/>
                <a:ea typeface="楷体_GB2312" pitchFamily="49" charset="-122"/>
              </a:rPr>
              <a:t>温度变化和电源电压波动，都将使两个漏极电流产生变化，且变化趋势相同。</a:t>
            </a:r>
            <a:endParaRPr lang="zh-CN" altLang="en-US" sz="2400" b="1" i="1">
              <a:solidFill>
                <a:srgbClr val="000000"/>
              </a:solidFill>
              <a:latin typeface="楷体_GB2312" pitchFamily="49" charset="-122"/>
              <a:ea typeface="楷体_GB2312" pitchFamily="49" charset="-122"/>
            </a:endParaRPr>
          </a:p>
        </p:txBody>
      </p:sp>
      <p:sp>
        <p:nvSpPr>
          <p:cNvPr id="9" name="Rectangle 4"/>
          <p:cNvSpPr>
            <a:spLocks noChangeArrowheads="1"/>
          </p:cNvSpPr>
          <p:nvPr/>
        </p:nvSpPr>
        <p:spPr bwMode="auto">
          <a:xfrm>
            <a:off x="431800" y="2816225"/>
            <a:ext cx="3887788" cy="111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en-US" altLang="zh-CN" sz="2400" b="1">
                <a:solidFill>
                  <a:srgbClr val="CC0000"/>
                </a:solidFill>
                <a:latin typeface="楷体_GB2312" pitchFamily="49" charset="-122"/>
                <a:ea typeface="楷体_GB2312" pitchFamily="49" charset="-122"/>
              </a:rPr>
              <a:t>    </a:t>
            </a:r>
            <a:r>
              <a:rPr lang="zh-CN" altLang="en-US" sz="2400" b="1">
                <a:solidFill>
                  <a:srgbClr val="CC0000"/>
                </a:solidFill>
                <a:latin typeface="楷体_GB2312" pitchFamily="49" charset="-122"/>
                <a:ea typeface="楷体_GB2312" pitchFamily="49" charset="-122"/>
              </a:rPr>
              <a:t>其效果相当于在两个输入端加入了共模信号</a:t>
            </a:r>
            <a:endParaRPr lang="zh-CN" altLang="en-US" sz="2400" b="1" i="1">
              <a:solidFill>
                <a:srgbClr val="CC0000"/>
              </a:solidFill>
              <a:latin typeface="楷体_GB2312" pitchFamily="49" charset="-122"/>
              <a:ea typeface="楷体_GB2312" pitchFamily="49" charset="-122"/>
            </a:endParaRPr>
          </a:p>
        </p:txBody>
      </p:sp>
      <p:sp>
        <p:nvSpPr>
          <p:cNvPr id="34821" name="Rectangle 7">
            <a:hlinkClick r:id="rId3" action="ppaction://hlinksldjump"/>
          </p:cNvPr>
          <p:cNvSpPr>
            <a:spLocks noChangeArrowheads="1"/>
          </p:cNvSpPr>
          <p:nvPr/>
        </p:nvSpPr>
        <p:spPr bwMode="auto">
          <a:xfrm>
            <a:off x="457200" y="692150"/>
            <a:ext cx="6346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2.  </a:t>
            </a:r>
            <a:r>
              <a:rPr lang="zh-CN" altLang="en-US" sz="2800" b="1">
                <a:solidFill>
                  <a:srgbClr val="800000"/>
                </a:solidFill>
                <a:latin typeface="Times New Roman" panose="02020603050405020304" pitchFamily="18" charset="0"/>
                <a:ea typeface="楷体_GB2312" pitchFamily="49" charset="-122"/>
              </a:rPr>
              <a:t>工作原理</a:t>
            </a:r>
          </a:p>
        </p:txBody>
      </p:sp>
      <p:sp>
        <p:nvSpPr>
          <p:cNvPr id="34822" name="Text Box 8"/>
          <p:cNvSpPr txBox="1">
            <a:spLocks noChangeArrowheads="1"/>
          </p:cNvSpPr>
          <p:nvPr/>
        </p:nvSpPr>
        <p:spPr bwMode="auto">
          <a:xfrm>
            <a:off x="441325" y="1233488"/>
            <a:ext cx="3051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抑制零点漂移原理</a:t>
            </a:r>
          </a:p>
        </p:txBody>
      </p:sp>
      <p:graphicFrame>
        <p:nvGraphicFramePr>
          <p:cNvPr id="34823" name="Object 13"/>
          <p:cNvGraphicFramePr>
            <a:graphicFrameLocks noChangeAspect="1"/>
          </p:cNvGraphicFramePr>
          <p:nvPr/>
        </p:nvGraphicFramePr>
        <p:xfrm>
          <a:off x="3851275" y="2744788"/>
          <a:ext cx="5005388" cy="3336925"/>
        </p:xfrm>
        <a:graphic>
          <a:graphicData uri="http://schemas.openxmlformats.org/presentationml/2006/ole">
            <mc:AlternateContent xmlns:mc="http://schemas.openxmlformats.org/markup-compatibility/2006">
              <mc:Choice xmlns:v="urn:schemas-microsoft-com:vml" Requires="v">
                <p:oleObj spid="_x0000_s21507" name="图片" r:id="rId4" imgW="2941638" imgH="1964452" progId="Word.Picture.8">
                  <p:embed/>
                </p:oleObj>
              </mc:Choice>
              <mc:Fallback>
                <p:oleObj name="图片" r:id="rId4" imgW="2941638" imgH="1964452" progId="Word.Picture.8">
                  <p:embed/>
                  <p:pic>
                    <p:nvPicPr>
                      <p:cNvPr id="34823"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1275" y="2744788"/>
                        <a:ext cx="5005388"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8"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lide(fromLeft)">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2" presetClass="entr" presetSubtype="2"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lide(fromRigh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50" name="Object 31"/>
          <p:cNvGraphicFramePr>
            <a:graphicFrameLocks noChangeAspect="1"/>
          </p:cNvGraphicFramePr>
          <p:nvPr/>
        </p:nvGraphicFramePr>
        <p:xfrm>
          <a:off x="4284663" y="125413"/>
          <a:ext cx="4814887" cy="2943225"/>
        </p:xfrm>
        <a:graphic>
          <a:graphicData uri="http://schemas.openxmlformats.org/presentationml/2006/ole">
            <mc:AlternateContent xmlns:mc="http://schemas.openxmlformats.org/markup-compatibility/2006">
              <mc:Choice xmlns:v="urn:schemas-microsoft-com:vml" Requires="v">
                <p:oleObj spid="_x0000_s22533" name="图片" r:id="rId3" imgW="3207914" imgH="1964452" progId="Word.Picture.8">
                  <p:embed/>
                </p:oleObj>
              </mc:Choice>
              <mc:Fallback>
                <p:oleObj name="图片" r:id="rId3" imgW="3207914" imgH="1964452" progId="Word.Picture.8">
                  <p:embed/>
                  <p:pic>
                    <p:nvPicPr>
                      <p:cNvPr id="35850" name="Object 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4663" y="125413"/>
                        <a:ext cx="4814887" cy="2943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842" name="标题 1"/>
          <p:cNvSpPr>
            <a:spLocks noGrp="1"/>
          </p:cNvSpPr>
          <p:nvPr>
            <p:ph type="title"/>
          </p:nvPr>
        </p:nvSpPr>
        <p:spPr>
          <a:xfrm>
            <a:off x="701675" y="71438"/>
            <a:ext cx="7888288" cy="646112"/>
          </a:xfrm>
        </p:spPr>
        <p:txBody>
          <a:bodyPr/>
          <a:lstStyle/>
          <a:p>
            <a:pPr eaLnBrk="1" hangingPunct="1"/>
            <a:r>
              <a:rPr lang="en-US" altLang="zh-CN"/>
              <a:t>7.2.2  FET</a:t>
            </a:r>
            <a:r>
              <a:rPr lang="zh-CN" altLang="en-US"/>
              <a:t>差分式放大电路</a:t>
            </a:r>
          </a:p>
        </p:txBody>
      </p:sp>
      <p:graphicFrame>
        <p:nvGraphicFramePr>
          <p:cNvPr id="11" name="Object 25"/>
          <p:cNvGraphicFramePr>
            <a:graphicFrameLocks noChangeAspect="1"/>
          </p:cNvGraphicFramePr>
          <p:nvPr/>
        </p:nvGraphicFramePr>
        <p:xfrm>
          <a:off x="4300538" y="3249613"/>
          <a:ext cx="4772025" cy="2771775"/>
        </p:xfrm>
        <a:graphic>
          <a:graphicData uri="http://schemas.openxmlformats.org/presentationml/2006/ole">
            <mc:AlternateContent xmlns:mc="http://schemas.openxmlformats.org/markup-compatibility/2006">
              <mc:Choice xmlns:v="urn:schemas-microsoft-com:vml" Requires="v">
                <p:oleObj spid="_x0000_s22534" name="图片" r:id="rId5" imgW="3179487" imgH="1850169" progId="Word.Picture.8">
                  <p:embed/>
                </p:oleObj>
              </mc:Choice>
              <mc:Fallback>
                <p:oleObj name="图片" r:id="rId5" imgW="3179487" imgH="1850169" progId="Word.Picture.8">
                  <p:embed/>
                  <p:pic>
                    <p:nvPicPr>
                      <p:cNvPr id="11" name="Object 2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0538" y="3249613"/>
                        <a:ext cx="4772025"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5844" name="Text Box 4"/>
          <p:cNvSpPr txBox="1">
            <a:spLocks noChangeArrowheads="1"/>
          </p:cNvSpPr>
          <p:nvPr/>
        </p:nvSpPr>
        <p:spPr bwMode="auto">
          <a:xfrm>
            <a:off x="152400" y="1177925"/>
            <a:ext cx="342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FF"/>
                </a:solidFill>
                <a:latin typeface="Times New Roman" panose="02020603050405020304" pitchFamily="18" charset="0"/>
                <a:ea typeface="楷体_GB2312" pitchFamily="49" charset="-122"/>
              </a:rPr>
              <a:t>（</a:t>
            </a:r>
            <a:r>
              <a:rPr kumimoji="1" lang="en-US" altLang="zh-CN" sz="2400" b="1">
                <a:solidFill>
                  <a:srgbClr val="0000FF"/>
                </a:solidFill>
                <a:latin typeface="Times New Roman" panose="02020603050405020304" pitchFamily="18" charset="0"/>
                <a:ea typeface="楷体_GB2312" pitchFamily="49" charset="-122"/>
              </a:rPr>
              <a:t>1</a:t>
            </a:r>
            <a:r>
              <a:rPr kumimoji="1" lang="zh-CN" altLang="en-US" sz="2400" b="1">
                <a:solidFill>
                  <a:srgbClr val="0000FF"/>
                </a:solidFill>
                <a:latin typeface="Times New Roman" panose="02020603050405020304" pitchFamily="18" charset="0"/>
                <a:ea typeface="楷体_GB2312" pitchFamily="49" charset="-122"/>
              </a:rPr>
              <a:t>）差模情况</a:t>
            </a:r>
          </a:p>
        </p:txBody>
      </p:sp>
      <p:sp>
        <p:nvSpPr>
          <p:cNvPr id="13" name="Rectangle 14"/>
          <p:cNvSpPr>
            <a:spLocks noChangeArrowheads="1"/>
          </p:cNvSpPr>
          <p:nvPr/>
        </p:nvSpPr>
        <p:spPr bwMode="auto">
          <a:xfrm>
            <a:off x="533400" y="1639888"/>
            <a:ext cx="27432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buClr>
                <a:srgbClr val="CC0000"/>
              </a:buClr>
              <a:buFont typeface="Wingdings" panose="05000000000000000000" pitchFamily="2" charset="2"/>
              <a:buNone/>
            </a:pPr>
            <a:r>
              <a:rPr lang="en-US" altLang="zh-CN" sz="2200" b="1">
                <a:solidFill>
                  <a:srgbClr val="000000"/>
                </a:solidFill>
                <a:latin typeface="楷体_GB2312" pitchFamily="49" charset="-122"/>
                <a:ea typeface="楷体_GB2312" pitchFamily="49" charset="-122"/>
              </a:rPr>
              <a:t>&lt;A&gt; </a:t>
            </a:r>
            <a:r>
              <a:rPr lang="zh-CN" altLang="en-US" sz="2200" b="1">
                <a:solidFill>
                  <a:srgbClr val="000000"/>
                </a:solidFill>
                <a:latin typeface="楷体_GB2312" pitchFamily="49" charset="-122"/>
                <a:ea typeface="楷体_GB2312" pitchFamily="49" charset="-122"/>
              </a:rPr>
              <a:t>双入、双出</a:t>
            </a:r>
            <a:endParaRPr lang="zh-CN" altLang="en-US" sz="2200" b="1" i="1">
              <a:solidFill>
                <a:srgbClr val="000000"/>
              </a:solidFill>
              <a:latin typeface="楷体_GB2312" pitchFamily="49" charset="-122"/>
              <a:ea typeface="楷体_GB2312" pitchFamily="49" charset="-122"/>
            </a:endParaRPr>
          </a:p>
        </p:txBody>
      </p:sp>
      <p:sp>
        <p:nvSpPr>
          <p:cNvPr id="35846" name="Rectangle 18">
            <a:hlinkClick r:id="rId7" action="ppaction://hlinksldjump"/>
          </p:cNvPr>
          <p:cNvSpPr>
            <a:spLocks noChangeArrowheads="1"/>
          </p:cNvSpPr>
          <p:nvPr/>
        </p:nvSpPr>
        <p:spPr bwMode="auto">
          <a:xfrm>
            <a:off x="457200" y="692150"/>
            <a:ext cx="6346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3.  </a:t>
            </a:r>
            <a:r>
              <a:rPr lang="zh-CN" altLang="en-US" sz="2800" b="1">
                <a:solidFill>
                  <a:srgbClr val="800000"/>
                </a:solidFill>
                <a:latin typeface="Times New Roman" panose="02020603050405020304" pitchFamily="18" charset="0"/>
                <a:ea typeface="楷体_GB2312" pitchFamily="49" charset="-122"/>
              </a:rPr>
              <a:t>主要指标计算</a:t>
            </a:r>
          </a:p>
        </p:txBody>
      </p:sp>
      <p:sp>
        <p:nvSpPr>
          <p:cNvPr id="15" name="Rectangle 20"/>
          <p:cNvSpPr>
            <a:spLocks noChangeArrowheads="1"/>
          </p:cNvSpPr>
          <p:nvPr/>
        </p:nvSpPr>
        <p:spPr bwMode="auto">
          <a:xfrm>
            <a:off x="431800" y="2024063"/>
            <a:ext cx="3852863" cy="3570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en-US" altLang="zh-CN" sz="2200" b="1" i="1">
                <a:solidFill>
                  <a:srgbClr val="000000"/>
                </a:solidFill>
                <a:latin typeface="Book Antiqua" panose="02040602050305030304" pitchFamily="18" charset="0"/>
                <a:ea typeface="楷体_GB2312" pitchFamily="49" charset="-122"/>
                <a:cs typeface="Times New Roman" panose="02020603050405020304" pitchFamily="18" charset="0"/>
              </a:rPr>
              <a:t>v</a:t>
            </a:r>
            <a:r>
              <a:rPr lang="en-US" altLang="zh-CN" sz="2200" b="1" baseline="-30000">
                <a:solidFill>
                  <a:srgbClr val="000000"/>
                </a:solidFill>
                <a:latin typeface="Times New Roman" panose="02020603050405020304" pitchFamily="18" charset="0"/>
                <a:ea typeface="楷体_GB2312" pitchFamily="49" charset="-122"/>
                <a:cs typeface="Times New Roman" panose="02020603050405020304" pitchFamily="18" charset="0"/>
              </a:rPr>
              <a:t>i1</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和</a:t>
            </a:r>
            <a:r>
              <a:rPr lang="en-US" altLang="zh-CN" sz="2200" b="1" i="1">
                <a:solidFill>
                  <a:srgbClr val="000000"/>
                </a:solidFill>
                <a:latin typeface="Book Antiqua" panose="02040602050305030304" pitchFamily="18" charset="0"/>
                <a:ea typeface="楷体_GB2312" pitchFamily="49" charset="-122"/>
                <a:cs typeface="Times New Roman" panose="02020603050405020304" pitchFamily="18" charset="0"/>
              </a:rPr>
              <a:t>v</a:t>
            </a:r>
            <a:r>
              <a:rPr lang="en-US" altLang="zh-CN" sz="2200" b="1" baseline="-30000">
                <a:solidFill>
                  <a:srgbClr val="000000"/>
                </a:solidFill>
                <a:latin typeface="Times New Roman" panose="02020603050405020304" pitchFamily="18" charset="0"/>
                <a:ea typeface="楷体_GB2312" pitchFamily="49" charset="-122"/>
                <a:cs typeface="Times New Roman" panose="02020603050405020304" pitchFamily="18" charset="0"/>
              </a:rPr>
              <a:t>i2</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大小相等，相位相反</a:t>
            </a:r>
          </a:p>
          <a:p>
            <a:pPr algn="just" eaLnBrk="1" hangingPunct="1">
              <a:lnSpc>
                <a:spcPct val="140000"/>
              </a:lnSpc>
              <a:buClr>
                <a:srgbClr val="CC0000"/>
              </a:buClr>
              <a:buFont typeface="Wingdings" panose="05000000000000000000" pitchFamily="2" charset="2"/>
              <a:buNone/>
            </a:pPr>
            <a:r>
              <a:rPr lang="en-US" altLang="zh-CN" sz="2200" b="1" i="1">
                <a:solidFill>
                  <a:srgbClr val="000000"/>
                </a:solidFill>
                <a:latin typeface="Times New Roman" panose="02020603050405020304" pitchFamily="18" charset="0"/>
                <a:ea typeface="楷体_GB2312" pitchFamily="49" charset="-122"/>
                <a:cs typeface="Times New Roman" panose="02020603050405020304" pitchFamily="18" charset="0"/>
              </a:rPr>
              <a:t>i</a:t>
            </a:r>
            <a:r>
              <a:rPr lang="en-US" altLang="zh-CN" sz="2200" b="1" baseline="-30000">
                <a:solidFill>
                  <a:srgbClr val="000000"/>
                </a:solidFill>
                <a:latin typeface="Times New Roman" panose="02020603050405020304" pitchFamily="18" charset="0"/>
                <a:ea typeface="楷体_GB2312" pitchFamily="49" charset="-122"/>
                <a:cs typeface="Times New Roman" panose="02020603050405020304" pitchFamily="18" charset="0"/>
              </a:rPr>
              <a:t>D1</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的增加量等于</a:t>
            </a:r>
            <a:r>
              <a:rPr lang="en-US" altLang="zh-CN" sz="2200" b="1" i="1">
                <a:solidFill>
                  <a:srgbClr val="000000"/>
                </a:solidFill>
                <a:latin typeface="Times New Roman" panose="02020603050405020304" pitchFamily="18" charset="0"/>
                <a:ea typeface="楷体_GB2312" pitchFamily="49" charset="-122"/>
                <a:cs typeface="Times New Roman" panose="02020603050405020304" pitchFamily="18" charset="0"/>
              </a:rPr>
              <a:t>i</a:t>
            </a:r>
            <a:r>
              <a:rPr lang="en-US" altLang="zh-CN" sz="2200" b="1" baseline="-30000">
                <a:solidFill>
                  <a:srgbClr val="000000"/>
                </a:solidFill>
                <a:latin typeface="Times New Roman" panose="02020603050405020304" pitchFamily="18" charset="0"/>
                <a:ea typeface="楷体_GB2312" pitchFamily="49" charset="-122"/>
                <a:cs typeface="Times New Roman" panose="02020603050405020304" pitchFamily="18" charset="0"/>
              </a:rPr>
              <a:t>D2</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的减小量（或者相反）</a:t>
            </a:r>
          </a:p>
          <a:p>
            <a:pPr algn="just" eaLnBrk="1" hangingPunct="1">
              <a:lnSpc>
                <a:spcPct val="140000"/>
              </a:lnSpc>
              <a:buClr>
                <a:srgbClr val="CC0000"/>
              </a:buClr>
              <a:buFont typeface="Wingdings" panose="05000000000000000000" pitchFamily="2" charset="2"/>
              <a:buNone/>
            </a:pP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流过源极公共支路的电流不变，即公共源极</a:t>
            </a:r>
            <a:r>
              <a:rPr lang="en-US" altLang="zh-CN" sz="2200" b="1">
                <a:solidFill>
                  <a:srgbClr val="000000"/>
                </a:solidFill>
                <a:latin typeface="Times New Roman" panose="02020603050405020304" pitchFamily="18" charset="0"/>
                <a:ea typeface="楷体_GB2312" pitchFamily="49" charset="-122"/>
                <a:cs typeface="Times New Roman" panose="02020603050405020304" pitchFamily="18" charset="0"/>
              </a:rPr>
              <a:t>s</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电位没变化</a:t>
            </a:r>
          </a:p>
          <a:p>
            <a:pPr algn="just" eaLnBrk="1" hangingPunct="1">
              <a:lnSpc>
                <a:spcPct val="140000"/>
              </a:lnSpc>
              <a:buClr>
                <a:srgbClr val="CC0000"/>
              </a:buClr>
              <a:buFont typeface="Wingdings" panose="05000000000000000000" pitchFamily="2" charset="2"/>
              <a:buNone/>
            </a:pP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相当于</a:t>
            </a:r>
            <a:r>
              <a:rPr lang="en-US" altLang="zh-CN" sz="2200" b="1">
                <a:solidFill>
                  <a:srgbClr val="000000"/>
                </a:solidFill>
                <a:latin typeface="Times New Roman" panose="02020603050405020304" pitchFamily="18" charset="0"/>
                <a:ea typeface="楷体_GB2312" pitchFamily="49" charset="-122"/>
                <a:cs typeface="Times New Roman" panose="02020603050405020304" pitchFamily="18" charset="0"/>
              </a:rPr>
              <a:t>s</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节点交流量为零，即</a:t>
            </a:r>
            <a:r>
              <a:rPr lang="en-US" altLang="zh-CN" sz="2200" b="1" i="1">
                <a:solidFill>
                  <a:srgbClr val="000000"/>
                </a:solidFill>
                <a:latin typeface="Book Antiqua" panose="02040602050305030304" pitchFamily="18" charset="0"/>
                <a:ea typeface="楷体_GB2312" pitchFamily="49" charset="-122"/>
                <a:cs typeface="Times New Roman" panose="02020603050405020304" pitchFamily="18" charset="0"/>
              </a:rPr>
              <a:t>v</a:t>
            </a:r>
            <a:r>
              <a:rPr lang="en-US" altLang="zh-CN" sz="2200" b="1" baseline="-30000">
                <a:solidFill>
                  <a:srgbClr val="000000"/>
                </a:solidFill>
                <a:latin typeface="Times New Roman" panose="02020603050405020304" pitchFamily="18" charset="0"/>
                <a:ea typeface="楷体_GB2312" pitchFamily="49" charset="-122"/>
                <a:cs typeface="Times New Roman" panose="02020603050405020304" pitchFamily="18" charset="0"/>
              </a:rPr>
              <a:t>s</a:t>
            </a:r>
            <a:r>
              <a:rPr lang="en-US" altLang="zh-CN" sz="2200" b="1">
                <a:solidFill>
                  <a:srgbClr val="000000"/>
                </a:solidFill>
                <a:latin typeface="Times New Roman" panose="02020603050405020304" pitchFamily="18" charset="0"/>
                <a:ea typeface="楷体_GB2312" pitchFamily="49" charset="-122"/>
                <a:cs typeface="Times New Roman" panose="02020603050405020304" pitchFamily="18" charset="0"/>
              </a:rPr>
              <a:t>=0</a:t>
            </a:r>
            <a:r>
              <a:rPr lang="zh-CN" altLang="en-US" sz="2200" b="1" i="1">
                <a:solidFill>
                  <a:srgbClr val="000000"/>
                </a:solidFill>
                <a:latin typeface="Times New Roman" panose="02020603050405020304" pitchFamily="18" charset="0"/>
                <a:ea typeface="楷体_GB2312" pitchFamily="49" charset="-122"/>
                <a:cs typeface="Times New Roman" panose="02020603050405020304" pitchFamily="18" charset="0"/>
              </a:rPr>
              <a:t>，</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故得交流通路</a:t>
            </a:r>
            <a:endParaRPr lang="zh-CN" altLang="en-US" sz="2200" b="1" i="1">
              <a:solidFill>
                <a:srgbClr val="000000"/>
              </a:solidFill>
              <a:latin typeface="Times New Roman" panose="02020603050405020304" pitchFamily="18" charset="0"/>
              <a:ea typeface="楷体_GB2312" pitchFamily="49" charset="-122"/>
              <a:cs typeface="Times New Roman" panose="02020603050405020304" pitchFamily="18" charset="0"/>
            </a:endParaRPr>
          </a:p>
        </p:txBody>
      </p:sp>
      <p:sp>
        <p:nvSpPr>
          <p:cNvPr id="16" name="Rectangle 27"/>
          <p:cNvSpPr>
            <a:spLocks noChangeArrowheads="1"/>
          </p:cNvSpPr>
          <p:nvPr/>
        </p:nvSpPr>
        <p:spPr bwMode="auto">
          <a:xfrm>
            <a:off x="431800" y="5589588"/>
            <a:ext cx="3205163"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双端输出接负载</a:t>
            </a:r>
            <a:endParaRPr lang="zh-CN" altLang="en-US" sz="2200" b="1" i="1">
              <a:solidFill>
                <a:srgbClr val="000000"/>
              </a:solidFill>
              <a:latin typeface="Times New Roman" panose="02020603050405020304" pitchFamily="18" charset="0"/>
              <a:ea typeface="楷体_GB2312" pitchFamily="49" charset="-122"/>
              <a:cs typeface="Times New Roman" panose="02020603050405020304" pitchFamily="18" charset="0"/>
            </a:endParaRPr>
          </a:p>
        </p:txBody>
      </p:sp>
      <p:graphicFrame>
        <p:nvGraphicFramePr>
          <p:cNvPr id="17" name="Object 28"/>
          <p:cNvGraphicFramePr>
            <a:graphicFrameLocks noChangeAspect="1"/>
          </p:cNvGraphicFramePr>
          <p:nvPr/>
        </p:nvGraphicFramePr>
        <p:xfrm>
          <a:off x="4319588" y="3249613"/>
          <a:ext cx="4772025" cy="2771775"/>
        </p:xfrm>
        <a:graphic>
          <a:graphicData uri="http://schemas.openxmlformats.org/presentationml/2006/ole">
            <mc:AlternateContent xmlns:mc="http://schemas.openxmlformats.org/markup-compatibility/2006">
              <mc:Choice xmlns:v="urn:schemas-microsoft-com:vml" Requires="v">
                <p:oleObj spid="_x0000_s22535" name="图片" r:id="rId8" imgW="3179487" imgH="1850169" progId="Word.Picture.8">
                  <p:embed/>
                </p:oleObj>
              </mc:Choice>
              <mc:Fallback>
                <p:oleObj name="图片" r:id="rId8" imgW="3179487" imgH="1850169" progId="Word.Picture.8">
                  <p:embed/>
                  <p:pic>
                    <p:nvPicPr>
                      <p:cNvPr id="17" name="Object 2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19588" y="3249613"/>
                        <a:ext cx="4772025"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downRight)">
                                      <p:cBhvr>
                                        <p:cTn id="7" dur="5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5">
                                            <p:txEl>
                                              <p:pRg st="0" end="0"/>
                                            </p:txEl>
                                          </p:spTgt>
                                        </p:tgtEl>
                                        <p:attrNameLst>
                                          <p:attrName>style.visibility</p:attrName>
                                        </p:attrNameLst>
                                      </p:cBhvr>
                                      <p:to>
                                        <p:strVal val="visible"/>
                                      </p:to>
                                    </p:set>
                                    <p:animEffect transition="in" filter="strips(downRight)">
                                      <p:cBhvr>
                                        <p:cTn id="12" dur="500"/>
                                        <p:tgtEl>
                                          <p:spTgt spid="15">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5">
                                            <p:txEl>
                                              <p:pRg st="1" end="1"/>
                                            </p:txEl>
                                          </p:spTgt>
                                        </p:tgtEl>
                                        <p:attrNameLst>
                                          <p:attrName>style.visibility</p:attrName>
                                        </p:attrNameLst>
                                      </p:cBhvr>
                                      <p:to>
                                        <p:strVal val="visible"/>
                                      </p:to>
                                    </p:set>
                                    <p:animEffect transition="in" filter="strips(downRight)">
                                      <p:cBhvr>
                                        <p:cTn id="17" dur="500"/>
                                        <p:tgtEl>
                                          <p:spTgt spid="15">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5">
                                            <p:txEl>
                                              <p:pRg st="2" end="2"/>
                                            </p:txEl>
                                          </p:spTgt>
                                        </p:tgtEl>
                                        <p:attrNameLst>
                                          <p:attrName>style.visibility</p:attrName>
                                        </p:attrNameLst>
                                      </p:cBhvr>
                                      <p:to>
                                        <p:strVal val="visible"/>
                                      </p:to>
                                    </p:set>
                                    <p:animEffect transition="in" filter="strips(downRight)">
                                      <p:cBhvr>
                                        <p:cTn id="22" dur="500"/>
                                        <p:tgtEl>
                                          <p:spTgt spid="15">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15">
                                            <p:txEl>
                                              <p:pRg st="3" end="3"/>
                                            </p:txEl>
                                          </p:spTgt>
                                        </p:tgtEl>
                                        <p:attrNameLst>
                                          <p:attrName>style.visibility</p:attrName>
                                        </p:attrNameLst>
                                      </p:cBhvr>
                                      <p:to>
                                        <p:strVal val="visible"/>
                                      </p:to>
                                    </p:set>
                                    <p:animEffect transition="in" filter="strips(downRight)">
                                      <p:cBhvr>
                                        <p:cTn id="27" dur="500"/>
                                        <p:tgtEl>
                                          <p:spTgt spid="15">
                                            <p:txEl>
                                              <p:pRg st="3" end="3"/>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1" fill="hold"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up)">
                                      <p:cBhvr>
                                        <p:cTn id="32" dur="500"/>
                                        <p:tgtEl>
                                          <p:spTgt spid="1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strips(downRight)">
                                      <p:cBhvr>
                                        <p:cTn id="37" dur="500"/>
                                        <p:tgtEl>
                                          <p:spTgt spid="16"/>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22" presetClass="entr" presetSubtype="8"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P spid="16"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13"/>
          <p:cNvGraphicFramePr>
            <a:graphicFrameLocks noChangeAspect="1"/>
          </p:cNvGraphicFramePr>
          <p:nvPr/>
        </p:nvGraphicFramePr>
        <p:xfrm>
          <a:off x="4300538" y="152400"/>
          <a:ext cx="4772025" cy="2771775"/>
        </p:xfrm>
        <a:graphic>
          <a:graphicData uri="http://schemas.openxmlformats.org/presentationml/2006/ole">
            <mc:AlternateContent xmlns:mc="http://schemas.openxmlformats.org/markup-compatibility/2006">
              <mc:Choice xmlns:v="urn:schemas-microsoft-com:vml" Requires="v">
                <p:oleObj spid="_x0000_s23560" name="图片" r:id="rId3" imgW="3179487" imgH="1850169" progId="Word.Picture.8">
                  <p:embed/>
                </p:oleObj>
              </mc:Choice>
              <mc:Fallback>
                <p:oleObj name="图片" r:id="rId3" imgW="3179487" imgH="1850169" progId="Word.Picture.8">
                  <p:embed/>
                  <p:pic>
                    <p:nvPicPr>
                      <p:cNvPr id="22" name="Object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0538" y="152400"/>
                        <a:ext cx="4772025" cy="27717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866" name="标题 1"/>
          <p:cNvSpPr>
            <a:spLocks noGrp="1"/>
          </p:cNvSpPr>
          <p:nvPr>
            <p:ph type="title"/>
          </p:nvPr>
        </p:nvSpPr>
        <p:spPr>
          <a:xfrm>
            <a:off x="701675" y="71438"/>
            <a:ext cx="7888288" cy="646112"/>
          </a:xfrm>
        </p:spPr>
        <p:txBody>
          <a:bodyPr/>
          <a:lstStyle/>
          <a:p>
            <a:pPr eaLnBrk="1" hangingPunct="1"/>
            <a:r>
              <a:rPr lang="en-US" altLang="zh-CN"/>
              <a:t>7.2.2  FET</a:t>
            </a:r>
            <a:r>
              <a:rPr lang="zh-CN" altLang="en-US"/>
              <a:t>差分式放大电路</a:t>
            </a:r>
          </a:p>
        </p:txBody>
      </p:sp>
      <p:graphicFrame>
        <p:nvGraphicFramePr>
          <p:cNvPr id="36867" name="Object 4"/>
          <p:cNvGraphicFramePr>
            <a:graphicFrameLocks noChangeAspect="1"/>
          </p:cNvGraphicFramePr>
          <p:nvPr/>
        </p:nvGraphicFramePr>
        <p:xfrm>
          <a:off x="4300538" y="3249613"/>
          <a:ext cx="4772025" cy="2771775"/>
        </p:xfrm>
        <a:graphic>
          <a:graphicData uri="http://schemas.openxmlformats.org/presentationml/2006/ole">
            <mc:AlternateContent xmlns:mc="http://schemas.openxmlformats.org/markup-compatibility/2006">
              <mc:Choice xmlns:v="urn:schemas-microsoft-com:vml" Requires="v">
                <p:oleObj spid="_x0000_s23561" name="图片" r:id="rId5" imgW="3179487" imgH="1850169" progId="Word.Picture.8">
                  <p:embed/>
                </p:oleObj>
              </mc:Choice>
              <mc:Fallback>
                <p:oleObj name="图片" r:id="rId5" imgW="3179487" imgH="1850169" progId="Word.Picture.8">
                  <p:embed/>
                  <p:pic>
                    <p:nvPicPr>
                      <p:cNvPr id="36867"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00538" y="3249613"/>
                        <a:ext cx="4772025"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868" name="Text Box 5"/>
          <p:cNvSpPr txBox="1">
            <a:spLocks noChangeArrowheads="1"/>
          </p:cNvSpPr>
          <p:nvPr/>
        </p:nvSpPr>
        <p:spPr bwMode="auto">
          <a:xfrm>
            <a:off x="152400" y="1177925"/>
            <a:ext cx="342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FF"/>
                </a:solidFill>
                <a:latin typeface="Times New Roman" panose="02020603050405020304" pitchFamily="18" charset="0"/>
                <a:ea typeface="楷体_GB2312" pitchFamily="49" charset="-122"/>
              </a:rPr>
              <a:t>（</a:t>
            </a:r>
            <a:r>
              <a:rPr kumimoji="1" lang="en-US" altLang="zh-CN" sz="2400" b="1">
                <a:solidFill>
                  <a:srgbClr val="0000FF"/>
                </a:solidFill>
                <a:latin typeface="Times New Roman" panose="02020603050405020304" pitchFamily="18" charset="0"/>
                <a:ea typeface="楷体_GB2312" pitchFamily="49" charset="-122"/>
              </a:rPr>
              <a:t>1</a:t>
            </a:r>
            <a:r>
              <a:rPr kumimoji="1" lang="zh-CN" altLang="en-US" sz="2400" b="1">
                <a:solidFill>
                  <a:srgbClr val="0000FF"/>
                </a:solidFill>
                <a:latin typeface="Times New Roman" panose="02020603050405020304" pitchFamily="18" charset="0"/>
                <a:ea typeface="楷体_GB2312" pitchFamily="49" charset="-122"/>
              </a:rPr>
              <a:t>）差模情况</a:t>
            </a:r>
          </a:p>
        </p:txBody>
      </p:sp>
      <p:sp>
        <p:nvSpPr>
          <p:cNvPr id="36869" name="Rectangle 6"/>
          <p:cNvSpPr>
            <a:spLocks noChangeArrowheads="1"/>
          </p:cNvSpPr>
          <p:nvPr/>
        </p:nvSpPr>
        <p:spPr bwMode="auto">
          <a:xfrm>
            <a:off x="533400" y="1639888"/>
            <a:ext cx="27432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buClr>
                <a:srgbClr val="CC0000"/>
              </a:buClr>
              <a:buFont typeface="Wingdings" panose="05000000000000000000" pitchFamily="2" charset="2"/>
              <a:buNone/>
            </a:pPr>
            <a:r>
              <a:rPr lang="en-US" altLang="zh-CN" sz="2200" b="1">
                <a:solidFill>
                  <a:srgbClr val="000000"/>
                </a:solidFill>
                <a:latin typeface="楷体_GB2312" pitchFamily="49" charset="-122"/>
                <a:ea typeface="楷体_GB2312" pitchFamily="49" charset="-122"/>
              </a:rPr>
              <a:t>&lt;A&gt; </a:t>
            </a:r>
            <a:r>
              <a:rPr lang="zh-CN" altLang="en-US" sz="2200" b="1">
                <a:solidFill>
                  <a:srgbClr val="000000"/>
                </a:solidFill>
                <a:latin typeface="楷体_GB2312" pitchFamily="49" charset="-122"/>
                <a:ea typeface="楷体_GB2312" pitchFamily="49" charset="-122"/>
              </a:rPr>
              <a:t>双入、双出</a:t>
            </a:r>
            <a:endParaRPr lang="zh-CN" altLang="en-US" sz="2200" b="1" i="1">
              <a:solidFill>
                <a:srgbClr val="000000"/>
              </a:solidFill>
              <a:latin typeface="楷体_GB2312" pitchFamily="49" charset="-122"/>
              <a:ea typeface="楷体_GB2312" pitchFamily="49" charset="-122"/>
            </a:endParaRPr>
          </a:p>
        </p:txBody>
      </p:sp>
      <p:sp>
        <p:nvSpPr>
          <p:cNvPr id="36870" name="Rectangle 8">
            <a:hlinkClick r:id="rId7" action="ppaction://hlinksldjump"/>
          </p:cNvPr>
          <p:cNvSpPr>
            <a:spLocks noChangeArrowheads="1"/>
          </p:cNvSpPr>
          <p:nvPr/>
        </p:nvSpPr>
        <p:spPr bwMode="auto">
          <a:xfrm>
            <a:off x="457200" y="692150"/>
            <a:ext cx="6346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3.  </a:t>
            </a:r>
            <a:r>
              <a:rPr lang="zh-CN" altLang="en-US" sz="2800" b="1">
                <a:solidFill>
                  <a:srgbClr val="800000"/>
                </a:solidFill>
                <a:latin typeface="Times New Roman" panose="02020603050405020304" pitchFamily="18" charset="0"/>
                <a:ea typeface="楷体_GB2312" pitchFamily="49" charset="-122"/>
              </a:rPr>
              <a:t>主要指标计算</a:t>
            </a:r>
          </a:p>
        </p:txBody>
      </p:sp>
      <p:sp>
        <p:nvSpPr>
          <p:cNvPr id="36871" name="Rectangle 9"/>
          <p:cNvSpPr>
            <a:spLocks noChangeArrowheads="1"/>
          </p:cNvSpPr>
          <p:nvPr/>
        </p:nvSpPr>
        <p:spPr bwMode="auto">
          <a:xfrm>
            <a:off x="431800" y="2024063"/>
            <a:ext cx="3852863" cy="102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电路左右完全对称，相当于左右各带二分之一的接地负载</a:t>
            </a:r>
            <a:endParaRPr lang="zh-CN" altLang="en-US" sz="2200" b="1" i="1">
              <a:solidFill>
                <a:srgbClr val="000000"/>
              </a:solidFill>
              <a:latin typeface="Times New Roman" panose="02020603050405020304" pitchFamily="18" charset="0"/>
              <a:ea typeface="楷体_GB2312" pitchFamily="49" charset="-122"/>
              <a:cs typeface="Times New Roman" panose="02020603050405020304" pitchFamily="18" charset="0"/>
            </a:endParaRPr>
          </a:p>
        </p:txBody>
      </p:sp>
      <p:sp>
        <p:nvSpPr>
          <p:cNvPr id="20" name="Rectangle 11"/>
          <p:cNvSpPr>
            <a:spLocks noChangeArrowheads="1"/>
          </p:cNvSpPr>
          <p:nvPr/>
        </p:nvSpPr>
        <p:spPr bwMode="auto">
          <a:xfrm>
            <a:off x="468313" y="3033713"/>
            <a:ext cx="3205162"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电压增益</a:t>
            </a:r>
            <a:endParaRPr lang="zh-CN" altLang="en-US" sz="2200" b="1" i="1">
              <a:solidFill>
                <a:srgbClr val="000000"/>
              </a:solidFill>
              <a:latin typeface="Times New Roman" panose="02020603050405020304" pitchFamily="18" charset="0"/>
              <a:ea typeface="楷体_GB2312" pitchFamily="49" charset="-122"/>
              <a:cs typeface="Times New Roman" panose="02020603050405020304" pitchFamily="18" charset="0"/>
            </a:endParaRPr>
          </a:p>
        </p:txBody>
      </p:sp>
      <p:graphicFrame>
        <p:nvGraphicFramePr>
          <p:cNvPr id="36873" name="Object 12"/>
          <p:cNvGraphicFramePr>
            <a:graphicFrameLocks noChangeAspect="1"/>
          </p:cNvGraphicFramePr>
          <p:nvPr/>
        </p:nvGraphicFramePr>
        <p:xfrm>
          <a:off x="4319588" y="3249613"/>
          <a:ext cx="4772025" cy="2771775"/>
        </p:xfrm>
        <a:graphic>
          <a:graphicData uri="http://schemas.openxmlformats.org/presentationml/2006/ole">
            <mc:AlternateContent xmlns:mc="http://schemas.openxmlformats.org/markup-compatibility/2006">
              <mc:Choice xmlns:v="urn:schemas-microsoft-com:vml" Requires="v">
                <p:oleObj spid="_x0000_s23562" name="图片" r:id="rId8" imgW="3179487" imgH="1850169" progId="Word.Picture.8">
                  <p:embed/>
                </p:oleObj>
              </mc:Choice>
              <mc:Fallback>
                <p:oleObj name="图片" r:id="rId8" imgW="3179487" imgH="1850169" progId="Word.Picture.8">
                  <p:embed/>
                  <p:pic>
                    <p:nvPicPr>
                      <p:cNvPr id="36873" name="Object 1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319588" y="3249613"/>
                        <a:ext cx="4772025"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15"/>
          <p:cNvGraphicFramePr>
            <a:graphicFrameLocks noChangeAspect="1"/>
          </p:cNvGraphicFramePr>
          <p:nvPr/>
        </p:nvGraphicFramePr>
        <p:xfrm>
          <a:off x="701675" y="3648075"/>
          <a:ext cx="1528763" cy="885825"/>
        </p:xfrm>
        <a:graphic>
          <a:graphicData uri="http://schemas.openxmlformats.org/presentationml/2006/ole">
            <mc:AlternateContent xmlns:mc="http://schemas.openxmlformats.org/markup-compatibility/2006">
              <mc:Choice xmlns:v="urn:schemas-microsoft-com:vml" Requires="v">
                <p:oleObj spid="_x0000_s23563" name="公式" r:id="rId10" imgW="748975" imgH="444307" progId="Equation.3">
                  <p:embed/>
                </p:oleObj>
              </mc:Choice>
              <mc:Fallback>
                <p:oleObj name="公式" r:id="rId10" imgW="748975" imgH="444307" progId="Equation.3">
                  <p:embed/>
                  <p:pic>
                    <p:nvPicPr>
                      <p:cNvPr id="23" name="Object 1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01675" y="3648075"/>
                        <a:ext cx="1528763"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16"/>
          <p:cNvGraphicFramePr>
            <a:graphicFrameLocks noChangeAspect="1"/>
          </p:cNvGraphicFramePr>
          <p:nvPr/>
        </p:nvGraphicFramePr>
        <p:xfrm>
          <a:off x="2260600" y="3617913"/>
          <a:ext cx="1195388" cy="890587"/>
        </p:xfrm>
        <a:graphic>
          <a:graphicData uri="http://schemas.openxmlformats.org/presentationml/2006/ole">
            <mc:AlternateContent xmlns:mc="http://schemas.openxmlformats.org/markup-compatibility/2006">
              <mc:Choice xmlns:v="urn:schemas-microsoft-com:vml" Requires="v">
                <p:oleObj spid="_x0000_s23564" name="公式" r:id="rId12" imgW="583947" imgH="444307" progId="Equation.3">
                  <p:embed/>
                </p:oleObj>
              </mc:Choice>
              <mc:Fallback>
                <p:oleObj name="公式" r:id="rId12" imgW="583947" imgH="444307" progId="Equation.3">
                  <p:embed/>
                  <p:pic>
                    <p:nvPicPr>
                      <p:cNvPr id="24" name="Object 1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260600" y="3617913"/>
                        <a:ext cx="1195388" cy="89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17"/>
          <p:cNvGraphicFramePr>
            <a:graphicFrameLocks noChangeAspect="1"/>
          </p:cNvGraphicFramePr>
          <p:nvPr/>
        </p:nvGraphicFramePr>
        <p:xfrm>
          <a:off x="1235075" y="4652963"/>
          <a:ext cx="1644650" cy="887412"/>
        </p:xfrm>
        <a:graphic>
          <a:graphicData uri="http://schemas.openxmlformats.org/presentationml/2006/ole">
            <mc:AlternateContent xmlns:mc="http://schemas.openxmlformats.org/markup-compatibility/2006">
              <mc:Choice xmlns:v="urn:schemas-microsoft-com:vml" Requires="v">
                <p:oleObj spid="_x0000_s23565" name="公式" r:id="rId14" imgW="825142" imgH="444307" progId="Equation.3">
                  <p:embed/>
                </p:oleObj>
              </mc:Choice>
              <mc:Fallback>
                <p:oleObj name="公式" r:id="rId14" imgW="825142" imgH="444307" progId="Equation.3">
                  <p:embed/>
                  <p:pic>
                    <p:nvPicPr>
                      <p:cNvPr id="25" name="Object 1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235075" y="4652963"/>
                        <a:ext cx="1644650"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Rectangle 19"/>
          <p:cNvSpPr>
            <a:spLocks noChangeArrowheads="1"/>
          </p:cNvSpPr>
          <p:nvPr/>
        </p:nvSpPr>
        <p:spPr bwMode="auto">
          <a:xfrm>
            <a:off x="684213" y="5516563"/>
            <a:ext cx="3205162"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等于单边电压增益</a:t>
            </a:r>
            <a:endParaRPr lang="zh-CN" altLang="en-US" sz="2200" b="1" i="1">
              <a:solidFill>
                <a:srgbClr val="000000"/>
              </a:solidFill>
              <a:latin typeface="Times New Roman" panose="02020603050405020304" pitchFamily="18" charset="0"/>
              <a:ea typeface="楷体_GB2312"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strips(downRight)">
                                      <p:cBhvr>
                                        <p:cTn id="12" dur="500"/>
                                        <p:tgtEl>
                                          <p:spTgt spid="2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trips(downRight)">
                                      <p:cBhvr>
                                        <p:cTn id="17" dur="500"/>
                                        <p:tgtEl>
                                          <p:spTgt spid="2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strips(downRight)">
                                      <p:cBhvr>
                                        <p:cTn id="22" dur="500"/>
                                        <p:tgtEl>
                                          <p:spTgt spid="2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strips(downRight)">
                                      <p:cBhvr>
                                        <p:cTn id="27" dur="500"/>
                                        <p:tgtEl>
                                          <p:spTgt spid="2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strips(downRight)">
                                      <p:cBhvr>
                                        <p:cTn id="3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utoUpdateAnimBg="0"/>
      <p:bldP spid="26"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7895" name="Object 12"/>
          <p:cNvGraphicFramePr>
            <a:graphicFrameLocks noChangeAspect="1"/>
          </p:cNvGraphicFramePr>
          <p:nvPr/>
        </p:nvGraphicFramePr>
        <p:xfrm>
          <a:off x="4300538" y="152400"/>
          <a:ext cx="4772025" cy="2771775"/>
        </p:xfrm>
        <a:graphic>
          <a:graphicData uri="http://schemas.openxmlformats.org/presentationml/2006/ole">
            <mc:AlternateContent xmlns:mc="http://schemas.openxmlformats.org/markup-compatibility/2006">
              <mc:Choice xmlns:v="urn:schemas-microsoft-com:vml" Requires="v">
                <p:oleObj spid="_x0000_s24585" name="图片" r:id="rId3" imgW="3179487" imgH="1850169" progId="Word.Picture.8">
                  <p:embed/>
                </p:oleObj>
              </mc:Choice>
              <mc:Fallback>
                <p:oleObj name="图片" r:id="rId3" imgW="3179487" imgH="1850169" progId="Word.Picture.8">
                  <p:embed/>
                  <p:pic>
                    <p:nvPicPr>
                      <p:cNvPr id="37895"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0538" y="152400"/>
                        <a:ext cx="4772025" cy="27717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890" name="标题 1"/>
          <p:cNvSpPr>
            <a:spLocks noGrp="1"/>
          </p:cNvSpPr>
          <p:nvPr>
            <p:ph type="title"/>
          </p:nvPr>
        </p:nvSpPr>
        <p:spPr>
          <a:xfrm>
            <a:off x="701675" y="71438"/>
            <a:ext cx="7888288" cy="646112"/>
          </a:xfrm>
        </p:spPr>
        <p:txBody>
          <a:bodyPr/>
          <a:lstStyle/>
          <a:p>
            <a:pPr eaLnBrk="1" hangingPunct="1"/>
            <a:r>
              <a:rPr lang="en-US" altLang="zh-CN"/>
              <a:t>7.2.2  FET</a:t>
            </a:r>
            <a:r>
              <a:rPr lang="zh-CN" altLang="en-US"/>
              <a:t>差分式放大电路</a:t>
            </a:r>
          </a:p>
        </p:txBody>
      </p:sp>
      <p:sp>
        <p:nvSpPr>
          <p:cNvPr id="37891" name="Text Box 5"/>
          <p:cNvSpPr txBox="1">
            <a:spLocks noChangeArrowheads="1"/>
          </p:cNvSpPr>
          <p:nvPr/>
        </p:nvSpPr>
        <p:spPr bwMode="auto">
          <a:xfrm>
            <a:off x="152400" y="1177925"/>
            <a:ext cx="342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FF"/>
                </a:solidFill>
                <a:latin typeface="Times New Roman" panose="02020603050405020304" pitchFamily="18" charset="0"/>
                <a:ea typeface="楷体_GB2312" pitchFamily="49" charset="-122"/>
              </a:rPr>
              <a:t>（</a:t>
            </a:r>
            <a:r>
              <a:rPr kumimoji="1" lang="en-US" altLang="zh-CN" sz="2400" b="1">
                <a:solidFill>
                  <a:srgbClr val="0000FF"/>
                </a:solidFill>
                <a:latin typeface="Times New Roman" panose="02020603050405020304" pitchFamily="18" charset="0"/>
                <a:ea typeface="楷体_GB2312" pitchFamily="49" charset="-122"/>
              </a:rPr>
              <a:t>1</a:t>
            </a:r>
            <a:r>
              <a:rPr kumimoji="1" lang="zh-CN" altLang="en-US" sz="2400" b="1">
                <a:solidFill>
                  <a:srgbClr val="0000FF"/>
                </a:solidFill>
                <a:latin typeface="Times New Roman" panose="02020603050405020304" pitchFamily="18" charset="0"/>
                <a:ea typeface="楷体_GB2312" pitchFamily="49" charset="-122"/>
              </a:rPr>
              <a:t>）差模情况</a:t>
            </a:r>
          </a:p>
        </p:txBody>
      </p:sp>
      <p:sp>
        <p:nvSpPr>
          <p:cNvPr id="37892" name="Rectangle 6"/>
          <p:cNvSpPr>
            <a:spLocks noChangeArrowheads="1"/>
          </p:cNvSpPr>
          <p:nvPr/>
        </p:nvSpPr>
        <p:spPr bwMode="auto">
          <a:xfrm>
            <a:off x="533400" y="1639888"/>
            <a:ext cx="27432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buClr>
                <a:srgbClr val="CC0000"/>
              </a:buClr>
              <a:buFont typeface="Wingdings" panose="05000000000000000000" pitchFamily="2" charset="2"/>
              <a:buNone/>
            </a:pPr>
            <a:r>
              <a:rPr lang="en-US" altLang="zh-CN" sz="2200" b="1">
                <a:solidFill>
                  <a:srgbClr val="000000"/>
                </a:solidFill>
                <a:latin typeface="楷体_GB2312" pitchFamily="49" charset="-122"/>
                <a:ea typeface="楷体_GB2312" pitchFamily="49" charset="-122"/>
              </a:rPr>
              <a:t>&lt;A&gt; </a:t>
            </a:r>
            <a:r>
              <a:rPr lang="zh-CN" altLang="en-US" sz="2200" b="1">
                <a:solidFill>
                  <a:srgbClr val="000000"/>
                </a:solidFill>
                <a:latin typeface="楷体_GB2312" pitchFamily="49" charset="-122"/>
                <a:ea typeface="楷体_GB2312" pitchFamily="49" charset="-122"/>
              </a:rPr>
              <a:t>双入、双出</a:t>
            </a:r>
            <a:endParaRPr lang="zh-CN" altLang="en-US" sz="2200" b="1" i="1">
              <a:solidFill>
                <a:srgbClr val="000000"/>
              </a:solidFill>
              <a:latin typeface="楷体_GB2312" pitchFamily="49" charset="-122"/>
              <a:ea typeface="楷体_GB2312" pitchFamily="49" charset="-122"/>
            </a:endParaRPr>
          </a:p>
        </p:txBody>
      </p:sp>
      <p:sp>
        <p:nvSpPr>
          <p:cNvPr id="37893" name="Rectangle 8">
            <a:hlinkClick r:id="rId5" action="ppaction://hlinksldjump"/>
          </p:cNvPr>
          <p:cNvSpPr>
            <a:spLocks noChangeArrowheads="1"/>
          </p:cNvSpPr>
          <p:nvPr/>
        </p:nvSpPr>
        <p:spPr bwMode="auto">
          <a:xfrm>
            <a:off x="457200" y="692150"/>
            <a:ext cx="6346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3.  </a:t>
            </a:r>
            <a:r>
              <a:rPr lang="zh-CN" altLang="en-US" sz="2800" b="1">
                <a:solidFill>
                  <a:srgbClr val="800000"/>
                </a:solidFill>
                <a:latin typeface="Times New Roman" panose="02020603050405020304" pitchFamily="18" charset="0"/>
                <a:ea typeface="楷体_GB2312" pitchFamily="49" charset="-122"/>
              </a:rPr>
              <a:t>主要指标计算</a:t>
            </a:r>
          </a:p>
        </p:txBody>
      </p:sp>
      <p:sp>
        <p:nvSpPr>
          <p:cNvPr id="37894" name="Rectangle 9"/>
          <p:cNvSpPr>
            <a:spLocks noChangeArrowheads="1"/>
          </p:cNvSpPr>
          <p:nvPr/>
        </p:nvSpPr>
        <p:spPr bwMode="auto">
          <a:xfrm>
            <a:off x="358775" y="2024063"/>
            <a:ext cx="3925888"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单边小信号等效</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电路（</a:t>
            </a:r>
            <a:r>
              <a:rPr lang="zh-CN" altLang="en-US" sz="2200" b="1" i="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 </a:t>
            </a:r>
            <a:r>
              <a:rPr lang="en-US" altLang="zh-CN" sz="2200" b="1">
                <a:solidFill>
                  <a:srgbClr val="000000"/>
                </a:solidFill>
                <a:latin typeface="Times New Roman" panose="02020603050405020304" pitchFamily="18" charset="0"/>
                <a:ea typeface="楷体_GB2312" pitchFamily="49" charset="-122"/>
                <a:cs typeface="Times New Roman" panose="02020603050405020304" pitchFamily="18" charset="0"/>
              </a:rPr>
              <a:t>= 0</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a:t>
            </a:r>
          </a:p>
        </p:txBody>
      </p:sp>
      <p:graphicFrame>
        <p:nvGraphicFramePr>
          <p:cNvPr id="24" name="Object 14"/>
          <p:cNvGraphicFramePr>
            <a:graphicFrameLocks noChangeAspect="1"/>
          </p:cNvGraphicFramePr>
          <p:nvPr/>
        </p:nvGraphicFramePr>
        <p:xfrm>
          <a:off x="1835150" y="2636838"/>
          <a:ext cx="2227263" cy="809625"/>
        </p:xfrm>
        <a:graphic>
          <a:graphicData uri="http://schemas.openxmlformats.org/presentationml/2006/ole">
            <mc:AlternateContent xmlns:mc="http://schemas.openxmlformats.org/markup-compatibility/2006">
              <mc:Choice xmlns:v="urn:schemas-microsoft-com:vml" Requires="v">
                <p:oleObj spid="_x0000_s24586" name="公式" r:id="rId6" imgW="1091726" imgH="406224" progId="Equation.3">
                  <p:embed/>
                </p:oleObj>
              </mc:Choice>
              <mc:Fallback>
                <p:oleObj name="公式" r:id="rId6" imgW="1091726" imgH="406224" progId="Equation.3">
                  <p:embed/>
                  <p:pic>
                    <p:nvPicPr>
                      <p:cNvPr id="24" name="Object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835150" y="2636838"/>
                        <a:ext cx="2227263"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15"/>
          <p:cNvGraphicFramePr>
            <a:graphicFrameLocks noChangeAspect="1"/>
          </p:cNvGraphicFramePr>
          <p:nvPr/>
        </p:nvGraphicFramePr>
        <p:xfrm>
          <a:off x="538163" y="2636838"/>
          <a:ext cx="1265237" cy="887412"/>
        </p:xfrm>
        <a:graphic>
          <a:graphicData uri="http://schemas.openxmlformats.org/presentationml/2006/ole">
            <mc:AlternateContent xmlns:mc="http://schemas.openxmlformats.org/markup-compatibility/2006">
              <mc:Choice xmlns:v="urn:schemas-microsoft-com:vml" Requires="v">
                <p:oleObj spid="_x0000_s24587" name="公式" r:id="rId8" imgW="634725" imgH="444307" progId="Equation.3">
                  <p:embed/>
                </p:oleObj>
              </mc:Choice>
              <mc:Fallback>
                <p:oleObj name="公式" r:id="rId8" imgW="634725" imgH="444307" progId="Equation.3">
                  <p:embed/>
                  <p:pic>
                    <p:nvPicPr>
                      <p:cNvPr id="25" name="Object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38163" y="2636838"/>
                        <a:ext cx="1265237"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19"/>
          <p:cNvGraphicFramePr>
            <a:graphicFrameLocks noChangeAspect="1"/>
          </p:cNvGraphicFramePr>
          <p:nvPr/>
        </p:nvGraphicFramePr>
        <p:xfrm>
          <a:off x="4135438" y="3033713"/>
          <a:ext cx="4649787" cy="2008187"/>
        </p:xfrm>
        <a:graphic>
          <a:graphicData uri="http://schemas.openxmlformats.org/presentationml/2006/ole">
            <mc:AlternateContent xmlns:mc="http://schemas.openxmlformats.org/markup-compatibility/2006">
              <mc:Choice xmlns:v="urn:schemas-microsoft-com:vml" Requires="v">
                <p:oleObj spid="_x0000_s24588" name="图片" r:id="rId10" imgW="2732214" imgH="1182493" progId="Word.Picture.8">
                  <p:embed/>
                </p:oleObj>
              </mc:Choice>
              <mc:Fallback>
                <p:oleObj name="图片" r:id="rId10" imgW="2732214" imgH="1182493" progId="Word.Picture.8">
                  <p:embed/>
                  <p:pic>
                    <p:nvPicPr>
                      <p:cNvPr id="26" name="Object 19"/>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135438" y="3033713"/>
                        <a:ext cx="4649787" cy="200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 name="Rectangle 21"/>
          <p:cNvSpPr>
            <a:spLocks noChangeArrowheads="1"/>
          </p:cNvSpPr>
          <p:nvPr/>
        </p:nvSpPr>
        <p:spPr bwMode="auto">
          <a:xfrm>
            <a:off x="431800" y="3500438"/>
            <a:ext cx="3925888"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若</a:t>
            </a:r>
            <a:r>
              <a:rPr lang="zh-CN" altLang="en-US" sz="2200" b="1" i="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 </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 </a:t>
            </a:r>
            <a:r>
              <a:rPr lang="en-US" altLang="zh-CN" sz="2200" b="1">
                <a:solidFill>
                  <a:srgbClr val="000000"/>
                </a:solidFill>
                <a:latin typeface="Times New Roman" panose="02020603050405020304" pitchFamily="18" charset="0"/>
                <a:ea typeface="楷体_GB2312" pitchFamily="49" charset="-122"/>
                <a:cs typeface="Times New Roman" panose="02020603050405020304" pitchFamily="18" charset="0"/>
              </a:rPr>
              <a:t>0</a:t>
            </a:r>
          </a:p>
        </p:txBody>
      </p:sp>
      <p:graphicFrame>
        <p:nvGraphicFramePr>
          <p:cNvPr id="28" name="Object 22"/>
          <p:cNvGraphicFramePr>
            <a:graphicFrameLocks noChangeAspect="1"/>
          </p:cNvGraphicFramePr>
          <p:nvPr/>
        </p:nvGraphicFramePr>
        <p:xfrm>
          <a:off x="684213" y="3932238"/>
          <a:ext cx="3367087" cy="809625"/>
        </p:xfrm>
        <a:graphic>
          <a:graphicData uri="http://schemas.openxmlformats.org/presentationml/2006/ole">
            <mc:AlternateContent xmlns:mc="http://schemas.openxmlformats.org/markup-compatibility/2006">
              <mc:Choice xmlns:v="urn:schemas-microsoft-com:vml" Requires="v">
                <p:oleObj spid="_x0000_s24589" name="公式" r:id="rId12" imgW="1651000" imgH="406400" progId="Equation.3">
                  <p:embed/>
                </p:oleObj>
              </mc:Choice>
              <mc:Fallback>
                <p:oleObj name="公式" r:id="rId12" imgW="1651000" imgH="406400" progId="Equation.3">
                  <p:embed/>
                  <p:pic>
                    <p:nvPicPr>
                      <p:cNvPr id="28" name="Object 2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684213" y="3932238"/>
                        <a:ext cx="3367087"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 name="Object 23"/>
          <p:cNvGraphicFramePr>
            <a:graphicFrameLocks noChangeAspect="1"/>
          </p:cNvGraphicFramePr>
          <p:nvPr/>
        </p:nvGraphicFramePr>
        <p:xfrm>
          <a:off x="1492250" y="4652963"/>
          <a:ext cx="1441450" cy="912812"/>
        </p:xfrm>
        <a:graphic>
          <a:graphicData uri="http://schemas.openxmlformats.org/presentationml/2006/ole">
            <mc:AlternateContent xmlns:mc="http://schemas.openxmlformats.org/markup-compatibility/2006">
              <mc:Choice xmlns:v="urn:schemas-microsoft-com:vml" Requires="v">
                <p:oleObj spid="_x0000_s24590" name="公式" r:id="rId14" imgW="723586" imgH="457002" progId="Equation.3">
                  <p:embed/>
                </p:oleObj>
              </mc:Choice>
              <mc:Fallback>
                <p:oleObj name="公式" r:id="rId14" imgW="723586" imgH="457002" progId="Equation.3">
                  <p:embed/>
                  <p:pic>
                    <p:nvPicPr>
                      <p:cNvPr id="29" name="Object 2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492250" y="4652963"/>
                        <a:ext cx="1441450" cy="912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 name="Rectangle 24"/>
          <p:cNvSpPr>
            <a:spLocks noChangeArrowheads="1"/>
          </p:cNvSpPr>
          <p:nvPr/>
        </p:nvSpPr>
        <p:spPr bwMode="auto">
          <a:xfrm>
            <a:off x="682625" y="4760913"/>
            <a:ext cx="1296988"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其中</a:t>
            </a:r>
            <a:endPar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endParaRPr>
          </a:p>
        </p:txBody>
      </p:sp>
      <p:graphicFrame>
        <p:nvGraphicFramePr>
          <p:cNvPr id="31" name="Object 28"/>
          <p:cNvGraphicFramePr>
            <a:graphicFrameLocks noChangeAspect="1"/>
          </p:cNvGraphicFramePr>
          <p:nvPr/>
        </p:nvGraphicFramePr>
        <p:xfrm>
          <a:off x="1403350" y="5570538"/>
          <a:ext cx="4338638" cy="558800"/>
        </p:xfrm>
        <a:graphic>
          <a:graphicData uri="http://schemas.openxmlformats.org/presentationml/2006/ole">
            <mc:AlternateContent xmlns:mc="http://schemas.openxmlformats.org/markup-compatibility/2006">
              <mc:Choice xmlns:v="urn:schemas-microsoft-com:vml" Requires="v">
                <p:oleObj spid="_x0000_s24591" name="公式" r:id="rId16" imgW="2171700" imgH="279400" progId="Equation.3">
                  <p:embed/>
                </p:oleObj>
              </mc:Choice>
              <mc:Fallback>
                <p:oleObj name="公式" r:id="rId16" imgW="2171700" imgH="279400" progId="Equation.3">
                  <p:embed/>
                  <p:pic>
                    <p:nvPicPr>
                      <p:cNvPr id="31" name="Object 28"/>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403350" y="5570538"/>
                        <a:ext cx="4338638"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 name="Rectangle 31"/>
          <p:cNvSpPr>
            <a:spLocks noChangeArrowheads="1"/>
          </p:cNvSpPr>
          <p:nvPr/>
        </p:nvSpPr>
        <p:spPr bwMode="auto">
          <a:xfrm>
            <a:off x="6084888" y="5160963"/>
            <a:ext cx="2339975" cy="769937"/>
          </a:xfrm>
          <a:prstGeom prst="rect">
            <a:avLst/>
          </a:prstGeom>
          <a:noFill/>
          <a:ln w="12700" cap="sq">
            <a:solidFill>
              <a:srgbClr val="FFC000"/>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10000"/>
              </a:lnSpc>
              <a:buClr>
                <a:srgbClr val="CC0000"/>
              </a:buClr>
              <a:buFont typeface="Wingdings" panose="05000000000000000000" pitchFamily="2" charset="2"/>
              <a:buNone/>
            </a:pPr>
            <a:r>
              <a:rPr lang="zh-CN" altLang="en-US" sz="2000" b="1">
                <a:solidFill>
                  <a:srgbClr val="FF0000"/>
                </a:solidFill>
                <a:latin typeface="楷体_GB2312" pitchFamily="49" charset="-122"/>
                <a:ea typeface="楷体_GB2312" pitchFamily="49" charset="-122"/>
              </a:rPr>
              <a:t>以双倍的元器件换取抑制零漂的能力</a:t>
            </a:r>
            <a:endParaRPr lang="zh-CN" altLang="en-US" sz="2000" b="1" i="1">
              <a:solidFill>
                <a:srgbClr val="FF0000"/>
              </a:solidFill>
              <a:latin typeface="楷体_GB2312" pitchFamily="49" charset="-122"/>
              <a:ea typeface="楷体_GB2312"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up)">
                                      <p:cBhvr>
                                        <p:cTn id="7" dur="500"/>
                                        <p:tgtEl>
                                          <p:spTgt spid="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strips(downRight)">
                                      <p:cBhvr>
                                        <p:cTn id="12" dur="500"/>
                                        <p:tgtEl>
                                          <p:spTgt spid="2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strips(downRight)">
                                      <p:cBhvr>
                                        <p:cTn id="17" dur="500"/>
                                        <p:tgtEl>
                                          <p:spTgt spid="2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strips(downRight)">
                                      <p:cBhvr>
                                        <p:cTn id="22" dur="500"/>
                                        <p:tgtEl>
                                          <p:spTgt spid="2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strips(downRight)">
                                      <p:cBhvr>
                                        <p:cTn id="27" dur="500"/>
                                        <p:tgtEl>
                                          <p:spTgt spid="2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30"/>
                                        </p:tgtEl>
                                        <p:attrNameLst>
                                          <p:attrName>style.visibility</p:attrName>
                                        </p:attrNameLst>
                                      </p:cBhvr>
                                      <p:to>
                                        <p:strVal val="visible"/>
                                      </p:to>
                                    </p:set>
                                    <p:animEffect transition="in" filter="strips(downRight)">
                                      <p:cBhvr>
                                        <p:cTn id="32" dur="500"/>
                                        <p:tgtEl>
                                          <p:spTgt spid="30"/>
                                        </p:tgtEl>
                                      </p:cBhvr>
                                    </p:animEffect>
                                  </p:childTnLst>
                                </p:cTn>
                              </p:par>
                            </p:childTnLst>
                          </p:cTn>
                        </p:par>
                        <p:par>
                          <p:cTn id="33" fill="hold" nodeType="afterGroup">
                            <p:stCondLst>
                              <p:cond delay="500"/>
                            </p:stCondLst>
                            <p:childTnLst>
                              <p:par>
                                <p:cTn id="34" presetID="18" presetClass="entr" presetSubtype="6" fill="hold"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strips(downRight)">
                                      <p:cBhvr>
                                        <p:cTn id="36" dur="500"/>
                                        <p:tgtEl>
                                          <p:spTgt spid="29"/>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8" presetClass="entr" presetSubtype="6" fill="hold" nodeType="click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strips(downRight)">
                                      <p:cBhvr>
                                        <p:cTn id="41" dur="500"/>
                                        <p:tgtEl>
                                          <p:spTgt spid="31"/>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34"/>
                                        </p:tgtEl>
                                        <p:attrNameLst>
                                          <p:attrName>style.visibility</p:attrName>
                                        </p:attrNameLst>
                                      </p:cBhvr>
                                      <p:to>
                                        <p:strVal val="visible"/>
                                      </p:to>
                                    </p:set>
                                    <p:animEffect transition="in" filter="wipe(up)">
                                      <p:cBhvr>
                                        <p:cTn id="4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0" grpId="0"/>
      <p:bldP spid="3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8" name="Object 9"/>
          <p:cNvGraphicFramePr>
            <a:graphicFrameLocks noChangeAspect="1"/>
          </p:cNvGraphicFramePr>
          <p:nvPr/>
        </p:nvGraphicFramePr>
        <p:xfrm>
          <a:off x="4300538" y="152400"/>
          <a:ext cx="4772025" cy="2771775"/>
        </p:xfrm>
        <a:graphic>
          <a:graphicData uri="http://schemas.openxmlformats.org/presentationml/2006/ole">
            <mc:AlternateContent xmlns:mc="http://schemas.openxmlformats.org/markup-compatibility/2006">
              <mc:Choice xmlns:v="urn:schemas-microsoft-com:vml" Requires="v">
                <p:oleObj spid="_x0000_s25606" name="图片" r:id="rId3" imgW="3179487" imgH="1850169" progId="Word.Picture.8">
                  <p:embed/>
                </p:oleObj>
              </mc:Choice>
              <mc:Fallback>
                <p:oleObj name="图片" r:id="rId3" imgW="3179487" imgH="1850169" progId="Word.Picture.8">
                  <p:embed/>
                  <p:pic>
                    <p:nvPicPr>
                      <p:cNvPr id="38918" name="Object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00538" y="152400"/>
                        <a:ext cx="4772025" cy="27717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8914" name="标题 1"/>
          <p:cNvSpPr>
            <a:spLocks noGrp="1"/>
          </p:cNvSpPr>
          <p:nvPr>
            <p:ph type="title"/>
          </p:nvPr>
        </p:nvSpPr>
        <p:spPr>
          <a:xfrm>
            <a:off x="701675" y="71438"/>
            <a:ext cx="7888288" cy="646112"/>
          </a:xfrm>
        </p:spPr>
        <p:txBody>
          <a:bodyPr/>
          <a:lstStyle/>
          <a:p>
            <a:pPr eaLnBrk="1" hangingPunct="1"/>
            <a:r>
              <a:rPr lang="en-US" altLang="zh-CN"/>
              <a:t>7.2.2  FET</a:t>
            </a:r>
            <a:r>
              <a:rPr lang="zh-CN" altLang="en-US"/>
              <a:t>差分式放大电路</a:t>
            </a:r>
          </a:p>
        </p:txBody>
      </p:sp>
      <p:sp>
        <p:nvSpPr>
          <p:cNvPr id="38915" name="Text Box 4"/>
          <p:cNvSpPr txBox="1">
            <a:spLocks noChangeArrowheads="1"/>
          </p:cNvSpPr>
          <p:nvPr/>
        </p:nvSpPr>
        <p:spPr bwMode="auto">
          <a:xfrm>
            <a:off x="152400" y="1177925"/>
            <a:ext cx="342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FF"/>
                </a:solidFill>
                <a:latin typeface="Times New Roman" panose="02020603050405020304" pitchFamily="18" charset="0"/>
                <a:ea typeface="楷体_GB2312" pitchFamily="49" charset="-122"/>
              </a:rPr>
              <a:t>（</a:t>
            </a:r>
            <a:r>
              <a:rPr kumimoji="1" lang="en-US" altLang="zh-CN" sz="2400" b="1">
                <a:solidFill>
                  <a:srgbClr val="0000FF"/>
                </a:solidFill>
                <a:latin typeface="Times New Roman" panose="02020603050405020304" pitchFamily="18" charset="0"/>
                <a:ea typeface="楷体_GB2312" pitchFamily="49" charset="-122"/>
              </a:rPr>
              <a:t>1</a:t>
            </a:r>
            <a:r>
              <a:rPr kumimoji="1" lang="zh-CN" altLang="en-US" sz="2400" b="1">
                <a:solidFill>
                  <a:srgbClr val="0000FF"/>
                </a:solidFill>
                <a:latin typeface="Times New Roman" panose="02020603050405020304" pitchFamily="18" charset="0"/>
                <a:ea typeface="楷体_GB2312" pitchFamily="49" charset="-122"/>
              </a:rPr>
              <a:t>）差模情况</a:t>
            </a:r>
          </a:p>
        </p:txBody>
      </p:sp>
      <p:sp>
        <p:nvSpPr>
          <p:cNvPr id="38916" name="Rectangle 5"/>
          <p:cNvSpPr>
            <a:spLocks noChangeArrowheads="1"/>
          </p:cNvSpPr>
          <p:nvPr/>
        </p:nvSpPr>
        <p:spPr bwMode="auto">
          <a:xfrm>
            <a:off x="533400" y="1639888"/>
            <a:ext cx="27432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buClr>
                <a:srgbClr val="CC0000"/>
              </a:buClr>
              <a:buFont typeface="Wingdings" panose="05000000000000000000" pitchFamily="2" charset="2"/>
              <a:buNone/>
            </a:pPr>
            <a:r>
              <a:rPr lang="en-US" altLang="zh-CN" sz="2200" b="1">
                <a:solidFill>
                  <a:srgbClr val="000000"/>
                </a:solidFill>
                <a:latin typeface="楷体_GB2312" pitchFamily="49" charset="-122"/>
                <a:ea typeface="楷体_GB2312" pitchFamily="49" charset="-122"/>
              </a:rPr>
              <a:t>&lt;A&gt; </a:t>
            </a:r>
            <a:r>
              <a:rPr lang="zh-CN" altLang="en-US" sz="2200" b="1">
                <a:solidFill>
                  <a:srgbClr val="000000"/>
                </a:solidFill>
                <a:latin typeface="楷体_GB2312" pitchFamily="49" charset="-122"/>
                <a:ea typeface="楷体_GB2312" pitchFamily="49" charset="-122"/>
              </a:rPr>
              <a:t>双入、双出</a:t>
            </a:r>
            <a:endParaRPr lang="zh-CN" altLang="en-US" sz="2200" b="1" i="1">
              <a:solidFill>
                <a:srgbClr val="000000"/>
              </a:solidFill>
              <a:latin typeface="楷体_GB2312" pitchFamily="49" charset="-122"/>
              <a:ea typeface="楷体_GB2312" pitchFamily="49" charset="-122"/>
            </a:endParaRPr>
          </a:p>
        </p:txBody>
      </p:sp>
      <p:sp>
        <p:nvSpPr>
          <p:cNvPr id="38917" name="Rectangle 7">
            <a:hlinkClick r:id="rId5" action="ppaction://hlinksldjump"/>
          </p:cNvPr>
          <p:cNvSpPr>
            <a:spLocks noChangeArrowheads="1"/>
          </p:cNvSpPr>
          <p:nvPr/>
        </p:nvSpPr>
        <p:spPr bwMode="auto">
          <a:xfrm>
            <a:off x="457200" y="692150"/>
            <a:ext cx="6346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3.  </a:t>
            </a:r>
            <a:r>
              <a:rPr lang="zh-CN" altLang="en-US" sz="2800" b="1">
                <a:solidFill>
                  <a:srgbClr val="800000"/>
                </a:solidFill>
                <a:latin typeface="Times New Roman" panose="02020603050405020304" pitchFamily="18" charset="0"/>
                <a:ea typeface="楷体_GB2312" pitchFamily="49" charset="-122"/>
              </a:rPr>
              <a:t>主要指标计算</a:t>
            </a:r>
          </a:p>
        </p:txBody>
      </p:sp>
      <p:graphicFrame>
        <p:nvGraphicFramePr>
          <p:cNvPr id="38919" name="Object 12"/>
          <p:cNvGraphicFramePr>
            <a:graphicFrameLocks noChangeAspect="1"/>
          </p:cNvGraphicFramePr>
          <p:nvPr/>
        </p:nvGraphicFramePr>
        <p:xfrm>
          <a:off x="4135438" y="3076575"/>
          <a:ext cx="4649787" cy="2008188"/>
        </p:xfrm>
        <a:graphic>
          <a:graphicData uri="http://schemas.openxmlformats.org/presentationml/2006/ole">
            <mc:AlternateContent xmlns:mc="http://schemas.openxmlformats.org/markup-compatibility/2006">
              <mc:Choice xmlns:v="urn:schemas-microsoft-com:vml" Requires="v">
                <p:oleObj spid="_x0000_s25607" name="图片" r:id="rId6" imgW="2732214" imgH="1182493" progId="Word.Picture.8">
                  <p:embed/>
                </p:oleObj>
              </mc:Choice>
              <mc:Fallback>
                <p:oleObj name="图片" r:id="rId6" imgW="2732214" imgH="1182493" progId="Word.Picture.8">
                  <p:embed/>
                  <p:pic>
                    <p:nvPicPr>
                      <p:cNvPr id="38919" name="Object 1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135438" y="3076575"/>
                        <a:ext cx="4649787" cy="200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 name="Rectangle 20"/>
          <p:cNvSpPr>
            <a:spLocks noChangeArrowheads="1"/>
          </p:cNvSpPr>
          <p:nvPr/>
        </p:nvSpPr>
        <p:spPr bwMode="auto">
          <a:xfrm>
            <a:off x="395288" y="4521200"/>
            <a:ext cx="3205162" cy="56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输出电阻</a:t>
            </a:r>
            <a:endParaRPr lang="zh-CN" altLang="en-US" sz="2200" b="1" i="1">
              <a:solidFill>
                <a:srgbClr val="000000"/>
              </a:solidFill>
              <a:latin typeface="Times New Roman" panose="02020603050405020304" pitchFamily="18" charset="0"/>
              <a:ea typeface="楷体_GB2312" pitchFamily="49" charset="-122"/>
              <a:cs typeface="Times New Roman" panose="02020603050405020304" pitchFamily="18" charset="0"/>
            </a:endParaRPr>
          </a:p>
        </p:txBody>
      </p:sp>
      <p:graphicFrame>
        <p:nvGraphicFramePr>
          <p:cNvPr id="21" name="Object 21"/>
          <p:cNvGraphicFramePr>
            <a:graphicFrameLocks noChangeAspect="1"/>
          </p:cNvGraphicFramePr>
          <p:nvPr/>
        </p:nvGraphicFramePr>
        <p:xfrm>
          <a:off x="1230313" y="5637213"/>
          <a:ext cx="1892300" cy="455612"/>
        </p:xfrm>
        <a:graphic>
          <a:graphicData uri="http://schemas.openxmlformats.org/presentationml/2006/ole">
            <mc:AlternateContent xmlns:mc="http://schemas.openxmlformats.org/markup-compatibility/2006">
              <mc:Choice xmlns:v="urn:schemas-microsoft-com:vml" Requires="v">
                <p:oleObj spid="_x0000_s25608" name="公式" r:id="rId8" imgW="927100" imgH="228600" progId="Equation.3">
                  <p:embed/>
                </p:oleObj>
              </mc:Choice>
              <mc:Fallback>
                <p:oleObj name="公式" r:id="rId8" imgW="927100" imgH="228600" progId="Equation.3">
                  <p:embed/>
                  <p:pic>
                    <p:nvPicPr>
                      <p:cNvPr id="21" name="Object 2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30313" y="5637213"/>
                        <a:ext cx="18923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 name="Rectangle 22"/>
          <p:cNvSpPr>
            <a:spLocks noChangeArrowheads="1"/>
          </p:cNvSpPr>
          <p:nvPr/>
        </p:nvSpPr>
        <p:spPr bwMode="auto">
          <a:xfrm>
            <a:off x="827088" y="4989513"/>
            <a:ext cx="5003800"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由两个漏极之间看进去的等效电阻</a:t>
            </a:r>
            <a:endParaRPr lang="zh-CN" altLang="en-US" sz="2200" b="1" i="1">
              <a:solidFill>
                <a:srgbClr val="000000"/>
              </a:solidFill>
              <a:latin typeface="Times New Roman" panose="02020603050405020304" pitchFamily="18" charset="0"/>
              <a:ea typeface="楷体_GB2312" pitchFamily="49" charset="-122"/>
              <a:cs typeface="Times New Roman" panose="02020603050405020304" pitchFamily="18" charset="0"/>
            </a:endParaRPr>
          </a:p>
        </p:txBody>
      </p:sp>
      <p:graphicFrame>
        <p:nvGraphicFramePr>
          <p:cNvPr id="23" name="Object 23"/>
          <p:cNvGraphicFramePr>
            <a:graphicFrameLocks noChangeAspect="1"/>
          </p:cNvGraphicFramePr>
          <p:nvPr/>
        </p:nvGraphicFramePr>
        <p:xfrm>
          <a:off x="3930650" y="5637213"/>
          <a:ext cx="3162300" cy="455612"/>
        </p:xfrm>
        <a:graphic>
          <a:graphicData uri="http://schemas.openxmlformats.org/presentationml/2006/ole">
            <mc:AlternateContent xmlns:mc="http://schemas.openxmlformats.org/markup-compatibility/2006">
              <mc:Choice xmlns:v="urn:schemas-microsoft-com:vml" Requires="v">
                <p:oleObj spid="_x0000_s25609" name="公式" r:id="rId10" imgW="1549400" imgH="228600" progId="Equation.3">
                  <p:embed/>
                </p:oleObj>
              </mc:Choice>
              <mc:Fallback>
                <p:oleObj name="公式" r:id="rId10" imgW="1549400" imgH="228600" progId="Equation.3">
                  <p:embed/>
                  <p:pic>
                    <p:nvPicPr>
                      <p:cNvPr id="23" name="Object 2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930650" y="5637213"/>
                        <a:ext cx="3162300"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Rectangle 24"/>
          <p:cNvSpPr>
            <a:spLocks noChangeArrowheads="1"/>
          </p:cNvSpPr>
          <p:nvPr/>
        </p:nvSpPr>
        <p:spPr bwMode="auto">
          <a:xfrm>
            <a:off x="3248025" y="5529263"/>
            <a:ext cx="647700"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或</a:t>
            </a:r>
            <a:endParaRPr lang="zh-CN" altLang="en-US" sz="2200" b="1" i="1">
              <a:solidFill>
                <a:srgbClr val="000000"/>
              </a:solidFill>
              <a:latin typeface="Times New Roman" panose="02020603050405020304" pitchFamily="18" charset="0"/>
              <a:ea typeface="楷体_GB2312" pitchFamily="49" charset="-122"/>
              <a:cs typeface="Times New Roman" panose="02020603050405020304" pitchFamily="18" charset="0"/>
            </a:endParaRPr>
          </a:p>
        </p:txBody>
      </p:sp>
      <p:sp>
        <p:nvSpPr>
          <p:cNvPr id="38925" name="Rectangle 25"/>
          <p:cNvSpPr>
            <a:spLocks noChangeArrowheads="1"/>
          </p:cNvSpPr>
          <p:nvPr/>
        </p:nvSpPr>
        <p:spPr bwMode="auto">
          <a:xfrm>
            <a:off x="468313" y="1916113"/>
            <a:ext cx="3205162"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输入电阻</a:t>
            </a:r>
            <a:endParaRPr lang="zh-CN" altLang="en-US" sz="2200" b="1" i="1">
              <a:solidFill>
                <a:srgbClr val="000000"/>
              </a:solidFill>
              <a:latin typeface="Times New Roman" panose="02020603050405020304" pitchFamily="18" charset="0"/>
              <a:ea typeface="楷体_GB2312" pitchFamily="49" charset="-122"/>
              <a:cs typeface="Times New Roman" panose="02020603050405020304" pitchFamily="18" charset="0"/>
            </a:endParaRPr>
          </a:p>
        </p:txBody>
      </p:sp>
      <p:sp>
        <p:nvSpPr>
          <p:cNvPr id="26" name="Rectangle 26"/>
          <p:cNvSpPr>
            <a:spLocks noChangeArrowheads="1"/>
          </p:cNvSpPr>
          <p:nvPr/>
        </p:nvSpPr>
        <p:spPr bwMode="auto">
          <a:xfrm>
            <a:off x="431800" y="2428875"/>
            <a:ext cx="3706813" cy="2187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25000"/>
              </a:lnSpc>
              <a:spcBef>
                <a:spcPct val="0"/>
              </a:spcBef>
              <a:buClr>
                <a:srgbClr val="CC0000"/>
              </a:buClr>
              <a:buFont typeface="Wingdings" panose="05000000000000000000" pitchFamily="2" charset="2"/>
              <a:buNone/>
            </a:pPr>
            <a:r>
              <a:rPr lang="en-US" altLang="zh-CN" sz="2200" b="1">
                <a:solidFill>
                  <a:srgbClr val="000000"/>
                </a:solidFill>
                <a:latin typeface="Book Antiqua" panose="02040602050305030304" pitchFamily="18" charset="0"/>
                <a:ea typeface="楷体_GB2312" pitchFamily="49" charset="-122"/>
                <a:cs typeface="Times New Roman" panose="02020603050405020304" pitchFamily="18" charset="0"/>
              </a:rPr>
              <a:t>        </a:t>
            </a:r>
            <a:r>
              <a:rPr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由两个栅极之间看进去的等效电阻。两个管子栅源极之间是串联结构，但由于栅极是绝缘的，所以输入电阻趋于无穷。</a:t>
            </a:r>
            <a:endParaRPr lang="zh-CN" altLang="en-US" sz="2200" b="1" i="1">
              <a:solidFill>
                <a:srgbClr val="000000"/>
              </a:solidFill>
              <a:latin typeface="Times New Roman" panose="02020603050405020304" pitchFamily="18" charset="0"/>
              <a:ea typeface="楷体_GB2312" pitchFamily="49" charset="-122"/>
              <a:cs typeface="Times New Roman" panose="020206030504050203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strips(downRight)">
                                      <p:cBhvr>
                                        <p:cTn id="7" dur="500"/>
                                        <p:tgtEl>
                                          <p:spTgt spid="2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strips(downRight)">
                                      <p:cBhvr>
                                        <p:cTn id="12" dur="500"/>
                                        <p:tgtEl>
                                          <p:spTgt spid="2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strips(downRight)">
                                      <p:cBhvr>
                                        <p:cTn id="17" dur="500"/>
                                        <p:tgtEl>
                                          <p:spTgt spid="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strips(downRight)">
                                      <p:cBhvr>
                                        <p:cTn id="22" dur="500"/>
                                        <p:tgtEl>
                                          <p:spTgt spid="2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strips(downRight)">
                                      <p:cBhvr>
                                        <p:cTn id="27" dur="500"/>
                                        <p:tgtEl>
                                          <p:spTgt spid="24"/>
                                        </p:tgtEl>
                                      </p:cBhvr>
                                    </p:animEffect>
                                  </p:childTnLst>
                                </p:cTn>
                              </p:par>
                            </p:childTnLst>
                          </p:cTn>
                        </p:par>
                        <p:par>
                          <p:cTn id="28" fill="hold" nodeType="afterGroup">
                            <p:stCondLst>
                              <p:cond delay="500"/>
                            </p:stCondLst>
                            <p:childTnLst>
                              <p:par>
                                <p:cTn id="29" presetID="18" presetClass="entr" presetSubtype="6"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strips(downRight)">
                                      <p:cBhvr>
                                        <p:cTn id="3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utoUpdateAnimBg="0"/>
      <p:bldP spid="22" grpId="0" autoUpdateAnimBg="0"/>
      <p:bldP spid="24" grpId="0" autoUpdateAnimBg="0"/>
      <p:bldP spid="26" grpId="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标题 1"/>
          <p:cNvSpPr>
            <a:spLocks noGrp="1"/>
          </p:cNvSpPr>
          <p:nvPr>
            <p:ph type="title"/>
          </p:nvPr>
        </p:nvSpPr>
        <p:spPr>
          <a:xfrm>
            <a:off x="701675" y="71438"/>
            <a:ext cx="7888288" cy="646112"/>
          </a:xfrm>
        </p:spPr>
        <p:txBody>
          <a:bodyPr/>
          <a:lstStyle/>
          <a:p>
            <a:pPr eaLnBrk="1" hangingPunct="1"/>
            <a:r>
              <a:rPr lang="en-US" altLang="zh-CN"/>
              <a:t>7.2.2  FET</a:t>
            </a:r>
            <a:r>
              <a:rPr lang="zh-CN" altLang="en-US"/>
              <a:t>差分式放大电路</a:t>
            </a:r>
          </a:p>
        </p:txBody>
      </p:sp>
      <p:sp>
        <p:nvSpPr>
          <p:cNvPr id="39939" name="Text Box 18"/>
          <p:cNvSpPr txBox="1">
            <a:spLocks noChangeArrowheads="1"/>
          </p:cNvSpPr>
          <p:nvPr/>
        </p:nvSpPr>
        <p:spPr bwMode="auto">
          <a:xfrm>
            <a:off x="152400" y="1177925"/>
            <a:ext cx="342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FF"/>
                </a:solidFill>
                <a:latin typeface="Times New Roman" panose="02020603050405020304" pitchFamily="18" charset="0"/>
                <a:ea typeface="楷体_GB2312" pitchFamily="49" charset="-122"/>
              </a:rPr>
              <a:t>（</a:t>
            </a:r>
            <a:r>
              <a:rPr kumimoji="1" lang="en-US" altLang="zh-CN" sz="2400" b="1">
                <a:solidFill>
                  <a:srgbClr val="0000FF"/>
                </a:solidFill>
                <a:latin typeface="Times New Roman" panose="02020603050405020304" pitchFamily="18" charset="0"/>
                <a:ea typeface="楷体_GB2312" pitchFamily="49" charset="-122"/>
              </a:rPr>
              <a:t>1</a:t>
            </a:r>
            <a:r>
              <a:rPr kumimoji="1" lang="zh-CN" altLang="en-US" sz="2400" b="1">
                <a:solidFill>
                  <a:srgbClr val="0000FF"/>
                </a:solidFill>
                <a:latin typeface="Times New Roman" panose="02020603050405020304" pitchFamily="18" charset="0"/>
                <a:ea typeface="楷体_GB2312" pitchFamily="49" charset="-122"/>
              </a:rPr>
              <a:t>）差模情况</a:t>
            </a:r>
          </a:p>
        </p:txBody>
      </p:sp>
      <p:sp>
        <p:nvSpPr>
          <p:cNvPr id="39940" name="Rectangle 19"/>
          <p:cNvSpPr>
            <a:spLocks noChangeArrowheads="1"/>
          </p:cNvSpPr>
          <p:nvPr/>
        </p:nvSpPr>
        <p:spPr bwMode="auto">
          <a:xfrm>
            <a:off x="533400" y="1639888"/>
            <a:ext cx="27432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buClr>
                <a:srgbClr val="CC0000"/>
              </a:buClr>
              <a:buFont typeface="Wingdings" panose="05000000000000000000" pitchFamily="2" charset="2"/>
              <a:buNone/>
            </a:pPr>
            <a:r>
              <a:rPr lang="en-US" altLang="zh-CN" sz="2200" b="1">
                <a:solidFill>
                  <a:srgbClr val="000000"/>
                </a:solidFill>
                <a:latin typeface="楷体_GB2312" pitchFamily="49" charset="-122"/>
                <a:ea typeface="楷体_GB2312" pitchFamily="49" charset="-122"/>
              </a:rPr>
              <a:t>&lt;B&gt; </a:t>
            </a:r>
            <a:r>
              <a:rPr lang="zh-CN" altLang="en-US" sz="2200" b="1">
                <a:solidFill>
                  <a:srgbClr val="000000"/>
                </a:solidFill>
                <a:latin typeface="楷体_GB2312" pitchFamily="49" charset="-122"/>
                <a:ea typeface="楷体_GB2312" pitchFamily="49" charset="-122"/>
              </a:rPr>
              <a:t>双入、单出</a:t>
            </a:r>
            <a:endParaRPr lang="zh-CN" altLang="en-US" sz="2200" b="1" i="1">
              <a:solidFill>
                <a:srgbClr val="000000"/>
              </a:solidFill>
              <a:latin typeface="楷体_GB2312" pitchFamily="49" charset="-122"/>
              <a:ea typeface="楷体_GB2312" pitchFamily="49" charset="-122"/>
            </a:endParaRPr>
          </a:p>
        </p:txBody>
      </p:sp>
      <p:sp>
        <p:nvSpPr>
          <p:cNvPr id="39941" name="Rectangle 21">
            <a:hlinkClick r:id="rId3" action="ppaction://hlinksldjump"/>
          </p:cNvPr>
          <p:cNvSpPr>
            <a:spLocks noChangeArrowheads="1"/>
          </p:cNvSpPr>
          <p:nvPr/>
        </p:nvSpPr>
        <p:spPr bwMode="auto">
          <a:xfrm>
            <a:off x="457200" y="692150"/>
            <a:ext cx="6346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3.  </a:t>
            </a:r>
            <a:r>
              <a:rPr lang="zh-CN" altLang="en-US" sz="2800" b="1">
                <a:solidFill>
                  <a:srgbClr val="800000"/>
                </a:solidFill>
                <a:latin typeface="Times New Roman" panose="02020603050405020304" pitchFamily="18" charset="0"/>
                <a:ea typeface="楷体_GB2312" pitchFamily="49" charset="-122"/>
              </a:rPr>
              <a:t>主要指标计算</a:t>
            </a:r>
          </a:p>
        </p:txBody>
      </p:sp>
      <p:graphicFrame>
        <p:nvGraphicFramePr>
          <p:cNvPr id="39942" name="Object 23"/>
          <p:cNvGraphicFramePr>
            <a:graphicFrameLocks noChangeAspect="1"/>
          </p:cNvGraphicFramePr>
          <p:nvPr/>
        </p:nvGraphicFramePr>
        <p:xfrm>
          <a:off x="4371975" y="728663"/>
          <a:ext cx="4772025" cy="2771775"/>
        </p:xfrm>
        <a:graphic>
          <a:graphicData uri="http://schemas.openxmlformats.org/presentationml/2006/ole">
            <mc:AlternateContent xmlns:mc="http://schemas.openxmlformats.org/markup-compatibility/2006">
              <mc:Choice xmlns:v="urn:schemas-microsoft-com:vml" Requires="v">
                <p:oleObj spid="_x0000_s26634" name="图片" r:id="rId4" imgW="3179487" imgH="1850169" progId="Word.Picture.8">
                  <p:embed/>
                </p:oleObj>
              </mc:Choice>
              <mc:Fallback>
                <p:oleObj name="图片" r:id="rId4" imgW="3179487" imgH="1850169" progId="Word.Picture.8">
                  <p:embed/>
                  <p:pic>
                    <p:nvPicPr>
                      <p:cNvPr id="39942" name="Object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71975" y="728663"/>
                        <a:ext cx="4772025" cy="277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5"/>
          <p:cNvGraphicFramePr>
            <a:graphicFrameLocks noChangeAspect="1"/>
          </p:cNvGraphicFramePr>
          <p:nvPr/>
        </p:nvGraphicFramePr>
        <p:xfrm>
          <a:off x="4243388" y="3681413"/>
          <a:ext cx="4649787" cy="2008187"/>
        </p:xfrm>
        <a:graphic>
          <a:graphicData uri="http://schemas.openxmlformats.org/presentationml/2006/ole">
            <mc:AlternateContent xmlns:mc="http://schemas.openxmlformats.org/markup-compatibility/2006">
              <mc:Choice xmlns:v="urn:schemas-microsoft-com:vml" Requires="v">
                <p:oleObj spid="_x0000_s26635" name="图片" r:id="rId6" imgW="2732214" imgH="1182493" progId="Word.Picture.8">
                  <p:embed/>
                </p:oleObj>
              </mc:Choice>
              <mc:Fallback>
                <p:oleObj name="图片" r:id="rId6" imgW="2732214" imgH="1182493" progId="Word.Picture.8">
                  <p:embed/>
                  <p:pic>
                    <p:nvPicPr>
                      <p:cNvPr id="23" name="Object 2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43388" y="3681413"/>
                        <a:ext cx="4649787" cy="200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7"/>
          <p:cNvGraphicFramePr>
            <a:graphicFrameLocks noChangeAspect="1"/>
          </p:cNvGraphicFramePr>
          <p:nvPr/>
        </p:nvGraphicFramePr>
        <p:xfrm>
          <a:off x="573088" y="2136775"/>
          <a:ext cx="1631950" cy="885825"/>
        </p:xfrm>
        <a:graphic>
          <a:graphicData uri="http://schemas.openxmlformats.org/presentationml/2006/ole">
            <mc:AlternateContent xmlns:mc="http://schemas.openxmlformats.org/markup-compatibility/2006">
              <mc:Choice xmlns:v="urn:schemas-microsoft-com:vml" Requires="v">
                <p:oleObj spid="_x0000_s26636" name="公式" r:id="rId8" imgW="799753" imgH="444307" progId="Equation.3">
                  <p:embed/>
                </p:oleObj>
              </mc:Choice>
              <mc:Fallback>
                <p:oleObj name="公式" r:id="rId8" imgW="799753" imgH="444307" progId="Equation.3">
                  <p:embed/>
                  <p:pic>
                    <p:nvPicPr>
                      <p:cNvPr id="24" name="Object 2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73088" y="2136775"/>
                        <a:ext cx="163195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28"/>
          <p:cNvGraphicFramePr>
            <a:graphicFrameLocks noChangeAspect="1"/>
          </p:cNvGraphicFramePr>
          <p:nvPr/>
        </p:nvGraphicFramePr>
        <p:xfrm>
          <a:off x="2198688" y="2144713"/>
          <a:ext cx="1116012" cy="889000"/>
        </p:xfrm>
        <a:graphic>
          <a:graphicData uri="http://schemas.openxmlformats.org/presentationml/2006/ole">
            <mc:AlternateContent xmlns:mc="http://schemas.openxmlformats.org/markup-compatibility/2006">
              <mc:Choice xmlns:v="urn:schemas-microsoft-com:vml" Requires="v">
                <p:oleObj spid="_x0000_s26637" name="公式" r:id="rId10" imgW="545863" imgH="444307" progId="Equation.3">
                  <p:embed/>
                </p:oleObj>
              </mc:Choice>
              <mc:Fallback>
                <p:oleObj name="公式" r:id="rId10" imgW="545863" imgH="444307" progId="Equation.3">
                  <p:embed/>
                  <p:pic>
                    <p:nvPicPr>
                      <p:cNvPr id="25" name="Object 2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98688" y="2144713"/>
                        <a:ext cx="1116012"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29"/>
          <p:cNvGraphicFramePr>
            <a:graphicFrameLocks noChangeAspect="1"/>
          </p:cNvGraphicFramePr>
          <p:nvPr/>
        </p:nvGraphicFramePr>
        <p:xfrm>
          <a:off x="3290888" y="2133600"/>
          <a:ext cx="884237" cy="887413"/>
        </p:xfrm>
        <a:graphic>
          <a:graphicData uri="http://schemas.openxmlformats.org/presentationml/2006/ole">
            <mc:AlternateContent xmlns:mc="http://schemas.openxmlformats.org/markup-compatibility/2006">
              <mc:Choice xmlns:v="urn:schemas-microsoft-com:vml" Requires="v">
                <p:oleObj spid="_x0000_s26638" name="公式" r:id="rId12" imgW="444307" imgH="444307" progId="Equation.3">
                  <p:embed/>
                </p:oleObj>
              </mc:Choice>
              <mc:Fallback>
                <p:oleObj name="公式" r:id="rId12" imgW="444307" imgH="444307" progId="Equation.3">
                  <p:embed/>
                  <p:pic>
                    <p:nvPicPr>
                      <p:cNvPr id="26" name="Object 2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90888" y="2133600"/>
                        <a:ext cx="884237" cy="887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30"/>
          <p:cNvGraphicFramePr>
            <a:graphicFrameLocks noChangeAspect="1"/>
          </p:cNvGraphicFramePr>
          <p:nvPr/>
        </p:nvGraphicFramePr>
        <p:xfrm>
          <a:off x="1150938" y="3033713"/>
          <a:ext cx="2460625" cy="809625"/>
        </p:xfrm>
        <a:graphic>
          <a:graphicData uri="http://schemas.openxmlformats.org/presentationml/2006/ole">
            <mc:AlternateContent xmlns:mc="http://schemas.openxmlformats.org/markup-compatibility/2006">
              <mc:Choice xmlns:v="urn:schemas-microsoft-com:vml" Requires="v">
                <p:oleObj spid="_x0000_s26639" name="公式" r:id="rId14" imgW="1205977" imgH="406224" progId="Equation.3">
                  <p:embed/>
                </p:oleObj>
              </mc:Choice>
              <mc:Fallback>
                <p:oleObj name="公式" r:id="rId14" imgW="1205977" imgH="406224" progId="Equation.3">
                  <p:embed/>
                  <p:pic>
                    <p:nvPicPr>
                      <p:cNvPr id="27" name="Object 3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1150938" y="3033713"/>
                        <a:ext cx="2460625" cy="809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8" name="Rectangle 31"/>
          <p:cNvSpPr>
            <a:spLocks noChangeArrowheads="1"/>
          </p:cNvSpPr>
          <p:nvPr/>
        </p:nvSpPr>
        <p:spPr bwMode="auto">
          <a:xfrm>
            <a:off x="360363" y="3754438"/>
            <a:ext cx="3205162"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输出电阻</a:t>
            </a:r>
            <a:endParaRPr lang="zh-CN" altLang="en-US" sz="2200" b="1" i="1">
              <a:solidFill>
                <a:srgbClr val="000000"/>
              </a:solidFill>
              <a:latin typeface="Times New Roman" panose="02020603050405020304" pitchFamily="18" charset="0"/>
              <a:ea typeface="楷体_GB2312" pitchFamily="49" charset="-122"/>
              <a:cs typeface="Times New Roman" panose="02020603050405020304" pitchFamily="18" charset="0"/>
            </a:endParaRPr>
          </a:p>
        </p:txBody>
      </p:sp>
      <p:graphicFrame>
        <p:nvGraphicFramePr>
          <p:cNvPr id="29" name="Object 32"/>
          <p:cNvGraphicFramePr>
            <a:graphicFrameLocks noChangeAspect="1"/>
          </p:cNvGraphicFramePr>
          <p:nvPr/>
        </p:nvGraphicFramePr>
        <p:xfrm>
          <a:off x="896938" y="5265738"/>
          <a:ext cx="1166812" cy="455612"/>
        </p:xfrm>
        <a:graphic>
          <a:graphicData uri="http://schemas.openxmlformats.org/presentationml/2006/ole">
            <mc:AlternateContent xmlns:mc="http://schemas.openxmlformats.org/markup-compatibility/2006">
              <mc:Choice xmlns:v="urn:schemas-microsoft-com:vml" Requires="v">
                <p:oleObj spid="_x0000_s26640" name="公式" r:id="rId16" imgW="571252" imgH="228501" progId="Equation.3">
                  <p:embed/>
                </p:oleObj>
              </mc:Choice>
              <mc:Fallback>
                <p:oleObj name="公式" r:id="rId16" imgW="571252" imgH="228501" progId="Equation.3">
                  <p:embed/>
                  <p:pic>
                    <p:nvPicPr>
                      <p:cNvPr id="29" name="Object 3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96938" y="5265738"/>
                        <a:ext cx="1166812"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 name="Rectangle 33"/>
          <p:cNvSpPr>
            <a:spLocks noChangeArrowheads="1"/>
          </p:cNvSpPr>
          <p:nvPr/>
        </p:nvSpPr>
        <p:spPr bwMode="auto">
          <a:xfrm>
            <a:off x="395288" y="4222750"/>
            <a:ext cx="3781425" cy="96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spcBef>
                <a:spcPct val="5000"/>
              </a:spcBef>
              <a:buClr>
                <a:srgbClr val="CC0000"/>
              </a:buClr>
              <a:buFont typeface="Wingdings" panose="05000000000000000000" pitchFamily="2" charset="2"/>
              <a:buNone/>
            </a:pPr>
            <a:r>
              <a:rPr lang="en-US" altLang="zh-CN" sz="2200" b="1">
                <a:solidFill>
                  <a:srgbClr val="000000"/>
                </a:solidFill>
                <a:latin typeface="Book Antiqua" panose="02040602050305030304" pitchFamily="18" charset="0"/>
                <a:ea typeface="楷体_GB2312" pitchFamily="49" charset="-122"/>
                <a:cs typeface="Times New Roman" panose="02020603050405020304" pitchFamily="18" charset="0"/>
              </a:rPr>
              <a:t>        </a:t>
            </a:r>
            <a:r>
              <a:rPr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漏极到地之间看进去的等效电阻</a:t>
            </a:r>
            <a:endParaRPr lang="zh-CN" altLang="en-US" sz="2200" b="1" i="1">
              <a:solidFill>
                <a:srgbClr val="000000"/>
              </a:solidFill>
              <a:latin typeface="Times New Roman" panose="02020603050405020304" pitchFamily="18" charset="0"/>
              <a:ea typeface="楷体_GB2312" pitchFamily="49" charset="-122"/>
              <a:cs typeface="Times New Roman" panose="02020603050405020304" pitchFamily="18" charset="0"/>
            </a:endParaRPr>
          </a:p>
        </p:txBody>
      </p:sp>
      <p:graphicFrame>
        <p:nvGraphicFramePr>
          <p:cNvPr id="31" name="Object 34"/>
          <p:cNvGraphicFramePr>
            <a:graphicFrameLocks noChangeAspect="1"/>
          </p:cNvGraphicFramePr>
          <p:nvPr/>
        </p:nvGraphicFramePr>
        <p:xfrm>
          <a:off x="2555875" y="5265738"/>
          <a:ext cx="1789113" cy="455612"/>
        </p:xfrm>
        <a:graphic>
          <a:graphicData uri="http://schemas.openxmlformats.org/presentationml/2006/ole">
            <mc:AlternateContent xmlns:mc="http://schemas.openxmlformats.org/markup-compatibility/2006">
              <mc:Choice xmlns:v="urn:schemas-microsoft-com:vml" Requires="v">
                <p:oleObj spid="_x0000_s26641" name="公式" r:id="rId18" imgW="876300" imgH="228600" progId="Equation.3">
                  <p:embed/>
                </p:oleObj>
              </mc:Choice>
              <mc:Fallback>
                <p:oleObj name="公式" r:id="rId18" imgW="876300" imgH="228600" progId="Equation.3">
                  <p:embed/>
                  <p:pic>
                    <p:nvPicPr>
                      <p:cNvPr id="31" name="Object 34"/>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2555875" y="5265738"/>
                        <a:ext cx="1789113" cy="455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2" name="Rectangle 35"/>
          <p:cNvSpPr>
            <a:spLocks noChangeArrowheads="1"/>
          </p:cNvSpPr>
          <p:nvPr/>
        </p:nvSpPr>
        <p:spPr bwMode="auto">
          <a:xfrm>
            <a:off x="2039938" y="5157788"/>
            <a:ext cx="647700"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或</a:t>
            </a:r>
            <a:endParaRPr lang="zh-CN" altLang="en-US" sz="2200" b="1" i="1">
              <a:solidFill>
                <a:srgbClr val="000000"/>
              </a:solidFill>
              <a:latin typeface="Times New Roman" panose="02020603050405020304" pitchFamily="18" charset="0"/>
              <a:ea typeface="楷体_GB2312" pitchFamily="49" charset="-122"/>
              <a:cs typeface="Times New Roman" panose="02020603050405020304" pitchFamily="18" charset="0"/>
            </a:endParaRPr>
          </a:p>
        </p:txBody>
      </p:sp>
      <p:sp>
        <p:nvSpPr>
          <p:cNvPr id="33" name="Rectangle 36"/>
          <p:cNvSpPr>
            <a:spLocks noChangeArrowheads="1"/>
          </p:cNvSpPr>
          <p:nvPr/>
        </p:nvSpPr>
        <p:spPr bwMode="auto">
          <a:xfrm>
            <a:off x="611188" y="5697538"/>
            <a:ext cx="7920037"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spcBef>
                <a:spcPct val="5000"/>
              </a:spcBef>
              <a:buClr>
                <a:srgbClr val="CC0000"/>
              </a:buClr>
              <a:buFont typeface="Wingdings" panose="05000000000000000000" pitchFamily="2" charset="2"/>
              <a:buNone/>
            </a:pPr>
            <a:r>
              <a:rPr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注意：单端输出时，负载的接入将影响被接漏极的直流电位</a:t>
            </a:r>
            <a:endParaRPr lang="zh-CN" altLang="en-US" sz="2200" b="1" i="1">
              <a:solidFill>
                <a:srgbClr val="000000"/>
              </a:solidFill>
              <a:latin typeface="Times New Roman" panose="02020603050405020304" pitchFamily="18" charset="0"/>
              <a:ea typeface="楷体_GB2312" pitchFamily="49" charset="-122"/>
              <a:cs typeface="Times New Roman" panose="02020603050405020304" pitchFamily="18" charset="0"/>
            </a:endParaRPr>
          </a:p>
        </p:txBody>
      </p:sp>
      <p:sp>
        <p:nvSpPr>
          <p:cNvPr id="34" name="Rectangle 37"/>
          <p:cNvSpPr>
            <a:spLocks noChangeArrowheads="1"/>
          </p:cNvSpPr>
          <p:nvPr/>
        </p:nvSpPr>
        <p:spPr bwMode="auto">
          <a:xfrm>
            <a:off x="2663825" y="3681413"/>
            <a:ext cx="2087563" cy="442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en-US" altLang="zh-CN" sz="1800" b="1">
                <a:solidFill>
                  <a:srgbClr val="FF0000"/>
                </a:solidFill>
                <a:latin typeface="Book Antiqua" panose="02040602050305030304" pitchFamily="18" charset="0"/>
                <a:ea typeface="楷体_GB2312" pitchFamily="49" charset="-122"/>
                <a:cs typeface="Times New Roman" panose="02020603050405020304" pitchFamily="18" charset="0"/>
              </a:rPr>
              <a:t>(</a:t>
            </a:r>
            <a:r>
              <a:rPr lang="en-US" altLang="zh-CN" sz="1800" b="1" i="1">
                <a:solidFill>
                  <a:srgbClr val="FF0000"/>
                </a:solidFill>
                <a:latin typeface="Book Antiqua" panose="02040602050305030304" pitchFamily="18" charset="0"/>
                <a:ea typeface="楷体_GB2312" pitchFamily="49" charset="-122"/>
                <a:cs typeface="Times New Roman" panose="02020603050405020304" pitchFamily="18" charset="0"/>
              </a:rPr>
              <a:t>v</a:t>
            </a:r>
            <a:r>
              <a:rPr lang="en-US" altLang="zh-CN" sz="1800" b="1" baseline="-25000">
                <a:solidFill>
                  <a:srgbClr val="FF0000"/>
                </a:solidFill>
                <a:latin typeface="Times New Roman" panose="02020603050405020304" pitchFamily="18" charset="0"/>
                <a:ea typeface="楷体_GB2312" pitchFamily="49" charset="-122"/>
                <a:cs typeface="Times New Roman" panose="02020603050405020304" pitchFamily="18" charset="0"/>
              </a:rPr>
              <a:t>o2</a:t>
            </a:r>
            <a:r>
              <a:rPr lang="zh-CN" altLang="en-US" sz="1800" b="1">
                <a:solidFill>
                  <a:srgbClr val="FF0000"/>
                </a:solidFill>
                <a:latin typeface="Times New Roman" panose="02020603050405020304" pitchFamily="18" charset="0"/>
                <a:ea typeface="楷体_GB2312" pitchFamily="49" charset="-122"/>
                <a:cs typeface="Times New Roman" panose="02020603050405020304" pitchFamily="18" charset="0"/>
              </a:rPr>
              <a:t>输出时无负号</a:t>
            </a:r>
            <a:r>
              <a:rPr lang="en-US" altLang="zh-CN" sz="1800" b="1">
                <a:solidFill>
                  <a:srgbClr val="FF0000"/>
                </a:solidFill>
                <a:latin typeface="Times New Roman" panose="02020603050405020304" pitchFamily="18" charset="0"/>
                <a:ea typeface="楷体_GB2312" pitchFamily="49" charset="-122"/>
                <a:cs typeface="Times New Roman" panose="02020603050405020304" pitchFamily="18" charset="0"/>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1"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up)">
                                      <p:cBhvr>
                                        <p:cTn id="7" dur="500"/>
                                        <p:tgtEl>
                                          <p:spTgt spid="2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strips(downRight)">
                                      <p:cBhvr>
                                        <p:cTn id="12" dur="500"/>
                                        <p:tgtEl>
                                          <p:spTgt spid="2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25"/>
                                        </p:tgtEl>
                                        <p:attrNameLst>
                                          <p:attrName>style.visibility</p:attrName>
                                        </p:attrNameLst>
                                      </p:cBhvr>
                                      <p:to>
                                        <p:strVal val="visible"/>
                                      </p:to>
                                    </p:set>
                                    <p:animEffect transition="in" filter="strips(downRight)">
                                      <p:cBhvr>
                                        <p:cTn id="17" dur="500"/>
                                        <p:tgtEl>
                                          <p:spTgt spid="2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26"/>
                                        </p:tgtEl>
                                        <p:attrNameLst>
                                          <p:attrName>style.visibility</p:attrName>
                                        </p:attrNameLst>
                                      </p:cBhvr>
                                      <p:to>
                                        <p:strVal val="visible"/>
                                      </p:to>
                                    </p:set>
                                    <p:animEffect transition="in" filter="strips(downRight)">
                                      <p:cBhvr>
                                        <p:cTn id="22" dur="500"/>
                                        <p:tgtEl>
                                          <p:spTgt spid="2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strips(downRight)">
                                      <p:cBhvr>
                                        <p:cTn id="27" dur="500"/>
                                        <p:tgtEl>
                                          <p:spTgt spid="2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34">
                                            <p:txEl>
                                              <p:pRg st="0" end="0"/>
                                            </p:txEl>
                                          </p:spTgt>
                                        </p:tgtEl>
                                        <p:attrNameLst>
                                          <p:attrName>style.visibility</p:attrName>
                                        </p:attrNameLst>
                                      </p:cBhvr>
                                      <p:to>
                                        <p:strVal val="visible"/>
                                      </p:to>
                                    </p:set>
                                    <p:animEffect transition="in" filter="strips(downRight)">
                                      <p:cBhvr>
                                        <p:cTn id="32" dur="500"/>
                                        <p:tgtEl>
                                          <p:spTgt spid="34">
                                            <p:txEl>
                                              <p:pRg st="0" end="0"/>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strips(downRight)">
                                      <p:cBhvr>
                                        <p:cTn id="37" dur="500"/>
                                        <p:tgtEl>
                                          <p:spTgt spid="28"/>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strips(downRight)">
                                      <p:cBhvr>
                                        <p:cTn id="42" dur="500"/>
                                        <p:tgtEl>
                                          <p:spTgt spid="30"/>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strips(downRight)">
                                      <p:cBhvr>
                                        <p:cTn id="47" dur="500"/>
                                        <p:tgtEl>
                                          <p:spTgt spid="2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32"/>
                                        </p:tgtEl>
                                        <p:attrNameLst>
                                          <p:attrName>style.visibility</p:attrName>
                                        </p:attrNameLst>
                                      </p:cBhvr>
                                      <p:to>
                                        <p:strVal val="visible"/>
                                      </p:to>
                                    </p:set>
                                    <p:animEffect transition="in" filter="strips(downRight)">
                                      <p:cBhvr>
                                        <p:cTn id="52" dur="500"/>
                                        <p:tgtEl>
                                          <p:spTgt spid="32"/>
                                        </p:tgtEl>
                                      </p:cBhvr>
                                    </p:animEffect>
                                  </p:childTnLst>
                                </p:cTn>
                              </p:par>
                            </p:childTnLst>
                          </p:cTn>
                        </p:par>
                        <p:par>
                          <p:cTn id="53" fill="hold" nodeType="afterGroup">
                            <p:stCondLst>
                              <p:cond delay="500"/>
                            </p:stCondLst>
                            <p:childTnLst>
                              <p:par>
                                <p:cTn id="54" presetID="18" presetClass="entr" presetSubtype="6" fill="hold" nodeType="afterEffect">
                                  <p:stCondLst>
                                    <p:cond delay="0"/>
                                  </p:stCondLst>
                                  <p:childTnLst>
                                    <p:set>
                                      <p:cBhvr>
                                        <p:cTn id="55" dur="1" fill="hold">
                                          <p:stCondLst>
                                            <p:cond delay="0"/>
                                          </p:stCondLst>
                                        </p:cTn>
                                        <p:tgtEl>
                                          <p:spTgt spid="31"/>
                                        </p:tgtEl>
                                        <p:attrNameLst>
                                          <p:attrName>style.visibility</p:attrName>
                                        </p:attrNameLst>
                                      </p:cBhvr>
                                      <p:to>
                                        <p:strVal val="visible"/>
                                      </p:to>
                                    </p:set>
                                    <p:animEffect transition="in" filter="strips(downRight)">
                                      <p:cBhvr>
                                        <p:cTn id="56" dur="500"/>
                                        <p:tgtEl>
                                          <p:spTgt spid="31"/>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18" presetClass="entr" presetSubtype="6" fill="hold" grpId="0" nodeType="click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strips(downRight)">
                                      <p:cBhvr>
                                        <p:cTn id="6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utoUpdateAnimBg="0"/>
      <p:bldP spid="30" grpId="0" autoUpdateAnimBg="0"/>
      <p:bldP spid="32" grpId="0" autoUpdateAnimBg="0"/>
      <p:bldP spid="33" grpId="0"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9" name="Object 20"/>
          <p:cNvGraphicFramePr>
            <a:graphicFrameLocks noChangeAspect="1"/>
          </p:cNvGraphicFramePr>
          <p:nvPr/>
        </p:nvGraphicFramePr>
        <p:xfrm>
          <a:off x="4032250" y="80963"/>
          <a:ext cx="4814888" cy="2943225"/>
        </p:xfrm>
        <a:graphic>
          <a:graphicData uri="http://schemas.openxmlformats.org/presentationml/2006/ole">
            <mc:AlternateContent xmlns:mc="http://schemas.openxmlformats.org/markup-compatibility/2006">
              <mc:Choice xmlns:v="urn:schemas-microsoft-com:vml" Requires="v">
                <p:oleObj spid="_x0000_s27652" name="图片" r:id="rId3" imgW="3207914" imgH="1964452" progId="Word.Picture.8">
                  <p:embed/>
                </p:oleObj>
              </mc:Choice>
              <mc:Fallback>
                <p:oleObj name="图片" r:id="rId3" imgW="3207914" imgH="1964452" progId="Word.Picture.8">
                  <p:embed/>
                  <p:pic>
                    <p:nvPicPr>
                      <p:cNvPr id="40969" name="Object 2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250" y="80963"/>
                        <a:ext cx="4814888" cy="29432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0962" name="标题 1"/>
          <p:cNvSpPr>
            <a:spLocks noGrp="1"/>
          </p:cNvSpPr>
          <p:nvPr>
            <p:ph type="title"/>
          </p:nvPr>
        </p:nvSpPr>
        <p:spPr>
          <a:xfrm>
            <a:off x="701675" y="71438"/>
            <a:ext cx="7888288" cy="646112"/>
          </a:xfrm>
        </p:spPr>
        <p:txBody>
          <a:bodyPr/>
          <a:lstStyle/>
          <a:p>
            <a:pPr eaLnBrk="1" hangingPunct="1"/>
            <a:r>
              <a:rPr lang="en-US" altLang="zh-CN"/>
              <a:t>7.2.2  FET</a:t>
            </a:r>
            <a:r>
              <a:rPr lang="zh-CN" altLang="en-US"/>
              <a:t>差分式放大电路</a:t>
            </a:r>
          </a:p>
        </p:txBody>
      </p:sp>
      <p:graphicFrame>
        <p:nvGraphicFramePr>
          <p:cNvPr id="10" name="Object 22"/>
          <p:cNvGraphicFramePr>
            <a:graphicFrameLocks noChangeAspect="1"/>
          </p:cNvGraphicFramePr>
          <p:nvPr/>
        </p:nvGraphicFramePr>
        <p:xfrm>
          <a:off x="3959225" y="3022600"/>
          <a:ext cx="5041900" cy="3143250"/>
        </p:xfrm>
        <a:graphic>
          <a:graphicData uri="http://schemas.openxmlformats.org/presentationml/2006/ole">
            <mc:AlternateContent xmlns:mc="http://schemas.openxmlformats.org/markup-compatibility/2006">
              <mc:Choice xmlns:v="urn:schemas-microsoft-com:vml" Requires="v">
                <p:oleObj spid="_x0000_s27653" name="图片" r:id="rId5" imgW="3360483" imgH="2098204" progId="Word.Picture.8">
                  <p:embed/>
                </p:oleObj>
              </mc:Choice>
              <mc:Fallback>
                <p:oleObj name="图片" r:id="rId5" imgW="3360483" imgH="2098204" progId="Word.Picture.8">
                  <p:embed/>
                  <p:pic>
                    <p:nvPicPr>
                      <p:cNvPr id="10" name="Object 2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9225" y="3022600"/>
                        <a:ext cx="5041900" cy="314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Text Box 5"/>
          <p:cNvSpPr txBox="1">
            <a:spLocks noChangeArrowheads="1"/>
          </p:cNvSpPr>
          <p:nvPr/>
        </p:nvSpPr>
        <p:spPr bwMode="auto">
          <a:xfrm>
            <a:off x="647700" y="2024063"/>
            <a:ext cx="3124200"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zh-CN" altLang="en-US" sz="2200" b="1">
                <a:solidFill>
                  <a:srgbClr val="000000"/>
                </a:solidFill>
                <a:latin typeface="楷体_GB2312" pitchFamily="49" charset="-122"/>
                <a:ea typeface="楷体_GB2312" pitchFamily="49" charset="-122"/>
              </a:rPr>
              <a:t>输入等效变换</a:t>
            </a:r>
          </a:p>
        </p:txBody>
      </p:sp>
      <p:sp>
        <p:nvSpPr>
          <p:cNvPr id="40965" name="Text Box 9"/>
          <p:cNvSpPr txBox="1">
            <a:spLocks noChangeArrowheads="1"/>
          </p:cNvSpPr>
          <p:nvPr/>
        </p:nvSpPr>
        <p:spPr bwMode="auto">
          <a:xfrm>
            <a:off x="152400" y="1177925"/>
            <a:ext cx="342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FF"/>
                </a:solidFill>
                <a:latin typeface="Times New Roman" panose="02020603050405020304" pitchFamily="18" charset="0"/>
                <a:ea typeface="楷体_GB2312" pitchFamily="49" charset="-122"/>
              </a:rPr>
              <a:t>（</a:t>
            </a:r>
            <a:r>
              <a:rPr kumimoji="1" lang="en-US" altLang="zh-CN" sz="2400" b="1">
                <a:solidFill>
                  <a:srgbClr val="0000FF"/>
                </a:solidFill>
                <a:latin typeface="Times New Roman" panose="02020603050405020304" pitchFamily="18" charset="0"/>
                <a:ea typeface="楷体_GB2312" pitchFamily="49" charset="-122"/>
              </a:rPr>
              <a:t>1</a:t>
            </a:r>
            <a:r>
              <a:rPr kumimoji="1" lang="zh-CN" altLang="en-US" sz="2400" b="1">
                <a:solidFill>
                  <a:srgbClr val="0000FF"/>
                </a:solidFill>
                <a:latin typeface="Times New Roman" panose="02020603050405020304" pitchFamily="18" charset="0"/>
                <a:ea typeface="楷体_GB2312" pitchFamily="49" charset="-122"/>
              </a:rPr>
              <a:t>）差模情况</a:t>
            </a:r>
          </a:p>
        </p:txBody>
      </p:sp>
      <p:sp>
        <p:nvSpPr>
          <p:cNvPr id="40966" name="Rectangle 10"/>
          <p:cNvSpPr>
            <a:spLocks noChangeArrowheads="1"/>
          </p:cNvSpPr>
          <p:nvPr/>
        </p:nvSpPr>
        <p:spPr bwMode="auto">
          <a:xfrm>
            <a:off x="533400" y="1639888"/>
            <a:ext cx="27432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buClr>
                <a:srgbClr val="CC0000"/>
              </a:buClr>
              <a:buFont typeface="Wingdings" panose="05000000000000000000" pitchFamily="2" charset="2"/>
              <a:buNone/>
            </a:pPr>
            <a:r>
              <a:rPr lang="en-US" altLang="zh-CN" sz="2200" b="1">
                <a:solidFill>
                  <a:srgbClr val="000000"/>
                </a:solidFill>
                <a:latin typeface="楷体_GB2312" pitchFamily="49" charset="-122"/>
                <a:ea typeface="楷体_GB2312" pitchFamily="49" charset="-122"/>
              </a:rPr>
              <a:t>&lt;C&gt; </a:t>
            </a:r>
            <a:r>
              <a:rPr lang="zh-CN" altLang="en-US" sz="2200" b="1">
                <a:solidFill>
                  <a:srgbClr val="000000"/>
                </a:solidFill>
                <a:latin typeface="楷体_GB2312" pitchFamily="49" charset="-122"/>
                <a:ea typeface="楷体_GB2312" pitchFamily="49" charset="-122"/>
              </a:rPr>
              <a:t>单端输入</a:t>
            </a:r>
            <a:endParaRPr lang="zh-CN" altLang="en-US" sz="2200" b="1" i="1">
              <a:solidFill>
                <a:srgbClr val="000000"/>
              </a:solidFill>
              <a:latin typeface="楷体_GB2312" pitchFamily="49" charset="-122"/>
              <a:ea typeface="楷体_GB2312" pitchFamily="49" charset="-122"/>
            </a:endParaRPr>
          </a:p>
        </p:txBody>
      </p:sp>
      <p:sp>
        <p:nvSpPr>
          <p:cNvPr id="40967" name="Rectangle 12">
            <a:hlinkClick r:id="rId7" action="ppaction://hlinksldjump"/>
          </p:cNvPr>
          <p:cNvSpPr>
            <a:spLocks noChangeArrowheads="1"/>
          </p:cNvSpPr>
          <p:nvPr/>
        </p:nvSpPr>
        <p:spPr bwMode="auto">
          <a:xfrm>
            <a:off x="457200" y="692150"/>
            <a:ext cx="6346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3.  </a:t>
            </a:r>
            <a:r>
              <a:rPr lang="zh-CN" altLang="en-US" sz="2800" b="1">
                <a:solidFill>
                  <a:srgbClr val="800000"/>
                </a:solidFill>
                <a:latin typeface="Times New Roman" panose="02020603050405020304" pitchFamily="18" charset="0"/>
                <a:ea typeface="楷体_GB2312" pitchFamily="49" charset="-122"/>
              </a:rPr>
              <a:t>主要指标计算</a:t>
            </a:r>
          </a:p>
        </p:txBody>
      </p:sp>
      <p:sp>
        <p:nvSpPr>
          <p:cNvPr id="15" name="Rectangle 17"/>
          <p:cNvSpPr>
            <a:spLocks noChangeArrowheads="1"/>
          </p:cNvSpPr>
          <p:nvPr/>
        </p:nvSpPr>
        <p:spPr bwMode="auto">
          <a:xfrm>
            <a:off x="611188" y="2457450"/>
            <a:ext cx="3565525" cy="3238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spcBef>
                <a:spcPct val="15000"/>
              </a:spcBef>
              <a:buClr>
                <a:srgbClr val="CC0000"/>
              </a:buClr>
              <a:buFont typeface="Wingdings" panose="05000000000000000000" pitchFamily="2" charset="2"/>
              <a:buNone/>
            </a:pPr>
            <a:r>
              <a:rPr lang="zh-CN" altLang="en-US" sz="2200" b="1" dirty="0">
                <a:solidFill>
                  <a:srgbClr val="000000"/>
                </a:solidFill>
                <a:latin typeface="Times New Roman" panose="02020603050405020304" pitchFamily="18" charset="0"/>
                <a:ea typeface="楷体_GB2312" pitchFamily="49" charset="-122"/>
                <a:cs typeface="Times New Roman" panose="02020603050405020304" pitchFamily="18" charset="0"/>
              </a:rPr>
              <a:t>根据叠加原理，左侧激励源置零后，等效于双端输入</a:t>
            </a:r>
          </a:p>
          <a:p>
            <a:pPr algn="just" eaLnBrk="1" hangingPunct="1">
              <a:lnSpc>
                <a:spcPct val="130000"/>
              </a:lnSpc>
              <a:spcBef>
                <a:spcPct val="15000"/>
              </a:spcBef>
              <a:buClr>
                <a:srgbClr val="CC0000"/>
              </a:buClr>
              <a:buFont typeface="Wingdings" panose="05000000000000000000" pitchFamily="2" charset="2"/>
              <a:buNone/>
            </a:pPr>
            <a:r>
              <a:rPr lang="zh-CN" altLang="en-US" sz="2200" b="1" dirty="0">
                <a:solidFill>
                  <a:srgbClr val="000000"/>
                </a:solidFill>
                <a:latin typeface="Times New Roman" panose="02020603050405020304" pitchFamily="18" charset="0"/>
                <a:ea typeface="楷体_GB2312" pitchFamily="49" charset="-122"/>
                <a:cs typeface="Times New Roman" panose="02020603050405020304" pitchFamily="18" charset="0"/>
              </a:rPr>
              <a:t>而左侧激励源对两输入端来说相当于共模信号</a:t>
            </a:r>
            <a:r>
              <a:rPr lang="en-US" altLang="zh-CN" sz="2200" b="1" i="1" dirty="0" err="1">
                <a:solidFill>
                  <a:srgbClr val="000000"/>
                </a:solidFill>
                <a:latin typeface="Book Antiqua" panose="02040602050305030304" pitchFamily="18" charset="0"/>
                <a:ea typeface="楷体_GB2312" pitchFamily="49" charset="-122"/>
                <a:cs typeface="Times New Roman" panose="02020603050405020304" pitchFamily="18" charset="0"/>
              </a:rPr>
              <a:t>v</a:t>
            </a:r>
            <a:r>
              <a:rPr lang="en-US" altLang="zh-CN" sz="2200" b="1" baseline="-30000" dirty="0" err="1">
                <a:solidFill>
                  <a:srgbClr val="000000"/>
                </a:solidFill>
                <a:latin typeface="Times New Roman" panose="02020603050405020304" pitchFamily="18" charset="0"/>
                <a:ea typeface="楷体_GB2312" pitchFamily="49" charset="-122"/>
                <a:cs typeface="Times New Roman" panose="02020603050405020304" pitchFamily="18" charset="0"/>
              </a:rPr>
              <a:t>ic</a:t>
            </a:r>
            <a:r>
              <a:rPr lang="zh-CN" altLang="en-US" sz="2200" b="1" dirty="0">
                <a:solidFill>
                  <a:srgbClr val="000000"/>
                </a:solidFill>
                <a:latin typeface="Times New Roman" panose="02020603050405020304" pitchFamily="18" charset="0"/>
                <a:ea typeface="楷体_GB2312" pitchFamily="49" charset="-122"/>
                <a:cs typeface="Times New Roman" panose="02020603050405020304" pitchFamily="18" charset="0"/>
              </a:rPr>
              <a:t>，此处仅考虑差模信号</a:t>
            </a:r>
            <a:r>
              <a:rPr lang="zh-CN" altLang="en-US" sz="2200" b="1" i="1" dirty="0">
                <a:solidFill>
                  <a:srgbClr val="000000"/>
                </a:solidFill>
                <a:latin typeface="Times New Roman" panose="02020603050405020304" pitchFamily="18" charset="0"/>
                <a:ea typeface="楷体_GB2312" pitchFamily="49" charset="-122"/>
                <a:cs typeface="Times New Roman" panose="02020603050405020304" pitchFamily="18" charset="0"/>
              </a:rPr>
              <a:t>，</a:t>
            </a:r>
            <a:r>
              <a:rPr lang="zh-CN" altLang="en-US" sz="2200" b="1" dirty="0">
                <a:solidFill>
                  <a:srgbClr val="000000"/>
                </a:solidFill>
                <a:latin typeface="Times New Roman" panose="02020603050405020304" pitchFamily="18" charset="0"/>
                <a:ea typeface="楷体_GB2312" pitchFamily="49" charset="-122"/>
                <a:cs typeface="Times New Roman" panose="02020603050405020304" pitchFamily="18" charset="0"/>
              </a:rPr>
              <a:t>故差模情况等效于双端输入</a:t>
            </a:r>
          </a:p>
          <a:p>
            <a:pPr algn="just" eaLnBrk="1" hangingPunct="1">
              <a:lnSpc>
                <a:spcPct val="130000"/>
              </a:lnSpc>
              <a:spcBef>
                <a:spcPct val="15000"/>
              </a:spcBef>
              <a:buClr>
                <a:srgbClr val="CC0000"/>
              </a:buClr>
              <a:buFont typeface="Wingdings" panose="05000000000000000000" pitchFamily="2" charset="2"/>
              <a:buNone/>
            </a:pPr>
            <a:r>
              <a:rPr lang="zh-CN" altLang="en-US" sz="2200" b="1" dirty="0">
                <a:solidFill>
                  <a:srgbClr val="000000"/>
                </a:solidFill>
                <a:latin typeface="Times New Roman" panose="02020603050405020304" pitchFamily="18" charset="0"/>
                <a:ea typeface="楷体_GB2312" pitchFamily="49" charset="-122"/>
                <a:cs typeface="Times New Roman" panose="02020603050405020304" pitchFamily="18" charset="0"/>
              </a:rPr>
              <a:t>差模指标与双端输入时相同</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wipe(up)">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5">
                                            <p:txEl>
                                              <p:pRg st="0" end="0"/>
                                            </p:txEl>
                                          </p:spTgt>
                                        </p:tgtEl>
                                        <p:attrNameLst>
                                          <p:attrName>style.visibility</p:attrName>
                                        </p:attrNameLst>
                                      </p:cBhvr>
                                      <p:to>
                                        <p:strVal val="visible"/>
                                      </p:to>
                                    </p:set>
                                    <p:animEffect transition="in" filter="strips(downRight)">
                                      <p:cBhvr>
                                        <p:cTn id="17" dur="500"/>
                                        <p:tgtEl>
                                          <p:spTgt spid="15">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5">
                                            <p:txEl>
                                              <p:pRg st="1" end="1"/>
                                            </p:txEl>
                                          </p:spTgt>
                                        </p:tgtEl>
                                        <p:attrNameLst>
                                          <p:attrName>style.visibility</p:attrName>
                                        </p:attrNameLst>
                                      </p:cBhvr>
                                      <p:to>
                                        <p:strVal val="visible"/>
                                      </p:to>
                                    </p:set>
                                    <p:animEffect transition="in" filter="strips(downRight)">
                                      <p:cBhvr>
                                        <p:cTn id="22" dur="500"/>
                                        <p:tgtEl>
                                          <p:spTgt spid="15">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15">
                                            <p:txEl>
                                              <p:pRg st="2" end="2"/>
                                            </p:txEl>
                                          </p:spTgt>
                                        </p:tgtEl>
                                        <p:attrNameLst>
                                          <p:attrName>style.visibility</p:attrName>
                                        </p:attrNameLst>
                                      </p:cBhvr>
                                      <p:to>
                                        <p:strVal val="visible"/>
                                      </p:to>
                                    </p:set>
                                    <p:animEffect transition="in" filter="strips(downRight)">
                                      <p:cBhvr>
                                        <p:cTn id="27" dur="5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91" name="Object 15"/>
          <p:cNvGraphicFramePr>
            <a:graphicFrameLocks noChangeAspect="1"/>
          </p:cNvGraphicFramePr>
          <p:nvPr/>
        </p:nvGraphicFramePr>
        <p:xfrm>
          <a:off x="4679950" y="88900"/>
          <a:ext cx="4416425" cy="2944813"/>
        </p:xfrm>
        <a:graphic>
          <a:graphicData uri="http://schemas.openxmlformats.org/presentationml/2006/ole">
            <mc:AlternateContent xmlns:mc="http://schemas.openxmlformats.org/markup-compatibility/2006">
              <mc:Choice xmlns:v="urn:schemas-microsoft-com:vml" Requires="v">
                <p:oleObj spid="_x0000_s28676" name="图片" r:id="rId3" imgW="2941638" imgH="1964452" progId="Word.Picture.8">
                  <p:embed/>
                </p:oleObj>
              </mc:Choice>
              <mc:Fallback>
                <p:oleObj name="图片" r:id="rId3" imgW="2941638" imgH="1964452" progId="Word.Picture.8">
                  <p:embed/>
                  <p:pic>
                    <p:nvPicPr>
                      <p:cNvPr id="41991"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9950" y="88900"/>
                        <a:ext cx="4416425" cy="29448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986" name="标题 1"/>
          <p:cNvSpPr>
            <a:spLocks noGrp="1"/>
          </p:cNvSpPr>
          <p:nvPr>
            <p:ph type="title"/>
          </p:nvPr>
        </p:nvSpPr>
        <p:spPr>
          <a:xfrm>
            <a:off x="701675" y="71438"/>
            <a:ext cx="7888288" cy="646112"/>
          </a:xfrm>
        </p:spPr>
        <p:txBody>
          <a:bodyPr/>
          <a:lstStyle/>
          <a:p>
            <a:pPr eaLnBrk="1" hangingPunct="1"/>
            <a:r>
              <a:rPr lang="en-US" altLang="zh-CN"/>
              <a:t>7.2.2  FET</a:t>
            </a:r>
            <a:r>
              <a:rPr lang="zh-CN" altLang="en-US"/>
              <a:t>差分式放大电路</a:t>
            </a:r>
          </a:p>
        </p:txBody>
      </p:sp>
      <p:graphicFrame>
        <p:nvGraphicFramePr>
          <p:cNvPr id="9" name="Object 4"/>
          <p:cNvGraphicFramePr>
            <a:graphicFrameLocks noChangeAspect="1"/>
          </p:cNvGraphicFramePr>
          <p:nvPr/>
        </p:nvGraphicFramePr>
        <p:xfrm>
          <a:off x="4656138" y="3141663"/>
          <a:ext cx="4416425" cy="2773362"/>
        </p:xfrm>
        <a:graphic>
          <a:graphicData uri="http://schemas.openxmlformats.org/presentationml/2006/ole">
            <mc:AlternateContent xmlns:mc="http://schemas.openxmlformats.org/markup-compatibility/2006">
              <mc:Choice xmlns:v="urn:schemas-microsoft-com:vml" Requires="v">
                <p:oleObj spid="_x0000_s28677" name="图片" r:id="rId5" imgW="2941638" imgH="1850169" progId="Word.Picture.8">
                  <p:embed/>
                </p:oleObj>
              </mc:Choice>
              <mc:Fallback>
                <p:oleObj name="图片" r:id="rId5" imgW="2941638" imgH="1850169" progId="Word.Picture.8">
                  <p:embed/>
                  <p:pic>
                    <p:nvPicPr>
                      <p:cNvPr id="9"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56138" y="3141663"/>
                        <a:ext cx="4416425"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1988" name="Rectangle 12">
            <a:hlinkClick r:id="rId7" action="ppaction://hlinksldjump"/>
          </p:cNvPr>
          <p:cNvSpPr>
            <a:spLocks noChangeArrowheads="1"/>
          </p:cNvSpPr>
          <p:nvPr/>
        </p:nvSpPr>
        <p:spPr bwMode="auto">
          <a:xfrm>
            <a:off x="457200" y="692150"/>
            <a:ext cx="6346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3.  </a:t>
            </a:r>
            <a:r>
              <a:rPr lang="zh-CN" altLang="en-US" sz="2800" b="1">
                <a:solidFill>
                  <a:srgbClr val="800000"/>
                </a:solidFill>
                <a:latin typeface="Times New Roman" panose="02020603050405020304" pitchFamily="18" charset="0"/>
                <a:ea typeface="楷体_GB2312" pitchFamily="49" charset="-122"/>
              </a:rPr>
              <a:t>主要指标计算</a:t>
            </a:r>
          </a:p>
        </p:txBody>
      </p:sp>
      <p:sp>
        <p:nvSpPr>
          <p:cNvPr id="41989" name="Text Box 13"/>
          <p:cNvSpPr txBox="1">
            <a:spLocks noChangeArrowheads="1"/>
          </p:cNvSpPr>
          <p:nvPr/>
        </p:nvSpPr>
        <p:spPr bwMode="auto">
          <a:xfrm>
            <a:off x="152400" y="1177925"/>
            <a:ext cx="342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FF"/>
                </a:solidFill>
                <a:latin typeface="Times New Roman" panose="02020603050405020304" pitchFamily="18" charset="0"/>
                <a:ea typeface="楷体_GB2312" pitchFamily="49" charset="-122"/>
              </a:rPr>
              <a:t>（</a:t>
            </a:r>
            <a:r>
              <a:rPr kumimoji="1" lang="en-US" altLang="zh-CN" sz="2400" b="1">
                <a:solidFill>
                  <a:srgbClr val="0000FF"/>
                </a:solidFill>
                <a:latin typeface="Times New Roman" panose="02020603050405020304" pitchFamily="18" charset="0"/>
                <a:ea typeface="楷体_GB2312" pitchFamily="49" charset="-122"/>
              </a:rPr>
              <a:t>2</a:t>
            </a:r>
            <a:r>
              <a:rPr kumimoji="1" lang="zh-CN" altLang="en-US" sz="2400" b="1">
                <a:solidFill>
                  <a:srgbClr val="0000FF"/>
                </a:solidFill>
                <a:latin typeface="Times New Roman" panose="02020603050405020304" pitchFamily="18" charset="0"/>
                <a:ea typeface="楷体_GB2312" pitchFamily="49" charset="-122"/>
              </a:rPr>
              <a:t>）共模情况</a:t>
            </a:r>
          </a:p>
        </p:txBody>
      </p:sp>
      <p:sp>
        <p:nvSpPr>
          <p:cNvPr id="12" name="Text Box 14"/>
          <p:cNvSpPr txBox="1">
            <a:spLocks noChangeArrowheads="1"/>
          </p:cNvSpPr>
          <p:nvPr/>
        </p:nvSpPr>
        <p:spPr bwMode="auto">
          <a:xfrm>
            <a:off x="395288" y="1603375"/>
            <a:ext cx="2601912"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交流通路</a:t>
            </a:r>
          </a:p>
        </p:txBody>
      </p:sp>
      <p:sp>
        <p:nvSpPr>
          <p:cNvPr id="14" name="Rectangle 16"/>
          <p:cNvSpPr>
            <a:spLocks noChangeArrowheads="1"/>
          </p:cNvSpPr>
          <p:nvPr/>
        </p:nvSpPr>
        <p:spPr bwMode="auto">
          <a:xfrm>
            <a:off x="503238" y="2090738"/>
            <a:ext cx="3852862" cy="397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en-US" altLang="zh-CN" sz="2200" b="1" i="1">
                <a:solidFill>
                  <a:srgbClr val="000000"/>
                </a:solidFill>
                <a:latin typeface="Book Antiqua" panose="02040602050305030304" pitchFamily="18" charset="0"/>
                <a:ea typeface="楷体_GB2312" pitchFamily="49" charset="-122"/>
                <a:cs typeface="Times New Roman" panose="02020603050405020304" pitchFamily="18" charset="0"/>
              </a:rPr>
              <a:t>v</a:t>
            </a:r>
            <a:r>
              <a:rPr lang="en-US" altLang="zh-CN" sz="2200" b="1" baseline="-30000">
                <a:solidFill>
                  <a:srgbClr val="000000"/>
                </a:solidFill>
                <a:latin typeface="Times New Roman" panose="02020603050405020304" pitchFamily="18" charset="0"/>
                <a:ea typeface="楷体_GB2312" pitchFamily="49" charset="-122"/>
                <a:cs typeface="Times New Roman" panose="02020603050405020304" pitchFamily="18" charset="0"/>
              </a:rPr>
              <a:t>i1</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和</a:t>
            </a:r>
            <a:r>
              <a:rPr lang="en-US" altLang="zh-CN" sz="2200" b="1" i="1">
                <a:solidFill>
                  <a:srgbClr val="000000"/>
                </a:solidFill>
                <a:latin typeface="Book Antiqua" panose="02040602050305030304" pitchFamily="18" charset="0"/>
                <a:ea typeface="楷体_GB2312" pitchFamily="49" charset="-122"/>
                <a:cs typeface="Times New Roman" panose="02020603050405020304" pitchFamily="18" charset="0"/>
              </a:rPr>
              <a:t>v</a:t>
            </a:r>
            <a:r>
              <a:rPr lang="en-US" altLang="zh-CN" sz="2200" b="1" baseline="-30000">
                <a:solidFill>
                  <a:srgbClr val="000000"/>
                </a:solidFill>
                <a:latin typeface="Times New Roman" panose="02020603050405020304" pitchFamily="18" charset="0"/>
                <a:ea typeface="楷体_GB2312" pitchFamily="49" charset="-122"/>
                <a:cs typeface="Times New Roman" panose="02020603050405020304" pitchFamily="18" charset="0"/>
              </a:rPr>
              <a:t>i2</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大小相等，相位相同</a:t>
            </a:r>
          </a:p>
          <a:p>
            <a:pPr algn="just" eaLnBrk="1" hangingPunct="1">
              <a:lnSpc>
                <a:spcPct val="140000"/>
              </a:lnSpc>
              <a:buClr>
                <a:srgbClr val="CC0000"/>
              </a:buClr>
              <a:buFont typeface="Wingdings" panose="05000000000000000000" pitchFamily="2" charset="2"/>
              <a:buNone/>
            </a:pPr>
            <a:r>
              <a:rPr lang="en-US" altLang="zh-CN" sz="2200" b="1" i="1">
                <a:solidFill>
                  <a:srgbClr val="000000"/>
                </a:solidFill>
                <a:latin typeface="Times New Roman" panose="02020603050405020304" pitchFamily="18" charset="0"/>
                <a:ea typeface="楷体_GB2312" pitchFamily="49" charset="-122"/>
                <a:cs typeface="Times New Roman" panose="02020603050405020304" pitchFamily="18" charset="0"/>
              </a:rPr>
              <a:t>i</a:t>
            </a:r>
            <a:r>
              <a:rPr lang="en-US" altLang="zh-CN" sz="2200" b="1" baseline="-30000">
                <a:solidFill>
                  <a:srgbClr val="000000"/>
                </a:solidFill>
                <a:latin typeface="Times New Roman" panose="02020603050405020304" pitchFamily="18" charset="0"/>
                <a:ea typeface="楷体_GB2312" pitchFamily="49" charset="-122"/>
                <a:cs typeface="Times New Roman" panose="02020603050405020304" pitchFamily="18" charset="0"/>
              </a:rPr>
              <a:t>d1</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和</a:t>
            </a:r>
            <a:r>
              <a:rPr lang="en-US" altLang="zh-CN" sz="2200" b="1" i="1">
                <a:solidFill>
                  <a:srgbClr val="000000"/>
                </a:solidFill>
                <a:latin typeface="Times New Roman" panose="02020603050405020304" pitchFamily="18" charset="0"/>
                <a:ea typeface="楷体_GB2312" pitchFamily="49" charset="-122"/>
                <a:cs typeface="Times New Roman" panose="02020603050405020304" pitchFamily="18" charset="0"/>
              </a:rPr>
              <a:t>i</a:t>
            </a:r>
            <a:r>
              <a:rPr lang="en-US" altLang="zh-CN" sz="2200" b="1" baseline="-30000">
                <a:solidFill>
                  <a:srgbClr val="000000"/>
                </a:solidFill>
                <a:latin typeface="Times New Roman" panose="02020603050405020304" pitchFamily="18" charset="0"/>
                <a:ea typeface="楷体_GB2312" pitchFamily="49" charset="-122"/>
                <a:cs typeface="Times New Roman" panose="02020603050405020304" pitchFamily="18" charset="0"/>
              </a:rPr>
              <a:t>d2</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同时等量增加或等量减小</a:t>
            </a:r>
          </a:p>
          <a:p>
            <a:pPr algn="just" eaLnBrk="1" hangingPunct="1">
              <a:lnSpc>
                <a:spcPct val="140000"/>
              </a:lnSpc>
              <a:buClr>
                <a:srgbClr val="CC0000"/>
              </a:buClr>
              <a:buFont typeface="Wingdings" panose="05000000000000000000" pitchFamily="2" charset="2"/>
              <a:buNone/>
            </a:pP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流过源极公共支路的变化电流是单边的</a:t>
            </a:r>
            <a:r>
              <a:rPr lang="en-US" altLang="zh-CN" sz="2200" b="1">
                <a:solidFill>
                  <a:srgbClr val="000000"/>
                </a:solidFill>
                <a:latin typeface="Times New Roman" panose="02020603050405020304" pitchFamily="18" charset="0"/>
                <a:ea typeface="楷体_GB2312" pitchFamily="49" charset="-122"/>
                <a:cs typeface="Times New Roman" panose="02020603050405020304" pitchFamily="18" charset="0"/>
              </a:rPr>
              <a:t>2</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倍，所以电流源内阻需要保留，公共源极</a:t>
            </a:r>
            <a:r>
              <a:rPr lang="en-US" altLang="zh-CN" sz="2200" b="1">
                <a:solidFill>
                  <a:srgbClr val="000000"/>
                </a:solidFill>
                <a:latin typeface="Times New Roman" panose="02020603050405020304" pitchFamily="18" charset="0"/>
                <a:ea typeface="楷体_GB2312" pitchFamily="49" charset="-122"/>
                <a:cs typeface="Times New Roman" panose="02020603050405020304" pitchFamily="18" charset="0"/>
              </a:rPr>
              <a:t>s</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电位将明显变化，这与差模输入情况有本质的区别</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Right)">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4">
                                            <p:txEl>
                                              <p:pRg st="0" end="0"/>
                                            </p:txEl>
                                          </p:spTgt>
                                        </p:tgtEl>
                                        <p:attrNameLst>
                                          <p:attrName>style.visibility</p:attrName>
                                        </p:attrNameLst>
                                      </p:cBhvr>
                                      <p:to>
                                        <p:strVal val="visible"/>
                                      </p:to>
                                    </p:set>
                                    <p:animEffect transition="in" filter="strips(downRight)">
                                      <p:cBhvr>
                                        <p:cTn id="12" dur="500"/>
                                        <p:tgtEl>
                                          <p:spTgt spid="14">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4">
                                            <p:txEl>
                                              <p:pRg st="1" end="1"/>
                                            </p:txEl>
                                          </p:spTgt>
                                        </p:tgtEl>
                                        <p:attrNameLst>
                                          <p:attrName>style.visibility</p:attrName>
                                        </p:attrNameLst>
                                      </p:cBhvr>
                                      <p:to>
                                        <p:strVal val="visible"/>
                                      </p:to>
                                    </p:set>
                                    <p:animEffect transition="in" filter="strips(downRight)">
                                      <p:cBhvr>
                                        <p:cTn id="17" dur="500"/>
                                        <p:tgtEl>
                                          <p:spTgt spid="14">
                                            <p:txEl>
                                              <p:pRg st="1" end="1"/>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4">
                                            <p:txEl>
                                              <p:pRg st="2" end="2"/>
                                            </p:txEl>
                                          </p:spTgt>
                                        </p:tgtEl>
                                        <p:attrNameLst>
                                          <p:attrName>style.visibility</p:attrName>
                                        </p:attrNameLst>
                                      </p:cBhvr>
                                      <p:to>
                                        <p:strVal val="visible"/>
                                      </p:to>
                                    </p:set>
                                    <p:animEffect transition="in" filter="strips(downRight)">
                                      <p:cBhvr>
                                        <p:cTn id="22" dur="500"/>
                                        <p:tgtEl>
                                          <p:spTgt spid="14">
                                            <p:txEl>
                                              <p:pRg st="2" end="2"/>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1"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标题 1"/>
          <p:cNvSpPr>
            <a:spLocks noGrp="1"/>
          </p:cNvSpPr>
          <p:nvPr>
            <p:ph type="title"/>
          </p:nvPr>
        </p:nvSpPr>
        <p:spPr>
          <a:xfrm>
            <a:off x="701675" y="71438"/>
            <a:ext cx="7888288" cy="646112"/>
          </a:xfrm>
        </p:spPr>
        <p:txBody>
          <a:bodyPr/>
          <a:lstStyle/>
          <a:p>
            <a:pPr eaLnBrk="1" hangingPunct="1"/>
            <a:r>
              <a:rPr lang="en-US" altLang="zh-CN"/>
              <a:t>7.2.2  FET</a:t>
            </a:r>
            <a:r>
              <a:rPr lang="zh-CN" altLang="en-US"/>
              <a:t>差分式放大电路</a:t>
            </a:r>
          </a:p>
        </p:txBody>
      </p:sp>
      <p:graphicFrame>
        <p:nvGraphicFramePr>
          <p:cNvPr id="43011" name="Object 4"/>
          <p:cNvGraphicFramePr>
            <a:graphicFrameLocks noChangeAspect="1"/>
          </p:cNvGraphicFramePr>
          <p:nvPr/>
        </p:nvGraphicFramePr>
        <p:xfrm>
          <a:off x="4656138" y="3141663"/>
          <a:ext cx="4416425" cy="2773362"/>
        </p:xfrm>
        <a:graphic>
          <a:graphicData uri="http://schemas.openxmlformats.org/presentationml/2006/ole">
            <mc:AlternateContent xmlns:mc="http://schemas.openxmlformats.org/markup-compatibility/2006">
              <mc:Choice xmlns:v="urn:schemas-microsoft-com:vml" Requires="v">
                <p:oleObj spid="_x0000_s29702" name="图片" r:id="rId3" imgW="2941638" imgH="1850169" progId="Word.Picture.8">
                  <p:embed/>
                </p:oleObj>
              </mc:Choice>
              <mc:Fallback>
                <p:oleObj name="图片" r:id="rId3" imgW="2941638" imgH="1850169" progId="Word.Picture.8">
                  <p:embed/>
                  <p:pic>
                    <p:nvPicPr>
                      <p:cNvPr id="43011"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56138" y="3141663"/>
                        <a:ext cx="4416425" cy="277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3012" name="Rectangle 6">
            <a:hlinkClick r:id="rId5" action="ppaction://hlinksldjump"/>
          </p:cNvPr>
          <p:cNvSpPr>
            <a:spLocks noChangeArrowheads="1"/>
          </p:cNvSpPr>
          <p:nvPr/>
        </p:nvSpPr>
        <p:spPr bwMode="auto">
          <a:xfrm>
            <a:off x="457200" y="692150"/>
            <a:ext cx="6346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3.  </a:t>
            </a:r>
            <a:r>
              <a:rPr lang="zh-CN" altLang="en-US" sz="2800" b="1">
                <a:solidFill>
                  <a:srgbClr val="800000"/>
                </a:solidFill>
                <a:latin typeface="Times New Roman" panose="02020603050405020304" pitchFamily="18" charset="0"/>
                <a:ea typeface="楷体_GB2312" pitchFamily="49" charset="-122"/>
              </a:rPr>
              <a:t>主要指标计算</a:t>
            </a:r>
          </a:p>
        </p:txBody>
      </p:sp>
      <p:sp>
        <p:nvSpPr>
          <p:cNvPr id="43013" name="Text Box 7"/>
          <p:cNvSpPr txBox="1">
            <a:spLocks noChangeArrowheads="1"/>
          </p:cNvSpPr>
          <p:nvPr/>
        </p:nvSpPr>
        <p:spPr bwMode="auto">
          <a:xfrm>
            <a:off x="152400" y="1177925"/>
            <a:ext cx="342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FF"/>
                </a:solidFill>
                <a:latin typeface="Times New Roman" panose="02020603050405020304" pitchFamily="18" charset="0"/>
                <a:ea typeface="楷体_GB2312" pitchFamily="49" charset="-122"/>
              </a:rPr>
              <a:t>（</a:t>
            </a:r>
            <a:r>
              <a:rPr kumimoji="1" lang="en-US" altLang="zh-CN" sz="2400" b="1">
                <a:solidFill>
                  <a:srgbClr val="0000FF"/>
                </a:solidFill>
                <a:latin typeface="Times New Roman" panose="02020603050405020304" pitchFamily="18" charset="0"/>
                <a:ea typeface="楷体_GB2312" pitchFamily="49" charset="-122"/>
              </a:rPr>
              <a:t>2</a:t>
            </a:r>
            <a:r>
              <a:rPr kumimoji="1" lang="zh-CN" altLang="en-US" sz="2400" b="1">
                <a:solidFill>
                  <a:srgbClr val="0000FF"/>
                </a:solidFill>
                <a:latin typeface="Times New Roman" panose="02020603050405020304" pitchFamily="18" charset="0"/>
                <a:ea typeface="楷体_GB2312" pitchFamily="49" charset="-122"/>
              </a:rPr>
              <a:t>）共模情况</a:t>
            </a:r>
          </a:p>
        </p:txBody>
      </p:sp>
      <p:sp>
        <p:nvSpPr>
          <p:cNvPr id="43014" name="Text Box 8"/>
          <p:cNvSpPr txBox="1">
            <a:spLocks noChangeArrowheads="1"/>
          </p:cNvSpPr>
          <p:nvPr/>
        </p:nvSpPr>
        <p:spPr bwMode="auto">
          <a:xfrm>
            <a:off x="395288" y="1603375"/>
            <a:ext cx="2601912"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交流通路</a:t>
            </a:r>
          </a:p>
        </p:txBody>
      </p:sp>
      <p:sp>
        <p:nvSpPr>
          <p:cNvPr id="43015" name="Rectangle 10"/>
          <p:cNvSpPr>
            <a:spLocks noChangeArrowheads="1"/>
          </p:cNvSpPr>
          <p:nvPr/>
        </p:nvSpPr>
        <p:spPr bwMode="auto">
          <a:xfrm>
            <a:off x="503238" y="2090738"/>
            <a:ext cx="3563937" cy="1028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en-US"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可将源极公共支路等效到各自的源极</a:t>
            </a:r>
            <a:endPar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endParaRPr>
          </a:p>
        </p:txBody>
      </p:sp>
      <p:graphicFrame>
        <p:nvGraphicFramePr>
          <p:cNvPr id="20" name="Object 11"/>
          <p:cNvGraphicFramePr>
            <a:graphicFrameLocks noChangeAspect="1"/>
          </p:cNvGraphicFramePr>
          <p:nvPr/>
        </p:nvGraphicFramePr>
        <p:xfrm>
          <a:off x="4535488" y="225425"/>
          <a:ext cx="4416425" cy="2557463"/>
        </p:xfrm>
        <a:graphic>
          <a:graphicData uri="http://schemas.openxmlformats.org/presentationml/2006/ole">
            <mc:AlternateContent xmlns:mc="http://schemas.openxmlformats.org/markup-compatibility/2006">
              <mc:Choice xmlns:v="urn:schemas-microsoft-com:vml" Requires="v">
                <p:oleObj spid="_x0000_s29703" name="图片" r:id="rId6" imgW="2941638" imgH="1707044" progId="Word.Picture.8">
                  <p:embed/>
                </p:oleObj>
              </mc:Choice>
              <mc:Fallback>
                <p:oleObj name="图片" r:id="rId6" imgW="2941638" imgH="1707044" progId="Word.Picture.8">
                  <p:embed/>
                  <p:pic>
                    <p:nvPicPr>
                      <p:cNvPr id="20" name="Object 1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535488" y="225425"/>
                        <a:ext cx="4416425" cy="25574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 name="Rectangle 12"/>
          <p:cNvSpPr>
            <a:spLocks noChangeArrowheads="1"/>
          </p:cNvSpPr>
          <p:nvPr/>
        </p:nvSpPr>
        <p:spPr bwMode="auto">
          <a:xfrm>
            <a:off x="395288" y="3181350"/>
            <a:ext cx="27432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buClr>
                <a:srgbClr val="CC0000"/>
              </a:buClr>
              <a:buFont typeface="Wingdings" panose="05000000000000000000" pitchFamily="2" charset="2"/>
              <a:buNone/>
            </a:pPr>
            <a:r>
              <a:rPr lang="en-US" altLang="zh-CN" sz="2200" b="1">
                <a:solidFill>
                  <a:srgbClr val="000000"/>
                </a:solidFill>
                <a:latin typeface="宋体" panose="02010600030101010101" pitchFamily="2" charset="-122"/>
                <a:ea typeface="楷体_GB2312" pitchFamily="49" charset="-122"/>
              </a:rPr>
              <a:t>&lt;A&gt; </a:t>
            </a:r>
            <a:r>
              <a:rPr lang="zh-CN" altLang="en-US" sz="2200" b="1">
                <a:solidFill>
                  <a:srgbClr val="000000"/>
                </a:solidFill>
                <a:latin typeface="宋体" panose="02010600030101010101" pitchFamily="2" charset="-122"/>
                <a:ea typeface="楷体_GB2312" pitchFamily="49" charset="-122"/>
              </a:rPr>
              <a:t>双端输出</a:t>
            </a:r>
            <a:endParaRPr lang="zh-CN" altLang="en-US" sz="2200" b="1" i="1">
              <a:solidFill>
                <a:srgbClr val="000000"/>
              </a:solidFill>
              <a:latin typeface="宋体" panose="02010600030101010101" pitchFamily="2" charset="-122"/>
              <a:ea typeface="楷体_GB2312" pitchFamily="49" charset="-122"/>
            </a:endParaRPr>
          </a:p>
        </p:txBody>
      </p:sp>
      <p:sp>
        <p:nvSpPr>
          <p:cNvPr id="22" name="Text Box 13"/>
          <p:cNvSpPr txBox="1">
            <a:spLocks noChangeArrowheads="1"/>
          </p:cNvSpPr>
          <p:nvPr/>
        </p:nvSpPr>
        <p:spPr bwMode="auto">
          <a:xfrm>
            <a:off x="792163" y="3546475"/>
            <a:ext cx="3563937" cy="96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kumimoji="1" lang="zh-CN" altLang="en-US" sz="2200" b="1">
                <a:solidFill>
                  <a:srgbClr val="000000"/>
                </a:solidFill>
                <a:latin typeface="楷体_GB2312" pitchFamily="49" charset="-122"/>
                <a:ea typeface="楷体_GB2312" pitchFamily="49" charset="-122"/>
              </a:rPr>
              <a:t>共模信号的输入使两管漏极电压有相同的变化</a:t>
            </a:r>
          </a:p>
        </p:txBody>
      </p:sp>
      <p:sp>
        <p:nvSpPr>
          <p:cNvPr id="23" name="Text Box 14"/>
          <p:cNvSpPr txBox="1">
            <a:spLocks noChangeArrowheads="1"/>
          </p:cNvSpPr>
          <p:nvPr/>
        </p:nvSpPr>
        <p:spPr bwMode="auto">
          <a:xfrm>
            <a:off x="620713" y="4437063"/>
            <a:ext cx="2601912"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zh-CN" altLang="en-US" sz="2200" b="1">
                <a:solidFill>
                  <a:srgbClr val="000000"/>
                </a:solidFill>
                <a:latin typeface="Times New Roman" panose="02020603050405020304" pitchFamily="18" charset="0"/>
                <a:ea typeface="楷体_GB2312" pitchFamily="49" charset="-122"/>
              </a:rPr>
              <a:t>理想情况下有</a:t>
            </a:r>
          </a:p>
        </p:txBody>
      </p:sp>
      <p:graphicFrame>
        <p:nvGraphicFramePr>
          <p:cNvPr id="24" name="Object 15"/>
          <p:cNvGraphicFramePr>
            <a:graphicFrameLocks noChangeAspect="1"/>
          </p:cNvGraphicFramePr>
          <p:nvPr/>
        </p:nvGraphicFramePr>
        <p:xfrm>
          <a:off x="1104900" y="4941888"/>
          <a:ext cx="2646363" cy="522287"/>
        </p:xfrm>
        <a:graphic>
          <a:graphicData uri="http://schemas.openxmlformats.org/presentationml/2006/ole">
            <mc:AlternateContent xmlns:mc="http://schemas.openxmlformats.org/markup-compatibility/2006">
              <mc:Choice xmlns:v="urn:schemas-microsoft-com:vml" Requires="v">
                <p:oleObj spid="_x0000_s29704" name="公式" r:id="rId8" imgW="1130300" imgH="228600" progId="Equation.3">
                  <p:embed/>
                </p:oleObj>
              </mc:Choice>
              <mc:Fallback>
                <p:oleObj name="公式" r:id="rId8" imgW="1130300" imgH="228600" progId="Equation.3">
                  <p:embed/>
                  <p:pic>
                    <p:nvPicPr>
                      <p:cNvPr id="24" name="Object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104900" y="4941888"/>
                        <a:ext cx="2646363" cy="522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16"/>
          <p:cNvGraphicFramePr>
            <a:graphicFrameLocks noChangeAspect="1"/>
          </p:cNvGraphicFramePr>
          <p:nvPr/>
        </p:nvGraphicFramePr>
        <p:xfrm>
          <a:off x="2195513" y="5445125"/>
          <a:ext cx="1738312" cy="889000"/>
        </p:xfrm>
        <a:graphic>
          <a:graphicData uri="http://schemas.openxmlformats.org/presentationml/2006/ole">
            <mc:AlternateContent xmlns:mc="http://schemas.openxmlformats.org/markup-compatibility/2006">
              <mc:Choice xmlns:v="urn:schemas-microsoft-com:vml" Requires="v">
                <p:oleObj spid="_x0000_s29705" name="公式" r:id="rId10" imgW="850531" imgH="444307" progId="Equation.3">
                  <p:embed/>
                </p:oleObj>
              </mc:Choice>
              <mc:Fallback>
                <p:oleObj name="公式" r:id="rId10" imgW="850531" imgH="444307" progId="Equation.3">
                  <p:embed/>
                  <p:pic>
                    <p:nvPicPr>
                      <p:cNvPr id="25" name="Object 1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95513" y="5445125"/>
                        <a:ext cx="1738312"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Text Box 17"/>
          <p:cNvSpPr txBox="1">
            <a:spLocks noChangeArrowheads="1"/>
          </p:cNvSpPr>
          <p:nvPr/>
        </p:nvSpPr>
        <p:spPr bwMode="auto">
          <a:xfrm>
            <a:off x="657225" y="5580063"/>
            <a:ext cx="1752600"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zh-CN" altLang="en-US" sz="2200" b="1">
                <a:solidFill>
                  <a:srgbClr val="000000"/>
                </a:solidFill>
                <a:latin typeface="Times New Roman" panose="02020603050405020304" pitchFamily="18" charset="0"/>
                <a:ea typeface="楷体_GB2312" pitchFamily="49" charset="-122"/>
              </a:rPr>
              <a:t>共模增益</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wipe(down)">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strips(downRight)">
                                      <p:cBhvr>
                                        <p:cTn id="12" dur="500"/>
                                        <p:tgtEl>
                                          <p:spTgt spid="2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strips(downRight)">
                                      <p:cBhvr>
                                        <p:cTn id="17" dur="500"/>
                                        <p:tgtEl>
                                          <p:spTgt spid="2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strips(downRight)">
                                      <p:cBhvr>
                                        <p:cTn id="22" dur="500"/>
                                        <p:tgtEl>
                                          <p:spTgt spid="23"/>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strips(downRight)">
                                      <p:cBhvr>
                                        <p:cTn id="27" dur="500"/>
                                        <p:tgtEl>
                                          <p:spTgt spid="2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strips(downRight)">
                                      <p:cBhvr>
                                        <p:cTn id="32" dur="500"/>
                                        <p:tgtEl>
                                          <p:spTgt spid="2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strips(downRight)">
                                      <p:cBhvr>
                                        <p:cTn id="3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utoUpdateAnimBg="0"/>
      <p:bldP spid="22" grpId="0" autoUpdateAnimBg="0"/>
      <p:bldP spid="23" grpId="0" autoUpdateAnimBg="0"/>
      <p:bldP spid="26" grpId="0" autoUpdateAnimBg="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标题 1"/>
          <p:cNvSpPr>
            <a:spLocks noGrp="1"/>
          </p:cNvSpPr>
          <p:nvPr>
            <p:ph type="title"/>
          </p:nvPr>
        </p:nvSpPr>
        <p:spPr>
          <a:xfrm>
            <a:off x="701675" y="71438"/>
            <a:ext cx="7888288" cy="646112"/>
          </a:xfrm>
        </p:spPr>
        <p:txBody>
          <a:bodyPr/>
          <a:lstStyle/>
          <a:p>
            <a:pPr eaLnBrk="1" hangingPunct="1"/>
            <a:r>
              <a:rPr lang="en-US" altLang="zh-CN"/>
              <a:t>7.2.2  FET</a:t>
            </a:r>
            <a:r>
              <a:rPr lang="zh-CN" altLang="en-US"/>
              <a:t>差分式放大电路</a:t>
            </a:r>
          </a:p>
        </p:txBody>
      </p:sp>
      <p:graphicFrame>
        <p:nvGraphicFramePr>
          <p:cNvPr id="44035" name="Object 28"/>
          <p:cNvGraphicFramePr>
            <a:graphicFrameLocks noChangeAspect="1"/>
          </p:cNvGraphicFramePr>
          <p:nvPr/>
        </p:nvGraphicFramePr>
        <p:xfrm>
          <a:off x="4141788" y="1052513"/>
          <a:ext cx="5002212" cy="2895600"/>
        </p:xfrm>
        <a:graphic>
          <a:graphicData uri="http://schemas.openxmlformats.org/presentationml/2006/ole">
            <mc:AlternateContent xmlns:mc="http://schemas.openxmlformats.org/markup-compatibility/2006">
              <mc:Choice xmlns:v="urn:schemas-microsoft-com:vml" Requires="v">
                <p:oleObj spid="_x0000_s30730" name="图片" r:id="rId3" imgW="2941638" imgH="1707044" progId="Word.Picture.8">
                  <p:embed/>
                </p:oleObj>
              </mc:Choice>
              <mc:Fallback>
                <p:oleObj name="图片" r:id="rId3" imgW="2941638" imgH="1707044" progId="Word.Picture.8">
                  <p:embed/>
                  <p:pic>
                    <p:nvPicPr>
                      <p:cNvPr id="44035" name="Object 2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41788" y="1052513"/>
                        <a:ext cx="5002212" cy="2895600"/>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6"/>
          <p:cNvGraphicFramePr>
            <a:graphicFrameLocks noChangeAspect="1"/>
          </p:cNvGraphicFramePr>
          <p:nvPr/>
        </p:nvGraphicFramePr>
        <p:xfrm>
          <a:off x="649288" y="2600325"/>
          <a:ext cx="1428750" cy="889000"/>
        </p:xfrm>
        <a:graphic>
          <a:graphicData uri="http://schemas.openxmlformats.org/presentationml/2006/ole">
            <mc:AlternateContent xmlns:mc="http://schemas.openxmlformats.org/markup-compatibility/2006">
              <mc:Choice xmlns:v="urn:schemas-microsoft-com:vml" Requires="v">
                <p:oleObj spid="_x0000_s30731" name="公式" r:id="rId5" imgW="698197" imgH="444307" progId="Equation.3">
                  <p:embed/>
                </p:oleObj>
              </mc:Choice>
              <mc:Fallback>
                <p:oleObj name="公式" r:id="rId5" imgW="698197" imgH="444307" progId="Equation.3">
                  <p:embed/>
                  <p:pic>
                    <p:nvPicPr>
                      <p:cNvPr id="21"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9288" y="2600325"/>
                        <a:ext cx="14287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 name="Text Box 7"/>
          <p:cNvSpPr txBox="1">
            <a:spLocks noChangeArrowheads="1"/>
          </p:cNvSpPr>
          <p:nvPr/>
        </p:nvSpPr>
        <p:spPr bwMode="auto">
          <a:xfrm>
            <a:off x="3408363" y="4976813"/>
            <a:ext cx="2819400"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zh-CN" altLang="en-US" sz="2400" b="1">
                <a:solidFill>
                  <a:srgbClr val="FF0000"/>
                </a:solidFill>
                <a:latin typeface="Times New Roman" panose="02020603050405020304" pitchFamily="18" charset="0"/>
                <a:ea typeface="楷体_GB2312" pitchFamily="49" charset="-122"/>
              </a:rPr>
              <a:t>抑制零漂能力增强</a:t>
            </a:r>
          </a:p>
        </p:txBody>
      </p:sp>
      <p:graphicFrame>
        <p:nvGraphicFramePr>
          <p:cNvPr id="23" name="Object 8"/>
          <p:cNvGraphicFramePr>
            <a:graphicFrameLocks noChangeAspect="1"/>
          </p:cNvGraphicFramePr>
          <p:nvPr/>
        </p:nvGraphicFramePr>
        <p:xfrm>
          <a:off x="2093913" y="2601913"/>
          <a:ext cx="857250" cy="889000"/>
        </p:xfrm>
        <a:graphic>
          <a:graphicData uri="http://schemas.openxmlformats.org/presentationml/2006/ole">
            <mc:AlternateContent xmlns:mc="http://schemas.openxmlformats.org/markup-compatibility/2006">
              <mc:Choice xmlns:v="urn:schemas-microsoft-com:vml" Requires="v">
                <p:oleObj spid="_x0000_s30732" name="公式" r:id="rId7" imgW="418918" imgH="444307" progId="Equation.3">
                  <p:embed/>
                </p:oleObj>
              </mc:Choice>
              <mc:Fallback>
                <p:oleObj name="公式" r:id="rId7" imgW="418918" imgH="444307" progId="Equation.3">
                  <p:embed/>
                  <p:pic>
                    <p:nvPicPr>
                      <p:cNvPr id="23"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93913" y="2601913"/>
                        <a:ext cx="857250"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9"/>
          <p:cNvGraphicFramePr>
            <a:graphicFrameLocks noChangeAspect="1"/>
          </p:cNvGraphicFramePr>
          <p:nvPr/>
        </p:nvGraphicFramePr>
        <p:xfrm>
          <a:off x="1112838" y="3457575"/>
          <a:ext cx="1792287" cy="889000"/>
        </p:xfrm>
        <a:graphic>
          <a:graphicData uri="http://schemas.openxmlformats.org/presentationml/2006/ole">
            <mc:AlternateContent xmlns:mc="http://schemas.openxmlformats.org/markup-compatibility/2006">
              <mc:Choice xmlns:v="urn:schemas-microsoft-com:vml" Requires="v">
                <p:oleObj spid="_x0000_s30733" name="公式" r:id="rId9" imgW="875920" imgH="444307" progId="Equation.3">
                  <p:embed/>
                </p:oleObj>
              </mc:Choice>
              <mc:Fallback>
                <p:oleObj name="公式" r:id="rId9" imgW="875920" imgH="444307" progId="Equation.3">
                  <p:embed/>
                  <p:pic>
                    <p:nvPicPr>
                      <p:cNvPr id="24"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12838" y="3457575"/>
                        <a:ext cx="1792287"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10"/>
          <p:cNvGraphicFramePr>
            <a:graphicFrameLocks noChangeAspect="1"/>
          </p:cNvGraphicFramePr>
          <p:nvPr/>
        </p:nvGraphicFramePr>
        <p:xfrm>
          <a:off x="2879725" y="3440113"/>
          <a:ext cx="1012825" cy="889000"/>
        </p:xfrm>
        <a:graphic>
          <a:graphicData uri="http://schemas.openxmlformats.org/presentationml/2006/ole">
            <mc:AlternateContent xmlns:mc="http://schemas.openxmlformats.org/markup-compatibility/2006">
              <mc:Choice xmlns:v="urn:schemas-microsoft-com:vml" Requires="v">
                <p:oleObj spid="_x0000_s30734" name="公式" r:id="rId11" imgW="495085" imgH="444307" progId="Equation.3">
                  <p:embed/>
                </p:oleObj>
              </mc:Choice>
              <mc:Fallback>
                <p:oleObj name="公式" r:id="rId11" imgW="495085" imgH="444307" progId="Equation.3">
                  <p:embed/>
                  <p:pic>
                    <p:nvPicPr>
                      <p:cNvPr id="25" name="Object 10"/>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2879725" y="3440113"/>
                        <a:ext cx="1012825"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11"/>
          <p:cNvGraphicFramePr>
            <a:graphicFrameLocks noChangeAspect="1"/>
          </p:cNvGraphicFramePr>
          <p:nvPr/>
        </p:nvGraphicFramePr>
        <p:xfrm>
          <a:off x="1020763" y="5024438"/>
          <a:ext cx="1006475" cy="492125"/>
        </p:xfrm>
        <a:graphic>
          <a:graphicData uri="http://schemas.openxmlformats.org/presentationml/2006/ole">
            <mc:AlternateContent xmlns:mc="http://schemas.openxmlformats.org/markup-compatibility/2006">
              <mc:Choice xmlns:v="urn:schemas-microsoft-com:vml" Requires="v">
                <p:oleObj spid="_x0000_s30735" name="公式" r:id="rId13" imgW="431613" imgH="215806" progId="Equation.3">
                  <p:embed/>
                </p:oleObj>
              </mc:Choice>
              <mc:Fallback>
                <p:oleObj name="公式" r:id="rId13" imgW="431613" imgH="215806" progId="Equation.3">
                  <p:embed/>
                  <p:pic>
                    <p:nvPicPr>
                      <p:cNvPr id="26" name="Object 11"/>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020763" y="5024438"/>
                        <a:ext cx="1006475"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7" name="Object 12"/>
          <p:cNvGraphicFramePr>
            <a:graphicFrameLocks noChangeAspect="1"/>
          </p:cNvGraphicFramePr>
          <p:nvPr/>
        </p:nvGraphicFramePr>
        <p:xfrm>
          <a:off x="2100263" y="4995863"/>
          <a:ext cx="860425" cy="481012"/>
        </p:xfrm>
        <a:graphic>
          <a:graphicData uri="http://schemas.openxmlformats.org/presentationml/2006/ole">
            <mc:AlternateContent xmlns:mc="http://schemas.openxmlformats.org/markup-compatibility/2006">
              <mc:Choice xmlns:v="urn:schemas-microsoft-com:vml" Requires="v">
                <p:oleObj spid="_x0000_s30736" name="公式" r:id="rId15" imgW="418918" imgH="241195" progId="Equation.3">
                  <p:embed/>
                </p:oleObj>
              </mc:Choice>
              <mc:Fallback>
                <p:oleObj name="公式" r:id="rId15" imgW="418918" imgH="241195" progId="Equation.3">
                  <p:embed/>
                  <p:pic>
                    <p:nvPicPr>
                      <p:cNvPr id="27" name="Object 12"/>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100263" y="4995863"/>
                        <a:ext cx="860425" cy="48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4043" name="Rectangle 13"/>
          <p:cNvSpPr>
            <a:spLocks noChangeArrowheads="1"/>
          </p:cNvSpPr>
          <p:nvPr/>
        </p:nvSpPr>
        <p:spPr bwMode="auto">
          <a:xfrm>
            <a:off x="395288" y="1665288"/>
            <a:ext cx="2743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buClr>
                <a:srgbClr val="CC0000"/>
              </a:buClr>
              <a:buFont typeface="Wingdings" panose="05000000000000000000" pitchFamily="2" charset="2"/>
              <a:buNone/>
            </a:pPr>
            <a:r>
              <a:rPr lang="en-US" altLang="zh-CN" sz="2400" b="1">
                <a:solidFill>
                  <a:srgbClr val="000000"/>
                </a:solidFill>
                <a:latin typeface="宋体" panose="02010600030101010101" pitchFamily="2" charset="-122"/>
                <a:ea typeface="楷体_GB2312" pitchFamily="49" charset="-122"/>
              </a:rPr>
              <a:t>&lt;B&gt; </a:t>
            </a:r>
            <a:r>
              <a:rPr lang="zh-CN" altLang="en-US" sz="2400" b="1">
                <a:solidFill>
                  <a:srgbClr val="000000"/>
                </a:solidFill>
                <a:latin typeface="宋体" panose="02010600030101010101" pitchFamily="2" charset="-122"/>
                <a:ea typeface="楷体_GB2312" pitchFamily="49" charset="-122"/>
              </a:rPr>
              <a:t>单端输出</a:t>
            </a:r>
            <a:endParaRPr lang="zh-CN" altLang="en-US" sz="2400" b="1" i="1">
              <a:solidFill>
                <a:srgbClr val="000000"/>
              </a:solidFill>
              <a:latin typeface="宋体" panose="02010600030101010101" pitchFamily="2" charset="-122"/>
              <a:ea typeface="楷体_GB2312" pitchFamily="49" charset="-122"/>
            </a:endParaRPr>
          </a:p>
        </p:txBody>
      </p:sp>
      <p:sp>
        <p:nvSpPr>
          <p:cNvPr id="44044" name="Rectangle 15">
            <a:hlinkClick r:id="rId17" action="ppaction://hlinksldjump"/>
          </p:cNvPr>
          <p:cNvSpPr>
            <a:spLocks noChangeArrowheads="1"/>
          </p:cNvSpPr>
          <p:nvPr/>
        </p:nvSpPr>
        <p:spPr bwMode="auto">
          <a:xfrm>
            <a:off x="457200" y="692150"/>
            <a:ext cx="6346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3.  </a:t>
            </a:r>
            <a:r>
              <a:rPr lang="zh-CN" altLang="en-US" sz="2800" b="1">
                <a:solidFill>
                  <a:srgbClr val="800000"/>
                </a:solidFill>
                <a:latin typeface="Times New Roman" panose="02020603050405020304" pitchFamily="18" charset="0"/>
                <a:ea typeface="楷体_GB2312" pitchFamily="49" charset="-122"/>
              </a:rPr>
              <a:t>主要指标计算</a:t>
            </a:r>
          </a:p>
        </p:txBody>
      </p:sp>
      <p:sp>
        <p:nvSpPr>
          <p:cNvPr id="44045" name="Text Box 16"/>
          <p:cNvSpPr txBox="1">
            <a:spLocks noChangeArrowheads="1"/>
          </p:cNvSpPr>
          <p:nvPr/>
        </p:nvSpPr>
        <p:spPr bwMode="auto">
          <a:xfrm>
            <a:off x="152400" y="1177925"/>
            <a:ext cx="342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FF"/>
                </a:solidFill>
                <a:latin typeface="Times New Roman" panose="02020603050405020304" pitchFamily="18" charset="0"/>
                <a:ea typeface="楷体_GB2312" pitchFamily="49" charset="-122"/>
              </a:rPr>
              <a:t>（</a:t>
            </a:r>
            <a:r>
              <a:rPr kumimoji="1" lang="en-US" altLang="zh-CN" sz="2400" b="1">
                <a:solidFill>
                  <a:srgbClr val="0000FF"/>
                </a:solidFill>
                <a:latin typeface="Times New Roman" panose="02020603050405020304" pitchFamily="18" charset="0"/>
                <a:ea typeface="楷体_GB2312" pitchFamily="49" charset="-122"/>
              </a:rPr>
              <a:t>2</a:t>
            </a:r>
            <a:r>
              <a:rPr kumimoji="1" lang="zh-CN" altLang="en-US" sz="2400" b="1">
                <a:solidFill>
                  <a:srgbClr val="0000FF"/>
                </a:solidFill>
                <a:latin typeface="Times New Roman" panose="02020603050405020304" pitchFamily="18" charset="0"/>
                <a:ea typeface="楷体_GB2312" pitchFamily="49" charset="-122"/>
              </a:rPr>
              <a:t>）共模情况</a:t>
            </a:r>
          </a:p>
        </p:txBody>
      </p:sp>
      <p:sp>
        <p:nvSpPr>
          <p:cNvPr id="44046" name="Rectangle 18"/>
          <p:cNvSpPr>
            <a:spLocks noChangeArrowheads="1"/>
          </p:cNvSpPr>
          <p:nvPr/>
        </p:nvSpPr>
        <p:spPr bwMode="auto">
          <a:xfrm>
            <a:off x="503238" y="2024063"/>
            <a:ext cx="4248150"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共模时，两边单端输出完全相同</a:t>
            </a:r>
          </a:p>
        </p:txBody>
      </p:sp>
      <p:sp>
        <p:nvSpPr>
          <p:cNvPr id="32" name="Rectangle 20"/>
          <p:cNvSpPr>
            <a:spLocks noChangeArrowheads="1"/>
          </p:cNvSpPr>
          <p:nvPr/>
        </p:nvSpPr>
        <p:spPr bwMode="auto">
          <a:xfrm>
            <a:off x="466725" y="4329113"/>
            <a:ext cx="1296988" cy="5603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其中</a:t>
            </a:r>
            <a:endPar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endParaRPr>
          </a:p>
        </p:txBody>
      </p:sp>
      <p:graphicFrame>
        <p:nvGraphicFramePr>
          <p:cNvPr id="33" name="Object 22"/>
          <p:cNvGraphicFramePr>
            <a:graphicFrameLocks noChangeAspect="1"/>
          </p:cNvGraphicFramePr>
          <p:nvPr/>
        </p:nvGraphicFramePr>
        <p:xfrm>
          <a:off x="1354138" y="4454525"/>
          <a:ext cx="1922462" cy="457200"/>
        </p:xfrm>
        <a:graphic>
          <a:graphicData uri="http://schemas.openxmlformats.org/presentationml/2006/ole">
            <mc:AlternateContent xmlns:mc="http://schemas.openxmlformats.org/markup-compatibility/2006">
              <mc:Choice xmlns:v="urn:schemas-microsoft-com:vml" Requires="v">
                <p:oleObj spid="_x0000_s30737" name="公式" r:id="rId18" imgW="939800" imgH="228600" progId="Equation.3">
                  <p:embed/>
                </p:oleObj>
              </mc:Choice>
              <mc:Fallback>
                <p:oleObj name="公式" r:id="rId18" imgW="939800" imgH="228600" progId="Equation.3">
                  <p:embed/>
                  <p:pic>
                    <p:nvPicPr>
                      <p:cNvPr id="33" name="Object 22"/>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354138" y="4454525"/>
                        <a:ext cx="1922462"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 name="Rectangle 24"/>
          <p:cNvSpPr>
            <a:spLocks noChangeArrowheads="1"/>
          </p:cNvSpPr>
          <p:nvPr/>
        </p:nvSpPr>
        <p:spPr bwMode="auto">
          <a:xfrm>
            <a:off x="3563938" y="4346575"/>
            <a:ext cx="5003800" cy="56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en-US" altLang="zh-CN" sz="2200" b="1" i="1">
                <a:solidFill>
                  <a:srgbClr val="000000"/>
                </a:solidFill>
                <a:latin typeface="Times New Roman" panose="02020603050405020304" pitchFamily="18" charset="0"/>
                <a:ea typeface="楷体_GB2312" pitchFamily="49" charset="-122"/>
                <a:cs typeface="Times New Roman" panose="02020603050405020304" pitchFamily="18" charset="0"/>
              </a:rPr>
              <a:t>r</a:t>
            </a:r>
            <a:r>
              <a:rPr lang="en-US" altLang="zh-CN" sz="2200" b="1" baseline="-25000">
                <a:solidFill>
                  <a:srgbClr val="000000"/>
                </a:solidFill>
                <a:latin typeface="Times New Roman" panose="02020603050405020304" pitchFamily="18" charset="0"/>
                <a:ea typeface="楷体_GB2312" pitchFamily="49" charset="-122"/>
                <a:cs typeface="Times New Roman" panose="02020603050405020304" pitchFamily="18" charset="0"/>
              </a:rPr>
              <a:t>o </a:t>
            </a:r>
            <a:r>
              <a:rPr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是电流源的输出电阻（内阻）</a:t>
            </a:r>
            <a:endPar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endParaRPr>
          </a:p>
        </p:txBody>
      </p:sp>
      <p:sp>
        <p:nvSpPr>
          <p:cNvPr id="35" name="Rectangle 25"/>
          <p:cNvSpPr>
            <a:spLocks noChangeArrowheads="1"/>
          </p:cNvSpPr>
          <p:nvPr/>
        </p:nvSpPr>
        <p:spPr bwMode="auto">
          <a:xfrm>
            <a:off x="576263" y="5553075"/>
            <a:ext cx="7956550" cy="56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zh-CN" altLang="en-US" sz="2200" b="1">
                <a:solidFill>
                  <a:srgbClr val="000000"/>
                </a:solidFill>
                <a:latin typeface="Book Antiqua" panose="02040602050305030304" pitchFamily="18" charset="0"/>
                <a:ea typeface="楷体_GB2312" pitchFamily="49" charset="-122"/>
                <a:cs typeface="Times New Roman" panose="02020603050405020304" pitchFamily="18" charset="0"/>
              </a:rPr>
              <a:t>若</a:t>
            </a:r>
            <a:r>
              <a:rPr lang="zh-CN" altLang="en-US" sz="2200" b="1" i="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 </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 </a:t>
            </a:r>
            <a:r>
              <a:rPr lang="en-US" altLang="zh-CN" sz="2200" b="1">
                <a:solidFill>
                  <a:srgbClr val="000000"/>
                </a:solidFill>
                <a:latin typeface="Times New Roman" panose="02020603050405020304" pitchFamily="18" charset="0"/>
                <a:ea typeface="楷体_GB2312" pitchFamily="49" charset="-122"/>
                <a:cs typeface="Times New Roman" panose="02020603050405020304" pitchFamily="18" charset="0"/>
              </a:rPr>
              <a:t>0</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，则还要考虑</a:t>
            </a:r>
            <a:r>
              <a:rPr lang="en-US" altLang="zh-CN" sz="2200" b="1" i="1">
                <a:solidFill>
                  <a:srgbClr val="000000"/>
                </a:solidFill>
                <a:latin typeface="Times New Roman" panose="02020603050405020304" pitchFamily="18" charset="0"/>
                <a:ea typeface="楷体_GB2312" pitchFamily="49" charset="-122"/>
                <a:cs typeface="Times New Roman" panose="02020603050405020304" pitchFamily="18" charset="0"/>
              </a:rPr>
              <a:t>r</a:t>
            </a:r>
            <a:r>
              <a:rPr lang="en-US" altLang="zh-CN" sz="2200" b="1" baseline="-25000">
                <a:solidFill>
                  <a:srgbClr val="000000"/>
                </a:solidFill>
                <a:latin typeface="Times New Roman" panose="02020603050405020304" pitchFamily="18" charset="0"/>
                <a:ea typeface="楷体_GB2312" pitchFamily="49" charset="-122"/>
                <a:cs typeface="Times New Roman" panose="02020603050405020304" pitchFamily="18" charset="0"/>
              </a:rPr>
              <a:t>ds</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的影响（与</a:t>
            </a:r>
            <a:r>
              <a:rPr lang="en-US" altLang="zh-CN" sz="2200" b="1" i="1">
                <a:solidFill>
                  <a:srgbClr val="000000"/>
                </a:solidFill>
                <a:latin typeface="Times New Roman" panose="02020603050405020304" pitchFamily="18" charset="0"/>
                <a:ea typeface="楷体_GB2312" pitchFamily="49" charset="-122"/>
                <a:cs typeface="Times New Roman" panose="02020603050405020304" pitchFamily="18" charset="0"/>
              </a:rPr>
              <a:t>R</a:t>
            </a:r>
            <a:r>
              <a:rPr lang="en-US" altLang="zh-CN" sz="2200" b="1" baseline="-25000">
                <a:solidFill>
                  <a:srgbClr val="000000"/>
                </a:solidFill>
                <a:latin typeface="Times New Roman" panose="02020603050405020304" pitchFamily="18" charset="0"/>
                <a:ea typeface="楷体_GB2312" pitchFamily="49" charset="-122"/>
                <a:cs typeface="Times New Roman" panose="02020603050405020304" pitchFamily="18" charset="0"/>
              </a:rPr>
              <a:t>d</a:t>
            </a:r>
            <a:r>
              <a:rPr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rPr>
              <a:t>并联）</a:t>
            </a:r>
          </a:p>
        </p:txBody>
      </p:sp>
      <p:sp>
        <p:nvSpPr>
          <p:cNvPr id="36" name="Rectangle 27"/>
          <p:cNvSpPr>
            <a:spLocks noChangeArrowheads="1"/>
          </p:cNvSpPr>
          <p:nvPr/>
        </p:nvSpPr>
        <p:spPr bwMode="auto">
          <a:xfrm>
            <a:off x="6335713" y="5049838"/>
            <a:ext cx="2592387" cy="831850"/>
          </a:xfrm>
          <a:prstGeom prst="rect">
            <a:avLst/>
          </a:prstGeom>
          <a:noFill/>
          <a:ln w="9525">
            <a:solidFill>
              <a:srgbClr val="FF6600"/>
            </a:solidFill>
            <a:miter lim="800000"/>
            <a:headEnd/>
            <a:tailEnd/>
          </a:ln>
          <a:extLst>
            <a:ext uri="{909E8E84-426E-40DD-AFC4-6F175D3DCCD1}">
              <a14:hiddenFill xmlns:a14="http://schemas.microsoft.com/office/drawing/2010/main">
                <a:solidFill>
                  <a:srgbClr val="CCFFCC"/>
                </a:solidFill>
              </a14:hiddenFill>
            </a:ext>
          </a:extLst>
        </p:spPr>
        <p:txBody>
          <a:bodyPr>
            <a:spAutoFit/>
          </a:bodyPr>
          <a:lstStyle>
            <a:lvl1pPr algn="l">
              <a:defRPr sz="3600" b="1">
                <a:solidFill>
                  <a:schemeClr val="tx2"/>
                </a:solidFill>
                <a:latin typeface="Arial Narrow" pitchFamily="34" charset="0"/>
                <a:ea typeface="楷体_GB2312" pitchFamily="49" charset="-122"/>
              </a:defRPr>
            </a:lvl1pPr>
            <a:lvl2pPr algn="l">
              <a:defRPr sz="3600" b="1">
                <a:solidFill>
                  <a:schemeClr val="tx2"/>
                </a:solidFill>
                <a:latin typeface="Arial Narrow" pitchFamily="34" charset="0"/>
                <a:ea typeface="楷体_GB2312" pitchFamily="49" charset="-122"/>
              </a:defRPr>
            </a:lvl2pPr>
            <a:lvl3pPr algn="l">
              <a:defRPr sz="3600" b="1">
                <a:solidFill>
                  <a:schemeClr val="tx2"/>
                </a:solidFill>
                <a:latin typeface="Arial Narrow" pitchFamily="34" charset="0"/>
                <a:ea typeface="楷体_GB2312" pitchFamily="49" charset="-122"/>
              </a:defRPr>
            </a:lvl3pPr>
            <a:lvl4pPr algn="l">
              <a:defRPr sz="3600" b="1">
                <a:solidFill>
                  <a:schemeClr val="tx2"/>
                </a:solidFill>
                <a:latin typeface="Arial Narrow" pitchFamily="34" charset="0"/>
                <a:ea typeface="楷体_GB2312" pitchFamily="49" charset="-122"/>
              </a:defRPr>
            </a:lvl4pPr>
            <a:lvl5pPr algn="l">
              <a:defRPr sz="3600" b="1">
                <a:solidFill>
                  <a:schemeClr val="tx2"/>
                </a:solidFill>
                <a:latin typeface="Arial Narrow" pitchFamily="34" charset="0"/>
                <a:ea typeface="楷体_GB2312" pitchFamily="49" charset="-122"/>
              </a:defRPr>
            </a:lvl5pPr>
            <a:lvl6pPr marL="457200" fontAlgn="base">
              <a:spcBef>
                <a:spcPct val="0"/>
              </a:spcBef>
              <a:spcAft>
                <a:spcPct val="0"/>
              </a:spcAft>
              <a:defRPr sz="3600" b="1">
                <a:solidFill>
                  <a:schemeClr val="tx2"/>
                </a:solidFill>
                <a:latin typeface="Arial Narrow" pitchFamily="34" charset="0"/>
                <a:ea typeface="楷体_GB2312" pitchFamily="49" charset="-122"/>
              </a:defRPr>
            </a:lvl6pPr>
            <a:lvl7pPr marL="914400" fontAlgn="base">
              <a:spcBef>
                <a:spcPct val="0"/>
              </a:spcBef>
              <a:spcAft>
                <a:spcPct val="0"/>
              </a:spcAft>
              <a:defRPr sz="3600" b="1">
                <a:solidFill>
                  <a:schemeClr val="tx2"/>
                </a:solidFill>
                <a:latin typeface="Arial Narrow" pitchFamily="34" charset="0"/>
                <a:ea typeface="楷体_GB2312" pitchFamily="49" charset="-122"/>
              </a:defRPr>
            </a:lvl7pPr>
            <a:lvl8pPr marL="1371600" fontAlgn="base">
              <a:spcBef>
                <a:spcPct val="0"/>
              </a:spcBef>
              <a:spcAft>
                <a:spcPct val="0"/>
              </a:spcAft>
              <a:defRPr sz="3600" b="1">
                <a:solidFill>
                  <a:schemeClr val="tx2"/>
                </a:solidFill>
                <a:latin typeface="Arial Narrow" pitchFamily="34" charset="0"/>
                <a:ea typeface="楷体_GB2312" pitchFamily="49" charset="-122"/>
              </a:defRPr>
            </a:lvl8pPr>
            <a:lvl9pPr marL="1828800" fontAlgn="base">
              <a:spcBef>
                <a:spcPct val="0"/>
              </a:spcBef>
              <a:spcAft>
                <a:spcPct val="0"/>
              </a:spcAft>
              <a:defRPr sz="3600" b="1">
                <a:solidFill>
                  <a:schemeClr val="tx2"/>
                </a:solidFill>
                <a:latin typeface="Arial Narrow" pitchFamily="34" charset="0"/>
                <a:ea typeface="楷体_GB2312" pitchFamily="49" charset="-122"/>
              </a:defRPr>
            </a:lvl9pPr>
          </a:lstStyle>
          <a:p>
            <a:pPr eaLnBrk="1" hangingPunct="1">
              <a:lnSpc>
                <a:spcPct val="120000"/>
              </a:lnSpc>
              <a:defRPr/>
            </a:pPr>
            <a:r>
              <a:rPr lang="zh-CN" altLang="en-US" sz="2000">
                <a:solidFill>
                  <a:srgbClr val="0000CC"/>
                </a:solidFill>
                <a:effectLst>
                  <a:outerShdw blurRad="38100" dist="38100" dir="2700000" algn="tl">
                    <a:srgbClr val="C0C0C0"/>
                  </a:outerShdw>
                </a:effectLst>
                <a:latin typeface="楷体_GB2312" pitchFamily="49" charset="-122"/>
              </a:rPr>
              <a:t>共模时有单端输入和双端输入之分吗？</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strips(downRight)">
                                      <p:cBhvr>
                                        <p:cTn id="7" dur="500"/>
                                        <p:tgtEl>
                                          <p:spTgt spid="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strips(downRight)">
                                      <p:cBhvr>
                                        <p:cTn id="12" dur="500"/>
                                        <p:tgtEl>
                                          <p:spTgt spid="2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strips(downRight)">
                                      <p:cBhvr>
                                        <p:cTn id="17" dur="500"/>
                                        <p:tgtEl>
                                          <p:spTgt spid="2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strips(downRight)">
                                      <p:cBhvr>
                                        <p:cTn id="22" dur="500"/>
                                        <p:tgtEl>
                                          <p:spTgt spid="2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32"/>
                                        </p:tgtEl>
                                        <p:attrNameLst>
                                          <p:attrName>style.visibility</p:attrName>
                                        </p:attrNameLst>
                                      </p:cBhvr>
                                      <p:to>
                                        <p:strVal val="visible"/>
                                      </p:to>
                                    </p:set>
                                    <p:animEffect transition="in" filter="strips(downRight)">
                                      <p:cBhvr>
                                        <p:cTn id="27" dur="500"/>
                                        <p:tgtEl>
                                          <p:spTgt spid="3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strips(downRight)">
                                      <p:cBhvr>
                                        <p:cTn id="32" dur="500"/>
                                        <p:tgtEl>
                                          <p:spTgt spid="3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34"/>
                                        </p:tgtEl>
                                        <p:attrNameLst>
                                          <p:attrName>style.visibility</p:attrName>
                                        </p:attrNameLst>
                                      </p:cBhvr>
                                      <p:to>
                                        <p:strVal val="visible"/>
                                      </p:to>
                                    </p:set>
                                    <p:animEffect transition="in" filter="strips(downRight)">
                                      <p:cBhvr>
                                        <p:cTn id="37" dur="500"/>
                                        <p:tgtEl>
                                          <p:spTgt spid="34"/>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26"/>
                                        </p:tgtEl>
                                        <p:attrNameLst>
                                          <p:attrName>style.visibility</p:attrName>
                                        </p:attrNameLst>
                                      </p:cBhvr>
                                      <p:to>
                                        <p:strVal val="visible"/>
                                      </p:to>
                                    </p:set>
                                    <p:animEffect transition="in" filter="strips(downRight)">
                                      <p:cBhvr>
                                        <p:cTn id="42" dur="500"/>
                                        <p:tgtEl>
                                          <p:spTgt spid="26"/>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nodeType="click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strips(downRight)">
                                      <p:cBhvr>
                                        <p:cTn id="47" dur="500"/>
                                        <p:tgtEl>
                                          <p:spTgt spid="27"/>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grpId="0" nodeType="clickEffect">
                                  <p:stCondLst>
                                    <p:cond delay="0"/>
                                  </p:stCondLst>
                                  <p:childTnLst>
                                    <p:set>
                                      <p:cBhvr>
                                        <p:cTn id="51" dur="1" fill="hold">
                                          <p:stCondLst>
                                            <p:cond delay="0"/>
                                          </p:stCondLst>
                                        </p:cTn>
                                        <p:tgtEl>
                                          <p:spTgt spid="22"/>
                                        </p:tgtEl>
                                        <p:attrNameLst>
                                          <p:attrName>style.visibility</p:attrName>
                                        </p:attrNameLst>
                                      </p:cBhvr>
                                      <p:to>
                                        <p:strVal val="visible"/>
                                      </p:to>
                                    </p:set>
                                    <p:animEffect transition="in" filter="strips(downRight)">
                                      <p:cBhvr>
                                        <p:cTn id="52" dur="500"/>
                                        <p:tgtEl>
                                          <p:spTgt spid="22"/>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strips(downRight)">
                                      <p:cBhvr>
                                        <p:cTn id="57" dur="500"/>
                                        <p:tgtEl>
                                          <p:spTgt spid="35"/>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8" presetClass="entr" presetSubtype="6" fill="hold" grpId="0" nodeType="clickEffect">
                                  <p:stCondLst>
                                    <p:cond delay="0"/>
                                  </p:stCondLst>
                                  <p:childTnLst>
                                    <p:set>
                                      <p:cBhvr>
                                        <p:cTn id="61" dur="1" fill="hold">
                                          <p:stCondLst>
                                            <p:cond delay="0"/>
                                          </p:stCondLst>
                                        </p:cTn>
                                        <p:tgtEl>
                                          <p:spTgt spid="36"/>
                                        </p:tgtEl>
                                        <p:attrNameLst>
                                          <p:attrName>style.visibility</p:attrName>
                                        </p:attrNameLst>
                                      </p:cBhvr>
                                      <p:to>
                                        <p:strVal val="visible"/>
                                      </p:to>
                                    </p:set>
                                    <p:animEffect transition="in" filter="strips(downRight)">
                                      <p:cBhvr>
                                        <p:cTn id="62"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utoUpdateAnimBg="0"/>
      <p:bldP spid="32" grpId="0"/>
      <p:bldP spid="34" grpId="0"/>
      <p:bldP spid="35" grpId="0"/>
      <p:bldP spid="36" grpId="0" animBg="1" autoUpdateAnimBg="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标题 1"/>
          <p:cNvSpPr>
            <a:spLocks noGrp="1"/>
          </p:cNvSpPr>
          <p:nvPr>
            <p:ph type="title"/>
          </p:nvPr>
        </p:nvSpPr>
        <p:spPr>
          <a:xfrm>
            <a:off x="701675" y="71438"/>
            <a:ext cx="7888288" cy="646112"/>
          </a:xfrm>
        </p:spPr>
        <p:txBody>
          <a:bodyPr/>
          <a:lstStyle/>
          <a:p>
            <a:pPr eaLnBrk="1" hangingPunct="1"/>
            <a:r>
              <a:rPr lang="en-US" altLang="zh-CN"/>
              <a:t>7.2.2  FET</a:t>
            </a:r>
            <a:r>
              <a:rPr lang="zh-CN" altLang="en-US"/>
              <a:t>差分式放大电路</a:t>
            </a:r>
          </a:p>
        </p:txBody>
      </p:sp>
      <p:graphicFrame>
        <p:nvGraphicFramePr>
          <p:cNvPr id="21" name="Object 5"/>
          <p:cNvGraphicFramePr>
            <a:graphicFrameLocks noChangeAspect="1"/>
          </p:cNvGraphicFramePr>
          <p:nvPr/>
        </p:nvGraphicFramePr>
        <p:xfrm>
          <a:off x="3108325" y="1016000"/>
          <a:ext cx="1735138" cy="966788"/>
        </p:xfrm>
        <a:graphic>
          <a:graphicData uri="http://schemas.openxmlformats.org/presentationml/2006/ole">
            <mc:AlternateContent xmlns:mc="http://schemas.openxmlformats.org/markup-compatibility/2006">
              <mc:Choice xmlns:v="urn:schemas-microsoft-com:vml" Requires="v">
                <p:oleObj spid="_x0000_s31756" name="公式" r:id="rId3" imgW="850531" imgH="482391" progId="Equation.3">
                  <p:embed/>
                </p:oleObj>
              </mc:Choice>
              <mc:Fallback>
                <p:oleObj name="公式" r:id="rId3" imgW="850531" imgH="482391" progId="Equation.3">
                  <p:embed/>
                  <p:pic>
                    <p:nvPicPr>
                      <p:cNvPr id="21"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8325" y="1016000"/>
                        <a:ext cx="1735138"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6"/>
          <p:cNvGraphicFramePr>
            <a:graphicFrameLocks noChangeAspect="1"/>
          </p:cNvGraphicFramePr>
          <p:nvPr/>
        </p:nvGraphicFramePr>
        <p:xfrm>
          <a:off x="5327650" y="1023938"/>
          <a:ext cx="2924175" cy="965200"/>
        </p:xfrm>
        <a:graphic>
          <a:graphicData uri="http://schemas.openxmlformats.org/presentationml/2006/ole">
            <mc:AlternateContent xmlns:mc="http://schemas.openxmlformats.org/markup-compatibility/2006">
              <mc:Choice xmlns:v="urn:schemas-microsoft-com:vml" Requires="v">
                <p:oleObj spid="_x0000_s31757" name="公式" r:id="rId5" imgW="1435100" imgH="482600" progId="Equation.3">
                  <p:embed/>
                </p:oleObj>
              </mc:Choice>
              <mc:Fallback>
                <p:oleObj name="公式" r:id="rId5" imgW="1435100" imgH="482600" progId="Equation.3">
                  <p:embed/>
                  <p:pic>
                    <p:nvPicPr>
                      <p:cNvPr id="22"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27650" y="1023938"/>
                        <a:ext cx="2924175" cy="96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 name="Rectangle 7"/>
          <p:cNvSpPr>
            <a:spLocks noChangeArrowheads="1"/>
          </p:cNvSpPr>
          <p:nvPr/>
        </p:nvSpPr>
        <p:spPr bwMode="auto">
          <a:xfrm>
            <a:off x="533400" y="2060575"/>
            <a:ext cx="350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buClr>
                <a:srgbClr val="CC0000"/>
              </a:buClr>
              <a:buFont typeface="Wingdings" panose="05000000000000000000" pitchFamily="2" charset="2"/>
              <a:buNone/>
            </a:pPr>
            <a:r>
              <a:rPr lang="zh-CN" altLang="en-US" sz="2400" b="1">
                <a:solidFill>
                  <a:srgbClr val="000000"/>
                </a:solidFill>
                <a:latin typeface="宋体" panose="02010600030101010101" pitchFamily="2" charset="-122"/>
                <a:ea typeface="楷体_GB2312" pitchFamily="49" charset="-122"/>
              </a:rPr>
              <a:t>双端输出，理想情况</a:t>
            </a:r>
            <a:endParaRPr lang="zh-CN" altLang="en-US" sz="2400" b="1" i="1">
              <a:solidFill>
                <a:srgbClr val="000000"/>
              </a:solidFill>
              <a:latin typeface="宋体" panose="02010600030101010101" pitchFamily="2" charset="-122"/>
              <a:ea typeface="楷体_GB2312" pitchFamily="49" charset="-122"/>
            </a:endParaRPr>
          </a:p>
        </p:txBody>
      </p:sp>
      <p:graphicFrame>
        <p:nvGraphicFramePr>
          <p:cNvPr id="24" name="Object 8"/>
          <p:cNvGraphicFramePr>
            <a:graphicFrameLocks noChangeAspect="1"/>
          </p:cNvGraphicFramePr>
          <p:nvPr/>
        </p:nvGraphicFramePr>
        <p:xfrm>
          <a:off x="3883025" y="2130425"/>
          <a:ext cx="1098550" cy="463550"/>
        </p:xfrm>
        <a:graphic>
          <a:graphicData uri="http://schemas.openxmlformats.org/presentationml/2006/ole">
            <mc:AlternateContent xmlns:mc="http://schemas.openxmlformats.org/markup-compatibility/2006">
              <mc:Choice xmlns:v="urn:schemas-microsoft-com:vml" Requires="v">
                <p:oleObj spid="_x0000_s31758" name="公式" r:id="rId7" imgW="469696" imgH="203112" progId="Equation.3">
                  <p:embed/>
                </p:oleObj>
              </mc:Choice>
              <mc:Fallback>
                <p:oleObj name="公式" r:id="rId7" imgW="469696" imgH="203112" progId="Equation.3">
                  <p:embed/>
                  <p:pic>
                    <p:nvPicPr>
                      <p:cNvPr id="24"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883025" y="2130425"/>
                        <a:ext cx="109855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9"/>
          <p:cNvGraphicFramePr>
            <a:graphicFrameLocks noChangeAspect="1"/>
          </p:cNvGraphicFramePr>
          <p:nvPr/>
        </p:nvGraphicFramePr>
        <p:xfrm>
          <a:off x="4953000" y="2230438"/>
          <a:ext cx="471488" cy="287337"/>
        </p:xfrm>
        <a:graphic>
          <a:graphicData uri="http://schemas.openxmlformats.org/presentationml/2006/ole">
            <mc:AlternateContent xmlns:mc="http://schemas.openxmlformats.org/markup-compatibility/2006">
              <mc:Choice xmlns:v="urn:schemas-microsoft-com:vml" Requires="v">
                <p:oleObj spid="_x0000_s31759" name="Equation" r:id="rId9" imgW="202936" imgH="126835" progId="Equation.3">
                  <p:embed/>
                </p:oleObj>
              </mc:Choice>
              <mc:Fallback>
                <p:oleObj name="Equation" r:id="rId9" imgW="202936" imgH="126835" progId="Equation.3">
                  <p:embed/>
                  <p:pic>
                    <p:nvPicPr>
                      <p:cNvPr id="25"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953000" y="2230438"/>
                        <a:ext cx="471488" cy="287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Rectangle 10"/>
          <p:cNvSpPr>
            <a:spLocks noChangeArrowheads="1"/>
          </p:cNvSpPr>
          <p:nvPr/>
        </p:nvSpPr>
        <p:spPr bwMode="auto">
          <a:xfrm>
            <a:off x="592138" y="2852738"/>
            <a:ext cx="1676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buClr>
                <a:srgbClr val="CC0000"/>
              </a:buClr>
              <a:buFont typeface="Wingdings" panose="05000000000000000000" pitchFamily="2" charset="2"/>
              <a:buNone/>
            </a:pPr>
            <a:r>
              <a:rPr lang="zh-CN" altLang="en-US" sz="2400" b="1">
                <a:solidFill>
                  <a:srgbClr val="000000"/>
                </a:solidFill>
                <a:latin typeface="宋体" panose="02010600030101010101" pitchFamily="2" charset="-122"/>
                <a:ea typeface="楷体_GB2312" pitchFamily="49" charset="-122"/>
              </a:rPr>
              <a:t>单端输出</a:t>
            </a:r>
            <a:endParaRPr lang="zh-CN" altLang="en-US" sz="2400" b="1" i="1">
              <a:solidFill>
                <a:srgbClr val="000000"/>
              </a:solidFill>
              <a:latin typeface="宋体" panose="02010600030101010101" pitchFamily="2" charset="-122"/>
              <a:ea typeface="楷体_GB2312" pitchFamily="49" charset="-122"/>
            </a:endParaRPr>
          </a:p>
        </p:txBody>
      </p:sp>
      <p:graphicFrame>
        <p:nvGraphicFramePr>
          <p:cNvPr id="27" name="Object 11"/>
          <p:cNvGraphicFramePr>
            <a:graphicFrameLocks noChangeAspect="1"/>
          </p:cNvGraphicFramePr>
          <p:nvPr/>
        </p:nvGraphicFramePr>
        <p:xfrm>
          <a:off x="2209800" y="2913063"/>
          <a:ext cx="1098550" cy="463550"/>
        </p:xfrm>
        <a:graphic>
          <a:graphicData uri="http://schemas.openxmlformats.org/presentationml/2006/ole">
            <mc:AlternateContent xmlns:mc="http://schemas.openxmlformats.org/markup-compatibility/2006">
              <mc:Choice xmlns:v="urn:schemas-microsoft-com:vml" Requires="v">
                <p:oleObj spid="_x0000_s31760" name="公式" r:id="rId11" imgW="469696" imgH="203112" progId="Equation.3">
                  <p:embed/>
                </p:oleObj>
              </mc:Choice>
              <mc:Fallback>
                <p:oleObj name="公式" r:id="rId11" imgW="469696" imgH="203112" progId="Equation.3">
                  <p:embed/>
                  <p:pic>
                    <p:nvPicPr>
                      <p:cNvPr id="27" name="Object 11"/>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09800" y="2913063"/>
                        <a:ext cx="1098550"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8" name="Object 12"/>
          <p:cNvGraphicFramePr>
            <a:graphicFrameLocks noChangeAspect="1"/>
          </p:cNvGraphicFramePr>
          <p:nvPr/>
        </p:nvGraphicFramePr>
        <p:xfrm>
          <a:off x="3441700" y="2636838"/>
          <a:ext cx="781050" cy="968375"/>
        </p:xfrm>
        <a:graphic>
          <a:graphicData uri="http://schemas.openxmlformats.org/presentationml/2006/ole">
            <mc:AlternateContent xmlns:mc="http://schemas.openxmlformats.org/markup-compatibility/2006">
              <mc:Choice xmlns:v="urn:schemas-microsoft-com:vml" Requires="v">
                <p:oleObj spid="_x0000_s31761" name="公式" r:id="rId12" imgW="380835" imgH="482391" progId="Equation.3">
                  <p:embed/>
                </p:oleObj>
              </mc:Choice>
              <mc:Fallback>
                <p:oleObj name="公式" r:id="rId12" imgW="380835" imgH="482391" progId="Equation.3">
                  <p:embed/>
                  <p:pic>
                    <p:nvPicPr>
                      <p:cNvPr id="28" name="Object 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441700" y="2636838"/>
                        <a:ext cx="781050" cy="968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 name="Object 13"/>
          <p:cNvGraphicFramePr>
            <a:graphicFrameLocks noChangeAspect="1"/>
          </p:cNvGraphicFramePr>
          <p:nvPr/>
        </p:nvGraphicFramePr>
        <p:xfrm>
          <a:off x="4392613" y="2894013"/>
          <a:ext cx="1012825" cy="523875"/>
        </p:xfrm>
        <a:graphic>
          <a:graphicData uri="http://schemas.openxmlformats.org/presentationml/2006/ole">
            <mc:AlternateContent xmlns:mc="http://schemas.openxmlformats.org/markup-compatibility/2006">
              <mc:Choice xmlns:v="urn:schemas-microsoft-com:vml" Requires="v">
                <p:oleObj spid="_x0000_s31762" name="公式" r:id="rId14" imgW="431613" imgH="228501" progId="Equation.3">
                  <p:embed/>
                </p:oleObj>
              </mc:Choice>
              <mc:Fallback>
                <p:oleObj name="公式" r:id="rId14" imgW="431613" imgH="228501" progId="Equation.3">
                  <p:embed/>
                  <p:pic>
                    <p:nvPicPr>
                      <p:cNvPr id="29" name="Object 1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4392613" y="2894013"/>
                        <a:ext cx="10128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30" name="Object 14"/>
          <p:cNvGraphicFramePr>
            <a:graphicFrameLocks noChangeAspect="1"/>
          </p:cNvGraphicFramePr>
          <p:nvPr/>
        </p:nvGraphicFramePr>
        <p:xfrm>
          <a:off x="1263650" y="3797300"/>
          <a:ext cx="1479550" cy="406400"/>
        </p:xfrm>
        <a:graphic>
          <a:graphicData uri="http://schemas.openxmlformats.org/presentationml/2006/ole">
            <mc:AlternateContent xmlns:mc="http://schemas.openxmlformats.org/markup-compatibility/2006">
              <mc:Choice xmlns:v="urn:schemas-microsoft-com:vml" Requires="v">
                <p:oleObj spid="_x0000_s31763" name="公式" r:id="rId16" imgW="723586" imgH="203112" progId="Equation.3">
                  <p:embed/>
                </p:oleObj>
              </mc:Choice>
              <mc:Fallback>
                <p:oleObj name="公式" r:id="rId16" imgW="723586" imgH="203112" progId="Equation.3">
                  <p:embed/>
                  <p:pic>
                    <p:nvPicPr>
                      <p:cNvPr id="30" name="Object 1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263650" y="3797300"/>
                        <a:ext cx="147955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1" name="Text Box 15"/>
          <p:cNvSpPr txBox="1">
            <a:spLocks noChangeArrowheads="1"/>
          </p:cNvSpPr>
          <p:nvPr/>
        </p:nvSpPr>
        <p:spPr bwMode="auto">
          <a:xfrm>
            <a:off x="2895600" y="3648075"/>
            <a:ext cx="2209800"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抑制零漂能力</a:t>
            </a:r>
          </a:p>
        </p:txBody>
      </p:sp>
      <p:sp>
        <p:nvSpPr>
          <p:cNvPr id="32" name="Text Box 16"/>
          <p:cNvSpPr txBox="1">
            <a:spLocks noChangeArrowheads="1"/>
          </p:cNvSpPr>
          <p:nvPr/>
        </p:nvSpPr>
        <p:spPr bwMode="auto">
          <a:xfrm>
            <a:off x="4800600" y="3644900"/>
            <a:ext cx="990600"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越强</a:t>
            </a:r>
          </a:p>
        </p:txBody>
      </p:sp>
      <p:sp>
        <p:nvSpPr>
          <p:cNvPr id="33" name="Rectangle 17"/>
          <p:cNvSpPr>
            <a:spLocks noChangeArrowheads="1"/>
          </p:cNvSpPr>
          <p:nvPr/>
        </p:nvSpPr>
        <p:spPr bwMode="auto">
          <a:xfrm>
            <a:off x="609600" y="4410075"/>
            <a:ext cx="4038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buClr>
                <a:srgbClr val="CC0000"/>
              </a:buClr>
              <a:buFont typeface="Wingdings" panose="05000000000000000000" pitchFamily="2" charset="2"/>
              <a:buNone/>
            </a:pPr>
            <a:r>
              <a:rPr lang="zh-CN" altLang="en-US" sz="2400" b="1">
                <a:solidFill>
                  <a:srgbClr val="000000"/>
                </a:solidFill>
                <a:latin typeface="宋体" panose="02010600030101010101" pitchFamily="2" charset="-122"/>
                <a:ea typeface="楷体_GB2312" pitchFamily="49" charset="-122"/>
              </a:rPr>
              <a:t>单端输出时的总输出电压</a:t>
            </a:r>
            <a:endParaRPr lang="zh-CN" altLang="en-US" sz="2400" b="1" i="1">
              <a:solidFill>
                <a:srgbClr val="000000"/>
              </a:solidFill>
              <a:latin typeface="宋体" panose="02010600030101010101" pitchFamily="2" charset="-122"/>
              <a:ea typeface="楷体_GB2312" pitchFamily="49" charset="-122"/>
            </a:endParaRPr>
          </a:p>
        </p:txBody>
      </p:sp>
      <p:sp>
        <p:nvSpPr>
          <p:cNvPr id="45072" name="Rectangle 22">
            <a:hlinkClick r:id="rId18" action="ppaction://hlinksldjump"/>
          </p:cNvPr>
          <p:cNvSpPr>
            <a:spLocks noChangeArrowheads="1"/>
          </p:cNvSpPr>
          <p:nvPr/>
        </p:nvSpPr>
        <p:spPr bwMode="auto">
          <a:xfrm>
            <a:off x="457200" y="692150"/>
            <a:ext cx="6346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3.  </a:t>
            </a:r>
            <a:r>
              <a:rPr lang="zh-CN" altLang="en-US" sz="2800" b="1">
                <a:solidFill>
                  <a:srgbClr val="800000"/>
                </a:solidFill>
                <a:latin typeface="Times New Roman" panose="02020603050405020304" pitchFamily="18" charset="0"/>
                <a:ea typeface="楷体_GB2312" pitchFamily="49" charset="-122"/>
              </a:rPr>
              <a:t>主要指标计算</a:t>
            </a:r>
          </a:p>
        </p:txBody>
      </p:sp>
      <p:sp>
        <p:nvSpPr>
          <p:cNvPr id="45073" name="Text Box 23"/>
          <p:cNvSpPr txBox="1">
            <a:spLocks noChangeArrowheads="1"/>
          </p:cNvSpPr>
          <p:nvPr/>
        </p:nvSpPr>
        <p:spPr bwMode="auto">
          <a:xfrm>
            <a:off x="152400" y="1177925"/>
            <a:ext cx="342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FF"/>
                </a:solidFill>
                <a:latin typeface="Times New Roman" panose="02020603050405020304" pitchFamily="18" charset="0"/>
                <a:ea typeface="楷体_GB2312" pitchFamily="49" charset="-122"/>
              </a:rPr>
              <a:t>（</a:t>
            </a:r>
            <a:r>
              <a:rPr kumimoji="1" lang="en-US" altLang="zh-CN" sz="2400" b="1">
                <a:solidFill>
                  <a:srgbClr val="0000FF"/>
                </a:solidFill>
                <a:latin typeface="Times New Roman" panose="02020603050405020304" pitchFamily="18" charset="0"/>
                <a:ea typeface="楷体_GB2312" pitchFamily="49" charset="-122"/>
              </a:rPr>
              <a:t>3</a:t>
            </a:r>
            <a:r>
              <a:rPr kumimoji="1" lang="zh-CN" altLang="en-US" sz="2400" b="1">
                <a:solidFill>
                  <a:srgbClr val="0000FF"/>
                </a:solidFill>
                <a:latin typeface="Times New Roman" panose="02020603050405020304" pitchFamily="18" charset="0"/>
                <a:ea typeface="楷体_GB2312" pitchFamily="49" charset="-122"/>
              </a:rPr>
              <a:t>）共模抑制比</a:t>
            </a:r>
          </a:p>
        </p:txBody>
      </p:sp>
      <p:graphicFrame>
        <p:nvGraphicFramePr>
          <p:cNvPr id="36" name="Object 28"/>
          <p:cNvGraphicFramePr>
            <a:graphicFrameLocks noChangeAspect="1"/>
          </p:cNvGraphicFramePr>
          <p:nvPr/>
        </p:nvGraphicFramePr>
        <p:xfrm>
          <a:off x="4629150" y="4435475"/>
          <a:ext cx="2755900" cy="457200"/>
        </p:xfrm>
        <a:graphic>
          <a:graphicData uri="http://schemas.openxmlformats.org/presentationml/2006/ole">
            <mc:AlternateContent xmlns:mc="http://schemas.openxmlformats.org/markup-compatibility/2006">
              <mc:Choice xmlns:v="urn:schemas-microsoft-com:vml" Requires="v">
                <p:oleObj spid="_x0000_s31764" name="公式" r:id="rId19" imgW="1346200" imgH="228600" progId="Equation.3">
                  <p:embed/>
                </p:oleObj>
              </mc:Choice>
              <mc:Fallback>
                <p:oleObj name="公式" r:id="rId19" imgW="1346200" imgH="228600" progId="Equation.3">
                  <p:embed/>
                  <p:pic>
                    <p:nvPicPr>
                      <p:cNvPr id="36" name="Object 28"/>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629150" y="4435475"/>
                        <a:ext cx="27559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7" name="Rectangle 29"/>
          <p:cNvSpPr>
            <a:spLocks noChangeArrowheads="1"/>
          </p:cNvSpPr>
          <p:nvPr/>
        </p:nvSpPr>
        <p:spPr bwMode="auto">
          <a:xfrm>
            <a:off x="4248150" y="5697538"/>
            <a:ext cx="252095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en-US" altLang="zh-CN" sz="1800" b="1">
                <a:solidFill>
                  <a:srgbClr val="000000"/>
                </a:solidFill>
                <a:latin typeface="Times New Roman" panose="02020603050405020304" pitchFamily="18" charset="0"/>
                <a:ea typeface="楷体_GB2312" pitchFamily="49" charset="-122"/>
                <a:cs typeface="Times New Roman" panose="02020603050405020304" pitchFamily="18" charset="0"/>
              </a:rPr>
              <a:t>(</a:t>
            </a:r>
            <a:r>
              <a:rPr lang="en-US" altLang="zh-CN" sz="1800" b="1" i="1">
                <a:solidFill>
                  <a:srgbClr val="000000"/>
                </a:solidFill>
                <a:latin typeface="Times New Roman" panose="02020603050405020304" pitchFamily="18" charset="0"/>
                <a:ea typeface="楷体_GB2312" pitchFamily="49" charset="-122"/>
                <a:cs typeface="Times New Roman" panose="02020603050405020304" pitchFamily="18" charset="0"/>
              </a:rPr>
              <a:t>A</a:t>
            </a:r>
            <a:r>
              <a:rPr lang="en-US" altLang="zh-CN" sz="1800" b="1" i="1" baseline="-25000">
                <a:solidFill>
                  <a:srgbClr val="000000"/>
                </a:solidFill>
                <a:latin typeface="Book Antiqua" panose="02040602050305030304" pitchFamily="18" charset="0"/>
                <a:ea typeface="楷体_GB2312" pitchFamily="49" charset="-122"/>
                <a:cs typeface="Times New Roman" panose="02020603050405020304" pitchFamily="18" charset="0"/>
              </a:rPr>
              <a:t>v</a:t>
            </a:r>
            <a:r>
              <a:rPr lang="en-US" altLang="zh-CN" sz="1800" b="1" baseline="-25000">
                <a:solidFill>
                  <a:srgbClr val="000000"/>
                </a:solidFill>
                <a:latin typeface="Times New Roman" panose="02020603050405020304" pitchFamily="18" charset="0"/>
                <a:ea typeface="楷体_GB2312" pitchFamily="49" charset="-122"/>
                <a:cs typeface="Times New Roman" panose="02020603050405020304" pitchFamily="18" charset="0"/>
              </a:rPr>
              <a:t>d1</a:t>
            </a:r>
            <a:r>
              <a:rPr lang="zh-CN" altLang="en-US" sz="1800" b="1">
                <a:solidFill>
                  <a:srgbClr val="000000"/>
                </a:solidFill>
                <a:latin typeface="Times New Roman" panose="02020603050405020304" pitchFamily="18" charset="0"/>
                <a:ea typeface="楷体_GB2312" pitchFamily="49" charset="-122"/>
                <a:cs typeface="Times New Roman" panose="02020603050405020304" pitchFamily="18" charset="0"/>
              </a:rPr>
              <a:t>和</a:t>
            </a:r>
            <a:r>
              <a:rPr lang="en-US" altLang="zh-CN" sz="1800" b="1" i="1">
                <a:solidFill>
                  <a:srgbClr val="000000"/>
                </a:solidFill>
                <a:latin typeface="Times New Roman" panose="02020603050405020304" pitchFamily="18" charset="0"/>
                <a:ea typeface="楷体_GB2312" pitchFamily="49" charset="-122"/>
                <a:cs typeface="Times New Roman" panose="02020603050405020304" pitchFamily="18" charset="0"/>
              </a:rPr>
              <a:t>A</a:t>
            </a:r>
            <a:r>
              <a:rPr lang="en-US" altLang="zh-CN" sz="1800" b="1" i="1" baseline="-25000">
                <a:solidFill>
                  <a:srgbClr val="000000"/>
                </a:solidFill>
                <a:latin typeface="Book Antiqua" panose="02040602050305030304" pitchFamily="18" charset="0"/>
                <a:ea typeface="楷体_GB2312" pitchFamily="49" charset="-122"/>
                <a:cs typeface="Times New Roman" panose="02020603050405020304" pitchFamily="18" charset="0"/>
              </a:rPr>
              <a:t>v</a:t>
            </a:r>
            <a:r>
              <a:rPr lang="en-US" altLang="zh-CN" sz="1800" b="1" baseline="-25000">
                <a:solidFill>
                  <a:srgbClr val="000000"/>
                </a:solidFill>
                <a:latin typeface="Times New Roman" panose="02020603050405020304" pitchFamily="18" charset="0"/>
                <a:ea typeface="楷体_GB2312" pitchFamily="49" charset="-122"/>
                <a:cs typeface="Times New Roman" panose="02020603050405020304" pitchFamily="18" charset="0"/>
              </a:rPr>
              <a:t>c1</a:t>
            </a:r>
            <a:r>
              <a:rPr lang="zh-CN" altLang="en-US" sz="1800" b="1">
                <a:solidFill>
                  <a:srgbClr val="000000"/>
                </a:solidFill>
                <a:latin typeface="Times New Roman" panose="02020603050405020304" pitchFamily="18" charset="0"/>
                <a:ea typeface="楷体_GB2312" pitchFamily="49" charset="-122"/>
                <a:cs typeface="Times New Roman" panose="02020603050405020304" pitchFamily="18" charset="0"/>
              </a:rPr>
              <a:t>均有负号</a:t>
            </a:r>
            <a:r>
              <a:rPr lang="en-US" altLang="zh-CN" sz="1800" b="1">
                <a:solidFill>
                  <a:srgbClr val="000000"/>
                </a:solidFill>
                <a:latin typeface="Times New Roman" panose="02020603050405020304" pitchFamily="18" charset="0"/>
                <a:ea typeface="楷体_GB2312" pitchFamily="49" charset="-122"/>
                <a:cs typeface="Times New Roman" panose="02020603050405020304" pitchFamily="18" charset="0"/>
              </a:rPr>
              <a:t>)</a:t>
            </a:r>
          </a:p>
        </p:txBody>
      </p:sp>
      <p:graphicFrame>
        <p:nvGraphicFramePr>
          <p:cNvPr id="38" name="Object 30"/>
          <p:cNvGraphicFramePr>
            <a:graphicFrameLocks noChangeAspect="1"/>
          </p:cNvGraphicFramePr>
          <p:nvPr/>
        </p:nvGraphicFramePr>
        <p:xfrm>
          <a:off x="5040313" y="4868863"/>
          <a:ext cx="2990850" cy="887412"/>
        </p:xfrm>
        <a:graphic>
          <a:graphicData uri="http://schemas.openxmlformats.org/presentationml/2006/ole">
            <mc:AlternateContent xmlns:mc="http://schemas.openxmlformats.org/markup-compatibility/2006">
              <mc:Choice xmlns:v="urn:schemas-microsoft-com:vml" Requires="v">
                <p:oleObj spid="_x0000_s31765" name="公式" r:id="rId21" imgW="1459866" imgH="444307" progId="Equation.3">
                  <p:embed/>
                </p:oleObj>
              </mc:Choice>
              <mc:Fallback>
                <p:oleObj name="公式" r:id="rId21" imgW="1459866" imgH="444307" progId="Equation.3">
                  <p:embed/>
                  <p:pic>
                    <p:nvPicPr>
                      <p:cNvPr id="38" name="Object 30"/>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5040313" y="4868863"/>
                        <a:ext cx="2990850" cy="887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strips(downRight)">
                                      <p:cBhvr>
                                        <p:cTn id="7" dur="500"/>
                                        <p:tgtEl>
                                          <p:spTgt spid="2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strips(downRight)">
                                      <p:cBhvr>
                                        <p:cTn id="12" dur="500"/>
                                        <p:tgtEl>
                                          <p:spTgt spid="2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strips(downRight)">
                                      <p:cBhvr>
                                        <p:cTn id="17" dur="500"/>
                                        <p:tgtEl>
                                          <p:spTgt spid="23"/>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strips(downRight)">
                                      <p:cBhvr>
                                        <p:cTn id="22" dur="500"/>
                                        <p:tgtEl>
                                          <p:spTgt spid="2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strips(downRight)">
                                      <p:cBhvr>
                                        <p:cTn id="27" dur="500"/>
                                        <p:tgtEl>
                                          <p:spTgt spid="2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26"/>
                                        </p:tgtEl>
                                        <p:attrNameLst>
                                          <p:attrName>style.visibility</p:attrName>
                                        </p:attrNameLst>
                                      </p:cBhvr>
                                      <p:to>
                                        <p:strVal val="visible"/>
                                      </p:to>
                                    </p:set>
                                    <p:animEffect transition="in" filter="strips(downRight)">
                                      <p:cBhvr>
                                        <p:cTn id="32" dur="500"/>
                                        <p:tgtEl>
                                          <p:spTgt spid="26"/>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27"/>
                                        </p:tgtEl>
                                        <p:attrNameLst>
                                          <p:attrName>style.visibility</p:attrName>
                                        </p:attrNameLst>
                                      </p:cBhvr>
                                      <p:to>
                                        <p:strVal val="visible"/>
                                      </p:to>
                                    </p:set>
                                    <p:animEffect transition="in" filter="strips(downRight)">
                                      <p:cBhvr>
                                        <p:cTn id="37" dur="500"/>
                                        <p:tgtEl>
                                          <p:spTgt spid="2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strips(downRight)">
                                      <p:cBhvr>
                                        <p:cTn id="42" dur="500"/>
                                        <p:tgtEl>
                                          <p:spTgt spid="28"/>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nodeType="click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strips(downRight)">
                                      <p:cBhvr>
                                        <p:cTn id="47" dur="500"/>
                                        <p:tgtEl>
                                          <p:spTgt spid="29"/>
                                        </p:tgtEl>
                                      </p:cBhvr>
                                    </p:animEffect>
                                  </p:childTnLst>
                                </p:cTn>
                              </p:par>
                            </p:childTnLst>
                          </p:cTn>
                        </p:par>
                      </p:childTnLst>
                    </p:cTn>
                  </p:par>
                  <p:par>
                    <p:cTn id="48" fill="hold" nodeType="clickPar">
                      <p:stCondLst>
                        <p:cond delay="indefinite"/>
                      </p:stCondLst>
                      <p:childTnLst>
                        <p:par>
                          <p:cTn id="49" fill="hold" nodeType="withGroup">
                            <p:stCondLst>
                              <p:cond delay="0"/>
                            </p:stCondLst>
                            <p:childTnLst>
                              <p:par>
                                <p:cTn id="50" presetID="18" presetClass="entr" presetSubtype="6" fill="hold" nodeType="clickEffect">
                                  <p:stCondLst>
                                    <p:cond delay="0"/>
                                  </p:stCondLst>
                                  <p:childTnLst>
                                    <p:set>
                                      <p:cBhvr>
                                        <p:cTn id="51" dur="1" fill="hold">
                                          <p:stCondLst>
                                            <p:cond delay="0"/>
                                          </p:stCondLst>
                                        </p:cTn>
                                        <p:tgtEl>
                                          <p:spTgt spid="30"/>
                                        </p:tgtEl>
                                        <p:attrNameLst>
                                          <p:attrName>style.visibility</p:attrName>
                                        </p:attrNameLst>
                                      </p:cBhvr>
                                      <p:to>
                                        <p:strVal val="visible"/>
                                      </p:to>
                                    </p:set>
                                    <p:animEffect transition="in" filter="strips(downRight)">
                                      <p:cBhvr>
                                        <p:cTn id="52" dur="500"/>
                                        <p:tgtEl>
                                          <p:spTgt spid="30"/>
                                        </p:tgtEl>
                                      </p:cBhvr>
                                    </p:animEffect>
                                  </p:childTnLst>
                                </p:cTn>
                              </p:par>
                            </p:childTnLst>
                          </p:cTn>
                        </p:par>
                      </p:childTnLst>
                    </p:cTn>
                  </p:par>
                  <p:par>
                    <p:cTn id="53" fill="hold" nodeType="clickPar">
                      <p:stCondLst>
                        <p:cond delay="indefinite"/>
                      </p:stCondLst>
                      <p:childTnLst>
                        <p:par>
                          <p:cTn id="54" fill="hold" nodeType="withGroup">
                            <p:stCondLst>
                              <p:cond delay="0"/>
                            </p:stCondLst>
                            <p:childTnLst>
                              <p:par>
                                <p:cTn id="55" presetID="18" presetClass="entr" presetSubtype="6" fill="hold" grpId="0" nodeType="clickEffect">
                                  <p:stCondLst>
                                    <p:cond delay="0"/>
                                  </p:stCondLst>
                                  <p:childTnLst>
                                    <p:set>
                                      <p:cBhvr>
                                        <p:cTn id="56" dur="1" fill="hold">
                                          <p:stCondLst>
                                            <p:cond delay="0"/>
                                          </p:stCondLst>
                                        </p:cTn>
                                        <p:tgtEl>
                                          <p:spTgt spid="31"/>
                                        </p:tgtEl>
                                        <p:attrNameLst>
                                          <p:attrName>style.visibility</p:attrName>
                                        </p:attrNameLst>
                                      </p:cBhvr>
                                      <p:to>
                                        <p:strVal val="visible"/>
                                      </p:to>
                                    </p:set>
                                    <p:animEffect transition="in" filter="strips(downRight)">
                                      <p:cBhvr>
                                        <p:cTn id="57" dur="500"/>
                                        <p:tgtEl>
                                          <p:spTgt spid="31"/>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18" presetClass="entr" presetSubtype="6" fill="hold" grpId="0" nodeType="clickEffect">
                                  <p:stCondLst>
                                    <p:cond delay="0"/>
                                  </p:stCondLst>
                                  <p:childTnLst>
                                    <p:set>
                                      <p:cBhvr>
                                        <p:cTn id="61" dur="1" fill="hold">
                                          <p:stCondLst>
                                            <p:cond delay="0"/>
                                          </p:stCondLst>
                                        </p:cTn>
                                        <p:tgtEl>
                                          <p:spTgt spid="32"/>
                                        </p:tgtEl>
                                        <p:attrNameLst>
                                          <p:attrName>style.visibility</p:attrName>
                                        </p:attrNameLst>
                                      </p:cBhvr>
                                      <p:to>
                                        <p:strVal val="visible"/>
                                      </p:to>
                                    </p:set>
                                    <p:animEffect transition="in" filter="strips(downRight)">
                                      <p:cBhvr>
                                        <p:cTn id="62" dur="500"/>
                                        <p:tgtEl>
                                          <p:spTgt spid="32"/>
                                        </p:tgtEl>
                                      </p:cBhvr>
                                    </p:animEffect>
                                  </p:childTnLst>
                                </p:cTn>
                              </p:par>
                            </p:childTnLst>
                          </p:cTn>
                        </p:par>
                      </p:childTnLst>
                    </p:cTn>
                  </p:par>
                  <p:par>
                    <p:cTn id="63" fill="hold" nodeType="clickPar">
                      <p:stCondLst>
                        <p:cond delay="indefinite"/>
                      </p:stCondLst>
                      <p:childTnLst>
                        <p:par>
                          <p:cTn id="64" fill="hold" nodeType="withGroup">
                            <p:stCondLst>
                              <p:cond delay="0"/>
                            </p:stCondLst>
                            <p:childTnLst>
                              <p:par>
                                <p:cTn id="65" presetID="18" presetClass="entr" presetSubtype="6" fill="hold" grpId="0" nodeType="clickEffect">
                                  <p:stCondLst>
                                    <p:cond delay="0"/>
                                  </p:stCondLst>
                                  <p:childTnLst>
                                    <p:set>
                                      <p:cBhvr>
                                        <p:cTn id="66" dur="1" fill="hold">
                                          <p:stCondLst>
                                            <p:cond delay="0"/>
                                          </p:stCondLst>
                                        </p:cTn>
                                        <p:tgtEl>
                                          <p:spTgt spid="33"/>
                                        </p:tgtEl>
                                        <p:attrNameLst>
                                          <p:attrName>style.visibility</p:attrName>
                                        </p:attrNameLst>
                                      </p:cBhvr>
                                      <p:to>
                                        <p:strVal val="visible"/>
                                      </p:to>
                                    </p:set>
                                    <p:animEffect transition="in" filter="strips(downRight)">
                                      <p:cBhvr>
                                        <p:cTn id="67" dur="500"/>
                                        <p:tgtEl>
                                          <p:spTgt spid="33"/>
                                        </p:tgtEl>
                                      </p:cBhvr>
                                    </p:animEffect>
                                  </p:childTnLst>
                                </p:cTn>
                              </p:par>
                            </p:childTnLst>
                          </p:cTn>
                        </p:par>
                      </p:childTnLst>
                    </p:cTn>
                  </p:par>
                  <p:par>
                    <p:cTn id="68" fill="hold" nodeType="clickPar">
                      <p:stCondLst>
                        <p:cond delay="indefinite"/>
                      </p:stCondLst>
                      <p:childTnLst>
                        <p:par>
                          <p:cTn id="69" fill="hold" nodeType="withGroup">
                            <p:stCondLst>
                              <p:cond delay="0"/>
                            </p:stCondLst>
                            <p:childTnLst>
                              <p:par>
                                <p:cTn id="70" presetID="18" presetClass="entr" presetSubtype="6" fill="hold" nodeType="clickEffect">
                                  <p:stCondLst>
                                    <p:cond delay="0"/>
                                  </p:stCondLst>
                                  <p:childTnLst>
                                    <p:set>
                                      <p:cBhvr>
                                        <p:cTn id="71" dur="1" fill="hold">
                                          <p:stCondLst>
                                            <p:cond delay="0"/>
                                          </p:stCondLst>
                                        </p:cTn>
                                        <p:tgtEl>
                                          <p:spTgt spid="36"/>
                                        </p:tgtEl>
                                        <p:attrNameLst>
                                          <p:attrName>style.visibility</p:attrName>
                                        </p:attrNameLst>
                                      </p:cBhvr>
                                      <p:to>
                                        <p:strVal val="visible"/>
                                      </p:to>
                                    </p:set>
                                    <p:animEffect transition="in" filter="strips(downRight)">
                                      <p:cBhvr>
                                        <p:cTn id="72" dur="500"/>
                                        <p:tgtEl>
                                          <p:spTgt spid="36"/>
                                        </p:tgtEl>
                                      </p:cBhvr>
                                    </p:animEffect>
                                  </p:childTnLst>
                                </p:cTn>
                              </p:par>
                            </p:childTnLst>
                          </p:cTn>
                        </p:par>
                      </p:childTnLst>
                    </p:cTn>
                  </p:par>
                  <p:par>
                    <p:cTn id="73" fill="hold" nodeType="clickPar">
                      <p:stCondLst>
                        <p:cond delay="indefinite"/>
                      </p:stCondLst>
                      <p:childTnLst>
                        <p:par>
                          <p:cTn id="74" fill="hold" nodeType="withGroup">
                            <p:stCondLst>
                              <p:cond delay="0"/>
                            </p:stCondLst>
                            <p:childTnLst>
                              <p:par>
                                <p:cTn id="75" presetID="18" presetClass="entr" presetSubtype="6" fill="hold" nodeType="clickEffect">
                                  <p:stCondLst>
                                    <p:cond delay="0"/>
                                  </p:stCondLst>
                                  <p:childTnLst>
                                    <p:set>
                                      <p:cBhvr>
                                        <p:cTn id="76" dur="1" fill="hold">
                                          <p:stCondLst>
                                            <p:cond delay="0"/>
                                          </p:stCondLst>
                                        </p:cTn>
                                        <p:tgtEl>
                                          <p:spTgt spid="38"/>
                                        </p:tgtEl>
                                        <p:attrNameLst>
                                          <p:attrName>style.visibility</p:attrName>
                                        </p:attrNameLst>
                                      </p:cBhvr>
                                      <p:to>
                                        <p:strVal val="visible"/>
                                      </p:to>
                                    </p:set>
                                    <p:animEffect transition="in" filter="strips(downRight)">
                                      <p:cBhvr>
                                        <p:cTn id="77" dur="500"/>
                                        <p:tgtEl>
                                          <p:spTgt spid="38"/>
                                        </p:tgtEl>
                                      </p:cBhvr>
                                    </p:animEffect>
                                  </p:childTnLst>
                                </p:cTn>
                              </p:par>
                            </p:childTnLst>
                          </p:cTn>
                        </p:par>
                        <p:par>
                          <p:cTn id="78" fill="hold" nodeType="afterGroup">
                            <p:stCondLst>
                              <p:cond delay="500"/>
                            </p:stCondLst>
                            <p:childTnLst>
                              <p:par>
                                <p:cTn id="79" presetID="18" presetClass="entr" presetSubtype="6" fill="hold" nodeType="afterEffect">
                                  <p:stCondLst>
                                    <p:cond delay="0"/>
                                  </p:stCondLst>
                                  <p:childTnLst>
                                    <p:set>
                                      <p:cBhvr>
                                        <p:cTn id="80" dur="1" fill="hold">
                                          <p:stCondLst>
                                            <p:cond delay="0"/>
                                          </p:stCondLst>
                                        </p:cTn>
                                        <p:tgtEl>
                                          <p:spTgt spid="37">
                                            <p:txEl>
                                              <p:pRg st="0" end="0"/>
                                            </p:txEl>
                                          </p:spTgt>
                                        </p:tgtEl>
                                        <p:attrNameLst>
                                          <p:attrName>style.visibility</p:attrName>
                                        </p:attrNameLst>
                                      </p:cBhvr>
                                      <p:to>
                                        <p:strVal val="visible"/>
                                      </p:to>
                                    </p:set>
                                    <p:animEffect transition="in" filter="strips(downRight)">
                                      <p:cBhvr>
                                        <p:cTn id="81" dur="500"/>
                                        <p:tgtEl>
                                          <p:spTgt spid="3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utoUpdateAnimBg="0"/>
      <p:bldP spid="26" grpId="0" autoUpdateAnimBg="0"/>
      <p:bldP spid="31" grpId="0" autoUpdateAnimBg="0"/>
      <p:bldP spid="32" grpId="0" autoUpdateAnimBg="0"/>
      <p:bldP spid="33"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标题 1"/>
          <p:cNvSpPr>
            <a:spLocks noGrp="1"/>
          </p:cNvSpPr>
          <p:nvPr>
            <p:ph type="title"/>
          </p:nvPr>
        </p:nvSpPr>
        <p:spPr>
          <a:xfrm>
            <a:off x="701675" y="71438"/>
            <a:ext cx="7888288" cy="646112"/>
          </a:xfrm>
        </p:spPr>
        <p:txBody>
          <a:bodyPr/>
          <a:lstStyle/>
          <a:p>
            <a:pPr eaLnBrk="1" hangingPunct="1"/>
            <a:r>
              <a:rPr lang="en-US" altLang="zh-CN"/>
              <a:t>7.2.2  FET</a:t>
            </a:r>
            <a:r>
              <a:rPr lang="zh-CN" altLang="en-US"/>
              <a:t>差分式放大电路</a:t>
            </a:r>
          </a:p>
        </p:txBody>
      </p:sp>
      <p:sp>
        <p:nvSpPr>
          <p:cNvPr id="46083" name="Rectangle 5">
            <a:hlinkClick r:id="rId2" action="ppaction://hlinksldjump"/>
          </p:cNvPr>
          <p:cNvSpPr>
            <a:spLocks noChangeArrowheads="1"/>
          </p:cNvSpPr>
          <p:nvPr/>
        </p:nvSpPr>
        <p:spPr bwMode="auto">
          <a:xfrm>
            <a:off x="457200" y="692150"/>
            <a:ext cx="6346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3.  </a:t>
            </a:r>
            <a:r>
              <a:rPr lang="zh-CN" altLang="en-US" sz="2800" b="1">
                <a:solidFill>
                  <a:srgbClr val="800000"/>
                </a:solidFill>
                <a:latin typeface="Times New Roman" panose="02020603050405020304" pitchFamily="18" charset="0"/>
                <a:ea typeface="楷体_GB2312" pitchFamily="49" charset="-122"/>
              </a:rPr>
              <a:t>主要指标计算</a:t>
            </a:r>
          </a:p>
        </p:txBody>
      </p:sp>
      <p:sp>
        <p:nvSpPr>
          <p:cNvPr id="46084" name="Text Box 6"/>
          <p:cNvSpPr txBox="1">
            <a:spLocks noChangeArrowheads="1"/>
          </p:cNvSpPr>
          <p:nvPr/>
        </p:nvSpPr>
        <p:spPr bwMode="auto">
          <a:xfrm>
            <a:off x="152400" y="1177925"/>
            <a:ext cx="3429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FF"/>
                </a:solidFill>
                <a:latin typeface="Times New Roman" panose="02020603050405020304" pitchFamily="18" charset="0"/>
                <a:ea typeface="楷体_GB2312" pitchFamily="49" charset="-122"/>
              </a:rPr>
              <a:t>（</a:t>
            </a:r>
            <a:r>
              <a:rPr kumimoji="1" lang="en-US" altLang="zh-CN" sz="2400" b="1">
                <a:solidFill>
                  <a:srgbClr val="0000FF"/>
                </a:solidFill>
                <a:latin typeface="Times New Roman" panose="02020603050405020304" pitchFamily="18" charset="0"/>
                <a:ea typeface="楷体_GB2312" pitchFamily="49" charset="-122"/>
              </a:rPr>
              <a:t>4</a:t>
            </a:r>
            <a:r>
              <a:rPr kumimoji="1" lang="zh-CN" altLang="en-US" sz="2400" b="1">
                <a:solidFill>
                  <a:srgbClr val="0000FF"/>
                </a:solidFill>
                <a:latin typeface="Times New Roman" panose="02020603050405020304" pitchFamily="18" charset="0"/>
                <a:ea typeface="楷体_GB2312" pitchFamily="49" charset="-122"/>
              </a:rPr>
              <a:t>）频率响应</a:t>
            </a:r>
          </a:p>
        </p:txBody>
      </p:sp>
      <p:sp>
        <p:nvSpPr>
          <p:cNvPr id="9" name="Rectangle 9"/>
          <p:cNvSpPr>
            <a:spLocks noChangeArrowheads="1"/>
          </p:cNvSpPr>
          <p:nvPr/>
        </p:nvSpPr>
        <p:spPr bwMode="auto">
          <a:xfrm>
            <a:off x="792163" y="1665288"/>
            <a:ext cx="7596187" cy="272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cs typeface="Times New Roman" panose="02020603050405020304" pitchFamily="18" charset="0"/>
              </a:rPr>
              <a:t>        </a:t>
            </a:r>
            <a:r>
              <a:rPr lang="en-US" altLang="en-US" sz="2400" b="1">
                <a:solidFill>
                  <a:srgbClr val="000000"/>
                </a:solidFill>
                <a:latin typeface="Times New Roman" panose="02020603050405020304" pitchFamily="18" charset="0"/>
                <a:ea typeface="楷体_GB2312" pitchFamily="49" charset="-122"/>
                <a:cs typeface="Times New Roman" panose="02020603050405020304" pitchFamily="18" charset="0"/>
              </a:rPr>
              <a:t>差模增益的高频响应与共射电路相同，低频可放大直流信号。</a:t>
            </a:r>
            <a:endParaRPr lang="zh-CN" altLang="en-US" sz="2400" b="1">
              <a:solidFill>
                <a:srgbClr val="000000"/>
              </a:solidFill>
              <a:latin typeface="Times New Roman" panose="02020603050405020304" pitchFamily="18" charset="0"/>
              <a:ea typeface="楷体_GB2312" pitchFamily="49" charset="-122"/>
              <a:cs typeface="Times New Roman" panose="02020603050405020304" pitchFamily="18" charset="0"/>
            </a:endParaRPr>
          </a:p>
          <a:p>
            <a:pPr algn="just" eaLnBrk="1" hangingPunct="1">
              <a:lnSpc>
                <a:spcPct val="140000"/>
              </a:lnSpc>
              <a:buClr>
                <a:srgbClr val="CC0000"/>
              </a:buClr>
              <a:buFont typeface="Wingdings" panose="05000000000000000000" pitchFamily="2" charset="2"/>
              <a:buNone/>
            </a:pPr>
            <a:r>
              <a:rPr lang="zh-CN" altLang="en-US" sz="2400" b="1">
                <a:solidFill>
                  <a:srgbClr val="000000"/>
                </a:solidFill>
                <a:latin typeface="Times New Roman" panose="02020603050405020304" pitchFamily="18" charset="0"/>
                <a:ea typeface="楷体_GB2312" pitchFamily="49" charset="-122"/>
                <a:cs typeface="Times New Roman" panose="02020603050405020304" pitchFamily="18" charset="0"/>
              </a:rPr>
              <a:t>        由于公共源极上电流源的等效阻抗随信号频率升高而减小，所以共模增益将随频率升高而增大，则共模抑制比随之下降。</a:t>
            </a:r>
          </a:p>
        </p:txBody>
      </p:sp>
      <p:sp>
        <p:nvSpPr>
          <p:cNvPr id="10" name="Rectangle 10"/>
          <p:cNvSpPr>
            <a:spLocks noChangeArrowheads="1"/>
          </p:cNvSpPr>
          <p:nvPr/>
        </p:nvSpPr>
        <p:spPr bwMode="auto">
          <a:xfrm>
            <a:off x="792163" y="4724400"/>
            <a:ext cx="7596187"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40000"/>
              </a:lnSpc>
              <a:buClr>
                <a:srgbClr val="CC0000"/>
              </a:buClr>
              <a:buFont typeface="Wingdings" panose="05000000000000000000" pitchFamily="2" charset="2"/>
              <a:buNone/>
            </a:pPr>
            <a:r>
              <a:rPr lang="zh-CN" altLang="en-US" sz="2400" b="1">
                <a:solidFill>
                  <a:srgbClr val="000000"/>
                </a:solidFill>
                <a:latin typeface="Times New Roman" panose="02020603050405020304" pitchFamily="18" charset="0"/>
                <a:ea typeface="楷体_GB2312" pitchFamily="49" charset="-122"/>
                <a:cs typeface="Times New Roman" panose="02020603050405020304" pitchFamily="18" charset="0"/>
              </a:rPr>
              <a:t>四种工作方式归纳比较见表</a:t>
            </a:r>
            <a:r>
              <a:rPr lang="en-US" altLang="zh-CN" sz="2400" b="1">
                <a:solidFill>
                  <a:srgbClr val="000000"/>
                </a:solidFill>
                <a:latin typeface="Times New Roman" panose="02020603050405020304" pitchFamily="18" charset="0"/>
                <a:ea typeface="楷体_GB2312" pitchFamily="49" charset="-122"/>
                <a:cs typeface="Times New Roman" panose="02020603050405020304" pitchFamily="18" charset="0"/>
              </a:rPr>
              <a:t>7.2.1</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strips(downRight)">
                                      <p:cBhvr>
                                        <p:cTn id="7" dur="500"/>
                                        <p:tgtEl>
                                          <p:spTgt spid="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strips(downRight)">
                                      <p:cBhvr>
                                        <p:cTn id="12" dur="500"/>
                                        <p:tgtEl>
                                          <p:spTgt spid="9">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strips(downRight)">
                                      <p:cBhvr>
                                        <p:cTn id="17"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1"/>
          <p:cNvSpPr>
            <a:spLocks noGrp="1"/>
          </p:cNvSpPr>
          <p:nvPr>
            <p:ph type="title"/>
          </p:nvPr>
        </p:nvSpPr>
        <p:spPr>
          <a:xfrm>
            <a:off x="701675" y="71438"/>
            <a:ext cx="7888288" cy="646112"/>
          </a:xfrm>
        </p:spPr>
        <p:txBody>
          <a:bodyPr/>
          <a:lstStyle/>
          <a:p>
            <a:pPr eaLnBrk="1" hangingPunct="1"/>
            <a:r>
              <a:rPr lang="en-US" altLang="zh-CN"/>
              <a:t>7.2.3  BJT</a:t>
            </a:r>
            <a:r>
              <a:rPr lang="zh-CN" altLang="en-US"/>
              <a:t>差分式放大电路</a:t>
            </a:r>
          </a:p>
        </p:txBody>
      </p:sp>
      <p:graphicFrame>
        <p:nvGraphicFramePr>
          <p:cNvPr id="47107" name="Object 8"/>
          <p:cNvGraphicFramePr>
            <a:graphicFrameLocks noChangeAspect="1"/>
          </p:cNvGraphicFramePr>
          <p:nvPr/>
        </p:nvGraphicFramePr>
        <p:xfrm>
          <a:off x="2592388" y="1196975"/>
          <a:ext cx="4019550" cy="4019550"/>
        </p:xfrm>
        <a:graphic>
          <a:graphicData uri="http://schemas.openxmlformats.org/presentationml/2006/ole">
            <mc:AlternateContent xmlns:mc="http://schemas.openxmlformats.org/markup-compatibility/2006">
              <mc:Choice xmlns:v="urn:schemas-microsoft-com:vml" Requires="v">
                <p:oleObj spid="_x0000_s32771" name="图片" r:id="rId3" imgW="2008590" imgH="2012401" progId="Word.Picture.8">
                  <p:embed/>
                </p:oleObj>
              </mc:Choice>
              <mc:Fallback>
                <p:oleObj name="图片" r:id="rId3" imgW="2008590" imgH="2012401" progId="Word.Picture.8">
                  <p:embed/>
                  <p:pic>
                    <p:nvPicPr>
                      <p:cNvPr id="47107"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2388" y="1196975"/>
                        <a:ext cx="4019550" cy="401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7108" name="Rectangle 5">
            <a:hlinkClick r:id="rId5" action="ppaction://hlinksldjump"/>
          </p:cNvPr>
          <p:cNvSpPr>
            <a:spLocks noChangeArrowheads="1"/>
          </p:cNvSpPr>
          <p:nvPr/>
        </p:nvSpPr>
        <p:spPr bwMode="auto">
          <a:xfrm>
            <a:off x="457200" y="692150"/>
            <a:ext cx="6346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1.  </a:t>
            </a:r>
            <a:r>
              <a:rPr lang="zh-CN" altLang="en-US" sz="2800" b="1">
                <a:solidFill>
                  <a:srgbClr val="800000"/>
                </a:solidFill>
                <a:latin typeface="Times New Roman" panose="02020603050405020304" pitchFamily="18" charset="0"/>
                <a:ea typeface="楷体_GB2312" pitchFamily="49" charset="-122"/>
              </a:rPr>
              <a:t>电路组成</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标题 1"/>
          <p:cNvSpPr>
            <a:spLocks noGrp="1"/>
          </p:cNvSpPr>
          <p:nvPr>
            <p:ph type="title"/>
          </p:nvPr>
        </p:nvSpPr>
        <p:spPr>
          <a:xfrm>
            <a:off x="701675" y="71438"/>
            <a:ext cx="7888288" cy="646112"/>
          </a:xfrm>
        </p:spPr>
        <p:txBody>
          <a:bodyPr/>
          <a:lstStyle/>
          <a:p>
            <a:pPr eaLnBrk="1" hangingPunct="1"/>
            <a:r>
              <a:rPr lang="en-US" altLang="zh-CN"/>
              <a:t>7.2.3  BJT</a:t>
            </a:r>
            <a:r>
              <a:rPr lang="zh-CN" altLang="en-US"/>
              <a:t>差分式放大电路</a:t>
            </a:r>
          </a:p>
        </p:txBody>
      </p:sp>
      <p:graphicFrame>
        <p:nvGraphicFramePr>
          <p:cNvPr id="48131" name="Object 16"/>
          <p:cNvGraphicFramePr>
            <a:graphicFrameLocks noChangeAspect="1"/>
          </p:cNvGraphicFramePr>
          <p:nvPr/>
        </p:nvGraphicFramePr>
        <p:xfrm>
          <a:off x="4932363" y="800100"/>
          <a:ext cx="4019550" cy="4019550"/>
        </p:xfrm>
        <a:graphic>
          <a:graphicData uri="http://schemas.openxmlformats.org/presentationml/2006/ole">
            <mc:AlternateContent xmlns:mc="http://schemas.openxmlformats.org/markup-compatibility/2006">
              <mc:Choice xmlns:v="urn:schemas-microsoft-com:vml" Requires="v">
                <p:oleObj spid="_x0000_s33802" name="图片" r:id="rId3" imgW="2008590" imgH="2012401" progId="Word.Picture.8">
                  <p:embed/>
                </p:oleObj>
              </mc:Choice>
              <mc:Fallback>
                <p:oleObj name="图片" r:id="rId3" imgW="2008590" imgH="2012401" progId="Word.Picture.8">
                  <p:embed/>
                  <p:pic>
                    <p:nvPicPr>
                      <p:cNvPr id="48131" name="Object 1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32363" y="800100"/>
                        <a:ext cx="4019550" cy="401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8132" name="Rectangle 5">
            <a:hlinkClick r:id="rId5" action="ppaction://hlinksldjump"/>
          </p:cNvPr>
          <p:cNvSpPr>
            <a:spLocks noChangeArrowheads="1"/>
          </p:cNvSpPr>
          <p:nvPr/>
        </p:nvSpPr>
        <p:spPr bwMode="auto">
          <a:xfrm>
            <a:off x="457200" y="692150"/>
            <a:ext cx="6346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2.  </a:t>
            </a:r>
            <a:r>
              <a:rPr lang="zh-CN" altLang="en-US" sz="2800" b="1">
                <a:solidFill>
                  <a:srgbClr val="800000"/>
                </a:solidFill>
                <a:latin typeface="Times New Roman" panose="02020603050405020304" pitchFamily="18" charset="0"/>
                <a:ea typeface="楷体_GB2312" pitchFamily="49" charset="-122"/>
              </a:rPr>
              <a:t>工作原理</a:t>
            </a:r>
          </a:p>
        </p:txBody>
      </p:sp>
      <p:sp>
        <p:nvSpPr>
          <p:cNvPr id="48133" name="Text Box 8"/>
          <p:cNvSpPr txBox="1">
            <a:spLocks noChangeArrowheads="1"/>
          </p:cNvSpPr>
          <p:nvPr/>
        </p:nvSpPr>
        <p:spPr bwMode="auto">
          <a:xfrm>
            <a:off x="468313" y="1233488"/>
            <a:ext cx="11430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800" b="1">
                <a:solidFill>
                  <a:srgbClr val="000000"/>
                </a:solidFill>
                <a:latin typeface="Times New Roman" panose="02020603050405020304" pitchFamily="18" charset="0"/>
                <a:ea typeface="楷体_GB2312" pitchFamily="49" charset="-122"/>
              </a:rPr>
              <a:t>静态</a:t>
            </a:r>
            <a:endParaRPr kumimoji="1" lang="zh-CN" altLang="en-US" sz="2800">
              <a:solidFill>
                <a:srgbClr val="000000"/>
              </a:solidFill>
              <a:latin typeface="Times New Roman" panose="02020603050405020304" pitchFamily="18" charset="0"/>
              <a:ea typeface="楷体_GB2312" pitchFamily="49" charset="-122"/>
            </a:endParaRPr>
          </a:p>
        </p:txBody>
      </p:sp>
      <p:graphicFrame>
        <p:nvGraphicFramePr>
          <p:cNvPr id="16" name="Object 9"/>
          <p:cNvGraphicFramePr>
            <a:graphicFrameLocks noChangeAspect="1"/>
          </p:cNvGraphicFramePr>
          <p:nvPr/>
        </p:nvGraphicFramePr>
        <p:xfrm>
          <a:off x="827088" y="1654175"/>
          <a:ext cx="3382962" cy="976313"/>
        </p:xfrm>
        <a:graphic>
          <a:graphicData uri="http://schemas.openxmlformats.org/presentationml/2006/ole">
            <mc:AlternateContent xmlns:mc="http://schemas.openxmlformats.org/markup-compatibility/2006">
              <mc:Choice xmlns:v="urn:schemas-microsoft-com:vml" Requires="v">
                <p:oleObj spid="_x0000_s33803" name="公式" r:id="rId6" imgW="1345616" imgH="406224" progId="Equation.3">
                  <p:embed/>
                </p:oleObj>
              </mc:Choice>
              <mc:Fallback>
                <p:oleObj name="公式" r:id="rId6" imgW="1345616" imgH="406224" progId="Equation.3">
                  <p:embed/>
                  <p:pic>
                    <p:nvPicPr>
                      <p:cNvPr id="16"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27088" y="1654175"/>
                        <a:ext cx="3382962" cy="97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7" name="Object 10"/>
          <p:cNvGraphicFramePr>
            <a:graphicFrameLocks noChangeAspect="1"/>
          </p:cNvGraphicFramePr>
          <p:nvPr/>
        </p:nvGraphicFramePr>
        <p:xfrm>
          <a:off x="476250" y="2565400"/>
          <a:ext cx="1708150" cy="506413"/>
        </p:xfrm>
        <a:graphic>
          <a:graphicData uri="http://schemas.openxmlformats.org/presentationml/2006/ole">
            <mc:AlternateContent xmlns:mc="http://schemas.openxmlformats.org/markup-compatibility/2006">
              <mc:Choice xmlns:v="urn:schemas-microsoft-com:vml" Requires="v">
                <p:oleObj spid="_x0000_s33804" name="公式" r:id="rId8" imgW="647419" imgH="203112" progId="Equation.3">
                  <p:embed/>
                </p:oleObj>
              </mc:Choice>
              <mc:Fallback>
                <p:oleObj name="公式" r:id="rId8" imgW="647419" imgH="203112" progId="Equation.3">
                  <p:embed/>
                  <p:pic>
                    <p:nvPicPr>
                      <p:cNvPr id="17"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76250" y="2565400"/>
                        <a:ext cx="17081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1"/>
          <p:cNvGraphicFramePr>
            <a:graphicFrameLocks noChangeAspect="1"/>
          </p:cNvGraphicFramePr>
          <p:nvPr/>
        </p:nvGraphicFramePr>
        <p:xfrm>
          <a:off x="1009650" y="3251200"/>
          <a:ext cx="1238250" cy="508000"/>
        </p:xfrm>
        <a:graphic>
          <a:graphicData uri="http://schemas.openxmlformats.org/presentationml/2006/ole">
            <mc:AlternateContent xmlns:mc="http://schemas.openxmlformats.org/markup-compatibility/2006">
              <mc:Choice xmlns:v="urn:schemas-microsoft-com:vml" Requires="v">
                <p:oleObj spid="_x0000_s33805" name="公式" r:id="rId10" imgW="469696" imgH="203112" progId="Equation.3">
                  <p:embed/>
                </p:oleObj>
              </mc:Choice>
              <mc:Fallback>
                <p:oleObj name="公式" r:id="rId10" imgW="469696" imgH="203112" progId="Equation.3">
                  <p:embed/>
                  <p:pic>
                    <p:nvPicPr>
                      <p:cNvPr id="18" name="Object 1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009650" y="3251200"/>
                        <a:ext cx="12382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Object 12"/>
          <p:cNvGraphicFramePr>
            <a:graphicFrameLocks noChangeAspect="1"/>
          </p:cNvGraphicFramePr>
          <p:nvPr/>
        </p:nvGraphicFramePr>
        <p:xfrm>
          <a:off x="966788" y="4013200"/>
          <a:ext cx="3821112" cy="508000"/>
        </p:xfrm>
        <a:graphic>
          <a:graphicData uri="http://schemas.openxmlformats.org/presentationml/2006/ole">
            <mc:AlternateContent xmlns:mc="http://schemas.openxmlformats.org/markup-compatibility/2006">
              <mc:Choice xmlns:v="urn:schemas-microsoft-com:vml" Requires="v">
                <p:oleObj spid="_x0000_s33806" name="Equation" r:id="rId12" imgW="1447172" imgH="203112" progId="Equation.3">
                  <p:embed/>
                </p:oleObj>
              </mc:Choice>
              <mc:Fallback>
                <p:oleObj name="Equation" r:id="rId12" imgW="1447172" imgH="203112" progId="Equation.3">
                  <p:embed/>
                  <p:pic>
                    <p:nvPicPr>
                      <p:cNvPr id="19" name="Object 12"/>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66788" y="4013200"/>
                        <a:ext cx="382111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3"/>
          <p:cNvGraphicFramePr>
            <a:graphicFrameLocks noChangeAspect="1"/>
          </p:cNvGraphicFramePr>
          <p:nvPr/>
        </p:nvGraphicFramePr>
        <p:xfrm>
          <a:off x="2195513" y="3251200"/>
          <a:ext cx="1306512" cy="508000"/>
        </p:xfrm>
        <a:graphic>
          <a:graphicData uri="http://schemas.openxmlformats.org/presentationml/2006/ole">
            <mc:AlternateContent xmlns:mc="http://schemas.openxmlformats.org/markup-compatibility/2006">
              <mc:Choice xmlns:v="urn:schemas-microsoft-com:vml" Requires="v">
                <p:oleObj spid="_x0000_s33807" name="Equation" r:id="rId14" imgW="494870" imgH="203024" progId="Equation.3">
                  <p:embed/>
                </p:oleObj>
              </mc:Choice>
              <mc:Fallback>
                <p:oleObj name="Equation" r:id="rId14" imgW="494870" imgH="203024" progId="Equation.3">
                  <p:embed/>
                  <p:pic>
                    <p:nvPicPr>
                      <p:cNvPr id="20" name="Object 13"/>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195513" y="3251200"/>
                        <a:ext cx="1306512"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14"/>
          <p:cNvGraphicFramePr>
            <a:graphicFrameLocks noChangeAspect="1"/>
          </p:cNvGraphicFramePr>
          <p:nvPr/>
        </p:nvGraphicFramePr>
        <p:xfrm>
          <a:off x="3448050" y="3251200"/>
          <a:ext cx="463550" cy="508000"/>
        </p:xfrm>
        <a:graphic>
          <a:graphicData uri="http://schemas.openxmlformats.org/presentationml/2006/ole">
            <mc:AlternateContent xmlns:mc="http://schemas.openxmlformats.org/markup-compatibility/2006">
              <mc:Choice xmlns:v="urn:schemas-microsoft-com:vml" Requires="v">
                <p:oleObj spid="_x0000_s33808" name="公式" r:id="rId16" imgW="177569" imgH="202936" progId="Equation.3">
                  <p:embed/>
                </p:oleObj>
              </mc:Choice>
              <mc:Fallback>
                <p:oleObj name="公式" r:id="rId16" imgW="177569" imgH="202936" progId="Equation.3">
                  <p:embed/>
                  <p:pic>
                    <p:nvPicPr>
                      <p:cNvPr id="21" name="Object 14"/>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448050" y="3251200"/>
                        <a:ext cx="46355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15"/>
          <p:cNvGraphicFramePr>
            <a:graphicFrameLocks noChangeAspect="1"/>
          </p:cNvGraphicFramePr>
          <p:nvPr/>
        </p:nvGraphicFramePr>
        <p:xfrm>
          <a:off x="949325" y="4584700"/>
          <a:ext cx="2246313" cy="966788"/>
        </p:xfrm>
        <a:graphic>
          <a:graphicData uri="http://schemas.openxmlformats.org/presentationml/2006/ole">
            <mc:AlternateContent xmlns:mc="http://schemas.openxmlformats.org/markup-compatibility/2006">
              <mc:Choice xmlns:v="urn:schemas-microsoft-com:vml" Requires="v">
                <p:oleObj spid="_x0000_s33809" name="Equation" r:id="rId18" imgW="927100" imgH="419100" progId="Equation.3">
                  <p:embed/>
                </p:oleObj>
              </mc:Choice>
              <mc:Fallback>
                <p:oleObj name="Equation" r:id="rId18" imgW="927100" imgH="419100" progId="Equation.3">
                  <p:embed/>
                  <p:pic>
                    <p:nvPicPr>
                      <p:cNvPr id="22" name="Object 1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949325" y="4584700"/>
                        <a:ext cx="2246313" cy="966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strips(downRight)">
                                      <p:cBhvr>
                                        <p:cTn id="7" dur="500"/>
                                        <p:tgtEl>
                                          <p:spTgt spid="1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strips(downRight)">
                                      <p:cBhvr>
                                        <p:cTn id="12" dur="500"/>
                                        <p:tgtEl>
                                          <p:spTgt spid="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strips(downRight)">
                                      <p:cBhvr>
                                        <p:cTn id="17" dur="50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strips(downRight)">
                                      <p:cBhvr>
                                        <p:cTn id="22" dur="500"/>
                                        <p:tgtEl>
                                          <p:spTgt spid="20"/>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strips(downRight)">
                                      <p:cBhvr>
                                        <p:cTn id="27" dur="500"/>
                                        <p:tgtEl>
                                          <p:spTgt spid="2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strips(downRight)">
                                      <p:cBhvr>
                                        <p:cTn id="32" dur="500"/>
                                        <p:tgtEl>
                                          <p:spTgt spid="19"/>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strips(downRight)">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标题 1"/>
          <p:cNvSpPr>
            <a:spLocks noGrp="1"/>
          </p:cNvSpPr>
          <p:nvPr>
            <p:ph type="title"/>
          </p:nvPr>
        </p:nvSpPr>
        <p:spPr>
          <a:xfrm>
            <a:off x="701675" y="71438"/>
            <a:ext cx="7888288" cy="646112"/>
          </a:xfrm>
        </p:spPr>
        <p:txBody>
          <a:bodyPr/>
          <a:lstStyle/>
          <a:p>
            <a:pPr eaLnBrk="1" hangingPunct="1"/>
            <a:r>
              <a:rPr lang="en-US" altLang="zh-CN"/>
              <a:t>7.2.3  BJT</a:t>
            </a:r>
            <a:r>
              <a:rPr lang="zh-CN" altLang="en-US"/>
              <a:t>差分式放大电路</a:t>
            </a:r>
          </a:p>
        </p:txBody>
      </p:sp>
      <p:sp>
        <p:nvSpPr>
          <p:cNvPr id="49155" name="Text Box 6"/>
          <p:cNvSpPr txBox="1">
            <a:spLocks noChangeArrowheads="1"/>
          </p:cNvSpPr>
          <p:nvPr/>
        </p:nvSpPr>
        <p:spPr bwMode="auto">
          <a:xfrm>
            <a:off x="468313" y="1233488"/>
            <a:ext cx="2087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差模情况</a:t>
            </a:r>
            <a:endParaRPr kumimoji="1" lang="zh-CN" altLang="en-US" sz="2400">
              <a:solidFill>
                <a:srgbClr val="000000"/>
              </a:solidFill>
              <a:latin typeface="Times New Roman" panose="02020603050405020304" pitchFamily="18" charset="0"/>
              <a:ea typeface="楷体_GB2312" pitchFamily="49" charset="-122"/>
            </a:endParaRPr>
          </a:p>
        </p:txBody>
      </p:sp>
      <p:pic>
        <p:nvPicPr>
          <p:cNvPr id="49156" name="Picture 7" descr="未标题-1 拷贝"/>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363" y="44450"/>
            <a:ext cx="3706812" cy="302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157" name="Rectangle 12">
            <a:hlinkClick r:id="rId4"/>
          </p:cNvPr>
          <p:cNvSpPr>
            <a:spLocks noChangeArrowheads="1"/>
          </p:cNvSpPr>
          <p:nvPr/>
        </p:nvSpPr>
        <p:spPr bwMode="auto">
          <a:xfrm>
            <a:off x="611188" y="1736725"/>
            <a:ext cx="27432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buClr>
                <a:srgbClr val="CC0000"/>
              </a:buClr>
              <a:buFont typeface="Wingdings" panose="05000000000000000000" pitchFamily="2" charset="2"/>
              <a:buNone/>
            </a:pPr>
            <a:r>
              <a:rPr lang="en-US" altLang="zh-CN" sz="2200" b="1">
                <a:solidFill>
                  <a:srgbClr val="000000"/>
                </a:solidFill>
                <a:latin typeface="楷体_GB2312" pitchFamily="49" charset="-122"/>
                <a:ea typeface="楷体_GB2312" pitchFamily="49" charset="-122"/>
              </a:rPr>
              <a:t>&lt;A&gt; </a:t>
            </a:r>
            <a:r>
              <a:rPr lang="zh-CN" altLang="en-US" sz="2200" b="1">
                <a:solidFill>
                  <a:srgbClr val="000000"/>
                </a:solidFill>
                <a:latin typeface="楷体_GB2312" pitchFamily="49" charset="-122"/>
                <a:ea typeface="楷体_GB2312" pitchFamily="49" charset="-122"/>
              </a:rPr>
              <a:t>双入、双出</a:t>
            </a:r>
            <a:endParaRPr lang="zh-CN" altLang="en-US" sz="2200" b="1" i="1">
              <a:solidFill>
                <a:srgbClr val="000000"/>
              </a:solidFill>
              <a:latin typeface="楷体_GB2312" pitchFamily="49" charset="-122"/>
              <a:ea typeface="楷体_GB2312" pitchFamily="49" charset="-122"/>
            </a:endParaRPr>
          </a:p>
        </p:txBody>
      </p:sp>
      <p:graphicFrame>
        <p:nvGraphicFramePr>
          <p:cNvPr id="17" name="Object 14"/>
          <p:cNvGraphicFramePr>
            <a:graphicFrameLocks noChangeAspect="1"/>
          </p:cNvGraphicFramePr>
          <p:nvPr/>
        </p:nvGraphicFramePr>
        <p:xfrm>
          <a:off x="1138238" y="2097088"/>
          <a:ext cx="2462212" cy="1093787"/>
        </p:xfrm>
        <a:graphic>
          <a:graphicData uri="http://schemas.openxmlformats.org/presentationml/2006/ole">
            <mc:AlternateContent xmlns:mc="http://schemas.openxmlformats.org/markup-compatibility/2006">
              <mc:Choice xmlns:v="urn:schemas-microsoft-com:vml" Requires="v">
                <p:oleObj spid="_x0000_s34822" name="公式" r:id="rId5" imgW="1346200" imgH="609600" progId="Equation.3">
                  <p:embed/>
                </p:oleObj>
              </mc:Choice>
              <mc:Fallback>
                <p:oleObj name="公式" r:id="rId5" imgW="1346200" imgH="609600" progId="Equation.3">
                  <p:embed/>
                  <p:pic>
                    <p:nvPicPr>
                      <p:cNvPr id="17" name="Object 1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138238" y="2097088"/>
                        <a:ext cx="2462212" cy="1093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15"/>
          <p:cNvGraphicFramePr>
            <a:graphicFrameLocks noChangeAspect="1"/>
          </p:cNvGraphicFramePr>
          <p:nvPr/>
        </p:nvGraphicFramePr>
        <p:xfrm>
          <a:off x="1228725" y="3681413"/>
          <a:ext cx="2333625" cy="798512"/>
        </p:xfrm>
        <a:graphic>
          <a:graphicData uri="http://schemas.openxmlformats.org/presentationml/2006/ole">
            <mc:AlternateContent xmlns:mc="http://schemas.openxmlformats.org/markup-compatibility/2006">
              <mc:Choice xmlns:v="urn:schemas-microsoft-com:vml" Requires="v">
                <p:oleObj spid="_x0000_s34823" name="公式" r:id="rId7" imgW="1269449" imgH="444307" progId="Equation.3">
                  <p:embed/>
                </p:oleObj>
              </mc:Choice>
              <mc:Fallback>
                <p:oleObj name="公式" r:id="rId7" imgW="1269449" imgH="444307" progId="Equation.3">
                  <p:embed/>
                  <p:pic>
                    <p:nvPicPr>
                      <p:cNvPr id="18" name="Object 1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228725" y="3681413"/>
                        <a:ext cx="2333625"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Rectangle 16">
            <a:hlinkClick r:id="rId4"/>
          </p:cNvPr>
          <p:cNvSpPr>
            <a:spLocks noChangeArrowheads="1"/>
          </p:cNvSpPr>
          <p:nvPr/>
        </p:nvSpPr>
        <p:spPr bwMode="auto">
          <a:xfrm>
            <a:off x="684213" y="3176588"/>
            <a:ext cx="27432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buClr>
                <a:srgbClr val="CC0000"/>
              </a:buClr>
              <a:buFont typeface="Wingdings" panose="05000000000000000000" pitchFamily="2" charset="2"/>
              <a:buNone/>
            </a:pPr>
            <a:r>
              <a:rPr lang="en-US" altLang="zh-CN" sz="2200" b="1">
                <a:solidFill>
                  <a:srgbClr val="000000"/>
                </a:solidFill>
                <a:latin typeface="楷体_GB2312" pitchFamily="49" charset="-122"/>
                <a:ea typeface="楷体_GB2312" pitchFamily="49" charset="-122"/>
              </a:rPr>
              <a:t>&lt;B&gt; </a:t>
            </a:r>
            <a:r>
              <a:rPr lang="zh-CN" altLang="en-US" sz="2200" b="1">
                <a:solidFill>
                  <a:srgbClr val="000000"/>
                </a:solidFill>
                <a:latin typeface="楷体_GB2312" pitchFamily="49" charset="-122"/>
                <a:ea typeface="楷体_GB2312" pitchFamily="49" charset="-122"/>
              </a:rPr>
              <a:t>双入、单出</a:t>
            </a:r>
            <a:endParaRPr lang="zh-CN" altLang="en-US" sz="2200" b="1" i="1">
              <a:solidFill>
                <a:srgbClr val="000000"/>
              </a:solidFill>
              <a:latin typeface="楷体_GB2312" pitchFamily="49" charset="-122"/>
              <a:ea typeface="楷体_GB2312" pitchFamily="49" charset="-122"/>
            </a:endParaRPr>
          </a:p>
        </p:txBody>
      </p:sp>
      <p:graphicFrame>
        <p:nvGraphicFramePr>
          <p:cNvPr id="20" name="Object 17"/>
          <p:cNvGraphicFramePr>
            <a:graphicFrameLocks noChangeAspect="1"/>
          </p:cNvGraphicFramePr>
          <p:nvPr/>
        </p:nvGraphicFramePr>
        <p:xfrm>
          <a:off x="4895850" y="3213100"/>
          <a:ext cx="3803650" cy="3059113"/>
        </p:xfrm>
        <a:graphic>
          <a:graphicData uri="http://schemas.openxmlformats.org/presentationml/2006/ole">
            <mc:AlternateContent xmlns:mc="http://schemas.openxmlformats.org/markup-compatibility/2006">
              <mc:Choice xmlns:v="urn:schemas-microsoft-com:vml" Requires="v">
                <p:oleObj spid="_x0000_s34824" name="图片" r:id="rId9" imgW="2240280" imgH="1801368" progId="Word.Picture.8">
                  <p:embed/>
                </p:oleObj>
              </mc:Choice>
              <mc:Fallback>
                <p:oleObj name="图片" r:id="rId9" imgW="2240280" imgH="1801368" progId="Word.Picture.8">
                  <p:embed/>
                  <p:pic>
                    <p:nvPicPr>
                      <p:cNvPr id="20" name="Object 1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895850" y="3213100"/>
                        <a:ext cx="3803650" cy="30591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 name="Rectangle 18">
            <a:hlinkClick r:id="rId4"/>
          </p:cNvPr>
          <p:cNvSpPr>
            <a:spLocks noChangeArrowheads="1"/>
          </p:cNvSpPr>
          <p:nvPr/>
        </p:nvSpPr>
        <p:spPr bwMode="auto">
          <a:xfrm>
            <a:off x="719138" y="4508500"/>
            <a:ext cx="3995737"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buClr>
                <a:srgbClr val="CC0000"/>
              </a:buClr>
              <a:buFont typeface="Wingdings" panose="05000000000000000000" pitchFamily="2" charset="2"/>
              <a:buNone/>
            </a:pPr>
            <a:r>
              <a:rPr lang="en-US" altLang="zh-CN" sz="2200" b="1">
                <a:solidFill>
                  <a:srgbClr val="000000"/>
                </a:solidFill>
                <a:latin typeface="楷体_GB2312" pitchFamily="49" charset="-122"/>
                <a:ea typeface="楷体_GB2312" pitchFamily="49" charset="-122"/>
              </a:rPr>
              <a:t>&lt;C&gt; </a:t>
            </a:r>
            <a:r>
              <a:rPr lang="zh-CN" altLang="en-US" sz="2200" b="1">
                <a:solidFill>
                  <a:srgbClr val="000000"/>
                </a:solidFill>
                <a:latin typeface="楷体_GB2312" pitchFamily="49" charset="-122"/>
                <a:ea typeface="楷体_GB2312" pitchFamily="49" charset="-122"/>
              </a:rPr>
              <a:t>单端输入等效于双端输入</a:t>
            </a:r>
            <a:endParaRPr lang="zh-CN" altLang="en-US" sz="2200" b="1" i="1">
              <a:solidFill>
                <a:srgbClr val="000000"/>
              </a:solidFill>
              <a:latin typeface="楷体_GB2312" pitchFamily="49" charset="-122"/>
              <a:ea typeface="楷体_GB2312" pitchFamily="49" charset="-122"/>
            </a:endParaRPr>
          </a:p>
        </p:txBody>
      </p:sp>
      <p:graphicFrame>
        <p:nvGraphicFramePr>
          <p:cNvPr id="22" name="Object 19"/>
          <p:cNvGraphicFramePr>
            <a:graphicFrameLocks noChangeAspect="1"/>
          </p:cNvGraphicFramePr>
          <p:nvPr/>
        </p:nvGraphicFramePr>
        <p:xfrm>
          <a:off x="1646238" y="5408613"/>
          <a:ext cx="1144587" cy="411162"/>
        </p:xfrm>
        <a:graphic>
          <a:graphicData uri="http://schemas.openxmlformats.org/presentationml/2006/ole">
            <mc:AlternateContent xmlns:mc="http://schemas.openxmlformats.org/markup-compatibility/2006">
              <mc:Choice xmlns:v="urn:schemas-microsoft-com:vml" Requires="v">
                <p:oleObj spid="_x0000_s34825" name="公式" r:id="rId11" imgW="622030" imgH="228501" progId="Equation.3">
                  <p:embed/>
                </p:oleObj>
              </mc:Choice>
              <mc:Fallback>
                <p:oleObj name="公式" r:id="rId11" imgW="622030" imgH="228501" progId="Equation.3">
                  <p:embed/>
                  <p:pic>
                    <p:nvPicPr>
                      <p:cNvPr id="22" name="Object 19"/>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646238" y="5408613"/>
                        <a:ext cx="1144587"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 name="Rectangle 20">
            <a:hlinkClick r:id="rId4"/>
          </p:cNvPr>
          <p:cNvSpPr>
            <a:spLocks noChangeArrowheads="1"/>
          </p:cNvSpPr>
          <p:nvPr/>
        </p:nvSpPr>
        <p:spPr bwMode="auto">
          <a:xfrm>
            <a:off x="722313" y="4940300"/>
            <a:ext cx="27432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buClr>
                <a:srgbClr val="CC0000"/>
              </a:buClr>
              <a:buFont typeface="Wingdings" panose="05000000000000000000" pitchFamily="2" charset="2"/>
              <a:buNone/>
            </a:pPr>
            <a:r>
              <a:rPr lang="en-US" altLang="zh-CN" sz="2200" b="1">
                <a:solidFill>
                  <a:srgbClr val="000000"/>
                </a:solidFill>
                <a:latin typeface="楷体_GB2312" pitchFamily="49" charset="-122"/>
                <a:ea typeface="楷体_GB2312" pitchFamily="49" charset="-122"/>
              </a:rPr>
              <a:t>&lt;D&gt; </a:t>
            </a:r>
            <a:r>
              <a:rPr lang="zh-CN" altLang="en-US" sz="2200" b="1">
                <a:solidFill>
                  <a:srgbClr val="000000"/>
                </a:solidFill>
                <a:latin typeface="楷体_GB2312" pitchFamily="49" charset="-122"/>
                <a:ea typeface="楷体_GB2312" pitchFamily="49" charset="-122"/>
              </a:rPr>
              <a:t>输入电阻</a:t>
            </a:r>
            <a:endParaRPr lang="zh-CN" altLang="en-US" sz="2200" b="1" i="1">
              <a:solidFill>
                <a:srgbClr val="000000"/>
              </a:solidFill>
              <a:latin typeface="楷体_GB2312" pitchFamily="49" charset="-122"/>
              <a:ea typeface="楷体_GB2312" pitchFamily="49" charset="-122"/>
            </a:endParaRPr>
          </a:p>
        </p:txBody>
      </p:sp>
      <p:sp>
        <p:nvSpPr>
          <p:cNvPr id="24" name="Rectangle 21">
            <a:hlinkClick r:id="rId4"/>
          </p:cNvPr>
          <p:cNvSpPr>
            <a:spLocks noChangeArrowheads="1"/>
          </p:cNvSpPr>
          <p:nvPr/>
        </p:nvSpPr>
        <p:spPr bwMode="auto">
          <a:xfrm>
            <a:off x="1187450" y="5805488"/>
            <a:ext cx="34559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buClr>
                <a:srgbClr val="CC0000"/>
              </a:buClr>
              <a:buFont typeface="Wingdings" panose="05000000000000000000" pitchFamily="2" charset="2"/>
              <a:buNone/>
            </a:pPr>
            <a:r>
              <a:rPr lang="zh-CN" altLang="en-US" sz="2000" b="1">
                <a:solidFill>
                  <a:srgbClr val="000000"/>
                </a:solidFill>
                <a:latin typeface="Times New Roman" panose="02020603050405020304" pitchFamily="18" charset="0"/>
                <a:ea typeface="楷体_GB2312" pitchFamily="49" charset="-122"/>
              </a:rPr>
              <a:t>（与</a:t>
            </a:r>
            <a:r>
              <a:rPr lang="en-US" altLang="zh-CN" sz="2000" b="1">
                <a:solidFill>
                  <a:srgbClr val="000000"/>
                </a:solidFill>
                <a:latin typeface="Times New Roman" panose="02020603050405020304" pitchFamily="18" charset="0"/>
                <a:ea typeface="楷体_GB2312" pitchFamily="49" charset="-122"/>
              </a:rPr>
              <a:t>MOS</a:t>
            </a:r>
            <a:r>
              <a:rPr lang="zh-CN" altLang="en-US" sz="2000" b="1">
                <a:solidFill>
                  <a:srgbClr val="000000"/>
                </a:solidFill>
                <a:latin typeface="Times New Roman" panose="02020603050405020304" pitchFamily="18" charset="0"/>
                <a:ea typeface="楷体_GB2312" pitchFamily="49" charset="-122"/>
              </a:rPr>
              <a:t>管最明显的差别）</a:t>
            </a:r>
          </a:p>
        </p:txBody>
      </p:sp>
      <p:sp>
        <p:nvSpPr>
          <p:cNvPr id="49166" name="Rectangle 5">
            <a:hlinkClick r:id="rId13" action="ppaction://hlinksldjump"/>
          </p:cNvPr>
          <p:cNvSpPr>
            <a:spLocks noChangeArrowheads="1"/>
          </p:cNvSpPr>
          <p:nvPr/>
        </p:nvSpPr>
        <p:spPr bwMode="auto">
          <a:xfrm>
            <a:off x="457200" y="692150"/>
            <a:ext cx="6346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2.  </a:t>
            </a:r>
            <a:r>
              <a:rPr lang="zh-CN" altLang="en-US" sz="2800" b="1">
                <a:solidFill>
                  <a:srgbClr val="800000"/>
                </a:solidFill>
                <a:latin typeface="Times New Roman" panose="02020603050405020304" pitchFamily="18" charset="0"/>
                <a:ea typeface="楷体_GB2312" pitchFamily="49" charset="-122"/>
              </a:rPr>
              <a:t>工作原理</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trips(downRight)">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strips(downRight)">
                                      <p:cBhvr>
                                        <p:cTn id="12" dur="500"/>
                                        <p:tgtEl>
                                          <p:spTgt spid="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box(in)">
                                      <p:cBhvr>
                                        <p:cTn id="17" dur="500"/>
                                        <p:tgtEl>
                                          <p:spTgt spid="2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strips(downRight)">
                                      <p:cBhvr>
                                        <p:cTn id="22" dur="500"/>
                                        <p:tgtEl>
                                          <p:spTgt spid="1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strips(downRight)">
                                      <p:cBhvr>
                                        <p:cTn id="27" dur="500"/>
                                        <p:tgtEl>
                                          <p:spTgt spid="2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strips(downRight)">
                                      <p:cBhvr>
                                        <p:cTn id="32" dur="500"/>
                                        <p:tgtEl>
                                          <p:spTgt spid="23"/>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strips(downRight)">
                                      <p:cBhvr>
                                        <p:cTn id="37" dur="500"/>
                                        <p:tgtEl>
                                          <p:spTgt spid="22"/>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strips(downRight)">
                                      <p:cBhvr>
                                        <p:cTn id="4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utoUpdateAnimBg="0"/>
      <p:bldP spid="21" grpId="0" autoUpdateAnimBg="0"/>
      <p:bldP spid="23" grpId="0" autoUpdateAnimBg="0"/>
      <p:bldP spid="24" grpId="0"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标题 1"/>
          <p:cNvSpPr>
            <a:spLocks noGrp="1"/>
          </p:cNvSpPr>
          <p:nvPr>
            <p:ph type="title"/>
          </p:nvPr>
        </p:nvSpPr>
        <p:spPr>
          <a:xfrm>
            <a:off x="701675" y="71438"/>
            <a:ext cx="7888288" cy="646112"/>
          </a:xfrm>
        </p:spPr>
        <p:txBody>
          <a:bodyPr/>
          <a:lstStyle/>
          <a:p>
            <a:pPr eaLnBrk="1" hangingPunct="1"/>
            <a:r>
              <a:rPr lang="en-US" altLang="zh-CN"/>
              <a:t>7.2.3  BJT</a:t>
            </a:r>
            <a:r>
              <a:rPr lang="zh-CN" altLang="en-US"/>
              <a:t>差分式放大电路</a:t>
            </a:r>
          </a:p>
        </p:txBody>
      </p:sp>
      <p:sp>
        <p:nvSpPr>
          <p:cNvPr id="50179" name="Rectangle 5">
            <a:hlinkClick r:id="rId3" action="ppaction://hlinksldjump"/>
          </p:cNvPr>
          <p:cNvSpPr>
            <a:spLocks noChangeArrowheads="1"/>
          </p:cNvSpPr>
          <p:nvPr/>
        </p:nvSpPr>
        <p:spPr bwMode="auto">
          <a:xfrm>
            <a:off x="457200" y="692150"/>
            <a:ext cx="63468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800" b="1">
                <a:solidFill>
                  <a:srgbClr val="800000"/>
                </a:solidFill>
                <a:latin typeface="Times New Roman" panose="02020603050405020304" pitchFamily="18" charset="0"/>
                <a:ea typeface="楷体_GB2312" pitchFamily="49" charset="-122"/>
              </a:rPr>
              <a:t>2.  </a:t>
            </a:r>
            <a:r>
              <a:rPr lang="zh-CN" altLang="en-US" sz="2800" b="1">
                <a:solidFill>
                  <a:srgbClr val="800000"/>
                </a:solidFill>
                <a:latin typeface="Times New Roman" panose="02020603050405020304" pitchFamily="18" charset="0"/>
                <a:ea typeface="楷体_GB2312" pitchFamily="49" charset="-122"/>
              </a:rPr>
              <a:t>工作原理</a:t>
            </a:r>
          </a:p>
        </p:txBody>
      </p:sp>
      <p:sp>
        <p:nvSpPr>
          <p:cNvPr id="50180" name="Text Box 6"/>
          <p:cNvSpPr txBox="1">
            <a:spLocks noChangeArrowheads="1"/>
          </p:cNvSpPr>
          <p:nvPr/>
        </p:nvSpPr>
        <p:spPr bwMode="auto">
          <a:xfrm>
            <a:off x="468313" y="1233488"/>
            <a:ext cx="20875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共模情况</a:t>
            </a:r>
            <a:endParaRPr kumimoji="1" lang="zh-CN" altLang="en-US" sz="2400">
              <a:solidFill>
                <a:srgbClr val="000000"/>
              </a:solidFill>
              <a:latin typeface="Times New Roman" panose="02020603050405020304" pitchFamily="18" charset="0"/>
              <a:ea typeface="楷体_GB2312" pitchFamily="49" charset="-122"/>
            </a:endParaRPr>
          </a:p>
        </p:txBody>
      </p:sp>
      <p:sp>
        <p:nvSpPr>
          <p:cNvPr id="50181" name="Rectangle 8">
            <a:hlinkClick r:id="rId4"/>
          </p:cNvPr>
          <p:cNvSpPr>
            <a:spLocks noChangeArrowheads="1"/>
          </p:cNvSpPr>
          <p:nvPr/>
        </p:nvSpPr>
        <p:spPr bwMode="auto">
          <a:xfrm>
            <a:off x="611188" y="1773238"/>
            <a:ext cx="27432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buClr>
                <a:srgbClr val="CC0000"/>
              </a:buClr>
              <a:buFont typeface="Wingdings" panose="05000000000000000000" pitchFamily="2" charset="2"/>
              <a:buNone/>
            </a:pPr>
            <a:r>
              <a:rPr lang="en-US" altLang="zh-CN" sz="2200" b="1">
                <a:solidFill>
                  <a:srgbClr val="000000"/>
                </a:solidFill>
                <a:latin typeface="楷体_GB2312" pitchFamily="49" charset="-122"/>
                <a:ea typeface="楷体_GB2312" pitchFamily="49" charset="-122"/>
              </a:rPr>
              <a:t>&lt;A&gt; </a:t>
            </a:r>
            <a:r>
              <a:rPr lang="zh-CN" altLang="en-US" sz="2200" b="1">
                <a:solidFill>
                  <a:srgbClr val="000000"/>
                </a:solidFill>
                <a:latin typeface="楷体_GB2312" pitchFamily="49" charset="-122"/>
                <a:ea typeface="楷体_GB2312" pitchFamily="49" charset="-122"/>
              </a:rPr>
              <a:t>双出</a:t>
            </a:r>
            <a:endParaRPr lang="zh-CN" altLang="en-US" sz="2200" b="1" i="1">
              <a:solidFill>
                <a:srgbClr val="000000"/>
              </a:solidFill>
              <a:latin typeface="楷体_GB2312" pitchFamily="49" charset="-122"/>
              <a:ea typeface="楷体_GB2312" pitchFamily="49" charset="-122"/>
            </a:endParaRPr>
          </a:p>
        </p:txBody>
      </p:sp>
      <p:graphicFrame>
        <p:nvGraphicFramePr>
          <p:cNvPr id="17" name="Object 10"/>
          <p:cNvGraphicFramePr>
            <a:graphicFrameLocks noChangeAspect="1"/>
          </p:cNvGraphicFramePr>
          <p:nvPr/>
        </p:nvGraphicFramePr>
        <p:xfrm>
          <a:off x="2087563" y="2349500"/>
          <a:ext cx="1446212" cy="798513"/>
        </p:xfrm>
        <a:graphic>
          <a:graphicData uri="http://schemas.openxmlformats.org/presentationml/2006/ole">
            <mc:AlternateContent xmlns:mc="http://schemas.openxmlformats.org/markup-compatibility/2006">
              <mc:Choice xmlns:v="urn:schemas-microsoft-com:vml" Requires="v">
                <p:oleObj spid="_x0000_s35847" name="公式" r:id="rId5" imgW="787058" imgH="444307" progId="Equation.3">
                  <p:embed/>
                </p:oleObj>
              </mc:Choice>
              <mc:Fallback>
                <p:oleObj name="公式" r:id="rId5" imgW="787058" imgH="444307" progId="Equation.3">
                  <p:embed/>
                  <p:pic>
                    <p:nvPicPr>
                      <p:cNvPr id="17" name="Object 1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87563" y="2349500"/>
                        <a:ext cx="1446212"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11">
            <a:hlinkClick r:id="rId4"/>
          </p:cNvPr>
          <p:cNvSpPr>
            <a:spLocks noChangeArrowheads="1"/>
          </p:cNvSpPr>
          <p:nvPr/>
        </p:nvSpPr>
        <p:spPr bwMode="auto">
          <a:xfrm>
            <a:off x="647700" y="2530475"/>
            <a:ext cx="2743200"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buClr>
                <a:srgbClr val="CC0000"/>
              </a:buClr>
              <a:buFont typeface="Wingdings" panose="05000000000000000000" pitchFamily="2" charset="2"/>
              <a:buNone/>
            </a:pPr>
            <a:r>
              <a:rPr lang="en-US" altLang="zh-CN" sz="2200" b="1">
                <a:solidFill>
                  <a:srgbClr val="000000"/>
                </a:solidFill>
                <a:latin typeface="楷体_GB2312" pitchFamily="49" charset="-122"/>
                <a:ea typeface="楷体_GB2312" pitchFamily="49" charset="-122"/>
              </a:rPr>
              <a:t>&lt;B&gt; </a:t>
            </a:r>
            <a:r>
              <a:rPr lang="zh-CN" altLang="en-US" sz="2200" b="1">
                <a:solidFill>
                  <a:srgbClr val="000000"/>
                </a:solidFill>
                <a:latin typeface="楷体_GB2312" pitchFamily="49" charset="-122"/>
                <a:ea typeface="楷体_GB2312" pitchFamily="49" charset="-122"/>
              </a:rPr>
              <a:t>单出</a:t>
            </a:r>
            <a:endParaRPr lang="zh-CN" altLang="en-US" sz="2200" b="1" i="1">
              <a:solidFill>
                <a:srgbClr val="000000"/>
              </a:solidFill>
              <a:latin typeface="楷体_GB2312" pitchFamily="49" charset="-122"/>
              <a:ea typeface="楷体_GB2312" pitchFamily="49" charset="-122"/>
            </a:endParaRPr>
          </a:p>
        </p:txBody>
      </p:sp>
      <p:graphicFrame>
        <p:nvGraphicFramePr>
          <p:cNvPr id="50184" name="Object 14"/>
          <p:cNvGraphicFramePr>
            <a:graphicFrameLocks noChangeAspect="1"/>
          </p:cNvGraphicFramePr>
          <p:nvPr/>
        </p:nvGraphicFramePr>
        <p:xfrm>
          <a:off x="4356100" y="812800"/>
          <a:ext cx="4681538" cy="4056063"/>
        </p:xfrm>
        <a:graphic>
          <a:graphicData uri="http://schemas.openxmlformats.org/presentationml/2006/ole">
            <mc:AlternateContent xmlns:mc="http://schemas.openxmlformats.org/markup-compatibility/2006">
              <mc:Choice xmlns:v="urn:schemas-microsoft-com:vml" Requires="v">
                <p:oleObj spid="_x0000_s35848" name="图片" r:id="rId7" imgW="2308860" imgH="1886712" progId="Word.Picture.8">
                  <p:embed/>
                </p:oleObj>
              </mc:Choice>
              <mc:Fallback>
                <p:oleObj name="图片" r:id="rId7" imgW="2308860" imgH="1886712" progId="Word.Picture.8">
                  <p:embed/>
                  <p:pic>
                    <p:nvPicPr>
                      <p:cNvPr id="50184" name="Object 14"/>
                      <p:cNvPicPr>
                        <a:picLocks noChangeAspect="1" noChangeArrowheads="1"/>
                      </p:cNvPicPr>
                      <p:nvPr/>
                    </p:nvPicPr>
                    <p:blipFill>
                      <a:blip r:embed="rId8">
                        <a:extLst>
                          <a:ext uri="{28A0092B-C50C-407E-A947-70E740481C1C}">
                            <a14:useLocalDpi xmlns:a14="http://schemas.microsoft.com/office/drawing/2010/main" val="0"/>
                          </a:ext>
                        </a:extLst>
                      </a:blip>
                      <a:srcRect l="-1561" t="-3816" b="-3816"/>
                      <a:stretch>
                        <a:fillRect/>
                      </a:stretch>
                    </p:blipFill>
                    <p:spPr bwMode="auto">
                      <a:xfrm>
                        <a:off x="4356100" y="812800"/>
                        <a:ext cx="4681538" cy="405606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5"/>
          <p:cNvGraphicFramePr>
            <a:graphicFrameLocks noChangeAspect="1"/>
          </p:cNvGraphicFramePr>
          <p:nvPr/>
        </p:nvGraphicFramePr>
        <p:xfrm>
          <a:off x="1979613" y="1592263"/>
          <a:ext cx="1738312" cy="889000"/>
        </p:xfrm>
        <a:graphic>
          <a:graphicData uri="http://schemas.openxmlformats.org/presentationml/2006/ole">
            <mc:AlternateContent xmlns:mc="http://schemas.openxmlformats.org/markup-compatibility/2006">
              <mc:Choice xmlns:v="urn:schemas-microsoft-com:vml" Requires="v">
                <p:oleObj spid="_x0000_s35849" name="公式" r:id="rId9" imgW="850531" imgH="444307" progId="Equation.3">
                  <p:embed/>
                </p:oleObj>
              </mc:Choice>
              <mc:Fallback>
                <p:oleObj name="公式" r:id="rId9" imgW="850531" imgH="444307" progId="Equation.3">
                  <p:embed/>
                  <p:pic>
                    <p:nvPicPr>
                      <p:cNvPr id="20" name="Object 1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79613" y="1592263"/>
                        <a:ext cx="1738312" cy="88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17"/>
          <p:cNvGraphicFramePr>
            <a:graphicFrameLocks noChangeAspect="1"/>
          </p:cNvGraphicFramePr>
          <p:nvPr/>
        </p:nvGraphicFramePr>
        <p:xfrm>
          <a:off x="1979613" y="3249613"/>
          <a:ext cx="1539875" cy="411162"/>
        </p:xfrm>
        <a:graphic>
          <a:graphicData uri="http://schemas.openxmlformats.org/presentationml/2006/ole">
            <mc:AlternateContent xmlns:mc="http://schemas.openxmlformats.org/markup-compatibility/2006">
              <mc:Choice xmlns:v="urn:schemas-microsoft-com:vml" Requires="v">
                <p:oleObj spid="_x0000_s35850" name="公式" r:id="rId11" imgW="838200" imgH="228600" progId="Equation.3">
                  <p:embed/>
                </p:oleObj>
              </mc:Choice>
              <mc:Fallback>
                <p:oleObj name="公式" r:id="rId11" imgW="838200" imgH="228600" progId="Equation.3">
                  <p:embed/>
                  <p:pic>
                    <p:nvPicPr>
                      <p:cNvPr id="21" name="Object 1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979613" y="3249613"/>
                        <a:ext cx="1539875" cy="411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18"/>
          <p:cNvGraphicFramePr>
            <a:graphicFrameLocks noChangeAspect="1"/>
          </p:cNvGraphicFramePr>
          <p:nvPr/>
        </p:nvGraphicFramePr>
        <p:xfrm>
          <a:off x="1223963" y="4365625"/>
          <a:ext cx="2965450" cy="730250"/>
        </p:xfrm>
        <a:graphic>
          <a:graphicData uri="http://schemas.openxmlformats.org/presentationml/2006/ole">
            <mc:AlternateContent xmlns:mc="http://schemas.openxmlformats.org/markup-compatibility/2006">
              <mc:Choice xmlns:v="urn:schemas-microsoft-com:vml" Requires="v">
                <p:oleObj spid="_x0000_s35851" name="公式" r:id="rId13" imgW="1612900" imgH="406400" progId="Equation.3">
                  <p:embed/>
                </p:oleObj>
              </mc:Choice>
              <mc:Fallback>
                <p:oleObj name="公式" r:id="rId13" imgW="1612900" imgH="406400" progId="Equation.3">
                  <p:embed/>
                  <p:pic>
                    <p:nvPicPr>
                      <p:cNvPr id="22" name="Object 1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223963" y="4365625"/>
                        <a:ext cx="2965450" cy="73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 name="Rectangle 19">
            <a:hlinkClick r:id="rId4"/>
          </p:cNvPr>
          <p:cNvSpPr>
            <a:spLocks noChangeArrowheads="1"/>
          </p:cNvSpPr>
          <p:nvPr/>
        </p:nvSpPr>
        <p:spPr bwMode="auto">
          <a:xfrm>
            <a:off x="647700" y="3824288"/>
            <a:ext cx="2743200" cy="4270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buClr>
                <a:srgbClr val="CC0000"/>
              </a:buClr>
              <a:buFont typeface="Wingdings" panose="05000000000000000000" pitchFamily="2" charset="2"/>
              <a:buNone/>
            </a:pPr>
            <a:r>
              <a:rPr lang="en-US" altLang="zh-CN" sz="2200" b="1">
                <a:solidFill>
                  <a:srgbClr val="000000"/>
                </a:solidFill>
                <a:latin typeface="楷体_GB2312" pitchFamily="49" charset="-122"/>
                <a:ea typeface="楷体_GB2312" pitchFamily="49" charset="-122"/>
              </a:rPr>
              <a:t>&lt;C&gt; </a:t>
            </a:r>
            <a:r>
              <a:rPr lang="zh-CN" altLang="en-US" sz="2200" b="1">
                <a:solidFill>
                  <a:srgbClr val="000000"/>
                </a:solidFill>
                <a:latin typeface="楷体_GB2312" pitchFamily="49" charset="-122"/>
                <a:ea typeface="楷体_GB2312" pitchFamily="49" charset="-122"/>
              </a:rPr>
              <a:t>输入电阻</a:t>
            </a:r>
            <a:endParaRPr lang="zh-CN" altLang="en-US" sz="2200" b="1" i="1">
              <a:solidFill>
                <a:srgbClr val="000000"/>
              </a:solidFill>
              <a:latin typeface="楷体_GB2312" pitchFamily="49" charset="-122"/>
              <a:ea typeface="楷体_GB2312" pitchFamily="49" charset="-122"/>
            </a:endParaRPr>
          </a:p>
        </p:txBody>
      </p:sp>
      <p:sp>
        <p:nvSpPr>
          <p:cNvPr id="24" name="Rectangle 20">
            <a:hlinkClick r:id="rId4"/>
          </p:cNvPr>
          <p:cNvSpPr>
            <a:spLocks noChangeArrowheads="1"/>
          </p:cNvSpPr>
          <p:nvPr/>
        </p:nvSpPr>
        <p:spPr bwMode="auto">
          <a:xfrm>
            <a:off x="792163" y="5229225"/>
            <a:ext cx="6551612" cy="4270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buClr>
                <a:srgbClr val="CC0000"/>
              </a:buClr>
              <a:buFont typeface="Wingdings" panose="05000000000000000000" pitchFamily="2" charset="2"/>
              <a:buNone/>
            </a:pPr>
            <a:r>
              <a:rPr lang="zh-CN" altLang="en-US" sz="2200" b="1">
                <a:solidFill>
                  <a:srgbClr val="000000"/>
                </a:solidFill>
                <a:latin typeface="Times New Roman" panose="02020603050405020304" pitchFamily="18" charset="0"/>
                <a:ea typeface="楷体_GB2312" pitchFamily="49" charset="-122"/>
              </a:rPr>
              <a:t>其它指标与</a:t>
            </a:r>
            <a:r>
              <a:rPr lang="en-US" altLang="zh-CN" sz="2200" b="1">
                <a:solidFill>
                  <a:srgbClr val="000000"/>
                </a:solidFill>
                <a:latin typeface="Times New Roman" panose="02020603050405020304" pitchFamily="18" charset="0"/>
                <a:ea typeface="楷体_GB2312" pitchFamily="49" charset="-122"/>
              </a:rPr>
              <a:t>MOS</a:t>
            </a:r>
            <a:r>
              <a:rPr lang="zh-CN" altLang="en-US" sz="2200" b="1">
                <a:solidFill>
                  <a:srgbClr val="000000"/>
                </a:solidFill>
                <a:latin typeface="Times New Roman" panose="02020603050405020304" pitchFamily="18" charset="0"/>
                <a:ea typeface="楷体_GB2312" pitchFamily="49" charset="-122"/>
              </a:rPr>
              <a:t>管差分式放大电路类似</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strips(downRight)">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trips(downRight)">
                                      <p:cBhvr>
                                        <p:cTn id="12" dur="500"/>
                                        <p:tgtEl>
                                          <p:spTgt spid="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strips(downRight)">
                                      <p:cBhvr>
                                        <p:cTn id="17" dur="500"/>
                                        <p:tgtEl>
                                          <p:spTgt spid="1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strips(downRight)">
                                      <p:cBhvr>
                                        <p:cTn id="22" dur="500"/>
                                        <p:tgtEl>
                                          <p:spTgt spid="21"/>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strips(downRight)">
                                      <p:cBhvr>
                                        <p:cTn id="27" dur="500"/>
                                        <p:tgtEl>
                                          <p:spTgt spid="23"/>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strips(downRight)">
                                      <p:cBhvr>
                                        <p:cTn id="32" dur="500"/>
                                        <p:tgtEl>
                                          <p:spTgt spid="2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24"/>
                                        </p:tgtEl>
                                        <p:attrNameLst>
                                          <p:attrName>style.visibility</p:attrName>
                                        </p:attrNameLst>
                                      </p:cBhvr>
                                      <p:to>
                                        <p:strVal val="visible"/>
                                      </p:to>
                                    </p:set>
                                    <p:animEffect transition="in" filter="strips(downRight)">
                                      <p:cBhvr>
                                        <p:cTn id="3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utoUpdateAnimBg="0"/>
      <p:bldP spid="23" grpId="0" autoUpdateAnimBg="0"/>
      <p:bldP spid="24" grpId="0" autoUpdateAnimBg="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1188" y="981075"/>
            <a:ext cx="7772400" cy="719138"/>
          </a:xfrm>
        </p:spPr>
        <p:txBody>
          <a:bodyPr rtlCol="0"/>
          <a:lstStyle/>
          <a:p>
            <a:pPr eaLnBrk="1" fontAlgn="auto" hangingPunct="1">
              <a:spcAft>
                <a:spcPts val="0"/>
              </a:spcAft>
              <a:defRPr/>
            </a:pPr>
            <a:r>
              <a:rPr lang="en-US" altLang="zh-CN" dirty="0"/>
              <a:t>7.3  </a:t>
            </a:r>
            <a:r>
              <a:rPr lang="zh-CN" altLang="en-US" dirty="0"/>
              <a:t>差分式放大电路的传输特性</a:t>
            </a:r>
          </a:p>
        </p:txBody>
      </p:sp>
      <p:sp>
        <p:nvSpPr>
          <p:cNvPr id="51203" name="副标题 2"/>
          <p:cNvSpPr>
            <a:spLocks noGrp="1"/>
          </p:cNvSpPr>
          <p:nvPr>
            <p:ph type="subTitle" idx="1"/>
          </p:nvPr>
        </p:nvSpPr>
        <p:spPr>
          <a:xfrm>
            <a:off x="611188" y="1989138"/>
            <a:ext cx="8137525" cy="3649662"/>
          </a:xfrm>
        </p:spPr>
        <p:txBody>
          <a:bodyPr/>
          <a:lstStyle/>
          <a:p>
            <a:pPr eaLnBrk="1" hangingPunct="1"/>
            <a:endParaRPr lang="en-US" altLang="zh-CN"/>
          </a:p>
          <a:p>
            <a:pPr eaLnBrk="1" hangingPunct="1"/>
            <a:r>
              <a:rPr lang="en-US" altLang="zh-CN"/>
              <a:t>7.3.1   MOSFET</a:t>
            </a:r>
            <a:r>
              <a:rPr lang="zh-CN" altLang="en-US"/>
              <a:t>差分式放大电路的传输特性</a:t>
            </a:r>
          </a:p>
          <a:p>
            <a:pPr eaLnBrk="1" hangingPunct="1"/>
            <a:r>
              <a:rPr lang="en-US" altLang="zh-CN"/>
              <a:t>7.3.2   BJT</a:t>
            </a:r>
            <a:r>
              <a:rPr lang="zh-CN" altLang="en-US"/>
              <a:t>差分式放大电路的传输特性</a:t>
            </a:r>
          </a:p>
          <a:p>
            <a:pPr eaLnBrk="1" hangingPunct="1"/>
            <a:endParaRPr lang="zh-CN"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标题 1"/>
          <p:cNvSpPr>
            <a:spLocks noGrp="1"/>
          </p:cNvSpPr>
          <p:nvPr>
            <p:ph type="title"/>
          </p:nvPr>
        </p:nvSpPr>
        <p:spPr>
          <a:xfrm>
            <a:off x="701675" y="71438"/>
            <a:ext cx="7888288" cy="646112"/>
          </a:xfrm>
        </p:spPr>
        <p:txBody>
          <a:bodyPr/>
          <a:lstStyle/>
          <a:p>
            <a:pPr eaLnBrk="1" hangingPunct="1"/>
            <a:r>
              <a:rPr lang="en-US" altLang="zh-CN"/>
              <a:t>7.3.1  MOSFET</a:t>
            </a:r>
            <a:r>
              <a:rPr lang="zh-CN" altLang="en-US"/>
              <a:t>差分式放大电路的传输特性</a:t>
            </a:r>
          </a:p>
        </p:txBody>
      </p:sp>
      <p:sp>
        <p:nvSpPr>
          <p:cNvPr id="52227" name="Text Box 32"/>
          <p:cNvSpPr txBox="1">
            <a:spLocks noChangeArrowheads="1"/>
          </p:cNvSpPr>
          <p:nvPr/>
        </p:nvSpPr>
        <p:spPr bwMode="auto">
          <a:xfrm>
            <a:off x="611188" y="800100"/>
            <a:ext cx="1524000"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50000"/>
              </a:spcBef>
              <a:buFontTx/>
              <a:buNone/>
            </a:pPr>
            <a:r>
              <a:rPr kumimoji="1" lang="zh-CN" altLang="en-US" sz="2400" b="1">
                <a:solidFill>
                  <a:srgbClr val="000000"/>
                </a:solidFill>
                <a:latin typeface="Times New Roman" panose="02020603050405020304" pitchFamily="18" charset="0"/>
                <a:ea typeface="楷体_GB2312" pitchFamily="49" charset="-122"/>
              </a:rPr>
              <a:t>根据</a:t>
            </a:r>
          </a:p>
        </p:txBody>
      </p:sp>
      <p:graphicFrame>
        <p:nvGraphicFramePr>
          <p:cNvPr id="52228" name="Object 33"/>
          <p:cNvGraphicFramePr>
            <a:graphicFrameLocks noChangeAspect="1"/>
          </p:cNvGraphicFramePr>
          <p:nvPr/>
        </p:nvGraphicFramePr>
        <p:xfrm>
          <a:off x="1042988" y="1341438"/>
          <a:ext cx="2649537" cy="482600"/>
        </p:xfrm>
        <a:graphic>
          <a:graphicData uri="http://schemas.openxmlformats.org/presentationml/2006/ole">
            <mc:AlternateContent xmlns:mc="http://schemas.openxmlformats.org/markup-compatibility/2006">
              <mc:Choice xmlns:v="urn:schemas-microsoft-com:vml" Requires="v">
                <p:oleObj spid="_x0000_s36869" name="公式" r:id="rId3" imgW="1346200" imgH="241300" progId="Equation.3">
                  <p:embed/>
                </p:oleObj>
              </mc:Choice>
              <mc:Fallback>
                <p:oleObj name="公式" r:id="rId3" imgW="1346200" imgH="241300" progId="Equation.3">
                  <p:embed/>
                  <p:pic>
                    <p:nvPicPr>
                      <p:cNvPr id="52228" name="Object 3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2988" y="1341438"/>
                        <a:ext cx="2649537"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 name="Rectangle 34"/>
          <p:cNvSpPr>
            <a:spLocks noChangeArrowheads="1"/>
          </p:cNvSpPr>
          <p:nvPr/>
        </p:nvSpPr>
        <p:spPr bwMode="auto">
          <a:xfrm>
            <a:off x="971550" y="2357438"/>
            <a:ext cx="3429000" cy="6397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spcBef>
                <a:spcPct val="0"/>
              </a:spcBef>
              <a:buFontTx/>
              <a:buNone/>
            </a:pPr>
            <a:r>
              <a:rPr kumimoji="1" lang="en-US" altLang="zh-CN" sz="2400" b="1" i="1">
                <a:solidFill>
                  <a:srgbClr val="000000"/>
                </a:solidFill>
                <a:latin typeface="Book Antiqua" panose="02040602050305030304" pitchFamily="18" charset="0"/>
                <a:ea typeface="华康简宋"/>
                <a:cs typeface="华康简宋"/>
              </a:rPr>
              <a:t>v</a:t>
            </a:r>
            <a:r>
              <a:rPr kumimoji="1" lang="en-US" altLang="zh-CN" sz="2400" b="1" baseline="-30000">
                <a:solidFill>
                  <a:srgbClr val="000000"/>
                </a:solidFill>
                <a:latin typeface="Times New Roman" panose="02020603050405020304" pitchFamily="18" charset="0"/>
                <a:ea typeface="华康简宋"/>
                <a:cs typeface="华康简宋"/>
              </a:rPr>
              <a:t>id</a:t>
            </a:r>
            <a:r>
              <a:rPr kumimoji="1" lang="en-US" altLang="zh-CN" sz="2400" b="1">
                <a:solidFill>
                  <a:srgbClr val="000000"/>
                </a:solidFill>
                <a:latin typeface="Times New Roman" panose="02020603050405020304" pitchFamily="18" charset="0"/>
                <a:ea typeface="华康简宋"/>
                <a:cs typeface="华康简宋"/>
              </a:rPr>
              <a:t>= </a:t>
            </a:r>
            <a:r>
              <a:rPr kumimoji="1" lang="en-US" altLang="zh-CN" sz="2400" b="1" i="1">
                <a:solidFill>
                  <a:srgbClr val="000000"/>
                </a:solidFill>
                <a:latin typeface="Book Antiqua" panose="02040602050305030304" pitchFamily="18" charset="0"/>
                <a:ea typeface="华康简宋"/>
                <a:cs typeface="华康简宋"/>
              </a:rPr>
              <a:t>v</a:t>
            </a:r>
            <a:r>
              <a:rPr kumimoji="1" lang="en-US" altLang="zh-CN" sz="2400" b="1" baseline="-30000">
                <a:solidFill>
                  <a:srgbClr val="000000"/>
                </a:solidFill>
                <a:latin typeface="Times New Roman" panose="02020603050405020304" pitchFamily="18" charset="0"/>
                <a:ea typeface="华康简宋"/>
                <a:cs typeface="华康简宋"/>
              </a:rPr>
              <a:t>GS1</a:t>
            </a:r>
            <a:r>
              <a:rPr kumimoji="1" lang="en-US" altLang="zh-CN" sz="2400" b="1">
                <a:solidFill>
                  <a:srgbClr val="000000"/>
                </a:solidFill>
                <a:latin typeface="楷体_GB2312" pitchFamily="49" charset="-122"/>
                <a:ea typeface="楷体_GB2312" pitchFamily="49" charset="-122"/>
              </a:rPr>
              <a:t>-</a:t>
            </a:r>
            <a:r>
              <a:rPr kumimoji="1" lang="en-US" altLang="zh-CN" sz="2400" b="1">
                <a:solidFill>
                  <a:srgbClr val="000000"/>
                </a:solidFill>
                <a:latin typeface="Times New Roman" panose="02020603050405020304" pitchFamily="18" charset="0"/>
                <a:ea typeface="华康简宋"/>
                <a:cs typeface="华康简宋"/>
              </a:rPr>
              <a:t> </a:t>
            </a:r>
            <a:r>
              <a:rPr kumimoji="1" lang="en-US" altLang="zh-CN" sz="2400" b="1" i="1">
                <a:solidFill>
                  <a:srgbClr val="000000"/>
                </a:solidFill>
                <a:latin typeface="Book Antiqua" panose="02040602050305030304" pitchFamily="18" charset="0"/>
                <a:ea typeface="华康简宋"/>
                <a:cs typeface="华康简宋"/>
              </a:rPr>
              <a:t>v</a:t>
            </a:r>
            <a:r>
              <a:rPr kumimoji="1" lang="en-US" altLang="zh-CN" sz="2400" b="1" baseline="-30000">
                <a:solidFill>
                  <a:srgbClr val="000000"/>
                </a:solidFill>
                <a:latin typeface="Times New Roman" panose="02020603050405020304" pitchFamily="18" charset="0"/>
                <a:ea typeface="华康简宋"/>
                <a:cs typeface="华康简宋"/>
              </a:rPr>
              <a:t>GS2</a:t>
            </a:r>
            <a:endParaRPr kumimoji="1" lang="en-US" altLang="zh-CN" sz="2400" b="1">
              <a:solidFill>
                <a:srgbClr val="000000"/>
              </a:solidFill>
              <a:latin typeface="Times New Roman" panose="02020603050405020304" pitchFamily="18" charset="0"/>
              <a:ea typeface="华康简宋"/>
              <a:cs typeface="华康简宋"/>
            </a:endParaRPr>
          </a:p>
        </p:txBody>
      </p:sp>
      <p:sp>
        <p:nvSpPr>
          <p:cNvPr id="12" name="Rectangle 36"/>
          <p:cNvSpPr>
            <a:spLocks noChangeArrowheads="1"/>
          </p:cNvSpPr>
          <p:nvPr/>
        </p:nvSpPr>
        <p:spPr bwMode="auto">
          <a:xfrm>
            <a:off x="576263" y="3176588"/>
            <a:ext cx="3810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可得传输特性曲线</a:t>
            </a:r>
          </a:p>
          <a:p>
            <a:pPr algn="just" eaLnBrk="1" hangingPunct="1">
              <a:lnSpc>
                <a:spcPct val="150000"/>
              </a:lnSpc>
              <a:spcBef>
                <a:spcPct val="0"/>
              </a:spcBef>
              <a:buFontTx/>
              <a:buNone/>
            </a:pPr>
            <a:r>
              <a:rPr kumimoji="1" lang="zh-CN" altLang="en-US" sz="2400" b="1" i="1">
                <a:solidFill>
                  <a:srgbClr val="000000"/>
                </a:solidFill>
                <a:latin typeface="Book Antiqua" panose="02040602050305030304" pitchFamily="18" charset="0"/>
                <a:ea typeface="华康简宋"/>
                <a:cs typeface="华康简宋"/>
              </a:rPr>
              <a:t>       </a:t>
            </a:r>
            <a:r>
              <a:rPr kumimoji="1" lang="en-US" altLang="zh-CN" sz="2400" b="1" i="1">
                <a:solidFill>
                  <a:srgbClr val="000000"/>
                </a:solidFill>
                <a:latin typeface="Book Antiqua" panose="02040602050305030304" pitchFamily="18" charset="0"/>
                <a:ea typeface="华康简宋"/>
                <a:cs typeface="华康简宋"/>
              </a:rPr>
              <a:t>i</a:t>
            </a:r>
            <a:r>
              <a:rPr kumimoji="1" lang="en-US" altLang="zh-CN" sz="2400" b="1" baseline="-30000">
                <a:solidFill>
                  <a:srgbClr val="000000"/>
                </a:solidFill>
                <a:latin typeface="Times New Roman" panose="02020603050405020304" pitchFamily="18" charset="0"/>
                <a:ea typeface="华康简宋"/>
                <a:cs typeface="华康简宋"/>
              </a:rPr>
              <a:t>D1</a:t>
            </a:r>
            <a:r>
              <a:rPr kumimoji="1" lang="zh-CN" altLang="en-US" sz="2400" b="1">
                <a:solidFill>
                  <a:srgbClr val="000000"/>
                </a:solidFill>
                <a:latin typeface="Times New Roman" panose="02020603050405020304" pitchFamily="18" charset="0"/>
                <a:ea typeface="华康简宋"/>
                <a:cs typeface="华康简宋"/>
              </a:rPr>
              <a:t>，</a:t>
            </a:r>
            <a:r>
              <a:rPr kumimoji="1" lang="en-US" altLang="zh-CN" sz="2400" b="1" i="1">
                <a:solidFill>
                  <a:srgbClr val="000000"/>
                </a:solidFill>
                <a:latin typeface="Book Antiqua" panose="02040602050305030304" pitchFamily="18" charset="0"/>
                <a:ea typeface="华康简宋"/>
                <a:cs typeface="华康简宋"/>
              </a:rPr>
              <a:t>i</a:t>
            </a:r>
            <a:r>
              <a:rPr kumimoji="1" lang="en-US" altLang="zh-CN" sz="2400" b="1" baseline="-30000">
                <a:solidFill>
                  <a:srgbClr val="000000"/>
                </a:solidFill>
                <a:latin typeface="Times New Roman" panose="02020603050405020304" pitchFamily="18" charset="0"/>
                <a:ea typeface="华康简宋"/>
                <a:cs typeface="华康简宋"/>
              </a:rPr>
              <a:t>D2</a:t>
            </a:r>
            <a:r>
              <a:rPr kumimoji="1" lang="zh-CN" altLang="en-US" sz="2400" b="1">
                <a:solidFill>
                  <a:srgbClr val="000000"/>
                </a:solidFill>
                <a:latin typeface="Times New Roman" panose="02020603050405020304" pitchFamily="18" charset="0"/>
                <a:ea typeface="华康简宋"/>
                <a:cs typeface="华康简宋"/>
              </a:rPr>
              <a:t>＝</a:t>
            </a:r>
            <a:r>
              <a:rPr kumimoji="1" lang="en-US" altLang="zh-CN" sz="2400" b="1" i="1">
                <a:solidFill>
                  <a:srgbClr val="000000"/>
                </a:solidFill>
                <a:latin typeface="Times New Roman" panose="02020603050405020304" pitchFamily="18" charset="0"/>
                <a:ea typeface="华康简宋"/>
                <a:cs typeface="华康简宋"/>
              </a:rPr>
              <a:t>f</a:t>
            </a:r>
            <a:r>
              <a:rPr kumimoji="1" lang="zh-CN" altLang="en-US" sz="2400" b="1">
                <a:solidFill>
                  <a:srgbClr val="000000"/>
                </a:solidFill>
                <a:latin typeface="Times New Roman" panose="02020603050405020304" pitchFamily="18" charset="0"/>
                <a:ea typeface="华康简宋"/>
                <a:cs typeface="华康简宋"/>
              </a:rPr>
              <a:t>（</a:t>
            </a:r>
            <a:r>
              <a:rPr kumimoji="1" lang="en-US" altLang="zh-CN" sz="2400" b="1" i="1">
                <a:solidFill>
                  <a:srgbClr val="000000"/>
                </a:solidFill>
                <a:latin typeface="Book Antiqua" panose="02040602050305030304" pitchFamily="18" charset="0"/>
                <a:ea typeface="华康简宋"/>
                <a:cs typeface="华康简宋"/>
              </a:rPr>
              <a:t>v</a:t>
            </a:r>
            <a:r>
              <a:rPr kumimoji="1" lang="en-US" altLang="zh-CN" sz="2400" b="1" baseline="-30000">
                <a:solidFill>
                  <a:srgbClr val="000000"/>
                </a:solidFill>
                <a:latin typeface="Times New Roman" panose="02020603050405020304" pitchFamily="18" charset="0"/>
                <a:ea typeface="华康简宋"/>
                <a:cs typeface="华康简宋"/>
              </a:rPr>
              <a:t>id</a:t>
            </a:r>
            <a:r>
              <a:rPr kumimoji="1" lang="zh-CN" altLang="en-US" sz="2400" b="1">
                <a:solidFill>
                  <a:srgbClr val="000000"/>
                </a:solidFill>
                <a:latin typeface="Times New Roman" panose="02020603050405020304" pitchFamily="18" charset="0"/>
                <a:ea typeface="华康简宋"/>
                <a:cs typeface="华康简宋"/>
              </a:rPr>
              <a:t>）</a:t>
            </a:r>
          </a:p>
        </p:txBody>
      </p:sp>
      <p:graphicFrame>
        <p:nvGraphicFramePr>
          <p:cNvPr id="52231" name="Object 37"/>
          <p:cNvGraphicFramePr>
            <a:graphicFrameLocks noChangeAspect="1"/>
          </p:cNvGraphicFramePr>
          <p:nvPr/>
        </p:nvGraphicFramePr>
        <p:xfrm>
          <a:off x="3673475" y="873125"/>
          <a:ext cx="5254625" cy="3921125"/>
        </p:xfrm>
        <a:graphic>
          <a:graphicData uri="http://schemas.openxmlformats.org/presentationml/2006/ole">
            <mc:AlternateContent xmlns:mc="http://schemas.openxmlformats.org/markup-compatibility/2006">
              <mc:Choice xmlns:v="urn:schemas-microsoft-com:vml" Requires="v">
                <p:oleObj spid="_x0000_s36870" name="图片" r:id="rId5" imgW="2627503" imgH="1964452" progId="Word.Picture.8">
                  <p:embed/>
                </p:oleObj>
              </mc:Choice>
              <mc:Fallback>
                <p:oleObj name="图片" r:id="rId5" imgW="2627503" imgH="1964452" progId="Word.Picture.8">
                  <p:embed/>
                  <p:pic>
                    <p:nvPicPr>
                      <p:cNvPr id="52231" name="Object 3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73475" y="873125"/>
                        <a:ext cx="5254625" cy="392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2232" name="Object 39"/>
          <p:cNvGraphicFramePr>
            <a:graphicFrameLocks noChangeAspect="1"/>
          </p:cNvGraphicFramePr>
          <p:nvPr/>
        </p:nvGraphicFramePr>
        <p:xfrm>
          <a:off x="1033463" y="1901825"/>
          <a:ext cx="2674937" cy="482600"/>
        </p:xfrm>
        <a:graphic>
          <a:graphicData uri="http://schemas.openxmlformats.org/presentationml/2006/ole">
            <mc:AlternateContent xmlns:mc="http://schemas.openxmlformats.org/markup-compatibility/2006">
              <mc:Choice xmlns:v="urn:schemas-microsoft-com:vml" Requires="v">
                <p:oleObj spid="_x0000_s36871" name="公式" r:id="rId7" imgW="1358310" imgH="241195" progId="Equation.3">
                  <p:embed/>
                </p:oleObj>
              </mc:Choice>
              <mc:Fallback>
                <p:oleObj name="公式" r:id="rId7" imgW="1358310" imgH="241195" progId="Equation.3">
                  <p:embed/>
                  <p:pic>
                    <p:nvPicPr>
                      <p:cNvPr id="52232" name="Object 3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33463" y="1901825"/>
                        <a:ext cx="2674937"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strips(downRight)">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trips(downRight)">
                                      <p:cBhvr>
                                        <p:cTn id="1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utoUpdateAnimBg="0"/>
      <p:bldP spid="12" grpId="0"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标题 1"/>
          <p:cNvSpPr>
            <a:spLocks noGrp="1"/>
          </p:cNvSpPr>
          <p:nvPr>
            <p:ph type="title"/>
          </p:nvPr>
        </p:nvSpPr>
        <p:spPr>
          <a:xfrm>
            <a:off x="701675" y="71438"/>
            <a:ext cx="7888288" cy="646112"/>
          </a:xfrm>
        </p:spPr>
        <p:txBody>
          <a:bodyPr/>
          <a:lstStyle/>
          <a:p>
            <a:pPr eaLnBrk="1" hangingPunct="1"/>
            <a:r>
              <a:rPr lang="en-US" altLang="zh-CN"/>
              <a:t>7.3.1  MOSFET</a:t>
            </a:r>
            <a:r>
              <a:rPr lang="zh-CN" altLang="en-US"/>
              <a:t>差分式放大电路的传输特性</a:t>
            </a:r>
          </a:p>
        </p:txBody>
      </p:sp>
      <p:sp>
        <p:nvSpPr>
          <p:cNvPr id="53251" name="Rectangle 26"/>
          <p:cNvSpPr>
            <a:spLocks noChangeArrowheads="1"/>
          </p:cNvSpPr>
          <p:nvPr/>
        </p:nvSpPr>
        <p:spPr bwMode="auto">
          <a:xfrm>
            <a:off x="0" y="1762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53252" name="Rectangle 28"/>
          <p:cNvSpPr>
            <a:spLocks noChangeArrowheads="1"/>
          </p:cNvSpPr>
          <p:nvPr/>
        </p:nvSpPr>
        <p:spPr bwMode="auto">
          <a:xfrm>
            <a:off x="0" y="1762125"/>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graphicFrame>
        <p:nvGraphicFramePr>
          <p:cNvPr id="53253" name="Object 27"/>
          <p:cNvGraphicFramePr>
            <a:graphicFrameLocks noChangeAspect="1"/>
          </p:cNvGraphicFramePr>
          <p:nvPr/>
        </p:nvGraphicFramePr>
        <p:xfrm>
          <a:off x="85725" y="800100"/>
          <a:ext cx="8878888" cy="4832350"/>
        </p:xfrm>
        <a:graphic>
          <a:graphicData uri="http://schemas.openxmlformats.org/presentationml/2006/ole">
            <mc:AlternateContent xmlns:mc="http://schemas.openxmlformats.org/markup-compatibility/2006">
              <mc:Choice xmlns:v="urn:schemas-microsoft-com:vml" Requires="v">
                <p:oleObj spid="_x0000_s37892" name="图片" r:id="rId3" imgW="6121485" imgH="3338019" progId="Word.Picture.8">
                  <p:embed/>
                </p:oleObj>
              </mc:Choice>
              <mc:Fallback>
                <p:oleObj name="图片" r:id="rId3" imgW="6121485" imgH="3338019" progId="Word.Picture.8">
                  <p:embed/>
                  <p:pic>
                    <p:nvPicPr>
                      <p:cNvPr id="53253" name="Object 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725" y="800100"/>
                        <a:ext cx="8878888"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3254" name="Object 30"/>
          <p:cNvGraphicFramePr>
            <a:graphicFrameLocks noChangeAspect="1"/>
          </p:cNvGraphicFramePr>
          <p:nvPr/>
        </p:nvGraphicFramePr>
        <p:xfrm>
          <a:off x="2771775" y="5553075"/>
          <a:ext cx="2286000" cy="723900"/>
        </p:xfrm>
        <a:graphic>
          <a:graphicData uri="http://schemas.openxmlformats.org/presentationml/2006/ole">
            <mc:AlternateContent xmlns:mc="http://schemas.openxmlformats.org/markup-compatibility/2006">
              <mc:Choice xmlns:v="urn:schemas-microsoft-com:vml" Requires="v">
                <p:oleObj spid="_x0000_s37893" name="公式" r:id="rId5" imgW="1548728" imgH="482391" progId="Equation.3">
                  <p:embed/>
                </p:oleObj>
              </mc:Choice>
              <mc:Fallback>
                <p:oleObj name="公式" r:id="rId5" imgW="1548728" imgH="482391" progId="Equation.3">
                  <p:embed/>
                  <p:pic>
                    <p:nvPicPr>
                      <p:cNvPr id="53254" name="Object 30"/>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1775" y="5553075"/>
                        <a:ext cx="2286000" cy="7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标题 1"/>
          <p:cNvSpPr>
            <a:spLocks noGrp="1"/>
          </p:cNvSpPr>
          <p:nvPr>
            <p:ph type="title"/>
          </p:nvPr>
        </p:nvSpPr>
        <p:spPr>
          <a:xfrm>
            <a:off x="701675" y="71438"/>
            <a:ext cx="7888288" cy="646112"/>
          </a:xfrm>
        </p:spPr>
        <p:txBody>
          <a:bodyPr/>
          <a:lstStyle/>
          <a:p>
            <a:pPr eaLnBrk="1" hangingPunct="1"/>
            <a:r>
              <a:rPr lang="en-US" altLang="zh-CN"/>
              <a:t>7.3.2  BJT</a:t>
            </a:r>
            <a:r>
              <a:rPr lang="zh-CN" altLang="en-US"/>
              <a:t>差分式放大电路的传输特性</a:t>
            </a:r>
          </a:p>
        </p:txBody>
      </p:sp>
      <p:sp>
        <p:nvSpPr>
          <p:cNvPr id="9" name="Rectangle 19"/>
          <p:cNvSpPr>
            <a:spLocks noChangeArrowheads="1"/>
          </p:cNvSpPr>
          <p:nvPr/>
        </p:nvSpPr>
        <p:spPr bwMode="auto">
          <a:xfrm>
            <a:off x="971550" y="2565400"/>
            <a:ext cx="3429000" cy="639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spcBef>
                <a:spcPct val="0"/>
              </a:spcBef>
              <a:buFontTx/>
              <a:buNone/>
            </a:pPr>
            <a:r>
              <a:rPr kumimoji="1" lang="en-US" altLang="zh-CN" sz="2400" b="1" i="1">
                <a:solidFill>
                  <a:srgbClr val="000000"/>
                </a:solidFill>
                <a:latin typeface="Book Antiqua" panose="02040602050305030304" pitchFamily="18" charset="0"/>
                <a:ea typeface="华康简宋"/>
                <a:cs typeface="华康简宋"/>
              </a:rPr>
              <a:t>v</a:t>
            </a:r>
            <a:r>
              <a:rPr kumimoji="1" lang="en-US" altLang="zh-CN" sz="2400" b="1" baseline="-30000">
                <a:solidFill>
                  <a:srgbClr val="000000"/>
                </a:solidFill>
                <a:latin typeface="Times New Roman" panose="02020603050405020304" pitchFamily="18" charset="0"/>
                <a:ea typeface="华康简宋"/>
                <a:cs typeface="华康简宋"/>
              </a:rPr>
              <a:t>id</a:t>
            </a:r>
            <a:r>
              <a:rPr kumimoji="1" lang="en-US" altLang="zh-CN" sz="2400" b="1">
                <a:solidFill>
                  <a:srgbClr val="000000"/>
                </a:solidFill>
                <a:latin typeface="Times New Roman" panose="02020603050405020304" pitchFamily="18" charset="0"/>
                <a:ea typeface="华康简宋"/>
                <a:cs typeface="华康简宋"/>
              </a:rPr>
              <a:t>= </a:t>
            </a:r>
            <a:r>
              <a:rPr kumimoji="1" lang="en-US" altLang="zh-CN" sz="2400" b="1" i="1">
                <a:solidFill>
                  <a:srgbClr val="000000"/>
                </a:solidFill>
                <a:latin typeface="Book Antiqua" panose="02040602050305030304" pitchFamily="18" charset="0"/>
                <a:ea typeface="华康简宋"/>
                <a:cs typeface="华康简宋"/>
              </a:rPr>
              <a:t>v</a:t>
            </a:r>
            <a:r>
              <a:rPr kumimoji="1" lang="en-US" altLang="zh-CN" sz="2400" b="1" baseline="-30000">
                <a:solidFill>
                  <a:srgbClr val="000000"/>
                </a:solidFill>
                <a:latin typeface="Times New Roman" panose="02020603050405020304" pitchFamily="18" charset="0"/>
                <a:ea typeface="华康简宋"/>
                <a:cs typeface="华康简宋"/>
              </a:rPr>
              <a:t>BE1</a:t>
            </a:r>
            <a:r>
              <a:rPr kumimoji="1" lang="en-US" altLang="zh-CN" sz="2400" b="1">
                <a:solidFill>
                  <a:srgbClr val="000000"/>
                </a:solidFill>
                <a:latin typeface="楷体_GB2312" pitchFamily="49" charset="-122"/>
                <a:ea typeface="楷体_GB2312" pitchFamily="49" charset="-122"/>
              </a:rPr>
              <a:t>-</a:t>
            </a:r>
            <a:r>
              <a:rPr kumimoji="1" lang="en-US" altLang="zh-CN" sz="2400" b="1">
                <a:solidFill>
                  <a:srgbClr val="000000"/>
                </a:solidFill>
                <a:latin typeface="Times New Roman" panose="02020603050405020304" pitchFamily="18" charset="0"/>
                <a:ea typeface="华康简宋"/>
                <a:cs typeface="华康简宋"/>
              </a:rPr>
              <a:t> </a:t>
            </a:r>
            <a:r>
              <a:rPr kumimoji="1" lang="en-US" altLang="zh-CN" sz="2400" b="1" i="1">
                <a:solidFill>
                  <a:srgbClr val="000000"/>
                </a:solidFill>
                <a:latin typeface="Book Antiqua" panose="02040602050305030304" pitchFamily="18" charset="0"/>
                <a:ea typeface="华康简宋"/>
                <a:cs typeface="华康简宋"/>
              </a:rPr>
              <a:t>v</a:t>
            </a:r>
            <a:r>
              <a:rPr kumimoji="1" lang="en-US" altLang="zh-CN" sz="2400" b="1" baseline="-30000">
                <a:solidFill>
                  <a:srgbClr val="000000"/>
                </a:solidFill>
                <a:latin typeface="Times New Roman" panose="02020603050405020304" pitchFamily="18" charset="0"/>
                <a:ea typeface="华康简宋"/>
                <a:cs typeface="华康简宋"/>
              </a:rPr>
              <a:t>BE2</a:t>
            </a:r>
            <a:endParaRPr kumimoji="1" lang="en-US" altLang="zh-CN" sz="2400" b="1">
              <a:solidFill>
                <a:srgbClr val="000000"/>
              </a:solidFill>
              <a:latin typeface="Times New Roman" panose="02020603050405020304" pitchFamily="18" charset="0"/>
              <a:ea typeface="华康简宋"/>
              <a:cs typeface="华康简宋"/>
            </a:endParaRPr>
          </a:p>
        </p:txBody>
      </p:sp>
      <p:sp>
        <p:nvSpPr>
          <p:cNvPr id="54276" name="Text Box 21"/>
          <p:cNvSpPr txBox="1">
            <a:spLocks noChangeArrowheads="1"/>
          </p:cNvSpPr>
          <p:nvPr/>
        </p:nvSpPr>
        <p:spPr bwMode="auto">
          <a:xfrm>
            <a:off x="757238" y="801688"/>
            <a:ext cx="1524000"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50000"/>
              </a:spcBef>
              <a:buFontTx/>
              <a:buNone/>
            </a:pPr>
            <a:r>
              <a:rPr kumimoji="1" lang="zh-CN" altLang="en-US" sz="2400" b="1">
                <a:solidFill>
                  <a:srgbClr val="000000"/>
                </a:solidFill>
                <a:latin typeface="Times New Roman" panose="02020603050405020304" pitchFamily="18" charset="0"/>
                <a:ea typeface="楷体_GB2312" pitchFamily="49" charset="-122"/>
              </a:rPr>
              <a:t>根据</a:t>
            </a:r>
          </a:p>
        </p:txBody>
      </p:sp>
      <p:graphicFrame>
        <p:nvGraphicFramePr>
          <p:cNvPr id="54277" name="Object 22"/>
          <p:cNvGraphicFramePr>
            <a:graphicFrameLocks noChangeAspect="1"/>
          </p:cNvGraphicFramePr>
          <p:nvPr/>
        </p:nvGraphicFramePr>
        <p:xfrm>
          <a:off x="1036638" y="1347788"/>
          <a:ext cx="2182812" cy="584200"/>
        </p:xfrm>
        <a:graphic>
          <a:graphicData uri="http://schemas.openxmlformats.org/presentationml/2006/ole">
            <mc:AlternateContent xmlns:mc="http://schemas.openxmlformats.org/markup-compatibility/2006">
              <mc:Choice xmlns:v="urn:schemas-microsoft-com:vml" Requires="v">
                <p:oleObj spid="_x0000_s38917" name="公式" r:id="rId3" imgW="965200" imgH="254000" progId="Equation.3">
                  <p:embed/>
                </p:oleObj>
              </mc:Choice>
              <mc:Fallback>
                <p:oleObj name="公式" r:id="rId3" imgW="965200" imgH="254000" progId="Equation.3">
                  <p:embed/>
                  <p:pic>
                    <p:nvPicPr>
                      <p:cNvPr id="54277" name="Object 2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36638" y="1347788"/>
                        <a:ext cx="21828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4278" name="Object 23"/>
          <p:cNvGraphicFramePr>
            <a:graphicFrameLocks noChangeAspect="1"/>
          </p:cNvGraphicFramePr>
          <p:nvPr/>
        </p:nvGraphicFramePr>
        <p:xfrm>
          <a:off x="3959225" y="1233488"/>
          <a:ext cx="4019550" cy="4019550"/>
        </p:xfrm>
        <a:graphic>
          <a:graphicData uri="http://schemas.openxmlformats.org/presentationml/2006/ole">
            <mc:AlternateContent xmlns:mc="http://schemas.openxmlformats.org/markup-compatibility/2006">
              <mc:Choice xmlns:v="urn:schemas-microsoft-com:vml" Requires="v">
                <p:oleObj spid="_x0000_s38918" name="图片" r:id="rId5" imgW="2008590" imgH="2012401" progId="Word.Picture.8">
                  <p:embed/>
                </p:oleObj>
              </mc:Choice>
              <mc:Fallback>
                <p:oleObj name="图片" r:id="rId5" imgW="2008590" imgH="2012401" progId="Word.Picture.8">
                  <p:embed/>
                  <p:pic>
                    <p:nvPicPr>
                      <p:cNvPr id="54278" name="Object 2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59225" y="1233488"/>
                        <a:ext cx="4019550" cy="401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4279" name="Object 25"/>
          <p:cNvGraphicFramePr>
            <a:graphicFrameLocks noChangeAspect="1"/>
          </p:cNvGraphicFramePr>
          <p:nvPr/>
        </p:nvGraphicFramePr>
        <p:xfrm>
          <a:off x="1008063" y="1989138"/>
          <a:ext cx="2182812" cy="584200"/>
        </p:xfrm>
        <a:graphic>
          <a:graphicData uri="http://schemas.openxmlformats.org/presentationml/2006/ole">
            <mc:AlternateContent xmlns:mc="http://schemas.openxmlformats.org/markup-compatibility/2006">
              <mc:Choice xmlns:v="urn:schemas-microsoft-com:vml" Requires="v">
                <p:oleObj spid="_x0000_s38919" name="公式" r:id="rId7" imgW="965200" imgH="254000" progId="Equation.3">
                  <p:embed/>
                </p:oleObj>
              </mc:Choice>
              <mc:Fallback>
                <p:oleObj name="公式" r:id="rId7" imgW="965200" imgH="254000" progId="Equation.3">
                  <p:embed/>
                  <p:pic>
                    <p:nvPicPr>
                      <p:cNvPr id="54279" name="Object 2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8063" y="1989138"/>
                        <a:ext cx="218281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ectangle 26"/>
          <p:cNvSpPr>
            <a:spLocks noChangeArrowheads="1"/>
          </p:cNvSpPr>
          <p:nvPr/>
        </p:nvSpPr>
        <p:spPr bwMode="auto">
          <a:xfrm>
            <a:off x="576263" y="3357563"/>
            <a:ext cx="38100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可得传输特性曲线</a:t>
            </a:r>
          </a:p>
          <a:p>
            <a:pPr algn="just" eaLnBrk="1" hangingPunct="1">
              <a:lnSpc>
                <a:spcPct val="150000"/>
              </a:lnSpc>
              <a:spcBef>
                <a:spcPct val="0"/>
              </a:spcBef>
              <a:buFontTx/>
              <a:buNone/>
            </a:pPr>
            <a:r>
              <a:rPr kumimoji="1" lang="zh-CN" altLang="en-US" sz="2400" b="1" i="1">
                <a:solidFill>
                  <a:srgbClr val="000000"/>
                </a:solidFill>
                <a:latin typeface="Book Antiqua" panose="02040602050305030304" pitchFamily="18" charset="0"/>
                <a:ea typeface="华康简宋"/>
                <a:cs typeface="华康简宋"/>
              </a:rPr>
              <a:t>       </a:t>
            </a:r>
            <a:r>
              <a:rPr kumimoji="1" lang="en-US" altLang="zh-CN" sz="2400" b="1" i="1">
                <a:solidFill>
                  <a:srgbClr val="000000"/>
                </a:solidFill>
                <a:latin typeface="Book Antiqua" panose="02040602050305030304" pitchFamily="18" charset="0"/>
                <a:ea typeface="华康简宋"/>
                <a:cs typeface="华康简宋"/>
              </a:rPr>
              <a:t>i</a:t>
            </a:r>
            <a:r>
              <a:rPr kumimoji="1" lang="en-US" altLang="zh-CN" sz="2400" b="1" baseline="-30000">
                <a:solidFill>
                  <a:srgbClr val="000000"/>
                </a:solidFill>
                <a:latin typeface="Times New Roman" panose="02020603050405020304" pitchFamily="18" charset="0"/>
                <a:ea typeface="华康简宋"/>
                <a:cs typeface="华康简宋"/>
              </a:rPr>
              <a:t>C1</a:t>
            </a:r>
            <a:r>
              <a:rPr kumimoji="1" lang="zh-CN" altLang="en-US" sz="2400" b="1">
                <a:solidFill>
                  <a:srgbClr val="000000"/>
                </a:solidFill>
                <a:latin typeface="Times New Roman" panose="02020603050405020304" pitchFamily="18" charset="0"/>
                <a:ea typeface="华康简宋"/>
                <a:cs typeface="华康简宋"/>
              </a:rPr>
              <a:t>，</a:t>
            </a:r>
            <a:r>
              <a:rPr kumimoji="1" lang="en-US" altLang="zh-CN" sz="2400" b="1" i="1">
                <a:solidFill>
                  <a:srgbClr val="000000"/>
                </a:solidFill>
                <a:latin typeface="Book Antiqua" panose="02040602050305030304" pitchFamily="18" charset="0"/>
                <a:ea typeface="华康简宋"/>
                <a:cs typeface="华康简宋"/>
              </a:rPr>
              <a:t>i</a:t>
            </a:r>
            <a:r>
              <a:rPr kumimoji="1" lang="en-US" altLang="zh-CN" sz="2400" b="1" baseline="-30000">
                <a:solidFill>
                  <a:srgbClr val="000000"/>
                </a:solidFill>
                <a:latin typeface="Times New Roman" panose="02020603050405020304" pitchFamily="18" charset="0"/>
                <a:ea typeface="华康简宋"/>
                <a:cs typeface="华康简宋"/>
              </a:rPr>
              <a:t>C2</a:t>
            </a:r>
            <a:r>
              <a:rPr kumimoji="1" lang="zh-CN" altLang="en-US" sz="2400" b="1">
                <a:solidFill>
                  <a:srgbClr val="000000"/>
                </a:solidFill>
                <a:latin typeface="Times New Roman" panose="02020603050405020304" pitchFamily="18" charset="0"/>
                <a:ea typeface="华康简宋"/>
                <a:cs typeface="华康简宋"/>
              </a:rPr>
              <a:t>＝</a:t>
            </a:r>
            <a:r>
              <a:rPr kumimoji="1" lang="en-US" altLang="zh-CN" sz="2400" b="1" i="1">
                <a:solidFill>
                  <a:srgbClr val="000000"/>
                </a:solidFill>
                <a:latin typeface="Times New Roman" panose="02020603050405020304" pitchFamily="18" charset="0"/>
                <a:ea typeface="华康简宋"/>
                <a:cs typeface="华康简宋"/>
              </a:rPr>
              <a:t>f</a:t>
            </a:r>
            <a:r>
              <a:rPr kumimoji="1" lang="zh-CN" altLang="en-US" sz="2400" b="1">
                <a:solidFill>
                  <a:srgbClr val="000000"/>
                </a:solidFill>
                <a:latin typeface="Times New Roman" panose="02020603050405020304" pitchFamily="18" charset="0"/>
                <a:ea typeface="华康简宋"/>
                <a:cs typeface="华康简宋"/>
              </a:rPr>
              <a:t>（</a:t>
            </a:r>
            <a:r>
              <a:rPr kumimoji="1" lang="en-US" altLang="zh-CN" sz="2400" b="1" i="1">
                <a:solidFill>
                  <a:srgbClr val="000000"/>
                </a:solidFill>
                <a:latin typeface="Book Antiqua" panose="02040602050305030304" pitchFamily="18" charset="0"/>
                <a:ea typeface="华康简宋"/>
                <a:cs typeface="华康简宋"/>
              </a:rPr>
              <a:t>v</a:t>
            </a:r>
            <a:r>
              <a:rPr kumimoji="1" lang="en-US" altLang="zh-CN" sz="2400" b="1" baseline="-30000">
                <a:solidFill>
                  <a:srgbClr val="000000"/>
                </a:solidFill>
                <a:latin typeface="Times New Roman" panose="02020603050405020304" pitchFamily="18" charset="0"/>
                <a:ea typeface="华康简宋"/>
                <a:cs typeface="华康简宋"/>
              </a:rPr>
              <a:t>id</a:t>
            </a:r>
            <a:r>
              <a:rPr kumimoji="1" lang="zh-CN" altLang="en-US" sz="2400" b="1">
                <a:solidFill>
                  <a:srgbClr val="000000"/>
                </a:solidFill>
                <a:latin typeface="Times New Roman" panose="02020603050405020304" pitchFamily="18" charset="0"/>
                <a:ea typeface="华康简宋"/>
                <a:cs typeface="华康简宋"/>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strips(downRight)">
                                      <p:cBhvr>
                                        <p:cTn id="12"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P spid="14" grpId="0" autoUpdateAnimBg="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标题 1"/>
          <p:cNvSpPr>
            <a:spLocks noGrp="1"/>
          </p:cNvSpPr>
          <p:nvPr>
            <p:ph type="title"/>
          </p:nvPr>
        </p:nvSpPr>
        <p:spPr>
          <a:xfrm>
            <a:off x="701675" y="71438"/>
            <a:ext cx="7888288" cy="646112"/>
          </a:xfrm>
        </p:spPr>
        <p:txBody>
          <a:bodyPr/>
          <a:lstStyle/>
          <a:p>
            <a:pPr eaLnBrk="1" hangingPunct="1"/>
            <a:r>
              <a:rPr lang="en-US" altLang="zh-CN"/>
              <a:t>7.3.2  BJT</a:t>
            </a:r>
            <a:r>
              <a:rPr lang="zh-CN" altLang="en-US"/>
              <a:t>差分式放大电路的传输特性</a:t>
            </a:r>
          </a:p>
        </p:txBody>
      </p:sp>
      <p:graphicFrame>
        <p:nvGraphicFramePr>
          <p:cNvPr id="55299" name="对象 2"/>
          <p:cNvGraphicFramePr>
            <a:graphicFrameLocks noChangeAspect="1"/>
          </p:cNvGraphicFramePr>
          <p:nvPr/>
        </p:nvGraphicFramePr>
        <p:xfrm>
          <a:off x="468313" y="836613"/>
          <a:ext cx="8294687" cy="4918075"/>
        </p:xfrm>
        <a:graphic>
          <a:graphicData uri="http://schemas.openxmlformats.org/presentationml/2006/ole">
            <mc:AlternateContent xmlns:mc="http://schemas.openxmlformats.org/markup-compatibility/2006">
              <mc:Choice xmlns:v="urn:schemas-microsoft-com:vml" Requires="v">
                <p:oleObj spid="_x0000_s39939" name="图片" r:id="rId3" imgW="4607666" imgH="2737399" progId="Word.Picture.8">
                  <p:embed/>
                </p:oleObj>
              </mc:Choice>
              <mc:Fallback>
                <p:oleObj name="图片" r:id="rId3" imgW="4607666" imgH="2737399" progId="Word.Picture.8">
                  <p:embed/>
                  <p:pic>
                    <p:nvPicPr>
                      <p:cNvPr id="55299" name="对象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8313" y="836613"/>
                        <a:ext cx="8294687" cy="4918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1188" y="981075"/>
            <a:ext cx="7772400" cy="719138"/>
          </a:xfrm>
        </p:spPr>
        <p:txBody>
          <a:bodyPr rtlCol="0"/>
          <a:lstStyle/>
          <a:p>
            <a:pPr eaLnBrk="1" fontAlgn="auto" hangingPunct="1">
              <a:spcAft>
                <a:spcPts val="0"/>
              </a:spcAft>
              <a:defRPr/>
            </a:pPr>
            <a:r>
              <a:rPr lang="en-US" altLang="zh-CN" sz="4800" dirty="0"/>
              <a:t>*7.4  </a:t>
            </a:r>
            <a:r>
              <a:rPr lang="zh-CN" altLang="en-US" sz="4800" dirty="0"/>
              <a:t>带有源负载的差分放大电路</a:t>
            </a:r>
          </a:p>
        </p:txBody>
      </p:sp>
      <p:sp>
        <p:nvSpPr>
          <p:cNvPr id="56323" name="副标题 2"/>
          <p:cNvSpPr>
            <a:spLocks noGrp="1"/>
          </p:cNvSpPr>
          <p:nvPr>
            <p:ph type="subTitle" idx="1"/>
          </p:nvPr>
        </p:nvSpPr>
        <p:spPr>
          <a:xfrm>
            <a:off x="755650" y="1989138"/>
            <a:ext cx="7632700" cy="3649662"/>
          </a:xfrm>
        </p:spPr>
        <p:txBody>
          <a:bodyPr>
            <a:normAutofit/>
          </a:bodyPr>
          <a:lstStyle/>
          <a:p>
            <a:pPr eaLnBrk="1" hangingPunct="1"/>
            <a:r>
              <a:rPr lang="en-US" altLang="zh-CN" sz="2800" dirty="0"/>
              <a:t>7.4.1   </a:t>
            </a:r>
            <a:r>
              <a:rPr lang="zh-CN" altLang="en-US" sz="2800" dirty="0"/>
              <a:t>带有源负载的源极耦合</a:t>
            </a:r>
            <a:r>
              <a:rPr lang="en-US" altLang="zh-CN" sz="2800" dirty="0"/>
              <a:t>CMOS</a:t>
            </a:r>
            <a:r>
              <a:rPr lang="zh-CN" altLang="en-US" sz="2800" dirty="0"/>
              <a:t>差分</a:t>
            </a:r>
            <a:br>
              <a:rPr lang="zh-CN" altLang="en-US" sz="2800" dirty="0"/>
            </a:br>
            <a:r>
              <a:rPr lang="zh-CN" altLang="en-US" sz="2800" dirty="0"/>
              <a:t>           式放大电路</a:t>
            </a:r>
          </a:p>
          <a:p>
            <a:pPr eaLnBrk="1" hangingPunct="1"/>
            <a:r>
              <a:rPr lang="en-US" altLang="zh-CN" sz="2800" dirty="0"/>
              <a:t>7.4.2   </a:t>
            </a:r>
            <a:r>
              <a:rPr lang="zh-CN" altLang="en-US" sz="2800" dirty="0"/>
              <a:t>带有源负载的</a:t>
            </a:r>
            <a:r>
              <a:rPr lang="en-US" altLang="zh-CN" sz="2800" dirty="0"/>
              <a:t>BJT</a:t>
            </a:r>
            <a:r>
              <a:rPr lang="zh-CN" altLang="en-US" sz="2800" dirty="0"/>
              <a:t>射耦合差分式放</a:t>
            </a:r>
            <a:br>
              <a:rPr lang="zh-CN" altLang="en-US" sz="2800" dirty="0"/>
            </a:br>
            <a:r>
              <a:rPr lang="zh-CN" altLang="en-US" sz="2800" dirty="0"/>
              <a:t>           大电路</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7346" name="对象 3"/>
          <p:cNvGraphicFramePr>
            <a:graphicFrameLocks noChangeAspect="1"/>
          </p:cNvGraphicFramePr>
          <p:nvPr/>
        </p:nvGraphicFramePr>
        <p:xfrm>
          <a:off x="1116013" y="1193800"/>
          <a:ext cx="7162800" cy="5114925"/>
        </p:xfrm>
        <a:graphic>
          <a:graphicData uri="http://schemas.openxmlformats.org/presentationml/2006/ole">
            <mc:AlternateContent xmlns:mc="http://schemas.openxmlformats.org/markup-compatibility/2006">
              <mc:Choice xmlns:v="urn:schemas-microsoft-com:vml" Requires="v">
                <p:oleObj spid="_x0000_s40963" name="Picture" r:id="rId3" imgW="3979397" imgH="2842309" progId="Word.Picture.8">
                  <p:embed/>
                </p:oleObj>
              </mc:Choice>
              <mc:Fallback>
                <p:oleObj name="Picture" r:id="rId3" imgW="3979397" imgH="2842309" progId="Word.Picture.8">
                  <p:embed/>
                  <p:pic>
                    <p:nvPicPr>
                      <p:cNvPr id="57346" name="对象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16013" y="1193800"/>
                        <a:ext cx="7162800" cy="5114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57347" name="标题 1"/>
          <p:cNvSpPr>
            <a:spLocks noGrp="1"/>
          </p:cNvSpPr>
          <p:nvPr>
            <p:ph type="title"/>
          </p:nvPr>
        </p:nvSpPr>
        <p:spPr>
          <a:xfrm>
            <a:off x="701675" y="71438"/>
            <a:ext cx="8262938" cy="646112"/>
          </a:xfrm>
        </p:spPr>
        <p:txBody>
          <a:bodyPr/>
          <a:lstStyle/>
          <a:p>
            <a:pPr eaLnBrk="1" hangingPunct="1"/>
            <a:r>
              <a:rPr lang="en-US" altLang="zh-CN" sz="2800"/>
              <a:t>7.4.1  </a:t>
            </a:r>
            <a:r>
              <a:rPr lang="zh-CN" altLang="en-US" sz="2800"/>
              <a:t>带有源负载的源极耦合</a:t>
            </a:r>
            <a:r>
              <a:rPr lang="en-US" altLang="zh-CN" sz="2800"/>
              <a:t>CMOS</a:t>
            </a:r>
            <a:r>
              <a:rPr lang="zh-CN" altLang="en-US" sz="2800"/>
              <a:t>差分式放大电路</a:t>
            </a:r>
          </a:p>
        </p:txBody>
      </p:sp>
      <p:sp>
        <p:nvSpPr>
          <p:cNvPr id="57348" name="Rectangle 27">
            <a:hlinkClick r:id="rId5" action="ppaction://hlinksldjump"/>
          </p:cNvPr>
          <p:cNvSpPr>
            <a:spLocks noChangeArrowheads="1"/>
          </p:cNvSpPr>
          <p:nvPr/>
        </p:nvSpPr>
        <p:spPr bwMode="auto">
          <a:xfrm>
            <a:off x="479425" y="692150"/>
            <a:ext cx="502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a:solidFill>
                  <a:srgbClr val="800000"/>
                </a:solidFill>
                <a:latin typeface="Times New Roman" panose="02020603050405020304" pitchFamily="18" charset="0"/>
                <a:ea typeface="楷体_GB2312" pitchFamily="49" charset="-122"/>
              </a:rPr>
              <a:t>1.  </a:t>
            </a:r>
            <a:r>
              <a:rPr lang="zh-CN" altLang="en-US" sz="2400" b="1">
                <a:solidFill>
                  <a:srgbClr val="800000"/>
                </a:solidFill>
                <a:latin typeface="Times New Roman" panose="02020603050405020304" pitchFamily="18" charset="0"/>
                <a:ea typeface="楷体_GB2312" pitchFamily="49" charset="-122"/>
              </a:rPr>
              <a:t>基本电路</a:t>
            </a:r>
          </a:p>
        </p:txBody>
      </p:sp>
      <p:sp>
        <p:nvSpPr>
          <p:cNvPr id="57349" name="Rectangle 143"/>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7">
            <a:hlinkClick r:id="rId3" action="ppaction://hlinksldjump"/>
          </p:cNvPr>
          <p:cNvSpPr>
            <a:spLocks noChangeArrowheads="1"/>
          </p:cNvSpPr>
          <p:nvPr/>
        </p:nvSpPr>
        <p:spPr bwMode="auto">
          <a:xfrm>
            <a:off x="479425" y="692150"/>
            <a:ext cx="502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a:solidFill>
                  <a:srgbClr val="800000"/>
                </a:solidFill>
                <a:latin typeface="Times New Roman" panose="02020603050405020304" pitchFamily="18" charset="0"/>
                <a:ea typeface="楷体_GB2312" pitchFamily="49" charset="-122"/>
              </a:rPr>
              <a:t>2.  </a:t>
            </a:r>
            <a:r>
              <a:rPr lang="zh-CN" altLang="en-US" sz="2400" b="1">
                <a:solidFill>
                  <a:srgbClr val="800000"/>
                </a:solidFill>
                <a:latin typeface="Times New Roman" panose="02020603050405020304" pitchFamily="18" charset="0"/>
                <a:ea typeface="楷体_GB2312" pitchFamily="49" charset="-122"/>
              </a:rPr>
              <a:t>工作原理</a:t>
            </a:r>
          </a:p>
        </p:txBody>
      </p:sp>
      <p:graphicFrame>
        <p:nvGraphicFramePr>
          <p:cNvPr id="58371" name="Object 28"/>
          <p:cNvGraphicFramePr>
            <a:graphicFrameLocks noChangeAspect="1"/>
          </p:cNvGraphicFramePr>
          <p:nvPr/>
        </p:nvGraphicFramePr>
        <p:xfrm>
          <a:off x="3257550" y="692150"/>
          <a:ext cx="5815013" cy="4257675"/>
        </p:xfrm>
        <a:graphic>
          <a:graphicData uri="http://schemas.openxmlformats.org/presentationml/2006/ole">
            <mc:AlternateContent xmlns:mc="http://schemas.openxmlformats.org/markup-compatibility/2006">
              <mc:Choice xmlns:v="urn:schemas-microsoft-com:vml" Requires="v">
                <p:oleObj spid="_x0000_s41988" name="图片" r:id="rId4" imgW="3874685" imgH="2842309" progId="Word.Picture.8">
                  <p:embed/>
                </p:oleObj>
              </mc:Choice>
              <mc:Fallback>
                <p:oleObj name="图片" r:id="rId4" imgW="3874685" imgH="2842309" progId="Word.Picture.8">
                  <p:embed/>
                  <p:pic>
                    <p:nvPicPr>
                      <p:cNvPr id="58371" name="Object 2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7550" y="692150"/>
                        <a:ext cx="5815013"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Text Box 30"/>
          <p:cNvSpPr txBox="1">
            <a:spLocks noChangeArrowheads="1"/>
          </p:cNvSpPr>
          <p:nvPr/>
        </p:nvSpPr>
        <p:spPr bwMode="auto">
          <a:xfrm>
            <a:off x="539750" y="1052513"/>
            <a:ext cx="2940050" cy="901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5000"/>
              </a:spcBef>
              <a:buFontTx/>
              <a:buNone/>
            </a:pP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根据电路结构有</a:t>
            </a:r>
          </a:p>
          <a:p>
            <a:pPr eaLnBrk="1" hangingPunct="1">
              <a:lnSpc>
                <a:spcPct val="130000"/>
              </a:lnSpc>
              <a:spcBef>
                <a:spcPct val="5000"/>
              </a:spcBef>
              <a:buFontTx/>
              <a:buNone/>
            </a:pPr>
            <a:r>
              <a:rPr kumimoji="1" lang="zh-CN" altLang="en-US" sz="2000" b="1" i="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I</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REF</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I</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D5</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I</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D6</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I</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D7</a:t>
            </a:r>
          </a:p>
        </p:txBody>
      </p:sp>
      <p:sp>
        <p:nvSpPr>
          <p:cNvPr id="18" name="Text Box 31"/>
          <p:cNvSpPr txBox="1">
            <a:spLocks noChangeArrowheads="1"/>
          </p:cNvSpPr>
          <p:nvPr/>
        </p:nvSpPr>
        <p:spPr bwMode="auto">
          <a:xfrm>
            <a:off x="539750" y="1916113"/>
            <a:ext cx="294005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10000"/>
              </a:spcBef>
              <a:buFontTx/>
              <a:buNone/>
            </a:pP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只要满足</a:t>
            </a:r>
            <a:endParaRPr kumimoji="1" lang="zh-CN" altLang="en-US" sz="2000" b="1" baseline="-30000">
              <a:solidFill>
                <a:srgbClr val="000000"/>
              </a:solidFill>
              <a:latin typeface="Times New Roman" panose="02020603050405020304" pitchFamily="18" charset="0"/>
              <a:ea typeface="楷体_GB2312" pitchFamily="49" charset="-122"/>
              <a:sym typeface="Symbol" panose="05050102010706020507" pitchFamily="18" charset="2"/>
            </a:endParaRPr>
          </a:p>
        </p:txBody>
      </p:sp>
      <p:sp>
        <p:nvSpPr>
          <p:cNvPr id="19" name="Text Box 32"/>
          <p:cNvSpPr txBox="1">
            <a:spLocks noChangeArrowheads="1"/>
          </p:cNvSpPr>
          <p:nvPr/>
        </p:nvSpPr>
        <p:spPr bwMode="auto">
          <a:xfrm>
            <a:off x="503238" y="2924175"/>
            <a:ext cx="297021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10000"/>
              </a:spcBef>
              <a:buFontTx/>
              <a:buNone/>
            </a:pP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T</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5</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~T</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7</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就工作在饱和区</a:t>
            </a:r>
          </a:p>
        </p:txBody>
      </p:sp>
      <p:sp>
        <p:nvSpPr>
          <p:cNvPr id="20" name="Text Box 35"/>
          <p:cNvSpPr txBox="1">
            <a:spLocks noChangeArrowheads="1"/>
          </p:cNvSpPr>
          <p:nvPr/>
        </p:nvSpPr>
        <p:spPr bwMode="auto">
          <a:xfrm>
            <a:off x="503238" y="2384425"/>
            <a:ext cx="3121025"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10000"/>
              </a:spcBef>
              <a:buFontTx/>
              <a:buNone/>
            </a:pPr>
            <a:r>
              <a:rPr kumimoji="1"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V</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DD </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V</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SS</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 &gt;</a:t>
            </a:r>
            <a:r>
              <a:rPr kumimoji="1"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V</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TN5</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V</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TN6</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V</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TN7</a:t>
            </a:r>
          </a:p>
        </p:txBody>
      </p:sp>
      <p:sp>
        <p:nvSpPr>
          <p:cNvPr id="21" name="Text Box 36"/>
          <p:cNvSpPr txBox="1">
            <a:spLocks noChangeArrowheads="1"/>
          </p:cNvSpPr>
          <p:nvPr/>
        </p:nvSpPr>
        <p:spPr bwMode="auto">
          <a:xfrm>
            <a:off x="479425" y="3429000"/>
            <a:ext cx="29400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10000"/>
              </a:spcBef>
              <a:buFontTx/>
              <a:buNone/>
            </a:pP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则根据</a:t>
            </a:r>
            <a:r>
              <a:rPr kumimoji="1" lang="en-US" altLang="zh-CN" sz="2000" b="1" i="1">
                <a:solidFill>
                  <a:srgbClr val="000000"/>
                </a:solidFill>
                <a:latin typeface="Times New Roman" panose="02020603050405020304" pitchFamily="18" charset="0"/>
                <a:ea typeface="华康简宋"/>
                <a:cs typeface="华康简宋"/>
                <a:sym typeface="Symbol" panose="05050102010706020507" pitchFamily="18" charset="2"/>
              </a:rPr>
              <a:t>I</a:t>
            </a:r>
            <a:r>
              <a:rPr kumimoji="1" lang="en-US" altLang="zh-CN" sz="2000" b="1" baseline="-30000">
                <a:solidFill>
                  <a:srgbClr val="000000"/>
                </a:solidFill>
                <a:latin typeface="Times New Roman" panose="02020603050405020304" pitchFamily="18" charset="0"/>
                <a:ea typeface="华康简宋"/>
                <a:cs typeface="华康简宋"/>
                <a:sym typeface="Symbol" panose="05050102010706020507" pitchFamily="18" charset="2"/>
              </a:rPr>
              <a:t>D</a:t>
            </a:r>
            <a:r>
              <a:rPr kumimoji="1" lang="zh-CN" altLang="en-US" sz="2000" b="1">
                <a:solidFill>
                  <a:srgbClr val="000000"/>
                </a:solidFill>
                <a:latin typeface="Times New Roman" panose="02020603050405020304" pitchFamily="18" charset="0"/>
                <a:ea typeface="华康简宋"/>
                <a:cs typeface="Times New Roman" panose="02020603050405020304" pitchFamily="18" charset="0"/>
                <a:sym typeface="Symbol" panose="05050102010706020507" pitchFamily="18" charset="2"/>
              </a:rPr>
              <a:t>＝</a:t>
            </a:r>
            <a:r>
              <a:rPr kumimoji="1" lang="en-US" altLang="zh-CN" sz="2000" b="1" i="1">
                <a:solidFill>
                  <a:srgbClr val="000000"/>
                </a:solidFill>
                <a:latin typeface="Times New Roman" panose="02020603050405020304" pitchFamily="18" charset="0"/>
                <a:ea typeface="华康简宋"/>
                <a:cs typeface="华康简宋"/>
                <a:sym typeface="Symbol" panose="05050102010706020507" pitchFamily="18" charset="2"/>
              </a:rPr>
              <a:t>K</a:t>
            </a:r>
            <a:r>
              <a:rPr kumimoji="1" lang="en-US" altLang="zh-CN" sz="2000" b="1" baseline="-30000">
                <a:solidFill>
                  <a:srgbClr val="000000"/>
                </a:solidFill>
                <a:latin typeface="Times New Roman" panose="02020603050405020304" pitchFamily="18" charset="0"/>
                <a:ea typeface="华康简宋"/>
                <a:cs typeface="华康简宋"/>
                <a:sym typeface="Symbol" panose="05050102010706020507" pitchFamily="18" charset="2"/>
              </a:rPr>
              <a:t>n</a:t>
            </a:r>
            <a:r>
              <a:rPr kumimoji="1" lang="en-US" altLang="zh-CN" sz="2000" b="1">
                <a:solidFill>
                  <a:srgbClr val="000000"/>
                </a:solidFill>
                <a:latin typeface="Times New Roman" panose="02020603050405020304" pitchFamily="18" charset="0"/>
                <a:ea typeface="华康简宋"/>
                <a:cs typeface="华康简宋"/>
                <a:sym typeface="Symbol" panose="05050102010706020507" pitchFamily="18" charset="2"/>
              </a:rPr>
              <a:t>(</a:t>
            </a:r>
            <a:r>
              <a:rPr kumimoji="1" lang="en-US" altLang="zh-CN" sz="2000" b="1" i="1">
                <a:solidFill>
                  <a:srgbClr val="000000"/>
                </a:solidFill>
                <a:latin typeface="Times New Roman" panose="02020603050405020304" pitchFamily="18" charset="0"/>
                <a:ea typeface="华康简宋"/>
                <a:cs typeface="华康简宋"/>
                <a:sym typeface="Symbol" panose="05050102010706020507" pitchFamily="18" charset="2"/>
              </a:rPr>
              <a:t>V</a:t>
            </a:r>
            <a:r>
              <a:rPr kumimoji="1" lang="en-US" altLang="zh-CN" sz="2000" b="1" baseline="-30000">
                <a:solidFill>
                  <a:srgbClr val="000000"/>
                </a:solidFill>
                <a:latin typeface="Times New Roman" panose="02020603050405020304" pitchFamily="18" charset="0"/>
                <a:ea typeface="华康简宋"/>
                <a:cs typeface="华康简宋"/>
                <a:sym typeface="Symbol" panose="05050102010706020507" pitchFamily="18" charset="2"/>
              </a:rPr>
              <a:t>GS</a:t>
            </a:r>
            <a:r>
              <a:rPr kumimoji="1" lang="zh-CN" altLang="en-US" sz="2000" b="1">
                <a:solidFill>
                  <a:srgbClr val="000000"/>
                </a:solidFill>
                <a:latin typeface="Times New Roman" panose="02020603050405020304" pitchFamily="18" charset="0"/>
                <a:ea typeface="华康简宋"/>
                <a:cs typeface="华康简宋"/>
                <a:sym typeface="Symbol" panose="05050102010706020507" pitchFamily="18" charset="2"/>
              </a:rPr>
              <a:t>－</a:t>
            </a:r>
            <a:r>
              <a:rPr kumimoji="1" lang="en-US" altLang="zh-CN" sz="2000" b="1" i="1">
                <a:solidFill>
                  <a:srgbClr val="000000"/>
                </a:solidFill>
                <a:latin typeface="Times New Roman" panose="02020603050405020304" pitchFamily="18" charset="0"/>
                <a:ea typeface="华康简宋"/>
                <a:cs typeface="华康简宋"/>
                <a:sym typeface="Symbol" panose="05050102010706020507" pitchFamily="18" charset="2"/>
              </a:rPr>
              <a:t>V</a:t>
            </a:r>
            <a:r>
              <a:rPr kumimoji="1" lang="en-US" altLang="zh-CN" sz="2000" b="1" baseline="-30000">
                <a:solidFill>
                  <a:srgbClr val="000000"/>
                </a:solidFill>
                <a:latin typeface="Times New Roman" panose="02020603050405020304" pitchFamily="18" charset="0"/>
                <a:ea typeface="华康简宋"/>
                <a:cs typeface="华康简宋"/>
                <a:sym typeface="Symbol" panose="05050102010706020507" pitchFamily="18" charset="2"/>
              </a:rPr>
              <a:t>T</a:t>
            </a:r>
            <a:r>
              <a:rPr kumimoji="1" lang="en-US" altLang="zh-CN" sz="2000" b="1">
                <a:solidFill>
                  <a:srgbClr val="000000"/>
                </a:solidFill>
                <a:latin typeface="Times New Roman" panose="02020603050405020304" pitchFamily="18" charset="0"/>
                <a:ea typeface="华康简宋"/>
                <a:cs typeface="华康简宋"/>
                <a:sym typeface="Symbol" panose="05050102010706020507" pitchFamily="18" charset="2"/>
              </a:rPr>
              <a:t>)</a:t>
            </a:r>
            <a:r>
              <a:rPr kumimoji="1" lang="en-US" altLang="zh-CN" sz="2000" b="1" baseline="30000">
                <a:solidFill>
                  <a:srgbClr val="000000"/>
                </a:solidFill>
                <a:latin typeface="Times New Roman" panose="02020603050405020304" pitchFamily="18" charset="0"/>
                <a:ea typeface="华康简宋"/>
                <a:cs typeface="华康简宋"/>
                <a:sym typeface="Symbol" panose="05050102010706020507" pitchFamily="18" charset="2"/>
              </a:rPr>
              <a:t>2</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 </a:t>
            </a:r>
          </a:p>
        </p:txBody>
      </p:sp>
      <p:graphicFrame>
        <p:nvGraphicFramePr>
          <p:cNvPr id="22" name="Object 37"/>
          <p:cNvGraphicFramePr>
            <a:graphicFrameLocks noChangeAspect="1"/>
          </p:cNvGraphicFramePr>
          <p:nvPr/>
        </p:nvGraphicFramePr>
        <p:xfrm>
          <a:off x="611188" y="4473575"/>
          <a:ext cx="3089275" cy="1731963"/>
        </p:xfrm>
        <a:graphic>
          <a:graphicData uri="http://schemas.openxmlformats.org/presentationml/2006/ole">
            <mc:AlternateContent xmlns:mc="http://schemas.openxmlformats.org/markup-compatibility/2006">
              <mc:Choice xmlns:v="urn:schemas-microsoft-com:vml" Requires="v">
                <p:oleObj spid="_x0000_s41989" name="公式" r:id="rId6" imgW="1930400" imgH="1079500" progId="Equation.3">
                  <p:embed/>
                </p:oleObj>
              </mc:Choice>
              <mc:Fallback>
                <p:oleObj name="公式" r:id="rId6" imgW="1930400" imgH="1079500" progId="Equation.3">
                  <p:embed/>
                  <p:pic>
                    <p:nvPicPr>
                      <p:cNvPr id="22" name="Object 3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11188" y="4473575"/>
                        <a:ext cx="3089275" cy="173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3" name="Text Box 40"/>
          <p:cNvSpPr txBox="1">
            <a:spLocks noChangeArrowheads="1"/>
          </p:cNvSpPr>
          <p:nvPr/>
        </p:nvSpPr>
        <p:spPr bwMode="auto">
          <a:xfrm>
            <a:off x="3952875" y="5154613"/>
            <a:ext cx="44958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10000"/>
              </a:spcBef>
              <a:buFontTx/>
              <a:buNone/>
            </a:pP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若已知各管参数，便可求出</a:t>
            </a:r>
            <a:r>
              <a:rPr kumimoji="1"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I</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REF</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 </a:t>
            </a:r>
          </a:p>
        </p:txBody>
      </p:sp>
      <p:sp>
        <p:nvSpPr>
          <p:cNvPr id="24" name="Text Box 41"/>
          <p:cNvSpPr txBox="1">
            <a:spLocks noChangeArrowheads="1"/>
          </p:cNvSpPr>
          <p:nvPr/>
        </p:nvSpPr>
        <p:spPr bwMode="auto">
          <a:xfrm>
            <a:off x="479425" y="3933825"/>
            <a:ext cx="29400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10000"/>
              </a:spcBef>
              <a:buFontTx/>
              <a:buNone/>
            </a:pP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可列方程</a:t>
            </a:r>
          </a:p>
        </p:txBody>
      </p:sp>
      <p:sp>
        <p:nvSpPr>
          <p:cNvPr id="58380" name="标题 1"/>
          <p:cNvSpPr>
            <a:spLocks noGrp="1"/>
          </p:cNvSpPr>
          <p:nvPr>
            <p:ph type="title"/>
          </p:nvPr>
        </p:nvSpPr>
        <p:spPr>
          <a:xfrm>
            <a:off x="701675" y="71438"/>
            <a:ext cx="8262938" cy="646112"/>
          </a:xfrm>
        </p:spPr>
        <p:txBody>
          <a:bodyPr/>
          <a:lstStyle/>
          <a:p>
            <a:pPr eaLnBrk="1" hangingPunct="1"/>
            <a:r>
              <a:rPr lang="en-US" altLang="zh-CN" sz="2800"/>
              <a:t>7.4.1  </a:t>
            </a:r>
            <a:r>
              <a:rPr lang="zh-CN" altLang="en-US" sz="2800"/>
              <a:t>带有源负载的源极耦合</a:t>
            </a:r>
            <a:r>
              <a:rPr lang="en-US" altLang="zh-CN" sz="2800"/>
              <a:t>CMOS</a:t>
            </a:r>
            <a:r>
              <a:rPr lang="zh-CN" altLang="en-US" sz="2800"/>
              <a:t>差分式放大电路</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strips(downRight)">
                                      <p:cBhvr>
                                        <p:cTn id="7" dur="500"/>
                                        <p:tgtEl>
                                          <p:spTgt spid="1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trips(downRight)">
                                      <p:cBhvr>
                                        <p:cTn id="12" dur="500"/>
                                        <p:tgtEl>
                                          <p:spTgt spid="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strips(downRight)">
                                      <p:cBhvr>
                                        <p:cTn id="17" dur="500"/>
                                        <p:tgtEl>
                                          <p:spTgt spid="2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strips(downRight)">
                                      <p:cBhvr>
                                        <p:cTn id="22" dur="500"/>
                                        <p:tgtEl>
                                          <p:spTgt spid="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strips(downRight)">
                                      <p:cBhvr>
                                        <p:cTn id="27" dur="500"/>
                                        <p:tgtEl>
                                          <p:spTgt spid="21"/>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strips(downRight)">
                                      <p:cBhvr>
                                        <p:cTn id="32" dur="500"/>
                                        <p:tgtEl>
                                          <p:spTgt spid="24"/>
                                        </p:tgtEl>
                                      </p:cBhvr>
                                    </p:animEffect>
                                  </p:childTnLst>
                                </p:cTn>
                              </p:par>
                            </p:childTnLst>
                          </p:cTn>
                        </p:par>
                        <p:par>
                          <p:cTn id="33" fill="hold" nodeType="afterGroup">
                            <p:stCondLst>
                              <p:cond delay="500"/>
                            </p:stCondLst>
                            <p:childTnLst>
                              <p:par>
                                <p:cTn id="34" presetID="18" presetClass="entr" presetSubtype="6" fill="hold" nodeType="afterEffect">
                                  <p:stCondLst>
                                    <p:cond delay="0"/>
                                  </p:stCondLst>
                                  <p:childTnLst>
                                    <p:set>
                                      <p:cBhvr>
                                        <p:cTn id="35" dur="1" fill="hold">
                                          <p:stCondLst>
                                            <p:cond delay="0"/>
                                          </p:stCondLst>
                                        </p:cTn>
                                        <p:tgtEl>
                                          <p:spTgt spid="22"/>
                                        </p:tgtEl>
                                        <p:attrNameLst>
                                          <p:attrName>style.visibility</p:attrName>
                                        </p:attrNameLst>
                                      </p:cBhvr>
                                      <p:to>
                                        <p:strVal val="visible"/>
                                      </p:to>
                                    </p:set>
                                    <p:animEffect transition="in" filter="strips(downRight)">
                                      <p:cBhvr>
                                        <p:cTn id="36" dur="500"/>
                                        <p:tgtEl>
                                          <p:spTgt spid="22"/>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8" presetClass="entr" presetSubtype="6" fill="hold" grpId="0" nodeType="click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strips(downRight)">
                                      <p:cBhvr>
                                        <p:cTn id="4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p:bldP spid="19" grpId="0" autoUpdateAnimBg="0"/>
      <p:bldP spid="20" grpId="0" autoUpdateAnimBg="0"/>
      <p:bldP spid="21" grpId="0" autoUpdateAnimBg="0"/>
      <p:bldP spid="23" grpId="0" autoUpdateAnimBg="0"/>
      <p:bldP spid="2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5">
            <a:hlinkClick r:id="rId3" action="ppaction://hlinksldjump"/>
          </p:cNvPr>
          <p:cNvSpPr>
            <a:spLocks noChangeArrowheads="1"/>
          </p:cNvSpPr>
          <p:nvPr/>
        </p:nvSpPr>
        <p:spPr bwMode="auto">
          <a:xfrm>
            <a:off x="479425" y="692150"/>
            <a:ext cx="502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a:solidFill>
                  <a:srgbClr val="800000"/>
                </a:solidFill>
                <a:latin typeface="Times New Roman" panose="02020603050405020304" pitchFamily="18" charset="0"/>
                <a:ea typeface="楷体_GB2312" pitchFamily="49" charset="-122"/>
              </a:rPr>
              <a:t>2.  </a:t>
            </a:r>
            <a:r>
              <a:rPr lang="zh-CN" altLang="en-US" sz="2400" b="1">
                <a:solidFill>
                  <a:srgbClr val="800000"/>
                </a:solidFill>
                <a:latin typeface="Times New Roman" panose="02020603050405020304" pitchFamily="18" charset="0"/>
                <a:ea typeface="楷体_GB2312" pitchFamily="49" charset="-122"/>
              </a:rPr>
              <a:t>工作原理</a:t>
            </a:r>
          </a:p>
        </p:txBody>
      </p:sp>
      <p:graphicFrame>
        <p:nvGraphicFramePr>
          <p:cNvPr id="59395" name="Object 6"/>
          <p:cNvGraphicFramePr>
            <a:graphicFrameLocks noChangeAspect="1"/>
          </p:cNvGraphicFramePr>
          <p:nvPr/>
        </p:nvGraphicFramePr>
        <p:xfrm>
          <a:off x="3257550" y="692150"/>
          <a:ext cx="5815013" cy="4257675"/>
        </p:xfrm>
        <a:graphic>
          <a:graphicData uri="http://schemas.openxmlformats.org/presentationml/2006/ole">
            <mc:AlternateContent xmlns:mc="http://schemas.openxmlformats.org/markup-compatibility/2006">
              <mc:Choice xmlns:v="urn:schemas-microsoft-com:vml" Requires="v">
                <p:oleObj spid="_x0000_s43011" name="图片" r:id="rId4" imgW="3874685" imgH="2842309" progId="Word.Picture.8">
                  <p:embed/>
                </p:oleObj>
              </mc:Choice>
              <mc:Fallback>
                <p:oleObj name="图片" r:id="rId4" imgW="3874685" imgH="2842309" progId="Word.Picture.8">
                  <p:embed/>
                  <p:pic>
                    <p:nvPicPr>
                      <p:cNvPr id="59395"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7550" y="692150"/>
                        <a:ext cx="5815013" cy="425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ext Box 7"/>
          <p:cNvSpPr txBox="1">
            <a:spLocks noChangeArrowheads="1"/>
          </p:cNvSpPr>
          <p:nvPr/>
        </p:nvSpPr>
        <p:spPr bwMode="auto">
          <a:xfrm>
            <a:off x="479425" y="1149350"/>
            <a:ext cx="2778125" cy="2344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5000"/>
              </a:lnSpc>
              <a:spcBef>
                <a:spcPct val="15000"/>
              </a:spcBef>
              <a:buFontTx/>
              <a:buNone/>
            </a:pP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如果</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T</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7</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与</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T</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8</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特性相同，则</a:t>
            </a:r>
            <a:r>
              <a:rPr kumimoji="1"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I</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O</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I</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REF</a:t>
            </a:r>
            <a:endPar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endParaRPr>
          </a:p>
          <a:p>
            <a:pPr eaLnBrk="1" hangingPunct="1">
              <a:lnSpc>
                <a:spcPct val="145000"/>
              </a:lnSpc>
              <a:spcBef>
                <a:spcPct val="15000"/>
              </a:spcBef>
              <a:buFontTx/>
              <a:buNone/>
            </a:pP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由于电路对称，即</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T</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1</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与</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T</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2</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特性相同，</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T</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3</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与</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T</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4</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特性相同</a:t>
            </a:r>
          </a:p>
        </p:txBody>
      </p:sp>
      <p:sp>
        <p:nvSpPr>
          <p:cNvPr id="13" name="Text Box 15"/>
          <p:cNvSpPr txBox="1">
            <a:spLocks noChangeArrowheads="1"/>
          </p:cNvSpPr>
          <p:nvPr/>
        </p:nvSpPr>
        <p:spPr bwMode="auto">
          <a:xfrm>
            <a:off x="323850" y="3552825"/>
            <a:ext cx="315595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5000"/>
              </a:spcBef>
              <a:buFontTx/>
              <a:buNone/>
            </a:pP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所以  </a:t>
            </a:r>
            <a:r>
              <a:rPr kumimoji="1"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I</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D1</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I</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D2</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I</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D3</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I</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D4</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I</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O</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/2</a:t>
            </a:r>
            <a:endPar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endParaRPr>
          </a:p>
        </p:txBody>
      </p:sp>
      <p:sp>
        <p:nvSpPr>
          <p:cNvPr id="14" name="Text Box 16"/>
          <p:cNvSpPr txBox="1">
            <a:spLocks noChangeArrowheads="1"/>
          </p:cNvSpPr>
          <p:nvPr/>
        </p:nvSpPr>
        <p:spPr bwMode="auto">
          <a:xfrm>
            <a:off x="468313" y="4076700"/>
            <a:ext cx="31686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10000"/>
              </a:spcBef>
              <a:buFontTx/>
              <a:buNone/>
            </a:pP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可求出</a:t>
            </a:r>
            <a:r>
              <a:rPr kumimoji="1"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V</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GS1</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 ~</a:t>
            </a:r>
            <a:r>
              <a:rPr kumimoji="1"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V</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GS4</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 </a:t>
            </a:r>
          </a:p>
        </p:txBody>
      </p:sp>
      <p:sp>
        <p:nvSpPr>
          <p:cNvPr id="15" name="Text Box 17"/>
          <p:cNvSpPr txBox="1">
            <a:spLocks noChangeArrowheads="1"/>
          </p:cNvSpPr>
          <p:nvPr/>
        </p:nvSpPr>
        <p:spPr bwMode="auto">
          <a:xfrm>
            <a:off x="468313" y="4652963"/>
            <a:ext cx="80168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10000"/>
              </a:spcBef>
              <a:buFontTx/>
              <a:buNone/>
            </a:pP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由于</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T</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3</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的栅极与漏极并接在一起，所以通常由</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T</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2</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和</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T</a:t>
            </a:r>
            <a:r>
              <a:rPr kumimoji="1" lang="en-US" altLang="zh-CN" sz="2000" b="1" baseline="-30000">
                <a:solidFill>
                  <a:srgbClr val="000000"/>
                </a:solidFill>
                <a:latin typeface="Times New Roman" panose="02020603050405020304" pitchFamily="18" charset="0"/>
                <a:ea typeface="楷体_GB2312" pitchFamily="49" charset="-122"/>
                <a:sym typeface="Symbol" panose="05050102010706020507" pitchFamily="18" charset="2"/>
              </a:rPr>
              <a:t>4</a:t>
            </a:r>
            <a:r>
              <a:rPr kumimoji="1" lang="zh-CN" altLang="en-US" sz="2000" b="1">
                <a:solidFill>
                  <a:srgbClr val="000000"/>
                </a:solidFill>
                <a:latin typeface="Times New Roman" panose="02020603050405020304" pitchFamily="18" charset="0"/>
                <a:ea typeface="楷体_GB2312" pitchFamily="49" charset="-122"/>
                <a:sym typeface="Symbol" panose="05050102010706020507" pitchFamily="18" charset="2"/>
              </a:rPr>
              <a:t>的漏极输出。</a:t>
            </a:r>
          </a:p>
        </p:txBody>
      </p:sp>
      <p:sp>
        <p:nvSpPr>
          <p:cNvPr id="16" name="Text Box 18"/>
          <p:cNvSpPr txBox="1">
            <a:spLocks noChangeArrowheads="1"/>
          </p:cNvSpPr>
          <p:nvPr/>
        </p:nvSpPr>
        <p:spPr bwMode="auto">
          <a:xfrm>
            <a:off x="468313" y="5192713"/>
            <a:ext cx="8207375"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10000"/>
              </a:spcBef>
              <a:buFontTx/>
              <a:buNone/>
            </a:pP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当输入差模电压时，即</a:t>
            </a:r>
            <a:r>
              <a:rPr kumimoji="1" lang="en-US" altLang="zh-CN" sz="2000" b="1" i="1">
                <a:solidFill>
                  <a:srgbClr val="000000"/>
                </a:solidFill>
                <a:latin typeface="Book Antiqua" panose="02040602050305030304" pitchFamily="18" charset="0"/>
                <a:ea typeface="楷体_GB2312" pitchFamily="49" charset="-122"/>
                <a:cs typeface="Times New Roman" panose="02020603050405020304" pitchFamily="18" charset="0"/>
                <a:sym typeface="Symbol" panose="05050102010706020507" pitchFamily="18" charset="2"/>
              </a:rPr>
              <a:t>v</a:t>
            </a:r>
            <a:r>
              <a:rPr kumimoji="1" lang="en-US" altLang="zh-CN" sz="20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i1</a:t>
            </a: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kumimoji="1" lang="en-US" altLang="zh-CN" sz="2000" b="1">
                <a:solidFill>
                  <a:srgbClr val="000000"/>
                </a:solidFill>
                <a:latin typeface="楷体_GB2312" pitchFamily="49" charset="-122"/>
                <a:ea typeface="楷体_GB2312" pitchFamily="49" charset="-122"/>
                <a:cs typeface="Times New Roman" panose="02020603050405020304" pitchFamily="18" charset="0"/>
                <a:sym typeface="Symbol" panose="05050102010706020507" pitchFamily="18" charset="2"/>
              </a:rPr>
              <a:t>-</a:t>
            </a:r>
            <a:r>
              <a:rPr kumimoji="1" lang="en-US" altLang="zh-CN" sz="2000" b="1" i="1">
                <a:solidFill>
                  <a:srgbClr val="000000"/>
                </a:solidFill>
                <a:latin typeface="Book Antiqua" panose="02040602050305030304" pitchFamily="18" charset="0"/>
                <a:ea typeface="楷体_GB2312" pitchFamily="49" charset="-122"/>
                <a:cs typeface="Times New Roman" panose="02020603050405020304" pitchFamily="18" charset="0"/>
                <a:sym typeface="Symbol" panose="05050102010706020507" pitchFamily="18" charset="2"/>
              </a:rPr>
              <a:t>v</a:t>
            </a:r>
            <a:r>
              <a:rPr kumimoji="1" lang="en-US" altLang="zh-CN" sz="20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i2</a:t>
            </a: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kumimoji="1" lang="en-US" altLang="zh-CN" sz="2000" b="1" i="1">
                <a:solidFill>
                  <a:srgbClr val="000000"/>
                </a:solidFill>
                <a:latin typeface="Book Antiqua" panose="02040602050305030304" pitchFamily="18" charset="0"/>
                <a:ea typeface="楷体_GB2312" pitchFamily="49" charset="-122"/>
                <a:cs typeface="Times New Roman" panose="02020603050405020304" pitchFamily="18" charset="0"/>
                <a:sym typeface="Symbol" panose="05050102010706020507" pitchFamily="18" charset="2"/>
              </a:rPr>
              <a:t>v</a:t>
            </a:r>
            <a:r>
              <a:rPr kumimoji="1" lang="en-US" altLang="zh-CN" sz="20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id</a:t>
            </a:r>
            <a:r>
              <a:rPr kumimoji="1" lang="en-US" altLang="zh-CN"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/2</a:t>
            </a: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i</a:t>
            </a:r>
            <a:r>
              <a:rPr kumimoji="1" lang="en-US" altLang="zh-CN" sz="20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D1</a:t>
            </a: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的增加量等于</a:t>
            </a:r>
            <a:r>
              <a:rPr kumimoji="1" lang="en-US" altLang="zh-CN" sz="2000" b="1" i="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i</a:t>
            </a:r>
            <a:r>
              <a:rPr kumimoji="1" lang="en-US" altLang="zh-CN" sz="20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D2</a:t>
            </a: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的减小量，源极公共支路电流不变，相当于</a:t>
            </a:r>
            <a:r>
              <a:rPr kumimoji="1" lang="en-US" altLang="zh-CN"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T</a:t>
            </a:r>
            <a:r>
              <a:rPr kumimoji="1" lang="en-US" altLang="zh-CN" sz="20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1</a:t>
            </a: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和</a:t>
            </a:r>
            <a:r>
              <a:rPr kumimoji="1" lang="en-US" altLang="zh-CN"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T</a:t>
            </a:r>
            <a:r>
              <a:rPr kumimoji="1" lang="en-US" altLang="zh-CN" sz="20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2</a:t>
            </a: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源极交流对地短路 </a:t>
            </a:r>
          </a:p>
        </p:txBody>
      </p:sp>
      <p:sp>
        <p:nvSpPr>
          <p:cNvPr id="59401" name="标题 1"/>
          <p:cNvSpPr>
            <a:spLocks noGrp="1"/>
          </p:cNvSpPr>
          <p:nvPr>
            <p:ph type="title"/>
          </p:nvPr>
        </p:nvSpPr>
        <p:spPr>
          <a:xfrm>
            <a:off x="701675" y="71438"/>
            <a:ext cx="8262938" cy="646112"/>
          </a:xfrm>
        </p:spPr>
        <p:txBody>
          <a:bodyPr/>
          <a:lstStyle/>
          <a:p>
            <a:pPr eaLnBrk="1" hangingPunct="1"/>
            <a:r>
              <a:rPr lang="en-US" altLang="zh-CN" sz="2800"/>
              <a:t>7.4.1  </a:t>
            </a:r>
            <a:r>
              <a:rPr lang="zh-CN" altLang="en-US" sz="2800"/>
              <a:t>带有源负载的源极耦合</a:t>
            </a:r>
            <a:r>
              <a:rPr lang="en-US" altLang="zh-CN" sz="2800"/>
              <a:t>CMOS</a:t>
            </a:r>
            <a:r>
              <a:rPr lang="zh-CN" altLang="en-US" sz="2800"/>
              <a:t>差分式放大电路</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12">
                                            <p:txEl>
                                              <p:pRg st="1" end="1"/>
                                            </p:txEl>
                                          </p:spTgt>
                                        </p:tgtEl>
                                        <p:attrNameLst>
                                          <p:attrName>style.visibility</p:attrName>
                                        </p:attrNameLst>
                                      </p:cBhvr>
                                      <p:to>
                                        <p:strVal val="visible"/>
                                      </p:to>
                                    </p:set>
                                    <p:animEffect transition="in" filter="strips(downRight)">
                                      <p:cBhvr>
                                        <p:cTn id="7" dur="500"/>
                                        <p:tgtEl>
                                          <p:spTgt spid="12">
                                            <p:txEl>
                                              <p:pRg st="1" end="1"/>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trips(downRight)">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trips(downRight)">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strips(downRight)">
                                      <p:cBhvr>
                                        <p:cTn id="22" dur="50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strips(downRight)">
                                      <p:cBhvr>
                                        <p:cTn id="2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utoUpdateAnimBg="0"/>
      <p:bldP spid="14" grpId="0" autoUpdateAnimBg="0"/>
      <p:bldP spid="15" grpId="0" autoUpdateAnimBg="0"/>
      <p:bldP spid="16" grpId="0" autoUpdateAnimBg="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5">
            <a:hlinkClick r:id="rId3" action="ppaction://hlinksldjump"/>
          </p:cNvPr>
          <p:cNvSpPr>
            <a:spLocks noChangeArrowheads="1"/>
          </p:cNvSpPr>
          <p:nvPr/>
        </p:nvSpPr>
        <p:spPr bwMode="auto">
          <a:xfrm>
            <a:off x="479425" y="692150"/>
            <a:ext cx="502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a:solidFill>
                  <a:srgbClr val="800000"/>
                </a:solidFill>
                <a:latin typeface="Times New Roman" panose="02020603050405020304" pitchFamily="18" charset="0"/>
                <a:ea typeface="楷体_GB2312" pitchFamily="49" charset="-122"/>
              </a:rPr>
              <a:t>3.  </a:t>
            </a:r>
            <a:r>
              <a:rPr lang="zh-CN" altLang="en-US" sz="2400" b="1">
                <a:solidFill>
                  <a:srgbClr val="800000"/>
                </a:solidFill>
                <a:latin typeface="Times New Roman" panose="02020603050405020304" pitchFamily="18" charset="0"/>
                <a:ea typeface="楷体_GB2312" pitchFamily="49" charset="-122"/>
              </a:rPr>
              <a:t>动态指标</a:t>
            </a:r>
          </a:p>
        </p:txBody>
      </p:sp>
      <p:sp>
        <p:nvSpPr>
          <p:cNvPr id="60419" name="Text Box 38"/>
          <p:cNvSpPr txBox="1">
            <a:spLocks noChangeArrowheads="1"/>
          </p:cNvSpPr>
          <p:nvPr/>
        </p:nvSpPr>
        <p:spPr bwMode="auto">
          <a:xfrm>
            <a:off x="3995738" y="5160963"/>
            <a:ext cx="3348037"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lnSpc>
                <a:spcPct val="140000"/>
              </a:lnSpc>
              <a:spcBef>
                <a:spcPct val="10000"/>
              </a:spcBef>
              <a:buFontTx/>
              <a:buNone/>
            </a:pPr>
            <a:r>
              <a:rPr kumimoji="1" lang="zh-CN" altLang="en-US" sz="18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输入差模电压时的交流通路 </a:t>
            </a:r>
          </a:p>
        </p:txBody>
      </p:sp>
      <p:sp>
        <p:nvSpPr>
          <p:cNvPr id="60420" name="Text Box 39"/>
          <p:cNvSpPr txBox="1">
            <a:spLocks noChangeArrowheads="1"/>
          </p:cNvSpPr>
          <p:nvPr/>
        </p:nvSpPr>
        <p:spPr bwMode="auto">
          <a:xfrm>
            <a:off x="449263" y="1016000"/>
            <a:ext cx="804703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10000"/>
              </a:spcBef>
              <a:buFontTx/>
              <a:buNone/>
            </a:pP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当</a:t>
            </a:r>
            <a:r>
              <a:rPr lang="zh-CN" altLang="en-US" sz="2000" b="1" i="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 </a:t>
            </a:r>
            <a:r>
              <a:rPr lang="en-US" altLang="zh-CN"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lang="en-US" altLang="zh-CN" sz="2000" b="1">
                <a:solidFill>
                  <a:srgbClr val="000000"/>
                </a:solidFill>
                <a:latin typeface="Times New Roman" panose="02020603050405020304" pitchFamily="18" charset="0"/>
                <a:ea typeface="楷体_GB2312" pitchFamily="49" charset="-122"/>
                <a:cs typeface="Times New Roman" panose="02020603050405020304" pitchFamily="18" charset="0"/>
              </a:rPr>
              <a:t> 0</a:t>
            </a:r>
            <a:r>
              <a:rPr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rPr>
              <a:t>，</a:t>
            </a:r>
            <a:r>
              <a:rPr kumimoji="1" lang="en-US" altLang="zh-CN"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T</a:t>
            </a:r>
            <a:r>
              <a:rPr kumimoji="1" lang="en-US" altLang="zh-CN" sz="20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1</a:t>
            </a:r>
            <a:r>
              <a:rPr kumimoji="1" lang="en-US" altLang="zh-CN"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~T</a:t>
            </a:r>
            <a:r>
              <a:rPr kumimoji="1" lang="en-US" altLang="zh-CN" sz="20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4</a:t>
            </a: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特性相同，</a:t>
            </a:r>
            <a:r>
              <a:rPr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rPr>
              <a:t>且带</a:t>
            </a:r>
            <a:r>
              <a:rPr lang="en-US" altLang="zh-CN" sz="2000" b="1" i="1">
                <a:solidFill>
                  <a:srgbClr val="000000"/>
                </a:solidFill>
                <a:latin typeface="Times New Roman" panose="02020603050405020304" pitchFamily="18" charset="0"/>
                <a:ea typeface="楷体_GB2312" pitchFamily="49" charset="-122"/>
                <a:cs typeface="Times New Roman" panose="02020603050405020304" pitchFamily="18" charset="0"/>
              </a:rPr>
              <a:t>R</a:t>
            </a:r>
            <a:r>
              <a:rPr lang="en-US" altLang="zh-CN" sz="2000" b="1" baseline="-25000">
                <a:solidFill>
                  <a:srgbClr val="000000"/>
                </a:solidFill>
                <a:latin typeface="Times New Roman" panose="02020603050405020304" pitchFamily="18" charset="0"/>
                <a:ea typeface="楷体_GB2312" pitchFamily="49" charset="-122"/>
                <a:cs typeface="Times New Roman" panose="02020603050405020304" pitchFamily="18" charset="0"/>
              </a:rPr>
              <a:t>L</a:t>
            </a:r>
            <a:r>
              <a:rPr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rPr>
              <a:t>负载</a:t>
            </a: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时，各支路电流如图</a:t>
            </a:r>
          </a:p>
        </p:txBody>
      </p:sp>
      <p:sp>
        <p:nvSpPr>
          <p:cNvPr id="14" name="Text Box 40"/>
          <p:cNvSpPr txBox="1">
            <a:spLocks noChangeArrowheads="1"/>
          </p:cNvSpPr>
          <p:nvPr/>
        </p:nvSpPr>
        <p:spPr bwMode="auto">
          <a:xfrm>
            <a:off x="458788" y="1484313"/>
            <a:ext cx="2600325" cy="1282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当</a:t>
            </a:r>
            <a:r>
              <a:rPr lang="zh-CN" altLang="en-US" sz="2000" b="1" i="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 </a:t>
            </a:r>
            <a:r>
              <a:rPr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rPr>
              <a:t> </a:t>
            </a:r>
            <a:r>
              <a:rPr lang="en-US" altLang="zh-CN" sz="2000" b="1">
                <a:solidFill>
                  <a:srgbClr val="000000"/>
                </a:solidFill>
                <a:latin typeface="Times New Roman" panose="02020603050405020304" pitchFamily="18" charset="0"/>
                <a:ea typeface="楷体_GB2312" pitchFamily="49" charset="-122"/>
                <a:cs typeface="Times New Roman" panose="02020603050405020304" pitchFamily="18" charset="0"/>
              </a:rPr>
              <a:t>0</a:t>
            </a: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时，可得右侧</a:t>
            </a:r>
            <a:r>
              <a:rPr kumimoji="1" lang="en-US" altLang="zh-CN"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T</a:t>
            </a:r>
            <a:r>
              <a:rPr kumimoji="1" lang="en-US" altLang="zh-CN" sz="2000" b="1" baseline="-25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2</a:t>
            </a:r>
            <a:r>
              <a:rPr lang="zh-CN" altLang="en-US" sz="1800" b="1">
                <a:solidFill>
                  <a:srgbClr val="000000"/>
                </a:solidFill>
                <a:latin typeface="Arial Narrow" panose="020B0606020202030204" pitchFamily="34" charset="0"/>
                <a:ea typeface="楷体_GB2312" pitchFamily="49" charset="-122"/>
                <a:cs typeface="Times New Roman" panose="02020603050405020304" pitchFamily="18" charset="0"/>
              </a:rPr>
              <a:t>、 </a:t>
            </a:r>
            <a:r>
              <a:rPr kumimoji="1" lang="en-US" altLang="zh-CN"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T</a:t>
            </a:r>
            <a:r>
              <a:rPr kumimoji="1" lang="en-US" altLang="zh-CN" sz="2000" b="1" baseline="-25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4</a:t>
            </a: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支路的小信号等效电路</a:t>
            </a:r>
          </a:p>
        </p:txBody>
      </p:sp>
      <p:grpSp>
        <p:nvGrpSpPr>
          <p:cNvPr id="60422" name="组合 1"/>
          <p:cNvGrpSpPr>
            <a:grpSpLocks/>
          </p:cNvGrpSpPr>
          <p:nvPr/>
        </p:nvGrpSpPr>
        <p:grpSpPr bwMode="auto">
          <a:xfrm>
            <a:off x="3133725" y="1535113"/>
            <a:ext cx="5830888" cy="3455987"/>
            <a:chOff x="3133725" y="1535113"/>
            <a:chExt cx="5830888" cy="3455987"/>
          </a:xfrm>
        </p:grpSpPr>
        <p:graphicFrame>
          <p:nvGraphicFramePr>
            <p:cNvPr id="60425" name="Object 41"/>
            <p:cNvGraphicFramePr>
              <a:graphicFrameLocks noChangeAspect="1"/>
            </p:cNvGraphicFramePr>
            <p:nvPr/>
          </p:nvGraphicFramePr>
          <p:xfrm>
            <a:off x="3133725" y="1560513"/>
            <a:ext cx="5830888" cy="3430587"/>
          </p:xfrm>
          <a:graphic>
            <a:graphicData uri="http://schemas.openxmlformats.org/presentationml/2006/ole">
              <mc:AlternateContent xmlns:mc="http://schemas.openxmlformats.org/markup-compatibility/2006">
                <mc:Choice xmlns:v="urn:schemas-microsoft-com:vml" Requires="v">
                  <p:oleObj spid="_x0000_s44038" name="图片" r:id="rId4" imgW="3236701" imgH="1907491" progId="Word.Picture.8">
                    <p:embed/>
                  </p:oleObj>
                </mc:Choice>
                <mc:Fallback>
                  <p:oleObj name="图片" r:id="rId4" imgW="3236701" imgH="1907491" progId="Word.Picture.8">
                    <p:embed/>
                    <p:pic>
                      <p:nvPicPr>
                        <p:cNvPr id="60425" name="Object 41"/>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33725" y="1560513"/>
                          <a:ext cx="5830888" cy="3430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0426" name="Object 42"/>
            <p:cNvGraphicFramePr>
              <a:graphicFrameLocks noChangeAspect="1"/>
            </p:cNvGraphicFramePr>
            <p:nvPr/>
          </p:nvGraphicFramePr>
          <p:xfrm>
            <a:off x="3133725" y="1560513"/>
            <a:ext cx="5830888" cy="3413125"/>
          </p:xfrm>
          <a:graphic>
            <a:graphicData uri="http://schemas.openxmlformats.org/presentationml/2006/ole">
              <mc:AlternateContent xmlns:mc="http://schemas.openxmlformats.org/markup-compatibility/2006">
                <mc:Choice xmlns:v="urn:schemas-microsoft-com:vml" Requires="v">
                  <p:oleObj spid="_x0000_s44039" name="图片" r:id="rId6" imgW="3236701" imgH="1897757" progId="Word.Picture.8">
                    <p:embed/>
                  </p:oleObj>
                </mc:Choice>
                <mc:Fallback>
                  <p:oleObj name="图片" r:id="rId6" imgW="3236701" imgH="1897757" progId="Word.Picture.8">
                    <p:embed/>
                    <p:pic>
                      <p:nvPicPr>
                        <p:cNvPr id="60426" name="Object 4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133725" y="1560513"/>
                          <a:ext cx="5830888" cy="341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0427" name="Object 43"/>
            <p:cNvGraphicFramePr>
              <a:graphicFrameLocks noChangeAspect="1"/>
            </p:cNvGraphicFramePr>
            <p:nvPr/>
          </p:nvGraphicFramePr>
          <p:xfrm>
            <a:off x="3133725" y="1535113"/>
            <a:ext cx="5830888" cy="3413125"/>
          </p:xfrm>
          <a:graphic>
            <a:graphicData uri="http://schemas.openxmlformats.org/presentationml/2006/ole">
              <mc:AlternateContent xmlns:mc="http://schemas.openxmlformats.org/markup-compatibility/2006">
                <mc:Choice xmlns:v="urn:schemas-microsoft-com:vml" Requires="v">
                  <p:oleObj spid="_x0000_s44040" name="图片" r:id="rId8" imgW="3236701" imgH="1897757" progId="Word.Picture.8">
                    <p:embed/>
                  </p:oleObj>
                </mc:Choice>
                <mc:Fallback>
                  <p:oleObj name="图片" r:id="rId8" imgW="3236701" imgH="1897757" progId="Word.Picture.8">
                    <p:embed/>
                    <p:pic>
                      <p:nvPicPr>
                        <p:cNvPr id="60427" name="Object 4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3133725" y="1535113"/>
                          <a:ext cx="5830888" cy="341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18" name="Object 44"/>
          <p:cNvGraphicFramePr>
            <a:graphicFrameLocks noChangeAspect="1"/>
          </p:cNvGraphicFramePr>
          <p:nvPr/>
        </p:nvGraphicFramePr>
        <p:xfrm>
          <a:off x="215900" y="2884488"/>
          <a:ext cx="2652713" cy="2957512"/>
        </p:xfrm>
        <a:graphic>
          <a:graphicData uri="http://schemas.openxmlformats.org/presentationml/2006/ole">
            <mc:AlternateContent xmlns:mc="http://schemas.openxmlformats.org/markup-compatibility/2006">
              <mc:Choice xmlns:v="urn:schemas-microsoft-com:vml" Requires="v">
                <p:oleObj spid="_x0000_s44041" name="图片" r:id="rId10" imgW="1656313" imgH="1850169" progId="Word.Picture.8">
                  <p:embed/>
                </p:oleObj>
              </mc:Choice>
              <mc:Fallback>
                <p:oleObj name="图片" r:id="rId10" imgW="1656313" imgH="1850169" progId="Word.Picture.8">
                  <p:embed/>
                  <p:pic>
                    <p:nvPicPr>
                      <p:cNvPr id="18" name="Object 4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15900" y="2884488"/>
                        <a:ext cx="2652713" cy="2957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0424" name="标题 1"/>
          <p:cNvSpPr>
            <a:spLocks noGrp="1"/>
          </p:cNvSpPr>
          <p:nvPr>
            <p:ph type="title"/>
          </p:nvPr>
        </p:nvSpPr>
        <p:spPr>
          <a:xfrm>
            <a:off x="701675" y="71438"/>
            <a:ext cx="8262938" cy="646112"/>
          </a:xfrm>
        </p:spPr>
        <p:txBody>
          <a:bodyPr/>
          <a:lstStyle/>
          <a:p>
            <a:pPr eaLnBrk="1" hangingPunct="1"/>
            <a:r>
              <a:rPr lang="en-US" altLang="zh-CN" sz="2800"/>
              <a:t>7.4.1  </a:t>
            </a:r>
            <a:r>
              <a:rPr lang="zh-CN" altLang="en-US" sz="2800"/>
              <a:t>带有源负载的源极耦合</a:t>
            </a:r>
            <a:r>
              <a:rPr lang="en-US" altLang="zh-CN" sz="2800"/>
              <a:t>CMOS</a:t>
            </a:r>
            <a:r>
              <a:rPr lang="zh-CN" altLang="en-US" sz="2800"/>
              <a:t>差分式放大电路</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Right)">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trips(downLeft)">
                                      <p:cBhvr>
                                        <p:cTn id="1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5">
            <a:hlinkClick r:id="rId3" action="ppaction://hlinksldjump"/>
          </p:cNvPr>
          <p:cNvSpPr>
            <a:spLocks noChangeArrowheads="1"/>
          </p:cNvSpPr>
          <p:nvPr/>
        </p:nvSpPr>
        <p:spPr bwMode="auto">
          <a:xfrm>
            <a:off x="479425" y="692150"/>
            <a:ext cx="502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a:solidFill>
                  <a:srgbClr val="800000"/>
                </a:solidFill>
                <a:latin typeface="Times New Roman" panose="02020603050405020304" pitchFamily="18" charset="0"/>
                <a:ea typeface="楷体_GB2312" pitchFamily="49" charset="-122"/>
              </a:rPr>
              <a:t>3.  </a:t>
            </a:r>
            <a:r>
              <a:rPr lang="zh-CN" altLang="en-US" sz="2400" b="1">
                <a:solidFill>
                  <a:srgbClr val="800000"/>
                </a:solidFill>
                <a:latin typeface="Times New Roman" panose="02020603050405020304" pitchFamily="18" charset="0"/>
                <a:ea typeface="楷体_GB2312" pitchFamily="49" charset="-122"/>
              </a:rPr>
              <a:t>动态指标</a:t>
            </a:r>
          </a:p>
        </p:txBody>
      </p:sp>
      <p:sp>
        <p:nvSpPr>
          <p:cNvPr id="61443" name="Text Box 7"/>
          <p:cNvSpPr txBox="1">
            <a:spLocks noChangeArrowheads="1"/>
          </p:cNvSpPr>
          <p:nvPr/>
        </p:nvSpPr>
        <p:spPr bwMode="auto">
          <a:xfrm>
            <a:off x="522288" y="1109663"/>
            <a:ext cx="4770437"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10000"/>
              </a:spcBef>
              <a:buFontTx/>
              <a:buNone/>
            </a:pP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节点</a:t>
            </a:r>
            <a:r>
              <a:rPr kumimoji="1" lang="en-US" altLang="zh-CN"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d</a:t>
            </a:r>
            <a:r>
              <a:rPr kumimoji="1" lang="en-US" altLang="zh-CN" sz="20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2</a:t>
            </a: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kumimoji="1" lang="en-US" altLang="zh-CN"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d</a:t>
            </a:r>
            <a:r>
              <a:rPr kumimoji="1" lang="en-US" altLang="zh-CN" sz="20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4</a:t>
            </a: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）的</a:t>
            </a:r>
            <a:r>
              <a:rPr kumimoji="1" lang="en-US" altLang="zh-CN"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KCL</a:t>
            </a: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为 </a:t>
            </a:r>
          </a:p>
        </p:txBody>
      </p:sp>
      <p:sp>
        <p:nvSpPr>
          <p:cNvPr id="17" name="Text Box 8"/>
          <p:cNvSpPr txBox="1">
            <a:spLocks noChangeArrowheads="1"/>
          </p:cNvSpPr>
          <p:nvPr/>
        </p:nvSpPr>
        <p:spPr bwMode="auto">
          <a:xfrm>
            <a:off x="719138" y="4362450"/>
            <a:ext cx="5365750"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若满足 </a:t>
            </a:r>
            <a:r>
              <a:rPr kumimoji="1" lang="en-US" altLang="zh-CN"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r</a:t>
            </a:r>
            <a:r>
              <a:rPr kumimoji="1" lang="en-US" altLang="zh-CN" sz="20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ds2 </a:t>
            </a:r>
            <a:r>
              <a:rPr kumimoji="1" lang="en-US" altLang="zh-CN"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 </a:t>
            </a:r>
            <a:r>
              <a:rPr kumimoji="1" lang="en-US" altLang="zh-CN" sz="2000" b="1" i="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r</a:t>
            </a:r>
            <a:r>
              <a:rPr kumimoji="1" lang="en-US" altLang="zh-CN" sz="20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ds4</a:t>
            </a:r>
            <a:r>
              <a:rPr kumimoji="1" lang="en-US" altLang="zh-CN"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 &gt;&gt; </a:t>
            </a:r>
            <a:r>
              <a:rPr kumimoji="1" lang="en-US" altLang="zh-CN" sz="2000" b="1" i="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R</a:t>
            </a:r>
            <a:r>
              <a:rPr kumimoji="1" lang="en-US" altLang="zh-CN" sz="20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L</a:t>
            </a: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，则电压增益为 </a:t>
            </a:r>
          </a:p>
        </p:txBody>
      </p:sp>
      <p:sp>
        <p:nvSpPr>
          <p:cNvPr id="18" name="Text Box 12"/>
          <p:cNvSpPr txBox="1">
            <a:spLocks noChangeArrowheads="1"/>
          </p:cNvSpPr>
          <p:nvPr/>
        </p:nvSpPr>
        <p:spPr bwMode="auto">
          <a:xfrm>
            <a:off x="609600" y="2389188"/>
            <a:ext cx="2709863"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10000"/>
              </a:spcBef>
              <a:buFontTx/>
              <a:buNone/>
            </a:pP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得差模电压增益</a:t>
            </a:r>
          </a:p>
        </p:txBody>
      </p:sp>
      <p:graphicFrame>
        <p:nvGraphicFramePr>
          <p:cNvPr id="61446" name="Object 13"/>
          <p:cNvGraphicFramePr>
            <a:graphicFrameLocks noChangeAspect="1"/>
          </p:cNvGraphicFramePr>
          <p:nvPr/>
        </p:nvGraphicFramePr>
        <p:xfrm>
          <a:off x="5616575" y="836613"/>
          <a:ext cx="2987675" cy="3330575"/>
        </p:xfrm>
        <a:graphic>
          <a:graphicData uri="http://schemas.openxmlformats.org/presentationml/2006/ole">
            <mc:AlternateContent xmlns:mc="http://schemas.openxmlformats.org/markup-compatibility/2006">
              <mc:Choice xmlns:v="urn:schemas-microsoft-com:vml" Requires="v">
                <p:oleObj spid="_x0000_s45064" name="图片" r:id="rId4" imgW="1656313" imgH="1850169" progId="Word.Picture.8">
                  <p:embed/>
                </p:oleObj>
              </mc:Choice>
              <mc:Fallback>
                <p:oleObj name="图片" r:id="rId4" imgW="1656313" imgH="1850169" progId="Word.Picture.8">
                  <p:embed/>
                  <p:pic>
                    <p:nvPicPr>
                      <p:cNvPr id="61446" name="Object 1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6575" y="836613"/>
                        <a:ext cx="2987675" cy="333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14"/>
          <p:cNvGraphicFramePr>
            <a:graphicFrameLocks noChangeAspect="1"/>
          </p:cNvGraphicFramePr>
          <p:nvPr/>
        </p:nvGraphicFramePr>
        <p:xfrm>
          <a:off x="857250" y="1628775"/>
          <a:ext cx="4672013" cy="798513"/>
        </p:xfrm>
        <a:graphic>
          <a:graphicData uri="http://schemas.openxmlformats.org/presentationml/2006/ole">
            <mc:AlternateContent xmlns:mc="http://schemas.openxmlformats.org/markup-compatibility/2006">
              <mc:Choice xmlns:v="urn:schemas-microsoft-com:vml" Requires="v">
                <p:oleObj spid="_x0000_s45065" name="公式" r:id="rId6" imgW="2578100" imgH="444500" progId="Equation.3">
                  <p:embed/>
                </p:oleObj>
              </mc:Choice>
              <mc:Fallback>
                <p:oleObj name="公式" r:id="rId6" imgW="2578100" imgH="444500" progId="Equation.3">
                  <p:embed/>
                  <p:pic>
                    <p:nvPicPr>
                      <p:cNvPr id="20" name="Object 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7250" y="1628775"/>
                        <a:ext cx="4672013"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18"/>
          <p:cNvGraphicFramePr>
            <a:graphicFrameLocks noChangeAspect="1"/>
          </p:cNvGraphicFramePr>
          <p:nvPr/>
        </p:nvGraphicFramePr>
        <p:xfrm>
          <a:off x="1781175" y="2781300"/>
          <a:ext cx="3511550" cy="804863"/>
        </p:xfrm>
        <a:graphic>
          <a:graphicData uri="http://schemas.openxmlformats.org/presentationml/2006/ole">
            <mc:AlternateContent xmlns:mc="http://schemas.openxmlformats.org/markup-compatibility/2006">
              <mc:Choice xmlns:v="urn:schemas-microsoft-com:vml" Requires="v">
                <p:oleObj spid="_x0000_s45066" name="公式" r:id="rId8" imgW="1930400" imgH="444500" progId="Equation.3">
                  <p:embed/>
                </p:oleObj>
              </mc:Choice>
              <mc:Fallback>
                <p:oleObj name="公式" r:id="rId8" imgW="1930400" imgH="444500" progId="Equation.3">
                  <p:embed/>
                  <p:pic>
                    <p:nvPicPr>
                      <p:cNvPr id="21" name="Object 1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81175" y="2781300"/>
                        <a:ext cx="3511550" cy="804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1"/>
          <p:cNvGraphicFramePr>
            <a:graphicFrameLocks noChangeAspect="1"/>
          </p:cNvGraphicFramePr>
          <p:nvPr/>
        </p:nvGraphicFramePr>
        <p:xfrm>
          <a:off x="1644650" y="3571875"/>
          <a:ext cx="1306513" cy="758825"/>
        </p:xfrm>
        <a:graphic>
          <a:graphicData uri="http://schemas.openxmlformats.org/presentationml/2006/ole">
            <mc:AlternateContent xmlns:mc="http://schemas.openxmlformats.org/markup-compatibility/2006">
              <mc:Choice xmlns:v="urn:schemas-microsoft-com:vml" Requires="v">
                <p:oleObj spid="_x0000_s45067" name="公式" r:id="rId10" imgW="761669" imgH="444307" progId="Equation.3">
                  <p:embed/>
                </p:oleObj>
              </mc:Choice>
              <mc:Fallback>
                <p:oleObj name="公式" r:id="rId10" imgW="761669" imgH="444307" progId="Equation.3">
                  <p:embed/>
                  <p:pic>
                    <p:nvPicPr>
                      <p:cNvPr id="22" name="Object 21"/>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44650" y="3571875"/>
                        <a:ext cx="1306513"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0"/>
          <p:cNvGraphicFramePr>
            <a:graphicFrameLocks noChangeAspect="1"/>
          </p:cNvGraphicFramePr>
          <p:nvPr/>
        </p:nvGraphicFramePr>
        <p:xfrm>
          <a:off x="3297238" y="3606800"/>
          <a:ext cx="1308100" cy="758825"/>
        </p:xfrm>
        <a:graphic>
          <a:graphicData uri="http://schemas.openxmlformats.org/presentationml/2006/ole">
            <mc:AlternateContent xmlns:mc="http://schemas.openxmlformats.org/markup-compatibility/2006">
              <mc:Choice xmlns:v="urn:schemas-microsoft-com:vml" Requires="v">
                <p:oleObj spid="_x0000_s45068" name="公式" r:id="rId12" imgW="761669" imgH="444307" progId="Equation.3">
                  <p:embed/>
                </p:oleObj>
              </mc:Choice>
              <mc:Fallback>
                <p:oleObj name="公式" r:id="rId12" imgW="761669" imgH="444307" progId="Equation.3">
                  <p:embed/>
                  <p:pic>
                    <p:nvPicPr>
                      <p:cNvPr id="23" name="Object 20"/>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297238" y="3606800"/>
                        <a:ext cx="1308100" cy="758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Text Box 25"/>
          <p:cNvSpPr txBox="1">
            <a:spLocks noChangeArrowheads="1"/>
          </p:cNvSpPr>
          <p:nvPr/>
        </p:nvSpPr>
        <p:spPr bwMode="auto">
          <a:xfrm>
            <a:off x="782638" y="3629025"/>
            <a:ext cx="2709862"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10000"/>
              </a:spcBef>
              <a:buFontTx/>
              <a:buNone/>
            </a:pPr>
            <a:r>
              <a:rPr kumimoji="1" lang="zh-CN" altLang="en-US" sz="20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其中</a:t>
            </a:r>
          </a:p>
        </p:txBody>
      </p:sp>
      <p:graphicFrame>
        <p:nvGraphicFramePr>
          <p:cNvPr id="25" name="Object 26"/>
          <p:cNvGraphicFramePr>
            <a:graphicFrameLocks noChangeAspect="1"/>
          </p:cNvGraphicFramePr>
          <p:nvPr/>
        </p:nvGraphicFramePr>
        <p:xfrm>
          <a:off x="5400675" y="4221163"/>
          <a:ext cx="2149475" cy="804862"/>
        </p:xfrm>
        <a:graphic>
          <a:graphicData uri="http://schemas.openxmlformats.org/presentationml/2006/ole">
            <mc:AlternateContent xmlns:mc="http://schemas.openxmlformats.org/markup-compatibility/2006">
              <mc:Choice xmlns:v="urn:schemas-microsoft-com:vml" Requires="v">
                <p:oleObj spid="_x0000_s45069" name="公式" r:id="rId14" imgW="1180588" imgH="444307" progId="Equation.3">
                  <p:embed/>
                </p:oleObj>
              </mc:Choice>
              <mc:Fallback>
                <p:oleObj name="公式" r:id="rId14" imgW="1180588" imgH="444307" progId="Equation.3">
                  <p:embed/>
                  <p:pic>
                    <p:nvPicPr>
                      <p:cNvPr id="25" name="Object 2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5400675" y="4221163"/>
                        <a:ext cx="2149475"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6" name="Text Box 27"/>
          <p:cNvSpPr txBox="1">
            <a:spLocks noChangeArrowheads="1"/>
          </p:cNvSpPr>
          <p:nvPr/>
        </p:nvSpPr>
        <p:spPr bwMode="auto">
          <a:xfrm>
            <a:off x="609600" y="5037138"/>
            <a:ext cx="7994650" cy="1200150"/>
          </a:xfrm>
          <a:prstGeom prst="rect">
            <a:avLst/>
          </a:prstGeom>
          <a:solidFill>
            <a:srgbClr val="CCFFCC"/>
          </a:solidFill>
          <a:ln w="12700" cap="sq">
            <a:solidFill>
              <a:srgbClr val="FF6600"/>
            </a:solidFill>
            <a:miter lim="800000"/>
            <a:headEnd type="none" w="sm" len="sm"/>
            <a:tailEnd type="none" w="sm" len="sm"/>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000" b="1">
                <a:solidFill>
                  <a:srgbClr val="000000"/>
                </a:solidFill>
                <a:latin typeface="楷体_GB2312" pitchFamily="49" charset="-122"/>
                <a:ea typeface="楷体_GB2312" pitchFamily="49" charset="-122"/>
                <a:cs typeface="Times New Roman" panose="02020603050405020304" pitchFamily="18" charset="0"/>
                <a:sym typeface="Symbol" panose="05050102010706020507" pitchFamily="18" charset="2"/>
              </a:rPr>
              <a:t>    </a:t>
            </a:r>
            <a:r>
              <a:rPr kumimoji="1" lang="zh-CN" altLang="en-US" sz="2000" b="1">
                <a:solidFill>
                  <a:srgbClr val="000000"/>
                </a:solidFill>
                <a:latin typeface="楷体_GB2312" pitchFamily="49" charset="-122"/>
                <a:ea typeface="楷体_GB2312" pitchFamily="49" charset="-122"/>
                <a:cs typeface="Times New Roman" panose="02020603050405020304" pitchFamily="18" charset="0"/>
                <a:sym typeface="Symbol" panose="05050102010706020507" pitchFamily="18" charset="2"/>
              </a:rPr>
              <a:t>带有源负载的差分放大电路单端输出的差模电压增益不再是双端输出增益的一半，而是与双端输出电压增益相同，即单端输出等效于双端输出。 </a:t>
            </a:r>
          </a:p>
        </p:txBody>
      </p:sp>
      <p:sp>
        <p:nvSpPr>
          <p:cNvPr id="61454" name="标题 1"/>
          <p:cNvSpPr>
            <a:spLocks noGrp="1"/>
          </p:cNvSpPr>
          <p:nvPr>
            <p:ph type="title"/>
          </p:nvPr>
        </p:nvSpPr>
        <p:spPr>
          <a:xfrm>
            <a:off x="701675" y="71438"/>
            <a:ext cx="8262938" cy="646112"/>
          </a:xfrm>
        </p:spPr>
        <p:txBody>
          <a:bodyPr/>
          <a:lstStyle/>
          <a:p>
            <a:pPr eaLnBrk="1" hangingPunct="1"/>
            <a:r>
              <a:rPr lang="en-US" altLang="zh-CN" sz="2800"/>
              <a:t>7.4.1  </a:t>
            </a:r>
            <a:r>
              <a:rPr lang="zh-CN" altLang="en-US" sz="2800"/>
              <a:t>带有源负载的源极耦合</a:t>
            </a:r>
            <a:r>
              <a:rPr lang="en-US" altLang="zh-CN" sz="2800"/>
              <a:t>CMOS</a:t>
            </a:r>
            <a:r>
              <a:rPr lang="zh-CN" altLang="en-US" sz="2800"/>
              <a:t>差分式放大电路</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strips(downRight)">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trips(downRight)">
                                      <p:cBhvr>
                                        <p:cTn id="12" dur="500"/>
                                        <p:tgtEl>
                                          <p:spTgt spid="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strips(downRight)">
                                      <p:cBhvr>
                                        <p:cTn id="17" dur="500"/>
                                        <p:tgtEl>
                                          <p:spTgt spid="2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strips(downRight)">
                                      <p:cBhvr>
                                        <p:cTn id="22" dur="500"/>
                                        <p:tgtEl>
                                          <p:spTgt spid="24"/>
                                        </p:tgtEl>
                                      </p:cBhvr>
                                    </p:animEffect>
                                  </p:childTnLst>
                                </p:cTn>
                              </p:par>
                            </p:childTnLst>
                          </p:cTn>
                        </p:par>
                        <p:par>
                          <p:cTn id="23" fill="hold" nodeType="afterGroup">
                            <p:stCondLst>
                              <p:cond delay="500"/>
                            </p:stCondLst>
                            <p:childTnLst>
                              <p:par>
                                <p:cTn id="24" presetID="18" presetClass="entr" presetSubtype="6"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strips(downRight)">
                                      <p:cBhvr>
                                        <p:cTn id="26" dur="500"/>
                                        <p:tgtEl>
                                          <p:spTgt spid="2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6" fill="hold" nodeType="click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strips(downRight)">
                                      <p:cBhvr>
                                        <p:cTn id="31" dur="500"/>
                                        <p:tgtEl>
                                          <p:spTgt spid="23"/>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8" presetClass="entr" presetSubtype="6"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strips(downRight)">
                                      <p:cBhvr>
                                        <p:cTn id="36" dur="500"/>
                                        <p:tgtEl>
                                          <p:spTgt spid="17"/>
                                        </p:tgtEl>
                                      </p:cBhvr>
                                    </p:animEffect>
                                  </p:childTnLst>
                                </p:cTn>
                              </p:par>
                            </p:childTnLst>
                          </p:cTn>
                        </p:par>
                      </p:childTnLst>
                    </p:cTn>
                  </p:par>
                  <p:par>
                    <p:cTn id="37" fill="hold" nodeType="clickPar">
                      <p:stCondLst>
                        <p:cond delay="indefinite"/>
                      </p:stCondLst>
                      <p:childTnLst>
                        <p:par>
                          <p:cTn id="38" fill="hold" nodeType="withGroup">
                            <p:stCondLst>
                              <p:cond delay="0"/>
                            </p:stCondLst>
                            <p:childTnLst>
                              <p:par>
                                <p:cTn id="39" presetID="18" presetClass="entr" presetSubtype="6" fill="hold" nodeType="click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strips(downRight)">
                                      <p:cBhvr>
                                        <p:cTn id="41" dur="500"/>
                                        <p:tgtEl>
                                          <p:spTgt spid="25"/>
                                        </p:tgtEl>
                                      </p:cBhvr>
                                    </p:animEffect>
                                  </p:childTnLst>
                                </p:cTn>
                              </p:par>
                            </p:childTnLst>
                          </p:cTn>
                        </p:par>
                      </p:childTnLst>
                    </p:cTn>
                  </p:par>
                  <p:par>
                    <p:cTn id="42" fill="hold" nodeType="clickPar">
                      <p:stCondLst>
                        <p:cond delay="indefinite"/>
                      </p:stCondLst>
                      <p:childTnLst>
                        <p:par>
                          <p:cTn id="43" fill="hold" nodeType="withGroup">
                            <p:stCondLst>
                              <p:cond delay="0"/>
                            </p:stCondLst>
                            <p:childTnLst>
                              <p:par>
                                <p:cTn id="44" presetID="18" presetClass="entr" presetSubtype="6" fill="hold" grpId="0" nodeType="clickEffect">
                                  <p:stCondLst>
                                    <p:cond delay="0"/>
                                  </p:stCondLst>
                                  <p:childTnLst>
                                    <p:set>
                                      <p:cBhvr>
                                        <p:cTn id="45" dur="1" fill="hold">
                                          <p:stCondLst>
                                            <p:cond delay="0"/>
                                          </p:stCondLst>
                                        </p:cTn>
                                        <p:tgtEl>
                                          <p:spTgt spid="26"/>
                                        </p:tgtEl>
                                        <p:attrNameLst>
                                          <p:attrName>style.visibility</p:attrName>
                                        </p:attrNameLst>
                                      </p:cBhvr>
                                      <p:to>
                                        <p:strVal val="visible"/>
                                      </p:to>
                                    </p:set>
                                    <p:animEffect transition="in" filter="strips(downRight)">
                                      <p:cBhvr>
                                        <p:cTn id="4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utoUpdateAnimBg="0"/>
      <p:bldP spid="18" grpId="0" autoUpdateAnimBg="0"/>
      <p:bldP spid="24" grpId="0" autoUpdateAnimBg="0"/>
      <p:bldP spid="26" grpId="0" animBg="1" autoUpdateAnimBg="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5">
            <a:hlinkClick r:id="rId3" action="ppaction://hlinksldjump"/>
          </p:cNvPr>
          <p:cNvSpPr>
            <a:spLocks noChangeArrowheads="1"/>
          </p:cNvSpPr>
          <p:nvPr/>
        </p:nvSpPr>
        <p:spPr bwMode="auto">
          <a:xfrm>
            <a:off x="479425" y="692150"/>
            <a:ext cx="5029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a:solidFill>
                  <a:srgbClr val="800000"/>
                </a:solidFill>
                <a:latin typeface="Times New Roman" panose="02020603050405020304" pitchFamily="18" charset="0"/>
                <a:ea typeface="楷体_GB2312" pitchFamily="49" charset="-122"/>
              </a:rPr>
              <a:t>3.  </a:t>
            </a:r>
            <a:r>
              <a:rPr lang="zh-CN" altLang="en-US" sz="2400" b="1">
                <a:solidFill>
                  <a:srgbClr val="800000"/>
                </a:solidFill>
                <a:latin typeface="Times New Roman" panose="02020603050405020304" pitchFamily="18" charset="0"/>
                <a:ea typeface="楷体_GB2312" pitchFamily="49" charset="-122"/>
              </a:rPr>
              <a:t>动态指标</a:t>
            </a:r>
          </a:p>
        </p:txBody>
      </p:sp>
      <p:sp>
        <p:nvSpPr>
          <p:cNvPr id="62467" name="Text Box 6"/>
          <p:cNvSpPr txBox="1">
            <a:spLocks noChangeArrowheads="1"/>
          </p:cNvSpPr>
          <p:nvPr/>
        </p:nvSpPr>
        <p:spPr bwMode="auto">
          <a:xfrm>
            <a:off x="522288" y="1109663"/>
            <a:ext cx="5094287" cy="203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10000"/>
              </a:spcBef>
              <a:buFontTx/>
              <a:buNone/>
            </a:pPr>
            <a:r>
              <a:rPr kumimoji="1"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以上分析结果的前提条件是假设</a:t>
            </a:r>
            <a:r>
              <a:rPr kumimoji="1" lang="en-US" altLang="zh-CN" sz="22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T</a:t>
            </a:r>
            <a:r>
              <a:rPr kumimoji="1" lang="en-US" altLang="zh-CN" sz="22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1 </a:t>
            </a:r>
            <a:r>
              <a:rPr kumimoji="1" lang="en-US" altLang="zh-CN" sz="22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~T</a:t>
            </a:r>
            <a:r>
              <a:rPr kumimoji="1" lang="en-US" altLang="zh-CN" sz="22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4</a:t>
            </a:r>
            <a:r>
              <a:rPr kumimoji="1"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的互导相同，即</a:t>
            </a:r>
          </a:p>
          <a:p>
            <a:pPr eaLnBrk="1" hangingPunct="1">
              <a:lnSpc>
                <a:spcPct val="140000"/>
              </a:lnSpc>
              <a:spcBef>
                <a:spcPct val="10000"/>
              </a:spcBef>
              <a:buFontTx/>
              <a:buNone/>
            </a:pPr>
            <a:r>
              <a:rPr kumimoji="1" lang="zh-CN" altLang="en-US" sz="2200" b="1" i="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          </a:t>
            </a:r>
            <a:r>
              <a:rPr kumimoji="1" lang="en-US" altLang="zh-CN" sz="2200" b="1" i="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K</a:t>
            </a:r>
            <a:r>
              <a:rPr kumimoji="1" lang="en-US" altLang="zh-CN" sz="22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n1</a:t>
            </a:r>
            <a:r>
              <a:rPr kumimoji="1"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kumimoji="1" lang="en-US" altLang="zh-CN" sz="2200" b="1" i="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K</a:t>
            </a:r>
            <a:r>
              <a:rPr kumimoji="1" lang="en-US" altLang="zh-CN" sz="22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n2</a:t>
            </a:r>
            <a:r>
              <a:rPr kumimoji="1"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kumimoji="1" lang="en-US" altLang="zh-CN" sz="2200" b="1" i="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K</a:t>
            </a:r>
            <a:r>
              <a:rPr kumimoji="1" lang="en-US" altLang="zh-CN" sz="22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p3</a:t>
            </a:r>
            <a:r>
              <a:rPr kumimoji="1"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kumimoji="1" lang="en-US" altLang="zh-CN" sz="2200" b="1" i="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K</a:t>
            </a:r>
            <a:r>
              <a:rPr kumimoji="1" lang="en-US" altLang="zh-CN" sz="22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p4</a:t>
            </a:r>
            <a:r>
              <a:rPr kumimoji="1"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kumimoji="1" lang="en-US" altLang="zh-CN" sz="2200" b="1" i="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K</a:t>
            </a:r>
          </a:p>
          <a:p>
            <a:pPr eaLnBrk="1" hangingPunct="1">
              <a:lnSpc>
                <a:spcPct val="140000"/>
              </a:lnSpc>
              <a:spcBef>
                <a:spcPct val="10000"/>
              </a:spcBef>
              <a:buFontTx/>
              <a:buNone/>
            </a:pPr>
            <a:r>
              <a:rPr kumimoji="1" lang="en-US" altLang="zh-CN" sz="2200" b="1" i="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         g</a:t>
            </a:r>
            <a:r>
              <a:rPr kumimoji="1" lang="en-US" altLang="zh-CN" sz="22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m1</a:t>
            </a:r>
            <a:r>
              <a:rPr kumimoji="1"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kumimoji="1" lang="en-US" altLang="zh-CN" sz="2200" b="1" i="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g</a:t>
            </a:r>
            <a:r>
              <a:rPr kumimoji="1" lang="en-US" altLang="zh-CN" sz="22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m2</a:t>
            </a:r>
            <a:r>
              <a:rPr kumimoji="1"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kumimoji="1" lang="en-US" altLang="zh-CN" sz="2200" b="1" i="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g</a:t>
            </a:r>
            <a:r>
              <a:rPr kumimoji="1" lang="en-US" altLang="zh-CN" sz="22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m3</a:t>
            </a:r>
            <a:r>
              <a:rPr kumimoji="1"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kumimoji="1" lang="en-US" altLang="zh-CN" sz="2200" b="1" i="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g</a:t>
            </a:r>
            <a:r>
              <a:rPr kumimoji="1" lang="en-US" altLang="zh-CN" sz="22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m4</a:t>
            </a:r>
            <a:r>
              <a:rPr kumimoji="1"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a:t>
            </a:r>
            <a:r>
              <a:rPr kumimoji="1" lang="en-US" altLang="zh-CN" sz="2200" b="1" i="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g</a:t>
            </a:r>
            <a:r>
              <a:rPr kumimoji="1" lang="en-US" altLang="zh-CN" sz="2200" b="1" baseline="-30000">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m</a:t>
            </a:r>
            <a:endParaRPr kumimoji="1" lang="en-US" altLang="zh-CN" sz="22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endParaRPr>
          </a:p>
        </p:txBody>
      </p:sp>
      <p:sp>
        <p:nvSpPr>
          <p:cNvPr id="10" name="Text Box 7"/>
          <p:cNvSpPr txBox="1">
            <a:spLocks noChangeArrowheads="1"/>
          </p:cNvSpPr>
          <p:nvPr/>
        </p:nvSpPr>
        <p:spPr bwMode="auto">
          <a:xfrm>
            <a:off x="609600" y="4362450"/>
            <a:ext cx="6878638"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0000"/>
              </a:lnSpc>
              <a:spcBef>
                <a:spcPct val="0"/>
              </a:spcBef>
              <a:buFontTx/>
              <a:buNone/>
            </a:pPr>
            <a:r>
              <a:rPr kumimoji="1"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电路的共模电压增益仍然很小，共模抑制很高</a:t>
            </a:r>
          </a:p>
        </p:txBody>
      </p:sp>
      <p:graphicFrame>
        <p:nvGraphicFramePr>
          <p:cNvPr id="62469" name="Object 9"/>
          <p:cNvGraphicFramePr>
            <a:graphicFrameLocks noChangeAspect="1"/>
          </p:cNvGraphicFramePr>
          <p:nvPr/>
        </p:nvGraphicFramePr>
        <p:xfrm>
          <a:off x="5616575" y="836613"/>
          <a:ext cx="2987675" cy="3330575"/>
        </p:xfrm>
        <a:graphic>
          <a:graphicData uri="http://schemas.openxmlformats.org/presentationml/2006/ole">
            <mc:AlternateContent xmlns:mc="http://schemas.openxmlformats.org/markup-compatibility/2006">
              <mc:Choice xmlns:v="urn:schemas-microsoft-com:vml" Requires="v">
                <p:oleObj spid="_x0000_s46083" name="图片" r:id="rId4" imgW="1656313" imgH="1850169" progId="Word.Picture.8">
                  <p:embed/>
                </p:oleObj>
              </mc:Choice>
              <mc:Fallback>
                <p:oleObj name="图片" r:id="rId4" imgW="1656313" imgH="1850169" progId="Word.Picture.8">
                  <p:embed/>
                  <p:pic>
                    <p:nvPicPr>
                      <p:cNvPr id="62469" name="Object 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616575" y="836613"/>
                        <a:ext cx="2987675" cy="3330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Text Box 14"/>
          <p:cNvSpPr txBox="1">
            <a:spLocks noChangeArrowheads="1"/>
          </p:cNvSpPr>
          <p:nvPr/>
        </p:nvSpPr>
        <p:spPr bwMode="auto">
          <a:xfrm>
            <a:off x="609600" y="3311525"/>
            <a:ext cx="4322763" cy="5603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10000"/>
              </a:spcBef>
              <a:buFontTx/>
              <a:buNone/>
            </a:pPr>
            <a:r>
              <a:rPr kumimoji="1" lang="zh-CN" altLang="en-US" sz="2200" b="1">
                <a:solidFill>
                  <a:srgbClr val="000000"/>
                </a:solidFill>
                <a:latin typeface="Times New Roman" panose="02020603050405020304" pitchFamily="18" charset="0"/>
                <a:ea typeface="楷体_GB2312" pitchFamily="49" charset="-122"/>
                <a:cs typeface="Times New Roman" panose="02020603050405020304" pitchFamily="18" charset="0"/>
                <a:sym typeface="Symbol" panose="05050102010706020507" pitchFamily="18" charset="2"/>
              </a:rPr>
              <a:t>参数不同时，结果将有所变化</a:t>
            </a:r>
          </a:p>
        </p:txBody>
      </p:sp>
      <p:sp>
        <p:nvSpPr>
          <p:cNvPr id="62471" name="标题 1"/>
          <p:cNvSpPr>
            <a:spLocks noGrp="1"/>
          </p:cNvSpPr>
          <p:nvPr>
            <p:ph type="title"/>
          </p:nvPr>
        </p:nvSpPr>
        <p:spPr>
          <a:xfrm>
            <a:off x="701675" y="71438"/>
            <a:ext cx="8262938" cy="646112"/>
          </a:xfrm>
        </p:spPr>
        <p:txBody>
          <a:bodyPr/>
          <a:lstStyle/>
          <a:p>
            <a:pPr eaLnBrk="1" hangingPunct="1"/>
            <a:r>
              <a:rPr lang="en-US" altLang="zh-CN" sz="2800"/>
              <a:t>7.4.1  </a:t>
            </a:r>
            <a:r>
              <a:rPr lang="zh-CN" altLang="en-US" sz="2800"/>
              <a:t>带有源负载的源极耦合</a:t>
            </a:r>
            <a:r>
              <a:rPr lang="en-US" altLang="zh-CN" sz="2800"/>
              <a:t>CMOS</a:t>
            </a:r>
            <a:r>
              <a:rPr lang="zh-CN" altLang="en-US" sz="2800"/>
              <a:t>差分式放大电路</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Right)">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strips(downRight)">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utoUpdateAnimBg="0"/>
      <p:bldP spid="12" grpId="0" autoUpdateAnimBg="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标题 1"/>
          <p:cNvSpPr>
            <a:spLocks noGrp="1"/>
          </p:cNvSpPr>
          <p:nvPr>
            <p:ph type="title"/>
          </p:nvPr>
        </p:nvSpPr>
        <p:spPr>
          <a:xfrm>
            <a:off x="701675" y="71438"/>
            <a:ext cx="8118475" cy="646112"/>
          </a:xfrm>
        </p:spPr>
        <p:txBody>
          <a:bodyPr/>
          <a:lstStyle/>
          <a:p>
            <a:pPr eaLnBrk="1" hangingPunct="1"/>
            <a:r>
              <a:rPr lang="en-US" altLang="zh-CN" sz="2800"/>
              <a:t>7.4.2  </a:t>
            </a:r>
            <a:r>
              <a:rPr lang="zh-CN" altLang="en-US" sz="2800"/>
              <a:t>带有源负载的源极耦合</a:t>
            </a:r>
            <a:r>
              <a:rPr lang="en-US" altLang="zh-CN" sz="2800"/>
              <a:t>BJT</a:t>
            </a:r>
            <a:r>
              <a:rPr lang="zh-CN" altLang="en-US" sz="2800"/>
              <a:t>差分式放大电路</a:t>
            </a:r>
          </a:p>
        </p:txBody>
      </p:sp>
      <p:pic>
        <p:nvPicPr>
          <p:cNvPr id="63491" name="Picture 20" descr="未标题-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113" y="949325"/>
            <a:ext cx="5976937" cy="460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21"/>
          <p:cNvSpPr>
            <a:spLocks noChangeArrowheads="1"/>
          </p:cNvSpPr>
          <p:nvPr/>
        </p:nvSpPr>
        <p:spPr bwMode="auto">
          <a:xfrm>
            <a:off x="393700" y="841375"/>
            <a:ext cx="2286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00"/>
                </a:solidFill>
                <a:latin typeface="楷体_GB2312" pitchFamily="49" charset="-122"/>
                <a:ea typeface="楷体_GB2312" pitchFamily="49" charset="-122"/>
              </a:rPr>
              <a:t>静态 </a:t>
            </a:r>
          </a:p>
        </p:txBody>
      </p:sp>
      <p:sp>
        <p:nvSpPr>
          <p:cNvPr id="11" name="Rectangle 22"/>
          <p:cNvSpPr>
            <a:spLocks noChangeArrowheads="1"/>
          </p:cNvSpPr>
          <p:nvPr/>
        </p:nvSpPr>
        <p:spPr bwMode="auto">
          <a:xfrm>
            <a:off x="415925" y="1374775"/>
            <a:ext cx="2438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en-US" altLang="zh-CN" sz="2400" b="1" i="1">
                <a:solidFill>
                  <a:srgbClr val="000000"/>
                </a:solidFill>
                <a:latin typeface="Times New Roman" panose="02020603050405020304" pitchFamily="18" charset="0"/>
                <a:ea typeface="华康简宋"/>
                <a:cs typeface="华康简宋"/>
              </a:rPr>
              <a:t>I</a:t>
            </a:r>
            <a:r>
              <a:rPr kumimoji="1" lang="en-US" altLang="zh-CN" sz="2400" b="1" baseline="-30000">
                <a:solidFill>
                  <a:srgbClr val="000000"/>
                </a:solidFill>
                <a:latin typeface="Times New Roman" panose="02020603050405020304" pitchFamily="18" charset="0"/>
                <a:ea typeface="华康简宋"/>
                <a:cs typeface="华康简宋"/>
              </a:rPr>
              <a:t>E6 </a:t>
            </a:r>
            <a:r>
              <a:rPr kumimoji="1" lang="en-US" altLang="zh-CN" sz="2400" b="1">
                <a:solidFill>
                  <a:srgbClr val="000000"/>
                </a:solidFill>
                <a:latin typeface="Times New Roman" panose="02020603050405020304" pitchFamily="18" charset="0"/>
                <a:ea typeface="华康简宋"/>
                <a:cs typeface="华康简宋"/>
                <a:sym typeface="Symbol" panose="05050102010706020507" pitchFamily="18" charset="2"/>
              </a:rPr>
              <a:t> </a:t>
            </a:r>
            <a:r>
              <a:rPr kumimoji="1" lang="en-US" altLang="zh-CN" sz="2400" b="1" i="1">
                <a:solidFill>
                  <a:srgbClr val="000000"/>
                </a:solidFill>
                <a:latin typeface="Times New Roman" panose="02020603050405020304" pitchFamily="18" charset="0"/>
                <a:ea typeface="华康简宋"/>
                <a:cs typeface="华康简宋"/>
              </a:rPr>
              <a:t>I</a:t>
            </a:r>
            <a:r>
              <a:rPr kumimoji="1" lang="en-US" altLang="zh-CN" sz="2400" b="1" baseline="-30000">
                <a:solidFill>
                  <a:srgbClr val="000000"/>
                </a:solidFill>
                <a:latin typeface="Times New Roman" panose="02020603050405020304" pitchFamily="18" charset="0"/>
                <a:ea typeface="华康简宋"/>
                <a:cs typeface="华康简宋"/>
              </a:rPr>
              <a:t>REF</a:t>
            </a:r>
            <a:endParaRPr kumimoji="1" lang="en-US" altLang="zh-CN" sz="2400" b="1">
              <a:solidFill>
                <a:srgbClr val="000000"/>
              </a:solidFill>
              <a:latin typeface="Times New Roman" panose="02020603050405020304" pitchFamily="18" charset="0"/>
            </a:endParaRPr>
          </a:p>
        </p:txBody>
      </p:sp>
      <p:graphicFrame>
        <p:nvGraphicFramePr>
          <p:cNvPr id="12" name="Object 23"/>
          <p:cNvGraphicFramePr>
            <a:graphicFrameLocks noChangeAspect="1"/>
          </p:cNvGraphicFramePr>
          <p:nvPr/>
        </p:nvGraphicFramePr>
        <p:xfrm>
          <a:off x="735013" y="2022475"/>
          <a:ext cx="2360612" cy="890588"/>
        </p:xfrm>
        <a:graphic>
          <a:graphicData uri="http://schemas.openxmlformats.org/presentationml/2006/ole">
            <mc:AlternateContent xmlns:mc="http://schemas.openxmlformats.org/markup-compatibility/2006">
              <mc:Choice xmlns:v="urn:schemas-microsoft-com:vml" Requires="v">
                <p:oleObj spid="_x0000_s47108" name="公式" r:id="rId4" imgW="1180588" imgH="444307" progId="Equation.3">
                  <p:embed/>
                </p:oleObj>
              </mc:Choice>
              <mc:Fallback>
                <p:oleObj name="公式" r:id="rId4" imgW="1180588" imgH="444307" progId="Equation.3">
                  <p:embed/>
                  <p:pic>
                    <p:nvPicPr>
                      <p:cNvPr id="12" name="Object 2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5013" y="2022475"/>
                        <a:ext cx="2360612" cy="890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24"/>
          <p:cNvGraphicFramePr>
            <a:graphicFrameLocks noChangeAspect="1"/>
          </p:cNvGraphicFramePr>
          <p:nvPr/>
        </p:nvGraphicFramePr>
        <p:xfrm>
          <a:off x="1533525" y="3113088"/>
          <a:ext cx="1371600" cy="892175"/>
        </p:xfrm>
        <a:graphic>
          <a:graphicData uri="http://schemas.openxmlformats.org/presentationml/2006/ole">
            <mc:AlternateContent xmlns:mc="http://schemas.openxmlformats.org/markup-compatibility/2006">
              <mc:Choice xmlns:v="urn:schemas-microsoft-com:vml" Requires="v">
                <p:oleObj spid="_x0000_s47109" name="公式" r:id="rId6" imgW="685502" imgH="444307" progId="Equation.3">
                  <p:embed/>
                </p:oleObj>
              </mc:Choice>
              <mc:Fallback>
                <p:oleObj name="公式" r:id="rId6" imgW="685502" imgH="444307" progId="Equation.3">
                  <p:embed/>
                  <p:pic>
                    <p:nvPicPr>
                      <p:cNvPr id="13" name="Object 2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33525" y="3113088"/>
                        <a:ext cx="1371600" cy="89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ectangle 25"/>
          <p:cNvSpPr>
            <a:spLocks noChangeArrowheads="1"/>
          </p:cNvSpPr>
          <p:nvPr/>
        </p:nvSpPr>
        <p:spPr bwMode="auto">
          <a:xfrm>
            <a:off x="339725" y="3279775"/>
            <a:ext cx="259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en-US" altLang="zh-CN" sz="2400" b="1" i="1">
                <a:solidFill>
                  <a:srgbClr val="000000"/>
                </a:solidFill>
                <a:latin typeface="Times New Roman" panose="02020603050405020304" pitchFamily="18" charset="0"/>
                <a:ea typeface="华康简宋"/>
                <a:cs typeface="华康简宋"/>
              </a:rPr>
              <a:t>I</a:t>
            </a:r>
            <a:r>
              <a:rPr kumimoji="1" lang="en-US" altLang="zh-CN" sz="2400" b="1" baseline="-30000">
                <a:solidFill>
                  <a:srgbClr val="000000"/>
                </a:solidFill>
                <a:latin typeface="Times New Roman" panose="02020603050405020304" pitchFamily="18" charset="0"/>
                <a:ea typeface="华康简宋"/>
                <a:cs typeface="华康简宋"/>
              </a:rPr>
              <a:t>O</a:t>
            </a:r>
            <a:r>
              <a:rPr kumimoji="1" lang="en-US" altLang="zh-CN" sz="2400" b="1" i="1">
                <a:solidFill>
                  <a:srgbClr val="000000"/>
                </a:solidFill>
                <a:latin typeface="Times New Roman" panose="02020603050405020304" pitchFamily="18" charset="0"/>
                <a:ea typeface="华康简宋"/>
                <a:cs typeface="华康简宋"/>
              </a:rPr>
              <a:t> </a:t>
            </a:r>
            <a:r>
              <a:rPr kumimoji="1" lang="zh-CN" altLang="en-US" sz="2400" b="1">
                <a:solidFill>
                  <a:srgbClr val="000000"/>
                </a:solidFill>
                <a:latin typeface="Times New Roman" panose="02020603050405020304" pitchFamily="18" charset="0"/>
                <a:ea typeface="华康简宋"/>
                <a:cs typeface="华康简宋"/>
              </a:rPr>
              <a:t>＝ </a:t>
            </a:r>
            <a:r>
              <a:rPr kumimoji="1" lang="en-US" altLang="zh-CN" sz="2400" b="1" i="1">
                <a:solidFill>
                  <a:srgbClr val="000000"/>
                </a:solidFill>
                <a:latin typeface="Times New Roman" panose="02020603050405020304" pitchFamily="18" charset="0"/>
                <a:ea typeface="华康简宋"/>
                <a:cs typeface="华康简宋"/>
              </a:rPr>
              <a:t>I</a:t>
            </a:r>
            <a:r>
              <a:rPr kumimoji="1" lang="en-US" altLang="zh-CN" sz="2400" b="1" baseline="-30000">
                <a:solidFill>
                  <a:srgbClr val="000000"/>
                </a:solidFill>
                <a:latin typeface="Times New Roman" panose="02020603050405020304" pitchFamily="18" charset="0"/>
                <a:ea typeface="华康简宋"/>
                <a:cs typeface="华康简宋"/>
              </a:rPr>
              <a:t>E5</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Right)">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strips(downRight)">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strips(downRight)">
                                      <p:cBhvr>
                                        <p:cTn id="17" dur="500"/>
                                        <p:tgtEl>
                                          <p:spTgt spid="12"/>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strips(downRight)">
                                      <p:cBhvr>
                                        <p:cTn id="22" dur="500"/>
                                        <p:tgtEl>
                                          <p:spTgt spid="1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strips(downRight)">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utoUpdateAnimBg="0"/>
      <p:bldP spid="11" grpId="0" autoUpdateAnimBg="0"/>
      <p:bldP spid="14" grpId="0" autoUpdateAnimBg="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4514" name="Object 15"/>
          <p:cNvGraphicFramePr>
            <a:graphicFrameLocks noChangeAspect="1"/>
          </p:cNvGraphicFramePr>
          <p:nvPr/>
        </p:nvGraphicFramePr>
        <p:xfrm>
          <a:off x="142875" y="908050"/>
          <a:ext cx="4371975" cy="2786063"/>
        </p:xfrm>
        <a:graphic>
          <a:graphicData uri="http://schemas.openxmlformats.org/presentationml/2006/ole">
            <mc:AlternateContent xmlns:mc="http://schemas.openxmlformats.org/markup-compatibility/2006">
              <mc:Choice xmlns:v="urn:schemas-microsoft-com:vml" Requires="v">
                <p:oleObj spid="_x0000_s48135" name="图片" r:id="rId3" imgW="2570289" imgH="1640348" progId="Word.Picture.8">
                  <p:embed/>
                </p:oleObj>
              </mc:Choice>
              <mc:Fallback>
                <p:oleObj name="图片" r:id="rId3" imgW="2570289" imgH="1640348" progId="Word.Picture.8">
                  <p:embed/>
                  <p:pic>
                    <p:nvPicPr>
                      <p:cNvPr id="64514" name="Object 1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75" y="908050"/>
                        <a:ext cx="4371975" cy="278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4515" name="Object 17"/>
          <p:cNvGraphicFramePr>
            <a:graphicFrameLocks noChangeAspect="1"/>
          </p:cNvGraphicFramePr>
          <p:nvPr/>
        </p:nvGraphicFramePr>
        <p:xfrm>
          <a:off x="4718050" y="765175"/>
          <a:ext cx="4030663" cy="3382963"/>
        </p:xfrm>
        <a:graphic>
          <a:graphicData uri="http://schemas.openxmlformats.org/presentationml/2006/ole">
            <mc:AlternateContent xmlns:mc="http://schemas.openxmlformats.org/markup-compatibility/2006">
              <mc:Choice xmlns:v="urn:schemas-microsoft-com:vml" Requires="v">
                <p:oleObj spid="_x0000_s48136" name="图片" r:id="rId5" imgW="2370222" imgH="1993294" progId="Word.Picture.8">
                  <p:embed/>
                </p:oleObj>
              </mc:Choice>
              <mc:Fallback>
                <p:oleObj name="图片" r:id="rId5" imgW="2370222" imgH="1993294" progId="Word.Picture.8">
                  <p:embed/>
                  <p:pic>
                    <p:nvPicPr>
                      <p:cNvPr id="64515" name="Object 1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8050" y="765175"/>
                        <a:ext cx="4030663" cy="338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ectangle 19"/>
          <p:cNvSpPr>
            <a:spLocks noChangeArrowheads="1"/>
          </p:cNvSpPr>
          <p:nvPr/>
        </p:nvSpPr>
        <p:spPr bwMode="auto">
          <a:xfrm>
            <a:off x="76200" y="4343400"/>
            <a:ext cx="22098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200" b="1">
                <a:solidFill>
                  <a:srgbClr val="000000"/>
                </a:solidFill>
                <a:latin typeface="楷体_GB2312" pitchFamily="49" charset="-122"/>
                <a:ea typeface="楷体_GB2312" pitchFamily="49" charset="-122"/>
              </a:rPr>
              <a:t>差模电压增益</a:t>
            </a:r>
          </a:p>
          <a:p>
            <a:pPr eaLnBrk="1" hangingPunct="1">
              <a:spcBef>
                <a:spcPct val="0"/>
              </a:spcBef>
              <a:buFontTx/>
              <a:buNone/>
            </a:pPr>
            <a:r>
              <a:rPr kumimoji="1" lang="zh-CN" altLang="en-US" sz="2200" b="1">
                <a:solidFill>
                  <a:srgbClr val="000000"/>
                </a:solidFill>
                <a:latin typeface="楷体_GB2312" pitchFamily="49" charset="-122"/>
                <a:ea typeface="楷体_GB2312" pitchFamily="49" charset="-122"/>
              </a:rPr>
              <a:t>（负载开路） </a:t>
            </a:r>
          </a:p>
        </p:txBody>
      </p:sp>
      <p:graphicFrame>
        <p:nvGraphicFramePr>
          <p:cNvPr id="15" name="Object 20"/>
          <p:cNvGraphicFramePr>
            <a:graphicFrameLocks noChangeAspect="1"/>
          </p:cNvGraphicFramePr>
          <p:nvPr/>
        </p:nvGraphicFramePr>
        <p:xfrm>
          <a:off x="2124075" y="4316413"/>
          <a:ext cx="2716213" cy="814387"/>
        </p:xfrm>
        <a:graphic>
          <a:graphicData uri="http://schemas.openxmlformats.org/presentationml/2006/ole">
            <mc:AlternateContent xmlns:mc="http://schemas.openxmlformats.org/markup-compatibility/2006">
              <mc:Choice xmlns:v="urn:schemas-microsoft-com:vml" Requires="v">
                <p:oleObj spid="_x0000_s48137" name="Equation" r:id="rId7" imgW="1358310" imgH="406224" progId="Equation.3">
                  <p:embed/>
                </p:oleObj>
              </mc:Choice>
              <mc:Fallback>
                <p:oleObj name="Equation" r:id="rId7" imgW="1358310" imgH="406224" progId="Equation.3">
                  <p:embed/>
                  <p:pic>
                    <p:nvPicPr>
                      <p:cNvPr id="15" name="Object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124075" y="4316413"/>
                        <a:ext cx="2716213" cy="814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6" name="Object 21"/>
          <p:cNvGraphicFramePr>
            <a:graphicFrameLocks noChangeAspect="1"/>
          </p:cNvGraphicFramePr>
          <p:nvPr/>
        </p:nvGraphicFramePr>
        <p:xfrm>
          <a:off x="5148263" y="4292600"/>
          <a:ext cx="3654425" cy="814388"/>
        </p:xfrm>
        <a:graphic>
          <a:graphicData uri="http://schemas.openxmlformats.org/presentationml/2006/ole">
            <mc:AlternateContent xmlns:mc="http://schemas.openxmlformats.org/markup-compatibility/2006">
              <mc:Choice xmlns:v="urn:schemas-microsoft-com:vml" Requires="v">
                <p:oleObj spid="_x0000_s48138" name="Equation" r:id="rId9" imgW="1828800" imgH="406400" progId="Equation.3">
                  <p:embed/>
                </p:oleObj>
              </mc:Choice>
              <mc:Fallback>
                <p:oleObj name="Equation" r:id="rId9" imgW="1828800" imgH="406400" progId="Equation.3">
                  <p:embed/>
                  <p:pic>
                    <p:nvPicPr>
                      <p:cNvPr id="16" name="Object 2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48263" y="4292600"/>
                        <a:ext cx="3654425" cy="814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nvGrpSpPr>
          <p:cNvPr id="17" name="Group 22"/>
          <p:cNvGrpSpPr>
            <a:grpSpLocks/>
          </p:cNvGrpSpPr>
          <p:nvPr/>
        </p:nvGrpSpPr>
        <p:grpSpPr bwMode="auto">
          <a:xfrm>
            <a:off x="466725" y="5219700"/>
            <a:ext cx="3922713" cy="890588"/>
            <a:chOff x="912" y="3288"/>
            <a:chExt cx="2471" cy="561"/>
          </a:xfrm>
        </p:grpSpPr>
        <p:graphicFrame>
          <p:nvGraphicFramePr>
            <p:cNvPr id="64522" name="Object 23"/>
            <p:cNvGraphicFramePr>
              <a:graphicFrameLocks noChangeAspect="1"/>
            </p:cNvGraphicFramePr>
            <p:nvPr/>
          </p:nvGraphicFramePr>
          <p:xfrm>
            <a:off x="1416" y="3288"/>
            <a:ext cx="1967" cy="561"/>
          </p:xfrm>
          <a:graphic>
            <a:graphicData uri="http://schemas.openxmlformats.org/presentationml/2006/ole">
              <mc:AlternateContent xmlns:mc="http://schemas.openxmlformats.org/markup-compatibility/2006">
                <mc:Choice xmlns:v="urn:schemas-microsoft-com:vml" Requires="v">
                  <p:oleObj spid="_x0000_s48139" name="公式" r:id="rId11" imgW="1562100" imgH="444500" progId="Equation.3">
                    <p:embed/>
                  </p:oleObj>
                </mc:Choice>
                <mc:Fallback>
                  <p:oleObj name="公式" r:id="rId11" imgW="1562100" imgH="444500" progId="Equation.3">
                    <p:embed/>
                    <p:pic>
                      <p:nvPicPr>
                        <p:cNvPr id="64522" name="Object 2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416" y="3288"/>
                          <a:ext cx="1967" cy="5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9" name="Rectangle 24"/>
            <p:cNvSpPr>
              <a:spLocks noChangeArrowheads="1"/>
            </p:cNvSpPr>
            <p:nvPr/>
          </p:nvSpPr>
          <p:spPr bwMode="auto">
            <a:xfrm>
              <a:off x="912" y="3385"/>
              <a:ext cx="480" cy="2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kumimoji="1" lang="zh-CN" altLang="en-US" sz="2200" b="1" kern="0" dirty="0">
                  <a:solidFill>
                    <a:srgbClr val="000000"/>
                  </a:solidFill>
                  <a:latin typeface="楷体_GB2312" pitchFamily="49" charset="-122"/>
                  <a:ea typeface="楷体_GB2312" pitchFamily="49" charset="-122"/>
                </a:rPr>
                <a:t>则 </a:t>
              </a:r>
            </a:p>
          </p:txBody>
        </p:sp>
      </p:grpSp>
      <p:sp>
        <p:nvSpPr>
          <p:cNvPr id="20" name="Rectangle 25"/>
          <p:cNvSpPr>
            <a:spLocks noChangeArrowheads="1"/>
          </p:cNvSpPr>
          <p:nvPr/>
        </p:nvSpPr>
        <p:spPr bwMode="auto">
          <a:xfrm>
            <a:off x="5002213" y="5300663"/>
            <a:ext cx="334803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200" b="1">
                <a:solidFill>
                  <a:srgbClr val="FF0000"/>
                </a:solidFill>
                <a:latin typeface="楷体_GB2312" pitchFamily="49" charset="-122"/>
                <a:ea typeface="楷体_GB2312" pitchFamily="49" charset="-122"/>
              </a:rPr>
              <a:t>单端输出的电压增益接近于双端输出的电压增益 </a:t>
            </a:r>
          </a:p>
        </p:txBody>
      </p:sp>
      <p:sp>
        <p:nvSpPr>
          <p:cNvPr id="64521" name="标题 1"/>
          <p:cNvSpPr>
            <a:spLocks noGrp="1"/>
          </p:cNvSpPr>
          <p:nvPr>
            <p:ph type="title"/>
          </p:nvPr>
        </p:nvSpPr>
        <p:spPr>
          <a:xfrm>
            <a:off x="701675" y="71438"/>
            <a:ext cx="8118475" cy="646112"/>
          </a:xfrm>
        </p:spPr>
        <p:txBody>
          <a:bodyPr/>
          <a:lstStyle/>
          <a:p>
            <a:pPr eaLnBrk="1" hangingPunct="1"/>
            <a:r>
              <a:rPr lang="en-US" altLang="zh-CN" sz="2800"/>
              <a:t>7.4.2  </a:t>
            </a:r>
            <a:r>
              <a:rPr lang="zh-CN" altLang="en-US" sz="2800"/>
              <a:t>带有源负载的源极耦合</a:t>
            </a:r>
            <a:r>
              <a:rPr lang="en-US" altLang="zh-CN" sz="2800"/>
              <a:t>BJT</a:t>
            </a:r>
            <a:r>
              <a:rPr lang="zh-CN" altLang="en-US" sz="2800"/>
              <a:t>差分式放大电路</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Right)">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trips(downRight)">
                                      <p:cBhvr>
                                        <p:cTn id="12" dur="500"/>
                                        <p:tgtEl>
                                          <p:spTgt spid="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trips(downRight)">
                                      <p:cBhvr>
                                        <p:cTn id="17" dur="500"/>
                                        <p:tgtEl>
                                          <p:spTgt spid="1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strips(downRight)">
                                      <p:cBhvr>
                                        <p:cTn id="22" dur="500"/>
                                        <p:tgtEl>
                                          <p:spTgt spid="1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strips(downRight)">
                                      <p:cBhvr>
                                        <p:cTn id="27"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utoUpdateAnimBg="0"/>
      <p:bldP spid="20" grpId="0"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5538" name="Object 5"/>
          <p:cNvGraphicFramePr>
            <a:graphicFrameLocks noChangeAspect="1"/>
          </p:cNvGraphicFramePr>
          <p:nvPr/>
        </p:nvGraphicFramePr>
        <p:xfrm>
          <a:off x="142875" y="908050"/>
          <a:ext cx="4371975" cy="2786063"/>
        </p:xfrm>
        <a:graphic>
          <a:graphicData uri="http://schemas.openxmlformats.org/presentationml/2006/ole">
            <mc:AlternateContent xmlns:mc="http://schemas.openxmlformats.org/markup-compatibility/2006">
              <mc:Choice xmlns:v="urn:schemas-microsoft-com:vml" Requires="v">
                <p:oleObj spid="_x0000_s49157" name="图片" r:id="rId3" imgW="2570289" imgH="1640348" progId="Word.Picture.8">
                  <p:embed/>
                </p:oleObj>
              </mc:Choice>
              <mc:Fallback>
                <p:oleObj name="图片" r:id="rId3" imgW="2570289" imgH="1640348" progId="Word.Picture.8">
                  <p:embed/>
                  <p:pic>
                    <p:nvPicPr>
                      <p:cNvPr id="65538"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2875" y="908050"/>
                        <a:ext cx="4371975" cy="2786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65539" name="Object 6"/>
          <p:cNvGraphicFramePr>
            <a:graphicFrameLocks noChangeAspect="1"/>
          </p:cNvGraphicFramePr>
          <p:nvPr/>
        </p:nvGraphicFramePr>
        <p:xfrm>
          <a:off x="4718050" y="765175"/>
          <a:ext cx="4030663" cy="3382963"/>
        </p:xfrm>
        <a:graphic>
          <a:graphicData uri="http://schemas.openxmlformats.org/presentationml/2006/ole">
            <mc:AlternateContent xmlns:mc="http://schemas.openxmlformats.org/markup-compatibility/2006">
              <mc:Choice xmlns:v="urn:schemas-microsoft-com:vml" Requires="v">
                <p:oleObj spid="_x0000_s49158" name="图片" r:id="rId5" imgW="2370222" imgH="1993294" progId="Word.Picture.8">
                  <p:embed/>
                </p:oleObj>
              </mc:Choice>
              <mc:Fallback>
                <p:oleObj name="图片" r:id="rId5" imgW="2370222" imgH="1993294" progId="Word.Picture.8">
                  <p:embed/>
                  <p:pic>
                    <p:nvPicPr>
                      <p:cNvPr id="65539"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18050" y="765175"/>
                        <a:ext cx="4030663" cy="3382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5540" name="Rectangle 14"/>
          <p:cNvSpPr>
            <a:spLocks noChangeArrowheads="1"/>
          </p:cNvSpPr>
          <p:nvPr/>
        </p:nvSpPr>
        <p:spPr bwMode="auto">
          <a:xfrm>
            <a:off x="533400" y="4343400"/>
            <a:ext cx="792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差模输入电阻    </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30000">
                <a:solidFill>
                  <a:srgbClr val="000000"/>
                </a:solidFill>
                <a:latin typeface="Times New Roman" panose="02020603050405020304" pitchFamily="18" charset="0"/>
                <a:ea typeface="楷体_GB2312" pitchFamily="49" charset="-122"/>
              </a:rPr>
              <a:t>id</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2</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30000">
                <a:solidFill>
                  <a:srgbClr val="000000"/>
                </a:solidFill>
                <a:latin typeface="Times New Roman" panose="02020603050405020304" pitchFamily="18" charset="0"/>
                <a:ea typeface="楷体_GB2312" pitchFamily="49" charset="-122"/>
              </a:rPr>
              <a:t>be</a:t>
            </a:r>
          </a:p>
        </p:txBody>
      </p:sp>
      <p:grpSp>
        <p:nvGrpSpPr>
          <p:cNvPr id="12" name="Group 15"/>
          <p:cNvGrpSpPr>
            <a:grpSpLocks/>
          </p:cNvGrpSpPr>
          <p:nvPr/>
        </p:nvGrpSpPr>
        <p:grpSpPr bwMode="auto">
          <a:xfrm>
            <a:off x="914400" y="4876800"/>
            <a:ext cx="3678238" cy="525463"/>
            <a:chOff x="576" y="3072"/>
            <a:chExt cx="2317" cy="331"/>
          </a:xfrm>
        </p:grpSpPr>
        <p:graphicFrame>
          <p:nvGraphicFramePr>
            <p:cNvPr id="65543" name="Object 16"/>
            <p:cNvGraphicFramePr>
              <a:graphicFrameLocks noChangeAspect="1"/>
            </p:cNvGraphicFramePr>
            <p:nvPr/>
          </p:nvGraphicFramePr>
          <p:xfrm>
            <a:off x="1655" y="3072"/>
            <a:ext cx="1238" cy="331"/>
          </p:xfrm>
          <a:graphic>
            <a:graphicData uri="http://schemas.openxmlformats.org/presentationml/2006/ole">
              <mc:AlternateContent xmlns:mc="http://schemas.openxmlformats.org/markup-compatibility/2006">
                <mc:Choice xmlns:v="urn:schemas-microsoft-com:vml" Requires="v">
                  <p:oleObj spid="_x0000_s49159" name="公式" r:id="rId7" imgW="850900" imgH="228600" progId="Equation.3">
                    <p:embed/>
                  </p:oleObj>
                </mc:Choice>
                <mc:Fallback>
                  <p:oleObj name="公式" r:id="rId7" imgW="850900" imgH="228600" progId="Equation.3">
                    <p:embed/>
                    <p:pic>
                      <p:nvPicPr>
                        <p:cNvPr id="65543" name="Object 1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55" y="3072"/>
                          <a:ext cx="1238" cy="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ectangle 17"/>
            <p:cNvSpPr>
              <a:spLocks noChangeArrowheads="1"/>
            </p:cNvSpPr>
            <p:nvPr/>
          </p:nvSpPr>
          <p:spPr bwMode="auto">
            <a:xfrm>
              <a:off x="576" y="3072"/>
              <a:ext cx="1440"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1" hangingPunct="1">
                <a:defRPr/>
              </a:pPr>
              <a:r>
                <a:rPr kumimoji="1" lang="zh-CN" altLang="en-US" sz="2400" b="1" kern="0">
                  <a:solidFill>
                    <a:srgbClr val="000000"/>
                  </a:solidFill>
                  <a:latin typeface="楷体_GB2312" pitchFamily="49" charset="-122"/>
                  <a:ea typeface="楷体_GB2312" pitchFamily="49" charset="-122"/>
                </a:rPr>
                <a:t>输出电阻</a:t>
              </a:r>
            </a:p>
          </p:txBody>
        </p:sp>
      </p:grpSp>
      <p:sp>
        <p:nvSpPr>
          <p:cNvPr id="65542" name="标题 1"/>
          <p:cNvSpPr>
            <a:spLocks noGrp="1"/>
          </p:cNvSpPr>
          <p:nvPr>
            <p:ph type="title"/>
          </p:nvPr>
        </p:nvSpPr>
        <p:spPr>
          <a:xfrm>
            <a:off x="701675" y="71438"/>
            <a:ext cx="8118475" cy="646112"/>
          </a:xfrm>
        </p:spPr>
        <p:txBody>
          <a:bodyPr/>
          <a:lstStyle/>
          <a:p>
            <a:pPr eaLnBrk="1" hangingPunct="1"/>
            <a:r>
              <a:rPr lang="en-US" altLang="zh-CN" sz="2800"/>
              <a:t>7.4.2  </a:t>
            </a:r>
            <a:r>
              <a:rPr lang="zh-CN" altLang="en-US" sz="2800"/>
              <a:t>带有源负载的源极耦合</a:t>
            </a:r>
            <a:r>
              <a:rPr lang="en-US" altLang="zh-CN" sz="2800"/>
              <a:t>BJT</a:t>
            </a:r>
            <a:r>
              <a:rPr lang="zh-CN" altLang="en-US" sz="2800"/>
              <a:t>差分式放大电路</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Right)">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Picture 56" descr="未标题-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9113" y="949325"/>
            <a:ext cx="5976937" cy="4602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Rectangle 58"/>
          <p:cNvSpPr>
            <a:spLocks noChangeArrowheads="1"/>
          </p:cNvSpPr>
          <p:nvPr/>
        </p:nvSpPr>
        <p:spPr bwMode="auto">
          <a:xfrm>
            <a:off x="358775" y="728663"/>
            <a:ext cx="3995738" cy="53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35000"/>
              </a:lnSpc>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共模输入电阻      </a:t>
            </a:r>
            <a:endParaRPr kumimoji="1" lang="en-US" altLang="zh-CN" sz="2400" b="1">
              <a:solidFill>
                <a:srgbClr val="000000"/>
              </a:solidFill>
              <a:latin typeface="Times New Roman" panose="02020603050405020304" pitchFamily="18" charset="0"/>
              <a:ea typeface="楷体_GB2312" pitchFamily="49" charset="-122"/>
            </a:endParaRPr>
          </a:p>
        </p:txBody>
      </p:sp>
      <p:graphicFrame>
        <p:nvGraphicFramePr>
          <p:cNvPr id="66564" name="对象 6"/>
          <p:cNvGraphicFramePr>
            <a:graphicFrameLocks noChangeAspect="1"/>
          </p:cNvGraphicFramePr>
          <p:nvPr/>
        </p:nvGraphicFramePr>
        <p:xfrm>
          <a:off x="539750" y="1247775"/>
          <a:ext cx="3119438" cy="812800"/>
        </p:xfrm>
        <a:graphic>
          <a:graphicData uri="http://schemas.openxmlformats.org/presentationml/2006/ole">
            <mc:AlternateContent xmlns:mc="http://schemas.openxmlformats.org/markup-compatibility/2006">
              <mc:Choice xmlns:v="urn:schemas-microsoft-com:vml" Requires="v">
                <p:oleObj spid="_x0000_s50179" name="公式" r:id="rId4" imgW="1548728" imgH="406224" progId="Equation.3">
                  <p:embed/>
                </p:oleObj>
              </mc:Choice>
              <mc:Fallback>
                <p:oleObj name="公式" r:id="rId4" imgW="1548728" imgH="406224" progId="Equation.3">
                  <p:embed/>
                  <p:pic>
                    <p:nvPicPr>
                      <p:cNvPr id="66564" name="对象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39750" y="1247775"/>
                        <a:ext cx="3119438"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66565" name="标题 1"/>
          <p:cNvSpPr>
            <a:spLocks noGrp="1"/>
          </p:cNvSpPr>
          <p:nvPr>
            <p:ph type="title"/>
          </p:nvPr>
        </p:nvSpPr>
        <p:spPr>
          <a:xfrm>
            <a:off x="701675" y="71438"/>
            <a:ext cx="8118475" cy="646112"/>
          </a:xfrm>
        </p:spPr>
        <p:txBody>
          <a:bodyPr/>
          <a:lstStyle/>
          <a:p>
            <a:pPr eaLnBrk="1" hangingPunct="1"/>
            <a:r>
              <a:rPr lang="en-US" altLang="zh-CN" sz="2800"/>
              <a:t>7.4.2  </a:t>
            </a:r>
            <a:r>
              <a:rPr lang="zh-CN" altLang="en-US" sz="2800"/>
              <a:t>带有源负载的源极耦合</a:t>
            </a:r>
            <a:r>
              <a:rPr lang="en-US" altLang="zh-CN" sz="2800"/>
              <a:t>BJT</a:t>
            </a:r>
            <a:r>
              <a:rPr lang="zh-CN" altLang="en-US" sz="2800"/>
              <a:t>差分式放大电路</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1188" y="981075"/>
            <a:ext cx="7772400" cy="719138"/>
          </a:xfrm>
        </p:spPr>
        <p:txBody>
          <a:bodyPr rtlCol="0"/>
          <a:lstStyle/>
          <a:p>
            <a:pPr fontAlgn="auto">
              <a:spcAft>
                <a:spcPts val="0"/>
              </a:spcAft>
              <a:defRPr/>
            </a:pPr>
            <a:r>
              <a:rPr lang="en-US" altLang="zh-CN" dirty="0"/>
              <a:t>5.7  </a:t>
            </a:r>
            <a:r>
              <a:rPr lang="zh-CN" altLang="en-US" dirty="0"/>
              <a:t>多级放大电路</a:t>
            </a:r>
          </a:p>
        </p:txBody>
      </p:sp>
      <p:sp>
        <p:nvSpPr>
          <p:cNvPr id="97283" name="副标题 2"/>
          <p:cNvSpPr>
            <a:spLocks noGrp="1"/>
          </p:cNvSpPr>
          <p:nvPr>
            <p:ph type="subTitle" idx="1"/>
          </p:nvPr>
        </p:nvSpPr>
        <p:spPr>
          <a:xfrm>
            <a:off x="1371600" y="1989138"/>
            <a:ext cx="6400800" cy="3649662"/>
          </a:xfrm>
        </p:spPr>
        <p:txBody>
          <a:bodyPr>
            <a:normAutofit/>
          </a:bodyPr>
          <a:lstStyle/>
          <a:p>
            <a:r>
              <a:rPr lang="en-US" altLang="zh-CN" sz="3200" dirty="0"/>
              <a:t>5.7.1   </a:t>
            </a:r>
            <a:r>
              <a:rPr lang="zh-CN" altLang="en-US" sz="3200" dirty="0"/>
              <a:t>共射</a:t>
            </a:r>
            <a:r>
              <a:rPr lang="en-US" altLang="zh-CN" sz="3200" dirty="0"/>
              <a:t>-</a:t>
            </a:r>
            <a:r>
              <a:rPr lang="zh-CN" altLang="en-US" sz="3200" dirty="0"/>
              <a:t>共基放大电路</a:t>
            </a:r>
          </a:p>
          <a:p>
            <a:r>
              <a:rPr lang="en-US" altLang="zh-CN" sz="3200" dirty="0"/>
              <a:t>5.7.2   </a:t>
            </a:r>
            <a:r>
              <a:rPr lang="zh-CN" altLang="en-US" sz="3200" dirty="0"/>
              <a:t>共集</a:t>
            </a:r>
            <a:r>
              <a:rPr lang="en-US" altLang="zh-CN" sz="3200" dirty="0"/>
              <a:t>-</a:t>
            </a:r>
            <a:r>
              <a:rPr lang="zh-CN" altLang="en-US" sz="3200" dirty="0"/>
              <a:t>共集放大电路</a:t>
            </a:r>
          </a:p>
          <a:p>
            <a:r>
              <a:rPr lang="en-US" altLang="zh-CN" sz="3200" dirty="0"/>
              <a:t>5.7.3  </a:t>
            </a:r>
            <a:r>
              <a:rPr lang="zh-CN" altLang="en-US" sz="3200" dirty="0"/>
              <a:t>共源</a:t>
            </a:r>
            <a:r>
              <a:rPr lang="en-US" altLang="zh-CN" sz="3200" dirty="0"/>
              <a:t>-</a:t>
            </a:r>
            <a:r>
              <a:rPr lang="zh-CN" altLang="en-US" sz="3200" dirty="0"/>
              <a:t>共基放大电路</a:t>
            </a:r>
            <a:endParaRPr lang="en-US" altLang="zh-CN" sz="3200" dirty="0"/>
          </a:p>
          <a:p>
            <a:r>
              <a:rPr lang="en-US" altLang="zh-CN" sz="3200" dirty="0"/>
              <a:t>4.7.1   </a:t>
            </a:r>
            <a:r>
              <a:rPr lang="zh-CN" altLang="en-US" sz="3200" dirty="0"/>
              <a:t>共源</a:t>
            </a:r>
            <a:r>
              <a:rPr lang="en-US" altLang="zh-CN" sz="3200" dirty="0"/>
              <a:t>−</a:t>
            </a:r>
            <a:r>
              <a:rPr lang="zh-CN" altLang="en-US" sz="3200" dirty="0"/>
              <a:t>共漏放大电路</a:t>
            </a:r>
          </a:p>
          <a:p>
            <a:r>
              <a:rPr lang="en-US" altLang="zh-CN" sz="3200" dirty="0"/>
              <a:t>4.7.2   </a:t>
            </a:r>
            <a:r>
              <a:rPr lang="zh-CN" altLang="en-US" sz="3200" dirty="0"/>
              <a:t>共源</a:t>
            </a:r>
            <a:r>
              <a:rPr lang="en-US" altLang="zh-CN" sz="3200" dirty="0"/>
              <a:t>−</a:t>
            </a:r>
            <a:r>
              <a:rPr lang="zh-CN" altLang="en-US" sz="3200" dirty="0"/>
              <a:t>共栅放大电路</a:t>
            </a:r>
          </a:p>
          <a:p>
            <a:endParaRPr lang="zh-CN" altLang="en-US" sz="3200" dirty="0"/>
          </a:p>
        </p:txBody>
      </p:sp>
    </p:spTree>
    <p:extLst>
      <p:ext uri="{BB962C8B-B14F-4D97-AF65-F5344CB8AC3E}">
        <p14:creationId xmlns:p14="http://schemas.microsoft.com/office/powerpoint/2010/main" val="419591131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标题 1"/>
          <p:cNvSpPr>
            <a:spLocks noGrp="1"/>
          </p:cNvSpPr>
          <p:nvPr>
            <p:ph type="title"/>
          </p:nvPr>
        </p:nvSpPr>
        <p:spPr>
          <a:xfrm>
            <a:off x="701675" y="71438"/>
            <a:ext cx="7888288" cy="646112"/>
          </a:xfrm>
        </p:spPr>
        <p:txBody>
          <a:bodyPr/>
          <a:lstStyle/>
          <a:p>
            <a:r>
              <a:rPr lang="en-US" altLang="zh-CN"/>
              <a:t>5.7.1  </a:t>
            </a:r>
            <a:r>
              <a:rPr lang="zh-CN" altLang="en-US"/>
              <a:t>共射</a:t>
            </a:r>
            <a:r>
              <a:rPr lang="en-US" altLang="zh-CN"/>
              <a:t>-</a:t>
            </a:r>
            <a:r>
              <a:rPr lang="zh-CN" altLang="en-US"/>
              <a:t>共基放大电路</a:t>
            </a:r>
          </a:p>
        </p:txBody>
      </p:sp>
      <p:sp>
        <p:nvSpPr>
          <p:cNvPr id="98307" name="Rectangle 3"/>
          <p:cNvSpPr>
            <a:spLocks noChangeArrowheads="1"/>
          </p:cNvSpPr>
          <p:nvPr/>
        </p:nvSpPr>
        <p:spPr bwMode="auto">
          <a:xfrm>
            <a:off x="3124200" y="4943475"/>
            <a:ext cx="3352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sz="2400" b="1">
                <a:solidFill>
                  <a:srgbClr val="000000"/>
                </a:solidFill>
                <a:latin typeface="楷体_GB2312" pitchFamily="49" charset="-122"/>
                <a:ea typeface="楷体_GB2312" pitchFamily="49" charset="-122"/>
              </a:rPr>
              <a:t>共射－共基放大电路</a:t>
            </a:r>
          </a:p>
        </p:txBody>
      </p:sp>
      <p:pic>
        <p:nvPicPr>
          <p:cNvPr id="98308" name="Picture 4" descr="46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9413" y="981075"/>
            <a:ext cx="8535987" cy="382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0804409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标题 1"/>
          <p:cNvSpPr>
            <a:spLocks noGrp="1"/>
          </p:cNvSpPr>
          <p:nvPr>
            <p:ph type="title"/>
          </p:nvPr>
        </p:nvSpPr>
        <p:spPr>
          <a:xfrm>
            <a:off x="701675" y="71438"/>
            <a:ext cx="7888288" cy="646112"/>
          </a:xfrm>
        </p:spPr>
        <p:txBody>
          <a:bodyPr/>
          <a:lstStyle/>
          <a:p>
            <a:r>
              <a:rPr lang="en-US" altLang="zh-CN"/>
              <a:t>5.7.1  </a:t>
            </a:r>
            <a:r>
              <a:rPr lang="zh-CN" altLang="en-US"/>
              <a:t>共射</a:t>
            </a:r>
            <a:r>
              <a:rPr lang="en-US" altLang="zh-CN"/>
              <a:t>-</a:t>
            </a:r>
            <a:r>
              <a:rPr lang="zh-CN" altLang="en-US"/>
              <a:t>共基放大电路</a:t>
            </a:r>
          </a:p>
        </p:txBody>
      </p:sp>
      <p:pic>
        <p:nvPicPr>
          <p:cNvPr id="99331" name="Picture 2" descr="未标题-2 拷贝"/>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728663"/>
            <a:ext cx="4743450"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4" name="Object 3"/>
          <p:cNvGraphicFramePr>
            <a:graphicFrameLocks noChangeAspect="1"/>
          </p:cNvGraphicFramePr>
          <p:nvPr/>
        </p:nvGraphicFramePr>
        <p:xfrm>
          <a:off x="611188" y="1339850"/>
          <a:ext cx="3375025" cy="798513"/>
        </p:xfrm>
        <a:graphic>
          <a:graphicData uri="http://schemas.openxmlformats.org/presentationml/2006/ole">
            <mc:AlternateContent xmlns:mc="http://schemas.openxmlformats.org/markup-compatibility/2006">
              <mc:Choice xmlns:v="urn:schemas-microsoft-com:vml" Requires="v">
                <p:oleObj spid="_x0000_s83970" name="公式" r:id="rId4" imgW="1879600" imgH="444500" progId="Equation.3">
                  <p:embed/>
                </p:oleObj>
              </mc:Choice>
              <mc:Fallback>
                <p:oleObj name="公式" r:id="rId4" imgW="1879600" imgH="444500" progId="Equation.3">
                  <p:embed/>
                  <p:pic>
                    <p:nvPicPr>
                      <p:cNvPr id="24"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1188" y="1339850"/>
                        <a:ext cx="3375025"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4"/>
          <p:cNvGraphicFramePr>
            <a:graphicFrameLocks noChangeAspect="1"/>
          </p:cNvGraphicFramePr>
          <p:nvPr/>
        </p:nvGraphicFramePr>
        <p:xfrm>
          <a:off x="468313" y="2473325"/>
          <a:ext cx="2741612" cy="666750"/>
        </p:xfrm>
        <a:graphic>
          <a:graphicData uri="http://schemas.openxmlformats.org/presentationml/2006/ole">
            <mc:AlternateContent xmlns:mc="http://schemas.openxmlformats.org/markup-compatibility/2006">
              <mc:Choice xmlns:v="urn:schemas-microsoft-com:vml" Requires="v">
                <p:oleObj spid="_x0000_s83971" name="公式" r:id="rId6" imgW="1828800" imgH="444500" progId="Equation.3">
                  <p:embed/>
                </p:oleObj>
              </mc:Choice>
              <mc:Fallback>
                <p:oleObj name="公式" r:id="rId6" imgW="1828800" imgH="444500" progId="Equation.3">
                  <p:embed/>
                  <p:pic>
                    <p:nvPicPr>
                      <p:cNvPr id="25" name="Object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8313" y="2473325"/>
                        <a:ext cx="2741612"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5"/>
          <p:cNvGraphicFramePr>
            <a:graphicFrameLocks noChangeAspect="1"/>
          </p:cNvGraphicFramePr>
          <p:nvPr/>
        </p:nvGraphicFramePr>
        <p:xfrm>
          <a:off x="495300" y="3265488"/>
          <a:ext cx="2722563" cy="666750"/>
        </p:xfrm>
        <a:graphic>
          <a:graphicData uri="http://schemas.openxmlformats.org/presentationml/2006/ole">
            <mc:AlternateContent xmlns:mc="http://schemas.openxmlformats.org/markup-compatibility/2006">
              <mc:Choice xmlns:v="urn:schemas-microsoft-com:vml" Requires="v">
                <p:oleObj spid="_x0000_s83972" name="公式" r:id="rId8" imgW="1815312" imgH="444307" progId="Equation.3">
                  <p:embed/>
                </p:oleObj>
              </mc:Choice>
              <mc:Fallback>
                <p:oleObj name="公式" r:id="rId8" imgW="1815312" imgH="444307" progId="Equation.3">
                  <p:embed/>
                  <p:pic>
                    <p:nvPicPr>
                      <p:cNvPr id="26" name="Object 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95300" y="3265488"/>
                        <a:ext cx="2722563" cy="666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 name="Rectangle 6"/>
          <p:cNvSpPr>
            <a:spLocks noChangeArrowheads="1"/>
          </p:cNvSpPr>
          <p:nvPr/>
        </p:nvSpPr>
        <p:spPr bwMode="auto">
          <a:xfrm>
            <a:off x="107950" y="2132013"/>
            <a:ext cx="204787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69875">
              <a:spcBef>
                <a:spcPct val="20000"/>
              </a:spcBef>
              <a:buFont typeface="Arial" panose="020B0604020202020204" pitchFamily="34" charset="0"/>
              <a:buChar char="•"/>
              <a:tabLst>
                <a:tab pos="3060700" algn="ctr"/>
              </a:tabLst>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tabLst>
                <a:tab pos="3060700" algn="ctr"/>
              </a:tabLst>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tabLst>
                <a:tab pos="3060700" algn="ctr"/>
              </a:tabLst>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tabLst>
                <a:tab pos="3060700" algn="ctr"/>
              </a:tabLst>
              <a:defRPr sz="2000">
                <a:solidFill>
                  <a:schemeClr val="tx1"/>
                </a:solidFill>
                <a:latin typeface="Calibri" panose="020F0502020204030204" pitchFamily="34" charset="0"/>
                <a:ea typeface="宋体" panose="02010600030101010101" pitchFamily="2" charset="-122"/>
              </a:defRPr>
            </a:lvl9pPr>
          </a:lstStyle>
          <a:p>
            <a:pPr eaLnBrk="0" hangingPunct="0">
              <a:spcBef>
                <a:spcPct val="0"/>
              </a:spcBef>
              <a:buFontTx/>
              <a:buNone/>
            </a:pPr>
            <a:r>
              <a:rPr kumimoji="1" lang="zh-CN" altLang="en-US" sz="2000" b="1">
                <a:solidFill>
                  <a:srgbClr val="000000"/>
                </a:solidFill>
                <a:latin typeface="楷体_GB2312" pitchFamily="49" charset="-122"/>
                <a:ea typeface="楷体_GB2312" pitchFamily="49" charset="-122"/>
              </a:rPr>
              <a:t>其中                     </a:t>
            </a:r>
          </a:p>
        </p:txBody>
      </p:sp>
      <p:grpSp>
        <p:nvGrpSpPr>
          <p:cNvPr id="28" name="Group 7"/>
          <p:cNvGrpSpPr>
            <a:grpSpLocks/>
          </p:cNvGrpSpPr>
          <p:nvPr/>
        </p:nvGrpSpPr>
        <p:grpSpPr bwMode="auto">
          <a:xfrm>
            <a:off x="263525" y="4003675"/>
            <a:ext cx="4092575" cy="666750"/>
            <a:chOff x="113" y="2296"/>
            <a:chExt cx="2578" cy="420"/>
          </a:xfrm>
        </p:grpSpPr>
        <p:graphicFrame>
          <p:nvGraphicFramePr>
            <p:cNvPr id="99349" name="Object 8"/>
            <p:cNvGraphicFramePr>
              <a:graphicFrameLocks noChangeAspect="1"/>
            </p:cNvGraphicFramePr>
            <p:nvPr/>
          </p:nvGraphicFramePr>
          <p:xfrm>
            <a:off x="748" y="2296"/>
            <a:ext cx="1943" cy="420"/>
          </p:xfrm>
          <a:graphic>
            <a:graphicData uri="http://schemas.openxmlformats.org/presentationml/2006/ole">
              <mc:AlternateContent xmlns:mc="http://schemas.openxmlformats.org/markup-compatibility/2006">
                <mc:Choice xmlns:v="urn:schemas-microsoft-com:vml" Requires="v">
                  <p:oleObj spid="_x0000_s83973" name="公式" r:id="rId10" imgW="2057400" imgH="444500" progId="Equation.3">
                    <p:embed/>
                  </p:oleObj>
                </mc:Choice>
                <mc:Fallback>
                  <p:oleObj name="公式" r:id="rId10" imgW="2057400" imgH="444500" progId="Equation.3">
                    <p:embed/>
                    <p:pic>
                      <p:nvPicPr>
                        <p:cNvPr id="99349"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48" y="2296"/>
                          <a:ext cx="1943"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 name="Rectangle 9"/>
            <p:cNvSpPr>
              <a:spLocks noChangeArrowheads="1"/>
            </p:cNvSpPr>
            <p:nvPr/>
          </p:nvSpPr>
          <p:spPr bwMode="auto">
            <a:xfrm>
              <a:off x="113" y="2364"/>
              <a:ext cx="1896"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r>
                <a:rPr kumimoji="1" lang="zh-CN" altLang="en-US" sz="2000" b="1" kern="0">
                  <a:solidFill>
                    <a:srgbClr val="000000"/>
                  </a:solidFill>
                  <a:latin typeface="楷体_GB2312" pitchFamily="49" charset="-122"/>
                  <a:ea typeface="楷体_GB2312" pitchFamily="49" charset="-122"/>
                </a:rPr>
                <a:t>所以                  </a:t>
              </a:r>
            </a:p>
          </p:txBody>
        </p:sp>
      </p:grpSp>
      <p:grpSp>
        <p:nvGrpSpPr>
          <p:cNvPr id="31" name="Group 10"/>
          <p:cNvGrpSpPr>
            <a:grpSpLocks/>
          </p:cNvGrpSpPr>
          <p:nvPr/>
        </p:nvGrpSpPr>
        <p:grpSpPr bwMode="auto">
          <a:xfrm>
            <a:off x="234950" y="4651375"/>
            <a:ext cx="1892300" cy="396875"/>
            <a:chOff x="95" y="2704"/>
            <a:chExt cx="1192" cy="250"/>
          </a:xfrm>
        </p:grpSpPr>
        <p:graphicFrame>
          <p:nvGraphicFramePr>
            <p:cNvPr id="99347" name="Object 11"/>
            <p:cNvGraphicFramePr>
              <a:graphicFrameLocks noChangeAspect="1"/>
            </p:cNvGraphicFramePr>
            <p:nvPr/>
          </p:nvGraphicFramePr>
          <p:xfrm>
            <a:off x="807" y="2741"/>
            <a:ext cx="480" cy="204"/>
          </p:xfrm>
          <a:graphic>
            <a:graphicData uri="http://schemas.openxmlformats.org/presentationml/2006/ole">
              <mc:AlternateContent xmlns:mc="http://schemas.openxmlformats.org/markup-compatibility/2006">
                <mc:Choice xmlns:v="urn:schemas-microsoft-com:vml" Requires="v">
                  <p:oleObj spid="_x0000_s83974" name="公式" r:id="rId12" imgW="507780" imgH="215806" progId="Equation.3">
                    <p:embed/>
                  </p:oleObj>
                </mc:Choice>
                <mc:Fallback>
                  <p:oleObj name="公式" r:id="rId12" imgW="507780" imgH="215806" progId="Equation.3">
                    <p:embed/>
                    <p:pic>
                      <p:nvPicPr>
                        <p:cNvPr id="99347" name="Object 11"/>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807" y="2741"/>
                          <a:ext cx="480" cy="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3" name="Rectangle 12"/>
            <p:cNvSpPr>
              <a:spLocks noChangeArrowheads="1"/>
            </p:cNvSpPr>
            <p:nvPr/>
          </p:nvSpPr>
          <p:spPr bwMode="auto">
            <a:xfrm>
              <a:off x="95" y="2704"/>
              <a:ext cx="43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r>
                <a:rPr kumimoji="1" lang="zh-CN" altLang="en-US" sz="2000" b="1" kern="0">
                  <a:solidFill>
                    <a:srgbClr val="000000"/>
                  </a:solidFill>
                  <a:latin typeface="楷体_GB2312" pitchFamily="49" charset="-122"/>
                  <a:ea typeface="楷体_GB2312" pitchFamily="49" charset="-122"/>
                </a:rPr>
                <a:t>因为</a:t>
              </a:r>
            </a:p>
          </p:txBody>
        </p:sp>
      </p:grpSp>
      <p:grpSp>
        <p:nvGrpSpPr>
          <p:cNvPr id="34" name="Group 13"/>
          <p:cNvGrpSpPr>
            <a:grpSpLocks/>
          </p:cNvGrpSpPr>
          <p:nvPr/>
        </p:nvGrpSpPr>
        <p:grpSpPr bwMode="auto">
          <a:xfrm>
            <a:off x="215900" y="5137150"/>
            <a:ext cx="2951163" cy="666750"/>
            <a:chOff x="83" y="3010"/>
            <a:chExt cx="1859" cy="420"/>
          </a:xfrm>
        </p:grpSpPr>
        <p:graphicFrame>
          <p:nvGraphicFramePr>
            <p:cNvPr id="99345" name="Object 14"/>
            <p:cNvGraphicFramePr>
              <a:graphicFrameLocks noChangeAspect="1"/>
            </p:cNvGraphicFramePr>
            <p:nvPr/>
          </p:nvGraphicFramePr>
          <p:xfrm>
            <a:off x="743" y="3010"/>
            <a:ext cx="1199" cy="420"/>
          </p:xfrm>
          <a:graphic>
            <a:graphicData uri="http://schemas.openxmlformats.org/presentationml/2006/ole">
              <mc:AlternateContent xmlns:mc="http://schemas.openxmlformats.org/markup-compatibility/2006">
                <mc:Choice xmlns:v="urn:schemas-microsoft-com:vml" Requires="v">
                  <p:oleObj spid="_x0000_s83975" name="公式" r:id="rId14" imgW="1269449" imgH="444307" progId="Equation.3">
                    <p:embed/>
                  </p:oleObj>
                </mc:Choice>
                <mc:Fallback>
                  <p:oleObj name="公式" r:id="rId14" imgW="1269449" imgH="444307" progId="Equation.3">
                    <p:embed/>
                    <p:pic>
                      <p:nvPicPr>
                        <p:cNvPr id="99345" name="Object 14"/>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43" y="3010"/>
                          <a:ext cx="1199" cy="4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6" name="Rectangle 15"/>
            <p:cNvSpPr>
              <a:spLocks noChangeArrowheads="1"/>
            </p:cNvSpPr>
            <p:nvPr/>
          </p:nvSpPr>
          <p:spPr bwMode="auto">
            <a:xfrm>
              <a:off x="83" y="3067"/>
              <a:ext cx="438"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r>
                <a:rPr kumimoji="1" lang="zh-CN" altLang="en-US" sz="2000" b="1" kern="0">
                  <a:solidFill>
                    <a:srgbClr val="000000"/>
                  </a:solidFill>
                  <a:latin typeface="楷体_GB2312" pitchFamily="49" charset="-122"/>
                  <a:ea typeface="楷体_GB2312" pitchFamily="49" charset="-122"/>
                </a:rPr>
                <a:t>因此</a:t>
              </a:r>
            </a:p>
          </p:txBody>
        </p:sp>
      </p:grpSp>
      <p:sp>
        <p:nvSpPr>
          <p:cNvPr id="37" name="Rectangle 16"/>
          <p:cNvSpPr>
            <a:spLocks noChangeArrowheads="1"/>
          </p:cNvSpPr>
          <p:nvPr/>
        </p:nvSpPr>
        <p:spPr bwMode="auto">
          <a:xfrm>
            <a:off x="4427538" y="3895725"/>
            <a:ext cx="4427537" cy="2197100"/>
          </a:xfrm>
          <a:prstGeom prst="rect">
            <a:avLst/>
          </a:prstGeom>
          <a:solidFill>
            <a:srgbClr val="CC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15000"/>
              </a:lnSpc>
            </a:pPr>
            <a:r>
              <a:rPr kumimoji="1" lang="en-US" altLang="zh-CN" sz="2000" b="1">
                <a:solidFill>
                  <a:srgbClr val="000000"/>
                </a:solidFill>
                <a:latin typeface="Times New Roman" panose="02020603050405020304" pitchFamily="18" charset="0"/>
                <a:ea typeface="楷体_GB2312" pitchFamily="49" charset="-122"/>
              </a:rPr>
              <a:t>        </a:t>
            </a:r>
            <a:r>
              <a:rPr kumimoji="1" lang="zh-CN" altLang="en-US" sz="2000" b="1">
                <a:solidFill>
                  <a:srgbClr val="000000"/>
                </a:solidFill>
                <a:latin typeface="Times New Roman" panose="02020603050405020304" pitchFamily="18" charset="0"/>
                <a:ea typeface="楷体_GB2312" pitchFamily="49" charset="-122"/>
              </a:rPr>
              <a:t>组合放大电路总的电压增益等于组成它的各级单管放大电路电压增益的乘积。</a:t>
            </a:r>
          </a:p>
          <a:p>
            <a:pPr>
              <a:lnSpc>
                <a:spcPct val="115000"/>
              </a:lnSpc>
            </a:pPr>
            <a:r>
              <a:rPr kumimoji="1" lang="zh-CN" altLang="en-US" sz="2000" b="1">
                <a:solidFill>
                  <a:srgbClr val="000000"/>
                </a:solidFill>
                <a:latin typeface="Times New Roman" panose="02020603050405020304" pitchFamily="18" charset="0"/>
                <a:ea typeface="楷体_GB2312" pitchFamily="49" charset="-122"/>
              </a:rPr>
              <a:t>        前一级的输出电压是后一级的输入电压，后一级的输入电阻是前一级的负载电阻。</a:t>
            </a:r>
          </a:p>
        </p:txBody>
      </p:sp>
      <p:sp>
        <p:nvSpPr>
          <p:cNvPr id="99340" name="Rectangle 17"/>
          <p:cNvSpPr>
            <a:spLocks noChangeArrowheads="1"/>
          </p:cNvSpPr>
          <p:nvPr/>
        </p:nvSpPr>
        <p:spPr bwMode="auto">
          <a:xfrm>
            <a:off x="395288" y="800100"/>
            <a:ext cx="1800225" cy="5302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400" b="1">
                <a:solidFill>
                  <a:srgbClr val="000000"/>
                </a:solidFill>
                <a:latin typeface="Times New Roman" panose="02020603050405020304" pitchFamily="18" charset="0"/>
                <a:ea typeface="楷体_GB2312" pitchFamily="49" charset="-122"/>
              </a:rPr>
              <a:t>电压增益</a:t>
            </a:r>
          </a:p>
        </p:txBody>
      </p:sp>
      <p:grpSp>
        <p:nvGrpSpPr>
          <p:cNvPr id="39" name="Group 18"/>
          <p:cNvGrpSpPr>
            <a:grpSpLocks/>
          </p:cNvGrpSpPr>
          <p:nvPr/>
        </p:nvGrpSpPr>
        <p:grpSpPr bwMode="auto">
          <a:xfrm>
            <a:off x="6003925" y="2309813"/>
            <a:ext cx="1160463" cy="1587500"/>
            <a:chOff x="3782" y="1523"/>
            <a:chExt cx="731" cy="1000"/>
          </a:xfrm>
        </p:grpSpPr>
        <p:sp>
          <p:nvSpPr>
            <p:cNvPr id="40" name="Line 19"/>
            <p:cNvSpPr>
              <a:spLocks noChangeShapeType="1"/>
            </p:cNvSpPr>
            <p:nvPr/>
          </p:nvSpPr>
          <p:spPr bwMode="auto">
            <a:xfrm>
              <a:off x="3878" y="1523"/>
              <a:ext cx="181" cy="0"/>
            </a:xfrm>
            <a:prstGeom prst="line">
              <a:avLst/>
            </a:prstGeom>
            <a:noFill/>
            <a:ln w="28575">
              <a:solidFill>
                <a:srgbClr val="FF0000"/>
              </a:solidFill>
              <a:round/>
              <a:headEnd/>
              <a:tailEnd type="stealth"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aphicFrame>
          <p:nvGraphicFramePr>
            <p:cNvPr id="99343" name="Object 20"/>
            <p:cNvGraphicFramePr>
              <a:graphicFrameLocks noChangeAspect="1"/>
            </p:cNvGraphicFramePr>
            <p:nvPr/>
          </p:nvGraphicFramePr>
          <p:xfrm>
            <a:off x="3782" y="2103"/>
            <a:ext cx="731" cy="420"/>
          </p:xfrm>
          <a:graphic>
            <a:graphicData uri="http://schemas.openxmlformats.org/presentationml/2006/ole">
              <mc:AlternateContent xmlns:mc="http://schemas.openxmlformats.org/markup-compatibility/2006">
                <mc:Choice xmlns:v="urn:schemas-microsoft-com:vml" Requires="v">
                  <p:oleObj spid="_x0000_s83976" name="公式" r:id="rId16" imgW="774364" imgH="444307" progId="Equation.3">
                    <p:embed/>
                  </p:oleObj>
                </mc:Choice>
                <mc:Fallback>
                  <p:oleObj name="公式" r:id="rId16" imgW="774364" imgH="444307" progId="Equation.3">
                    <p:embed/>
                    <p:pic>
                      <p:nvPicPr>
                        <p:cNvPr id="99343" name="Object 2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782" y="2103"/>
                          <a:ext cx="731" cy="42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42" name="Line 21"/>
            <p:cNvSpPr>
              <a:spLocks noChangeShapeType="1"/>
            </p:cNvSpPr>
            <p:nvPr/>
          </p:nvSpPr>
          <p:spPr bwMode="auto">
            <a:xfrm>
              <a:off x="3878" y="1523"/>
              <a:ext cx="0" cy="637"/>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pSp>
    </p:spTree>
    <p:extLst>
      <p:ext uri="{BB962C8B-B14F-4D97-AF65-F5344CB8AC3E}">
        <p14:creationId xmlns:p14="http://schemas.microsoft.com/office/powerpoint/2010/main" val="74342154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strips(downRight)">
                                      <p:cBhvr>
                                        <p:cTn id="7" dur="500"/>
                                        <p:tgtEl>
                                          <p:spTgt spid="2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12" fill="hold" nodeType="click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strips(downLeft)">
                                      <p:cBhvr>
                                        <p:cTn id="12" dur="500"/>
                                        <p:tgtEl>
                                          <p:spTgt spid="3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strips(downRight)">
                                      <p:cBhvr>
                                        <p:cTn id="17" dur="500"/>
                                        <p:tgtEl>
                                          <p:spTgt spid="27"/>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25"/>
                                        </p:tgtEl>
                                        <p:attrNameLst>
                                          <p:attrName>style.visibility</p:attrName>
                                        </p:attrNameLst>
                                      </p:cBhvr>
                                      <p:to>
                                        <p:strVal val="visible"/>
                                      </p:to>
                                    </p:set>
                                    <p:animEffect transition="in" filter="strips(downRight)">
                                      <p:cBhvr>
                                        <p:cTn id="22" dur="500"/>
                                        <p:tgtEl>
                                          <p:spTgt spid="2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26"/>
                                        </p:tgtEl>
                                        <p:attrNameLst>
                                          <p:attrName>style.visibility</p:attrName>
                                        </p:attrNameLst>
                                      </p:cBhvr>
                                      <p:to>
                                        <p:strVal val="visible"/>
                                      </p:to>
                                    </p:set>
                                    <p:animEffect transition="in" filter="strips(downRight)">
                                      <p:cBhvr>
                                        <p:cTn id="27" dur="500"/>
                                        <p:tgtEl>
                                          <p:spTgt spid="2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strips(downRight)">
                                      <p:cBhvr>
                                        <p:cTn id="32" dur="500"/>
                                        <p:tgtEl>
                                          <p:spTgt spid="2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strips(downRight)">
                                      <p:cBhvr>
                                        <p:cTn id="37" dur="500"/>
                                        <p:tgtEl>
                                          <p:spTgt spid="31"/>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nodeType="clickEffect">
                                  <p:stCondLst>
                                    <p:cond delay="0"/>
                                  </p:stCondLst>
                                  <p:childTnLst>
                                    <p:set>
                                      <p:cBhvr>
                                        <p:cTn id="41" dur="1" fill="hold">
                                          <p:stCondLst>
                                            <p:cond delay="0"/>
                                          </p:stCondLst>
                                        </p:cTn>
                                        <p:tgtEl>
                                          <p:spTgt spid="34"/>
                                        </p:tgtEl>
                                        <p:attrNameLst>
                                          <p:attrName>style.visibility</p:attrName>
                                        </p:attrNameLst>
                                      </p:cBhvr>
                                      <p:to>
                                        <p:strVal val="visible"/>
                                      </p:to>
                                    </p:set>
                                    <p:animEffect transition="in" filter="strips(downRight)">
                                      <p:cBhvr>
                                        <p:cTn id="42" dur="500"/>
                                        <p:tgtEl>
                                          <p:spTgt spid="34"/>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grpId="0" nodeType="clickEffect">
                                  <p:stCondLst>
                                    <p:cond delay="0"/>
                                  </p:stCondLst>
                                  <p:childTnLst>
                                    <p:set>
                                      <p:cBhvr>
                                        <p:cTn id="46" dur="1" fill="hold">
                                          <p:stCondLst>
                                            <p:cond delay="0"/>
                                          </p:stCondLst>
                                        </p:cTn>
                                        <p:tgtEl>
                                          <p:spTgt spid="37"/>
                                        </p:tgtEl>
                                        <p:attrNameLst>
                                          <p:attrName>style.visibility</p:attrName>
                                        </p:attrNameLst>
                                      </p:cBhvr>
                                      <p:to>
                                        <p:strVal val="visible"/>
                                      </p:to>
                                    </p:set>
                                    <p:animEffect transition="in" filter="strips(downRight)">
                                      <p:cBhvr>
                                        <p:cTn id="47"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37" grpId="0" animBg="1"/>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标题 1"/>
          <p:cNvSpPr>
            <a:spLocks noGrp="1"/>
          </p:cNvSpPr>
          <p:nvPr>
            <p:ph type="title"/>
          </p:nvPr>
        </p:nvSpPr>
        <p:spPr>
          <a:xfrm>
            <a:off x="701675" y="71438"/>
            <a:ext cx="7888288" cy="646112"/>
          </a:xfrm>
        </p:spPr>
        <p:txBody>
          <a:bodyPr/>
          <a:lstStyle/>
          <a:p>
            <a:r>
              <a:rPr lang="en-US" altLang="zh-CN"/>
              <a:t>5.7.1  </a:t>
            </a:r>
            <a:r>
              <a:rPr lang="zh-CN" altLang="en-US"/>
              <a:t>共射</a:t>
            </a:r>
            <a:r>
              <a:rPr lang="en-US" altLang="zh-CN"/>
              <a:t>-</a:t>
            </a:r>
            <a:r>
              <a:rPr lang="zh-CN" altLang="en-US"/>
              <a:t>共基放大电路</a:t>
            </a:r>
          </a:p>
        </p:txBody>
      </p:sp>
      <p:pic>
        <p:nvPicPr>
          <p:cNvPr id="100355" name="Picture 2" descr="未标题-2 拷贝"/>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84663" y="1344613"/>
            <a:ext cx="4743450"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6" name="Rectangle 3"/>
          <p:cNvSpPr>
            <a:spLocks noChangeArrowheads="1"/>
          </p:cNvSpPr>
          <p:nvPr/>
        </p:nvSpPr>
        <p:spPr bwMode="auto">
          <a:xfrm>
            <a:off x="395288" y="1304925"/>
            <a:ext cx="1800225" cy="5302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400" b="1">
                <a:solidFill>
                  <a:srgbClr val="000000"/>
                </a:solidFill>
                <a:latin typeface="Times New Roman" panose="02020603050405020304" pitchFamily="18" charset="0"/>
                <a:ea typeface="楷体_GB2312" pitchFamily="49" charset="-122"/>
              </a:rPr>
              <a:t>输入电阻</a:t>
            </a:r>
          </a:p>
        </p:txBody>
      </p:sp>
      <p:grpSp>
        <p:nvGrpSpPr>
          <p:cNvPr id="100357" name="Group 4"/>
          <p:cNvGrpSpPr>
            <a:grpSpLocks/>
          </p:cNvGrpSpPr>
          <p:nvPr/>
        </p:nvGrpSpPr>
        <p:grpSpPr bwMode="auto">
          <a:xfrm>
            <a:off x="468313" y="1860550"/>
            <a:ext cx="3981450" cy="804863"/>
            <a:chOff x="249" y="945"/>
            <a:chExt cx="2508" cy="507"/>
          </a:xfrm>
        </p:grpSpPr>
        <p:sp>
          <p:nvSpPr>
            <p:cNvPr id="14" name="Rectangle 5"/>
            <p:cNvSpPr>
              <a:spLocks noChangeArrowheads="1"/>
            </p:cNvSpPr>
            <p:nvPr/>
          </p:nvSpPr>
          <p:spPr bwMode="auto">
            <a:xfrm>
              <a:off x="249" y="1070"/>
              <a:ext cx="413"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r>
                <a:rPr kumimoji="1" lang="en-US" altLang="zh-CN" sz="2000" b="1" i="1" kern="0">
                  <a:solidFill>
                    <a:srgbClr val="000000"/>
                  </a:solidFill>
                  <a:latin typeface="Times New Roman" pitchFamily="18" charset="0"/>
                  <a:ea typeface="华康简宋" charset="-122"/>
                </a:rPr>
                <a:t>R</a:t>
              </a:r>
              <a:r>
                <a:rPr kumimoji="1" lang="en-US" altLang="zh-CN" sz="2000" b="1" kern="0" baseline="-30000">
                  <a:solidFill>
                    <a:srgbClr val="000000"/>
                  </a:solidFill>
                  <a:latin typeface="Times New Roman" pitchFamily="18" charset="0"/>
                  <a:ea typeface="华康简宋" charset="-122"/>
                </a:rPr>
                <a:t>i</a:t>
              </a:r>
              <a:r>
                <a:rPr kumimoji="1" lang="zh-CN" altLang="en-US" sz="2000" b="1" kern="0">
                  <a:solidFill>
                    <a:srgbClr val="000000"/>
                  </a:solidFill>
                  <a:latin typeface="Times New Roman" pitchFamily="18" charset="0"/>
                  <a:ea typeface="华康简宋" charset="-122"/>
                  <a:cs typeface="Times New Roman" pitchFamily="18" charset="0"/>
                </a:rPr>
                <a:t>＝</a:t>
              </a:r>
              <a:endParaRPr kumimoji="1" lang="zh-CN" altLang="en-US" sz="2000" b="1" kern="0">
                <a:solidFill>
                  <a:srgbClr val="000000"/>
                </a:solidFill>
                <a:latin typeface="Times New Roman" pitchFamily="18" charset="0"/>
                <a:ea typeface="+mn-ea"/>
              </a:endParaRPr>
            </a:p>
          </p:txBody>
        </p:sp>
        <p:graphicFrame>
          <p:nvGraphicFramePr>
            <p:cNvPr id="100361" name="Object 6"/>
            <p:cNvGraphicFramePr>
              <a:graphicFrameLocks noChangeAspect="1"/>
            </p:cNvGraphicFramePr>
            <p:nvPr/>
          </p:nvGraphicFramePr>
          <p:xfrm>
            <a:off x="650" y="945"/>
            <a:ext cx="232" cy="507"/>
          </p:xfrm>
          <a:graphic>
            <a:graphicData uri="http://schemas.openxmlformats.org/presentationml/2006/ole">
              <mc:AlternateContent xmlns:mc="http://schemas.openxmlformats.org/markup-compatibility/2006">
                <mc:Choice xmlns:v="urn:schemas-microsoft-com:vml" Requires="v">
                  <p:oleObj spid="_x0000_s84994" name="公式" r:id="rId4" imgW="203112" imgH="444307" progId="Equation.3">
                    <p:embed/>
                  </p:oleObj>
                </mc:Choice>
                <mc:Fallback>
                  <p:oleObj name="公式" r:id="rId4" imgW="203112" imgH="444307" progId="Equation.3">
                    <p:embed/>
                    <p:pic>
                      <p:nvPicPr>
                        <p:cNvPr id="100361"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 y="945"/>
                          <a:ext cx="232" cy="5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7"/>
            <p:cNvSpPr>
              <a:spLocks noChangeArrowheads="1"/>
            </p:cNvSpPr>
            <p:nvPr/>
          </p:nvSpPr>
          <p:spPr bwMode="auto">
            <a:xfrm>
              <a:off x="850" y="1070"/>
              <a:ext cx="1907" cy="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defRPr/>
              </a:pPr>
              <a:r>
                <a:rPr kumimoji="1" lang="zh-CN" altLang="en-US" sz="2000" b="1" kern="0">
                  <a:solidFill>
                    <a:srgbClr val="000000"/>
                  </a:solidFill>
                  <a:latin typeface="Times New Roman" pitchFamily="18" charset="0"/>
                  <a:ea typeface="华康简宋" charset="-122"/>
                  <a:cs typeface="Times New Roman" pitchFamily="18" charset="0"/>
                </a:rPr>
                <a:t>＝</a:t>
              </a:r>
              <a:r>
                <a:rPr kumimoji="1" lang="en-US" altLang="zh-CN" sz="2000" b="1" i="1" kern="0">
                  <a:solidFill>
                    <a:srgbClr val="000000"/>
                  </a:solidFill>
                  <a:latin typeface="Times New Roman" pitchFamily="18" charset="0"/>
                  <a:ea typeface="华康简宋" charset="-122"/>
                  <a:cs typeface="Times New Roman" pitchFamily="18" charset="0"/>
                </a:rPr>
                <a:t>R</a:t>
              </a:r>
              <a:r>
                <a:rPr kumimoji="1" lang="en-US" altLang="zh-CN" sz="2000" b="1" kern="0" baseline="-30000">
                  <a:solidFill>
                    <a:srgbClr val="000000"/>
                  </a:solidFill>
                  <a:latin typeface="Times New Roman" pitchFamily="18" charset="0"/>
                  <a:ea typeface="华康简宋" charset="-122"/>
                  <a:cs typeface="Times New Roman" pitchFamily="18" charset="0"/>
                </a:rPr>
                <a:t>b</a:t>
              </a:r>
              <a:r>
                <a:rPr kumimoji="1" lang="en-US" altLang="zh-CN" sz="2000" b="1" kern="0">
                  <a:solidFill>
                    <a:srgbClr val="000000"/>
                  </a:solidFill>
                  <a:latin typeface="Times New Roman" pitchFamily="18" charset="0"/>
                  <a:ea typeface="华康简宋" charset="-122"/>
                  <a:cs typeface="Times New Roman" pitchFamily="18" charset="0"/>
                </a:rPr>
                <a:t>||</a:t>
              </a:r>
              <a:r>
                <a:rPr kumimoji="1" lang="en-US" altLang="zh-CN" sz="2000" b="1" i="1" kern="0">
                  <a:solidFill>
                    <a:srgbClr val="000000"/>
                  </a:solidFill>
                  <a:latin typeface="Times New Roman" pitchFamily="18" charset="0"/>
                  <a:ea typeface="华康简宋" charset="-122"/>
                  <a:cs typeface="Times New Roman" pitchFamily="18" charset="0"/>
                </a:rPr>
                <a:t>r</a:t>
              </a:r>
              <a:r>
                <a:rPr kumimoji="1" lang="en-US" altLang="zh-CN" sz="2000" b="1" kern="0" baseline="-30000">
                  <a:solidFill>
                    <a:srgbClr val="000000"/>
                  </a:solidFill>
                  <a:latin typeface="Times New Roman" pitchFamily="18" charset="0"/>
                  <a:ea typeface="华康简宋" charset="-122"/>
                  <a:cs typeface="Times New Roman" pitchFamily="18" charset="0"/>
                </a:rPr>
                <a:t>be1</a:t>
              </a:r>
              <a:r>
                <a:rPr kumimoji="1" lang="zh-CN" altLang="en-US" sz="2000" b="1" kern="0">
                  <a:solidFill>
                    <a:srgbClr val="000000"/>
                  </a:solidFill>
                  <a:latin typeface="Times New Roman" pitchFamily="18" charset="0"/>
                  <a:ea typeface="华康简宋" charset="-122"/>
                  <a:cs typeface="Times New Roman" pitchFamily="18" charset="0"/>
                </a:rPr>
                <a:t>＝</a:t>
              </a:r>
              <a:r>
                <a:rPr kumimoji="1" lang="en-US" altLang="zh-CN" sz="2000" b="1" i="1" kern="0">
                  <a:solidFill>
                    <a:srgbClr val="000000"/>
                  </a:solidFill>
                  <a:latin typeface="Times New Roman" pitchFamily="18" charset="0"/>
                  <a:ea typeface="华康简宋" charset="-122"/>
                  <a:cs typeface="Times New Roman" pitchFamily="18" charset="0"/>
                </a:rPr>
                <a:t>R</a:t>
              </a:r>
              <a:r>
                <a:rPr kumimoji="1" lang="en-US" altLang="zh-CN" sz="2000" b="1" kern="0" baseline="-30000">
                  <a:solidFill>
                    <a:srgbClr val="000000"/>
                  </a:solidFill>
                  <a:latin typeface="Times New Roman" pitchFamily="18" charset="0"/>
                  <a:ea typeface="华康简宋" charset="-122"/>
                  <a:cs typeface="Times New Roman" pitchFamily="18" charset="0"/>
                </a:rPr>
                <a:t>b11</a:t>
              </a:r>
              <a:r>
                <a:rPr kumimoji="1" lang="en-US" altLang="zh-CN" sz="2000" b="1" kern="0">
                  <a:solidFill>
                    <a:srgbClr val="000000"/>
                  </a:solidFill>
                  <a:latin typeface="Times New Roman" pitchFamily="18" charset="0"/>
                  <a:ea typeface="华康简宋" charset="-122"/>
                  <a:cs typeface="Times New Roman" pitchFamily="18" charset="0"/>
                </a:rPr>
                <a:t>||</a:t>
              </a:r>
              <a:r>
                <a:rPr kumimoji="1" lang="en-US" altLang="zh-CN" sz="2000" b="1" i="1" kern="0">
                  <a:solidFill>
                    <a:srgbClr val="000000"/>
                  </a:solidFill>
                  <a:latin typeface="Times New Roman" pitchFamily="18" charset="0"/>
                  <a:ea typeface="华康简宋" charset="-122"/>
                  <a:cs typeface="Times New Roman" pitchFamily="18" charset="0"/>
                </a:rPr>
                <a:t>R</a:t>
              </a:r>
              <a:r>
                <a:rPr kumimoji="1" lang="en-US" altLang="zh-CN" sz="2000" b="1" kern="0" baseline="-30000">
                  <a:solidFill>
                    <a:srgbClr val="000000"/>
                  </a:solidFill>
                  <a:latin typeface="Times New Roman" pitchFamily="18" charset="0"/>
                  <a:ea typeface="华康简宋" charset="-122"/>
                  <a:cs typeface="Times New Roman" pitchFamily="18" charset="0"/>
                </a:rPr>
                <a:t>b21</a:t>
              </a:r>
              <a:r>
                <a:rPr kumimoji="1" lang="en-US" altLang="zh-CN" sz="2000" b="1" kern="0">
                  <a:solidFill>
                    <a:srgbClr val="000000"/>
                  </a:solidFill>
                  <a:latin typeface="Times New Roman" pitchFamily="18" charset="0"/>
                  <a:ea typeface="华康简宋" charset="-122"/>
                  <a:cs typeface="Times New Roman" pitchFamily="18" charset="0"/>
                </a:rPr>
                <a:t>||</a:t>
              </a:r>
              <a:r>
                <a:rPr kumimoji="1" lang="en-US" altLang="zh-CN" sz="2000" b="1" i="1" kern="0">
                  <a:solidFill>
                    <a:srgbClr val="000000"/>
                  </a:solidFill>
                  <a:latin typeface="Times New Roman" pitchFamily="18" charset="0"/>
                  <a:ea typeface="华康简宋" charset="-122"/>
                  <a:cs typeface="Times New Roman" pitchFamily="18" charset="0"/>
                </a:rPr>
                <a:t>r</a:t>
              </a:r>
              <a:r>
                <a:rPr kumimoji="1" lang="en-US" altLang="zh-CN" sz="2000" b="1" kern="0" baseline="-30000">
                  <a:solidFill>
                    <a:srgbClr val="000000"/>
                  </a:solidFill>
                  <a:latin typeface="Times New Roman" pitchFamily="18" charset="0"/>
                  <a:ea typeface="华康简宋" charset="-122"/>
                  <a:cs typeface="Times New Roman" pitchFamily="18" charset="0"/>
                </a:rPr>
                <a:t>be1</a:t>
              </a:r>
              <a:r>
                <a:rPr kumimoji="1" lang="en-US" altLang="zh-CN" sz="2000" b="1" kern="0">
                  <a:solidFill>
                    <a:srgbClr val="000000"/>
                  </a:solidFill>
                  <a:latin typeface="Times New Roman" pitchFamily="18" charset="0"/>
                  <a:ea typeface="华康简宋" charset="-122"/>
                  <a:cs typeface="Times New Roman" pitchFamily="18" charset="0"/>
                </a:rPr>
                <a:t>   </a:t>
              </a:r>
            </a:p>
          </p:txBody>
        </p:sp>
      </p:grpSp>
      <p:sp>
        <p:nvSpPr>
          <p:cNvPr id="100358" name="Rectangle 8"/>
          <p:cNvSpPr>
            <a:spLocks noChangeArrowheads="1"/>
          </p:cNvSpPr>
          <p:nvPr/>
        </p:nvSpPr>
        <p:spPr bwMode="auto">
          <a:xfrm>
            <a:off x="395288" y="2816225"/>
            <a:ext cx="1800225" cy="530225"/>
          </a:xfrm>
          <a:prstGeom prst="rect">
            <a:avLst/>
          </a:prstGeom>
          <a:noFill/>
          <a:ln>
            <a:noFill/>
          </a:ln>
          <a:effectLst/>
          <a:extLst>
            <a:ext uri="{909E8E84-426E-40DD-AFC4-6F175D3DCCD1}">
              <a14:hiddenFill xmlns:a14="http://schemas.microsoft.com/office/drawing/2010/main">
                <a:solidFill>
                  <a:srgbClr val="CCFFFF"/>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0000"/>
              </a:lnSpc>
            </a:pPr>
            <a:r>
              <a:rPr kumimoji="1" lang="zh-CN" altLang="en-US" sz="2400" b="1">
                <a:solidFill>
                  <a:srgbClr val="000000"/>
                </a:solidFill>
                <a:latin typeface="Times New Roman" panose="02020603050405020304" pitchFamily="18" charset="0"/>
                <a:ea typeface="楷体_GB2312" pitchFamily="49" charset="-122"/>
              </a:rPr>
              <a:t>输出电阻</a:t>
            </a:r>
          </a:p>
        </p:txBody>
      </p:sp>
      <p:sp>
        <p:nvSpPr>
          <p:cNvPr id="100359" name="Rectangle 9"/>
          <p:cNvSpPr>
            <a:spLocks noChangeArrowheads="1"/>
          </p:cNvSpPr>
          <p:nvPr/>
        </p:nvSpPr>
        <p:spPr bwMode="auto">
          <a:xfrm>
            <a:off x="971550" y="3392488"/>
            <a:ext cx="102870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000" b="1" i="1">
                <a:solidFill>
                  <a:srgbClr val="000000"/>
                </a:solidFill>
                <a:latin typeface="Times New Roman" panose="02020603050405020304" pitchFamily="18" charset="0"/>
                <a:ea typeface="楷体_GB2312" pitchFamily="49" charset="-122"/>
              </a:rPr>
              <a:t>R</a:t>
            </a:r>
            <a:r>
              <a:rPr kumimoji="1" lang="en-US" altLang="zh-CN" sz="2000" b="1" baseline="-25000">
                <a:solidFill>
                  <a:srgbClr val="000000"/>
                </a:solidFill>
                <a:latin typeface="Times New Roman" panose="02020603050405020304" pitchFamily="18" charset="0"/>
                <a:ea typeface="楷体_GB2312" pitchFamily="49" charset="-122"/>
              </a:rPr>
              <a:t>o</a:t>
            </a:r>
            <a:r>
              <a:rPr kumimoji="1" lang="en-US" altLang="zh-CN" sz="2000" b="1">
                <a:solidFill>
                  <a:srgbClr val="000000"/>
                </a:solidFill>
                <a:latin typeface="Times New Roman" panose="02020603050405020304" pitchFamily="18" charset="0"/>
                <a:ea typeface="楷体_GB2312" pitchFamily="49" charset="-122"/>
              </a:rPr>
              <a:t> </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i="1">
                <a:solidFill>
                  <a:srgbClr val="000000"/>
                </a:solidFill>
                <a:latin typeface="Times New Roman" panose="02020603050405020304" pitchFamily="18" charset="0"/>
                <a:ea typeface="楷体_GB2312" pitchFamily="49" charset="-122"/>
              </a:rPr>
              <a:t>R</a:t>
            </a:r>
            <a:r>
              <a:rPr kumimoji="1" lang="en-US" altLang="zh-CN" sz="2000" b="1" baseline="-25000">
                <a:solidFill>
                  <a:srgbClr val="000000"/>
                </a:solidFill>
                <a:latin typeface="Times New Roman" panose="02020603050405020304" pitchFamily="18" charset="0"/>
                <a:ea typeface="楷体_GB2312" pitchFamily="49" charset="-122"/>
                <a:sym typeface="Symbol" panose="05050102010706020507" pitchFamily="18" charset="2"/>
              </a:rPr>
              <a:t>c2</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 </a:t>
            </a:r>
          </a:p>
        </p:txBody>
      </p:sp>
    </p:spTree>
    <p:extLst>
      <p:ext uri="{BB962C8B-B14F-4D97-AF65-F5344CB8AC3E}">
        <p14:creationId xmlns:p14="http://schemas.microsoft.com/office/powerpoint/2010/main" val="305026333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标题 1"/>
          <p:cNvSpPr>
            <a:spLocks noGrp="1"/>
          </p:cNvSpPr>
          <p:nvPr>
            <p:ph type="title"/>
          </p:nvPr>
        </p:nvSpPr>
        <p:spPr>
          <a:xfrm>
            <a:off x="701675" y="71438"/>
            <a:ext cx="7888288" cy="646112"/>
          </a:xfrm>
        </p:spPr>
        <p:txBody>
          <a:bodyPr/>
          <a:lstStyle/>
          <a:p>
            <a:r>
              <a:rPr lang="en-US" altLang="zh-CN"/>
              <a:t>5.7.2  </a:t>
            </a:r>
            <a:r>
              <a:rPr lang="zh-CN" altLang="en-US"/>
              <a:t>共集</a:t>
            </a:r>
            <a:r>
              <a:rPr lang="en-US" altLang="zh-CN"/>
              <a:t>-</a:t>
            </a:r>
            <a:r>
              <a:rPr lang="zh-CN" altLang="en-US"/>
              <a:t>共集放大电路</a:t>
            </a:r>
          </a:p>
        </p:txBody>
      </p:sp>
      <p:pic>
        <p:nvPicPr>
          <p:cNvPr id="101379" name="Picture 4" descr="46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200" y="1301750"/>
            <a:ext cx="8788400" cy="3090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80" name="Rectangle 5"/>
          <p:cNvSpPr>
            <a:spLocks noChangeArrowheads="1"/>
          </p:cNvSpPr>
          <p:nvPr/>
        </p:nvSpPr>
        <p:spPr bwMode="auto">
          <a:xfrm>
            <a:off x="457200" y="5035550"/>
            <a:ext cx="8382000" cy="625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sz="2800" b="1">
                <a:solidFill>
                  <a:srgbClr val="000000"/>
                </a:solidFill>
                <a:latin typeface="楷体_GB2312" pitchFamily="49" charset="-122"/>
                <a:ea typeface="楷体_GB2312" pitchFamily="49" charset="-122"/>
              </a:rPr>
              <a:t>T</a:t>
            </a:r>
            <a:r>
              <a:rPr kumimoji="1" lang="en-US" altLang="zh-CN" sz="2800" b="1" baseline="-25000">
                <a:solidFill>
                  <a:srgbClr val="000000"/>
                </a:solidFill>
                <a:latin typeface="楷体_GB2312" pitchFamily="49" charset="-122"/>
                <a:ea typeface="楷体_GB2312" pitchFamily="49" charset="-122"/>
              </a:rPr>
              <a:t>1</a:t>
            </a:r>
            <a:r>
              <a:rPr kumimoji="1" lang="zh-CN" altLang="en-US" sz="2800" b="1">
                <a:solidFill>
                  <a:srgbClr val="000000"/>
                </a:solidFill>
                <a:latin typeface="楷体_GB2312" pitchFamily="49" charset="-122"/>
                <a:ea typeface="楷体_GB2312" pitchFamily="49" charset="-122"/>
              </a:rPr>
              <a:t>、</a:t>
            </a:r>
            <a:r>
              <a:rPr kumimoji="1" lang="en-US" altLang="zh-CN" sz="2800" b="1">
                <a:solidFill>
                  <a:srgbClr val="000000"/>
                </a:solidFill>
                <a:latin typeface="楷体_GB2312" pitchFamily="49" charset="-122"/>
                <a:ea typeface="楷体_GB2312" pitchFamily="49" charset="-122"/>
              </a:rPr>
              <a:t>T</a:t>
            </a:r>
            <a:r>
              <a:rPr kumimoji="1" lang="en-US" altLang="zh-CN" sz="2800" b="1" baseline="-25000">
                <a:solidFill>
                  <a:srgbClr val="000000"/>
                </a:solidFill>
                <a:latin typeface="楷体_GB2312" pitchFamily="49" charset="-122"/>
                <a:ea typeface="楷体_GB2312" pitchFamily="49" charset="-122"/>
              </a:rPr>
              <a:t>2</a:t>
            </a:r>
            <a:r>
              <a:rPr kumimoji="1" lang="zh-CN" altLang="en-US" sz="2800" b="1">
                <a:solidFill>
                  <a:srgbClr val="000000"/>
                </a:solidFill>
                <a:latin typeface="楷体_GB2312" pitchFamily="49" charset="-122"/>
                <a:ea typeface="楷体_GB2312" pitchFamily="49" charset="-122"/>
              </a:rPr>
              <a:t>构成复合管，可等效为一个</a:t>
            </a:r>
            <a:r>
              <a:rPr kumimoji="1" lang="en-US" altLang="zh-CN" sz="2800" b="1">
                <a:solidFill>
                  <a:srgbClr val="000000"/>
                </a:solidFill>
                <a:latin typeface="楷体_GB2312" pitchFamily="49" charset="-122"/>
                <a:ea typeface="楷体_GB2312" pitchFamily="49" charset="-122"/>
              </a:rPr>
              <a:t>NPN</a:t>
            </a:r>
            <a:r>
              <a:rPr kumimoji="1" lang="zh-CN" altLang="en-US" sz="2800" b="1">
                <a:solidFill>
                  <a:srgbClr val="000000"/>
                </a:solidFill>
                <a:latin typeface="楷体_GB2312" pitchFamily="49" charset="-122"/>
                <a:ea typeface="楷体_GB2312" pitchFamily="49" charset="-122"/>
              </a:rPr>
              <a:t>管</a:t>
            </a:r>
          </a:p>
        </p:txBody>
      </p:sp>
      <p:sp>
        <p:nvSpPr>
          <p:cNvPr id="101381" name="Rectangle 6"/>
          <p:cNvSpPr>
            <a:spLocks noChangeArrowheads="1"/>
          </p:cNvSpPr>
          <p:nvPr/>
        </p:nvSpPr>
        <p:spPr bwMode="auto">
          <a:xfrm>
            <a:off x="1447800" y="4319588"/>
            <a:ext cx="58674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25000"/>
              </a:lnSpc>
            </a:pPr>
            <a:r>
              <a:rPr kumimoji="1" lang="en-US" altLang="zh-CN" sz="2400" b="1">
                <a:solidFill>
                  <a:srgbClr val="000000"/>
                </a:solidFill>
                <a:latin typeface="楷体_GB2312" pitchFamily="49" charset="-122"/>
                <a:ea typeface="楷体_GB2312" pitchFamily="49" charset="-122"/>
              </a:rPr>
              <a:t>(a) </a:t>
            </a:r>
            <a:r>
              <a:rPr kumimoji="1" lang="zh-CN" altLang="en-US" sz="2400" b="1">
                <a:solidFill>
                  <a:srgbClr val="000000"/>
                </a:solidFill>
                <a:latin typeface="楷体_GB2312" pitchFamily="49" charset="-122"/>
                <a:ea typeface="楷体_GB2312" pitchFamily="49" charset="-122"/>
              </a:rPr>
              <a:t>原理图           </a:t>
            </a:r>
            <a:r>
              <a:rPr kumimoji="1" lang="en-US" altLang="zh-CN" sz="2400" b="1">
                <a:solidFill>
                  <a:srgbClr val="000000"/>
                </a:solidFill>
                <a:latin typeface="楷体_GB2312" pitchFamily="49" charset="-122"/>
                <a:ea typeface="楷体_GB2312" pitchFamily="49" charset="-122"/>
              </a:rPr>
              <a:t>(b)</a:t>
            </a:r>
            <a:r>
              <a:rPr kumimoji="1" lang="zh-CN" altLang="en-US" sz="2400" b="1">
                <a:solidFill>
                  <a:srgbClr val="000000"/>
                </a:solidFill>
                <a:latin typeface="楷体_GB2312" pitchFamily="49" charset="-122"/>
                <a:ea typeface="楷体_GB2312" pitchFamily="49" charset="-122"/>
              </a:rPr>
              <a:t>交流通路</a:t>
            </a:r>
          </a:p>
        </p:txBody>
      </p:sp>
      <p:pic>
        <p:nvPicPr>
          <p:cNvPr id="101382" name="Picture 8" descr="未标题-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300" y="1412875"/>
            <a:ext cx="5040313" cy="244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7892176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标题 1"/>
          <p:cNvSpPr>
            <a:spLocks noGrp="1"/>
          </p:cNvSpPr>
          <p:nvPr>
            <p:ph type="title"/>
          </p:nvPr>
        </p:nvSpPr>
        <p:spPr>
          <a:xfrm>
            <a:off x="701675" y="71438"/>
            <a:ext cx="7888288" cy="646112"/>
          </a:xfrm>
        </p:spPr>
        <p:txBody>
          <a:bodyPr/>
          <a:lstStyle/>
          <a:p>
            <a:r>
              <a:rPr lang="en-US" altLang="zh-CN"/>
              <a:t>5.7.2  </a:t>
            </a:r>
            <a:r>
              <a:rPr lang="zh-CN" altLang="en-US"/>
              <a:t>共集</a:t>
            </a:r>
            <a:r>
              <a:rPr lang="en-US" altLang="zh-CN"/>
              <a:t>-</a:t>
            </a:r>
            <a:r>
              <a:rPr lang="zh-CN" altLang="en-US"/>
              <a:t>共集放大电路</a:t>
            </a:r>
          </a:p>
        </p:txBody>
      </p:sp>
      <p:sp>
        <p:nvSpPr>
          <p:cNvPr id="102403" name="Rectangle 2"/>
          <p:cNvSpPr>
            <a:spLocks noChangeArrowheads="1"/>
          </p:cNvSpPr>
          <p:nvPr/>
        </p:nvSpPr>
        <p:spPr bwMode="auto">
          <a:xfrm>
            <a:off x="323850" y="1016000"/>
            <a:ext cx="294005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b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a:solidFill>
                  <a:srgbClr val="000000"/>
                </a:solidFill>
                <a:latin typeface="Times New Roman" panose="02020603050405020304" pitchFamily="18" charset="0"/>
                <a:ea typeface="楷体_GB2312" pitchFamily="49" charset="-122"/>
              </a:rPr>
              <a:t>1. </a:t>
            </a:r>
            <a:r>
              <a:rPr kumimoji="1" lang="zh-CN" altLang="en-US" sz="2400" b="1">
                <a:solidFill>
                  <a:srgbClr val="000000"/>
                </a:solidFill>
                <a:latin typeface="Times New Roman" panose="02020603050405020304" pitchFamily="18" charset="0"/>
                <a:ea typeface="楷体_GB2312" pitchFamily="49" charset="-122"/>
              </a:rPr>
              <a:t>复合管的主要特性</a:t>
            </a:r>
            <a:endParaRPr kumimoji="1" lang="zh-CN" altLang="en-US" sz="2400" b="1">
              <a:solidFill>
                <a:srgbClr val="000000"/>
              </a:solidFill>
              <a:latin typeface="Times New Roman" panose="02020603050405020304" pitchFamily="18" charset="0"/>
            </a:endParaRPr>
          </a:p>
        </p:txBody>
      </p:sp>
      <p:grpSp>
        <p:nvGrpSpPr>
          <p:cNvPr id="12" name="Group 3"/>
          <p:cNvGrpSpPr>
            <a:grpSpLocks/>
          </p:cNvGrpSpPr>
          <p:nvPr/>
        </p:nvGrpSpPr>
        <p:grpSpPr bwMode="auto">
          <a:xfrm>
            <a:off x="325438" y="1736725"/>
            <a:ext cx="4062412" cy="3189288"/>
            <a:chOff x="205" y="1198"/>
            <a:chExt cx="2559" cy="2009"/>
          </a:xfrm>
        </p:grpSpPr>
        <p:pic>
          <p:nvPicPr>
            <p:cNvPr id="102409" name="Picture 4" descr="未标题-2 拷贝"/>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 y="1198"/>
              <a:ext cx="2559" cy="1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10" name="Rectangle 5"/>
            <p:cNvSpPr>
              <a:spLocks noChangeArrowheads="1"/>
            </p:cNvSpPr>
            <p:nvPr/>
          </p:nvSpPr>
          <p:spPr bwMode="auto">
            <a:xfrm>
              <a:off x="409" y="2976"/>
              <a:ext cx="2017"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b="1">
                  <a:solidFill>
                    <a:srgbClr val="000000"/>
                  </a:solidFill>
                  <a:latin typeface="Times New Roman" panose="02020603050405020304" pitchFamily="18" charset="0"/>
                  <a:ea typeface="楷体_GB2312" pitchFamily="49" charset="-122"/>
                </a:rPr>
                <a:t>两只</a:t>
              </a:r>
              <a:r>
                <a:rPr kumimoji="1" lang="en-US" altLang="zh-CN" b="1">
                  <a:solidFill>
                    <a:srgbClr val="000000"/>
                  </a:solidFill>
                  <a:latin typeface="Times New Roman" panose="02020603050405020304" pitchFamily="18" charset="0"/>
                  <a:ea typeface="楷体_GB2312" pitchFamily="49" charset="-122"/>
                </a:rPr>
                <a:t>NPN</a:t>
              </a:r>
              <a:r>
                <a:rPr kumimoji="1" lang="zh-CN" altLang="en-US" b="1">
                  <a:solidFill>
                    <a:srgbClr val="000000"/>
                  </a:solidFill>
                  <a:latin typeface="Times New Roman" panose="02020603050405020304" pitchFamily="18" charset="0"/>
                  <a:ea typeface="楷体_GB2312" pitchFamily="49" charset="-122"/>
                </a:rPr>
                <a:t>型</a:t>
              </a:r>
              <a:r>
                <a:rPr kumimoji="1" lang="en-US" altLang="zh-CN" b="1">
                  <a:solidFill>
                    <a:srgbClr val="000000"/>
                  </a:solidFill>
                  <a:latin typeface="Times New Roman" panose="02020603050405020304" pitchFamily="18" charset="0"/>
                  <a:ea typeface="楷体_GB2312" pitchFamily="49" charset="-122"/>
                </a:rPr>
                <a:t>BJT</a:t>
              </a:r>
              <a:r>
                <a:rPr kumimoji="1" lang="zh-CN" altLang="en-US" b="1">
                  <a:solidFill>
                    <a:srgbClr val="000000"/>
                  </a:solidFill>
                  <a:latin typeface="Times New Roman" panose="02020603050405020304" pitchFamily="18" charset="0"/>
                  <a:ea typeface="楷体_GB2312" pitchFamily="49" charset="-122"/>
                </a:rPr>
                <a:t>组成的复合管 </a:t>
              </a:r>
            </a:p>
          </p:txBody>
        </p:sp>
      </p:grpSp>
      <p:sp>
        <p:nvSpPr>
          <p:cNvPr id="15" name="Rectangle 6"/>
          <p:cNvSpPr>
            <a:spLocks noChangeArrowheads="1"/>
          </p:cNvSpPr>
          <p:nvPr/>
        </p:nvSpPr>
        <p:spPr bwMode="auto">
          <a:xfrm>
            <a:off x="2987675" y="494506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i="1">
                <a:solidFill>
                  <a:srgbClr val="000000"/>
                </a:solidFill>
                <a:latin typeface="Times New Roman" panose="02020603050405020304" pitchFamily="18" charset="0"/>
                <a:ea typeface="华康简宋"/>
                <a:cs typeface="华康简宋"/>
              </a:rPr>
              <a:t>r</a:t>
            </a:r>
            <a:r>
              <a:rPr kumimoji="1" lang="en-US" altLang="zh-CN" sz="2400" b="1" baseline="-30000">
                <a:solidFill>
                  <a:srgbClr val="000000"/>
                </a:solidFill>
                <a:latin typeface="Times New Roman" panose="02020603050405020304" pitchFamily="18" charset="0"/>
                <a:ea typeface="华康简宋"/>
                <a:cs typeface="华康简宋"/>
              </a:rPr>
              <a:t>be</a:t>
            </a:r>
            <a:r>
              <a:rPr kumimoji="1" lang="zh-CN" altLang="en-US" sz="2400" b="1">
                <a:solidFill>
                  <a:srgbClr val="000000"/>
                </a:solidFill>
                <a:latin typeface="Times New Roman" panose="02020603050405020304" pitchFamily="18" charset="0"/>
                <a:ea typeface="华康简宋"/>
                <a:cs typeface="Times New Roman" panose="02020603050405020304" pitchFamily="18" charset="0"/>
              </a:rPr>
              <a:t>＝</a:t>
            </a:r>
            <a:r>
              <a:rPr kumimoji="1" lang="en-US" altLang="zh-CN" sz="2400" b="1" i="1">
                <a:solidFill>
                  <a:srgbClr val="000000"/>
                </a:solidFill>
                <a:latin typeface="Times New Roman" panose="02020603050405020304" pitchFamily="18" charset="0"/>
                <a:ea typeface="华康简宋"/>
                <a:cs typeface="华康简宋"/>
              </a:rPr>
              <a:t>r</a:t>
            </a:r>
            <a:r>
              <a:rPr kumimoji="1" lang="en-US" altLang="zh-CN" sz="2400" b="1" baseline="-30000">
                <a:solidFill>
                  <a:srgbClr val="000000"/>
                </a:solidFill>
                <a:latin typeface="Times New Roman" panose="02020603050405020304" pitchFamily="18" charset="0"/>
                <a:ea typeface="华康简宋"/>
                <a:cs typeface="华康简宋"/>
              </a:rPr>
              <a:t>be1</a:t>
            </a:r>
            <a:r>
              <a:rPr kumimoji="1" lang="zh-CN" altLang="en-US" sz="2400" b="1">
                <a:solidFill>
                  <a:srgbClr val="000000"/>
                </a:solidFill>
                <a:latin typeface="Times New Roman" panose="02020603050405020304" pitchFamily="18" charset="0"/>
                <a:ea typeface="华康简宋"/>
                <a:cs typeface="华康简宋"/>
              </a:rPr>
              <a:t>＋</a:t>
            </a:r>
            <a:r>
              <a:rPr kumimoji="1" lang="en-US" altLang="zh-CN" sz="2400" b="1">
                <a:solidFill>
                  <a:srgbClr val="000000"/>
                </a:solidFill>
                <a:latin typeface="Times New Roman" panose="02020603050405020304" pitchFamily="18" charset="0"/>
                <a:ea typeface="华康简宋"/>
                <a:cs typeface="华康简宋"/>
              </a:rPr>
              <a:t>(1</a:t>
            </a:r>
            <a:r>
              <a:rPr kumimoji="1" lang="zh-CN" altLang="en-US" sz="2400" b="1">
                <a:solidFill>
                  <a:srgbClr val="000000"/>
                </a:solidFill>
                <a:latin typeface="Times New Roman" panose="02020603050405020304" pitchFamily="18" charset="0"/>
                <a:ea typeface="华康简宋"/>
                <a:cs typeface="华康简宋"/>
              </a:rPr>
              <a:t>＋</a:t>
            </a:r>
            <a:r>
              <a:rPr kumimoji="1" lang="zh-CN" altLang="en-US" sz="2400" b="1" i="1">
                <a:solidFill>
                  <a:srgbClr val="000000"/>
                </a:solidFill>
                <a:latin typeface="Times New Roman" panose="02020603050405020304" pitchFamily="18" charset="0"/>
                <a:ea typeface="华康简宋"/>
                <a:cs typeface="华康简宋"/>
                <a:sym typeface="Symbol" panose="05050102010706020507" pitchFamily="18" charset="2"/>
              </a:rPr>
              <a:t></a:t>
            </a:r>
            <a:r>
              <a:rPr kumimoji="1" lang="en-US" altLang="zh-CN" sz="2400" b="1" baseline="-30000">
                <a:solidFill>
                  <a:srgbClr val="000000"/>
                </a:solidFill>
                <a:latin typeface="Times New Roman" panose="02020603050405020304" pitchFamily="18" charset="0"/>
                <a:ea typeface="华康简宋"/>
                <a:cs typeface="华康简宋"/>
              </a:rPr>
              <a:t>1</a:t>
            </a:r>
            <a:r>
              <a:rPr kumimoji="1" lang="en-US" altLang="zh-CN" sz="2400" b="1">
                <a:solidFill>
                  <a:srgbClr val="000000"/>
                </a:solidFill>
                <a:latin typeface="Times New Roman" panose="02020603050405020304" pitchFamily="18" charset="0"/>
                <a:ea typeface="华康简宋"/>
                <a:cs typeface="华康简宋"/>
                <a:sym typeface="Symbol" panose="05050102010706020507" pitchFamily="18" charset="2"/>
              </a:rPr>
              <a:t>)</a:t>
            </a:r>
            <a:r>
              <a:rPr kumimoji="1" lang="en-US" altLang="zh-CN" sz="2400" b="1" i="1">
                <a:solidFill>
                  <a:srgbClr val="000000"/>
                </a:solidFill>
                <a:latin typeface="Times New Roman" panose="02020603050405020304" pitchFamily="18" charset="0"/>
                <a:ea typeface="华康简宋"/>
                <a:cs typeface="华康简宋"/>
                <a:sym typeface="Symbol" panose="05050102010706020507" pitchFamily="18" charset="2"/>
              </a:rPr>
              <a:t>r</a:t>
            </a:r>
            <a:r>
              <a:rPr kumimoji="1" lang="en-US" altLang="zh-CN" sz="2400" b="1" baseline="-30000">
                <a:solidFill>
                  <a:srgbClr val="000000"/>
                </a:solidFill>
                <a:latin typeface="Times New Roman" panose="02020603050405020304" pitchFamily="18" charset="0"/>
                <a:ea typeface="华康简宋"/>
                <a:cs typeface="华康简宋"/>
                <a:sym typeface="Symbol" panose="05050102010706020507" pitchFamily="18" charset="2"/>
              </a:rPr>
              <a:t>be2</a:t>
            </a:r>
            <a:r>
              <a:rPr kumimoji="1" lang="en-US" altLang="zh-CN" sz="2400" b="1">
                <a:solidFill>
                  <a:srgbClr val="000000"/>
                </a:solidFill>
                <a:latin typeface="Times New Roman" panose="02020603050405020304" pitchFamily="18" charset="0"/>
                <a:ea typeface="楷体_GB2312" pitchFamily="49" charset="-122"/>
                <a:sym typeface="Symbol" panose="05050102010706020507" pitchFamily="18" charset="2"/>
              </a:rPr>
              <a:t> </a:t>
            </a:r>
          </a:p>
        </p:txBody>
      </p:sp>
      <p:grpSp>
        <p:nvGrpSpPr>
          <p:cNvPr id="16" name="Group 8"/>
          <p:cNvGrpSpPr>
            <a:grpSpLocks/>
          </p:cNvGrpSpPr>
          <p:nvPr/>
        </p:nvGrpSpPr>
        <p:grpSpPr bwMode="auto">
          <a:xfrm>
            <a:off x="4787900" y="1711325"/>
            <a:ext cx="3960813" cy="3187700"/>
            <a:chOff x="3016" y="1212"/>
            <a:chExt cx="2495" cy="2008"/>
          </a:xfrm>
        </p:grpSpPr>
        <p:sp>
          <p:nvSpPr>
            <p:cNvPr id="102407" name="Rectangle 9"/>
            <p:cNvSpPr>
              <a:spLocks noChangeArrowheads="1"/>
            </p:cNvSpPr>
            <p:nvPr/>
          </p:nvSpPr>
          <p:spPr bwMode="auto">
            <a:xfrm>
              <a:off x="3374" y="2989"/>
              <a:ext cx="2001"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zh-CN" altLang="en-US" b="1">
                  <a:solidFill>
                    <a:srgbClr val="000000"/>
                  </a:solidFill>
                  <a:latin typeface="Times New Roman" panose="02020603050405020304" pitchFamily="18" charset="0"/>
                  <a:ea typeface="楷体_GB2312" pitchFamily="49" charset="-122"/>
                </a:rPr>
                <a:t>两只</a:t>
              </a:r>
              <a:r>
                <a:rPr kumimoji="1" lang="en-US" altLang="zh-CN" b="1">
                  <a:solidFill>
                    <a:srgbClr val="000000"/>
                  </a:solidFill>
                  <a:latin typeface="Times New Roman" panose="02020603050405020304" pitchFamily="18" charset="0"/>
                  <a:ea typeface="楷体_GB2312" pitchFamily="49" charset="-122"/>
                </a:rPr>
                <a:t>PNP</a:t>
              </a:r>
              <a:r>
                <a:rPr kumimoji="1" lang="zh-CN" altLang="en-US" b="1">
                  <a:solidFill>
                    <a:srgbClr val="000000"/>
                  </a:solidFill>
                  <a:latin typeface="Times New Roman" panose="02020603050405020304" pitchFamily="18" charset="0"/>
                  <a:ea typeface="楷体_GB2312" pitchFamily="49" charset="-122"/>
                </a:rPr>
                <a:t>型</a:t>
              </a:r>
              <a:r>
                <a:rPr kumimoji="1" lang="en-US" altLang="zh-CN" b="1">
                  <a:solidFill>
                    <a:srgbClr val="000000"/>
                  </a:solidFill>
                  <a:latin typeface="Times New Roman" panose="02020603050405020304" pitchFamily="18" charset="0"/>
                  <a:ea typeface="楷体_GB2312" pitchFamily="49" charset="-122"/>
                </a:rPr>
                <a:t>BJT</a:t>
              </a:r>
              <a:r>
                <a:rPr kumimoji="1" lang="zh-CN" altLang="en-US" b="1">
                  <a:solidFill>
                    <a:srgbClr val="000000"/>
                  </a:solidFill>
                  <a:latin typeface="Times New Roman" panose="02020603050405020304" pitchFamily="18" charset="0"/>
                  <a:ea typeface="楷体_GB2312" pitchFamily="49" charset="-122"/>
                </a:rPr>
                <a:t>组成的复合管 </a:t>
              </a:r>
            </a:p>
          </p:txBody>
        </p:sp>
        <p:pic>
          <p:nvPicPr>
            <p:cNvPr id="102408" name="Picture 10" descr="未标题-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16" y="1212"/>
              <a:ext cx="2495" cy="1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extLst>
      <p:ext uri="{BB962C8B-B14F-4D97-AF65-F5344CB8AC3E}">
        <p14:creationId xmlns:p14="http://schemas.microsoft.com/office/powerpoint/2010/main" val="14492520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box(in)">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strips(downRight)">
                                      <p:cBhvr>
                                        <p:cTn id="12" dur="500"/>
                                        <p:tgtEl>
                                          <p:spTgt spid="1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box(in)">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标题 1"/>
          <p:cNvSpPr>
            <a:spLocks noGrp="1"/>
          </p:cNvSpPr>
          <p:nvPr>
            <p:ph type="title"/>
          </p:nvPr>
        </p:nvSpPr>
        <p:spPr>
          <a:xfrm>
            <a:off x="701675" y="71438"/>
            <a:ext cx="7888288" cy="646112"/>
          </a:xfrm>
        </p:spPr>
        <p:txBody>
          <a:bodyPr/>
          <a:lstStyle/>
          <a:p>
            <a:r>
              <a:rPr lang="en-US" altLang="zh-CN"/>
              <a:t>5.7.2  </a:t>
            </a:r>
            <a:r>
              <a:rPr lang="zh-CN" altLang="en-US"/>
              <a:t>共集</a:t>
            </a:r>
            <a:r>
              <a:rPr lang="en-US" altLang="zh-CN"/>
              <a:t>-</a:t>
            </a:r>
            <a:r>
              <a:rPr lang="zh-CN" altLang="en-US"/>
              <a:t>共集放大电路</a:t>
            </a:r>
          </a:p>
        </p:txBody>
      </p:sp>
      <p:grpSp>
        <p:nvGrpSpPr>
          <p:cNvPr id="11" name="Group 2"/>
          <p:cNvGrpSpPr>
            <a:grpSpLocks/>
          </p:cNvGrpSpPr>
          <p:nvPr/>
        </p:nvGrpSpPr>
        <p:grpSpPr bwMode="auto">
          <a:xfrm>
            <a:off x="4922838" y="1670050"/>
            <a:ext cx="4060825" cy="3170238"/>
            <a:chOff x="3044" y="1208"/>
            <a:chExt cx="2558" cy="1997"/>
          </a:xfrm>
        </p:grpSpPr>
        <p:sp>
          <p:nvSpPr>
            <p:cNvPr id="103433" name="Rectangle 3"/>
            <p:cNvSpPr>
              <a:spLocks noChangeArrowheads="1"/>
            </p:cNvSpPr>
            <p:nvPr/>
          </p:nvSpPr>
          <p:spPr bwMode="auto">
            <a:xfrm>
              <a:off x="3288" y="2931"/>
              <a:ext cx="2234" cy="2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25000"/>
                </a:lnSpc>
              </a:pPr>
              <a:r>
                <a:rPr kumimoji="1" lang="en-US" altLang="zh-CN" b="1">
                  <a:solidFill>
                    <a:srgbClr val="000000"/>
                  </a:solidFill>
                  <a:latin typeface="Times New Roman" panose="02020603050405020304" pitchFamily="18" charset="0"/>
                  <a:ea typeface="楷体_GB2312" pitchFamily="49" charset="-122"/>
                </a:rPr>
                <a:t>PNP</a:t>
              </a:r>
              <a:r>
                <a:rPr kumimoji="1" lang="zh-CN" altLang="en-US" b="1">
                  <a:solidFill>
                    <a:srgbClr val="000000"/>
                  </a:solidFill>
                  <a:latin typeface="Times New Roman" panose="02020603050405020304" pitchFamily="18" charset="0"/>
                  <a:ea typeface="楷体_GB2312" pitchFamily="49" charset="-122"/>
                </a:rPr>
                <a:t>与</a:t>
              </a:r>
              <a:r>
                <a:rPr kumimoji="1" lang="en-US" altLang="zh-CN" b="1">
                  <a:solidFill>
                    <a:srgbClr val="000000"/>
                  </a:solidFill>
                  <a:latin typeface="Times New Roman" panose="02020603050405020304" pitchFamily="18" charset="0"/>
                  <a:ea typeface="楷体_GB2312" pitchFamily="49" charset="-122"/>
                </a:rPr>
                <a:t>NPN</a:t>
              </a:r>
              <a:r>
                <a:rPr kumimoji="1" lang="zh-CN" altLang="en-US" b="1">
                  <a:solidFill>
                    <a:srgbClr val="000000"/>
                  </a:solidFill>
                  <a:latin typeface="Times New Roman" panose="02020603050405020304" pitchFamily="18" charset="0"/>
                  <a:ea typeface="楷体_GB2312" pitchFamily="49" charset="-122"/>
                </a:rPr>
                <a:t>型</a:t>
              </a:r>
              <a:r>
                <a:rPr kumimoji="1" lang="en-US" altLang="zh-CN" b="1">
                  <a:solidFill>
                    <a:srgbClr val="000000"/>
                  </a:solidFill>
                  <a:latin typeface="Times New Roman" panose="02020603050405020304" pitchFamily="18" charset="0"/>
                  <a:ea typeface="楷体_GB2312" pitchFamily="49" charset="-122"/>
                </a:rPr>
                <a:t>BJT</a:t>
              </a:r>
              <a:r>
                <a:rPr kumimoji="1" lang="zh-CN" altLang="en-US" b="1">
                  <a:solidFill>
                    <a:srgbClr val="000000"/>
                  </a:solidFill>
                  <a:latin typeface="Times New Roman" panose="02020603050405020304" pitchFamily="18" charset="0"/>
                  <a:ea typeface="楷体_GB2312" pitchFamily="49" charset="-122"/>
                </a:rPr>
                <a:t>组成的复合管 </a:t>
              </a:r>
            </a:p>
          </p:txBody>
        </p:sp>
        <p:pic>
          <p:nvPicPr>
            <p:cNvPr id="103434" name="Picture 4" descr="未标题-1 拷贝"/>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4" y="1208"/>
              <a:ext cx="2558" cy="1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4" name="Group 5"/>
          <p:cNvGrpSpPr>
            <a:grpSpLocks/>
          </p:cNvGrpSpPr>
          <p:nvPr/>
        </p:nvGrpSpPr>
        <p:grpSpPr bwMode="auto">
          <a:xfrm>
            <a:off x="539750" y="1668463"/>
            <a:ext cx="4165600" cy="3175000"/>
            <a:chOff x="283" y="1207"/>
            <a:chExt cx="2624" cy="2000"/>
          </a:xfrm>
        </p:grpSpPr>
        <p:pic>
          <p:nvPicPr>
            <p:cNvPr id="103431" name="Picture 6" descr="未标题-4 拷贝"/>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3" y="1207"/>
              <a:ext cx="2624" cy="1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32" name="Rectangle 7"/>
            <p:cNvSpPr>
              <a:spLocks noChangeArrowheads="1"/>
            </p:cNvSpPr>
            <p:nvPr/>
          </p:nvSpPr>
          <p:spPr bwMode="auto">
            <a:xfrm>
              <a:off x="547" y="2976"/>
              <a:ext cx="2152"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b="1">
                  <a:solidFill>
                    <a:srgbClr val="000000"/>
                  </a:solidFill>
                  <a:latin typeface="Times New Roman" panose="02020603050405020304" pitchFamily="18" charset="0"/>
                  <a:ea typeface="楷体_GB2312" pitchFamily="49" charset="-122"/>
                </a:rPr>
                <a:t>NPN</a:t>
              </a:r>
              <a:r>
                <a:rPr kumimoji="1" lang="zh-CN" altLang="en-US" b="1">
                  <a:solidFill>
                    <a:srgbClr val="000000"/>
                  </a:solidFill>
                  <a:latin typeface="Times New Roman" panose="02020603050405020304" pitchFamily="18" charset="0"/>
                  <a:ea typeface="楷体_GB2312" pitchFamily="49" charset="-122"/>
                </a:rPr>
                <a:t>与</a:t>
              </a:r>
              <a:r>
                <a:rPr kumimoji="1" lang="en-US" altLang="zh-CN" b="1">
                  <a:solidFill>
                    <a:srgbClr val="000000"/>
                  </a:solidFill>
                  <a:latin typeface="Times New Roman" panose="02020603050405020304" pitchFamily="18" charset="0"/>
                  <a:ea typeface="楷体_GB2312" pitchFamily="49" charset="-122"/>
                </a:rPr>
                <a:t>PNP</a:t>
              </a:r>
              <a:r>
                <a:rPr kumimoji="1" lang="zh-CN" altLang="en-US" b="1">
                  <a:solidFill>
                    <a:srgbClr val="000000"/>
                  </a:solidFill>
                  <a:latin typeface="Times New Roman" panose="02020603050405020304" pitchFamily="18" charset="0"/>
                  <a:ea typeface="楷体_GB2312" pitchFamily="49" charset="-122"/>
                </a:rPr>
                <a:t>型</a:t>
              </a:r>
              <a:r>
                <a:rPr kumimoji="1" lang="en-US" altLang="zh-CN" b="1">
                  <a:solidFill>
                    <a:srgbClr val="000000"/>
                  </a:solidFill>
                  <a:latin typeface="Times New Roman" panose="02020603050405020304" pitchFamily="18" charset="0"/>
                  <a:ea typeface="楷体_GB2312" pitchFamily="49" charset="-122"/>
                </a:rPr>
                <a:t>BJT</a:t>
              </a:r>
              <a:r>
                <a:rPr kumimoji="1" lang="zh-CN" altLang="en-US" b="1">
                  <a:solidFill>
                    <a:srgbClr val="000000"/>
                  </a:solidFill>
                  <a:latin typeface="Times New Roman" panose="02020603050405020304" pitchFamily="18" charset="0"/>
                  <a:ea typeface="楷体_GB2312" pitchFamily="49" charset="-122"/>
                </a:rPr>
                <a:t>组成的复合管 </a:t>
              </a:r>
            </a:p>
          </p:txBody>
        </p:sp>
      </p:grpSp>
      <p:sp>
        <p:nvSpPr>
          <p:cNvPr id="17" name="Rectangle 8"/>
          <p:cNvSpPr>
            <a:spLocks noChangeArrowheads="1"/>
          </p:cNvSpPr>
          <p:nvPr/>
        </p:nvSpPr>
        <p:spPr bwMode="auto">
          <a:xfrm>
            <a:off x="4146550" y="4884738"/>
            <a:ext cx="12366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i="1">
                <a:solidFill>
                  <a:srgbClr val="000000"/>
                </a:solidFill>
                <a:latin typeface="Times New Roman" panose="02020603050405020304" pitchFamily="18" charset="0"/>
                <a:ea typeface="华康简宋"/>
                <a:cs typeface="华康简宋"/>
              </a:rPr>
              <a:t>r</a:t>
            </a:r>
            <a:r>
              <a:rPr kumimoji="1" lang="en-US" altLang="zh-CN" sz="2400" b="1" baseline="-30000">
                <a:solidFill>
                  <a:srgbClr val="000000"/>
                </a:solidFill>
                <a:latin typeface="Times New Roman" panose="02020603050405020304" pitchFamily="18" charset="0"/>
                <a:ea typeface="华康简宋"/>
                <a:cs typeface="华康简宋"/>
              </a:rPr>
              <a:t>be</a:t>
            </a:r>
            <a:r>
              <a:rPr kumimoji="1" lang="zh-CN" altLang="en-US" sz="2400" b="1">
                <a:solidFill>
                  <a:srgbClr val="000000"/>
                </a:solidFill>
                <a:latin typeface="Times New Roman" panose="02020603050405020304" pitchFamily="18" charset="0"/>
                <a:ea typeface="华康简宋"/>
                <a:cs typeface="Times New Roman" panose="02020603050405020304" pitchFamily="18" charset="0"/>
              </a:rPr>
              <a:t>＝</a:t>
            </a:r>
            <a:r>
              <a:rPr kumimoji="1" lang="en-US" altLang="zh-CN" sz="2400" b="1" i="1">
                <a:solidFill>
                  <a:srgbClr val="000000"/>
                </a:solidFill>
                <a:latin typeface="Times New Roman" panose="02020603050405020304" pitchFamily="18" charset="0"/>
                <a:ea typeface="华康简宋"/>
                <a:cs typeface="华康简宋"/>
              </a:rPr>
              <a:t>r</a:t>
            </a:r>
            <a:r>
              <a:rPr kumimoji="1" lang="en-US" altLang="zh-CN" sz="2400" b="1" baseline="-30000">
                <a:solidFill>
                  <a:srgbClr val="000000"/>
                </a:solidFill>
                <a:latin typeface="Times New Roman" panose="02020603050405020304" pitchFamily="18" charset="0"/>
                <a:ea typeface="华康简宋"/>
                <a:cs typeface="华康简宋"/>
              </a:rPr>
              <a:t>be1</a:t>
            </a:r>
            <a:endParaRPr kumimoji="1" lang="en-US" altLang="zh-CN" sz="2400" b="1">
              <a:solidFill>
                <a:srgbClr val="000000"/>
              </a:solidFill>
              <a:latin typeface="Times New Roman" panose="02020603050405020304" pitchFamily="18" charset="0"/>
              <a:ea typeface="楷体_GB2312" pitchFamily="49" charset="-122"/>
              <a:sym typeface="Symbol" panose="05050102010706020507" pitchFamily="18" charset="2"/>
            </a:endParaRPr>
          </a:p>
        </p:txBody>
      </p:sp>
      <p:sp>
        <p:nvSpPr>
          <p:cNvPr id="103430" name="Rectangle 9"/>
          <p:cNvSpPr>
            <a:spLocks noChangeArrowheads="1"/>
          </p:cNvSpPr>
          <p:nvPr/>
        </p:nvSpPr>
        <p:spPr bwMode="auto">
          <a:xfrm>
            <a:off x="323850" y="1016000"/>
            <a:ext cx="2940050"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b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a:solidFill>
                  <a:srgbClr val="000000"/>
                </a:solidFill>
                <a:latin typeface="Times New Roman" panose="02020603050405020304" pitchFamily="18" charset="0"/>
                <a:ea typeface="楷体_GB2312" pitchFamily="49" charset="-122"/>
              </a:rPr>
              <a:t>1. </a:t>
            </a:r>
            <a:r>
              <a:rPr kumimoji="1" lang="zh-CN" altLang="en-US" sz="2400" b="1">
                <a:solidFill>
                  <a:srgbClr val="000000"/>
                </a:solidFill>
                <a:latin typeface="Times New Roman" panose="02020603050405020304" pitchFamily="18" charset="0"/>
                <a:ea typeface="楷体_GB2312" pitchFamily="49" charset="-122"/>
              </a:rPr>
              <a:t>复合管的主要特性</a:t>
            </a:r>
            <a:endParaRPr kumimoji="1" lang="zh-CN" altLang="en-US" sz="2400" b="1">
              <a:solidFill>
                <a:srgbClr val="000000"/>
              </a:solidFill>
              <a:latin typeface="Times New Roman" panose="02020603050405020304" pitchFamily="18" charset="0"/>
            </a:endParaRPr>
          </a:p>
        </p:txBody>
      </p:sp>
    </p:spTree>
    <p:extLst>
      <p:ext uri="{BB962C8B-B14F-4D97-AF65-F5344CB8AC3E}">
        <p14:creationId xmlns:p14="http://schemas.microsoft.com/office/powerpoint/2010/main" val="201735573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box(in)">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ox(in)">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strips(downRight)">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标题 1"/>
          <p:cNvSpPr>
            <a:spLocks noGrp="1"/>
          </p:cNvSpPr>
          <p:nvPr>
            <p:ph type="title"/>
          </p:nvPr>
        </p:nvSpPr>
        <p:spPr>
          <a:xfrm>
            <a:off x="701675" y="71438"/>
            <a:ext cx="7888288" cy="646112"/>
          </a:xfrm>
        </p:spPr>
        <p:txBody>
          <a:bodyPr/>
          <a:lstStyle/>
          <a:p>
            <a:r>
              <a:rPr lang="en-US" altLang="zh-CN"/>
              <a:t>5.7.2  </a:t>
            </a:r>
            <a:r>
              <a:rPr lang="zh-CN" altLang="en-US"/>
              <a:t>共集</a:t>
            </a:r>
            <a:r>
              <a:rPr lang="en-US" altLang="zh-CN"/>
              <a:t>-</a:t>
            </a:r>
            <a:r>
              <a:rPr lang="zh-CN" altLang="en-US"/>
              <a:t>共集放大电路</a:t>
            </a:r>
          </a:p>
        </p:txBody>
      </p:sp>
      <p:pic>
        <p:nvPicPr>
          <p:cNvPr id="104451" name="Picture 2" descr="未标题-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24300" y="1489075"/>
            <a:ext cx="5040313" cy="244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4452" name="Rectangle 4"/>
          <p:cNvSpPr>
            <a:spLocks noChangeArrowheads="1"/>
          </p:cNvSpPr>
          <p:nvPr/>
        </p:nvSpPr>
        <p:spPr bwMode="auto">
          <a:xfrm>
            <a:off x="323850" y="873125"/>
            <a:ext cx="5135563" cy="411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bIns="0"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400" b="1">
                <a:solidFill>
                  <a:srgbClr val="000000"/>
                </a:solidFill>
                <a:latin typeface="Times New Roman" panose="02020603050405020304" pitchFamily="18" charset="0"/>
                <a:ea typeface="华康简宋"/>
                <a:cs typeface="华康简宋"/>
              </a:rPr>
              <a:t>2. </a:t>
            </a:r>
            <a:r>
              <a:rPr kumimoji="1" lang="zh-CN" altLang="en-US" sz="2400" b="1">
                <a:solidFill>
                  <a:srgbClr val="000000"/>
                </a:solidFill>
                <a:latin typeface="楷体_GB2312" pitchFamily="49" charset="-122"/>
                <a:ea typeface="楷体_GB2312" pitchFamily="49" charset="-122"/>
                <a:cs typeface="Times New Roman" panose="02020603050405020304" pitchFamily="18" charset="0"/>
              </a:rPr>
              <a:t>共集</a:t>
            </a:r>
            <a:r>
              <a:rPr kumimoji="1" lang="zh-CN" altLang="en-US" sz="2400" b="1">
                <a:solidFill>
                  <a:srgbClr val="000000"/>
                </a:solidFill>
                <a:latin typeface="楷体_GB2312" pitchFamily="49" charset="-122"/>
                <a:ea typeface="楷体_GB2312" pitchFamily="49" charset="-122"/>
                <a:cs typeface="Times New Roman" panose="02020603050405020304" pitchFamily="18" charset="0"/>
                <a:sym typeface="Symbol" panose="05050102010706020507" pitchFamily="18" charset="2"/>
              </a:rPr>
              <a:t></a:t>
            </a:r>
            <a:r>
              <a:rPr kumimoji="1" lang="zh-CN" altLang="en-US" sz="2400" b="1">
                <a:solidFill>
                  <a:srgbClr val="000000"/>
                </a:solidFill>
                <a:latin typeface="楷体_GB2312" pitchFamily="49" charset="-122"/>
                <a:ea typeface="楷体_GB2312" pitchFamily="49" charset="-122"/>
                <a:cs typeface="Times New Roman" panose="02020603050405020304" pitchFamily="18" charset="0"/>
              </a:rPr>
              <a:t>共集放大电路的</a:t>
            </a:r>
            <a:r>
              <a:rPr kumimoji="1" lang="en-US" altLang="zh-CN" sz="2400" b="1" i="1">
                <a:solidFill>
                  <a:srgbClr val="000000"/>
                </a:solidFill>
                <a:latin typeface="Times New Roman" panose="02020603050405020304" pitchFamily="18" charset="0"/>
                <a:ea typeface="华康简宋"/>
                <a:cs typeface="华康简宋"/>
              </a:rPr>
              <a:t>A</a:t>
            </a:r>
            <a:r>
              <a:rPr kumimoji="1" lang="en-US" altLang="zh-CN" sz="2400" b="1" i="1" baseline="-30000">
                <a:solidFill>
                  <a:srgbClr val="000000"/>
                </a:solidFill>
                <a:latin typeface="Book Antiqua" panose="02040602050305030304" pitchFamily="18" charset="0"/>
                <a:ea typeface="华康简宋"/>
                <a:cs typeface="华康简宋"/>
              </a:rPr>
              <a:t>v</a:t>
            </a:r>
            <a:r>
              <a:rPr kumimoji="1" lang="zh-CN" altLang="en-US" sz="2400" b="1">
                <a:solidFill>
                  <a:srgbClr val="000000"/>
                </a:solidFill>
                <a:latin typeface="Times New Roman" panose="02020603050405020304" pitchFamily="18" charset="0"/>
                <a:ea typeface="华康简宋"/>
                <a:cs typeface="华康简宋"/>
              </a:rPr>
              <a:t>、 </a:t>
            </a:r>
            <a:r>
              <a:rPr kumimoji="1" lang="en-US" altLang="zh-CN" sz="2400" b="1" i="1">
                <a:solidFill>
                  <a:srgbClr val="000000"/>
                </a:solidFill>
                <a:latin typeface="Times New Roman" panose="02020603050405020304" pitchFamily="18" charset="0"/>
                <a:ea typeface="华康简宋"/>
                <a:cs typeface="华康简宋"/>
              </a:rPr>
              <a:t>R</a:t>
            </a:r>
            <a:r>
              <a:rPr kumimoji="1" lang="en-US" altLang="zh-CN" sz="2400" b="1" baseline="-30000">
                <a:solidFill>
                  <a:srgbClr val="000000"/>
                </a:solidFill>
                <a:latin typeface="Times New Roman" panose="02020603050405020304" pitchFamily="18" charset="0"/>
                <a:ea typeface="华康简宋"/>
                <a:cs typeface="华康简宋"/>
              </a:rPr>
              <a:t>i</a:t>
            </a:r>
            <a:r>
              <a:rPr kumimoji="1" lang="en-US" altLang="zh-CN" sz="2400" b="1">
                <a:solidFill>
                  <a:srgbClr val="000000"/>
                </a:solidFill>
                <a:latin typeface="Times New Roman" panose="02020603050405020304" pitchFamily="18" charset="0"/>
                <a:ea typeface="华康简宋"/>
                <a:cs typeface="华康简宋"/>
              </a:rPr>
              <a:t> </a:t>
            </a:r>
            <a:r>
              <a:rPr kumimoji="1" lang="zh-CN" altLang="en-US" sz="2400" b="1">
                <a:solidFill>
                  <a:srgbClr val="000000"/>
                </a:solidFill>
                <a:latin typeface="Times New Roman" panose="02020603050405020304" pitchFamily="18" charset="0"/>
                <a:ea typeface="华康简宋"/>
                <a:cs typeface="华康简宋"/>
              </a:rPr>
              <a:t>、</a:t>
            </a:r>
            <a:r>
              <a:rPr kumimoji="1" lang="en-US" altLang="zh-CN" sz="2400" b="1" i="1">
                <a:solidFill>
                  <a:srgbClr val="000000"/>
                </a:solidFill>
                <a:latin typeface="Times New Roman" panose="02020603050405020304" pitchFamily="18" charset="0"/>
                <a:ea typeface="华康简宋"/>
                <a:cs typeface="华康简宋"/>
              </a:rPr>
              <a:t>R</a:t>
            </a:r>
            <a:r>
              <a:rPr kumimoji="1" lang="en-US" altLang="zh-CN" sz="2400" b="1" baseline="-30000">
                <a:solidFill>
                  <a:srgbClr val="000000"/>
                </a:solidFill>
                <a:latin typeface="Times New Roman" panose="02020603050405020304" pitchFamily="18" charset="0"/>
                <a:ea typeface="华康简宋"/>
                <a:cs typeface="华康简宋"/>
              </a:rPr>
              <a:t>o</a:t>
            </a:r>
            <a:r>
              <a:rPr kumimoji="1" lang="en-US" altLang="zh-CN" sz="2400" b="1">
                <a:solidFill>
                  <a:srgbClr val="000000"/>
                </a:solidFill>
                <a:latin typeface="Times New Roman" panose="02020603050405020304" pitchFamily="18" charset="0"/>
              </a:rPr>
              <a:t> </a:t>
            </a:r>
          </a:p>
        </p:txBody>
      </p:sp>
      <p:grpSp>
        <p:nvGrpSpPr>
          <p:cNvPr id="13" name="Group 5"/>
          <p:cNvGrpSpPr>
            <a:grpSpLocks/>
          </p:cNvGrpSpPr>
          <p:nvPr/>
        </p:nvGrpSpPr>
        <p:grpSpPr bwMode="auto">
          <a:xfrm>
            <a:off x="558800" y="1560513"/>
            <a:ext cx="3005138" cy="823912"/>
            <a:chOff x="352" y="1071"/>
            <a:chExt cx="1893" cy="519"/>
          </a:xfrm>
        </p:grpSpPr>
        <p:graphicFrame>
          <p:nvGraphicFramePr>
            <p:cNvPr id="104457" name="Object 6"/>
            <p:cNvGraphicFramePr>
              <a:graphicFrameLocks noChangeAspect="1"/>
            </p:cNvGraphicFramePr>
            <p:nvPr/>
          </p:nvGraphicFramePr>
          <p:xfrm>
            <a:off x="352" y="1086"/>
            <a:ext cx="761" cy="504"/>
          </p:xfrm>
          <a:graphic>
            <a:graphicData uri="http://schemas.openxmlformats.org/presentationml/2006/ole">
              <mc:AlternateContent xmlns:mc="http://schemas.openxmlformats.org/markup-compatibility/2006">
                <mc:Choice xmlns:v="urn:schemas-microsoft-com:vml" Requires="v">
                  <p:oleObj spid="_x0000_s86018" name="公式" r:id="rId4" imgW="672808" imgH="444307" progId="Equation.3">
                    <p:embed/>
                  </p:oleObj>
                </mc:Choice>
                <mc:Fallback>
                  <p:oleObj name="公式" r:id="rId4" imgW="672808" imgH="444307" progId="Equation.3">
                    <p:embed/>
                    <p:pic>
                      <p:nvPicPr>
                        <p:cNvPr id="104457"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 y="1086"/>
                          <a:ext cx="761"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4458" name="Object 7"/>
            <p:cNvGraphicFramePr>
              <a:graphicFrameLocks noChangeAspect="1"/>
            </p:cNvGraphicFramePr>
            <p:nvPr/>
          </p:nvGraphicFramePr>
          <p:xfrm>
            <a:off x="1123" y="1071"/>
            <a:ext cx="1122" cy="504"/>
          </p:xfrm>
          <a:graphic>
            <a:graphicData uri="http://schemas.openxmlformats.org/presentationml/2006/ole">
              <mc:AlternateContent xmlns:mc="http://schemas.openxmlformats.org/markup-compatibility/2006">
                <mc:Choice xmlns:v="urn:schemas-microsoft-com:vml" Requires="v">
                  <p:oleObj spid="_x0000_s86019" name="公式" r:id="rId6" imgW="990170" imgH="444307" progId="Equation.3">
                    <p:embed/>
                  </p:oleObj>
                </mc:Choice>
                <mc:Fallback>
                  <p:oleObj name="公式" r:id="rId6" imgW="990170" imgH="444307" progId="Equation.3">
                    <p:embed/>
                    <p:pic>
                      <p:nvPicPr>
                        <p:cNvPr id="104458" name="Object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123" y="1071"/>
                          <a:ext cx="1122" cy="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graphicFrame>
        <p:nvGraphicFramePr>
          <p:cNvPr id="16" name="Object 8"/>
          <p:cNvGraphicFramePr>
            <a:graphicFrameLocks noChangeAspect="1"/>
          </p:cNvGraphicFramePr>
          <p:nvPr/>
        </p:nvGraphicFramePr>
        <p:xfrm>
          <a:off x="684213" y="4843463"/>
          <a:ext cx="2560637" cy="777875"/>
        </p:xfrm>
        <a:graphic>
          <a:graphicData uri="http://schemas.openxmlformats.org/presentationml/2006/ole">
            <mc:AlternateContent xmlns:mc="http://schemas.openxmlformats.org/markup-compatibility/2006">
              <mc:Choice xmlns:v="urn:schemas-microsoft-com:vml" Requires="v">
                <p:oleObj spid="_x0000_s86020" name="公式" r:id="rId8" imgW="1422400" imgH="431800" progId="Equation.3">
                  <p:embed/>
                </p:oleObj>
              </mc:Choice>
              <mc:Fallback>
                <p:oleObj name="公式" r:id="rId8" imgW="1422400" imgH="431800" progId="Equation.3">
                  <p:embed/>
                  <p:pic>
                    <p:nvPicPr>
                      <p:cNvPr id="16" name="Object 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84213" y="4843463"/>
                        <a:ext cx="2560637" cy="7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7" name="Rectangle 9"/>
          <p:cNvSpPr>
            <a:spLocks noChangeArrowheads="1"/>
          </p:cNvSpPr>
          <p:nvPr/>
        </p:nvSpPr>
        <p:spPr bwMode="auto">
          <a:xfrm>
            <a:off x="971550" y="2365375"/>
            <a:ext cx="2952750" cy="180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40000"/>
              </a:lnSpc>
            </a:pPr>
            <a:r>
              <a:rPr kumimoji="1" lang="zh-CN" altLang="en-US" sz="2000" b="1">
                <a:solidFill>
                  <a:srgbClr val="000000"/>
                </a:solidFill>
                <a:latin typeface="Times New Roman" panose="02020603050405020304" pitchFamily="18" charset="0"/>
                <a:ea typeface="华康简宋"/>
                <a:cs typeface="华康简宋"/>
              </a:rPr>
              <a:t>式中</a:t>
            </a:r>
          </a:p>
          <a:p>
            <a:pPr>
              <a:lnSpc>
                <a:spcPct val="140000"/>
              </a:lnSpc>
            </a:pPr>
            <a:r>
              <a:rPr kumimoji="1" lang="zh-CN" altLang="en-US" sz="2000" b="1" i="1">
                <a:solidFill>
                  <a:srgbClr val="000000"/>
                </a:solidFill>
                <a:latin typeface="Times New Roman" panose="02020603050405020304" pitchFamily="18" charset="0"/>
                <a:ea typeface="华康简宋"/>
                <a:cs typeface="华康简宋"/>
                <a:sym typeface="Symbol" panose="05050102010706020507" pitchFamily="18" charset="2"/>
              </a:rPr>
              <a:t>    </a:t>
            </a:r>
            <a:r>
              <a:rPr kumimoji="1" lang="zh-CN" altLang="en-US" sz="2000" b="1">
                <a:solidFill>
                  <a:srgbClr val="000000"/>
                </a:solidFill>
                <a:latin typeface="Times New Roman" panose="02020603050405020304" pitchFamily="18" charset="0"/>
                <a:ea typeface="华康简宋"/>
                <a:cs typeface="华康简宋"/>
              </a:rPr>
              <a:t>≈</a:t>
            </a:r>
            <a:r>
              <a:rPr kumimoji="1" lang="zh-CN" altLang="en-US" sz="2000" b="1" i="1">
                <a:solidFill>
                  <a:srgbClr val="000000"/>
                </a:solidFill>
                <a:latin typeface="Times New Roman" panose="02020603050405020304" pitchFamily="18" charset="0"/>
                <a:ea typeface="华康简宋"/>
                <a:cs typeface="华康简宋"/>
                <a:sym typeface="Symbol" panose="05050102010706020507" pitchFamily="18" charset="2"/>
              </a:rPr>
              <a:t></a:t>
            </a:r>
            <a:r>
              <a:rPr kumimoji="1" lang="en-US" altLang="zh-CN" sz="2000" b="1" baseline="-30000">
                <a:solidFill>
                  <a:srgbClr val="000000"/>
                </a:solidFill>
                <a:latin typeface="Times New Roman" panose="02020603050405020304" pitchFamily="18" charset="0"/>
                <a:ea typeface="华康简宋"/>
                <a:cs typeface="华康简宋"/>
              </a:rPr>
              <a:t>1</a:t>
            </a:r>
            <a:r>
              <a:rPr kumimoji="1" lang="en-US" altLang="zh-CN" sz="2000" b="1" i="1">
                <a:solidFill>
                  <a:srgbClr val="000000"/>
                </a:solidFill>
                <a:latin typeface="Times New Roman" panose="02020603050405020304" pitchFamily="18" charset="0"/>
                <a:ea typeface="华康简宋"/>
                <a:cs typeface="华康简宋"/>
                <a:sym typeface="Symbol" panose="05050102010706020507" pitchFamily="18" charset="2"/>
              </a:rPr>
              <a:t></a:t>
            </a:r>
            <a:r>
              <a:rPr kumimoji="1" lang="en-US" altLang="zh-CN" sz="2000" b="1" baseline="-30000">
                <a:solidFill>
                  <a:srgbClr val="000000"/>
                </a:solidFill>
                <a:latin typeface="Times New Roman" panose="02020603050405020304" pitchFamily="18" charset="0"/>
                <a:ea typeface="华康简宋"/>
                <a:cs typeface="华康简宋"/>
              </a:rPr>
              <a:t>2</a:t>
            </a:r>
          </a:p>
          <a:p>
            <a:pPr>
              <a:lnSpc>
                <a:spcPct val="140000"/>
              </a:lnSpc>
            </a:pPr>
            <a:r>
              <a:rPr kumimoji="1" lang="en-US" altLang="zh-CN" sz="2000" b="1" i="1">
                <a:solidFill>
                  <a:srgbClr val="000000"/>
                </a:solidFill>
                <a:latin typeface="Times New Roman" panose="02020603050405020304" pitchFamily="18" charset="0"/>
                <a:ea typeface="楷体_GB2312" pitchFamily="49" charset="-122"/>
              </a:rPr>
              <a:t>    r</a:t>
            </a:r>
            <a:r>
              <a:rPr kumimoji="1" lang="en-US" altLang="zh-CN" sz="2000" b="1" baseline="-25000">
                <a:solidFill>
                  <a:srgbClr val="000000"/>
                </a:solidFill>
                <a:latin typeface="Times New Roman" panose="02020603050405020304" pitchFamily="18" charset="0"/>
                <a:ea typeface="楷体_GB2312" pitchFamily="49" charset="-122"/>
              </a:rPr>
              <a:t>be</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r</a:t>
            </a:r>
            <a:r>
              <a:rPr kumimoji="1" lang="en-US" altLang="zh-CN" sz="2000" b="1" baseline="-25000">
                <a:solidFill>
                  <a:srgbClr val="000000"/>
                </a:solidFill>
                <a:latin typeface="Times New Roman" panose="02020603050405020304" pitchFamily="18" charset="0"/>
                <a:ea typeface="楷体_GB2312" pitchFamily="49" charset="-122"/>
              </a:rPr>
              <a:t>be1</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a:solidFill>
                  <a:srgbClr val="000000"/>
                </a:solidFill>
                <a:latin typeface="Times New Roman" panose="02020603050405020304" pitchFamily="18" charset="0"/>
                <a:ea typeface="楷体_GB2312" pitchFamily="49" charset="-122"/>
              </a:rPr>
              <a:t>(1</a:t>
            </a:r>
            <a:r>
              <a:rPr kumimoji="1" lang="zh-CN" altLang="en-US" sz="2000" b="1">
                <a:solidFill>
                  <a:srgbClr val="000000"/>
                </a:solidFill>
                <a:latin typeface="Times New Roman" panose="02020603050405020304" pitchFamily="18" charset="0"/>
                <a:ea typeface="楷体_GB2312" pitchFamily="49" charset="-122"/>
              </a:rPr>
              <a:t>＋</a:t>
            </a:r>
            <a:r>
              <a:rPr kumimoji="1" lang="zh-CN" altLang="en-US" sz="2000" b="1" i="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baseline="-25000">
                <a:solidFill>
                  <a:srgbClr val="000000"/>
                </a:solidFill>
                <a:latin typeface="Times New Roman" panose="02020603050405020304" pitchFamily="18" charset="0"/>
                <a:ea typeface="楷体_GB2312" pitchFamily="49" charset="-122"/>
              </a:rPr>
              <a:t>1</a:t>
            </a:r>
            <a:r>
              <a:rPr kumimoji="1" lang="en-US" altLang="zh-CN"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r</a:t>
            </a:r>
            <a:r>
              <a:rPr kumimoji="1" lang="en-US" altLang="zh-CN" sz="2000" b="1" baseline="-25000">
                <a:solidFill>
                  <a:srgbClr val="000000"/>
                </a:solidFill>
                <a:latin typeface="Times New Roman" panose="02020603050405020304" pitchFamily="18" charset="0"/>
                <a:ea typeface="楷体_GB2312" pitchFamily="49" charset="-122"/>
              </a:rPr>
              <a:t>be2</a:t>
            </a:r>
          </a:p>
          <a:p>
            <a:pPr>
              <a:lnSpc>
                <a:spcPct val="140000"/>
              </a:lnSpc>
            </a:pPr>
            <a:r>
              <a:rPr kumimoji="1" lang="en-US" altLang="zh-CN" sz="2000" b="1" i="1">
                <a:solidFill>
                  <a:srgbClr val="000000"/>
                </a:solidFill>
                <a:latin typeface="Times New Roman" panose="02020603050405020304" pitchFamily="18" charset="0"/>
                <a:ea typeface="楷体_GB2312" pitchFamily="49" charset="-122"/>
              </a:rPr>
              <a:t>    R</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000" b="1" baseline="-25000">
                <a:solidFill>
                  <a:srgbClr val="000000"/>
                </a:solidFill>
                <a:latin typeface="Times New Roman" panose="02020603050405020304" pitchFamily="18" charset="0"/>
                <a:ea typeface="楷体_GB2312" pitchFamily="49" charset="-122"/>
              </a:rPr>
              <a:t>L</a:t>
            </a:r>
            <a:r>
              <a:rPr kumimoji="1" lang="zh-CN" altLang="en-US"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R</a:t>
            </a:r>
            <a:r>
              <a:rPr kumimoji="1" lang="en-US" altLang="zh-CN" sz="2000" b="1" baseline="-25000">
                <a:solidFill>
                  <a:srgbClr val="000000"/>
                </a:solidFill>
                <a:latin typeface="Times New Roman" panose="02020603050405020304" pitchFamily="18" charset="0"/>
                <a:ea typeface="楷体_GB2312" pitchFamily="49" charset="-122"/>
              </a:rPr>
              <a:t>e</a:t>
            </a:r>
            <a:r>
              <a:rPr kumimoji="1" lang="en-US" altLang="zh-CN" sz="2000" b="1">
                <a:solidFill>
                  <a:srgbClr val="000000"/>
                </a:solidFill>
                <a:latin typeface="Times New Roman" panose="02020603050405020304" pitchFamily="18" charset="0"/>
                <a:ea typeface="楷体_GB2312" pitchFamily="49" charset="-122"/>
              </a:rPr>
              <a:t>||</a:t>
            </a:r>
            <a:r>
              <a:rPr kumimoji="1" lang="en-US" altLang="zh-CN" sz="2000" b="1" i="1">
                <a:solidFill>
                  <a:srgbClr val="000000"/>
                </a:solidFill>
                <a:latin typeface="Times New Roman" panose="02020603050405020304" pitchFamily="18" charset="0"/>
                <a:ea typeface="楷体_GB2312" pitchFamily="49" charset="-122"/>
              </a:rPr>
              <a:t>R</a:t>
            </a:r>
            <a:r>
              <a:rPr kumimoji="1" lang="en-US" altLang="zh-CN" sz="2000" b="1" baseline="-25000">
                <a:solidFill>
                  <a:srgbClr val="000000"/>
                </a:solidFill>
                <a:latin typeface="Times New Roman" panose="02020603050405020304" pitchFamily="18" charset="0"/>
                <a:ea typeface="楷体_GB2312" pitchFamily="49" charset="-122"/>
              </a:rPr>
              <a:t>L</a:t>
            </a:r>
            <a:r>
              <a:rPr kumimoji="1" lang="en-US" altLang="zh-CN" sz="2000" b="1">
                <a:solidFill>
                  <a:srgbClr val="000000"/>
                </a:solidFill>
                <a:latin typeface="Times New Roman" panose="02020603050405020304" pitchFamily="18" charset="0"/>
                <a:ea typeface="楷体_GB2312" pitchFamily="49" charset="-122"/>
              </a:rPr>
              <a:t>  </a:t>
            </a:r>
          </a:p>
        </p:txBody>
      </p:sp>
      <p:sp>
        <p:nvSpPr>
          <p:cNvPr id="18" name="Rectangle 10"/>
          <p:cNvSpPr>
            <a:spLocks noChangeArrowheads="1"/>
          </p:cNvSpPr>
          <p:nvPr/>
        </p:nvSpPr>
        <p:spPr bwMode="auto">
          <a:xfrm>
            <a:off x="684213" y="4297363"/>
            <a:ext cx="2813050"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kumimoji="1" lang="en-US" altLang="zh-CN" sz="2000" b="1" i="1">
                <a:solidFill>
                  <a:srgbClr val="000000"/>
                </a:solidFill>
                <a:latin typeface="Times New Roman" panose="02020603050405020304" pitchFamily="18" charset="0"/>
                <a:ea typeface="华康简宋"/>
                <a:cs typeface="华康简宋"/>
              </a:rPr>
              <a:t>R</a:t>
            </a:r>
            <a:r>
              <a:rPr kumimoji="1" lang="en-US" altLang="zh-CN" sz="2000" b="1" baseline="-30000">
                <a:solidFill>
                  <a:srgbClr val="000000"/>
                </a:solidFill>
                <a:latin typeface="Times New Roman" panose="02020603050405020304" pitchFamily="18" charset="0"/>
                <a:ea typeface="华康简宋"/>
                <a:cs typeface="华康简宋"/>
              </a:rPr>
              <a:t>i</a:t>
            </a:r>
            <a:r>
              <a:rPr kumimoji="1" lang="zh-CN" altLang="en-US" sz="2000" b="1">
                <a:solidFill>
                  <a:srgbClr val="000000"/>
                </a:solidFill>
                <a:latin typeface="Times New Roman" panose="02020603050405020304" pitchFamily="18" charset="0"/>
                <a:ea typeface="华康简宋"/>
                <a:cs typeface="Times New Roman" panose="02020603050405020304" pitchFamily="18" charset="0"/>
              </a:rPr>
              <a:t>＝</a:t>
            </a:r>
            <a:r>
              <a:rPr kumimoji="1" lang="en-US" altLang="zh-CN" sz="2000" b="1" i="1">
                <a:solidFill>
                  <a:srgbClr val="000000"/>
                </a:solidFill>
                <a:latin typeface="Times New Roman" panose="02020603050405020304" pitchFamily="18" charset="0"/>
                <a:ea typeface="华康简宋"/>
                <a:cs typeface="华康简宋"/>
              </a:rPr>
              <a:t>R</a:t>
            </a:r>
            <a:r>
              <a:rPr kumimoji="1" lang="en-US" altLang="zh-CN" sz="2000" b="1" baseline="-30000">
                <a:solidFill>
                  <a:srgbClr val="000000"/>
                </a:solidFill>
                <a:latin typeface="Times New Roman" panose="02020603050405020304" pitchFamily="18" charset="0"/>
                <a:ea typeface="华康简宋"/>
                <a:cs typeface="华康简宋"/>
              </a:rPr>
              <a:t>b</a:t>
            </a:r>
            <a:r>
              <a:rPr kumimoji="1" lang="en-US" altLang="zh-CN" sz="2000" b="1">
                <a:solidFill>
                  <a:srgbClr val="000000"/>
                </a:solidFill>
                <a:latin typeface="Times New Roman" panose="02020603050405020304" pitchFamily="18" charset="0"/>
                <a:ea typeface="华康简宋"/>
                <a:cs typeface="华康简宋"/>
              </a:rPr>
              <a:t>||[</a:t>
            </a:r>
            <a:r>
              <a:rPr kumimoji="1" lang="en-US" altLang="zh-CN" sz="2000" b="1" i="1">
                <a:solidFill>
                  <a:srgbClr val="000000"/>
                </a:solidFill>
                <a:latin typeface="Times New Roman" panose="02020603050405020304" pitchFamily="18" charset="0"/>
                <a:ea typeface="华康简宋"/>
                <a:cs typeface="华康简宋"/>
              </a:rPr>
              <a:t>r</a:t>
            </a:r>
            <a:r>
              <a:rPr kumimoji="1" lang="en-US" altLang="zh-CN" sz="2000" b="1" baseline="-30000">
                <a:solidFill>
                  <a:srgbClr val="000000"/>
                </a:solidFill>
                <a:latin typeface="Times New Roman" panose="02020603050405020304" pitchFamily="18" charset="0"/>
                <a:ea typeface="华康简宋"/>
                <a:cs typeface="华康简宋"/>
              </a:rPr>
              <a:t>be</a:t>
            </a:r>
            <a:r>
              <a:rPr kumimoji="1" lang="zh-CN" altLang="en-US" sz="2000" b="1">
                <a:solidFill>
                  <a:srgbClr val="000000"/>
                </a:solidFill>
                <a:latin typeface="Times New Roman" panose="02020603050405020304" pitchFamily="18" charset="0"/>
                <a:ea typeface="华康简宋"/>
                <a:cs typeface="华康简宋"/>
              </a:rPr>
              <a:t>＋</a:t>
            </a:r>
            <a:r>
              <a:rPr kumimoji="1" lang="en-US" altLang="zh-CN" sz="2000" b="1">
                <a:solidFill>
                  <a:srgbClr val="000000"/>
                </a:solidFill>
                <a:latin typeface="Times New Roman" panose="02020603050405020304" pitchFamily="18" charset="0"/>
                <a:ea typeface="华康简宋"/>
                <a:cs typeface="华康简宋"/>
              </a:rPr>
              <a:t>(1</a:t>
            </a:r>
            <a:r>
              <a:rPr kumimoji="1" lang="zh-CN" altLang="en-US" sz="2000" b="1">
                <a:solidFill>
                  <a:srgbClr val="000000"/>
                </a:solidFill>
                <a:latin typeface="Times New Roman" panose="02020603050405020304" pitchFamily="18" charset="0"/>
                <a:ea typeface="华康简宋"/>
                <a:cs typeface="华康简宋"/>
              </a:rPr>
              <a:t>＋</a:t>
            </a:r>
            <a:r>
              <a:rPr kumimoji="1" lang="zh-CN" altLang="en-US" sz="2000" b="1" i="1">
                <a:solidFill>
                  <a:srgbClr val="000000"/>
                </a:solidFill>
                <a:latin typeface="Times New Roman" panose="02020603050405020304" pitchFamily="18" charset="0"/>
                <a:ea typeface="华康简宋"/>
                <a:cs typeface="华康简宋"/>
                <a:sym typeface="Symbol" panose="05050102010706020507" pitchFamily="18" charset="2"/>
              </a:rPr>
              <a:t></a:t>
            </a:r>
            <a:r>
              <a:rPr kumimoji="1" lang="en-US" altLang="zh-CN" sz="2000" b="1">
                <a:solidFill>
                  <a:srgbClr val="000000"/>
                </a:solidFill>
                <a:latin typeface="Times New Roman" panose="02020603050405020304" pitchFamily="18" charset="0"/>
                <a:ea typeface="华康简宋"/>
                <a:cs typeface="华康简宋"/>
              </a:rPr>
              <a:t>)</a:t>
            </a:r>
            <a:r>
              <a:rPr kumimoji="1" lang="en-US" altLang="zh-CN" sz="2000" b="1" i="1">
                <a:solidFill>
                  <a:srgbClr val="000000"/>
                </a:solidFill>
                <a:latin typeface="Times New Roman" panose="02020603050405020304" pitchFamily="18" charset="0"/>
                <a:ea typeface="华康简宋"/>
                <a:cs typeface="华康简宋"/>
                <a:sym typeface="Symbol" panose="05050102010706020507" pitchFamily="18" charset="2"/>
              </a:rPr>
              <a:t>R</a:t>
            </a:r>
            <a:r>
              <a:rPr kumimoji="1" lang="en-US" altLang="zh-CN" sz="2000" b="1">
                <a:solidFill>
                  <a:srgbClr val="000000"/>
                </a:solidFill>
                <a:latin typeface="Times New Roman" panose="02020603050405020304" pitchFamily="18" charset="0"/>
                <a:ea typeface="华康简宋"/>
                <a:cs typeface="华康简宋"/>
                <a:sym typeface="Symbol" panose="05050102010706020507" pitchFamily="18" charset="2"/>
              </a:rPr>
              <a:t></a:t>
            </a:r>
            <a:r>
              <a:rPr kumimoji="1" lang="en-US" altLang="zh-CN" sz="2000" b="1" baseline="-30000">
                <a:solidFill>
                  <a:srgbClr val="000000"/>
                </a:solidFill>
                <a:latin typeface="Times New Roman" panose="02020603050405020304" pitchFamily="18" charset="0"/>
                <a:ea typeface="华康简宋"/>
                <a:cs typeface="华康简宋"/>
              </a:rPr>
              <a:t>L</a:t>
            </a:r>
            <a:r>
              <a:rPr kumimoji="1" lang="en-US" altLang="zh-CN" sz="2000" b="1">
                <a:solidFill>
                  <a:srgbClr val="000000"/>
                </a:solidFill>
                <a:latin typeface="Times New Roman" panose="02020603050405020304" pitchFamily="18" charset="0"/>
                <a:ea typeface="华康简宋"/>
                <a:cs typeface="华康简宋"/>
                <a:sym typeface="Symbol" panose="05050102010706020507" pitchFamily="18" charset="2"/>
              </a:rPr>
              <a:t>]</a:t>
            </a:r>
            <a:r>
              <a:rPr kumimoji="1"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 </a:t>
            </a:r>
          </a:p>
        </p:txBody>
      </p:sp>
    </p:spTree>
    <p:extLst>
      <p:ext uri="{BB962C8B-B14F-4D97-AF65-F5344CB8AC3E}">
        <p14:creationId xmlns:p14="http://schemas.microsoft.com/office/powerpoint/2010/main" val="41156784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strips(downRight)">
                                      <p:cBhvr>
                                        <p:cTn id="7" dur="500"/>
                                        <p:tgtEl>
                                          <p:spTgt spid="1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strips(downRight)">
                                      <p:cBhvr>
                                        <p:cTn id="12" dur="500"/>
                                        <p:tgtEl>
                                          <p:spTgt spid="1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strips(downRight)">
                                      <p:cBhvr>
                                        <p:cTn id="17" dur="500"/>
                                        <p:tgtEl>
                                          <p:spTgt spid="1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strips(downRight)">
                                      <p:cBhvr>
                                        <p:cTn id="2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标题 1"/>
          <p:cNvSpPr>
            <a:spLocks noGrp="1"/>
          </p:cNvSpPr>
          <p:nvPr>
            <p:ph type="title"/>
          </p:nvPr>
        </p:nvSpPr>
        <p:spPr>
          <a:xfrm>
            <a:off x="701675" y="71438"/>
            <a:ext cx="7888288" cy="646112"/>
          </a:xfrm>
        </p:spPr>
        <p:txBody>
          <a:bodyPr/>
          <a:lstStyle/>
          <a:p>
            <a:r>
              <a:rPr lang="en-US" altLang="zh-CN"/>
              <a:t>5.7.3  </a:t>
            </a:r>
            <a:r>
              <a:rPr lang="zh-CN" altLang="en-US"/>
              <a:t>共源</a:t>
            </a:r>
            <a:r>
              <a:rPr lang="en-US" altLang="zh-CN"/>
              <a:t>-</a:t>
            </a:r>
            <a:r>
              <a:rPr lang="zh-CN" altLang="en-US"/>
              <a:t>共基放大电路</a:t>
            </a:r>
          </a:p>
        </p:txBody>
      </p:sp>
      <p:sp>
        <p:nvSpPr>
          <p:cNvPr id="105475" name="Rectangle 2"/>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graphicFrame>
        <p:nvGraphicFramePr>
          <p:cNvPr id="105476" name="对象 3"/>
          <p:cNvGraphicFramePr>
            <a:graphicFrameLocks noChangeAspect="1"/>
          </p:cNvGraphicFramePr>
          <p:nvPr/>
        </p:nvGraphicFramePr>
        <p:xfrm>
          <a:off x="4289425" y="836613"/>
          <a:ext cx="4530725" cy="3892550"/>
        </p:xfrm>
        <a:graphic>
          <a:graphicData uri="http://schemas.openxmlformats.org/presentationml/2006/ole">
            <mc:AlternateContent xmlns:mc="http://schemas.openxmlformats.org/markup-compatibility/2006">
              <mc:Choice xmlns:v="urn:schemas-microsoft-com:vml" Requires="v">
                <p:oleObj spid="_x0000_s87042" name="Picture" r:id="rId3" imgW="3236976" imgH="2779776" progId="Word.Picture.8">
                  <p:embed/>
                </p:oleObj>
              </mc:Choice>
              <mc:Fallback>
                <p:oleObj name="Picture" r:id="rId3" imgW="3236976" imgH="2779776" progId="Word.Picture.8">
                  <p:embed/>
                  <p:pic>
                    <p:nvPicPr>
                      <p:cNvPr id="105476" name="对象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89425" y="836613"/>
                        <a:ext cx="4530725" cy="389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5477" name="Rectangle 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graphicFrame>
        <p:nvGraphicFramePr>
          <p:cNvPr id="105478" name="对象 5"/>
          <p:cNvGraphicFramePr>
            <a:graphicFrameLocks noChangeAspect="1"/>
          </p:cNvGraphicFramePr>
          <p:nvPr/>
        </p:nvGraphicFramePr>
        <p:xfrm>
          <a:off x="323850" y="981075"/>
          <a:ext cx="4333875" cy="1984375"/>
        </p:xfrm>
        <a:graphic>
          <a:graphicData uri="http://schemas.openxmlformats.org/presentationml/2006/ole">
            <mc:AlternateContent xmlns:mc="http://schemas.openxmlformats.org/markup-compatibility/2006">
              <mc:Choice xmlns:v="urn:schemas-microsoft-com:vml" Requires="v">
                <p:oleObj spid="_x0000_s87043" name="Picture" r:id="rId5" imgW="3095505" imgH="1418184" progId="Word.Picture.8">
                  <p:embed/>
                </p:oleObj>
              </mc:Choice>
              <mc:Fallback>
                <p:oleObj name="Picture" r:id="rId5" imgW="3095505" imgH="1418184" progId="Word.Picture.8">
                  <p:embed/>
                  <p:pic>
                    <p:nvPicPr>
                      <p:cNvPr id="105478" name="对象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850" y="981075"/>
                        <a:ext cx="4333875"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5479" name="对象 6"/>
          <p:cNvGraphicFramePr>
            <a:graphicFrameLocks noChangeAspect="1"/>
          </p:cNvGraphicFramePr>
          <p:nvPr/>
        </p:nvGraphicFramePr>
        <p:xfrm>
          <a:off x="971550" y="3141663"/>
          <a:ext cx="2692400" cy="482600"/>
        </p:xfrm>
        <a:graphic>
          <a:graphicData uri="http://schemas.openxmlformats.org/presentationml/2006/ole">
            <mc:AlternateContent xmlns:mc="http://schemas.openxmlformats.org/markup-compatibility/2006">
              <mc:Choice xmlns:v="urn:schemas-microsoft-com:vml" Requires="v">
                <p:oleObj spid="_x0000_s87044" name="公式" r:id="rId7" imgW="1346200" imgH="241300" progId="Equation.3">
                  <p:embed/>
                </p:oleObj>
              </mc:Choice>
              <mc:Fallback>
                <p:oleObj name="公式" r:id="rId7" imgW="1346200" imgH="241300" progId="Equation.3">
                  <p:embed/>
                  <p:pic>
                    <p:nvPicPr>
                      <p:cNvPr id="105479" name="对象 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1550" y="3141663"/>
                        <a:ext cx="2692400"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5480" name="对象 7"/>
          <p:cNvGraphicFramePr>
            <a:graphicFrameLocks noChangeAspect="1"/>
          </p:cNvGraphicFramePr>
          <p:nvPr/>
        </p:nvGraphicFramePr>
        <p:xfrm>
          <a:off x="900113" y="3716338"/>
          <a:ext cx="3097212" cy="482600"/>
        </p:xfrm>
        <a:graphic>
          <a:graphicData uri="http://schemas.openxmlformats.org/presentationml/2006/ole">
            <mc:AlternateContent xmlns:mc="http://schemas.openxmlformats.org/markup-compatibility/2006">
              <mc:Choice xmlns:v="urn:schemas-microsoft-com:vml" Requires="v">
                <p:oleObj spid="_x0000_s87045" r:id="rId9" imgW="1548728" imgH="241195" progId="Equation.3">
                  <p:embed/>
                </p:oleObj>
              </mc:Choice>
              <mc:Fallback>
                <p:oleObj r:id="rId9" imgW="1548728" imgH="241195" progId="Equation.3">
                  <p:embed/>
                  <p:pic>
                    <p:nvPicPr>
                      <p:cNvPr id="105480" name="对象 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00113" y="3716338"/>
                        <a:ext cx="309721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5481" name="对象 8"/>
          <p:cNvGraphicFramePr>
            <a:graphicFrameLocks noChangeAspect="1"/>
          </p:cNvGraphicFramePr>
          <p:nvPr/>
        </p:nvGraphicFramePr>
        <p:xfrm>
          <a:off x="900113" y="4327525"/>
          <a:ext cx="963612" cy="482600"/>
        </p:xfrm>
        <a:graphic>
          <a:graphicData uri="http://schemas.openxmlformats.org/presentationml/2006/ole">
            <mc:AlternateContent xmlns:mc="http://schemas.openxmlformats.org/markup-compatibility/2006">
              <mc:Choice xmlns:v="urn:schemas-microsoft-com:vml" Requires="v">
                <p:oleObj spid="_x0000_s87046" name="公式" r:id="rId11" imgW="482391" imgH="241195" progId="Equation.3">
                  <p:embed/>
                </p:oleObj>
              </mc:Choice>
              <mc:Fallback>
                <p:oleObj name="公式" r:id="rId11" imgW="482391" imgH="241195" progId="Equation.3">
                  <p:embed/>
                  <p:pic>
                    <p:nvPicPr>
                      <p:cNvPr id="105481" name="对象 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00113" y="4327525"/>
                        <a:ext cx="963612" cy="48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05482" name="对象 9"/>
          <p:cNvGraphicFramePr>
            <a:graphicFrameLocks noChangeAspect="1"/>
          </p:cNvGraphicFramePr>
          <p:nvPr/>
        </p:nvGraphicFramePr>
        <p:xfrm>
          <a:off x="684213" y="5373688"/>
          <a:ext cx="7594600" cy="939800"/>
        </p:xfrm>
        <a:graphic>
          <a:graphicData uri="http://schemas.openxmlformats.org/presentationml/2006/ole">
            <mc:AlternateContent xmlns:mc="http://schemas.openxmlformats.org/markup-compatibility/2006">
              <mc:Choice xmlns:v="urn:schemas-microsoft-com:vml" Requires="v">
                <p:oleObj spid="_x0000_s87047" r:id="rId13" imgW="3797300" imgH="469900" progId="Equation.3">
                  <p:embed/>
                </p:oleObj>
              </mc:Choice>
              <mc:Fallback>
                <p:oleObj r:id="rId13" imgW="3797300" imgH="469900" progId="Equation.3">
                  <p:embed/>
                  <p:pic>
                    <p:nvPicPr>
                      <p:cNvPr id="105482" name="对象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84213" y="5373688"/>
                        <a:ext cx="7594600" cy="93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05483" name="Rectangle 9"/>
          <p:cNvSpPr>
            <a:spLocks noChangeArrowheads="1"/>
          </p:cNvSpPr>
          <p:nvPr/>
        </p:nvSpPr>
        <p:spPr bwMode="auto">
          <a:xfrm>
            <a:off x="0" y="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05484" name="Rectangle 10"/>
          <p:cNvSpPr>
            <a:spLocks noChangeArrowheads="1"/>
          </p:cNvSpPr>
          <p:nvPr/>
        </p:nvSpPr>
        <p:spPr bwMode="auto">
          <a:xfrm>
            <a:off x="0" y="70167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05485" name="Rectangle 11"/>
          <p:cNvSpPr>
            <a:spLocks noChangeArrowheads="1"/>
          </p:cNvSpPr>
          <p:nvPr/>
        </p:nvSpPr>
        <p:spPr bwMode="auto">
          <a:xfrm>
            <a:off x="0" y="1403350"/>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05486" name="Rectangle 12"/>
          <p:cNvSpPr>
            <a:spLocks noChangeArrowheads="1"/>
          </p:cNvSpPr>
          <p:nvPr/>
        </p:nvSpPr>
        <p:spPr bwMode="auto">
          <a:xfrm>
            <a:off x="323850" y="4941888"/>
            <a:ext cx="7127875"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lvl1pPr indent="203200">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zh-CN" sz="2400">
                <a:latin typeface="Times New Roman" panose="02020603050405020304" pitchFamily="18" charset="0"/>
                <a:cs typeface="Times New Roman" panose="02020603050405020304" pitchFamily="18" charset="0"/>
              </a:rPr>
              <a:t>所以</a:t>
            </a:r>
            <a:r>
              <a:rPr lang="zh-CN" altLang="en-US" sz="2400">
                <a:latin typeface="Times New Roman" panose="02020603050405020304" pitchFamily="18" charset="0"/>
                <a:cs typeface="Times New Roman" panose="02020603050405020304" pitchFamily="18" charset="0"/>
              </a:rPr>
              <a:t>     </a:t>
            </a:r>
            <a:endParaRPr lang="zh-CN" altLang="en-US" sz="4800">
              <a:latin typeface="Arial" panose="020B0604020202020204" pitchFamily="34" charset="0"/>
            </a:endParaRPr>
          </a:p>
        </p:txBody>
      </p:sp>
      <p:sp>
        <p:nvSpPr>
          <p:cNvPr id="105487" name="Rectangle 14"/>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graphicFrame>
        <p:nvGraphicFramePr>
          <p:cNvPr id="105488" name="对象 15"/>
          <p:cNvGraphicFramePr>
            <a:graphicFrameLocks noChangeAspect="1"/>
          </p:cNvGraphicFramePr>
          <p:nvPr/>
        </p:nvGraphicFramePr>
        <p:xfrm>
          <a:off x="2771775" y="4365625"/>
          <a:ext cx="1549400" cy="457200"/>
        </p:xfrm>
        <a:graphic>
          <a:graphicData uri="http://schemas.openxmlformats.org/presentationml/2006/ole">
            <mc:AlternateContent xmlns:mc="http://schemas.openxmlformats.org/markup-compatibility/2006">
              <mc:Choice xmlns:v="urn:schemas-microsoft-com:vml" Requires="v">
                <p:oleObj spid="_x0000_s87048" r:id="rId15" imgW="774364" imgH="228501" progId="Equation.DSMT4">
                  <p:embed/>
                </p:oleObj>
              </mc:Choice>
              <mc:Fallback>
                <p:oleObj r:id="rId15" imgW="774364" imgH="228501" progId="Equation.DSMT4">
                  <p:embed/>
                  <p:pic>
                    <p:nvPicPr>
                      <p:cNvPr id="105488" name="对象 15"/>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771775" y="4365625"/>
                        <a:ext cx="1549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25533366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标题 1"/>
          <p:cNvSpPr>
            <a:spLocks noGrp="1"/>
          </p:cNvSpPr>
          <p:nvPr>
            <p:ph type="title"/>
          </p:nvPr>
        </p:nvSpPr>
        <p:spPr>
          <a:xfrm>
            <a:off x="701675" y="71438"/>
            <a:ext cx="7888288" cy="646112"/>
          </a:xfrm>
        </p:spPr>
        <p:txBody>
          <a:bodyPr/>
          <a:lstStyle/>
          <a:p>
            <a:r>
              <a:rPr lang="en-US" altLang="zh-CN"/>
              <a:t>4.7.1  </a:t>
            </a:r>
            <a:r>
              <a:rPr lang="zh-CN" altLang="en-US"/>
              <a:t>共源</a:t>
            </a:r>
            <a:r>
              <a:rPr lang="en-US" altLang="zh-CN"/>
              <a:t>−</a:t>
            </a:r>
            <a:r>
              <a:rPr lang="zh-CN" altLang="en-US"/>
              <a:t>共漏放大电路</a:t>
            </a:r>
          </a:p>
        </p:txBody>
      </p:sp>
      <p:sp>
        <p:nvSpPr>
          <p:cNvPr id="8" name="Rectangle 3"/>
          <p:cNvSpPr>
            <a:spLocks noChangeArrowheads="1"/>
          </p:cNvSpPr>
          <p:nvPr/>
        </p:nvSpPr>
        <p:spPr bwMode="auto">
          <a:xfrm>
            <a:off x="503238" y="12223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1.  </a:t>
            </a:r>
            <a:r>
              <a:rPr lang="zh-CN" altLang="en-US" sz="2400" b="1">
                <a:solidFill>
                  <a:srgbClr val="000000"/>
                </a:solidFill>
                <a:latin typeface="Times New Roman" panose="02020603050405020304" pitchFamily="18" charset="0"/>
                <a:ea typeface="楷体_GB2312" pitchFamily="49" charset="-122"/>
              </a:rPr>
              <a:t>静态分析</a:t>
            </a:r>
          </a:p>
        </p:txBody>
      </p:sp>
      <p:sp>
        <p:nvSpPr>
          <p:cNvPr id="9" name="Rectangle 4"/>
          <p:cNvSpPr>
            <a:spLocks noChangeArrowheads="1"/>
          </p:cNvSpPr>
          <p:nvPr/>
        </p:nvSpPr>
        <p:spPr bwMode="auto">
          <a:xfrm>
            <a:off x="755650" y="1666875"/>
            <a:ext cx="3494088"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直流通路</a:t>
            </a:r>
          </a:p>
        </p:txBody>
      </p:sp>
      <p:graphicFrame>
        <p:nvGraphicFramePr>
          <p:cNvPr id="111621" name="Object 27"/>
          <p:cNvGraphicFramePr>
            <a:graphicFrameLocks noChangeAspect="1"/>
          </p:cNvGraphicFramePr>
          <p:nvPr/>
        </p:nvGraphicFramePr>
        <p:xfrm>
          <a:off x="4319588" y="663575"/>
          <a:ext cx="4632325" cy="3336925"/>
        </p:xfrm>
        <a:graphic>
          <a:graphicData uri="http://schemas.openxmlformats.org/presentationml/2006/ole">
            <mc:AlternateContent xmlns:mc="http://schemas.openxmlformats.org/markup-compatibility/2006">
              <mc:Choice xmlns:v="urn:schemas-microsoft-com:vml" Requires="v">
                <p:oleObj spid="_x0000_s88066" name="图片" r:id="rId3" imgW="2893780" imgH="2088470" progId="Word.Picture.8">
                  <p:embed/>
                </p:oleObj>
              </mc:Choice>
              <mc:Fallback>
                <p:oleObj name="图片" r:id="rId3" imgW="2893780" imgH="2088470" progId="Word.Picture.8">
                  <p:embed/>
                  <p:pic>
                    <p:nvPicPr>
                      <p:cNvPr id="111621" name="Object 2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9588" y="663575"/>
                        <a:ext cx="4632325" cy="3336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29"/>
          <p:cNvGraphicFramePr>
            <a:graphicFrameLocks noChangeAspect="1"/>
          </p:cNvGraphicFramePr>
          <p:nvPr/>
        </p:nvGraphicFramePr>
        <p:xfrm>
          <a:off x="755650" y="2338388"/>
          <a:ext cx="3170238" cy="3752850"/>
        </p:xfrm>
        <a:graphic>
          <a:graphicData uri="http://schemas.openxmlformats.org/presentationml/2006/ole">
            <mc:AlternateContent xmlns:mc="http://schemas.openxmlformats.org/markup-compatibility/2006">
              <mc:Choice xmlns:v="urn:schemas-microsoft-com:vml" Requires="v">
                <p:oleObj spid="_x0000_s88067" name="图片" r:id="rId5" imgW="1761024" imgH="2088470" progId="Word.Picture.8">
                  <p:embed/>
                </p:oleObj>
              </mc:Choice>
              <mc:Fallback>
                <p:oleObj name="图片" r:id="rId5" imgW="1761024" imgH="2088470" progId="Word.Picture.8">
                  <p:embed/>
                  <p:pic>
                    <p:nvPicPr>
                      <p:cNvPr id="11" name="Object 2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5650" y="2338388"/>
                        <a:ext cx="3170238" cy="375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1623" name="Rectangle 32"/>
          <p:cNvSpPr>
            <a:spLocks noChangeArrowheads="1"/>
          </p:cNvSpPr>
          <p:nvPr/>
        </p:nvSpPr>
        <p:spPr bwMode="auto">
          <a:xfrm>
            <a:off x="503238" y="7397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zh-CN" altLang="en-US" sz="2400" b="1">
                <a:solidFill>
                  <a:srgbClr val="000000"/>
                </a:solidFill>
                <a:latin typeface="Times New Roman" panose="02020603050405020304" pitchFamily="18" charset="0"/>
                <a:ea typeface="楷体_GB2312" pitchFamily="49" charset="-122"/>
              </a:rPr>
              <a:t>例</a:t>
            </a:r>
            <a:r>
              <a:rPr lang="en-US" altLang="zh-CN" sz="2400" b="1">
                <a:solidFill>
                  <a:srgbClr val="000000"/>
                </a:solidFill>
                <a:latin typeface="Times New Roman" panose="02020603050405020304" pitchFamily="18" charset="0"/>
                <a:ea typeface="楷体_GB2312" pitchFamily="49" charset="-122"/>
              </a:rPr>
              <a:t>4.7.1</a:t>
            </a:r>
          </a:p>
        </p:txBody>
      </p:sp>
    </p:spTree>
    <p:extLst>
      <p:ext uri="{BB962C8B-B14F-4D97-AF65-F5344CB8AC3E}">
        <p14:creationId xmlns:p14="http://schemas.microsoft.com/office/powerpoint/2010/main" val="35900324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Right)">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9">
                                            <p:txEl>
                                              <p:pRg st="0" end="0"/>
                                            </p:txEl>
                                          </p:spTgt>
                                        </p:tgtEl>
                                        <p:attrNameLst>
                                          <p:attrName>style.visibility</p:attrName>
                                        </p:attrNameLst>
                                      </p:cBhvr>
                                      <p:to>
                                        <p:strVal val="visible"/>
                                      </p:to>
                                    </p:set>
                                    <p:animEffect transition="in" filter="strips(downRight)">
                                      <p:cBhvr>
                                        <p:cTn id="12" dur="500"/>
                                        <p:tgtEl>
                                          <p:spTgt spid="9">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box(in)">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build="p" autoUpdateAnimBg="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4">
            <a:hlinkClick r:id="rId3" action="ppaction://hlinksldjump"/>
          </p:cNvPr>
          <p:cNvSpPr>
            <a:spLocks noChangeArrowheads="1"/>
          </p:cNvSpPr>
          <p:nvPr/>
        </p:nvSpPr>
        <p:spPr bwMode="auto">
          <a:xfrm>
            <a:off x="107950" y="71438"/>
            <a:ext cx="7848600"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3000" b="1">
                <a:solidFill>
                  <a:srgbClr val="000066"/>
                </a:solidFill>
                <a:latin typeface="黑体" panose="02010609060101010101" pitchFamily="49" charset="-122"/>
                <a:ea typeface="黑体" panose="02010609060101010101" pitchFamily="49" charset="-122"/>
              </a:rPr>
              <a:t>   例</a:t>
            </a:r>
            <a:r>
              <a:rPr lang="en-US" altLang="zh-CN" sz="3000" b="1">
                <a:solidFill>
                  <a:srgbClr val="000066"/>
                </a:solidFill>
                <a:latin typeface="Arial Narrow" panose="020B0606020202030204" pitchFamily="34" charset="0"/>
                <a:ea typeface="黑体" panose="02010609060101010101" pitchFamily="49" charset="-122"/>
              </a:rPr>
              <a:t>4.7.1</a:t>
            </a:r>
            <a:endParaRPr lang="en-US" altLang="zh-CN" sz="3000" b="1">
              <a:solidFill>
                <a:srgbClr val="000066"/>
              </a:solidFill>
              <a:latin typeface="黑体" panose="02010609060101010101" pitchFamily="49" charset="-122"/>
              <a:ea typeface="黑体" panose="02010609060101010101" pitchFamily="49" charset="-122"/>
            </a:endParaRPr>
          </a:p>
        </p:txBody>
      </p:sp>
      <p:sp>
        <p:nvSpPr>
          <p:cNvPr id="112643" name="Rectangle 5"/>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1.  </a:t>
            </a:r>
            <a:r>
              <a:rPr lang="zh-CN" altLang="en-US" sz="2400" b="1">
                <a:solidFill>
                  <a:srgbClr val="000000"/>
                </a:solidFill>
                <a:latin typeface="Times New Roman" panose="02020603050405020304" pitchFamily="18" charset="0"/>
                <a:ea typeface="楷体_GB2312" pitchFamily="49" charset="-122"/>
              </a:rPr>
              <a:t>静态分析</a:t>
            </a:r>
          </a:p>
        </p:txBody>
      </p:sp>
      <p:sp>
        <p:nvSpPr>
          <p:cNvPr id="19" name="Rectangle 6"/>
          <p:cNvSpPr>
            <a:spLocks noChangeArrowheads="1"/>
          </p:cNvSpPr>
          <p:nvPr/>
        </p:nvSpPr>
        <p:spPr bwMode="auto">
          <a:xfrm>
            <a:off x="528638" y="1173163"/>
            <a:ext cx="5159375"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两管栅极均无电流，假设工作在饱和区</a:t>
            </a:r>
          </a:p>
        </p:txBody>
      </p:sp>
      <p:graphicFrame>
        <p:nvGraphicFramePr>
          <p:cNvPr id="20" name="Object 7"/>
          <p:cNvGraphicFramePr>
            <a:graphicFrameLocks noChangeAspect="1"/>
          </p:cNvGraphicFramePr>
          <p:nvPr/>
        </p:nvGraphicFramePr>
        <p:xfrm>
          <a:off x="938213" y="1755775"/>
          <a:ext cx="2719387" cy="431800"/>
        </p:xfrm>
        <a:graphic>
          <a:graphicData uri="http://schemas.openxmlformats.org/presentationml/2006/ole">
            <mc:AlternateContent xmlns:mc="http://schemas.openxmlformats.org/markup-compatibility/2006">
              <mc:Choice xmlns:v="urn:schemas-microsoft-com:vml" Requires="v">
                <p:oleObj spid="_x0000_s89090" name="公式" r:id="rId4" imgW="1600200" imgH="254000" progId="Equation.3">
                  <p:embed/>
                </p:oleObj>
              </mc:Choice>
              <mc:Fallback>
                <p:oleObj name="公式" r:id="rId4" imgW="1600200" imgH="254000" progId="Equation.3">
                  <p:embed/>
                  <p:pic>
                    <p:nvPicPr>
                      <p:cNvPr id="20" name="Object 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38213" y="1755775"/>
                        <a:ext cx="2719387"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1" name="AutoShape 8"/>
          <p:cNvSpPr>
            <a:spLocks/>
          </p:cNvSpPr>
          <p:nvPr/>
        </p:nvSpPr>
        <p:spPr bwMode="auto">
          <a:xfrm>
            <a:off x="685800" y="1916113"/>
            <a:ext cx="107950" cy="900112"/>
          </a:xfrm>
          <a:prstGeom prst="leftBrace">
            <a:avLst>
              <a:gd name="adj1" fmla="val 69485"/>
              <a:gd name="adj2" fmla="val 50000"/>
            </a:avLst>
          </a:prstGeom>
          <a:noFill/>
          <a:ln w="1905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aphicFrame>
        <p:nvGraphicFramePr>
          <p:cNvPr id="22" name="Object 9"/>
          <p:cNvGraphicFramePr>
            <a:graphicFrameLocks noChangeAspect="1"/>
          </p:cNvGraphicFramePr>
          <p:nvPr/>
        </p:nvGraphicFramePr>
        <p:xfrm>
          <a:off x="946150" y="2187575"/>
          <a:ext cx="4162425" cy="798513"/>
        </p:xfrm>
        <a:graphic>
          <a:graphicData uri="http://schemas.openxmlformats.org/presentationml/2006/ole">
            <mc:AlternateContent xmlns:mc="http://schemas.openxmlformats.org/markup-compatibility/2006">
              <mc:Choice xmlns:v="urn:schemas-microsoft-com:vml" Requires="v">
                <p:oleObj spid="_x0000_s89091" name="公式" r:id="rId6" imgW="2451100" imgH="469900" progId="Equation.3">
                  <p:embed/>
                </p:oleObj>
              </mc:Choice>
              <mc:Fallback>
                <p:oleObj name="公式" r:id="rId6" imgW="2451100" imgH="469900" progId="Equation.3">
                  <p:embed/>
                  <p:pic>
                    <p:nvPicPr>
                      <p:cNvPr id="22" name="Object 9"/>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46150" y="2187575"/>
                        <a:ext cx="4162425"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10"/>
          <p:cNvGraphicFramePr>
            <a:graphicFrameLocks noChangeAspect="1"/>
          </p:cNvGraphicFramePr>
          <p:nvPr/>
        </p:nvGraphicFramePr>
        <p:xfrm>
          <a:off x="981075" y="3068638"/>
          <a:ext cx="3665538" cy="409575"/>
        </p:xfrm>
        <a:graphic>
          <a:graphicData uri="http://schemas.openxmlformats.org/presentationml/2006/ole">
            <mc:AlternateContent xmlns:mc="http://schemas.openxmlformats.org/markup-compatibility/2006">
              <mc:Choice xmlns:v="urn:schemas-microsoft-com:vml" Requires="v">
                <p:oleObj spid="_x0000_s89092" name="公式" r:id="rId8" imgW="2159000" imgH="241300" progId="Equation.3">
                  <p:embed/>
                </p:oleObj>
              </mc:Choice>
              <mc:Fallback>
                <p:oleObj name="公式" r:id="rId8" imgW="2159000" imgH="241300" progId="Equation.3">
                  <p:embed/>
                  <p:pic>
                    <p:nvPicPr>
                      <p:cNvPr id="23" name="Object 10"/>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81075" y="3068638"/>
                        <a:ext cx="3665538"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4" name="Rectangle 11"/>
          <p:cNvSpPr>
            <a:spLocks noChangeArrowheads="1"/>
          </p:cNvSpPr>
          <p:nvPr/>
        </p:nvSpPr>
        <p:spPr bwMode="auto">
          <a:xfrm>
            <a:off x="5110163" y="4773613"/>
            <a:ext cx="3817937"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需验证是否工作在饱和区</a:t>
            </a:r>
          </a:p>
        </p:txBody>
      </p:sp>
      <p:graphicFrame>
        <p:nvGraphicFramePr>
          <p:cNvPr id="112650" name="Object 13"/>
          <p:cNvGraphicFramePr>
            <a:graphicFrameLocks noChangeAspect="1"/>
          </p:cNvGraphicFramePr>
          <p:nvPr/>
        </p:nvGraphicFramePr>
        <p:xfrm>
          <a:off x="5688013" y="665163"/>
          <a:ext cx="3170237" cy="3752850"/>
        </p:xfrm>
        <a:graphic>
          <a:graphicData uri="http://schemas.openxmlformats.org/presentationml/2006/ole">
            <mc:AlternateContent xmlns:mc="http://schemas.openxmlformats.org/markup-compatibility/2006">
              <mc:Choice xmlns:v="urn:schemas-microsoft-com:vml" Requires="v">
                <p:oleObj spid="_x0000_s89093" name="图片" r:id="rId10" imgW="1761024" imgH="2088470" progId="Word.Picture.8">
                  <p:embed/>
                </p:oleObj>
              </mc:Choice>
              <mc:Fallback>
                <p:oleObj name="图片" r:id="rId10" imgW="1761024" imgH="2088470" progId="Word.Picture.8">
                  <p:embed/>
                  <p:pic>
                    <p:nvPicPr>
                      <p:cNvPr id="112650" name="Object 1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688013" y="665163"/>
                        <a:ext cx="3170237" cy="375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14"/>
          <p:cNvGraphicFramePr>
            <a:graphicFrameLocks noChangeAspect="1"/>
          </p:cNvGraphicFramePr>
          <p:nvPr/>
        </p:nvGraphicFramePr>
        <p:xfrm>
          <a:off x="993775" y="4257675"/>
          <a:ext cx="3902075" cy="409575"/>
        </p:xfrm>
        <a:graphic>
          <a:graphicData uri="http://schemas.openxmlformats.org/presentationml/2006/ole">
            <mc:AlternateContent xmlns:mc="http://schemas.openxmlformats.org/markup-compatibility/2006">
              <mc:Choice xmlns:v="urn:schemas-microsoft-com:vml" Requires="v">
                <p:oleObj spid="_x0000_s89094" name="公式" r:id="rId12" imgW="2298700" imgH="241300" progId="Equation.3">
                  <p:embed/>
                </p:oleObj>
              </mc:Choice>
              <mc:Fallback>
                <p:oleObj name="公式" r:id="rId12" imgW="2298700" imgH="241300" progId="Equation.3">
                  <p:embed/>
                  <p:pic>
                    <p:nvPicPr>
                      <p:cNvPr id="26" name="Object 14"/>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993775" y="4257675"/>
                        <a:ext cx="39020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 name="AutoShape 15"/>
          <p:cNvSpPr>
            <a:spLocks/>
          </p:cNvSpPr>
          <p:nvPr/>
        </p:nvSpPr>
        <p:spPr bwMode="auto">
          <a:xfrm>
            <a:off x="685800" y="3802063"/>
            <a:ext cx="107950" cy="757237"/>
          </a:xfrm>
          <a:prstGeom prst="leftBrace">
            <a:avLst>
              <a:gd name="adj1" fmla="val 58456"/>
              <a:gd name="adj2" fmla="val 50000"/>
            </a:avLst>
          </a:prstGeom>
          <a:noFill/>
          <a:ln w="1905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aphicFrame>
        <p:nvGraphicFramePr>
          <p:cNvPr id="28" name="Object 16"/>
          <p:cNvGraphicFramePr>
            <a:graphicFrameLocks noChangeAspect="1"/>
          </p:cNvGraphicFramePr>
          <p:nvPr/>
        </p:nvGraphicFramePr>
        <p:xfrm>
          <a:off x="982663" y="3681413"/>
          <a:ext cx="2741612" cy="431800"/>
        </p:xfrm>
        <a:graphic>
          <a:graphicData uri="http://schemas.openxmlformats.org/presentationml/2006/ole">
            <mc:AlternateContent xmlns:mc="http://schemas.openxmlformats.org/markup-compatibility/2006">
              <mc:Choice xmlns:v="urn:schemas-microsoft-com:vml" Requires="v">
                <p:oleObj spid="_x0000_s89095" name="公式" r:id="rId14" imgW="1612900" imgH="254000" progId="Equation.3">
                  <p:embed/>
                </p:oleObj>
              </mc:Choice>
              <mc:Fallback>
                <p:oleObj name="公式" r:id="rId14" imgW="1612900" imgH="254000" progId="Equation.3">
                  <p:embed/>
                  <p:pic>
                    <p:nvPicPr>
                      <p:cNvPr id="28" name="Object 16"/>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982663" y="3681413"/>
                        <a:ext cx="2741612"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9" name="Object 17"/>
          <p:cNvGraphicFramePr>
            <a:graphicFrameLocks noChangeAspect="1"/>
          </p:cNvGraphicFramePr>
          <p:nvPr/>
        </p:nvGraphicFramePr>
        <p:xfrm>
          <a:off x="1020763" y="4833938"/>
          <a:ext cx="2867025" cy="409575"/>
        </p:xfrm>
        <a:graphic>
          <a:graphicData uri="http://schemas.openxmlformats.org/presentationml/2006/ole">
            <mc:AlternateContent xmlns:mc="http://schemas.openxmlformats.org/markup-compatibility/2006">
              <mc:Choice xmlns:v="urn:schemas-microsoft-com:vml" Requires="v">
                <p:oleObj spid="_x0000_s89096" name="公式" r:id="rId16" imgW="1688367" imgH="241195" progId="Equation.3">
                  <p:embed/>
                </p:oleObj>
              </mc:Choice>
              <mc:Fallback>
                <p:oleObj name="公式" r:id="rId16" imgW="1688367" imgH="241195" progId="Equation.3">
                  <p:embed/>
                  <p:pic>
                    <p:nvPicPr>
                      <p:cNvPr id="29" name="Object 17"/>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1020763" y="4833938"/>
                        <a:ext cx="286702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0" name="Rectangle 18"/>
          <p:cNvSpPr>
            <a:spLocks noChangeArrowheads="1"/>
          </p:cNvSpPr>
          <p:nvPr/>
        </p:nvSpPr>
        <p:spPr bwMode="auto">
          <a:xfrm>
            <a:off x="793750" y="5243513"/>
            <a:ext cx="3817938" cy="962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已知管子参数和电路参数，便可解出两管静态工作点</a:t>
            </a:r>
          </a:p>
        </p:txBody>
      </p:sp>
    </p:spTree>
    <p:extLst>
      <p:ext uri="{BB962C8B-B14F-4D97-AF65-F5344CB8AC3E}">
        <p14:creationId xmlns:p14="http://schemas.microsoft.com/office/powerpoint/2010/main" val="36315374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blinds(horizontal)">
                                      <p:cBhvr>
                                        <p:cTn id="7" dur="500"/>
                                        <p:tgtEl>
                                          <p:spTgt spid="1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strips(downRight)">
                                      <p:cBhvr>
                                        <p:cTn id="12" dur="500"/>
                                        <p:tgtEl>
                                          <p:spTgt spid="20"/>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wipe(up)">
                                      <p:cBhvr>
                                        <p:cTn id="15" dur="500"/>
                                        <p:tgtEl>
                                          <p:spTgt spid="21"/>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8" presetClass="entr" presetSubtype="6" fill="hold" nodeType="click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strips(downRight)">
                                      <p:cBhvr>
                                        <p:cTn id="20" dur="500"/>
                                        <p:tgtEl>
                                          <p:spTgt spid="22"/>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6" fill="hold" nodeType="click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strips(downRight)">
                                      <p:cBhvr>
                                        <p:cTn id="25" dur="500"/>
                                        <p:tgtEl>
                                          <p:spTgt spid="23"/>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nodeType="clickEffect">
                                  <p:stCondLst>
                                    <p:cond delay="0"/>
                                  </p:stCondLst>
                                  <p:childTnLst>
                                    <p:set>
                                      <p:cBhvr>
                                        <p:cTn id="29" dur="1" fill="hold">
                                          <p:stCondLst>
                                            <p:cond delay="0"/>
                                          </p:stCondLst>
                                        </p:cTn>
                                        <p:tgtEl>
                                          <p:spTgt spid="28"/>
                                        </p:tgtEl>
                                        <p:attrNameLst>
                                          <p:attrName>style.visibility</p:attrName>
                                        </p:attrNameLst>
                                      </p:cBhvr>
                                      <p:to>
                                        <p:strVal val="visible"/>
                                      </p:to>
                                    </p:set>
                                    <p:animEffect transition="in" filter="strips(downRight)">
                                      <p:cBhvr>
                                        <p:cTn id="30" dur="500"/>
                                        <p:tgtEl>
                                          <p:spTgt spid="28"/>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up)">
                                      <p:cBhvr>
                                        <p:cTn id="33" dur="500"/>
                                        <p:tgtEl>
                                          <p:spTgt spid="27"/>
                                        </p:tgtEl>
                                      </p:cBhvr>
                                    </p:animEffect>
                                  </p:childTnLst>
                                </p:cTn>
                              </p:par>
                            </p:childTnLst>
                          </p:cTn>
                        </p:par>
                      </p:childTnLst>
                    </p:cTn>
                  </p:par>
                  <p:par>
                    <p:cTn id="34" fill="hold" nodeType="clickPar">
                      <p:stCondLst>
                        <p:cond delay="indefinite"/>
                      </p:stCondLst>
                      <p:childTnLst>
                        <p:par>
                          <p:cTn id="35" fill="hold" nodeType="withGroup">
                            <p:stCondLst>
                              <p:cond delay="0"/>
                            </p:stCondLst>
                            <p:childTnLst>
                              <p:par>
                                <p:cTn id="36" presetID="18" presetClass="entr" presetSubtype="6"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strips(downRight)">
                                      <p:cBhvr>
                                        <p:cTn id="38" dur="500"/>
                                        <p:tgtEl>
                                          <p:spTgt spid="26"/>
                                        </p:tgtEl>
                                      </p:cBhvr>
                                    </p:animEffect>
                                  </p:childTnLst>
                                </p:cTn>
                              </p:par>
                            </p:childTnLst>
                          </p:cTn>
                        </p:par>
                      </p:childTnLst>
                    </p:cTn>
                  </p:par>
                  <p:par>
                    <p:cTn id="39" fill="hold" nodeType="clickPar">
                      <p:stCondLst>
                        <p:cond delay="indefinite"/>
                      </p:stCondLst>
                      <p:childTnLst>
                        <p:par>
                          <p:cTn id="40" fill="hold" nodeType="withGroup">
                            <p:stCondLst>
                              <p:cond delay="0"/>
                            </p:stCondLst>
                            <p:childTnLst>
                              <p:par>
                                <p:cTn id="41" presetID="18" presetClass="entr" presetSubtype="6" fill="hold" nodeType="click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strips(downRight)">
                                      <p:cBhvr>
                                        <p:cTn id="43" dur="500"/>
                                        <p:tgtEl>
                                          <p:spTgt spid="29"/>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30">
                                            <p:txEl>
                                              <p:pRg st="0" end="0"/>
                                            </p:txEl>
                                          </p:spTgt>
                                        </p:tgtEl>
                                        <p:attrNameLst>
                                          <p:attrName>style.visibility</p:attrName>
                                        </p:attrNameLst>
                                      </p:cBhvr>
                                      <p:to>
                                        <p:strVal val="visible"/>
                                      </p:to>
                                    </p:set>
                                    <p:animEffect transition="in" filter="blinds(horizontal)">
                                      <p:cBhvr>
                                        <p:cTn id="48" dur="500"/>
                                        <p:tgtEl>
                                          <p:spTgt spid="30">
                                            <p:txEl>
                                              <p:pRg st="0" end="0"/>
                                            </p:txEl>
                                          </p:spTgt>
                                        </p:tgtEl>
                                      </p:cBhvr>
                                    </p:animEffect>
                                  </p:childTnLst>
                                </p:cTn>
                              </p:par>
                            </p:childTnLst>
                          </p:cTn>
                        </p:par>
                      </p:childTnLst>
                    </p:cTn>
                  </p:par>
                  <p:par>
                    <p:cTn id="49" fill="hold" nodeType="clickPar">
                      <p:stCondLst>
                        <p:cond delay="indefinite"/>
                      </p:stCondLst>
                      <p:childTnLst>
                        <p:par>
                          <p:cTn id="50" fill="hold" nodeType="withGroup">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24">
                                            <p:txEl>
                                              <p:pRg st="0" end="0"/>
                                            </p:txEl>
                                          </p:spTgt>
                                        </p:tgtEl>
                                        <p:attrNameLst>
                                          <p:attrName>style.visibility</p:attrName>
                                        </p:attrNameLst>
                                      </p:cBhvr>
                                      <p:to>
                                        <p:strVal val="visible"/>
                                      </p:to>
                                    </p:set>
                                    <p:animEffect transition="in" filter="blinds(horizontal)">
                                      <p:cBhvr>
                                        <p:cTn id="53" dur="500"/>
                                        <p:tgtEl>
                                          <p:spTgt spid="2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autoUpdateAnimBg="0"/>
      <p:bldP spid="21" grpId="0" animBg="1"/>
      <p:bldP spid="24" grpId="0" build="p" autoUpdateAnimBg="0"/>
      <p:bldP spid="27" grpId="0" animBg="1"/>
      <p:bldP spid="30" grpId="0" build="p" autoUpdateAnimBg="0"/>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5"/>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1.  </a:t>
            </a:r>
            <a:r>
              <a:rPr lang="zh-CN" altLang="en-US" sz="2400" b="1">
                <a:solidFill>
                  <a:srgbClr val="000000"/>
                </a:solidFill>
                <a:latin typeface="Times New Roman" panose="02020603050405020304" pitchFamily="18" charset="0"/>
                <a:ea typeface="楷体_GB2312" pitchFamily="49" charset="-122"/>
              </a:rPr>
              <a:t>静态分析</a:t>
            </a:r>
          </a:p>
        </p:txBody>
      </p:sp>
      <p:sp>
        <p:nvSpPr>
          <p:cNvPr id="15" name="Rectangle 6"/>
          <p:cNvSpPr>
            <a:spLocks noChangeArrowheads="1"/>
          </p:cNvSpPr>
          <p:nvPr/>
        </p:nvSpPr>
        <p:spPr bwMode="auto">
          <a:xfrm>
            <a:off x="528638" y="1173163"/>
            <a:ext cx="5159375"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将具体参数值代入，计算得</a:t>
            </a:r>
          </a:p>
        </p:txBody>
      </p:sp>
      <p:sp>
        <p:nvSpPr>
          <p:cNvPr id="16" name="Rectangle 11"/>
          <p:cNvSpPr>
            <a:spLocks noChangeArrowheads="1"/>
          </p:cNvSpPr>
          <p:nvPr/>
        </p:nvSpPr>
        <p:spPr bwMode="auto">
          <a:xfrm>
            <a:off x="792163" y="3752850"/>
            <a:ext cx="4511675"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可验证两管均工作在饱和区</a:t>
            </a:r>
          </a:p>
        </p:txBody>
      </p:sp>
      <p:graphicFrame>
        <p:nvGraphicFramePr>
          <p:cNvPr id="113669" name="Object 12"/>
          <p:cNvGraphicFramePr>
            <a:graphicFrameLocks noChangeAspect="1"/>
          </p:cNvGraphicFramePr>
          <p:nvPr/>
        </p:nvGraphicFramePr>
        <p:xfrm>
          <a:off x="5688013" y="665163"/>
          <a:ext cx="3170237" cy="3752850"/>
        </p:xfrm>
        <a:graphic>
          <a:graphicData uri="http://schemas.openxmlformats.org/presentationml/2006/ole">
            <mc:AlternateContent xmlns:mc="http://schemas.openxmlformats.org/markup-compatibility/2006">
              <mc:Choice xmlns:v="urn:schemas-microsoft-com:vml" Requires="v">
                <p:oleObj spid="_x0000_s90114" name="图片" r:id="rId3" imgW="1761024" imgH="2088470" progId="Word.Picture.8">
                  <p:embed/>
                </p:oleObj>
              </mc:Choice>
              <mc:Fallback>
                <p:oleObj name="图片" r:id="rId3" imgW="1761024" imgH="2088470" progId="Word.Picture.8">
                  <p:embed/>
                  <p:pic>
                    <p:nvPicPr>
                      <p:cNvPr id="113669" name="Object 1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8013" y="665163"/>
                        <a:ext cx="3170237" cy="375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8" name="Rectangle 18"/>
          <p:cNvSpPr>
            <a:spLocks noChangeArrowheads="1"/>
          </p:cNvSpPr>
          <p:nvPr/>
        </p:nvSpPr>
        <p:spPr bwMode="auto">
          <a:xfrm>
            <a:off x="1020763" y="1736725"/>
            <a:ext cx="1751012"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i="1">
                <a:solidFill>
                  <a:srgbClr val="000000"/>
                </a:solidFill>
                <a:latin typeface="Times New Roman" panose="02020603050405020304" pitchFamily="18" charset="0"/>
                <a:ea typeface="楷体_GB2312" pitchFamily="49" charset="-122"/>
              </a:rPr>
              <a:t>V</a:t>
            </a:r>
            <a:r>
              <a:rPr lang="en-US" altLang="zh-CN" sz="2000" b="1" baseline="-25000">
                <a:solidFill>
                  <a:srgbClr val="000000"/>
                </a:solidFill>
                <a:latin typeface="Times New Roman" panose="02020603050405020304" pitchFamily="18" charset="0"/>
                <a:ea typeface="楷体_GB2312" pitchFamily="49" charset="-122"/>
              </a:rPr>
              <a:t>GSQ1 </a:t>
            </a:r>
            <a:r>
              <a:rPr lang="en-US" altLang="zh-CN" sz="2000" b="1">
                <a:solidFill>
                  <a:srgbClr val="000000"/>
                </a:solidFill>
                <a:latin typeface="Times New Roman" panose="02020603050405020304" pitchFamily="18" charset="0"/>
                <a:ea typeface="楷体_GB2312" pitchFamily="49" charset="-122"/>
              </a:rPr>
              <a:t>= 1.84 V</a:t>
            </a:r>
            <a:endParaRPr lang="en-US" altLang="zh-CN" sz="2000" b="1" baseline="-25000">
              <a:solidFill>
                <a:srgbClr val="000000"/>
              </a:solidFill>
              <a:latin typeface="Times New Roman" panose="02020603050405020304" pitchFamily="18" charset="0"/>
              <a:ea typeface="楷体_GB2312" pitchFamily="49" charset="-122"/>
            </a:endParaRPr>
          </a:p>
        </p:txBody>
      </p:sp>
      <p:sp>
        <p:nvSpPr>
          <p:cNvPr id="19" name="Rectangle 20"/>
          <p:cNvSpPr>
            <a:spLocks noChangeArrowheads="1"/>
          </p:cNvSpPr>
          <p:nvPr/>
        </p:nvSpPr>
        <p:spPr bwMode="auto">
          <a:xfrm>
            <a:off x="1020763" y="2192338"/>
            <a:ext cx="1751012"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i="1">
                <a:solidFill>
                  <a:srgbClr val="000000"/>
                </a:solidFill>
                <a:latin typeface="Times New Roman" panose="02020603050405020304" pitchFamily="18" charset="0"/>
                <a:ea typeface="楷体_GB2312" pitchFamily="49" charset="-122"/>
              </a:rPr>
              <a:t>I</a:t>
            </a:r>
            <a:r>
              <a:rPr lang="en-US" altLang="zh-CN" sz="2000" b="1" baseline="-25000">
                <a:solidFill>
                  <a:srgbClr val="000000"/>
                </a:solidFill>
                <a:latin typeface="Times New Roman" panose="02020603050405020304" pitchFamily="18" charset="0"/>
                <a:ea typeface="楷体_GB2312" pitchFamily="49" charset="-122"/>
              </a:rPr>
              <a:t>DQ1 </a:t>
            </a:r>
            <a:r>
              <a:rPr lang="en-US" altLang="zh-CN" sz="2000" b="1">
                <a:solidFill>
                  <a:srgbClr val="000000"/>
                </a:solidFill>
                <a:latin typeface="Times New Roman" panose="02020603050405020304" pitchFamily="18" charset="0"/>
                <a:ea typeface="楷体_GB2312" pitchFamily="49" charset="-122"/>
              </a:rPr>
              <a:t>= 0.2 mA</a:t>
            </a:r>
            <a:endParaRPr lang="en-US" altLang="zh-CN" sz="2000" b="1" baseline="-25000">
              <a:solidFill>
                <a:srgbClr val="000000"/>
              </a:solidFill>
              <a:latin typeface="Times New Roman" panose="02020603050405020304" pitchFamily="18" charset="0"/>
              <a:ea typeface="楷体_GB2312" pitchFamily="49" charset="-122"/>
            </a:endParaRPr>
          </a:p>
        </p:txBody>
      </p:sp>
      <p:sp>
        <p:nvSpPr>
          <p:cNvPr id="20" name="Rectangle 21"/>
          <p:cNvSpPr>
            <a:spLocks noChangeArrowheads="1"/>
          </p:cNvSpPr>
          <p:nvPr/>
        </p:nvSpPr>
        <p:spPr bwMode="auto">
          <a:xfrm>
            <a:off x="1020763" y="2647950"/>
            <a:ext cx="1751012"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i="1">
                <a:solidFill>
                  <a:srgbClr val="000000"/>
                </a:solidFill>
                <a:latin typeface="Times New Roman" panose="02020603050405020304" pitchFamily="18" charset="0"/>
                <a:ea typeface="楷体_GB2312" pitchFamily="49" charset="-122"/>
              </a:rPr>
              <a:t>V</a:t>
            </a:r>
            <a:r>
              <a:rPr lang="en-US" altLang="zh-CN" sz="2000" b="1" baseline="-25000">
                <a:solidFill>
                  <a:srgbClr val="000000"/>
                </a:solidFill>
                <a:latin typeface="Times New Roman" panose="02020603050405020304" pitchFamily="18" charset="0"/>
                <a:ea typeface="楷体_GB2312" pitchFamily="49" charset="-122"/>
              </a:rPr>
              <a:t>DSQ1 </a:t>
            </a:r>
            <a:r>
              <a:rPr lang="en-US" altLang="zh-CN" sz="2000" b="1">
                <a:solidFill>
                  <a:srgbClr val="000000"/>
                </a:solidFill>
                <a:latin typeface="Times New Roman" panose="02020603050405020304" pitchFamily="18" charset="0"/>
                <a:ea typeface="楷体_GB2312" pitchFamily="49" charset="-122"/>
              </a:rPr>
              <a:t>= 6.02 V</a:t>
            </a:r>
            <a:endParaRPr lang="en-US" altLang="zh-CN" sz="2000" b="1" baseline="-25000">
              <a:solidFill>
                <a:srgbClr val="000000"/>
              </a:solidFill>
              <a:latin typeface="Times New Roman" panose="02020603050405020304" pitchFamily="18" charset="0"/>
              <a:ea typeface="楷体_GB2312" pitchFamily="49" charset="-122"/>
            </a:endParaRPr>
          </a:p>
        </p:txBody>
      </p:sp>
      <p:sp>
        <p:nvSpPr>
          <p:cNvPr id="21" name="Rectangle 22"/>
          <p:cNvSpPr>
            <a:spLocks noChangeArrowheads="1"/>
          </p:cNvSpPr>
          <p:nvPr/>
        </p:nvSpPr>
        <p:spPr bwMode="auto">
          <a:xfrm>
            <a:off x="3024188" y="1736725"/>
            <a:ext cx="1763712"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i="1">
                <a:solidFill>
                  <a:srgbClr val="000000"/>
                </a:solidFill>
                <a:latin typeface="Times New Roman" panose="02020603050405020304" pitchFamily="18" charset="0"/>
                <a:ea typeface="楷体_GB2312" pitchFamily="49" charset="-122"/>
              </a:rPr>
              <a:t>I</a:t>
            </a:r>
            <a:r>
              <a:rPr lang="en-US" altLang="zh-CN" sz="2000" b="1" baseline="-25000">
                <a:solidFill>
                  <a:srgbClr val="000000"/>
                </a:solidFill>
                <a:latin typeface="Times New Roman" panose="02020603050405020304" pitchFamily="18" charset="0"/>
                <a:ea typeface="楷体_GB2312" pitchFamily="49" charset="-122"/>
              </a:rPr>
              <a:t>DQ2 </a:t>
            </a: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 </a:t>
            </a:r>
            <a:r>
              <a:rPr lang="en-US" altLang="zh-CN" sz="2000" b="1">
                <a:solidFill>
                  <a:srgbClr val="000000"/>
                </a:solidFill>
                <a:latin typeface="Times New Roman" panose="02020603050405020304" pitchFamily="18" charset="0"/>
                <a:ea typeface="楷体_GB2312" pitchFamily="49" charset="-122"/>
              </a:rPr>
              <a:t>0.49 mA</a:t>
            </a:r>
            <a:endParaRPr lang="en-US" altLang="zh-CN" sz="2000" b="1" baseline="-25000">
              <a:solidFill>
                <a:srgbClr val="000000"/>
              </a:solidFill>
              <a:latin typeface="Times New Roman" panose="02020603050405020304" pitchFamily="18" charset="0"/>
              <a:ea typeface="楷体_GB2312" pitchFamily="49" charset="-122"/>
            </a:endParaRPr>
          </a:p>
        </p:txBody>
      </p:sp>
      <p:sp>
        <p:nvSpPr>
          <p:cNvPr id="22" name="Rectangle 23"/>
          <p:cNvSpPr>
            <a:spLocks noChangeArrowheads="1"/>
          </p:cNvSpPr>
          <p:nvPr/>
        </p:nvSpPr>
        <p:spPr bwMode="auto">
          <a:xfrm>
            <a:off x="3024188" y="2222500"/>
            <a:ext cx="1763712"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i="1">
                <a:solidFill>
                  <a:srgbClr val="000000"/>
                </a:solidFill>
                <a:latin typeface="Times New Roman" panose="02020603050405020304" pitchFamily="18" charset="0"/>
                <a:ea typeface="楷体_GB2312" pitchFamily="49" charset="-122"/>
              </a:rPr>
              <a:t>V</a:t>
            </a:r>
            <a:r>
              <a:rPr lang="en-US" altLang="zh-CN" sz="2000" b="1" baseline="-25000">
                <a:solidFill>
                  <a:srgbClr val="000000"/>
                </a:solidFill>
                <a:latin typeface="Times New Roman" panose="02020603050405020304" pitchFamily="18" charset="0"/>
                <a:ea typeface="楷体_GB2312" pitchFamily="49" charset="-122"/>
              </a:rPr>
              <a:t>GSQ2 </a:t>
            </a:r>
            <a:r>
              <a:rPr lang="en-US" altLang="zh-CN" sz="2000" b="1">
                <a:solidFill>
                  <a:srgbClr val="000000"/>
                </a:solidFill>
                <a:latin typeface="Times New Roman" panose="02020603050405020304" pitchFamily="18" charset="0"/>
                <a:ea typeface="楷体_GB2312" pitchFamily="49" charset="-122"/>
              </a:rPr>
              <a:t>= 2.78 V</a:t>
            </a:r>
            <a:endParaRPr lang="en-US" altLang="zh-CN" sz="2000" b="1" baseline="-25000">
              <a:solidFill>
                <a:srgbClr val="000000"/>
              </a:solidFill>
              <a:latin typeface="Times New Roman" panose="02020603050405020304" pitchFamily="18" charset="0"/>
              <a:ea typeface="楷体_GB2312" pitchFamily="49" charset="-122"/>
            </a:endParaRPr>
          </a:p>
        </p:txBody>
      </p:sp>
      <p:sp>
        <p:nvSpPr>
          <p:cNvPr id="23" name="Rectangle 25"/>
          <p:cNvSpPr>
            <a:spLocks noChangeArrowheads="1"/>
          </p:cNvSpPr>
          <p:nvPr/>
        </p:nvSpPr>
        <p:spPr bwMode="auto">
          <a:xfrm>
            <a:off x="3024188" y="2708275"/>
            <a:ext cx="1763712"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i="1">
                <a:solidFill>
                  <a:srgbClr val="000000"/>
                </a:solidFill>
                <a:latin typeface="Times New Roman" panose="02020603050405020304" pitchFamily="18" charset="0"/>
                <a:ea typeface="楷体_GB2312" pitchFamily="49" charset="-122"/>
              </a:rPr>
              <a:t>V</a:t>
            </a:r>
            <a:r>
              <a:rPr lang="en-US" altLang="zh-CN" sz="2000" b="1" baseline="-25000">
                <a:solidFill>
                  <a:srgbClr val="000000"/>
                </a:solidFill>
                <a:latin typeface="Times New Roman" panose="02020603050405020304" pitchFamily="18" charset="0"/>
                <a:ea typeface="楷体_GB2312" pitchFamily="49" charset="-122"/>
              </a:rPr>
              <a:t>DSQ2 </a:t>
            </a:r>
            <a:r>
              <a:rPr lang="en-US" altLang="zh-CN" sz="2000" b="1">
                <a:solidFill>
                  <a:srgbClr val="000000"/>
                </a:solidFill>
                <a:latin typeface="Times New Roman" panose="02020603050405020304" pitchFamily="18" charset="0"/>
                <a:ea typeface="楷体_GB2312" pitchFamily="49" charset="-122"/>
              </a:rPr>
              <a:t>= 5.98 V</a:t>
            </a:r>
            <a:endParaRPr lang="en-US" altLang="zh-CN" sz="2000" b="1" baseline="-25000">
              <a:solidFill>
                <a:srgbClr val="000000"/>
              </a:solidFill>
              <a:latin typeface="Times New Roman" panose="02020603050405020304" pitchFamily="18" charset="0"/>
              <a:ea typeface="楷体_GB2312" pitchFamily="49" charset="-122"/>
            </a:endParaRPr>
          </a:p>
        </p:txBody>
      </p:sp>
      <p:sp>
        <p:nvSpPr>
          <p:cNvPr id="24" name="Rectangle 26"/>
          <p:cNvSpPr>
            <a:spLocks noChangeArrowheads="1"/>
          </p:cNvSpPr>
          <p:nvPr/>
        </p:nvSpPr>
        <p:spPr bwMode="auto">
          <a:xfrm>
            <a:off x="792163" y="3227388"/>
            <a:ext cx="39957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zh-CN" altLang="en-US" sz="2000" b="1">
                <a:solidFill>
                  <a:srgbClr val="000000"/>
                </a:solidFill>
                <a:latin typeface="Times New Roman" panose="02020603050405020304" pitchFamily="18" charset="0"/>
                <a:ea typeface="楷体_GB2312" pitchFamily="49" charset="-122"/>
              </a:rPr>
              <a:t>由于</a:t>
            </a:r>
            <a:r>
              <a:rPr lang="en-US" altLang="zh-CN" sz="2000" b="1" i="1">
                <a:solidFill>
                  <a:srgbClr val="000000"/>
                </a:solidFill>
                <a:latin typeface="Times New Roman" panose="02020603050405020304" pitchFamily="18" charset="0"/>
                <a:ea typeface="楷体_GB2312" pitchFamily="49" charset="-122"/>
              </a:rPr>
              <a:t>V</a:t>
            </a:r>
            <a:r>
              <a:rPr lang="en-US" altLang="zh-CN" sz="2000" b="1" baseline="-25000">
                <a:solidFill>
                  <a:srgbClr val="000000"/>
                </a:solidFill>
                <a:latin typeface="Times New Roman" panose="02020603050405020304" pitchFamily="18" charset="0"/>
                <a:ea typeface="楷体_GB2312" pitchFamily="49" charset="-122"/>
              </a:rPr>
              <a:t>TN1 </a:t>
            </a:r>
            <a:r>
              <a:rPr lang="en-US" altLang="zh-CN" sz="2000" b="1">
                <a:solidFill>
                  <a:srgbClr val="000000"/>
                </a:solidFill>
                <a:latin typeface="Times New Roman" panose="02020603050405020304" pitchFamily="18" charset="0"/>
                <a:ea typeface="楷体_GB2312" pitchFamily="49" charset="-122"/>
              </a:rPr>
              <a:t>= </a:t>
            </a:r>
            <a:r>
              <a:rPr lang="en-US" altLang="zh-CN" sz="2000" b="1" i="1">
                <a:solidFill>
                  <a:srgbClr val="000000"/>
                </a:solidFill>
                <a:latin typeface="Times New Roman" panose="02020603050405020304" pitchFamily="18" charset="0"/>
                <a:ea typeface="楷体_GB2312" pitchFamily="49" charset="-122"/>
              </a:rPr>
              <a:t>V</a:t>
            </a:r>
            <a:r>
              <a:rPr lang="en-US" altLang="zh-CN" sz="2000" b="1" baseline="-25000">
                <a:solidFill>
                  <a:srgbClr val="000000"/>
                </a:solidFill>
                <a:latin typeface="Times New Roman" panose="02020603050405020304" pitchFamily="18" charset="0"/>
                <a:ea typeface="楷体_GB2312" pitchFamily="49" charset="-122"/>
              </a:rPr>
              <a:t>TN2 </a:t>
            </a:r>
            <a:r>
              <a:rPr lang="en-US" altLang="zh-CN" sz="2000" b="1">
                <a:solidFill>
                  <a:srgbClr val="000000"/>
                </a:solidFill>
                <a:latin typeface="Times New Roman" panose="02020603050405020304" pitchFamily="18" charset="0"/>
                <a:ea typeface="楷体_GB2312" pitchFamily="49" charset="-122"/>
              </a:rPr>
              <a:t>= 1.2 V</a:t>
            </a:r>
          </a:p>
        </p:txBody>
      </p:sp>
      <p:sp>
        <p:nvSpPr>
          <p:cNvPr id="113677" name="Rectangle 4">
            <a:hlinkClick r:id="rId5" action="ppaction://hlinksldjump"/>
          </p:cNvPr>
          <p:cNvSpPr>
            <a:spLocks noChangeArrowheads="1"/>
          </p:cNvSpPr>
          <p:nvPr/>
        </p:nvSpPr>
        <p:spPr bwMode="auto">
          <a:xfrm>
            <a:off x="107950" y="71438"/>
            <a:ext cx="7848600"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3000" b="1">
                <a:solidFill>
                  <a:srgbClr val="000066"/>
                </a:solidFill>
                <a:latin typeface="黑体" panose="02010609060101010101" pitchFamily="49" charset="-122"/>
                <a:ea typeface="黑体" panose="02010609060101010101" pitchFamily="49" charset="-122"/>
              </a:rPr>
              <a:t>   例</a:t>
            </a:r>
            <a:r>
              <a:rPr lang="en-US" altLang="zh-CN" sz="3000" b="1">
                <a:solidFill>
                  <a:srgbClr val="000066"/>
                </a:solidFill>
                <a:latin typeface="Arial Narrow" panose="020B0606020202030204" pitchFamily="34" charset="0"/>
                <a:ea typeface="黑体" panose="02010609060101010101" pitchFamily="49" charset="-122"/>
              </a:rPr>
              <a:t>4.7.1</a:t>
            </a:r>
            <a:endParaRPr lang="en-US" altLang="zh-CN" sz="3000" b="1">
              <a:solidFill>
                <a:srgbClr val="000066"/>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58347640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strips(downRight)">
                                      <p:cBhvr>
                                        <p:cTn id="7" dur="500"/>
                                        <p:tgtEl>
                                          <p:spTgt spid="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trips(downRight)">
                                      <p:cBhvr>
                                        <p:cTn id="12" dur="500"/>
                                        <p:tgtEl>
                                          <p:spTgt spid="18"/>
                                        </p:tgtEl>
                                      </p:cBhvr>
                                    </p:animEffect>
                                  </p:childTnLst>
                                </p:cTn>
                              </p:par>
                              <p:par>
                                <p:cTn id="13" presetID="18" presetClass="entr" presetSubtype="6"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strips(downRight)">
                                      <p:cBhvr>
                                        <p:cTn id="15" dur="500"/>
                                        <p:tgtEl>
                                          <p:spTgt spid="19"/>
                                        </p:tgtEl>
                                      </p:cBhvr>
                                    </p:animEffect>
                                  </p:childTnLst>
                                </p:cTn>
                              </p:par>
                              <p:par>
                                <p:cTn id="16" presetID="18" presetClass="entr" presetSubtype="6"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strips(downRight)">
                                      <p:cBhvr>
                                        <p:cTn id="18" dur="500"/>
                                        <p:tgtEl>
                                          <p:spTgt spid="2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8" presetClass="entr" presetSubtype="6" fill="hold" grpId="0" nodeType="click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strips(downRight)">
                                      <p:cBhvr>
                                        <p:cTn id="23" dur="500"/>
                                        <p:tgtEl>
                                          <p:spTgt spid="21"/>
                                        </p:tgtEl>
                                      </p:cBhvr>
                                    </p:animEffect>
                                  </p:childTnLst>
                                </p:cTn>
                              </p:par>
                              <p:par>
                                <p:cTn id="24" presetID="18" presetClass="entr" presetSubtype="6" fill="hold" grpId="0" nodeType="with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strips(downRight)">
                                      <p:cBhvr>
                                        <p:cTn id="26" dur="500"/>
                                        <p:tgtEl>
                                          <p:spTgt spid="22"/>
                                        </p:tgtEl>
                                      </p:cBhvr>
                                    </p:animEffect>
                                  </p:childTnLst>
                                </p:cTn>
                              </p:par>
                              <p:par>
                                <p:cTn id="27" presetID="18" presetClass="entr" presetSubtype="6" fill="hold" grpId="0" nodeType="with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strips(downRight)">
                                      <p:cBhvr>
                                        <p:cTn id="29" dur="500"/>
                                        <p:tgtEl>
                                          <p:spTgt spid="23"/>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18" presetClass="entr" presetSubtype="6" fill="hold" grpId="0" nodeType="click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strips(downRight)">
                                      <p:cBhvr>
                                        <p:cTn id="34" dur="500"/>
                                        <p:tgtEl>
                                          <p:spTgt spid="24"/>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8" presetClass="entr" presetSubtype="6" fill="hold" grpId="0" nodeType="clickEffect">
                                  <p:stCondLst>
                                    <p:cond delay="0"/>
                                  </p:stCondLst>
                                  <p:childTnLst>
                                    <p:set>
                                      <p:cBhvr>
                                        <p:cTn id="38" dur="1" fill="hold">
                                          <p:stCondLst>
                                            <p:cond delay="0"/>
                                          </p:stCondLst>
                                        </p:cTn>
                                        <p:tgtEl>
                                          <p:spTgt spid="16">
                                            <p:txEl>
                                              <p:pRg st="0" end="0"/>
                                            </p:txEl>
                                          </p:spTgt>
                                        </p:tgtEl>
                                        <p:attrNameLst>
                                          <p:attrName>style.visibility</p:attrName>
                                        </p:attrNameLst>
                                      </p:cBhvr>
                                      <p:to>
                                        <p:strVal val="visible"/>
                                      </p:to>
                                    </p:set>
                                    <p:animEffect transition="in" filter="strips(downRight)">
                                      <p:cBhvr>
                                        <p:cTn id="39" dur="500"/>
                                        <p:tgtEl>
                                          <p:spTgt spid="1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autoUpdateAnimBg="0"/>
      <p:bldP spid="16" grpId="0" build="p" autoUpdateAnimBg="0"/>
      <p:bldP spid="18" grpId="0"/>
      <p:bldP spid="19" grpId="0"/>
      <p:bldP spid="20" grpId="0"/>
      <p:bldP spid="21" grpId="0"/>
      <p:bldP spid="22" grpId="0"/>
      <p:bldP spid="23" grpId="0"/>
      <p:bldP spid="24"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4">
            <a:hlinkClick r:id="rId3" action="ppaction://hlinksldjump"/>
          </p:cNvPr>
          <p:cNvSpPr>
            <a:spLocks noChangeArrowheads="1"/>
          </p:cNvSpPr>
          <p:nvPr/>
        </p:nvSpPr>
        <p:spPr bwMode="auto">
          <a:xfrm>
            <a:off x="107950" y="71438"/>
            <a:ext cx="7848600"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3000" b="1">
                <a:solidFill>
                  <a:srgbClr val="000066"/>
                </a:solidFill>
                <a:latin typeface="黑体" panose="02010609060101010101" pitchFamily="49" charset="-122"/>
                <a:ea typeface="黑体" panose="02010609060101010101" pitchFamily="49" charset="-122"/>
              </a:rPr>
              <a:t>   例</a:t>
            </a:r>
            <a:r>
              <a:rPr lang="en-US" altLang="zh-CN" sz="3000" b="1">
                <a:solidFill>
                  <a:srgbClr val="000066"/>
                </a:solidFill>
                <a:latin typeface="Arial Narrow" panose="020B0606020202030204" pitchFamily="34" charset="0"/>
                <a:ea typeface="黑体" panose="02010609060101010101" pitchFamily="49" charset="-122"/>
              </a:rPr>
              <a:t>4.7.1</a:t>
            </a:r>
            <a:endParaRPr lang="en-US" altLang="zh-CN" sz="3000" b="1">
              <a:solidFill>
                <a:srgbClr val="000066"/>
              </a:solidFill>
              <a:latin typeface="黑体" panose="02010609060101010101" pitchFamily="49" charset="-122"/>
              <a:ea typeface="黑体" panose="02010609060101010101" pitchFamily="49" charset="-122"/>
            </a:endParaRPr>
          </a:p>
        </p:txBody>
      </p:sp>
      <p:sp>
        <p:nvSpPr>
          <p:cNvPr id="114691" name="Rectangle 17"/>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动态分析</a:t>
            </a:r>
          </a:p>
        </p:txBody>
      </p:sp>
      <p:sp>
        <p:nvSpPr>
          <p:cNvPr id="17" name="Rectangle 18"/>
          <p:cNvSpPr>
            <a:spLocks noChangeArrowheads="1"/>
          </p:cNvSpPr>
          <p:nvPr/>
        </p:nvSpPr>
        <p:spPr bwMode="auto">
          <a:xfrm>
            <a:off x="1014413" y="1592263"/>
            <a:ext cx="8667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000" b="1">
                <a:solidFill>
                  <a:srgbClr val="000000"/>
                </a:solidFill>
                <a:latin typeface="Times New Roman" panose="02020603050405020304" pitchFamily="18" charset="0"/>
                <a:ea typeface="楷体_GB2312" pitchFamily="49" charset="-122"/>
              </a:rPr>
              <a:t>根据</a:t>
            </a:r>
            <a:endParaRPr lang="zh-CN" altLang="en-US" sz="2000" b="1" baseline="-25000">
              <a:solidFill>
                <a:srgbClr val="000000"/>
              </a:solidFill>
              <a:latin typeface="Times New Roman" panose="02020603050405020304" pitchFamily="18" charset="0"/>
              <a:ea typeface="楷体_GB2312" pitchFamily="49" charset="-122"/>
            </a:endParaRPr>
          </a:p>
        </p:txBody>
      </p:sp>
      <p:sp>
        <p:nvSpPr>
          <p:cNvPr id="18" name="Rectangle 28"/>
          <p:cNvSpPr>
            <a:spLocks noChangeArrowheads="1"/>
          </p:cNvSpPr>
          <p:nvPr/>
        </p:nvSpPr>
        <p:spPr bwMode="auto">
          <a:xfrm>
            <a:off x="576263" y="1233488"/>
            <a:ext cx="29511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itchFamily="34" charset="0"/>
                <a:ea typeface="楷体_GB2312" pitchFamily="49" charset="-122"/>
              </a:defRPr>
            </a:lvl1pPr>
            <a:lvl2pPr marL="381000" indent="-381000" algn="l">
              <a:defRPr sz="3600" b="1">
                <a:solidFill>
                  <a:schemeClr val="tx2"/>
                </a:solidFill>
                <a:latin typeface="Arial Narrow" pitchFamily="34" charset="0"/>
                <a:ea typeface="楷体_GB2312" pitchFamily="49" charset="-122"/>
              </a:defRPr>
            </a:lvl2pPr>
            <a:lvl3pPr marL="381000" indent="-381000" algn="l">
              <a:defRPr sz="3600" b="1">
                <a:solidFill>
                  <a:schemeClr val="tx2"/>
                </a:solidFill>
                <a:latin typeface="Arial Narrow" pitchFamily="34" charset="0"/>
                <a:ea typeface="楷体_GB2312" pitchFamily="49" charset="-122"/>
              </a:defRPr>
            </a:lvl3pPr>
            <a:lvl4pPr marL="381000" indent="-381000" algn="l">
              <a:defRPr sz="3600" b="1">
                <a:solidFill>
                  <a:schemeClr val="tx2"/>
                </a:solidFill>
                <a:latin typeface="Arial Narrow" pitchFamily="34" charset="0"/>
                <a:ea typeface="楷体_GB2312" pitchFamily="49" charset="-122"/>
              </a:defRPr>
            </a:lvl4pPr>
            <a:lvl5pPr marL="381000" indent="-381000" algn="l">
              <a:defRPr sz="3600" b="1">
                <a:solidFill>
                  <a:schemeClr val="tx2"/>
                </a:solidFill>
                <a:latin typeface="Arial Narrow"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000" kern="0">
                <a:solidFill>
                  <a:srgbClr val="000000"/>
                </a:solidFill>
              </a:rPr>
              <a:t>小信号等效电路</a:t>
            </a:r>
          </a:p>
        </p:txBody>
      </p:sp>
      <p:graphicFrame>
        <p:nvGraphicFramePr>
          <p:cNvPr id="19" name="Object 29"/>
          <p:cNvGraphicFramePr>
            <a:graphicFrameLocks noChangeAspect="1"/>
          </p:cNvGraphicFramePr>
          <p:nvPr/>
        </p:nvGraphicFramePr>
        <p:xfrm>
          <a:off x="1700213" y="1695450"/>
          <a:ext cx="2224087" cy="385763"/>
        </p:xfrm>
        <a:graphic>
          <a:graphicData uri="http://schemas.openxmlformats.org/presentationml/2006/ole">
            <mc:AlternateContent xmlns:mc="http://schemas.openxmlformats.org/markup-compatibility/2006">
              <mc:Choice xmlns:v="urn:schemas-microsoft-com:vml" Requires="v">
                <p:oleObj spid="_x0000_s91138" name="公式" r:id="rId4" imgW="1409088" imgH="241195" progId="Equation.3">
                  <p:embed/>
                </p:oleObj>
              </mc:Choice>
              <mc:Fallback>
                <p:oleObj name="公式" r:id="rId4" imgW="1409088" imgH="241195" progId="Equation.3">
                  <p:embed/>
                  <p:pic>
                    <p:nvPicPr>
                      <p:cNvPr id="19" name="Object 2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00213" y="1695450"/>
                        <a:ext cx="2224087"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0" name="Object 30"/>
          <p:cNvGraphicFramePr>
            <a:graphicFrameLocks noChangeAspect="1"/>
          </p:cNvGraphicFramePr>
          <p:nvPr/>
        </p:nvGraphicFramePr>
        <p:xfrm>
          <a:off x="876300" y="3271838"/>
          <a:ext cx="2233613" cy="385762"/>
        </p:xfrm>
        <a:graphic>
          <a:graphicData uri="http://schemas.openxmlformats.org/presentationml/2006/ole">
            <mc:AlternateContent xmlns:mc="http://schemas.openxmlformats.org/markup-compatibility/2006">
              <mc:Choice xmlns:v="urn:schemas-microsoft-com:vml" Requires="v">
                <p:oleObj spid="_x0000_s91139" name="公式" r:id="rId6" imgW="1397000" imgH="241300" progId="Equation.3">
                  <p:embed/>
                </p:oleObj>
              </mc:Choice>
              <mc:Fallback>
                <p:oleObj name="公式" r:id="rId6" imgW="1397000" imgH="241300" progId="Equation.3">
                  <p:embed/>
                  <p:pic>
                    <p:nvPicPr>
                      <p:cNvPr id="20" name="Object 3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76300" y="3271838"/>
                        <a:ext cx="2233613"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1" name="Object 31"/>
          <p:cNvGraphicFramePr>
            <a:graphicFrameLocks noChangeAspect="1"/>
          </p:cNvGraphicFramePr>
          <p:nvPr/>
        </p:nvGraphicFramePr>
        <p:xfrm>
          <a:off x="876300" y="2886075"/>
          <a:ext cx="854075" cy="385763"/>
        </p:xfrm>
        <a:graphic>
          <a:graphicData uri="http://schemas.openxmlformats.org/presentationml/2006/ole">
            <mc:AlternateContent xmlns:mc="http://schemas.openxmlformats.org/markup-compatibility/2006">
              <mc:Choice xmlns:v="urn:schemas-microsoft-com:vml" Requires="v">
                <p:oleObj spid="_x0000_s91140" name="公式" r:id="rId8" imgW="533169" imgH="241195" progId="Equation.3">
                  <p:embed/>
                </p:oleObj>
              </mc:Choice>
              <mc:Fallback>
                <p:oleObj name="公式" r:id="rId8" imgW="533169" imgH="241195" progId="Equation.3">
                  <p:embed/>
                  <p:pic>
                    <p:nvPicPr>
                      <p:cNvPr id="21" name="Object 31"/>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76300" y="2886075"/>
                        <a:ext cx="85407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2" name="Rectangle 34"/>
          <p:cNvSpPr>
            <a:spLocks noChangeArrowheads="1"/>
          </p:cNvSpPr>
          <p:nvPr/>
        </p:nvSpPr>
        <p:spPr bwMode="auto">
          <a:xfrm>
            <a:off x="719138" y="2457450"/>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电压增益</a:t>
            </a:r>
          </a:p>
        </p:txBody>
      </p:sp>
      <p:graphicFrame>
        <p:nvGraphicFramePr>
          <p:cNvPr id="23" name="Object 35"/>
          <p:cNvGraphicFramePr>
            <a:graphicFrameLocks noChangeAspect="1"/>
          </p:cNvGraphicFramePr>
          <p:nvPr/>
        </p:nvGraphicFramePr>
        <p:xfrm>
          <a:off x="719138" y="4241800"/>
          <a:ext cx="2720975" cy="1419225"/>
        </p:xfrm>
        <a:graphic>
          <a:graphicData uri="http://schemas.openxmlformats.org/presentationml/2006/ole">
            <mc:AlternateContent xmlns:mc="http://schemas.openxmlformats.org/markup-compatibility/2006">
              <mc:Choice xmlns:v="urn:schemas-microsoft-com:vml" Requires="v">
                <p:oleObj spid="_x0000_s91141" name="公式" r:id="rId10" imgW="1701800" imgH="889000" progId="Equation.3">
                  <p:embed/>
                </p:oleObj>
              </mc:Choice>
              <mc:Fallback>
                <p:oleObj name="公式" r:id="rId10" imgW="1701800" imgH="889000" progId="Equation.3">
                  <p:embed/>
                  <p:pic>
                    <p:nvPicPr>
                      <p:cNvPr id="23" name="Object 3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9138" y="4241800"/>
                        <a:ext cx="2720975" cy="1419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4699" name="Object 39"/>
          <p:cNvGraphicFramePr>
            <a:graphicFrameLocks noChangeAspect="1"/>
          </p:cNvGraphicFramePr>
          <p:nvPr/>
        </p:nvGraphicFramePr>
        <p:xfrm>
          <a:off x="4248150" y="44450"/>
          <a:ext cx="4632325" cy="3336925"/>
        </p:xfrm>
        <a:graphic>
          <a:graphicData uri="http://schemas.openxmlformats.org/presentationml/2006/ole">
            <mc:AlternateContent xmlns:mc="http://schemas.openxmlformats.org/markup-compatibility/2006">
              <mc:Choice xmlns:v="urn:schemas-microsoft-com:vml" Requires="v">
                <p:oleObj spid="_x0000_s91142" name="图片" r:id="rId12" imgW="2893780" imgH="2088470" progId="Word.Picture.8">
                  <p:embed/>
                </p:oleObj>
              </mc:Choice>
              <mc:Fallback>
                <p:oleObj name="图片" r:id="rId12" imgW="2893780" imgH="2088470" progId="Word.Picture.8">
                  <p:embed/>
                  <p:pic>
                    <p:nvPicPr>
                      <p:cNvPr id="114699" name="Object 3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248150" y="44450"/>
                        <a:ext cx="4632325" cy="3336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5" name="Object 40"/>
          <p:cNvGraphicFramePr>
            <a:graphicFrameLocks noChangeAspect="1"/>
          </p:cNvGraphicFramePr>
          <p:nvPr/>
        </p:nvGraphicFramePr>
        <p:xfrm>
          <a:off x="3600450" y="3606800"/>
          <a:ext cx="5376863" cy="2235200"/>
        </p:xfrm>
        <a:graphic>
          <a:graphicData uri="http://schemas.openxmlformats.org/presentationml/2006/ole">
            <mc:AlternateContent xmlns:mc="http://schemas.openxmlformats.org/markup-compatibility/2006">
              <mc:Choice xmlns:v="urn:schemas-microsoft-com:vml" Requires="v">
                <p:oleObj spid="_x0000_s91143" name="图片" r:id="rId14" imgW="3160416" imgH="1315884" progId="Word.Picture.8">
                  <p:embed/>
                </p:oleObj>
              </mc:Choice>
              <mc:Fallback>
                <p:oleObj name="图片" r:id="rId14" imgW="3160416" imgH="1315884" progId="Word.Picture.8">
                  <p:embed/>
                  <p:pic>
                    <p:nvPicPr>
                      <p:cNvPr id="25" name="Object 4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600450" y="3606800"/>
                        <a:ext cx="5376863"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6" name="Object 42"/>
          <p:cNvGraphicFramePr>
            <a:graphicFrameLocks noChangeAspect="1"/>
          </p:cNvGraphicFramePr>
          <p:nvPr/>
        </p:nvGraphicFramePr>
        <p:xfrm>
          <a:off x="876300" y="3727450"/>
          <a:ext cx="2314575" cy="385763"/>
        </p:xfrm>
        <a:graphic>
          <a:graphicData uri="http://schemas.openxmlformats.org/presentationml/2006/ole">
            <mc:AlternateContent xmlns:mc="http://schemas.openxmlformats.org/markup-compatibility/2006">
              <mc:Choice xmlns:v="urn:schemas-microsoft-com:vml" Requires="v">
                <p:oleObj spid="_x0000_s91144" name="公式" r:id="rId16" imgW="1447800" imgH="241300" progId="Equation.3">
                  <p:embed/>
                </p:oleObj>
              </mc:Choice>
              <mc:Fallback>
                <p:oleObj name="公式" r:id="rId16" imgW="1447800" imgH="241300" progId="Equation.3">
                  <p:embed/>
                  <p:pic>
                    <p:nvPicPr>
                      <p:cNvPr id="26" name="Object 42"/>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876300" y="3727450"/>
                        <a:ext cx="231457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7" name="AutoShape 43"/>
          <p:cNvSpPr>
            <a:spLocks/>
          </p:cNvSpPr>
          <p:nvPr/>
        </p:nvSpPr>
        <p:spPr bwMode="auto">
          <a:xfrm>
            <a:off x="685800" y="3033713"/>
            <a:ext cx="107950" cy="900112"/>
          </a:xfrm>
          <a:prstGeom prst="leftBrace">
            <a:avLst>
              <a:gd name="adj1" fmla="val 69485"/>
              <a:gd name="adj2" fmla="val 50000"/>
            </a:avLst>
          </a:prstGeom>
          <a:noFill/>
          <a:ln w="1905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sp>
        <p:nvSpPr>
          <p:cNvPr id="28" name="Rectangle 44"/>
          <p:cNvSpPr>
            <a:spLocks noChangeArrowheads="1"/>
          </p:cNvSpPr>
          <p:nvPr/>
        </p:nvSpPr>
        <p:spPr bwMode="auto">
          <a:xfrm>
            <a:off x="611188" y="2003425"/>
            <a:ext cx="21621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000" b="1">
                <a:solidFill>
                  <a:srgbClr val="000000"/>
                </a:solidFill>
                <a:latin typeface="Times New Roman" panose="02020603050405020304" pitchFamily="18" charset="0"/>
                <a:ea typeface="楷体_GB2312" pitchFamily="49" charset="-122"/>
              </a:rPr>
              <a:t>可求得 </a:t>
            </a:r>
            <a:r>
              <a:rPr lang="en-US" altLang="zh-CN" sz="2000" b="1" i="1">
                <a:solidFill>
                  <a:srgbClr val="000000"/>
                </a:solidFill>
                <a:latin typeface="Times New Roman" panose="02020603050405020304" pitchFamily="18" charset="0"/>
                <a:ea typeface="楷体_GB2312" pitchFamily="49" charset="-122"/>
              </a:rPr>
              <a:t>g</a:t>
            </a:r>
            <a:r>
              <a:rPr lang="en-US" altLang="zh-CN" sz="2000" b="1" baseline="-25000">
                <a:solidFill>
                  <a:srgbClr val="000000"/>
                </a:solidFill>
                <a:latin typeface="Times New Roman" panose="02020603050405020304" pitchFamily="18" charset="0"/>
                <a:ea typeface="楷体_GB2312" pitchFamily="49" charset="-122"/>
              </a:rPr>
              <a:t>m</a:t>
            </a:r>
          </a:p>
        </p:txBody>
      </p:sp>
    </p:spTree>
    <p:extLst>
      <p:ext uri="{BB962C8B-B14F-4D97-AF65-F5344CB8AC3E}">
        <p14:creationId xmlns:p14="http://schemas.microsoft.com/office/powerpoint/2010/main" val="13618556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25"/>
                                        </p:tgtEl>
                                        <p:attrNameLst>
                                          <p:attrName>style.visibility</p:attrName>
                                        </p:attrNameLst>
                                      </p:cBhvr>
                                      <p:to>
                                        <p:strVal val="visible"/>
                                      </p:to>
                                    </p:set>
                                    <p:animEffect transition="in" filter="box(in)">
                                      <p:cBhvr>
                                        <p:cTn id="13" dur="500"/>
                                        <p:tgtEl>
                                          <p:spTgt spid="25"/>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8" presetClass="entr" presetSubtype="6" fill="hold" grpId="0" nodeType="clickEffect">
                                  <p:stCondLst>
                                    <p:cond delay="0"/>
                                  </p:stCondLst>
                                  <p:childTnLst>
                                    <p:set>
                                      <p:cBhvr>
                                        <p:cTn id="17" dur="1" fill="hold">
                                          <p:stCondLst>
                                            <p:cond delay="0"/>
                                          </p:stCondLst>
                                        </p:cTn>
                                        <p:tgtEl>
                                          <p:spTgt spid="17">
                                            <p:txEl>
                                              <p:pRg st="0" end="0"/>
                                            </p:txEl>
                                          </p:spTgt>
                                        </p:tgtEl>
                                        <p:attrNameLst>
                                          <p:attrName>style.visibility</p:attrName>
                                        </p:attrNameLst>
                                      </p:cBhvr>
                                      <p:to>
                                        <p:strVal val="visible"/>
                                      </p:to>
                                    </p:set>
                                    <p:animEffect transition="in" filter="strips(downRight)">
                                      <p:cBhvr>
                                        <p:cTn id="18" dur="500"/>
                                        <p:tgtEl>
                                          <p:spTgt spid="17">
                                            <p:txEl>
                                              <p:pRg st="0" end="0"/>
                                            </p:txEl>
                                          </p:spTgt>
                                        </p:tgtEl>
                                      </p:cBhvr>
                                    </p:animEffect>
                                  </p:childTnLst>
                                </p:cTn>
                              </p:par>
                            </p:childTnLst>
                          </p:cTn>
                        </p:par>
                        <p:par>
                          <p:cTn id="19" fill="hold" nodeType="afterGroup">
                            <p:stCondLst>
                              <p:cond delay="500"/>
                            </p:stCondLst>
                            <p:childTnLst>
                              <p:par>
                                <p:cTn id="20" presetID="18" presetClass="entr" presetSubtype="6"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strips(downRight)">
                                      <p:cBhvr>
                                        <p:cTn id="22" dur="500"/>
                                        <p:tgtEl>
                                          <p:spTgt spid="19"/>
                                        </p:tgtEl>
                                      </p:cBhvr>
                                    </p:animEffect>
                                  </p:childTnLst>
                                </p:cTn>
                              </p:par>
                            </p:childTnLst>
                          </p:cTn>
                        </p:par>
                        <p:par>
                          <p:cTn id="23" fill="hold" nodeType="afterGroup">
                            <p:stCondLst>
                              <p:cond delay="1000"/>
                            </p:stCondLst>
                            <p:childTnLst>
                              <p:par>
                                <p:cTn id="24" presetID="18" presetClass="entr" presetSubtype="6" fill="hold" grpId="0" nodeType="afterEffect">
                                  <p:stCondLst>
                                    <p:cond delay="0"/>
                                  </p:stCondLst>
                                  <p:childTnLst>
                                    <p:set>
                                      <p:cBhvr>
                                        <p:cTn id="25" dur="1" fill="hold">
                                          <p:stCondLst>
                                            <p:cond delay="0"/>
                                          </p:stCondLst>
                                        </p:cTn>
                                        <p:tgtEl>
                                          <p:spTgt spid="28">
                                            <p:txEl>
                                              <p:pRg st="0" end="0"/>
                                            </p:txEl>
                                          </p:spTgt>
                                        </p:tgtEl>
                                        <p:attrNameLst>
                                          <p:attrName>style.visibility</p:attrName>
                                        </p:attrNameLst>
                                      </p:cBhvr>
                                      <p:to>
                                        <p:strVal val="visible"/>
                                      </p:to>
                                    </p:set>
                                    <p:animEffect transition="in" filter="strips(downRight)">
                                      <p:cBhvr>
                                        <p:cTn id="26" dur="500"/>
                                        <p:tgtEl>
                                          <p:spTgt spid="28">
                                            <p:txEl>
                                              <p:pRg st="0" end="0"/>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8" presetClass="entr" presetSubtype="6" fill="hold" grpId="0" nodeType="click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strips(downRight)">
                                      <p:cBhvr>
                                        <p:cTn id="31" dur="500"/>
                                        <p:tgtEl>
                                          <p:spTgt spid="22"/>
                                        </p:tgtEl>
                                      </p:cBhvr>
                                    </p:animEffect>
                                  </p:childTnLst>
                                </p:cTn>
                              </p:par>
                            </p:childTnLst>
                          </p:cTn>
                        </p:par>
                      </p:childTnLst>
                    </p:cTn>
                  </p:par>
                  <p:par>
                    <p:cTn id="32" fill="hold" nodeType="clickPar">
                      <p:stCondLst>
                        <p:cond delay="indefinite"/>
                      </p:stCondLst>
                      <p:childTnLst>
                        <p:par>
                          <p:cTn id="33" fill="hold" nodeType="withGroup">
                            <p:stCondLst>
                              <p:cond delay="0"/>
                            </p:stCondLst>
                            <p:childTnLst>
                              <p:par>
                                <p:cTn id="34" presetID="18" presetClass="entr" presetSubtype="6" fill="hold" nodeType="clickEffect">
                                  <p:stCondLst>
                                    <p:cond delay="0"/>
                                  </p:stCondLst>
                                  <p:childTnLst>
                                    <p:set>
                                      <p:cBhvr>
                                        <p:cTn id="35" dur="1" fill="hold">
                                          <p:stCondLst>
                                            <p:cond delay="0"/>
                                          </p:stCondLst>
                                        </p:cTn>
                                        <p:tgtEl>
                                          <p:spTgt spid="21"/>
                                        </p:tgtEl>
                                        <p:attrNameLst>
                                          <p:attrName>style.visibility</p:attrName>
                                        </p:attrNameLst>
                                      </p:cBhvr>
                                      <p:to>
                                        <p:strVal val="visible"/>
                                      </p:to>
                                    </p:set>
                                    <p:animEffect transition="in" filter="strips(downRight)">
                                      <p:cBhvr>
                                        <p:cTn id="36" dur="500"/>
                                        <p:tgtEl>
                                          <p:spTgt spid="21"/>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up)">
                                      <p:cBhvr>
                                        <p:cTn id="39" dur="500"/>
                                        <p:tgtEl>
                                          <p:spTgt spid="27"/>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18" presetClass="entr" presetSubtype="6" fill="hold" nodeType="click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strips(downRight)">
                                      <p:cBhvr>
                                        <p:cTn id="44" dur="500"/>
                                        <p:tgtEl>
                                          <p:spTgt spid="20"/>
                                        </p:tgtEl>
                                      </p:cBhvr>
                                    </p:animEffect>
                                  </p:childTnLst>
                                </p:cTn>
                              </p:par>
                            </p:childTnLst>
                          </p:cTn>
                        </p:par>
                      </p:childTnLst>
                    </p:cTn>
                  </p:par>
                  <p:par>
                    <p:cTn id="45" fill="hold" nodeType="clickPar">
                      <p:stCondLst>
                        <p:cond delay="indefinite"/>
                      </p:stCondLst>
                      <p:childTnLst>
                        <p:par>
                          <p:cTn id="46" fill="hold" nodeType="withGroup">
                            <p:stCondLst>
                              <p:cond delay="0"/>
                            </p:stCondLst>
                            <p:childTnLst>
                              <p:par>
                                <p:cTn id="47" presetID="18" presetClass="entr" presetSubtype="6" fill="hold" nodeType="click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strips(downRight)">
                                      <p:cBhvr>
                                        <p:cTn id="49" dur="500"/>
                                        <p:tgtEl>
                                          <p:spTgt spid="26"/>
                                        </p:tgtEl>
                                      </p:cBhvr>
                                    </p:animEffect>
                                  </p:childTnLst>
                                </p:cTn>
                              </p:par>
                            </p:childTnLst>
                          </p:cTn>
                        </p:par>
                      </p:childTnLst>
                    </p:cTn>
                  </p:par>
                  <p:par>
                    <p:cTn id="50" fill="hold" nodeType="clickPar">
                      <p:stCondLst>
                        <p:cond delay="indefinite"/>
                      </p:stCondLst>
                      <p:childTnLst>
                        <p:par>
                          <p:cTn id="51" fill="hold" nodeType="withGroup">
                            <p:stCondLst>
                              <p:cond delay="0"/>
                            </p:stCondLst>
                            <p:childTnLst>
                              <p:par>
                                <p:cTn id="52" presetID="18" presetClass="entr" presetSubtype="6" fill="hold" nodeType="click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strips(downRight)">
                                      <p:cBhvr>
                                        <p:cTn id="5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uild="p" autoUpdateAnimBg="0"/>
      <p:bldP spid="18" grpId="0" autoUpdateAnimBg="0"/>
      <p:bldP spid="22" grpId="0"/>
      <p:bldP spid="27" grpId="0" animBg="1"/>
      <p:bldP spid="28" grpId="0" build="p" autoUpdateAnimBg="0"/>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9"/>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chemeClr val="accent2"/>
              </a:buClr>
              <a:buFont typeface="Wingdings" panose="05000000000000000000" pitchFamily="2" charset="2"/>
              <a:buNone/>
            </a:pPr>
            <a:r>
              <a:rPr lang="en-US" altLang="zh-CN" sz="2400" b="1">
                <a:latin typeface="Times New Roman" panose="02020603050405020304" pitchFamily="18" charset="0"/>
                <a:ea typeface="楷体_GB2312" pitchFamily="49" charset="-122"/>
              </a:rPr>
              <a:t>2.  </a:t>
            </a:r>
            <a:r>
              <a:rPr lang="zh-CN" altLang="en-US" sz="2400" b="1">
                <a:latin typeface="Times New Roman" panose="02020603050405020304" pitchFamily="18" charset="0"/>
                <a:ea typeface="楷体_GB2312" pitchFamily="49" charset="-122"/>
              </a:rPr>
              <a:t>动态分析</a:t>
            </a:r>
          </a:p>
        </p:txBody>
      </p:sp>
      <p:sp>
        <p:nvSpPr>
          <p:cNvPr id="4" name="Rectangle 23"/>
          <p:cNvSpPr>
            <a:spLocks noChangeArrowheads="1"/>
          </p:cNvSpPr>
          <p:nvPr/>
        </p:nvSpPr>
        <p:spPr bwMode="auto">
          <a:xfrm>
            <a:off x="576263" y="3805238"/>
            <a:ext cx="29511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381000" indent="-38100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381000" indent="-3810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381000" indent="-3810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381000" indent="-3810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838200" indent="-3810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1295400" indent="-3810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1752600" indent="-3810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2209800" indent="-3810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2000" b="1">
                <a:latin typeface="Arial Narrow" panose="020B0606020202030204" pitchFamily="34" charset="0"/>
                <a:ea typeface="楷体_GB2312" pitchFamily="49" charset="-122"/>
              </a:rPr>
              <a:t>源电压增益</a:t>
            </a:r>
          </a:p>
        </p:txBody>
      </p:sp>
      <p:sp>
        <p:nvSpPr>
          <p:cNvPr id="115716" name="Rectangle 27"/>
          <p:cNvSpPr>
            <a:spLocks noChangeArrowheads="1"/>
          </p:cNvSpPr>
          <p:nvPr/>
        </p:nvSpPr>
        <p:spPr bwMode="auto">
          <a:xfrm>
            <a:off x="719138" y="1222375"/>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chemeClr val="accent2"/>
              </a:buClr>
              <a:buFont typeface="Wingdings" panose="05000000000000000000" pitchFamily="2" charset="2"/>
              <a:buNone/>
            </a:pPr>
            <a:r>
              <a:rPr lang="zh-CN" altLang="en-US" sz="2000" b="1">
                <a:latin typeface="Arial Narrow" panose="020B0606020202030204" pitchFamily="34" charset="0"/>
                <a:ea typeface="楷体_GB2312" pitchFamily="49" charset="-122"/>
              </a:rPr>
              <a:t>输入电阻</a:t>
            </a:r>
          </a:p>
        </p:txBody>
      </p:sp>
      <p:graphicFrame>
        <p:nvGraphicFramePr>
          <p:cNvPr id="6" name="Object 31"/>
          <p:cNvGraphicFramePr>
            <a:graphicFrameLocks noChangeAspect="1"/>
          </p:cNvGraphicFramePr>
          <p:nvPr/>
        </p:nvGraphicFramePr>
        <p:xfrm>
          <a:off x="1109663" y="4202113"/>
          <a:ext cx="5402262" cy="711200"/>
        </p:xfrm>
        <a:graphic>
          <a:graphicData uri="http://schemas.openxmlformats.org/presentationml/2006/ole">
            <mc:AlternateContent xmlns:mc="http://schemas.openxmlformats.org/markup-compatibility/2006">
              <mc:Choice xmlns:v="urn:schemas-microsoft-com:vml" Requires="v">
                <p:oleObj spid="_x0000_s92162" name="公式" r:id="rId3" imgW="3378200" imgH="444500" progId="Equation.3">
                  <p:embed/>
                </p:oleObj>
              </mc:Choice>
              <mc:Fallback>
                <p:oleObj name="公式" r:id="rId3" imgW="3378200" imgH="444500" progId="Equation.3">
                  <p:embed/>
                  <p:pic>
                    <p:nvPicPr>
                      <p:cNvPr id="6" name="Object 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09663" y="4202113"/>
                        <a:ext cx="5402262"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32"/>
          <p:cNvGraphicFramePr>
            <a:graphicFrameLocks noChangeAspect="1"/>
          </p:cNvGraphicFramePr>
          <p:nvPr/>
        </p:nvGraphicFramePr>
        <p:xfrm>
          <a:off x="1258888" y="1685925"/>
          <a:ext cx="1377950" cy="385763"/>
        </p:xfrm>
        <a:graphic>
          <a:graphicData uri="http://schemas.openxmlformats.org/presentationml/2006/ole">
            <mc:AlternateContent xmlns:mc="http://schemas.openxmlformats.org/markup-compatibility/2006">
              <mc:Choice xmlns:v="urn:schemas-microsoft-com:vml" Requires="v">
                <p:oleObj spid="_x0000_s92163" name="公式" r:id="rId5" imgW="863225" imgH="241195" progId="Equation.3">
                  <p:embed/>
                </p:oleObj>
              </mc:Choice>
              <mc:Fallback>
                <p:oleObj name="公式" r:id="rId5" imgW="863225" imgH="241195" progId="Equation.3">
                  <p:embed/>
                  <p:pic>
                    <p:nvPicPr>
                      <p:cNvPr id="7" name="Object 3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8888" y="1685925"/>
                        <a:ext cx="137795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5719" name="Object 35"/>
          <p:cNvGraphicFramePr>
            <a:graphicFrameLocks noChangeAspect="1"/>
          </p:cNvGraphicFramePr>
          <p:nvPr/>
        </p:nvGraphicFramePr>
        <p:xfrm>
          <a:off x="3708400" y="765175"/>
          <a:ext cx="5376863" cy="2235200"/>
        </p:xfrm>
        <a:graphic>
          <a:graphicData uri="http://schemas.openxmlformats.org/presentationml/2006/ole">
            <mc:AlternateContent xmlns:mc="http://schemas.openxmlformats.org/markup-compatibility/2006">
              <mc:Choice xmlns:v="urn:schemas-microsoft-com:vml" Requires="v">
                <p:oleObj spid="_x0000_s92164" name="图片" r:id="rId7" imgW="3160416" imgH="1315884" progId="Word.Picture.8">
                  <p:embed/>
                </p:oleObj>
              </mc:Choice>
              <mc:Fallback>
                <p:oleObj name="图片" r:id="rId7" imgW="3160416" imgH="1315884" progId="Word.Picture.8">
                  <p:embed/>
                  <p:pic>
                    <p:nvPicPr>
                      <p:cNvPr id="115719" name="Object 35"/>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708400" y="765175"/>
                        <a:ext cx="5376863"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 name="Rectangle 36"/>
          <p:cNvSpPr>
            <a:spLocks noChangeArrowheads="1"/>
          </p:cNvSpPr>
          <p:nvPr/>
        </p:nvSpPr>
        <p:spPr bwMode="auto">
          <a:xfrm>
            <a:off x="719138" y="2238375"/>
            <a:ext cx="2636837"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chemeClr val="accent2"/>
              </a:buClr>
              <a:buFont typeface="Wingdings" panose="05000000000000000000" pitchFamily="2" charset="2"/>
              <a:buNone/>
            </a:pPr>
            <a:r>
              <a:rPr lang="zh-CN" altLang="en-US" sz="2000" b="1">
                <a:latin typeface="Arial Narrow" panose="020B0606020202030204" pitchFamily="34" charset="0"/>
                <a:ea typeface="楷体_GB2312" pitchFamily="49" charset="-122"/>
              </a:rPr>
              <a:t>输出电阻就是后一级共漏电路的输出电阻</a:t>
            </a:r>
          </a:p>
        </p:txBody>
      </p:sp>
      <p:graphicFrame>
        <p:nvGraphicFramePr>
          <p:cNvPr id="10" name="Object 37"/>
          <p:cNvGraphicFramePr>
            <a:graphicFrameLocks noChangeAspect="1"/>
          </p:cNvGraphicFramePr>
          <p:nvPr/>
        </p:nvGraphicFramePr>
        <p:xfrm>
          <a:off x="1109663" y="3141663"/>
          <a:ext cx="1985962" cy="711200"/>
        </p:xfrm>
        <a:graphic>
          <a:graphicData uri="http://schemas.openxmlformats.org/presentationml/2006/ole">
            <mc:AlternateContent xmlns:mc="http://schemas.openxmlformats.org/markup-compatibility/2006">
              <mc:Choice xmlns:v="urn:schemas-microsoft-com:vml" Requires="v">
                <p:oleObj spid="_x0000_s92165" name="公式" r:id="rId9" imgW="1244600" imgH="444500" progId="Equation.3">
                  <p:embed/>
                </p:oleObj>
              </mc:Choice>
              <mc:Fallback>
                <p:oleObj name="公式" r:id="rId9" imgW="1244600" imgH="444500" progId="Equation.3">
                  <p:embed/>
                  <p:pic>
                    <p:nvPicPr>
                      <p:cNvPr id="10" name="Object 37"/>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09663" y="3141663"/>
                        <a:ext cx="1985962"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 name="Object 38"/>
          <p:cNvGraphicFramePr>
            <a:graphicFrameLocks noChangeAspect="1"/>
          </p:cNvGraphicFramePr>
          <p:nvPr/>
        </p:nvGraphicFramePr>
        <p:xfrm>
          <a:off x="3121025" y="3141663"/>
          <a:ext cx="1174750" cy="711200"/>
        </p:xfrm>
        <a:graphic>
          <a:graphicData uri="http://schemas.openxmlformats.org/presentationml/2006/ole">
            <mc:AlternateContent xmlns:mc="http://schemas.openxmlformats.org/markup-compatibility/2006">
              <mc:Choice xmlns:v="urn:schemas-microsoft-com:vml" Requires="v">
                <p:oleObj spid="_x0000_s92166" name="公式" r:id="rId11" imgW="736280" imgH="444307" progId="Equation.3">
                  <p:embed/>
                </p:oleObj>
              </mc:Choice>
              <mc:Fallback>
                <p:oleObj name="公式" r:id="rId11" imgW="736280" imgH="444307" progId="Equation.3">
                  <p:embed/>
                  <p:pic>
                    <p:nvPicPr>
                      <p:cNvPr id="11" name="Object 3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21025" y="3141663"/>
                        <a:ext cx="1174750" cy="71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Rectangle 39"/>
          <p:cNvSpPr>
            <a:spLocks noChangeArrowheads="1"/>
          </p:cNvSpPr>
          <p:nvPr/>
        </p:nvSpPr>
        <p:spPr bwMode="auto">
          <a:xfrm>
            <a:off x="4716463" y="3263900"/>
            <a:ext cx="11509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chemeClr val="accent2"/>
              </a:buClr>
              <a:buFont typeface="Wingdings" panose="05000000000000000000" pitchFamily="2" charset="2"/>
              <a:buNone/>
            </a:pPr>
            <a:r>
              <a:rPr lang="en-US" altLang="zh-CN" sz="2000" b="1">
                <a:latin typeface="Times New Roman" panose="02020603050405020304" pitchFamily="18" charset="0"/>
                <a:ea typeface="楷体_GB2312" pitchFamily="49" charset="-122"/>
              </a:rPr>
              <a:t>(</a:t>
            </a:r>
            <a:r>
              <a:rPr lang="en-US" altLang="zh-CN" sz="2000" b="1" i="1">
                <a:latin typeface="Times New Roman" panose="02020603050405020304" pitchFamily="18" charset="0"/>
                <a:ea typeface="楷体_GB2312" pitchFamily="49" charset="-122"/>
                <a:sym typeface="Symbol" panose="05050102010706020507" pitchFamily="18" charset="2"/>
              </a:rPr>
              <a:t></a:t>
            </a:r>
            <a:r>
              <a:rPr lang="en-US" altLang="zh-CN" sz="2000" b="1" baseline="-25000">
                <a:latin typeface="Times New Roman" panose="02020603050405020304" pitchFamily="18" charset="0"/>
                <a:ea typeface="楷体_GB2312" pitchFamily="49" charset="-122"/>
              </a:rPr>
              <a:t>2 </a:t>
            </a:r>
            <a:r>
              <a:rPr lang="en-US" altLang="zh-CN" sz="2000" b="1">
                <a:latin typeface="Times New Roman" panose="02020603050405020304" pitchFamily="18" charset="0"/>
                <a:ea typeface="楷体_GB2312" pitchFamily="49" charset="-122"/>
              </a:rPr>
              <a:t>= 0)</a:t>
            </a:r>
          </a:p>
        </p:txBody>
      </p:sp>
      <p:sp>
        <p:nvSpPr>
          <p:cNvPr id="115724" name="Rectangle 4">
            <a:hlinkClick r:id="rId13" action="ppaction://hlinksldjump"/>
          </p:cNvPr>
          <p:cNvSpPr>
            <a:spLocks noChangeArrowheads="1"/>
          </p:cNvSpPr>
          <p:nvPr/>
        </p:nvSpPr>
        <p:spPr bwMode="auto">
          <a:xfrm>
            <a:off x="107950" y="71438"/>
            <a:ext cx="7848600"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3000" b="1">
                <a:solidFill>
                  <a:srgbClr val="000066"/>
                </a:solidFill>
                <a:latin typeface="黑体" panose="02010609060101010101" pitchFamily="49" charset="-122"/>
                <a:ea typeface="黑体" panose="02010609060101010101" pitchFamily="49" charset="-122"/>
              </a:rPr>
              <a:t>   例</a:t>
            </a:r>
            <a:r>
              <a:rPr lang="en-US" altLang="zh-CN" sz="3000" b="1">
                <a:solidFill>
                  <a:srgbClr val="000066"/>
                </a:solidFill>
                <a:latin typeface="Arial Narrow" panose="020B0606020202030204" pitchFamily="34" charset="0"/>
                <a:ea typeface="黑体" panose="02010609060101010101" pitchFamily="49" charset="-122"/>
              </a:rPr>
              <a:t>4.7.1</a:t>
            </a:r>
            <a:endParaRPr lang="en-US" altLang="zh-CN" sz="3000" b="1">
              <a:solidFill>
                <a:srgbClr val="000066"/>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296021044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Right)">
                                      <p:cBhvr>
                                        <p:cTn id="7" dur="500"/>
                                        <p:tgtEl>
                                          <p:spTgt spid="7"/>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trips(downRight)">
                                      <p:cBhvr>
                                        <p:cTn id="12" dur="500"/>
                                        <p:tgtEl>
                                          <p:spTgt spid="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strips(downRight)">
                                      <p:cBhvr>
                                        <p:cTn id="17" dur="500"/>
                                        <p:tgtEl>
                                          <p:spTgt spid="1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strips(downRight)">
                                      <p:cBhvr>
                                        <p:cTn id="22" dur="500"/>
                                        <p:tgtEl>
                                          <p:spTgt spid="11"/>
                                        </p:tgtEl>
                                      </p:cBhvr>
                                    </p:animEffect>
                                  </p:childTnLst>
                                </p:cTn>
                              </p:par>
                            </p:childTnLst>
                          </p:cTn>
                        </p:par>
                        <p:par>
                          <p:cTn id="23" fill="hold" nodeType="afterGroup">
                            <p:stCondLst>
                              <p:cond delay="500"/>
                            </p:stCondLst>
                            <p:childTnLst>
                              <p:par>
                                <p:cTn id="24" presetID="18" presetClass="entr" presetSubtype="6"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strips(downRight)">
                                      <p:cBhvr>
                                        <p:cTn id="26" dur="500"/>
                                        <p:tgtEl>
                                          <p:spTgt spid="12"/>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0-#ppt_w/2"/>
                                          </p:val>
                                        </p:tav>
                                        <p:tav tm="100000">
                                          <p:val>
                                            <p:strVal val="#ppt_x"/>
                                          </p:val>
                                        </p:tav>
                                      </p:tavLst>
                                    </p:anim>
                                    <p:anim calcmode="lin" valueType="num">
                                      <p:cBhvr additive="base">
                                        <p:cTn id="32"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strips(downRight)">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utoUpdateAnimBg="0"/>
      <p:bldP spid="9" grpId="0"/>
      <p:bldP spid="12" grpId="0"/>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标题 1"/>
          <p:cNvSpPr>
            <a:spLocks noGrp="1"/>
          </p:cNvSpPr>
          <p:nvPr>
            <p:ph type="title"/>
          </p:nvPr>
        </p:nvSpPr>
        <p:spPr>
          <a:xfrm>
            <a:off x="701675" y="71438"/>
            <a:ext cx="7888288" cy="646112"/>
          </a:xfrm>
        </p:spPr>
        <p:txBody>
          <a:bodyPr/>
          <a:lstStyle/>
          <a:p>
            <a:r>
              <a:rPr lang="en-US" altLang="zh-CN"/>
              <a:t>4.7.2  </a:t>
            </a:r>
            <a:r>
              <a:rPr lang="zh-CN" altLang="en-US"/>
              <a:t>共源−共栅放大电路</a:t>
            </a:r>
          </a:p>
        </p:txBody>
      </p:sp>
      <p:sp>
        <p:nvSpPr>
          <p:cNvPr id="116739" name="页脚占位符 4"/>
          <p:cNvSpPr txBox="1">
            <a:spLocks/>
          </p:cNvSpPr>
          <p:nvPr/>
        </p:nvSpPr>
        <p:spPr bwMode="auto">
          <a:xfrm>
            <a:off x="2771775" y="6453188"/>
            <a:ext cx="2646363" cy="1825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1200" i="1">
                <a:solidFill>
                  <a:srgbClr val="0099CC"/>
                </a:solidFill>
                <a:latin typeface="Arial" panose="020B0604020202020204" pitchFamily="34" charset="0"/>
              </a:rPr>
              <a:t>华中科技大学电信系        张林</a:t>
            </a:r>
          </a:p>
        </p:txBody>
      </p:sp>
      <p:sp>
        <p:nvSpPr>
          <p:cNvPr id="116740" name="Rectangle 30"/>
          <p:cNvSpPr>
            <a:spLocks noChangeArrowheads="1"/>
          </p:cNvSpPr>
          <p:nvPr/>
        </p:nvSpPr>
        <p:spPr bwMode="auto">
          <a:xfrm>
            <a:off x="503238" y="7397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zh-CN" altLang="en-US" sz="2400" b="1">
                <a:solidFill>
                  <a:srgbClr val="000000"/>
                </a:solidFill>
                <a:latin typeface="Times New Roman" panose="02020603050405020304" pitchFamily="18" charset="0"/>
                <a:ea typeface="楷体_GB2312" pitchFamily="49" charset="-122"/>
              </a:rPr>
              <a:t>例</a:t>
            </a:r>
            <a:r>
              <a:rPr lang="en-US" altLang="zh-CN" sz="2400" b="1">
                <a:solidFill>
                  <a:srgbClr val="000000"/>
                </a:solidFill>
                <a:latin typeface="Times New Roman" panose="02020603050405020304" pitchFamily="18" charset="0"/>
                <a:ea typeface="楷体_GB2312" pitchFamily="49" charset="-122"/>
              </a:rPr>
              <a:t>4.7.2</a:t>
            </a:r>
          </a:p>
        </p:txBody>
      </p:sp>
      <p:graphicFrame>
        <p:nvGraphicFramePr>
          <p:cNvPr id="116741" name="Object 31"/>
          <p:cNvGraphicFramePr>
            <a:graphicFrameLocks noChangeAspect="1"/>
          </p:cNvGraphicFramePr>
          <p:nvPr/>
        </p:nvGraphicFramePr>
        <p:xfrm>
          <a:off x="5256213" y="255588"/>
          <a:ext cx="3703637" cy="4286250"/>
        </p:xfrm>
        <a:graphic>
          <a:graphicData uri="http://schemas.openxmlformats.org/presentationml/2006/ole">
            <mc:AlternateContent xmlns:mc="http://schemas.openxmlformats.org/markup-compatibility/2006">
              <mc:Choice xmlns:v="urn:schemas-microsoft-com:vml" Requires="v">
                <p:oleObj spid="_x0000_s93186" name="图片" r:id="rId3" imgW="2056088" imgH="2384454" progId="Word.Picture.8">
                  <p:embed/>
                </p:oleObj>
              </mc:Choice>
              <mc:Fallback>
                <p:oleObj name="图片" r:id="rId3" imgW="2056088" imgH="2384454" progId="Word.Picture.8">
                  <p:embed/>
                  <p:pic>
                    <p:nvPicPr>
                      <p:cNvPr id="116741" name="Object 3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256213" y="255588"/>
                        <a:ext cx="3703637" cy="4286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2" name="Rectangle 33"/>
          <p:cNvSpPr>
            <a:spLocks noChangeArrowheads="1"/>
          </p:cNvSpPr>
          <p:nvPr/>
        </p:nvSpPr>
        <p:spPr bwMode="auto">
          <a:xfrm>
            <a:off x="503238" y="12223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1.  </a:t>
            </a:r>
            <a:r>
              <a:rPr lang="zh-CN" altLang="en-US" sz="2400" b="1">
                <a:solidFill>
                  <a:srgbClr val="000000"/>
                </a:solidFill>
                <a:latin typeface="Times New Roman" panose="02020603050405020304" pitchFamily="18" charset="0"/>
                <a:ea typeface="楷体_GB2312" pitchFamily="49" charset="-122"/>
              </a:rPr>
              <a:t>静态分析</a:t>
            </a:r>
          </a:p>
        </p:txBody>
      </p:sp>
      <p:sp>
        <p:nvSpPr>
          <p:cNvPr id="13" name="Rectangle 34"/>
          <p:cNvSpPr>
            <a:spLocks noChangeArrowheads="1"/>
          </p:cNvSpPr>
          <p:nvPr/>
        </p:nvSpPr>
        <p:spPr bwMode="auto">
          <a:xfrm>
            <a:off x="755650" y="1666875"/>
            <a:ext cx="3494088"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直流通路</a:t>
            </a:r>
          </a:p>
        </p:txBody>
      </p:sp>
      <p:graphicFrame>
        <p:nvGraphicFramePr>
          <p:cNvPr id="14" name="Object 35"/>
          <p:cNvGraphicFramePr>
            <a:graphicFrameLocks noChangeAspect="1"/>
          </p:cNvGraphicFramePr>
          <p:nvPr/>
        </p:nvGraphicFramePr>
        <p:xfrm>
          <a:off x="2149475" y="1773238"/>
          <a:ext cx="2709863" cy="4289425"/>
        </p:xfrm>
        <a:graphic>
          <a:graphicData uri="http://schemas.openxmlformats.org/presentationml/2006/ole">
            <mc:AlternateContent xmlns:mc="http://schemas.openxmlformats.org/markup-compatibility/2006">
              <mc:Choice xmlns:v="urn:schemas-microsoft-com:vml" Requires="v">
                <p:oleObj spid="_x0000_s93187" name="图片" r:id="rId5" imgW="1503743" imgH="2384454" progId="Word.Picture.8">
                  <p:embed/>
                </p:oleObj>
              </mc:Choice>
              <mc:Fallback>
                <p:oleObj name="图片" r:id="rId5" imgW="1503743" imgH="2384454" progId="Word.Picture.8">
                  <p:embed/>
                  <p:pic>
                    <p:nvPicPr>
                      <p:cNvPr id="14" name="Object 3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49475" y="1773238"/>
                        <a:ext cx="2709863" cy="428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30138067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Right)">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3">
                                            <p:txEl>
                                              <p:pRg st="0" end="0"/>
                                            </p:txEl>
                                          </p:spTgt>
                                        </p:tgtEl>
                                        <p:attrNameLst>
                                          <p:attrName>style.visibility</p:attrName>
                                        </p:attrNameLst>
                                      </p:cBhvr>
                                      <p:to>
                                        <p:strVal val="visible"/>
                                      </p:to>
                                    </p:set>
                                    <p:animEffect transition="in" filter="strips(downRight)">
                                      <p:cBhvr>
                                        <p:cTn id="12" dur="500"/>
                                        <p:tgtEl>
                                          <p:spTgt spid="13">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box(in)">
                                      <p:cBhvr>
                                        <p:cTn id="1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P spid="13" grpId="0" build="p" autoUpdateAnimBg="0"/>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3"/>
          <p:cNvSpPr>
            <a:spLocks noChangeArrowheads="1"/>
          </p:cNvSpPr>
          <p:nvPr/>
        </p:nvSpPr>
        <p:spPr bwMode="auto">
          <a:xfrm>
            <a:off x="933450" y="5805488"/>
            <a:ext cx="3817938"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需验证是否工作在饱和区</a:t>
            </a:r>
          </a:p>
        </p:txBody>
      </p:sp>
      <p:graphicFrame>
        <p:nvGraphicFramePr>
          <p:cNvPr id="117763" name="Object 18"/>
          <p:cNvGraphicFramePr>
            <a:graphicFrameLocks noChangeAspect="1"/>
          </p:cNvGraphicFramePr>
          <p:nvPr/>
        </p:nvGraphicFramePr>
        <p:xfrm>
          <a:off x="6254750" y="723900"/>
          <a:ext cx="2709863" cy="4289425"/>
        </p:xfrm>
        <a:graphic>
          <a:graphicData uri="http://schemas.openxmlformats.org/presentationml/2006/ole">
            <mc:AlternateContent xmlns:mc="http://schemas.openxmlformats.org/markup-compatibility/2006">
              <mc:Choice xmlns:v="urn:schemas-microsoft-com:vml" Requires="v">
                <p:oleObj spid="_x0000_s94210" name="图片" r:id="rId3" imgW="1503743" imgH="2384454" progId="Word.Picture.8">
                  <p:embed/>
                </p:oleObj>
              </mc:Choice>
              <mc:Fallback>
                <p:oleObj name="图片" r:id="rId3" imgW="1503743" imgH="2384454" progId="Word.Picture.8">
                  <p:embed/>
                  <p:pic>
                    <p:nvPicPr>
                      <p:cNvPr id="117763" name="Object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54750" y="723900"/>
                        <a:ext cx="2709863" cy="428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7764" name="Rectangle 19"/>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1.  </a:t>
            </a:r>
            <a:r>
              <a:rPr lang="zh-CN" altLang="en-US" sz="2400" b="1">
                <a:solidFill>
                  <a:srgbClr val="000000"/>
                </a:solidFill>
                <a:latin typeface="Times New Roman" panose="02020603050405020304" pitchFamily="18" charset="0"/>
                <a:ea typeface="楷体_GB2312" pitchFamily="49" charset="-122"/>
              </a:rPr>
              <a:t>静态分析</a:t>
            </a:r>
          </a:p>
        </p:txBody>
      </p:sp>
      <p:sp>
        <p:nvSpPr>
          <p:cNvPr id="18" name="Rectangle 20"/>
          <p:cNvSpPr>
            <a:spLocks noChangeArrowheads="1"/>
          </p:cNvSpPr>
          <p:nvPr/>
        </p:nvSpPr>
        <p:spPr bwMode="auto">
          <a:xfrm>
            <a:off x="528638" y="1173163"/>
            <a:ext cx="5159375" cy="527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8572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27635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954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11455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717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30289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861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94335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30000"/>
              </a:lnSpc>
              <a:spcBef>
                <a:spcPct val="0"/>
              </a:spcBef>
              <a:buClr>
                <a:srgbClr val="CC0000"/>
              </a:buClr>
              <a:buFont typeface="Wingdings" panose="05000000000000000000" pitchFamily="2" charset="2"/>
              <a:buNone/>
            </a:pPr>
            <a:r>
              <a:rPr lang="zh-CN" altLang="en-US" sz="2200" b="1">
                <a:solidFill>
                  <a:srgbClr val="000000"/>
                </a:solidFill>
                <a:latin typeface="楷体_GB2312" pitchFamily="49" charset="-122"/>
                <a:ea typeface="楷体_GB2312" pitchFamily="49" charset="-122"/>
              </a:rPr>
              <a:t>假设工作在饱和区</a:t>
            </a:r>
          </a:p>
        </p:txBody>
      </p:sp>
      <p:graphicFrame>
        <p:nvGraphicFramePr>
          <p:cNvPr id="19" name="Object 21"/>
          <p:cNvGraphicFramePr>
            <a:graphicFrameLocks noChangeAspect="1"/>
          </p:cNvGraphicFramePr>
          <p:nvPr/>
        </p:nvGraphicFramePr>
        <p:xfrm>
          <a:off x="933450" y="1755775"/>
          <a:ext cx="2719388" cy="431800"/>
        </p:xfrm>
        <a:graphic>
          <a:graphicData uri="http://schemas.openxmlformats.org/presentationml/2006/ole">
            <mc:AlternateContent xmlns:mc="http://schemas.openxmlformats.org/markup-compatibility/2006">
              <mc:Choice xmlns:v="urn:schemas-microsoft-com:vml" Requires="v">
                <p:oleObj spid="_x0000_s94211" name="公式" r:id="rId5" imgW="1600200" imgH="254000" progId="Equation.3">
                  <p:embed/>
                </p:oleObj>
              </mc:Choice>
              <mc:Fallback>
                <p:oleObj name="公式" r:id="rId5" imgW="1600200" imgH="254000" progId="Equation.3">
                  <p:embed/>
                  <p:pic>
                    <p:nvPicPr>
                      <p:cNvPr id="19" name="Object 2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33450" y="1755775"/>
                        <a:ext cx="2719388"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20" name="AutoShape 22"/>
          <p:cNvSpPr>
            <a:spLocks/>
          </p:cNvSpPr>
          <p:nvPr/>
        </p:nvSpPr>
        <p:spPr bwMode="auto">
          <a:xfrm>
            <a:off x="684213" y="1844675"/>
            <a:ext cx="144462" cy="971550"/>
          </a:xfrm>
          <a:prstGeom prst="leftBrace">
            <a:avLst>
              <a:gd name="adj1" fmla="val 56044"/>
              <a:gd name="adj2" fmla="val 50000"/>
            </a:avLst>
          </a:prstGeom>
          <a:noFill/>
          <a:ln w="19050">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endParaRPr lang="zh-CN" altLang="en-US" b="1" kern="0">
              <a:solidFill>
                <a:srgbClr val="000000"/>
              </a:solidFill>
              <a:latin typeface="Arial Narrow" pitchFamily="34" charset="0"/>
              <a:ea typeface="+mn-ea"/>
            </a:endParaRPr>
          </a:p>
        </p:txBody>
      </p:sp>
      <p:graphicFrame>
        <p:nvGraphicFramePr>
          <p:cNvPr id="21" name="Object 23"/>
          <p:cNvGraphicFramePr>
            <a:graphicFrameLocks noChangeAspect="1"/>
          </p:cNvGraphicFramePr>
          <p:nvPr/>
        </p:nvGraphicFramePr>
        <p:xfrm>
          <a:off x="933450" y="2257425"/>
          <a:ext cx="4572000" cy="798513"/>
        </p:xfrm>
        <a:graphic>
          <a:graphicData uri="http://schemas.openxmlformats.org/presentationml/2006/ole">
            <mc:AlternateContent xmlns:mc="http://schemas.openxmlformats.org/markup-compatibility/2006">
              <mc:Choice xmlns:v="urn:schemas-microsoft-com:vml" Requires="v">
                <p:oleObj spid="_x0000_s94212" name="公式" r:id="rId7" imgW="2692400" imgH="469900" progId="Equation.3">
                  <p:embed/>
                </p:oleObj>
              </mc:Choice>
              <mc:Fallback>
                <p:oleObj name="公式" r:id="rId7" imgW="2692400" imgH="469900" progId="Equation.3">
                  <p:embed/>
                  <p:pic>
                    <p:nvPicPr>
                      <p:cNvPr id="21" name="Object 23"/>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33450" y="2257425"/>
                        <a:ext cx="4572000" cy="79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2" name="Object 24"/>
          <p:cNvGraphicFramePr>
            <a:graphicFrameLocks noChangeAspect="1"/>
          </p:cNvGraphicFramePr>
          <p:nvPr/>
        </p:nvGraphicFramePr>
        <p:xfrm>
          <a:off x="933450" y="3127375"/>
          <a:ext cx="1250950" cy="409575"/>
        </p:xfrm>
        <a:graphic>
          <a:graphicData uri="http://schemas.openxmlformats.org/presentationml/2006/ole">
            <mc:AlternateContent xmlns:mc="http://schemas.openxmlformats.org/markup-compatibility/2006">
              <mc:Choice xmlns:v="urn:schemas-microsoft-com:vml" Requires="v">
                <p:oleObj spid="_x0000_s94213" name="公式" r:id="rId9" imgW="736600" imgH="241300" progId="Equation.3">
                  <p:embed/>
                </p:oleObj>
              </mc:Choice>
              <mc:Fallback>
                <p:oleObj name="公式" r:id="rId9" imgW="736600" imgH="241300" progId="Equation.3">
                  <p:embed/>
                  <p:pic>
                    <p:nvPicPr>
                      <p:cNvPr id="22" name="Object 2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33450" y="3127375"/>
                        <a:ext cx="125095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3" name="Object 27"/>
          <p:cNvGraphicFramePr>
            <a:graphicFrameLocks noChangeAspect="1"/>
          </p:cNvGraphicFramePr>
          <p:nvPr/>
        </p:nvGraphicFramePr>
        <p:xfrm>
          <a:off x="933450" y="3752850"/>
          <a:ext cx="2741613" cy="431800"/>
        </p:xfrm>
        <a:graphic>
          <a:graphicData uri="http://schemas.openxmlformats.org/presentationml/2006/ole">
            <mc:AlternateContent xmlns:mc="http://schemas.openxmlformats.org/markup-compatibility/2006">
              <mc:Choice xmlns:v="urn:schemas-microsoft-com:vml" Requires="v">
                <p:oleObj spid="_x0000_s94214" name="公式" r:id="rId11" imgW="1612900" imgH="254000" progId="Equation.3">
                  <p:embed/>
                </p:oleObj>
              </mc:Choice>
              <mc:Fallback>
                <p:oleObj name="公式" r:id="rId11" imgW="1612900" imgH="254000" progId="Equation.3">
                  <p:embed/>
                  <p:pic>
                    <p:nvPicPr>
                      <p:cNvPr id="23" name="Object 27"/>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933450" y="3752850"/>
                        <a:ext cx="2741613"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4" name="Object 28"/>
          <p:cNvGraphicFramePr>
            <a:graphicFrameLocks noChangeAspect="1"/>
          </p:cNvGraphicFramePr>
          <p:nvPr/>
        </p:nvGraphicFramePr>
        <p:xfrm>
          <a:off x="933450" y="5300663"/>
          <a:ext cx="4699000" cy="409575"/>
        </p:xfrm>
        <a:graphic>
          <a:graphicData uri="http://schemas.openxmlformats.org/presentationml/2006/ole">
            <mc:AlternateContent xmlns:mc="http://schemas.openxmlformats.org/markup-compatibility/2006">
              <mc:Choice xmlns:v="urn:schemas-microsoft-com:vml" Requires="v">
                <p:oleObj spid="_x0000_s94215" name="公式" r:id="rId13" imgW="2768600" imgH="241300" progId="Equation.3">
                  <p:embed/>
                </p:oleObj>
              </mc:Choice>
              <mc:Fallback>
                <p:oleObj name="公式" r:id="rId13" imgW="2768600" imgH="241300" progId="Equation.3">
                  <p:embed/>
                  <p:pic>
                    <p:nvPicPr>
                      <p:cNvPr id="24" name="Object 28"/>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33450" y="5300663"/>
                        <a:ext cx="4699000"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17772" name="Rectangle 29">
            <a:hlinkClick r:id="rId15" action="ppaction://hlinksldjump"/>
          </p:cNvPr>
          <p:cNvSpPr>
            <a:spLocks noChangeArrowheads="1"/>
          </p:cNvSpPr>
          <p:nvPr/>
        </p:nvSpPr>
        <p:spPr bwMode="auto">
          <a:xfrm>
            <a:off x="34925" y="71438"/>
            <a:ext cx="7921625"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3000" b="1">
                <a:solidFill>
                  <a:srgbClr val="000066"/>
                </a:solidFill>
                <a:latin typeface="黑体" panose="02010609060101010101" pitchFamily="49" charset="-122"/>
                <a:ea typeface="黑体" panose="02010609060101010101" pitchFamily="49" charset="-122"/>
              </a:rPr>
              <a:t>    例</a:t>
            </a:r>
            <a:r>
              <a:rPr lang="en-US" altLang="zh-CN" sz="3000" b="1">
                <a:solidFill>
                  <a:srgbClr val="000066"/>
                </a:solidFill>
                <a:latin typeface="Arial Narrow" panose="020B0606020202030204" pitchFamily="34" charset="0"/>
                <a:ea typeface="黑体" panose="02010609060101010101" pitchFamily="49" charset="-122"/>
              </a:rPr>
              <a:t>4.7.2</a:t>
            </a:r>
            <a:endParaRPr lang="en-US" altLang="zh-CN" sz="3000" b="1">
              <a:solidFill>
                <a:srgbClr val="000066"/>
              </a:solidFill>
              <a:latin typeface="黑体" panose="02010609060101010101" pitchFamily="49" charset="-122"/>
              <a:ea typeface="黑体" panose="02010609060101010101" pitchFamily="49" charset="-122"/>
            </a:endParaRPr>
          </a:p>
        </p:txBody>
      </p:sp>
      <p:graphicFrame>
        <p:nvGraphicFramePr>
          <p:cNvPr id="26" name="Object 30"/>
          <p:cNvGraphicFramePr>
            <a:graphicFrameLocks noChangeAspect="1"/>
          </p:cNvGraphicFramePr>
          <p:nvPr/>
        </p:nvGraphicFramePr>
        <p:xfrm>
          <a:off x="933450" y="4329113"/>
          <a:ext cx="5564188" cy="798512"/>
        </p:xfrm>
        <a:graphic>
          <a:graphicData uri="http://schemas.openxmlformats.org/presentationml/2006/ole">
            <mc:AlternateContent xmlns:mc="http://schemas.openxmlformats.org/markup-compatibility/2006">
              <mc:Choice xmlns:v="urn:schemas-microsoft-com:vml" Requires="v">
                <p:oleObj spid="_x0000_s94216" name="公式" r:id="rId16" imgW="3276600" imgH="469900" progId="Equation.3">
                  <p:embed/>
                </p:oleObj>
              </mc:Choice>
              <mc:Fallback>
                <p:oleObj name="公式" r:id="rId16" imgW="3276600" imgH="469900" progId="Equation.3">
                  <p:embed/>
                  <p:pic>
                    <p:nvPicPr>
                      <p:cNvPr id="26" name="Object 30"/>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933450" y="4329113"/>
                        <a:ext cx="5564188"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404280702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strips(downRight)">
                                      <p:cBhvr>
                                        <p:cTn id="7" dur="500"/>
                                        <p:tgtEl>
                                          <p:spTgt spid="18">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strips(downRight)">
                                      <p:cBhvr>
                                        <p:cTn id="12" dur="500"/>
                                        <p:tgtEl>
                                          <p:spTgt spid="19"/>
                                        </p:tgtEl>
                                      </p:cBhvr>
                                    </p:animEffect>
                                  </p:childTnLst>
                                </p:cTn>
                              </p:par>
                              <p:par>
                                <p:cTn id="13" presetID="22" presetClass="entr" presetSubtype="1"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8" presetClass="entr" presetSubtype="6" fill="hold"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strips(downRight)">
                                      <p:cBhvr>
                                        <p:cTn id="20" dur="500"/>
                                        <p:tgtEl>
                                          <p:spTgt spid="21"/>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18" presetClass="entr" presetSubtype="6" fill="hold" nodeType="clickEffect">
                                  <p:stCondLst>
                                    <p:cond delay="0"/>
                                  </p:stCondLst>
                                  <p:childTnLst>
                                    <p:set>
                                      <p:cBhvr>
                                        <p:cTn id="24" dur="1" fill="hold">
                                          <p:stCondLst>
                                            <p:cond delay="0"/>
                                          </p:stCondLst>
                                        </p:cTn>
                                        <p:tgtEl>
                                          <p:spTgt spid="22"/>
                                        </p:tgtEl>
                                        <p:attrNameLst>
                                          <p:attrName>style.visibility</p:attrName>
                                        </p:attrNameLst>
                                      </p:cBhvr>
                                      <p:to>
                                        <p:strVal val="visible"/>
                                      </p:to>
                                    </p:set>
                                    <p:animEffect transition="in" filter="strips(downRight)">
                                      <p:cBhvr>
                                        <p:cTn id="25" dur="500"/>
                                        <p:tgtEl>
                                          <p:spTgt spid="22"/>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18" presetClass="entr" presetSubtype="6" fill="hold" nodeType="click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strips(downRight)">
                                      <p:cBhvr>
                                        <p:cTn id="30" dur="500"/>
                                        <p:tgtEl>
                                          <p:spTgt spid="23"/>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18" presetClass="entr" presetSubtype="6"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strips(downRight)">
                                      <p:cBhvr>
                                        <p:cTn id="35" dur="500"/>
                                        <p:tgtEl>
                                          <p:spTgt spid="26"/>
                                        </p:tgtEl>
                                      </p:cBhvr>
                                    </p:animEffect>
                                  </p:childTnLst>
                                </p:cTn>
                              </p:par>
                            </p:childTnLst>
                          </p:cTn>
                        </p:par>
                      </p:childTnLst>
                    </p:cTn>
                  </p:par>
                  <p:par>
                    <p:cTn id="36" fill="hold" nodeType="clickPar">
                      <p:stCondLst>
                        <p:cond delay="indefinite"/>
                      </p:stCondLst>
                      <p:childTnLst>
                        <p:par>
                          <p:cTn id="37" fill="hold" nodeType="withGroup">
                            <p:stCondLst>
                              <p:cond delay="0"/>
                            </p:stCondLst>
                            <p:childTnLst>
                              <p:par>
                                <p:cTn id="38" presetID="18" presetClass="entr" presetSubtype="6" fill="hold" nodeType="clickEffect">
                                  <p:stCondLst>
                                    <p:cond delay="0"/>
                                  </p:stCondLst>
                                  <p:childTnLst>
                                    <p:set>
                                      <p:cBhvr>
                                        <p:cTn id="39" dur="1" fill="hold">
                                          <p:stCondLst>
                                            <p:cond delay="0"/>
                                          </p:stCondLst>
                                        </p:cTn>
                                        <p:tgtEl>
                                          <p:spTgt spid="24"/>
                                        </p:tgtEl>
                                        <p:attrNameLst>
                                          <p:attrName>style.visibility</p:attrName>
                                        </p:attrNameLst>
                                      </p:cBhvr>
                                      <p:to>
                                        <p:strVal val="visible"/>
                                      </p:to>
                                    </p:set>
                                    <p:animEffect transition="in" filter="strips(downRight)">
                                      <p:cBhvr>
                                        <p:cTn id="40" dur="500"/>
                                        <p:tgtEl>
                                          <p:spTgt spid="24"/>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15">
                                            <p:txEl>
                                              <p:pRg st="0" end="0"/>
                                            </p:txEl>
                                          </p:spTgt>
                                        </p:tgtEl>
                                        <p:attrNameLst>
                                          <p:attrName>style.visibility</p:attrName>
                                        </p:attrNameLst>
                                      </p:cBhvr>
                                      <p:to>
                                        <p:strVal val="visible"/>
                                      </p:to>
                                    </p:set>
                                    <p:animEffect transition="in" filter="blinds(horizontal)">
                                      <p:cBhvr>
                                        <p:cTn id="45" dur="500"/>
                                        <p:tgtEl>
                                          <p:spTgt spid="1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uild="p" autoUpdateAnimBg="0"/>
      <p:bldP spid="18" grpId="0" build="p" autoUpdateAnimBg="0"/>
      <p:bldP spid="20"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9">
            <a:hlinkClick r:id="rId3" action="ppaction://hlinksldjump"/>
          </p:cNvPr>
          <p:cNvSpPr>
            <a:spLocks noChangeArrowheads="1"/>
          </p:cNvSpPr>
          <p:nvPr/>
        </p:nvSpPr>
        <p:spPr bwMode="auto">
          <a:xfrm>
            <a:off x="34925" y="71438"/>
            <a:ext cx="7921625"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3000" b="1">
                <a:solidFill>
                  <a:srgbClr val="000066"/>
                </a:solidFill>
                <a:latin typeface="黑体" panose="02010609060101010101" pitchFamily="49" charset="-122"/>
                <a:ea typeface="黑体" panose="02010609060101010101" pitchFamily="49" charset="-122"/>
              </a:rPr>
              <a:t>    例</a:t>
            </a:r>
            <a:r>
              <a:rPr lang="en-US" altLang="zh-CN" sz="3000" b="1">
                <a:solidFill>
                  <a:srgbClr val="000066"/>
                </a:solidFill>
                <a:latin typeface="Arial Narrow" panose="020B0606020202030204" pitchFamily="34" charset="0"/>
                <a:ea typeface="黑体" panose="02010609060101010101" pitchFamily="49" charset="-122"/>
              </a:rPr>
              <a:t>4.7.2</a:t>
            </a:r>
            <a:endParaRPr lang="en-US" altLang="zh-CN" sz="3000" b="1">
              <a:solidFill>
                <a:srgbClr val="000066"/>
              </a:solidFill>
              <a:latin typeface="黑体" panose="02010609060101010101" pitchFamily="49" charset="-122"/>
              <a:ea typeface="黑体" panose="02010609060101010101" pitchFamily="49" charset="-122"/>
            </a:endParaRPr>
          </a:p>
        </p:txBody>
      </p:sp>
      <p:sp>
        <p:nvSpPr>
          <p:cNvPr id="118787" name="Rectangle 9"/>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动态分析</a:t>
            </a:r>
          </a:p>
        </p:txBody>
      </p:sp>
      <p:sp>
        <p:nvSpPr>
          <p:cNvPr id="12" name="Rectangle 38"/>
          <p:cNvSpPr>
            <a:spLocks noChangeArrowheads="1"/>
          </p:cNvSpPr>
          <p:nvPr/>
        </p:nvSpPr>
        <p:spPr bwMode="auto">
          <a:xfrm>
            <a:off x="576263" y="1233488"/>
            <a:ext cx="29511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ctr">
            <a:spAutoFit/>
          </a:bodyPr>
          <a:lstStyle>
            <a:lvl1pPr marL="381000" indent="-381000" algn="l">
              <a:defRPr sz="3600" b="1">
                <a:solidFill>
                  <a:schemeClr val="tx2"/>
                </a:solidFill>
                <a:latin typeface="Arial Narrow" pitchFamily="34" charset="0"/>
                <a:ea typeface="楷体_GB2312" pitchFamily="49" charset="-122"/>
              </a:defRPr>
            </a:lvl1pPr>
            <a:lvl2pPr marL="381000" indent="-381000" algn="l">
              <a:defRPr sz="3600" b="1">
                <a:solidFill>
                  <a:schemeClr val="tx2"/>
                </a:solidFill>
                <a:latin typeface="Arial Narrow" pitchFamily="34" charset="0"/>
                <a:ea typeface="楷体_GB2312" pitchFamily="49" charset="-122"/>
              </a:defRPr>
            </a:lvl2pPr>
            <a:lvl3pPr marL="381000" indent="-381000" algn="l">
              <a:defRPr sz="3600" b="1">
                <a:solidFill>
                  <a:schemeClr val="tx2"/>
                </a:solidFill>
                <a:latin typeface="Arial Narrow" pitchFamily="34" charset="0"/>
                <a:ea typeface="楷体_GB2312" pitchFamily="49" charset="-122"/>
              </a:defRPr>
            </a:lvl3pPr>
            <a:lvl4pPr marL="381000" indent="-381000" algn="l">
              <a:defRPr sz="3600" b="1">
                <a:solidFill>
                  <a:schemeClr val="tx2"/>
                </a:solidFill>
                <a:latin typeface="Arial Narrow" pitchFamily="34" charset="0"/>
                <a:ea typeface="楷体_GB2312" pitchFamily="49" charset="-122"/>
              </a:defRPr>
            </a:lvl4pPr>
            <a:lvl5pPr marL="381000" indent="-381000" algn="l">
              <a:defRPr sz="3600" b="1">
                <a:solidFill>
                  <a:schemeClr val="tx2"/>
                </a:solidFill>
                <a:latin typeface="Arial Narrow" pitchFamily="34" charset="0"/>
                <a:ea typeface="楷体_GB2312" pitchFamily="49" charset="-122"/>
              </a:defRPr>
            </a:lvl5pPr>
            <a:lvl6pPr marL="838200" indent="-381000" fontAlgn="base">
              <a:spcBef>
                <a:spcPct val="0"/>
              </a:spcBef>
              <a:spcAft>
                <a:spcPct val="0"/>
              </a:spcAft>
              <a:defRPr sz="3600" b="1">
                <a:solidFill>
                  <a:schemeClr val="tx2"/>
                </a:solidFill>
                <a:latin typeface="Arial Narrow" pitchFamily="34" charset="0"/>
                <a:ea typeface="楷体_GB2312" pitchFamily="49" charset="-122"/>
              </a:defRPr>
            </a:lvl6pPr>
            <a:lvl7pPr marL="1295400" indent="-381000" fontAlgn="base">
              <a:spcBef>
                <a:spcPct val="0"/>
              </a:spcBef>
              <a:spcAft>
                <a:spcPct val="0"/>
              </a:spcAft>
              <a:defRPr sz="3600" b="1">
                <a:solidFill>
                  <a:schemeClr val="tx2"/>
                </a:solidFill>
                <a:latin typeface="Arial Narrow" pitchFamily="34" charset="0"/>
                <a:ea typeface="楷体_GB2312" pitchFamily="49" charset="-122"/>
              </a:defRPr>
            </a:lvl7pPr>
            <a:lvl8pPr marL="1752600" indent="-381000" fontAlgn="base">
              <a:spcBef>
                <a:spcPct val="0"/>
              </a:spcBef>
              <a:spcAft>
                <a:spcPct val="0"/>
              </a:spcAft>
              <a:defRPr sz="3600" b="1">
                <a:solidFill>
                  <a:schemeClr val="tx2"/>
                </a:solidFill>
                <a:latin typeface="Arial Narrow" pitchFamily="34" charset="0"/>
                <a:ea typeface="楷体_GB2312" pitchFamily="49" charset="-122"/>
              </a:defRPr>
            </a:lvl8pPr>
            <a:lvl9pPr marL="2209800" indent="-381000" fontAlgn="base">
              <a:spcBef>
                <a:spcPct val="0"/>
              </a:spcBef>
              <a:spcAft>
                <a:spcPct val="0"/>
              </a:spcAft>
              <a:defRPr sz="3600" b="1">
                <a:solidFill>
                  <a:schemeClr val="tx2"/>
                </a:solidFill>
                <a:latin typeface="Arial Narrow" pitchFamily="34" charset="0"/>
                <a:ea typeface="楷体_GB2312" pitchFamily="49" charset="-122"/>
              </a:defRPr>
            </a:lvl9pPr>
          </a:lstStyle>
          <a:p>
            <a:pPr>
              <a:defRPr/>
            </a:pPr>
            <a:r>
              <a:rPr lang="zh-CN" altLang="en-US" sz="2000" kern="0">
                <a:solidFill>
                  <a:srgbClr val="000000"/>
                </a:solidFill>
              </a:rPr>
              <a:t>小信号等效电路</a:t>
            </a:r>
          </a:p>
        </p:txBody>
      </p:sp>
      <p:graphicFrame>
        <p:nvGraphicFramePr>
          <p:cNvPr id="13" name="Object 40"/>
          <p:cNvGraphicFramePr>
            <a:graphicFrameLocks noChangeAspect="1"/>
          </p:cNvGraphicFramePr>
          <p:nvPr/>
        </p:nvGraphicFramePr>
        <p:xfrm>
          <a:off x="1019175" y="5348288"/>
          <a:ext cx="3127375" cy="385762"/>
        </p:xfrm>
        <a:graphic>
          <a:graphicData uri="http://schemas.openxmlformats.org/presentationml/2006/ole">
            <mc:AlternateContent xmlns:mc="http://schemas.openxmlformats.org/markup-compatibility/2006">
              <mc:Choice xmlns:v="urn:schemas-microsoft-com:vml" Requires="v">
                <p:oleObj spid="_x0000_s95234" name="公式" r:id="rId4" imgW="1955800" imgH="241300" progId="Equation.3">
                  <p:embed/>
                </p:oleObj>
              </mc:Choice>
              <mc:Fallback>
                <p:oleObj name="公式" r:id="rId4" imgW="1955800" imgH="241300" progId="Equation.3">
                  <p:embed/>
                  <p:pic>
                    <p:nvPicPr>
                      <p:cNvPr id="13" name="Object 4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19175" y="5348288"/>
                        <a:ext cx="3127375" cy="385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4" name="Object 41"/>
          <p:cNvGraphicFramePr>
            <a:graphicFrameLocks noChangeAspect="1"/>
          </p:cNvGraphicFramePr>
          <p:nvPr/>
        </p:nvGraphicFramePr>
        <p:xfrm>
          <a:off x="993775" y="4895850"/>
          <a:ext cx="854075" cy="385763"/>
        </p:xfrm>
        <a:graphic>
          <a:graphicData uri="http://schemas.openxmlformats.org/presentationml/2006/ole">
            <mc:AlternateContent xmlns:mc="http://schemas.openxmlformats.org/markup-compatibility/2006">
              <mc:Choice xmlns:v="urn:schemas-microsoft-com:vml" Requires="v">
                <p:oleObj spid="_x0000_s95235" name="公式" r:id="rId6" imgW="533169" imgH="241195" progId="Equation.3">
                  <p:embed/>
                </p:oleObj>
              </mc:Choice>
              <mc:Fallback>
                <p:oleObj name="公式" r:id="rId6" imgW="533169" imgH="241195" progId="Equation.3">
                  <p:embed/>
                  <p:pic>
                    <p:nvPicPr>
                      <p:cNvPr id="14" name="Object 4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93775" y="4895850"/>
                        <a:ext cx="854075"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Rectangle 42"/>
          <p:cNvSpPr>
            <a:spLocks noChangeArrowheads="1"/>
          </p:cNvSpPr>
          <p:nvPr/>
        </p:nvSpPr>
        <p:spPr bwMode="auto">
          <a:xfrm>
            <a:off x="803275" y="4467225"/>
            <a:ext cx="2636838"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电压增益</a:t>
            </a:r>
          </a:p>
        </p:txBody>
      </p:sp>
      <p:graphicFrame>
        <p:nvGraphicFramePr>
          <p:cNvPr id="16" name="Object 43"/>
          <p:cNvGraphicFramePr>
            <a:graphicFrameLocks noChangeAspect="1"/>
          </p:cNvGraphicFramePr>
          <p:nvPr/>
        </p:nvGraphicFramePr>
        <p:xfrm>
          <a:off x="4665663" y="4848225"/>
          <a:ext cx="1928812" cy="709613"/>
        </p:xfrm>
        <a:graphic>
          <a:graphicData uri="http://schemas.openxmlformats.org/presentationml/2006/ole">
            <mc:AlternateContent xmlns:mc="http://schemas.openxmlformats.org/markup-compatibility/2006">
              <mc:Choice xmlns:v="urn:schemas-microsoft-com:vml" Requires="v">
                <p:oleObj spid="_x0000_s95236" name="公式" r:id="rId8" imgW="1205977" imgH="444307" progId="Equation.3">
                  <p:embed/>
                </p:oleObj>
              </mc:Choice>
              <mc:Fallback>
                <p:oleObj name="公式" r:id="rId8" imgW="1205977" imgH="444307" progId="Equation.3">
                  <p:embed/>
                  <p:pic>
                    <p:nvPicPr>
                      <p:cNvPr id="16" name="Object 4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665663" y="4848225"/>
                        <a:ext cx="1928812" cy="709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18793" name="Object 46"/>
          <p:cNvGraphicFramePr>
            <a:graphicFrameLocks noChangeAspect="1"/>
          </p:cNvGraphicFramePr>
          <p:nvPr/>
        </p:nvGraphicFramePr>
        <p:xfrm>
          <a:off x="5256213" y="255588"/>
          <a:ext cx="3703637" cy="4286250"/>
        </p:xfrm>
        <a:graphic>
          <a:graphicData uri="http://schemas.openxmlformats.org/presentationml/2006/ole">
            <mc:AlternateContent xmlns:mc="http://schemas.openxmlformats.org/markup-compatibility/2006">
              <mc:Choice xmlns:v="urn:schemas-microsoft-com:vml" Requires="v">
                <p:oleObj spid="_x0000_s95237" name="图片" r:id="rId10" imgW="2056088" imgH="2384454" progId="Word.Picture.8">
                  <p:embed/>
                </p:oleObj>
              </mc:Choice>
              <mc:Fallback>
                <p:oleObj name="图片" r:id="rId10" imgW="2056088" imgH="2384454" progId="Word.Picture.8">
                  <p:embed/>
                  <p:pic>
                    <p:nvPicPr>
                      <p:cNvPr id="118793" name="Object 46"/>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256213" y="255588"/>
                        <a:ext cx="3703637" cy="4286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8" name="Object 47"/>
          <p:cNvGraphicFramePr>
            <a:graphicFrameLocks noChangeAspect="1"/>
          </p:cNvGraphicFramePr>
          <p:nvPr/>
        </p:nvGraphicFramePr>
        <p:xfrm>
          <a:off x="755650" y="1571625"/>
          <a:ext cx="4181475" cy="2674938"/>
        </p:xfrm>
        <a:graphic>
          <a:graphicData uri="http://schemas.openxmlformats.org/presentationml/2006/ole">
            <mc:AlternateContent xmlns:mc="http://schemas.openxmlformats.org/markup-compatibility/2006">
              <mc:Choice xmlns:v="urn:schemas-microsoft-com:vml" Requires="v">
                <p:oleObj spid="_x0000_s95238" name="图片" r:id="rId12" imgW="2322724" imgH="1487850" progId="Word.Picture.8">
                  <p:embed/>
                </p:oleObj>
              </mc:Choice>
              <mc:Fallback>
                <p:oleObj name="图片" r:id="rId12" imgW="2322724" imgH="1487850" progId="Word.Picture.8">
                  <p:embed/>
                  <p:pic>
                    <p:nvPicPr>
                      <p:cNvPr id="18" name="Object 4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755650" y="1571625"/>
                        <a:ext cx="4181475" cy="267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65905060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4" presetClass="entr" presetSubtype="16"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ox(in)">
                                      <p:cBhvr>
                                        <p:cTn id="13" dur="500"/>
                                        <p:tgtEl>
                                          <p:spTgt spid="18"/>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8" presetClass="entr" presetSubtype="6" fill="hold" grpId="0" nodeType="click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strips(downRight)">
                                      <p:cBhvr>
                                        <p:cTn id="18" dur="500"/>
                                        <p:tgtEl>
                                          <p:spTgt spid="1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8" presetClass="entr" presetSubtype="6" fill="hold" nodeType="click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strips(downRight)">
                                      <p:cBhvr>
                                        <p:cTn id="23" dur="500"/>
                                        <p:tgtEl>
                                          <p:spTgt spid="14"/>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18" presetClass="entr" presetSubtype="6"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strips(downRight)">
                                      <p:cBhvr>
                                        <p:cTn id="28" dur="500"/>
                                        <p:tgtEl>
                                          <p:spTgt spid="13"/>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8" presetClass="entr" presetSubtype="6"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strips(downRight)">
                                      <p:cBhvr>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P spid="15" grpId="0"/>
    </p:bld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11"/>
          <p:cNvSpPr>
            <a:spLocks noChangeArrowheads="1"/>
          </p:cNvSpPr>
          <p:nvPr/>
        </p:nvSpPr>
        <p:spPr bwMode="auto">
          <a:xfrm>
            <a:off x="503238" y="765175"/>
            <a:ext cx="480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spAutoFit/>
          </a:bodyPr>
          <a:lstStyle>
            <a:lvl1pPr marL="190500" indent="-19050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buClr>
                <a:srgbClr val="CC0000"/>
              </a:buClr>
              <a:buFont typeface="Wingdings" panose="05000000000000000000" pitchFamily="2" charset="2"/>
              <a:buNone/>
            </a:pPr>
            <a:r>
              <a:rPr lang="en-US" altLang="zh-CN" sz="2400" b="1">
                <a:solidFill>
                  <a:srgbClr val="000000"/>
                </a:solidFill>
                <a:latin typeface="Times New Roman" panose="02020603050405020304" pitchFamily="18" charset="0"/>
                <a:ea typeface="楷体_GB2312" pitchFamily="49" charset="-122"/>
              </a:rPr>
              <a:t>2.  </a:t>
            </a:r>
            <a:r>
              <a:rPr lang="zh-CN" altLang="en-US" sz="2400" b="1">
                <a:solidFill>
                  <a:srgbClr val="000000"/>
                </a:solidFill>
                <a:latin typeface="Times New Roman" panose="02020603050405020304" pitchFamily="18" charset="0"/>
                <a:ea typeface="楷体_GB2312" pitchFamily="49" charset="-122"/>
              </a:rPr>
              <a:t>动态分析</a:t>
            </a:r>
          </a:p>
        </p:txBody>
      </p:sp>
      <p:sp>
        <p:nvSpPr>
          <p:cNvPr id="11" name="Rectangle 14"/>
          <p:cNvSpPr>
            <a:spLocks noChangeArrowheads="1"/>
          </p:cNvSpPr>
          <p:nvPr/>
        </p:nvSpPr>
        <p:spPr bwMode="auto">
          <a:xfrm>
            <a:off x="719138" y="1344613"/>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输入电阻</a:t>
            </a:r>
          </a:p>
        </p:txBody>
      </p:sp>
      <p:sp>
        <p:nvSpPr>
          <p:cNvPr id="12" name="Rectangle 20"/>
          <p:cNvSpPr>
            <a:spLocks noChangeArrowheads="1"/>
          </p:cNvSpPr>
          <p:nvPr/>
        </p:nvSpPr>
        <p:spPr bwMode="auto">
          <a:xfrm>
            <a:off x="719138" y="2492375"/>
            <a:ext cx="26368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nSpc>
                <a:spcPct val="125000"/>
              </a:lnSpc>
              <a:spcBef>
                <a:spcPct val="0"/>
              </a:spcBef>
              <a:buClr>
                <a:srgbClr val="CC0000"/>
              </a:buClr>
              <a:buFont typeface="Wingdings" pitchFamily="2" charset="2"/>
              <a:buNone/>
              <a:defRPr/>
            </a:pPr>
            <a:r>
              <a:rPr lang="zh-CN" altLang="en-US" sz="2000" kern="0">
                <a:solidFill>
                  <a:srgbClr val="000000"/>
                </a:solidFill>
              </a:rPr>
              <a:t>输出电阻</a:t>
            </a:r>
          </a:p>
        </p:txBody>
      </p:sp>
      <p:sp>
        <p:nvSpPr>
          <p:cNvPr id="13" name="Rectangle 24"/>
          <p:cNvSpPr>
            <a:spLocks noChangeArrowheads="1"/>
          </p:cNvSpPr>
          <p:nvPr/>
        </p:nvSpPr>
        <p:spPr bwMode="auto">
          <a:xfrm>
            <a:off x="1331913" y="2976563"/>
            <a:ext cx="1584325"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o </a:t>
            </a:r>
            <a:r>
              <a:rPr lang="en-US" altLang="zh-CN" sz="2000" b="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2000" b="1">
                <a:solidFill>
                  <a:srgbClr val="000000"/>
                </a:solidFill>
                <a:latin typeface="Times New Roman" panose="02020603050405020304" pitchFamily="18" charset="0"/>
                <a:ea typeface="楷体_GB2312" pitchFamily="49" charset="-122"/>
              </a:rPr>
              <a:t> </a:t>
            </a:r>
            <a:r>
              <a:rPr lang="en-US" altLang="zh-CN" sz="2000" b="1" i="1">
                <a:solidFill>
                  <a:srgbClr val="000000"/>
                </a:solidFill>
                <a:latin typeface="Times New Roman" panose="02020603050405020304" pitchFamily="18" charset="0"/>
                <a:ea typeface="楷体_GB2312" pitchFamily="49" charset="-122"/>
              </a:rPr>
              <a:t>R</a:t>
            </a:r>
            <a:r>
              <a:rPr lang="en-US" altLang="zh-CN" sz="2000" b="1" baseline="-25000">
                <a:solidFill>
                  <a:srgbClr val="000000"/>
                </a:solidFill>
                <a:latin typeface="Times New Roman" panose="02020603050405020304" pitchFamily="18" charset="0"/>
                <a:ea typeface="楷体_GB2312" pitchFamily="49" charset="-122"/>
              </a:rPr>
              <a:t>d2</a:t>
            </a:r>
            <a:endParaRPr lang="en-US" altLang="zh-CN" sz="2000" b="1">
              <a:solidFill>
                <a:srgbClr val="000000"/>
              </a:solidFill>
              <a:latin typeface="Times New Roman" panose="02020603050405020304" pitchFamily="18" charset="0"/>
              <a:ea typeface="楷体_GB2312" pitchFamily="49" charset="-122"/>
            </a:endParaRPr>
          </a:p>
        </p:txBody>
      </p:sp>
      <p:graphicFrame>
        <p:nvGraphicFramePr>
          <p:cNvPr id="119814" name="Object 40"/>
          <p:cNvGraphicFramePr>
            <a:graphicFrameLocks noChangeAspect="1"/>
          </p:cNvGraphicFramePr>
          <p:nvPr/>
        </p:nvGraphicFramePr>
        <p:xfrm>
          <a:off x="4248150" y="974725"/>
          <a:ext cx="4181475" cy="2674938"/>
        </p:xfrm>
        <a:graphic>
          <a:graphicData uri="http://schemas.openxmlformats.org/presentationml/2006/ole">
            <mc:AlternateContent xmlns:mc="http://schemas.openxmlformats.org/markup-compatibility/2006">
              <mc:Choice xmlns:v="urn:schemas-microsoft-com:vml" Requires="v">
                <p:oleObj spid="_x0000_s96258" name="图片" r:id="rId3" imgW="2322724" imgH="1487850" progId="Word.Picture.8">
                  <p:embed/>
                </p:oleObj>
              </mc:Choice>
              <mc:Fallback>
                <p:oleObj name="图片" r:id="rId3" imgW="2322724" imgH="1487850" progId="Word.Picture.8">
                  <p:embed/>
                  <p:pic>
                    <p:nvPicPr>
                      <p:cNvPr id="119814" name="Object 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48150" y="974725"/>
                        <a:ext cx="4181475" cy="2674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5" name="Object 41"/>
          <p:cNvGraphicFramePr>
            <a:graphicFrameLocks noChangeAspect="1"/>
          </p:cNvGraphicFramePr>
          <p:nvPr/>
        </p:nvGraphicFramePr>
        <p:xfrm>
          <a:off x="1258888" y="1927225"/>
          <a:ext cx="1377950" cy="385763"/>
        </p:xfrm>
        <a:graphic>
          <a:graphicData uri="http://schemas.openxmlformats.org/presentationml/2006/ole">
            <mc:AlternateContent xmlns:mc="http://schemas.openxmlformats.org/markup-compatibility/2006">
              <mc:Choice xmlns:v="urn:schemas-microsoft-com:vml" Requires="v">
                <p:oleObj spid="_x0000_s96259" name="公式" r:id="rId5" imgW="863225" imgH="241195" progId="Equation.3">
                  <p:embed/>
                </p:oleObj>
              </mc:Choice>
              <mc:Fallback>
                <p:oleObj name="公式" r:id="rId5" imgW="863225" imgH="241195" progId="Equation.3">
                  <p:embed/>
                  <p:pic>
                    <p:nvPicPr>
                      <p:cNvPr id="15" name="Object 4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58888" y="1927225"/>
                        <a:ext cx="1377950" cy="38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43"/>
          <p:cNvSpPr>
            <a:spLocks noChangeArrowheads="1"/>
          </p:cNvSpPr>
          <p:nvPr/>
        </p:nvSpPr>
        <p:spPr bwMode="auto">
          <a:xfrm>
            <a:off x="2636838" y="2976563"/>
            <a:ext cx="1150937" cy="38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0" tIns="0" rIns="0" bIns="0">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6200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811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nSpc>
                <a:spcPct val="125000"/>
              </a:lnSpc>
              <a:spcBef>
                <a:spcPct val="0"/>
              </a:spcBef>
              <a:buClr>
                <a:srgbClr val="CC0000"/>
              </a:buClr>
              <a:buFont typeface="Wingdings" panose="05000000000000000000" pitchFamily="2" charset="2"/>
              <a:buNone/>
            </a:pPr>
            <a:r>
              <a:rPr lang="en-US" altLang="zh-CN" sz="2000" b="1">
                <a:solidFill>
                  <a:srgbClr val="000000"/>
                </a:solidFill>
                <a:latin typeface="Times New Roman" panose="02020603050405020304" pitchFamily="18" charset="0"/>
                <a:ea typeface="楷体_GB2312" pitchFamily="49" charset="-122"/>
              </a:rPr>
              <a:t>(</a:t>
            </a:r>
            <a:r>
              <a:rPr lang="en-US" altLang="zh-CN" sz="2000" b="1" i="1">
                <a:solidFill>
                  <a:srgbClr val="000000"/>
                </a:solidFill>
                <a:latin typeface="Times New Roman" panose="02020603050405020304" pitchFamily="18" charset="0"/>
                <a:ea typeface="楷体_GB2312" pitchFamily="49" charset="-122"/>
                <a:sym typeface="Symbol" panose="05050102010706020507" pitchFamily="18" charset="2"/>
              </a:rPr>
              <a:t></a:t>
            </a:r>
            <a:r>
              <a:rPr lang="en-US" altLang="zh-CN" sz="2000" b="1" baseline="-25000">
                <a:solidFill>
                  <a:srgbClr val="000000"/>
                </a:solidFill>
                <a:latin typeface="Times New Roman" panose="02020603050405020304" pitchFamily="18" charset="0"/>
                <a:ea typeface="楷体_GB2312" pitchFamily="49" charset="-122"/>
              </a:rPr>
              <a:t>2 </a:t>
            </a:r>
            <a:r>
              <a:rPr lang="en-US" altLang="zh-CN" sz="2000" b="1">
                <a:solidFill>
                  <a:srgbClr val="000000"/>
                </a:solidFill>
                <a:latin typeface="Times New Roman" panose="02020603050405020304" pitchFamily="18" charset="0"/>
                <a:ea typeface="楷体_GB2312" pitchFamily="49" charset="-122"/>
              </a:rPr>
              <a:t>= 0)</a:t>
            </a:r>
          </a:p>
        </p:txBody>
      </p:sp>
      <p:sp>
        <p:nvSpPr>
          <p:cNvPr id="119817" name="Rectangle 29">
            <a:hlinkClick r:id="rId7" action="ppaction://hlinksldjump"/>
          </p:cNvPr>
          <p:cNvSpPr>
            <a:spLocks noChangeArrowheads="1"/>
          </p:cNvSpPr>
          <p:nvPr/>
        </p:nvSpPr>
        <p:spPr bwMode="auto">
          <a:xfrm>
            <a:off x="34925" y="71438"/>
            <a:ext cx="7921625" cy="5492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fontAlgn="base">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spcBef>
                <a:spcPct val="0"/>
              </a:spcBef>
              <a:buFontTx/>
              <a:buNone/>
            </a:pPr>
            <a:r>
              <a:rPr lang="zh-CN" altLang="en-US" sz="3000" b="1">
                <a:solidFill>
                  <a:srgbClr val="000066"/>
                </a:solidFill>
                <a:latin typeface="黑体" panose="02010609060101010101" pitchFamily="49" charset="-122"/>
                <a:ea typeface="黑体" panose="02010609060101010101" pitchFamily="49" charset="-122"/>
              </a:rPr>
              <a:t>    例</a:t>
            </a:r>
            <a:r>
              <a:rPr lang="en-US" altLang="zh-CN" sz="3000" b="1">
                <a:solidFill>
                  <a:srgbClr val="000066"/>
                </a:solidFill>
                <a:latin typeface="Arial Narrow" panose="020B0606020202030204" pitchFamily="34" charset="0"/>
                <a:ea typeface="黑体" panose="02010609060101010101" pitchFamily="49" charset="-122"/>
              </a:rPr>
              <a:t>4.7.2</a:t>
            </a:r>
            <a:endParaRPr lang="en-US" altLang="zh-CN" sz="3000" b="1">
              <a:solidFill>
                <a:srgbClr val="000066"/>
              </a:solidFill>
              <a:latin typeface="黑体" panose="02010609060101010101" pitchFamily="49" charset="-122"/>
              <a:ea typeface="黑体" panose="02010609060101010101" pitchFamily="49" charset="-122"/>
            </a:endParaRPr>
          </a:p>
        </p:txBody>
      </p:sp>
    </p:spTree>
    <p:extLst>
      <p:ext uri="{BB962C8B-B14F-4D97-AF65-F5344CB8AC3E}">
        <p14:creationId xmlns:p14="http://schemas.microsoft.com/office/powerpoint/2010/main" val="32093665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strips(downRight)">
                                      <p:cBhvr>
                                        <p:cTn id="7" dur="500"/>
                                        <p:tgtEl>
                                          <p:spTgt spid="1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strips(downRight)">
                                      <p:cBhvr>
                                        <p:cTn id="12" dur="500"/>
                                        <p:tgtEl>
                                          <p:spTgt spid="12"/>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strips(downRight)">
                                      <p:cBhvr>
                                        <p:cTn id="17" dur="500"/>
                                        <p:tgtEl>
                                          <p:spTgt spid="13"/>
                                        </p:tgtEl>
                                      </p:cBhvr>
                                    </p:animEffect>
                                  </p:childTnLst>
                                </p:cTn>
                              </p:par>
                            </p:childTnLst>
                          </p:cTn>
                        </p:par>
                        <p:par>
                          <p:cTn id="18" fill="hold" nodeType="afterGroup">
                            <p:stCondLst>
                              <p:cond delay="500"/>
                            </p:stCondLst>
                            <p:childTnLst>
                              <p:par>
                                <p:cTn id="19" presetID="18" presetClass="entr" presetSubtype="6"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strips(downRight)">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6" grpId="0"/>
    </p:bld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611188" y="404813"/>
            <a:ext cx="7772400" cy="1295400"/>
          </a:xfrm>
        </p:spPr>
        <p:txBody>
          <a:bodyPr rtlCol="0">
            <a:noAutofit/>
          </a:bodyPr>
          <a:lstStyle/>
          <a:p>
            <a:pPr eaLnBrk="1" fontAlgn="auto" hangingPunct="1">
              <a:spcAft>
                <a:spcPts val="0"/>
              </a:spcAft>
              <a:defRPr/>
            </a:pPr>
            <a:r>
              <a:rPr lang="en-US" altLang="zh-CN" sz="4800" dirty="0"/>
              <a:t>7.6  </a:t>
            </a:r>
            <a:r>
              <a:rPr lang="zh-CN" altLang="en-US" sz="4800" dirty="0"/>
              <a:t>实际集成运算放大器的主要参数和对应用电路的影响</a:t>
            </a:r>
          </a:p>
        </p:txBody>
      </p:sp>
      <p:sp>
        <p:nvSpPr>
          <p:cNvPr id="76803" name="副标题 2"/>
          <p:cNvSpPr>
            <a:spLocks noGrp="1"/>
          </p:cNvSpPr>
          <p:nvPr>
            <p:ph type="subTitle" idx="1"/>
          </p:nvPr>
        </p:nvSpPr>
        <p:spPr>
          <a:xfrm>
            <a:off x="1187450" y="1989138"/>
            <a:ext cx="6769100" cy="3649662"/>
          </a:xfrm>
        </p:spPr>
        <p:txBody>
          <a:bodyPr>
            <a:normAutofit/>
          </a:bodyPr>
          <a:lstStyle/>
          <a:p>
            <a:pPr eaLnBrk="1" hangingPunct="1"/>
            <a:endParaRPr lang="en-US" altLang="zh-CN" sz="3200" dirty="0"/>
          </a:p>
          <a:p>
            <a:pPr eaLnBrk="1" hangingPunct="1"/>
            <a:r>
              <a:rPr lang="en-US" altLang="zh-CN" sz="3200" dirty="0"/>
              <a:t>7.6.1   </a:t>
            </a:r>
            <a:r>
              <a:rPr lang="zh-CN" altLang="en-US" sz="3200" dirty="0"/>
              <a:t>实际集成运放的主要参数</a:t>
            </a:r>
          </a:p>
          <a:p>
            <a:pPr eaLnBrk="1" hangingPunct="1"/>
            <a:r>
              <a:rPr lang="en-US" altLang="zh-CN" sz="3200" dirty="0"/>
              <a:t>7.6.2   </a:t>
            </a:r>
            <a:r>
              <a:rPr lang="zh-CN" altLang="en-US" sz="3200" dirty="0"/>
              <a:t>集成运放应用中的实际问题</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标题 1"/>
          <p:cNvSpPr>
            <a:spLocks noGrp="1"/>
          </p:cNvSpPr>
          <p:nvPr>
            <p:ph type="title"/>
          </p:nvPr>
        </p:nvSpPr>
        <p:spPr>
          <a:xfrm>
            <a:off x="701675" y="71438"/>
            <a:ext cx="7888288" cy="646112"/>
          </a:xfrm>
        </p:spPr>
        <p:txBody>
          <a:bodyPr/>
          <a:lstStyle/>
          <a:p>
            <a:pPr eaLnBrk="1" hangingPunct="1"/>
            <a:r>
              <a:rPr lang="en-US" altLang="zh-CN"/>
              <a:t>7.6.1  </a:t>
            </a:r>
            <a:r>
              <a:rPr lang="zh-CN" altLang="en-US"/>
              <a:t>实际集成运放的主要参数</a:t>
            </a:r>
          </a:p>
        </p:txBody>
      </p:sp>
      <p:sp>
        <p:nvSpPr>
          <p:cNvPr id="77827" name="Rectangle 5">
            <a:hlinkClick r:id="rId3" action="ppaction://hlinksldjump"/>
          </p:cNvPr>
          <p:cNvSpPr>
            <a:spLocks noChangeArrowheads="1"/>
          </p:cNvSpPr>
          <p:nvPr/>
        </p:nvSpPr>
        <p:spPr bwMode="auto">
          <a:xfrm>
            <a:off x="407988" y="714375"/>
            <a:ext cx="6324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800" b="1">
                <a:solidFill>
                  <a:srgbClr val="800000"/>
                </a:solidFill>
                <a:latin typeface="Arial Narrow" panose="020B0606020202030204" pitchFamily="34" charset="0"/>
                <a:ea typeface="黑体" panose="02010609060101010101" pitchFamily="49" charset="-122"/>
              </a:rPr>
              <a:t>输入直流误差特性（输入失调特性）</a:t>
            </a:r>
          </a:p>
        </p:txBody>
      </p:sp>
      <p:sp>
        <p:nvSpPr>
          <p:cNvPr id="12" name="Text Box 6"/>
          <p:cNvSpPr txBox="1">
            <a:spLocks noChangeArrowheads="1"/>
          </p:cNvSpPr>
          <p:nvPr/>
        </p:nvSpPr>
        <p:spPr bwMode="auto">
          <a:xfrm>
            <a:off x="461963" y="1223963"/>
            <a:ext cx="3425825"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800" b="1">
                <a:solidFill>
                  <a:srgbClr val="000000"/>
                </a:solidFill>
                <a:latin typeface="Times New Roman" panose="02020603050405020304" pitchFamily="18" charset="0"/>
                <a:ea typeface="楷体_GB2312" pitchFamily="49" charset="-122"/>
              </a:rPr>
              <a:t>1. </a:t>
            </a:r>
            <a:r>
              <a:rPr kumimoji="1" lang="zh-CN" altLang="en-US" sz="2800" b="1">
                <a:solidFill>
                  <a:srgbClr val="000000"/>
                </a:solidFill>
                <a:latin typeface="Times New Roman" panose="02020603050405020304" pitchFamily="18" charset="0"/>
                <a:ea typeface="楷体_GB2312" pitchFamily="49" charset="-122"/>
              </a:rPr>
              <a:t>输入失调电压</a:t>
            </a:r>
            <a:r>
              <a:rPr kumimoji="1" lang="en-US" altLang="zh-CN" sz="2800" b="1" i="1">
                <a:solidFill>
                  <a:srgbClr val="000000"/>
                </a:solidFill>
                <a:latin typeface="Times New Roman" panose="02020603050405020304" pitchFamily="18" charset="0"/>
                <a:ea typeface="楷体_GB2312" pitchFamily="49" charset="-122"/>
              </a:rPr>
              <a:t>V</a:t>
            </a:r>
            <a:r>
              <a:rPr kumimoji="1" lang="en-US" altLang="zh-CN" sz="2800" b="1" baseline="-25000">
                <a:solidFill>
                  <a:srgbClr val="000000"/>
                </a:solidFill>
                <a:latin typeface="Times New Roman" panose="02020603050405020304" pitchFamily="18" charset="0"/>
                <a:ea typeface="楷体_GB2312" pitchFamily="49" charset="-122"/>
              </a:rPr>
              <a:t>IO</a:t>
            </a:r>
          </a:p>
        </p:txBody>
      </p:sp>
      <p:sp>
        <p:nvSpPr>
          <p:cNvPr id="13" name="Rectangle 7"/>
          <p:cNvSpPr>
            <a:spLocks noChangeArrowheads="1"/>
          </p:cNvSpPr>
          <p:nvPr/>
        </p:nvSpPr>
        <p:spPr bwMode="auto">
          <a:xfrm>
            <a:off x="625475" y="1806575"/>
            <a:ext cx="7894638" cy="184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输入电压为零时，为了使输出电压为零，在输入端加的补偿电压。一般约为</a:t>
            </a:r>
            <a:r>
              <a:rPr kumimoji="1" lang="en-US" altLang="zh-CN" sz="2400" b="1">
                <a:solidFill>
                  <a:srgbClr val="000000"/>
                </a:solidFill>
                <a:latin typeface="Times New Roman" panose="02020603050405020304" pitchFamily="18" charset="0"/>
                <a:ea typeface="楷体_GB2312" pitchFamily="49" charset="-122"/>
              </a:rPr>
              <a:t>±</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1</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10</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mV</a:t>
            </a:r>
            <a:r>
              <a:rPr kumimoji="1" lang="zh-CN" altLang="en-US" sz="2400" b="1">
                <a:solidFill>
                  <a:srgbClr val="000000"/>
                </a:solidFill>
                <a:latin typeface="Times New Roman" panose="02020603050405020304" pitchFamily="18" charset="0"/>
                <a:ea typeface="楷体_GB2312" pitchFamily="49" charset="-122"/>
              </a:rPr>
              <a:t>。超低失调运放为（</a:t>
            </a:r>
            <a:r>
              <a:rPr kumimoji="1" lang="en-US" altLang="zh-CN" sz="2400" b="1">
                <a:solidFill>
                  <a:srgbClr val="000000"/>
                </a:solidFill>
                <a:latin typeface="Times New Roman" panose="02020603050405020304" pitchFamily="18" charset="0"/>
                <a:ea typeface="楷体_GB2312" pitchFamily="49" charset="-122"/>
              </a:rPr>
              <a:t>1</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20</a:t>
            </a:r>
            <a:r>
              <a:rPr kumimoji="1" lang="zh-CN" altLang="en-US" sz="2400" b="1">
                <a:solidFill>
                  <a:srgbClr val="000000"/>
                </a:solidFill>
                <a:latin typeface="Times New Roman" panose="02020603050405020304" pitchFamily="18" charset="0"/>
                <a:ea typeface="楷体_GB2312" pitchFamily="49" charset="-122"/>
              </a:rPr>
              <a:t>）</a:t>
            </a:r>
            <a:r>
              <a:rPr kumimoji="1" lang="zh-CN" altLang="en-US" sz="24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400" b="1">
                <a:solidFill>
                  <a:srgbClr val="000000"/>
                </a:solidFill>
                <a:latin typeface="Times New Roman" panose="02020603050405020304" pitchFamily="18" charset="0"/>
                <a:ea typeface="楷体_GB2312" pitchFamily="49" charset="-122"/>
              </a:rPr>
              <a:t>V</a:t>
            </a:r>
            <a:r>
              <a:rPr kumimoji="1" lang="zh-CN" altLang="en-US" sz="2400" b="1">
                <a:solidFill>
                  <a:srgbClr val="000000"/>
                </a:solidFill>
                <a:latin typeface="Times New Roman" panose="02020603050405020304" pitchFamily="18" charset="0"/>
                <a:ea typeface="楷体_GB2312" pitchFamily="49" charset="-122"/>
                <a:sym typeface="Symbol" panose="05050102010706020507" pitchFamily="18" charset="2"/>
              </a:rPr>
              <a:t>。高精度运放</a:t>
            </a:r>
            <a:r>
              <a:rPr kumimoji="1" lang="en-US" altLang="zh-CN" sz="2400" b="1">
                <a:solidFill>
                  <a:srgbClr val="000000"/>
                </a:solidFill>
                <a:latin typeface="Times New Roman" panose="02020603050405020304" pitchFamily="18" charset="0"/>
                <a:ea typeface="楷体_GB2312" pitchFamily="49" charset="-122"/>
                <a:sym typeface="Symbol" panose="05050102010706020507" pitchFamily="18" charset="2"/>
              </a:rPr>
              <a:t>OP-117 </a:t>
            </a:r>
            <a:r>
              <a:rPr kumimoji="1" lang="en-US" altLang="zh-CN" sz="2400" b="1" i="1">
                <a:solidFill>
                  <a:srgbClr val="000000"/>
                </a:solidFill>
                <a:latin typeface="Times New Roman" panose="02020603050405020304" pitchFamily="18" charset="0"/>
                <a:ea typeface="楷体_GB2312" pitchFamily="49" charset="-122"/>
                <a:sym typeface="Symbol" panose="05050102010706020507" pitchFamily="18" charset="2"/>
              </a:rPr>
              <a:t>V</a:t>
            </a:r>
            <a:r>
              <a:rPr kumimoji="1" lang="en-US" altLang="zh-CN" sz="2400" b="1" baseline="-30000">
                <a:solidFill>
                  <a:srgbClr val="000000"/>
                </a:solidFill>
                <a:latin typeface="Times New Roman" panose="02020603050405020304" pitchFamily="18" charset="0"/>
                <a:ea typeface="楷体_GB2312" pitchFamily="49" charset="-122"/>
                <a:sym typeface="Symbol" panose="05050102010706020507" pitchFamily="18" charset="2"/>
              </a:rPr>
              <a:t>IO</a:t>
            </a:r>
            <a:r>
              <a:rPr kumimoji="1" lang="en-US" altLang="zh-CN" sz="2400" b="1">
                <a:solidFill>
                  <a:srgbClr val="000000"/>
                </a:solidFill>
                <a:latin typeface="Times New Roman" panose="02020603050405020304" pitchFamily="18" charset="0"/>
                <a:ea typeface="楷体_GB2312" pitchFamily="49" charset="-122"/>
                <a:sym typeface="Symbol" panose="05050102010706020507" pitchFamily="18" charset="2"/>
              </a:rPr>
              <a:t>=4</a:t>
            </a:r>
            <a:r>
              <a:rPr kumimoji="1" lang="en-US" altLang="zh-CN" sz="2400" b="1">
                <a:solidFill>
                  <a:srgbClr val="000000"/>
                </a:solidFill>
                <a:latin typeface="Times New Roman" panose="02020603050405020304" pitchFamily="18" charset="0"/>
                <a:ea typeface="楷体_GB2312" pitchFamily="49" charset="-122"/>
              </a:rPr>
              <a:t>V</a:t>
            </a:r>
            <a:r>
              <a:rPr kumimoji="1" lang="zh-CN" altLang="en-US" sz="24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400" b="1">
                <a:solidFill>
                  <a:srgbClr val="000000"/>
                </a:solidFill>
                <a:latin typeface="Times New Roman" panose="02020603050405020304" pitchFamily="18" charset="0"/>
                <a:ea typeface="楷体_GB2312" pitchFamily="49" charset="-122"/>
              </a:rPr>
              <a:t>MOSFET</a:t>
            </a:r>
            <a:r>
              <a:rPr kumimoji="1" lang="zh-CN" altLang="en-US" sz="2400" b="1">
                <a:solidFill>
                  <a:srgbClr val="000000"/>
                </a:solidFill>
                <a:latin typeface="Times New Roman" panose="02020603050405020304" pitchFamily="18" charset="0"/>
                <a:ea typeface="楷体_GB2312" pitchFamily="49" charset="-122"/>
              </a:rPr>
              <a:t>达</a:t>
            </a:r>
            <a:r>
              <a:rPr kumimoji="1" lang="en-US" altLang="zh-CN" sz="2400" b="1">
                <a:solidFill>
                  <a:srgbClr val="000000"/>
                </a:solidFill>
                <a:latin typeface="Times New Roman" panose="02020603050405020304" pitchFamily="18" charset="0"/>
                <a:ea typeface="楷体_GB2312" pitchFamily="49" charset="-122"/>
              </a:rPr>
              <a:t>20mV</a:t>
            </a:r>
            <a:r>
              <a:rPr kumimoji="1" lang="zh-CN" altLang="en-US" sz="2400" b="1">
                <a:solidFill>
                  <a:srgbClr val="000000"/>
                </a:solidFill>
                <a:latin typeface="Times New Roman" panose="02020603050405020304" pitchFamily="18" charset="0"/>
                <a:ea typeface="楷体_GB2312" pitchFamily="49" charset="-122"/>
              </a:rPr>
              <a:t>。</a:t>
            </a:r>
          </a:p>
        </p:txBody>
      </p:sp>
      <p:sp>
        <p:nvSpPr>
          <p:cNvPr id="14" name="Text Box 8"/>
          <p:cNvSpPr txBox="1">
            <a:spLocks noChangeArrowheads="1"/>
          </p:cNvSpPr>
          <p:nvPr/>
        </p:nvSpPr>
        <p:spPr bwMode="auto">
          <a:xfrm>
            <a:off x="461963" y="3614738"/>
            <a:ext cx="3425825"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800" b="1">
                <a:solidFill>
                  <a:srgbClr val="000000"/>
                </a:solidFill>
                <a:latin typeface="Times New Roman" panose="02020603050405020304" pitchFamily="18" charset="0"/>
                <a:ea typeface="楷体_GB2312" pitchFamily="49" charset="-122"/>
              </a:rPr>
              <a:t>2. </a:t>
            </a:r>
            <a:r>
              <a:rPr kumimoji="1" lang="zh-CN" altLang="en-US" sz="2800" b="1">
                <a:solidFill>
                  <a:srgbClr val="000000"/>
                </a:solidFill>
                <a:latin typeface="Times New Roman" panose="02020603050405020304" pitchFamily="18" charset="0"/>
                <a:ea typeface="楷体_GB2312" pitchFamily="49" charset="-122"/>
              </a:rPr>
              <a:t>输入偏置电流</a:t>
            </a:r>
            <a:r>
              <a:rPr kumimoji="1" lang="en-US" altLang="zh-CN" sz="2800" b="1" i="1">
                <a:solidFill>
                  <a:srgbClr val="000000"/>
                </a:solidFill>
                <a:latin typeface="Times New Roman" panose="02020603050405020304" pitchFamily="18" charset="0"/>
                <a:ea typeface="楷体_GB2312" pitchFamily="49" charset="-122"/>
              </a:rPr>
              <a:t>I</a:t>
            </a:r>
            <a:r>
              <a:rPr kumimoji="1" lang="en-US" altLang="zh-CN" sz="2800" b="1" baseline="-25000">
                <a:solidFill>
                  <a:srgbClr val="000000"/>
                </a:solidFill>
                <a:latin typeface="Times New Roman" panose="02020603050405020304" pitchFamily="18" charset="0"/>
                <a:ea typeface="楷体_GB2312" pitchFamily="49" charset="-122"/>
              </a:rPr>
              <a:t>IB</a:t>
            </a:r>
          </a:p>
        </p:txBody>
      </p:sp>
      <p:graphicFrame>
        <p:nvGraphicFramePr>
          <p:cNvPr id="15" name="Object 9"/>
          <p:cNvGraphicFramePr>
            <a:graphicFrameLocks noChangeAspect="1"/>
          </p:cNvGraphicFramePr>
          <p:nvPr/>
        </p:nvGraphicFramePr>
        <p:xfrm>
          <a:off x="5087938" y="3767138"/>
          <a:ext cx="3984625" cy="1816100"/>
        </p:xfrm>
        <a:graphic>
          <a:graphicData uri="http://schemas.openxmlformats.org/presentationml/2006/ole">
            <mc:AlternateContent xmlns:mc="http://schemas.openxmlformats.org/markup-compatibility/2006">
              <mc:Choice xmlns:v="urn:schemas-microsoft-com:vml" Requires="v">
                <p:oleObj spid="_x0000_s59395" name="图片" r:id="rId4" imgW="2659380" imgH="1200912" progId="Word.Picture.8">
                  <p:embed/>
                </p:oleObj>
              </mc:Choice>
              <mc:Fallback>
                <p:oleObj name="图片" r:id="rId4" imgW="2659380" imgH="1200912" progId="Word.Picture.8">
                  <p:embed/>
                  <p:pic>
                    <p:nvPicPr>
                      <p:cNvPr id="15" name="Object 9"/>
                      <p:cNvPicPr>
                        <a:picLocks noChangeAspect="1" noChangeArrowheads="1"/>
                      </p:cNvPicPr>
                      <p:nvPr/>
                    </p:nvPicPr>
                    <p:blipFill>
                      <a:blip r:embed="rId5">
                        <a:extLst>
                          <a:ext uri="{28A0092B-C50C-407E-A947-70E740481C1C}">
                            <a14:useLocalDpi xmlns:a14="http://schemas.microsoft.com/office/drawing/2010/main" val="0"/>
                          </a:ext>
                        </a:extLst>
                      </a:blip>
                      <a:srcRect b="-899"/>
                      <a:stretch>
                        <a:fillRect/>
                      </a:stretch>
                    </p:blipFill>
                    <p:spPr bwMode="auto">
                      <a:xfrm>
                        <a:off x="5087938" y="3767138"/>
                        <a:ext cx="3984625" cy="181610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6" name="Rectangle 10"/>
          <p:cNvSpPr>
            <a:spLocks noChangeArrowheads="1"/>
          </p:cNvSpPr>
          <p:nvPr/>
        </p:nvSpPr>
        <p:spPr bwMode="auto">
          <a:xfrm>
            <a:off x="538163" y="4148138"/>
            <a:ext cx="4495800" cy="968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400" b="1">
                <a:solidFill>
                  <a:srgbClr val="000000"/>
                </a:solidFill>
                <a:latin typeface="楷体_GB2312" pitchFamily="49" charset="-122"/>
                <a:ea typeface="楷体_GB2312" pitchFamily="49" charset="-122"/>
              </a:rPr>
              <a:t>    </a:t>
            </a:r>
            <a:r>
              <a:rPr kumimoji="1" lang="zh-CN" altLang="en-US" sz="2400" b="1">
                <a:solidFill>
                  <a:srgbClr val="000000"/>
                </a:solidFill>
                <a:latin typeface="楷体_GB2312" pitchFamily="49" charset="-122"/>
                <a:ea typeface="楷体_GB2312" pitchFamily="49" charset="-122"/>
              </a:rPr>
              <a:t>集成运放两个输入端静态电流的平均值 </a:t>
            </a:r>
          </a:p>
        </p:txBody>
      </p:sp>
      <p:sp>
        <p:nvSpPr>
          <p:cNvPr id="17" name="Rectangle 11"/>
          <p:cNvSpPr>
            <a:spLocks noChangeArrowheads="1"/>
          </p:cNvSpPr>
          <p:nvPr/>
        </p:nvSpPr>
        <p:spPr bwMode="auto">
          <a:xfrm>
            <a:off x="1147763" y="5138738"/>
            <a:ext cx="3810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30000">
                <a:solidFill>
                  <a:srgbClr val="000000"/>
                </a:solidFill>
                <a:latin typeface="Times New Roman" panose="02020603050405020304" pitchFamily="18" charset="0"/>
                <a:ea typeface="楷体_GB2312" pitchFamily="49" charset="-122"/>
              </a:rPr>
              <a:t>IB</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30000">
                <a:solidFill>
                  <a:srgbClr val="000000"/>
                </a:solidFill>
                <a:latin typeface="Times New Roman" panose="02020603050405020304" pitchFamily="18" charset="0"/>
                <a:ea typeface="楷体_GB2312" pitchFamily="49" charset="-122"/>
              </a:rPr>
              <a:t>BN</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30000">
                <a:solidFill>
                  <a:srgbClr val="000000"/>
                </a:solidFill>
                <a:latin typeface="Times New Roman" panose="02020603050405020304" pitchFamily="18" charset="0"/>
                <a:ea typeface="楷体_GB2312" pitchFamily="49" charset="-122"/>
              </a:rPr>
              <a:t>BP</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/2 </a:t>
            </a:r>
          </a:p>
        </p:txBody>
      </p:sp>
      <p:sp>
        <p:nvSpPr>
          <p:cNvPr id="18" name="Rectangle 12"/>
          <p:cNvSpPr>
            <a:spLocks noChangeArrowheads="1"/>
          </p:cNvSpPr>
          <p:nvPr/>
        </p:nvSpPr>
        <p:spPr bwMode="auto">
          <a:xfrm>
            <a:off x="614363" y="5599113"/>
            <a:ext cx="7543800"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400" b="1">
                <a:solidFill>
                  <a:srgbClr val="000000"/>
                </a:solidFill>
                <a:latin typeface="Times New Roman" panose="02020603050405020304" pitchFamily="18" charset="0"/>
                <a:ea typeface="楷体_GB2312" pitchFamily="49" charset="-122"/>
              </a:rPr>
              <a:t>BJT</a:t>
            </a:r>
            <a:r>
              <a:rPr kumimoji="1" lang="zh-CN" altLang="en-US" sz="2400" b="1">
                <a:solidFill>
                  <a:srgbClr val="000000"/>
                </a:solidFill>
                <a:latin typeface="Times New Roman" panose="02020603050405020304" pitchFamily="18" charset="0"/>
                <a:ea typeface="楷体_GB2312" pitchFamily="49" charset="-122"/>
              </a:rPr>
              <a:t>为</a:t>
            </a:r>
            <a:r>
              <a:rPr kumimoji="1" lang="en-US" altLang="zh-CN" sz="2400" b="1">
                <a:solidFill>
                  <a:srgbClr val="000000"/>
                </a:solidFill>
                <a:latin typeface="Times New Roman" panose="02020603050405020304" pitchFamily="18" charset="0"/>
                <a:ea typeface="楷体_GB2312" pitchFamily="49" charset="-122"/>
              </a:rPr>
              <a:t>10nA</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1</a:t>
            </a:r>
            <a:r>
              <a:rPr kumimoji="1" lang="en-US" altLang="zh-CN" sz="24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400" b="1">
                <a:solidFill>
                  <a:srgbClr val="000000"/>
                </a:solidFill>
                <a:latin typeface="Times New Roman" panose="02020603050405020304" pitchFamily="18" charset="0"/>
                <a:ea typeface="楷体_GB2312" pitchFamily="49" charset="-122"/>
              </a:rPr>
              <a:t>A</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MOSFET</a:t>
            </a:r>
            <a:r>
              <a:rPr kumimoji="1" lang="zh-CN" altLang="en-US" sz="2400" b="1">
                <a:solidFill>
                  <a:srgbClr val="000000"/>
                </a:solidFill>
                <a:latin typeface="Times New Roman" panose="02020603050405020304" pitchFamily="18" charset="0"/>
                <a:ea typeface="楷体_GB2312" pitchFamily="49" charset="-122"/>
              </a:rPr>
              <a:t>运放</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30000">
                <a:solidFill>
                  <a:srgbClr val="000000"/>
                </a:solidFill>
                <a:latin typeface="Times New Roman" panose="02020603050405020304" pitchFamily="18" charset="0"/>
                <a:ea typeface="楷体_GB2312" pitchFamily="49" charset="-122"/>
              </a:rPr>
              <a:t>IB</a:t>
            </a:r>
            <a:r>
              <a:rPr kumimoji="1" lang="zh-CN" altLang="en-US" sz="2400" b="1">
                <a:solidFill>
                  <a:srgbClr val="000000"/>
                </a:solidFill>
                <a:latin typeface="Times New Roman" panose="02020603050405020304" pitchFamily="18" charset="0"/>
                <a:ea typeface="楷体_GB2312" pitchFamily="49" charset="-122"/>
              </a:rPr>
              <a:t>在</a:t>
            </a:r>
            <a:r>
              <a:rPr kumimoji="1" lang="en-US" altLang="zh-CN" sz="2400" b="1">
                <a:solidFill>
                  <a:srgbClr val="000000"/>
                </a:solidFill>
                <a:latin typeface="Times New Roman" panose="02020603050405020304" pitchFamily="18" charset="0"/>
                <a:ea typeface="楷体_GB2312" pitchFamily="49" charset="-122"/>
              </a:rPr>
              <a:t>pA</a:t>
            </a:r>
            <a:r>
              <a:rPr kumimoji="1" lang="zh-CN" altLang="en-US" sz="2400" b="1">
                <a:solidFill>
                  <a:srgbClr val="000000"/>
                </a:solidFill>
                <a:latin typeface="Times New Roman" panose="02020603050405020304" pitchFamily="18" charset="0"/>
                <a:ea typeface="楷体_GB2312" pitchFamily="49" charset="-122"/>
              </a:rPr>
              <a:t>数量级。</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Right)">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trips(downRight)">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trips(downRight)">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strips(downRight)">
                                      <p:cBhvr>
                                        <p:cTn id="22" dur="500"/>
                                        <p:tgtEl>
                                          <p:spTgt spid="1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strips(downRight)">
                                      <p:cBhvr>
                                        <p:cTn id="27" dur="500"/>
                                        <p:tgtEl>
                                          <p:spTgt spid="16"/>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strips(downRight)">
                                      <p:cBhvr>
                                        <p:cTn id="32" dur="500"/>
                                        <p:tgtEl>
                                          <p:spTgt spid="1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Effect transition="in" filter="strips(downRight)">
                                      <p:cBhvr>
                                        <p:cTn id="3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P spid="13" grpId="0" autoUpdateAnimBg="0"/>
      <p:bldP spid="14" grpId="0" autoUpdateAnimBg="0"/>
      <p:bldP spid="16" grpId="0" autoUpdateAnimBg="0"/>
      <p:bldP spid="17" grpId="0" autoUpdateAnimBg="0"/>
      <p:bldP spid="18" grpId="0" autoUpdateAnimBg="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标题 1"/>
          <p:cNvSpPr>
            <a:spLocks noGrp="1"/>
          </p:cNvSpPr>
          <p:nvPr>
            <p:ph type="title"/>
          </p:nvPr>
        </p:nvSpPr>
        <p:spPr>
          <a:xfrm>
            <a:off x="701675" y="71438"/>
            <a:ext cx="7888288" cy="646112"/>
          </a:xfrm>
        </p:spPr>
        <p:txBody>
          <a:bodyPr/>
          <a:lstStyle/>
          <a:p>
            <a:pPr eaLnBrk="1" hangingPunct="1"/>
            <a:r>
              <a:rPr lang="en-US" altLang="zh-CN"/>
              <a:t>7.6.1  </a:t>
            </a:r>
            <a:r>
              <a:rPr lang="zh-CN" altLang="en-US"/>
              <a:t>实际集成运放的主要参数</a:t>
            </a:r>
          </a:p>
        </p:txBody>
      </p:sp>
      <p:sp>
        <p:nvSpPr>
          <p:cNvPr id="9" name="Text Box 4"/>
          <p:cNvSpPr txBox="1">
            <a:spLocks noChangeArrowheads="1"/>
          </p:cNvSpPr>
          <p:nvPr/>
        </p:nvSpPr>
        <p:spPr bwMode="auto">
          <a:xfrm>
            <a:off x="592138" y="1319213"/>
            <a:ext cx="3425825"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800" b="1">
                <a:solidFill>
                  <a:srgbClr val="000000"/>
                </a:solidFill>
                <a:latin typeface="Times New Roman" panose="02020603050405020304" pitchFamily="18" charset="0"/>
                <a:ea typeface="楷体_GB2312" pitchFamily="49" charset="-122"/>
              </a:rPr>
              <a:t>3. </a:t>
            </a:r>
            <a:r>
              <a:rPr kumimoji="1" lang="zh-CN" altLang="en-US" sz="2800" b="1">
                <a:solidFill>
                  <a:srgbClr val="000000"/>
                </a:solidFill>
                <a:latin typeface="Times New Roman" panose="02020603050405020304" pitchFamily="18" charset="0"/>
                <a:ea typeface="楷体_GB2312" pitchFamily="49" charset="-122"/>
              </a:rPr>
              <a:t>输入失调电流</a:t>
            </a:r>
            <a:r>
              <a:rPr kumimoji="1" lang="en-US" altLang="zh-CN" sz="2800" b="1" i="1">
                <a:solidFill>
                  <a:srgbClr val="000000"/>
                </a:solidFill>
                <a:latin typeface="Times New Roman" panose="02020603050405020304" pitchFamily="18" charset="0"/>
                <a:ea typeface="楷体_GB2312" pitchFamily="49" charset="-122"/>
              </a:rPr>
              <a:t>I</a:t>
            </a:r>
            <a:r>
              <a:rPr kumimoji="1" lang="en-US" altLang="zh-CN" sz="2800" b="1" baseline="-25000">
                <a:solidFill>
                  <a:srgbClr val="000000"/>
                </a:solidFill>
                <a:latin typeface="Times New Roman" panose="02020603050405020304" pitchFamily="18" charset="0"/>
                <a:ea typeface="楷体_GB2312" pitchFamily="49" charset="-122"/>
              </a:rPr>
              <a:t>IO</a:t>
            </a:r>
          </a:p>
        </p:txBody>
      </p:sp>
      <p:sp>
        <p:nvSpPr>
          <p:cNvPr id="10" name="Rectangle 5"/>
          <p:cNvSpPr>
            <a:spLocks noChangeArrowheads="1"/>
          </p:cNvSpPr>
          <p:nvPr/>
        </p:nvSpPr>
        <p:spPr bwMode="auto">
          <a:xfrm>
            <a:off x="827088" y="1928813"/>
            <a:ext cx="785495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50000"/>
              </a:lnSpc>
              <a:spcBef>
                <a:spcPct val="0"/>
              </a:spcBef>
              <a:buFontTx/>
              <a:buNone/>
            </a:pP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输入电压为零时流入放大器两输入端的静态基极电流之差，即</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30000">
                <a:solidFill>
                  <a:srgbClr val="000000"/>
                </a:solidFill>
                <a:latin typeface="Times New Roman" panose="02020603050405020304" pitchFamily="18" charset="0"/>
                <a:ea typeface="楷体_GB2312" pitchFamily="49" charset="-122"/>
              </a:rPr>
              <a:t>IO</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30000">
                <a:solidFill>
                  <a:srgbClr val="000000"/>
                </a:solidFill>
                <a:latin typeface="Times New Roman" panose="02020603050405020304" pitchFamily="18" charset="0"/>
                <a:ea typeface="楷体_GB2312" pitchFamily="49" charset="-122"/>
              </a:rPr>
              <a:t>BP</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30000">
                <a:solidFill>
                  <a:srgbClr val="000000"/>
                </a:solidFill>
                <a:latin typeface="Times New Roman" panose="02020603050405020304" pitchFamily="18" charset="0"/>
                <a:ea typeface="楷体_GB2312" pitchFamily="49" charset="-122"/>
              </a:rPr>
              <a:t>BN</a:t>
            </a: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      一般约为</a:t>
            </a:r>
            <a:r>
              <a:rPr kumimoji="1" lang="en-US" altLang="zh-CN" sz="2400" b="1">
                <a:solidFill>
                  <a:srgbClr val="000000"/>
                </a:solidFill>
                <a:latin typeface="Times New Roman" panose="02020603050405020304" pitchFamily="18" charset="0"/>
                <a:ea typeface="华康简宋"/>
                <a:cs typeface="华康简宋"/>
              </a:rPr>
              <a:t>1 nA</a:t>
            </a:r>
            <a:r>
              <a:rPr kumimoji="1" lang="zh-CN" altLang="en-US" sz="2400" b="1">
                <a:solidFill>
                  <a:srgbClr val="000000"/>
                </a:solidFill>
                <a:latin typeface="宋体" panose="02010600030101010101" pitchFamily="2" charset="-122"/>
              </a:rPr>
              <a:t>～</a:t>
            </a:r>
            <a:r>
              <a:rPr kumimoji="1" lang="en-US" altLang="zh-CN" sz="2400" b="1">
                <a:solidFill>
                  <a:srgbClr val="000000"/>
                </a:solidFill>
                <a:latin typeface="Times New Roman" panose="02020603050405020304" pitchFamily="18" charset="0"/>
                <a:ea typeface="华康简宋"/>
                <a:cs typeface="华康简宋"/>
              </a:rPr>
              <a:t>0.1</a:t>
            </a:r>
            <a:r>
              <a:rPr kumimoji="1" lang="en-US" altLang="zh-CN" sz="2400" b="1">
                <a:solidFill>
                  <a:srgbClr val="000000"/>
                </a:solidFill>
                <a:latin typeface="Times New Roman" panose="02020603050405020304" pitchFamily="18" charset="0"/>
                <a:ea typeface="华康简宋"/>
                <a:cs typeface="华康简宋"/>
                <a:sym typeface="Symbol" panose="05050102010706020507" pitchFamily="18" charset="2"/>
              </a:rPr>
              <a:t></a:t>
            </a:r>
            <a:r>
              <a:rPr kumimoji="1" lang="en-US" altLang="zh-CN" sz="2400" b="1">
                <a:solidFill>
                  <a:srgbClr val="000000"/>
                </a:solidFill>
                <a:latin typeface="Times New Roman" panose="02020603050405020304" pitchFamily="18" charset="0"/>
                <a:ea typeface="华康简宋"/>
                <a:cs typeface="华康简宋"/>
              </a:rPr>
              <a:t>A</a:t>
            </a:r>
            <a:r>
              <a:rPr kumimoji="1" lang="zh-CN" altLang="en-US" sz="2400" b="1">
                <a:solidFill>
                  <a:srgbClr val="000000"/>
                </a:solidFill>
                <a:latin typeface="Times New Roman" panose="02020603050405020304" pitchFamily="18" charset="0"/>
                <a:ea typeface="华康简宋"/>
                <a:cs typeface="华康简宋"/>
              </a:rPr>
              <a:t>。</a:t>
            </a:r>
            <a:r>
              <a:rPr kumimoji="1" lang="zh-CN" altLang="en-US" sz="2400" b="1">
                <a:solidFill>
                  <a:srgbClr val="000000"/>
                </a:solidFill>
                <a:latin typeface="Times New Roman" panose="02020603050405020304" pitchFamily="18" charset="0"/>
                <a:ea typeface="楷体_GB2312" pitchFamily="49" charset="-122"/>
              </a:rPr>
              <a:t> </a:t>
            </a:r>
          </a:p>
        </p:txBody>
      </p:sp>
      <p:sp>
        <p:nvSpPr>
          <p:cNvPr id="11" name="Text Box 6"/>
          <p:cNvSpPr txBox="1">
            <a:spLocks noChangeArrowheads="1"/>
          </p:cNvSpPr>
          <p:nvPr/>
        </p:nvSpPr>
        <p:spPr bwMode="auto">
          <a:xfrm>
            <a:off x="566738" y="3297238"/>
            <a:ext cx="2359025"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800" b="1">
                <a:solidFill>
                  <a:srgbClr val="000000"/>
                </a:solidFill>
                <a:latin typeface="Times New Roman" panose="02020603050405020304" pitchFamily="18" charset="0"/>
                <a:ea typeface="楷体_GB2312" pitchFamily="49" charset="-122"/>
              </a:rPr>
              <a:t>4. </a:t>
            </a:r>
            <a:r>
              <a:rPr kumimoji="1" lang="zh-CN" altLang="en-US" sz="2800" b="1">
                <a:solidFill>
                  <a:srgbClr val="000000"/>
                </a:solidFill>
                <a:latin typeface="Times New Roman" panose="02020603050405020304" pitchFamily="18" charset="0"/>
                <a:ea typeface="楷体_GB2312" pitchFamily="49" charset="-122"/>
              </a:rPr>
              <a:t>温度漂移</a:t>
            </a:r>
            <a:endParaRPr kumimoji="1" lang="zh-CN" altLang="en-US" sz="2800" b="1" baseline="-25000">
              <a:solidFill>
                <a:srgbClr val="000000"/>
              </a:solidFill>
              <a:latin typeface="Times New Roman" panose="02020603050405020304" pitchFamily="18" charset="0"/>
              <a:ea typeface="楷体_GB2312" pitchFamily="49" charset="-122"/>
            </a:endParaRPr>
          </a:p>
        </p:txBody>
      </p:sp>
      <p:sp>
        <p:nvSpPr>
          <p:cNvPr id="12" name="Text Box 7"/>
          <p:cNvSpPr txBox="1">
            <a:spLocks noChangeArrowheads="1"/>
          </p:cNvSpPr>
          <p:nvPr/>
        </p:nvSpPr>
        <p:spPr bwMode="auto">
          <a:xfrm>
            <a:off x="795338" y="3906838"/>
            <a:ext cx="5864225"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zh-CN" altLang="en-US" sz="2800" b="1">
                <a:solidFill>
                  <a:srgbClr val="000000"/>
                </a:solidFill>
                <a:latin typeface="Times New Roman" panose="02020603050405020304" pitchFamily="18" charset="0"/>
                <a:ea typeface="楷体_GB2312" pitchFamily="49" charset="-122"/>
              </a:rPr>
              <a:t>（</a:t>
            </a:r>
            <a:r>
              <a:rPr kumimoji="1" lang="en-US" altLang="zh-CN" sz="2800" b="1">
                <a:solidFill>
                  <a:srgbClr val="000000"/>
                </a:solidFill>
                <a:latin typeface="Times New Roman" panose="02020603050405020304" pitchFamily="18" charset="0"/>
                <a:ea typeface="楷体_GB2312" pitchFamily="49" charset="-122"/>
              </a:rPr>
              <a:t>1</a:t>
            </a:r>
            <a:r>
              <a:rPr kumimoji="1" lang="zh-CN" altLang="en-US" sz="2800" b="1">
                <a:solidFill>
                  <a:srgbClr val="000000"/>
                </a:solidFill>
                <a:latin typeface="Times New Roman" panose="02020603050405020304" pitchFamily="18" charset="0"/>
                <a:ea typeface="楷体_GB2312" pitchFamily="49" charset="-122"/>
              </a:rPr>
              <a:t>）输入失调电压温漂</a:t>
            </a:r>
            <a:r>
              <a:rPr kumimoji="1" lang="zh-CN" altLang="en-US" sz="28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800" b="1" i="1">
                <a:solidFill>
                  <a:srgbClr val="000000"/>
                </a:solidFill>
                <a:latin typeface="Times New Roman" panose="02020603050405020304" pitchFamily="18" charset="0"/>
                <a:ea typeface="楷体_GB2312" pitchFamily="49" charset="-122"/>
              </a:rPr>
              <a:t>V</a:t>
            </a:r>
            <a:r>
              <a:rPr kumimoji="1" lang="en-US" altLang="zh-CN" sz="2800" b="1" baseline="-25000">
                <a:solidFill>
                  <a:srgbClr val="000000"/>
                </a:solidFill>
                <a:latin typeface="Times New Roman" panose="02020603050405020304" pitchFamily="18" charset="0"/>
                <a:ea typeface="楷体_GB2312" pitchFamily="49" charset="-122"/>
              </a:rPr>
              <a:t>IO </a:t>
            </a:r>
            <a:r>
              <a:rPr kumimoji="1" lang="en-US" altLang="zh-CN" sz="2800" b="1">
                <a:solidFill>
                  <a:srgbClr val="000000"/>
                </a:solidFill>
                <a:latin typeface="Times New Roman" panose="02020603050405020304" pitchFamily="18" charset="0"/>
                <a:ea typeface="楷体_GB2312" pitchFamily="49" charset="-122"/>
              </a:rPr>
              <a:t>/</a:t>
            </a:r>
            <a:r>
              <a:rPr kumimoji="1" lang="en-US" altLang="zh-CN" sz="2800" b="1" baseline="-25000">
                <a:solidFill>
                  <a:srgbClr val="000000"/>
                </a:solidFill>
                <a:latin typeface="Times New Roman" panose="02020603050405020304" pitchFamily="18" charset="0"/>
                <a:ea typeface="楷体_GB2312" pitchFamily="49" charset="-122"/>
              </a:rPr>
              <a:t> </a:t>
            </a:r>
            <a:r>
              <a:rPr kumimoji="1" lang="en-US" altLang="zh-CN" sz="28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800" b="1" i="1">
                <a:solidFill>
                  <a:srgbClr val="000000"/>
                </a:solidFill>
                <a:latin typeface="Times New Roman" panose="02020603050405020304" pitchFamily="18" charset="0"/>
                <a:ea typeface="楷体_GB2312" pitchFamily="49" charset="-122"/>
                <a:sym typeface="Symbol" panose="05050102010706020507" pitchFamily="18" charset="2"/>
              </a:rPr>
              <a:t>T</a:t>
            </a:r>
            <a:endParaRPr kumimoji="1" lang="en-US" altLang="zh-CN" sz="2800" b="1">
              <a:solidFill>
                <a:srgbClr val="000000"/>
              </a:solidFill>
              <a:latin typeface="Times New Roman" panose="02020603050405020304" pitchFamily="18" charset="0"/>
              <a:ea typeface="楷体_GB2312" pitchFamily="49" charset="-122"/>
              <a:sym typeface="Symbol" panose="05050102010706020507" pitchFamily="18" charset="2"/>
            </a:endParaRPr>
          </a:p>
        </p:txBody>
      </p:sp>
      <p:sp>
        <p:nvSpPr>
          <p:cNvPr id="13" name="Text Box 8"/>
          <p:cNvSpPr txBox="1">
            <a:spLocks noChangeArrowheads="1"/>
          </p:cNvSpPr>
          <p:nvPr/>
        </p:nvSpPr>
        <p:spPr bwMode="auto">
          <a:xfrm>
            <a:off x="795338" y="4516438"/>
            <a:ext cx="5559425"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zh-CN" altLang="en-US" sz="2800" b="1">
                <a:solidFill>
                  <a:srgbClr val="000000"/>
                </a:solidFill>
                <a:latin typeface="Times New Roman" panose="02020603050405020304" pitchFamily="18" charset="0"/>
                <a:ea typeface="楷体_GB2312" pitchFamily="49" charset="-122"/>
              </a:rPr>
              <a:t>（</a:t>
            </a:r>
            <a:r>
              <a:rPr kumimoji="1" lang="en-US" altLang="zh-CN" sz="2800" b="1">
                <a:solidFill>
                  <a:srgbClr val="000000"/>
                </a:solidFill>
                <a:latin typeface="Times New Roman" panose="02020603050405020304" pitchFamily="18" charset="0"/>
                <a:ea typeface="楷体_GB2312" pitchFamily="49" charset="-122"/>
              </a:rPr>
              <a:t>2</a:t>
            </a:r>
            <a:r>
              <a:rPr kumimoji="1" lang="zh-CN" altLang="en-US" sz="2800" b="1">
                <a:solidFill>
                  <a:srgbClr val="000000"/>
                </a:solidFill>
                <a:latin typeface="Times New Roman" panose="02020603050405020304" pitchFamily="18" charset="0"/>
                <a:ea typeface="楷体_GB2312" pitchFamily="49" charset="-122"/>
              </a:rPr>
              <a:t>）输入失调电流温漂</a:t>
            </a:r>
            <a:r>
              <a:rPr kumimoji="1" lang="zh-CN" altLang="en-US" sz="28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800" b="1" i="1">
                <a:solidFill>
                  <a:srgbClr val="000000"/>
                </a:solidFill>
                <a:latin typeface="Times New Roman" panose="02020603050405020304" pitchFamily="18" charset="0"/>
                <a:ea typeface="楷体_GB2312" pitchFamily="49" charset="-122"/>
              </a:rPr>
              <a:t>I</a:t>
            </a:r>
            <a:r>
              <a:rPr kumimoji="1" lang="en-US" altLang="zh-CN" sz="2800" b="1" baseline="-25000">
                <a:solidFill>
                  <a:srgbClr val="000000"/>
                </a:solidFill>
                <a:latin typeface="Times New Roman" panose="02020603050405020304" pitchFamily="18" charset="0"/>
                <a:ea typeface="楷体_GB2312" pitchFamily="49" charset="-122"/>
              </a:rPr>
              <a:t>IO </a:t>
            </a:r>
            <a:r>
              <a:rPr kumimoji="1" lang="en-US" altLang="zh-CN" sz="2800" b="1">
                <a:solidFill>
                  <a:srgbClr val="000000"/>
                </a:solidFill>
                <a:latin typeface="Times New Roman" panose="02020603050405020304" pitchFamily="18" charset="0"/>
                <a:ea typeface="楷体_GB2312" pitchFamily="49" charset="-122"/>
              </a:rPr>
              <a:t>/</a:t>
            </a:r>
            <a:r>
              <a:rPr kumimoji="1" lang="en-US" altLang="zh-CN" sz="2800" b="1" baseline="-25000">
                <a:solidFill>
                  <a:srgbClr val="000000"/>
                </a:solidFill>
                <a:latin typeface="Times New Roman" panose="02020603050405020304" pitchFamily="18" charset="0"/>
                <a:ea typeface="楷体_GB2312" pitchFamily="49" charset="-122"/>
              </a:rPr>
              <a:t> </a:t>
            </a:r>
            <a:r>
              <a:rPr kumimoji="1" lang="en-US" altLang="zh-CN" sz="28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800" b="1" i="1">
                <a:solidFill>
                  <a:srgbClr val="000000"/>
                </a:solidFill>
                <a:latin typeface="Times New Roman" panose="02020603050405020304" pitchFamily="18" charset="0"/>
                <a:ea typeface="楷体_GB2312" pitchFamily="49" charset="-122"/>
                <a:sym typeface="Symbol" panose="05050102010706020507" pitchFamily="18" charset="2"/>
              </a:rPr>
              <a:t>T</a:t>
            </a:r>
          </a:p>
        </p:txBody>
      </p:sp>
      <p:sp>
        <p:nvSpPr>
          <p:cNvPr id="78856" name="Rectangle 10">
            <a:hlinkClick r:id="rId2" action="ppaction://hlinksldjump"/>
          </p:cNvPr>
          <p:cNvSpPr>
            <a:spLocks noChangeArrowheads="1"/>
          </p:cNvSpPr>
          <p:nvPr/>
        </p:nvSpPr>
        <p:spPr bwMode="auto">
          <a:xfrm>
            <a:off x="407988" y="714375"/>
            <a:ext cx="6324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800" b="1">
                <a:solidFill>
                  <a:srgbClr val="800000"/>
                </a:solidFill>
                <a:latin typeface="Arial Narrow" panose="020B0606020202030204" pitchFamily="34" charset="0"/>
                <a:ea typeface="黑体" panose="02010609060101010101" pitchFamily="49" charset="-122"/>
              </a:rPr>
              <a:t>输入直流误差特性（输入失调特性）</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strips(downRight)">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trips(downRight)">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strips(downRight)">
                                      <p:cBhvr>
                                        <p:cTn id="22" dur="500"/>
                                        <p:tgtEl>
                                          <p:spTgt spid="1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strips(downRight)">
                                      <p:cBhvr>
                                        <p:cTn id="2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P spid="10" grpId="0" autoUpdateAnimBg="0"/>
      <p:bldP spid="11" grpId="0" autoUpdateAnimBg="0"/>
      <p:bldP spid="12" grpId="0" autoUpdateAnimBg="0"/>
      <p:bldP spid="13" grpId="0" autoUpdateAnimBg="0"/>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标题 1"/>
          <p:cNvSpPr>
            <a:spLocks noGrp="1"/>
          </p:cNvSpPr>
          <p:nvPr>
            <p:ph type="title"/>
          </p:nvPr>
        </p:nvSpPr>
        <p:spPr>
          <a:xfrm>
            <a:off x="701675" y="71438"/>
            <a:ext cx="7888288" cy="646112"/>
          </a:xfrm>
        </p:spPr>
        <p:txBody>
          <a:bodyPr/>
          <a:lstStyle/>
          <a:p>
            <a:pPr eaLnBrk="1" hangingPunct="1"/>
            <a:r>
              <a:rPr lang="en-US" altLang="zh-CN"/>
              <a:t>7.6.1  </a:t>
            </a:r>
            <a:r>
              <a:rPr lang="zh-CN" altLang="en-US"/>
              <a:t>实际集成运放的主要参数</a:t>
            </a:r>
          </a:p>
        </p:txBody>
      </p:sp>
      <p:sp>
        <p:nvSpPr>
          <p:cNvPr id="79875" name="Rectangle 3">
            <a:hlinkClick r:id="rId3" action="ppaction://hlinksldjump"/>
          </p:cNvPr>
          <p:cNvSpPr>
            <a:spLocks noChangeArrowheads="1"/>
          </p:cNvSpPr>
          <p:nvPr/>
        </p:nvSpPr>
        <p:spPr bwMode="auto">
          <a:xfrm>
            <a:off x="407988" y="749300"/>
            <a:ext cx="6324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800" b="1">
                <a:solidFill>
                  <a:srgbClr val="800000"/>
                </a:solidFill>
                <a:latin typeface="Arial Narrow" panose="020B0606020202030204" pitchFamily="34" charset="0"/>
                <a:ea typeface="黑体" panose="02010609060101010101" pitchFamily="49" charset="-122"/>
              </a:rPr>
              <a:t>差模特性</a:t>
            </a:r>
          </a:p>
        </p:txBody>
      </p:sp>
      <p:sp>
        <p:nvSpPr>
          <p:cNvPr id="12" name="Text Box 4"/>
          <p:cNvSpPr txBox="1">
            <a:spLocks noChangeArrowheads="1"/>
          </p:cNvSpPr>
          <p:nvPr/>
        </p:nvSpPr>
        <p:spPr bwMode="auto">
          <a:xfrm>
            <a:off x="539750" y="1311275"/>
            <a:ext cx="7010400"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800" b="1">
                <a:solidFill>
                  <a:srgbClr val="000000"/>
                </a:solidFill>
                <a:latin typeface="Times New Roman" panose="02020603050405020304" pitchFamily="18" charset="0"/>
                <a:ea typeface="楷体_GB2312" pitchFamily="49" charset="-122"/>
              </a:rPr>
              <a:t>1. </a:t>
            </a:r>
            <a:r>
              <a:rPr kumimoji="1" lang="zh-CN" altLang="en-US" sz="2800" b="1">
                <a:solidFill>
                  <a:srgbClr val="000000"/>
                </a:solidFill>
                <a:latin typeface="Times New Roman" panose="02020603050405020304" pitchFamily="18" charset="0"/>
                <a:ea typeface="楷体_GB2312" pitchFamily="49" charset="-122"/>
              </a:rPr>
              <a:t>开环差模电压增益</a:t>
            </a:r>
            <a:r>
              <a:rPr kumimoji="1" lang="en-US" altLang="zh-CN" sz="2800" b="1" i="1">
                <a:solidFill>
                  <a:srgbClr val="000000"/>
                </a:solidFill>
                <a:latin typeface="Times New Roman" panose="02020603050405020304" pitchFamily="18" charset="0"/>
                <a:ea typeface="楷体_GB2312" pitchFamily="49" charset="-122"/>
              </a:rPr>
              <a:t>A</a:t>
            </a:r>
            <a:r>
              <a:rPr kumimoji="1" lang="en-US" altLang="zh-CN" sz="2800" b="1" i="1" baseline="-30000">
                <a:solidFill>
                  <a:srgbClr val="000000"/>
                </a:solidFill>
                <a:latin typeface="Book Antiqua" panose="02040602050305030304" pitchFamily="18" charset="0"/>
                <a:ea typeface="楷体_GB2312" pitchFamily="49" charset="-122"/>
              </a:rPr>
              <a:t>v</a:t>
            </a:r>
            <a:r>
              <a:rPr kumimoji="1" lang="en-US" altLang="zh-CN" sz="2800" b="1" baseline="-30000">
                <a:solidFill>
                  <a:srgbClr val="000000"/>
                </a:solidFill>
                <a:latin typeface="Times New Roman" panose="02020603050405020304" pitchFamily="18" charset="0"/>
                <a:ea typeface="楷体_GB2312" pitchFamily="49" charset="-122"/>
              </a:rPr>
              <a:t>o</a:t>
            </a:r>
            <a:r>
              <a:rPr kumimoji="1" lang="zh-CN" altLang="en-US" sz="2800" b="1">
                <a:solidFill>
                  <a:srgbClr val="000000"/>
                </a:solidFill>
                <a:latin typeface="Times New Roman" panose="02020603050405020304" pitchFamily="18" charset="0"/>
                <a:ea typeface="楷体_GB2312" pitchFamily="49" charset="-122"/>
              </a:rPr>
              <a:t>和带宽</a:t>
            </a:r>
            <a:r>
              <a:rPr kumimoji="1" lang="en-US" altLang="zh-CN" sz="2800" b="1">
                <a:solidFill>
                  <a:srgbClr val="000000"/>
                </a:solidFill>
                <a:latin typeface="Times New Roman" panose="02020603050405020304" pitchFamily="18" charset="0"/>
                <a:ea typeface="楷体_GB2312" pitchFamily="49" charset="-122"/>
              </a:rPr>
              <a:t>BW </a:t>
            </a:r>
          </a:p>
        </p:txBody>
      </p:sp>
      <p:grpSp>
        <p:nvGrpSpPr>
          <p:cNvPr id="13" name="Group 5"/>
          <p:cNvGrpSpPr>
            <a:grpSpLocks/>
          </p:cNvGrpSpPr>
          <p:nvPr/>
        </p:nvGrpSpPr>
        <p:grpSpPr bwMode="auto">
          <a:xfrm>
            <a:off x="3708400" y="2024063"/>
            <a:ext cx="5172075" cy="3811587"/>
            <a:chOff x="2208" y="1296"/>
            <a:chExt cx="3478" cy="2563"/>
          </a:xfrm>
        </p:grpSpPr>
        <p:graphicFrame>
          <p:nvGraphicFramePr>
            <p:cNvPr id="79881" name="Object 6"/>
            <p:cNvGraphicFramePr>
              <a:graphicFrameLocks noChangeAspect="1"/>
            </p:cNvGraphicFramePr>
            <p:nvPr/>
          </p:nvGraphicFramePr>
          <p:xfrm>
            <a:off x="2208" y="1296"/>
            <a:ext cx="3478" cy="2193"/>
          </p:xfrm>
          <a:graphic>
            <a:graphicData uri="http://schemas.openxmlformats.org/presentationml/2006/ole">
              <mc:AlternateContent xmlns:mc="http://schemas.openxmlformats.org/markup-compatibility/2006">
                <mc:Choice xmlns:v="urn:schemas-microsoft-com:vml" Requires="v">
                  <p:oleObj spid="_x0000_s60419" name="图片" r:id="rId4" imgW="3069336" imgH="1933956" progId="Word.Picture.8">
                    <p:embed/>
                  </p:oleObj>
                </mc:Choice>
                <mc:Fallback>
                  <p:oleObj name="图片" r:id="rId4" imgW="3069336" imgH="1933956" progId="Word.Picture.8">
                    <p:embed/>
                    <p:pic>
                      <p:nvPicPr>
                        <p:cNvPr id="79881" name="Object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08" y="1296"/>
                          <a:ext cx="3478" cy="219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5" name="Rectangle 7"/>
            <p:cNvSpPr>
              <a:spLocks noChangeArrowheads="1"/>
            </p:cNvSpPr>
            <p:nvPr/>
          </p:nvSpPr>
          <p:spPr bwMode="auto">
            <a:xfrm>
              <a:off x="2544" y="3552"/>
              <a:ext cx="2736" cy="3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eaLnBrk="1" hangingPunct="1">
                <a:defRPr/>
              </a:pPr>
              <a:r>
                <a:rPr kumimoji="1" lang="en-US" altLang="zh-CN" sz="2400" b="1" kern="0">
                  <a:solidFill>
                    <a:srgbClr val="000000"/>
                  </a:solidFill>
                  <a:latin typeface="Times New Roman" pitchFamily="18" charset="0"/>
                  <a:ea typeface="楷体_GB2312" pitchFamily="49" charset="-122"/>
                </a:rPr>
                <a:t>741</a:t>
              </a:r>
              <a:r>
                <a:rPr kumimoji="1" lang="zh-CN" altLang="en-US" sz="2400" b="1" kern="0">
                  <a:solidFill>
                    <a:srgbClr val="000000"/>
                  </a:solidFill>
                  <a:latin typeface="Times New Roman" pitchFamily="18" charset="0"/>
                  <a:ea typeface="楷体_GB2312" pitchFamily="49" charset="-122"/>
                </a:rPr>
                <a:t>型运放</a:t>
              </a:r>
              <a:r>
                <a:rPr kumimoji="1" lang="en-US" altLang="zh-CN" sz="2400" b="1" i="1" kern="0">
                  <a:solidFill>
                    <a:srgbClr val="000000"/>
                  </a:solidFill>
                  <a:latin typeface="Times New Roman" pitchFamily="18" charset="0"/>
                  <a:ea typeface="楷体_GB2312" pitchFamily="49" charset="-122"/>
                </a:rPr>
                <a:t>A</a:t>
              </a:r>
              <a:r>
                <a:rPr kumimoji="1" lang="en-US" altLang="zh-CN" sz="2400" b="1" i="1" kern="0" baseline="-30000">
                  <a:solidFill>
                    <a:srgbClr val="000000"/>
                  </a:solidFill>
                  <a:latin typeface="Book Antiqua" pitchFamily="18" charset="0"/>
                  <a:ea typeface="楷体_GB2312" pitchFamily="49" charset="-122"/>
                </a:rPr>
                <a:t>v</a:t>
              </a:r>
              <a:r>
                <a:rPr kumimoji="1" lang="en-US" altLang="zh-CN" sz="2400" b="1" kern="0" baseline="-30000">
                  <a:solidFill>
                    <a:srgbClr val="000000"/>
                  </a:solidFill>
                  <a:latin typeface="Times New Roman" pitchFamily="18" charset="0"/>
                  <a:ea typeface="楷体_GB2312" pitchFamily="49" charset="-122"/>
                </a:rPr>
                <a:t>o</a:t>
              </a:r>
              <a:r>
                <a:rPr kumimoji="1" lang="zh-CN" altLang="en-US" sz="2400" b="1" kern="0">
                  <a:solidFill>
                    <a:srgbClr val="000000"/>
                  </a:solidFill>
                  <a:latin typeface="Times New Roman" pitchFamily="18" charset="0"/>
                  <a:ea typeface="楷体_GB2312" pitchFamily="49" charset="-122"/>
                </a:rPr>
                <a:t>的频率响应 </a:t>
              </a:r>
            </a:p>
          </p:txBody>
        </p:sp>
      </p:grpSp>
      <p:sp>
        <p:nvSpPr>
          <p:cNvPr id="16" name="Text Box 8"/>
          <p:cNvSpPr txBox="1">
            <a:spLocks noChangeArrowheads="1"/>
          </p:cNvSpPr>
          <p:nvPr/>
        </p:nvSpPr>
        <p:spPr bwMode="auto">
          <a:xfrm>
            <a:off x="484188" y="2032000"/>
            <a:ext cx="4343400"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开环差模电压增益</a:t>
            </a:r>
            <a:r>
              <a:rPr kumimoji="1" lang="en-US" altLang="zh-CN" sz="2400" b="1" i="1">
                <a:solidFill>
                  <a:srgbClr val="000000"/>
                </a:solidFill>
                <a:latin typeface="Times New Roman" panose="02020603050405020304" pitchFamily="18" charset="0"/>
                <a:ea typeface="楷体_GB2312" pitchFamily="49" charset="-122"/>
              </a:rPr>
              <a:t>A</a:t>
            </a:r>
            <a:r>
              <a:rPr kumimoji="1" lang="en-US" altLang="zh-CN" sz="2400" b="1" i="1" baseline="-25000">
                <a:solidFill>
                  <a:srgbClr val="000000"/>
                </a:solidFill>
                <a:latin typeface="Book Antiqua" panose="02040602050305030304" pitchFamily="18" charset="0"/>
                <a:ea typeface="楷体_GB2312" pitchFamily="49" charset="-122"/>
              </a:rPr>
              <a:t>v</a:t>
            </a:r>
            <a:r>
              <a:rPr kumimoji="1" lang="en-US" altLang="zh-CN" sz="2400" b="1" baseline="-25000">
                <a:solidFill>
                  <a:srgbClr val="000000"/>
                </a:solidFill>
                <a:latin typeface="Times New Roman" panose="02020603050405020304" pitchFamily="18" charset="0"/>
                <a:ea typeface="楷体_GB2312" pitchFamily="49" charset="-122"/>
              </a:rPr>
              <a:t>o</a:t>
            </a:r>
          </a:p>
        </p:txBody>
      </p:sp>
      <p:sp>
        <p:nvSpPr>
          <p:cNvPr id="17" name="Text Box 9"/>
          <p:cNvSpPr txBox="1">
            <a:spLocks noChangeArrowheads="1"/>
          </p:cNvSpPr>
          <p:nvPr/>
        </p:nvSpPr>
        <p:spPr bwMode="auto">
          <a:xfrm>
            <a:off x="484188" y="2722563"/>
            <a:ext cx="3733800"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开环带宽</a:t>
            </a:r>
            <a:r>
              <a:rPr kumimoji="1" lang="en-US" altLang="zh-CN" sz="2400" b="1" i="1">
                <a:solidFill>
                  <a:srgbClr val="000000"/>
                </a:solidFill>
                <a:latin typeface="Times New Roman" panose="02020603050405020304" pitchFamily="18" charset="0"/>
                <a:ea typeface="楷体_GB2312" pitchFamily="49" charset="-122"/>
              </a:rPr>
              <a:t>BW</a:t>
            </a:r>
            <a:r>
              <a:rPr kumimoji="1" lang="en-US" altLang="zh-CN" sz="2400" b="1" baseline="-25000">
                <a:solidFill>
                  <a:srgbClr val="000000"/>
                </a:solidFill>
                <a:latin typeface="Times New Roman" panose="02020603050405020304" pitchFamily="18" charset="0"/>
                <a:ea typeface="楷体_GB2312" pitchFamily="49" charset="-122"/>
              </a:rPr>
              <a:t> </a:t>
            </a:r>
            <a:r>
              <a:rPr kumimoji="1" lang="en-US" altLang="zh-CN"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f</a:t>
            </a:r>
            <a:r>
              <a:rPr kumimoji="1" lang="en-US" altLang="zh-CN" sz="2400" b="1" baseline="-25000">
                <a:solidFill>
                  <a:srgbClr val="000000"/>
                </a:solidFill>
                <a:latin typeface="Times New Roman" panose="02020603050405020304" pitchFamily="18" charset="0"/>
                <a:ea typeface="楷体_GB2312" pitchFamily="49" charset="-122"/>
              </a:rPr>
              <a:t>H</a:t>
            </a:r>
            <a:r>
              <a:rPr kumimoji="1" lang="en-US" altLang="zh-CN" sz="2400" b="1">
                <a:solidFill>
                  <a:srgbClr val="000000"/>
                </a:solidFill>
                <a:latin typeface="Times New Roman" panose="02020603050405020304" pitchFamily="18" charset="0"/>
                <a:ea typeface="楷体_GB2312" pitchFamily="49" charset="-122"/>
              </a:rPr>
              <a:t>)</a:t>
            </a:r>
          </a:p>
        </p:txBody>
      </p:sp>
      <p:sp>
        <p:nvSpPr>
          <p:cNvPr id="18" name="Text Box 10"/>
          <p:cNvSpPr txBox="1">
            <a:spLocks noChangeArrowheads="1"/>
          </p:cNvSpPr>
          <p:nvPr/>
        </p:nvSpPr>
        <p:spPr bwMode="auto">
          <a:xfrm>
            <a:off x="484188" y="3403600"/>
            <a:ext cx="4419600" cy="530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单位增益带宽</a:t>
            </a:r>
            <a:r>
              <a:rPr kumimoji="1" lang="zh-CN" altLang="en-US" sz="2400" b="1" baseline="-25000">
                <a:solidFill>
                  <a:srgbClr val="000000"/>
                </a:solidFill>
                <a:latin typeface="Times New Roman" panose="02020603050405020304" pitchFamily="18" charset="0"/>
                <a:ea typeface="楷体_GB2312" pitchFamily="49" charset="-122"/>
              </a:rPr>
              <a:t> </a:t>
            </a:r>
            <a:r>
              <a:rPr kumimoji="1" lang="en-US" altLang="zh-CN" sz="2400" b="1" i="1">
                <a:solidFill>
                  <a:srgbClr val="000000"/>
                </a:solidFill>
                <a:latin typeface="Times New Roman" panose="02020603050405020304" pitchFamily="18" charset="0"/>
                <a:ea typeface="楷体_GB2312" pitchFamily="49" charset="-122"/>
              </a:rPr>
              <a:t>BW</a:t>
            </a:r>
            <a:r>
              <a:rPr kumimoji="1" lang="en-US" altLang="zh-CN" sz="2400" b="1" baseline="-25000">
                <a:solidFill>
                  <a:srgbClr val="000000"/>
                </a:solidFill>
                <a:latin typeface="Times New Roman" panose="02020603050405020304" pitchFamily="18" charset="0"/>
                <a:ea typeface="楷体_GB2312" pitchFamily="49" charset="-122"/>
              </a:rPr>
              <a:t>G </a:t>
            </a:r>
            <a:r>
              <a:rPr kumimoji="1" lang="en-US" altLang="zh-CN"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f</a:t>
            </a:r>
            <a:r>
              <a:rPr kumimoji="1" lang="en-US" altLang="zh-CN" sz="2400" b="1" baseline="-25000">
                <a:solidFill>
                  <a:srgbClr val="000000"/>
                </a:solidFill>
                <a:latin typeface="Times New Roman" panose="02020603050405020304" pitchFamily="18" charset="0"/>
                <a:ea typeface="楷体_GB2312" pitchFamily="49" charset="-122"/>
              </a:rPr>
              <a:t>T</a:t>
            </a:r>
            <a:r>
              <a:rPr kumimoji="1" lang="en-US" altLang="zh-CN" sz="2400" b="1">
                <a:solidFill>
                  <a:srgbClr val="000000"/>
                </a:solidFill>
                <a:latin typeface="Times New Roman" panose="02020603050405020304" pitchFamily="18" charset="0"/>
                <a:ea typeface="楷体_GB2312" pitchFamily="49" charset="-122"/>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Right)">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box(in)">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strips(downRight)">
                                      <p:cBhvr>
                                        <p:cTn id="17" dur="500"/>
                                        <p:tgtEl>
                                          <p:spTgt spid="16"/>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7"/>
                                        </p:tgtEl>
                                        <p:attrNameLst>
                                          <p:attrName>style.visibility</p:attrName>
                                        </p:attrNameLst>
                                      </p:cBhvr>
                                      <p:to>
                                        <p:strVal val="visible"/>
                                      </p:to>
                                    </p:set>
                                    <p:animEffect transition="in" filter="strips(downRight)">
                                      <p:cBhvr>
                                        <p:cTn id="22" dur="500"/>
                                        <p:tgtEl>
                                          <p:spTgt spid="17"/>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strips(downRight)">
                                      <p:cBhvr>
                                        <p:cTn id="2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P spid="16" grpId="0" autoUpdateAnimBg="0"/>
      <p:bldP spid="17" grpId="0" autoUpdateAnimBg="0"/>
      <p:bldP spid="18" grpId="0" autoUpdateAnimBg="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标题 1"/>
          <p:cNvSpPr>
            <a:spLocks noGrp="1"/>
          </p:cNvSpPr>
          <p:nvPr>
            <p:ph type="title"/>
          </p:nvPr>
        </p:nvSpPr>
        <p:spPr>
          <a:xfrm>
            <a:off x="701675" y="71438"/>
            <a:ext cx="7888288" cy="646112"/>
          </a:xfrm>
        </p:spPr>
        <p:txBody>
          <a:bodyPr/>
          <a:lstStyle/>
          <a:p>
            <a:pPr eaLnBrk="1" hangingPunct="1"/>
            <a:r>
              <a:rPr lang="en-US" altLang="zh-CN"/>
              <a:t>7.6.1  </a:t>
            </a:r>
            <a:r>
              <a:rPr lang="zh-CN" altLang="en-US"/>
              <a:t>实际集成运放的主要参数</a:t>
            </a:r>
          </a:p>
        </p:txBody>
      </p:sp>
      <p:sp>
        <p:nvSpPr>
          <p:cNvPr id="80899" name="Text Box 3"/>
          <p:cNvSpPr txBox="1">
            <a:spLocks noChangeArrowheads="1"/>
          </p:cNvSpPr>
          <p:nvPr/>
        </p:nvSpPr>
        <p:spPr bwMode="auto">
          <a:xfrm>
            <a:off x="739775" y="1341438"/>
            <a:ext cx="7010400"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800" b="1">
                <a:solidFill>
                  <a:srgbClr val="000000"/>
                </a:solidFill>
                <a:latin typeface="Times New Roman" panose="02020603050405020304" pitchFamily="18" charset="0"/>
                <a:ea typeface="楷体_GB2312" pitchFamily="49" charset="-122"/>
              </a:rPr>
              <a:t>2. </a:t>
            </a:r>
            <a:r>
              <a:rPr kumimoji="1" lang="zh-CN" altLang="en-US" sz="2800" b="1">
                <a:solidFill>
                  <a:srgbClr val="000000"/>
                </a:solidFill>
                <a:latin typeface="Times New Roman" panose="02020603050405020304" pitchFamily="18" charset="0"/>
                <a:ea typeface="楷体_GB2312" pitchFamily="49" charset="-122"/>
              </a:rPr>
              <a:t>差模输入电阻</a:t>
            </a:r>
            <a:r>
              <a:rPr kumimoji="1" lang="en-US" altLang="zh-CN" sz="2800" b="1" i="1">
                <a:solidFill>
                  <a:srgbClr val="000000"/>
                </a:solidFill>
                <a:latin typeface="Times New Roman" panose="02020603050405020304" pitchFamily="18" charset="0"/>
                <a:ea typeface="楷体_GB2312" pitchFamily="49" charset="-122"/>
              </a:rPr>
              <a:t>r</a:t>
            </a:r>
            <a:r>
              <a:rPr kumimoji="1" lang="en-US" altLang="zh-CN" sz="2800" b="1" baseline="-30000">
                <a:solidFill>
                  <a:srgbClr val="000000"/>
                </a:solidFill>
                <a:latin typeface="Times New Roman" panose="02020603050405020304" pitchFamily="18" charset="0"/>
                <a:ea typeface="楷体_GB2312" pitchFamily="49" charset="-122"/>
              </a:rPr>
              <a:t>id</a:t>
            </a:r>
            <a:r>
              <a:rPr kumimoji="1" lang="zh-CN" altLang="en-US" sz="2800" b="1">
                <a:solidFill>
                  <a:srgbClr val="000000"/>
                </a:solidFill>
                <a:latin typeface="Times New Roman" panose="02020603050405020304" pitchFamily="18" charset="0"/>
                <a:ea typeface="楷体_GB2312" pitchFamily="49" charset="-122"/>
              </a:rPr>
              <a:t>和输出电阻</a:t>
            </a:r>
            <a:r>
              <a:rPr kumimoji="1" lang="en-US" altLang="zh-CN" sz="2800" b="1" i="1">
                <a:solidFill>
                  <a:srgbClr val="000000"/>
                </a:solidFill>
                <a:latin typeface="Times New Roman" panose="02020603050405020304" pitchFamily="18" charset="0"/>
                <a:ea typeface="楷体_GB2312" pitchFamily="49" charset="-122"/>
              </a:rPr>
              <a:t>r</a:t>
            </a:r>
            <a:r>
              <a:rPr kumimoji="1" lang="en-US" altLang="zh-CN" sz="2800" b="1" baseline="-30000">
                <a:solidFill>
                  <a:srgbClr val="000000"/>
                </a:solidFill>
                <a:latin typeface="Times New Roman" panose="02020603050405020304" pitchFamily="18" charset="0"/>
                <a:ea typeface="楷体_GB2312" pitchFamily="49" charset="-122"/>
              </a:rPr>
              <a:t>o</a:t>
            </a:r>
            <a:r>
              <a:rPr kumimoji="1" lang="en-US" altLang="zh-CN" sz="2800" b="1">
                <a:solidFill>
                  <a:srgbClr val="000000"/>
                </a:solidFill>
                <a:latin typeface="Times New Roman" panose="02020603050405020304" pitchFamily="18" charset="0"/>
                <a:ea typeface="楷体_GB2312" pitchFamily="49" charset="-122"/>
              </a:rPr>
              <a:t> </a:t>
            </a:r>
          </a:p>
        </p:txBody>
      </p:sp>
      <p:sp>
        <p:nvSpPr>
          <p:cNvPr id="8" name="Rectangle 4"/>
          <p:cNvSpPr>
            <a:spLocks noChangeArrowheads="1"/>
          </p:cNvSpPr>
          <p:nvPr/>
        </p:nvSpPr>
        <p:spPr bwMode="auto">
          <a:xfrm>
            <a:off x="968375" y="1946275"/>
            <a:ext cx="79248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Clr>
                <a:srgbClr val="FF0000"/>
              </a:buClr>
              <a:buFont typeface="Wingdings" panose="05000000000000000000" pitchFamily="2" charset="2"/>
              <a:buChar char="Ø"/>
            </a:pPr>
            <a:r>
              <a:rPr kumimoji="1" lang="en-US" altLang="zh-CN" sz="2400" b="1">
                <a:solidFill>
                  <a:srgbClr val="000000"/>
                </a:solidFill>
                <a:latin typeface="Times New Roman" panose="02020603050405020304" pitchFamily="18" charset="0"/>
                <a:ea typeface="楷体_GB2312" pitchFamily="49" charset="-122"/>
              </a:rPr>
              <a:t>BJT</a:t>
            </a:r>
            <a:r>
              <a:rPr kumimoji="1" lang="zh-CN" altLang="en-US" sz="2400" b="1">
                <a:solidFill>
                  <a:srgbClr val="000000"/>
                </a:solidFill>
                <a:latin typeface="Times New Roman" panose="02020603050405020304" pitchFamily="18" charset="0"/>
                <a:ea typeface="楷体_GB2312" pitchFamily="49" charset="-122"/>
              </a:rPr>
              <a:t>输入级的运放</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30000">
                <a:solidFill>
                  <a:srgbClr val="000000"/>
                </a:solidFill>
                <a:latin typeface="Times New Roman" panose="02020603050405020304" pitchFamily="18" charset="0"/>
                <a:ea typeface="楷体_GB2312" pitchFamily="49" charset="-122"/>
              </a:rPr>
              <a:t>id</a:t>
            </a:r>
            <a:r>
              <a:rPr kumimoji="1" lang="zh-CN" altLang="en-US" sz="2400" b="1">
                <a:solidFill>
                  <a:srgbClr val="000000"/>
                </a:solidFill>
                <a:latin typeface="Times New Roman" panose="02020603050405020304" pitchFamily="18" charset="0"/>
                <a:ea typeface="楷体_GB2312" pitchFamily="49" charset="-122"/>
              </a:rPr>
              <a:t>一般在几百千欧到数兆欧</a:t>
            </a:r>
          </a:p>
          <a:p>
            <a:pPr eaLnBrk="1" hangingPunct="1">
              <a:lnSpc>
                <a:spcPct val="150000"/>
              </a:lnSpc>
              <a:spcBef>
                <a:spcPct val="0"/>
              </a:spcBef>
              <a:buClr>
                <a:srgbClr val="FF0000"/>
              </a:buClr>
              <a:buFont typeface="Wingdings" panose="05000000000000000000" pitchFamily="2" charset="2"/>
              <a:buChar char="Ø"/>
            </a:pPr>
            <a:r>
              <a:rPr kumimoji="1" lang="en-US" altLang="zh-CN" sz="2400" b="1">
                <a:solidFill>
                  <a:srgbClr val="000000"/>
                </a:solidFill>
                <a:latin typeface="Times New Roman" panose="02020603050405020304" pitchFamily="18" charset="0"/>
                <a:ea typeface="楷体_GB2312" pitchFamily="49" charset="-122"/>
              </a:rPr>
              <a:t>MOSFET</a:t>
            </a:r>
            <a:r>
              <a:rPr kumimoji="1" lang="zh-CN" altLang="en-US" sz="2400" b="1">
                <a:solidFill>
                  <a:srgbClr val="000000"/>
                </a:solidFill>
                <a:latin typeface="Times New Roman" panose="02020603050405020304" pitchFamily="18" charset="0"/>
                <a:ea typeface="楷体_GB2312" pitchFamily="49" charset="-122"/>
              </a:rPr>
              <a:t>为输入级的运放</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30000">
                <a:solidFill>
                  <a:srgbClr val="000000"/>
                </a:solidFill>
                <a:latin typeface="Times New Roman" panose="02020603050405020304" pitchFamily="18" charset="0"/>
                <a:ea typeface="楷体_GB2312" pitchFamily="49" charset="-122"/>
              </a:rPr>
              <a:t>id</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10</a:t>
            </a:r>
            <a:r>
              <a:rPr kumimoji="1" lang="en-US" altLang="zh-CN" sz="2400" b="1" baseline="30000">
                <a:solidFill>
                  <a:srgbClr val="000000"/>
                </a:solidFill>
                <a:latin typeface="Times New Roman" panose="02020603050405020304" pitchFamily="18" charset="0"/>
                <a:ea typeface="楷体_GB2312" pitchFamily="49" charset="-122"/>
              </a:rPr>
              <a:t>12</a:t>
            </a:r>
            <a:r>
              <a:rPr kumimoji="1" lang="en-US" altLang="zh-CN" sz="2400" b="1">
                <a:solidFill>
                  <a:srgbClr val="000000"/>
                </a:solidFill>
                <a:latin typeface="Times New Roman" panose="02020603050405020304" pitchFamily="18" charset="0"/>
                <a:ea typeface="楷体_GB2312" pitchFamily="49" charset="-122"/>
              </a:rPr>
              <a:t>Ω</a:t>
            </a:r>
          </a:p>
          <a:p>
            <a:pPr eaLnBrk="1" hangingPunct="1">
              <a:lnSpc>
                <a:spcPct val="150000"/>
              </a:lnSpc>
              <a:spcBef>
                <a:spcPct val="0"/>
              </a:spcBef>
              <a:buClr>
                <a:srgbClr val="FF0000"/>
              </a:buClr>
              <a:buFont typeface="Wingdings" panose="05000000000000000000" pitchFamily="2" charset="2"/>
              <a:buChar char="Ø"/>
            </a:pPr>
            <a:r>
              <a:rPr kumimoji="1" lang="zh-CN" altLang="en-US" sz="2400" b="1">
                <a:solidFill>
                  <a:srgbClr val="000000"/>
                </a:solidFill>
                <a:latin typeface="Times New Roman" panose="02020603050405020304" pitchFamily="18" charset="0"/>
                <a:ea typeface="楷体_GB2312" pitchFamily="49" charset="-122"/>
              </a:rPr>
              <a:t>超高输入电阻运放</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30000">
                <a:solidFill>
                  <a:srgbClr val="000000"/>
                </a:solidFill>
                <a:latin typeface="Times New Roman" panose="02020603050405020304" pitchFamily="18" charset="0"/>
                <a:ea typeface="楷体_GB2312" pitchFamily="49" charset="-122"/>
              </a:rPr>
              <a:t>id</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10</a:t>
            </a:r>
            <a:r>
              <a:rPr kumimoji="1" lang="en-US" altLang="zh-CN" sz="2400" b="1" baseline="30000">
                <a:solidFill>
                  <a:srgbClr val="000000"/>
                </a:solidFill>
                <a:latin typeface="Times New Roman" panose="02020603050405020304" pitchFamily="18" charset="0"/>
                <a:ea typeface="楷体_GB2312" pitchFamily="49" charset="-122"/>
              </a:rPr>
              <a:t>13</a:t>
            </a:r>
            <a:r>
              <a:rPr kumimoji="1" lang="en-US" altLang="zh-CN" sz="2400" b="1">
                <a:solidFill>
                  <a:srgbClr val="000000"/>
                </a:solidFill>
                <a:latin typeface="Times New Roman" panose="02020603050405020304" pitchFamily="18" charset="0"/>
                <a:ea typeface="楷体_GB2312" pitchFamily="49" charset="-122"/>
              </a:rPr>
              <a:t>Ω</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I</a:t>
            </a:r>
            <a:r>
              <a:rPr kumimoji="1" lang="en-US" altLang="zh-CN" sz="2400" b="1" baseline="-30000">
                <a:solidFill>
                  <a:srgbClr val="000000"/>
                </a:solidFill>
                <a:latin typeface="Times New Roman" panose="02020603050405020304" pitchFamily="18" charset="0"/>
                <a:ea typeface="楷体_GB2312" pitchFamily="49" charset="-122"/>
              </a:rPr>
              <a:t>IB</a:t>
            </a:r>
            <a:r>
              <a:rPr kumimoji="1" lang="en-US" altLang="zh-CN" sz="2400" b="1">
                <a:solidFill>
                  <a:srgbClr val="000000"/>
                </a:solidFill>
                <a:latin typeface="Times New Roman" panose="02020603050405020304" pitchFamily="18" charset="0"/>
                <a:ea typeface="楷体_GB2312" pitchFamily="49" charset="-122"/>
              </a:rPr>
              <a:t>≤0.040pA</a:t>
            </a:r>
          </a:p>
          <a:p>
            <a:pPr eaLnBrk="1" hangingPunct="1">
              <a:lnSpc>
                <a:spcPct val="150000"/>
              </a:lnSpc>
              <a:spcBef>
                <a:spcPct val="0"/>
              </a:spcBef>
              <a:buClr>
                <a:srgbClr val="FF0000"/>
              </a:buClr>
              <a:buFont typeface="Wingdings" panose="05000000000000000000" pitchFamily="2" charset="2"/>
              <a:buChar char="Ø"/>
            </a:pPr>
            <a:r>
              <a:rPr kumimoji="1" lang="zh-CN" altLang="en-US" sz="2400" b="1">
                <a:solidFill>
                  <a:srgbClr val="000000"/>
                </a:solidFill>
                <a:latin typeface="Times New Roman" panose="02020603050405020304" pitchFamily="18" charset="0"/>
                <a:ea typeface="楷体_GB2312" pitchFamily="49" charset="-122"/>
              </a:rPr>
              <a:t>一般运放的</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30000">
                <a:solidFill>
                  <a:srgbClr val="000000"/>
                </a:solidFill>
                <a:latin typeface="Times New Roman" panose="02020603050405020304" pitchFamily="18" charset="0"/>
                <a:ea typeface="楷体_GB2312" pitchFamily="49" charset="-122"/>
              </a:rPr>
              <a:t>o</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200Ω</a:t>
            </a:r>
            <a:r>
              <a:rPr kumimoji="1" lang="zh-CN" altLang="en-US" sz="2400" b="1">
                <a:solidFill>
                  <a:srgbClr val="000000"/>
                </a:solidFill>
                <a:latin typeface="Times New Roman" panose="02020603050405020304" pitchFamily="18" charset="0"/>
                <a:ea typeface="楷体_GB2312" pitchFamily="49" charset="-122"/>
              </a:rPr>
              <a:t>，而超高速</a:t>
            </a:r>
            <a:r>
              <a:rPr kumimoji="1" lang="en-US" altLang="zh-CN" sz="2400" b="1">
                <a:solidFill>
                  <a:srgbClr val="000000"/>
                </a:solidFill>
                <a:latin typeface="Times New Roman" panose="02020603050405020304" pitchFamily="18" charset="0"/>
                <a:ea typeface="楷体_GB2312" pitchFamily="49" charset="-122"/>
              </a:rPr>
              <a:t>AD9610</a:t>
            </a:r>
            <a:r>
              <a:rPr kumimoji="1" lang="zh-CN" altLang="en-US" sz="2400" b="1">
                <a:solidFill>
                  <a:srgbClr val="000000"/>
                </a:solidFill>
                <a:latin typeface="Times New Roman" panose="02020603050405020304" pitchFamily="18" charset="0"/>
                <a:ea typeface="楷体_GB2312" pitchFamily="49" charset="-122"/>
              </a:rPr>
              <a:t>的</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30000">
                <a:solidFill>
                  <a:srgbClr val="000000"/>
                </a:solidFill>
                <a:latin typeface="Times New Roman" panose="02020603050405020304" pitchFamily="18" charset="0"/>
                <a:ea typeface="楷体_GB2312" pitchFamily="49" charset="-122"/>
              </a:rPr>
              <a:t>o</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0.05Ω</a:t>
            </a:r>
            <a:r>
              <a:rPr kumimoji="1" lang="zh-CN" altLang="en-US" sz="2400" b="1">
                <a:solidFill>
                  <a:srgbClr val="000000"/>
                </a:solidFill>
                <a:latin typeface="Times New Roman" panose="02020603050405020304" pitchFamily="18" charset="0"/>
                <a:ea typeface="楷体_GB2312" pitchFamily="49" charset="-122"/>
              </a:rPr>
              <a:t>。</a:t>
            </a:r>
          </a:p>
        </p:txBody>
      </p:sp>
      <p:sp>
        <p:nvSpPr>
          <p:cNvPr id="9" name="Text Box 5"/>
          <p:cNvSpPr txBox="1">
            <a:spLocks noChangeArrowheads="1"/>
          </p:cNvSpPr>
          <p:nvPr/>
        </p:nvSpPr>
        <p:spPr bwMode="auto">
          <a:xfrm>
            <a:off x="663575" y="4473575"/>
            <a:ext cx="5102225"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800" b="1">
                <a:solidFill>
                  <a:srgbClr val="000000"/>
                </a:solidFill>
                <a:latin typeface="Times New Roman" panose="02020603050405020304" pitchFamily="18" charset="0"/>
                <a:ea typeface="楷体_GB2312" pitchFamily="49" charset="-122"/>
              </a:rPr>
              <a:t>3. </a:t>
            </a:r>
            <a:r>
              <a:rPr kumimoji="1" lang="zh-CN" altLang="en-US" sz="2800" b="1">
                <a:solidFill>
                  <a:srgbClr val="000000"/>
                </a:solidFill>
                <a:latin typeface="Times New Roman" panose="02020603050405020304" pitchFamily="18" charset="0"/>
                <a:ea typeface="楷体_GB2312" pitchFamily="49" charset="-122"/>
              </a:rPr>
              <a:t>最大差模输入电压</a:t>
            </a:r>
            <a:r>
              <a:rPr kumimoji="1" lang="en-US" altLang="zh-CN" sz="2800" b="1" i="1">
                <a:solidFill>
                  <a:srgbClr val="000000"/>
                </a:solidFill>
                <a:latin typeface="Times New Roman" panose="02020603050405020304" pitchFamily="18" charset="0"/>
                <a:ea typeface="楷体_GB2312" pitchFamily="49" charset="-122"/>
              </a:rPr>
              <a:t>V</a:t>
            </a:r>
            <a:r>
              <a:rPr kumimoji="1" lang="en-US" altLang="zh-CN" sz="2800" b="1" baseline="-25000">
                <a:solidFill>
                  <a:srgbClr val="000000"/>
                </a:solidFill>
                <a:latin typeface="Times New Roman" panose="02020603050405020304" pitchFamily="18" charset="0"/>
                <a:ea typeface="楷体_GB2312" pitchFamily="49" charset="-122"/>
              </a:rPr>
              <a:t>idmax</a:t>
            </a:r>
          </a:p>
        </p:txBody>
      </p:sp>
      <p:sp>
        <p:nvSpPr>
          <p:cNvPr id="80902" name="Rectangle 7">
            <a:hlinkClick r:id="rId2" action="ppaction://hlinksldjump"/>
          </p:cNvPr>
          <p:cNvSpPr>
            <a:spLocks noChangeArrowheads="1"/>
          </p:cNvSpPr>
          <p:nvPr/>
        </p:nvSpPr>
        <p:spPr bwMode="auto">
          <a:xfrm>
            <a:off x="407988" y="749300"/>
            <a:ext cx="6324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800" b="1">
                <a:solidFill>
                  <a:srgbClr val="800000"/>
                </a:solidFill>
                <a:latin typeface="Arial Narrow" panose="020B0606020202030204" pitchFamily="34" charset="0"/>
                <a:ea typeface="黑体" panose="02010609060101010101" pitchFamily="49" charset="-122"/>
              </a:rPr>
              <a:t>差模特性</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strips(downRight)">
                                      <p:cBhvr>
                                        <p:cTn id="7" dur="500"/>
                                        <p:tgtEl>
                                          <p:spTgt spid="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strips(downRigh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utoUpdateAnimBg="0"/>
      <p:bldP spid="9" grpId="0" autoUpdateAnimBg="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标题 1"/>
          <p:cNvSpPr>
            <a:spLocks noGrp="1"/>
          </p:cNvSpPr>
          <p:nvPr>
            <p:ph type="title"/>
          </p:nvPr>
        </p:nvSpPr>
        <p:spPr>
          <a:xfrm>
            <a:off x="701675" y="71438"/>
            <a:ext cx="7888288" cy="646112"/>
          </a:xfrm>
        </p:spPr>
        <p:txBody>
          <a:bodyPr/>
          <a:lstStyle/>
          <a:p>
            <a:pPr eaLnBrk="1" hangingPunct="1"/>
            <a:r>
              <a:rPr lang="en-US" altLang="zh-CN"/>
              <a:t>7.6.1  </a:t>
            </a:r>
            <a:r>
              <a:rPr lang="zh-CN" altLang="en-US"/>
              <a:t>实际集成运放的主要参数</a:t>
            </a:r>
          </a:p>
        </p:txBody>
      </p:sp>
      <p:sp>
        <p:nvSpPr>
          <p:cNvPr id="81923" name="Rectangle 2">
            <a:hlinkClick r:id="rId2" action="ppaction://hlinksldjump"/>
          </p:cNvPr>
          <p:cNvSpPr>
            <a:spLocks noChangeArrowheads="1"/>
          </p:cNvSpPr>
          <p:nvPr/>
        </p:nvSpPr>
        <p:spPr bwMode="auto">
          <a:xfrm>
            <a:off x="407988" y="749300"/>
            <a:ext cx="6324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800" b="1">
                <a:solidFill>
                  <a:srgbClr val="800000"/>
                </a:solidFill>
                <a:latin typeface="Arial Narrow" panose="020B0606020202030204" pitchFamily="34" charset="0"/>
                <a:ea typeface="黑体" panose="02010609060101010101" pitchFamily="49" charset="-122"/>
              </a:rPr>
              <a:t>共模特性</a:t>
            </a:r>
          </a:p>
        </p:txBody>
      </p:sp>
      <p:sp>
        <p:nvSpPr>
          <p:cNvPr id="9" name="Text Box 3"/>
          <p:cNvSpPr txBox="1">
            <a:spLocks noChangeArrowheads="1"/>
          </p:cNvSpPr>
          <p:nvPr/>
        </p:nvSpPr>
        <p:spPr bwMode="auto">
          <a:xfrm>
            <a:off x="577850" y="1320800"/>
            <a:ext cx="7010400"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800" b="1">
                <a:solidFill>
                  <a:srgbClr val="000000"/>
                </a:solidFill>
                <a:latin typeface="Times New Roman" panose="02020603050405020304" pitchFamily="18" charset="0"/>
                <a:ea typeface="楷体_GB2312" pitchFamily="49" charset="-122"/>
              </a:rPr>
              <a:t>1. </a:t>
            </a:r>
            <a:r>
              <a:rPr kumimoji="1" lang="zh-CN" altLang="en-US" sz="2800" b="1">
                <a:solidFill>
                  <a:srgbClr val="000000"/>
                </a:solidFill>
                <a:latin typeface="Times New Roman" panose="02020603050405020304" pitchFamily="18" charset="0"/>
                <a:ea typeface="楷体_GB2312" pitchFamily="49" charset="-122"/>
              </a:rPr>
              <a:t>共模抑制比</a:t>
            </a:r>
            <a:r>
              <a:rPr kumimoji="1" lang="en-US" altLang="zh-CN" sz="2800" b="1" i="1">
                <a:solidFill>
                  <a:srgbClr val="000000"/>
                </a:solidFill>
                <a:latin typeface="Times New Roman" panose="02020603050405020304" pitchFamily="18" charset="0"/>
                <a:ea typeface="楷体_GB2312" pitchFamily="49" charset="-122"/>
              </a:rPr>
              <a:t>K</a:t>
            </a:r>
            <a:r>
              <a:rPr kumimoji="1" lang="en-US" altLang="zh-CN" sz="2800" b="1" baseline="-30000">
                <a:solidFill>
                  <a:srgbClr val="000000"/>
                </a:solidFill>
                <a:latin typeface="Times New Roman" panose="02020603050405020304" pitchFamily="18" charset="0"/>
                <a:ea typeface="楷体_GB2312" pitchFamily="49" charset="-122"/>
              </a:rPr>
              <a:t>CMR</a:t>
            </a:r>
            <a:r>
              <a:rPr kumimoji="1" lang="zh-CN" altLang="en-US" sz="2800" b="1">
                <a:solidFill>
                  <a:srgbClr val="000000"/>
                </a:solidFill>
                <a:latin typeface="Times New Roman" panose="02020603050405020304" pitchFamily="18" charset="0"/>
                <a:ea typeface="楷体_GB2312" pitchFamily="49" charset="-122"/>
              </a:rPr>
              <a:t>和共模输入电阻</a:t>
            </a:r>
            <a:r>
              <a:rPr kumimoji="1" lang="en-US" altLang="zh-CN" sz="2800" b="1" i="1">
                <a:solidFill>
                  <a:srgbClr val="000000"/>
                </a:solidFill>
                <a:latin typeface="Times New Roman" panose="02020603050405020304" pitchFamily="18" charset="0"/>
                <a:ea typeface="楷体_GB2312" pitchFamily="49" charset="-122"/>
              </a:rPr>
              <a:t>r</a:t>
            </a:r>
            <a:r>
              <a:rPr kumimoji="1" lang="en-US" altLang="zh-CN" sz="2800" b="1" baseline="-30000">
                <a:solidFill>
                  <a:srgbClr val="000000"/>
                </a:solidFill>
                <a:latin typeface="Times New Roman" panose="02020603050405020304" pitchFamily="18" charset="0"/>
                <a:ea typeface="楷体_GB2312" pitchFamily="49" charset="-122"/>
              </a:rPr>
              <a:t>ic</a:t>
            </a:r>
            <a:r>
              <a:rPr kumimoji="1" lang="en-US" altLang="zh-CN" sz="2800" b="1">
                <a:solidFill>
                  <a:srgbClr val="000000"/>
                </a:solidFill>
                <a:latin typeface="Times New Roman" panose="02020603050405020304" pitchFamily="18" charset="0"/>
                <a:ea typeface="楷体_GB2312" pitchFamily="49" charset="-122"/>
              </a:rPr>
              <a:t> </a:t>
            </a:r>
          </a:p>
        </p:txBody>
      </p:sp>
      <p:sp>
        <p:nvSpPr>
          <p:cNvPr id="10" name="Rectangle 4"/>
          <p:cNvSpPr>
            <a:spLocks noChangeArrowheads="1"/>
          </p:cNvSpPr>
          <p:nvPr/>
        </p:nvSpPr>
        <p:spPr bwMode="auto">
          <a:xfrm>
            <a:off x="806450" y="1925638"/>
            <a:ext cx="7924800"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50000"/>
              </a:lnSpc>
              <a:spcBef>
                <a:spcPct val="0"/>
              </a:spcBef>
              <a:buClr>
                <a:srgbClr val="FF0000"/>
              </a:buClr>
              <a:buFont typeface="Wingdings" panose="05000000000000000000" pitchFamily="2" charset="2"/>
              <a:buNone/>
            </a:pP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一般通用型运放</a:t>
            </a:r>
            <a:r>
              <a:rPr kumimoji="1" lang="en-US" altLang="zh-CN" sz="2400" b="1" i="1">
                <a:solidFill>
                  <a:srgbClr val="000000"/>
                </a:solidFill>
                <a:latin typeface="Times New Roman" panose="02020603050405020304" pitchFamily="18" charset="0"/>
                <a:ea typeface="楷体_GB2312" pitchFamily="49" charset="-122"/>
              </a:rPr>
              <a:t>K</a:t>
            </a:r>
            <a:r>
              <a:rPr kumimoji="1" lang="en-US" altLang="zh-CN" sz="2400" b="1" baseline="-30000">
                <a:solidFill>
                  <a:srgbClr val="000000"/>
                </a:solidFill>
                <a:latin typeface="Times New Roman" panose="02020603050405020304" pitchFamily="18" charset="0"/>
                <a:ea typeface="楷体_GB2312" pitchFamily="49" charset="-122"/>
              </a:rPr>
              <a:t>CMR</a:t>
            </a:r>
            <a:r>
              <a:rPr kumimoji="1" lang="zh-CN" altLang="en-US" sz="2400" b="1">
                <a:solidFill>
                  <a:srgbClr val="000000"/>
                </a:solidFill>
                <a:latin typeface="Times New Roman" panose="02020603050405020304" pitchFamily="18" charset="0"/>
                <a:ea typeface="楷体_GB2312" pitchFamily="49" charset="-122"/>
              </a:rPr>
              <a:t>为（</a:t>
            </a:r>
            <a:r>
              <a:rPr kumimoji="1" lang="en-US" altLang="zh-CN" sz="2400" b="1">
                <a:solidFill>
                  <a:srgbClr val="000000"/>
                </a:solidFill>
                <a:latin typeface="Times New Roman" panose="02020603050405020304" pitchFamily="18" charset="0"/>
                <a:ea typeface="楷体_GB2312" pitchFamily="49" charset="-122"/>
              </a:rPr>
              <a:t>80</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120</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a:solidFill>
                  <a:srgbClr val="000000"/>
                </a:solidFill>
                <a:latin typeface="Times New Roman" panose="02020603050405020304" pitchFamily="18" charset="0"/>
                <a:ea typeface="楷体_GB2312" pitchFamily="49" charset="-122"/>
              </a:rPr>
              <a:t>dB</a:t>
            </a:r>
            <a:r>
              <a:rPr kumimoji="1" lang="zh-CN" altLang="en-US" sz="2400" b="1">
                <a:solidFill>
                  <a:srgbClr val="000000"/>
                </a:solidFill>
                <a:latin typeface="Times New Roman" panose="02020603050405020304" pitchFamily="18" charset="0"/>
                <a:ea typeface="楷体_GB2312" pitchFamily="49" charset="-122"/>
              </a:rPr>
              <a:t>，高精度运放可达</a:t>
            </a:r>
            <a:r>
              <a:rPr kumimoji="1" lang="en-US" altLang="zh-CN" sz="2400" b="1">
                <a:solidFill>
                  <a:srgbClr val="000000"/>
                </a:solidFill>
                <a:latin typeface="Times New Roman" panose="02020603050405020304" pitchFamily="18" charset="0"/>
                <a:ea typeface="楷体_GB2312" pitchFamily="49" charset="-122"/>
              </a:rPr>
              <a:t>140dB</a:t>
            </a:r>
            <a:r>
              <a:rPr kumimoji="1" lang="zh-CN" altLang="en-US" sz="2400" b="1">
                <a:solidFill>
                  <a:srgbClr val="000000"/>
                </a:solidFill>
                <a:latin typeface="Times New Roman" panose="02020603050405020304" pitchFamily="18" charset="0"/>
                <a:ea typeface="楷体_GB2312" pitchFamily="49" charset="-122"/>
              </a:rPr>
              <a:t>，</a:t>
            </a:r>
            <a:r>
              <a:rPr kumimoji="1" lang="en-US" altLang="zh-CN" sz="2400" b="1" i="1">
                <a:solidFill>
                  <a:srgbClr val="000000"/>
                </a:solidFill>
                <a:latin typeface="Times New Roman" panose="02020603050405020304" pitchFamily="18" charset="0"/>
                <a:ea typeface="楷体_GB2312" pitchFamily="49" charset="-122"/>
              </a:rPr>
              <a:t>r</a:t>
            </a:r>
            <a:r>
              <a:rPr kumimoji="1" lang="en-US" altLang="zh-CN" sz="2400" b="1" baseline="-30000">
                <a:solidFill>
                  <a:srgbClr val="000000"/>
                </a:solidFill>
                <a:latin typeface="Times New Roman" panose="02020603050405020304" pitchFamily="18" charset="0"/>
                <a:ea typeface="楷体_GB2312" pitchFamily="49" charset="-122"/>
              </a:rPr>
              <a:t>ic</a:t>
            </a:r>
            <a:r>
              <a:rPr kumimoji="1" lang="en-US" altLang="zh-CN" sz="2400" b="1">
                <a:solidFill>
                  <a:srgbClr val="000000"/>
                </a:solidFill>
                <a:latin typeface="Times New Roman" panose="02020603050405020304" pitchFamily="18" charset="0"/>
                <a:ea typeface="楷体_GB2312" pitchFamily="49" charset="-122"/>
              </a:rPr>
              <a:t>≥100MΩ</a:t>
            </a:r>
            <a:r>
              <a:rPr kumimoji="1" lang="zh-CN" altLang="en-US" sz="2400" b="1">
                <a:solidFill>
                  <a:srgbClr val="000000"/>
                </a:solidFill>
                <a:latin typeface="Times New Roman" panose="02020603050405020304" pitchFamily="18" charset="0"/>
                <a:ea typeface="楷体_GB2312" pitchFamily="49" charset="-122"/>
              </a:rPr>
              <a:t>。 </a:t>
            </a:r>
          </a:p>
        </p:txBody>
      </p:sp>
      <p:sp>
        <p:nvSpPr>
          <p:cNvPr id="11" name="Text Box 5"/>
          <p:cNvSpPr txBox="1">
            <a:spLocks noChangeArrowheads="1"/>
          </p:cNvSpPr>
          <p:nvPr/>
        </p:nvSpPr>
        <p:spPr bwMode="auto">
          <a:xfrm>
            <a:off x="577850" y="3294063"/>
            <a:ext cx="7010400"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800" b="1">
                <a:solidFill>
                  <a:srgbClr val="000000"/>
                </a:solidFill>
                <a:latin typeface="Times New Roman" panose="02020603050405020304" pitchFamily="18" charset="0"/>
                <a:ea typeface="楷体_GB2312" pitchFamily="49" charset="-122"/>
              </a:rPr>
              <a:t>2. </a:t>
            </a:r>
            <a:r>
              <a:rPr kumimoji="1" lang="zh-CN" altLang="en-US" sz="2800" b="1">
                <a:solidFill>
                  <a:srgbClr val="000000"/>
                </a:solidFill>
                <a:latin typeface="Times New Roman" panose="02020603050405020304" pitchFamily="18" charset="0"/>
                <a:ea typeface="楷体_GB2312" pitchFamily="49" charset="-122"/>
              </a:rPr>
              <a:t>最大共模输入电压</a:t>
            </a:r>
            <a:r>
              <a:rPr kumimoji="1" lang="en-US" altLang="zh-CN" sz="2800" b="1" i="1">
                <a:solidFill>
                  <a:srgbClr val="000000"/>
                </a:solidFill>
                <a:latin typeface="Times New Roman" panose="02020603050405020304" pitchFamily="18" charset="0"/>
                <a:ea typeface="楷体_GB2312" pitchFamily="49" charset="-122"/>
              </a:rPr>
              <a:t>V</a:t>
            </a:r>
            <a:r>
              <a:rPr kumimoji="1" lang="en-US" altLang="zh-CN" sz="2800" b="1" baseline="-30000">
                <a:solidFill>
                  <a:srgbClr val="000000"/>
                </a:solidFill>
                <a:latin typeface="Times New Roman" panose="02020603050405020304" pitchFamily="18" charset="0"/>
                <a:ea typeface="楷体_GB2312" pitchFamily="49" charset="-122"/>
              </a:rPr>
              <a:t>icmax</a:t>
            </a:r>
            <a:r>
              <a:rPr kumimoji="1" lang="en-US" altLang="zh-CN" sz="2800" b="1">
                <a:solidFill>
                  <a:srgbClr val="000000"/>
                </a:solidFill>
                <a:latin typeface="Times New Roman" panose="02020603050405020304" pitchFamily="18" charset="0"/>
                <a:ea typeface="楷体_GB2312" pitchFamily="49" charset="-122"/>
              </a:rPr>
              <a:t> </a:t>
            </a:r>
          </a:p>
        </p:txBody>
      </p:sp>
      <p:sp>
        <p:nvSpPr>
          <p:cNvPr id="12" name="Rectangle 6"/>
          <p:cNvSpPr>
            <a:spLocks noChangeArrowheads="1"/>
          </p:cNvSpPr>
          <p:nvPr/>
        </p:nvSpPr>
        <p:spPr bwMode="auto">
          <a:xfrm>
            <a:off x="806450" y="3898900"/>
            <a:ext cx="8229600" cy="1114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0"/>
              </a:spcBef>
              <a:buClr>
                <a:srgbClr val="FF0000"/>
              </a:buClr>
              <a:buFont typeface="Wingdings" panose="05000000000000000000" pitchFamily="2" charset="2"/>
              <a:buNone/>
            </a:pP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运放作为电压跟随器时，使输出电压产生</a:t>
            </a:r>
            <a:r>
              <a:rPr kumimoji="1" lang="en-US" altLang="zh-CN" sz="2400" b="1">
                <a:solidFill>
                  <a:srgbClr val="000000"/>
                </a:solidFill>
                <a:latin typeface="Times New Roman" panose="02020603050405020304" pitchFamily="18" charset="0"/>
                <a:ea typeface="楷体_GB2312" pitchFamily="49" charset="-122"/>
              </a:rPr>
              <a:t>1%</a:t>
            </a:r>
            <a:r>
              <a:rPr kumimoji="1" lang="zh-CN" altLang="en-US" sz="2400" b="1">
                <a:solidFill>
                  <a:srgbClr val="000000"/>
                </a:solidFill>
                <a:latin typeface="Times New Roman" panose="02020603050405020304" pitchFamily="18" charset="0"/>
                <a:ea typeface="楷体_GB2312" pitchFamily="49" charset="-122"/>
              </a:rPr>
              <a:t>跟随误差的共模输入电压幅值。高质量的运放可达</a:t>
            </a:r>
            <a:r>
              <a:rPr kumimoji="1" lang="en-US" altLang="zh-CN" sz="2400" b="1">
                <a:solidFill>
                  <a:srgbClr val="000000"/>
                </a:solidFill>
                <a:latin typeface="Times New Roman" panose="02020603050405020304" pitchFamily="18" charset="0"/>
                <a:ea typeface="楷体_GB2312" pitchFamily="49" charset="-122"/>
              </a:rPr>
              <a:t>±</a:t>
            </a:r>
            <a:r>
              <a:rPr kumimoji="1" lang="en-US" altLang="zh-CN" sz="2400" b="1" baseline="-30000">
                <a:solidFill>
                  <a:srgbClr val="000000"/>
                </a:solidFill>
                <a:latin typeface="Times New Roman" panose="02020603050405020304" pitchFamily="18" charset="0"/>
                <a:ea typeface="楷体_GB2312" pitchFamily="49" charset="-122"/>
              </a:rPr>
              <a:t> </a:t>
            </a:r>
            <a:r>
              <a:rPr kumimoji="1" lang="en-US" altLang="zh-CN" sz="2400" b="1">
                <a:solidFill>
                  <a:srgbClr val="000000"/>
                </a:solidFill>
                <a:latin typeface="Times New Roman" panose="02020603050405020304" pitchFamily="18" charset="0"/>
                <a:ea typeface="楷体_GB2312" pitchFamily="49" charset="-122"/>
              </a:rPr>
              <a:t>13V</a:t>
            </a:r>
            <a:r>
              <a:rPr kumimoji="1" lang="zh-CN" altLang="en-US" sz="2400" b="1">
                <a:solidFill>
                  <a:srgbClr val="000000"/>
                </a:solidFill>
                <a:latin typeface="Times New Roman" panose="02020603050405020304" pitchFamily="18" charset="0"/>
                <a:ea typeface="楷体_GB2312" pitchFamily="49" charset="-122"/>
              </a:rPr>
              <a:t>。</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strips(downRight)">
                                      <p:cBhvr>
                                        <p:cTn id="12" dur="500"/>
                                        <p:tgtEl>
                                          <p:spTgt spid="1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trips(downRight)">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strips(downRight)">
                                      <p:cBhvr>
                                        <p:cTn id="22"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P spid="10" grpId="0" autoUpdateAnimBg="0"/>
      <p:bldP spid="11" grpId="0" autoUpdateAnimBg="0"/>
      <p:bldP spid="12" grpId="0" autoUpdateAnimBg="0"/>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标题 1"/>
          <p:cNvSpPr>
            <a:spLocks noGrp="1"/>
          </p:cNvSpPr>
          <p:nvPr>
            <p:ph type="title"/>
          </p:nvPr>
        </p:nvSpPr>
        <p:spPr>
          <a:xfrm>
            <a:off x="701675" y="71438"/>
            <a:ext cx="7888288" cy="646112"/>
          </a:xfrm>
        </p:spPr>
        <p:txBody>
          <a:bodyPr/>
          <a:lstStyle/>
          <a:p>
            <a:pPr eaLnBrk="1" hangingPunct="1"/>
            <a:r>
              <a:rPr lang="en-US" altLang="zh-CN"/>
              <a:t>7.6.1  </a:t>
            </a:r>
            <a:r>
              <a:rPr lang="zh-CN" altLang="en-US"/>
              <a:t>实际集成运放的主要参数</a:t>
            </a:r>
          </a:p>
        </p:txBody>
      </p:sp>
      <p:sp>
        <p:nvSpPr>
          <p:cNvPr id="82947" name="Rectangle 2">
            <a:hlinkClick r:id="rId3" action="ppaction://hlinksldjump"/>
          </p:cNvPr>
          <p:cNvSpPr>
            <a:spLocks noChangeArrowheads="1"/>
          </p:cNvSpPr>
          <p:nvPr/>
        </p:nvSpPr>
        <p:spPr bwMode="auto">
          <a:xfrm>
            <a:off x="395288" y="712788"/>
            <a:ext cx="63246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800" b="1">
                <a:solidFill>
                  <a:srgbClr val="800000"/>
                </a:solidFill>
                <a:latin typeface="Arial Narrow" panose="020B0606020202030204" pitchFamily="34" charset="0"/>
                <a:ea typeface="黑体" panose="02010609060101010101" pitchFamily="49" charset="-122"/>
              </a:rPr>
              <a:t>大信号动态特性</a:t>
            </a:r>
          </a:p>
        </p:txBody>
      </p:sp>
      <p:sp>
        <p:nvSpPr>
          <p:cNvPr id="10" name="Text Box 3"/>
          <p:cNvSpPr txBox="1">
            <a:spLocks noChangeArrowheads="1"/>
          </p:cNvSpPr>
          <p:nvPr/>
        </p:nvSpPr>
        <p:spPr bwMode="auto">
          <a:xfrm>
            <a:off x="457200" y="1203325"/>
            <a:ext cx="7010400"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800" b="1">
                <a:solidFill>
                  <a:srgbClr val="000000"/>
                </a:solidFill>
                <a:latin typeface="Times New Roman" panose="02020603050405020304" pitchFamily="18" charset="0"/>
                <a:ea typeface="楷体_GB2312" pitchFamily="49" charset="-122"/>
              </a:rPr>
              <a:t>1. </a:t>
            </a:r>
            <a:r>
              <a:rPr kumimoji="1" lang="zh-CN" altLang="en-US" sz="2800" b="1">
                <a:solidFill>
                  <a:srgbClr val="000000"/>
                </a:solidFill>
                <a:latin typeface="Times New Roman" panose="02020603050405020304" pitchFamily="18" charset="0"/>
                <a:ea typeface="楷体_GB2312" pitchFamily="49" charset="-122"/>
              </a:rPr>
              <a:t>转换速率</a:t>
            </a:r>
            <a:r>
              <a:rPr kumimoji="1" lang="en-US" altLang="zh-CN" sz="2800" b="1" i="1">
                <a:solidFill>
                  <a:srgbClr val="000000"/>
                </a:solidFill>
                <a:latin typeface="Times New Roman" panose="02020603050405020304" pitchFamily="18" charset="0"/>
                <a:ea typeface="楷体_GB2312" pitchFamily="49" charset="-122"/>
              </a:rPr>
              <a:t>S</a:t>
            </a:r>
            <a:r>
              <a:rPr kumimoji="1" lang="en-US" altLang="zh-CN" sz="2800" b="1" baseline="-25000">
                <a:solidFill>
                  <a:srgbClr val="000000"/>
                </a:solidFill>
                <a:latin typeface="Times New Roman" panose="02020603050405020304" pitchFamily="18" charset="0"/>
                <a:ea typeface="楷体_GB2312" pitchFamily="49" charset="-122"/>
              </a:rPr>
              <a:t>R</a:t>
            </a:r>
          </a:p>
        </p:txBody>
      </p:sp>
      <p:sp>
        <p:nvSpPr>
          <p:cNvPr id="11" name="Rectangle 4"/>
          <p:cNvSpPr>
            <a:spLocks noChangeArrowheads="1"/>
          </p:cNvSpPr>
          <p:nvPr/>
        </p:nvSpPr>
        <p:spPr bwMode="auto">
          <a:xfrm>
            <a:off x="685800" y="1689100"/>
            <a:ext cx="8153400" cy="1260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60000"/>
              </a:lnSpc>
              <a:spcBef>
                <a:spcPct val="0"/>
              </a:spcBef>
              <a:buClr>
                <a:srgbClr val="FF0000"/>
              </a:buClr>
              <a:buFont typeface="Wingdings" panose="05000000000000000000" pitchFamily="2" charset="2"/>
              <a:buNone/>
            </a:pPr>
            <a:r>
              <a:rPr kumimoji="1" lang="zh-CN" altLang="en-US" sz="2400" b="1">
                <a:solidFill>
                  <a:srgbClr val="000000"/>
                </a:solidFill>
                <a:latin typeface="楷体_GB2312" pitchFamily="49" charset="-122"/>
                <a:ea typeface="楷体_GB2312" pitchFamily="49" charset="-122"/>
              </a:rPr>
              <a:t>放大电路在闭环状态下，输入为大信号（例如阶跃信号）时，输出电压对时间的最大变化速率，即	 </a:t>
            </a:r>
          </a:p>
        </p:txBody>
      </p:sp>
      <p:graphicFrame>
        <p:nvGraphicFramePr>
          <p:cNvPr id="12" name="Object 5"/>
          <p:cNvGraphicFramePr>
            <a:graphicFrameLocks noChangeAspect="1"/>
          </p:cNvGraphicFramePr>
          <p:nvPr/>
        </p:nvGraphicFramePr>
        <p:xfrm>
          <a:off x="6372225" y="2312988"/>
          <a:ext cx="1895475" cy="838200"/>
        </p:xfrm>
        <a:graphic>
          <a:graphicData uri="http://schemas.openxmlformats.org/presentationml/2006/ole">
            <mc:AlternateContent xmlns:mc="http://schemas.openxmlformats.org/markup-compatibility/2006">
              <mc:Choice xmlns:v="urn:schemas-microsoft-com:vml" Requires="v">
                <p:oleObj spid="_x0000_s61444" name="Equation" r:id="rId4" imgW="939800" imgH="419100" progId="Equation.3">
                  <p:embed/>
                </p:oleObj>
              </mc:Choice>
              <mc:Fallback>
                <p:oleObj name="Equation" r:id="rId4" imgW="939800" imgH="419100" progId="Equation.3">
                  <p:embed/>
                  <p:pic>
                    <p:nvPicPr>
                      <p:cNvPr id="12" name="Object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72225" y="2312988"/>
                        <a:ext cx="18954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3" name="Object 6"/>
          <p:cNvGraphicFramePr>
            <a:graphicFrameLocks noChangeAspect="1"/>
          </p:cNvGraphicFramePr>
          <p:nvPr/>
        </p:nvGraphicFramePr>
        <p:xfrm>
          <a:off x="862013" y="3968750"/>
          <a:ext cx="7165975" cy="2155825"/>
        </p:xfrm>
        <a:graphic>
          <a:graphicData uri="http://schemas.openxmlformats.org/presentationml/2006/ole">
            <mc:AlternateContent xmlns:mc="http://schemas.openxmlformats.org/markup-compatibility/2006">
              <mc:Choice xmlns:v="urn:schemas-microsoft-com:vml" Requires="v">
                <p:oleObj spid="_x0000_s61445" name="图片" r:id="rId6" imgW="4212336" imgH="1267968" progId="Word.Picture.8">
                  <p:embed/>
                </p:oleObj>
              </mc:Choice>
              <mc:Fallback>
                <p:oleObj name="图片" r:id="rId6" imgW="4212336" imgH="1267968" progId="Word.Picture.8">
                  <p:embed/>
                  <p:pic>
                    <p:nvPicPr>
                      <p:cNvPr id="13" name="Object 6"/>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2013" y="3968750"/>
                        <a:ext cx="7165975" cy="21558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14" name="Rectangle 7"/>
          <p:cNvSpPr>
            <a:spLocks noChangeArrowheads="1"/>
          </p:cNvSpPr>
          <p:nvPr/>
        </p:nvSpPr>
        <p:spPr bwMode="auto">
          <a:xfrm>
            <a:off x="228600" y="3176588"/>
            <a:ext cx="8915400" cy="603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40000"/>
              </a:lnSpc>
              <a:spcBef>
                <a:spcPct val="0"/>
              </a:spcBef>
              <a:buClr>
                <a:srgbClr val="FF0000"/>
              </a:buClr>
              <a:buFont typeface="Wingdings" panose="05000000000000000000" pitchFamily="2" charset="2"/>
              <a:buNone/>
            </a:pPr>
            <a:r>
              <a:rPr kumimoji="1" lang="zh-CN" altLang="en-US" sz="2400" b="1">
                <a:solidFill>
                  <a:srgbClr val="000000"/>
                </a:solidFill>
                <a:latin typeface="Times New Roman" panose="02020603050405020304" pitchFamily="18" charset="0"/>
                <a:ea typeface="楷体_GB2312" pitchFamily="49" charset="-122"/>
              </a:rPr>
              <a:t>若信号为</a:t>
            </a:r>
            <a:r>
              <a:rPr kumimoji="1" lang="en-US" altLang="zh-CN" sz="2400" b="1" i="1">
                <a:solidFill>
                  <a:srgbClr val="000000"/>
                </a:solidFill>
                <a:latin typeface="Book Antiqua" panose="02040602050305030304" pitchFamily="18" charset="0"/>
                <a:ea typeface="楷体_GB2312" pitchFamily="49" charset="-122"/>
              </a:rPr>
              <a:t>v</a:t>
            </a:r>
            <a:r>
              <a:rPr kumimoji="1" lang="en-US" altLang="zh-CN" sz="2400" b="1" baseline="-30000">
                <a:solidFill>
                  <a:srgbClr val="000000"/>
                </a:solidFill>
                <a:latin typeface="Times New Roman" panose="02020603050405020304" pitchFamily="18" charset="0"/>
                <a:ea typeface="华康简宋"/>
                <a:cs typeface="华康简宋"/>
              </a:rPr>
              <a:t>i</a:t>
            </a:r>
            <a:r>
              <a:rPr kumimoji="1" lang="zh-CN" altLang="en-US" sz="2400" b="1">
                <a:solidFill>
                  <a:srgbClr val="000000"/>
                </a:solidFill>
                <a:latin typeface="Times New Roman" panose="02020603050405020304" pitchFamily="18" charset="0"/>
                <a:ea typeface="华康简宋"/>
                <a:cs typeface="华康简宋"/>
              </a:rPr>
              <a:t>＝</a:t>
            </a:r>
            <a:r>
              <a:rPr kumimoji="1" lang="en-US" altLang="zh-CN" sz="2400" b="1" i="1">
                <a:solidFill>
                  <a:srgbClr val="000000"/>
                </a:solidFill>
                <a:latin typeface="Times New Roman" panose="02020603050405020304" pitchFamily="18" charset="0"/>
                <a:ea typeface="华康简宋"/>
                <a:cs typeface="华康简宋"/>
              </a:rPr>
              <a:t>V</a:t>
            </a:r>
            <a:r>
              <a:rPr kumimoji="1" lang="en-US" altLang="zh-CN" sz="2400" b="1" baseline="-30000">
                <a:solidFill>
                  <a:srgbClr val="000000"/>
                </a:solidFill>
                <a:latin typeface="Times New Roman" panose="02020603050405020304" pitchFamily="18" charset="0"/>
                <a:ea typeface="华康简宋"/>
                <a:cs typeface="华康简宋"/>
              </a:rPr>
              <a:t>im</a:t>
            </a:r>
            <a:r>
              <a:rPr kumimoji="1" lang="en-US" altLang="zh-CN" sz="2400" b="1">
                <a:solidFill>
                  <a:srgbClr val="000000"/>
                </a:solidFill>
                <a:latin typeface="Times New Roman" panose="02020603050405020304" pitchFamily="18" charset="0"/>
                <a:ea typeface="华康简宋"/>
                <a:cs typeface="华康简宋"/>
              </a:rPr>
              <a:t>sin2</a:t>
            </a:r>
            <a:r>
              <a:rPr kumimoji="1" lang="en-US" altLang="zh-CN" sz="2400" b="1">
                <a:solidFill>
                  <a:srgbClr val="000000"/>
                </a:solidFill>
                <a:latin typeface="Times New Roman" panose="02020603050405020304" pitchFamily="18" charset="0"/>
                <a:ea typeface="华康简宋"/>
                <a:cs typeface="华康简宋"/>
                <a:sym typeface="Symbol" panose="05050102010706020507" pitchFamily="18" charset="2"/>
              </a:rPr>
              <a:t></a:t>
            </a:r>
            <a:r>
              <a:rPr kumimoji="1" lang="en-US" altLang="zh-CN" sz="2400" b="1" i="1">
                <a:solidFill>
                  <a:srgbClr val="000000"/>
                </a:solidFill>
                <a:latin typeface="Times New Roman" panose="02020603050405020304" pitchFamily="18" charset="0"/>
                <a:ea typeface="华康简宋"/>
                <a:cs typeface="华康简宋"/>
                <a:sym typeface="Symbol" panose="05050102010706020507" pitchFamily="18" charset="2"/>
              </a:rPr>
              <a:t>f</a:t>
            </a:r>
            <a:r>
              <a:rPr kumimoji="1" lang="en-US" altLang="zh-CN" sz="2400" b="1" i="1">
                <a:solidFill>
                  <a:srgbClr val="000000"/>
                </a:solidFill>
                <a:latin typeface="Times New Roman" panose="02020603050405020304" pitchFamily="18" charset="0"/>
                <a:ea typeface="华康简宋"/>
                <a:cs typeface="华康简宋"/>
              </a:rPr>
              <a:t>t</a:t>
            </a:r>
            <a:r>
              <a:rPr kumimoji="1" lang="en-US" altLang="zh-CN" sz="2400" b="1">
                <a:solidFill>
                  <a:srgbClr val="000000"/>
                </a:solidFill>
                <a:latin typeface="Times New Roman" panose="02020603050405020304" pitchFamily="18" charset="0"/>
                <a:ea typeface="楷体_GB2312" pitchFamily="49" charset="-122"/>
              </a:rPr>
              <a:t> </a:t>
            </a:r>
            <a:r>
              <a:rPr kumimoji="1" lang="zh-CN" altLang="en-US" sz="2400" b="1">
                <a:solidFill>
                  <a:srgbClr val="000000"/>
                </a:solidFill>
                <a:latin typeface="Times New Roman" panose="02020603050405020304" pitchFamily="18" charset="0"/>
                <a:ea typeface="楷体_GB2312" pitchFamily="49" charset="-122"/>
              </a:rPr>
              <a:t>，则运放的</a:t>
            </a:r>
            <a:r>
              <a:rPr kumimoji="1" lang="en-US" altLang="zh-CN" sz="2400" b="1" i="1">
                <a:solidFill>
                  <a:srgbClr val="000000"/>
                </a:solidFill>
                <a:latin typeface="Times New Roman" panose="02020603050405020304" pitchFamily="18" charset="0"/>
                <a:ea typeface="华康简宋"/>
                <a:cs typeface="华康简宋"/>
              </a:rPr>
              <a:t>S</a:t>
            </a:r>
            <a:r>
              <a:rPr kumimoji="1" lang="en-US" altLang="zh-CN" sz="2400" b="1" baseline="-30000">
                <a:solidFill>
                  <a:srgbClr val="000000"/>
                </a:solidFill>
                <a:latin typeface="Times New Roman" panose="02020603050405020304" pitchFamily="18" charset="0"/>
                <a:ea typeface="华康简宋"/>
                <a:cs typeface="华康简宋"/>
              </a:rPr>
              <a:t>R</a:t>
            </a:r>
            <a:r>
              <a:rPr kumimoji="1" lang="zh-CN" altLang="en-US" sz="2400" b="1">
                <a:solidFill>
                  <a:srgbClr val="000000"/>
                </a:solidFill>
                <a:latin typeface="Times New Roman" panose="02020603050405020304" pitchFamily="18" charset="0"/>
                <a:ea typeface="楷体_GB2312" pitchFamily="49" charset="-122"/>
              </a:rPr>
              <a:t>必须满足</a:t>
            </a:r>
            <a:r>
              <a:rPr kumimoji="1" lang="en-US" altLang="zh-CN" sz="2400" b="1" i="1">
                <a:solidFill>
                  <a:srgbClr val="000000"/>
                </a:solidFill>
                <a:latin typeface="Times New Roman" panose="02020603050405020304" pitchFamily="18" charset="0"/>
                <a:ea typeface="华康简宋"/>
                <a:cs typeface="华康简宋"/>
              </a:rPr>
              <a:t>S</a:t>
            </a:r>
            <a:r>
              <a:rPr kumimoji="1" lang="en-US" altLang="zh-CN" sz="2400" b="1" baseline="-30000">
                <a:solidFill>
                  <a:srgbClr val="000000"/>
                </a:solidFill>
                <a:latin typeface="Times New Roman" panose="02020603050405020304" pitchFamily="18" charset="0"/>
                <a:ea typeface="华康简宋"/>
                <a:cs typeface="华康简宋"/>
              </a:rPr>
              <a:t>R</a:t>
            </a:r>
            <a:r>
              <a:rPr kumimoji="1" lang="en-US" altLang="zh-CN" sz="2400" b="1">
                <a:solidFill>
                  <a:srgbClr val="000000"/>
                </a:solidFill>
                <a:latin typeface="Times New Roman" panose="02020603050405020304" pitchFamily="18" charset="0"/>
                <a:ea typeface="华康简宋"/>
                <a:cs typeface="华康简宋"/>
              </a:rPr>
              <a:t>≥2π</a:t>
            </a:r>
            <a:r>
              <a:rPr kumimoji="1" lang="en-US" altLang="zh-CN" sz="2400" b="1" i="1">
                <a:solidFill>
                  <a:srgbClr val="000000"/>
                </a:solidFill>
                <a:latin typeface="Times New Roman" panose="02020603050405020304" pitchFamily="18" charset="0"/>
                <a:ea typeface="华康简宋"/>
                <a:cs typeface="华康简宋"/>
              </a:rPr>
              <a:t>f</a:t>
            </a:r>
            <a:r>
              <a:rPr kumimoji="1" lang="en-US" altLang="zh-CN" sz="2400" b="1" baseline="-30000">
                <a:solidFill>
                  <a:srgbClr val="000000"/>
                </a:solidFill>
                <a:latin typeface="Times New Roman" panose="02020603050405020304" pitchFamily="18" charset="0"/>
                <a:ea typeface="华康简宋"/>
                <a:cs typeface="华康简宋"/>
              </a:rPr>
              <a:t>max</a:t>
            </a:r>
            <a:r>
              <a:rPr kumimoji="1" lang="en-US" altLang="zh-CN" sz="2400" b="1" i="1">
                <a:solidFill>
                  <a:srgbClr val="000000"/>
                </a:solidFill>
                <a:latin typeface="Times New Roman" panose="02020603050405020304" pitchFamily="18" charset="0"/>
                <a:ea typeface="华康简宋"/>
                <a:cs typeface="华康简宋"/>
              </a:rPr>
              <a:t>V</a:t>
            </a:r>
            <a:r>
              <a:rPr kumimoji="1" lang="en-US" altLang="zh-CN" sz="2400" b="1" baseline="-30000">
                <a:solidFill>
                  <a:srgbClr val="000000"/>
                </a:solidFill>
                <a:latin typeface="Times New Roman" panose="02020603050405020304" pitchFamily="18" charset="0"/>
                <a:ea typeface="华康简宋"/>
                <a:cs typeface="华康简宋"/>
              </a:rPr>
              <a:t>om</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strips(downRight)">
                                      <p:cBhvr>
                                        <p:cTn id="7" dur="500"/>
                                        <p:tgtEl>
                                          <p:spTgt spid="1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trips(downRight)">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strips(downRight)">
                                      <p:cBhvr>
                                        <p:cTn id="17" dur="500"/>
                                        <p:tgtEl>
                                          <p:spTgt spid="11"/>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2"/>
                                        </p:tgtEl>
                                        <p:attrNameLst>
                                          <p:attrName>style.visibility</p:attrName>
                                        </p:attrNameLst>
                                      </p:cBhvr>
                                      <p:to>
                                        <p:strVal val="visible"/>
                                      </p:to>
                                    </p:set>
                                    <p:animEffect transition="in" filter="strips(downRight)">
                                      <p:cBhvr>
                                        <p:cTn id="22" dur="500"/>
                                        <p:tgtEl>
                                          <p:spTgt spid="1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strips(downRight)">
                                      <p:cBhvr>
                                        <p:cTn id="2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utoUpdateAnimBg="0"/>
      <p:bldP spid="11" grpId="0" autoUpdateAnimBg="0"/>
      <p:bldP spid="14" grpId="0" autoUpdateAnimBg="0"/>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标题 1"/>
          <p:cNvSpPr>
            <a:spLocks noGrp="1"/>
          </p:cNvSpPr>
          <p:nvPr>
            <p:ph type="title"/>
          </p:nvPr>
        </p:nvSpPr>
        <p:spPr>
          <a:xfrm>
            <a:off x="701675" y="71438"/>
            <a:ext cx="7888288" cy="646112"/>
          </a:xfrm>
        </p:spPr>
        <p:txBody>
          <a:bodyPr/>
          <a:lstStyle/>
          <a:p>
            <a:pPr eaLnBrk="1" hangingPunct="1"/>
            <a:r>
              <a:rPr lang="en-US" altLang="zh-CN"/>
              <a:t>7.6.1  </a:t>
            </a:r>
            <a:r>
              <a:rPr lang="zh-CN" altLang="en-US"/>
              <a:t>实际集成运放的主要参数</a:t>
            </a:r>
          </a:p>
        </p:txBody>
      </p:sp>
      <p:sp>
        <p:nvSpPr>
          <p:cNvPr id="83971" name="Text Box 2"/>
          <p:cNvSpPr txBox="1">
            <a:spLocks noChangeArrowheads="1"/>
          </p:cNvSpPr>
          <p:nvPr/>
        </p:nvSpPr>
        <p:spPr bwMode="auto">
          <a:xfrm>
            <a:off x="457200" y="1304925"/>
            <a:ext cx="7010400"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800" b="1">
                <a:solidFill>
                  <a:srgbClr val="000000"/>
                </a:solidFill>
                <a:latin typeface="Times New Roman" panose="02020603050405020304" pitchFamily="18" charset="0"/>
                <a:ea typeface="楷体_GB2312" pitchFamily="49" charset="-122"/>
              </a:rPr>
              <a:t>2. </a:t>
            </a:r>
            <a:r>
              <a:rPr kumimoji="1" lang="zh-CN" altLang="en-US" sz="2800" b="1">
                <a:solidFill>
                  <a:srgbClr val="000000"/>
                </a:solidFill>
                <a:latin typeface="Times New Roman" panose="02020603050405020304" pitchFamily="18" charset="0"/>
                <a:ea typeface="楷体_GB2312" pitchFamily="49" charset="-122"/>
              </a:rPr>
              <a:t>全功率带宽</a:t>
            </a:r>
            <a:r>
              <a:rPr kumimoji="1" lang="en-US" altLang="zh-CN" sz="2800" b="1" i="1">
                <a:solidFill>
                  <a:srgbClr val="000000"/>
                </a:solidFill>
                <a:latin typeface="Times New Roman" panose="02020603050405020304" pitchFamily="18" charset="0"/>
                <a:ea typeface="楷体_GB2312" pitchFamily="49" charset="-122"/>
              </a:rPr>
              <a:t>BW</a:t>
            </a:r>
            <a:r>
              <a:rPr kumimoji="1" lang="en-US" altLang="zh-CN" sz="2800" b="1" baseline="-30000">
                <a:solidFill>
                  <a:srgbClr val="000000"/>
                </a:solidFill>
                <a:latin typeface="Times New Roman" panose="02020603050405020304" pitchFamily="18" charset="0"/>
                <a:ea typeface="楷体_GB2312" pitchFamily="49" charset="-122"/>
              </a:rPr>
              <a:t>P</a:t>
            </a:r>
            <a:r>
              <a:rPr kumimoji="1" lang="en-US" altLang="zh-CN" sz="2800" b="1">
                <a:solidFill>
                  <a:srgbClr val="000000"/>
                </a:solidFill>
                <a:latin typeface="Times New Roman" panose="02020603050405020304" pitchFamily="18" charset="0"/>
                <a:ea typeface="楷体_GB2312" pitchFamily="49" charset="-122"/>
              </a:rPr>
              <a:t> </a:t>
            </a:r>
          </a:p>
        </p:txBody>
      </p:sp>
      <p:sp>
        <p:nvSpPr>
          <p:cNvPr id="9" name="Rectangle 3"/>
          <p:cNvSpPr>
            <a:spLocks noChangeArrowheads="1"/>
          </p:cNvSpPr>
          <p:nvPr/>
        </p:nvSpPr>
        <p:spPr bwMode="auto">
          <a:xfrm>
            <a:off x="1116013" y="2022475"/>
            <a:ext cx="7265987"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运放输出最大峰值电压时允许的最高频率，即</a:t>
            </a:r>
          </a:p>
        </p:txBody>
      </p:sp>
      <p:sp>
        <p:nvSpPr>
          <p:cNvPr id="10" name="Rectangle 4"/>
          <p:cNvSpPr>
            <a:spLocks noChangeArrowheads="1"/>
          </p:cNvSpPr>
          <p:nvPr/>
        </p:nvSpPr>
        <p:spPr bwMode="auto">
          <a:xfrm>
            <a:off x="827088" y="3392488"/>
            <a:ext cx="7799387" cy="2359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55000"/>
              </a:lnSpc>
              <a:spcBef>
                <a:spcPct val="0"/>
              </a:spcBef>
              <a:buFontTx/>
              <a:buNone/>
            </a:pPr>
            <a:r>
              <a:rPr kumimoji="1" lang="en-US" altLang="zh-CN" sz="2400" b="1" i="1">
                <a:solidFill>
                  <a:srgbClr val="000000"/>
                </a:solidFill>
                <a:latin typeface="Times New Roman" panose="02020603050405020304" pitchFamily="18" charset="0"/>
                <a:ea typeface="楷体_GB2312" pitchFamily="49" charset="-122"/>
              </a:rPr>
              <a:t>S</a:t>
            </a:r>
            <a:r>
              <a:rPr kumimoji="1" lang="en-US" altLang="zh-CN" sz="2400" b="1" baseline="-30000">
                <a:solidFill>
                  <a:srgbClr val="000000"/>
                </a:solidFill>
                <a:latin typeface="Times New Roman" panose="02020603050405020304" pitchFamily="18" charset="0"/>
                <a:ea typeface="楷体_GB2312" pitchFamily="49" charset="-122"/>
              </a:rPr>
              <a:t>R</a:t>
            </a:r>
            <a:r>
              <a:rPr kumimoji="1" lang="zh-CN" altLang="en-US" sz="2400" b="1">
                <a:solidFill>
                  <a:srgbClr val="000000"/>
                </a:solidFill>
                <a:latin typeface="Times New Roman" panose="02020603050405020304" pitchFamily="18" charset="0"/>
                <a:ea typeface="楷体_GB2312" pitchFamily="49" charset="-122"/>
              </a:rPr>
              <a:t>和</a:t>
            </a:r>
            <a:r>
              <a:rPr kumimoji="1" lang="en-US" altLang="zh-CN" sz="2400" b="1" i="1">
                <a:solidFill>
                  <a:srgbClr val="000000"/>
                </a:solidFill>
                <a:latin typeface="Times New Roman" panose="02020603050405020304" pitchFamily="18" charset="0"/>
                <a:ea typeface="楷体_GB2312" pitchFamily="49" charset="-122"/>
              </a:rPr>
              <a:t>BW</a:t>
            </a:r>
            <a:r>
              <a:rPr kumimoji="1" lang="en-US" altLang="zh-CN" sz="2400" b="1" baseline="-30000">
                <a:solidFill>
                  <a:srgbClr val="000000"/>
                </a:solidFill>
                <a:latin typeface="Times New Roman" panose="02020603050405020304" pitchFamily="18" charset="0"/>
                <a:ea typeface="楷体_GB2312" pitchFamily="49" charset="-122"/>
              </a:rPr>
              <a:t>P</a:t>
            </a:r>
            <a:r>
              <a:rPr kumimoji="1" lang="zh-CN" altLang="en-US" sz="2400" b="1">
                <a:solidFill>
                  <a:srgbClr val="000000"/>
                </a:solidFill>
                <a:latin typeface="Times New Roman" panose="02020603050405020304" pitchFamily="18" charset="0"/>
                <a:ea typeface="楷体_GB2312" pitchFamily="49" charset="-122"/>
              </a:rPr>
              <a:t>是大信号和高频信号工作时的重要指标</a:t>
            </a:r>
          </a:p>
          <a:p>
            <a:pPr algn="just" eaLnBrk="1" hangingPunct="1">
              <a:lnSpc>
                <a:spcPct val="155000"/>
              </a:lnSpc>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一般通用型运放</a:t>
            </a:r>
            <a:r>
              <a:rPr kumimoji="1" lang="en-US" altLang="zh-CN" sz="2400" b="1" i="1">
                <a:solidFill>
                  <a:srgbClr val="000000"/>
                </a:solidFill>
                <a:latin typeface="Times New Roman" panose="02020603050405020304" pitchFamily="18" charset="0"/>
                <a:ea typeface="楷体_GB2312" pitchFamily="49" charset="-122"/>
              </a:rPr>
              <a:t>S</a:t>
            </a:r>
            <a:r>
              <a:rPr kumimoji="1" lang="en-US" altLang="zh-CN" sz="2400" b="1" baseline="-30000">
                <a:solidFill>
                  <a:srgbClr val="000000"/>
                </a:solidFill>
                <a:latin typeface="Times New Roman" panose="02020603050405020304" pitchFamily="18" charset="0"/>
                <a:ea typeface="楷体_GB2312" pitchFamily="49" charset="-122"/>
              </a:rPr>
              <a:t>R</a:t>
            </a:r>
            <a:r>
              <a:rPr kumimoji="1" lang="zh-CN" altLang="en-US" sz="2400" b="1">
                <a:solidFill>
                  <a:srgbClr val="000000"/>
                </a:solidFill>
                <a:latin typeface="Times New Roman" panose="02020603050405020304" pitchFamily="18" charset="0"/>
                <a:ea typeface="楷体_GB2312" pitchFamily="49" charset="-122"/>
              </a:rPr>
              <a:t>在</a:t>
            </a:r>
            <a:r>
              <a:rPr kumimoji="1" lang="en-US" altLang="zh-CN" sz="2400" b="1">
                <a:solidFill>
                  <a:srgbClr val="000000"/>
                </a:solidFill>
                <a:latin typeface="Times New Roman" panose="02020603050405020304" pitchFamily="18" charset="0"/>
                <a:ea typeface="楷体_GB2312" pitchFamily="49" charset="-122"/>
              </a:rPr>
              <a:t>1V/</a:t>
            </a:r>
            <a:r>
              <a:rPr kumimoji="1" lang="en-US" altLang="zh-CN" sz="24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400" b="1">
                <a:solidFill>
                  <a:srgbClr val="000000"/>
                </a:solidFill>
                <a:latin typeface="Times New Roman" panose="02020603050405020304" pitchFamily="18" charset="0"/>
                <a:ea typeface="楷体_GB2312" pitchFamily="49" charset="-122"/>
              </a:rPr>
              <a:t>s</a:t>
            </a:r>
            <a:r>
              <a:rPr kumimoji="1" lang="zh-CN" altLang="en-US" sz="2400" b="1">
                <a:solidFill>
                  <a:srgbClr val="000000"/>
                </a:solidFill>
                <a:latin typeface="Times New Roman" panose="02020603050405020304" pitchFamily="18" charset="0"/>
                <a:ea typeface="楷体_GB2312" pitchFamily="49" charset="-122"/>
              </a:rPr>
              <a:t>以下，</a:t>
            </a:r>
            <a:r>
              <a:rPr kumimoji="1" lang="en-US" altLang="zh-CN" sz="2400" b="1">
                <a:solidFill>
                  <a:srgbClr val="000000"/>
                </a:solidFill>
                <a:latin typeface="Times New Roman" panose="02020603050405020304" pitchFamily="18" charset="0"/>
                <a:ea typeface="楷体_GB2312" pitchFamily="49" charset="-122"/>
              </a:rPr>
              <a:t>741</a:t>
            </a:r>
            <a:r>
              <a:rPr kumimoji="1" lang="zh-CN" altLang="en-US" sz="2400" b="1">
                <a:solidFill>
                  <a:srgbClr val="000000"/>
                </a:solidFill>
                <a:latin typeface="Times New Roman" panose="02020603050405020304" pitchFamily="18" charset="0"/>
                <a:ea typeface="楷体_GB2312" pitchFamily="49" charset="-122"/>
              </a:rPr>
              <a:t>的</a:t>
            </a:r>
            <a:r>
              <a:rPr kumimoji="1" lang="en-US" altLang="zh-CN" sz="2400" b="1" i="1">
                <a:solidFill>
                  <a:srgbClr val="000000"/>
                </a:solidFill>
                <a:latin typeface="Times New Roman" panose="02020603050405020304" pitchFamily="18" charset="0"/>
                <a:ea typeface="楷体_GB2312" pitchFamily="49" charset="-122"/>
              </a:rPr>
              <a:t>S</a:t>
            </a:r>
            <a:r>
              <a:rPr kumimoji="1" lang="en-US" altLang="zh-CN" sz="2400" b="1" baseline="-30000">
                <a:solidFill>
                  <a:srgbClr val="000000"/>
                </a:solidFill>
                <a:latin typeface="Times New Roman" panose="02020603050405020304" pitchFamily="18" charset="0"/>
                <a:ea typeface="楷体_GB2312" pitchFamily="49" charset="-122"/>
              </a:rPr>
              <a:t>R</a:t>
            </a:r>
            <a:r>
              <a:rPr kumimoji="1" lang="en-US" altLang="zh-CN" sz="2400" b="1">
                <a:solidFill>
                  <a:srgbClr val="000000"/>
                </a:solidFill>
                <a:latin typeface="Times New Roman" panose="02020603050405020304" pitchFamily="18" charset="0"/>
                <a:ea typeface="楷体_GB2312" pitchFamily="49" charset="-122"/>
              </a:rPr>
              <a:t>=0.5V/</a:t>
            </a:r>
            <a:r>
              <a:rPr kumimoji="1" lang="en-US" altLang="zh-CN" sz="24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400" b="1">
                <a:solidFill>
                  <a:srgbClr val="000000"/>
                </a:solidFill>
                <a:latin typeface="Times New Roman" panose="02020603050405020304" pitchFamily="18" charset="0"/>
                <a:ea typeface="楷体_GB2312" pitchFamily="49" charset="-122"/>
              </a:rPr>
              <a:t>s</a:t>
            </a:r>
          </a:p>
          <a:p>
            <a:pPr algn="just" eaLnBrk="1" hangingPunct="1">
              <a:lnSpc>
                <a:spcPct val="155000"/>
              </a:lnSpc>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高速运放要求</a:t>
            </a:r>
            <a:r>
              <a:rPr kumimoji="1" lang="en-US" altLang="zh-CN" sz="2400" b="1" i="1">
                <a:solidFill>
                  <a:srgbClr val="000000"/>
                </a:solidFill>
                <a:latin typeface="Times New Roman" panose="02020603050405020304" pitchFamily="18" charset="0"/>
                <a:ea typeface="楷体_GB2312" pitchFamily="49" charset="-122"/>
              </a:rPr>
              <a:t>S</a:t>
            </a:r>
            <a:r>
              <a:rPr kumimoji="1" lang="en-US" altLang="zh-CN" sz="2400" b="1" baseline="-30000">
                <a:solidFill>
                  <a:srgbClr val="000000"/>
                </a:solidFill>
                <a:latin typeface="Times New Roman" panose="02020603050405020304" pitchFamily="18" charset="0"/>
                <a:ea typeface="楷体_GB2312" pitchFamily="49" charset="-122"/>
              </a:rPr>
              <a:t>R</a:t>
            </a:r>
            <a:r>
              <a:rPr kumimoji="1" lang="en-US" altLang="zh-CN" sz="2400" b="1">
                <a:solidFill>
                  <a:srgbClr val="000000"/>
                </a:solidFill>
                <a:latin typeface="Times New Roman" panose="02020603050405020304" pitchFamily="18" charset="0"/>
                <a:ea typeface="楷体_GB2312" pitchFamily="49" charset="-122"/>
              </a:rPr>
              <a:t>&gt;30V/</a:t>
            </a:r>
            <a:r>
              <a:rPr kumimoji="1" lang="en-US" altLang="zh-CN" sz="24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400" b="1">
                <a:solidFill>
                  <a:srgbClr val="000000"/>
                </a:solidFill>
                <a:latin typeface="Times New Roman" panose="02020603050405020304" pitchFamily="18" charset="0"/>
                <a:ea typeface="楷体_GB2312" pitchFamily="49" charset="-122"/>
              </a:rPr>
              <a:t>s</a:t>
            </a:r>
            <a:r>
              <a:rPr kumimoji="1" lang="zh-CN" altLang="en-US" sz="2400" b="1">
                <a:solidFill>
                  <a:srgbClr val="000000"/>
                </a:solidFill>
                <a:latin typeface="Times New Roman" panose="02020603050405020304" pitchFamily="18" charset="0"/>
                <a:ea typeface="楷体_GB2312" pitchFamily="49" charset="-122"/>
              </a:rPr>
              <a:t>以上。</a:t>
            </a:r>
          </a:p>
          <a:p>
            <a:pPr algn="just" eaLnBrk="1" hangingPunct="1">
              <a:lnSpc>
                <a:spcPct val="155000"/>
              </a:lnSpc>
              <a:spcBef>
                <a:spcPct val="0"/>
              </a:spcBef>
              <a:buFontTx/>
              <a:buNone/>
            </a:pPr>
            <a:r>
              <a:rPr kumimoji="1" lang="zh-CN" altLang="en-US" sz="2400" b="1">
                <a:solidFill>
                  <a:srgbClr val="000000"/>
                </a:solidFill>
                <a:latin typeface="Times New Roman" panose="02020603050405020304" pitchFamily="18" charset="0"/>
                <a:ea typeface="楷体_GB2312" pitchFamily="49" charset="-122"/>
              </a:rPr>
              <a:t>        目前超高速的运放如</a:t>
            </a:r>
            <a:r>
              <a:rPr kumimoji="1" lang="en-US" altLang="zh-CN" sz="2400" b="1">
                <a:solidFill>
                  <a:srgbClr val="000000"/>
                </a:solidFill>
                <a:latin typeface="Times New Roman" panose="02020603050405020304" pitchFamily="18" charset="0"/>
                <a:ea typeface="楷体_GB2312" pitchFamily="49" charset="-122"/>
              </a:rPr>
              <a:t>AD9610</a:t>
            </a:r>
            <a:r>
              <a:rPr kumimoji="1" lang="zh-CN" altLang="en-US" sz="2400" b="1">
                <a:solidFill>
                  <a:srgbClr val="000000"/>
                </a:solidFill>
                <a:latin typeface="Times New Roman" panose="02020603050405020304" pitchFamily="18" charset="0"/>
                <a:ea typeface="楷体_GB2312" pitchFamily="49" charset="-122"/>
              </a:rPr>
              <a:t>的</a:t>
            </a:r>
            <a:r>
              <a:rPr kumimoji="1" lang="en-US" altLang="zh-CN" sz="2400" b="1" i="1">
                <a:solidFill>
                  <a:srgbClr val="000000"/>
                </a:solidFill>
                <a:latin typeface="Times New Roman" panose="02020603050405020304" pitchFamily="18" charset="0"/>
                <a:ea typeface="楷体_GB2312" pitchFamily="49" charset="-122"/>
              </a:rPr>
              <a:t>S</a:t>
            </a:r>
            <a:r>
              <a:rPr kumimoji="1" lang="en-US" altLang="zh-CN" sz="2400" b="1" baseline="-30000">
                <a:solidFill>
                  <a:srgbClr val="000000"/>
                </a:solidFill>
                <a:latin typeface="Times New Roman" panose="02020603050405020304" pitchFamily="18" charset="0"/>
                <a:ea typeface="楷体_GB2312" pitchFamily="49" charset="-122"/>
              </a:rPr>
              <a:t>R </a:t>
            </a:r>
            <a:r>
              <a:rPr kumimoji="1" lang="en-US" altLang="zh-CN" sz="2400" b="1">
                <a:solidFill>
                  <a:srgbClr val="000000"/>
                </a:solidFill>
                <a:latin typeface="Times New Roman" panose="02020603050405020304" pitchFamily="18" charset="0"/>
                <a:ea typeface="楷体_GB2312" pitchFamily="49" charset="-122"/>
              </a:rPr>
              <a:t>&gt; 3500V/</a:t>
            </a:r>
            <a:r>
              <a:rPr kumimoji="1" lang="en-US" altLang="zh-CN" sz="2400" b="1">
                <a:solidFill>
                  <a:srgbClr val="000000"/>
                </a:solidFill>
                <a:latin typeface="Times New Roman" panose="02020603050405020304" pitchFamily="18" charset="0"/>
                <a:ea typeface="楷体_GB2312" pitchFamily="49" charset="-122"/>
                <a:sym typeface="Symbol" panose="05050102010706020507" pitchFamily="18" charset="2"/>
              </a:rPr>
              <a:t></a:t>
            </a:r>
            <a:r>
              <a:rPr kumimoji="1" lang="en-US" altLang="zh-CN" sz="2400" b="1">
                <a:solidFill>
                  <a:srgbClr val="000000"/>
                </a:solidFill>
                <a:latin typeface="Times New Roman" panose="02020603050405020304" pitchFamily="18" charset="0"/>
                <a:ea typeface="楷体_GB2312" pitchFamily="49" charset="-122"/>
              </a:rPr>
              <a:t>s</a:t>
            </a:r>
            <a:r>
              <a:rPr kumimoji="1" lang="zh-CN" altLang="en-US" sz="2400" b="1">
                <a:solidFill>
                  <a:srgbClr val="000000"/>
                </a:solidFill>
                <a:latin typeface="Times New Roman" panose="02020603050405020304" pitchFamily="18" charset="0"/>
                <a:ea typeface="楷体_GB2312" pitchFamily="49" charset="-122"/>
              </a:rPr>
              <a:t>。</a:t>
            </a:r>
          </a:p>
        </p:txBody>
      </p:sp>
      <p:graphicFrame>
        <p:nvGraphicFramePr>
          <p:cNvPr id="11" name="Object 5"/>
          <p:cNvGraphicFramePr>
            <a:graphicFrameLocks noChangeAspect="1"/>
          </p:cNvGraphicFramePr>
          <p:nvPr/>
        </p:nvGraphicFramePr>
        <p:xfrm>
          <a:off x="2797175" y="2565400"/>
          <a:ext cx="2613025" cy="812800"/>
        </p:xfrm>
        <a:graphic>
          <a:graphicData uri="http://schemas.openxmlformats.org/presentationml/2006/ole">
            <mc:AlternateContent xmlns:mc="http://schemas.openxmlformats.org/markup-compatibility/2006">
              <mc:Choice xmlns:v="urn:schemas-microsoft-com:vml" Requires="v">
                <p:oleObj spid="_x0000_s62467" name="Equation" r:id="rId3" imgW="1294838" imgH="406224" progId="Equation.3">
                  <p:embed/>
                </p:oleObj>
              </mc:Choice>
              <mc:Fallback>
                <p:oleObj name="Equation" r:id="rId3" imgW="1294838" imgH="406224" progId="Equation.3">
                  <p:embed/>
                  <p:pic>
                    <p:nvPicPr>
                      <p:cNvPr id="11"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97175" y="2565400"/>
                        <a:ext cx="2613025"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3975" name="Rectangle 8">
            <a:hlinkClick r:id="rId5" action="ppaction://hlinksldjump"/>
          </p:cNvPr>
          <p:cNvSpPr>
            <a:spLocks noChangeArrowheads="1"/>
          </p:cNvSpPr>
          <p:nvPr/>
        </p:nvSpPr>
        <p:spPr bwMode="auto">
          <a:xfrm>
            <a:off x="395288" y="712788"/>
            <a:ext cx="63246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800" b="1">
                <a:solidFill>
                  <a:srgbClr val="800000"/>
                </a:solidFill>
                <a:latin typeface="Arial Narrow" panose="020B0606020202030204" pitchFamily="34" charset="0"/>
                <a:ea typeface="黑体" panose="02010609060101010101" pitchFamily="49" charset="-122"/>
              </a:rPr>
              <a:t>大信号动态特性</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strips(downRight)">
                                      <p:cBhvr>
                                        <p:cTn id="7" dur="500"/>
                                        <p:tgtEl>
                                          <p:spTgt spid="9"/>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strips(downRight)">
                                      <p:cBhvr>
                                        <p:cTn id="12" dur="500"/>
                                        <p:tgtEl>
                                          <p:spTgt spid="1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animEffect transition="in" filter="strips(downRight)">
                                      <p:cBhvr>
                                        <p:cTn id="17" dur="500"/>
                                        <p:tgtEl>
                                          <p:spTgt spid="10">
                                            <p:txEl>
                                              <p:pRg st="0" end="0"/>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0">
                                            <p:txEl>
                                              <p:pRg st="1" end="1"/>
                                            </p:txEl>
                                          </p:spTgt>
                                        </p:tgtEl>
                                        <p:attrNameLst>
                                          <p:attrName>style.visibility</p:attrName>
                                        </p:attrNameLst>
                                      </p:cBhvr>
                                      <p:to>
                                        <p:strVal val="visible"/>
                                      </p:to>
                                    </p:set>
                                    <p:animEffect transition="in" filter="strips(downRight)">
                                      <p:cBhvr>
                                        <p:cTn id="22" dur="500"/>
                                        <p:tgtEl>
                                          <p:spTgt spid="10">
                                            <p:txEl>
                                              <p:pRg st="1" end="1"/>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10">
                                            <p:txEl>
                                              <p:pRg st="2" end="2"/>
                                            </p:txEl>
                                          </p:spTgt>
                                        </p:tgtEl>
                                        <p:attrNameLst>
                                          <p:attrName>style.visibility</p:attrName>
                                        </p:attrNameLst>
                                      </p:cBhvr>
                                      <p:to>
                                        <p:strVal val="visible"/>
                                      </p:to>
                                    </p:set>
                                    <p:animEffect transition="in" filter="strips(downRight)">
                                      <p:cBhvr>
                                        <p:cTn id="27" dur="500"/>
                                        <p:tgtEl>
                                          <p:spTgt spid="10">
                                            <p:txEl>
                                              <p:pRg st="2" end="2"/>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10">
                                            <p:txEl>
                                              <p:pRg st="3" end="3"/>
                                            </p:txEl>
                                          </p:spTgt>
                                        </p:tgtEl>
                                        <p:attrNameLst>
                                          <p:attrName>style.visibility</p:attrName>
                                        </p:attrNameLst>
                                      </p:cBhvr>
                                      <p:to>
                                        <p:strVal val="visible"/>
                                      </p:to>
                                    </p:set>
                                    <p:animEffect transition="in" filter="strips(downRight)">
                                      <p:cBhvr>
                                        <p:cTn id="32" dur="500"/>
                                        <p:tgtEl>
                                          <p:spTgt spid="10">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utoUpdateAnimBg="0"/>
    </p:bld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标题 1"/>
          <p:cNvSpPr>
            <a:spLocks noGrp="1"/>
          </p:cNvSpPr>
          <p:nvPr>
            <p:ph type="title"/>
          </p:nvPr>
        </p:nvSpPr>
        <p:spPr>
          <a:xfrm>
            <a:off x="701675" y="71438"/>
            <a:ext cx="7888288" cy="646112"/>
          </a:xfrm>
        </p:spPr>
        <p:txBody>
          <a:bodyPr/>
          <a:lstStyle/>
          <a:p>
            <a:pPr eaLnBrk="1" hangingPunct="1"/>
            <a:r>
              <a:rPr lang="en-US" altLang="zh-CN"/>
              <a:t>7.6.1  </a:t>
            </a:r>
            <a:r>
              <a:rPr lang="zh-CN" altLang="en-US"/>
              <a:t>实际集成运放的主要参数</a:t>
            </a:r>
          </a:p>
        </p:txBody>
      </p:sp>
      <p:sp>
        <p:nvSpPr>
          <p:cNvPr id="84995" name="Rectangle 2">
            <a:hlinkClick r:id="rId2" action="ppaction://hlinksldjump"/>
          </p:cNvPr>
          <p:cNvSpPr>
            <a:spLocks noChangeArrowheads="1"/>
          </p:cNvSpPr>
          <p:nvPr/>
        </p:nvSpPr>
        <p:spPr bwMode="auto">
          <a:xfrm>
            <a:off x="468313" y="765175"/>
            <a:ext cx="63246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800" b="1">
                <a:solidFill>
                  <a:srgbClr val="800000"/>
                </a:solidFill>
                <a:latin typeface="Arial Narrow" panose="020B0606020202030204" pitchFamily="34" charset="0"/>
                <a:ea typeface="黑体" panose="02010609060101010101" pitchFamily="49" charset="-122"/>
              </a:rPr>
              <a:t>电源特性</a:t>
            </a:r>
          </a:p>
        </p:txBody>
      </p:sp>
      <p:sp>
        <p:nvSpPr>
          <p:cNvPr id="12" name="Text Box 3"/>
          <p:cNvSpPr txBox="1">
            <a:spLocks noChangeArrowheads="1"/>
          </p:cNvSpPr>
          <p:nvPr/>
        </p:nvSpPr>
        <p:spPr bwMode="auto">
          <a:xfrm>
            <a:off x="909638" y="1284288"/>
            <a:ext cx="7010400"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800" b="1">
                <a:solidFill>
                  <a:srgbClr val="000000"/>
                </a:solidFill>
                <a:latin typeface="Times New Roman" panose="02020603050405020304" pitchFamily="18" charset="0"/>
                <a:ea typeface="楷体_GB2312" pitchFamily="49" charset="-122"/>
              </a:rPr>
              <a:t>1. </a:t>
            </a:r>
            <a:r>
              <a:rPr kumimoji="1" lang="zh-CN" altLang="en-US" sz="2800" b="1">
                <a:solidFill>
                  <a:srgbClr val="000000"/>
                </a:solidFill>
                <a:latin typeface="Times New Roman" panose="02020603050405020304" pitchFamily="18" charset="0"/>
                <a:ea typeface="楷体_GB2312" pitchFamily="49" charset="-122"/>
              </a:rPr>
              <a:t>电源电压抑制比</a:t>
            </a:r>
            <a:r>
              <a:rPr kumimoji="1" lang="en-US" altLang="zh-CN" sz="2800" b="1" i="1">
                <a:solidFill>
                  <a:srgbClr val="000000"/>
                </a:solidFill>
                <a:latin typeface="Times New Roman" panose="02020603050405020304" pitchFamily="18" charset="0"/>
                <a:ea typeface="楷体_GB2312" pitchFamily="49" charset="-122"/>
              </a:rPr>
              <a:t>K</a:t>
            </a:r>
            <a:r>
              <a:rPr kumimoji="1" lang="en-US" altLang="zh-CN" sz="2800" b="1" baseline="-30000">
                <a:solidFill>
                  <a:srgbClr val="000000"/>
                </a:solidFill>
                <a:latin typeface="Times New Roman" panose="02020603050405020304" pitchFamily="18" charset="0"/>
                <a:ea typeface="楷体_GB2312" pitchFamily="49" charset="-122"/>
              </a:rPr>
              <a:t>SVR</a:t>
            </a:r>
            <a:r>
              <a:rPr kumimoji="1" lang="en-US" altLang="zh-CN" sz="2800" b="1">
                <a:solidFill>
                  <a:srgbClr val="000000"/>
                </a:solidFill>
                <a:latin typeface="Times New Roman" panose="02020603050405020304" pitchFamily="18" charset="0"/>
                <a:ea typeface="楷体_GB2312" pitchFamily="49" charset="-122"/>
              </a:rPr>
              <a:t> </a:t>
            </a:r>
          </a:p>
        </p:txBody>
      </p:sp>
      <p:sp>
        <p:nvSpPr>
          <p:cNvPr id="13" name="Rectangle 4"/>
          <p:cNvSpPr>
            <a:spLocks noChangeArrowheads="1"/>
          </p:cNvSpPr>
          <p:nvPr/>
        </p:nvSpPr>
        <p:spPr bwMode="auto">
          <a:xfrm>
            <a:off x="1543050" y="1963738"/>
            <a:ext cx="63769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spcBef>
                <a:spcPct val="0"/>
              </a:spcBef>
              <a:buFontTx/>
              <a:buNone/>
            </a:pPr>
            <a:r>
              <a:rPr kumimoji="1" lang="zh-CN" altLang="en-US" sz="2400" b="1">
                <a:solidFill>
                  <a:srgbClr val="000000"/>
                </a:solidFill>
                <a:latin typeface="楷体_GB2312" pitchFamily="49" charset="-122"/>
                <a:ea typeface="楷体_GB2312" pitchFamily="49" charset="-122"/>
              </a:rPr>
              <a:t>衡量电源电压波动对输出电压的影响 </a:t>
            </a:r>
          </a:p>
        </p:txBody>
      </p:sp>
      <p:sp>
        <p:nvSpPr>
          <p:cNvPr id="14" name="Text Box 5"/>
          <p:cNvSpPr txBox="1">
            <a:spLocks noChangeArrowheads="1"/>
          </p:cNvSpPr>
          <p:nvPr/>
        </p:nvSpPr>
        <p:spPr bwMode="auto">
          <a:xfrm>
            <a:off x="909638" y="2579688"/>
            <a:ext cx="7010400"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800" b="1">
                <a:solidFill>
                  <a:srgbClr val="000000"/>
                </a:solidFill>
                <a:latin typeface="Times New Roman" panose="02020603050405020304" pitchFamily="18" charset="0"/>
                <a:ea typeface="楷体_GB2312" pitchFamily="49" charset="-122"/>
              </a:rPr>
              <a:t>2. </a:t>
            </a:r>
            <a:r>
              <a:rPr kumimoji="1" lang="zh-CN" altLang="en-US" sz="2800" b="1">
                <a:solidFill>
                  <a:srgbClr val="000000"/>
                </a:solidFill>
                <a:latin typeface="Times New Roman" panose="02020603050405020304" pitchFamily="18" charset="0"/>
                <a:ea typeface="楷体_GB2312" pitchFamily="49" charset="-122"/>
              </a:rPr>
              <a:t>静态功耗</a:t>
            </a:r>
            <a:r>
              <a:rPr kumimoji="1" lang="en-US" altLang="zh-CN" sz="2800" b="1" i="1">
                <a:solidFill>
                  <a:srgbClr val="000000"/>
                </a:solidFill>
                <a:latin typeface="Times New Roman" panose="02020603050405020304" pitchFamily="18" charset="0"/>
                <a:ea typeface="楷体_GB2312" pitchFamily="49" charset="-122"/>
              </a:rPr>
              <a:t>P</a:t>
            </a:r>
            <a:r>
              <a:rPr kumimoji="1" lang="en-US" altLang="zh-CN" sz="2800" b="1" baseline="-30000">
                <a:solidFill>
                  <a:srgbClr val="000000"/>
                </a:solidFill>
                <a:latin typeface="Times New Roman" panose="02020603050405020304" pitchFamily="18" charset="0"/>
                <a:ea typeface="楷体_GB2312" pitchFamily="49" charset="-122"/>
              </a:rPr>
              <a:t>V</a:t>
            </a:r>
            <a:r>
              <a:rPr kumimoji="1" lang="en-US" altLang="zh-CN" sz="2800" b="1">
                <a:solidFill>
                  <a:srgbClr val="000000"/>
                </a:solidFill>
                <a:latin typeface="Times New Roman" panose="02020603050405020304" pitchFamily="18" charset="0"/>
                <a:ea typeface="楷体_GB2312" pitchFamily="49" charset="-122"/>
              </a:rPr>
              <a:t> </a:t>
            </a:r>
          </a:p>
        </p:txBody>
      </p:sp>
      <p:sp>
        <p:nvSpPr>
          <p:cNvPr id="15" name="Text Box 8"/>
          <p:cNvSpPr txBox="1">
            <a:spLocks noChangeArrowheads="1"/>
          </p:cNvSpPr>
          <p:nvPr/>
        </p:nvSpPr>
        <p:spPr bwMode="auto">
          <a:xfrm>
            <a:off x="946150" y="3933825"/>
            <a:ext cx="7010400"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800" b="1">
                <a:solidFill>
                  <a:srgbClr val="000000"/>
                </a:solidFill>
                <a:latin typeface="Times New Roman" panose="02020603050405020304" pitchFamily="18" charset="0"/>
                <a:ea typeface="楷体_GB2312" pitchFamily="49" charset="-122"/>
              </a:rPr>
              <a:t>1. </a:t>
            </a:r>
            <a:r>
              <a:rPr kumimoji="1" lang="zh-CN" altLang="en-US" sz="2800" b="1">
                <a:solidFill>
                  <a:srgbClr val="000000"/>
                </a:solidFill>
                <a:latin typeface="Times New Roman" panose="02020603050405020304" pitchFamily="18" charset="0"/>
                <a:ea typeface="楷体_GB2312" pitchFamily="49" charset="-122"/>
              </a:rPr>
              <a:t>电源电压范围</a:t>
            </a:r>
          </a:p>
        </p:txBody>
      </p:sp>
      <p:sp>
        <p:nvSpPr>
          <p:cNvPr id="16" name="Text Box 9"/>
          <p:cNvSpPr txBox="1">
            <a:spLocks noChangeArrowheads="1"/>
          </p:cNvSpPr>
          <p:nvPr/>
        </p:nvSpPr>
        <p:spPr bwMode="auto">
          <a:xfrm>
            <a:off x="946150" y="5143500"/>
            <a:ext cx="7010400"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800" b="1">
                <a:solidFill>
                  <a:srgbClr val="000000"/>
                </a:solidFill>
                <a:latin typeface="Times New Roman" panose="02020603050405020304" pitchFamily="18" charset="0"/>
                <a:ea typeface="楷体_GB2312" pitchFamily="49" charset="-122"/>
              </a:rPr>
              <a:t>3. </a:t>
            </a:r>
            <a:r>
              <a:rPr kumimoji="1" lang="zh-CN" altLang="en-US" sz="2800" b="1">
                <a:solidFill>
                  <a:srgbClr val="000000"/>
                </a:solidFill>
                <a:latin typeface="Times New Roman" panose="02020603050405020304" pitchFamily="18" charset="0"/>
                <a:ea typeface="楷体_GB2312" pitchFamily="49" charset="-122"/>
              </a:rPr>
              <a:t>最大输出电流</a:t>
            </a:r>
            <a:r>
              <a:rPr kumimoji="1" lang="en-US" altLang="zh-CN" sz="2800" b="1" i="1">
                <a:solidFill>
                  <a:srgbClr val="000000"/>
                </a:solidFill>
                <a:latin typeface="Times New Roman" panose="02020603050405020304" pitchFamily="18" charset="0"/>
                <a:ea typeface="楷体_GB2312" pitchFamily="49" charset="-122"/>
              </a:rPr>
              <a:t>I</a:t>
            </a:r>
            <a:r>
              <a:rPr kumimoji="1" lang="en-US" altLang="zh-CN" sz="2800" b="1" baseline="-30000">
                <a:solidFill>
                  <a:srgbClr val="000000"/>
                </a:solidFill>
                <a:latin typeface="Times New Roman" panose="02020603050405020304" pitchFamily="18" charset="0"/>
                <a:ea typeface="楷体_GB2312" pitchFamily="49" charset="-122"/>
              </a:rPr>
              <a:t>Omax</a:t>
            </a:r>
            <a:r>
              <a:rPr kumimoji="1" lang="en-US" altLang="zh-CN" sz="2800" b="1">
                <a:solidFill>
                  <a:srgbClr val="000000"/>
                </a:solidFill>
                <a:latin typeface="Times New Roman" panose="02020603050405020304" pitchFamily="18" charset="0"/>
                <a:ea typeface="楷体_GB2312" pitchFamily="49" charset="-122"/>
              </a:rPr>
              <a:t> </a:t>
            </a:r>
          </a:p>
        </p:txBody>
      </p:sp>
      <p:sp>
        <p:nvSpPr>
          <p:cNvPr id="17" name="Text Box 12"/>
          <p:cNvSpPr txBox="1">
            <a:spLocks noChangeArrowheads="1"/>
          </p:cNvSpPr>
          <p:nvPr/>
        </p:nvSpPr>
        <p:spPr bwMode="auto">
          <a:xfrm>
            <a:off x="946150" y="4538663"/>
            <a:ext cx="7010400"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800" b="1">
                <a:solidFill>
                  <a:srgbClr val="000000"/>
                </a:solidFill>
                <a:latin typeface="Times New Roman" panose="02020603050405020304" pitchFamily="18" charset="0"/>
                <a:ea typeface="楷体_GB2312" pitchFamily="49" charset="-122"/>
              </a:rPr>
              <a:t>2. </a:t>
            </a:r>
            <a:r>
              <a:rPr kumimoji="1" lang="zh-CN" altLang="en-US" sz="2800" b="1">
                <a:solidFill>
                  <a:srgbClr val="000000"/>
                </a:solidFill>
                <a:latin typeface="Times New Roman" panose="02020603050405020304" pitchFamily="18" charset="0"/>
                <a:ea typeface="楷体_GB2312" pitchFamily="49" charset="-122"/>
              </a:rPr>
              <a:t>最大耗散功耗</a:t>
            </a:r>
            <a:r>
              <a:rPr kumimoji="1" lang="en-US" altLang="zh-CN" sz="2800" b="1" i="1">
                <a:solidFill>
                  <a:srgbClr val="000000"/>
                </a:solidFill>
                <a:latin typeface="Times New Roman" panose="02020603050405020304" pitchFamily="18" charset="0"/>
                <a:ea typeface="楷体_GB2312" pitchFamily="49" charset="-122"/>
              </a:rPr>
              <a:t>P</a:t>
            </a:r>
            <a:r>
              <a:rPr kumimoji="1" lang="en-US" altLang="zh-CN" sz="2800" b="1" baseline="-30000">
                <a:solidFill>
                  <a:srgbClr val="000000"/>
                </a:solidFill>
                <a:latin typeface="Times New Roman" panose="02020603050405020304" pitchFamily="18" charset="0"/>
                <a:ea typeface="楷体_GB2312" pitchFamily="49" charset="-122"/>
              </a:rPr>
              <a:t>CO</a:t>
            </a:r>
            <a:r>
              <a:rPr kumimoji="1" lang="en-US" altLang="zh-CN" sz="2800" b="1">
                <a:solidFill>
                  <a:srgbClr val="000000"/>
                </a:solidFill>
                <a:latin typeface="Times New Roman" panose="02020603050405020304" pitchFamily="18" charset="0"/>
                <a:ea typeface="楷体_GB2312" pitchFamily="49" charset="-122"/>
              </a:rPr>
              <a:t> </a:t>
            </a:r>
          </a:p>
        </p:txBody>
      </p:sp>
      <p:sp>
        <p:nvSpPr>
          <p:cNvPr id="18" name="Rectangle 13">
            <a:hlinkClick r:id="rId2" action="ppaction://hlinksldjump"/>
          </p:cNvPr>
          <p:cNvSpPr>
            <a:spLocks noChangeArrowheads="1"/>
          </p:cNvSpPr>
          <p:nvPr/>
        </p:nvSpPr>
        <p:spPr bwMode="auto">
          <a:xfrm>
            <a:off x="468313" y="3357563"/>
            <a:ext cx="6324600"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92075" tIns="46038" rIns="92075" bIns="46038" anchor="b">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zh-CN" altLang="en-US" sz="2800" b="1">
                <a:solidFill>
                  <a:srgbClr val="800000"/>
                </a:solidFill>
                <a:latin typeface="Arial Narrow" panose="020B0606020202030204" pitchFamily="34" charset="0"/>
                <a:ea typeface="黑体" panose="02010609060101010101" pitchFamily="49" charset="-122"/>
              </a:rPr>
              <a:t>极限参数</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trips(downRight)">
                                      <p:cBhvr>
                                        <p:cTn id="7" dur="500"/>
                                        <p:tgtEl>
                                          <p:spTgt spid="1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strips(downRight)">
                                      <p:cBhvr>
                                        <p:cTn id="12" dur="500"/>
                                        <p:tgtEl>
                                          <p:spTgt spid="1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strips(downRight)">
                                      <p:cBhvr>
                                        <p:cTn id="17" dur="500"/>
                                        <p:tgtEl>
                                          <p:spTgt spid="1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strips(downRight)">
                                      <p:cBhvr>
                                        <p:cTn id="22" dur="500"/>
                                        <p:tgtEl>
                                          <p:spTgt spid="18"/>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strips(downRight)">
                                      <p:cBhvr>
                                        <p:cTn id="27" dur="500"/>
                                        <p:tgtEl>
                                          <p:spTgt spid="1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strips(downRight)">
                                      <p:cBhvr>
                                        <p:cTn id="32" dur="500"/>
                                        <p:tgtEl>
                                          <p:spTgt spid="17"/>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strips(downRight)">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utoUpdateAnimBg="0"/>
      <p:bldP spid="13" grpId="0" autoUpdateAnimBg="0"/>
      <p:bldP spid="14" grpId="0" autoUpdateAnimBg="0"/>
      <p:bldP spid="15" grpId="0" autoUpdateAnimBg="0"/>
      <p:bldP spid="16" grpId="0" autoUpdateAnimBg="0"/>
      <p:bldP spid="17" grpId="0" autoUpdateAnimBg="0"/>
      <p:bldP spid="18"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标题 1"/>
          <p:cNvSpPr>
            <a:spLocks noGrp="1"/>
          </p:cNvSpPr>
          <p:nvPr>
            <p:ph type="title"/>
          </p:nvPr>
        </p:nvSpPr>
        <p:spPr>
          <a:xfrm>
            <a:off x="701675" y="71438"/>
            <a:ext cx="7888288" cy="646112"/>
          </a:xfrm>
        </p:spPr>
        <p:txBody>
          <a:bodyPr/>
          <a:lstStyle/>
          <a:p>
            <a:pPr eaLnBrk="1" hangingPunct="1"/>
            <a:r>
              <a:rPr lang="en-US" altLang="zh-CN"/>
              <a:t>7.6.2  </a:t>
            </a:r>
            <a:r>
              <a:rPr lang="zh-CN" altLang="en-US"/>
              <a:t>集成运放应用中的实际问题</a:t>
            </a:r>
          </a:p>
        </p:txBody>
      </p:sp>
      <p:sp>
        <p:nvSpPr>
          <p:cNvPr id="6" name="Text Box 2"/>
          <p:cNvSpPr txBox="1">
            <a:spLocks noChangeArrowheads="1"/>
          </p:cNvSpPr>
          <p:nvPr/>
        </p:nvSpPr>
        <p:spPr bwMode="auto">
          <a:xfrm>
            <a:off x="457200" y="1125538"/>
            <a:ext cx="7010400" cy="6048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800" b="1">
                <a:solidFill>
                  <a:srgbClr val="800000"/>
                </a:solidFill>
                <a:latin typeface="Times New Roman" panose="02020603050405020304" pitchFamily="18" charset="0"/>
                <a:ea typeface="楷体_GB2312" pitchFamily="49" charset="-122"/>
              </a:rPr>
              <a:t>1.  </a:t>
            </a:r>
            <a:r>
              <a:rPr kumimoji="1" lang="zh-CN" altLang="en-US" sz="2800" b="1">
                <a:solidFill>
                  <a:srgbClr val="800000"/>
                </a:solidFill>
                <a:latin typeface="Times New Roman" panose="02020603050405020304" pitchFamily="18" charset="0"/>
                <a:ea typeface="楷体_GB2312" pitchFamily="49" charset="-122"/>
              </a:rPr>
              <a:t>集成运放的选用</a:t>
            </a:r>
          </a:p>
        </p:txBody>
      </p:sp>
      <p:sp>
        <p:nvSpPr>
          <p:cNvPr id="7" name="Rectangle 3"/>
          <p:cNvSpPr>
            <a:spLocks noChangeArrowheads="1"/>
          </p:cNvSpPr>
          <p:nvPr/>
        </p:nvSpPr>
        <p:spPr bwMode="auto">
          <a:xfrm>
            <a:off x="609600" y="1784350"/>
            <a:ext cx="8077200" cy="151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spcBef>
                <a:spcPct val="0"/>
              </a:spcBef>
              <a:buFontTx/>
              <a:buNone/>
            </a:pPr>
            <a:r>
              <a:rPr kumimoji="1" lang="en-US" altLang="zh-CN" sz="2400" b="1">
                <a:solidFill>
                  <a:srgbClr val="000000"/>
                </a:solidFill>
                <a:latin typeface="楷体_GB2312" pitchFamily="49" charset="-122"/>
                <a:ea typeface="楷体_GB2312" pitchFamily="49" charset="-122"/>
              </a:rPr>
              <a:t>    </a:t>
            </a:r>
            <a:r>
              <a:rPr kumimoji="1" lang="zh-CN" altLang="en-US" sz="2400" b="1">
                <a:solidFill>
                  <a:srgbClr val="000000"/>
                </a:solidFill>
                <a:latin typeface="楷体_GB2312" pitchFamily="49" charset="-122"/>
                <a:ea typeface="楷体_GB2312" pitchFamily="49" charset="-122"/>
              </a:rPr>
              <a:t>根据技术要求应首选通用型运放，当通用型运放难以满足要求时，才考虑专用型运放，这是因为通用型器件的各项参数比较均衡，做到技术性与经济性的统一。</a:t>
            </a:r>
          </a:p>
        </p:txBody>
      </p:sp>
      <p:sp>
        <p:nvSpPr>
          <p:cNvPr id="8" name="Rectangle 5"/>
          <p:cNvSpPr>
            <a:spLocks noChangeArrowheads="1"/>
          </p:cNvSpPr>
          <p:nvPr/>
        </p:nvSpPr>
        <p:spPr bwMode="auto">
          <a:xfrm>
            <a:off x="611188" y="3429000"/>
            <a:ext cx="8077200" cy="1516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just" eaLnBrk="1" hangingPunct="1">
              <a:lnSpc>
                <a:spcPct val="130000"/>
              </a:lnSpc>
              <a:spcBef>
                <a:spcPct val="0"/>
              </a:spcBef>
              <a:buFontTx/>
              <a:buNone/>
            </a:pPr>
            <a:r>
              <a:rPr kumimoji="1" lang="en-US" altLang="zh-CN" sz="2400" b="1">
                <a:solidFill>
                  <a:srgbClr val="000000"/>
                </a:solidFill>
                <a:latin typeface="楷体_GB2312" pitchFamily="49" charset="-122"/>
                <a:ea typeface="楷体_GB2312" pitchFamily="49" charset="-122"/>
              </a:rPr>
              <a:t>    </a:t>
            </a:r>
            <a:r>
              <a:rPr kumimoji="1" lang="zh-CN" altLang="en-US" sz="2400" b="1">
                <a:solidFill>
                  <a:srgbClr val="000000"/>
                </a:solidFill>
                <a:latin typeface="楷体_GB2312" pitchFamily="49" charset="-122"/>
                <a:ea typeface="楷体_GB2312" pitchFamily="49" charset="-122"/>
              </a:rPr>
              <a:t>虽然专用型运放某项技术参数很突出，但其他参数则难以兼顾，例如低噪声运放的带宽往往设计得较窄，而高速型与高精度常常有矛盾，如此等等。 </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strips(downRight)">
                                      <p:cBhvr>
                                        <p:cTn id="7" dur="500"/>
                                        <p:tgtEl>
                                          <p:spTgt spid="6"/>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6" presetClass="entr" presetSubtype="37"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outVertical)">
                                      <p:cBhvr>
                                        <p:cTn id="12" dur="500"/>
                                        <p:tgtEl>
                                          <p:spTgt spid="7"/>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6" presetClass="entr" presetSubtype="37"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barn(outVertical)">
                                      <p:cBhvr>
                                        <p:cTn id="1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utoUpdateAnimBg="0"/>
      <p:bldP spid="7" grpId="0" autoUpdateAnimBg="0"/>
      <p:bldP spid="8" grpId="0"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标题 1"/>
          <p:cNvSpPr>
            <a:spLocks noGrp="1"/>
          </p:cNvSpPr>
          <p:nvPr>
            <p:ph type="title"/>
          </p:nvPr>
        </p:nvSpPr>
        <p:spPr>
          <a:xfrm>
            <a:off x="701675" y="71438"/>
            <a:ext cx="7888288" cy="646112"/>
          </a:xfrm>
        </p:spPr>
        <p:txBody>
          <a:bodyPr/>
          <a:lstStyle/>
          <a:p>
            <a:pPr eaLnBrk="1" hangingPunct="1"/>
            <a:r>
              <a:rPr lang="en-US" altLang="zh-CN"/>
              <a:t>7.6.2  </a:t>
            </a:r>
            <a:r>
              <a:rPr lang="zh-CN" altLang="en-US"/>
              <a:t>集成运放应用中的实际问题</a:t>
            </a:r>
          </a:p>
        </p:txBody>
      </p:sp>
      <p:sp>
        <p:nvSpPr>
          <p:cNvPr id="87043" name="Text Box 2"/>
          <p:cNvSpPr txBox="1">
            <a:spLocks noChangeArrowheads="1"/>
          </p:cNvSpPr>
          <p:nvPr/>
        </p:nvSpPr>
        <p:spPr bwMode="auto">
          <a:xfrm>
            <a:off x="457200" y="728663"/>
            <a:ext cx="4186238"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5000"/>
              </a:lnSpc>
              <a:spcBef>
                <a:spcPct val="0"/>
              </a:spcBef>
              <a:buFontTx/>
              <a:buNone/>
            </a:pPr>
            <a:r>
              <a:rPr kumimoji="1" lang="en-US" altLang="zh-CN" sz="2400" b="1">
                <a:solidFill>
                  <a:srgbClr val="800000"/>
                </a:solidFill>
                <a:latin typeface="Times New Roman" panose="02020603050405020304" pitchFamily="18" charset="0"/>
                <a:ea typeface="楷体_GB2312" pitchFamily="49" charset="-122"/>
              </a:rPr>
              <a:t>2. </a:t>
            </a:r>
            <a:r>
              <a:rPr kumimoji="1" lang="zh-CN" altLang="en-US" sz="2400" b="1">
                <a:solidFill>
                  <a:srgbClr val="800000"/>
                </a:solidFill>
                <a:latin typeface="Times New Roman" panose="02020603050405020304" pitchFamily="18" charset="0"/>
                <a:ea typeface="楷体_GB2312" pitchFamily="49" charset="-122"/>
              </a:rPr>
              <a:t>失调电压</a:t>
            </a:r>
            <a:r>
              <a:rPr kumimoji="1" lang="en-US" altLang="zh-CN" sz="2400" b="1" i="1">
                <a:solidFill>
                  <a:srgbClr val="800000"/>
                </a:solidFill>
                <a:latin typeface="Times New Roman" panose="02020603050405020304" pitchFamily="18" charset="0"/>
                <a:ea typeface="楷体_GB2312" pitchFamily="49" charset="-122"/>
              </a:rPr>
              <a:t>V</a:t>
            </a:r>
            <a:r>
              <a:rPr kumimoji="1" lang="en-US" altLang="zh-CN" sz="2400" b="1" baseline="-30000">
                <a:solidFill>
                  <a:srgbClr val="800000"/>
                </a:solidFill>
                <a:latin typeface="Times New Roman" panose="02020603050405020304" pitchFamily="18" charset="0"/>
                <a:ea typeface="楷体_GB2312" pitchFamily="49" charset="-122"/>
              </a:rPr>
              <a:t>IO</a:t>
            </a:r>
            <a:r>
              <a:rPr kumimoji="1" lang="zh-CN" altLang="en-US" sz="2400" b="1">
                <a:solidFill>
                  <a:srgbClr val="800000"/>
                </a:solidFill>
                <a:latin typeface="Times New Roman" panose="02020603050405020304" pitchFamily="18" charset="0"/>
                <a:ea typeface="楷体_GB2312" pitchFamily="49" charset="-122"/>
              </a:rPr>
              <a:t>、失调电流</a:t>
            </a:r>
            <a:r>
              <a:rPr kumimoji="1" lang="en-US" altLang="zh-CN" sz="2400" b="1" i="1">
                <a:solidFill>
                  <a:srgbClr val="800000"/>
                </a:solidFill>
                <a:latin typeface="Times New Roman" panose="02020603050405020304" pitchFamily="18" charset="0"/>
                <a:ea typeface="楷体_GB2312" pitchFamily="49" charset="-122"/>
              </a:rPr>
              <a:t>I</a:t>
            </a:r>
            <a:r>
              <a:rPr kumimoji="1" lang="en-US" altLang="zh-CN" sz="2400" b="1" baseline="-30000">
                <a:solidFill>
                  <a:srgbClr val="800000"/>
                </a:solidFill>
                <a:latin typeface="Times New Roman" panose="02020603050405020304" pitchFamily="18" charset="0"/>
                <a:ea typeface="楷体_GB2312" pitchFamily="49" charset="-122"/>
              </a:rPr>
              <a:t>IO</a:t>
            </a:r>
            <a:r>
              <a:rPr kumimoji="1" lang="zh-CN" altLang="en-US" sz="2400" b="1">
                <a:solidFill>
                  <a:srgbClr val="800000"/>
                </a:solidFill>
                <a:latin typeface="Times New Roman" panose="02020603050405020304" pitchFamily="18" charset="0"/>
                <a:ea typeface="楷体_GB2312" pitchFamily="49" charset="-122"/>
              </a:rPr>
              <a:t>和偏置电流</a:t>
            </a:r>
            <a:r>
              <a:rPr kumimoji="1" lang="en-US" altLang="zh-CN" sz="2400" b="1" i="1">
                <a:solidFill>
                  <a:srgbClr val="800000"/>
                </a:solidFill>
                <a:latin typeface="Times New Roman" panose="02020603050405020304" pitchFamily="18" charset="0"/>
                <a:ea typeface="楷体_GB2312" pitchFamily="49" charset="-122"/>
              </a:rPr>
              <a:t>I</a:t>
            </a:r>
            <a:r>
              <a:rPr kumimoji="1" lang="en-US" altLang="zh-CN" sz="2400" b="1" baseline="-30000">
                <a:solidFill>
                  <a:srgbClr val="800000"/>
                </a:solidFill>
                <a:latin typeface="Times New Roman" panose="02020603050405020304" pitchFamily="18" charset="0"/>
                <a:ea typeface="楷体_GB2312" pitchFamily="49" charset="-122"/>
              </a:rPr>
              <a:t>IB</a:t>
            </a:r>
            <a:r>
              <a:rPr kumimoji="1" lang="zh-CN" altLang="en-US" sz="2400" b="1">
                <a:solidFill>
                  <a:srgbClr val="800000"/>
                </a:solidFill>
                <a:latin typeface="Times New Roman" panose="02020603050405020304" pitchFamily="18" charset="0"/>
                <a:ea typeface="楷体_GB2312" pitchFamily="49" charset="-122"/>
              </a:rPr>
              <a:t>带来的误差 </a:t>
            </a:r>
          </a:p>
        </p:txBody>
      </p:sp>
      <p:sp>
        <p:nvSpPr>
          <p:cNvPr id="14" name="Rectangle 3">
            <a:hlinkClick r:id="rId3"/>
          </p:cNvPr>
          <p:cNvSpPr>
            <a:spLocks noChangeArrowheads="1"/>
          </p:cNvSpPr>
          <p:nvPr/>
        </p:nvSpPr>
        <p:spPr bwMode="auto">
          <a:xfrm>
            <a:off x="457200" y="1736725"/>
            <a:ext cx="33909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eaLnBrk="1" hangingPunct="1">
              <a:lnSpc>
                <a:spcPct val="110000"/>
              </a:lnSpc>
              <a:buClr>
                <a:srgbClr val="CC0000"/>
              </a:buClr>
              <a:buFont typeface="Wingdings" pitchFamily="2" charset="2"/>
              <a:buNone/>
              <a:defRPr/>
            </a:pPr>
            <a:r>
              <a:rPr lang="zh-CN" altLang="en-US" sz="2200" kern="0">
                <a:solidFill>
                  <a:srgbClr val="000000"/>
                </a:solidFill>
              </a:rPr>
              <a:t>输入为零时的等效电路</a:t>
            </a:r>
          </a:p>
        </p:txBody>
      </p:sp>
      <p:graphicFrame>
        <p:nvGraphicFramePr>
          <p:cNvPr id="15" name="Object 4"/>
          <p:cNvGraphicFramePr>
            <a:graphicFrameLocks noChangeAspect="1"/>
          </p:cNvGraphicFramePr>
          <p:nvPr/>
        </p:nvGraphicFramePr>
        <p:xfrm>
          <a:off x="738188" y="2205038"/>
          <a:ext cx="2144712" cy="661987"/>
        </p:xfrm>
        <a:graphic>
          <a:graphicData uri="http://schemas.openxmlformats.org/presentationml/2006/ole">
            <mc:AlternateContent xmlns:mc="http://schemas.openxmlformats.org/markup-compatibility/2006">
              <mc:Choice xmlns:v="urn:schemas-microsoft-com:vml" Requires="v">
                <p:oleObj spid="_x0000_s63498" name="公式" r:id="rId4" imgW="1193800" imgH="368300" progId="Equation.3">
                  <p:embed/>
                </p:oleObj>
              </mc:Choice>
              <mc:Fallback>
                <p:oleObj name="公式" r:id="rId4" imgW="1193800" imgH="368300" progId="Equation.3">
                  <p:embed/>
                  <p:pic>
                    <p:nvPicPr>
                      <p:cNvPr id="15" name="Object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8188" y="2205038"/>
                        <a:ext cx="2144712" cy="6619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6" name="Object 5"/>
          <p:cNvGraphicFramePr>
            <a:graphicFrameLocks noChangeAspect="1"/>
          </p:cNvGraphicFramePr>
          <p:nvPr/>
        </p:nvGraphicFramePr>
        <p:xfrm>
          <a:off x="738188" y="2816225"/>
          <a:ext cx="1738312" cy="730250"/>
        </p:xfrm>
        <a:graphic>
          <a:graphicData uri="http://schemas.openxmlformats.org/presentationml/2006/ole">
            <mc:AlternateContent xmlns:mc="http://schemas.openxmlformats.org/markup-compatibility/2006">
              <mc:Choice xmlns:v="urn:schemas-microsoft-com:vml" Requires="v">
                <p:oleObj spid="_x0000_s63499" name="公式" r:id="rId6" imgW="964781" imgH="406224" progId="Equation.3">
                  <p:embed/>
                </p:oleObj>
              </mc:Choice>
              <mc:Fallback>
                <p:oleObj name="公式" r:id="rId6" imgW="964781" imgH="406224" progId="Equation.3">
                  <p:embed/>
                  <p:pic>
                    <p:nvPicPr>
                      <p:cNvPr id="16" name="Object 5"/>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8188" y="2816225"/>
                        <a:ext cx="1738312" cy="7302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7" name="Object 6"/>
          <p:cNvGraphicFramePr>
            <a:graphicFrameLocks noChangeAspect="1"/>
          </p:cNvGraphicFramePr>
          <p:nvPr/>
        </p:nvGraphicFramePr>
        <p:xfrm>
          <a:off x="738188" y="4221163"/>
          <a:ext cx="846137" cy="366712"/>
        </p:xfrm>
        <a:graphic>
          <a:graphicData uri="http://schemas.openxmlformats.org/presentationml/2006/ole">
            <mc:AlternateContent xmlns:mc="http://schemas.openxmlformats.org/markup-compatibility/2006">
              <mc:Choice xmlns:v="urn:schemas-microsoft-com:vml" Requires="v">
                <p:oleObj spid="_x0000_s63500" name="公式" r:id="rId8" imgW="469696" imgH="203112" progId="Equation.3">
                  <p:embed/>
                </p:oleObj>
              </mc:Choice>
              <mc:Fallback>
                <p:oleObj name="公式" r:id="rId8" imgW="469696" imgH="203112" progId="Equation.3">
                  <p:embed/>
                  <p:pic>
                    <p:nvPicPr>
                      <p:cNvPr id="17" name="Object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8188" y="4221163"/>
                        <a:ext cx="846137" cy="3667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8" name="AutoShape 7"/>
          <p:cNvSpPr>
            <a:spLocks/>
          </p:cNvSpPr>
          <p:nvPr/>
        </p:nvSpPr>
        <p:spPr bwMode="auto">
          <a:xfrm>
            <a:off x="442913" y="2457450"/>
            <a:ext cx="263525" cy="2009775"/>
          </a:xfrm>
          <a:prstGeom prst="leftBrace">
            <a:avLst>
              <a:gd name="adj1" fmla="val 63554"/>
              <a:gd name="adj2" fmla="val 50000"/>
            </a:avLst>
          </a:prstGeom>
          <a:noFill/>
          <a:ln w="15875">
            <a:solidFill>
              <a:srgbClr val="00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pPr algn="ctr" eaLnBrk="1" hangingPunct="1">
              <a:defRPr/>
            </a:pPr>
            <a:endParaRPr lang="zh-CN" altLang="en-US" b="1" kern="0">
              <a:solidFill>
                <a:srgbClr val="000000"/>
              </a:solidFill>
              <a:latin typeface="Arial Narrow" pitchFamily="34" charset="0"/>
              <a:ea typeface="+mn-ea"/>
            </a:endParaRPr>
          </a:p>
        </p:txBody>
      </p:sp>
      <p:graphicFrame>
        <p:nvGraphicFramePr>
          <p:cNvPr id="19" name="Object 8"/>
          <p:cNvGraphicFramePr>
            <a:graphicFrameLocks noChangeAspect="1"/>
          </p:cNvGraphicFramePr>
          <p:nvPr/>
        </p:nvGraphicFramePr>
        <p:xfrm>
          <a:off x="1160463" y="3500438"/>
          <a:ext cx="2471737" cy="733425"/>
        </p:xfrm>
        <a:graphic>
          <a:graphicData uri="http://schemas.openxmlformats.org/presentationml/2006/ole">
            <mc:AlternateContent xmlns:mc="http://schemas.openxmlformats.org/markup-compatibility/2006">
              <mc:Choice xmlns:v="urn:schemas-microsoft-com:vml" Requires="v">
                <p:oleObj spid="_x0000_s63501" name="公式" r:id="rId10" imgW="1371600" imgH="406400" progId="Equation.3">
                  <p:embed/>
                </p:oleObj>
              </mc:Choice>
              <mc:Fallback>
                <p:oleObj name="公式" r:id="rId10" imgW="1371600" imgH="406400" progId="Equation.3">
                  <p:embed/>
                  <p:pic>
                    <p:nvPicPr>
                      <p:cNvPr id="19" name="Object 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60463" y="3500438"/>
                        <a:ext cx="2471737" cy="7334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0" name="Object 9"/>
          <p:cNvGraphicFramePr>
            <a:graphicFrameLocks noChangeAspect="1"/>
          </p:cNvGraphicFramePr>
          <p:nvPr/>
        </p:nvGraphicFramePr>
        <p:xfrm>
          <a:off x="3632200" y="3727450"/>
          <a:ext cx="593725" cy="366713"/>
        </p:xfrm>
        <a:graphic>
          <a:graphicData uri="http://schemas.openxmlformats.org/presentationml/2006/ole">
            <mc:AlternateContent xmlns:mc="http://schemas.openxmlformats.org/markup-compatibility/2006">
              <mc:Choice xmlns:v="urn:schemas-microsoft-com:vml" Requires="v">
                <p:oleObj spid="_x0000_s63502" name="公式" r:id="rId12" imgW="330057" imgH="203112" progId="Equation.3">
                  <p:embed/>
                </p:oleObj>
              </mc:Choice>
              <mc:Fallback>
                <p:oleObj name="公式" r:id="rId12" imgW="330057" imgH="203112" progId="Equation.3">
                  <p:embed/>
                  <p:pic>
                    <p:nvPicPr>
                      <p:cNvPr id="20" name="Object 9"/>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3632200" y="3727450"/>
                        <a:ext cx="593725" cy="36671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1" name="Rectangle 14"/>
          <p:cNvSpPr>
            <a:spLocks noChangeArrowheads="1"/>
          </p:cNvSpPr>
          <p:nvPr/>
        </p:nvSpPr>
        <p:spPr bwMode="auto">
          <a:xfrm>
            <a:off x="457200" y="4581525"/>
            <a:ext cx="2260600" cy="4603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eaLnBrk="1" hangingPunct="1">
              <a:lnSpc>
                <a:spcPct val="110000"/>
              </a:lnSpc>
              <a:buClr>
                <a:srgbClr val="CC0000"/>
              </a:buClr>
              <a:buFont typeface="Wingdings" pitchFamily="2" charset="2"/>
              <a:buNone/>
              <a:defRPr/>
            </a:pPr>
            <a:r>
              <a:rPr lang="zh-CN" altLang="en-US" sz="2200" kern="0">
                <a:solidFill>
                  <a:srgbClr val="000000"/>
                </a:solidFill>
              </a:rPr>
              <a:t>解得误差电压</a:t>
            </a:r>
          </a:p>
        </p:txBody>
      </p:sp>
      <p:graphicFrame>
        <p:nvGraphicFramePr>
          <p:cNvPr id="22" name="Object 15"/>
          <p:cNvGraphicFramePr>
            <a:graphicFrameLocks noChangeAspect="1"/>
          </p:cNvGraphicFramePr>
          <p:nvPr/>
        </p:nvGraphicFramePr>
        <p:xfrm>
          <a:off x="285750" y="5121275"/>
          <a:ext cx="4322763" cy="1076325"/>
        </p:xfrm>
        <a:graphic>
          <a:graphicData uri="http://schemas.openxmlformats.org/presentationml/2006/ole">
            <mc:AlternateContent xmlns:mc="http://schemas.openxmlformats.org/markup-compatibility/2006">
              <mc:Choice xmlns:v="urn:schemas-microsoft-com:vml" Requires="v">
                <p:oleObj spid="_x0000_s63503" name="公式" r:id="rId14" imgW="2540000" imgH="635000" progId="Equation.3">
                  <p:embed/>
                </p:oleObj>
              </mc:Choice>
              <mc:Fallback>
                <p:oleObj name="公式" r:id="rId14" imgW="2540000" imgH="635000" progId="Equation.3">
                  <p:embed/>
                  <p:pic>
                    <p:nvPicPr>
                      <p:cNvPr id="22" name="Object 15"/>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85750" y="5121275"/>
                        <a:ext cx="4322763" cy="10763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7053" name="对象 23"/>
          <p:cNvGraphicFramePr>
            <a:graphicFrameLocks noChangeAspect="1"/>
          </p:cNvGraphicFramePr>
          <p:nvPr/>
        </p:nvGraphicFramePr>
        <p:xfrm>
          <a:off x="4500563" y="765175"/>
          <a:ext cx="4470400" cy="2932113"/>
        </p:xfrm>
        <a:graphic>
          <a:graphicData uri="http://schemas.openxmlformats.org/presentationml/2006/ole">
            <mc:AlternateContent xmlns:mc="http://schemas.openxmlformats.org/markup-compatibility/2006">
              <mc:Choice xmlns:v="urn:schemas-microsoft-com:vml" Requires="v">
                <p:oleObj spid="_x0000_s63504" name="Picture" r:id="rId16" imgW="3193824" imgH="2094685" progId="Word.Picture.8">
                  <p:embed/>
                </p:oleObj>
              </mc:Choice>
              <mc:Fallback>
                <p:oleObj name="Picture" r:id="rId16" imgW="3193824" imgH="2094685" progId="Word.Picture.8">
                  <p:embed/>
                  <p:pic>
                    <p:nvPicPr>
                      <p:cNvPr id="87053" name="对象 23"/>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4500563" y="765175"/>
                        <a:ext cx="4470400" cy="293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7054" name="Rectangle 11"/>
          <p:cNvSpPr>
            <a:spLocks noChangeArrowheads="1"/>
          </p:cNvSpPr>
          <p:nvPr/>
        </p:nvSpPr>
        <p:spPr bwMode="auto">
          <a:xfrm>
            <a:off x="0" y="0"/>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graphicFrame>
        <p:nvGraphicFramePr>
          <p:cNvPr id="87055" name="对象 25"/>
          <p:cNvGraphicFramePr>
            <a:graphicFrameLocks noChangeAspect="1"/>
          </p:cNvGraphicFramePr>
          <p:nvPr/>
        </p:nvGraphicFramePr>
        <p:xfrm>
          <a:off x="4859338" y="3770313"/>
          <a:ext cx="4000500" cy="2400300"/>
        </p:xfrm>
        <a:graphic>
          <a:graphicData uri="http://schemas.openxmlformats.org/presentationml/2006/ole">
            <mc:AlternateContent xmlns:mc="http://schemas.openxmlformats.org/markup-compatibility/2006">
              <mc:Choice xmlns:v="urn:schemas-microsoft-com:vml" Requires="v">
                <p:oleObj spid="_x0000_s63505" name="Picture" r:id="rId18" imgW="2667000" imgH="1600200" progId="Word.Picture.8">
                  <p:embed/>
                </p:oleObj>
              </mc:Choice>
              <mc:Fallback>
                <p:oleObj name="Picture" r:id="rId18" imgW="2667000" imgH="1600200" progId="Word.Picture.8">
                  <p:embed/>
                  <p:pic>
                    <p:nvPicPr>
                      <p:cNvPr id="87055" name="对象 25"/>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4859338" y="3770313"/>
                        <a:ext cx="4000500" cy="240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Right)">
                                      <p:cBhvr>
                                        <p:cTn id="7" dur="500"/>
                                        <p:tgtEl>
                                          <p:spTgt spid="14"/>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strips(downRight)">
                                      <p:cBhvr>
                                        <p:cTn id="12" dur="500"/>
                                        <p:tgtEl>
                                          <p:spTgt spid="18"/>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strips(downRight)">
                                      <p:cBhvr>
                                        <p:cTn id="17" dur="500"/>
                                        <p:tgtEl>
                                          <p:spTgt spid="1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nodeType="click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strips(downRight)">
                                      <p:cBhvr>
                                        <p:cTn id="22" dur="500"/>
                                        <p:tgtEl>
                                          <p:spTgt spid="1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strips(downRight)">
                                      <p:cBhvr>
                                        <p:cTn id="27" dur="500"/>
                                        <p:tgtEl>
                                          <p:spTgt spid="19"/>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strips(downRight)">
                                      <p:cBhvr>
                                        <p:cTn id="32" dur="500"/>
                                        <p:tgtEl>
                                          <p:spTgt spid="20"/>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strips(downRight)">
                                      <p:cBhvr>
                                        <p:cTn id="37" dur="500"/>
                                        <p:tgtEl>
                                          <p:spTgt spid="17"/>
                                        </p:tgtEl>
                                      </p:cBhvr>
                                    </p:animEffect>
                                  </p:childTnLst>
                                </p:cTn>
                              </p:par>
                            </p:childTnLst>
                          </p:cTn>
                        </p:par>
                      </p:childTnLst>
                    </p:cTn>
                  </p:par>
                  <p:par>
                    <p:cTn id="38" fill="hold" nodeType="clickPar">
                      <p:stCondLst>
                        <p:cond delay="indefinite"/>
                      </p:stCondLst>
                      <p:childTnLst>
                        <p:par>
                          <p:cTn id="39" fill="hold" nodeType="withGroup">
                            <p:stCondLst>
                              <p:cond delay="0"/>
                            </p:stCondLst>
                            <p:childTnLst>
                              <p:par>
                                <p:cTn id="40" presetID="18" presetClass="entr" presetSubtype="6" fill="hold" grpId="0" nodeType="click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strips(downRight)">
                                      <p:cBhvr>
                                        <p:cTn id="42" dur="500"/>
                                        <p:tgtEl>
                                          <p:spTgt spid="21"/>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18" presetClass="entr" presetSubtype="6" fill="hold"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strips(downRight)">
                                      <p:cBhvr>
                                        <p:cTn id="4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utoUpdateAnimBg="0"/>
      <p:bldP spid="18" grpId="0" animBg="1"/>
      <p:bldP spid="21" grpId="0"/>
    </p:bld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标题 1"/>
          <p:cNvSpPr>
            <a:spLocks noGrp="1"/>
          </p:cNvSpPr>
          <p:nvPr>
            <p:ph type="title"/>
          </p:nvPr>
        </p:nvSpPr>
        <p:spPr>
          <a:xfrm>
            <a:off x="701675" y="71438"/>
            <a:ext cx="7888288" cy="646112"/>
          </a:xfrm>
        </p:spPr>
        <p:txBody>
          <a:bodyPr/>
          <a:lstStyle/>
          <a:p>
            <a:pPr eaLnBrk="1" hangingPunct="1"/>
            <a:r>
              <a:rPr lang="en-US" altLang="zh-CN"/>
              <a:t>7.6.2  </a:t>
            </a:r>
            <a:r>
              <a:rPr lang="zh-CN" altLang="en-US"/>
              <a:t>集成运放应用中的实际问题</a:t>
            </a:r>
          </a:p>
        </p:txBody>
      </p:sp>
      <p:graphicFrame>
        <p:nvGraphicFramePr>
          <p:cNvPr id="88067" name="Object 4"/>
          <p:cNvGraphicFramePr>
            <a:graphicFrameLocks noChangeAspect="1"/>
          </p:cNvGraphicFramePr>
          <p:nvPr/>
        </p:nvGraphicFramePr>
        <p:xfrm>
          <a:off x="539750" y="639763"/>
          <a:ext cx="7847013" cy="814387"/>
        </p:xfrm>
        <a:graphic>
          <a:graphicData uri="http://schemas.openxmlformats.org/presentationml/2006/ole">
            <mc:AlternateContent xmlns:mc="http://schemas.openxmlformats.org/markup-compatibility/2006">
              <mc:Choice xmlns:v="urn:schemas-microsoft-com:vml" Requires="v">
                <p:oleObj spid="_x0000_s64522" name="公式" r:id="rId3" imgW="3898900" imgH="406400" progId="Equation.3">
                  <p:embed/>
                </p:oleObj>
              </mc:Choice>
              <mc:Fallback>
                <p:oleObj name="公式" r:id="rId3" imgW="3898900" imgH="406400" progId="Equation.3">
                  <p:embed/>
                  <p:pic>
                    <p:nvPicPr>
                      <p:cNvPr id="88067"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9750" y="639763"/>
                        <a:ext cx="7847013" cy="81438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19" name="Object 5"/>
          <p:cNvGraphicFramePr>
            <a:graphicFrameLocks noChangeAspect="1"/>
          </p:cNvGraphicFramePr>
          <p:nvPr/>
        </p:nvGraphicFramePr>
        <p:xfrm>
          <a:off x="533400" y="2957513"/>
          <a:ext cx="3527425" cy="406400"/>
        </p:xfrm>
        <a:graphic>
          <a:graphicData uri="http://schemas.openxmlformats.org/presentationml/2006/ole">
            <mc:AlternateContent xmlns:mc="http://schemas.openxmlformats.org/markup-compatibility/2006">
              <mc:Choice xmlns:v="urn:schemas-microsoft-com:vml" Requires="v">
                <p:oleObj spid="_x0000_s64523" name="公式" r:id="rId5" imgW="1752600" imgH="203200" progId="Equation.3">
                  <p:embed/>
                </p:oleObj>
              </mc:Choice>
              <mc:Fallback>
                <p:oleObj name="公式" r:id="rId5" imgW="1752600" imgH="203200" progId="Equation.3">
                  <p:embed/>
                  <p:pic>
                    <p:nvPicPr>
                      <p:cNvPr id="19" name="Object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 y="2957513"/>
                        <a:ext cx="3527425" cy="406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0" name="Group 6"/>
          <p:cNvGrpSpPr>
            <a:grpSpLocks/>
          </p:cNvGrpSpPr>
          <p:nvPr/>
        </p:nvGrpSpPr>
        <p:grpSpPr bwMode="auto">
          <a:xfrm>
            <a:off x="506413" y="1419225"/>
            <a:ext cx="3776662" cy="1443038"/>
            <a:chOff x="220" y="915"/>
            <a:chExt cx="2379" cy="909"/>
          </a:xfrm>
        </p:grpSpPr>
        <p:sp>
          <p:nvSpPr>
            <p:cNvPr id="21" name="Rectangle 7"/>
            <p:cNvSpPr>
              <a:spLocks noChangeArrowheads="1"/>
            </p:cNvSpPr>
            <p:nvPr/>
          </p:nvSpPr>
          <p:spPr bwMode="auto">
            <a:xfrm>
              <a:off x="220" y="915"/>
              <a:ext cx="2379" cy="9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eaLnBrk="1" hangingPunct="1">
                <a:lnSpc>
                  <a:spcPct val="110000"/>
                </a:lnSpc>
                <a:buClr>
                  <a:srgbClr val="CC0000"/>
                </a:buClr>
                <a:buFont typeface="Wingdings" pitchFamily="2" charset="2"/>
                <a:buNone/>
                <a:defRPr/>
              </a:pPr>
              <a:r>
                <a:rPr lang="zh-CN" altLang="en-US" sz="2400" kern="0" dirty="0">
                  <a:solidFill>
                    <a:srgbClr val="000000"/>
                  </a:solidFill>
                </a:rPr>
                <a:t>当                      时，可以</a:t>
              </a:r>
            </a:p>
            <a:p>
              <a:pPr algn="just" eaLnBrk="1" hangingPunct="1">
                <a:lnSpc>
                  <a:spcPct val="110000"/>
                </a:lnSpc>
                <a:buClr>
                  <a:srgbClr val="CC0000"/>
                </a:buClr>
                <a:buFont typeface="Wingdings" pitchFamily="2" charset="2"/>
                <a:buNone/>
                <a:defRPr/>
              </a:pPr>
              <a:r>
                <a:rPr lang="zh-CN" altLang="en-US" sz="2400" kern="0" dirty="0">
                  <a:solidFill>
                    <a:srgbClr val="000000"/>
                  </a:solidFill>
                </a:rPr>
                <a:t>消除偏置电流      引起的</a:t>
              </a:r>
            </a:p>
            <a:p>
              <a:pPr algn="just" eaLnBrk="1" hangingPunct="1">
                <a:lnSpc>
                  <a:spcPct val="110000"/>
                </a:lnSpc>
                <a:buClr>
                  <a:srgbClr val="CC0000"/>
                </a:buClr>
                <a:buFont typeface="Wingdings" pitchFamily="2" charset="2"/>
                <a:buNone/>
                <a:defRPr/>
              </a:pPr>
              <a:r>
                <a:rPr lang="zh-CN" altLang="en-US" sz="2400" kern="0" dirty="0">
                  <a:solidFill>
                    <a:srgbClr val="000000"/>
                  </a:solidFill>
                </a:rPr>
                <a:t>误差，此时</a:t>
              </a:r>
            </a:p>
          </p:txBody>
        </p:sp>
        <p:graphicFrame>
          <p:nvGraphicFramePr>
            <p:cNvPr id="88081" name="Object 8"/>
            <p:cNvGraphicFramePr>
              <a:graphicFrameLocks noChangeAspect="1"/>
            </p:cNvGraphicFramePr>
            <p:nvPr/>
          </p:nvGraphicFramePr>
          <p:xfrm>
            <a:off x="484" y="932"/>
            <a:ext cx="1015" cy="272"/>
          </p:xfrm>
          <a:graphic>
            <a:graphicData uri="http://schemas.openxmlformats.org/presentationml/2006/ole">
              <mc:AlternateContent xmlns:mc="http://schemas.openxmlformats.org/markup-compatibility/2006">
                <mc:Choice xmlns:v="urn:schemas-microsoft-com:vml" Requires="v">
                  <p:oleObj spid="_x0000_s64524" name="公式" r:id="rId7" imgW="799753" imgH="215806" progId="Equation.3">
                    <p:embed/>
                  </p:oleObj>
                </mc:Choice>
                <mc:Fallback>
                  <p:oleObj name="公式" r:id="rId7" imgW="799753" imgH="215806" progId="Equation.3">
                    <p:embed/>
                    <p:pic>
                      <p:nvPicPr>
                        <p:cNvPr id="88081" name="Object 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4" y="932"/>
                          <a:ext cx="1015" cy="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8082" name="Object 9"/>
            <p:cNvGraphicFramePr>
              <a:graphicFrameLocks noChangeAspect="1"/>
            </p:cNvGraphicFramePr>
            <p:nvPr/>
          </p:nvGraphicFramePr>
          <p:xfrm>
            <a:off x="1465" y="1251"/>
            <a:ext cx="256" cy="256"/>
          </p:xfrm>
          <a:graphic>
            <a:graphicData uri="http://schemas.openxmlformats.org/presentationml/2006/ole">
              <mc:AlternateContent xmlns:mc="http://schemas.openxmlformats.org/markup-compatibility/2006">
                <mc:Choice xmlns:v="urn:schemas-microsoft-com:vml" Requires="v">
                  <p:oleObj spid="_x0000_s64525" name="公式" r:id="rId9" imgW="203024" imgH="203024" progId="Equation.3">
                    <p:embed/>
                  </p:oleObj>
                </mc:Choice>
                <mc:Fallback>
                  <p:oleObj name="公式" r:id="rId9" imgW="203024" imgH="203024" progId="Equation.3">
                    <p:embed/>
                    <p:pic>
                      <p:nvPicPr>
                        <p:cNvPr id="88082" name="Object 9"/>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465" y="1251"/>
                          <a:ext cx="256" cy="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
        <p:nvSpPr>
          <p:cNvPr id="24" name="Rectangle 10"/>
          <p:cNvSpPr>
            <a:spLocks noChangeArrowheads="1"/>
          </p:cNvSpPr>
          <p:nvPr/>
        </p:nvSpPr>
        <p:spPr bwMode="auto">
          <a:xfrm>
            <a:off x="857250" y="4011613"/>
            <a:ext cx="3354388"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eaLnBrk="1" hangingPunct="1">
              <a:lnSpc>
                <a:spcPct val="110000"/>
              </a:lnSpc>
              <a:buClr>
                <a:srgbClr val="CC0000"/>
              </a:buClr>
              <a:buFont typeface="Wingdings" pitchFamily="2" charset="2"/>
              <a:buNone/>
              <a:defRPr/>
            </a:pPr>
            <a:r>
              <a:rPr lang="zh-CN" altLang="en-US" sz="2400" kern="0">
                <a:solidFill>
                  <a:srgbClr val="000000"/>
                </a:solidFill>
              </a:rPr>
              <a:t>当电路为积分运算时，</a:t>
            </a:r>
          </a:p>
        </p:txBody>
      </p:sp>
      <p:grpSp>
        <p:nvGrpSpPr>
          <p:cNvPr id="25" name="Group 11"/>
          <p:cNvGrpSpPr>
            <a:grpSpLocks/>
          </p:cNvGrpSpPr>
          <p:nvPr/>
        </p:nvGrpSpPr>
        <p:grpSpPr bwMode="auto">
          <a:xfrm>
            <a:off x="471488" y="4522788"/>
            <a:ext cx="3336925" cy="493712"/>
            <a:chOff x="143" y="2889"/>
            <a:chExt cx="2102" cy="311"/>
          </a:xfrm>
        </p:grpSpPr>
        <p:sp>
          <p:nvSpPr>
            <p:cNvPr id="26" name="Rectangle 12"/>
            <p:cNvSpPr>
              <a:spLocks noChangeArrowheads="1"/>
            </p:cNvSpPr>
            <p:nvPr/>
          </p:nvSpPr>
          <p:spPr bwMode="auto">
            <a:xfrm>
              <a:off x="143" y="2889"/>
              <a:ext cx="2102" cy="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eaLnBrk="1" hangingPunct="1">
                <a:lnSpc>
                  <a:spcPct val="110000"/>
                </a:lnSpc>
                <a:buClr>
                  <a:srgbClr val="CC0000"/>
                </a:buClr>
                <a:buFont typeface="Wingdings" pitchFamily="2" charset="2"/>
                <a:buNone/>
                <a:defRPr/>
              </a:pPr>
              <a:r>
                <a:rPr lang="zh-CN" altLang="en-US" sz="2400" kern="0" dirty="0">
                  <a:solidFill>
                    <a:srgbClr val="000000"/>
                  </a:solidFill>
                  <a:latin typeface="Times New Roman" pitchFamily="18" charset="0"/>
                </a:rPr>
                <a:t>即     换成电容</a:t>
              </a:r>
              <a:r>
                <a:rPr lang="en-US" altLang="zh-CN" sz="2400" i="1" kern="0" dirty="0">
                  <a:solidFill>
                    <a:srgbClr val="000000"/>
                  </a:solidFill>
                  <a:latin typeface="Times New Roman" pitchFamily="18" charset="0"/>
                </a:rPr>
                <a:t>C</a:t>
              </a:r>
              <a:r>
                <a:rPr lang="zh-CN" altLang="en-US" sz="2400" kern="0" dirty="0">
                  <a:solidFill>
                    <a:srgbClr val="000000"/>
                  </a:solidFill>
                  <a:latin typeface="Times New Roman" pitchFamily="18" charset="0"/>
                </a:rPr>
                <a:t>，则</a:t>
              </a:r>
            </a:p>
          </p:txBody>
        </p:sp>
        <p:graphicFrame>
          <p:nvGraphicFramePr>
            <p:cNvPr id="88079" name="Object 13"/>
            <p:cNvGraphicFramePr>
              <a:graphicFrameLocks noChangeAspect="1"/>
            </p:cNvGraphicFramePr>
            <p:nvPr/>
          </p:nvGraphicFramePr>
          <p:xfrm>
            <a:off x="392" y="2915"/>
            <a:ext cx="224" cy="256"/>
          </p:xfrm>
          <a:graphic>
            <a:graphicData uri="http://schemas.openxmlformats.org/presentationml/2006/ole">
              <mc:AlternateContent xmlns:mc="http://schemas.openxmlformats.org/markup-compatibility/2006">
                <mc:Choice xmlns:v="urn:schemas-microsoft-com:vml" Requires="v">
                  <p:oleObj spid="_x0000_s64526" name="公式" r:id="rId11" imgW="177569" imgH="202936" progId="Equation.3">
                    <p:embed/>
                  </p:oleObj>
                </mc:Choice>
                <mc:Fallback>
                  <p:oleObj name="公式" r:id="rId11" imgW="177569" imgH="202936" progId="Equation.3">
                    <p:embed/>
                    <p:pic>
                      <p:nvPicPr>
                        <p:cNvPr id="88079" name="Object 13"/>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2" y="2915"/>
                          <a:ext cx="224" cy="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aphicFrame>
        <p:nvGraphicFramePr>
          <p:cNvPr id="28" name="Object 14"/>
          <p:cNvGraphicFramePr>
            <a:graphicFrameLocks noChangeAspect="1"/>
          </p:cNvGraphicFramePr>
          <p:nvPr/>
        </p:nvGraphicFramePr>
        <p:xfrm>
          <a:off x="938213" y="4967288"/>
          <a:ext cx="6550025" cy="773112"/>
        </p:xfrm>
        <a:graphic>
          <a:graphicData uri="http://schemas.openxmlformats.org/presentationml/2006/ole">
            <mc:AlternateContent xmlns:mc="http://schemas.openxmlformats.org/markup-compatibility/2006">
              <mc:Choice xmlns:v="urn:schemas-microsoft-com:vml" Requires="v">
                <p:oleObj spid="_x0000_s64527" name="Equation" r:id="rId13" imgW="3657600" imgH="431800" progId="Equation.3">
                  <p:embed/>
                </p:oleObj>
              </mc:Choice>
              <mc:Fallback>
                <p:oleObj name="Equation" r:id="rId13" imgW="3657600" imgH="431800" progId="Equation.3">
                  <p:embed/>
                  <p:pic>
                    <p:nvPicPr>
                      <p:cNvPr id="28" name="Object 14"/>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938213" y="4967288"/>
                        <a:ext cx="6550025" cy="77311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9" name="Rectangle 15"/>
          <p:cNvSpPr>
            <a:spLocks noChangeArrowheads="1"/>
          </p:cNvSpPr>
          <p:nvPr/>
        </p:nvSpPr>
        <p:spPr bwMode="auto">
          <a:xfrm>
            <a:off x="1035050" y="5697538"/>
            <a:ext cx="7339013" cy="493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eaLnBrk="1" hangingPunct="1">
              <a:lnSpc>
                <a:spcPct val="110000"/>
              </a:lnSpc>
              <a:buClr>
                <a:srgbClr val="CC0000"/>
              </a:buClr>
              <a:buFont typeface="Wingdings" pitchFamily="2" charset="2"/>
              <a:buNone/>
              <a:defRPr/>
            </a:pPr>
            <a:r>
              <a:rPr lang="zh-CN" altLang="en-US" sz="2400" kern="0" dirty="0">
                <a:solidFill>
                  <a:srgbClr val="FF0000"/>
                </a:solidFill>
              </a:rPr>
              <a:t>时间越长，误差越大，且易使输出进入饱和状态。</a:t>
            </a:r>
          </a:p>
        </p:txBody>
      </p:sp>
      <p:grpSp>
        <p:nvGrpSpPr>
          <p:cNvPr id="30" name="Group 16"/>
          <p:cNvGrpSpPr>
            <a:grpSpLocks/>
          </p:cNvGrpSpPr>
          <p:nvPr/>
        </p:nvGrpSpPr>
        <p:grpSpPr bwMode="auto">
          <a:xfrm>
            <a:off x="531813" y="3425825"/>
            <a:ext cx="3895725" cy="501650"/>
            <a:chOff x="146" y="2157"/>
            <a:chExt cx="2454" cy="316"/>
          </a:xfrm>
        </p:grpSpPr>
        <p:graphicFrame>
          <p:nvGraphicFramePr>
            <p:cNvPr id="88076" name="Object 17"/>
            <p:cNvGraphicFramePr>
              <a:graphicFrameLocks noChangeAspect="1"/>
            </p:cNvGraphicFramePr>
            <p:nvPr/>
          </p:nvGraphicFramePr>
          <p:xfrm>
            <a:off x="146" y="2217"/>
            <a:ext cx="739" cy="256"/>
          </p:xfrm>
          <a:graphic>
            <a:graphicData uri="http://schemas.openxmlformats.org/presentationml/2006/ole">
              <mc:AlternateContent xmlns:mc="http://schemas.openxmlformats.org/markup-compatibility/2006">
                <mc:Choice xmlns:v="urn:schemas-microsoft-com:vml" Requires="v">
                  <p:oleObj spid="_x0000_s64528" name="公式" r:id="rId15" imgW="583947" imgH="203112" progId="Equation.3">
                    <p:embed/>
                  </p:oleObj>
                </mc:Choice>
                <mc:Fallback>
                  <p:oleObj name="公式" r:id="rId15" imgW="583947" imgH="203112" progId="Equation.3">
                    <p:embed/>
                    <p:pic>
                      <p:nvPicPr>
                        <p:cNvPr id="88076" name="Object 17"/>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146" y="2217"/>
                          <a:ext cx="739" cy="25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32" name="Rectangle 18"/>
            <p:cNvSpPr>
              <a:spLocks noChangeArrowheads="1"/>
            </p:cNvSpPr>
            <p:nvPr/>
          </p:nvSpPr>
          <p:spPr bwMode="auto">
            <a:xfrm>
              <a:off x="810" y="2157"/>
              <a:ext cx="1790" cy="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lgn="l">
                <a:spcBef>
                  <a:spcPct val="20000"/>
                </a:spcBef>
                <a:buClr>
                  <a:schemeClr val="accent2"/>
                </a:buClr>
                <a:buFont typeface="Wingdings" pitchFamily="2" charset="2"/>
                <a:buChar char="o"/>
                <a:defRPr sz="3000" b="1">
                  <a:solidFill>
                    <a:schemeClr val="tx1"/>
                  </a:solidFill>
                  <a:latin typeface="Arial Narrow" pitchFamily="34" charset="0"/>
                  <a:ea typeface="楷体_GB2312" pitchFamily="49" charset="-122"/>
                </a:defRPr>
              </a:lvl1pPr>
              <a:lvl2pPr marL="762000" indent="-285750" algn="l">
                <a:spcBef>
                  <a:spcPct val="20000"/>
                </a:spcBef>
                <a:buClr>
                  <a:schemeClr val="accent2"/>
                </a:buClr>
                <a:buFont typeface="Wingdings" pitchFamily="2" charset="2"/>
                <a:buChar char="n"/>
                <a:defRPr sz="3000" b="1">
                  <a:solidFill>
                    <a:schemeClr val="tx1"/>
                  </a:solidFill>
                  <a:latin typeface="Arial Narrow" pitchFamily="34" charset="0"/>
                  <a:ea typeface="楷体_GB2312" pitchFamily="49" charset="-122"/>
                </a:defRPr>
              </a:lvl2pPr>
              <a:lvl3pPr marL="1181100" indent="-228600" algn="l">
                <a:spcBef>
                  <a:spcPct val="20000"/>
                </a:spcBef>
                <a:buClr>
                  <a:schemeClr val="accent2"/>
                </a:buClr>
                <a:buFont typeface="Wingdings" pitchFamily="2" charset="2"/>
                <a:buChar char="o"/>
                <a:defRPr sz="2800" b="1">
                  <a:solidFill>
                    <a:schemeClr val="tx1"/>
                  </a:solidFill>
                  <a:latin typeface="Arial Narrow" pitchFamily="34" charset="0"/>
                  <a:ea typeface="楷体_GB2312" pitchFamily="49" charset="-122"/>
                </a:defRPr>
              </a:lvl3pPr>
              <a:lvl4pPr marL="1600200" indent="-228600" algn="l">
                <a:spcBef>
                  <a:spcPct val="20000"/>
                </a:spcBef>
                <a:buClr>
                  <a:schemeClr val="accent2"/>
                </a:buClr>
                <a:buFont typeface="Wingdings" pitchFamily="2" charset="2"/>
                <a:buChar char="n"/>
                <a:defRPr sz="2400" b="1">
                  <a:solidFill>
                    <a:schemeClr val="tx1"/>
                  </a:solidFill>
                  <a:latin typeface="Arial Narrow" pitchFamily="34" charset="0"/>
                  <a:ea typeface="楷体_GB2312" pitchFamily="49" charset="-122"/>
                </a:defRPr>
              </a:lvl4pPr>
              <a:lvl5pPr marL="2057400" indent="-228600" algn="l">
                <a:spcBef>
                  <a:spcPct val="25000"/>
                </a:spcBef>
                <a:buClr>
                  <a:schemeClr val="accent2"/>
                </a:buClr>
                <a:buFont typeface="Wingdings" pitchFamily="2" charset="2"/>
                <a:buChar char="§"/>
                <a:defRPr sz="2400" b="1">
                  <a:solidFill>
                    <a:schemeClr val="tx1"/>
                  </a:solidFill>
                  <a:latin typeface="Arial Narrow" pitchFamily="34" charset="0"/>
                  <a:ea typeface="楷体_GB2312" pitchFamily="49" charset="-122"/>
                </a:defRPr>
              </a:lvl5pPr>
              <a:lvl6pPr marL="25146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6pPr>
              <a:lvl7pPr marL="29718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7pPr>
              <a:lvl8pPr marL="34290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8pPr>
              <a:lvl9pPr marL="3886200" indent="-228600" fontAlgn="base">
                <a:spcBef>
                  <a:spcPct val="25000"/>
                </a:spcBef>
                <a:spcAft>
                  <a:spcPct val="0"/>
                </a:spcAft>
                <a:buClr>
                  <a:schemeClr val="accent2"/>
                </a:buClr>
                <a:buFont typeface="Wingdings" pitchFamily="2" charset="2"/>
                <a:buChar char="§"/>
                <a:defRPr sz="2400" b="1">
                  <a:solidFill>
                    <a:schemeClr val="tx1"/>
                  </a:solidFill>
                  <a:latin typeface="Arial Narrow" pitchFamily="34" charset="0"/>
                  <a:ea typeface="楷体_GB2312" pitchFamily="49" charset="-122"/>
                </a:defRPr>
              </a:lvl9pPr>
            </a:lstStyle>
            <a:p>
              <a:pPr algn="just" eaLnBrk="1" hangingPunct="1">
                <a:lnSpc>
                  <a:spcPct val="110000"/>
                </a:lnSpc>
                <a:buClr>
                  <a:srgbClr val="CC0000"/>
                </a:buClr>
                <a:buFont typeface="Wingdings" pitchFamily="2" charset="2"/>
                <a:buNone/>
                <a:defRPr/>
              </a:pPr>
              <a:r>
                <a:rPr lang="zh-CN" altLang="en-US" sz="2400" kern="0">
                  <a:solidFill>
                    <a:srgbClr val="000000"/>
                  </a:solidFill>
                </a:rPr>
                <a:t>引起的误差仍存在</a:t>
              </a:r>
            </a:p>
          </p:txBody>
        </p:sp>
      </p:grpSp>
      <p:graphicFrame>
        <p:nvGraphicFramePr>
          <p:cNvPr id="88075" name="对象 32"/>
          <p:cNvGraphicFramePr>
            <a:graphicFrameLocks noChangeAspect="1"/>
          </p:cNvGraphicFramePr>
          <p:nvPr/>
        </p:nvGraphicFramePr>
        <p:xfrm>
          <a:off x="4500563" y="1649413"/>
          <a:ext cx="4470400" cy="2932112"/>
        </p:xfrm>
        <a:graphic>
          <a:graphicData uri="http://schemas.openxmlformats.org/presentationml/2006/ole">
            <mc:AlternateContent xmlns:mc="http://schemas.openxmlformats.org/markup-compatibility/2006">
              <mc:Choice xmlns:v="urn:schemas-microsoft-com:vml" Requires="v">
                <p:oleObj spid="_x0000_s64529" name="Picture" r:id="rId17" imgW="3193824" imgH="2094685" progId="Word.Picture.8">
                  <p:embed/>
                </p:oleObj>
              </mc:Choice>
              <mc:Fallback>
                <p:oleObj name="Picture" r:id="rId17" imgW="3193824" imgH="2094685" progId="Word.Picture.8">
                  <p:embed/>
                  <p:pic>
                    <p:nvPicPr>
                      <p:cNvPr id="88075" name="对象 32"/>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4500563" y="1649413"/>
                        <a:ext cx="44704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8" presetClass="entr" presetSubtype="6"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strips(downRight)">
                                      <p:cBhvr>
                                        <p:cTn id="7" dur="500"/>
                                        <p:tgtEl>
                                          <p:spTgt spid="20"/>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8" presetClass="entr" presetSubtype="6" fill="hold" nodeType="click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strips(downRight)">
                                      <p:cBhvr>
                                        <p:cTn id="12" dur="500"/>
                                        <p:tgtEl>
                                          <p:spTgt spid="19"/>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18" presetClass="entr" presetSubtype="6"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strips(downRight)">
                                      <p:cBhvr>
                                        <p:cTn id="17" dur="500"/>
                                        <p:tgtEl>
                                          <p:spTgt spid="30"/>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18" presetClass="entr" presetSubtype="6" fill="hold" grpId="0"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strips(downRight)">
                                      <p:cBhvr>
                                        <p:cTn id="22" dur="500"/>
                                        <p:tgtEl>
                                          <p:spTgt spid="2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18" presetClass="entr" presetSubtype="6"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strips(downRight)">
                                      <p:cBhvr>
                                        <p:cTn id="27" dur="500"/>
                                        <p:tgtEl>
                                          <p:spTgt spid="25"/>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18" presetClass="entr" presetSubtype="6" fill="hold" nodeType="clickEffect">
                                  <p:stCondLst>
                                    <p:cond delay="0"/>
                                  </p:stCondLst>
                                  <p:childTnLst>
                                    <p:set>
                                      <p:cBhvr>
                                        <p:cTn id="31" dur="1" fill="hold">
                                          <p:stCondLst>
                                            <p:cond delay="0"/>
                                          </p:stCondLst>
                                        </p:cTn>
                                        <p:tgtEl>
                                          <p:spTgt spid="28"/>
                                        </p:tgtEl>
                                        <p:attrNameLst>
                                          <p:attrName>style.visibility</p:attrName>
                                        </p:attrNameLst>
                                      </p:cBhvr>
                                      <p:to>
                                        <p:strVal val="visible"/>
                                      </p:to>
                                    </p:set>
                                    <p:animEffect transition="in" filter="strips(downRight)">
                                      <p:cBhvr>
                                        <p:cTn id="32" dur="500"/>
                                        <p:tgtEl>
                                          <p:spTgt spid="28"/>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18" presetClass="entr" presetSubtype="6" fill="hold" grpId="0" nodeType="clickEffect">
                                  <p:stCondLst>
                                    <p:cond delay="0"/>
                                  </p:stCondLst>
                                  <p:childTnLst>
                                    <p:set>
                                      <p:cBhvr>
                                        <p:cTn id="36" dur="1" fill="hold">
                                          <p:stCondLst>
                                            <p:cond delay="0"/>
                                          </p:stCondLst>
                                        </p:cTn>
                                        <p:tgtEl>
                                          <p:spTgt spid="29"/>
                                        </p:tgtEl>
                                        <p:attrNameLst>
                                          <p:attrName>style.visibility</p:attrName>
                                        </p:attrNameLst>
                                      </p:cBhvr>
                                      <p:to>
                                        <p:strVal val="visible"/>
                                      </p:to>
                                    </p:set>
                                    <p:animEffect transition="in" filter="strips(downRight)">
                                      <p:cBhvr>
                                        <p:cTn id="37"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utoUpdateAnimBg="0"/>
      <p:bldP spid="29" grpId="0"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标题 1"/>
          <p:cNvSpPr>
            <a:spLocks noGrp="1"/>
          </p:cNvSpPr>
          <p:nvPr>
            <p:ph type="title"/>
          </p:nvPr>
        </p:nvSpPr>
        <p:spPr>
          <a:xfrm>
            <a:off x="701675" y="71438"/>
            <a:ext cx="7888288" cy="646112"/>
          </a:xfrm>
        </p:spPr>
        <p:txBody>
          <a:bodyPr/>
          <a:lstStyle/>
          <a:p>
            <a:pPr eaLnBrk="1" hangingPunct="1"/>
            <a:r>
              <a:rPr lang="en-US" altLang="zh-CN"/>
              <a:t>7.6.2  </a:t>
            </a:r>
            <a:r>
              <a:rPr lang="zh-CN" altLang="en-US"/>
              <a:t>集成运放应用中的实际问题</a:t>
            </a:r>
          </a:p>
        </p:txBody>
      </p:sp>
      <p:sp>
        <p:nvSpPr>
          <p:cNvPr id="89091" name="Text Box 2"/>
          <p:cNvSpPr txBox="1">
            <a:spLocks noChangeArrowheads="1"/>
          </p:cNvSpPr>
          <p:nvPr/>
        </p:nvSpPr>
        <p:spPr bwMode="auto">
          <a:xfrm>
            <a:off x="457200" y="765175"/>
            <a:ext cx="6553200"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800" b="1">
                <a:solidFill>
                  <a:srgbClr val="800000"/>
                </a:solidFill>
                <a:latin typeface="Times New Roman" panose="02020603050405020304" pitchFamily="18" charset="0"/>
                <a:ea typeface="楷体_GB2312" pitchFamily="49" charset="-122"/>
              </a:rPr>
              <a:t>3.  </a:t>
            </a:r>
            <a:r>
              <a:rPr kumimoji="1" lang="zh-CN" altLang="en-US" sz="2800" b="1">
                <a:solidFill>
                  <a:srgbClr val="800000"/>
                </a:solidFill>
                <a:latin typeface="Times New Roman" panose="02020603050405020304" pitchFamily="18" charset="0"/>
                <a:ea typeface="楷体_GB2312" pitchFamily="49" charset="-122"/>
              </a:rPr>
              <a:t>调零补偿</a:t>
            </a:r>
          </a:p>
        </p:txBody>
      </p:sp>
      <p:grpSp>
        <p:nvGrpSpPr>
          <p:cNvPr id="8" name="Group 3"/>
          <p:cNvGrpSpPr>
            <a:grpSpLocks/>
          </p:cNvGrpSpPr>
          <p:nvPr/>
        </p:nvGrpSpPr>
        <p:grpSpPr bwMode="auto">
          <a:xfrm>
            <a:off x="457200" y="1679575"/>
            <a:ext cx="8458200" cy="3124200"/>
            <a:chOff x="288" y="1104"/>
            <a:chExt cx="5328" cy="1968"/>
          </a:xfrm>
        </p:grpSpPr>
        <p:sp>
          <p:nvSpPr>
            <p:cNvPr id="9" name="Rectangle 4"/>
            <p:cNvSpPr>
              <a:spLocks noChangeArrowheads="1"/>
            </p:cNvSpPr>
            <p:nvPr/>
          </p:nvSpPr>
          <p:spPr bwMode="auto">
            <a:xfrm>
              <a:off x="288" y="2784"/>
              <a:ext cx="532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defRPr/>
              </a:pPr>
              <a:r>
                <a:rPr kumimoji="1" lang="zh-CN" altLang="en-US" sz="2400" b="1" kern="0">
                  <a:solidFill>
                    <a:srgbClr val="000000"/>
                  </a:solidFill>
                  <a:latin typeface="楷体_GB2312" pitchFamily="49" charset="-122"/>
                  <a:ea typeface="楷体_GB2312" pitchFamily="49" charset="-122"/>
                </a:rPr>
                <a:t>（</a:t>
              </a:r>
              <a:r>
                <a:rPr kumimoji="1" lang="en-US" altLang="zh-CN" sz="2400" b="1" kern="0">
                  <a:solidFill>
                    <a:srgbClr val="000000"/>
                  </a:solidFill>
                  <a:latin typeface="楷体_GB2312" pitchFamily="49" charset="-122"/>
                  <a:ea typeface="楷体_GB2312" pitchFamily="49" charset="-122"/>
                </a:rPr>
                <a:t>a</a:t>
              </a:r>
              <a:r>
                <a:rPr kumimoji="1" lang="zh-CN" altLang="en-US" sz="2400" b="1" kern="0">
                  <a:solidFill>
                    <a:srgbClr val="000000"/>
                  </a:solidFill>
                  <a:latin typeface="楷体_GB2312" pitchFamily="49" charset="-122"/>
                  <a:ea typeface="楷体_GB2312" pitchFamily="49" charset="-122"/>
                </a:rPr>
                <a:t>）调零电路    （</a:t>
              </a:r>
              <a:r>
                <a:rPr kumimoji="1" lang="en-US" altLang="zh-CN" sz="2400" b="1" kern="0">
                  <a:solidFill>
                    <a:srgbClr val="000000"/>
                  </a:solidFill>
                  <a:latin typeface="楷体_GB2312" pitchFamily="49" charset="-122"/>
                  <a:ea typeface="楷体_GB2312" pitchFamily="49" charset="-122"/>
                </a:rPr>
                <a:t>b</a:t>
              </a:r>
              <a:r>
                <a:rPr kumimoji="1" lang="zh-CN" altLang="en-US" sz="2400" b="1" kern="0">
                  <a:solidFill>
                    <a:srgbClr val="000000"/>
                  </a:solidFill>
                  <a:latin typeface="楷体_GB2312" pitchFamily="49" charset="-122"/>
                  <a:ea typeface="楷体_GB2312" pitchFamily="49" charset="-122"/>
                </a:rPr>
                <a:t>）反相端加入补偿电路</a:t>
              </a:r>
            </a:p>
          </p:txBody>
        </p:sp>
        <p:graphicFrame>
          <p:nvGraphicFramePr>
            <p:cNvPr id="89094" name="Object 5"/>
            <p:cNvGraphicFramePr>
              <a:graphicFrameLocks noChangeAspect="1"/>
            </p:cNvGraphicFramePr>
            <p:nvPr/>
          </p:nvGraphicFramePr>
          <p:xfrm>
            <a:off x="576" y="1104"/>
            <a:ext cx="4525" cy="1644"/>
          </p:xfrm>
          <a:graphic>
            <a:graphicData uri="http://schemas.openxmlformats.org/presentationml/2006/ole">
              <mc:AlternateContent xmlns:mc="http://schemas.openxmlformats.org/markup-compatibility/2006">
                <mc:Choice xmlns:v="urn:schemas-microsoft-com:vml" Requires="v">
                  <p:oleObj spid="_x0000_s65539" r:id="rId3" imgW="3590544" imgH="1304544" progId="Word.Picture.8">
                    <p:embed/>
                  </p:oleObj>
                </mc:Choice>
                <mc:Fallback>
                  <p:oleObj r:id="rId3" imgW="3590544" imgH="1304544" progId="Word.Picture.8">
                    <p:embed/>
                    <p:pic>
                      <p:nvPicPr>
                        <p:cNvPr id="89094"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6" y="1104"/>
                          <a:ext cx="4525" cy="164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37"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标题 1"/>
          <p:cNvSpPr>
            <a:spLocks noGrp="1"/>
          </p:cNvSpPr>
          <p:nvPr>
            <p:ph type="title"/>
          </p:nvPr>
        </p:nvSpPr>
        <p:spPr>
          <a:xfrm>
            <a:off x="701675" y="71438"/>
            <a:ext cx="7888288" cy="646112"/>
          </a:xfrm>
        </p:spPr>
        <p:txBody>
          <a:bodyPr/>
          <a:lstStyle/>
          <a:p>
            <a:pPr eaLnBrk="1" hangingPunct="1"/>
            <a:r>
              <a:rPr lang="en-US" altLang="zh-CN"/>
              <a:t>7.6.2  </a:t>
            </a:r>
            <a:r>
              <a:rPr lang="zh-CN" altLang="en-US"/>
              <a:t>集成运放应用中的实际问题</a:t>
            </a:r>
          </a:p>
        </p:txBody>
      </p:sp>
      <p:graphicFrame>
        <p:nvGraphicFramePr>
          <p:cNvPr id="90115" name="对象 2"/>
          <p:cNvGraphicFramePr>
            <a:graphicFrameLocks noChangeAspect="1"/>
          </p:cNvGraphicFramePr>
          <p:nvPr/>
        </p:nvGraphicFramePr>
        <p:xfrm>
          <a:off x="590550" y="765175"/>
          <a:ext cx="7942263" cy="5078413"/>
        </p:xfrm>
        <a:graphic>
          <a:graphicData uri="http://schemas.openxmlformats.org/presentationml/2006/ole">
            <mc:AlternateContent xmlns:mc="http://schemas.openxmlformats.org/markup-compatibility/2006">
              <mc:Choice xmlns:v="urn:schemas-microsoft-com:vml" Requires="v">
                <p:oleObj spid="_x0000_s66563" name="Picture" r:id="rId3" imgW="5672703" imgH="3627907" progId="Word.Picture.8">
                  <p:embed/>
                </p:oleObj>
              </mc:Choice>
              <mc:Fallback>
                <p:oleObj name="Picture" r:id="rId3" imgW="5672703" imgH="3627907" progId="Word.Picture.8">
                  <p:embed/>
                  <p:pic>
                    <p:nvPicPr>
                      <p:cNvPr id="90115" name="对象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0550" y="765175"/>
                        <a:ext cx="7942263" cy="5078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0116" name="Oval 4"/>
          <p:cNvSpPr>
            <a:spLocks noChangeArrowheads="1"/>
          </p:cNvSpPr>
          <p:nvPr/>
        </p:nvSpPr>
        <p:spPr bwMode="auto">
          <a:xfrm>
            <a:off x="923925" y="3963988"/>
            <a:ext cx="2230438" cy="1944687"/>
          </a:xfrm>
          <a:prstGeom prst="ellipse">
            <a:avLst/>
          </a:prstGeom>
          <a:noFill/>
          <a:ln w="28575">
            <a:solidFill>
              <a:srgbClr val="33CC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endParaRPr lang="zh-CN" altLang="en-US" sz="1800"/>
          </a:p>
        </p:txBody>
      </p:sp>
      <p:sp>
        <p:nvSpPr>
          <p:cNvPr id="90117" name="AutoShape 5"/>
          <p:cNvSpPr>
            <a:spLocks noChangeArrowheads="1"/>
          </p:cNvSpPr>
          <p:nvPr/>
        </p:nvSpPr>
        <p:spPr bwMode="auto">
          <a:xfrm>
            <a:off x="2868613" y="5803900"/>
            <a:ext cx="2782887" cy="511175"/>
          </a:xfrm>
          <a:prstGeom prst="wedgeRoundRectCallout">
            <a:avLst>
              <a:gd name="adj1" fmla="val -47093"/>
              <a:gd name="adj2" fmla="val -105977"/>
              <a:gd name="adj3" fmla="val 16667"/>
            </a:avLst>
          </a:prstGeom>
          <a:solidFill>
            <a:srgbClr val="FFFF99"/>
          </a:solidFill>
          <a:ln w="19050">
            <a:solidFill>
              <a:srgbClr val="33CC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spcBef>
                <a:spcPct val="0"/>
              </a:spcBef>
              <a:buFontTx/>
              <a:buNone/>
            </a:pPr>
            <a:r>
              <a:rPr lang="en-US" altLang="zh-CN" sz="2400" b="1">
                <a:latin typeface="Times New Roman" panose="02020603050405020304" pitchFamily="18" charset="0"/>
                <a:ea typeface="楷体_GB2312" pitchFamily="49" charset="-122"/>
              </a:rPr>
              <a:t>741</a:t>
            </a:r>
            <a:r>
              <a:rPr lang="zh-CN" altLang="en-US" sz="2400" b="1">
                <a:latin typeface="Times New Roman" panose="02020603050405020304" pitchFamily="18" charset="0"/>
                <a:ea typeface="楷体_GB2312" pitchFamily="49" charset="-122"/>
              </a:rPr>
              <a:t>中的调零电路 </a:t>
            </a:r>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标题 1"/>
          <p:cNvSpPr>
            <a:spLocks noGrp="1"/>
          </p:cNvSpPr>
          <p:nvPr>
            <p:ph type="title"/>
          </p:nvPr>
        </p:nvSpPr>
        <p:spPr>
          <a:xfrm>
            <a:off x="701675" y="71438"/>
            <a:ext cx="7888288" cy="646112"/>
          </a:xfrm>
        </p:spPr>
        <p:txBody>
          <a:bodyPr/>
          <a:lstStyle/>
          <a:p>
            <a:pPr eaLnBrk="1" hangingPunct="1"/>
            <a:r>
              <a:rPr lang="en-US" altLang="zh-CN"/>
              <a:t>7.6.2  </a:t>
            </a:r>
            <a:r>
              <a:rPr lang="zh-CN" altLang="en-US"/>
              <a:t>集成运放应用中的实际问题</a:t>
            </a:r>
          </a:p>
        </p:txBody>
      </p:sp>
      <p:graphicFrame>
        <p:nvGraphicFramePr>
          <p:cNvPr id="91139" name="Object 8"/>
          <p:cNvGraphicFramePr>
            <a:graphicFrameLocks noChangeAspect="1"/>
          </p:cNvGraphicFramePr>
          <p:nvPr/>
        </p:nvGraphicFramePr>
        <p:xfrm>
          <a:off x="17463" y="1720850"/>
          <a:ext cx="9055100" cy="4235450"/>
        </p:xfrm>
        <a:graphic>
          <a:graphicData uri="http://schemas.openxmlformats.org/presentationml/2006/ole">
            <mc:AlternateContent xmlns:mc="http://schemas.openxmlformats.org/markup-compatibility/2006">
              <mc:Choice xmlns:v="urn:schemas-microsoft-com:vml" Requires="v">
                <p:oleObj spid="_x0000_s67587" name="图片" r:id="rId3" imgW="5026512" imgH="2355612" progId="Word.Picture.8">
                  <p:embed/>
                </p:oleObj>
              </mc:Choice>
              <mc:Fallback>
                <p:oleObj name="图片" r:id="rId3" imgW="5026512" imgH="2355612" progId="Word.Picture.8">
                  <p:embed/>
                  <p:pic>
                    <p:nvPicPr>
                      <p:cNvPr id="91139" name="Object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463" y="1720850"/>
                        <a:ext cx="9055100" cy="4235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91140" name="Oval 5"/>
          <p:cNvSpPr>
            <a:spLocks noChangeArrowheads="1"/>
          </p:cNvSpPr>
          <p:nvPr/>
        </p:nvSpPr>
        <p:spPr bwMode="auto">
          <a:xfrm>
            <a:off x="1655763" y="1412875"/>
            <a:ext cx="2278062" cy="2022475"/>
          </a:xfrm>
          <a:prstGeom prst="ellipse">
            <a:avLst/>
          </a:prstGeom>
          <a:noFill/>
          <a:ln w="28575">
            <a:solidFill>
              <a:srgbClr val="33CCCC"/>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endParaRPr lang="zh-CN" altLang="en-US" sz="1800" b="1">
              <a:solidFill>
                <a:srgbClr val="000000"/>
              </a:solidFill>
              <a:latin typeface="Arial Narrow" panose="020B0606020202030204" pitchFamily="34" charset="0"/>
            </a:endParaRPr>
          </a:p>
        </p:txBody>
      </p:sp>
      <p:sp>
        <p:nvSpPr>
          <p:cNvPr id="91141" name="AutoShape 6"/>
          <p:cNvSpPr>
            <a:spLocks noChangeArrowheads="1"/>
          </p:cNvSpPr>
          <p:nvPr/>
        </p:nvSpPr>
        <p:spPr bwMode="auto">
          <a:xfrm>
            <a:off x="3933825" y="908050"/>
            <a:ext cx="2782888" cy="504825"/>
          </a:xfrm>
          <a:prstGeom prst="wedgeRoundRectCallout">
            <a:avLst>
              <a:gd name="adj1" fmla="val -55250"/>
              <a:gd name="adj2" fmla="val 140250"/>
              <a:gd name="adj3" fmla="val 16667"/>
            </a:avLst>
          </a:prstGeom>
          <a:solidFill>
            <a:srgbClr val="FFFF99"/>
          </a:solidFill>
          <a:ln w="19050">
            <a:solidFill>
              <a:srgbClr val="33CCCC"/>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algn="ctr" eaLnBrk="1" hangingPunct="1">
              <a:spcBef>
                <a:spcPct val="0"/>
              </a:spcBef>
              <a:buFontTx/>
              <a:buNone/>
            </a:pPr>
            <a:r>
              <a:rPr lang="en-US" altLang="zh-CN" sz="2400" b="1">
                <a:solidFill>
                  <a:srgbClr val="000000"/>
                </a:solidFill>
                <a:latin typeface="Times New Roman" panose="02020603050405020304" pitchFamily="18" charset="0"/>
                <a:ea typeface="楷体_GB2312" pitchFamily="49" charset="-122"/>
              </a:rPr>
              <a:t>356</a:t>
            </a:r>
            <a:r>
              <a:rPr lang="zh-CN" altLang="en-US" sz="2400" b="1">
                <a:solidFill>
                  <a:srgbClr val="000000"/>
                </a:solidFill>
                <a:latin typeface="Times New Roman" panose="02020603050405020304" pitchFamily="18" charset="0"/>
                <a:ea typeface="楷体_GB2312" pitchFamily="49" charset="-122"/>
              </a:rPr>
              <a:t>中的调零电路 </a:t>
            </a:r>
          </a:p>
        </p:txBody>
      </p:sp>
      <p:sp>
        <p:nvSpPr>
          <p:cNvPr id="91142" name="Text Box 9"/>
          <p:cNvSpPr txBox="1">
            <a:spLocks noChangeArrowheads="1"/>
          </p:cNvSpPr>
          <p:nvPr/>
        </p:nvSpPr>
        <p:spPr bwMode="auto">
          <a:xfrm>
            <a:off x="457200" y="765175"/>
            <a:ext cx="6553200" cy="604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cap="sq">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eaLnBrk="1" hangingPunct="1">
              <a:lnSpc>
                <a:spcPct val="120000"/>
              </a:lnSpc>
              <a:spcBef>
                <a:spcPct val="0"/>
              </a:spcBef>
              <a:buFontTx/>
              <a:buNone/>
            </a:pPr>
            <a:r>
              <a:rPr kumimoji="1" lang="en-US" altLang="zh-CN" sz="2800" b="1">
                <a:solidFill>
                  <a:srgbClr val="800000"/>
                </a:solidFill>
                <a:latin typeface="Times New Roman" panose="02020603050405020304" pitchFamily="18" charset="0"/>
                <a:ea typeface="楷体_GB2312" pitchFamily="49" charset="-122"/>
              </a:rPr>
              <a:t>3.  </a:t>
            </a:r>
            <a:r>
              <a:rPr kumimoji="1" lang="zh-CN" altLang="en-US" sz="2800" b="1">
                <a:solidFill>
                  <a:srgbClr val="800000"/>
                </a:solidFill>
                <a:latin typeface="Times New Roman" panose="02020603050405020304" pitchFamily="18" charset="0"/>
                <a:ea typeface="楷体_GB2312" pitchFamily="49" charset="-122"/>
              </a:rPr>
              <a:t>调零补偿</a:t>
            </a: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木活字">
  <a:themeElements>
    <a:clrScheme name="木活字">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木活字">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木活字">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TM03090434[[fn=木材纹理]]</Template>
  <TotalTime>456</TotalTime>
  <Words>3957</Words>
  <Application>Microsoft Office PowerPoint</Application>
  <PresentationFormat>全屏显示(4:3)</PresentationFormat>
  <Paragraphs>553</Paragraphs>
  <Slides>90</Slides>
  <Notes>0</Notes>
  <HiddenSlides>0</HiddenSlides>
  <MMClips>0</MMClips>
  <ScaleCrop>false</ScaleCrop>
  <HeadingPairs>
    <vt:vector size="8" baseType="variant">
      <vt:variant>
        <vt:lpstr>已用的字体</vt:lpstr>
      </vt:variant>
      <vt:variant>
        <vt:i4>13</vt:i4>
      </vt:variant>
      <vt:variant>
        <vt:lpstr>主题</vt:lpstr>
      </vt:variant>
      <vt:variant>
        <vt:i4>1</vt:i4>
      </vt:variant>
      <vt:variant>
        <vt:lpstr>嵌入 OLE 服务器</vt:lpstr>
      </vt:variant>
      <vt:variant>
        <vt:i4>7</vt:i4>
      </vt:variant>
      <vt:variant>
        <vt:lpstr>幻灯片标题</vt:lpstr>
      </vt:variant>
      <vt:variant>
        <vt:i4>90</vt:i4>
      </vt:variant>
    </vt:vector>
  </HeadingPairs>
  <TitlesOfParts>
    <vt:vector size="111" baseType="lpstr">
      <vt:lpstr>Monotype Sorts</vt:lpstr>
      <vt:lpstr>等线</vt:lpstr>
      <vt:lpstr>黑体</vt:lpstr>
      <vt:lpstr>楷体_GB2312</vt:lpstr>
      <vt:lpstr>宋体</vt:lpstr>
      <vt:lpstr>Arial</vt:lpstr>
      <vt:lpstr>Arial Narrow</vt:lpstr>
      <vt:lpstr>Book Antiqua</vt:lpstr>
      <vt:lpstr>Calibri</vt:lpstr>
      <vt:lpstr>Rockwell</vt:lpstr>
      <vt:lpstr>Rockwell Condensed</vt:lpstr>
      <vt:lpstr>Times New Roman</vt:lpstr>
      <vt:lpstr>Wingdings</vt:lpstr>
      <vt:lpstr>木活字</vt:lpstr>
      <vt:lpstr>图片</vt:lpstr>
      <vt:lpstr>公式</vt:lpstr>
      <vt:lpstr>Equation</vt:lpstr>
      <vt:lpstr>Picture</vt:lpstr>
      <vt:lpstr>Microsoft Word Picture</vt:lpstr>
      <vt:lpstr>Equation.3</vt:lpstr>
      <vt:lpstr>Equation.DSMT4</vt:lpstr>
      <vt:lpstr>电子电路基础</vt:lpstr>
      <vt:lpstr>7.1  模拟集成电路中的直流偏置技术</vt:lpstr>
      <vt:lpstr>7.1.1  FET电流源电路</vt:lpstr>
      <vt:lpstr>7.1.1  FET电流源电路</vt:lpstr>
      <vt:lpstr>7.1.1  FET电流源电路</vt:lpstr>
      <vt:lpstr>7.1.1  FET电流源电路</vt:lpstr>
      <vt:lpstr>7.1.1  FET电流源电路</vt:lpstr>
      <vt:lpstr>7.1.1  FET电流源电路</vt:lpstr>
      <vt:lpstr>7.1.1  FET电流源电路</vt:lpstr>
      <vt:lpstr>7.1.2  BJT电流源电路</vt:lpstr>
      <vt:lpstr>7.1.2  BJT电流源电路</vt:lpstr>
      <vt:lpstr>7.1.2  BJT电流源电路</vt:lpstr>
      <vt:lpstr>7.1.2  BJT电流源电路</vt:lpstr>
      <vt:lpstr>7.1.2  BJT电流源电路</vt:lpstr>
      <vt:lpstr>7.1.2  BJT电流源电路</vt:lpstr>
      <vt:lpstr>7.2  差分式放大电路</vt:lpstr>
      <vt:lpstr>7.2.1  差分式放大电路的一般结构</vt:lpstr>
      <vt:lpstr>7.2.1  差分式放大电路的一般结构</vt:lpstr>
      <vt:lpstr>7.2.1  差分式放大电路的一般结构</vt:lpstr>
      <vt:lpstr>7.2.1  差分式放大电路的一般结构</vt:lpstr>
      <vt:lpstr>7.2.1  差分式放大电路的一般结构</vt:lpstr>
      <vt:lpstr>7.2.2  FET差分式放大电路</vt:lpstr>
      <vt:lpstr>7.2.2  FET差分式放大电路</vt:lpstr>
      <vt:lpstr>7.2.2  FET差分式放大电路</vt:lpstr>
      <vt:lpstr>7.2.2  FET差分式放大电路</vt:lpstr>
      <vt:lpstr>7.2.2  FET差分式放大电路</vt:lpstr>
      <vt:lpstr>7.2.2  FET差分式放大电路</vt:lpstr>
      <vt:lpstr>7.2.2  FET差分式放大电路</vt:lpstr>
      <vt:lpstr>7.2.2  FET差分式放大电路</vt:lpstr>
      <vt:lpstr>7.2.2  FET差分式放大电路</vt:lpstr>
      <vt:lpstr>7.2.2  FET差分式放大电路</vt:lpstr>
      <vt:lpstr>7.2.2  FET差分式放大电路</vt:lpstr>
      <vt:lpstr>7.2.2  FET差分式放大电路</vt:lpstr>
      <vt:lpstr>7.2.2  FET差分式放大电路</vt:lpstr>
      <vt:lpstr>7.2.2  FET差分式放大电路</vt:lpstr>
      <vt:lpstr>7.2.2  FET差分式放大电路</vt:lpstr>
      <vt:lpstr>7.2.2  FET差分式放大电路</vt:lpstr>
      <vt:lpstr>7.2.3  BJT差分式放大电路</vt:lpstr>
      <vt:lpstr>7.2.3  BJT差分式放大电路</vt:lpstr>
      <vt:lpstr>7.2.3  BJT差分式放大电路</vt:lpstr>
      <vt:lpstr>7.2.3  BJT差分式放大电路</vt:lpstr>
      <vt:lpstr>7.3  差分式放大电路的传输特性</vt:lpstr>
      <vt:lpstr>7.3.1  MOSFET差分式放大电路的传输特性</vt:lpstr>
      <vt:lpstr>7.3.1  MOSFET差分式放大电路的传输特性</vt:lpstr>
      <vt:lpstr>7.3.2  BJT差分式放大电路的传输特性</vt:lpstr>
      <vt:lpstr>7.3.2  BJT差分式放大电路的传输特性</vt:lpstr>
      <vt:lpstr>*7.4  带有源负载的差分放大电路</vt:lpstr>
      <vt:lpstr>7.4.1  带有源负载的源极耦合CMOS差分式放大电路</vt:lpstr>
      <vt:lpstr>7.4.1  带有源负载的源极耦合CMOS差分式放大电路</vt:lpstr>
      <vt:lpstr>7.4.1  带有源负载的源极耦合CMOS差分式放大电路</vt:lpstr>
      <vt:lpstr>7.4.1  带有源负载的源极耦合CMOS差分式放大电路</vt:lpstr>
      <vt:lpstr>7.4.1  带有源负载的源极耦合CMOS差分式放大电路</vt:lpstr>
      <vt:lpstr>7.4.1  带有源负载的源极耦合CMOS差分式放大电路</vt:lpstr>
      <vt:lpstr>7.4.2  带有源负载的源极耦合BJT差分式放大电路</vt:lpstr>
      <vt:lpstr>7.4.2  带有源负载的源极耦合BJT差分式放大电路</vt:lpstr>
      <vt:lpstr>7.4.2  带有源负载的源极耦合BJT差分式放大电路</vt:lpstr>
      <vt:lpstr>7.4.2  带有源负载的源极耦合BJT差分式放大电路</vt:lpstr>
      <vt:lpstr>5.7  多级放大电路</vt:lpstr>
      <vt:lpstr>5.7.1  共射-共基放大电路</vt:lpstr>
      <vt:lpstr>5.7.1  共射-共基放大电路</vt:lpstr>
      <vt:lpstr>5.7.1  共射-共基放大电路</vt:lpstr>
      <vt:lpstr>5.7.2  共集-共集放大电路</vt:lpstr>
      <vt:lpstr>5.7.2  共集-共集放大电路</vt:lpstr>
      <vt:lpstr>5.7.2  共集-共集放大电路</vt:lpstr>
      <vt:lpstr>5.7.2  共集-共集放大电路</vt:lpstr>
      <vt:lpstr>5.7.3  共源-共基放大电路</vt:lpstr>
      <vt:lpstr>4.7.1  共源−共漏放大电路</vt:lpstr>
      <vt:lpstr>PowerPoint 演示文稿</vt:lpstr>
      <vt:lpstr>PowerPoint 演示文稿</vt:lpstr>
      <vt:lpstr>PowerPoint 演示文稿</vt:lpstr>
      <vt:lpstr>PowerPoint 演示文稿</vt:lpstr>
      <vt:lpstr>4.7.2  共源−共栅放大电路</vt:lpstr>
      <vt:lpstr>PowerPoint 演示文稿</vt:lpstr>
      <vt:lpstr>PowerPoint 演示文稿</vt:lpstr>
      <vt:lpstr>PowerPoint 演示文稿</vt:lpstr>
      <vt:lpstr>7.6  实际集成运算放大器的主要参数和对应用电路的影响</vt:lpstr>
      <vt:lpstr>7.6.1  实际集成运放的主要参数</vt:lpstr>
      <vt:lpstr>7.6.1  实际集成运放的主要参数</vt:lpstr>
      <vt:lpstr>7.6.1  实际集成运放的主要参数</vt:lpstr>
      <vt:lpstr>7.6.1  实际集成运放的主要参数</vt:lpstr>
      <vt:lpstr>7.6.1  实际集成运放的主要参数</vt:lpstr>
      <vt:lpstr>7.6.1  实际集成运放的主要参数</vt:lpstr>
      <vt:lpstr>7.6.1  实际集成运放的主要参数</vt:lpstr>
      <vt:lpstr>7.6.1  实际集成运放的主要参数</vt:lpstr>
      <vt:lpstr>7.6.2  集成运放应用中的实际问题</vt:lpstr>
      <vt:lpstr>7.6.2  集成运放应用中的实际问题</vt:lpstr>
      <vt:lpstr>7.6.2  集成运放应用中的实际问题</vt:lpstr>
      <vt:lpstr>7.6.2  集成运放应用中的实际问题</vt:lpstr>
      <vt:lpstr>7.6.2  集成运放应用中的实际问题</vt:lpstr>
      <vt:lpstr>7.6.2  集成运放应用中的实际问题</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电子电路基础</dc:title>
  <dc:creator>Jeng Shawn</dc:creator>
  <cp:lastModifiedBy>njucn</cp:lastModifiedBy>
  <cp:revision>33</cp:revision>
  <dcterms:created xsi:type="dcterms:W3CDTF">2024-06-19T12:38:22Z</dcterms:created>
  <dcterms:modified xsi:type="dcterms:W3CDTF">2024-12-13T09:12:17Z</dcterms:modified>
</cp:coreProperties>
</file>