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notesMasterIdLst>
    <p:notesMasterId r:id="rId135"/>
  </p:notesMasterIdLst>
  <p:sldIdLst>
    <p:sldId id="256" r:id="rId2"/>
    <p:sldId id="495" r:id="rId3"/>
    <p:sldId id="496" r:id="rId4"/>
    <p:sldId id="497" r:id="rId5"/>
    <p:sldId id="498" r:id="rId6"/>
    <p:sldId id="499" r:id="rId7"/>
    <p:sldId id="500" r:id="rId8"/>
    <p:sldId id="501" r:id="rId9"/>
    <p:sldId id="502" r:id="rId10"/>
    <p:sldId id="503" r:id="rId11"/>
    <p:sldId id="529" r:id="rId12"/>
    <p:sldId id="530" r:id="rId13"/>
    <p:sldId id="531" r:id="rId14"/>
    <p:sldId id="532" r:id="rId15"/>
    <p:sldId id="533" r:id="rId16"/>
    <p:sldId id="534" r:id="rId17"/>
    <p:sldId id="535" r:id="rId18"/>
    <p:sldId id="536" r:id="rId19"/>
    <p:sldId id="537" r:id="rId20"/>
    <p:sldId id="538" r:id="rId21"/>
    <p:sldId id="539" r:id="rId22"/>
    <p:sldId id="540" r:id="rId23"/>
    <p:sldId id="504" r:id="rId24"/>
    <p:sldId id="505" r:id="rId25"/>
    <p:sldId id="506" r:id="rId26"/>
    <p:sldId id="507" r:id="rId27"/>
    <p:sldId id="508" r:id="rId28"/>
    <p:sldId id="509" r:id="rId29"/>
    <p:sldId id="510" r:id="rId30"/>
    <p:sldId id="511" r:id="rId31"/>
    <p:sldId id="512" r:id="rId32"/>
    <p:sldId id="513" r:id="rId33"/>
    <p:sldId id="514" r:id="rId34"/>
    <p:sldId id="515" r:id="rId35"/>
    <p:sldId id="541" r:id="rId36"/>
    <p:sldId id="542" r:id="rId37"/>
    <p:sldId id="543" r:id="rId38"/>
    <p:sldId id="544" r:id="rId39"/>
    <p:sldId id="545" r:id="rId40"/>
    <p:sldId id="546" r:id="rId41"/>
    <p:sldId id="547" r:id="rId42"/>
    <p:sldId id="548" r:id="rId43"/>
    <p:sldId id="516" r:id="rId44"/>
    <p:sldId id="517" r:id="rId45"/>
    <p:sldId id="518" r:id="rId46"/>
    <p:sldId id="519" r:id="rId47"/>
    <p:sldId id="520" r:id="rId48"/>
    <p:sldId id="521" r:id="rId49"/>
    <p:sldId id="522" r:id="rId50"/>
    <p:sldId id="523" r:id="rId51"/>
    <p:sldId id="524" r:id="rId52"/>
    <p:sldId id="525" r:id="rId53"/>
    <p:sldId id="526" r:id="rId54"/>
    <p:sldId id="527" r:id="rId55"/>
    <p:sldId id="528" r:id="rId56"/>
    <p:sldId id="549" r:id="rId57"/>
    <p:sldId id="550" r:id="rId58"/>
    <p:sldId id="551" r:id="rId59"/>
    <p:sldId id="552" r:id="rId60"/>
    <p:sldId id="553" r:id="rId61"/>
    <p:sldId id="554" r:id="rId62"/>
    <p:sldId id="555" r:id="rId63"/>
    <p:sldId id="556" r:id="rId64"/>
    <p:sldId id="557" r:id="rId65"/>
    <p:sldId id="558" r:id="rId66"/>
    <p:sldId id="559" r:id="rId67"/>
    <p:sldId id="560" r:id="rId68"/>
    <p:sldId id="561" r:id="rId69"/>
    <p:sldId id="562" r:id="rId70"/>
    <p:sldId id="572" r:id="rId71"/>
    <p:sldId id="573" r:id="rId72"/>
    <p:sldId id="574" r:id="rId73"/>
    <p:sldId id="575" r:id="rId74"/>
    <p:sldId id="576" r:id="rId75"/>
    <p:sldId id="577" r:id="rId76"/>
    <p:sldId id="578" r:id="rId77"/>
    <p:sldId id="579" r:id="rId78"/>
    <p:sldId id="580" r:id="rId79"/>
    <p:sldId id="581" r:id="rId80"/>
    <p:sldId id="582" r:id="rId81"/>
    <p:sldId id="583" r:id="rId82"/>
    <p:sldId id="584" r:id="rId83"/>
    <p:sldId id="563" r:id="rId84"/>
    <p:sldId id="564" r:id="rId85"/>
    <p:sldId id="565" r:id="rId86"/>
    <p:sldId id="566" r:id="rId87"/>
    <p:sldId id="567" r:id="rId88"/>
    <p:sldId id="568" r:id="rId89"/>
    <p:sldId id="569" r:id="rId90"/>
    <p:sldId id="570" r:id="rId91"/>
    <p:sldId id="571" r:id="rId92"/>
    <p:sldId id="585" r:id="rId93"/>
    <p:sldId id="586" r:id="rId94"/>
    <p:sldId id="587" r:id="rId95"/>
    <p:sldId id="588" r:id="rId96"/>
    <p:sldId id="589" r:id="rId97"/>
    <p:sldId id="590" r:id="rId98"/>
    <p:sldId id="591" r:id="rId99"/>
    <p:sldId id="592" r:id="rId100"/>
    <p:sldId id="608" r:id="rId101"/>
    <p:sldId id="609" r:id="rId102"/>
    <p:sldId id="610" r:id="rId103"/>
    <p:sldId id="611" r:id="rId104"/>
    <p:sldId id="593" r:id="rId105"/>
    <p:sldId id="594" r:id="rId106"/>
    <p:sldId id="595" r:id="rId107"/>
    <p:sldId id="596" r:id="rId108"/>
    <p:sldId id="612" r:id="rId109"/>
    <p:sldId id="613" r:id="rId110"/>
    <p:sldId id="614" r:id="rId111"/>
    <p:sldId id="615" r:id="rId112"/>
    <p:sldId id="597" r:id="rId113"/>
    <p:sldId id="616" r:id="rId114"/>
    <p:sldId id="598" r:id="rId115"/>
    <p:sldId id="617" r:id="rId116"/>
    <p:sldId id="618" r:id="rId117"/>
    <p:sldId id="619" r:id="rId118"/>
    <p:sldId id="620" r:id="rId119"/>
    <p:sldId id="621" r:id="rId120"/>
    <p:sldId id="622" r:id="rId121"/>
    <p:sldId id="623" r:id="rId122"/>
    <p:sldId id="624" r:id="rId123"/>
    <p:sldId id="625" r:id="rId124"/>
    <p:sldId id="626" r:id="rId125"/>
    <p:sldId id="636" r:id="rId126"/>
    <p:sldId id="637" r:id="rId127"/>
    <p:sldId id="638" r:id="rId128"/>
    <p:sldId id="639" r:id="rId129"/>
    <p:sldId id="640" r:id="rId130"/>
    <p:sldId id="641" r:id="rId131"/>
    <p:sldId id="642" r:id="rId132"/>
    <p:sldId id="643" r:id="rId133"/>
    <p:sldId id="644" r:id="rId1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4065" autoAdjust="0"/>
  </p:normalViewPr>
  <p:slideViewPr>
    <p:cSldViewPr snapToGrid="0">
      <p:cViewPr varScale="1">
        <p:scale>
          <a:sx n="89" d="100"/>
          <a:sy n="89" d="100"/>
        </p:scale>
        <p:origin x="132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image" Target="../media/image2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image" Target="../media/image24.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7.e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7.e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31.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24.emf"/><Relationship Id="rId1" Type="http://schemas.openxmlformats.org/officeDocument/2006/relationships/image" Target="../media/image32.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image" Target="../media/image24.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image" Target="../media/image35.emf"/><Relationship Id="rId4" Type="http://schemas.openxmlformats.org/officeDocument/2006/relationships/image" Target="../media/image38.e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0.e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image" Target="../media/image61.e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image" Target="../media/image62.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62.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64.e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image" Target="../media/image66.wmf"/><Relationship Id="rId1" Type="http://schemas.openxmlformats.org/officeDocument/2006/relationships/image" Target="../media/image65.wmf"/><Relationship Id="rId4" Type="http://schemas.openxmlformats.org/officeDocument/2006/relationships/image" Target="../media/image68.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image" Target="../media/image71.wmf"/><Relationship Id="rId1" Type="http://schemas.openxmlformats.org/officeDocument/2006/relationships/image" Target="../media/image70.wmf"/><Relationship Id="rId4" Type="http://schemas.openxmlformats.org/officeDocument/2006/relationships/image" Target="../media/image73.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75.w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image" Target="../media/image79.wmf"/><Relationship Id="rId1" Type="http://schemas.openxmlformats.org/officeDocument/2006/relationships/image" Target="../media/image78.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84.wmf"/><Relationship Id="rId2" Type="http://schemas.openxmlformats.org/officeDocument/2006/relationships/image" Target="../media/image83.wmf"/><Relationship Id="rId1" Type="http://schemas.openxmlformats.org/officeDocument/2006/relationships/image" Target="../media/image82.w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image" Target="../media/image88.wmf"/><Relationship Id="rId1" Type="http://schemas.openxmlformats.org/officeDocument/2006/relationships/image" Target="../media/image78.wmf"/><Relationship Id="rId5" Type="http://schemas.openxmlformats.org/officeDocument/2006/relationships/image" Target="../media/image91.wmf"/><Relationship Id="rId4" Type="http://schemas.openxmlformats.org/officeDocument/2006/relationships/image" Target="../media/image90.w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94.wmf"/><Relationship Id="rId2" Type="http://schemas.openxmlformats.org/officeDocument/2006/relationships/image" Target="../media/image93.wmf"/><Relationship Id="rId1" Type="http://schemas.openxmlformats.org/officeDocument/2006/relationships/image" Target="../media/image92.wmf"/><Relationship Id="rId5" Type="http://schemas.openxmlformats.org/officeDocument/2006/relationships/image" Target="../media/image96.wmf"/><Relationship Id="rId4" Type="http://schemas.openxmlformats.org/officeDocument/2006/relationships/image" Target="../media/image95.wmf"/></Relationships>
</file>

<file path=ppt/drawings/_rels/vmlDrawing32.vml.rels><?xml version="1.0" encoding="UTF-8" standalone="yes"?>
<Relationships xmlns="http://schemas.openxmlformats.org/package/2006/relationships"><Relationship Id="rId8" Type="http://schemas.openxmlformats.org/officeDocument/2006/relationships/image" Target="../media/image105.wmf"/><Relationship Id="rId3" Type="http://schemas.openxmlformats.org/officeDocument/2006/relationships/image" Target="../media/image100.wmf"/><Relationship Id="rId7" Type="http://schemas.openxmlformats.org/officeDocument/2006/relationships/image" Target="../media/image104.wmf"/><Relationship Id="rId2" Type="http://schemas.openxmlformats.org/officeDocument/2006/relationships/image" Target="../media/image99.wmf"/><Relationship Id="rId1" Type="http://schemas.openxmlformats.org/officeDocument/2006/relationships/image" Target="../media/image98.wmf"/><Relationship Id="rId6" Type="http://schemas.openxmlformats.org/officeDocument/2006/relationships/image" Target="../media/image103.wmf"/><Relationship Id="rId5" Type="http://schemas.openxmlformats.org/officeDocument/2006/relationships/image" Target="../media/image102.wmf"/><Relationship Id="rId4" Type="http://schemas.openxmlformats.org/officeDocument/2006/relationships/image" Target="../media/image101.wmf"/></Relationships>
</file>

<file path=ppt/drawings/_rels/vmlDrawing33.vml.rels><?xml version="1.0" encoding="UTF-8" standalone="yes"?>
<Relationships xmlns="http://schemas.openxmlformats.org/package/2006/relationships"><Relationship Id="rId8" Type="http://schemas.openxmlformats.org/officeDocument/2006/relationships/image" Target="../media/image114.wmf"/><Relationship Id="rId3" Type="http://schemas.openxmlformats.org/officeDocument/2006/relationships/image" Target="../media/image109.wmf"/><Relationship Id="rId7" Type="http://schemas.openxmlformats.org/officeDocument/2006/relationships/image" Target="../media/image113.wmf"/><Relationship Id="rId2" Type="http://schemas.openxmlformats.org/officeDocument/2006/relationships/image" Target="../media/image108.wmf"/><Relationship Id="rId1" Type="http://schemas.openxmlformats.org/officeDocument/2006/relationships/image" Target="../media/image107.wmf"/><Relationship Id="rId6" Type="http://schemas.openxmlformats.org/officeDocument/2006/relationships/image" Target="../media/image112.wmf"/><Relationship Id="rId11" Type="http://schemas.openxmlformats.org/officeDocument/2006/relationships/image" Target="../media/image117.wmf"/><Relationship Id="rId5" Type="http://schemas.openxmlformats.org/officeDocument/2006/relationships/image" Target="../media/image111.wmf"/><Relationship Id="rId10" Type="http://schemas.openxmlformats.org/officeDocument/2006/relationships/image" Target="../media/image116.wmf"/><Relationship Id="rId4" Type="http://schemas.openxmlformats.org/officeDocument/2006/relationships/image" Target="../media/image110.wmf"/><Relationship Id="rId9" Type="http://schemas.openxmlformats.org/officeDocument/2006/relationships/image" Target="../media/image115.w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116.wmf"/><Relationship Id="rId2" Type="http://schemas.openxmlformats.org/officeDocument/2006/relationships/image" Target="../media/image115.wmf"/><Relationship Id="rId1" Type="http://schemas.openxmlformats.org/officeDocument/2006/relationships/image" Target="../media/image114.wmf"/><Relationship Id="rId6" Type="http://schemas.openxmlformats.org/officeDocument/2006/relationships/image" Target="../media/image117.wmf"/><Relationship Id="rId5" Type="http://schemas.openxmlformats.org/officeDocument/2006/relationships/image" Target="../media/image120.wmf"/><Relationship Id="rId4" Type="http://schemas.openxmlformats.org/officeDocument/2006/relationships/image" Target="../media/image119.wmf"/></Relationships>
</file>

<file path=ppt/drawings/_rels/vmlDrawing35.vml.rels><?xml version="1.0" encoding="UTF-8" standalone="yes"?>
<Relationships xmlns="http://schemas.openxmlformats.org/package/2006/relationships"><Relationship Id="rId8" Type="http://schemas.openxmlformats.org/officeDocument/2006/relationships/image" Target="../media/image128.wmf"/><Relationship Id="rId13" Type="http://schemas.openxmlformats.org/officeDocument/2006/relationships/image" Target="../media/image132.wmf"/><Relationship Id="rId3" Type="http://schemas.openxmlformats.org/officeDocument/2006/relationships/image" Target="../media/image123.wmf"/><Relationship Id="rId7" Type="http://schemas.openxmlformats.org/officeDocument/2006/relationships/image" Target="../media/image127.wmf"/><Relationship Id="rId12" Type="http://schemas.openxmlformats.org/officeDocument/2006/relationships/image" Target="../media/image131.wmf"/><Relationship Id="rId2" Type="http://schemas.openxmlformats.org/officeDocument/2006/relationships/image" Target="../media/image122.wmf"/><Relationship Id="rId1" Type="http://schemas.openxmlformats.org/officeDocument/2006/relationships/image" Target="../media/image121.emf"/><Relationship Id="rId6" Type="http://schemas.openxmlformats.org/officeDocument/2006/relationships/image" Target="../media/image126.wmf"/><Relationship Id="rId11" Type="http://schemas.openxmlformats.org/officeDocument/2006/relationships/image" Target="../media/image130.wmf"/><Relationship Id="rId5" Type="http://schemas.openxmlformats.org/officeDocument/2006/relationships/image" Target="../media/image125.wmf"/><Relationship Id="rId10" Type="http://schemas.openxmlformats.org/officeDocument/2006/relationships/image" Target="../media/image129.wmf"/><Relationship Id="rId4" Type="http://schemas.openxmlformats.org/officeDocument/2006/relationships/image" Target="../media/image124.wmf"/><Relationship Id="rId9" Type="http://schemas.openxmlformats.org/officeDocument/2006/relationships/image" Target="../media/image118.jpeg"/></Relationships>
</file>

<file path=ppt/drawings/_rels/vmlDrawing36.vml.rels><?xml version="1.0" encoding="UTF-8" standalone="yes"?>
<Relationships xmlns="http://schemas.openxmlformats.org/package/2006/relationships"><Relationship Id="rId3" Type="http://schemas.openxmlformats.org/officeDocument/2006/relationships/image" Target="../media/image134.wmf"/><Relationship Id="rId2" Type="http://schemas.openxmlformats.org/officeDocument/2006/relationships/image" Target="../media/image133.wmf"/><Relationship Id="rId1" Type="http://schemas.openxmlformats.org/officeDocument/2006/relationships/image" Target="../media/image121.emf"/><Relationship Id="rId6" Type="http://schemas.openxmlformats.org/officeDocument/2006/relationships/image" Target="../media/image137.emf"/><Relationship Id="rId5" Type="http://schemas.openxmlformats.org/officeDocument/2006/relationships/image" Target="../media/image136.wmf"/><Relationship Id="rId4" Type="http://schemas.openxmlformats.org/officeDocument/2006/relationships/image" Target="../media/image135.wmf"/></Relationships>
</file>

<file path=ppt/drawings/_rels/vmlDrawing37.vml.rels><?xml version="1.0" encoding="UTF-8" standalone="yes"?>
<Relationships xmlns="http://schemas.openxmlformats.org/package/2006/relationships"><Relationship Id="rId3" Type="http://schemas.openxmlformats.org/officeDocument/2006/relationships/image" Target="../media/image139.wmf"/><Relationship Id="rId2" Type="http://schemas.openxmlformats.org/officeDocument/2006/relationships/image" Target="../media/image121.emf"/><Relationship Id="rId1" Type="http://schemas.openxmlformats.org/officeDocument/2006/relationships/image" Target="../media/image138.emf"/><Relationship Id="rId4" Type="http://schemas.openxmlformats.org/officeDocument/2006/relationships/image" Target="../media/image140.wmf"/></Relationships>
</file>

<file path=ppt/drawings/_rels/vmlDrawing38.vml.rels><?xml version="1.0" encoding="UTF-8" standalone="yes"?>
<Relationships xmlns="http://schemas.openxmlformats.org/package/2006/relationships"><Relationship Id="rId3" Type="http://schemas.openxmlformats.org/officeDocument/2006/relationships/image" Target="../media/image143.wmf"/><Relationship Id="rId2" Type="http://schemas.openxmlformats.org/officeDocument/2006/relationships/image" Target="../media/image142.wmf"/><Relationship Id="rId1" Type="http://schemas.openxmlformats.org/officeDocument/2006/relationships/image" Target="../media/image141.emf"/></Relationships>
</file>

<file path=ppt/drawings/_rels/vmlDrawing39.vml.rels><?xml version="1.0" encoding="UTF-8" standalone="yes"?>
<Relationships xmlns="http://schemas.openxmlformats.org/package/2006/relationships"><Relationship Id="rId3" Type="http://schemas.openxmlformats.org/officeDocument/2006/relationships/image" Target="../media/image145.wmf"/><Relationship Id="rId2" Type="http://schemas.openxmlformats.org/officeDocument/2006/relationships/image" Target="../media/image144.wmf"/><Relationship Id="rId1" Type="http://schemas.openxmlformats.org/officeDocument/2006/relationships/image" Target="../media/image139.w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138.emf"/><Relationship Id="rId2" Type="http://schemas.openxmlformats.org/officeDocument/2006/relationships/image" Target="../media/image137.emf"/><Relationship Id="rId1" Type="http://schemas.openxmlformats.org/officeDocument/2006/relationships/image" Target="../media/image146.wmf"/><Relationship Id="rId4" Type="http://schemas.openxmlformats.org/officeDocument/2006/relationships/image" Target="../media/image147.wmf"/></Relationships>
</file>

<file path=ppt/drawings/_rels/vmlDrawing41.vml.rels><?xml version="1.0" encoding="UTF-8" standalone="yes"?>
<Relationships xmlns="http://schemas.openxmlformats.org/package/2006/relationships"><Relationship Id="rId3" Type="http://schemas.openxmlformats.org/officeDocument/2006/relationships/image" Target="../media/image149.wmf"/><Relationship Id="rId2" Type="http://schemas.openxmlformats.org/officeDocument/2006/relationships/image" Target="../media/image138.emf"/><Relationship Id="rId1" Type="http://schemas.openxmlformats.org/officeDocument/2006/relationships/image" Target="../media/image148.wmf"/><Relationship Id="rId4" Type="http://schemas.openxmlformats.org/officeDocument/2006/relationships/image" Target="../media/image150.emf"/></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153.emf"/><Relationship Id="rId2" Type="http://schemas.openxmlformats.org/officeDocument/2006/relationships/image" Target="../media/image152.wmf"/><Relationship Id="rId1" Type="http://schemas.openxmlformats.org/officeDocument/2006/relationships/image" Target="../media/image151.wmf"/><Relationship Id="rId6" Type="http://schemas.openxmlformats.org/officeDocument/2006/relationships/image" Target="../media/image156.wmf"/><Relationship Id="rId5" Type="http://schemas.openxmlformats.org/officeDocument/2006/relationships/image" Target="../media/image155.wmf"/><Relationship Id="rId4" Type="http://schemas.openxmlformats.org/officeDocument/2006/relationships/image" Target="../media/image154.emf"/></Relationships>
</file>

<file path=ppt/drawings/_rels/vmlDrawing43.vml.rels><?xml version="1.0" encoding="UTF-8" standalone="yes"?>
<Relationships xmlns="http://schemas.openxmlformats.org/package/2006/relationships"><Relationship Id="rId3" Type="http://schemas.openxmlformats.org/officeDocument/2006/relationships/image" Target="../media/image159.wmf"/><Relationship Id="rId2" Type="http://schemas.openxmlformats.org/officeDocument/2006/relationships/image" Target="../media/image158.wmf"/><Relationship Id="rId1" Type="http://schemas.openxmlformats.org/officeDocument/2006/relationships/image" Target="../media/image157.emf"/></Relationships>
</file>

<file path=ppt/drawings/_rels/vmlDrawing44.vml.rels><?xml version="1.0" encoding="UTF-8" standalone="yes"?>
<Relationships xmlns="http://schemas.openxmlformats.org/package/2006/relationships"><Relationship Id="rId3" Type="http://schemas.openxmlformats.org/officeDocument/2006/relationships/image" Target="../media/image159.wmf"/><Relationship Id="rId2" Type="http://schemas.openxmlformats.org/officeDocument/2006/relationships/image" Target="../media/image158.wmf"/><Relationship Id="rId1" Type="http://schemas.openxmlformats.org/officeDocument/2006/relationships/image" Target="../media/image157.emf"/><Relationship Id="rId4" Type="http://schemas.openxmlformats.org/officeDocument/2006/relationships/image" Target="../media/image160.emf"/></Relationships>
</file>

<file path=ppt/drawings/_rels/vmlDrawing45.vml.rels><?xml version="1.0" encoding="UTF-8" standalone="yes"?>
<Relationships xmlns="http://schemas.openxmlformats.org/package/2006/relationships"><Relationship Id="rId3" Type="http://schemas.openxmlformats.org/officeDocument/2006/relationships/image" Target="../media/image162.wmf"/><Relationship Id="rId7" Type="http://schemas.openxmlformats.org/officeDocument/2006/relationships/image" Target="../media/image159.wmf"/><Relationship Id="rId2" Type="http://schemas.openxmlformats.org/officeDocument/2006/relationships/image" Target="../media/image161.wmf"/><Relationship Id="rId1" Type="http://schemas.openxmlformats.org/officeDocument/2006/relationships/image" Target="../media/image160.emf"/><Relationship Id="rId6" Type="http://schemas.openxmlformats.org/officeDocument/2006/relationships/image" Target="../media/image158.wmf"/><Relationship Id="rId5" Type="http://schemas.openxmlformats.org/officeDocument/2006/relationships/image" Target="../media/image164.wmf"/><Relationship Id="rId4" Type="http://schemas.openxmlformats.org/officeDocument/2006/relationships/image" Target="../media/image163.wmf"/></Relationships>
</file>

<file path=ppt/drawings/_rels/vmlDrawing46.vml.rels><?xml version="1.0" encoding="UTF-8" standalone="yes"?>
<Relationships xmlns="http://schemas.openxmlformats.org/package/2006/relationships"><Relationship Id="rId3" Type="http://schemas.openxmlformats.org/officeDocument/2006/relationships/image" Target="../media/image159.wmf"/><Relationship Id="rId2" Type="http://schemas.openxmlformats.org/officeDocument/2006/relationships/image" Target="../media/image158.wmf"/><Relationship Id="rId1" Type="http://schemas.openxmlformats.org/officeDocument/2006/relationships/image" Target="../media/image157.emf"/><Relationship Id="rId4" Type="http://schemas.openxmlformats.org/officeDocument/2006/relationships/image" Target="../media/image165.wmf"/></Relationships>
</file>

<file path=ppt/drawings/_rels/vmlDrawing47.vml.rels><?xml version="1.0" encoding="UTF-8" standalone="yes"?>
<Relationships xmlns="http://schemas.openxmlformats.org/package/2006/relationships"><Relationship Id="rId8" Type="http://schemas.openxmlformats.org/officeDocument/2006/relationships/image" Target="../media/image172.wmf"/><Relationship Id="rId13" Type="http://schemas.openxmlformats.org/officeDocument/2006/relationships/image" Target="../media/image159.wmf"/><Relationship Id="rId3" Type="http://schemas.openxmlformats.org/officeDocument/2006/relationships/image" Target="../media/image167.wmf"/><Relationship Id="rId7" Type="http://schemas.openxmlformats.org/officeDocument/2006/relationships/image" Target="../media/image171.wmf"/><Relationship Id="rId12" Type="http://schemas.openxmlformats.org/officeDocument/2006/relationships/image" Target="../media/image158.wmf"/><Relationship Id="rId2" Type="http://schemas.openxmlformats.org/officeDocument/2006/relationships/image" Target="../media/image166.wmf"/><Relationship Id="rId1" Type="http://schemas.openxmlformats.org/officeDocument/2006/relationships/image" Target="../media/image165.wmf"/><Relationship Id="rId6" Type="http://schemas.openxmlformats.org/officeDocument/2006/relationships/image" Target="../media/image170.wmf"/><Relationship Id="rId11" Type="http://schemas.openxmlformats.org/officeDocument/2006/relationships/image" Target="../media/image175.wmf"/><Relationship Id="rId5" Type="http://schemas.openxmlformats.org/officeDocument/2006/relationships/image" Target="../media/image169.wmf"/><Relationship Id="rId10" Type="http://schemas.openxmlformats.org/officeDocument/2006/relationships/image" Target="../media/image174.wmf"/><Relationship Id="rId4" Type="http://schemas.openxmlformats.org/officeDocument/2006/relationships/image" Target="../media/image168.wmf"/><Relationship Id="rId9" Type="http://schemas.openxmlformats.org/officeDocument/2006/relationships/image" Target="../media/image173.wmf"/></Relationships>
</file>

<file path=ppt/drawings/_rels/vmlDrawing48.vml.rels><?xml version="1.0" encoding="UTF-8" standalone="yes"?>
<Relationships xmlns="http://schemas.openxmlformats.org/package/2006/relationships"><Relationship Id="rId8" Type="http://schemas.openxmlformats.org/officeDocument/2006/relationships/image" Target="../media/image180.wmf"/><Relationship Id="rId3" Type="http://schemas.openxmlformats.org/officeDocument/2006/relationships/image" Target="../media/image178.wmf"/><Relationship Id="rId7" Type="http://schemas.openxmlformats.org/officeDocument/2006/relationships/image" Target="../media/image165.wmf"/><Relationship Id="rId2" Type="http://schemas.openxmlformats.org/officeDocument/2006/relationships/image" Target="../media/image177.wmf"/><Relationship Id="rId1" Type="http://schemas.openxmlformats.org/officeDocument/2006/relationships/image" Target="../media/image176.wmf"/><Relationship Id="rId6" Type="http://schemas.openxmlformats.org/officeDocument/2006/relationships/image" Target="../media/image159.wmf"/><Relationship Id="rId5" Type="http://schemas.openxmlformats.org/officeDocument/2006/relationships/image" Target="../media/image158.wmf"/><Relationship Id="rId4" Type="http://schemas.openxmlformats.org/officeDocument/2006/relationships/image" Target="../media/image179.wmf"/></Relationships>
</file>

<file path=ppt/drawings/_rels/vmlDrawing49.v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image" Target="../media/image182.wmf"/></Relationships>
</file>

<file path=ppt/drawings/_rels/vmlDrawing50.vml.rels><?xml version="1.0" encoding="UTF-8" standalone="yes"?>
<Relationships xmlns="http://schemas.openxmlformats.org/package/2006/relationships"><Relationship Id="rId3" Type="http://schemas.openxmlformats.org/officeDocument/2006/relationships/image" Target="../media/image186.wmf"/><Relationship Id="rId2" Type="http://schemas.openxmlformats.org/officeDocument/2006/relationships/image" Target="../media/image185.wmf"/><Relationship Id="rId1" Type="http://schemas.openxmlformats.org/officeDocument/2006/relationships/image" Target="../media/image184.wmf"/><Relationship Id="rId5" Type="http://schemas.openxmlformats.org/officeDocument/2006/relationships/image" Target="../media/image183.png"/><Relationship Id="rId4" Type="http://schemas.openxmlformats.org/officeDocument/2006/relationships/image" Target="../media/image187.wmf"/></Relationships>
</file>

<file path=ppt/drawings/_rels/vmlDrawing51.vml.rels><?xml version="1.0" encoding="UTF-8" standalone="yes"?>
<Relationships xmlns="http://schemas.openxmlformats.org/package/2006/relationships"><Relationship Id="rId3" Type="http://schemas.openxmlformats.org/officeDocument/2006/relationships/image" Target="../media/image191.wmf"/><Relationship Id="rId2" Type="http://schemas.openxmlformats.org/officeDocument/2006/relationships/image" Target="../media/image190.wmf"/><Relationship Id="rId1" Type="http://schemas.openxmlformats.org/officeDocument/2006/relationships/image" Target="../media/image189.wmf"/><Relationship Id="rId4" Type="http://schemas.openxmlformats.org/officeDocument/2006/relationships/image" Target="../media/image192.wmf"/></Relationships>
</file>

<file path=ppt/drawings/_rels/vmlDrawing52.vml.rels><?xml version="1.0" encoding="UTF-8" standalone="yes"?>
<Relationships xmlns="http://schemas.openxmlformats.org/package/2006/relationships"><Relationship Id="rId3" Type="http://schemas.openxmlformats.org/officeDocument/2006/relationships/image" Target="../media/image195.wmf"/><Relationship Id="rId2" Type="http://schemas.openxmlformats.org/officeDocument/2006/relationships/image" Target="../media/image194.wmf"/><Relationship Id="rId1" Type="http://schemas.openxmlformats.org/officeDocument/2006/relationships/image" Target="../media/image193.wmf"/><Relationship Id="rId6" Type="http://schemas.openxmlformats.org/officeDocument/2006/relationships/image" Target="../media/image198.wmf"/><Relationship Id="rId5" Type="http://schemas.openxmlformats.org/officeDocument/2006/relationships/image" Target="../media/image197.wmf"/><Relationship Id="rId4" Type="http://schemas.openxmlformats.org/officeDocument/2006/relationships/image" Target="../media/image196.wmf"/></Relationships>
</file>

<file path=ppt/drawings/_rels/vmlDrawing53.vml.rels><?xml version="1.0" encoding="UTF-8" standalone="yes"?>
<Relationships xmlns="http://schemas.openxmlformats.org/package/2006/relationships"><Relationship Id="rId8" Type="http://schemas.openxmlformats.org/officeDocument/2006/relationships/image" Target="../media/image206.wmf"/><Relationship Id="rId3" Type="http://schemas.openxmlformats.org/officeDocument/2006/relationships/image" Target="../media/image201.wmf"/><Relationship Id="rId7" Type="http://schemas.openxmlformats.org/officeDocument/2006/relationships/image" Target="../media/image205.wmf"/><Relationship Id="rId2" Type="http://schemas.openxmlformats.org/officeDocument/2006/relationships/image" Target="../media/image200.wmf"/><Relationship Id="rId1" Type="http://schemas.openxmlformats.org/officeDocument/2006/relationships/image" Target="../media/image199.wmf"/><Relationship Id="rId6" Type="http://schemas.openxmlformats.org/officeDocument/2006/relationships/image" Target="../media/image204.wmf"/><Relationship Id="rId5" Type="http://schemas.openxmlformats.org/officeDocument/2006/relationships/image" Target="../media/image203.wmf"/><Relationship Id="rId4" Type="http://schemas.openxmlformats.org/officeDocument/2006/relationships/image" Target="../media/image202.wmf"/><Relationship Id="rId9" Type="http://schemas.openxmlformats.org/officeDocument/2006/relationships/image" Target="../media/image207.wmf"/></Relationships>
</file>

<file path=ppt/drawings/_rels/vmlDrawing54.vml.rels><?xml version="1.0" encoding="UTF-8" standalone="yes"?>
<Relationships xmlns="http://schemas.openxmlformats.org/package/2006/relationships"><Relationship Id="rId3" Type="http://schemas.openxmlformats.org/officeDocument/2006/relationships/image" Target="../media/image211.wmf"/><Relationship Id="rId2" Type="http://schemas.openxmlformats.org/officeDocument/2006/relationships/image" Target="../media/image210.wmf"/><Relationship Id="rId1" Type="http://schemas.openxmlformats.org/officeDocument/2006/relationships/image" Target="../media/image209.wmf"/><Relationship Id="rId5" Type="http://schemas.openxmlformats.org/officeDocument/2006/relationships/image" Target="../media/image213.wmf"/><Relationship Id="rId4" Type="http://schemas.openxmlformats.org/officeDocument/2006/relationships/image" Target="../media/image212.w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214.emf"/></Relationships>
</file>

<file path=ppt/drawings/_rels/vmlDrawing56.vml.rels><?xml version="1.0" encoding="UTF-8" standalone="yes"?>
<Relationships xmlns="http://schemas.openxmlformats.org/package/2006/relationships"><Relationship Id="rId3" Type="http://schemas.openxmlformats.org/officeDocument/2006/relationships/image" Target="../media/image218.wmf"/><Relationship Id="rId2" Type="http://schemas.openxmlformats.org/officeDocument/2006/relationships/image" Target="../media/image217.wmf"/><Relationship Id="rId1" Type="http://schemas.openxmlformats.org/officeDocument/2006/relationships/image" Target="../media/image216.wmf"/></Relationships>
</file>

<file path=ppt/drawings/_rels/vmlDrawing57.vml.rels><?xml version="1.0" encoding="UTF-8" standalone="yes"?>
<Relationships xmlns="http://schemas.openxmlformats.org/package/2006/relationships"><Relationship Id="rId3" Type="http://schemas.openxmlformats.org/officeDocument/2006/relationships/image" Target="../media/image223.wmf"/><Relationship Id="rId2" Type="http://schemas.openxmlformats.org/officeDocument/2006/relationships/image" Target="../media/image222.wmf"/><Relationship Id="rId1" Type="http://schemas.openxmlformats.org/officeDocument/2006/relationships/image" Target="../media/image221.emf"/><Relationship Id="rId6" Type="http://schemas.openxmlformats.org/officeDocument/2006/relationships/image" Target="../media/image226.wmf"/><Relationship Id="rId5" Type="http://schemas.openxmlformats.org/officeDocument/2006/relationships/image" Target="../media/image225.wmf"/><Relationship Id="rId4" Type="http://schemas.openxmlformats.org/officeDocument/2006/relationships/image" Target="../media/image224.wmf"/></Relationships>
</file>

<file path=ppt/drawings/_rels/vmlDrawing58.vml.rels><?xml version="1.0" encoding="UTF-8" standalone="yes"?>
<Relationships xmlns="http://schemas.openxmlformats.org/package/2006/relationships"><Relationship Id="rId3" Type="http://schemas.openxmlformats.org/officeDocument/2006/relationships/image" Target="../media/image228.wmf"/><Relationship Id="rId2" Type="http://schemas.openxmlformats.org/officeDocument/2006/relationships/image" Target="../media/image227.wmf"/><Relationship Id="rId1" Type="http://schemas.openxmlformats.org/officeDocument/2006/relationships/image" Target="../media/image221.emf"/><Relationship Id="rId5" Type="http://schemas.openxmlformats.org/officeDocument/2006/relationships/image" Target="../media/image230.wmf"/><Relationship Id="rId4" Type="http://schemas.openxmlformats.org/officeDocument/2006/relationships/image" Target="../media/image229.wmf"/></Relationships>
</file>

<file path=ppt/drawings/_rels/vmlDrawing59.vml.rels><?xml version="1.0" encoding="UTF-8" standalone="yes"?>
<Relationships xmlns="http://schemas.openxmlformats.org/package/2006/relationships"><Relationship Id="rId2" Type="http://schemas.openxmlformats.org/officeDocument/2006/relationships/image" Target="../media/image221.emf"/><Relationship Id="rId1" Type="http://schemas.openxmlformats.org/officeDocument/2006/relationships/image" Target="../media/image231.emf"/></Relationships>
</file>

<file path=ppt/drawings/_rels/vmlDrawing60.vml.rels><?xml version="1.0" encoding="UTF-8" standalone="yes"?>
<Relationships xmlns="http://schemas.openxmlformats.org/package/2006/relationships"><Relationship Id="rId8" Type="http://schemas.openxmlformats.org/officeDocument/2006/relationships/image" Target="../media/image237.wmf"/><Relationship Id="rId3" Type="http://schemas.openxmlformats.org/officeDocument/2006/relationships/image" Target="../media/image234.wmf"/><Relationship Id="rId7" Type="http://schemas.openxmlformats.org/officeDocument/2006/relationships/image" Target="../media/image176.wmf"/><Relationship Id="rId2" Type="http://schemas.openxmlformats.org/officeDocument/2006/relationships/image" Target="../media/image233.wmf"/><Relationship Id="rId1" Type="http://schemas.openxmlformats.org/officeDocument/2006/relationships/image" Target="../media/image232.wmf"/><Relationship Id="rId6" Type="http://schemas.openxmlformats.org/officeDocument/2006/relationships/image" Target="../media/image231.emf"/><Relationship Id="rId5" Type="http://schemas.openxmlformats.org/officeDocument/2006/relationships/image" Target="../media/image236.wmf"/><Relationship Id="rId4" Type="http://schemas.openxmlformats.org/officeDocument/2006/relationships/image" Target="../media/image235.wmf"/><Relationship Id="rId9" Type="http://schemas.openxmlformats.org/officeDocument/2006/relationships/image" Target="../media/image238.w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231.emf"/></Relationships>
</file>

<file path=ppt/drawings/_rels/vmlDrawing62.vml.rels><?xml version="1.0" encoding="UTF-8" standalone="yes"?>
<Relationships xmlns="http://schemas.openxmlformats.org/package/2006/relationships"><Relationship Id="rId8" Type="http://schemas.openxmlformats.org/officeDocument/2006/relationships/image" Target="../media/image246.wmf"/><Relationship Id="rId3" Type="http://schemas.openxmlformats.org/officeDocument/2006/relationships/image" Target="../media/image241.wmf"/><Relationship Id="rId7" Type="http://schemas.openxmlformats.org/officeDocument/2006/relationships/image" Target="../media/image245.wmf"/><Relationship Id="rId2" Type="http://schemas.openxmlformats.org/officeDocument/2006/relationships/image" Target="../media/image240.wmf"/><Relationship Id="rId1" Type="http://schemas.openxmlformats.org/officeDocument/2006/relationships/image" Target="../media/image239.wmf"/><Relationship Id="rId6" Type="http://schemas.openxmlformats.org/officeDocument/2006/relationships/image" Target="../media/image244.wmf"/><Relationship Id="rId5" Type="http://schemas.openxmlformats.org/officeDocument/2006/relationships/image" Target="../media/image243.wmf"/><Relationship Id="rId4" Type="http://schemas.openxmlformats.org/officeDocument/2006/relationships/image" Target="../media/image242.emf"/></Relationships>
</file>

<file path=ppt/drawings/_rels/vmlDrawing63.vml.rels><?xml version="1.0" encoding="UTF-8" standalone="yes"?>
<Relationships xmlns="http://schemas.openxmlformats.org/package/2006/relationships"><Relationship Id="rId3" Type="http://schemas.openxmlformats.org/officeDocument/2006/relationships/image" Target="../media/image247.emf"/><Relationship Id="rId2" Type="http://schemas.openxmlformats.org/officeDocument/2006/relationships/image" Target="../media/image221.emf"/><Relationship Id="rId1" Type="http://schemas.openxmlformats.org/officeDocument/2006/relationships/image" Target="../media/image235.wmf"/><Relationship Id="rId4" Type="http://schemas.openxmlformats.org/officeDocument/2006/relationships/image" Target="../media/image236.wmf"/></Relationships>
</file>

<file path=ppt/drawings/_rels/vmlDrawing64.vml.rels><?xml version="1.0" encoding="UTF-8" standalone="yes"?>
<Relationships xmlns="http://schemas.openxmlformats.org/package/2006/relationships"><Relationship Id="rId3" Type="http://schemas.openxmlformats.org/officeDocument/2006/relationships/image" Target="../media/image250.wmf"/><Relationship Id="rId2" Type="http://schemas.openxmlformats.org/officeDocument/2006/relationships/image" Target="../media/image249.wmf"/><Relationship Id="rId1" Type="http://schemas.openxmlformats.org/officeDocument/2006/relationships/image" Target="../media/image248.emf"/><Relationship Id="rId5" Type="http://schemas.openxmlformats.org/officeDocument/2006/relationships/image" Target="../media/image252.emf"/><Relationship Id="rId4" Type="http://schemas.openxmlformats.org/officeDocument/2006/relationships/image" Target="../media/image251.wmf"/></Relationships>
</file>

<file path=ppt/drawings/_rels/vmlDrawing65.vml.rels><?xml version="1.0" encoding="UTF-8" standalone="yes"?>
<Relationships xmlns="http://schemas.openxmlformats.org/package/2006/relationships"><Relationship Id="rId3" Type="http://schemas.openxmlformats.org/officeDocument/2006/relationships/image" Target="../media/image255.wmf"/><Relationship Id="rId2" Type="http://schemas.openxmlformats.org/officeDocument/2006/relationships/image" Target="../media/image254.wmf"/><Relationship Id="rId1" Type="http://schemas.openxmlformats.org/officeDocument/2006/relationships/image" Target="../media/image253.wmf"/><Relationship Id="rId5" Type="http://schemas.openxmlformats.org/officeDocument/2006/relationships/image" Target="../media/image257.wmf"/><Relationship Id="rId4" Type="http://schemas.openxmlformats.org/officeDocument/2006/relationships/image" Target="../media/image256.wmf"/></Relationships>
</file>

<file path=ppt/drawings/_rels/vmlDrawing66.vml.rels><?xml version="1.0" encoding="UTF-8" standalone="yes"?>
<Relationships xmlns="http://schemas.openxmlformats.org/package/2006/relationships"><Relationship Id="rId3" Type="http://schemas.openxmlformats.org/officeDocument/2006/relationships/image" Target="../media/image263.wmf"/><Relationship Id="rId7" Type="http://schemas.openxmlformats.org/officeDocument/2006/relationships/image" Target="../media/image267.wmf"/><Relationship Id="rId2" Type="http://schemas.openxmlformats.org/officeDocument/2006/relationships/image" Target="../media/image262.wmf"/><Relationship Id="rId1" Type="http://schemas.openxmlformats.org/officeDocument/2006/relationships/image" Target="../media/image261.wmf"/><Relationship Id="rId6" Type="http://schemas.openxmlformats.org/officeDocument/2006/relationships/image" Target="../media/image266.wmf"/><Relationship Id="rId5" Type="http://schemas.openxmlformats.org/officeDocument/2006/relationships/image" Target="../media/image265.wmf"/><Relationship Id="rId4" Type="http://schemas.openxmlformats.org/officeDocument/2006/relationships/image" Target="../media/image264.wmf"/></Relationships>
</file>

<file path=ppt/drawings/_rels/vmlDrawing67.vml.rels><?xml version="1.0" encoding="UTF-8" standalone="yes"?>
<Relationships xmlns="http://schemas.openxmlformats.org/package/2006/relationships"><Relationship Id="rId8" Type="http://schemas.openxmlformats.org/officeDocument/2006/relationships/image" Target="../media/image276.wmf"/><Relationship Id="rId3" Type="http://schemas.openxmlformats.org/officeDocument/2006/relationships/image" Target="../media/image271.wmf"/><Relationship Id="rId7" Type="http://schemas.openxmlformats.org/officeDocument/2006/relationships/image" Target="../media/image275.wmf"/><Relationship Id="rId2" Type="http://schemas.openxmlformats.org/officeDocument/2006/relationships/image" Target="../media/image270.wmf"/><Relationship Id="rId1" Type="http://schemas.openxmlformats.org/officeDocument/2006/relationships/image" Target="../media/image269.wmf"/><Relationship Id="rId6" Type="http://schemas.openxmlformats.org/officeDocument/2006/relationships/image" Target="../media/image274.wmf"/><Relationship Id="rId5" Type="http://schemas.openxmlformats.org/officeDocument/2006/relationships/image" Target="../media/image273.wmf"/><Relationship Id="rId10" Type="http://schemas.openxmlformats.org/officeDocument/2006/relationships/image" Target="../media/image278.wmf"/><Relationship Id="rId4" Type="http://schemas.openxmlformats.org/officeDocument/2006/relationships/image" Target="../media/image272.wmf"/><Relationship Id="rId9" Type="http://schemas.openxmlformats.org/officeDocument/2006/relationships/image" Target="../media/image277.wmf"/></Relationships>
</file>

<file path=ppt/drawings/_rels/vmlDrawing68.vml.rels><?xml version="1.0" encoding="UTF-8" standalone="yes"?>
<Relationships xmlns="http://schemas.openxmlformats.org/package/2006/relationships"><Relationship Id="rId8" Type="http://schemas.openxmlformats.org/officeDocument/2006/relationships/image" Target="../media/image285.wmf"/><Relationship Id="rId3" Type="http://schemas.openxmlformats.org/officeDocument/2006/relationships/image" Target="../media/image280.wmf"/><Relationship Id="rId7" Type="http://schemas.openxmlformats.org/officeDocument/2006/relationships/image" Target="../media/image284.wmf"/><Relationship Id="rId2" Type="http://schemas.openxmlformats.org/officeDocument/2006/relationships/image" Target="../media/image275.wmf"/><Relationship Id="rId1" Type="http://schemas.openxmlformats.org/officeDocument/2006/relationships/image" Target="../media/image279.wmf"/><Relationship Id="rId6" Type="http://schemas.openxmlformats.org/officeDocument/2006/relationships/image" Target="../media/image283.wmf"/><Relationship Id="rId5" Type="http://schemas.openxmlformats.org/officeDocument/2006/relationships/image" Target="../media/image282.wmf"/><Relationship Id="rId4" Type="http://schemas.openxmlformats.org/officeDocument/2006/relationships/image" Target="../media/image281.wmf"/></Relationships>
</file>

<file path=ppt/drawings/_rels/vmlDrawing69.vml.rels><?xml version="1.0" encoding="UTF-8" standalone="yes"?>
<Relationships xmlns="http://schemas.openxmlformats.org/package/2006/relationships"><Relationship Id="rId3" Type="http://schemas.openxmlformats.org/officeDocument/2006/relationships/image" Target="../media/image289.wmf"/><Relationship Id="rId2" Type="http://schemas.openxmlformats.org/officeDocument/2006/relationships/image" Target="../media/image288.wmf"/><Relationship Id="rId1" Type="http://schemas.openxmlformats.org/officeDocument/2006/relationships/image" Target="../media/image287.wmf"/></Relationships>
</file>

<file path=ppt/drawings/_rels/vmlDrawing70.vml.rels><?xml version="1.0" encoding="UTF-8" standalone="yes"?>
<Relationships xmlns="http://schemas.openxmlformats.org/package/2006/relationships"><Relationship Id="rId3" Type="http://schemas.openxmlformats.org/officeDocument/2006/relationships/image" Target="../media/image291.wmf"/><Relationship Id="rId2" Type="http://schemas.openxmlformats.org/officeDocument/2006/relationships/image" Target="../media/image225.wmf"/><Relationship Id="rId1" Type="http://schemas.openxmlformats.org/officeDocument/2006/relationships/image" Target="../media/image290.emf"/><Relationship Id="rId4" Type="http://schemas.openxmlformats.org/officeDocument/2006/relationships/image" Target="../media/image292.wmf"/></Relationships>
</file>

<file path=ppt/drawings/_rels/vmlDrawing71.vml.rels><?xml version="1.0" encoding="UTF-8" standalone="yes"?>
<Relationships xmlns="http://schemas.openxmlformats.org/package/2006/relationships"><Relationship Id="rId3" Type="http://schemas.openxmlformats.org/officeDocument/2006/relationships/image" Target="../media/image294.wmf"/><Relationship Id="rId7" Type="http://schemas.openxmlformats.org/officeDocument/2006/relationships/image" Target="../media/image298.wmf"/><Relationship Id="rId2" Type="http://schemas.openxmlformats.org/officeDocument/2006/relationships/image" Target="../media/image293.emf"/><Relationship Id="rId1" Type="http://schemas.openxmlformats.org/officeDocument/2006/relationships/image" Target="../media/image290.emf"/><Relationship Id="rId6" Type="http://schemas.openxmlformats.org/officeDocument/2006/relationships/image" Target="../media/image297.wmf"/><Relationship Id="rId5" Type="http://schemas.openxmlformats.org/officeDocument/2006/relationships/image" Target="../media/image296.wmf"/><Relationship Id="rId4" Type="http://schemas.openxmlformats.org/officeDocument/2006/relationships/image" Target="../media/image295.wmf"/></Relationships>
</file>

<file path=ppt/drawings/_rels/vmlDrawing72.vml.rels><?xml version="1.0" encoding="UTF-8" standalone="yes"?>
<Relationships xmlns="http://schemas.openxmlformats.org/package/2006/relationships"><Relationship Id="rId3" Type="http://schemas.openxmlformats.org/officeDocument/2006/relationships/image" Target="../media/image299.wmf"/><Relationship Id="rId2" Type="http://schemas.openxmlformats.org/officeDocument/2006/relationships/image" Target="../media/image293.emf"/><Relationship Id="rId1" Type="http://schemas.openxmlformats.org/officeDocument/2006/relationships/image" Target="../media/image290.emf"/><Relationship Id="rId4" Type="http://schemas.openxmlformats.org/officeDocument/2006/relationships/image" Target="../media/image300.wmf"/></Relationships>
</file>

<file path=ppt/drawings/_rels/vmlDrawing73.vml.rels><?xml version="1.0" encoding="UTF-8" standalone="yes"?>
<Relationships xmlns="http://schemas.openxmlformats.org/package/2006/relationships"><Relationship Id="rId3" Type="http://schemas.openxmlformats.org/officeDocument/2006/relationships/image" Target="../media/image302.wmf"/><Relationship Id="rId2" Type="http://schemas.openxmlformats.org/officeDocument/2006/relationships/image" Target="../media/image301.wmf"/><Relationship Id="rId1" Type="http://schemas.openxmlformats.org/officeDocument/2006/relationships/image" Target="../media/image290.emf"/><Relationship Id="rId5" Type="http://schemas.openxmlformats.org/officeDocument/2006/relationships/image" Target="../media/image304.emf"/><Relationship Id="rId4" Type="http://schemas.openxmlformats.org/officeDocument/2006/relationships/image" Target="../media/image303.wmf"/></Relationships>
</file>

<file path=ppt/drawings/_rels/vmlDrawing74.vml.rels><?xml version="1.0" encoding="UTF-8" standalone="yes"?>
<Relationships xmlns="http://schemas.openxmlformats.org/package/2006/relationships"><Relationship Id="rId3" Type="http://schemas.openxmlformats.org/officeDocument/2006/relationships/image" Target="../media/image307.wmf"/><Relationship Id="rId2" Type="http://schemas.openxmlformats.org/officeDocument/2006/relationships/image" Target="../media/image306.wmf"/><Relationship Id="rId1" Type="http://schemas.openxmlformats.org/officeDocument/2006/relationships/image" Target="../media/image305.wmf"/><Relationship Id="rId4" Type="http://schemas.openxmlformats.org/officeDocument/2006/relationships/image" Target="../media/image308.wmf"/></Relationships>
</file>

<file path=ppt/drawings/_rels/vmlDrawing75.vml.rels><?xml version="1.0" encoding="UTF-8" standalone="yes"?>
<Relationships xmlns="http://schemas.openxmlformats.org/package/2006/relationships"><Relationship Id="rId3" Type="http://schemas.openxmlformats.org/officeDocument/2006/relationships/image" Target="../media/image315.wmf"/><Relationship Id="rId2" Type="http://schemas.openxmlformats.org/officeDocument/2006/relationships/image" Target="../media/image314.wmf"/><Relationship Id="rId1" Type="http://schemas.openxmlformats.org/officeDocument/2006/relationships/image" Target="../media/image313.wmf"/><Relationship Id="rId6" Type="http://schemas.openxmlformats.org/officeDocument/2006/relationships/image" Target="../media/image318.wmf"/><Relationship Id="rId5" Type="http://schemas.openxmlformats.org/officeDocument/2006/relationships/image" Target="../media/image317.wmf"/><Relationship Id="rId4" Type="http://schemas.openxmlformats.org/officeDocument/2006/relationships/image" Target="../media/image316.wmf"/></Relationships>
</file>

<file path=ppt/drawings/_rels/vmlDrawing76.vml.rels><?xml version="1.0" encoding="UTF-8" standalone="yes"?>
<Relationships xmlns="http://schemas.openxmlformats.org/package/2006/relationships"><Relationship Id="rId1" Type="http://schemas.openxmlformats.org/officeDocument/2006/relationships/image" Target="../media/image319.wmf"/></Relationships>
</file>

<file path=ppt/drawings/_rels/vmlDrawing77.vml.rels><?xml version="1.0" encoding="UTF-8" standalone="yes"?>
<Relationships xmlns="http://schemas.openxmlformats.org/package/2006/relationships"><Relationship Id="rId3" Type="http://schemas.openxmlformats.org/officeDocument/2006/relationships/image" Target="../media/image322.wmf"/><Relationship Id="rId2" Type="http://schemas.openxmlformats.org/officeDocument/2006/relationships/image" Target="../media/image321.wmf"/><Relationship Id="rId1" Type="http://schemas.openxmlformats.org/officeDocument/2006/relationships/image" Target="../media/image320.emf"/><Relationship Id="rId5" Type="http://schemas.openxmlformats.org/officeDocument/2006/relationships/image" Target="../media/image225.wmf"/><Relationship Id="rId4" Type="http://schemas.openxmlformats.org/officeDocument/2006/relationships/image" Target="../media/image323.emf"/></Relationships>
</file>

<file path=ppt/drawings/_rels/vmlDrawing78.vml.rels><?xml version="1.0" encoding="UTF-8" standalone="yes"?>
<Relationships xmlns="http://schemas.openxmlformats.org/package/2006/relationships"><Relationship Id="rId3" Type="http://schemas.openxmlformats.org/officeDocument/2006/relationships/image" Target="../media/image325.wmf"/><Relationship Id="rId7" Type="http://schemas.openxmlformats.org/officeDocument/2006/relationships/image" Target="../media/image329.wmf"/><Relationship Id="rId2" Type="http://schemas.openxmlformats.org/officeDocument/2006/relationships/image" Target="../media/image324.wmf"/><Relationship Id="rId1" Type="http://schemas.openxmlformats.org/officeDocument/2006/relationships/image" Target="../media/image320.emf"/><Relationship Id="rId6" Type="http://schemas.openxmlformats.org/officeDocument/2006/relationships/image" Target="../media/image328.wmf"/><Relationship Id="rId5" Type="http://schemas.openxmlformats.org/officeDocument/2006/relationships/image" Target="../media/image327.emf"/><Relationship Id="rId4" Type="http://schemas.openxmlformats.org/officeDocument/2006/relationships/image" Target="../media/image326.wmf"/></Relationships>
</file>

<file path=ppt/drawings/_rels/vmlDrawing79.vml.rels><?xml version="1.0" encoding="UTF-8" standalone="yes"?>
<Relationships xmlns="http://schemas.openxmlformats.org/package/2006/relationships"><Relationship Id="rId3" Type="http://schemas.openxmlformats.org/officeDocument/2006/relationships/image" Target="../media/image327.emf"/><Relationship Id="rId2" Type="http://schemas.openxmlformats.org/officeDocument/2006/relationships/image" Target="../media/image330.wmf"/><Relationship Id="rId1" Type="http://schemas.openxmlformats.org/officeDocument/2006/relationships/image" Target="../media/image320.emf"/></Relationships>
</file>

<file path=ppt/drawings/_rels/vmlDrawing80.vml.rels><?xml version="1.0" encoding="UTF-8" standalone="yes"?>
<Relationships xmlns="http://schemas.openxmlformats.org/package/2006/relationships"><Relationship Id="rId3" Type="http://schemas.openxmlformats.org/officeDocument/2006/relationships/image" Target="../media/image334.wmf"/><Relationship Id="rId2" Type="http://schemas.openxmlformats.org/officeDocument/2006/relationships/image" Target="../media/image333.wmf"/><Relationship Id="rId1" Type="http://schemas.openxmlformats.org/officeDocument/2006/relationships/image" Target="../media/image332.wmf"/><Relationship Id="rId5" Type="http://schemas.openxmlformats.org/officeDocument/2006/relationships/image" Target="../media/image336.wmf"/><Relationship Id="rId4" Type="http://schemas.openxmlformats.org/officeDocument/2006/relationships/image" Target="../media/image335.wmf"/></Relationships>
</file>

<file path=ppt/drawings/_rels/vmlDrawing81.vml.rels><?xml version="1.0" encoding="UTF-8" standalone="yes"?>
<Relationships xmlns="http://schemas.openxmlformats.org/package/2006/relationships"><Relationship Id="rId3" Type="http://schemas.openxmlformats.org/officeDocument/2006/relationships/image" Target="../media/image339.wmf"/><Relationship Id="rId2" Type="http://schemas.openxmlformats.org/officeDocument/2006/relationships/image" Target="../media/image338.wmf"/><Relationship Id="rId1" Type="http://schemas.openxmlformats.org/officeDocument/2006/relationships/image" Target="../media/image337.emf"/><Relationship Id="rId5" Type="http://schemas.openxmlformats.org/officeDocument/2006/relationships/image" Target="../media/image341.wmf"/><Relationship Id="rId4" Type="http://schemas.openxmlformats.org/officeDocument/2006/relationships/image" Target="../media/image340.wmf"/></Relationships>
</file>

<file path=ppt/drawings/_rels/vmlDrawing82.vml.rels><?xml version="1.0" encoding="UTF-8" standalone="yes"?>
<Relationships xmlns="http://schemas.openxmlformats.org/package/2006/relationships"><Relationship Id="rId3" Type="http://schemas.openxmlformats.org/officeDocument/2006/relationships/image" Target="../media/image344.wmf"/><Relationship Id="rId2" Type="http://schemas.openxmlformats.org/officeDocument/2006/relationships/image" Target="../media/image343.wmf"/><Relationship Id="rId1" Type="http://schemas.openxmlformats.org/officeDocument/2006/relationships/image" Target="../media/image342.emf"/><Relationship Id="rId4" Type="http://schemas.openxmlformats.org/officeDocument/2006/relationships/image" Target="../media/image345.emf"/></Relationships>
</file>

<file path=ppt/drawings/_rels/vmlDrawing83.vml.rels><?xml version="1.0" encoding="UTF-8" standalone="yes"?>
<Relationships xmlns="http://schemas.openxmlformats.org/package/2006/relationships"><Relationship Id="rId3" Type="http://schemas.openxmlformats.org/officeDocument/2006/relationships/image" Target="../media/image342.emf"/><Relationship Id="rId2" Type="http://schemas.openxmlformats.org/officeDocument/2006/relationships/image" Target="../media/image347.emf"/><Relationship Id="rId1" Type="http://schemas.openxmlformats.org/officeDocument/2006/relationships/image" Target="../media/image346.emf"/><Relationship Id="rId4" Type="http://schemas.openxmlformats.org/officeDocument/2006/relationships/image" Target="../media/image348.wmf"/></Relationships>
</file>

<file path=ppt/drawings/_rels/vmlDrawing84.vml.rels><?xml version="1.0" encoding="UTF-8" standalone="yes"?>
<Relationships xmlns="http://schemas.openxmlformats.org/package/2006/relationships"><Relationship Id="rId3" Type="http://schemas.openxmlformats.org/officeDocument/2006/relationships/image" Target="../media/image349.emf"/><Relationship Id="rId2" Type="http://schemas.openxmlformats.org/officeDocument/2006/relationships/image" Target="../media/image347.emf"/><Relationship Id="rId1" Type="http://schemas.openxmlformats.org/officeDocument/2006/relationships/image" Target="../media/image346.emf"/></Relationships>
</file>

<file path=ppt/drawings/_rels/vmlDrawing85.vml.rels><?xml version="1.0" encoding="UTF-8" standalone="yes"?>
<Relationships xmlns="http://schemas.openxmlformats.org/package/2006/relationships"><Relationship Id="rId3" Type="http://schemas.openxmlformats.org/officeDocument/2006/relationships/image" Target="../media/image351.wmf"/><Relationship Id="rId2" Type="http://schemas.openxmlformats.org/officeDocument/2006/relationships/image" Target="../media/image350.emf"/><Relationship Id="rId1" Type="http://schemas.openxmlformats.org/officeDocument/2006/relationships/image" Target="../media/image347.emf"/><Relationship Id="rId6" Type="http://schemas.openxmlformats.org/officeDocument/2006/relationships/image" Target="../media/image354.wmf"/><Relationship Id="rId5" Type="http://schemas.openxmlformats.org/officeDocument/2006/relationships/image" Target="../media/image353.wmf"/><Relationship Id="rId4" Type="http://schemas.openxmlformats.org/officeDocument/2006/relationships/image" Target="../media/image352.wmf"/></Relationships>
</file>

<file path=ppt/drawings/_rels/vmlDrawing86.vml.rels><?xml version="1.0" encoding="UTF-8" standalone="yes"?>
<Relationships xmlns="http://schemas.openxmlformats.org/package/2006/relationships"><Relationship Id="rId3" Type="http://schemas.openxmlformats.org/officeDocument/2006/relationships/image" Target="../media/image357.wmf"/><Relationship Id="rId2" Type="http://schemas.openxmlformats.org/officeDocument/2006/relationships/image" Target="../media/image356.emf"/><Relationship Id="rId1" Type="http://schemas.openxmlformats.org/officeDocument/2006/relationships/image" Target="../media/image355.emf"/></Relationships>
</file>

<file path=ppt/drawings/_rels/vmlDrawing87.vml.rels><?xml version="1.0" encoding="UTF-8" standalone="yes"?>
<Relationships xmlns="http://schemas.openxmlformats.org/package/2006/relationships"><Relationship Id="rId3" Type="http://schemas.openxmlformats.org/officeDocument/2006/relationships/image" Target="../media/image360.wmf"/><Relationship Id="rId2" Type="http://schemas.openxmlformats.org/officeDocument/2006/relationships/image" Target="../media/image359.emf"/><Relationship Id="rId1" Type="http://schemas.openxmlformats.org/officeDocument/2006/relationships/image" Target="../media/image358.emf"/></Relationships>
</file>

<file path=ppt/drawings/_rels/vmlDrawing88.vml.rels><?xml version="1.0" encoding="UTF-8" standalone="yes"?>
<Relationships xmlns="http://schemas.openxmlformats.org/package/2006/relationships"><Relationship Id="rId2" Type="http://schemas.openxmlformats.org/officeDocument/2006/relationships/image" Target="../media/image362.emf"/><Relationship Id="rId1" Type="http://schemas.openxmlformats.org/officeDocument/2006/relationships/image" Target="../media/image361.emf"/></Relationships>
</file>

<file path=ppt/drawings/_rels/vmlDrawing89.vml.rels><?xml version="1.0" encoding="UTF-8" standalone="yes"?>
<Relationships xmlns="http://schemas.openxmlformats.org/package/2006/relationships"><Relationship Id="rId3" Type="http://schemas.openxmlformats.org/officeDocument/2006/relationships/image" Target="../media/image364.emf"/><Relationship Id="rId2" Type="http://schemas.openxmlformats.org/officeDocument/2006/relationships/image" Target="../media/image360.wmf"/><Relationship Id="rId1" Type="http://schemas.openxmlformats.org/officeDocument/2006/relationships/image" Target="../media/image36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88B50A-B17D-424E-9A79-165AAB328B8B}" type="datetimeFigureOut">
              <a:rPr lang="zh-CN" altLang="en-US" smtClean="0"/>
              <a:t>2024/12/13</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B3CA91-00E5-42BC-8F96-04AE44849E72}" type="slidenum">
              <a:rPr lang="zh-CN" altLang="en-US" smtClean="0"/>
              <a:t>‹#›</a:t>
            </a:fld>
            <a:endParaRPr lang="zh-CN" altLang="en-US"/>
          </a:p>
        </p:txBody>
      </p:sp>
    </p:spTree>
    <p:extLst>
      <p:ext uri="{BB962C8B-B14F-4D97-AF65-F5344CB8AC3E}">
        <p14:creationId xmlns:p14="http://schemas.microsoft.com/office/powerpoint/2010/main" val="3771456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F6F3187A-E8BF-4572-8554-E1B94456778F}" type="datetime1">
              <a:rPr lang="en-US" altLang="zh-CN" smtClean="0"/>
              <a:t>12/13/2024</a:t>
            </a:fld>
            <a:endParaRPr lang="en-US" dirty="0"/>
          </a:p>
        </p:txBody>
      </p:sp>
      <p:sp>
        <p:nvSpPr>
          <p:cNvPr id="5" name="Footer Placeholder 4"/>
          <p:cNvSpPr>
            <a:spLocks noGrp="1"/>
          </p:cNvSpPr>
          <p:nvPr>
            <p:ph type="ftr" sz="quarter" idx="11"/>
          </p:nvPr>
        </p:nvSpPr>
        <p:spPr>
          <a:xfrm>
            <a:off x="812805" y="6272785"/>
            <a:ext cx="4745736" cy="365125"/>
          </a:xfrm>
        </p:spPr>
        <p:txBody>
          <a:bodyPr/>
          <a:lstStyle/>
          <a:p>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30964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13AE142-B161-43D0-BC76-1D5C5EB65F62}" type="datetime1">
              <a:rPr lang="en-US" altLang="zh-CN" smtClean="0"/>
              <a:t>12/13/2024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96145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zh-CN" altLang="en-US"/>
              <a:t>单击此处编辑母版标题样式</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03670BE4-F528-4EFE-ABD6-84E74FFDFC23}" type="datetime1">
              <a:rPr lang="en-US" altLang="zh-CN" smtClean="0"/>
              <a:t>12/13/2024</a:t>
            </a:fld>
            <a:endParaRPr lang="en-US" dirty="0"/>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endParaRPr lang="en-US" dirty="0"/>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56241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B0515F4-3B14-4DCF-B968-DC1296025B5C}" type="datetime1">
              <a:rPr lang="en-US" altLang="zh-CN" smtClean="0"/>
              <a:t>12/13/2024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27140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87E1D09A-4506-413C-8F8B-00E170C267E2}" type="datetime1">
              <a:rPr lang="en-US" altLang="zh-CN" smtClean="0"/>
              <a:t>12/13/2024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30070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1FA1570F-513C-42AB-8237-D35FCD225A42}" type="datetime1">
              <a:rPr lang="en-US" altLang="zh-CN" smtClean="0"/>
              <a:t>12/13/2024</a:t>
            </a:fld>
            <a:endParaRPr lang="en-US" dirty="0"/>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91375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FE4442-BA5F-4376-B2B3-5583ABE0E03C}" type="datetime1">
              <a:rPr lang="en-US" altLang="zh-CN" smtClean="0"/>
              <a:t>12/13/2024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38473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zh-CN" altLang="en-US"/>
              <a:t>单击此处编辑母版标题样式</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fld id="{B9516567-03EB-4D4F-9FC8-2B328C359B2A}" type="datetime1">
              <a:rPr lang="en-US" altLang="zh-CN" smtClean="0"/>
              <a:t>12/13/2024</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50841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fld id="{42FA96E3-B4A6-44A5-BE43-47C2D4A30BD8}" type="datetime1">
              <a:rPr lang="en-US" altLang="zh-CN" smtClean="0"/>
              <a:t>12/13/2024</a:t>
            </a:fld>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28580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0381E06-CB85-452A-AAD0-7D8B010AA80F}" type="datetime1">
              <a:rPr lang="en-US" altLang="zh-CN" smtClean="0"/>
              <a:t>12/13/2024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40216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9E127350-7CA6-4BC9-BF6B-ADC11C000F9D}" type="datetime1">
              <a:rPr lang="en-US" altLang="zh-CN" smtClean="0"/>
              <a:t>12/13/2024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89004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3" name="AutoShape 4"/>
          <p:cNvSpPr>
            <a:spLocks noChangeArrowheads="1"/>
          </p:cNvSpPr>
          <p:nvPr userDrawn="1"/>
        </p:nvSpPr>
        <p:spPr bwMode="auto">
          <a:xfrm>
            <a:off x="609600" y="665163"/>
            <a:ext cx="7958138" cy="53975"/>
          </a:xfrm>
          <a:custGeom>
            <a:avLst/>
            <a:gdLst>
              <a:gd name="T0" fmla="*/ 0 w 1000"/>
              <a:gd name="T1" fmla="*/ 0 h 1000"/>
              <a:gd name="T2" fmla="*/ 4528181 w 1000"/>
              <a:gd name="T3" fmla="*/ 0 h 1000"/>
              <a:gd name="T4" fmla="*/ 4528181 w 1000"/>
              <a:gd name="T5" fmla="*/ 53975 h 1000"/>
              <a:gd name="T6" fmla="*/ 0 w 1000"/>
              <a:gd name="T7" fmla="*/ 53975 h 1000"/>
              <a:gd name="T8" fmla="*/ 0 w 1000"/>
              <a:gd name="T9" fmla="*/ 0 h 1000"/>
              <a:gd name="T10" fmla="*/ 7958138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69" y="0"/>
                </a:lnTo>
                <a:lnTo>
                  <a:pt x="569" y="1000"/>
                </a:lnTo>
                <a:lnTo>
                  <a:pt x="0" y="1000"/>
                </a:lnTo>
                <a:lnTo>
                  <a:pt x="0" y="0"/>
                </a:lnTo>
                <a:close/>
              </a:path>
              <a:path w="1000" h="1000">
                <a:moveTo>
                  <a:pt x="0" y="0"/>
                </a:moveTo>
                <a:lnTo>
                  <a:pt x="1000" y="0"/>
                </a:lnTo>
              </a:path>
            </a:pathLst>
          </a:custGeom>
          <a:solidFill>
            <a:srgbClr val="0099CC"/>
          </a:solidFill>
          <a:ln w="12700">
            <a:solidFill>
              <a:srgbClr val="0099CC"/>
            </a:solidFill>
            <a:round/>
            <a:headEnd/>
            <a:tailEnd/>
          </a:ln>
        </p:spPr>
        <p:txBody>
          <a:bodyPr/>
          <a:lstStyle/>
          <a:p>
            <a:endParaRPr lang="zh-CN" altLang="en-US"/>
          </a:p>
        </p:txBody>
      </p:sp>
      <p:sp>
        <p:nvSpPr>
          <p:cNvPr id="4" name="TextBox 8"/>
          <p:cNvSpPr txBox="1">
            <a:spLocks noChangeArrowheads="1"/>
          </p:cNvSpPr>
          <p:nvPr userDrawn="1"/>
        </p:nvSpPr>
        <p:spPr bwMode="auto">
          <a:xfrm>
            <a:off x="515938" y="6429375"/>
            <a:ext cx="3714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CB98B62-F3FF-4C33-A9AA-1B8078CE8B28}" type="slidenum">
              <a:rPr lang="zh-CN" altLang="en-US" sz="1200" i="1">
                <a:solidFill>
                  <a:srgbClr val="0099CC"/>
                </a:solidFill>
                <a:latin typeface="Arial" panose="020B0604020202020204" pitchFamily="34" charset="0"/>
                <a:ea typeface="华文行楷" panose="02010800040101010101" pitchFamily="2" charset="-122"/>
              </a:rPr>
              <a:pPr/>
              <a:t>‹#›</a:t>
            </a:fld>
            <a:endParaRPr lang="en-US" altLang="zh-CN" sz="1200" i="1">
              <a:solidFill>
                <a:srgbClr val="0099CC"/>
              </a:solidFill>
              <a:latin typeface="Arial" panose="020B0604020202020204" pitchFamily="34" charset="0"/>
              <a:ea typeface="华文行楷" panose="02010800040101010101" pitchFamily="2" charset="-122"/>
            </a:endParaRPr>
          </a:p>
        </p:txBody>
      </p:sp>
      <p:pic>
        <p:nvPicPr>
          <p:cNvPr id="5" name="Picture 12" descr="前进">
            <a:hlinkClick r:id="" action="ppaction://hlinkshowjump?jump=nextslide"/>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08850" y="6496050"/>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3" descr="播放">
            <a:hlinkClick r:id="" action="ppaction://hlinkshowjump?jump=endshow"/>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993063" y="6496050"/>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4" descr="后退">
            <a:hlinkClick r:id="" action="ppaction://hlinkshowjump?jump=previousslide"/>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624638" y="6496050"/>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5" descr="机动">
            <a:hlinkClick r:id="" action="ppaction://hlinkshowjump?jump=firstslide"/>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940425" y="6496050"/>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Line 5"/>
          <p:cNvSpPr>
            <a:spLocks noChangeShapeType="1"/>
          </p:cNvSpPr>
          <p:nvPr userDrawn="1"/>
        </p:nvSpPr>
        <p:spPr bwMode="auto">
          <a:xfrm flipV="1">
            <a:off x="609600" y="6381750"/>
            <a:ext cx="7956550" cy="0"/>
          </a:xfrm>
          <a:prstGeom prst="line">
            <a:avLst/>
          </a:prstGeom>
          <a:noFill/>
          <a:ln w="12700">
            <a:solidFill>
              <a:srgbClr val="0099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 name="标题 1"/>
          <p:cNvSpPr>
            <a:spLocks noGrp="1"/>
          </p:cNvSpPr>
          <p:nvPr>
            <p:ph type="title"/>
          </p:nvPr>
        </p:nvSpPr>
        <p:spPr>
          <a:xfrm>
            <a:off x="701974" y="71258"/>
            <a:ext cx="7887463" cy="646783"/>
          </a:xfrm>
        </p:spPr>
        <p:txBody>
          <a:bodyPr>
            <a:normAutofit/>
          </a:bodyPr>
          <a:lstStyle>
            <a:lvl1pPr algn="l">
              <a:defRPr sz="3000" b="1">
                <a:solidFill>
                  <a:schemeClr val="tx2"/>
                </a:solidFill>
                <a:latin typeface="Arial Narrow" panose="020B0606020202030204" pitchFamily="34" charset="0"/>
                <a:ea typeface="黑体" panose="02010609060101010101" pitchFamily="49" charset="-122"/>
                <a:cs typeface="Arial" panose="020B0604020202020204" pitchFamily="34" charset="0"/>
              </a:defRPr>
            </a:lvl1pPr>
          </a:lstStyle>
          <a:p>
            <a:r>
              <a:rPr lang="zh-CN" altLang="en-US" dirty="0"/>
              <a:t>单击此处编辑母版标题样式</a:t>
            </a:r>
          </a:p>
        </p:txBody>
      </p:sp>
      <p:sp>
        <p:nvSpPr>
          <p:cNvPr id="12" name="日期占位符 2"/>
          <p:cNvSpPr>
            <a:spLocks noGrp="1"/>
          </p:cNvSpPr>
          <p:nvPr>
            <p:ph type="dt" sz="half" idx="10"/>
          </p:nvPr>
        </p:nvSpPr>
        <p:spPr/>
        <p:txBody>
          <a:bodyPr/>
          <a:lstStyle>
            <a:lvl1pPr>
              <a:defRPr/>
            </a:lvl1pPr>
          </a:lstStyle>
          <a:p>
            <a:pPr>
              <a:defRPr/>
            </a:pPr>
            <a:fld id="{BA173FAD-14A9-42C8-AA58-8B79C94B7DB3}" type="datetimeFigureOut">
              <a:rPr lang="zh-CN" altLang="en-US"/>
              <a:pPr>
                <a:defRPr/>
              </a:pPr>
              <a:t>2024/12/13</a:t>
            </a:fld>
            <a:endParaRPr lang="zh-CN" altLang="en-US"/>
          </a:p>
        </p:txBody>
      </p:sp>
      <p:sp>
        <p:nvSpPr>
          <p:cNvPr id="13" name="页脚占位符 3"/>
          <p:cNvSpPr>
            <a:spLocks noGrp="1"/>
          </p:cNvSpPr>
          <p:nvPr>
            <p:ph type="ftr" sz="quarter" idx="11"/>
          </p:nvPr>
        </p:nvSpPr>
        <p:spPr/>
        <p:txBody>
          <a:bodyPr/>
          <a:lstStyle>
            <a:lvl1pPr>
              <a:defRPr/>
            </a:lvl1pPr>
          </a:lstStyle>
          <a:p>
            <a:pPr>
              <a:defRPr/>
            </a:pPr>
            <a:endParaRPr lang="zh-CN" altLang="en-US"/>
          </a:p>
        </p:txBody>
      </p:sp>
      <p:sp>
        <p:nvSpPr>
          <p:cNvPr id="14" name="灯片编号占位符 4"/>
          <p:cNvSpPr>
            <a:spLocks noGrp="1"/>
          </p:cNvSpPr>
          <p:nvPr>
            <p:ph type="sldNum" sz="quarter" idx="12"/>
          </p:nvPr>
        </p:nvSpPr>
        <p:spPr/>
        <p:txBody>
          <a:bodyPr/>
          <a:lstStyle>
            <a:lvl1pPr>
              <a:defRPr/>
            </a:lvl1pPr>
          </a:lstStyle>
          <a:p>
            <a:fld id="{F4772F20-F4AB-4CA9-BA0E-A3A1703C8906}" type="slidenum">
              <a:rPr lang="zh-CN" altLang="en-US"/>
              <a:pPr/>
              <a:t>‹#›</a:t>
            </a:fld>
            <a:endParaRPr lang="en-US" altLang="zh-CN"/>
          </a:p>
        </p:txBody>
      </p:sp>
    </p:spTree>
    <p:extLst>
      <p:ext uri="{BB962C8B-B14F-4D97-AF65-F5344CB8AC3E}">
        <p14:creationId xmlns:p14="http://schemas.microsoft.com/office/powerpoint/2010/main" val="127542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14" cstate="print">
            <a:lum bright="70000" contrast="-70000"/>
            <a:extLst>
              <a:ext uri="{28A0092B-C50C-407E-A947-70E740481C1C}">
                <a14:useLocalDpi xmlns:a14="http://schemas.microsoft.com/office/drawing/2010/main" val="0"/>
              </a:ext>
            </a:extLst>
          </a:blip>
          <a:stretch>
            <a:fillRect/>
          </a:stretch>
        </p:blipFill>
        <p:spPr>
          <a:xfrm>
            <a:off x="7092011" y="171449"/>
            <a:ext cx="1908754" cy="2392866"/>
          </a:xfrm>
          <a:prstGeom prst="rect">
            <a:avLst/>
          </a:prstGeom>
        </p:spPr>
      </p:pic>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FD5C9B09-530A-4AE7-857C-3A5513713535}" type="datetime1">
              <a:rPr lang="en-US" altLang="zh-CN" smtClean="0"/>
              <a:t>12/13/2024</a:t>
            </a:fld>
            <a:endParaRPr lang="en-US" dirty="0"/>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20763965"/>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Lst>
  <p:hf hdr="0" ftr="0" dt="0"/>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11.w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6.wmf"/><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5.w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 Target="slide1.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22.pn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image" Target="../media/image24.emf"/></Relationships>
</file>

<file path=ppt/slides/_rels/slide12.x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image" Target="../media/image25.wmf"/><Relationship Id="rId5" Type="http://schemas.openxmlformats.org/officeDocument/2006/relationships/oleObject" Target="../embeddings/oleObject6.bin"/><Relationship Id="rId4" Type="http://schemas.openxmlformats.org/officeDocument/2006/relationships/image" Target="../media/image24.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2.xml"/><Relationship Id="rId1" Type="http://schemas.openxmlformats.org/officeDocument/2006/relationships/vmlDrawing" Target="../drawings/vmlDrawing5.vml"/><Relationship Id="rId6" Type="http://schemas.openxmlformats.org/officeDocument/2006/relationships/image" Target="../media/image24.emf"/><Relationship Id="rId5" Type="http://schemas.openxmlformats.org/officeDocument/2006/relationships/oleObject" Target="../embeddings/oleObject9.bin"/><Relationship Id="rId4" Type="http://schemas.openxmlformats.org/officeDocument/2006/relationships/image" Target="../media/image27.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2.xml"/><Relationship Id="rId1" Type="http://schemas.openxmlformats.org/officeDocument/2006/relationships/vmlDrawing" Target="../drawings/vmlDrawing6.vml"/><Relationship Id="rId4" Type="http://schemas.openxmlformats.org/officeDocument/2006/relationships/image" Target="../media/image27.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12.xml"/><Relationship Id="rId1" Type="http://schemas.openxmlformats.org/officeDocument/2006/relationships/vmlDrawing" Target="../drawings/vmlDrawing7.vml"/><Relationship Id="rId6" Type="http://schemas.openxmlformats.org/officeDocument/2006/relationships/image" Target="../media/image28.emf"/><Relationship Id="rId5" Type="http://schemas.openxmlformats.org/officeDocument/2006/relationships/oleObject" Target="../embeddings/oleObject12.bin"/><Relationship Id="rId4" Type="http://schemas.openxmlformats.org/officeDocument/2006/relationships/image" Target="../media/image24.emf"/></Relationships>
</file>

<file path=ppt/slides/_rels/slide17.xml.rels><?xml version="1.0" encoding="UTF-8" standalone="yes"?>
<Relationships xmlns="http://schemas.openxmlformats.org/package/2006/relationships"><Relationship Id="rId8" Type="http://schemas.openxmlformats.org/officeDocument/2006/relationships/image" Target="../media/image30.wmf"/><Relationship Id="rId3" Type="http://schemas.openxmlformats.org/officeDocument/2006/relationships/oleObject" Target="../embeddings/oleObject13.bin"/><Relationship Id="rId7" Type="http://schemas.openxmlformats.org/officeDocument/2006/relationships/oleObject" Target="../embeddings/oleObject15.bin"/><Relationship Id="rId2" Type="http://schemas.openxmlformats.org/officeDocument/2006/relationships/slideLayout" Target="../slideLayouts/slideLayout12.xml"/><Relationship Id="rId1" Type="http://schemas.openxmlformats.org/officeDocument/2006/relationships/vmlDrawing" Target="../drawings/vmlDrawing8.vml"/><Relationship Id="rId6" Type="http://schemas.openxmlformats.org/officeDocument/2006/relationships/image" Target="../media/image29.wmf"/><Relationship Id="rId5" Type="http://schemas.openxmlformats.org/officeDocument/2006/relationships/oleObject" Target="../embeddings/oleObject14.bin"/><Relationship Id="rId4" Type="http://schemas.openxmlformats.org/officeDocument/2006/relationships/image" Target="../media/image27.emf"/></Relationships>
</file>

<file path=ppt/slides/_rels/slide18.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image" Target="../media/image29.wmf"/><Relationship Id="rId2" Type="http://schemas.openxmlformats.org/officeDocument/2006/relationships/slideLayout" Target="../slideLayouts/slideLayout12.xml"/><Relationship Id="rId1" Type="http://schemas.openxmlformats.org/officeDocument/2006/relationships/vmlDrawing" Target="../drawings/vmlDrawing9.vml"/><Relationship Id="rId6" Type="http://schemas.openxmlformats.org/officeDocument/2006/relationships/oleObject" Target="../embeddings/oleObject17.bin"/><Relationship Id="rId5" Type="http://schemas.openxmlformats.org/officeDocument/2006/relationships/image" Target="../media/image27.emf"/><Relationship Id="rId4" Type="http://schemas.openxmlformats.org/officeDocument/2006/relationships/oleObject" Target="../embeddings/oleObject16.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12.xml"/><Relationship Id="rId1" Type="http://schemas.openxmlformats.org/officeDocument/2006/relationships/vmlDrawing" Target="../drawings/vmlDrawing10.vml"/><Relationship Id="rId6" Type="http://schemas.openxmlformats.org/officeDocument/2006/relationships/image" Target="../media/image29.wmf"/><Relationship Id="rId5" Type="http://schemas.openxmlformats.org/officeDocument/2006/relationships/oleObject" Target="../embeddings/oleObject19.bin"/><Relationship Id="rId4" Type="http://schemas.openxmlformats.org/officeDocument/2006/relationships/image" Target="../media/image31.emf"/></Relationships>
</file>

<file path=ppt/slides/_rels/slide20.x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oleObject" Target="../embeddings/oleObject20.bin"/><Relationship Id="rId7" Type="http://schemas.openxmlformats.org/officeDocument/2006/relationships/oleObject" Target="../embeddings/oleObject22.bin"/><Relationship Id="rId2" Type="http://schemas.openxmlformats.org/officeDocument/2006/relationships/slideLayout" Target="../slideLayouts/slideLayout12.xml"/><Relationship Id="rId1" Type="http://schemas.openxmlformats.org/officeDocument/2006/relationships/vmlDrawing" Target="../drawings/vmlDrawing11.vml"/><Relationship Id="rId6" Type="http://schemas.openxmlformats.org/officeDocument/2006/relationships/image" Target="../media/image24.emf"/><Relationship Id="rId5" Type="http://schemas.openxmlformats.org/officeDocument/2006/relationships/oleObject" Target="../embeddings/oleObject21.bin"/><Relationship Id="rId4" Type="http://schemas.openxmlformats.org/officeDocument/2006/relationships/image" Target="../media/image32.e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12.xml"/><Relationship Id="rId1" Type="http://schemas.openxmlformats.org/officeDocument/2006/relationships/vmlDrawing" Target="../drawings/vmlDrawing12.vml"/><Relationship Id="rId6" Type="http://schemas.openxmlformats.org/officeDocument/2006/relationships/image" Target="../media/image34.emf"/><Relationship Id="rId5" Type="http://schemas.openxmlformats.org/officeDocument/2006/relationships/oleObject" Target="../embeddings/oleObject24.bin"/><Relationship Id="rId4" Type="http://schemas.openxmlformats.org/officeDocument/2006/relationships/image" Target="../media/image24.emf"/></Relationships>
</file>

<file path=ppt/slides/_rels/slide22.xml.rels><?xml version="1.0" encoding="UTF-8" standalone="yes"?>
<Relationships xmlns="http://schemas.openxmlformats.org/package/2006/relationships"><Relationship Id="rId8" Type="http://schemas.openxmlformats.org/officeDocument/2006/relationships/image" Target="../media/image37.emf"/><Relationship Id="rId3" Type="http://schemas.openxmlformats.org/officeDocument/2006/relationships/oleObject" Target="../embeddings/oleObject25.bin"/><Relationship Id="rId7" Type="http://schemas.openxmlformats.org/officeDocument/2006/relationships/oleObject" Target="../embeddings/oleObject27.bin"/><Relationship Id="rId2" Type="http://schemas.openxmlformats.org/officeDocument/2006/relationships/slideLayout" Target="../slideLayouts/slideLayout12.xml"/><Relationship Id="rId1" Type="http://schemas.openxmlformats.org/officeDocument/2006/relationships/vmlDrawing" Target="../drawings/vmlDrawing13.vml"/><Relationship Id="rId6" Type="http://schemas.openxmlformats.org/officeDocument/2006/relationships/image" Target="../media/image36.emf"/><Relationship Id="rId5" Type="http://schemas.openxmlformats.org/officeDocument/2006/relationships/oleObject" Target="../embeddings/oleObject26.bin"/><Relationship Id="rId10" Type="http://schemas.openxmlformats.org/officeDocument/2006/relationships/image" Target="../media/image38.emf"/><Relationship Id="rId4" Type="http://schemas.openxmlformats.org/officeDocument/2006/relationships/image" Target="../media/image35.emf"/><Relationship Id="rId9" Type="http://schemas.openxmlformats.org/officeDocument/2006/relationships/oleObject" Target="../embeddings/oleObject28.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 Target="slide1.xml"/><Relationship Id="rId1" Type="http://schemas.openxmlformats.org/officeDocument/2006/relationships/slideLayout" Target="../slideLayouts/slideLayout12.xml"/><Relationship Id="rId4" Type="http://schemas.openxmlformats.org/officeDocument/2006/relationships/image" Target="../media/image40.jpeg"/></Relationships>
</file>

<file path=ppt/slides/_rels/slide2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40.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41.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30.bin"/><Relationship Id="rId3" Type="http://schemas.openxmlformats.org/officeDocument/2006/relationships/image" Target="../media/image44.jpeg"/><Relationship Id="rId7" Type="http://schemas.openxmlformats.org/officeDocument/2006/relationships/image" Target="../media/image42.wmf"/><Relationship Id="rId2" Type="http://schemas.openxmlformats.org/officeDocument/2006/relationships/slideLayout" Target="../slideLayouts/slideLayout12.xml"/><Relationship Id="rId1" Type="http://schemas.openxmlformats.org/officeDocument/2006/relationships/vmlDrawing" Target="../drawings/vmlDrawing14.vml"/><Relationship Id="rId6" Type="http://schemas.openxmlformats.org/officeDocument/2006/relationships/oleObject" Target="../embeddings/oleObject29.bin"/><Relationship Id="rId5" Type="http://schemas.openxmlformats.org/officeDocument/2006/relationships/image" Target="../media/image39.png"/><Relationship Id="rId4" Type="http://schemas.openxmlformats.org/officeDocument/2006/relationships/slide" Target="slide1.xml"/><Relationship Id="rId9" Type="http://schemas.openxmlformats.org/officeDocument/2006/relationships/image" Target="../media/image43.wmf"/></Relationships>
</file>

<file path=ppt/slides/_rels/slide2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12.xml"/><Relationship Id="rId1" Type="http://schemas.openxmlformats.org/officeDocument/2006/relationships/vmlDrawing" Target="../drawings/vmlDrawing15.vml"/><Relationship Id="rId6" Type="http://schemas.openxmlformats.org/officeDocument/2006/relationships/image" Target="../media/image46.jpeg"/><Relationship Id="rId5" Type="http://schemas.openxmlformats.org/officeDocument/2006/relationships/image" Target="../media/image45.wmf"/><Relationship Id="rId4" Type="http://schemas.openxmlformats.org/officeDocument/2006/relationships/oleObject" Target="../embeddings/oleObject31.bin"/></Relationships>
</file>

<file path=ppt/slides/_rels/slide2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 Target="slide1.xml"/><Relationship Id="rId1" Type="http://schemas.openxmlformats.org/officeDocument/2006/relationships/slideLayout" Target="../slideLayouts/slideLayout12.xml"/><Relationship Id="rId4" Type="http://schemas.openxmlformats.org/officeDocument/2006/relationships/image" Target="../media/image48.jpeg"/></Relationships>
</file>

<file path=ppt/slides/_rels/slide3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 Target="slide1.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 Target="slide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12.xml"/><Relationship Id="rId1" Type="http://schemas.openxmlformats.org/officeDocument/2006/relationships/vmlDrawing" Target="../drawings/vmlDrawing16.vml"/><Relationship Id="rId6" Type="http://schemas.openxmlformats.org/officeDocument/2006/relationships/image" Target="../media/image53.png"/><Relationship Id="rId5" Type="http://schemas.openxmlformats.org/officeDocument/2006/relationships/image" Target="../media/image51.wmf"/><Relationship Id="rId4" Type="http://schemas.openxmlformats.org/officeDocument/2006/relationships/oleObject" Target="../embeddings/oleObject32.bin"/></Relationships>
</file>

<file path=ppt/slides/_rels/slide3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12.xml"/><Relationship Id="rId1" Type="http://schemas.openxmlformats.org/officeDocument/2006/relationships/vmlDrawing" Target="../drawings/vmlDrawing17.vml"/><Relationship Id="rId6" Type="http://schemas.openxmlformats.org/officeDocument/2006/relationships/image" Target="../media/image54.jpeg"/><Relationship Id="rId5" Type="http://schemas.openxmlformats.org/officeDocument/2006/relationships/image" Target="../media/image51.wmf"/><Relationship Id="rId4" Type="http://schemas.openxmlformats.org/officeDocument/2006/relationships/oleObject" Target="../embeddings/oleObject33.bin"/></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36.bin"/><Relationship Id="rId3" Type="http://schemas.openxmlformats.org/officeDocument/2006/relationships/image" Target="../media/image58.jpeg"/><Relationship Id="rId7" Type="http://schemas.openxmlformats.org/officeDocument/2006/relationships/image" Target="../media/image56.wmf"/><Relationship Id="rId2" Type="http://schemas.openxmlformats.org/officeDocument/2006/relationships/slideLayout" Target="../slideLayouts/slideLayout12.xml"/><Relationship Id="rId1" Type="http://schemas.openxmlformats.org/officeDocument/2006/relationships/vmlDrawing" Target="../drawings/vmlDrawing18.vml"/><Relationship Id="rId6" Type="http://schemas.openxmlformats.org/officeDocument/2006/relationships/oleObject" Target="../embeddings/oleObject35.bin"/><Relationship Id="rId5" Type="http://schemas.openxmlformats.org/officeDocument/2006/relationships/image" Target="../media/image55.wmf"/><Relationship Id="rId10" Type="http://schemas.openxmlformats.org/officeDocument/2006/relationships/image" Target="../media/image59.png"/><Relationship Id="rId4" Type="http://schemas.openxmlformats.org/officeDocument/2006/relationships/oleObject" Target="../embeddings/oleObject34.bin"/><Relationship Id="rId9" Type="http://schemas.openxmlformats.org/officeDocument/2006/relationships/image" Target="../media/image57.w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12.xml"/><Relationship Id="rId1" Type="http://schemas.openxmlformats.org/officeDocument/2006/relationships/vmlDrawing" Target="../drawings/vmlDrawing19.vml"/><Relationship Id="rId5" Type="http://schemas.openxmlformats.org/officeDocument/2006/relationships/image" Target="../media/image88.png"/><Relationship Id="rId4" Type="http://schemas.openxmlformats.org/officeDocument/2006/relationships/image" Target="../media/image60.e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38.bin"/><Relationship Id="rId7" Type="http://schemas.openxmlformats.org/officeDocument/2006/relationships/image" Target="../media/image60.emf"/><Relationship Id="rId2" Type="http://schemas.openxmlformats.org/officeDocument/2006/relationships/slideLayout" Target="../slideLayouts/slideLayout12.xml"/><Relationship Id="rId1" Type="http://schemas.openxmlformats.org/officeDocument/2006/relationships/vmlDrawing" Target="../drawings/vmlDrawing20.vml"/><Relationship Id="rId6" Type="http://schemas.openxmlformats.org/officeDocument/2006/relationships/oleObject" Target="../embeddings/oleObject39.bin"/><Relationship Id="rId5" Type="http://schemas.openxmlformats.org/officeDocument/2006/relationships/image" Target="../media/image90.png"/><Relationship Id="rId4" Type="http://schemas.openxmlformats.org/officeDocument/2006/relationships/image" Target="../media/image61.e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12.xml"/><Relationship Id="rId1" Type="http://schemas.openxmlformats.org/officeDocument/2006/relationships/vmlDrawing" Target="../drawings/vmlDrawing21.vml"/><Relationship Id="rId6" Type="http://schemas.openxmlformats.org/officeDocument/2006/relationships/image" Target="../media/image60.emf"/><Relationship Id="rId5" Type="http://schemas.openxmlformats.org/officeDocument/2006/relationships/oleObject" Target="../embeddings/oleObject41.bin"/><Relationship Id="rId4" Type="http://schemas.openxmlformats.org/officeDocument/2006/relationships/image" Target="../media/image62.emf"/></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12.xml"/><Relationship Id="rId1" Type="http://schemas.openxmlformats.org/officeDocument/2006/relationships/vmlDrawing" Target="../drawings/vmlDrawing22.vml"/><Relationship Id="rId4" Type="http://schemas.openxmlformats.org/officeDocument/2006/relationships/image" Target="../media/image62.emf"/></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12.xml"/><Relationship Id="rId1" Type="http://schemas.openxmlformats.org/officeDocument/2006/relationships/vmlDrawing" Target="../drawings/vmlDrawing23.vml"/><Relationship Id="rId4" Type="http://schemas.openxmlformats.org/officeDocument/2006/relationships/image" Target="../media/image63.emf"/></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12.xml"/><Relationship Id="rId1" Type="http://schemas.openxmlformats.org/officeDocument/2006/relationships/vmlDrawing" Target="../drawings/vmlDrawing24.vml"/><Relationship Id="rId4" Type="http://schemas.openxmlformats.org/officeDocument/2006/relationships/image" Target="../media/image64.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47.bin"/><Relationship Id="rId3" Type="http://schemas.openxmlformats.org/officeDocument/2006/relationships/slide" Target="slide1.xml"/><Relationship Id="rId7" Type="http://schemas.openxmlformats.org/officeDocument/2006/relationships/image" Target="../media/image66.wmf"/><Relationship Id="rId12" Type="http://schemas.openxmlformats.org/officeDocument/2006/relationships/image" Target="../media/image69.jpeg"/><Relationship Id="rId2" Type="http://schemas.openxmlformats.org/officeDocument/2006/relationships/slideLayout" Target="../slideLayouts/slideLayout12.xml"/><Relationship Id="rId1" Type="http://schemas.openxmlformats.org/officeDocument/2006/relationships/vmlDrawing" Target="../drawings/vmlDrawing25.vml"/><Relationship Id="rId6" Type="http://schemas.openxmlformats.org/officeDocument/2006/relationships/oleObject" Target="../embeddings/oleObject46.bin"/><Relationship Id="rId11" Type="http://schemas.openxmlformats.org/officeDocument/2006/relationships/image" Target="../media/image68.wmf"/><Relationship Id="rId5" Type="http://schemas.openxmlformats.org/officeDocument/2006/relationships/image" Target="../media/image65.wmf"/><Relationship Id="rId10" Type="http://schemas.openxmlformats.org/officeDocument/2006/relationships/oleObject" Target="../embeddings/oleObject48.bin"/><Relationship Id="rId4" Type="http://schemas.openxmlformats.org/officeDocument/2006/relationships/oleObject" Target="../embeddings/oleObject45.bin"/><Relationship Id="rId9" Type="http://schemas.openxmlformats.org/officeDocument/2006/relationships/image" Target="../media/image67.wmf"/></Relationships>
</file>

<file path=ppt/slides/_rels/slide45.xml.rels><?xml version="1.0" encoding="UTF-8" standalone="yes"?>
<Relationships xmlns="http://schemas.openxmlformats.org/package/2006/relationships"><Relationship Id="rId8" Type="http://schemas.openxmlformats.org/officeDocument/2006/relationships/image" Target="../media/image72.wmf"/><Relationship Id="rId3" Type="http://schemas.openxmlformats.org/officeDocument/2006/relationships/oleObject" Target="../embeddings/oleObject49.bin"/><Relationship Id="rId7" Type="http://schemas.openxmlformats.org/officeDocument/2006/relationships/oleObject" Target="../embeddings/oleObject51.bin"/><Relationship Id="rId2" Type="http://schemas.openxmlformats.org/officeDocument/2006/relationships/slideLayout" Target="../slideLayouts/slideLayout12.xml"/><Relationship Id="rId1" Type="http://schemas.openxmlformats.org/officeDocument/2006/relationships/vmlDrawing" Target="../drawings/vmlDrawing26.vml"/><Relationship Id="rId6" Type="http://schemas.openxmlformats.org/officeDocument/2006/relationships/image" Target="../media/image71.wmf"/><Relationship Id="rId11" Type="http://schemas.openxmlformats.org/officeDocument/2006/relationships/slide" Target="slide1.xml"/><Relationship Id="rId5" Type="http://schemas.openxmlformats.org/officeDocument/2006/relationships/oleObject" Target="../embeddings/oleObject50.bin"/><Relationship Id="rId10" Type="http://schemas.openxmlformats.org/officeDocument/2006/relationships/image" Target="../media/image73.wmf"/><Relationship Id="rId4" Type="http://schemas.openxmlformats.org/officeDocument/2006/relationships/image" Target="../media/image70.wmf"/><Relationship Id="rId9" Type="http://schemas.openxmlformats.org/officeDocument/2006/relationships/oleObject" Target="../embeddings/oleObject52.bin"/></Relationships>
</file>

<file path=ppt/slides/_rels/slide4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69.jpeg"/><Relationship Id="rId1" Type="http://schemas.openxmlformats.org/officeDocument/2006/relationships/slideLayout" Target="../slideLayouts/slideLayout12.xml"/><Relationship Id="rId4" Type="http://schemas.openxmlformats.org/officeDocument/2006/relationships/image" Target="../media/image74.png"/></Relationships>
</file>

<file path=ppt/slides/_rels/slide47.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slide" Target="slide1.xml"/><Relationship Id="rId2" Type="http://schemas.openxmlformats.org/officeDocument/2006/relationships/slideLayout" Target="../slideLayouts/slideLayout12.xml"/><Relationship Id="rId1" Type="http://schemas.openxmlformats.org/officeDocument/2006/relationships/vmlDrawing" Target="../drawings/vmlDrawing27.vml"/><Relationship Id="rId6" Type="http://schemas.openxmlformats.org/officeDocument/2006/relationships/image" Target="../media/image77.jpeg"/><Relationship Id="rId5" Type="http://schemas.openxmlformats.org/officeDocument/2006/relationships/image" Target="../media/image75.wmf"/><Relationship Id="rId4" Type="http://schemas.openxmlformats.org/officeDocument/2006/relationships/oleObject" Target="../embeddings/oleObject53.bin"/></Relationships>
</file>

<file path=ppt/slides/_rels/slide48.xml.rels><?xml version="1.0" encoding="UTF-8" standalone="yes"?>
<Relationships xmlns="http://schemas.openxmlformats.org/package/2006/relationships"><Relationship Id="rId8" Type="http://schemas.openxmlformats.org/officeDocument/2006/relationships/image" Target="../media/image80.wmf"/><Relationship Id="rId3" Type="http://schemas.openxmlformats.org/officeDocument/2006/relationships/oleObject" Target="../embeddings/oleObject54.bin"/><Relationship Id="rId7" Type="http://schemas.openxmlformats.org/officeDocument/2006/relationships/oleObject" Target="../embeddings/oleObject56.bin"/><Relationship Id="rId2" Type="http://schemas.openxmlformats.org/officeDocument/2006/relationships/slideLayout" Target="../slideLayouts/slideLayout12.xml"/><Relationship Id="rId1" Type="http://schemas.openxmlformats.org/officeDocument/2006/relationships/vmlDrawing" Target="../drawings/vmlDrawing28.vml"/><Relationship Id="rId6" Type="http://schemas.openxmlformats.org/officeDocument/2006/relationships/image" Target="../media/image79.wmf"/><Relationship Id="rId11" Type="http://schemas.openxmlformats.org/officeDocument/2006/relationships/slide" Target="slide1.xml"/><Relationship Id="rId5" Type="http://schemas.openxmlformats.org/officeDocument/2006/relationships/oleObject" Target="../embeddings/oleObject55.bin"/><Relationship Id="rId10" Type="http://schemas.openxmlformats.org/officeDocument/2006/relationships/image" Target="../media/image81.png"/><Relationship Id="rId4" Type="http://schemas.openxmlformats.org/officeDocument/2006/relationships/image" Target="../media/image78.wmf"/><Relationship Id="rId9" Type="http://schemas.openxmlformats.org/officeDocument/2006/relationships/image" Target="../media/image77.jpeg"/></Relationships>
</file>

<file path=ppt/slides/_rels/slide49.xml.rels><?xml version="1.0" encoding="UTF-8" standalone="yes"?>
<Relationships xmlns="http://schemas.openxmlformats.org/package/2006/relationships"><Relationship Id="rId8" Type="http://schemas.openxmlformats.org/officeDocument/2006/relationships/oleObject" Target="../embeddings/oleObject59.bin"/><Relationship Id="rId3" Type="http://schemas.openxmlformats.org/officeDocument/2006/relationships/slide" Target="slide1.xml"/><Relationship Id="rId7" Type="http://schemas.openxmlformats.org/officeDocument/2006/relationships/image" Target="../media/image83.wmf"/><Relationship Id="rId2" Type="http://schemas.openxmlformats.org/officeDocument/2006/relationships/slideLayout" Target="../slideLayouts/slideLayout12.xml"/><Relationship Id="rId1" Type="http://schemas.openxmlformats.org/officeDocument/2006/relationships/vmlDrawing" Target="../drawings/vmlDrawing29.vml"/><Relationship Id="rId6" Type="http://schemas.openxmlformats.org/officeDocument/2006/relationships/oleObject" Target="../embeddings/oleObject58.bin"/><Relationship Id="rId5" Type="http://schemas.openxmlformats.org/officeDocument/2006/relationships/image" Target="../media/image82.wmf"/><Relationship Id="rId10" Type="http://schemas.openxmlformats.org/officeDocument/2006/relationships/image" Target="../media/image85.jpeg"/><Relationship Id="rId4" Type="http://schemas.openxmlformats.org/officeDocument/2006/relationships/oleObject" Target="../embeddings/oleObject57.bin"/><Relationship Id="rId9" Type="http://schemas.openxmlformats.org/officeDocument/2006/relationships/image" Target="../media/image84.wmf"/></Relationships>
</file>

<file path=ppt/slides/_rels/slide5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slide" Target="slide1.xml"/><Relationship Id="rId1" Type="http://schemas.openxmlformats.org/officeDocument/2006/relationships/slideLayout" Target="../slideLayouts/slideLayout12.xml"/><Relationship Id="rId4" Type="http://schemas.openxmlformats.org/officeDocument/2006/relationships/image" Target="../media/image87.png"/></Relationships>
</file>

<file path=ppt/slides/_rels/slide51.xml.rels><?xml version="1.0" encoding="UTF-8" standalone="yes"?>
<Relationships xmlns="http://schemas.openxmlformats.org/package/2006/relationships"><Relationship Id="rId8" Type="http://schemas.openxmlformats.org/officeDocument/2006/relationships/image" Target="../media/image88.wmf"/><Relationship Id="rId13" Type="http://schemas.openxmlformats.org/officeDocument/2006/relationships/oleObject" Target="../embeddings/oleObject64.bin"/><Relationship Id="rId3" Type="http://schemas.openxmlformats.org/officeDocument/2006/relationships/slide" Target="slide1.xml"/><Relationship Id="rId7" Type="http://schemas.openxmlformats.org/officeDocument/2006/relationships/oleObject" Target="../embeddings/oleObject61.bin"/><Relationship Id="rId12" Type="http://schemas.openxmlformats.org/officeDocument/2006/relationships/image" Target="../media/image90.wmf"/><Relationship Id="rId2" Type="http://schemas.openxmlformats.org/officeDocument/2006/relationships/slideLayout" Target="../slideLayouts/slideLayout12.xml"/><Relationship Id="rId1" Type="http://schemas.openxmlformats.org/officeDocument/2006/relationships/vmlDrawing" Target="../drawings/vmlDrawing30.vml"/><Relationship Id="rId6" Type="http://schemas.openxmlformats.org/officeDocument/2006/relationships/image" Target="../media/image78.wmf"/><Relationship Id="rId11" Type="http://schemas.openxmlformats.org/officeDocument/2006/relationships/oleObject" Target="../embeddings/oleObject63.bin"/><Relationship Id="rId5" Type="http://schemas.openxmlformats.org/officeDocument/2006/relationships/oleObject" Target="../embeddings/oleObject60.bin"/><Relationship Id="rId10" Type="http://schemas.openxmlformats.org/officeDocument/2006/relationships/image" Target="../media/image89.wmf"/><Relationship Id="rId4" Type="http://schemas.openxmlformats.org/officeDocument/2006/relationships/image" Target="../media/image87.png"/><Relationship Id="rId9" Type="http://schemas.openxmlformats.org/officeDocument/2006/relationships/oleObject" Target="../embeddings/oleObject62.bin"/><Relationship Id="rId14" Type="http://schemas.openxmlformats.org/officeDocument/2006/relationships/image" Target="../media/image91.wmf"/></Relationships>
</file>

<file path=ppt/slides/_rels/slide52.xml.rels><?xml version="1.0" encoding="UTF-8" standalone="yes"?>
<Relationships xmlns="http://schemas.openxmlformats.org/package/2006/relationships"><Relationship Id="rId8" Type="http://schemas.openxmlformats.org/officeDocument/2006/relationships/image" Target="../media/image93.wmf"/><Relationship Id="rId13" Type="http://schemas.openxmlformats.org/officeDocument/2006/relationships/oleObject" Target="../embeddings/oleObject69.bin"/><Relationship Id="rId3" Type="http://schemas.openxmlformats.org/officeDocument/2006/relationships/slide" Target="slide1.xml"/><Relationship Id="rId7" Type="http://schemas.openxmlformats.org/officeDocument/2006/relationships/oleObject" Target="../embeddings/oleObject66.bin"/><Relationship Id="rId12" Type="http://schemas.openxmlformats.org/officeDocument/2006/relationships/image" Target="../media/image95.wmf"/><Relationship Id="rId2" Type="http://schemas.openxmlformats.org/officeDocument/2006/relationships/slideLayout" Target="../slideLayouts/slideLayout12.xml"/><Relationship Id="rId1" Type="http://schemas.openxmlformats.org/officeDocument/2006/relationships/vmlDrawing" Target="../drawings/vmlDrawing31.vml"/><Relationship Id="rId6" Type="http://schemas.openxmlformats.org/officeDocument/2006/relationships/image" Target="../media/image92.wmf"/><Relationship Id="rId11" Type="http://schemas.openxmlformats.org/officeDocument/2006/relationships/oleObject" Target="../embeddings/oleObject68.bin"/><Relationship Id="rId5" Type="http://schemas.openxmlformats.org/officeDocument/2006/relationships/oleObject" Target="../embeddings/oleObject65.bin"/><Relationship Id="rId15" Type="http://schemas.openxmlformats.org/officeDocument/2006/relationships/image" Target="../media/image97.png"/><Relationship Id="rId10" Type="http://schemas.openxmlformats.org/officeDocument/2006/relationships/image" Target="../media/image94.wmf"/><Relationship Id="rId4" Type="http://schemas.openxmlformats.org/officeDocument/2006/relationships/image" Target="../media/image87.png"/><Relationship Id="rId9" Type="http://schemas.openxmlformats.org/officeDocument/2006/relationships/oleObject" Target="../embeddings/oleObject67.bin"/><Relationship Id="rId14" Type="http://schemas.openxmlformats.org/officeDocument/2006/relationships/image" Target="../media/image96.wmf"/></Relationships>
</file>

<file path=ppt/slides/_rels/slide53.xml.rels><?xml version="1.0" encoding="UTF-8" standalone="yes"?>
<Relationships xmlns="http://schemas.openxmlformats.org/package/2006/relationships"><Relationship Id="rId8" Type="http://schemas.openxmlformats.org/officeDocument/2006/relationships/image" Target="../media/image100.wmf"/><Relationship Id="rId13" Type="http://schemas.openxmlformats.org/officeDocument/2006/relationships/oleObject" Target="../embeddings/oleObject75.bin"/><Relationship Id="rId18" Type="http://schemas.openxmlformats.org/officeDocument/2006/relationships/image" Target="../media/image105.wmf"/><Relationship Id="rId3" Type="http://schemas.openxmlformats.org/officeDocument/2006/relationships/oleObject" Target="../embeddings/oleObject70.bin"/><Relationship Id="rId7" Type="http://schemas.openxmlformats.org/officeDocument/2006/relationships/oleObject" Target="../embeddings/oleObject72.bin"/><Relationship Id="rId12" Type="http://schemas.openxmlformats.org/officeDocument/2006/relationships/image" Target="../media/image102.wmf"/><Relationship Id="rId17" Type="http://schemas.openxmlformats.org/officeDocument/2006/relationships/oleObject" Target="../embeddings/oleObject77.bin"/><Relationship Id="rId2" Type="http://schemas.openxmlformats.org/officeDocument/2006/relationships/slideLayout" Target="../slideLayouts/slideLayout12.xml"/><Relationship Id="rId16" Type="http://schemas.openxmlformats.org/officeDocument/2006/relationships/image" Target="../media/image104.wmf"/><Relationship Id="rId1" Type="http://schemas.openxmlformats.org/officeDocument/2006/relationships/vmlDrawing" Target="../drawings/vmlDrawing32.vml"/><Relationship Id="rId6" Type="http://schemas.openxmlformats.org/officeDocument/2006/relationships/image" Target="../media/image99.wmf"/><Relationship Id="rId11" Type="http://schemas.openxmlformats.org/officeDocument/2006/relationships/oleObject" Target="../embeddings/oleObject74.bin"/><Relationship Id="rId5" Type="http://schemas.openxmlformats.org/officeDocument/2006/relationships/oleObject" Target="../embeddings/oleObject71.bin"/><Relationship Id="rId15" Type="http://schemas.openxmlformats.org/officeDocument/2006/relationships/oleObject" Target="../embeddings/oleObject76.bin"/><Relationship Id="rId10" Type="http://schemas.openxmlformats.org/officeDocument/2006/relationships/image" Target="../media/image101.wmf"/><Relationship Id="rId19" Type="http://schemas.openxmlformats.org/officeDocument/2006/relationships/image" Target="../media/image106.jpeg"/><Relationship Id="rId4" Type="http://schemas.openxmlformats.org/officeDocument/2006/relationships/image" Target="../media/image98.wmf"/><Relationship Id="rId9" Type="http://schemas.openxmlformats.org/officeDocument/2006/relationships/oleObject" Target="../embeddings/oleObject73.bin"/><Relationship Id="rId14" Type="http://schemas.openxmlformats.org/officeDocument/2006/relationships/image" Target="../media/image103.wmf"/></Relationships>
</file>

<file path=ppt/slides/_rels/slide54.xml.rels><?xml version="1.0" encoding="UTF-8" standalone="yes"?>
<Relationships xmlns="http://schemas.openxmlformats.org/package/2006/relationships"><Relationship Id="rId8" Type="http://schemas.openxmlformats.org/officeDocument/2006/relationships/image" Target="../media/image109.wmf"/><Relationship Id="rId13" Type="http://schemas.openxmlformats.org/officeDocument/2006/relationships/oleObject" Target="../embeddings/oleObject83.bin"/><Relationship Id="rId18" Type="http://schemas.openxmlformats.org/officeDocument/2006/relationships/image" Target="../media/image114.wmf"/><Relationship Id="rId3" Type="http://schemas.openxmlformats.org/officeDocument/2006/relationships/oleObject" Target="../embeddings/oleObject78.bin"/><Relationship Id="rId21" Type="http://schemas.openxmlformats.org/officeDocument/2006/relationships/oleObject" Target="../embeddings/oleObject87.bin"/><Relationship Id="rId7" Type="http://schemas.openxmlformats.org/officeDocument/2006/relationships/oleObject" Target="../embeddings/oleObject80.bin"/><Relationship Id="rId12" Type="http://schemas.openxmlformats.org/officeDocument/2006/relationships/image" Target="../media/image111.wmf"/><Relationship Id="rId17" Type="http://schemas.openxmlformats.org/officeDocument/2006/relationships/oleObject" Target="../embeddings/oleObject85.bin"/><Relationship Id="rId25" Type="http://schemas.openxmlformats.org/officeDocument/2006/relationships/image" Target="../media/image117.wmf"/><Relationship Id="rId2" Type="http://schemas.openxmlformats.org/officeDocument/2006/relationships/slideLayout" Target="../slideLayouts/slideLayout12.xml"/><Relationship Id="rId16" Type="http://schemas.openxmlformats.org/officeDocument/2006/relationships/image" Target="../media/image113.wmf"/><Relationship Id="rId20" Type="http://schemas.openxmlformats.org/officeDocument/2006/relationships/image" Target="../media/image115.wmf"/><Relationship Id="rId1" Type="http://schemas.openxmlformats.org/officeDocument/2006/relationships/vmlDrawing" Target="../drawings/vmlDrawing33.vml"/><Relationship Id="rId6" Type="http://schemas.openxmlformats.org/officeDocument/2006/relationships/image" Target="../media/image108.wmf"/><Relationship Id="rId11" Type="http://schemas.openxmlformats.org/officeDocument/2006/relationships/oleObject" Target="../embeddings/oleObject82.bin"/><Relationship Id="rId24" Type="http://schemas.openxmlformats.org/officeDocument/2006/relationships/oleObject" Target="../embeddings/oleObject88.bin"/><Relationship Id="rId5" Type="http://schemas.openxmlformats.org/officeDocument/2006/relationships/oleObject" Target="../embeddings/oleObject79.bin"/><Relationship Id="rId15" Type="http://schemas.openxmlformats.org/officeDocument/2006/relationships/oleObject" Target="../embeddings/oleObject84.bin"/><Relationship Id="rId23" Type="http://schemas.openxmlformats.org/officeDocument/2006/relationships/image" Target="../media/image118.jpeg"/><Relationship Id="rId10" Type="http://schemas.openxmlformats.org/officeDocument/2006/relationships/image" Target="../media/image110.wmf"/><Relationship Id="rId19" Type="http://schemas.openxmlformats.org/officeDocument/2006/relationships/oleObject" Target="../embeddings/oleObject86.bin"/><Relationship Id="rId4" Type="http://schemas.openxmlformats.org/officeDocument/2006/relationships/image" Target="../media/image107.wmf"/><Relationship Id="rId9" Type="http://schemas.openxmlformats.org/officeDocument/2006/relationships/oleObject" Target="../embeddings/oleObject81.bin"/><Relationship Id="rId14" Type="http://schemas.openxmlformats.org/officeDocument/2006/relationships/image" Target="../media/image112.wmf"/><Relationship Id="rId22" Type="http://schemas.openxmlformats.org/officeDocument/2006/relationships/image" Target="../media/image116.wmf"/></Relationships>
</file>

<file path=ppt/slides/_rels/slide55.xml.rels><?xml version="1.0" encoding="UTF-8" standalone="yes"?>
<Relationships xmlns="http://schemas.openxmlformats.org/package/2006/relationships"><Relationship Id="rId8" Type="http://schemas.openxmlformats.org/officeDocument/2006/relationships/image" Target="../media/image116.wmf"/><Relationship Id="rId13" Type="http://schemas.openxmlformats.org/officeDocument/2006/relationships/image" Target="../media/image120.wmf"/><Relationship Id="rId3" Type="http://schemas.openxmlformats.org/officeDocument/2006/relationships/oleObject" Target="../embeddings/oleObject89.bin"/><Relationship Id="rId7" Type="http://schemas.openxmlformats.org/officeDocument/2006/relationships/oleObject" Target="../embeddings/oleObject91.bin"/><Relationship Id="rId12" Type="http://schemas.openxmlformats.org/officeDocument/2006/relationships/oleObject" Target="../embeddings/oleObject93.bin"/><Relationship Id="rId2" Type="http://schemas.openxmlformats.org/officeDocument/2006/relationships/slideLayout" Target="../slideLayouts/slideLayout12.xml"/><Relationship Id="rId1" Type="http://schemas.openxmlformats.org/officeDocument/2006/relationships/vmlDrawing" Target="../drawings/vmlDrawing34.vml"/><Relationship Id="rId6" Type="http://schemas.openxmlformats.org/officeDocument/2006/relationships/image" Target="../media/image115.wmf"/><Relationship Id="rId11" Type="http://schemas.openxmlformats.org/officeDocument/2006/relationships/image" Target="../media/image118.jpeg"/><Relationship Id="rId5" Type="http://schemas.openxmlformats.org/officeDocument/2006/relationships/oleObject" Target="../embeddings/oleObject90.bin"/><Relationship Id="rId15" Type="http://schemas.openxmlformats.org/officeDocument/2006/relationships/image" Target="../media/image117.wmf"/><Relationship Id="rId10" Type="http://schemas.openxmlformats.org/officeDocument/2006/relationships/image" Target="../media/image119.wmf"/><Relationship Id="rId4" Type="http://schemas.openxmlformats.org/officeDocument/2006/relationships/image" Target="../media/image114.wmf"/><Relationship Id="rId9" Type="http://schemas.openxmlformats.org/officeDocument/2006/relationships/oleObject" Target="../embeddings/oleObject92.bin"/><Relationship Id="rId14" Type="http://schemas.openxmlformats.org/officeDocument/2006/relationships/oleObject" Target="../embeddings/oleObject94.bin"/></Relationships>
</file>

<file path=ppt/slides/_rels/slide56.xml.rels><?xml version="1.0" encoding="UTF-8" standalone="yes"?>
<Relationships xmlns="http://schemas.openxmlformats.org/package/2006/relationships"><Relationship Id="rId8" Type="http://schemas.openxmlformats.org/officeDocument/2006/relationships/oleObject" Target="../embeddings/oleObject97.bin"/><Relationship Id="rId13" Type="http://schemas.openxmlformats.org/officeDocument/2006/relationships/image" Target="../media/image125.wmf"/><Relationship Id="rId18" Type="http://schemas.openxmlformats.org/officeDocument/2006/relationships/oleObject" Target="../embeddings/oleObject102.bin"/><Relationship Id="rId26" Type="http://schemas.openxmlformats.org/officeDocument/2006/relationships/image" Target="../media/image131.wmf"/><Relationship Id="rId3" Type="http://schemas.openxmlformats.org/officeDocument/2006/relationships/oleObject" Target="../embeddings/oleObject95.bin"/><Relationship Id="rId21" Type="http://schemas.openxmlformats.org/officeDocument/2006/relationships/image" Target="../media/image129.wmf"/><Relationship Id="rId7" Type="http://schemas.openxmlformats.org/officeDocument/2006/relationships/image" Target="../media/image122.wmf"/><Relationship Id="rId12" Type="http://schemas.openxmlformats.org/officeDocument/2006/relationships/oleObject" Target="../embeddings/oleObject99.bin"/><Relationship Id="rId17" Type="http://schemas.openxmlformats.org/officeDocument/2006/relationships/image" Target="../media/image127.wmf"/><Relationship Id="rId25" Type="http://schemas.openxmlformats.org/officeDocument/2006/relationships/oleObject" Target="../embeddings/oleObject105.bin"/><Relationship Id="rId2" Type="http://schemas.openxmlformats.org/officeDocument/2006/relationships/slideLayout" Target="../slideLayouts/slideLayout12.xml"/><Relationship Id="rId16" Type="http://schemas.openxmlformats.org/officeDocument/2006/relationships/oleObject" Target="../embeddings/oleObject101.bin"/><Relationship Id="rId20" Type="http://schemas.openxmlformats.org/officeDocument/2006/relationships/oleObject" Target="../embeddings/oleObject103.bin"/><Relationship Id="rId1" Type="http://schemas.openxmlformats.org/officeDocument/2006/relationships/vmlDrawing" Target="../drawings/vmlDrawing35.vml"/><Relationship Id="rId6" Type="http://schemas.openxmlformats.org/officeDocument/2006/relationships/oleObject" Target="../embeddings/oleObject96.bin"/><Relationship Id="rId11" Type="http://schemas.openxmlformats.org/officeDocument/2006/relationships/image" Target="../media/image124.wmf"/><Relationship Id="rId24" Type="http://schemas.openxmlformats.org/officeDocument/2006/relationships/image" Target="../media/image130.wmf"/><Relationship Id="rId5" Type="http://schemas.openxmlformats.org/officeDocument/2006/relationships/slide" Target="slide1.xml"/><Relationship Id="rId15" Type="http://schemas.openxmlformats.org/officeDocument/2006/relationships/image" Target="../media/image126.wmf"/><Relationship Id="rId23" Type="http://schemas.openxmlformats.org/officeDocument/2006/relationships/oleObject" Target="../embeddings/oleObject104.bin"/><Relationship Id="rId28" Type="http://schemas.openxmlformats.org/officeDocument/2006/relationships/image" Target="../media/image132.wmf"/><Relationship Id="rId10" Type="http://schemas.openxmlformats.org/officeDocument/2006/relationships/oleObject" Target="../embeddings/oleObject98.bin"/><Relationship Id="rId19" Type="http://schemas.openxmlformats.org/officeDocument/2006/relationships/image" Target="../media/image128.wmf"/><Relationship Id="rId4" Type="http://schemas.openxmlformats.org/officeDocument/2006/relationships/image" Target="../media/image121.emf"/><Relationship Id="rId9" Type="http://schemas.openxmlformats.org/officeDocument/2006/relationships/image" Target="../media/image123.wmf"/><Relationship Id="rId14" Type="http://schemas.openxmlformats.org/officeDocument/2006/relationships/oleObject" Target="../embeddings/oleObject100.bin"/><Relationship Id="rId22" Type="http://schemas.openxmlformats.org/officeDocument/2006/relationships/image" Target="../media/image118.jpeg"/><Relationship Id="rId27" Type="http://schemas.openxmlformats.org/officeDocument/2006/relationships/oleObject" Target="../embeddings/oleObject106.bin"/></Relationships>
</file>

<file path=ppt/slides/_rels/slide57.xml.rels><?xml version="1.0" encoding="UTF-8" standalone="yes"?>
<Relationships xmlns="http://schemas.openxmlformats.org/package/2006/relationships"><Relationship Id="rId8" Type="http://schemas.openxmlformats.org/officeDocument/2006/relationships/oleObject" Target="../embeddings/oleObject109.bin"/><Relationship Id="rId13" Type="http://schemas.openxmlformats.org/officeDocument/2006/relationships/image" Target="../media/image136.wmf"/><Relationship Id="rId3" Type="http://schemas.openxmlformats.org/officeDocument/2006/relationships/oleObject" Target="../embeddings/oleObject107.bin"/><Relationship Id="rId7" Type="http://schemas.openxmlformats.org/officeDocument/2006/relationships/image" Target="../media/image118.jpeg"/><Relationship Id="rId12" Type="http://schemas.openxmlformats.org/officeDocument/2006/relationships/oleObject" Target="../embeddings/oleObject111.bin"/><Relationship Id="rId2" Type="http://schemas.openxmlformats.org/officeDocument/2006/relationships/slideLayout" Target="../slideLayouts/slideLayout12.xml"/><Relationship Id="rId16" Type="http://schemas.openxmlformats.org/officeDocument/2006/relationships/slide" Target="slide1.xml"/><Relationship Id="rId1" Type="http://schemas.openxmlformats.org/officeDocument/2006/relationships/vmlDrawing" Target="../drawings/vmlDrawing36.vml"/><Relationship Id="rId6" Type="http://schemas.openxmlformats.org/officeDocument/2006/relationships/image" Target="../media/image133.wmf"/><Relationship Id="rId11" Type="http://schemas.openxmlformats.org/officeDocument/2006/relationships/image" Target="../media/image135.wmf"/><Relationship Id="rId5" Type="http://schemas.openxmlformats.org/officeDocument/2006/relationships/oleObject" Target="../embeddings/oleObject108.bin"/><Relationship Id="rId15" Type="http://schemas.openxmlformats.org/officeDocument/2006/relationships/image" Target="../media/image137.emf"/><Relationship Id="rId10" Type="http://schemas.openxmlformats.org/officeDocument/2006/relationships/oleObject" Target="../embeddings/oleObject110.bin"/><Relationship Id="rId4" Type="http://schemas.openxmlformats.org/officeDocument/2006/relationships/image" Target="../media/image121.emf"/><Relationship Id="rId9" Type="http://schemas.openxmlformats.org/officeDocument/2006/relationships/image" Target="../media/image134.wmf"/><Relationship Id="rId14" Type="http://schemas.openxmlformats.org/officeDocument/2006/relationships/oleObject" Target="../embeddings/oleObject112.bin"/></Relationships>
</file>

<file path=ppt/slides/_rels/slide58.xml.rels><?xml version="1.0" encoding="UTF-8" standalone="yes"?>
<Relationships xmlns="http://schemas.openxmlformats.org/package/2006/relationships"><Relationship Id="rId8" Type="http://schemas.openxmlformats.org/officeDocument/2006/relationships/oleObject" Target="../embeddings/oleObject115.bin"/><Relationship Id="rId3" Type="http://schemas.openxmlformats.org/officeDocument/2006/relationships/oleObject" Target="../embeddings/oleObject113.bin"/><Relationship Id="rId7" Type="http://schemas.openxmlformats.org/officeDocument/2006/relationships/slide" Target="slide1.xml"/><Relationship Id="rId2" Type="http://schemas.openxmlformats.org/officeDocument/2006/relationships/slideLayout" Target="../slideLayouts/slideLayout12.xml"/><Relationship Id="rId1" Type="http://schemas.openxmlformats.org/officeDocument/2006/relationships/vmlDrawing" Target="../drawings/vmlDrawing37.vml"/><Relationship Id="rId6" Type="http://schemas.openxmlformats.org/officeDocument/2006/relationships/image" Target="../media/image121.emf"/><Relationship Id="rId11" Type="http://schemas.openxmlformats.org/officeDocument/2006/relationships/image" Target="../media/image140.wmf"/><Relationship Id="rId5" Type="http://schemas.openxmlformats.org/officeDocument/2006/relationships/oleObject" Target="../embeddings/oleObject114.bin"/><Relationship Id="rId10" Type="http://schemas.openxmlformats.org/officeDocument/2006/relationships/oleObject" Target="../embeddings/oleObject116.bin"/><Relationship Id="rId4" Type="http://schemas.openxmlformats.org/officeDocument/2006/relationships/image" Target="../media/image138.emf"/><Relationship Id="rId9" Type="http://schemas.openxmlformats.org/officeDocument/2006/relationships/image" Target="../media/image139.wmf"/></Relationships>
</file>

<file path=ppt/slides/_rels/slide59.xml.rels><?xml version="1.0" encoding="UTF-8" standalone="yes"?>
<Relationships xmlns="http://schemas.openxmlformats.org/package/2006/relationships"><Relationship Id="rId8" Type="http://schemas.openxmlformats.org/officeDocument/2006/relationships/oleObject" Target="../embeddings/oleObject119.bin"/><Relationship Id="rId3" Type="http://schemas.openxmlformats.org/officeDocument/2006/relationships/oleObject" Target="../embeddings/oleObject117.bin"/><Relationship Id="rId7" Type="http://schemas.openxmlformats.org/officeDocument/2006/relationships/image" Target="../media/image142.wmf"/><Relationship Id="rId2" Type="http://schemas.openxmlformats.org/officeDocument/2006/relationships/slideLayout" Target="../slideLayouts/slideLayout12.xml"/><Relationship Id="rId1" Type="http://schemas.openxmlformats.org/officeDocument/2006/relationships/vmlDrawing" Target="../drawings/vmlDrawing38.vml"/><Relationship Id="rId6" Type="http://schemas.openxmlformats.org/officeDocument/2006/relationships/oleObject" Target="../embeddings/oleObject118.bin"/><Relationship Id="rId5" Type="http://schemas.openxmlformats.org/officeDocument/2006/relationships/slide" Target="slide1.xml"/><Relationship Id="rId4" Type="http://schemas.openxmlformats.org/officeDocument/2006/relationships/image" Target="../media/image141.emf"/><Relationship Id="rId9" Type="http://schemas.openxmlformats.org/officeDocument/2006/relationships/image" Target="../media/image143.wmf"/></Relationships>
</file>

<file path=ppt/slides/_rels/slide60.xml.rels><?xml version="1.0" encoding="UTF-8" standalone="yes"?>
<Relationships xmlns="http://schemas.openxmlformats.org/package/2006/relationships"><Relationship Id="rId8" Type="http://schemas.openxmlformats.org/officeDocument/2006/relationships/oleObject" Target="../embeddings/oleObject122.bin"/><Relationship Id="rId3" Type="http://schemas.openxmlformats.org/officeDocument/2006/relationships/slide" Target="slide1.xml"/><Relationship Id="rId7" Type="http://schemas.openxmlformats.org/officeDocument/2006/relationships/image" Target="../media/image144.wmf"/><Relationship Id="rId2" Type="http://schemas.openxmlformats.org/officeDocument/2006/relationships/slideLayout" Target="../slideLayouts/slideLayout12.xml"/><Relationship Id="rId1" Type="http://schemas.openxmlformats.org/officeDocument/2006/relationships/vmlDrawing" Target="../drawings/vmlDrawing39.vml"/><Relationship Id="rId6" Type="http://schemas.openxmlformats.org/officeDocument/2006/relationships/oleObject" Target="../embeddings/oleObject121.bin"/><Relationship Id="rId5" Type="http://schemas.openxmlformats.org/officeDocument/2006/relationships/image" Target="../media/image139.wmf"/><Relationship Id="rId4" Type="http://schemas.openxmlformats.org/officeDocument/2006/relationships/oleObject" Target="../embeddings/oleObject120.bin"/><Relationship Id="rId9" Type="http://schemas.openxmlformats.org/officeDocument/2006/relationships/image" Target="../media/image145.wmf"/></Relationships>
</file>

<file path=ppt/slides/_rels/slide61.xml.rels><?xml version="1.0" encoding="UTF-8" standalone="yes"?>
<Relationships xmlns="http://schemas.openxmlformats.org/package/2006/relationships"><Relationship Id="rId8" Type="http://schemas.openxmlformats.org/officeDocument/2006/relationships/oleObject" Target="../embeddings/oleObject125.bin"/><Relationship Id="rId3" Type="http://schemas.openxmlformats.org/officeDocument/2006/relationships/slide" Target="slide1.xml"/><Relationship Id="rId7" Type="http://schemas.openxmlformats.org/officeDocument/2006/relationships/image" Target="../media/image137.emf"/><Relationship Id="rId2" Type="http://schemas.openxmlformats.org/officeDocument/2006/relationships/slideLayout" Target="../slideLayouts/slideLayout12.xml"/><Relationship Id="rId1" Type="http://schemas.openxmlformats.org/officeDocument/2006/relationships/vmlDrawing" Target="../drawings/vmlDrawing40.vml"/><Relationship Id="rId6" Type="http://schemas.openxmlformats.org/officeDocument/2006/relationships/oleObject" Target="../embeddings/oleObject124.bin"/><Relationship Id="rId11" Type="http://schemas.openxmlformats.org/officeDocument/2006/relationships/image" Target="../media/image147.wmf"/><Relationship Id="rId5" Type="http://schemas.openxmlformats.org/officeDocument/2006/relationships/image" Target="../media/image146.wmf"/><Relationship Id="rId10" Type="http://schemas.openxmlformats.org/officeDocument/2006/relationships/oleObject" Target="../embeddings/oleObject126.bin"/><Relationship Id="rId4" Type="http://schemas.openxmlformats.org/officeDocument/2006/relationships/oleObject" Target="../embeddings/oleObject123.bin"/><Relationship Id="rId9" Type="http://schemas.openxmlformats.org/officeDocument/2006/relationships/image" Target="../media/image138.emf"/></Relationships>
</file>

<file path=ppt/slides/_rels/slide62.xml.rels><?xml version="1.0" encoding="UTF-8" standalone="yes"?>
<Relationships xmlns="http://schemas.openxmlformats.org/package/2006/relationships"><Relationship Id="rId8" Type="http://schemas.openxmlformats.org/officeDocument/2006/relationships/oleObject" Target="../embeddings/oleObject129.bin"/><Relationship Id="rId3" Type="http://schemas.openxmlformats.org/officeDocument/2006/relationships/slide" Target="slide1.xml"/><Relationship Id="rId7" Type="http://schemas.openxmlformats.org/officeDocument/2006/relationships/image" Target="../media/image138.emf"/><Relationship Id="rId2" Type="http://schemas.openxmlformats.org/officeDocument/2006/relationships/slideLayout" Target="../slideLayouts/slideLayout12.xml"/><Relationship Id="rId1" Type="http://schemas.openxmlformats.org/officeDocument/2006/relationships/vmlDrawing" Target="../drawings/vmlDrawing41.vml"/><Relationship Id="rId6" Type="http://schemas.openxmlformats.org/officeDocument/2006/relationships/oleObject" Target="../embeddings/oleObject128.bin"/><Relationship Id="rId11" Type="http://schemas.openxmlformats.org/officeDocument/2006/relationships/image" Target="../media/image150.emf"/><Relationship Id="rId5" Type="http://schemas.openxmlformats.org/officeDocument/2006/relationships/image" Target="../media/image148.wmf"/><Relationship Id="rId10" Type="http://schemas.openxmlformats.org/officeDocument/2006/relationships/oleObject" Target="../embeddings/oleObject130.bin"/><Relationship Id="rId4" Type="http://schemas.openxmlformats.org/officeDocument/2006/relationships/oleObject" Target="../embeddings/oleObject127.bin"/><Relationship Id="rId9" Type="http://schemas.openxmlformats.org/officeDocument/2006/relationships/image" Target="../media/image149.wmf"/></Relationships>
</file>

<file path=ppt/slides/_rels/slide63.xml.rels><?xml version="1.0" encoding="UTF-8" standalone="yes"?>
<Relationships xmlns="http://schemas.openxmlformats.org/package/2006/relationships"><Relationship Id="rId8" Type="http://schemas.openxmlformats.org/officeDocument/2006/relationships/oleObject" Target="../embeddings/oleObject133.bin"/><Relationship Id="rId13" Type="http://schemas.openxmlformats.org/officeDocument/2006/relationships/image" Target="../media/image155.wmf"/><Relationship Id="rId3" Type="http://schemas.openxmlformats.org/officeDocument/2006/relationships/slide" Target="slide1.xml"/><Relationship Id="rId7" Type="http://schemas.openxmlformats.org/officeDocument/2006/relationships/image" Target="../media/image152.wmf"/><Relationship Id="rId12" Type="http://schemas.openxmlformats.org/officeDocument/2006/relationships/oleObject" Target="../embeddings/oleObject135.bin"/><Relationship Id="rId2" Type="http://schemas.openxmlformats.org/officeDocument/2006/relationships/slideLayout" Target="../slideLayouts/slideLayout12.xml"/><Relationship Id="rId1" Type="http://schemas.openxmlformats.org/officeDocument/2006/relationships/vmlDrawing" Target="../drawings/vmlDrawing42.vml"/><Relationship Id="rId6" Type="http://schemas.openxmlformats.org/officeDocument/2006/relationships/oleObject" Target="../embeddings/oleObject132.bin"/><Relationship Id="rId11" Type="http://schemas.openxmlformats.org/officeDocument/2006/relationships/image" Target="../media/image154.emf"/><Relationship Id="rId5" Type="http://schemas.openxmlformats.org/officeDocument/2006/relationships/image" Target="../media/image151.wmf"/><Relationship Id="rId15" Type="http://schemas.openxmlformats.org/officeDocument/2006/relationships/image" Target="../media/image156.wmf"/><Relationship Id="rId10" Type="http://schemas.openxmlformats.org/officeDocument/2006/relationships/oleObject" Target="../embeddings/oleObject134.bin"/><Relationship Id="rId4" Type="http://schemas.openxmlformats.org/officeDocument/2006/relationships/oleObject" Target="../embeddings/oleObject131.bin"/><Relationship Id="rId9" Type="http://schemas.openxmlformats.org/officeDocument/2006/relationships/image" Target="../media/image153.emf"/><Relationship Id="rId14" Type="http://schemas.openxmlformats.org/officeDocument/2006/relationships/oleObject" Target="../embeddings/oleObject136.bin"/></Relationships>
</file>

<file path=ppt/slides/_rels/slide64.xml.rels><?xml version="1.0" encoding="UTF-8" standalone="yes"?>
<Relationships xmlns="http://schemas.openxmlformats.org/package/2006/relationships"><Relationship Id="rId8" Type="http://schemas.openxmlformats.org/officeDocument/2006/relationships/image" Target="../media/image159.wmf"/><Relationship Id="rId3" Type="http://schemas.openxmlformats.org/officeDocument/2006/relationships/oleObject" Target="../embeddings/oleObject137.bin"/><Relationship Id="rId7" Type="http://schemas.openxmlformats.org/officeDocument/2006/relationships/oleObject" Target="../embeddings/oleObject139.bin"/><Relationship Id="rId2" Type="http://schemas.openxmlformats.org/officeDocument/2006/relationships/slideLayout" Target="../slideLayouts/slideLayout12.xml"/><Relationship Id="rId1" Type="http://schemas.openxmlformats.org/officeDocument/2006/relationships/vmlDrawing" Target="../drawings/vmlDrawing43.vml"/><Relationship Id="rId6" Type="http://schemas.openxmlformats.org/officeDocument/2006/relationships/image" Target="../media/image158.wmf"/><Relationship Id="rId5" Type="http://schemas.openxmlformats.org/officeDocument/2006/relationships/oleObject" Target="../embeddings/oleObject138.bin"/><Relationship Id="rId4" Type="http://schemas.openxmlformats.org/officeDocument/2006/relationships/image" Target="../media/image157.emf"/></Relationships>
</file>

<file path=ppt/slides/_rels/slide65.xml.rels><?xml version="1.0" encoding="UTF-8" standalone="yes"?>
<Relationships xmlns="http://schemas.openxmlformats.org/package/2006/relationships"><Relationship Id="rId8" Type="http://schemas.openxmlformats.org/officeDocument/2006/relationships/oleObject" Target="../embeddings/oleObject142.bin"/><Relationship Id="rId3" Type="http://schemas.openxmlformats.org/officeDocument/2006/relationships/slide" Target="slide1.xml"/><Relationship Id="rId7" Type="http://schemas.openxmlformats.org/officeDocument/2006/relationships/image" Target="../media/image158.wmf"/><Relationship Id="rId2" Type="http://schemas.openxmlformats.org/officeDocument/2006/relationships/slideLayout" Target="../slideLayouts/slideLayout12.xml"/><Relationship Id="rId1" Type="http://schemas.openxmlformats.org/officeDocument/2006/relationships/vmlDrawing" Target="../drawings/vmlDrawing44.vml"/><Relationship Id="rId6" Type="http://schemas.openxmlformats.org/officeDocument/2006/relationships/oleObject" Target="../embeddings/oleObject141.bin"/><Relationship Id="rId11" Type="http://schemas.openxmlformats.org/officeDocument/2006/relationships/image" Target="../media/image160.emf"/><Relationship Id="rId5" Type="http://schemas.openxmlformats.org/officeDocument/2006/relationships/image" Target="../media/image157.emf"/><Relationship Id="rId10" Type="http://schemas.openxmlformats.org/officeDocument/2006/relationships/oleObject" Target="../embeddings/oleObject143.bin"/><Relationship Id="rId4" Type="http://schemas.openxmlformats.org/officeDocument/2006/relationships/oleObject" Target="../embeddings/oleObject140.bin"/><Relationship Id="rId9" Type="http://schemas.openxmlformats.org/officeDocument/2006/relationships/image" Target="../media/image159.wmf"/></Relationships>
</file>

<file path=ppt/slides/_rels/slide66.xml.rels><?xml version="1.0" encoding="UTF-8" standalone="yes"?>
<Relationships xmlns="http://schemas.openxmlformats.org/package/2006/relationships"><Relationship Id="rId8" Type="http://schemas.openxmlformats.org/officeDocument/2006/relationships/image" Target="../media/image162.wmf"/><Relationship Id="rId13" Type="http://schemas.openxmlformats.org/officeDocument/2006/relationships/slide" Target="slide1.xml"/><Relationship Id="rId3" Type="http://schemas.openxmlformats.org/officeDocument/2006/relationships/oleObject" Target="../embeddings/oleObject144.bin"/><Relationship Id="rId7" Type="http://schemas.openxmlformats.org/officeDocument/2006/relationships/oleObject" Target="../embeddings/oleObject146.bin"/><Relationship Id="rId12" Type="http://schemas.openxmlformats.org/officeDocument/2006/relationships/image" Target="../media/image164.wmf"/><Relationship Id="rId17" Type="http://schemas.openxmlformats.org/officeDocument/2006/relationships/image" Target="../media/image159.wmf"/><Relationship Id="rId2" Type="http://schemas.openxmlformats.org/officeDocument/2006/relationships/slideLayout" Target="../slideLayouts/slideLayout12.xml"/><Relationship Id="rId16" Type="http://schemas.openxmlformats.org/officeDocument/2006/relationships/oleObject" Target="../embeddings/oleObject150.bin"/><Relationship Id="rId1" Type="http://schemas.openxmlformats.org/officeDocument/2006/relationships/vmlDrawing" Target="../drawings/vmlDrawing45.vml"/><Relationship Id="rId6" Type="http://schemas.openxmlformats.org/officeDocument/2006/relationships/image" Target="../media/image161.wmf"/><Relationship Id="rId11" Type="http://schemas.openxmlformats.org/officeDocument/2006/relationships/oleObject" Target="../embeddings/oleObject148.bin"/><Relationship Id="rId5" Type="http://schemas.openxmlformats.org/officeDocument/2006/relationships/oleObject" Target="../embeddings/oleObject145.bin"/><Relationship Id="rId15" Type="http://schemas.openxmlformats.org/officeDocument/2006/relationships/image" Target="../media/image158.wmf"/><Relationship Id="rId10" Type="http://schemas.openxmlformats.org/officeDocument/2006/relationships/image" Target="../media/image163.wmf"/><Relationship Id="rId4" Type="http://schemas.openxmlformats.org/officeDocument/2006/relationships/image" Target="../media/image160.emf"/><Relationship Id="rId9" Type="http://schemas.openxmlformats.org/officeDocument/2006/relationships/oleObject" Target="../embeddings/oleObject147.bin"/><Relationship Id="rId14" Type="http://schemas.openxmlformats.org/officeDocument/2006/relationships/oleObject" Target="../embeddings/oleObject149.bin"/></Relationships>
</file>

<file path=ppt/slides/_rels/slide67.xml.rels><?xml version="1.0" encoding="UTF-8" standalone="yes"?>
<Relationships xmlns="http://schemas.openxmlformats.org/package/2006/relationships"><Relationship Id="rId8" Type="http://schemas.openxmlformats.org/officeDocument/2006/relationships/oleObject" Target="../embeddings/oleObject153.bin"/><Relationship Id="rId3" Type="http://schemas.openxmlformats.org/officeDocument/2006/relationships/oleObject" Target="../embeddings/oleObject151.bin"/><Relationship Id="rId7" Type="http://schemas.openxmlformats.org/officeDocument/2006/relationships/image" Target="../media/image158.wmf"/><Relationship Id="rId2" Type="http://schemas.openxmlformats.org/officeDocument/2006/relationships/slideLayout" Target="../slideLayouts/slideLayout12.xml"/><Relationship Id="rId1" Type="http://schemas.openxmlformats.org/officeDocument/2006/relationships/vmlDrawing" Target="../drawings/vmlDrawing46.vml"/><Relationship Id="rId6" Type="http://schemas.openxmlformats.org/officeDocument/2006/relationships/oleObject" Target="../embeddings/oleObject152.bin"/><Relationship Id="rId11" Type="http://schemas.openxmlformats.org/officeDocument/2006/relationships/image" Target="../media/image165.wmf"/><Relationship Id="rId5" Type="http://schemas.openxmlformats.org/officeDocument/2006/relationships/slide" Target="slide1.xml"/><Relationship Id="rId10" Type="http://schemas.openxmlformats.org/officeDocument/2006/relationships/oleObject" Target="../embeddings/oleObject154.bin"/><Relationship Id="rId4" Type="http://schemas.openxmlformats.org/officeDocument/2006/relationships/image" Target="../media/image157.emf"/><Relationship Id="rId9" Type="http://schemas.openxmlformats.org/officeDocument/2006/relationships/image" Target="../media/image159.wmf"/></Relationships>
</file>

<file path=ppt/slides/_rels/slide68.xml.rels><?xml version="1.0" encoding="UTF-8" standalone="yes"?>
<Relationships xmlns="http://schemas.openxmlformats.org/package/2006/relationships"><Relationship Id="rId8" Type="http://schemas.openxmlformats.org/officeDocument/2006/relationships/image" Target="../media/image167.wmf"/><Relationship Id="rId13" Type="http://schemas.openxmlformats.org/officeDocument/2006/relationships/oleObject" Target="../embeddings/oleObject160.bin"/><Relationship Id="rId18" Type="http://schemas.openxmlformats.org/officeDocument/2006/relationships/image" Target="../media/image172.wmf"/><Relationship Id="rId26" Type="http://schemas.openxmlformats.org/officeDocument/2006/relationships/oleObject" Target="../embeddings/oleObject166.bin"/><Relationship Id="rId3" Type="http://schemas.openxmlformats.org/officeDocument/2006/relationships/oleObject" Target="../embeddings/oleObject155.bin"/><Relationship Id="rId21" Type="http://schemas.openxmlformats.org/officeDocument/2006/relationships/oleObject" Target="../embeddings/oleObject164.bin"/><Relationship Id="rId7" Type="http://schemas.openxmlformats.org/officeDocument/2006/relationships/oleObject" Target="../embeddings/oleObject157.bin"/><Relationship Id="rId12" Type="http://schemas.openxmlformats.org/officeDocument/2006/relationships/image" Target="../media/image169.wmf"/><Relationship Id="rId17" Type="http://schemas.openxmlformats.org/officeDocument/2006/relationships/oleObject" Target="../embeddings/oleObject162.bin"/><Relationship Id="rId25" Type="http://schemas.openxmlformats.org/officeDocument/2006/relationships/slide" Target="slide1.xml"/><Relationship Id="rId2" Type="http://schemas.openxmlformats.org/officeDocument/2006/relationships/slideLayout" Target="../slideLayouts/slideLayout12.xml"/><Relationship Id="rId16" Type="http://schemas.openxmlformats.org/officeDocument/2006/relationships/image" Target="../media/image171.wmf"/><Relationship Id="rId20" Type="http://schemas.openxmlformats.org/officeDocument/2006/relationships/image" Target="../media/image173.wmf"/><Relationship Id="rId29" Type="http://schemas.openxmlformats.org/officeDocument/2006/relationships/image" Target="../media/image159.wmf"/><Relationship Id="rId1" Type="http://schemas.openxmlformats.org/officeDocument/2006/relationships/vmlDrawing" Target="../drawings/vmlDrawing47.vml"/><Relationship Id="rId6" Type="http://schemas.openxmlformats.org/officeDocument/2006/relationships/image" Target="../media/image166.wmf"/><Relationship Id="rId11" Type="http://schemas.openxmlformats.org/officeDocument/2006/relationships/oleObject" Target="../embeddings/oleObject159.bin"/><Relationship Id="rId24" Type="http://schemas.openxmlformats.org/officeDocument/2006/relationships/image" Target="../media/image175.wmf"/><Relationship Id="rId5" Type="http://schemas.openxmlformats.org/officeDocument/2006/relationships/oleObject" Target="../embeddings/oleObject156.bin"/><Relationship Id="rId15" Type="http://schemas.openxmlformats.org/officeDocument/2006/relationships/oleObject" Target="../embeddings/oleObject161.bin"/><Relationship Id="rId23" Type="http://schemas.openxmlformats.org/officeDocument/2006/relationships/oleObject" Target="../embeddings/oleObject165.bin"/><Relationship Id="rId28" Type="http://schemas.openxmlformats.org/officeDocument/2006/relationships/oleObject" Target="../embeddings/oleObject167.bin"/><Relationship Id="rId10" Type="http://schemas.openxmlformats.org/officeDocument/2006/relationships/image" Target="../media/image168.wmf"/><Relationship Id="rId19" Type="http://schemas.openxmlformats.org/officeDocument/2006/relationships/oleObject" Target="../embeddings/oleObject163.bin"/><Relationship Id="rId4" Type="http://schemas.openxmlformats.org/officeDocument/2006/relationships/image" Target="../media/image165.wmf"/><Relationship Id="rId9" Type="http://schemas.openxmlformats.org/officeDocument/2006/relationships/oleObject" Target="../embeddings/oleObject158.bin"/><Relationship Id="rId14" Type="http://schemas.openxmlformats.org/officeDocument/2006/relationships/image" Target="../media/image170.wmf"/><Relationship Id="rId22" Type="http://schemas.openxmlformats.org/officeDocument/2006/relationships/image" Target="../media/image174.wmf"/><Relationship Id="rId27" Type="http://schemas.openxmlformats.org/officeDocument/2006/relationships/image" Target="../media/image158.wmf"/></Relationships>
</file>

<file path=ppt/slides/_rels/slide69.xml.rels><?xml version="1.0" encoding="UTF-8" standalone="yes"?>
<Relationships xmlns="http://schemas.openxmlformats.org/package/2006/relationships"><Relationship Id="rId8" Type="http://schemas.openxmlformats.org/officeDocument/2006/relationships/image" Target="../media/image178.wmf"/><Relationship Id="rId13" Type="http://schemas.openxmlformats.org/officeDocument/2006/relationships/image" Target="../media/image158.wmf"/><Relationship Id="rId18" Type="http://schemas.openxmlformats.org/officeDocument/2006/relationships/oleObject" Target="../embeddings/oleObject175.bin"/><Relationship Id="rId3" Type="http://schemas.openxmlformats.org/officeDocument/2006/relationships/oleObject" Target="../embeddings/oleObject168.bin"/><Relationship Id="rId7" Type="http://schemas.openxmlformats.org/officeDocument/2006/relationships/oleObject" Target="../embeddings/oleObject170.bin"/><Relationship Id="rId12" Type="http://schemas.openxmlformats.org/officeDocument/2006/relationships/oleObject" Target="../embeddings/oleObject172.bin"/><Relationship Id="rId17" Type="http://schemas.openxmlformats.org/officeDocument/2006/relationships/image" Target="../media/image165.wmf"/><Relationship Id="rId2" Type="http://schemas.openxmlformats.org/officeDocument/2006/relationships/slideLayout" Target="../slideLayouts/slideLayout12.xml"/><Relationship Id="rId16" Type="http://schemas.openxmlformats.org/officeDocument/2006/relationships/oleObject" Target="../embeddings/oleObject174.bin"/><Relationship Id="rId1" Type="http://schemas.openxmlformats.org/officeDocument/2006/relationships/vmlDrawing" Target="../drawings/vmlDrawing48.vml"/><Relationship Id="rId6" Type="http://schemas.openxmlformats.org/officeDocument/2006/relationships/image" Target="../media/image177.wmf"/><Relationship Id="rId11" Type="http://schemas.openxmlformats.org/officeDocument/2006/relationships/slide" Target="slide1.xml"/><Relationship Id="rId5" Type="http://schemas.openxmlformats.org/officeDocument/2006/relationships/oleObject" Target="../embeddings/oleObject169.bin"/><Relationship Id="rId15" Type="http://schemas.openxmlformats.org/officeDocument/2006/relationships/image" Target="../media/image159.wmf"/><Relationship Id="rId10" Type="http://schemas.openxmlformats.org/officeDocument/2006/relationships/image" Target="../media/image179.wmf"/><Relationship Id="rId19" Type="http://schemas.openxmlformats.org/officeDocument/2006/relationships/image" Target="../media/image180.wmf"/><Relationship Id="rId4" Type="http://schemas.openxmlformats.org/officeDocument/2006/relationships/image" Target="../media/image176.wmf"/><Relationship Id="rId9" Type="http://schemas.openxmlformats.org/officeDocument/2006/relationships/oleObject" Target="../embeddings/oleObject171.bin"/><Relationship Id="rId14" Type="http://schemas.openxmlformats.org/officeDocument/2006/relationships/oleObject" Target="../embeddings/oleObject173.bin"/></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18.jpeg"/><Relationship Id="rId1" Type="http://schemas.openxmlformats.org/officeDocument/2006/relationships/slideLayout" Target="../slideLayouts/slideLayout12.xml"/><Relationship Id="rId4" Type="http://schemas.openxmlformats.org/officeDocument/2006/relationships/image" Target="../media/image181.jpeg"/></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176.bin"/><Relationship Id="rId7" Type="http://schemas.openxmlformats.org/officeDocument/2006/relationships/image" Target="../media/image183.png"/><Relationship Id="rId2" Type="http://schemas.openxmlformats.org/officeDocument/2006/relationships/slideLayout" Target="../slideLayouts/slideLayout12.xml"/><Relationship Id="rId1" Type="http://schemas.openxmlformats.org/officeDocument/2006/relationships/vmlDrawing" Target="../drawings/vmlDrawing49.vml"/><Relationship Id="rId6" Type="http://schemas.openxmlformats.org/officeDocument/2006/relationships/oleObject" Target="../embeddings/oleObject177.bin"/><Relationship Id="rId5" Type="http://schemas.openxmlformats.org/officeDocument/2006/relationships/slide" Target="slide4.xml"/><Relationship Id="rId4" Type="http://schemas.openxmlformats.org/officeDocument/2006/relationships/image" Target="../media/image182.wmf"/></Relationships>
</file>

<file path=ppt/slides/_rels/slide74.xml.rels><?xml version="1.0" encoding="UTF-8" standalone="yes"?>
<Relationships xmlns="http://schemas.openxmlformats.org/package/2006/relationships"><Relationship Id="rId8" Type="http://schemas.openxmlformats.org/officeDocument/2006/relationships/image" Target="../media/image186.wmf"/><Relationship Id="rId13" Type="http://schemas.openxmlformats.org/officeDocument/2006/relationships/image" Target="../media/image183.png"/><Relationship Id="rId3" Type="http://schemas.openxmlformats.org/officeDocument/2006/relationships/oleObject" Target="../embeddings/oleObject178.bin"/><Relationship Id="rId7" Type="http://schemas.openxmlformats.org/officeDocument/2006/relationships/oleObject" Target="../embeddings/oleObject180.bin"/><Relationship Id="rId12" Type="http://schemas.openxmlformats.org/officeDocument/2006/relationships/oleObject" Target="../embeddings/oleObject182.bin"/><Relationship Id="rId2" Type="http://schemas.openxmlformats.org/officeDocument/2006/relationships/slideLayout" Target="../slideLayouts/slideLayout12.xml"/><Relationship Id="rId1" Type="http://schemas.openxmlformats.org/officeDocument/2006/relationships/vmlDrawing" Target="../drawings/vmlDrawing50.vml"/><Relationship Id="rId6" Type="http://schemas.openxmlformats.org/officeDocument/2006/relationships/image" Target="../media/image185.wmf"/><Relationship Id="rId11" Type="http://schemas.openxmlformats.org/officeDocument/2006/relationships/slide" Target="slide4.xml"/><Relationship Id="rId5" Type="http://schemas.openxmlformats.org/officeDocument/2006/relationships/oleObject" Target="../embeddings/oleObject179.bin"/><Relationship Id="rId10" Type="http://schemas.openxmlformats.org/officeDocument/2006/relationships/image" Target="../media/image187.wmf"/><Relationship Id="rId4" Type="http://schemas.openxmlformats.org/officeDocument/2006/relationships/image" Target="../media/image184.wmf"/><Relationship Id="rId9" Type="http://schemas.openxmlformats.org/officeDocument/2006/relationships/oleObject" Target="../embeddings/oleObject181.bin"/></Relationships>
</file>

<file path=ppt/slides/_rels/slide75.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slide" Target="slide4.xml"/><Relationship Id="rId1" Type="http://schemas.openxmlformats.org/officeDocument/2006/relationships/slideLayout" Target="../slideLayouts/slideLayout12.xml"/><Relationship Id="rId4" Type="http://schemas.openxmlformats.org/officeDocument/2006/relationships/image" Target="../media/image181.jpeg"/></Relationships>
</file>

<file path=ppt/slides/_rels/slide76.xml.rels><?xml version="1.0" encoding="UTF-8" standalone="yes"?>
<Relationships xmlns="http://schemas.openxmlformats.org/package/2006/relationships"><Relationship Id="rId8" Type="http://schemas.openxmlformats.org/officeDocument/2006/relationships/oleObject" Target="../embeddings/oleObject185.bin"/><Relationship Id="rId3" Type="http://schemas.openxmlformats.org/officeDocument/2006/relationships/oleObject" Target="../embeddings/oleObject183.bin"/><Relationship Id="rId7" Type="http://schemas.openxmlformats.org/officeDocument/2006/relationships/image" Target="../media/image190.wmf"/><Relationship Id="rId2" Type="http://schemas.openxmlformats.org/officeDocument/2006/relationships/slideLayout" Target="../slideLayouts/slideLayout12.xml"/><Relationship Id="rId1" Type="http://schemas.openxmlformats.org/officeDocument/2006/relationships/vmlDrawing" Target="../drawings/vmlDrawing51.vml"/><Relationship Id="rId6" Type="http://schemas.openxmlformats.org/officeDocument/2006/relationships/oleObject" Target="../embeddings/oleObject184.bin"/><Relationship Id="rId11" Type="http://schemas.openxmlformats.org/officeDocument/2006/relationships/image" Target="../media/image192.wmf"/><Relationship Id="rId5" Type="http://schemas.openxmlformats.org/officeDocument/2006/relationships/image" Target="../media/image188.png"/><Relationship Id="rId10" Type="http://schemas.openxmlformats.org/officeDocument/2006/relationships/oleObject" Target="../embeddings/oleObject186.bin"/><Relationship Id="rId4" Type="http://schemas.openxmlformats.org/officeDocument/2006/relationships/image" Target="../media/image189.wmf"/><Relationship Id="rId9" Type="http://schemas.openxmlformats.org/officeDocument/2006/relationships/image" Target="../media/image191.wmf"/></Relationships>
</file>

<file path=ppt/slides/_rels/slide77.xml.rels><?xml version="1.0" encoding="UTF-8" standalone="yes"?>
<Relationships xmlns="http://schemas.openxmlformats.org/package/2006/relationships"><Relationship Id="rId8" Type="http://schemas.openxmlformats.org/officeDocument/2006/relationships/image" Target="../media/image195.wmf"/><Relationship Id="rId13" Type="http://schemas.openxmlformats.org/officeDocument/2006/relationships/image" Target="../media/image188.png"/><Relationship Id="rId3" Type="http://schemas.openxmlformats.org/officeDocument/2006/relationships/oleObject" Target="../embeddings/oleObject187.bin"/><Relationship Id="rId7" Type="http://schemas.openxmlformats.org/officeDocument/2006/relationships/oleObject" Target="../embeddings/oleObject189.bin"/><Relationship Id="rId12" Type="http://schemas.openxmlformats.org/officeDocument/2006/relationships/image" Target="../media/image197.wmf"/><Relationship Id="rId2" Type="http://schemas.openxmlformats.org/officeDocument/2006/relationships/slideLayout" Target="../slideLayouts/slideLayout12.xml"/><Relationship Id="rId1" Type="http://schemas.openxmlformats.org/officeDocument/2006/relationships/vmlDrawing" Target="../drawings/vmlDrawing52.vml"/><Relationship Id="rId6" Type="http://schemas.openxmlformats.org/officeDocument/2006/relationships/image" Target="../media/image194.wmf"/><Relationship Id="rId11" Type="http://schemas.openxmlformats.org/officeDocument/2006/relationships/oleObject" Target="../embeddings/oleObject191.bin"/><Relationship Id="rId5" Type="http://schemas.openxmlformats.org/officeDocument/2006/relationships/oleObject" Target="../embeddings/oleObject188.bin"/><Relationship Id="rId15" Type="http://schemas.openxmlformats.org/officeDocument/2006/relationships/image" Target="../media/image198.wmf"/><Relationship Id="rId10" Type="http://schemas.openxmlformats.org/officeDocument/2006/relationships/image" Target="../media/image196.wmf"/><Relationship Id="rId4" Type="http://schemas.openxmlformats.org/officeDocument/2006/relationships/image" Target="../media/image193.wmf"/><Relationship Id="rId9" Type="http://schemas.openxmlformats.org/officeDocument/2006/relationships/oleObject" Target="../embeddings/oleObject190.bin"/><Relationship Id="rId14" Type="http://schemas.openxmlformats.org/officeDocument/2006/relationships/oleObject" Target="../embeddings/oleObject192.bin"/></Relationships>
</file>

<file path=ppt/slides/_rels/slide78.xml.rels><?xml version="1.0" encoding="UTF-8" standalone="yes"?>
<Relationships xmlns="http://schemas.openxmlformats.org/package/2006/relationships"><Relationship Id="rId8" Type="http://schemas.openxmlformats.org/officeDocument/2006/relationships/oleObject" Target="../embeddings/oleObject195.bin"/><Relationship Id="rId13" Type="http://schemas.openxmlformats.org/officeDocument/2006/relationships/image" Target="../media/image203.wmf"/><Relationship Id="rId18" Type="http://schemas.openxmlformats.org/officeDocument/2006/relationships/oleObject" Target="../embeddings/oleObject200.bin"/><Relationship Id="rId3" Type="http://schemas.openxmlformats.org/officeDocument/2006/relationships/image" Target="../media/image208.jpeg"/><Relationship Id="rId21" Type="http://schemas.openxmlformats.org/officeDocument/2006/relationships/image" Target="../media/image207.wmf"/><Relationship Id="rId7" Type="http://schemas.openxmlformats.org/officeDocument/2006/relationships/image" Target="../media/image200.wmf"/><Relationship Id="rId12" Type="http://schemas.openxmlformats.org/officeDocument/2006/relationships/oleObject" Target="../embeddings/oleObject197.bin"/><Relationship Id="rId17" Type="http://schemas.openxmlformats.org/officeDocument/2006/relationships/image" Target="../media/image205.wmf"/><Relationship Id="rId2" Type="http://schemas.openxmlformats.org/officeDocument/2006/relationships/slideLayout" Target="../slideLayouts/slideLayout12.xml"/><Relationship Id="rId16" Type="http://schemas.openxmlformats.org/officeDocument/2006/relationships/oleObject" Target="../embeddings/oleObject199.bin"/><Relationship Id="rId20" Type="http://schemas.openxmlformats.org/officeDocument/2006/relationships/oleObject" Target="../embeddings/oleObject201.bin"/><Relationship Id="rId1" Type="http://schemas.openxmlformats.org/officeDocument/2006/relationships/vmlDrawing" Target="../drawings/vmlDrawing53.vml"/><Relationship Id="rId6" Type="http://schemas.openxmlformats.org/officeDocument/2006/relationships/oleObject" Target="../embeddings/oleObject194.bin"/><Relationship Id="rId11" Type="http://schemas.openxmlformats.org/officeDocument/2006/relationships/image" Target="../media/image202.wmf"/><Relationship Id="rId5" Type="http://schemas.openxmlformats.org/officeDocument/2006/relationships/image" Target="../media/image199.wmf"/><Relationship Id="rId15" Type="http://schemas.openxmlformats.org/officeDocument/2006/relationships/image" Target="../media/image204.wmf"/><Relationship Id="rId10" Type="http://schemas.openxmlformats.org/officeDocument/2006/relationships/oleObject" Target="../embeddings/oleObject196.bin"/><Relationship Id="rId19" Type="http://schemas.openxmlformats.org/officeDocument/2006/relationships/image" Target="../media/image206.wmf"/><Relationship Id="rId4" Type="http://schemas.openxmlformats.org/officeDocument/2006/relationships/oleObject" Target="../embeddings/oleObject193.bin"/><Relationship Id="rId9" Type="http://schemas.openxmlformats.org/officeDocument/2006/relationships/image" Target="../media/image201.wmf"/><Relationship Id="rId14" Type="http://schemas.openxmlformats.org/officeDocument/2006/relationships/oleObject" Target="../embeddings/oleObject198.bin"/></Relationships>
</file>

<file path=ppt/slides/_rels/slide79.xml.rels><?xml version="1.0" encoding="UTF-8" standalone="yes"?>
<Relationships xmlns="http://schemas.openxmlformats.org/package/2006/relationships"><Relationship Id="rId8" Type="http://schemas.openxmlformats.org/officeDocument/2006/relationships/image" Target="../media/image210.wmf"/><Relationship Id="rId13" Type="http://schemas.openxmlformats.org/officeDocument/2006/relationships/oleObject" Target="../embeddings/oleObject206.bin"/><Relationship Id="rId3" Type="http://schemas.openxmlformats.org/officeDocument/2006/relationships/slide" Target="slide4.xml"/><Relationship Id="rId7" Type="http://schemas.openxmlformats.org/officeDocument/2006/relationships/oleObject" Target="../embeddings/oleObject203.bin"/><Relationship Id="rId12" Type="http://schemas.openxmlformats.org/officeDocument/2006/relationships/image" Target="../media/image212.wmf"/><Relationship Id="rId2" Type="http://schemas.openxmlformats.org/officeDocument/2006/relationships/slideLayout" Target="../slideLayouts/slideLayout12.xml"/><Relationship Id="rId1" Type="http://schemas.openxmlformats.org/officeDocument/2006/relationships/vmlDrawing" Target="../drawings/vmlDrawing54.vml"/><Relationship Id="rId6" Type="http://schemas.openxmlformats.org/officeDocument/2006/relationships/image" Target="../media/image209.wmf"/><Relationship Id="rId11" Type="http://schemas.openxmlformats.org/officeDocument/2006/relationships/oleObject" Target="../embeddings/oleObject205.bin"/><Relationship Id="rId5" Type="http://schemas.openxmlformats.org/officeDocument/2006/relationships/oleObject" Target="../embeddings/oleObject202.bin"/><Relationship Id="rId10" Type="http://schemas.openxmlformats.org/officeDocument/2006/relationships/image" Target="../media/image211.wmf"/><Relationship Id="rId4" Type="http://schemas.openxmlformats.org/officeDocument/2006/relationships/image" Target="../media/image23.png"/><Relationship Id="rId9" Type="http://schemas.openxmlformats.org/officeDocument/2006/relationships/oleObject" Target="../embeddings/oleObject204.bin"/><Relationship Id="rId14" Type="http://schemas.openxmlformats.org/officeDocument/2006/relationships/image" Target="../media/image213.wmf"/></Relationships>
</file>

<file path=ppt/slides/_rels/slide80.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Layout" Target="../slideLayouts/slideLayout12.xml"/><Relationship Id="rId1" Type="http://schemas.openxmlformats.org/officeDocument/2006/relationships/vmlDrawing" Target="../drawings/vmlDrawing55.vml"/><Relationship Id="rId6" Type="http://schemas.openxmlformats.org/officeDocument/2006/relationships/image" Target="../media/image23.png"/><Relationship Id="rId5" Type="http://schemas.openxmlformats.org/officeDocument/2006/relationships/image" Target="../media/image214.emf"/><Relationship Id="rId4" Type="http://schemas.openxmlformats.org/officeDocument/2006/relationships/oleObject" Target="../embeddings/oleObject207.bin"/></Relationships>
</file>

<file path=ppt/slides/_rels/slide8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215.png"/><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8" Type="http://schemas.openxmlformats.org/officeDocument/2006/relationships/image" Target="../media/image217.wmf"/><Relationship Id="rId3" Type="http://schemas.openxmlformats.org/officeDocument/2006/relationships/image" Target="../media/image219.png"/><Relationship Id="rId7" Type="http://schemas.openxmlformats.org/officeDocument/2006/relationships/oleObject" Target="../embeddings/oleObject209.bin"/><Relationship Id="rId2" Type="http://schemas.openxmlformats.org/officeDocument/2006/relationships/slideLayout" Target="../slideLayouts/slideLayout12.xml"/><Relationship Id="rId1" Type="http://schemas.openxmlformats.org/officeDocument/2006/relationships/vmlDrawing" Target="../drawings/vmlDrawing56.vml"/><Relationship Id="rId6" Type="http://schemas.openxmlformats.org/officeDocument/2006/relationships/image" Target="../media/image216.wmf"/><Relationship Id="rId11" Type="http://schemas.openxmlformats.org/officeDocument/2006/relationships/slide" Target="slide4.xml"/><Relationship Id="rId5" Type="http://schemas.openxmlformats.org/officeDocument/2006/relationships/oleObject" Target="../embeddings/oleObject208.bin"/><Relationship Id="rId10" Type="http://schemas.openxmlformats.org/officeDocument/2006/relationships/image" Target="../media/image218.wmf"/><Relationship Id="rId4" Type="http://schemas.openxmlformats.org/officeDocument/2006/relationships/image" Target="../media/image220.png"/><Relationship Id="rId9" Type="http://schemas.openxmlformats.org/officeDocument/2006/relationships/oleObject" Target="../embeddings/oleObject210.bin"/></Relationships>
</file>

<file path=ppt/slides/_rels/slide83.xml.rels><?xml version="1.0" encoding="UTF-8" standalone="yes"?>
<Relationships xmlns="http://schemas.openxmlformats.org/package/2006/relationships"><Relationship Id="rId8" Type="http://schemas.openxmlformats.org/officeDocument/2006/relationships/image" Target="../media/image223.wmf"/><Relationship Id="rId13" Type="http://schemas.openxmlformats.org/officeDocument/2006/relationships/oleObject" Target="../embeddings/oleObject216.bin"/><Relationship Id="rId3" Type="http://schemas.openxmlformats.org/officeDocument/2006/relationships/oleObject" Target="../embeddings/oleObject211.bin"/><Relationship Id="rId7" Type="http://schemas.openxmlformats.org/officeDocument/2006/relationships/oleObject" Target="../embeddings/oleObject213.bin"/><Relationship Id="rId12" Type="http://schemas.openxmlformats.org/officeDocument/2006/relationships/image" Target="../media/image225.wmf"/><Relationship Id="rId2" Type="http://schemas.openxmlformats.org/officeDocument/2006/relationships/slideLayout" Target="../slideLayouts/slideLayout12.xml"/><Relationship Id="rId1" Type="http://schemas.openxmlformats.org/officeDocument/2006/relationships/vmlDrawing" Target="../drawings/vmlDrawing57.vml"/><Relationship Id="rId6" Type="http://schemas.openxmlformats.org/officeDocument/2006/relationships/image" Target="../media/image222.wmf"/><Relationship Id="rId11" Type="http://schemas.openxmlformats.org/officeDocument/2006/relationships/oleObject" Target="../embeddings/oleObject215.bin"/><Relationship Id="rId5" Type="http://schemas.openxmlformats.org/officeDocument/2006/relationships/oleObject" Target="../embeddings/oleObject212.bin"/><Relationship Id="rId10" Type="http://schemas.openxmlformats.org/officeDocument/2006/relationships/image" Target="../media/image224.wmf"/><Relationship Id="rId4" Type="http://schemas.openxmlformats.org/officeDocument/2006/relationships/image" Target="../media/image221.emf"/><Relationship Id="rId9" Type="http://schemas.openxmlformats.org/officeDocument/2006/relationships/oleObject" Target="../embeddings/oleObject214.bin"/><Relationship Id="rId14" Type="http://schemas.openxmlformats.org/officeDocument/2006/relationships/image" Target="../media/image226.wmf"/></Relationships>
</file>

<file path=ppt/slides/_rels/slide84.xml.rels><?xml version="1.0" encoding="UTF-8" standalone="yes"?>
<Relationships xmlns="http://schemas.openxmlformats.org/package/2006/relationships"><Relationship Id="rId8" Type="http://schemas.openxmlformats.org/officeDocument/2006/relationships/image" Target="../media/image228.wmf"/><Relationship Id="rId3" Type="http://schemas.openxmlformats.org/officeDocument/2006/relationships/oleObject" Target="../embeddings/oleObject217.bin"/><Relationship Id="rId7" Type="http://schemas.openxmlformats.org/officeDocument/2006/relationships/oleObject" Target="../embeddings/oleObject219.bin"/><Relationship Id="rId12" Type="http://schemas.openxmlformats.org/officeDocument/2006/relationships/image" Target="../media/image230.wmf"/><Relationship Id="rId2" Type="http://schemas.openxmlformats.org/officeDocument/2006/relationships/slideLayout" Target="../slideLayouts/slideLayout12.xml"/><Relationship Id="rId1" Type="http://schemas.openxmlformats.org/officeDocument/2006/relationships/vmlDrawing" Target="../drawings/vmlDrawing58.vml"/><Relationship Id="rId6" Type="http://schemas.openxmlformats.org/officeDocument/2006/relationships/image" Target="../media/image227.wmf"/><Relationship Id="rId11" Type="http://schemas.openxmlformats.org/officeDocument/2006/relationships/oleObject" Target="../embeddings/oleObject221.bin"/><Relationship Id="rId5" Type="http://schemas.openxmlformats.org/officeDocument/2006/relationships/oleObject" Target="../embeddings/oleObject218.bin"/><Relationship Id="rId10" Type="http://schemas.openxmlformats.org/officeDocument/2006/relationships/image" Target="../media/image229.wmf"/><Relationship Id="rId4" Type="http://schemas.openxmlformats.org/officeDocument/2006/relationships/image" Target="../media/image221.emf"/><Relationship Id="rId9" Type="http://schemas.openxmlformats.org/officeDocument/2006/relationships/oleObject" Target="../embeddings/oleObject220.bin"/></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222.bin"/><Relationship Id="rId2" Type="http://schemas.openxmlformats.org/officeDocument/2006/relationships/slideLayout" Target="../slideLayouts/slideLayout12.xml"/><Relationship Id="rId1" Type="http://schemas.openxmlformats.org/officeDocument/2006/relationships/vmlDrawing" Target="../drawings/vmlDrawing59.vml"/><Relationship Id="rId6" Type="http://schemas.openxmlformats.org/officeDocument/2006/relationships/image" Target="../media/image221.emf"/><Relationship Id="rId5" Type="http://schemas.openxmlformats.org/officeDocument/2006/relationships/oleObject" Target="../embeddings/oleObject223.bin"/><Relationship Id="rId4" Type="http://schemas.openxmlformats.org/officeDocument/2006/relationships/image" Target="../media/image231.emf"/></Relationships>
</file>

<file path=ppt/slides/_rels/slide86.xml.rels><?xml version="1.0" encoding="UTF-8" standalone="yes"?>
<Relationships xmlns="http://schemas.openxmlformats.org/package/2006/relationships"><Relationship Id="rId8" Type="http://schemas.openxmlformats.org/officeDocument/2006/relationships/image" Target="../media/image234.wmf"/><Relationship Id="rId13" Type="http://schemas.openxmlformats.org/officeDocument/2006/relationships/oleObject" Target="../embeddings/oleObject229.bin"/><Relationship Id="rId18" Type="http://schemas.openxmlformats.org/officeDocument/2006/relationships/image" Target="../media/image237.wmf"/><Relationship Id="rId3" Type="http://schemas.openxmlformats.org/officeDocument/2006/relationships/oleObject" Target="../embeddings/oleObject224.bin"/><Relationship Id="rId7" Type="http://schemas.openxmlformats.org/officeDocument/2006/relationships/oleObject" Target="../embeddings/oleObject226.bin"/><Relationship Id="rId12" Type="http://schemas.openxmlformats.org/officeDocument/2006/relationships/image" Target="../media/image236.wmf"/><Relationship Id="rId17" Type="http://schemas.openxmlformats.org/officeDocument/2006/relationships/oleObject" Target="../embeddings/oleObject231.bin"/><Relationship Id="rId2" Type="http://schemas.openxmlformats.org/officeDocument/2006/relationships/slideLayout" Target="../slideLayouts/slideLayout12.xml"/><Relationship Id="rId16" Type="http://schemas.openxmlformats.org/officeDocument/2006/relationships/image" Target="../media/image176.wmf"/><Relationship Id="rId20" Type="http://schemas.openxmlformats.org/officeDocument/2006/relationships/image" Target="../media/image238.wmf"/><Relationship Id="rId1" Type="http://schemas.openxmlformats.org/officeDocument/2006/relationships/vmlDrawing" Target="../drawings/vmlDrawing60.vml"/><Relationship Id="rId6" Type="http://schemas.openxmlformats.org/officeDocument/2006/relationships/image" Target="../media/image233.wmf"/><Relationship Id="rId11" Type="http://schemas.openxmlformats.org/officeDocument/2006/relationships/oleObject" Target="../embeddings/oleObject228.bin"/><Relationship Id="rId5" Type="http://schemas.openxmlformats.org/officeDocument/2006/relationships/oleObject" Target="../embeddings/oleObject225.bin"/><Relationship Id="rId15" Type="http://schemas.openxmlformats.org/officeDocument/2006/relationships/oleObject" Target="../embeddings/oleObject230.bin"/><Relationship Id="rId10" Type="http://schemas.openxmlformats.org/officeDocument/2006/relationships/image" Target="../media/image235.wmf"/><Relationship Id="rId19" Type="http://schemas.openxmlformats.org/officeDocument/2006/relationships/oleObject" Target="../embeddings/oleObject232.bin"/><Relationship Id="rId4" Type="http://schemas.openxmlformats.org/officeDocument/2006/relationships/image" Target="../media/image232.wmf"/><Relationship Id="rId9" Type="http://schemas.openxmlformats.org/officeDocument/2006/relationships/oleObject" Target="../embeddings/oleObject227.bin"/><Relationship Id="rId14" Type="http://schemas.openxmlformats.org/officeDocument/2006/relationships/image" Target="../media/image231.emf"/></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233.bin"/><Relationship Id="rId2" Type="http://schemas.openxmlformats.org/officeDocument/2006/relationships/slideLayout" Target="../slideLayouts/slideLayout12.xml"/><Relationship Id="rId1" Type="http://schemas.openxmlformats.org/officeDocument/2006/relationships/vmlDrawing" Target="../drawings/vmlDrawing61.vml"/><Relationship Id="rId4" Type="http://schemas.openxmlformats.org/officeDocument/2006/relationships/image" Target="../media/image231.emf"/></Relationships>
</file>

<file path=ppt/slides/_rels/slide88.xml.rels><?xml version="1.0" encoding="UTF-8" standalone="yes"?>
<Relationships xmlns="http://schemas.openxmlformats.org/package/2006/relationships"><Relationship Id="rId8" Type="http://schemas.openxmlformats.org/officeDocument/2006/relationships/image" Target="../media/image241.wmf"/><Relationship Id="rId13" Type="http://schemas.openxmlformats.org/officeDocument/2006/relationships/oleObject" Target="../embeddings/oleObject239.bin"/><Relationship Id="rId18" Type="http://schemas.openxmlformats.org/officeDocument/2006/relationships/image" Target="../media/image246.wmf"/><Relationship Id="rId3" Type="http://schemas.openxmlformats.org/officeDocument/2006/relationships/oleObject" Target="../embeddings/oleObject234.bin"/><Relationship Id="rId7" Type="http://schemas.openxmlformats.org/officeDocument/2006/relationships/oleObject" Target="../embeddings/oleObject236.bin"/><Relationship Id="rId12" Type="http://schemas.openxmlformats.org/officeDocument/2006/relationships/image" Target="../media/image243.wmf"/><Relationship Id="rId17" Type="http://schemas.openxmlformats.org/officeDocument/2006/relationships/oleObject" Target="../embeddings/oleObject241.bin"/><Relationship Id="rId2" Type="http://schemas.openxmlformats.org/officeDocument/2006/relationships/slideLayout" Target="../slideLayouts/slideLayout12.xml"/><Relationship Id="rId16" Type="http://schemas.openxmlformats.org/officeDocument/2006/relationships/image" Target="../media/image245.wmf"/><Relationship Id="rId1" Type="http://schemas.openxmlformats.org/officeDocument/2006/relationships/vmlDrawing" Target="../drawings/vmlDrawing62.vml"/><Relationship Id="rId6" Type="http://schemas.openxmlformats.org/officeDocument/2006/relationships/image" Target="../media/image240.wmf"/><Relationship Id="rId11" Type="http://schemas.openxmlformats.org/officeDocument/2006/relationships/oleObject" Target="../embeddings/oleObject238.bin"/><Relationship Id="rId5" Type="http://schemas.openxmlformats.org/officeDocument/2006/relationships/oleObject" Target="../embeddings/oleObject235.bin"/><Relationship Id="rId15" Type="http://schemas.openxmlformats.org/officeDocument/2006/relationships/oleObject" Target="../embeddings/oleObject240.bin"/><Relationship Id="rId10" Type="http://schemas.openxmlformats.org/officeDocument/2006/relationships/image" Target="../media/image242.emf"/><Relationship Id="rId4" Type="http://schemas.openxmlformats.org/officeDocument/2006/relationships/image" Target="../media/image239.wmf"/><Relationship Id="rId9" Type="http://schemas.openxmlformats.org/officeDocument/2006/relationships/oleObject" Target="../embeddings/oleObject237.bin"/><Relationship Id="rId14" Type="http://schemas.openxmlformats.org/officeDocument/2006/relationships/image" Target="../media/image244.wmf"/></Relationships>
</file>

<file path=ppt/slides/_rels/slide89.xml.rels><?xml version="1.0" encoding="UTF-8" standalone="yes"?>
<Relationships xmlns="http://schemas.openxmlformats.org/package/2006/relationships"><Relationship Id="rId8" Type="http://schemas.openxmlformats.org/officeDocument/2006/relationships/image" Target="../media/image247.emf"/><Relationship Id="rId3" Type="http://schemas.openxmlformats.org/officeDocument/2006/relationships/oleObject" Target="../embeddings/oleObject242.bin"/><Relationship Id="rId7" Type="http://schemas.openxmlformats.org/officeDocument/2006/relationships/oleObject" Target="../embeddings/oleObject244.bin"/><Relationship Id="rId2" Type="http://schemas.openxmlformats.org/officeDocument/2006/relationships/slideLayout" Target="../slideLayouts/slideLayout12.xml"/><Relationship Id="rId1" Type="http://schemas.openxmlformats.org/officeDocument/2006/relationships/vmlDrawing" Target="../drawings/vmlDrawing63.vml"/><Relationship Id="rId6" Type="http://schemas.openxmlformats.org/officeDocument/2006/relationships/image" Target="../media/image221.emf"/><Relationship Id="rId5" Type="http://schemas.openxmlformats.org/officeDocument/2006/relationships/oleObject" Target="../embeddings/oleObject243.bin"/><Relationship Id="rId10" Type="http://schemas.openxmlformats.org/officeDocument/2006/relationships/image" Target="../media/image236.wmf"/><Relationship Id="rId4" Type="http://schemas.openxmlformats.org/officeDocument/2006/relationships/image" Target="../media/image235.wmf"/><Relationship Id="rId9" Type="http://schemas.openxmlformats.org/officeDocument/2006/relationships/oleObject" Target="../embeddings/oleObject245.bin"/></Relationships>
</file>

<file path=ppt/slides/_rels/slide90.xml.rels><?xml version="1.0" encoding="UTF-8" standalone="yes"?>
<Relationships xmlns="http://schemas.openxmlformats.org/package/2006/relationships"><Relationship Id="rId8" Type="http://schemas.openxmlformats.org/officeDocument/2006/relationships/image" Target="../media/image250.wmf"/><Relationship Id="rId3" Type="http://schemas.openxmlformats.org/officeDocument/2006/relationships/oleObject" Target="../embeddings/oleObject246.bin"/><Relationship Id="rId7" Type="http://schemas.openxmlformats.org/officeDocument/2006/relationships/oleObject" Target="../embeddings/oleObject248.bin"/><Relationship Id="rId12" Type="http://schemas.openxmlformats.org/officeDocument/2006/relationships/image" Target="../media/image252.emf"/><Relationship Id="rId2" Type="http://schemas.openxmlformats.org/officeDocument/2006/relationships/slideLayout" Target="../slideLayouts/slideLayout12.xml"/><Relationship Id="rId1" Type="http://schemas.openxmlformats.org/officeDocument/2006/relationships/vmlDrawing" Target="../drawings/vmlDrawing64.vml"/><Relationship Id="rId6" Type="http://schemas.openxmlformats.org/officeDocument/2006/relationships/image" Target="../media/image249.wmf"/><Relationship Id="rId11" Type="http://schemas.openxmlformats.org/officeDocument/2006/relationships/oleObject" Target="../embeddings/oleObject250.bin"/><Relationship Id="rId5" Type="http://schemas.openxmlformats.org/officeDocument/2006/relationships/oleObject" Target="../embeddings/oleObject247.bin"/><Relationship Id="rId10" Type="http://schemas.openxmlformats.org/officeDocument/2006/relationships/image" Target="../media/image251.wmf"/><Relationship Id="rId4" Type="http://schemas.openxmlformats.org/officeDocument/2006/relationships/image" Target="../media/image248.emf"/><Relationship Id="rId9" Type="http://schemas.openxmlformats.org/officeDocument/2006/relationships/oleObject" Target="../embeddings/oleObject249.bin"/></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8" Type="http://schemas.openxmlformats.org/officeDocument/2006/relationships/image" Target="../media/image254.wmf"/><Relationship Id="rId13" Type="http://schemas.openxmlformats.org/officeDocument/2006/relationships/oleObject" Target="../embeddings/oleObject255.bin"/><Relationship Id="rId3" Type="http://schemas.openxmlformats.org/officeDocument/2006/relationships/image" Target="../media/image258.jpeg"/><Relationship Id="rId7" Type="http://schemas.openxmlformats.org/officeDocument/2006/relationships/oleObject" Target="../embeddings/oleObject252.bin"/><Relationship Id="rId12" Type="http://schemas.openxmlformats.org/officeDocument/2006/relationships/image" Target="../media/image256.wmf"/><Relationship Id="rId2" Type="http://schemas.openxmlformats.org/officeDocument/2006/relationships/slideLayout" Target="../slideLayouts/slideLayout12.xml"/><Relationship Id="rId1" Type="http://schemas.openxmlformats.org/officeDocument/2006/relationships/vmlDrawing" Target="../drawings/vmlDrawing65.vml"/><Relationship Id="rId6" Type="http://schemas.openxmlformats.org/officeDocument/2006/relationships/image" Target="../media/image253.wmf"/><Relationship Id="rId11" Type="http://schemas.openxmlformats.org/officeDocument/2006/relationships/oleObject" Target="../embeddings/oleObject254.bin"/><Relationship Id="rId5" Type="http://schemas.openxmlformats.org/officeDocument/2006/relationships/oleObject" Target="../embeddings/oleObject251.bin"/><Relationship Id="rId10" Type="http://schemas.openxmlformats.org/officeDocument/2006/relationships/image" Target="../media/image255.wmf"/><Relationship Id="rId4" Type="http://schemas.openxmlformats.org/officeDocument/2006/relationships/image" Target="../media/image259.jpeg"/><Relationship Id="rId9" Type="http://schemas.openxmlformats.org/officeDocument/2006/relationships/oleObject" Target="../embeddings/oleObject253.bin"/><Relationship Id="rId14" Type="http://schemas.openxmlformats.org/officeDocument/2006/relationships/image" Target="../media/image257.wmf"/></Relationships>
</file>

<file path=ppt/slides/_rels/slide95.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58.jpeg"/><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8" Type="http://schemas.openxmlformats.org/officeDocument/2006/relationships/image" Target="../media/image262.wmf"/><Relationship Id="rId13" Type="http://schemas.openxmlformats.org/officeDocument/2006/relationships/oleObject" Target="../embeddings/oleObject260.bin"/><Relationship Id="rId18" Type="http://schemas.openxmlformats.org/officeDocument/2006/relationships/image" Target="../media/image267.wmf"/><Relationship Id="rId3" Type="http://schemas.openxmlformats.org/officeDocument/2006/relationships/image" Target="../media/image268.png"/><Relationship Id="rId7" Type="http://schemas.openxmlformats.org/officeDocument/2006/relationships/oleObject" Target="../embeddings/oleObject257.bin"/><Relationship Id="rId12" Type="http://schemas.openxmlformats.org/officeDocument/2006/relationships/image" Target="../media/image264.wmf"/><Relationship Id="rId17" Type="http://schemas.openxmlformats.org/officeDocument/2006/relationships/oleObject" Target="../embeddings/oleObject262.bin"/><Relationship Id="rId2" Type="http://schemas.openxmlformats.org/officeDocument/2006/relationships/slideLayout" Target="../slideLayouts/slideLayout12.xml"/><Relationship Id="rId16" Type="http://schemas.openxmlformats.org/officeDocument/2006/relationships/image" Target="../media/image266.wmf"/><Relationship Id="rId1" Type="http://schemas.openxmlformats.org/officeDocument/2006/relationships/vmlDrawing" Target="../drawings/vmlDrawing66.vml"/><Relationship Id="rId6" Type="http://schemas.openxmlformats.org/officeDocument/2006/relationships/image" Target="../media/image118.jpeg"/><Relationship Id="rId11" Type="http://schemas.openxmlformats.org/officeDocument/2006/relationships/oleObject" Target="../embeddings/oleObject259.bin"/><Relationship Id="rId5" Type="http://schemas.openxmlformats.org/officeDocument/2006/relationships/image" Target="../media/image261.wmf"/><Relationship Id="rId15" Type="http://schemas.openxmlformats.org/officeDocument/2006/relationships/oleObject" Target="../embeddings/oleObject261.bin"/><Relationship Id="rId10" Type="http://schemas.openxmlformats.org/officeDocument/2006/relationships/image" Target="../media/image263.wmf"/><Relationship Id="rId4" Type="http://schemas.openxmlformats.org/officeDocument/2006/relationships/oleObject" Target="../embeddings/oleObject256.bin"/><Relationship Id="rId9" Type="http://schemas.openxmlformats.org/officeDocument/2006/relationships/oleObject" Target="../embeddings/oleObject258.bin"/><Relationship Id="rId14" Type="http://schemas.openxmlformats.org/officeDocument/2006/relationships/image" Target="../media/image265.wmf"/></Relationships>
</file>

<file path=ppt/slides/_rels/slide97.xml.rels><?xml version="1.0" encoding="UTF-8" standalone="yes"?>
<Relationships xmlns="http://schemas.openxmlformats.org/package/2006/relationships"><Relationship Id="rId8" Type="http://schemas.openxmlformats.org/officeDocument/2006/relationships/image" Target="../media/image271.wmf"/><Relationship Id="rId13" Type="http://schemas.openxmlformats.org/officeDocument/2006/relationships/oleObject" Target="../embeddings/oleObject268.bin"/><Relationship Id="rId18" Type="http://schemas.openxmlformats.org/officeDocument/2006/relationships/image" Target="../media/image276.wmf"/><Relationship Id="rId3" Type="http://schemas.openxmlformats.org/officeDocument/2006/relationships/oleObject" Target="../embeddings/oleObject263.bin"/><Relationship Id="rId21" Type="http://schemas.openxmlformats.org/officeDocument/2006/relationships/image" Target="../media/image268.png"/><Relationship Id="rId7" Type="http://schemas.openxmlformats.org/officeDocument/2006/relationships/oleObject" Target="../embeddings/oleObject265.bin"/><Relationship Id="rId12" Type="http://schemas.openxmlformats.org/officeDocument/2006/relationships/image" Target="../media/image273.wmf"/><Relationship Id="rId17" Type="http://schemas.openxmlformats.org/officeDocument/2006/relationships/oleObject" Target="../embeddings/oleObject270.bin"/><Relationship Id="rId2" Type="http://schemas.openxmlformats.org/officeDocument/2006/relationships/slideLayout" Target="../slideLayouts/slideLayout12.xml"/><Relationship Id="rId16" Type="http://schemas.openxmlformats.org/officeDocument/2006/relationships/image" Target="../media/image275.wmf"/><Relationship Id="rId20" Type="http://schemas.openxmlformats.org/officeDocument/2006/relationships/image" Target="../media/image277.wmf"/><Relationship Id="rId1" Type="http://schemas.openxmlformats.org/officeDocument/2006/relationships/vmlDrawing" Target="../drawings/vmlDrawing67.vml"/><Relationship Id="rId6" Type="http://schemas.openxmlformats.org/officeDocument/2006/relationships/image" Target="../media/image270.wmf"/><Relationship Id="rId11" Type="http://schemas.openxmlformats.org/officeDocument/2006/relationships/oleObject" Target="../embeddings/oleObject267.bin"/><Relationship Id="rId5" Type="http://schemas.openxmlformats.org/officeDocument/2006/relationships/oleObject" Target="../embeddings/oleObject264.bin"/><Relationship Id="rId15" Type="http://schemas.openxmlformats.org/officeDocument/2006/relationships/oleObject" Target="../embeddings/oleObject269.bin"/><Relationship Id="rId23" Type="http://schemas.openxmlformats.org/officeDocument/2006/relationships/image" Target="../media/image278.wmf"/><Relationship Id="rId10" Type="http://schemas.openxmlformats.org/officeDocument/2006/relationships/image" Target="../media/image272.wmf"/><Relationship Id="rId19" Type="http://schemas.openxmlformats.org/officeDocument/2006/relationships/oleObject" Target="../embeddings/oleObject271.bin"/><Relationship Id="rId4" Type="http://schemas.openxmlformats.org/officeDocument/2006/relationships/image" Target="../media/image269.wmf"/><Relationship Id="rId9" Type="http://schemas.openxmlformats.org/officeDocument/2006/relationships/oleObject" Target="../embeddings/oleObject266.bin"/><Relationship Id="rId14" Type="http://schemas.openxmlformats.org/officeDocument/2006/relationships/image" Target="../media/image274.wmf"/><Relationship Id="rId22" Type="http://schemas.openxmlformats.org/officeDocument/2006/relationships/oleObject" Target="../embeddings/oleObject272.bin"/></Relationships>
</file>

<file path=ppt/slides/_rels/slide98.xml.rels><?xml version="1.0" encoding="UTF-8" standalone="yes"?>
<Relationships xmlns="http://schemas.openxmlformats.org/package/2006/relationships"><Relationship Id="rId8" Type="http://schemas.openxmlformats.org/officeDocument/2006/relationships/image" Target="../media/image280.wmf"/><Relationship Id="rId13" Type="http://schemas.openxmlformats.org/officeDocument/2006/relationships/image" Target="../media/image282.wmf"/><Relationship Id="rId18" Type="http://schemas.openxmlformats.org/officeDocument/2006/relationships/oleObject" Target="../embeddings/oleObject280.bin"/><Relationship Id="rId3" Type="http://schemas.openxmlformats.org/officeDocument/2006/relationships/oleObject" Target="../embeddings/oleObject273.bin"/><Relationship Id="rId7" Type="http://schemas.openxmlformats.org/officeDocument/2006/relationships/oleObject" Target="../embeddings/oleObject275.bin"/><Relationship Id="rId12" Type="http://schemas.openxmlformats.org/officeDocument/2006/relationships/oleObject" Target="../embeddings/oleObject277.bin"/><Relationship Id="rId17" Type="http://schemas.openxmlformats.org/officeDocument/2006/relationships/image" Target="../media/image284.wmf"/><Relationship Id="rId2" Type="http://schemas.openxmlformats.org/officeDocument/2006/relationships/slideLayout" Target="../slideLayouts/slideLayout12.xml"/><Relationship Id="rId16" Type="http://schemas.openxmlformats.org/officeDocument/2006/relationships/oleObject" Target="../embeddings/oleObject279.bin"/><Relationship Id="rId20" Type="http://schemas.openxmlformats.org/officeDocument/2006/relationships/image" Target="../media/image286.png"/><Relationship Id="rId1" Type="http://schemas.openxmlformats.org/officeDocument/2006/relationships/vmlDrawing" Target="../drawings/vmlDrawing68.vml"/><Relationship Id="rId6" Type="http://schemas.openxmlformats.org/officeDocument/2006/relationships/image" Target="../media/image275.wmf"/><Relationship Id="rId11" Type="http://schemas.openxmlformats.org/officeDocument/2006/relationships/image" Target="../media/image281.wmf"/><Relationship Id="rId5" Type="http://schemas.openxmlformats.org/officeDocument/2006/relationships/oleObject" Target="../embeddings/oleObject274.bin"/><Relationship Id="rId15" Type="http://schemas.openxmlformats.org/officeDocument/2006/relationships/image" Target="../media/image283.wmf"/><Relationship Id="rId10" Type="http://schemas.openxmlformats.org/officeDocument/2006/relationships/oleObject" Target="../embeddings/oleObject276.bin"/><Relationship Id="rId19" Type="http://schemas.openxmlformats.org/officeDocument/2006/relationships/image" Target="../media/image285.wmf"/><Relationship Id="rId4" Type="http://schemas.openxmlformats.org/officeDocument/2006/relationships/image" Target="../media/image279.wmf"/><Relationship Id="rId9" Type="http://schemas.openxmlformats.org/officeDocument/2006/relationships/image" Target="../media/image268.png"/><Relationship Id="rId14" Type="http://schemas.openxmlformats.org/officeDocument/2006/relationships/oleObject" Target="../embeddings/oleObject278.bin"/></Relationships>
</file>

<file path=ppt/slides/_rels/slide99.xml.rels><?xml version="1.0" encoding="UTF-8" standalone="yes"?>
<Relationships xmlns="http://schemas.openxmlformats.org/package/2006/relationships"><Relationship Id="rId8" Type="http://schemas.openxmlformats.org/officeDocument/2006/relationships/image" Target="../media/image288.wmf"/><Relationship Id="rId3" Type="http://schemas.openxmlformats.org/officeDocument/2006/relationships/oleObject" Target="../embeddings/oleObject281.bin"/><Relationship Id="rId7" Type="http://schemas.openxmlformats.org/officeDocument/2006/relationships/oleObject" Target="../embeddings/oleObject282.bin"/><Relationship Id="rId2" Type="http://schemas.openxmlformats.org/officeDocument/2006/relationships/slideLayout" Target="../slideLayouts/slideLayout12.xml"/><Relationship Id="rId1" Type="http://schemas.openxmlformats.org/officeDocument/2006/relationships/vmlDrawing" Target="../drawings/vmlDrawing69.vml"/><Relationship Id="rId6" Type="http://schemas.openxmlformats.org/officeDocument/2006/relationships/image" Target="../media/image206.png"/><Relationship Id="rId11" Type="http://schemas.openxmlformats.org/officeDocument/2006/relationships/image" Target="../media/image289.wmf"/><Relationship Id="rId5" Type="http://schemas.openxmlformats.org/officeDocument/2006/relationships/slide" Target="slide8.xml"/><Relationship Id="rId10" Type="http://schemas.openxmlformats.org/officeDocument/2006/relationships/oleObject" Target="../embeddings/oleObject283.bin"/><Relationship Id="rId4" Type="http://schemas.openxmlformats.org/officeDocument/2006/relationships/image" Target="../media/image287.wmf"/><Relationship Id="rId9" Type="http://schemas.openxmlformats.org/officeDocument/2006/relationships/image" Target="../media/image258.jpeg"/></Relationships>
</file>

<file path=ppt/slides/_rels/slide100.xml.rels><?xml version="1.0" encoding="UTF-8" standalone="yes"?>
<Relationships xmlns="http://schemas.openxmlformats.org/package/2006/relationships"><Relationship Id="rId8" Type="http://schemas.openxmlformats.org/officeDocument/2006/relationships/image" Target="../media/image291.wmf"/><Relationship Id="rId3" Type="http://schemas.openxmlformats.org/officeDocument/2006/relationships/oleObject" Target="../embeddings/oleObject284.bin"/><Relationship Id="rId7" Type="http://schemas.openxmlformats.org/officeDocument/2006/relationships/oleObject" Target="../embeddings/oleObject286.bin"/><Relationship Id="rId2" Type="http://schemas.openxmlformats.org/officeDocument/2006/relationships/slideLayout" Target="../slideLayouts/slideLayout12.xml"/><Relationship Id="rId1" Type="http://schemas.openxmlformats.org/officeDocument/2006/relationships/vmlDrawing" Target="../drawings/vmlDrawing70.vml"/><Relationship Id="rId6" Type="http://schemas.openxmlformats.org/officeDocument/2006/relationships/image" Target="../media/image225.wmf"/><Relationship Id="rId5" Type="http://schemas.openxmlformats.org/officeDocument/2006/relationships/oleObject" Target="../embeddings/oleObject285.bin"/><Relationship Id="rId10" Type="http://schemas.openxmlformats.org/officeDocument/2006/relationships/image" Target="../media/image292.wmf"/><Relationship Id="rId4" Type="http://schemas.openxmlformats.org/officeDocument/2006/relationships/image" Target="../media/image290.emf"/><Relationship Id="rId9" Type="http://schemas.openxmlformats.org/officeDocument/2006/relationships/oleObject" Target="../embeddings/oleObject287.bin"/></Relationships>
</file>

<file path=ppt/slides/_rels/slide101.xml.rels><?xml version="1.0" encoding="UTF-8" standalone="yes"?>
<Relationships xmlns="http://schemas.openxmlformats.org/package/2006/relationships"><Relationship Id="rId8" Type="http://schemas.openxmlformats.org/officeDocument/2006/relationships/image" Target="../media/image294.wmf"/><Relationship Id="rId13" Type="http://schemas.openxmlformats.org/officeDocument/2006/relationships/oleObject" Target="../embeddings/oleObject293.bin"/><Relationship Id="rId3" Type="http://schemas.openxmlformats.org/officeDocument/2006/relationships/oleObject" Target="../embeddings/oleObject288.bin"/><Relationship Id="rId7" Type="http://schemas.openxmlformats.org/officeDocument/2006/relationships/oleObject" Target="../embeddings/oleObject290.bin"/><Relationship Id="rId12" Type="http://schemas.openxmlformats.org/officeDocument/2006/relationships/image" Target="../media/image296.wmf"/><Relationship Id="rId2" Type="http://schemas.openxmlformats.org/officeDocument/2006/relationships/slideLayout" Target="../slideLayouts/slideLayout12.xml"/><Relationship Id="rId16" Type="http://schemas.openxmlformats.org/officeDocument/2006/relationships/image" Target="../media/image298.wmf"/><Relationship Id="rId1" Type="http://schemas.openxmlformats.org/officeDocument/2006/relationships/vmlDrawing" Target="../drawings/vmlDrawing71.vml"/><Relationship Id="rId6" Type="http://schemas.openxmlformats.org/officeDocument/2006/relationships/image" Target="../media/image293.emf"/><Relationship Id="rId11" Type="http://schemas.openxmlformats.org/officeDocument/2006/relationships/oleObject" Target="../embeddings/oleObject292.bin"/><Relationship Id="rId5" Type="http://schemas.openxmlformats.org/officeDocument/2006/relationships/oleObject" Target="../embeddings/oleObject289.bin"/><Relationship Id="rId15" Type="http://schemas.openxmlformats.org/officeDocument/2006/relationships/oleObject" Target="../embeddings/oleObject294.bin"/><Relationship Id="rId10" Type="http://schemas.openxmlformats.org/officeDocument/2006/relationships/image" Target="../media/image295.wmf"/><Relationship Id="rId4" Type="http://schemas.openxmlformats.org/officeDocument/2006/relationships/image" Target="../media/image290.emf"/><Relationship Id="rId9" Type="http://schemas.openxmlformats.org/officeDocument/2006/relationships/oleObject" Target="../embeddings/oleObject291.bin"/><Relationship Id="rId14" Type="http://schemas.openxmlformats.org/officeDocument/2006/relationships/image" Target="../media/image297.wmf"/></Relationships>
</file>

<file path=ppt/slides/_rels/slide102.xml.rels><?xml version="1.0" encoding="UTF-8" standalone="yes"?>
<Relationships xmlns="http://schemas.openxmlformats.org/package/2006/relationships"><Relationship Id="rId8" Type="http://schemas.openxmlformats.org/officeDocument/2006/relationships/image" Target="../media/image299.wmf"/><Relationship Id="rId3" Type="http://schemas.openxmlformats.org/officeDocument/2006/relationships/oleObject" Target="../embeddings/oleObject295.bin"/><Relationship Id="rId7" Type="http://schemas.openxmlformats.org/officeDocument/2006/relationships/oleObject" Target="../embeddings/oleObject297.bin"/><Relationship Id="rId2" Type="http://schemas.openxmlformats.org/officeDocument/2006/relationships/slideLayout" Target="../slideLayouts/slideLayout12.xml"/><Relationship Id="rId1" Type="http://schemas.openxmlformats.org/officeDocument/2006/relationships/vmlDrawing" Target="../drawings/vmlDrawing72.vml"/><Relationship Id="rId6" Type="http://schemas.openxmlformats.org/officeDocument/2006/relationships/image" Target="../media/image293.emf"/><Relationship Id="rId5" Type="http://schemas.openxmlformats.org/officeDocument/2006/relationships/oleObject" Target="../embeddings/oleObject296.bin"/><Relationship Id="rId10" Type="http://schemas.openxmlformats.org/officeDocument/2006/relationships/image" Target="../media/image300.wmf"/><Relationship Id="rId4" Type="http://schemas.openxmlformats.org/officeDocument/2006/relationships/image" Target="../media/image290.emf"/><Relationship Id="rId9" Type="http://schemas.openxmlformats.org/officeDocument/2006/relationships/oleObject" Target="../embeddings/oleObject298.bin"/></Relationships>
</file>

<file path=ppt/slides/_rels/slide103.xml.rels><?xml version="1.0" encoding="UTF-8" standalone="yes"?>
<Relationships xmlns="http://schemas.openxmlformats.org/package/2006/relationships"><Relationship Id="rId8" Type="http://schemas.openxmlformats.org/officeDocument/2006/relationships/image" Target="../media/image302.wmf"/><Relationship Id="rId3" Type="http://schemas.openxmlformats.org/officeDocument/2006/relationships/oleObject" Target="../embeddings/oleObject299.bin"/><Relationship Id="rId7" Type="http://schemas.openxmlformats.org/officeDocument/2006/relationships/oleObject" Target="../embeddings/oleObject301.bin"/><Relationship Id="rId12" Type="http://schemas.openxmlformats.org/officeDocument/2006/relationships/image" Target="../media/image304.emf"/><Relationship Id="rId2" Type="http://schemas.openxmlformats.org/officeDocument/2006/relationships/slideLayout" Target="../slideLayouts/slideLayout12.xml"/><Relationship Id="rId1" Type="http://schemas.openxmlformats.org/officeDocument/2006/relationships/vmlDrawing" Target="../drawings/vmlDrawing73.vml"/><Relationship Id="rId6" Type="http://schemas.openxmlformats.org/officeDocument/2006/relationships/image" Target="../media/image301.wmf"/><Relationship Id="rId11" Type="http://schemas.openxmlformats.org/officeDocument/2006/relationships/oleObject" Target="../embeddings/oleObject303.bin"/><Relationship Id="rId5" Type="http://schemas.openxmlformats.org/officeDocument/2006/relationships/oleObject" Target="../embeddings/oleObject300.bin"/><Relationship Id="rId10" Type="http://schemas.openxmlformats.org/officeDocument/2006/relationships/image" Target="../media/image303.wmf"/><Relationship Id="rId4" Type="http://schemas.openxmlformats.org/officeDocument/2006/relationships/image" Target="../media/image290.emf"/><Relationship Id="rId9" Type="http://schemas.openxmlformats.org/officeDocument/2006/relationships/oleObject" Target="../embeddings/oleObject302.bin"/></Relationships>
</file>

<file path=ppt/slides/_rels/slide104.xml.rels><?xml version="1.0" encoding="UTF-8" standalone="yes"?>
<Relationships xmlns="http://schemas.openxmlformats.org/package/2006/relationships"><Relationship Id="rId8" Type="http://schemas.openxmlformats.org/officeDocument/2006/relationships/image" Target="../media/image306.wmf"/><Relationship Id="rId3" Type="http://schemas.openxmlformats.org/officeDocument/2006/relationships/image" Target="../media/image309.jpeg"/><Relationship Id="rId7" Type="http://schemas.openxmlformats.org/officeDocument/2006/relationships/oleObject" Target="../embeddings/oleObject305.bin"/><Relationship Id="rId12" Type="http://schemas.openxmlformats.org/officeDocument/2006/relationships/image" Target="../media/image308.wmf"/><Relationship Id="rId2" Type="http://schemas.openxmlformats.org/officeDocument/2006/relationships/slideLayout" Target="../slideLayouts/slideLayout12.xml"/><Relationship Id="rId1" Type="http://schemas.openxmlformats.org/officeDocument/2006/relationships/vmlDrawing" Target="../drawings/vmlDrawing74.vml"/><Relationship Id="rId6" Type="http://schemas.openxmlformats.org/officeDocument/2006/relationships/image" Target="../media/image305.wmf"/><Relationship Id="rId11" Type="http://schemas.openxmlformats.org/officeDocument/2006/relationships/oleObject" Target="../embeddings/oleObject307.bin"/><Relationship Id="rId5" Type="http://schemas.openxmlformats.org/officeDocument/2006/relationships/oleObject" Target="../embeddings/oleObject304.bin"/><Relationship Id="rId10" Type="http://schemas.openxmlformats.org/officeDocument/2006/relationships/image" Target="../media/image307.wmf"/><Relationship Id="rId4" Type="http://schemas.openxmlformats.org/officeDocument/2006/relationships/image" Target="../media/image310.png"/><Relationship Id="rId9" Type="http://schemas.openxmlformats.org/officeDocument/2006/relationships/oleObject" Target="../embeddings/oleObject306.bin"/></Relationships>
</file>

<file path=ppt/slides/_rels/slide105.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image" Target="../media/image311.jpeg"/><Relationship Id="rId1" Type="http://schemas.openxmlformats.org/officeDocument/2006/relationships/slideLayout" Target="../slideLayouts/slideLayout12.xml"/><Relationship Id="rId4" Type="http://schemas.openxmlformats.org/officeDocument/2006/relationships/image" Target="../media/image309.jpeg"/></Relationships>
</file>

<file path=ppt/slides/_rels/slide106.xml.rels><?xml version="1.0" encoding="UTF-8" standalone="yes"?>
<Relationships xmlns="http://schemas.openxmlformats.org/package/2006/relationships"><Relationship Id="rId8" Type="http://schemas.openxmlformats.org/officeDocument/2006/relationships/oleObject" Target="../embeddings/oleObject310.bin"/><Relationship Id="rId13" Type="http://schemas.openxmlformats.org/officeDocument/2006/relationships/image" Target="../media/image317.wmf"/><Relationship Id="rId3" Type="http://schemas.openxmlformats.org/officeDocument/2006/relationships/image" Target="../media/image312.png"/><Relationship Id="rId7" Type="http://schemas.openxmlformats.org/officeDocument/2006/relationships/image" Target="../media/image314.wmf"/><Relationship Id="rId12" Type="http://schemas.openxmlformats.org/officeDocument/2006/relationships/oleObject" Target="../embeddings/oleObject312.bin"/><Relationship Id="rId2" Type="http://schemas.openxmlformats.org/officeDocument/2006/relationships/slideLayout" Target="../slideLayouts/slideLayout12.xml"/><Relationship Id="rId16" Type="http://schemas.openxmlformats.org/officeDocument/2006/relationships/image" Target="../media/image318.wmf"/><Relationship Id="rId1" Type="http://schemas.openxmlformats.org/officeDocument/2006/relationships/vmlDrawing" Target="../drawings/vmlDrawing75.vml"/><Relationship Id="rId6" Type="http://schemas.openxmlformats.org/officeDocument/2006/relationships/oleObject" Target="../embeddings/oleObject309.bin"/><Relationship Id="rId11" Type="http://schemas.openxmlformats.org/officeDocument/2006/relationships/image" Target="../media/image316.wmf"/><Relationship Id="rId5" Type="http://schemas.openxmlformats.org/officeDocument/2006/relationships/image" Target="../media/image313.wmf"/><Relationship Id="rId15" Type="http://schemas.openxmlformats.org/officeDocument/2006/relationships/oleObject" Target="../embeddings/oleObject313.bin"/><Relationship Id="rId10" Type="http://schemas.openxmlformats.org/officeDocument/2006/relationships/oleObject" Target="../embeddings/oleObject311.bin"/><Relationship Id="rId4" Type="http://schemas.openxmlformats.org/officeDocument/2006/relationships/oleObject" Target="../embeddings/oleObject308.bin"/><Relationship Id="rId9" Type="http://schemas.openxmlformats.org/officeDocument/2006/relationships/image" Target="../media/image315.wmf"/><Relationship Id="rId14" Type="http://schemas.openxmlformats.org/officeDocument/2006/relationships/image" Target="../media/image118.jpeg"/></Relationships>
</file>

<file path=ppt/slides/_rels/slide107.xml.rels><?xml version="1.0" encoding="UTF-8" standalone="yes"?>
<Relationships xmlns="http://schemas.openxmlformats.org/package/2006/relationships"><Relationship Id="rId3" Type="http://schemas.openxmlformats.org/officeDocument/2006/relationships/oleObject" Target="../embeddings/oleObject314.bin"/><Relationship Id="rId2" Type="http://schemas.openxmlformats.org/officeDocument/2006/relationships/slideLayout" Target="../slideLayouts/slideLayout12.xml"/><Relationship Id="rId1" Type="http://schemas.openxmlformats.org/officeDocument/2006/relationships/vmlDrawing" Target="../drawings/vmlDrawing76.vml"/><Relationship Id="rId5" Type="http://schemas.openxmlformats.org/officeDocument/2006/relationships/image" Target="../media/image312.png"/><Relationship Id="rId4" Type="http://schemas.openxmlformats.org/officeDocument/2006/relationships/image" Target="../media/image319.wmf"/></Relationships>
</file>

<file path=ppt/slides/_rels/slide108.xml.rels><?xml version="1.0" encoding="UTF-8" standalone="yes"?>
<Relationships xmlns="http://schemas.openxmlformats.org/package/2006/relationships"><Relationship Id="rId8" Type="http://schemas.openxmlformats.org/officeDocument/2006/relationships/image" Target="../media/image322.wmf"/><Relationship Id="rId3" Type="http://schemas.openxmlformats.org/officeDocument/2006/relationships/oleObject" Target="../embeddings/oleObject315.bin"/><Relationship Id="rId7" Type="http://schemas.openxmlformats.org/officeDocument/2006/relationships/oleObject" Target="../embeddings/oleObject317.bin"/><Relationship Id="rId12" Type="http://schemas.openxmlformats.org/officeDocument/2006/relationships/image" Target="../media/image225.wmf"/><Relationship Id="rId2" Type="http://schemas.openxmlformats.org/officeDocument/2006/relationships/slideLayout" Target="../slideLayouts/slideLayout12.xml"/><Relationship Id="rId1" Type="http://schemas.openxmlformats.org/officeDocument/2006/relationships/vmlDrawing" Target="../drawings/vmlDrawing77.vml"/><Relationship Id="rId6" Type="http://schemas.openxmlformats.org/officeDocument/2006/relationships/image" Target="../media/image321.wmf"/><Relationship Id="rId11" Type="http://schemas.openxmlformats.org/officeDocument/2006/relationships/oleObject" Target="../embeddings/oleObject319.bin"/><Relationship Id="rId5" Type="http://schemas.openxmlformats.org/officeDocument/2006/relationships/oleObject" Target="../embeddings/oleObject316.bin"/><Relationship Id="rId10" Type="http://schemas.openxmlformats.org/officeDocument/2006/relationships/image" Target="../media/image323.emf"/><Relationship Id="rId4" Type="http://schemas.openxmlformats.org/officeDocument/2006/relationships/image" Target="../media/image320.emf"/><Relationship Id="rId9" Type="http://schemas.openxmlformats.org/officeDocument/2006/relationships/oleObject" Target="../embeddings/oleObject318.bin"/></Relationships>
</file>

<file path=ppt/slides/_rels/slide109.xml.rels><?xml version="1.0" encoding="UTF-8" standalone="yes"?>
<Relationships xmlns="http://schemas.openxmlformats.org/package/2006/relationships"><Relationship Id="rId8" Type="http://schemas.openxmlformats.org/officeDocument/2006/relationships/image" Target="../media/image325.wmf"/><Relationship Id="rId13" Type="http://schemas.openxmlformats.org/officeDocument/2006/relationships/oleObject" Target="../embeddings/oleObject325.bin"/><Relationship Id="rId3" Type="http://schemas.openxmlformats.org/officeDocument/2006/relationships/oleObject" Target="../embeddings/oleObject320.bin"/><Relationship Id="rId7" Type="http://schemas.openxmlformats.org/officeDocument/2006/relationships/oleObject" Target="../embeddings/oleObject322.bin"/><Relationship Id="rId12" Type="http://schemas.openxmlformats.org/officeDocument/2006/relationships/image" Target="../media/image327.emf"/><Relationship Id="rId2" Type="http://schemas.openxmlformats.org/officeDocument/2006/relationships/slideLayout" Target="../slideLayouts/slideLayout12.xml"/><Relationship Id="rId16" Type="http://schemas.openxmlformats.org/officeDocument/2006/relationships/image" Target="../media/image329.wmf"/><Relationship Id="rId1" Type="http://schemas.openxmlformats.org/officeDocument/2006/relationships/vmlDrawing" Target="../drawings/vmlDrawing78.vml"/><Relationship Id="rId6" Type="http://schemas.openxmlformats.org/officeDocument/2006/relationships/image" Target="../media/image324.wmf"/><Relationship Id="rId11" Type="http://schemas.openxmlformats.org/officeDocument/2006/relationships/oleObject" Target="../embeddings/oleObject324.bin"/><Relationship Id="rId5" Type="http://schemas.openxmlformats.org/officeDocument/2006/relationships/oleObject" Target="../embeddings/oleObject321.bin"/><Relationship Id="rId15" Type="http://schemas.openxmlformats.org/officeDocument/2006/relationships/oleObject" Target="../embeddings/oleObject326.bin"/><Relationship Id="rId10" Type="http://schemas.openxmlformats.org/officeDocument/2006/relationships/image" Target="../media/image326.wmf"/><Relationship Id="rId4" Type="http://schemas.openxmlformats.org/officeDocument/2006/relationships/image" Target="../media/image320.emf"/><Relationship Id="rId9" Type="http://schemas.openxmlformats.org/officeDocument/2006/relationships/oleObject" Target="../embeddings/oleObject323.bin"/><Relationship Id="rId14" Type="http://schemas.openxmlformats.org/officeDocument/2006/relationships/image" Target="../media/image328.wmf"/></Relationships>
</file>

<file path=ppt/slides/_rels/slide110.xml.rels><?xml version="1.0" encoding="UTF-8" standalone="yes"?>
<Relationships xmlns="http://schemas.openxmlformats.org/package/2006/relationships"><Relationship Id="rId8" Type="http://schemas.openxmlformats.org/officeDocument/2006/relationships/image" Target="../media/image327.emf"/><Relationship Id="rId3" Type="http://schemas.openxmlformats.org/officeDocument/2006/relationships/oleObject" Target="../embeddings/oleObject327.bin"/><Relationship Id="rId7" Type="http://schemas.openxmlformats.org/officeDocument/2006/relationships/oleObject" Target="../embeddings/oleObject329.bin"/><Relationship Id="rId2" Type="http://schemas.openxmlformats.org/officeDocument/2006/relationships/slideLayout" Target="../slideLayouts/slideLayout12.xml"/><Relationship Id="rId1" Type="http://schemas.openxmlformats.org/officeDocument/2006/relationships/vmlDrawing" Target="../drawings/vmlDrawing79.vml"/><Relationship Id="rId6" Type="http://schemas.openxmlformats.org/officeDocument/2006/relationships/image" Target="../media/image330.wmf"/><Relationship Id="rId5" Type="http://schemas.openxmlformats.org/officeDocument/2006/relationships/oleObject" Target="../embeddings/oleObject328.bin"/><Relationship Id="rId4" Type="http://schemas.openxmlformats.org/officeDocument/2006/relationships/image" Target="../media/image320.emf"/></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2" Type="http://schemas.openxmlformats.org/officeDocument/2006/relationships/image" Target="../media/image331.jpeg"/><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8" Type="http://schemas.openxmlformats.org/officeDocument/2006/relationships/image" Target="../media/image334.wmf"/><Relationship Id="rId3" Type="http://schemas.openxmlformats.org/officeDocument/2006/relationships/oleObject" Target="../embeddings/oleObject330.bin"/><Relationship Id="rId7" Type="http://schemas.openxmlformats.org/officeDocument/2006/relationships/oleObject" Target="../embeddings/oleObject332.bin"/><Relationship Id="rId12" Type="http://schemas.openxmlformats.org/officeDocument/2006/relationships/image" Target="../media/image336.wmf"/><Relationship Id="rId2" Type="http://schemas.openxmlformats.org/officeDocument/2006/relationships/slideLayout" Target="../slideLayouts/slideLayout12.xml"/><Relationship Id="rId1" Type="http://schemas.openxmlformats.org/officeDocument/2006/relationships/vmlDrawing" Target="../drawings/vmlDrawing80.vml"/><Relationship Id="rId6" Type="http://schemas.openxmlformats.org/officeDocument/2006/relationships/image" Target="../media/image333.wmf"/><Relationship Id="rId11" Type="http://schemas.openxmlformats.org/officeDocument/2006/relationships/oleObject" Target="../embeddings/oleObject334.bin"/><Relationship Id="rId5" Type="http://schemas.openxmlformats.org/officeDocument/2006/relationships/oleObject" Target="../embeddings/oleObject331.bin"/><Relationship Id="rId10" Type="http://schemas.openxmlformats.org/officeDocument/2006/relationships/image" Target="../media/image335.wmf"/><Relationship Id="rId4" Type="http://schemas.openxmlformats.org/officeDocument/2006/relationships/image" Target="../media/image332.wmf"/><Relationship Id="rId9" Type="http://schemas.openxmlformats.org/officeDocument/2006/relationships/oleObject" Target="../embeddings/oleObject333.bin"/></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8" Type="http://schemas.openxmlformats.org/officeDocument/2006/relationships/image" Target="../media/image339.wmf"/><Relationship Id="rId3" Type="http://schemas.openxmlformats.org/officeDocument/2006/relationships/oleObject" Target="../embeddings/oleObject335.bin"/><Relationship Id="rId7" Type="http://schemas.openxmlformats.org/officeDocument/2006/relationships/oleObject" Target="../embeddings/oleObject337.bin"/><Relationship Id="rId12" Type="http://schemas.openxmlformats.org/officeDocument/2006/relationships/image" Target="../media/image341.wmf"/><Relationship Id="rId2" Type="http://schemas.openxmlformats.org/officeDocument/2006/relationships/slideLayout" Target="../slideLayouts/slideLayout12.xml"/><Relationship Id="rId1" Type="http://schemas.openxmlformats.org/officeDocument/2006/relationships/vmlDrawing" Target="../drawings/vmlDrawing81.vml"/><Relationship Id="rId6" Type="http://schemas.openxmlformats.org/officeDocument/2006/relationships/image" Target="../media/image338.wmf"/><Relationship Id="rId11" Type="http://schemas.openxmlformats.org/officeDocument/2006/relationships/oleObject" Target="../embeddings/oleObject339.bin"/><Relationship Id="rId5" Type="http://schemas.openxmlformats.org/officeDocument/2006/relationships/oleObject" Target="../embeddings/oleObject336.bin"/><Relationship Id="rId10" Type="http://schemas.openxmlformats.org/officeDocument/2006/relationships/image" Target="../media/image340.wmf"/><Relationship Id="rId4" Type="http://schemas.openxmlformats.org/officeDocument/2006/relationships/image" Target="../media/image337.emf"/><Relationship Id="rId9" Type="http://schemas.openxmlformats.org/officeDocument/2006/relationships/oleObject" Target="../embeddings/oleObject338.bin"/></Relationships>
</file>

<file path=ppt/slides/_rels/slide117.xml.rels><?xml version="1.0" encoding="UTF-8" standalone="yes"?>
<Relationships xmlns="http://schemas.openxmlformats.org/package/2006/relationships"><Relationship Id="rId8" Type="http://schemas.openxmlformats.org/officeDocument/2006/relationships/image" Target="../media/image344.wmf"/><Relationship Id="rId3" Type="http://schemas.openxmlformats.org/officeDocument/2006/relationships/oleObject" Target="../embeddings/oleObject340.bin"/><Relationship Id="rId7" Type="http://schemas.openxmlformats.org/officeDocument/2006/relationships/oleObject" Target="../embeddings/oleObject342.bin"/><Relationship Id="rId2" Type="http://schemas.openxmlformats.org/officeDocument/2006/relationships/slideLayout" Target="../slideLayouts/slideLayout12.xml"/><Relationship Id="rId1" Type="http://schemas.openxmlformats.org/officeDocument/2006/relationships/vmlDrawing" Target="../drawings/vmlDrawing82.vml"/><Relationship Id="rId6" Type="http://schemas.openxmlformats.org/officeDocument/2006/relationships/image" Target="../media/image343.wmf"/><Relationship Id="rId5" Type="http://schemas.openxmlformats.org/officeDocument/2006/relationships/oleObject" Target="../embeddings/oleObject341.bin"/><Relationship Id="rId10" Type="http://schemas.openxmlformats.org/officeDocument/2006/relationships/image" Target="../media/image345.emf"/><Relationship Id="rId4" Type="http://schemas.openxmlformats.org/officeDocument/2006/relationships/image" Target="../media/image342.emf"/><Relationship Id="rId9" Type="http://schemas.openxmlformats.org/officeDocument/2006/relationships/oleObject" Target="../embeddings/oleObject343.bin"/></Relationships>
</file>

<file path=ppt/slides/_rels/slide118.xml.rels><?xml version="1.0" encoding="UTF-8" standalone="yes"?>
<Relationships xmlns="http://schemas.openxmlformats.org/package/2006/relationships"><Relationship Id="rId8" Type="http://schemas.openxmlformats.org/officeDocument/2006/relationships/image" Target="../media/image342.emf"/><Relationship Id="rId3" Type="http://schemas.openxmlformats.org/officeDocument/2006/relationships/oleObject" Target="../embeddings/oleObject344.bin"/><Relationship Id="rId7" Type="http://schemas.openxmlformats.org/officeDocument/2006/relationships/oleObject" Target="../embeddings/oleObject346.bin"/><Relationship Id="rId2" Type="http://schemas.openxmlformats.org/officeDocument/2006/relationships/slideLayout" Target="../slideLayouts/slideLayout12.xml"/><Relationship Id="rId1" Type="http://schemas.openxmlformats.org/officeDocument/2006/relationships/vmlDrawing" Target="../drawings/vmlDrawing83.vml"/><Relationship Id="rId6" Type="http://schemas.openxmlformats.org/officeDocument/2006/relationships/image" Target="../media/image347.emf"/><Relationship Id="rId5" Type="http://schemas.openxmlformats.org/officeDocument/2006/relationships/oleObject" Target="../embeddings/oleObject345.bin"/><Relationship Id="rId10" Type="http://schemas.openxmlformats.org/officeDocument/2006/relationships/image" Target="../media/image348.wmf"/><Relationship Id="rId4" Type="http://schemas.openxmlformats.org/officeDocument/2006/relationships/image" Target="../media/image346.emf"/><Relationship Id="rId9" Type="http://schemas.openxmlformats.org/officeDocument/2006/relationships/oleObject" Target="../embeddings/oleObject347.bin"/></Relationships>
</file>

<file path=ppt/slides/_rels/slide119.xml.rels><?xml version="1.0" encoding="UTF-8" standalone="yes"?>
<Relationships xmlns="http://schemas.openxmlformats.org/package/2006/relationships"><Relationship Id="rId8" Type="http://schemas.openxmlformats.org/officeDocument/2006/relationships/image" Target="../media/image349.emf"/><Relationship Id="rId3" Type="http://schemas.openxmlformats.org/officeDocument/2006/relationships/oleObject" Target="../embeddings/oleObject348.bin"/><Relationship Id="rId7" Type="http://schemas.openxmlformats.org/officeDocument/2006/relationships/oleObject" Target="../embeddings/oleObject350.bin"/><Relationship Id="rId2" Type="http://schemas.openxmlformats.org/officeDocument/2006/relationships/slideLayout" Target="../slideLayouts/slideLayout12.xml"/><Relationship Id="rId1" Type="http://schemas.openxmlformats.org/officeDocument/2006/relationships/vmlDrawing" Target="../drawings/vmlDrawing84.vml"/><Relationship Id="rId6" Type="http://schemas.openxmlformats.org/officeDocument/2006/relationships/image" Target="../media/image347.emf"/><Relationship Id="rId5" Type="http://schemas.openxmlformats.org/officeDocument/2006/relationships/oleObject" Target="../embeddings/oleObject349.bin"/><Relationship Id="rId4" Type="http://schemas.openxmlformats.org/officeDocument/2006/relationships/image" Target="../media/image346.emf"/></Relationships>
</file>

<file path=ppt/slides/_rels/slide120.xml.rels><?xml version="1.0" encoding="UTF-8" standalone="yes"?>
<Relationships xmlns="http://schemas.openxmlformats.org/package/2006/relationships"><Relationship Id="rId8" Type="http://schemas.openxmlformats.org/officeDocument/2006/relationships/image" Target="../media/image351.wmf"/><Relationship Id="rId13" Type="http://schemas.openxmlformats.org/officeDocument/2006/relationships/oleObject" Target="../embeddings/oleObject356.bin"/><Relationship Id="rId3" Type="http://schemas.openxmlformats.org/officeDocument/2006/relationships/oleObject" Target="../embeddings/oleObject351.bin"/><Relationship Id="rId7" Type="http://schemas.openxmlformats.org/officeDocument/2006/relationships/oleObject" Target="../embeddings/oleObject353.bin"/><Relationship Id="rId12" Type="http://schemas.openxmlformats.org/officeDocument/2006/relationships/image" Target="../media/image353.wmf"/><Relationship Id="rId2" Type="http://schemas.openxmlformats.org/officeDocument/2006/relationships/slideLayout" Target="../slideLayouts/slideLayout12.xml"/><Relationship Id="rId1" Type="http://schemas.openxmlformats.org/officeDocument/2006/relationships/vmlDrawing" Target="../drawings/vmlDrawing85.vml"/><Relationship Id="rId6" Type="http://schemas.openxmlformats.org/officeDocument/2006/relationships/image" Target="../media/image350.emf"/><Relationship Id="rId11" Type="http://schemas.openxmlformats.org/officeDocument/2006/relationships/oleObject" Target="../embeddings/oleObject355.bin"/><Relationship Id="rId5" Type="http://schemas.openxmlformats.org/officeDocument/2006/relationships/oleObject" Target="../embeddings/oleObject352.bin"/><Relationship Id="rId10" Type="http://schemas.openxmlformats.org/officeDocument/2006/relationships/image" Target="../media/image352.wmf"/><Relationship Id="rId4" Type="http://schemas.openxmlformats.org/officeDocument/2006/relationships/image" Target="../media/image347.emf"/><Relationship Id="rId9" Type="http://schemas.openxmlformats.org/officeDocument/2006/relationships/oleObject" Target="../embeddings/oleObject354.bin"/><Relationship Id="rId14" Type="http://schemas.openxmlformats.org/officeDocument/2006/relationships/image" Target="../media/image354.wmf"/></Relationships>
</file>

<file path=ppt/slides/_rels/slide121.xml.rels><?xml version="1.0" encoding="UTF-8" standalone="yes"?>
<Relationships xmlns="http://schemas.openxmlformats.org/package/2006/relationships"><Relationship Id="rId8" Type="http://schemas.openxmlformats.org/officeDocument/2006/relationships/image" Target="../media/image357.wmf"/><Relationship Id="rId3" Type="http://schemas.openxmlformats.org/officeDocument/2006/relationships/oleObject" Target="../embeddings/oleObject357.bin"/><Relationship Id="rId7" Type="http://schemas.openxmlformats.org/officeDocument/2006/relationships/oleObject" Target="../embeddings/oleObject359.bin"/><Relationship Id="rId2" Type="http://schemas.openxmlformats.org/officeDocument/2006/relationships/slideLayout" Target="../slideLayouts/slideLayout12.xml"/><Relationship Id="rId1" Type="http://schemas.openxmlformats.org/officeDocument/2006/relationships/vmlDrawing" Target="../drawings/vmlDrawing86.vml"/><Relationship Id="rId6" Type="http://schemas.openxmlformats.org/officeDocument/2006/relationships/image" Target="../media/image356.emf"/><Relationship Id="rId5" Type="http://schemas.openxmlformats.org/officeDocument/2006/relationships/oleObject" Target="../embeddings/oleObject358.bin"/><Relationship Id="rId4" Type="http://schemas.openxmlformats.org/officeDocument/2006/relationships/image" Target="../media/image355.emf"/></Relationships>
</file>

<file path=ppt/slides/_rels/slide122.xml.rels><?xml version="1.0" encoding="UTF-8" standalone="yes"?>
<Relationships xmlns="http://schemas.openxmlformats.org/package/2006/relationships"><Relationship Id="rId8" Type="http://schemas.openxmlformats.org/officeDocument/2006/relationships/image" Target="../media/image360.wmf"/><Relationship Id="rId3" Type="http://schemas.openxmlformats.org/officeDocument/2006/relationships/oleObject" Target="../embeddings/oleObject360.bin"/><Relationship Id="rId7" Type="http://schemas.openxmlformats.org/officeDocument/2006/relationships/oleObject" Target="../embeddings/oleObject362.bin"/><Relationship Id="rId2" Type="http://schemas.openxmlformats.org/officeDocument/2006/relationships/slideLayout" Target="../slideLayouts/slideLayout12.xml"/><Relationship Id="rId1" Type="http://schemas.openxmlformats.org/officeDocument/2006/relationships/vmlDrawing" Target="../drawings/vmlDrawing87.vml"/><Relationship Id="rId6" Type="http://schemas.openxmlformats.org/officeDocument/2006/relationships/image" Target="../media/image359.emf"/><Relationship Id="rId5" Type="http://schemas.openxmlformats.org/officeDocument/2006/relationships/oleObject" Target="../embeddings/oleObject361.bin"/><Relationship Id="rId4" Type="http://schemas.openxmlformats.org/officeDocument/2006/relationships/image" Target="../media/image358.emf"/></Relationships>
</file>

<file path=ppt/slides/_rels/slide123.xml.rels><?xml version="1.0" encoding="UTF-8" standalone="yes"?>
<Relationships xmlns="http://schemas.openxmlformats.org/package/2006/relationships"><Relationship Id="rId3" Type="http://schemas.openxmlformats.org/officeDocument/2006/relationships/oleObject" Target="../embeddings/oleObject363.bin"/><Relationship Id="rId2" Type="http://schemas.openxmlformats.org/officeDocument/2006/relationships/slideLayout" Target="../slideLayouts/slideLayout12.xml"/><Relationship Id="rId1" Type="http://schemas.openxmlformats.org/officeDocument/2006/relationships/vmlDrawing" Target="../drawings/vmlDrawing88.vml"/><Relationship Id="rId6" Type="http://schemas.openxmlformats.org/officeDocument/2006/relationships/image" Target="../media/image362.emf"/><Relationship Id="rId5" Type="http://schemas.openxmlformats.org/officeDocument/2006/relationships/oleObject" Target="../embeddings/oleObject364.bin"/><Relationship Id="rId4" Type="http://schemas.openxmlformats.org/officeDocument/2006/relationships/image" Target="../media/image361.emf"/></Relationships>
</file>

<file path=ppt/slides/_rels/slide124.xml.rels><?xml version="1.0" encoding="UTF-8" standalone="yes"?>
<Relationships xmlns="http://schemas.openxmlformats.org/package/2006/relationships"><Relationship Id="rId8" Type="http://schemas.openxmlformats.org/officeDocument/2006/relationships/image" Target="../media/image364.emf"/><Relationship Id="rId3" Type="http://schemas.openxmlformats.org/officeDocument/2006/relationships/oleObject" Target="../embeddings/oleObject365.bin"/><Relationship Id="rId7" Type="http://schemas.openxmlformats.org/officeDocument/2006/relationships/oleObject" Target="../embeddings/oleObject367.bin"/><Relationship Id="rId2" Type="http://schemas.openxmlformats.org/officeDocument/2006/relationships/slideLayout" Target="../slideLayouts/slideLayout12.xml"/><Relationship Id="rId1" Type="http://schemas.openxmlformats.org/officeDocument/2006/relationships/vmlDrawing" Target="../drawings/vmlDrawing89.vml"/><Relationship Id="rId6" Type="http://schemas.openxmlformats.org/officeDocument/2006/relationships/image" Target="../media/image360.wmf"/><Relationship Id="rId5" Type="http://schemas.openxmlformats.org/officeDocument/2006/relationships/oleObject" Target="../embeddings/oleObject366.bin"/><Relationship Id="rId4" Type="http://schemas.openxmlformats.org/officeDocument/2006/relationships/image" Target="../media/image363.emf"/></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12.xml"/></Relationships>
</file>

<file path=ppt/slides/_rels/slide127.xml.rels><?xml version="1.0" encoding="UTF-8" standalone="yes"?>
<Relationships xmlns="http://schemas.openxmlformats.org/package/2006/relationships"><Relationship Id="rId2" Type="http://schemas.openxmlformats.org/officeDocument/2006/relationships/image" Target="../media/image365.jpeg"/><Relationship Id="rId1" Type="http://schemas.openxmlformats.org/officeDocument/2006/relationships/slideLayout" Target="../slideLayouts/slideLayout1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2.xml.rels><?xml version="1.0" encoding="UTF-8" standalone="yes"?>
<Relationships xmlns="http://schemas.openxmlformats.org/package/2006/relationships"><Relationship Id="rId2" Type="http://schemas.openxmlformats.org/officeDocument/2006/relationships/image" Target="../media/image366.jpeg"/><Relationship Id="rId1" Type="http://schemas.openxmlformats.org/officeDocument/2006/relationships/slideLayout" Target="../slideLayouts/slideLayout12.xml"/></Relationships>
</file>

<file path=ppt/slides/_rels/slide133.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电子电路基础</a:t>
            </a:r>
          </a:p>
        </p:txBody>
      </p:sp>
      <p:sp>
        <p:nvSpPr>
          <p:cNvPr id="3" name="副标题 2"/>
          <p:cNvSpPr>
            <a:spLocks noGrp="1"/>
          </p:cNvSpPr>
          <p:nvPr>
            <p:ph type="subTitle" idx="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FAB73BC-B049-4115-A692-8D63A059BFB8}" type="slidenum">
              <a:rPr lang="en-US" smtClean="0"/>
              <a:pPr/>
              <a:t>1</a:t>
            </a:fld>
            <a:endParaRPr lang="en-US" dirty="0"/>
          </a:p>
        </p:txBody>
      </p:sp>
    </p:spTree>
    <p:extLst>
      <p:ext uri="{BB962C8B-B14F-4D97-AF65-F5344CB8AC3E}">
        <p14:creationId xmlns:p14="http://schemas.microsoft.com/office/powerpoint/2010/main" val="3107422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
          <p:cNvSpPr>
            <a:spLocks noChangeArrowheads="1"/>
          </p:cNvSpPr>
          <p:nvPr/>
        </p:nvSpPr>
        <p:spPr bwMode="auto">
          <a:xfrm>
            <a:off x="766763" y="101600"/>
            <a:ext cx="3733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buClr>
                <a:srgbClr val="CC0000"/>
              </a:buClr>
              <a:buFont typeface="Wingdings" pitchFamily="2" charset="2"/>
              <a:buNone/>
              <a:defRPr/>
            </a:pPr>
            <a:r>
              <a:rPr lang="en-US" altLang="zh-CN" sz="2800" kern="0" dirty="0">
                <a:solidFill>
                  <a:srgbClr val="993300"/>
                </a:solidFill>
              </a:rPr>
              <a:t>3. </a:t>
            </a:r>
            <a:r>
              <a:rPr lang="zh-CN" altLang="en-US" sz="2800" kern="0" dirty="0">
                <a:solidFill>
                  <a:srgbClr val="993300"/>
                </a:solidFill>
              </a:rPr>
              <a:t>三极管的三种组态</a:t>
            </a:r>
          </a:p>
        </p:txBody>
      </p:sp>
      <p:sp>
        <p:nvSpPr>
          <p:cNvPr id="30" name="Text Box 3"/>
          <p:cNvSpPr txBox="1">
            <a:spLocks noChangeArrowheads="1"/>
          </p:cNvSpPr>
          <p:nvPr/>
        </p:nvSpPr>
        <p:spPr bwMode="auto">
          <a:xfrm>
            <a:off x="1066800" y="4987925"/>
            <a:ext cx="731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
            <a:r>
              <a:rPr kumimoji="1" lang="zh-CN" altLang="en-US" sz="2400" b="1">
                <a:solidFill>
                  <a:srgbClr val="0000CC"/>
                </a:solidFill>
                <a:latin typeface="Times New Roman" panose="02020603050405020304" pitchFamily="18" charset="0"/>
                <a:ea typeface="楷体_GB2312" pitchFamily="49" charset="-122"/>
              </a:rPr>
              <a:t>共集电极接法</a:t>
            </a:r>
            <a:r>
              <a:rPr kumimoji="1" lang="zh-CN" altLang="en-US" sz="2400" b="1">
                <a:solidFill>
                  <a:srgbClr val="000000"/>
                </a:solidFill>
                <a:latin typeface="Times New Roman" panose="02020603050405020304" pitchFamily="18" charset="0"/>
                <a:ea typeface="楷体_GB2312" pitchFamily="49" charset="-122"/>
              </a:rPr>
              <a:t>，集电极作为公共电极，简称</a:t>
            </a:r>
            <a:r>
              <a:rPr kumimoji="1" lang="en-US" altLang="zh-CN" sz="2400" b="1">
                <a:solidFill>
                  <a:srgbClr val="0000CC"/>
                </a:solidFill>
                <a:latin typeface="Times New Roman" panose="02020603050405020304" pitchFamily="18" charset="0"/>
                <a:ea typeface="楷体_GB2312" pitchFamily="49" charset="-122"/>
              </a:rPr>
              <a:t>CC</a:t>
            </a:r>
            <a:r>
              <a:rPr kumimoji="1" lang="zh-CN" altLang="en-US" sz="2400" b="1">
                <a:solidFill>
                  <a:srgbClr val="000000"/>
                </a:solidFill>
                <a:latin typeface="Times New Roman" panose="02020603050405020304" pitchFamily="18" charset="0"/>
                <a:ea typeface="楷体_GB2312" pitchFamily="49" charset="-122"/>
              </a:rPr>
              <a:t>。</a:t>
            </a:r>
          </a:p>
        </p:txBody>
      </p:sp>
      <p:sp>
        <p:nvSpPr>
          <p:cNvPr id="31" name="Text Box 4"/>
          <p:cNvSpPr txBox="1">
            <a:spLocks noChangeArrowheads="1"/>
          </p:cNvSpPr>
          <p:nvPr/>
        </p:nvSpPr>
        <p:spPr bwMode="auto">
          <a:xfrm>
            <a:off x="1066800" y="4408488"/>
            <a:ext cx="6961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
            <a:r>
              <a:rPr kumimoji="1" lang="zh-CN" altLang="en-US" sz="2400" b="1">
                <a:solidFill>
                  <a:srgbClr val="0000CC"/>
                </a:solidFill>
                <a:latin typeface="Times New Roman" panose="02020603050405020304" pitchFamily="18" charset="0"/>
                <a:ea typeface="楷体_GB2312" pitchFamily="49" charset="-122"/>
              </a:rPr>
              <a:t>共基极接法</a:t>
            </a:r>
            <a:r>
              <a:rPr kumimoji="1" lang="zh-CN" altLang="en-US" sz="2400" b="1">
                <a:solidFill>
                  <a:srgbClr val="000000"/>
                </a:solidFill>
                <a:latin typeface="Times New Roman" panose="02020603050405020304" pitchFamily="18" charset="0"/>
                <a:ea typeface="楷体_GB2312" pitchFamily="49" charset="-122"/>
              </a:rPr>
              <a:t>，基极作为公共电极，简称</a:t>
            </a:r>
            <a:r>
              <a:rPr kumimoji="1" lang="en-US" altLang="zh-CN" sz="2400" b="1">
                <a:solidFill>
                  <a:srgbClr val="0000CC"/>
                </a:solidFill>
                <a:latin typeface="Times New Roman" panose="02020603050405020304" pitchFamily="18" charset="0"/>
                <a:ea typeface="楷体_GB2312" pitchFamily="49" charset="-122"/>
              </a:rPr>
              <a:t>CB</a:t>
            </a:r>
            <a:r>
              <a:rPr kumimoji="1" lang="zh-CN" altLang="en-US" sz="2400" b="1">
                <a:solidFill>
                  <a:srgbClr val="000000"/>
                </a:solidFill>
                <a:latin typeface="Times New Roman" panose="02020603050405020304" pitchFamily="18" charset="0"/>
                <a:ea typeface="楷体_GB2312" pitchFamily="49" charset="-122"/>
              </a:rPr>
              <a:t>；</a:t>
            </a:r>
          </a:p>
        </p:txBody>
      </p:sp>
      <p:sp>
        <p:nvSpPr>
          <p:cNvPr id="32" name="Text Box 5"/>
          <p:cNvSpPr txBox="1">
            <a:spLocks noChangeArrowheads="1"/>
          </p:cNvSpPr>
          <p:nvPr/>
        </p:nvSpPr>
        <p:spPr bwMode="auto">
          <a:xfrm>
            <a:off x="1066800" y="3824288"/>
            <a:ext cx="6926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400" b="1">
                <a:solidFill>
                  <a:srgbClr val="0000CC"/>
                </a:solidFill>
                <a:latin typeface="Times New Roman" panose="02020603050405020304" pitchFamily="18" charset="0"/>
                <a:ea typeface="楷体_GB2312" pitchFamily="49" charset="-122"/>
              </a:rPr>
              <a:t>共发射极接法</a:t>
            </a:r>
            <a:r>
              <a:rPr kumimoji="1" lang="zh-CN" altLang="en-US" sz="2400" b="1">
                <a:solidFill>
                  <a:srgbClr val="000000"/>
                </a:solidFill>
                <a:latin typeface="Times New Roman" panose="02020603050405020304" pitchFamily="18" charset="0"/>
                <a:ea typeface="楷体_GB2312" pitchFamily="49" charset="-122"/>
              </a:rPr>
              <a:t>，发射极作为公共电极，简称</a:t>
            </a:r>
            <a:r>
              <a:rPr kumimoji="1" lang="en-US" altLang="zh-CN" sz="2400" b="1">
                <a:solidFill>
                  <a:srgbClr val="0000CC"/>
                </a:solidFill>
                <a:latin typeface="Times New Roman" panose="02020603050405020304" pitchFamily="18" charset="0"/>
                <a:ea typeface="楷体_GB2312" pitchFamily="49" charset="-122"/>
              </a:rPr>
              <a:t>CE</a:t>
            </a:r>
            <a:r>
              <a:rPr kumimoji="1" lang="zh-CN" altLang="en-US" sz="2400" b="1">
                <a:solidFill>
                  <a:srgbClr val="000000"/>
                </a:solidFill>
                <a:latin typeface="Times New Roman" panose="02020603050405020304" pitchFamily="18" charset="0"/>
                <a:ea typeface="楷体_GB2312" pitchFamily="49" charset="-122"/>
              </a:rPr>
              <a:t>；</a:t>
            </a:r>
          </a:p>
        </p:txBody>
      </p:sp>
      <p:pic>
        <p:nvPicPr>
          <p:cNvPr id="19462" name="Picture 8" descr="4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0013" y="1125538"/>
            <a:ext cx="6211887" cy="198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3" name="Text Box 10"/>
          <p:cNvSpPr txBox="1">
            <a:spLocks noChangeArrowheads="1"/>
          </p:cNvSpPr>
          <p:nvPr/>
        </p:nvSpPr>
        <p:spPr bwMode="auto">
          <a:xfrm>
            <a:off x="1693863" y="1371600"/>
            <a:ext cx="3968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b="1" i="1">
                <a:solidFill>
                  <a:srgbClr val="000000"/>
                </a:solidFill>
                <a:latin typeface="Times New Roman" panose="02020603050405020304" pitchFamily="18" charset="0"/>
                <a:sym typeface="Kingsoft Phonetic Plain"/>
              </a:rPr>
              <a:t>i</a:t>
            </a:r>
            <a:r>
              <a:rPr kumimoji="1" lang="en-US" altLang="zh-CN" b="1" baseline="-25000">
                <a:solidFill>
                  <a:srgbClr val="000000"/>
                </a:solidFill>
                <a:latin typeface="Times New Roman" panose="02020603050405020304" pitchFamily="18" charset="0"/>
              </a:rPr>
              <a:t>E</a:t>
            </a:r>
            <a:endParaRPr kumimoji="1" lang="en-US" altLang="zh-CN" b="1">
              <a:solidFill>
                <a:srgbClr val="000000"/>
              </a:solidFill>
              <a:latin typeface="Times New Roman" panose="02020603050405020304" pitchFamily="18" charset="0"/>
              <a:sym typeface="Symbol" panose="05050102010706020507" pitchFamily="18" charset="2"/>
            </a:endParaRPr>
          </a:p>
        </p:txBody>
      </p:sp>
      <p:sp>
        <p:nvSpPr>
          <p:cNvPr id="35" name="Line 12"/>
          <p:cNvSpPr>
            <a:spLocks noChangeShapeType="1"/>
          </p:cNvSpPr>
          <p:nvPr/>
        </p:nvSpPr>
        <p:spPr bwMode="auto">
          <a:xfrm flipH="1">
            <a:off x="1730375" y="1774825"/>
            <a:ext cx="287338" cy="0"/>
          </a:xfrm>
          <a:prstGeom prst="line">
            <a:avLst/>
          </a:prstGeom>
          <a:noFill/>
          <a:ln w="12700">
            <a:solidFill>
              <a:srgbClr val="000000"/>
            </a:solidFill>
            <a:round/>
            <a:headEnd/>
            <a:tailEnd type="arrow"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defRPr/>
            </a:pPr>
            <a:endParaRPr lang="zh-CN" altLang="en-US" b="1" kern="0">
              <a:solidFill>
                <a:srgbClr val="000000"/>
              </a:solidFill>
              <a:latin typeface="Arial Narrow" pitchFamily="34" charset="0"/>
              <a:ea typeface="+mn-ea"/>
            </a:endParaRPr>
          </a:p>
        </p:txBody>
      </p:sp>
      <p:sp>
        <p:nvSpPr>
          <p:cNvPr id="19465" name="Text Box 13"/>
          <p:cNvSpPr txBox="1">
            <a:spLocks noChangeArrowheads="1"/>
          </p:cNvSpPr>
          <p:nvPr/>
        </p:nvSpPr>
        <p:spPr bwMode="auto">
          <a:xfrm>
            <a:off x="2555875" y="1377950"/>
            <a:ext cx="3968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b="1" i="1">
                <a:solidFill>
                  <a:srgbClr val="000000"/>
                </a:solidFill>
                <a:latin typeface="Times New Roman" panose="02020603050405020304" pitchFamily="18" charset="0"/>
                <a:sym typeface="Kingsoft Phonetic Plain"/>
              </a:rPr>
              <a:t>i</a:t>
            </a:r>
            <a:r>
              <a:rPr kumimoji="1" lang="en-US" altLang="zh-CN" b="1" baseline="-25000">
                <a:solidFill>
                  <a:srgbClr val="000000"/>
                </a:solidFill>
                <a:latin typeface="Times New Roman" panose="02020603050405020304" pitchFamily="18" charset="0"/>
              </a:rPr>
              <a:t>C</a:t>
            </a:r>
            <a:endParaRPr kumimoji="1" lang="en-US" altLang="zh-CN" b="1">
              <a:solidFill>
                <a:srgbClr val="000000"/>
              </a:solidFill>
              <a:latin typeface="Times New Roman" panose="02020603050405020304" pitchFamily="18" charset="0"/>
              <a:sym typeface="Symbol" panose="05050102010706020507" pitchFamily="18" charset="2"/>
            </a:endParaRPr>
          </a:p>
        </p:txBody>
      </p:sp>
      <p:sp>
        <p:nvSpPr>
          <p:cNvPr id="37" name="Line 14"/>
          <p:cNvSpPr>
            <a:spLocks noChangeShapeType="1"/>
          </p:cNvSpPr>
          <p:nvPr/>
        </p:nvSpPr>
        <p:spPr bwMode="auto">
          <a:xfrm flipH="1">
            <a:off x="2592388" y="1774825"/>
            <a:ext cx="287337" cy="0"/>
          </a:xfrm>
          <a:prstGeom prst="line">
            <a:avLst/>
          </a:prstGeom>
          <a:noFill/>
          <a:ln w="12700">
            <a:solidFill>
              <a:srgbClr val="000000"/>
            </a:solidFill>
            <a:round/>
            <a:headEnd/>
            <a:tailEnd type="arrow"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defRPr/>
            </a:pPr>
            <a:endParaRPr lang="zh-CN" altLang="en-US" b="1" kern="0">
              <a:solidFill>
                <a:srgbClr val="000000"/>
              </a:solidFill>
              <a:latin typeface="Arial Narrow" pitchFamily="34" charset="0"/>
              <a:ea typeface="+mn-ea"/>
            </a:endParaRPr>
          </a:p>
        </p:txBody>
      </p:sp>
      <p:sp>
        <p:nvSpPr>
          <p:cNvPr id="19467" name="Text Box 15"/>
          <p:cNvSpPr txBox="1">
            <a:spLocks noChangeArrowheads="1"/>
          </p:cNvSpPr>
          <p:nvPr/>
        </p:nvSpPr>
        <p:spPr bwMode="auto">
          <a:xfrm>
            <a:off x="4032250" y="1406525"/>
            <a:ext cx="3968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b="1" i="1">
                <a:solidFill>
                  <a:srgbClr val="000000"/>
                </a:solidFill>
                <a:latin typeface="Times New Roman" panose="02020603050405020304" pitchFamily="18" charset="0"/>
                <a:sym typeface="Kingsoft Phonetic Plain"/>
              </a:rPr>
              <a:t>i</a:t>
            </a:r>
            <a:r>
              <a:rPr kumimoji="1" lang="en-US" altLang="zh-CN" b="1" baseline="-25000">
                <a:solidFill>
                  <a:srgbClr val="000000"/>
                </a:solidFill>
                <a:latin typeface="Times New Roman" panose="02020603050405020304" pitchFamily="18" charset="0"/>
              </a:rPr>
              <a:t>B</a:t>
            </a:r>
            <a:endParaRPr kumimoji="1" lang="en-US" altLang="zh-CN" b="1">
              <a:solidFill>
                <a:srgbClr val="000000"/>
              </a:solidFill>
              <a:latin typeface="Times New Roman" panose="02020603050405020304" pitchFamily="18" charset="0"/>
              <a:sym typeface="Symbol" panose="05050102010706020507" pitchFamily="18" charset="2"/>
            </a:endParaRPr>
          </a:p>
        </p:txBody>
      </p:sp>
      <p:sp>
        <p:nvSpPr>
          <p:cNvPr id="39" name="Line 16"/>
          <p:cNvSpPr>
            <a:spLocks noChangeShapeType="1"/>
          </p:cNvSpPr>
          <p:nvPr/>
        </p:nvSpPr>
        <p:spPr bwMode="auto">
          <a:xfrm>
            <a:off x="4068763" y="1809750"/>
            <a:ext cx="287337" cy="0"/>
          </a:xfrm>
          <a:prstGeom prst="line">
            <a:avLst/>
          </a:prstGeom>
          <a:noFill/>
          <a:ln w="12700">
            <a:solidFill>
              <a:srgbClr val="000000"/>
            </a:solidFill>
            <a:round/>
            <a:headEnd/>
            <a:tailEnd type="arrow"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defRPr/>
            </a:pPr>
            <a:endParaRPr lang="zh-CN" altLang="en-US" b="1" kern="0">
              <a:solidFill>
                <a:srgbClr val="000000"/>
              </a:solidFill>
              <a:latin typeface="Arial Narrow" pitchFamily="34" charset="0"/>
              <a:ea typeface="+mn-ea"/>
            </a:endParaRPr>
          </a:p>
        </p:txBody>
      </p:sp>
      <p:sp>
        <p:nvSpPr>
          <p:cNvPr id="19469" name="Text Box 17"/>
          <p:cNvSpPr txBox="1">
            <a:spLocks noChangeArrowheads="1"/>
          </p:cNvSpPr>
          <p:nvPr/>
        </p:nvSpPr>
        <p:spPr bwMode="auto">
          <a:xfrm>
            <a:off x="4718050" y="836613"/>
            <a:ext cx="3968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b="1" i="1">
                <a:solidFill>
                  <a:srgbClr val="000000"/>
                </a:solidFill>
                <a:latin typeface="Times New Roman" panose="02020603050405020304" pitchFamily="18" charset="0"/>
                <a:sym typeface="Kingsoft Phonetic Plain"/>
              </a:rPr>
              <a:t>i</a:t>
            </a:r>
            <a:r>
              <a:rPr kumimoji="1" lang="en-US" altLang="zh-CN" b="1" baseline="-25000">
                <a:solidFill>
                  <a:srgbClr val="000000"/>
                </a:solidFill>
                <a:latin typeface="Times New Roman" panose="02020603050405020304" pitchFamily="18" charset="0"/>
              </a:rPr>
              <a:t>C</a:t>
            </a:r>
            <a:endParaRPr kumimoji="1" lang="en-US" altLang="zh-CN" b="1">
              <a:solidFill>
                <a:srgbClr val="000000"/>
              </a:solidFill>
              <a:latin typeface="Times New Roman" panose="02020603050405020304" pitchFamily="18" charset="0"/>
              <a:sym typeface="Symbol" panose="05050102010706020507" pitchFamily="18" charset="2"/>
            </a:endParaRPr>
          </a:p>
        </p:txBody>
      </p:sp>
      <p:sp>
        <p:nvSpPr>
          <p:cNvPr id="41" name="Line 18"/>
          <p:cNvSpPr>
            <a:spLocks noChangeShapeType="1"/>
          </p:cNvSpPr>
          <p:nvPr/>
        </p:nvSpPr>
        <p:spPr bwMode="auto">
          <a:xfrm flipH="1">
            <a:off x="4754563" y="1233488"/>
            <a:ext cx="287337" cy="0"/>
          </a:xfrm>
          <a:prstGeom prst="line">
            <a:avLst/>
          </a:prstGeom>
          <a:noFill/>
          <a:ln w="12700">
            <a:solidFill>
              <a:srgbClr val="000000"/>
            </a:solidFill>
            <a:round/>
            <a:headEnd/>
            <a:tailEnd type="arrow"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defRPr/>
            </a:pPr>
            <a:endParaRPr lang="zh-CN" altLang="en-US" b="1" kern="0">
              <a:solidFill>
                <a:srgbClr val="000000"/>
              </a:solidFill>
              <a:latin typeface="Arial Narrow" pitchFamily="34" charset="0"/>
              <a:ea typeface="+mn-ea"/>
            </a:endParaRPr>
          </a:p>
        </p:txBody>
      </p:sp>
      <p:sp>
        <p:nvSpPr>
          <p:cNvPr id="19471" name="Text Box 19"/>
          <p:cNvSpPr txBox="1">
            <a:spLocks noChangeArrowheads="1"/>
          </p:cNvSpPr>
          <p:nvPr/>
        </p:nvSpPr>
        <p:spPr bwMode="auto">
          <a:xfrm>
            <a:off x="6121400" y="1377950"/>
            <a:ext cx="3968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b="1" i="1">
                <a:solidFill>
                  <a:srgbClr val="000000"/>
                </a:solidFill>
                <a:latin typeface="Times New Roman" panose="02020603050405020304" pitchFamily="18" charset="0"/>
                <a:sym typeface="Kingsoft Phonetic Plain"/>
              </a:rPr>
              <a:t>i</a:t>
            </a:r>
            <a:r>
              <a:rPr kumimoji="1" lang="en-US" altLang="zh-CN" b="1" baseline="-25000">
                <a:solidFill>
                  <a:srgbClr val="000000"/>
                </a:solidFill>
                <a:latin typeface="Times New Roman" panose="02020603050405020304" pitchFamily="18" charset="0"/>
              </a:rPr>
              <a:t>B</a:t>
            </a:r>
            <a:endParaRPr kumimoji="1" lang="en-US" altLang="zh-CN" b="1">
              <a:solidFill>
                <a:srgbClr val="000000"/>
              </a:solidFill>
              <a:latin typeface="Times New Roman" panose="02020603050405020304" pitchFamily="18" charset="0"/>
              <a:sym typeface="Symbol" panose="05050102010706020507" pitchFamily="18" charset="2"/>
            </a:endParaRPr>
          </a:p>
        </p:txBody>
      </p:sp>
      <p:sp>
        <p:nvSpPr>
          <p:cNvPr id="43" name="Line 20"/>
          <p:cNvSpPr>
            <a:spLocks noChangeShapeType="1"/>
          </p:cNvSpPr>
          <p:nvPr/>
        </p:nvSpPr>
        <p:spPr bwMode="auto">
          <a:xfrm>
            <a:off x="6157913" y="1774825"/>
            <a:ext cx="287337" cy="0"/>
          </a:xfrm>
          <a:prstGeom prst="line">
            <a:avLst/>
          </a:prstGeom>
          <a:noFill/>
          <a:ln w="12700">
            <a:solidFill>
              <a:srgbClr val="000000"/>
            </a:solidFill>
            <a:round/>
            <a:headEnd/>
            <a:tailEnd type="arrow"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defRPr/>
            </a:pPr>
            <a:endParaRPr lang="zh-CN" altLang="en-US" b="1" kern="0">
              <a:solidFill>
                <a:srgbClr val="000000"/>
              </a:solidFill>
              <a:latin typeface="Arial Narrow" pitchFamily="34" charset="0"/>
              <a:ea typeface="+mn-ea"/>
            </a:endParaRPr>
          </a:p>
        </p:txBody>
      </p:sp>
      <p:sp>
        <p:nvSpPr>
          <p:cNvPr id="19473" name="Text Box 21"/>
          <p:cNvSpPr txBox="1">
            <a:spLocks noChangeArrowheads="1"/>
          </p:cNvSpPr>
          <p:nvPr/>
        </p:nvSpPr>
        <p:spPr bwMode="auto">
          <a:xfrm>
            <a:off x="6807200" y="836613"/>
            <a:ext cx="3968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b="1" i="1">
                <a:solidFill>
                  <a:srgbClr val="000000"/>
                </a:solidFill>
                <a:latin typeface="Times New Roman" panose="02020603050405020304" pitchFamily="18" charset="0"/>
                <a:sym typeface="Kingsoft Phonetic Plain"/>
              </a:rPr>
              <a:t>i</a:t>
            </a:r>
            <a:r>
              <a:rPr kumimoji="1" lang="en-US" altLang="zh-CN" b="1" baseline="-25000">
                <a:solidFill>
                  <a:srgbClr val="000000"/>
                </a:solidFill>
                <a:latin typeface="Times New Roman" panose="02020603050405020304" pitchFamily="18" charset="0"/>
              </a:rPr>
              <a:t>E</a:t>
            </a:r>
            <a:endParaRPr kumimoji="1" lang="en-US" altLang="zh-CN" b="1">
              <a:solidFill>
                <a:srgbClr val="000000"/>
              </a:solidFill>
              <a:latin typeface="Times New Roman" panose="02020603050405020304" pitchFamily="18" charset="0"/>
              <a:sym typeface="Symbol" panose="05050102010706020507" pitchFamily="18" charset="2"/>
            </a:endParaRPr>
          </a:p>
        </p:txBody>
      </p:sp>
      <p:sp>
        <p:nvSpPr>
          <p:cNvPr id="45" name="Line 22"/>
          <p:cNvSpPr>
            <a:spLocks noChangeShapeType="1"/>
          </p:cNvSpPr>
          <p:nvPr/>
        </p:nvSpPr>
        <p:spPr bwMode="auto">
          <a:xfrm>
            <a:off x="6843713" y="1233488"/>
            <a:ext cx="287337" cy="0"/>
          </a:xfrm>
          <a:prstGeom prst="line">
            <a:avLst/>
          </a:prstGeom>
          <a:noFill/>
          <a:ln w="12700">
            <a:solidFill>
              <a:srgbClr val="000000"/>
            </a:solidFill>
            <a:round/>
            <a:headEnd/>
            <a:tailEnd type="arrow"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defRPr/>
            </a:pPr>
            <a:endParaRPr lang="zh-CN" altLang="en-US" b="1" kern="0">
              <a:solidFill>
                <a:srgbClr val="000000"/>
              </a:solidFill>
              <a:latin typeface="Arial Narrow" pitchFamily="34" charset="0"/>
              <a:ea typeface="+mn-ea"/>
            </a:endParaRPr>
          </a:p>
        </p:txBody>
      </p:sp>
      <p:sp>
        <p:nvSpPr>
          <p:cNvPr id="19475" name="Text Box 23"/>
          <p:cNvSpPr txBox="1">
            <a:spLocks noChangeArrowheads="1"/>
          </p:cNvSpPr>
          <p:nvPr/>
        </p:nvSpPr>
        <p:spPr bwMode="auto">
          <a:xfrm>
            <a:off x="1620838" y="3040063"/>
            <a:ext cx="15128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000" b="1" i="1">
                <a:solidFill>
                  <a:srgbClr val="000000"/>
                </a:solidFill>
                <a:latin typeface="Times New Roman" panose="02020603050405020304" pitchFamily="18" charset="0"/>
                <a:sym typeface="Kingsoft Phonetic Plain"/>
              </a:rPr>
              <a:t>i</a:t>
            </a:r>
            <a:r>
              <a:rPr kumimoji="1" lang="en-US" altLang="zh-CN" sz="2000" b="1" baseline="-25000">
                <a:solidFill>
                  <a:srgbClr val="000000"/>
                </a:solidFill>
                <a:latin typeface="Times New Roman" panose="02020603050405020304" pitchFamily="18" charset="0"/>
              </a:rPr>
              <a:t>C </a:t>
            </a:r>
            <a:r>
              <a:rPr kumimoji="1" lang="en-US" altLang="zh-CN" sz="2000" b="1">
                <a:solidFill>
                  <a:srgbClr val="000000"/>
                </a:solidFill>
                <a:latin typeface="Times New Roman" panose="02020603050405020304" pitchFamily="18" charset="0"/>
                <a:sym typeface="Kingsoft Phonetic Plain"/>
              </a:rPr>
              <a:t>= </a:t>
            </a:r>
            <a:r>
              <a:rPr kumimoji="1" lang="en-US" altLang="zh-CN" sz="2000" b="1" i="1">
                <a:solidFill>
                  <a:srgbClr val="000000"/>
                </a:solidFill>
                <a:latin typeface="Times New Roman" panose="02020603050405020304" pitchFamily="18" charset="0"/>
                <a:sym typeface="Symbol" panose="05050102010706020507" pitchFamily="18" charset="2"/>
              </a:rPr>
              <a:t> </a:t>
            </a:r>
            <a:r>
              <a:rPr kumimoji="1" lang="en-US" altLang="zh-CN" sz="2000" b="1" i="1">
                <a:solidFill>
                  <a:srgbClr val="000000"/>
                </a:solidFill>
                <a:latin typeface="Times New Roman" panose="02020603050405020304" pitchFamily="18" charset="0"/>
                <a:sym typeface="Kingsoft Phonetic Plain"/>
              </a:rPr>
              <a:t>i</a:t>
            </a:r>
            <a:r>
              <a:rPr kumimoji="1" lang="en-US" altLang="zh-CN" sz="2000" b="1" baseline="-25000">
                <a:solidFill>
                  <a:srgbClr val="000000"/>
                </a:solidFill>
                <a:latin typeface="Times New Roman" panose="02020603050405020304" pitchFamily="18" charset="0"/>
              </a:rPr>
              <a:t>E</a:t>
            </a:r>
          </a:p>
        </p:txBody>
      </p:sp>
      <p:sp>
        <p:nvSpPr>
          <p:cNvPr id="19476" name="Text Box 24"/>
          <p:cNvSpPr txBox="1">
            <a:spLocks noChangeArrowheads="1"/>
          </p:cNvSpPr>
          <p:nvPr/>
        </p:nvSpPr>
        <p:spPr bwMode="auto">
          <a:xfrm>
            <a:off x="3709988" y="3040063"/>
            <a:ext cx="15128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000" b="1" i="1">
                <a:solidFill>
                  <a:srgbClr val="000000"/>
                </a:solidFill>
                <a:latin typeface="Times New Roman" panose="02020603050405020304" pitchFamily="18" charset="0"/>
                <a:sym typeface="Kingsoft Phonetic Plain"/>
              </a:rPr>
              <a:t>i</a:t>
            </a:r>
            <a:r>
              <a:rPr kumimoji="1" lang="en-US" altLang="zh-CN" sz="2000" b="1" baseline="-25000">
                <a:solidFill>
                  <a:srgbClr val="000000"/>
                </a:solidFill>
                <a:latin typeface="Times New Roman" panose="02020603050405020304" pitchFamily="18" charset="0"/>
              </a:rPr>
              <a:t>C</a:t>
            </a:r>
            <a:r>
              <a:rPr kumimoji="1" lang="en-US" altLang="zh-CN" sz="2000" b="1">
                <a:solidFill>
                  <a:srgbClr val="000000"/>
                </a:solidFill>
                <a:latin typeface="Times New Roman" panose="02020603050405020304" pitchFamily="18" charset="0"/>
                <a:sym typeface="Kingsoft Phonetic Plain"/>
              </a:rPr>
              <a:t> = </a:t>
            </a:r>
            <a:r>
              <a:rPr kumimoji="1" lang="en-US" altLang="zh-CN" sz="2000" b="1" i="1">
                <a:solidFill>
                  <a:srgbClr val="000000"/>
                </a:solidFill>
                <a:latin typeface="Times New Roman" panose="02020603050405020304" pitchFamily="18" charset="0"/>
                <a:sym typeface="Symbol" panose="05050102010706020507" pitchFamily="18" charset="2"/>
              </a:rPr>
              <a:t> </a:t>
            </a:r>
            <a:r>
              <a:rPr kumimoji="1" lang="en-US" altLang="zh-CN" sz="2000" b="1" i="1">
                <a:solidFill>
                  <a:srgbClr val="000000"/>
                </a:solidFill>
                <a:latin typeface="Times New Roman" panose="02020603050405020304" pitchFamily="18" charset="0"/>
                <a:sym typeface="Kingsoft Phonetic Plain"/>
              </a:rPr>
              <a:t>i</a:t>
            </a:r>
            <a:r>
              <a:rPr kumimoji="1" lang="en-US" altLang="zh-CN" sz="2000" b="1" baseline="-25000">
                <a:solidFill>
                  <a:srgbClr val="000000"/>
                </a:solidFill>
                <a:latin typeface="Times New Roman" panose="02020603050405020304" pitchFamily="18" charset="0"/>
              </a:rPr>
              <a:t>B</a:t>
            </a:r>
          </a:p>
        </p:txBody>
      </p:sp>
      <p:sp>
        <p:nvSpPr>
          <p:cNvPr id="19477" name="Text Box 25"/>
          <p:cNvSpPr txBox="1">
            <a:spLocks noChangeArrowheads="1"/>
          </p:cNvSpPr>
          <p:nvPr/>
        </p:nvSpPr>
        <p:spPr bwMode="auto">
          <a:xfrm>
            <a:off x="5978525" y="3076575"/>
            <a:ext cx="18716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000" b="1" i="1">
                <a:solidFill>
                  <a:srgbClr val="000000"/>
                </a:solidFill>
                <a:latin typeface="Times New Roman" panose="02020603050405020304" pitchFamily="18" charset="0"/>
                <a:sym typeface="Kingsoft Phonetic Plain"/>
              </a:rPr>
              <a:t>i</a:t>
            </a:r>
            <a:r>
              <a:rPr kumimoji="1" lang="en-US" altLang="zh-CN" sz="2000" b="1" baseline="-25000">
                <a:solidFill>
                  <a:srgbClr val="000000"/>
                </a:solidFill>
                <a:latin typeface="Times New Roman" panose="02020603050405020304" pitchFamily="18" charset="0"/>
              </a:rPr>
              <a:t>E</a:t>
            </a:r>
            <a:r>
              <a:rPr kumimoji="1" lang="en-US" altLang="zh-CN" sz="2000" b="1">
                <a:solidFill>
                  <a:srgbClr val="000000"/>
                </a:solidFill>
                <a:latin typeface="Times New Roman" panose="02020603050405020304" pitchFamily="18" charset="0"/>
                <a:sym typeface="Kingsoft Phonetic Plain"/>
              </a:rPr>
              <a:t> = (1+</a:t>
            </a:r>
            <a:r>
              <a:rPr kumimoji="1" lang="en-US" altLang="zh-CN" sz="2000" b="1" i="1">
                <a:solidFill>
                  <a:srgbClr val="000000"/>
                </a:solidFill>
                <a:latin typeface="Times New Roman" panose="02020603050405020304" pitchFamily="18" charset="0"/>
                <a:sym typeface="Symbol" panose="05050102010706020507" pitchFamily="18" charset="2"/>
              </a:rPr>
              <a:t> </a:t>
            </a:r>
            <a:r>
              <a:rPr kumimoji="1" lang="en-US" altLang="zh-CN" sz="2000" b="1">
                <a:solidFill>
                  <a:srgbClr val="000000"/>
                </a:solidFill>
                <a:latin typeface="Times New Roman" panose="02020603050405020304" pitchFamily="18" charset="0"/>
                <a:sym typeface="Kingsoft Phonetic Plain"/>
              </a:rPr>
              <a:t>) </a:t>
            </a:r>
            <a:r>
              <a:rPr kumimoji="1" lang="en-US" altLang="zh-CN" sz="2000" b="1" i="1">
                <a:solidFill>
                  <a:srgbClr val="000000"/>
                </a:solidFill>
                <a:latin typeface="Times New Roman" panose="02020603050405020304" pitchFamily="18" charset="0"/>
                <a:sym typeface="Kingsoft Phonetic Plain"/>
              </a:rPr>
              <a:t>i</a:t>
            </a:r>
            <a:r>
              <a:rPr kumimoji="1" lang="en-US" altLang="zh-CN" sz="2000" b="1" baseline="-25000">
                <a:solidFill>
                  <a:srgbClr val="000000"/>
                </a:solidFill>
                <a:latin typeface="Times New Roman" panose="02020603050405020304" pitchFamily="18" charset="0"/>
              </a:rPr>
              <a:t>B</a:t>
            </a:r>
          </a:p>
        </p:txBody>
      </p:sp>
      <p:sp>
        <p:nvSpPr>
          <p:cNvPr id="19478" name="Text Box 26"/>
          <p:cNvSpPr txBox="1">
            <a:spLocks noChangeArrowheads="1"/>
          </p:cNvSpPr>
          <p:nvPr/>
        </p:nvSpPr>
        <p:spPr bwMode="auto">
          <a:xfrm>
            <a:off x="3025775" y="1887538"/>
            <a:ext cx="433388" cy="67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80000"/>
              </a:lnSpc>
            </a:pPr>
            <a:r>
              <a:rPr kumimoji="1" lang="zh-CN" altLang="en-US" sz="1600" b="1">
                <a:solidFill>
                  <a:srgbClr val="000000"/>
                </a:solidFill>
                <a:latin typeface="Times New Roman" panose="02020603050405020304" pitchFamily="18" charset="0"/>
                <a:ea typeface="楷体_GB2312" pitchFamily="49" charset="-122"/>
                <a:sym typeface="Kingsoft Phonetic Plain"/>
              </a:rPr>
              <a:t>输出口</a:t>
            </a:r>
            <a:endParaRPr kumimoji="1" lang="zh-CN" altLang="en-US" sz="1600" b="1" baseline="-25000">
              <a:solidFill>
                <a:srgbClr val="000000"/>
              </a:solidFill>
              <a:latin typeface="Times New Roman" panose="02020603050405020304" pitchFamily="18" charset="0"/>
              <a:ea typeface="楷体_GB2312" pitchFamily="49" charset="-122"/>
            </a:endParaRPr>
          </a:p>
        </p:txBody>
      </p:sp>
      <p:sp>
        <p:nvSpPr>
          <p:cNvPr id="19479" name="Text Box 27"/>
          <p:cNvSpPr txBox="1">
            <a:spLocks noChangeArrowheads="1"/>
          </p:cNvSpPr>
          <p:nvPr/>
        </p:nvSpPr>
        <p:spPr bwMode="auto">
          <a:xfrm>
            <a:off x="1223963" y="1858963"/>
            <a:ext cx="433387" cy="67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80000"/>
              </a:lnSpc>
            </a:pPr>
            <a:r>
              <a:rPr kumimoji="1" lang="zh-CN" altLang="en-US" sz="1600" b="1" dirty="0">
                <a:solidFill>
                  <a:srgbClr val="000000"/>
                </a:solidFill>
                <a:latin typeface="Times New Roman" panose="02020603050405020304" pitchFamily="18" charset="0"/>
                <a:ea typeface="楷体_GB2312" pitchFamily="49" charset="-122"/>
                <a:sym typeface="Kingsoft Phonetic Plain"/>
              </a:rPr>
              <a:t>输入口</a:t>
            </a:r>
            <a:endParaRPr kumimoji="1" lang="zh-CN" altLang="en-US" sz="1600" b="1" baseline="-25000" dirty="0">
              <a:solidFill>
                <a:srgbClr val="000000"/>
              </a:solidFill>
              <a:latin typeface="Times New Roman" panose="02020603050405020304" pitchFamily="18" charset="0"/>
              <a:ea typeface="楷体_GB2312" pitchFamily="49" charset="-122"/>
            </a:endParaRPr>
          </a:p>
        </p:txBody>
      </p:sp>
      <p:sp>
        <p:nvSpPr>
          <p:cNvPr id="19480" name="Text Box 28"/>
          <p:cNvSpPr txBox="1">
            <a:spLocks noChangeArrowheads="1"/>
          </p:cNvSpPr>
          <p:nvPr/>
        </p:nvSpPr>
        <p:spPr bwMode="auto">
          <a:xfrm>
            <a:off x="5078413" y="1570038"/>
            <a:ext cx="433387" cy="67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80000"/>
              </a:lnSpc>
            </a:pPr>
            <a:r>
              <a:rPr kumimoji="1" lang="zh-CN" altLang="en-US" sz="1600" b="1">
                <a:solidFill>
                  <a:srgbClr val="000000"/>
                </a:solidFill>
                <a:latin typeface="Times New Roman" panose="02020603050405020304" pitchFamily="18" charset="0"/>
                <a:ea typeface="楷体_GB2312" pitchFamily="49" charset="-122"/>
                <a:sym typeface="Kingsoft Phonetic Plain"/>
              </a:rPr>
              <a:t>输出口</a:t>
            </a:r>
            <a:endParaRPr kumimoji="1" lang="zh-CN" altLang="en-US" sz="1600" b="1" baseline="-25000">
              <a:solidFill>
                <a:srgbClr val="000000"/>
              </a:solidFill>
              <a:latin typeface="Times New Roman" panose="02020603050405020304" pitchFamily="18" charset="0"/>
              <a:ea typeface="楷体_GB2312" pitchFamily="49" charset="-122"/>
            </a:endParaRPr>
          </a:p>
        </p:txBody>
      </p:sp>
      <p:sp>
        <p:nvSpPr>
          <p:cNvPr id="19481" name="Text Box 29"/>
          <p:cNvSpPr txBox="1">
            <a:spLocks noChangeArrowheads="1"/>
          </p:cNvSpPr>
          <p:nvPr/>
        </p:nvSpPr>
        <p:spPr bwMode="auto">
          <a:xfrm>
            <a:off x="3635375" y="1865313"/>
            <a:ext cx="433388" cy="67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80000"/>
              </a:lnSpc>
            </a:pPr>
            <a:r>
              <a:rPr kumimoji="1" lang="zh-CN" altLang="en-US" sz="1600" b="1">
                <a:solidFill>
                  <a:srgbClr val="000000"/>
                </a:solidFill>
                <a:latin typeface="Times New Roman" panose="02020603050405020304" pitchFamily="18" charset="0"/>
                <a:ea typeface="楷体_GB2312" pitchFamily="49" charset="-122"/>
                <a:sym typeface="Kingsoft Phonetic Plain"/>
              </a:rPr>
              <a:t>输入口</a:t>
            </a:r>
            <a:endParaRPr kumimoji="1" lang="zh-CN" altLang="en-US" sz="1600" b="1" baseline="-25000">
              <a:solidFill>
                <a:srgbClr val="000000"/>
              </a:solidFill>
              <a:latin typeface="Times New Roman" panose="02020603050405020304" pitchFamily="18" charset="0"/>
              <a:ea typeface="楷体_GB2312" pitchFamily="49" charset="-122"/>
            </a:endParaRPr>
          </a:p>
        </p:txBody>
      </p:sp>
      <p:sp>
        <p:nvSpPr>
          <p:cNvPr id="19482" name="Text Box 30"/>
          <p:cNvSpPr txBox="1">
            <a:spLocks noChangeArrowheads="1"/>
          </p:cNvSpPr>
          <p:nvPr/>
        </p:nvSpPr>
        <p:spPr bwMode="auto">
          <a:xfrm>
            <a:off x="7169150" y="1563688"/>
            <a:ext cx="433388" cy="67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80000"/>
              </a:lnSpc>
            </a:pPr>
            <a:r>
              <a:rPr kumimoji="1" lang="zh-CN" altLang="en-US" sz="1600" b="1">
                <a:solidFill>
                  <a:srgbClr val="000000"/>
                </a:solidFill>
                <a:latin typeface="Times New Roman" panose="02020603050405020304" pitchFamily="18" charset="0"/>
                <a:ea typeface="楷体_GB2312" pitchFamily="49" charset="-122"/>
                <a:sym typeface="Kingsoft Phonetic Plain"/>
              </a:rPr>
              <a:t>输出口</a:t>
            </a:r>
            <a:endParaRPr kumimoji="1" lang="zh-CN" altLang="en-US" sz="1600" b="1" baseline="-25000">
              <a:solidFill>
                <a:srgbClr val="000000"/>
              </a:solidFill>
              <a:latin typeface="Times New Roman" panose="02020603050405020304" pitchFamily="18" charset="0"/>
              <a:ea typeface="楷体_GB2312" pitchFamily="49" charset="-122"/>
            </a:endParaRPr>
          </a:p>
        </p:txBody>
      </p:sp>
      <p:sp>
        <p:nvSpPr>
          <p:cNvPr id="19483" name="Text Box 31"/>
          <p:cNvSpPr txBox="1">
            <a:spLocks noChangeArrowheads="1"/>
          </p:cNvSpPr>
          <p:nvPr/>
        </p:nvSpPr>
        <p:spPr bwMode="auto">
          <a:xfrm>
            <a:off x="5726113" y="1858963"/>
            <a:ext cx="433387" cy="67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80000"/>
              </a:lnSpc>
            </a:pPr>
            <a:r>
              <a:rPr kumimoji="1" lang="zh-CN" altLang="en-US" sz="1600" b="1">
                <a:solidFill>
                  <a:srgbClr val="000000"/>
                </a:solidFill>
                <a:latin typeface="Times New Roman" panose="02020603050405020304" pitchFamily="18" charset="0"/>
                <a:ea typeface="楷体_GB2312" pitchFamily="49" charset="-122"/>
                <a:sym typeface="Kingsoft Phonetic Plain"/>
              </a:rPr>
              <a:t>输入口</a:t>
            </a:r>
            <a:endParaRPr kumimoji="1" lang="zh-CN" altLang="en-US" sz="1600" b="1" baseline="-25000">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5"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linds(vertical)">
                                      <p:cBhvr>
                                        <p:cTn id="7" dur="500"/>
                                        <p:tgtEl>
                                          <p:spTgt spid="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5"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blinds(vertical)">
                                      <p:cBhvr>
                                        <p:cTn id="12" dur="500"/>
                                        <p:tgtEl>
                                          <p:spTgt spid="3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5"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linds(vertical)">
                                      <p:cBhvr>
                                        <p:cTn id="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utoUpdateAnimBg="0"/>
      <p:bldP spid="31" grpId="0" autoUpdateAnimBg="0"/>
      <p:bldP spid="32"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64" descr="4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8500" y="765175"/>
            <a:ext cx="5556250" cy="300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Text Box 13"/>
          <p:cNvSpPr txBox="1">
            <a:spLocks noChangeArrowheads="1"/>
          </p:cNvSpPr>
          <p:nvPr/>
        </p:nvSpPr>
        <p:spPr bwMode="auto">
          <a:xfrm>
            <a:off x="2411413" y="3716338"/>
            <a:ext cx="4114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defRPr/>
            </a:pPr>
            <a:r>
              <a:rPr kumimoji="1" lang="zh-CN" altLang="en-US" sz="2000" b="1" kern="0" dirty="0">
                <a:solidFill>
                  <a:srgbClr val="0000CC"/>
                </a:solidFill>
                <a:latin typeface="Times New Roman" pitchFamily="18" charset="0"/>
                <a:ea typeface="楷体_GB2312" pitchFamily="49" charset="-122"/>
                <a:sym typeface="Symbol" pitchFamily="18" charset="2"/>
              </a:rPr>
              <a:t>共基极放大电路</a:t>
            </a:r>
            <a:endParaRPr kumimoji="1" lang="zh-CN" altLang="en-US" sz="2400" b="1" kern="0" dirty="0">
              <a:solidFill>
                <a:srgbClr val="0000CC"/>
              </a:solidFill>
              <a:latin typeface="Times New Roman" pitchFamily="18" charset="0"/>
              <a:ea typeface="楷体_GB2312" pitchFamily="49" charset="-122"/>
              <a:sym typeface="Symbol" pitchFamily="18" charset="2"/>
            </a:endParaRPr>
          </a:p>
        </p:txBody>
      </p:sp>
      <p:sp>
        <p:nvSpPr>
          <p:cNvPr id="61" name="Rectangle 14"/>
          <p:cNvSpPr>
            <a:spLocks noChangeArrowheads="1"/>
          </p:cNvSpPr>
          <p:nvPr/>
        </p:nvSpPr>
        <p:spPr bwMode="auto">
          <a:xfrm>
            <a:off x="766763" y="80963"/>
            <a:ext cx="37338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buClr>
                <a:srgbClr val="CC0000"/>
              </a:buClr>
              <a:buFont typeface="Wingdings" pitchFamily="2" charset="2"/>
              <a:buNone/>
              <a:defRPr/>
            </a:pPr>
            <a:r>
              <a:rPr lang="en-US" altLang="zh-CN" sz="2800" kern="0" dirty="0">
                <a:solidFill>
                  <a:srgbClr val="993300"/>
                </a:solidFill>
              </a:rPr>
              <a:t>4. </a:t>
            </a:r>
            <a:r>
              <a:rPr lang="zh-CN" altLang="en-US" sz="2800" kern="0" dirty="0">
                <a:solidFill>
                  <a:srgbClr val="993300"/>
                </a:solidFill>
              </a:rPr>
              <a:t>放大作用</a:t>
            </a:r>
          </a:p>
        </p:txBody>
      </p:sp>
      <p:grpSp>
        <p:nvGrpSpPr>
          <p:cNvPr id="62" name="Group 15"/>
          <p:cNvGrpSpPr>
            <a:grpSpLocks/>
          </p:cNvGrpSpPr>
          <p:nvPr/>
        </p:nvGrpSpPr>
        <p:grpSpPr bwMode="auto">
          <a:xfrm>
            <a:off x="914400" y="4221163"/>
            <a:ext cx="2209800" cy="457200"/>
            <a:chOff x="576" y="2736"/>
            <a:chExt cx="1392" cy="288"/>
          </a:xfrm>
        </p:grpSpPr>
        <p:sp>
          <p:nvSpPr>
            <p:cNvPr id="20498" name="Text Box 16"/>
            <p:cNvSpPr txBox="1">
              <a:spLocks noChangeArrowheads="1"/>
            </p:cNvSpPr>
            <p:nvPr/>
          </p:nvSpPr>
          <p:spPr bwMode="auto">
            <a:xfrm>
              <a:off x="576" y="2736"/>
              <a:ext cx="3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Times New Roman" panose="02020603050405020304" pitchFamily="18" charset="0"/>
                  <a:ea typeface="楷体_GB2312" pitchFamily="49" charset="-122"/>
                  <a:sym typeface="Symbol" panose="05050102010706020507" pitchFamily="18" charset="2"/>
                </a:rPr>
                <a:t>若</a:t>
              </a:r>
              <a:endParaRPr kumimoji="1" lang="zh-CN" altLang="en-US" sz="2000" b="1" baseline="-25000">
                <a:solidFill>
                  <a:srgbClr val="000000"/>
                </a:solidFill>
                <a:latin typeface="Times New Roman" panose="02020603050405020304" pitchFamily="18" charset="0"/>
                <a:ea typeface="楷体_GB2312" pitchFamily="49" charset="-122"/>
              </a:endParaRPr>
            </a:p>
          </p:txBody>
        </p:sp>
        <p:sp>
          <p:nvSpPr>
            <p:cNvPr id="20499" name="Text Box 17"/>
            <p:cNvSpPr txBox="1">
              <a:spLocks noChangeArrowheads="1"/>
            </p:cNvSpPr>
            <p:nvPr/>
          </p:nvSpPr>
          <p:spPr bwMode="auto">
            <a:xfrm>
              <a:off x="864" y="2736"/>
              <a:ext cx="110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400" b="1">
                  <a:solidFill>
                    <a:srgbClr val="000000"/>
                  </a:solidFill>
                  <a:latin typeface="Times New Roman" panose="02020603050405020304" pitchFamily="18" charset="0"/>
                  <a:sym typeface="Symbol" panose="05050102010706020507" pitchFamily="18" charset="2"/>
                </a:rPr>
                <a:t></a:t>
              </a:r>
              <a:r>
                <a:rPr kumimoji="1" lang="en-US" altLang="zh-CN" sz="2400" b="1" i="1">
                  <a:solidFill>
                    <a:srgbClr val="000000"/>
                  </a:solidFill>
                  <a:latin typeface="Book Antiqua" panose="02040602050305030304" pitchFamily="18" charset="0"/>
                  <a:sym typeface="Symbol" panose="05050102010706020507" pitchFamily="18" charset="2"/>
                </a:rPr>
                <a:t>v</a:t>
              </a:r>
              <a:r>
                <a:rPr kumimoji="1" lang="en-US" altLang="zh-CN" sz="2400" b="1" baseline="-25000">
                  <a:solidFill>
                    <a:srgbClr val="000000"/>
                  </a:solidFill>
                  <a:latin typeface="Times New Roman" panose="02020603050405020304" pitchFamily="18" charset="0"/>
                </a:rPr>
                <a:t>I </a:t>
              </a:r>
              <a:r>
                <a:rPr kumimoji="1" lang="en-US" altLang="zh-CN" sz="2400" b="1">
                  <a:solidFill>
                    <a:srgbClr val="000000"/>
                  </a:solidFill>
                  <a:latin typeface="Times New Roman" panose="02020603050405020304" pitchFamily="18" charset="0"/>
                  <a:sym typeface="Symbol" panose="05050102010706020507" pitchFamily="18" charset="2"/>
                </a:rPr>
                <a:t>= 20mV</a:t>
              </a:r>
            </a:p>
          </p:txBody>
        </p:sp>
      </p:grpSp>
      <p:sp>
        <p:nvSpPr>
          <p:cNvPr id="65" name="Text Box 18"/>
          <p:cNvSpPr txBox="1">
            <a:spLocks noChangeArrowheads="1"/>
          </p:cNvSpPr>
          <p:nvPr/>
        </p:nvSpPr>
        <p:spPr bwMode="auto">
          <a:xfrm>
            <a:off x="914400" y="5526088"/>
            <a:ext cx="228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Times New Roman" panose="02020603050405020304" pitchFamily="18" charset="0"/>
                <a:ea typeface="楷体_GB2312" pitchFamily="49" charset="-122"/>
                <a:sym typeface="Symbol" panose="05050102010706020507" pitchFamily="18" charset="2"/>
              </a:rPr>
              <a:t>电压放大倍数</a:t>
            </a:r>
            <a:endParaRPr kumimoji="1" lang="zh-CN" altLang="en-US" sz="2000" b="1" baseline="-25000">
              <a:solidFill>
                <a:srgbClr val="000000"/>
              </a:solidFill>
              <a:latin typeface="Times New Roman" panose="02020603050405020304" pitchFamily="18" charset="0"/>
              <a:ea typeface="楷体_GB2312" pitchFamily="49" charset="-122"/>
            </a:endParaRPr>
          </a:p>
        </p:txBody>
      </p:sp>
      <p:graphicFrame>
        <p:nvGraphicFramePr>
          <p:cNvPr id="66" name="Object 19"/>
          <p:cNvGraphicFramePr>
            <a:graphicFrameLocks noChangeAspect="1"/>
          </p:cNvGraphicFramePr>
          <p:nvPr/>
        </p:nvGraphicFramePr>
        <p:xfrm>
          <a:off x="3141663" y="5362575"/>
          <a:ext cx="3022600" cy="860425"/>
        </p:xfrm>
        <a:graphic>
          <a:graphicData uri="http://schemas.openxmlformats.org/presentationml/2006/ole">
            <mc:AlternateContent xmlns:mc="http://schemas.openxmlformats.org/markup-compatibility/2006">
              <mc:Choice xmlns:v="urn:schemas-microsoft-com:vml" Requires="v">
                <p:oleObj spid="_x0000_s1030" name="公式" r:id="rId4" imgW="1562100" imgH="444500" progId="Equation.3">
                  <p:embed/>
                </p:oleObj>
              </mc:Choice>
              <mc:Fallback>
                <p:oleObj name="公式" r:id="rId4" imgW="1562100" imgH="444500" progId="Equation.3">
                  <p:embed/>
                  <p:pic>
                    <p:nvPicPr>
                      <p:cNvPr id="66" name="Object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1663" y="5362575"/>
                        <a:ext cx="3022600" cy="86042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87" name="Group 40"/>
          <p:cNvGrpSpPr>
            <a:grpSpLocks/>
          </p:cNvGrpSpPr>
          <p:nvPr/>
        </p:nvGrpSpPr>
        <p:grpSpPr bwMode="auto">
          <a:xfrm>
            <a:off x="3124200" y="4221163"/>
            <a:ext cx="2590800" cy="457200"/>
            <a:chOff x="1968" y="2736"/>
            <a:chExt cx="1632" cy="288"/>
          </a:xfrm>
        </p:grpSpPr>
        <p:sp>
          <p:nvSpPr>
            <p:cNvPr id="20496" name="Text Box 41"/>
            <p:cNvSpPr txBox="1">
              <a:spLocks noChangeArrowheads="1"/>
            </p:cNvSpPr>
            <p:nvPr/>
          </p:nvSpPr>
          <p:spPr bwMode="auto">
            <a:xfrm>
              <a:off x="1968" y="2736"/>
              <a:ext cx="3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Times New Roman" panose="02020603050405020304" pitchFamily="18" charset="0"/>
                  <a:ea typeface="楷体_GB2312" pitchFamily="49" charset="-122"/>
                  <a:sym typeface="Symbol" panose="05050102010706020507" pitchFamily="18" charset="2"/>
                </a:rPr>
                <a:t>使</a:t>
              </a:r>
              <a:endParaRPr kumimoji="1" lang="zh-CN" altLang="en-US" sz="2000" b="1" baseline="-25000">
                <a:solidFill>
                  <a:srgbClr val="000000"/>
                </a:solidFill>
                <a:latin typeface="Times New Roman" panose="02020603050405020304" pitchFamily="18" charset="0"/>
                <a:ea typeface="楷体_GB2312" pitchFamily="49" charset="-122"/>
              </a:endParaRPr>
            </a:p>
          </p:txBody>
        </p:sp>
        <p:sp>
          <p:nvSpPr>
            <p:cNvPr id="20497" name="Text Box 42"/>
            <p:cNvSpPr txBox="1">
              <a:spLocks noChangeArrowheads="1"/>
            </p:cNvSpPr>
            <p:nvPr/>
          </p:nvSpPr>
          <p:spPr bwMode="auto">
            <a:xfrm>
              <a:off x="2304" y="2736"/>
              <a:ext cx="129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400" b="1">
                  <a:solidFill>
                    <a:srgbClr val="000000"/>
                  </a:solidFill>
                  <a:latin typeface="Times New Roman" panose="02020603050405020304" pitchFamily="18" charset="0"/>
                  <a:sym typeface="Symbol" panose="05050102010706020507" pitchFamily="18" charset="2"/>
                </a:rPr>
                <a:t></a:t>
              </a:r>
              <a:r>
                <a:rPr kumimoji="1" lang="en-US" altLang="zh-CN" sz="2400" b="1" i="1">
                  <a:solidFill>
                    <a:srgbClr val="000000"/>
                  </a:solidFill>
                  <a:latin typeface="Times New Roman" panose="02020603050405020304" pitchFamily="18" charset="0"/>
                  <a:sym typeface="Kingsoft Phonetic Plain"/>
                </a:rPr>
                <a:t>i</a:t>
              </a:r>
              <a:r>
                <a:rPr kumimoji="1" lang="en-US" altLang="zh-CN" sz="2400" b="1" baseline="-25000">
                  <a:solidFill>
                    <a:srgbClr val="000000"/>
                  </a:solidFill>
                  <a:latin typeface="Times New Roman" panose="02020603050405020304" pitchFamily="18" charset="0"/>
                </a:rPr>
                <a:t>E </a:t>
              </a:r>
              <a:r>
                <a:rPr kumimoji="1" lang="en-US" altLang="zh-CN" sz="2400" b="1">
                  <a:solidFill>
                    <a:srgbClr val="000000"/>
                  </a:solidFill>
                  <a:latin typeface="Times New Roman" panose="02020603050405020304" pitchFamily="18" charset="0"/>
                  <a:sym typeface="Symbol" panose="05050102010706020507" pitchFamily="18" charset="2"/>
                </a:rPr>
                <a:t>= -1 mA</a:t>
              </a:r>
              <a:r>
                <a:rPr kumimoji="1" lang="zh-CN" altLang="en-US" sz="2400" b="1">
                  <a:solidFill>
                    <a:srgbClr val="000000"/>
                  </a:solidFill>
                  <a:latin typeface="Times New Roman" panose="02020603050405020304" pitchFamily="18" charset="0"/>
                  <a:sym typeface="Symbol" panose="05050102010706020507" pitchFamily="18" charset="2"/>
                </a:rPr>
                <a:t>，</a:t>
              </a:r>
            </a:p>
          </p:txBody>
        </p:sp>
      </p:grpSp>
      <p:grpSp>
        <p:nvGrpSpPr>
          <p:cNvPr id="90" name="Group 43"/>
          <p:cNvGrpSpPr>
            <a:grpSpLocks/>
          </p:cNvGrpSpPr>
          <p:nvPr/>
        </p:nvGrpSpPr>
        <p:grpSpPr bwMode="auto">
          <a:xfrm>
            <a:off x="914400" y="4797425"/>
            <a:ext cx="3962400" cy="457200"/>
            <a:chOff x="576" y="3072"/>
            <a:chExt cx="2496" cy="288"/>
          </a:xfrm>
        </p:grpSpPr>
        <p:sp>
          <p:nvSpPr>
            <p:cNvPr id="20494" name="Text Box 44"/>
            <p:cNvSpPr txBox="1">
              <a:spLocks noChangeArrowheads="1"/>
            </p:cNvSpPr>
            <p:nvPr/>
          </p:nvSpPr>
          <p:spPr bwMode="auto">
            <a:xfrm>
              <a:off x="576" y="3072"/>
              <a:ext cx="3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Times New Roman" panose="02020603050405020304" pitchFamily="18" charset="0"/>
                  <a:ea typeface="楷体_GB2312" pitchFamily="49" charset="-122"/>
                  <a:sym typeface="Symbol" panose="05050102010706020507" pitchFamily="18" charset="2"/>
                </a:rPr>
                <a:t>则</a:t>
              </a:r>
              <a:endParaRPr kumimoji="1" lang="zh-CN" altLang="en-US" sz="2000" b="1" baseline="-25000">
                <a:solidFill>
                  <a:srgbClr val="000000"/>
                </a:solidFill>
                <a:latin typeface="Times New Roman" panose="02020603050405020304" pitchFamily="18" charset="0"/>
                <a:ea typeface="楷体_GB2312" pitchFamily="49" charset="-122"/>
              </a:endParaRPr>
            </a:p>
          </p:txBody>
        </p:sp>
        <p:sp>
          <p:nvSpPr>
            <p:cNvPr id="20495" name="Text Box 45"/>
            <p:cNvSpPr txBox="1">
              <a:spLocks noChangeArrowheads="1"/>
            </p:cNvSpPr>
            <p:nvPr/>
          </p:nvSpPr>
          <p:spPr bwMode="auto">
            <a:xfrm>
              <a:off x="864" y="3072"/>
              <a:ext cx="22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400" b="1">
                  <a:solidFill>
                    <a:srgbClr val="000000"/>
                  </a:solidFill>
                  <a:latin typeface="Times New Roman" panose="02020603050405020304" pitchFamily="18" charset="0"/>
                  <a:sym typeface="Symbol" panose="05050102010706020507" pitchFamily="18" charset="2"/>
                </a:rPr>
                <a:t></a:t>
              </a:r>
              <a:r>
                <a:rPr kumimoji="1" lang="en-US" altLang="zh-CN" sz="2400" b="1" i="1">
                  <a:solidFill>
                    <a:srgbClr val="000000"/>
                  </a:solidFill>
                  <a:latin typeface="Times New Roman" panose="02020603050405020304" pitchFamily="18" charset="0"/>
                  <a:sym typeface="Kingsoft Phonetic Plain"/>
                </a:rPr>
                <a:t>i</a:t>
              </a:r>
              <a:r>
                <a:rPr kumimoji="1" lang="en-US" altLang="zh-CN" sz="2400" b="1" baseline="-25000">
                  <a:solidFill>
                    <a:srgbClr val="000000"/>
                  </a:solidFill>
                  <a:latin typeface="Times New Roman" panose="02020603050405020304" pitchFamily="18" charset="0"/>
                </a:rPr>
                <a:t>C </a:t>
              </a:r>
              <a:r>
                <a:rPr kumimoji="1" lang="en-US" altLang="zh-CN" sz="2400" b="1">
                  <a:solidFill>
                    <a:srgbClr val="000000"/>
                  </a:solidFill>
                  <a:latin typeface="Times New Roman" panose="02020603050405020304" pitchFamily="18" charset="0"/>
                  <a:sym typeface="Symbol" panose="05050102010706020507" pitchFamily="18" charset="2"/>
                </a:rPr>
                <a:t>= </a:t>
              </a:r>
              <a:r>
                <a:rPr kumimoji="1" lang="en-US" altLang="zh-CN" sz="2400" b="1" i="1">
                  <a:solidFill>
                    <a:srgbClr val="000000"/>
                  </a:solidFill>
                  <a:latin typeface="Times New Roman" panose="02020603050405020304" pitchFamily="18" charset="0"/>
                  <a:sym typeface="Symbol" panose="05050102010706020507" pitchFamily="18" charset="2"/>
                </a:rPr>
                <a:t> </a:t>
              </a:r>
              <a:r>
                <a:rPr kumimoji="1" lang="en-US" altLang="zh-CN" sz="2400" b="1">
                  <a:solidFill>
                    <a:srgbClr val="000000"/>
                  </a:solidFill>
                  <a:latin typeface="Times New Roman" panose="02020603050405020304" pitchFamily="18" charset="0"/>
                  <a:sym typeface="Symbol" panose="05050102010706020507" pitchFamily="18" charset="2"/>
                </a:rPr>
                <a:t></a:t>
              </a:r>
              <a:r>
                <a:rPr kumimoji="1" lang="en-US" altLang="zh-CN" sz="2400" b="1" i="1">
                  <a:solidFill>
                    <a:srgbClr val="000000"/>
                  </a:solidFill>
                  <a:latin typeface="Times New Roman" panose="02020603050405020304" pitchFamily="18" charset="0"/>
                  <a:sym typeface="Kingsoft Phonetic Plain"/>
                </a:rPr>
                <a:t>i</a:t>
              </a:r>
              <a:r>
                <a:rPr kumimoji="1" lang="en-US" altLang="zh-CN" sz="2400" b="1" baseline="-25000">
                  <a:solidFill>
                    <a:srgbClr val="000000"/>
                  </a:solidFill>
                  <a:latin typeface="Times New Roman" panose="02020603050405020304" pitchFamily="18" charset="0"/>
                </a:rPr>
                <a:t>E  </a:t>
              </a:r>
              <a:r>
                <a:rPr kumimoji="1" lang="en-US" altLang="zh-CN" sz="2400" b="1">
                  <a:solidFill>
                    <a:srgbClr val="000000"/>
                  </a:solidFill>
                  <a:latin typeface="Times New Roman" panose="02020603050405020304" pitchFamily="18" charset="0"/>
                  <a:sym typeface="Symbol" panose="05050102010706020507" pitchFamily="18" charset="2"/>
                </a:rPr>
                <a:t>= -0.98 mA</a:t>
              </a:r>
              <a:r>
                <a:rPr kumimoji="1" lang="zh-CN" altLang="en-US" sz="2400" b="1">
                  <a:solidFill>
                    <a:srgbClr val="000000"/>
                  </a:solidFill>
                  <a:latin typeface="Times New Roman" panose="02020603050405020304" pitchFamily="18" charset="0"/>
                  <a:sym typeface="Symbol" panose="05050102010706020507" pitchFamily="18" charset="2"/>
                </a:rPr>
                <a:t>，</a:t>
              </a:r>
            </a:p>
          </p:txBody>
        </p:sp>
      </p:grpSp>
      <p:sp>
        <p:nvSpPr>
          <p:cNvPr id="93" name="Text Box 46"/>
          <p:cNvSpPr txBox="1">
            <a:spLocks noChangeArrowheads="1"/>
          </p:cNvSpPr>
          <p:nvPr/>
        </p:nvSpPr>
        <p:spPr bwMode="auto">
          <a:xfrm>
            <a:off x="4648200" y="4797425"/>
            <a:ext cx="381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400" b="1">
                <a:solidFill>
                  <a:srgbClr val="000000"/>
                </a:solidFill>
                <a:latin typeface="Times New Roman" panose="02020603050405020304" pitchFamily="18" charset="0"/>
                <a:sym typeface="Symbol" panose="05050102010706020507" pitchFamily="18" charset="2"/>
              </a:rPr>
              <a:t></a:t>
            </a:r>
            <a:r>
              <a:rPr kumimoji="1" lang="en-US" altLang="zh-CN" sz="2400" b="1" i="1">
                <a:solidFill>
                  <a:srgbClr val="000000"/>
                </a:solidFill>
                <a:latin typeface="Book Antiqua" panose="02040602050305030304" pitchFamily="18" charset="0"/>
                <a:sym typeface="Symbol" panose="05050102010706020507" pitchFamily="18" charset="2"/>
              </a:rPr>
              <a:t>v</a:t>
            </a:r>
            <a:r>
              <a:rPr kumimoji="1" lang="en-US" altLang="zh-CN" sz="2400" b="1" baseline="-25000">
                <a:solidFill>
                  <a:srgbClr val="000000"/>
                </a:solidFill>
                <a:latin typeface="Times New Roman" panose="02020603050405020304" pitchFamily="18" charset="0"/>
              </a:rPr>
              <a:t>O</a:t>
            </a:r>
            <a:r>
              <a:rPr kumimoji="1" lang="en-US" altLang="zh-CN" sz="2400" b="1">
                <a:solidFill>
                  <a:srgbClr val="000000"/>
                </a:solidFill>
                <a:latin typeface="Times New Roman" panose="02020603050405020304" pitchFamily="18" charset="0"/>
                <a:sym typeface="Symbol" panose="05050102010706020507" pitchFamily="18" charset="2"/>
              </a:rPr>
              <a:t> = -</a:t>
            </a:r>
            <a:r>
              <a:rPr kumimoji="1" lang="en-US" altLang="zh-CN" sz="2400" b="1" i="1">
                <a:solidFill>
                  <a:srgbClr val="000000"/>
                </a:solidFill>
                <a:latin typeface="Times New Roman" panose="02020603050405020304" pitchFamily="18" charset="0"/>
                <a:sym typeface="Kingsoft Phonetic Plain"/>
              </a:rPr>
              <a:t>i</a:t>
            </a:r>
            <a:r>
              <a:rPr kumimoji="1" lang="en-US" altLang="zh-CN" sz="2400" b="1" baseline="-25000">
                <a:solidFill>
                  <a:srgbClr val="000000"/>
                </a:solidFill>
                <a:latin typeface="Times New Roman" panose="02020603050405020304" pitchFamily="18" charset="0"/>
              </a:rPr>
              <a:t>C</a:t>
            </a:r>
            <a:r>
              <a:rPr kumimoji="1" lang="en-US" altLang="zh-CN" sz="2400" b="1">
                <a:solidFill>
                  <a:srgbClr val="000000"/>
                </a:solidFill>
                <a:latin typeface="Times New Roman" panose="02020603050405020304" pitchFamily="18" charset="0"/>
                <a:sym typeface="Symbol" panose="05050102010706020507" pitchFamily="18" charset="2"/>
              </a:rPr>
              <a:t>•</a:t>
            </a:r>
            <a:r>
              <a:rPr kumimoji="1" lang="en-US" altLang="zh-CN" sz="2400" b="1" baseline="-25000">
                <a:solidFill>
                  <a:srgbClr val="000000"/>
                </a:solidFill>
                <a:latin typeface="Times New Roman" panose="02020603050405020304" pitchFamily="18" charset="0"/>
              </a:rPr>
              <a:t> </a:t>
            </a:r>
            <a:r>
              <a:rPr kumimoji="1" lang="en-US" altLang="zh-CN" sz="2400" b="1" i="1">
                <a:solidFill>
                  <a:srgbClr val="000000"/>
                </a:solidFill>
                <a:latin typeface="Times New Roman" panose="02020603050405020304" pitchFamily="18" charset="0"/>
              </a:rPr>
              <a:t>R</a:t>
            </a:r>
            <a:r>
              <a:rPr kumimoji="1" lang="en-US" altLang="zh-CN" sz="2400" b="1" baseline="-25000">
                <a:solidFill>
                  <a:srgbClr val="000000"/>
                </a:solidFill>
                <a:latin typeface="Times New Roman" panose="02020603050405020304" pitchFamily="18" charset="0"/>
              </a:rPr>
              <a:t>L </a:t>
            </a:r>
            <a:r>
              <a:rPr kumimoji="1" lang="en-US" altLang="zh-CN" sz="2400" b="1">
                <a:solidFill>
                  <a:srgbClr val="000000"/>
                </a:solidFill>
                <a:latin typeface="Times New Roman" panose="02020603050405020304" pitchFamily="18" charset="0"/>
                <a:sym typeface="Symbol" panose="05050102010706020507" pitchFamily="18" charset="2"/>
              </a:rPr>
              <a:t>= 0.98 V</a:t>
            </a:r>
            <a:r>
              <a:rPr kumimoji="1" lang="zh-CN" altLang="en-US" sz="2400" b="1">
                <a:solidFill>
                  <a:srgbClr val="000000"/>
                </a:solidFill>
                <a:latin typeface="Times New Roman" panose="02020603050405020304" pitchFamily="18" charset="0"/>
                <a:sym typeface="Symbol" panose="05050102010706020507" pitchFamily="18" charset="2"/>
              </a:rPr>
              <a:t>，</a:t>
            </a:r>
          </a:p>
        </p:txBody>
      </p:sp>
      <p:grpSp>
        <p:nvGrpSpPr>
          <p:cNvPr id="94" name="Group 47"/>
          <p:cNvGrpSpPr>
            <a:grpSpLocks/>
          </p:cNvGrpSpPr>
          <p:nvPr/>
        </p:nvGrpSpPr>
        <p:grpSpPr bwMode="auto">
          <a:xfrm>
            <a:off x="5791200" y="4221163"/>
            <a:ext cx="2667000" cy="457200"/>
            <a:chOff x="3648" y="2736"/>
            <a:chExt cx="1680" cy="288"/>
          </a:xfrm>
        </p:grpSpPr>
        <p:sp>
          <p:nvSpPr>
            <p:cNvPr id="20492" name="Text Box 48"/>
            <p:cNvSpPr txBox="1">
              <a:spLocks noChangeArrowheads="1"/>
            </p:cNvSpPr>
            <p:nvPr/>
          </p:nvSpPr>
          <p:spPr bwMode="auto">
            <a:xfrm>
              <a:off x="3648" y="2736"/>
              <a:ext cx="3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Times New Roman" panose="02020603050405020304" pitchFamily="18" charset="0"/>
                  <a:ea typeface="楷体_GB2312" pitchFamily="49" charset="-122"/>
                </a:rPr>
                <a:t>当</a:t>
              </a:r>
              <a:endParaRPr kumimoji="1" lang="zh-CN" altLang="en-US" sz="2000" b="1" baseline="-25000">
                <a:solidFill>
                  <a:srgbClr val="000000"/>
                </a:solidFill>
                <a:latin typeface="Times New Roman" panose="02020603050405020304" pitchFamily="18" charset="0"/>
                <a:ea typeface="楷体_GB2312" pitchFamily="49" charset="-122"/>
              </a:endParaRPr>
            </a:p>
          </p:txBody>
        </p:sp>
        <p:sp>
          <p:nvSpPr>
            <p:cNvPr id="20493" name="Text Box 49"/>
            <p:cNvSpPr txBox="1">
              <a:spLocks noChangeArrowheads="1"/>
            </p:cNvSpPr>
            <p:nvPr/>
          </p:nvSpPr>
          <p:spPr bwMode="auto">
            <a:xfrm>
              <a:off x="3984" y="2736"/>
              <a:ext cx="13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zh-CN" sz="2400" b="1">
                  <a:solidFill>
                    <a:srgbClr val="000000"/>
                  </a:solidFill>
                  <a:latin typeface="Times New Roman" panose="02020603050405020304" pitchFamily="18" charset="0"/>
                  <a:sym typeface="Symbol" panose="05050102010706020507" pitchFamily="18" charset="2"/>
                </a:rPr>
                <a:t></a:t>
              </a:r>
              <a:r>
                <a:rPr kumimoji="1" lang="en-US" altLang="zh-CN" sz="2400" b="1">
                  <a:solidFill>
                    <a:srgbClr val="000000"/>
                  </a:solidFill>
                  <a:latin typeface="Times New Roman" panose="02020603050405020304" pitchFamily="18" charset="0"/>
                </a:rPr>
                <a:t> = 0.98 </a:t>
              </a:r>
              <a:r>
                <a:rPr kumimoji="1" lang="zh-CN" altLang="en-US" sz="2400" b="1">
                  <a:solidFill>
                    <a:srgbClr val="000000"/>
                  </a:solidFill>
                  <a:latin typeface="Times New Roman" panose="02020603050405020304" pitchFamily="18" charset="0"/>
                  <a:ea typeface="楷体_GB2312" pitchFamily="49" charset="-122"/>
                </a:rPr>
                <a:t>时</a:t>
              </a:r>
              <a:r>
                <a:rPr kumimoji="1" lang="zh-CN" altLang="en-US" sz="2400" b="1">
                  <a:solidFill>
                    <a:srgbClr val="000000"/>
                  </a:solidFill>
                  <a:latin typeface="Times New Roman" panose="02020603050405020304" pitchFamily="18"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strips(downRight)">
                                      <p:cBhvr>
                                        <p:cTn id="7" dur="500"/>
                                        <p:tgtEl>
                                          <p:spTgt spid="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strips(downRight)">
                                      <p:cBhvr>
                                        <p:cTn id="12" dur="500"/>
                                        <p:tgtEl>
                                          <p:spTgt spid="8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94"/>
                                        </p:tgtEl>
                                        <p:attrNameLst>
                                          <p:attrName>style.visibility</p:attrName>
                                        </p:attrNameLst>
                                      </p:cBhvr>
                                      <p:to>
                                        <p:strVal val="visible"/>
                                      </p:to>
                                    </p:set>
                                    <p:animEffect transition="in" filter="strips(downRight)">
                                      <p:cBhvr>
                                        <p:cTn id="17" dur="500"/>
                                        <p:tgtEl>
                                          <p:spTgt spid="9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90"/>
                                        </p:tgtEl>
                                        <p:attrNameLst>
                                          <p:attrName>style.visibility</p:attrName>
                                        </p:attrNameLst>
                                      </p:cBhvr>
                                      <p:to>
                                        <p:strVal val="visible"/>
                                      </p:to>
                                    </p:set>
                                    <p:animEffect transition="in" filter="strips(downRight)">
                                      <p:cBhvr>
                                        <p:cTn id="22" dur="500"/>
                                        <p:tgtEl>
                                          <p:spTgt spid="9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3"/>
                                        </p:tgtEl>
                                        <p:attrNameLst>
                                          <p:attrName>style.visibility</p:attrName>
                                        </p:attrNameLst>
                                      </p:cBhvr>
                                      <p:to>
                                        <p:strVal val="visible"/>
                                      </p:to>
                                    </p:set>
                                    <p:animEffect transition="in" filter="wipe(left)">
                                      <p:cBhvr>
                                        <p:cTn id="27" dur="500"/>
                                        <p:tgtEl>
                                          <p:spTgt spid="9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wipe(left)">
                                      <p:cBhvr>
                                        <p:cTn id="32" dur="500"/>
                                        <p:tgtEl>
                                          <p:spTgt spid="6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wipe(left)">
                                      <p:cBhvr>
                                        <p:cTn id="3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utoUpdateAnimBg="0"/>
      <p:bldP spid="93"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p:nvPr>
        </p:nvSpPr>
        <p:spPr>
          <a:xfrm>
            <a:off x="701675" y="71438"/>
            <a:ext cx="7888288" cy="646112"/>
          </a:xfrm>
        </p:spPr>
        <p:txBody>
          <a:bodyPr/>
          <a:lstStyle/>
          <a:p>
            <a:r>
              <a:rPr lang="en-US" altLang="zh-CN"/>
              <a:t>5.1.2  </a:t>
            </a:r>
            <a:r>
              <a:rPr lang="zh-CN" altLang="en-US"/>
              <a:t>放大状态下</a:t>
            </a:r>
            <a:r>
              <a:rPr lang="en-US" altLang="zh-CN"/>
              <a:t>BJT</a:t>
            </a:r>
            <a:r>
              <a:rPr lang="zh-CN" altLang="en-US"/>
              <a:t>的工作原理</a:t>
            </a:r>
          </a:p>
        </p:txBody>
      </p:sp>
      <p:sp>
        <p:nvSpPr>
          <p:cNvPr id="4" name="Text Box 2"/>
          <p:cNvSpPr txBox="1">
            <a:spLocks noChangeArrowheads="1"/>
          </p:cNvSpPr>
          <p:nvPr/>
        </p:nvSpPr>
        <p:spPr bwMode="auto">
          <a:xfrm>
            <a:off x="647700" y="944563"/>
            <a:ext cx="7993063" cy="4205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5000"/>
              </a:lnSpc>
              <a:spcBef>
                <a:spcPct val="30000"/>
              </a:spcBef>
            </a:pPr>
            <a:r>
              <a:rPr kumimoji="1" lang="en-US" altLang="zh-CN" sz="2600" b="1">
                <a:solidFill>
                  <a:srgbClr val="000000"/>
                </a:solidFill>
                <a:latin typeface="Times New Roman" panose="02020603050405020304" pitchFamily="18" charset="0"/>
                <a:ea typeface="楷体_GB2312" pitchFamily="49" charset="-122"/>
                <a:sym typeface="Symbol" panose="05050102010706020507" pitchFamily="18" charset="2"/>
              </a:rPr>
              <a:t>        </a:t>
            </a:r>
            <a:r>
              <a:rPr kumimoji="1" lang="zh-CN" altLang="en-US" sz="2600" b="1">
                <a:solidFill>
                  <a:srgbClr val="000000"/>
                </a:solidFill>
                <a:latin typeface="Times New Roman" panose="02020603050405020304" pitchFamily="18" charset="0"/>
                <a:ea typeface="楷体_GB2312" pitchFamily="49" charset="-122"/>
                <a:sym typeface="Symbol" panose="05050102010706020507" pitchFamily="18" charset="2"/>
              </a:rPr>
              <a:t>综上所述，三极管的放大作用，主要是依靠它的发射极电流能够通过基区传输，然后到达集电极而实现的。</a:t>
            </a:r>
          </a:p>
          <a:p>
            <a:pPr>
              <a:lnSpc>
                <a:spcPct val="135000"/>
              </a:lnSpc>
              <a:spcBef>
                <a:spcPct val="30000"/>
              </a:spcBef>
            </a:pPr>
            <a:r>
              <a:rPr kumimoji="1" lang="zh-CN" altLang="en-US" sz="2600" b="1">
                <a:solidFill>
                  <a:srgbClr val="000000"/>
                </a:solidFill>
                <a:latin typeface="Times New Roman" panose="02020603050405020304" pitchFamily="18" charset="0"/>
                <a:ea typeface="楷体_GB2312" pitchFamily="49" charset="-122"/>
                <a:sym typeface="Symbol" panose="05050102010706020507" pitchFamily="18" charset="2"/>
              </a:rPr>
              <a:t>实现这一传输过程的两个条件是：</a:t>
            </a:r>
          </a:p>
          <a:p>
            <a:pPr>
              <a:lnSpc>
                <a:spcPct val="135000"/>
              </a:lnSpc>
              <a:spcBef>
                <a:spcPct val="30000"/>
              </a:spcBef>
            </a:pPr>
            <a:r>
              <a:rPr kumimoji="1" lang="zh-CN" altLang="en-US" sz="26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600" b="1">
                <a:solidFill>
                  <a:srgbClr val="000000"/>
                </a:solidFill>
                <a:latin typeface="Times New Roman" panose="02020603050405020304" pitchFamily="18" charset="0"/>
                <a:ea typeface="楷体_GB2312" pitchFamily="49" charset="-122"/>
                <a:sym typeface="Symbol" panose="05050102010706020507" pitchFamily="18" charset="2"/>
              </a:rPr>
              <a:t>1</a:t>
            </a:r>
            <a:r>
              <a:rPr kumimoji="1" lang="zh-CN" altLang="en-US" sz="26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zh-CN" altLang="en-US" sz="2600" b="1">
                <a:solidFill>
                  <a:srgbClr val="FF3300"/>
                </a:solidFill>
                <a:latin typeface="Times New Roman" panose="02020603050405020304" pitchFamily="18" charset="0"/>
                <a:ea typeface="楷体_GB2312" pitchFamily="49" charset="-122"/>
                <a:sym typeface="Symbol" panose="05050102010706020507" pitchFamily="18" charset="2"/>
              </a:rPr>
              <a:t>内部条件：</a:t>
            </a:r>
            <a:r>
              <a:rPr kumimoji="1" lang="zh-CN" altLang="en-US" sz="2600" b="1">
                <a:solidFill>
                  <a:srgbClr val="000066"/>
                </a:solidFill>
                <a:latin typeface="Times New Roman" panose="02020603050405020304" pitchFamily="18" charset="0"/>
                <a:ea typeface="楷体_GB2312" pitchFamily="49" charset="-122"/>
                <a:sym typeface="Symbol" panose="05050102010706020507" pitchFamily="18" charset="2"/>
              </a:rPr>
              <a:t>发射区杂质浓度远大于基区杂质浓度，且基区很薄。</a:t>
            </a:r>
          </a:p>
          <a:p>
            <a:pPr>
              <a:lnSpc>
                <a:spcPct val="135000"/>
              </a:lnSpc>
              <a:spcBef>
                <a:spcPct val="30000"/>
              </a:spcBef>
            </a:pPr>
            <a:r>
              <a:rPr kumimoji="1" lang="zh-CN" altLang="en-US" sz="26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600" b="1">
                <a:solidFill>
                  <a:srgbClr val="000000"/>
                </a:solidFill>
                <a:latin typeface="Times New Roman" panose="02020603050405020304" pitchFamily="18" charset="0"/>
                <a:ea typeface="楷体_GB2312" pitchFamily="49" charset="-122"/>
                <a:sym typeface="Symbol" panose="05050102010706020507" pitchFamily="18" charset="2"/>
              </a:rPr>
              <a:t>2</a:t>
            </a:r>
            <a:r>
              <a:rPr kumimoji="1" lang="zh-CN" altLang="en-US" sz="26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zh-CN" altLang="en-US" sz="2600" b="1">
                <a:solidFill>
                  <a:srgbClr val="FF3300"/>
                </a:solidFill>
                <a:latin typeface="Times New Roman" panose="02020603050405020304" pitchFamily="18" charset="0"/>
                <a:ea typeface="楷体_GB2312" pitchFamily="49" charset="-122"/>
                <a:sym typeface="Symbol" panose="05050102010706020507" pitchFamily="18" charset="2"/>
              </a:rPr>
              <a:t>外部条件：</a:t>
            </a:r>
            <a:r>
              <a:rPr kumimoji="1" lang="zh-CN" altLang="en-US" sz="2600" b="1">
                <a:solidFill>
                  <a:srgbClr val="000066"/>
                </a:solidFill>
                <a:latin typeface="Times New Roman" panose="02020603050405020304" pitchFamily="18" charset="0"/>
                <a:ea typeface="楷体_GB2312" pitchFamily="49" charset="-122"/>
                <a:sym typeface="Symbol" panose="05050102010706020507" pitchFamily="18" charset="2"/>
              </a:rPr>
              <a:t>发射结正向偏置，集电结反向偏置。</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Right)">
                                      <p:cBhvr>
                                        <p:cTn id="7" dur="500"/>
                                        <p:tgtEl>
                                          <p:spTgt spid="4">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Right)">
                                      <p:cBhvr>
                                        <p:cTn id="12" dur="500"/>
                                        <p:tgtEl>
                                          <p:spTgt spid="4">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Right)">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11188" y="981075"/>
            <a:ext cx="7772400" cy="719138"/>
          </a:xfrm>
        </p:spPr>
        <p:txBody>
          <a:bodyPr rtlCol="0"/>
          <a:lstStyle/>
          <a:p>
            <a:pPr fontAlgn="auto">
              <a:spcAft>
                <a:spcPts val="0"/>
              </a:spcAft>
              <a:defRPr/>
            </a:pPr>
            <a:r>
              <a:rPr lang="en-US" altLang="zh-CN" dirty="0"/>
              <a:t>5.2  </a:t>
            </a:r>
            <a:r>
              <a:rPr lang="zh-CN" altLang="en-US" dirty="0"/>
              <a:t>基本共射极放大电路</a:t>
            </a:r>
          </a:p>
        </p:txBody>
      </p:sp>
      <p:sp>
        <p:nvSpPr>
          <p:cNvPr id="32771" name="副标题 2"/>
          <p:cNvSpPr>
            <a:spLocks noGrp="1"/>
          </p:cNvSpPr>
          <p:nvPr>
            <p:ph type="subTitle" idx="1"/>
          </p:nvPr>
        </p:nvSpPr>
        <p:spPr>
          <a:xfrm>
            <a:off x="900113" y="1989138"/>
            <a:ext cx="7488237" cy="3649662"/>
          </a:xfrm>
        </p:spPr>
        <p:txBody>
          <a:bodyPr/>
          <a:lstStyle/>
          <a:p>
            <a:endParaRPr lang="en-US" altLang="zh-CN"/>
          </a:p>
          <a:p>
            <a:r>
              <a:rPr lang="en-US" altLang="zh-CN"/>
              <a:t>5.2.1   </a:t>
            </a:r>
            <a:r>
              <a:rPr lang="zh-CN" altLang="en-US"/>
              <a:t>基本共射极放大电路的组成</a:t>
            </a:r>
          </a:p>
          <a:p>
            <a:r>
              <a:rPr lang="en-US" altLang="zh-CN"/>
              <a:t>5.2.2   </a:t>
            </a:r>
            <a:r>
              <a:rPr lang="zh-CN" altLang="en-US"/>
              <a:t>基本共射极放大电路的工作原理</a:t>
            </a:r>
          </a:p>
          <a:p>
            <a:endParaRPr lang="zh-CN" altLang="en-US"/>
          </a:p>
        </p:txBody>
      </p:sp>
    </p:spTree>
    <p:extLst>
      <p:ext uri="{BB962C8B-B14F-4D97-AF65-F5344CB8AC3E}">
        <p14:creationId xmlns:p14="http://schemas.microsoft.com/office/powerpoint/2010/main" val="4250974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标题 1"/>
          <p:cNvSpPr>
            <a:spLocks noGrp="1"/>
          </p:cNvSpPr>
          <p:nvPr>
            <p:ph type="title"/>
          </p:nvPr>
        </p:nvSpPr>
        <p:spPr>
          <a:xfrm>
            <a:off x="701675" y="71438"/>
            <a:ext cx="7888288" cy="646112"/>
          </a:xfrm>
        </p:spPr>
        <p:txBody>
          <a:bodyPr/>
          <a:lstStyle/>
          <a:p>
            <a:r>
              <a:rPr lang="en-US" altLang="zh-CN"/>
              <a:t>5.2.1  </a:t>
            </a:r>
            <a:r>
              <a:rPr lang="zh-CN" altLang="en-US"/>
              <a:t>基本共射极放大电路的组成</a:t>
            </a:r>
          </a:p>
        </p:txBody>
      </p:sp>
      <p:pic>
        <p:nvPicPr>
          <p:cNvPr id="33795" name="Picture 16" descr="4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174750"/>
            <a:ext cx="3965575" cy="290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7725" y="1230313"/>
            <a:ext cx="3990975" cy="2827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528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标题 1"/>
          <p:cNvSpPr>
            <a:spLocks noGrp="1"/>
          </p:cNvSpPr>
          <p:nvPr>
            <p:ph type="title"/>
          </p:nvPr>
        </p:nvSpPr>
        <p:spPr>
          <a:xfrm>
            <a:off x="701675" y="71438"/>
            <a:ext cx="7888288" cy="646112"/>
          </a:xfrm>
        </p:spPr>
        <p:txBody>
          <a:bodyPr/>
          <a:lstStyle/>
          <a:p>
            <a:r>
              <a:rPr lang="en-US" altLang="zh-CN"/>
              <a:t>5.2.2  </a:t>
            </a:r>
            <a:r>
              <a:rPr lang="zh-CN" altLang="en-US"/>
              <a:t>基本共射极放大电路的工作原理</a:t>
            </a:r>
          </a:p>
        </p:txBody>
      </p:sp>
      <p:sp>
        <p:nvSpPr>
          <p:cNvPr id="34819" name="Text Box 5"/>
          <p:cNvSpPr txBox="1">
            <a:spLocks noChangeArrowheads="1"/>
          </p:cNvSpPr>
          <p:nvPr/>
        </p:nvSpPr>
        <p:spPr bwMode="auto">
          <a:xfrm>
            <a:off x="539750" y="692150"/>
            <a:ext cx="5437188"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800" b="1">
                <a:solidFill>
                  <a:srgbClr val="800000"/>
                </a:solidFill>
                <a:latin typeface="Times New Roman" panose="02020603050405020304" pitchFamily="18" charset="0"/>
                <a:ea typeface="楷体_GB2312" pitchFamily="49" charset="-122"/>
              </a:rPr>
              <a:t>1.  </a:t>
            </a:r>
            <a:r>
              <a:rPr kumimoji="1" lang="zh-CN" altLang="en-US" sz="2800" b="1">
                <a:solidFill>
                  <a:srgbClr val="800000"/>
                </a:solidFill>
                <a:latin typeface="Times New Roman" panose="02020603050405020304" pitchFamily="18" charset="0"/>
                <a:ea typeface="楷体_GB2312" pitchFamily="49" charset="-122"/>
              </a:rPr>
              <a:t>静态</a:t>
            </a:r>
          </a:p>
        </p:txBody>
      </p:sp>
      <p:sp>
        <p:nvSpPr>
          <p:cNvPr id="11" name="Rectangle 32"/>
          <p:cNvSpPr>
            <a:spLocks noChangeArrowheads="1"/>
          </p:cNvSpPr>
          <p:nvPr/>
        </p:nvSpPr>
        <p:spPr bwMode="auto">
          <a:xfrm>
            <a:off x="719138" y="1376363"/>
            <a:ext cx="3565525" cy="157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5000"/>
              </a:lnSpc>
              <a:spcBef>
                <a:spcPct val="5000"/>
              </a:spcBef>
            </a:pP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输入信号</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Book Antiqua" panose="02040602050305030304" pitchFamily="18" charset="0"/>
                <a:ea typeface="楷体_GB2312" pitchFamily="49" charset="-122"/>
              </a:rPr>
              <a:t>i</a:t>
            </a:r>
            <a:r>
              <a:rPr kumimoji="1" lang="zh-CN" altLang="en-US" sz="2400" b="1">
                <a:solidFill>
                  <a:srgbClr val="000000"/>
                </a:solidFill>
                <a:latin typeface="Times New Roman" panose="02020603050405020304" pitchFamily="18" charset="0"/>
                <a:ea typeface="楷体_GB2312" pitchFamily="49" charset="-122"/>
                <a:cs typeface="Times New Roman" panose="02020603050405020304" pitchFamily="18" charset="0"/>
              </a:rPr>
              <a:t>＝</a:t>
            </a:r>
            <a:r>
              <a:rPr kumimoji="1" lang="en-US" altLang="zh-CN" sz="2400" b="1">
                <a:solidFill>
                  <a:srgbClr val="000000"/>
                </a:solidFill>
                <a:latin typeface="Times New Roman" panose="02020603050405020304" pitchFamily="18" charset="0"/>
                <a:ea typeface="楷体_GB2312" pitchFamily="49" charset="-122"/>
              </a:rPr>
              <a:t>0</a:t>
            </a:r>
            <a:r>
              <a:rPr kumimoji="1" lang="zh-CN" altLang="en-US" sz="2400" b="1">
                <a:solidFill>
                  <a:srgbClr val="000000"/>
                </a:solidFill>
                <a:latin typeface="Times New Roman" panose="02020603050405020304" pitchFamily="18" charset="0"/>
                <a:ea typeface="楷体_GB2312" pitchFamily="49" charset="-122"/>
              </a:rPr>
              <a:t>时，放大电路的工作状态称为静态或直流工作状态。 </a:t>
            </a:r>
          </a:p>
        </p:txBody>
      </p:sp>
      <p:pic>
        <p:nvPicPr>
          <p:cNvPr id="12" name="Picture 33" descr="4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873125"/>
            <a:ext cx="4464050" cy="326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34"/>
          <p:cNvSpPr>
            <a:spLocks noChangeArrowheads="1"/>
          </p:cNvSpPr>
          <p:nvPr/>
        </p:nvSpPr>
        <p:spPr bwMode="auto">
          <a:xfrm>
            <a:off x="6110288" y="4184650"/>
            <a:ext cx="1270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000" b="1">
                <a:solidFill>
                  <a:srgbClr val="000000"/>
                </a:solidFill>
                <a:latin typeface="Times New Roman" panose="02020603050405020304" pitchFamily="18" charset="0"/>
                <a:ea typeface="楷体_GB2312" pitchFamily="49" charset="-122"/>
              </a:rPr>
              <a:t>直流通路 </a:t>
            </a:r>
          </a:p>
        </p:txBody>
      </p:sp>
      <p:graphicFrame>
        <p:nvGraphicFramePr>
          <p:cNvPr id="14" name="Object 35"/>
          <p:cNvGraphicFramePr>
            <a:graphicFrameLocks noChangeAspect="1"/>
          </p:cNvGraphicFramePr>
          <p:nvPr/>
        </p:nvGraphicFramePr>
        <p:xfrm>
          <a:off x="900113" y="3151188"/>
          <a:ext cx="2209800" cy="914400"/>
        </p:xfrm>
        <a:graphic>
          <a:graphicData uri="http://schemas.openxmlformats.org/presentationml/2006/ole">
            <mc:AlternateContent xmlns:mc="http://schemas.openxmlformats.org/markup-compatibility/2006">
              <mc:Choice xmlns:v="urn:schemas-microsoft-com:vml" Requires="v">
                <p:oleObj spid="_x0000_s2054" name="公式" r:id="rId4" imgW="1104900" imgH="457200" progId="Equation.3">
                  <p:embed/>
                </p:oleObj>
              </mc:Choice>
              <mc:Fallback>
                <p:oleObj name="公式" r:id="rId4" imgW="1104900" imgH="457200" progId="Equation.3">
                  <p:embed/>
                  <p:pic>
                    <p:nvPicPr>
                      <p:cNvPr id="14" name="Object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3151188"/>
                        <a:ext cx="2209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36"/>
          <p:cNvGraphicFramePr>
            <a:graphicFrameLocks noChangeAspect="1"/>
          </p:cNvGraphicFramePr>
          <p:nvPr/>
        </p:nvGraphicFramePr>
        <p:xfrm>
          <a:off x="860425" y="4159250"/>
          <a:ext cx="3148013" cy="482600"/>
        </p:xfrm>
        <a:graphic>
          <a:graphicData uri="http://schemas.openxmlformats.org/presentationml/2006/ole">
            <mc:AlternateContent xmlns:mc="http://schemas.openxmlformats.org/markup-compatibility/2006">
              <mc:Choice xmlns:v="urn:schemas-microsoft-com:vml" Requires="v">
                <p:oleObj spid="_x0000_s2055" name="公式" r:id="rId6" imgW="1574800" imgH="241300" progId="Equation.3">
                  <p:embed/>
                </p:oleObj>
              </mc:Choice>
              <mc:Fallback>
                <p:oleObj name="公式" r:id="rId6" imgW="1574800" imgH="241300" progId="Equation.3">
                  <p:embed/>
                  <p:pic>
                    <p:nvPicPr>
                      <p:cNvPr id="15" name="Object 3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0425" y="4159250"/>
                        <a:ext cx="3148013"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37"/>
          <p:cNvSpPr>
            <a:spLocks noChangeArrowheads="1"/>
          </p:cNvSpPr>
          <p:nvPr/>
        </p:nvSpPr>
        <p:spPr bwMode="auto">
          <a:xfrm>
            <a:off x="823913" y="4879975"/>
            <a:ext cx="2595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CEQ</a:t>
            </a:r>
            <a:r>
              <a:rPr kumimoji="1" lang="en-US" altLang="zh-CN"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CC</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25000">
                <a:solidFill>
                  <a:srgbClr val="000000"/>
                </a:solidFill>
                <a:latin typeface="Times New Roman" panose="02020603050405020304" pitchFamily="18" charset="0"/>
                <a:ea typeface="楷体_GB2312" pitchFamily="49" charset="-122"/>
              </a:rPr>
              <a:t>CQ</a:t>
            </a: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25000">
                <a:solidFill>
                  <a:srgbClr val="000000"/>
                </a:solidFill>
                <a:latin typeface="Times New Roman" panose="02020603050405020304" pitchFamily="18" charset="0"/>
                <a:ea typeface="楷体_GB2312" pitchFamily="49" charset="-122"/>
              </a:rPr>
              <a:t>c</a:t>
            </a:r>
            <a:r>
              <a:rPr kumimoji="1" lang="en-US" altLang="zh-CN" sz="2400" b="1">
                <a:solidFill>
                  <a:srgbClr val="000000"/>
                </a:solidFill>
                <a:latin typeface="Times New Roman" panose="02020603050405020304" pitchFamily="18" charset="0"/>
                <a:ea typeface="楷体_GB2312" pitchFamily="49" charset="-122"/>
              </a:rPr>
              <a:t> </a:t>
            </a:r>
          </a:p>
        </p:txBody>
      </p:sp>
    </p:spTree>
    <p:extLst>
      <p:ext uri="{BB962C8B-B14F-4D97-AF65-F5344CB8AC3E}">
        <p14:creationId xmlns:p14="http://schemas.microsoft.com/office/powerpoint/2010/main" val="40626884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ox(in)">
                                      <p:cBhvr>
                                        <p:cTn id="12" dur="500"/>
                                        <p:tgtEl>
                                          <p:spTgt spid="12"/>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8" presetClass="entr" presetSubtype="6"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strips(downRight)">
                                      <p:cBhvr>
                                        <p:cTn id="20" dur="500"/>
                                        <p:tgtEl>
                                          <p:spTgt spid="1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6"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strips(downRight)">
                                      <p:cBhvr>
                                        <p:cTn id="25" dur="500"/>
                                        <p:tgtEl>
                                          <p:spTgt spid="1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strips(downRight)">
                                      <p:cBhvr>
                                        <p:cTn id="3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标题 1"/>
          <p:cNvSpPr>
            <a:spLocks noGrp="1"/>
          </p:cNvSpPr>
          <p:nvPr>
            <p:ph type="title"/>
          </p:nvPr>
        </p:nvSpPr>
        <p:spPr>
          <a:xfrm>
            <a:off x="701675" y="71438"/>
            <a:ext cx="7888288" cy="646112"/>
          </a:xfrm>
        </p:spPr>
        <p:txBody>
          <a:bodyPr/>
          <a:lstStyle/>
          <a:p>
            <a:r>
              <a:rPr lang="en-US" altLang="zh-CN"/>
              <a:t>5.2.2  </a:t>
            </a:r>
            <a:r>
              <a:rPr lang="zh-CN" altLang="en-US"/>
              <a:t>基本共射极放大电路的工作原理</a:t>
            </a:r>
          </a:p>
        </p:txBody>
      </p:sp>
      <p:sp>
        <p:nvSpPr>
          <p:cNvPr id="35843" name="Text Box 17"/>
          <p:cNvSpPr txBox="1">
            <a:spLocks noChangeArrowheads="1"/>
          </p:cNvSpPr>
          <p:nvPr/>
        </p:nvSpPr>
        <p:spPr bwMode="auto">
          <a:xfrm>
            <a:off x="539750" y="692150"/>
            <a:ext cx="5437188"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800" b="1">
                <a:solidFill>
                  <a:srgbClr val="800000"/>
                </a:solidFill>
                <a:latin typeface="Times New Roman" panose="02020603050405020304" pitchFamily="18" charset="0"/>
                <a:ea typeface="楷体_GB2312" pitchFamily="49" charset="-122"/>
              </a:rPr>
              <a:t>2.  </a:t>
            </a:r>
            <a:r>
              <a:rPr kumimoji="1" lang="zh-CN" altLang="en-US" sz="2800" b="1">
                <a:solidFill>
                  <a:srgbClr val="800000"/>
                </a:solidFill>
                <a:latin typeface="Times New Roman" panose="02020603050405020304" pitchFamily="18" charset="0"/>
                <a:ea typeface="楷体_GB2312" pitchFamily="49" charset="-122"/>
              </a:rPr>
              <a:t>动态</a:t>
            </a:r>
          </a:p>
        </p:txBody>
      </p:sp>
      <p:sp>
        <p:nvSpPr>
          <p:cNvPr id="35844" name="Rectangle 24"/>
          <p:cNvSpPr>
            <a:spLocks noChangeArrowheads="1"/>
          </p:cNvSpPr>
          <p:nvPr/>
        </p:nvSpPr>
        <p:spPr bwMode="auto">
          <a:xfrm>
            <a:off x="827088" y="1557338"/>
            <a:ext cx="3997325"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40000"/>
              </a:lnSpc>
              <a:spcBef>
                <a:spcPct val="5000"/>
              </a:spcBef>
            </a:pP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输入正弦信号</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s</a:t>
            </a:r>
            <a:r>
              <a:rPr kumimoji="1" lang="zh-CN" altLang="en-US" sz="2400" b="1">
                <a:solidFill>
                  <a:srgbClr val="000000"/>
                </a:solidFill>
                <a:latin typeface="Times New Roman" panose="02020603050405020304" pitchFamily="18" charset="0"/>
                <a:ea typeface="楷体_GB2312" pitchFamily="49" charset="-122"/>
              </a:rPr>
              <a:t>后，电路将处在动态工作情况。此时，</a:t>
            </a:r>
            <a:r>
              <a:rPr kumimoji="1" lang="en-US" altLang="zh-CN" sz="2400" b="1">
                <a:solidFill>
                  <a:srgbClr val="000000"/>
                </a:solidFill>
                <a:latin typeface="Times New Roman" panose="02020603050405020304" pitchFamily="18" charset="0"/>
                <a:ea typeface="楷体_GB2312" pitchFamily="49" charset="-122"/>
              </a:rPr>
              <a:t>BJT</a:t>
            </a:r>
            <a:r>
              <a:rPr kumimoji="1" lang="zh-CN" altLang="en-US" sz="2400" b="1">
                <a:solidFill>
                  <a:srgbClr val="000000"/>
                </a:solidFill>
                <a:latin typeface="Times New Roman" panose="02020603050405020304" pitchFamily="18" charset="0"/>
                <a:ea typeface="楷体_GB2312" pitchFamily="49" charset="-122"/>
              </a:rPr>
              <a:t>各极电流及电压都将在静态值的基础上随输入信号作相应的变化。</a:t>
            </a:r>
            <a:r>
              <a:rPr kumimoji="1" lang="zh-CN" altLang="en-US" sz="2400">
                <a:solidFill>
                  <a:srgbClr val="000000"/>
                </a:solidFill>
                <a:latin typeface="Times New Roman" panose="02020603050405020304" pitchFamily="18" charset="0"/>
                <a:ea typeface="楷体_GB2312" pitchFamily="49" charset="-122"/>
              </a:rPr>
              <a:t> </a:t>
            </a:r>
          </a:p>
        </p:txBody>
      </p:sp>
      <p:grpSp>
        <p:nvGrpSpPr>
          <p:cNvPr id="11" name="Group 25"/>
          <p:cNvGrpSpPr>
            <a:grpSpLocks/>
          </p:cNvGrpSpPr>
          <p:nvPr/>
        </p:nvGrpSpPr>
        <p:grpSpPr bwMode="auto">
          <a:xfrm>
            <a:off x="5327650" y="3176588"/>
            <a:ext cx="3168650" cy="2584450"/>
            <a:chOff x="3243" y="2460"/>
            <a:chExt cx="1996" cy="1628"/>
          </a:xfrm>
        </p:grpSpPr>
        <p:pic>
          <p:nvPicPr>
            <p:cNvPr id="35847" name="Picture 26" descr="4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3" y="2460"/>
              <a:ext cx="1996" cy="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8" name="Rectangle 27"/>
            <p:cNvSpPr>
              <a:spLocks noChangeArrowheads="1"/>
            </p:cNvSpPr>
            <p:nvPr/>
          </p:nvSpPr>
          <p:spPr bwMode="auto">
            <a:xfrm>
              <a:off x="3849" y="3838"/>
              <a:ext cx="80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000" b="1">
                  <a:solidFill>
                    <a:srgbClr val="000000"/>
                  </a:solidFill>
                  <a:latin typeface="Times New Roman" panose="02020603050405020304" pitchFamily="18" charset="0"/>
                  <a:ea typeface="楷体_GB2312" pitchFamily="49" charset="-122"/>
                </a:rPr>
                <a:t>交流通路 </a:t>
              </a:r>
            </a:p>
          </p:txBody>
        </p:sp>
      </p:grpSp>
      <p:pic>
        <p:nvPicPr>
          <p:cNvPr id="35846" name="Picture 28" descr="4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7650" y="731838"/>
            <a:ext cx="3182938" cy="232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68927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a:hlinkClick r:id="rId2" action="ppaction://hlinksldjump"/>
          </p:cNvPr>
          <p:cNvSpPr>
            <a:spLocks noChangeArrowheads="1"/>
          </p:cNvSpPr>
          <p:nvPr/>
        </p:nvSpPr>
        <p:spPr bwMode="auto">
          <a:xfrm>
            <a:off x="822325" y="106363"/>
            <a:ext cx="67024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3000" b="1">
                <a:solidFill>
                  <a:schemeClr val="tx2"/>
                </a:solidFill>
                <a:latin typeface="Arial Narrow" panose="020B0606020202030204" pitchFamily="34" charset="0"/>
                <a:ea typeface="黑体" panose="02010609060101010101" pitchFamily="49" charset="-122"/>
              </a:rPr>
              <a:t>BJT</a:t>
            </a:r>
            <a:r>
              <a:rPr lang="zh-CN" altLang="en-US" sz="3000" b="1">
                <a:solidFill>
                  <a:schemeClr val="tx2"/>
                </a:solidFill>
                <a:latin typeface="Arial Narrow" panose="020B0606020202030204" pitchFamily="34" charset="0"/>
                <a:ea typeface="黑体" panose="02010609060101010101" pitchFamily="49" charset="-122"/>
              </a:rPr>
              <a:t>放大电路的其它组成形式</a:t>
            </a:r>
          </a:p>
        </p:txBody>
      </p:sp>
      <p:pic>
        <p:nvPicPr>
          <p:cNvPr id="10" name="Picture 18" descr="未标题-4 拷贝"/>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3752850"/>
            <a:ext cx="2860675"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descr="未标题-3 拷贝"/>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1263" y="836613"/>
            <a:ext cx="2928937" cy="256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0" descr="445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8875" y="3652838"/>
            <a:ext cx="2349500"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21"/>
          <p:cNvSpPr>
            <a:spLocks noChangeArrowheads="1"/>
          </p:cNvSpPr>
          <p:nvPr/>
        </p:nvSpPr>
        <p:spPr bwMode="auto">
          <a:xfrm>
            <a:off x="538163" y="3429000"/>
            <a:ext cx="2413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300" b="1">
                <a:solidFill>
                  <a:srgbClr val="000000"/>
                </a:solidFill>
                <a:latin typeface="楷体_GB2312" pitchFamily="49" charset="-122"/>
                <a:ea typeface="楷体_GB2312" pitchFamily="49" charset="-122"/>
              </a:rPr>
              <a:t>信号源不共地</a:t>
            </a:r>
            <a:endParaRPr lang="zh-CN" altLang="en-US" sz="2300" b="1" u="sng">
              <a:solidFill>
                <a:srgbClr val="000000"/>
              </a:solidFill>
              <a:latin typeface="楷体_GB2312" pitchFamily="49" charset="-122"/>
              <a:ea typeface="楷体_GB2312" pitchFamily="49" charset="-122"/>
            </a:endParaRPr>
          </a:p>
        </p:txBody>
      </p:sp>
      <p:pic>
        <p:nvPicPr>
          <p:cNvPr id="14" name="Picture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3275" y="673100"/>
            <a:ext cx="3990975" cy="282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26728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trips(downRight)">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ox(in)">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ox(in)">
                                      <p:cBhvr>
                                        <p:cTn id="22" dur="500"/>
                                        <p:tgtEl>
                                          <p:spTgt spid="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ox(in)">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5" descr="445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5263" y="1016000"/>
            <a:ext cx="3678237" cy="354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Rectangle 4">
            <a:hlinkClick r:id="rId3" action="ppaction://hlinksldjump"/>
          </p:cNvPr>
          <p:cNvSpPr>
            <a:spLocks noChangeArrowheads="1"/>
          </p:cNvSpPr>
          <p:nvPr/>
        </p:nvSpPr>
        <p:spPr bwMode="auto">
          <a:xfrm>
            <a:off x="822325" y="106363"/>
            <a:ext cx="67024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3000" b="1">
                <a:solidFill>
                  <a:schemeClr val="tx2"/>
                </a:solidFill>
                <a:latin typeface="Arial Narrow" panose="020B0606020202030204" pitchFamily="34" charset="0"/>
                <a:ea typeface="黑体" panose="02010609060101010101" pitchFamily="49" charset="-122"/>
              </a:rPr>
              <a:t>BJT</a:t>
            </a:r>
            <a:r>
              <a:rPr lang="zh-CN" altLang="en-US" sz="3000" b="1">
                <a:solidFill>
                  <a:schemeClr val="tx2"/>
                </a:solidFill>
                <a:latin typeface="Arial Narrow" panose="020B0606020202030204" pitchFamily="34" charset="0"/>
                <a:ea typeface="黑体" panose="02010609060101010101" pitchFamily="49" charset="-122"/>
              </a:rPr>
              <a:t>放大电路的其它组成形式</a:t>
            </a:r>
          </a:p>
        </p:txBody>
      </p:sp>
    </p:spTree>
    <p:extLst>
      <p:ext uri="{BB962C8B-B14F-4D97-AF65-F5344CB8AC3E}">
        <p14:creationId xmlns:p14="http://schemas.microsoft.com/office/powerpoint/2010/main" val="1436359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标题 1"/>
          <p:cNvSpPr>
            <a:spLocks noGrp="1"/>
          </p:cNvSpPr>
          <p:nvPr>
            <p:ph type="title"/>
          </p:nvPr>
        </p:nvSpPr>
        <p:spPr>
          <a:xfrm>
            <a:off x="701675" y="71438"/>
            <a:ext cx="7888288" cy="646112"/>
          </a:xfrm>
        </p:spPr>
        <p:txBody>
          <a:bodyPr/>
          <a:lstStyle/>
          <a:p>
            <a:r>
              <a:rPr lang="en-US" altLang="zh-CN"/>
              <a:t>4.2.1  </a:t>
            </a:r>
            <a:r>
              <a:rPr lang="zh-CN" altLang="en-US"/>
              <a:t>基本共源极放大电路的组成</a:t>
            </a:r>
          </a:p>
        </p:txBody>
      </p:sp>
      <p:sp>
        <p:nvSpPr>
          <p:cNvPr id="11" name="Text Box 3"/>
          <p:cNvSpPr txBox="1">
            <a:spLocks noChangeArrowheads="1"/>
          </p:cNvSpPr>
          <p:nvPr/>
        </p:nvSpPr>
        <p:spPr bwMode="auto">
          <a:xfrm>
            <a:off x="539750" y="692150"/>
            <a:ext cx="5761038"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800" b="1">
                <a:solidFill>
                  <a:srgbClr val="800000"/>
                </a:solidFill>
                <a:latin typeface="楷体_GB2312" pitchFamily="49" charset="-122"/>
                <a:ea typeface="楷体_GB2312" pitchFamily="49" charset="-122"/>
              </a:rPr>
              <a:t>1. </a:t>
            </a:r>
            <a:r>
              <a:rPr kumimoji="1" lang="zh-CN" altLang="en-US" sz="2800" b="1">
                <a:solidFill>
                  <a:srgbClr val="800000"/>
                </a:solidFill>
                <a:latin typeface="楷体_GB2312" pitchFamily="49" charset="-122"/>
                <a:ea typeface="楷体_GB2312" pitchFamily="49" charset="-122"/>
              </a:rPr>
              <a:t>如何让</a:t>
            </a:r>
            <a:r>
              <a:rPr kumimoji="1" lang="en-US" altLang="zh-CN" sz="2800" b="1">
                <a:solidFill>
                  <a:srgbClr val="800000"/>
                </a:solidFill>
                <a:latin typeface="Times New Roman" panose="02020603050405020304" pitchFamily="18" charset="0"/>
                <a:ea typeface="楷体_GB2312" pitchFamily="49" charset="-122"/>
              </a:rPr>
              <a:t>MOS</a:t>
            </a:r>
            <a:r>
              <a:rPr kumimoji="1" lang="zh-CN" altLang="en-US" sz="2800" b="1">
                <a:solidFill>
                  <a:srgbClr val="800000"/>
                </a:solidFill>
                <a:latin typeface="楷体_GB2312" pitchFamily="49" charset="-122"/>
                <a:ea typeface="楷体_GB2312" pitchFamily="49" charset="-122"/>
              </a:rPr>
              <a:t>管工作在饱和区？</a:t>
            </a:r>
          </a:p>
        </p:txBody>
      </p:sp>
      <p:graphicFrame>
        <p:nvGraphicFramePr>
          <p:cNvPr id="43012" name="Object 6"/>
          <p:cNvGraphicFramePr>
            <a:graphicFrameLocks noChangeAspect="1"/>
          </p:cNvGraphicFramePr>
          <p:nvPr/>
        </p:nvGraphicFramePr>
        <p:xfrm>
          <a:off x="4916488" y="836613"/>
          <a:ext cx="4048125" cy="3294062"/>
        </p:xfrm>
        <a:graphic>
          <a:graphicData uri="http://schemas.openxmlformats.org/presentationml/2006/ole">
            <mc:AlternateContent xmlns:mc="http://schemas.openxmlformats.org/markup-compatibility/2006">
              <mc:Choice xmlns:v="urn:schemas-microsoft-com:vml" Requires="v">
                <p:oleObj spid="_x0000_s3076" name="图片" r:id="rId3" imgW="2246439" imgH="1831061" progId="Word.Picture.8">
                  <p:embed/>
                </p:oleObj>
              </mc:Choice>
              <mc:Fallback>
                <p:oleObj name="图片" r:id="rId3" imgW="2246439" imgH="1831061" progId="Word.Picture.8">
                  <p:embed/>
                  <p:pic>
                    <p:nvPicPr>
                      <p:cNvPr id="43012"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16488" y="836613"/>
                        <a:ext cx="4048125" cy="329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Text Box 8"/>
          <p:cNvSpPr txBox="1">
            <a:spLocks noChangeArrowheads="1"/>
          </p:cNvSpPr>
          <p:nvPr/>
        </p:nvSpPr>
        <p:spPr bwMode="auto">
          <a:xfrm>
            <a:off x="647700" y="1341438"/>
            <a:ext cx="2663825"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400" b="1">
                <a:solidFill>
                  <a:srgbClr val="000000"/>
                </a:solidFill>
                <a:latin typeface="楷体_GB2312" pitchFamily="49" charset="-122"/>
                <a:ea typeface="楷体_GB2312" pitchFamily="49" charset="-122"/>
              </a:rPr>
              <a:t>元件作用</a:t>
            </a:r>
          </a:p>
        </p:txBody>
      </p:sp>
      <p:sp>
        <p:nvSpPr>
          <p:cNvPr id="14" name="Text Box 9"/>
          <p:cNvSpPr txBox="1">
            <a:spLocks noChangeArrowheads="1"/>
          </p:cNvSpPr>
          <p:nvPr/>
        </p:nvSpPr>
        <p:spPr bwMode="auto">
          <a:xfrm>
            <a:off x="719138" y="1881188"/>
            <a:ext cx="4140200" cy="104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GG</a:t>
            </a:r>
            <a:r>
              <a:rPr kumimoji="1" lang="zh-CN" altLang="en-US" sz="2400" b="1">
                <a:solidFill>
                  <a:srgbClr val="000000"/>
                </a:solidFill>
                <a:latin typeface="楷体_GB2312" pitchFamily="49" charset="-122"/>
                <a:ea typeface="楷体_GB2312" pitchFamily="49" charset="-122"/>
              </a:rPr>
              <a:t>：</a:t>
            </a:r>
          </a:p>
          <a:p>
            <a:pPr>
              <a:lnSpc>
                <a:spcPct val="130000"/>
              </a:lnSpc>
            </a:pPr>
            <a:r>
              <a:rPr kumimoji="1" lang="zh-CN" altLang="en-US" sz="2400" b="1">
                <a:solidFill>
                  <a:srgbClr val="000000"/>
                </a:solidFill>
                <a:latin typeface="楷体_GB2312" pitchFamily="49" charset="-122"/>
                <a:ea typeface="楷体_GB2312" pitchFamily="49" charset="-122"/>
              </a:rPr>
              <a:t>提供栅源电压使 </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GS </a:t>
            </a:r>
            <a:r>
              <a:rPr kumimoji="1" lang="en-US" altLang="zh-CN" sz="2400" b="1">
                <a:solidFill>
                  <a:srgbClr val="000000"/>
                </a:solidFill>
                <a:latin typeface="Times New Roman" panose="02020603050405020304" pitchFamily="18" charset="0"/>
                <a:ea typeface="楷体_GB2312" pitchFamily="49" charset="-122"/>
              </a:rPr>
              <a:t>&gt;</a:t>
            </a:r>
            <a:r>
              <a:rPr kumimoji="1" lang="en-US" altLang="zh-CN" b="1">
                <a:solidFill>
                  <a:srgbClr val="000000"/>
                </a:solidFill>
                <a:latin typeface="Arial Narrow" panose="020B0606020202030204" pitchFamily="34" charset="0"/>
              </a:rPr>
              <a:t> </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TN</a:t>
            </a:r>
          </a:p>
        </p:txBody>
      </p:sp>
      <p:sp>
        <p:nvSpPr>
          <p:cNvPr id="15" name="Text Box 11"/>
          <p:cNvSpPr txBox="1">
            <a:spLocks noChangeArrowheads="1"/>
          </p:cNvSpPr>
          <p:nvPr/>
        </p:nvSpPr>
        <p:spPr bwMode="auto">
          <a:xfrm>
            <a:off x="719138" y="3033713"/>
            <a:ext cx="4213225" cy="1516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DD</a:t>
            </a:r>
            <a:r>
              <a:rPr kumimoji="1" lang="zh-CN" altLang="en-US" sz="2400" b="1">
                <a:solidFill>
                  <a:srgbClr val="000000"/>
                </a:solidFill>
                <a:latin typeface="楷体_GB2312" pitchFamily="49" charset="-122"/>
                <a:ea typeface="楷体_GB2312" pitchFamily="49" charset="-122"/>
              </a:rPr>
              <a:t>和</a:t>
            </a: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25000">
                <a:solidFill>
                  <a:srgbClr val="000000"/>
                </a:solidFill>
                <a:latin typeface="Times New Roman" panose="02020603050405020304" pitchFamily="18" charset="0"/>
                <a:ea typeface="楷体_GB2312" pitchFamily="49" charset="-122"/>
              </a:rPr>
              <a:t>d </a:t>
            </a:r>
            <a:r>
              <a:rPr kumimoji="1" lang="zh-CN" altLang="en-US" sz="2400" b="1">
                <a:solidFill>
                  <a:srgbClr val="000000"/>
                </a:solidFill>
                <a:latin typeface="楷体_GB2312" pitchFamily="49" charset="-122"/>
                <a:ea typeface="楷体_GB2312" pitchFamily="49" charset="-122"/>
              </a:rPr>
              <a:t>：</a:t>
            </a:r>
            <a:r>
              <a:rPr kumimoji="1" lang="zh-CN" altLang="en-US" sz="2400" b="1" baseline="-25000">
                <a:solidFill>
                  <a:srgbClr val="000000"/>
                </a:solidFill>
                <a:latin typeface="Times New Roman" panose="02020603050405020304" pitchFamily="18" charset="0"/>
                <a:ea typeface="楷体_GB2312" pitchFamily="49" charset="-122"/>
              </a:rPr>
              <a:t> </a:t>
            </a:r>
          </a:p>
          <a:p>
            <a:pPr>
              <a:lnSpc>
                <a:spcPct val="130000"/>
              </a:lnSpc>
            </a:pPr>
            <a:r>
              <a:rPr kumimoji="1" lang="zh-CN" altLang="en-US" sz="2400" b="1">
                <a:solidFill>
                  <a:srgbClr val="000000"/>
                </a:solidFill>
                <a:latin typeface="楷体_GB2312" pitchFamily="49" charset="-122"/>
                <a:ea typeface="楷体_GB2312" pitchFamily="49" charset="-122"/>
              </a:rPr>
              <a:t>提供合适的漏源电压，使</a:t>
            </a:r>
          </a:p>
          <a:p>
            <a:pPr>
              <a:lnSpc>
                <a:spcPct val="130000"/>
              </a:lnSpc>
            </a:pPr>
            <a:r>
              <a:rPr kumimoji="1" lang="zh-CN" altLang="en-US" sz="2400" b="1">
                <a:solidFill>
                  <a:srgbClr val="000000"/>
                </a:solidFill>
                <a:latin typeface="楷体_GB2312" pitchFamily="49" charset="-122"/>
                <a:ea typeface="楷体_GB2312" pitchFamily="49" charset="-122"/>
              </a:rPr>
              <a:t>         </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DS </a:t>
            </a:r>
            <a:r>
              <a:rPr kumimoji="1" lang="en-US" altLang="zh-CN" sz="2400" b="1">
                <a:solidFill>
                  <a:srgbClr val="000000"/>
                </a:solidFill>
                <a:latin typeface="Times New Roman" panose="02020603050405020304" pitchFamily="18" charset="0"/>
                <a:ea typeface="楷体_GB2312" pitchFamily="49" charset="-122"/>
              </a:rPr>
              <a:t>&gt;</a:t>
            </a:r>
            <a:r>
              <a:rPr kumimoji="1" lang="en-US" altLang="zh-CN" b="1">
                <a:solidFill>
                  <a:srgbClr val="000000"/>
                </a:solidFill>
                <a:latin typeface="Arial Narrow" panose="020B0606020202030204" pitchFamily="34" charset="0"/>
              </a:rPr>
              <a:t> </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GS</a:t>
            </a:r>
            <a:r>
              <a:rPr kumimoji="1" lang="en-US" altLang="zh-CN" b="1">
                <a:solidFill>
                  <a:srgbClr val="000000"/>
                </a:solidFill>
                <a:latin typeface="Arial Narrow" panose="020B0606020202030204" pitchFamily="34" charset="0"/>
              </a:rPr>
              <a:t> </a:t>
            </a:r>
            <a:r>
              <a:rPr kumimoji="1" lang="en-US" altLang="zh-CN" sz="2400" b="1">
                <a:solidFill>
                  <a:srgbClr val="000000"/>
                </a:solidFill>
                <a:latin typeface="宋体" panose="02010600030101010101" pitchFamily="2" charset="-122"/>
              </a:rPr>
              <a:t>-</a:t>
            </a:r>
            <a:r>
              <a:rPr kumimoji="1" lang="en-US" altLang="zh-CN" b="1">
                <a:solidFill>
                  <a:srgbClr val="000000"/>
                </a:solidFill>
                <a:latin typeface="Arial Narrow" panose="020B0606020202030204" pitchFamily="34" charset="0"/>
              </a:rPr>
              <a:t> </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TN</a:t>
            </a:r>
          </a:p>
        </p:txBody>
      </p:sp>
      <p:sp>
        <p:nvSpPr>
          <p:cNvPr id="16" name="Text Box 12"/>
          <p:cNvSpPr txBox="1">
            <a:spLocks noChangeArrowheads="1"/>
          </p:cNvSpPr>
          <p:nvPr/>
        </p:nvSpPr>
        <p:spPr bwMode="auto">
          <a:xfrm>
            <a:off x="719138" y="4616450"/>
            <a:ext cx="6551612"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25000">
                <a:solidFill>
                  <a:srgbClr val="000000"/>
                </a:solidFill>
                <a:latin typeface="Times New Roman" panose="02020603050405020304" pitchFamily="18" charset="0"/>
                <a:ea typeface="楷体_GB2312" pitchFamily="49" charset="-122"/>
              </a:rPr>
              <a:t>d </a:t>
            </a:r>
            <a:r>
              <a:rPr kumimoji="1" lang="zh-CN" altLang="en-US" sz="2400" b="1">
                <a:solidFill>
                  <a:srgbClr val="000000"/>
                </a:solidFill>
                <a:latin typeface="楷体_GB2312" pitchFamily="49" charset="-122"/>
                <a:ea typeface="楷体_GB2312" pitchFamily="49" charset="-122"/>
              </a:rPr>
              <a:t>还兼有将电流转换成电压的作用</a:t>
            </a:r>
            <a:endParaRPr kumimoji="1" lang="zh-CN" altLang="en-US" sz="2400" b="1" baseline="-25000">
              <a:solidFill>
                <a:srgbClr val="000000"/>
              </a:solidFill>
              <a:latin typeface="Times New Roman" panose="02020603050405020304" pitchFamily="18" charset="0"/>
              <a:ea typeface="楷体_GB2312" pitchFamily="49" charset="-122"/>
            </a:endParaRPr>
          </a:p>
        </p:txBody>
      </p:sp>
      <p:sp>
        <p:nvSpPr>
          <p:cNvPr id="17" name="Text Box 13"/>
          <p:cNvSpPr txBox="1">
            <a:spLocks noChangeArrowheads="1"/>
          </p:cNvSpPr>
          <p:nvPr/>
        </p:nvSpPr>
        <p:spPr bwMode="auto">
          <a:xfrm>
            <a:off x="4500563" y="1557338"/>
            <a:ext cx="1654175" cy="488950"/>
          </a:xfrm>
          <a:prstGeom prst="rect">
            <a:avLst/>
          </a:prstGeom>
          <a:solidFill>
            <a:srgbClr val="FFFFFF"/>
          </a:solidFill>
          <a:ln>
            <a:noFill/>
          </a:ln>
          <a:effectLst/>
          <a:extLs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defRPr/>
            </a:pPr>
            <a:r>
              <a:rPr kumimoji="1" lang="zh-CN" altLang="en-US" sz="2000" b="1" kern="0">
                <a:solidFill>
                  <a:srgbClr val="000000"/>
                </a:solidFill>
                <a:latin typeface="Times New Roman" pitchFamily="18" charset="0"/>
                <a:ea typeface="楷体_GB2312" pitchFamily="49" charset="-122"/>
              </a:rPr>
              <a:t>（</a:t>
            </a:r>
            <a:r>
              <a:rPr kumimoji="1" lang="en-US" altLang="zh-CN" sz="2000" b="1" i="1" kern="0">
                <a:solidFill>
                  <a:srgbClr val="000000"/>
                </a:solidFill>
                <a:latin typeface="Times New Roman" pitchFamily="18" charset="0"/>
                <a:ea typeface="楷体_GB2312" pitchFamily="49" charset="-122"/>
              </a:rPr>
              <a:t>V</a:t>
            </a:r>
            <a:r>
              <a:rPr kumimoji="1" lang="en-US" altLang="zh-CN" sz="2000" b="1" kern="0" baseline="-25000">
                <a:solidFill>
                  <a:srgbClr val="000000"/>
                </a:solidFill>
                <a:latin typeface="Times New Roman" pitchFamily="18" charset="0"/>
                <a:ea typeface="楷体_GB2312" pitchFamily="49" charset="-122"/>
              </a:rPr>
              <a:t>GG</a:t>
            </a:r>
            <a:r>
              <a:rPr kumimoji="1" lang="en-US" altLang="zh-CN" sz="2000" b="1" kern="0">
                <a:solidFill>
                  <a:srgbClr val="000000"/>
                </a:solidFill>
                <a:latin typeface="Arial Narrow" pitchFamily="34" charset="0"/>
                <a:ea typeface="+mn-ea"/>
              </a:rPr>
              <a:t> </a:t>
            </a:r>
            <a:r>
              <a:rPr kumimoji="1" lang="en-US" altLang="zh-CN" sz="2000" b="1" kern="0">
                <a:solidFill>
                  <a:srgbClr val="000000"/>
                </a:solidFill>
                <a:latin typeface="Times New Roman" pitchFamily="18" charset="0"/>
                <a:ea typeface="楷体_GB2312" pitchFamily="49" charset="-122"/>
              </a:rPr>
              <a:t>&gt;&gt; </a:t>
            </a:r>
            <a:r>
              <a:rPr kumimoji="1" lang="en-US" altLang="zh-CN" sz="2000" b="1" i="1" kern="0">
                <a:solidFill>
                  <a:srgbClr val="000000"/>
                </a:solidFill>
                <a:latin typeface="Book Antiqua" pitchFamily="18" charset="0"/>
                <a:ea typeface="楷体_GB2312" pitchFamily="49" charset="-122"/>
              </a:rPr>
              <a:t>v</a:t>
            </a:r>
            <a:r>
              <a:rPr kumimoji="1" lang="en-US" altLang="zh-CN" sz="2000" b="1" kern="0" baseline="-25000">
                <a:solidFill>
                  <a:srgbClr val="000000"/>
                </a:solidFill>
                <a:latin typeface="Times New Roman" pitchFamily="18" charset="0"/>
                <a:ea typeface="楷体_GB2312" pitchFamily="49" charset="-122"/>
              </a:rPr>
              <a:t>i</a:t>
            </a:r>
            <a:r>
              <a:rPr kumimoji="1" lang="zh-CN" altLang="en-US" sz="2000" b="1" kern="0">
                <a:solidFill>
                  <a:srgbClr val="000000"/>
                </a:solidFill>
                <a:latin typeface="Times New Roman" pitchFamily="18" charset="0"/>
                <a:ea typeface="楷体_GB2312" pitchFamily="49" charset="-122"/>
              </a:rPr>
              <a:t>）</a:t>
            </a:r>
          </a:p>
        </p:txBody>
      </p:sp>
      <p:sp>
        <p:nvSpPr>
          <p:cNvPr id="18" name="Text Box 14"/>
          <p:cNvSpPr txBox="1">
            <a:spLocks noChangeArrowheads="1"/>
          </p:cNvSpPr>
          <p:nvPr/>
        </p:nvSpPr>
        <p:spPr bwMode="auto">
          <a:xfrm>
            <a:off x="719138" y="5238750"/>
            <a:ext cx="7705725"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400" b="1">
                <a:solidFill>
                  <a:srgbClr val="000000"/>
                </a:solidFill>
                <a:latin typeface="Times New Roman" panose="02020603050405020304" pitchFamily="18" charset="0"/>
                <a:ea typeface="楷体_GB2312" pitchFamily="49" charset="-122"/>
              </a:rPr>
              <a:t>通常称</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GG</a:t>
            </a:r>
            <a:r>
              <a:rPr kumimoji="1" lang="zh-CN" altLang="en-US" sz="2400" b="1">
                <a:solidFill>
                  <a:srgbClr val="000000"/>
                </a:solidFill>
                <a:latin typeface="楷体_GB2312" pitchFamily="49" charset="-122"/>
                <a:ea typeface="楷体_GB2312" pitchFamily="49" charset="-122"/>
              </a:rPr>
              <a:t>和</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DD</a:t>
            </a:r>
            <a:r>
              <a:rPr kumimoji="1" lang="zh-CN" altLang="en-US" sz="2400" b="1">
                <a:solidFill>
                  <a:srgbClr val="000000"/>
                </a:solidFill>
                <a:latin typeface="楷体_GB2312" pitchFamily="49" charset="-122"/>
                <a:ea typeface="楷体_GB2312" pitchFamily="49" charset="-122"/>
              </a:rPr>
              <a:t>为三极管的工作电源，</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i</a:t>
            </a:r>
            <a:r>
              <a:rPr kumimoji="1" lang="zh-CN" altLang="en-US" sz="2400" b="1">
                <a:solidFill>
                  <a:srgbClr val="000000"/>
                </a:solidFill>
                <a:latin typeface="楷体_GB2312" pitchFamily="49" charset="-122"/>
                <a:ea typeface="楷体_GB2312" pitchFamily="49" charset="-122"/>
              </a:rPr>
              <a:t>为信号。</a:t>
            </a:r>
          </a:p>
        </p:txBody>
      </p:sp>
    </p:spTree>
    <p:extLst>
      <p:ext uri="{BB962C8B-B14F-4D97-AF65-F5344CB8AC3E}">
        <p14:creationId xmlns:p14="http://schemas.microsoft.com/office/powerpoint/2010/main" val="15352461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trips(downRight)">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trips(downRight)">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strips(downRight)">
                                      <p:cBhvr>
                                        <p:cTn id="22" dur="500"/>
                                        <p:tgtEl>
                                          <p:spTgt spid="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strips(downRight)">
                                      <p:cBhvr>
                                        <p:cTn id="27" dur="500"/>
                                        <p:tgtEl>
                                          <p:spTgt spid="1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strips(downRight)">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P spid="13" grpId="0" autoUpdateAnimBg="0"/>
      <p:bldP spid="14" grpId="0" autoUpdateAnimBg="0"/>
      <p:bldP spid="15" grpId="0" autoUpdateAnimBg="0"/>
      <p:bldP spid="16" grpId="0" autoUpdateAnimBg="0"/>
      <p:bldP spid="18"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标题 1"/>
          <p:cNvSpPr>
            <a:spLocks noGrp="1"/>
          </p:cNvSpPr>
          <p:nvPr>
            <p:ph type="title"/>
          </p:nvPr>
        </p:nvSpPr>
        <p:spPr>
          <a:xfrm>
            <a:off x="701675" y="71438"/>
            <a:ext cx="7888288" cy="646112"/>
          </a:xfrm>
        </p:spPr>
        <p:txBody>
          <a:bodyPr/>
          <a:lstStyle/>
          <a:p>
            <a:r>
              <a:rPr lang="en-US" altLang="zh-CN"/>
              <a:t>4.2.1  </a:t>
            </a:r>
            <a:r>
              <a:rPr lang="zh-CN" altLang="en-US"/>
              <a:t>基本共源极放大电路的组成</a:t>
            </a:r>
          </a:p>
        </p:txBody>
      </p:sp>
      <p:sp>
        <p:nvSpPr>
          <p:cNvPr id="44035" name="Text Box 5"/>
          <p:cNvSpPr txBox="1">
            <a:spLocks noChangeArrowheads="1"/>
          </p:cNvSpPr>
          <p:nvPr/>
        </p:nvSpPr>
        <p:spPr bwMode="auto">
          <a:xfrm>
            <a:off x="539750" y="692150"/>
            <a:ext cx="5437188"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800" b="1">
                <a:solidFill>
                  <a:srgbClr val="800000"/>
                </a:solidFill>
                <a:latin typeface="楷体_GB2312" pitchFamily="49" charset="-122"/>
                <a:ea typeface="楷体_GB2312" pitchFamily="49" charset="-122"/>
              </a:rPr>
              <a:t>2. </a:t>
            </a:r>
            <a:r>
              <a:rPr kumimoji="1" lang="zh-CN" altLang="en-US" sz="2800" b="1">
                <a:solidFill>
                  <a:srgbClr val="800000"/>
                </a:solidFill>
                <a:latin typeface="楷体_GB2312" pitchFamily="49" charset="-122"/>
                <a:ea typeface="楷体_GB2312" pitchFamily="49" charset="-122"/>
              </a:rPr>
              <a:t>信号如何通过</a:t>
            </a:r>
            <a:r>
              <a:rPr kumimoji="1" lang="en-US" altLang="zh-CN" sz="2800" b="1">
                <a:solidFill>
                  <a:srgbClr val="800000"/>
                </a:solidFill>
                <a:latin typeface="Times New Roman" panose="02020603050405020304" pitchFamily="18" charset="0"/>
                <a:ea typeface="楷体_GB2312" pitchFamily="49" charset="-122"/>
              </a:rPr>
              <a:t>MOS</a:t>
            </a:r>
            <a:r>
              <a:rPr kumimoji="1" lang="zh-CN" altLang="en-US" sz="2800" b="1">
                <a:solidFill>
                  <a:srgbClr val="800000"/>
                </a:solidFill>
                <a:latin typeface="楷体_GB2312" pitchFamily="49" charset="-122"/>
                <a:ea typeface="楷体_GB2312" pitchFamily="49" charset="-122"/>
              </a:rPr>
              <a:t>管传递？</a:t>
            </a:r>
          </a:p>
        </p:txBody>
      </p:sp>
      <p:graphicFrame>
        <p:nvGraphicFramePr>
          <p:cNvPr id="44036" name="Object 6"/>
          <p:cNvGraphicFramePr>
            <a:graphicFrameLocks noChangeAspect="1"/>
          </p:cNvGraphicFramePr>
          <p:nvPr/>
        </p:nvGraphicFramePr>
        <p:xfrm>
          <a:off x="4916488" y="836613"/>
          <a:ext cx="4048125" cy="3294062"/>
        </p:xfrm>
        <a:graphic>
          <a:graphicData uri="http://schemas.openxmlformats.org/presentationml/2006/ole">
            <mc:AlternateContent xmlns:mc="http://schemas.openxmlformats.org/markup-compatibility/2006">
              <mc:Choice xmlns:v="urn:schemas-microsoft-com:vml" Requires="v">
                <p:oleObj spid="_x0000_s4104" name="图片" r:id="rId3" imgW="2246439" imgH="1831061" progId="Word.Picture.8">
                  <p:embed/>
                </p:oleObj>
              </mc:Choice>
              <mc:Fallback>
                <p:oleObj name="图片" r:id="rId3" imgW="2246439" imgH="1831061" progId="Word.Picture.8">
                  <p:embed/>
                  <p:pic>
                    <p:nvPicPr>
                      <p:cNvPr id="44036"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16488" y="836613"/>
                        <a:ext cx="4048125" cy="329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 name="Text Box 8"/>
          <p:cNvSpPr txBox="1">
            <a:spLocks noChangeArrowheads="1"/>
          </p:cNvSpPr>
          <p:nvPr/>
        </p:nvSpPr>
        <p:spPr bwMode="auto">
          <a:xfrm>
            <a:off x="863600" y="1952625"/>
            <a:ext cx="323850"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i</a:t>
            </a:r>
          </a:p>
        </p:txBody>
      </p:sp>
      <p:sp>
        <p:nvSpPr>
          <p:cNvPr id="28" name="Text Box 10"/>
          <p:cNvSpPr txBox="1">
            <a:spLocks noChangeArrowheads="1"/>
          </p:cNvSpPr>
          <p:nvPr/>
        </p:nvSpPr>
        <p:spPr bwMode="auto">
          <a:xfrm>
            <a:off x="503238" y="3465513"/>
            <a:ext cx="4356100" cy="2433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spcBef>
                <a:spcPct val="15000"/>
              </a:spcBef>
            </a:pPr>
            <a:r>
              <a:rPr kumimoji="1" lang="en-US" altLang="zh-CN" sz="2400" b="1">
                <a:solidFill>
                  <a:srgbClr val="000000"/>
                </a:solidFill>
                <a:latin typeface="楷体_GB2312" pitchFamily="49" charset="-122"/>
                <a:ea typeface="楷体_GB2312" pitchFamily="49" charset="-122"/>
              </a:rPr>
              <a:t>    </a:t>
            </a:r>
            <a:r>
              <a:rPr kumimoji="1" lang="zh-CN" altLang="en-US" sz="2400" b="1">
                <a:solidFill>
                  <a:srgbClr val="000000"/>
                </a:solidFill>
                <a:latin typeface="楷体_GB2312" pitchFamily="49" charset="-122"/>
                <a:ea typeface="楷体_GB2312" pitchFamily="49" charset="-122"/>
              </a:rPr>
              <a:t>信号由栅源回路输入、漏源回路输出，即源极是公共端，所以称此电路为</a:t>
            </a:r>
            <a:r>
              <a:rPr kumimoji="1" lang="zh-CN" altLang="en-US" sz="2400" b="1">
                <a:solidFill>
                  <a:srgbClr val="FF0000"/>
                </a:solidFill>
                <a:latin typeface="楷体_GB2312" pitchFamily="49" charset="-122"/>
                <a:ea typeface="楷体_GB2312" pitchFamily="49" charset="-122"/>
              </a:rPr>
              <a:t>共源电路</a:t>
            </a:r>
            <a:r>
              <a:rPr kumimoji="1" lang="zh-CN" altLang="en-US" sz="2400" b="1">
                <a:solidFill>
                  <a:srgbClr val="000000"/>
                </a:solidFill>
                <a:latin typeface="楷体_GB2312" pitchFamily="49" charset="-122"/>
                <a:ea typeface="楷体_GB2312" pitchFamily="49" charset="-122"/>
              </a:rPr>
              <a:t>。</a:t>
            </a:r>
          </a:p>
          <a:p>
            <a:pPr>
              <a:lnSpc>
                <a:spcPct val="125000"/>
              </a:lnSpc>
              <a:spcBef>
                <a:spcPct val="15000"/>
              </a:spcBef>
            </a:pPr>
            <a:r>
              <a:rPr kumimoji="1" lang="zh-CN" altLang="en-US" sz="2400" b="1">
                <a:solidFill>
                  <a:srgbClr val="000000"/>
                </a:solidFill>
                <a:latin typeface="楷体_GB2312" pitchFamily="49" charset="-122"/>
                <a:ea typeface="楷体_GB2312" pitchFamily="49" charset="-122"/>
              </a:rPr>
              <a:t>    也可看作信号由栅极输入、漏极输出。</a:t>
            </a:r>
            <a:endParaRPr kumimoji="1" lang="zh-CN" altLang="en-US" sz="2400" b="1" baseline="-25000">
              <a:solidFill>
                <a:srgbClr val="000000"/>
              </a:solidFill>
              <a:latin typeface="Times New Roman" panose="02020603050405020304" pitchFamily="18" charset="0"/>
              <a:ea typeface="楷体_GB2312" pitchFamily="49" charset="-122"/>
            </a:endParaRPr>
          </a:p>
        </p:txBody>
      </p:sp>
      <p:grpSp>
        <p:nvGrpSpPr>
          <p:cNvPr id="29" name="Group 21"/>
          <p:cNvGrpSpPr>
            <a:grpSpLocks/>
          </p:cNvGrpSpPr>
          <p:nvPr/>
        </p:nvGrpSpPr>
        <p:grpSpPr bwMode="auto">
          <a:xfrm>
            <a:off x="1187450" y="1952625"/>
            <a:ext cx="1189038" cy="474663"/>
            <a:chOff x="748" y="1298"/>
            <a:chExt cx="749" cy="299"/>
          </a:xfrm>
        </p:grpSpPr>
        <p:sp>
          <p:nvSpPr>
            <p:cNvPr id="44055" name="Line 14"/>
            <p:cNvSpPr>
              <a:spLocks noChangeShapeType="1"/>
            </p:cNvSpPr>
            <p:nvPr/>
          </p:nvSpPr>
          <p:spPr bwMode="auto">
            <a:xfrm>
              <a:off x="748" y="1502"/>
              <a:ext cx="227" cy="0"/>
            </a:xfrm>
            <a:prstGeom prst="line">
              <a:avLst/>
            </a:prstGeom>
            <a:noFill/>
            <a:ln w="28575">
              <a:solidFill>
                <a:srgbClr val="0000FF"/>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4056" name="Text Box 15"/>
            <p:cNvSpPr txBox="1">
              <a:spLocks noChangeArrowheads="1"/>
            </p:cNvSpPr>
            <p:nvPr/>
          </p:nvSpPr>
          <p:spPr bwMode="auto">
            <a:xfrm>
              <a:off x="1020" y="1298"/>
              <a:ext cx="477" cy="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000000"/>
                  </a:solidFill>
                  <a:latin typeface="Symbol" panose="05050102010706020507" pitchFamily="18" charset="2"/>
                  <a:ea typeface="楷体_GB2312" pitchFamily="49" charset="-122"/>
                  <a:sym typeface="Symbol" panose="05050102010706020507" pitchFamily="18" charset="2"/>
                </a:rPr>
                <a:t></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GS</a:t>
              </a:r>
            </a:p>
          </p:txBody>
        </p:sp>
      </p:grpSp>
      <p:grpSp>
        <p:nvGrpSpPr>
          <p:cNvPr id="32" name="Group 22"/>
          <p:cNvGrpSpPr>
            <a:grpSpLocks/>
          </p:cNvGrpSpPr>
          <p:nvPr/>
        </p:nvGrpSpPr>
        <p:grpSpPr bwMode="auto">
          <a:xfrm>
            <a:off x="2339975" y="1952625"/>
            <a:ext cx="1189038" cy="474663"/>
            <a:chOff x="1474" y="1298"/>
            <a:chExt cx="749" cy="299"/>
          </a:xfrm>
        </p:grpSpPr>
        <p:sp>
          <p:nvSpPr>
            <p:cNvPr id="44053" name="Line 16"/>
            <p:cNvSpPr>
              <a:spLocks noChangeShapeType="1"/>
            </p:cNvSpPr>
            <p:nvPr/>
          </p:nvSpPr>
          <p:spPr bwMode="auto">
            <a:xfrm>
              <a:off x="1474" y="1502"/>
              <a:ext cx="227" cy="0"/>
            </a:xfrm>
            <a:prstGeom prst="line">
              <a:avLst/>
            </a:prstGeom>
            <a:noFill/>
            <a:ln w="28575">
              <a:solidFill>
                <a:srgbClr val="0000FF"/>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4054" name="Text Box 17"/>
            <p:cNvSpPr txBox="1">
              <a:spLocks noChangeArrowheads="1"/>
            </p:cNvSpPr>
            <p:nvPr/>
          </p:nvSpPr>
          <p:spPr bwMode="auto">
            <a:xfrm>
              <a:off x="1746" y="1298"/>
              <a:ext cx="477" cy="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000000"/>
                  </a:solidFill>
                  <a:latin typeface="Symbol" panose="05050102010706020507" pitchFamily="18" charset="2"/>
                  <a:ea typeface="楷体_GB2312" pitchFamily="49" charset="-122"/>
                  <a:sym typeface="Symbol" panose="05050102010706020507" pitchFamily="18" charset="2"/>
                </a:rPr>
                <a:t></a:t>
              </a:r>
              <a:r>
                <a:rPr kumimoji="1" lang="en-US" altLang="zh-CN" sz="2400" b="1" i="1">
                  <a:solidFill>
                    <a:srgbClr val="000000"/>
                  </a:solidFill>
                  <a:latin typeface="Book Antiqua" panose="02040602050305030304" pitchFamily="18" charset="0"/>
                  <a:ea typeface="楷体_GB2312" pitchFamily="49" charset="-122"/>
                </a:rPr>
                <a:t>i</a:t>
              </a:r>
              <a:r>
                <a:rPr kumimoji="1" lang="en-US" altLang="zh-CN" sz="2400" b="1" baseline="-25000">
                  <a:solidFill>
                    <a:srgbClr val="000000"/>
                  </a:solidFill>
                  <a:latin typeface="Times New Roman" panose="02020603050405020304" pitchFamily="18" charset="0"/>
                  <a:ea typeface="楷体_GB2312" pitchFamily="49" charset="-122"/>
                </a:rPr>
                <a:t>D</a:t>
              </a:r>
            </a:p>
          </p:txBody>
        </p:sp>
      </p:grpSp>
      <p:grpSp>
        <p:nvGrpSpPr>
          <p:cNvPr id="35" name="Group 23"/>
          <p:cNvGrpSpPr>
            <a:grpSpLocks/>
          </p:cNvGrpSpPr>
          <p:nvPr/>
        </p:nvGrpSpPr>
        <p:grpSpPr bwMode="auto">
          <a:xfrm>
            <a:off x="3348038" y="1952625"/>
            <a:ext cx="2052637" cy="474663"/>
            <a:chOff x="2109" y="1298"/>
            <a:chExt cx="1293" cy="299"/>
          </a:xfrm>
        </p:grpSpPr>
        <p:sp>
          <p:nvSpPr>
            <p:cNvPr id="44051" name="Line 18"/>
            <p:cNvSpPr>
              <a:spLocks noChangeShapeType="1"/>
            </p:cNvSpPr>
            <p:nvPr/>
          </p:nvSpPr>
          <p:spPr bwMode="auto">
            <a:xfrm>
              <a:off x="2109" y="1502"/>
              <a:ext cx="227" cy="0"/>
            </a:xfrm>
            <a:prstGeom prst="line">
              <a:avLst/>
            </a:prstGeom>
            <a:noFill/>
            <a:ln w="28575">
              <a:solidFill>
                <a:srgbClr val="0000FF"/>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4052" name="Text Box 19"/>
            <p:cNvSpPr txBox="1">
              <a:spLocks noChangeArrowheads="1"/>
            </p:cNvSpPr>
            <p:nvPr/>
          </p:nvSpPr>
          <p:spPr bwMode="auto">
            <a:xfrm>
              <a:off x="2381" y="1298"/>
              <a:ext cx="1021" cy="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000000"/>
                  </a:solidFill>
                  <a:latin typeface="Symbol" panose="05050102010706020507" pitchFamily="18" charset="2"/>
                  <a:ea typeface="楷体_GB2312" pitchFamily="49" charset="-122"/>
                  <a:sym typeface="Symbol" panose="05050102010706020507" pitchFamily="18" charset="2"/>
                </a:rPr>
                <a:t></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DS  </a:t>
              </a:r>
              <a:r>
                <a:rPr kumimoji="1" lang="en-US" altLang="zh-CN" sz="2400" b="1">
                  <a:solidFill>
                    <a:srgbClr val="000000"/>
                  </a:solidFill>
                  <a:latin typeface="Times New Roman" panose="02020603050405020304" pitchFamily="18" charset="0"/>
                  <a:ea typeface="楷体_GB2312" pitchFamily="49" charset="-122"/>
                </a:rPr>
                <a:t>(= </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o</a:t>
              </a:r>
              <a:r>
                <a:rPr kumimoji="1" lang="en-US" altLang="zh-CN" sz="2400" b="1">
                  <a:solidFill>
                    <a:srgbClr val="000000"/>
                  </a:solidFill>
                  <a:latin typeface="Times New Roman" panose="02020603050405020304" pitchFamily="18" charset="0"/>
                  <a:ea typeface="楷体_GB2312" pitchFamily="49" charset="-122"/>
                </a:rPr>
                <a:t>)</a:t>
              </a:r>
            </a:p>
          </p:txBody>
        </p:sp>
      </p:grpSp>
      <p:grpSp>
        <p:nvGrpSpPr>
          <p:cNvPr id="38" name="Group 24"/>
          <p:cNvGrpSpPr>
            <a:grpSpLocks/>
          </p:cNvGrpSpPr>
          <p:nvPr/>
        </p:nvGrpSpPr>
        <p:grpSpPr bwMode="auto">
          <a:xfrm>
            <a:off x="576263" y="1304925"/>
            <a:ext cx="3844925" cy="566738"/>
            <a:chOff x="476" y="822"/>
            <a:chExt cx="2422" cy="357"/>
          </a:xfrm>
        </p:grpSpPr>
        <p:sp>
          <p:nvSpPr>
            <p:cNvPr id="39" name="Text Box 7"/>
            <p:cNvSpPr txBox="1">
              <a:spLocks noChangeArrowheads="1"/>
            </p:cNvSpPr>
            <p:nvPr/>
          </p:nvSpPr>
          <p:spPr bwMode="auto">
            <a:xfrm>
              <a:off x="476" y="822"/>
              <a:ext cx="929" cy="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defRPr/>
              </a:pPr>
              <a:r>
                <a:rPr kumimoji="1" lang="zh-CN" altLang="en-US" sz="2400" b="1" kern="0">
                  <a:solidFill>
                    <a:srgbClr val="000000"/>
                  </a:solidFill>
                  <a:latin typeface="楷体_GB2312" pitchFamily="49" charset="-122"/>
                  <a:ea typeface="楷体_GB2312" pitchFamily="49" charset="-122"/>
                </a:rPr>
                <a:t>饱和区</a:t>
              </a:r>
            </a:p>
          </p:txBody>
        </p:sp>
        <p:graphicFrame>
          <p:nvGraphicFramePr>
            <p:cNvPr id="44050" name="Object 20"/>
            <p:cNvGraphicFramePr>
              <a:graphicFrameLocks noChangeAspect="1"/>
            </p:cNvGraphicFramePr>
            <p:nvPr/>
          </p:nvGraphicFramePr>
          <p:xfrm>
            <a:off x="1315" y="867"/>
            <a:ext cx="1583" cy="304"/>
          </p:xfrm>
          <a:graphic>
            <a:graphicData uri="http://schemas.openxmlformats.org/presentationml/2006/ole">
              <mc:AlternateContent xmlns:mc="http://schemas.openxmlformats.org/markup-compatibility/2006">
                <mc:Choice xmlns:v="urn:schemas-microsoft-com:vml" Requires="v">
                  <p:oleObj spid="_x0000_s4105" name="公式" r:id="rId5" imgW="1257300" imgH="241300" progId="Equation.3">
                    <p:embed/>
                  </p:oleObj>
                </mc:Choice>
                <mc:Fallback>
                  <p:oleObj name="公式" r:id="rId5" imgW="1257300" imgH="241300" progId="Equation.3">
                    <p:embed/>
                    <p:pic>
                      <p:nvPicPr>
                        <p:cNvPr id="44050" name="Object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5" y="867"/>
                          <a:ext cx="1583"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41" name="AutoShape 25"/>
          <p:cNvSpPr>
            <a:spLocks noChangeArrowheads="1"/>
          </p:cNvSpPr>
          <p:nvPr/>
        </p:nvSpPr>
        <p:spPr bwMode="auto">
          <a:xfrm>
            <a:off x="1943100" y="2600325"/>
            <a:ext cx="2266950" cy="954088"/>
          </a:xfrm>
          <a:prstGeom prst="wedgeEllipseCallout">
            <a:avLst>
              <a:gd name="adj1" fmla="val -23671"/>
              <a:gd name="adj2" fmla="val -75292"/>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2000" b="1">
                <a:solidFill>
                  <a:srgbClr val="000000"/>
                </a:solidFill>
                <a:latin typeface="楷体_GB2312" pitchFamily="49" charset="-122"/>
                <a:ea typeface="楷体_GB2312" pitchFamily="49" charset="-122"/>
              </a:rPr>
              <a:t>由</a:t>
            </a:r>
            <a:r>
              <a:rPr kumimoji="1" lang="en-US" altLang="zh-CN" sz="2000" b="1">
                <a:solidFill>
                  <a:srgbClr val="000000"/>
                </a:solidFill>
                <a:latin typeface="Times New Roman" panose="02020603050405020304" pitchFamily="18" charset="0"/>
                <a:ea typeface="楷体_GB2312" pitchFamily="49" charset="-122"/>
              </a:rPr>
              <a:t>MOS</a:t>
            </a:r>
            <a:r>
              <a:rPr kumimoji="1" lang="zh-CN" altLang="en-US" sz="2000" b="1">
                <a:solidFill>
                  <a:srgbClr val="000000"/>
                </a:solidFill>
                <a:latin typeface="楷体_GB2312" pitchFamily="49" charset="-122"/>
                <a:ea typeface="楷体_GB2312" pitchFamily="49" charset="-122"/>
              </a:rPr>
              <a:t>管的控制关系决定</a:t>
            </a:r>
          </a:p>
        </p:txBody>
      </p:sp>
      <p:grpSp>
        <p:nvGrpSpPr>
          <p:cNvPr id="42" name="Group 30"/>
          <p:cNvGrpSpPr>
            <a:grpSpLocks/>
          </p:cNvGrpSpPr>
          <p:nvPr/>
        </p:nvGrpSpPr>
        <p:grpSpPr bwMode="auto">
          <a:xfrm>
            <a:off x="5184775" y="4257675"/>
            <a:ext cx="2141538" cy="889000"/>
            <a:chOff x="3266" y="2682"/>
            <a:chExt cx="1349" cy="560"/>
          </a:xfrm>
        </p:grpSpPr>
        <p:sp>
          <p:nvSpPr>
            <p:cNvPr id="43" name="Text Box 9"/>
            <p:cNvSpPr txBox="1">
              <a:spLocks noChangeArrowheads="1"/>
            </p:cNvSpPr>
            <p:nvPr/>
          </p:nvSpPr>
          <p:spPr bwMode="auto">
            <a:xfrm>
              <a:off x="3266" y="2727"/>
              <a:ext cx="453" cy="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defRPr/>
              </a:pPr>
              <a:r>
                <a:rPr kumimoji="1" lang="zh-CN" altLang="en-US" sz="2400" b="1" kern="0">
                  <a:solidFill>
                    <a:srgbClr val="000000"/>
                  </a:solidFill>
                  <a:latin typeface="楷体_GB2312" pitchFamily="49" charset="-122"/>
                  <a:ea typeface="楷体_GB2312" pitchFamily="49" charset="-122"/>
                </a:rPr>
                <a:t>由         </a:t>
              </a:r>
              <a:endParaRPr kumimoji="1" lang="zh-CN" altLang="en-US" sz="2400" b="1" kern="0" baseline="-25000">
                <a:solidFill>
                  <a:srgbClr val="000000"/>
                </a:solidFill>
                <a:latin typeface="Times New Roman" pitchFamily="18" charset="0"/>
                <a:ea typeface="楷体_GB2312" pitchFamily="49" charset="-122"/>
              </a:endParaRPr>
            </a:p>
          </p:txBody>
        </p:sp>
        <p:graphicFrame>
          <p:nvGraphicFramePr>
            <p:cNvPr id="44048" name="Object 28"/>
            <p:cNvGraphicFramePr>
              <a:graphicFrameLocks noChangeAspect="1"/>
            </p:cNvGraphicFramePr>
            <p:nvPr/>
          </p:nvGraphicFramePr>
          <p:xfrm>
            <a:off x="3719" y="2682"/>
            <a:ext cx="896" cy="560"/>
          </p:xfrm>
          <a:graphic>
            <a:graphicData uri="http://schemas.openxmlformats.org/presentationml/2006/ole">
              <mc:AlternateContent xmlns:mc="http://schemas.openxmlformats.org/markup-compatibility/2006">
                <mc:Choice xmlns:v="urn:schemas-microsoft-com:vml" Requires="v">
                  <p:oleObj spid="_x0000_s4106" name="公式" r:id="rId7" imgW="710891" imgH="444307" progId="Equation.3">
                    <p:embed/>
                  </p:oleObj>
                </mc:Choice>
                <mc:Fallback>
                  <p:oleObj name="公式" r:id="rId7" imgW="710891" imgH="444307" progId="Equation.3">
                    <p:embed/>
                    <p:pic>
                      <p:nvPicPr>
                        <p:cNvPr id="44048" name="Object 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19" y="2682"/>
                          <a:ext cx="896"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45" name="Text Box 29"/>
          <p:cNvSpPr txBox="1">
            <a:spLocks noChangeArrowheads="1"/>
          </p:cNvSpPr>
          <p:nvPr/>
        </p:nvSpPr>
        <p:spPr bwMode="auto">
          <a:xfrm>
            <a:off x="5219700" y="5157788"/>
            <a:ext cx="3384550"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400" b="1">
                <a:solidFill>
                  <a:srgbClr val="000000"/>
                </a:solidFill>
                <a:latin typeface="楷体_GB2312" pitchFamily="49" charset="-122"/>
                <a:ea typeface="楷体_GB2312" pitchFamily="49" charset="-122"/>
              </a:rPr>
              <a:t>可获得信号电压增益         </a:t>
            </a:r>
            <a:endParaRPr kumimoji="1" lang="zh-CN" altLang="en-US" sz="2400" b="1" baseline="-25000">
              <a:solidFill>
                <a:srgbClr val="000000"/>
              </a:solidFill>
              <a:latin typeface="Times New Roman" panose="02020603050405020304" pitchFamily="18" charset="0"/>
              <a:ea typeface="楷体_GB2312" pitchFamily="49" charset="-122"/>
            </a:endParaRPr>
          </a:p>
        </p:txBody>
      </p:sp>
      <p:sp>
        <p:nvSpPr>
          <p:cNvPr id="46" name="Text Box 31"/>
          <p:cNvSpPr txBox="1">
            <a:spLocks noChangeArrowheads="1"/>
          </p:cNvSpPr>
          <p:nvPr/>
        </p:nvSpPr>
        <p:spPr bwMode="auto">
          <a:xfrm>
            <a:off x="6696075" y="296863"/>
            <a:ext cx="1654175" cy="488950"/>
          </a:xfrm>
          <a:prstGeom prst="rect">
            <a:avLst/>
          </a:prstGeom>
          <a:solidFill>
            <a:srgbClr val="FFFFFF"/>
          </a:solidFill>
          <a:ln>
            <a:noFill/>
          </a:ln>
          <a:effectLst/>
          <a:extLs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defRPr/>
            </a:pPr>
            <a:r>
              <a:rPr kumimoji="1" lang="zh-CN" altLang="en-US" sz="2000" b="1" kern="0">
                <a:solidFill>
                  <a:srgbClr val="000000"/>
                </a:solidFill>
                <a:latin typeface="Times New Roman" pitchFamily="18" charset="0"/>
                <a:ea typeface="楷体_GB2312" pitchFamily="49" charset="-122"/>
              </a:rPr>
              <a:t>（</a:t>
            </a:r>
            <a:r>
              <a:rPr kumimoji="1" lang="en-US" altLang="zh-CN" sz="2000" b="1" i="1" kern="0">
                <a:solidFill>
                  <a:srgbClr val="000000"/>
                </a:solidFill>
                <a:latin typeface="Times New Roman" pitchFamily="18" charset="0"/>
                <a:ea typeface="楷体_GB2312" pitchFamily="49" charset="-122"/>
              </a:rPr>
              <a:t>V</a:t>
            </a:r>
            <a:r>
              <a:rPr kumimoji="1" lang="en-US" altLang="zh-CN" sz="2000" b="1" kern="0" baseline="-25000">
                <a:solidFill>
                  <a:srgbClr val="000000"/>
                </a:solidFill>
                <a:latin typeface="Times New Roman" pitchFamily="18" charset="0"/>
                <a:ea typeface="楷体_GB2312" pitchFamily="49" charset="-122"/>
              </a:rPr>
              <a:t>GG</a:t>
            </a:r>
            <a:r>
              <a:rPr kumimoji="1" lang="en-US" altLang="zh-CN" sz="2000" b="1" kern="0">
                <a:solidFill>
                  <a:srgbClr val="000000"/>
                </a:solidFill>
                <a:latin typeface="Arial Narrow" pitchFamily="34" charset="0"/>
                <a:ea typeface="+mn-ea"/>
              </a:rPr>
              <a:t> </a:t>
            </a:r>
            <a:r>
              <a:rPr kumimoji="1" lang="en-US" altLang="zh-CN" sz="2000" b="1" kern="0">
                <a:solidFill>
                  <a:srgbClr val="000000"/>
                </a:solidFill>
                <a:latin typeface="Times New Roman" pitchFamily="18" charset="0"/>
                <a:ea typeface="楷体_GB2312" pitchFamily="49" charset="-122"/>
              </a:rPr>
              <a:t>&gt;&gt; </a:t>
            </a:r>
            <a:r>
              <a:rPr kumimoji="1" lang="en-US" altLang="zh-CN" sz="2000" b="1" i="1" kern="0">
                <a:solidFill>
                  <a:srgbClr val="000000"/>
                </a:solidFill>
                <a:latin typeface="Book Antiqua" pitchFamily="18" charset="0"/>
                <a:ea typeface="楷体_GB2312" pitchFamily="49" charset="-122"/>
              </a:rPr>
              <a:t>v</a:t>
            </a:r>
            <a:r>
              <a:rPr kumimoji="1" lang="en-US" altLang="zh-CN" sz="2000" b="1" kern="0" baseline="-25000">
                <a:solidFill>
                  <a:srgbClr val="000000"/>
                </a:solidFill>
                <a:latin typeface="Times New Roman" pitchFamily="18" charset="0"/>
                <a:ea typeface="楷体_GB2312" pitchFamily="49" charset="-122"/>
              </a:rPr>
              <a:t>i</a:t>
            </a:r>
            <a:r>
              <a:rPr kumimoji="1" lang="zh-CN" altLang="en-US" sz="2000" b="1" kern="0">
                <a:solidFill>
                  <a:srgbClr val="000000"/>
                </a:solidFill>
                <a:latin typeface="Times New Roman" pitchFamily="18" charset="0"/>
                <a:ea typeface="楷体_GB2312" pitchFamily="49" charset="-122"/>
              </a:rPr>
              <a:t>）</a:t>
            </a:r>
          </a:p>
        </p:txBody>
      </p:sp>
    </p:spTree>
    <p:extLst>
      <p:ext uri="{BB962C8B-B14F-4D97-AF65-F5344CB8AC3E}">
        <p14:creationId xmlns:p14="http://schemas.microsoft.com/office/powerpoint/2010/main" val="20930345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strips(downRight)">
                                      <p:cBhvr>
                                        <p:cTn id="7" dur="500"/>
                                        <p:tgtEl>
                                          <p:spTgt spid="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strips(downRight)">
                                      <p:cBhvr>
                                        <p:cTn id="12" dur="500"/>
                                        <p:tgtEl>
                                          <p:spTgt spid="2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strips(downRight)">
                                      <p:cBhvr>
                                        <p:cTn id="17" dur="500"/>
                                        <p:tgtEl>
                                          <p:spTgt spid="2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strips(downRight)">
                                      <p:cBhvr>
                                        <p:cTn id="22" dur="500"/>
                                        <p:tgtEl>
                                          <p:spTgt spid="3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up)">
                                      <p:cBhvr>
                                        <p:cTn id="27" dur="500"/>
                                        <p:tgtEl>
                                          <p:spTgt spid="4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strips(downRight)">
                                      <p:cBhvr>
                                        <p:cTn id="32" dur="500"/>
                                        <p:tgtEl>
                                          <p:spTgt spid="3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strips(downRight)">
                                      <p:cBhvr>
                                        <p:cTn id="37" dur="500"/>
                                        <p:tgtEl>
                                          <p:spTgt spid="2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strips(downRight)">
                                      <p:cBhvr>
                                        <p:cTn id="42" dur="500"/>
                                        <p:tgtEl>
                                          <p:spTgt spid="4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strips(downRight)">
                                      <p:cBhvr>
                                        <p:cTn id="4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utoUpdateAnimBg="0"/>
      <p:bldP spid="28" grpId="0" autoUpdateAnimBg="0"/>
      <p:bldP spid="41" grpId="0" animBg="1" autoUpdateAnimBg="0"/>
      <p:bldP spid="45"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标题 1"/>
          <p:cNvSpPr>
            <a:spLocks noGrp="1"/>
          </p:cNvSpPr>
          <p:nvPr>
            <p:ph type="title"/>
          </p:nvPr>
        </p:nvSpPr>
        <p:spPr>
          <a:xfrm>
            <a:off x="701675" y="71438"/>
            <a:ext cx="7888288" cy="646112"/>
          </a:xfrm>
        </p:spPr>
        <p:txBody>
          <a:bodyPr/>
          <a:lstStyle/>
          <a:p>
            <a:r>
              <a:rPr lang="en-US" altLang="zh-CN"/>
              <a:t>4.2.2  </a:t>
            </a:r>
            <a:r>
              <a:rPr lang="zh-CN" altLang="en-US"/>
              <a:t>基本共源放大电路的工作原理</a:t>
            </a:r>
          </a:p>
        </p:txBody>
      </p:sp>
      <p:sp>
        <p:nvSpPr>
          <p:cNvPr id="7" name="Text Box 5"/>
          <p:cNvSpPr txBox="1">
            <a:spLocks noChangeArrowheads="1"/>
          </p:cNvSpPr>
          <p:nvPr/>
        </p:nvSpPr>
        <p:spPr bwMode="auto">
          <a:xfrm>
            <a:off x="539750" y="692150"/>
            <a:ext cx="5653088"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800" b="1">
                <a:solidFill>
                  <a:srgbClr val="800000"/>
                </a:solidFill>
                <a:latin typeface="楷体_GB2312" pitchFamily="49" charset="-122"/>
                <a:ea typeface="楷体_GB2312" pitchFamily="49" charset="-122"/>
              </a:rPr>
              <a:t>1. </a:t>
            </a:r>
            <a:r>
              <a:rPr kumimoji="1" lang="zh-CN" altLang="en-US" sz="2800" b="1">
                <a:solidFill>
                  <a:srgbClr val="800000"/>
                </a:solidFill>
                <a:latin typeface="楷体_GB2312" pitchFamily="49" charset="-122"/>
                <a:ea typeface="楷体_GB2312" pitchFamily="49" charset="-122"/>
              </a:rPr>
              <a:t>放大电路的静态和动态</a:t>
            </a:r>
          </a:p>
        </p:txBody>
      </p:sp>
      <p:sp>
        <p:nvSpPr>
          <p:cNvPr id="8" name="Text Box 12"/>
          <p:cNvSpPr txBox="1">
            <a:spLocks noChangeArrowheads="1"/>
          </p:cNvSpPr>
          <p:nvPr/>
        </p:nvSpPr>
        <p:spPr bwMode="auto">
          <a:xfrm>
            <a:off x="647700" y="1450975"/>
            <a:ext cx="7974013" cy="1006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400" b="1">
                <a:solidFill>
                  <a:srgbClr val="FF0000"/>
                </a:solidFill>
                <a:latin typeface="Times New Roman" panose="02020603050405020304" pitchFamily="18" charset="0"/>
              </a:rPr>
              <a:t>        </a:t>
            </a:r>
            <a:r>
              <a:rPr kumimoji="1" lang="zh-CN" altLang="en-US" sz="2400" b="1">
                <a:solidFill>
                  <a:srgbClr val="FF0000"/>
                </a:solidFill>
                <a:latin typeface="Times New Roman" panose="02020603050405020304" pitchFamily="18" charset="0"/>
                <a:ea typeface="黑体" panose="02010609060101010101" pitchFamily="49" charset="-122"/>
              </a:rPr>
              <a:t>静态：</a:t>
            </a:r>
            <a:r>
              <a:rPr kumimoji="1" lang="zh-CN" altLang="en-US" sz="2400" b="1">
                <a:solidFill>
                  <a:srgbClr val="000000"/>
                </a:solidFill>
                <a:latin typeface="Times New Roman" panose="02020603050405020304" pitchFamily="18" charset="0"/>
                <a:ea typeface="黑体" panose="02010609060101010101" pitchFamily="49" charset="-122"/>
              </a:rPr>
              <a:t>输入信号为零（</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黑体" panose="02010609060101010101" pitchFamily="49" charset="-122"/>
              </a:rPr>
              <a:t>i</a:t>
            </a:r>
            <a:r>
              <a:rPr kumimoji="1" lang="en-US" altLang="zh-CN" sz="2400" b="1">
                <a:solidFill>
                  <a:srgbClr val="000000"/>
                </a:solidFill>
                <a:latin typeface="Times New Roman" panose="02020603050405020304" pitchFamily="18" charset="0"/>
                <a:ea typeface="黑体" panose="02010609060101010101" pitchFamily="49" charset="-122"/>
              </a:rPr>
              <a:t>= 0 </a:t>
            </a:r>
            <a:r>
              <a:rPr kumimoji="1" lang="zh-CN" altLang="en-US" sz="2400" b="1">
                <a:solidFill>
                  <a:srgbClr val="000000"/>
                </a:solidFill>
                <a:latin typeface="Times New Roman" panose="02020603050405020304" pitchFamily="18" charset="0"/>
                <a:ea typeface="黑体" panose="02010609060101010101" pitchFamily="49" charset="-122"/>
              </a:rPr>
              <a:t>或 </a:t>
            </a:r>
            <a:r>
              <a:rPr kumimoji="1" lang="en-US" altLang="zh-CN" sz="2400" b="1" i="1">
                <a:solidFill>
                  <a:srgbClr val="000000"/>
                </a:solidFill>
                <a:latin typeface="Times New Roman" panose="02020603050405020304" pitchFamily="18" charset="0"/>
                <a:ea typeface="黑体" panose="02010609060101010101" pitchFamily="49" charset="-122"/>
              </a:rPr>
              <a:t>i</a:t>
            </a:r>
            <a:r>
              <a:rPr kumimoji="1" lang="en-US" altLang="zh-CN" sz="2400" b="1" baseline="-25000">
                <a:solidFill>
                  <a:srgbClr val="000000"/>
                </a:solidFill>
                <a:latin typeface="Times New Roman" panose="02020603050405020304" pitchFamily="18" charset="0"/>
                <a:ea typeface="黑体" panose="02010609060101010101" pitchFamily="49" charset="-122"/>
              </a:rPr>
              <a:t>i</a:t>
            </a:r>
            <a:r>
              <a:rPr kumimoji="1" lang="en-US" altLang="zh-CN" sz="2400" b="1">
                <a:solidFill>
                  <a:srgbClr val="000000"/>
                </a:solidFill>
                <a:latin typeface="Times New Roman" panose="02020603050405020304" pitchFamily="18" charset="0"/>
                <a:ea typeface="黑体" panose="02010609060101010101" pitchFamily="49" charset="-122"/>
              </a:rPr>
              <a:t>= 0</a:t>
            </a:r>
            <a:r>
              <a:rPr kumimoji="1" lang="zh-CN" altLang="en-US" sz="2400" b="1">
                <a:solidFill>
                  <a:srgbClr val="000000"/>
                </a:solidFill>
                <a:latin typeface="Times New Roman" panose="02020603050405020304" pitchFamily="18" charset="0"/>
                <a:ea typeface="黑体" panose="02010609060101010101" pitchFamily="49" charset="-122"/>
              </a:rPr>
              <a:t>）时，放大电路的工作状态，也称</a:t>
            </a:r>
            <a:r>
              <a:rPr kumimoji="1" lang="zh-CN" altLang="en-US" sz="2400" b="1" i="1">
                <a:solidFill>
                  <a:srgbClr val="0000CC"/>
                </a:solidFill>
                <a:latin typeface="Times New Roman" panose="02020603050405020304" pitchFamily="18" charset="0"/>
                <a:ea typeface="黑体" panose="02010609060101010101" pitchFamily="49" charset="-122"/>
              </a:rPr>
              <a:t>直流工作状态</a:t>
            </a:r>
            <a:r>
              <a:rPr kumimoji="1" lang="zh-CN" altLang="en-US" sz="2400" b="1">
                <a:solidFill>
                  <a:srgbClr val="000000"/>
                </a:solidFill>
                <a:latin typeface="Times New Roman" panose="02020603050405020304" pitchFamily="18" charset="0"/>
                <a:ea typeface="黑体" panose="02010609060101010101" pitchFamily="49" charset="-122"/>
              </a:rPr>
              <a:t>。</a:t>
            </a:r>
          </a:p>
        </p:txBody>
      </p:sp>
      <p:sp>
        <p:nvSpPr>
          <p:cNvPr id="9" name="Text Box 13"/>
          <p:cNvSpPr txBox="1">
            <a:spLocks noChangeArrowheads="1"/>
          </p:cNvSpPr>
          <p:nvPr/>
        </p:nvSpPr>
        <p:spPr bwMode="auto">
          <a:xfrm>
            <a:off x="647700" y="4221163"/>
            <a:ext cx="8001000" cy="1006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400" b="1">
                <a:solidFill>
                  <a:srgbClr val="FF0000"/>
                </a:solidFill>
                <a:latin typeface="宋体" panose="02010600030101010101" pitchFamily="2" charset="-122"/>
              </a:rPr>
              <a:t>    </a:t>
            </a:r>
            <a:r>
              <a:rPr kumimoji="1" lang="zh-CN" altLang="en-US" sz="2400" b="1">
                <a:solidFill>
                  <a:srgbClr val="FF0000"/>
                </a:solidFill>
                <a:latin typeface="黑体" panose="02010609060101010101" pitchFamily="49" charset="-122"/>
                <a:ea typeface="黑体" panose="02010609060101010101" pitchFamily="49" charset="-122"/>
              </a:rPr>
              <a:t>动态：</a:t>
            </a:r>
            <a:r>
              <a:rPr kumimoji="1" lang="zh-CN" altLang="en-US" sz="2400" b="1">
                <a:solidFill>
                  <a:srgbClr val="000000"/>
                </a:solidFill>
                <a:latin typeface="黑体" panose="02010609060101010101" pitchFamily="49" charset="-122"/>
                <a:ea typeface="黑体" panose="02010609060101010101" pitchFamily="49" charset="-122"/>
              </a:rPr>
              <a:t>输入信号不为零时，放大电路的工作状态，也称</a:t>
            </a:r>
            <a:r>
              <a:rPr kumimoji="1" lang="zh-CN" altLang="en-US" sz="2400" b="1" i="1">
                <a:solidFill>
                  <a:srgbClr val="0000CC"/>
                </a:solidFill>
                <a:latin typeface="黑体" panose="02010609060101010101" pitchFamily="49" charset="-122"/>
                <a:ea typeface="黑体" panose="02010609060101010101" pitchFamily="49" charset="-122"/>
              </a:rPr>
              <a:t>交流工作状态</a:t>
            </a:r>
            <a:r>
              <a:rPr kumimoji="1" lang="zh-CN" altLang="en-US" sz="2400" b="1">
                <a:solidFill>
                  <a:srgbClr val="000000"/>
                </a:solidFill>
                <a:latin typeface="黑体" panose="02010609060101010101" pitchFamily="49" charset="-122"/>
                <a:ea typeface="黑体" panose="02010609060101010101" pitchFamily="49" charset="-122"/>
              </a:rPr>
              <a:t>。</a:t>
            </a:r>
          </a:p>
        </p:txBody>
      </p:sp>
      <p:sp>
        <p:nvSpPr>
          <p:cNvPr id="10" name="Text Box 15"/>
          <p:cNvSpPr txBox="1">
            <a:spLocks noChangeArrowheads="1"/>
          </p:cNvSpPr>
          <p:nvPr/>
        </p:nvSpPr>
        <p:spPr bwMode="auto">
          <a:xfrm>
            <a:off x="719138" y="2565400"/>
            <a:ext cx="7885112" cy="151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此时，</a:t>
            </a:r>
            <a:r>
              <a:rPr kumimoji="1" lang="en-US" altLang="zh-CN" sz="2400" b="1">
                <a:solidFill>
                  <a:srgbClr val="000000"/>
                </a:solidFill>
                <a:latin typeface="Times New Roman" panose="02020603050405020304" pitchFamily="18" charset="0"/>
                <a:ea typeface="楷体_GB2312" pitchFamily="49" charset="-122"/>
              </a:rPr>
              <a:t>FET</a:t>
            </a:r>
            <a:r>
              <a:rPr kumimoji="1" lang="zh-CN" altLang="en-US" sz="2400" b="1">
                <a:solidFill>
                  <a:srgbClr val="000000"/>
                </a:solidFill>
                <a:latin typeface="Times New Roman" panose="02020603050405020304" pitchFamily="18" charset="0"/>
                <a:ea typeface="楷体_GB2312" pitchFamily="49" charset="-122"/>
              </a:rPr>
              <a:t>的直流量</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30000">
                <a:solidFill>
                  <a:srgbClr val="000000"/>
                </a:solidFill>
                <a:latin typeface="Times New Roman" panose="02020603050405020304" pitchFamily="18" charset="0"/>
                <a:ea typeface="楷体_GB2312" pitchFamily="49" charset="-122"/>
              </a:rPr>
              <a:t>D</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30000">
                <a:solidFill>
                  <a:srgbClr val="000000"/>
                </a:solidFill>
                <a:latin typeface="Times New Roman" panose="02020603050405020304" pitchFamily="18" charset="0"/>
                <a:ea typeface="楷体_GB2312" pitchFamily="49" charset="-122"/>
              </a:rPr>
              <a:t>GS</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30000">
                <a:solidFill>
                  <a:srgbClr val="000000"/>
                </a:solidFill>
                <a:latin typeface="Times New Roman" panose="02020603050405020304" pitchFamily="18" charset="0"/>
                <a:ea typeface="楷体_GB2312" pitchFamily="49" charset="-122"/>
              </a:rPr>
              <a:t>DS</a:t>
            </a:r>
            <a:r>
              <a:rPr kumimoji="1" lang="zh-CN" altLang="en-US" sz="2400" b="1">
                <a:solidFill>
                  <a:srgbClr val="000000"/>
                </a:solidFill>
                <a:latin typeface="Times New Roman" panose="02020603050405020304" pitchFamily="18" charset="0"/>
                <a:ea typeface="楷体_GB2312" pitchFamily="49" charset="-122"/>
              </a:rPr>
              <a:t>，在输出特性曲线上表示为一个确定的点，习惯上称该点为静态工作点</a:t>
            </a:r>
            <a:r>
              <a:rPr kumimoji="1" lang="en-US" altLang="zh-CN" sz="2400" b="1" i="1">
                <a:solidFill>
                  <a:srgbClr val="000000"/>
                </a:solidFill>
                <a:latin typeface="Times New Roman" panose="02020603050405020304" pitchFamily="18" charset="0"/>
                <a:ea typeface="楷体_GB2312" pitchFamily="49" charset="-122"/>
              </a:rPr>
              <a:t>Q</a:t>
            </a:r>
            <a:r>
              <a:rPr kumimoji="1" lang="zh-CN" altLang="en-US" sz="2400" b="1">
                <a:solidFill>
                  <a:srgbClr val="000000"/>
                </a:solidFill>
                <a:latin typeface="Times New Roman" panose="02020603050405020304" pitchFamily="18" charset="0"/>
                <a:ea typeface="楷体_GB2312" pitchFamily="49" charset="-122"/>
              </a:rPr>
              <a:t>。常将上述三个电量写成</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30000">
                <a:solidFill>
                  <a:srgbClr val="000000"/>
                </a:solidFill>
                <a:latin typeface="Times New Roman" panose="02020603050405020304" pitchFamily="18" charset="0"/>
                <a:ea typeface="楷体_GB2312" pitchFamily="49" charset="-122"/>
              </a:rPr>
              <a:t>DQ</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30000">
                <a:solidFill>
                  <a:srgbClr val="000000"/>
                </a:solidFill>
                <a:latin typeface="Times New Roman" panose="02020603050405020304" pitchFamily="18" charset="0"/>
                <a:ea typeface="楷体_GB2312" pitchFamily="49" charset="-122"/>
              </a:rPr>
              <a:t>GSQ</a:t>
            </a:r>
            <a:r>
              <a:rPr kumimoji="1" lang="zh-CN" altLang="en-US" sz="2400" b="1">
                <a:solidFill>
                  <a:srgbClr val="000000"/>
                </a:solidFill>
                <a:latin typeface="Times New Roman" panose="02020603050405020304" pitchFamily="18" charset="0"/>
                <a:ea typeface="楷体_GB2312" pitchFamily="49" charset="-122"/>
              </a:rPr>
              <a:t>和</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30000">
                <a:solidFill>
                  <a:srgbClr val="000000"/>
                </a:solidFill>
                <a:latin typeface="Times New Roman" panose="02020603050405020304" pitchFamily="18" charset="0"/>
                <a:ea typeface="楷体_GB2312" pitchFamily="49" charset="-122"/>
              </a:rPr>
              <a:t>DSQ</a:t>
            </a:r>
            <a:r>
              <a:rPr kumimoji="1" lang="zh-CN" altLang="en-US" sz="2400" b="1">
                <a:solidFill>
                  <a:srgbClr val="000000"/>
                </a:solidFill>
                <a:latin typeface="Times New Roman" panose="02020603050405020304" pitchFamily="18" charset="0"/>
                <a:ea typeface="楷体_GB2312" pitchFamily="49" charset="-122"/>
              </a:rPr>
              <a:t>。</a:t>
            </a:r>
          </a:p>
        </p:txBody>
      </p:sp>
    </p:spTree>
    <p:extLst>
      <p:ext uri="{BB962C8B-B14F-4D97-AF65-F5344CB8AC3E}">
        <p14:creationId xmlns:p14="http://schemas.microsoft.com/office/powerpoint/2010/main" val="2746987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trips(downRight)">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strips(downRight)">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8" grpId="0"/>
      <p:bldP spid="9" grpId="0"/>
      <p:bldP spid="10"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标题 1"/>
          <p:cNvSpPr>
            <a:spLocks noGrp="1"/>
          </p:cNvSpPr>
          <p:nvPr>
            <p:ph type="title"/>
          </p:nvPr>
        </p:nvSpPr>
        <p:spPr>
          <a:xfrm>
            <a:off x="701675" y="71438"/>
            <a:ext cx="7888288" cy="646112"/>
          </a:xfrm>
        </p:spPr>
        <p:txBody>
          <a:bodyPr/>
          <a:lstStyle/>
          <a:p>
            <a:r>
              <a:rPr lang="en-US" altLang="zh-CN"/>
              <a:t>4.2.2  </a:t>
            </a:r>
            <a:r>
              <a:rPr lang="zh-CN" altLang="en-US"/>
              <a:t>基本共源放大电路的工作原理</a:t>
            </a:r>
          </a:p>
        </p:txBody>
      </p:sp>
      <p:graphicFrame>
        <p:nvGraphicFramePr>
          <p:cNvPr id="7" name="Object 14"/>
          <p:cNvGraphicFramePr>
            <a:graphicFrameLocks noChangeAspect="1"/>
          </p:cNvGraphicFramePr>
          <p:nvPr/>
        </p:nvGraphicFramePr>
        <p:xfrm>
          <a:off x="631825" y="2241550"/>
          <a:ext cx="4048125" cy="3294063"/>
        </p:xfrm>
        <a:graphic>
          <a:graphicData uri="http://schemas.openxmlformats.org/presentationml/2006/ole">
            <mc:AlternateContent xmlns:mc="http://schemas.openxmlformats.org/markup-compatibility/2006">
              <mc:Choice xmlns:v="urn:schemas-microsoft-com:vml" Requires="v">
                <p:oleObj spid="_x0000_s5126" name="图片" r:id="rId3" imgW="2246439" imgH="1831061" progId="Word.Picture.8">
                  <p:embed/>
                </p:oleObj>
              </mc:Choice>
              <mc:Fallback>
                <p:oleObj name="图片" r:id="rId3" imgW="2246439" imgH="1831061" progId="Word.Picture.8">
                  <p:embed/>
                  <p:pic>
                    <p:nvPicPr>
                      <p:cNvPr id="7"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825" y="2241550"/>
                        <a:ext cx="4048125" cy="329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6084" name="Text Box 5"/>
          <p:cNvSpPr txBox="1">
            <a:spLocks noChangeArrowheads="1"/>
          </p:cNvSpPr>
          <p:nvPr/>
        </p:nvSpPr>
        <p:spPr bwMode="auto">
          <a:xfrm>
            <a:off x="539750" y="692150"/>
            <a:ext cx="70929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800" b="1">
                <a:solidFill>
                  <a:srgbClr val="800000"/>
                </a:solidFill>
                <a:latin typeface="楷体_GB2312" pitchFamily="49" charset="-122"/>
                <a:ea typeface="楷体_GB2312" pitchFamily="49" charset="-122"/>
              </a:rPr>
              <a:t>2. </a:t>
            </a:r>
            <a:r>
              <a:rPr kumimoji="1" lang="zh-CN" altLang="en-US" sz="2800" b="1">
                <a:solidFill>
                  <a:srgbClr val="800000"/>
                </a:solidFill>
                <a:latin typeface="楷体_GB2312" pitchFamily="49" charset="-122"/>
                <a:ea typeface="楷体_GB2312" pitchFamily="49" charset="-122"/>
              </a:rPr>
              <a:t>放大电路的直流通路和交流通路</a:t>
            </a:r>
          </a:p>
        </p:txBody>
      </p:sp>
      <p:sp>
        <p:nvSpPr>
          <p:cNvPr id="9" name="Text Box 8"/>
          <p:cNvSpPr txBox="1">
            <a:spLocks noChangeArrowheads="1"/>
          </p:cNvSpPr>
          <p:nvPr/>
        </p:nvSpPr>
        <p:spPr bwMode="auto">
          <a:xfrm>
            <a:off x="719138" y="1385888"/>
            <a:ext cx="5327650"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400" b="1">
                <a:solidFill>
                  <a:srgbClr val="000000"/>
                </a:solidFill>
                <a:latin typeface="楷体_GB2312" pitchFamily="49" charset="-122"/>
                <a:ea typeface="楷体_GB2312" pitchFamily="49" charset="-122"/>
              </a:rPr>
              <a:t>仅有直流电流流经的通路为直流通路</a:t>
            </a:r>
          </a:p>
        </p:txBody>
      </p:sp>
      <p:graphicFrame>
        <p:nvGraphicFramePr>
          <p:cNvPr id="46086" name="Object 13"/>
          <p:cNvGraphicFramePr>
            <a:graphicFrameLocks noChangeAspect="1"/>
          </p:cNvGraphicFramePr>
          <p:nvPr/>
        </p:nvGraphicFramePr>
        <p:xfrm>
          <a:off x="4987925" y="728663"/>
          <a:ext cx="4048125" cy="3294062"/>
        </p:xfrm>
        <a:graphic>
          <a:graphicData uri="http://schemas.openxmlformats.org/presentationml/2006/ole">
            <mc:AlternateContent xmlns:mc="http://schemas.openxmlformats.org/markup-compatibility/2006">
              <mc:Choice xmlns:v="urn:schemas-microsoft-com:vml" Requires="v">
                <p:oleObj spid="_x0000_s5127" name="图片" r:id="rId5" imgW="2246439" imgH="1831061" progId="Word.Picture.8">
                  <p:embed/>
                </p:oleObj>
              </mc:Choice>
              <mc:Fallback>
                <p:oleObj name="图片" r:id="rId5" imgW="2246439" imgH="1831061" progId="Word.Picture.8">
                  <p:embed/>
                  <p:pic>
                    <p:nvPicPr>
                      <p:cNvPr id="46086"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87925" y="728663"/>
                        <a:ext cx="4048125" cy="329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8874592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1"/>
          <p:cNvSpPr>
            <a:spLocks noGrp="1"/>
          </p:cNvSpPr>
          <p:nvPr>
            <p:ph type="title"/>
          </p:nvPr>
        </p:nvSpPr>
        <p:spPr>
          <a:xfrm>
            <a:off x="701675" y="71438"/>
            <a:ext cx="7888288" cy="646112"/>
          </a:xfrm>
        </p:spPr>
        <p:txBody>
          <a:bodyPr/>
          <a:lstStyle/>
          <a:p>
            <a:r>
              <a:rPr lang="en-US" altLang="zh-CN"/>
              <a:t>4.2.2  </a:t>
            </a:r>
            <a:r>
              <a:rPr lang="zh-CN" altLang="en-US"/>
              <a:t>基本共源放大电路的工作原理</a:t>
            </a:r>
          </a:p>
        </p:txBody>
      </p:sp>
      <p:sp>
        <p:nvSpPr>
          <p:cNvPr id="47107" name="Text Box 5"/>
          <p:cNvSpPr txBox="1">
            <a:spLocks noChangeArrowheads="1"/>
          </p:cNvSpPr>
          <p:nvPr/>
        </p:nvSpPr>
        <p:spPr bwMode="auto">
          <a:xfrm>
            <a:off x="539750" y="692150"/>
            <a:ext cx="70929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800" b="1">
                <a:solidFill>
                  <a:srgbClr val="800000"/>
                </a:solidFill>
                <a:latin typeface="楷体_GB2312" pitchFamily="49" charset="-122"/>
                <a:ea typeface="楷体_GB2312" pitchFamily="49" charset="-122"/>
              </a:rPr>
              <a:t>2. </a:t>
            </a:r>
            <a:r>
              <a:rPr kumimoji="1" lang="zh-CN" altLang="en-US" sz="2800" b="1">
                <a:solidFill>
                  <a:srgbClr val="800000"/>
                </a:solidFill>
                <a:latin typeface="楷体_GB2312" pitchFamily="49" charset="-122"/>
                <a:ea typeface="楷体_GB2312" pitchFamily="49" charset="-122"/>
              </a:rPr>
              <a:t>放大电路的直流通路和交流通路</a:t>
            </a:r>
          </a:p>
        </p:txBody>
      </p:sp>
      <p:sp>
        <p:nvSpPr>
          <p:cNvPr id="16" name="Text Box 13"/>
          <p:cNvSpPr txBox="1">
            <a:spLocks noChangeArrowheads="1"/>
          </p:cNvSpPr>
          <p:nvPr/>
        </p:nvSpPr>
        <p:spPr bwMode="auto">
          <a:xfrm>
            <a:off x="4859338" y="2127250"/>
            <a:ext cx="3673475" cy="194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30000"/>
              </a:lnSpc>
            </a:pPr>
            <a:r>
              <a:rPr kumimoji="1" lang="zh-CN" altLang="en-US" sz="2400" b="1">
                <a:solidFill>
                  <a:srgbClr val="000000"/>
                </a:solidFill>
                <a:latin typeface="楷体_GB2312" pitchFamily="49" charset="-122"/>
                <a:ea typeface="楷体_GB2312" pitchFamily="49" charset="-122"/>
              </a:rPr>
              <a:t>直流电压源内阻为零，交流电流流经直流电压源时不产生任何交流压降，</a:t>
            </a:r>
            <a:endParaRPr kumimoji="1" lang="en-US" altLang="zh-CN" sz="2400" b="1">
              <a:solidFill>
                <a:srgbClr val="000000"/>
              </a:solidFill>
              <a:latin typeface="楷体_GB2312" pitchFamily="49" charset="-122"/>
              <a:ea typeface="楷体_GB2312" pitchFamily="49" charset="-122"/>
            </a:endParaRPr>
          </a:p>
          <a:p>
            <a:pPr algn="just">
              <a:lnSpc>
                <a:spcPct val="130000"/>
              </a:lnSpc>
            </a:pPr>
            <a:r>
              <a:rPr kumimoji="1" lang="zh-CN" altLang="en-US" sz="2400" b="1">
                <a:solidFill>
                  <a:srgbClr val="000000"/>
                </a:solidFill>
                <a:latin typeface="楷体_GB2312" pitchFamily="49" charset="-122"/>
                <a:ea typeface="楷体_GB2312" pitchFamily="49" charset="-122"/>
              </a:rPr>
              <a:t>故</a:t>
            </a:r>
            <a:endParaRPr kumimoji="1" lang="zh-CN" altLang="en-US" sz="2000">
              <a:solidFill>
                <a:srgbClr val="000000"/>
              </a:solidFill>
              <a:latin typeface="楷体_GB2312" pitchFamily="49" charset="-122"/>
              <a:ea typeface="楷体_GB2312" pitchFamily="49" charset="-122"/>
            </a:endParaRPr>
          </a:p>
        </p:txBody>
      </p:sp>
      <p:sp>
        <p:nvSpPr>
          <p:cNvPr id="17" name="Text Box 14"/>
          <p:cNvSpPr txBox="1">
            <a:spLocks noChangeArrowheads="1"/>
          </p:cNvSpPr>
          <p:nvPr/>
        </p:nvSpPr>
        <p:spPr bwMode="auto">
          <a:xfrm>
            <a:off x="4643438" y="4195763"/>
            <a:ext cx="43576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spcBef>
                <a:spcPct val="0"/>
              </a:spcBef>
              <a:buFontTx/>
              <a:buNone/>
            </a:pPr>
            <a:r>
              <a:rPr kumimoji="1" lang="zh-CN" altLang="en-US" sz="2400" b="1">
                <a:solidFill>
                  <a:srgbClr val="FF0000"/>
                </a:solidFill>
                <a:latin typeface="Times New Roman" panose="02020603050405020304" pitchFamily="18" charset="0"/>
                <a:ea typeface="黑体" panose="02010609060101010101" pitchFamily="49" charset="-122"/>
              </a:rPr>
              <a:t>直流电压源对交流相当于短路</a:t>
            </a:r>
            <a:endParaRPr kumimoji="1" lang="zh-CN" altLang="en-US" sz="2400">
              <a:solidFill>
                <a:srgbClr val="FF0000"/>
              </a:solidFill>
              <a:latin typeface="Times New Roman" panose="02020603050405020304" pitchFamily="18" charset="0"/>
              <a:ea typeface="黑体" panose="02010609060101010101" pitchFamily="49" charset="-122"/>
            </a:endParaRPr>
          </a:p>
        </p:txBody>
      </p:sp>
      <p:graphicFrame>
        <p:nvGraphicFramePr>
          <p:cNvPr id="47110" name="Object 14"/>
          <p:cNvGraphicFramePr>
            <a:graphicFrameLocks noChangeAspect="1"/>
          </p:cNvGraphicFramePr>
          <p:nvPr/>
        </p:nvGraphicFramePr>
        <p:xfrm>
          <a:off x="631825" y="2241550"/>
          <a:ext cx="4048125" cy="3294063"/>
        </p:xfrm>
        <a:graphic>
          <a:graphicData uri="http://schemas.openxmlformats.org/presentationml/2006/ole">
            <mc:AlternateContent xmlns:mc="http://schemas.openxmlformats.org/markup-compatibility/2006">
              <mc:Choice xmlns:v="urn:schemas-microsoft-com:vml" Requires="v">
                <p:oleObj spid="_x0000_s6148" name="图片" r:id="rId3" imgW="2246439" imgH="1831061" progId="Word.Picture.8">
                  <p:embed/>
                </p:oleObj>
              </mc:Choice>
              <mc:Fallback>
                <p:oleObj name="图片" r:id="rId3" imgW="2246439" imgH="1831061" progId="Word.Picture.8">
                  <p:embed/>
                  <p:pic>
                    <p:nvPicPr>
                      <p:cNvPr id="47110"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825" y="2241550"/>
                        <a:ext cx="4048125" cy="329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7111" name="Text Box 8"/>
          <p:cNvSpPr txBox="1">
            <a:spLocks noChangeArrowheads="1"/>
          </p:cNvSpPr>
          <p:nvPr/>
        </p:nvSpPr>
        <p:spPr bwMode="auto">
          <a:xfrm>
            <a:off x="719138" y="1385888"/>
            <a:ext cx="5327650"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400" b="1">
                <a:solidFill>
                  <a:srgbClr val="000000"/>
                </a:solidFill>
                <a:latin typeface="楷体_GB2312" pitchFamily="49" charset="-122"/>
                <a:ea typeface="楷体_GB2312" pitchFamily="49" charset="-122"/>
              </a:rPr>
              <a:t>仅有直流电流流经的通路为直流通路</a:t>
            </a:r>
          </a:p>
        </p:txBody>
      </p:sp>
    </p:spTree>
    <p:extLst>
      <p:ext uri="{BB962C8B-B14F-4D97-AF65-F5344CB8AC3E}">
        <p14:creationId xmlns:p14="http://schemas.microsoft.com/office/powerpoint/2010/main" val="899764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strips(downRight)">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标题 1"/>
          <p:cNvSpPr>
            <a:spLocks noGrp="1"/>
          </p:cNvSpPr>
          <p:nvPr>
            <p:ph type="title"/>
          </p:nvPr>
        </p:nvSpPr>
        <p:spPr>
          <a:xfrm>
            <a:off x="701675" y="71438"/>
            <a:ext cx="7888288" cy="646112"/>
          </a:xfrm>
        </p:spPr>
        <p:txBody>
          <a:bodyPr/>
          <a:lstStyle/>
          <a:p>
            <a:r>
              <a:rPr lang="en-US" altLang="zh-CN"/>
              <a:t>4.2.2  </a:t>
            </a:r>
            <a:r>
              <a:rPr lang="zh-CN" altLang="en-US"/>
              <a:t>基本共源放大电路的工作原理</a:t>
            </a:r>
          </a:p>
        </p:txBody>
      </p:sp>
      <p:sp>
        <p:nvSpPr>
          <p:cNvPr id="48131" name="Text Box 5"/>
          <p:cNvSpPr txBox="1">
            <a:spLocks noChangeArrowheads="1"/>
          </p:cNvSpPr>
          <p:nvPr/>
        </p:nvSpPr>
        <p:spPr bwMode="auto">
          <a:xfrm>
            <a:off x="539750" y="692150"/>
            <a:ext cx="70929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800" b="1">
                <a:solidFill>
                  <a:srgbClr val="800000"/>
                </a:solidFill>
                <a:latin typeface="楷体_GB2312" pitchFamily="49" charset="-122"/>
                <a:ea typeface="楷体_GB2312" pitchFamily="49" charset="-122"/>
              </a:rPr>
              <a:t>2. </a:t>
            </a:r>
            <a:r>
              <a:rPr kumimoji="1" lang="zh-CN" altLang="en-US" sz="2800" b="1">
                <a:solidFill>
                  <a:srgbClr val="800000"/>
                </a:solidFill>
                <a:latin typeface="楷体_GB2312" pitchFamily="49" charset="-122"/>
                <a:ea typeface="楷体_GB2312" pitchFamily="49" charset="-122"/>
              </a:rPr>
              <a:t>放大电路的直流通路和交流通路</a:t>
            </a:r>
          </a:p>
        </p:txBody>
      </p:sp>
      <p:sp>
        <p:nvSpPr>
          <p:cNvPr id="48132" name="Text Box 6"/>
          <p:cNvSpPr txBox="1">
            <a:spLocks noChangeArrowheads="1"/>
          </p:cNvSpPr>
          <p:nvPr/>
        </p:nvSpPr>
        <p:spPr bwMode="auto">
          <a:xfrm>
            <a:off x="863600" y="1233488"/>
            <a:ext cx="5580063"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400" b="1">
                <a:solidFill>
                  <a:srgbClr val="000000"/>
                </a:solidFill>
                <a:latin typeface="楷体_GB2312" pitchFamily="49" charset="-122"/>
                <a:ea typeface="楷体_GB2312" pitchFamily="49" charset="-122"/>
              </a:rPr>
              <a:t>仅有交流电流流经的通路为交流通路</a:t>
            </a:r>
          </a:p>
        </p:txBody>
      </p:sp>
      <p:graphicFrame>
        <p:nvGraphicFramePr>
          <p:cNvPr id="48133" name="Object 7"/>
          <p:cNvGraphicFramePr>
            <a:graphicFrameLocks noChangeAspect="1"/>
          </p:cNvGraphicFramePr>
          <p:nvPr/>
        </p:nvGraphicFramePr>
        <p:xfrm>
          <a:off x="539750" y="1989138"/>
          <a:ext cx="4048125" cy="3294062"/>
        </p:xfrm>
        <a:graphic>
          <a:graphicData uri="http://schemas.openxmlformats.org/presentationml/2006/ole">
            <mc:AlternateContent xmlns:mc="http://schemas.openxmlformats.org/markup-compatibility/2006">
              <mc:Choice xmlns:v="urn:schemas-microsoft-com:vml" Requires="v">
                <p:oleObj spid="_x0000_s7174" name="图片" r:id="rId3" imgW="2246439" imgH="1831061" progId="Word.Picture.8">
                  <p:embed/>
                </p:oleObj>
              </mc:Choice>
              <mc:Fallback>
                <p:oleObj name="图片" r:id="rId3" imgW="2246439" imgH="1831061" progId="Word.Picture.8">
                  <p:embed/>
                  <p:pic>
                    <p:nvPicPr>
                      <p:cNvPr id="48133"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1989138"/>
                        <a:ext cx="4048125" cy="329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Text Box 9"/>
          <p:cNvSpPr txBox="1">
            <a:spLocks noChangeArrowheads="1"/>
          </p:cNvSpPr>
          <p:nvPr/>
        </p:nvSpPr>
        <p:spPr bwMode="auto">
          <a:xfrm>
            <a:off x="4643438" y="5167313"/>
            <a:ext cx="43576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spcBef>
                <a:spcPct val="0"/>
              </a:spcBef>
              <a:buFontTx/>
              <a:buNone/>
            </a:pPr>
            <a:r>
              <a:rPr kumimoji="1" lang="zh-CN" altLang="en-US" sz="2400" b="1">
                <a:solidFill>
                  <a:srgbClr val="FF0000"/>
                </a:solidFill>
                <a:latin typeface="Times New Roman" panose="02020603050405020304" pitchFamily="18" charset="0"/>
                <a:ea typeface="黑体" panose="02010609060101010101" pitchFamily="49" charset="-122"/>
              </a:rPr>
              <a:t>直流电压源对交流相当于短路</a:t>
            </a:r>
            <a:endParaRPr kumimoji="1" lang="zh-CN" altLang="en-US" sz="2400">
              <a:solidFill>
                <a:srgbClr val="FF0000"/>
              </a:solidFill>
              <a:latin typeface="Times New Roman" panose="02020603050405020304" pitchFamily="18" charset="0"/>
              <a:ea typeface="黑体" panose="02010609060101010101" pitchFamily="49" charset="-122"/>
            </a:endParaRPr>
          </a:p>
        </p:txBody>
      </p:sp>
      <p:graphicFrame>
        <p:nvGraphicFramePr>
          <p:cNvPr id="12" name="Object 15"/>
          <p:cNvGraphicFramePr>
            <a:graphicFrameLocks noChangeAspect="1"/>
          </p:cNvGraphicFramePr>
          <p:nvPr/>
        </p:nvGraphicFramePr>
        <p:xfrm>
          <a:off x="4781550" y="1952625"/>
          <a:ext cx="3894138" cy="2933700"/>
        </p:xfrm>
        <a:graphic>
          <a:graphicData uri="http://schemas.openxmlformats.org/presentationml/2006/ole">
            <mc:AlternateContent xmlns:mc="http://schemas.openxmlformats.org/markup-compatibility/2006">
              <mc:Choice xmlns:v="urn:schemas-microsoft-com:vml" Requires="v">
                <p:oleObj spid="_x0000_s7175" name="图片" r:id="rId5" imgW="2160799" imgH="1630614" progId="Word.Picture.8">
                  <p:embed/>
                </p:oleObj>
              </mc:Choice>
              <mc:Fallback>
                <p:oleObj name="图片" r:id="rId5" imgW="2160799" imgH="1630614" progId="Word.Picture.8">
                  <p:embed/>
                  <p:pic>
                    <p:nvPicPr>
                      <p:cNvPr id="12" name="Object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1550" y="1952625"/>
                        <a:ext cx="3894138"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1701103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标题 1"/>
          <p:cNvSpPr>
            <a:spLocks noGrp="1"/>
          </p:cNvSpPr>
          <p:nvPr>
            <p:ph type="title"/>
          </p:nvPr>
        </p:nvSpPr>
        <p:spPr>
          <a:xfrm>
            <a:off x="701675" y="71438"/>
            <a:ext cx="7888288" cy="646112"/>
          </a:xfrm>
        </p:spPr>
        <p:txBody>
          <a:bodyPr/>
          <a:lstStyle/>
          <a:p>
            <a:r>
              <a:rPr lang="en-US" altLang="zh-CN"/>
              <a:t>4.2.2  </a:t>
            </a:r>
            <a:r>
              <a:rPr lang="zh-CN" altLang="en-US"/>
              <a:t>基本共源放大电路的工作原理</a:t>
            </a:r>
          </a:p>
        </p:txBody>
      </p:sp>
      <p:sp>
        <p:nvSpPr>
          <p:cNvPr id="49155" name="Text Box 5"/>
          <p:cNvSpPr txBox="1">
            <a:spLocks noChangeArrowheads="1"/>
          </p:cNvSpPr>
          <p:nvPr/>
        </p:nvSpPr>
        <p:spPr bwMode="auto">
          <a:xfrm>
            <a:off x="539750" y="692150"/>
            <a:ext cx="70929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800" b="1">
                <a:solidFill>
                  <a:srgbClr val="800000"/>
                </a:solidFill>
                <a:latin typeface="楷体_GB2312" pitchFamily="49" charset="-122"/>
                <a:ea typeface="楷体_GB2312" pitchFamily="49" charset="-122"/>
              </a:rPr>
              <a:t>3. </a:t>
            </a:r>
            <a:r>
              <a:rPr kumimoji="1" lang="zh-CN" altLang="en-US" sz="2800" b="1">
                <a:solidFill>
                  <a:srgbClr val="800000"/>
                </a:solidFill>
                <a:latin typeface="楷体_GB2312" pitchFamily="49" charset="-122"/>
                <a:ea typeface="楷体_GB2312" pitchFamily="49" charset="-122"/>
              </a:rPr>
              <a:t>放大电路的静态工作点估算</a:t>
            </a:r>
          </a:p>
        </p:txBody>
      </p:sp>
      <p:sp>
        <p:nvSpPr>
          <p:cNvPr id="49156" name="Text Box 6"/>
          <p:cNvSpPr txBox="1">
            <a:spLocks noChangeArrowheads="1"/>
          </p:cNvSpPr>
          <p:nvPr/>
        </p:nvSpPr>
        <p:spPr bwMode="auto">
          <a:xfrm>
            <a:off x="863600" y="1233488"/>
            <a:ext cx="5580063"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400" b="1">
                <a:solidFill>
                  <a:srgbClr val="000000"/>
                </a:solidFill>
                <a:latin typeface="楷体_GB2312" pitchFamily="49" charset="-122"/>
                <a:ea typeface="楷体_GB2312" pitchFamily="49" charset="-122"/>
              </a:rPr>
              <a:t>直流通路</a:t>
            </a:r>
          </a:p>
        </p:txBody>
      </p:sp>
      <p:graphicFrame>
        <p:nvGraphicFramePr>
          <p:cNvPr id="49157" name="Object 12"/>
          <p:cNvGraphicFramePr>
            <a:graphicFrameLocks noChangeAspect="1"/>
          </p:cNvGraphicFramePr>
          <p:nvPr/>
        </p:nvGraphicFramePr>
        <p:xfrm>
          <a:off x="4967288" y="728663"/>
          <a:ext cx="4048125" cy="3294062"/>
        </p:xfrm>
        <a:graphic>
          <a:graphicData uri="http://schemas.openxmlformats.org/presentationml/2006/ole">
            <mc:AlternateContent xmlns:mc="http://schemas.openxmlformats.org/markup-compatibility/2006">
              <mc:Choice xmlns:v="urn:schemas-microsoft-com:vml" Requires="v">
                <p:oleObj spid="_x0000_s8200" name="图片" r:id="rId3" imgW="2246439" imgH="1831061" progId="Word.Picture.8">
                  <p:embed/>
                </p:oleObj>
              </mc:Choice>
              <mc:Fallback>
                <p:oleObj name="图片" r:id="rId3" imgW="2246439" imgH="1831061" progId="Word.Picture.8">
                  <p:embed/>
                  <p:pic>
                    <p:nvPicPr>
                      <p:cNvPr id="49157"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67288" y="728663"/>
                        <a:ext cx="4048125" cy="329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Text Box 13"/>
          <p:cNvSpPr txBox="1">
            <a:spLocks noChangeArrowheads="1"/>
          </p:cNvSpPr>
          <p:nvPr/>
        </p:nvSpPr>
        <p:spPr bwMode="auto">
          <a:xfrm>
            <a:off x="719138" y="1808163"/>
            <a:ext cx="42132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000" b="1">
                <a:solidFill>
                  <a:srgbClr val="000000"/>
                </a:solidFill>
                <a:latin typeface="Times New Roman" panose="02020603050405020304" pitchFamily="18" charset="0"/>
                <a:ea typeface="楷体_GB2312" pitchFamily="49" charset="-122"/>
              </a:rPr>
              <a:t>假设</a:t>
            </a:r>
            <a:r>
              <a:rPr kumimoji="1" lang="en-US" altLang="zh-CN" sz="2000" b="1">
                <a:solidFill>
                  <a:srgbClr val="000000"/>
                </a:solidFill>
                <a:latin typeface="Times New Roman" panose="02020603050405020304" pitchFamily="18" charset="0"/>
                <a:ea typeface="楷体_GB2312" pitchFamily="49" charset="-122"/>
              </a:rPr>
              <a:t>NMOS</a:t>
            </a:r>
            <a:r>
              <a:rPr kumimoji="1" lang="zh-CN" altLang="en-US" sz="2000" b="1">
                <a:solidFill>
                  <a:srgbClr val="000000"/>
                </a:solidFill>
                <a:latin typeface="Times New Roman" panose="02020603050405020304" pitchFamily="18" charset="0"/>
                <a:ea typeface="楷体_GB2312" pitchFamily="49" charset="-122"/>
              </a:rPr>
              <a:t>管工作于饱和区，则</a:t>
            </a:r>
          </a:p>
        </p:txBody>
      </p:sp>
      <p:graphicFrame>
        <p:nvGraphicFramePr>
          <p:cNvPr id="19" name="Object 18"/>
          <p:cNvGraphicFramePr>
            <a:graphicFrameLocks noChangeAspect="1"/>
          </p:cNvGraphicFramePr>
          <p:nvPr/>
        </p:nvGraphicFramePr>
        <p:xfrm>
          <a:off x="1282700" y="2889250"/>
          <a:ext cx="2317750" cy="406400"/>
        </p:xfrm>
        <a:graphic>
          <a:graphicData uri="http://schemas.openxmlformats.org/presentationml/2006/ole">
            <mc:AlternateContent xmlns:mc="http://schemas.openxmlformats.org/markup-compatibility/2006">
              <mc:Choice xmlns:v="urn:schemas-microsoft-com:vml" Requires="v">
                <p:oleObj spid="_x0000_s8201" name="公式" r:id="rId5" imgW="1435100" imgH="254000" progId="Equation.3">
                  <p:embed/>
                </p:oleObj>
              </mc:Choice>
              <mc:Fallback>
                <p:oleObj name="公式" r:id="rId5" imgW="1435100" imgH="254000" progId="Equation.3">
                  <p:embed/>
                  <p:pic>
                    <p:nvPicPr>
                      <p:cNvPr id="19" name="Object 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2700" y="2889250"/>
                        <a:ext cx="231775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 name="Text Box 19"/>
          <p:cNvSpPr txBox="1">
            <a:spLocks noChangeArrowheads="1"/>
          </p:cNvSpPr>
          <p:nvPr/>
        </p:nvSpPr>
        <p:spPr bwMode="auto">
          <a:xfrm>
            <a:off x="1258888" y="2312988"/>
            <a:ext cx="20161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GSQ </a:t>
            </a:r>
            <a:r>
              <a:rPr kumimoji="1" lang="en-US" altLang="zh-CN" sz="2000" b="1">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GG</a:t>
            </a:r>
            <a:endParaRPr kumimoji="1" lang="en-US" altLang="zh-CN" sz="2000" b="1">
              <a:solidFill>
                <a:srgbClr val="000000"/>
              </a:solidFill>
              <a:latin typeface="Times New Roman" panose="02020603050405020304" pitchFamily="18" charset="0"/>
              <a:ea typeface="楷体_GB2312" pitchFamily="49" charset="-122"/>
            </a:endParaRPr>
          </a:p>
        </p:txBody>
      </p:sp>
      <p:sp>
        <p:nvSpPr>
          <p:cNvPr id="21" name="Text Box 20"/>
          <p:cNvSpPr txBox="1">
            <a:spLocks noChangeArrowheads="1"/>
          </p:cNvSpPr>
          <p:nvPr/>
        </p:nvSpPr>
        <p:spPr bwMode="auto">
          <a:xfrm>
            <a:off x="1223963" y="3284538"/>
            <a:ext cx="26638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DSQ </a:t>
            </a:r>
            <a:r>
              <a:rPr kumimoji="1" lang="en-US" altLang="zh-CN" sz="2000" b="1">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DD </a:t>
            </a:r>
            <a:r>
              <a:rPr kumimoji="1" lang="en-US" altLang="zh-CN" sz="2000" b="1">
                <a:solidFill>
                  <a:srgbClr val="000000"/>
                </a:solidFill>
                <a:latin typeface="宋体" panose="02010600030101010101" pitchFamily="2" charset="-122"/>
              </a:rPr>
              <a:t>-</a:t>
            </a:r>
            <a:r>
              <a:rPr kumimoji="1" lang="en-US" altLang="zh-CN" sz="2000" b="1">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30000">
                <a:solidFill>
                  <a:srgbClr val="000000"/>
                </a:solidFill>
                <a:latin typeface="Times New Roman" panose="02020603050405020304" pitchFamily="18" charset="0"/>
                <a:ea typeface="楷体_GB2312" pitchFamily="49" charset="-122"/>
              </a:rPr>
              <a:t>DQ </a:t>
            </a:r>
            <a:r>
              <a:rPr kumimoji="1" lang="en-US" altLang="zh-CN" sz="2000" b="1" i="1">
                <a:solidFill>
                  <a:srgbClr val="000000"/>
                </a:solidFill>
                <a:latin typeface="Times New Roman" panose="02020603050405020304" pitchFamily="18" charset="0"/>
                <a:ea typeface="楷体_GB2312" pitchFamily="49" charset="-122"/>
              </a:rPr>
              <a:t>R</a:t>
            </a:r>
            <a:r>
              <a:rPr kumimoji="1" lang="en-US" altLang="zh-CN" sz="2000" b="1" baseline="-30000">
                <a:solidFill>
                  <a:srgbClr val="000000"/>
                </a:solidFill>
                <a:latin typeface="Times New Roman" panose="02020603050405020304" pitchFamily="18" charset="0"/>
                <a:ea typeface="楷体_GB2312" pitchFamily="49" charset="-122"/>
              </a:rPr>
              <a:t>d</a:t>
            </a:r>
          </a:p>
        </p:txBody>
      </p:sp>
      <p:sp>
        <p:nvSpPr>
          <p:cNvPr id="22" name="AutoShape 21"/>
          <p:cNvSpPr>
            <a:spLocks/>
          </p:cNvSpPr>
          <p:nvPr/>
        </p:nvSpPr>
        <p:spPr bwMode="auto">
          <a:xfrm>
            <a:off x="971550" y="2528888"/>
            <a:ext cx="252413" cy="1152525"/>
          </a:xfrm>
          <a:prstGeom prst="leftBrace">
            <a:avLst>
              <a:gd name="adj1" fmla="val 38050"/>
              <a:gd name="adj2" fmla="val 50000"/>
            </a:avLst>
          </a:prstGeom>
          <a:noFill/>
          <a:ln w="1905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23" name="Text Box 23"/>
          <p:cNvSpPr txBox="1">
            <a:spLocks noChangeArrowheads="1"/>
          </p:cNvSpPr>
          <p:nvPr/>
        </p:nvSpPr>
        <p:spPr bwMode="auto">
          <a:xfrm>
            <a:off x="611188" y="3995738"/>
            <a:ext cx="802957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40000"/>
              </a:lnSpc>
            </a:pPr>
            <a:r>
              <a:rPr kumimoji="1" lang="en-US" altLang="zh-CN" sz="2000" b="1">
                <a:solidFill>
                  <a:srgbClr val="000000"/>
                </a:solidFill>
                <a:latin typeface="Times New Roman" panose="02020603050405020304" pitchFamily="18" charset="0"/>
                <a:ea typeface="楷体_GB2312" pitchFamily="49" charset="-122"/>
              </a:rPr>
              <a:t>        </a:t>
            </a:r>
            <a:r>
              <a:rPr kumimoji="1" lang="zh-CN" altLang="en-US" sz="2000" b="1">
                <a:solidFill>
                  <a:srgbClr val="000000"/>
                </a:solidFill>
                <a:latin typeface="Times New Roman" panose="02020603050405020304" pitchFamily="18" charset="0"/>
                <a:ea typeface="楷体_GB2312" pitchFamily="49" charset="-122"/>
              </a:rPr>
              <a:t>当已知</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GG</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DD</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TN</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K</a:t>
            </a:r>
            <a:r>
              <a:rPr kumimoji="1" lang="en-US" altLang="zh-CN" sz="2000" b="1" baseline="-30000">
                <a:solidFill>
                  <a:srgbClr val="000000"/>
                </a:solidFill>
                <a:latin typeface="Times New Roman" panose="02020603050405020304" pitchFamily="18" charset="0"/>
                <a:ea typeface="楷体_GB2312" pitchFamily="49" charset="-122"/>
              </a:rPr>
              <a:t>n</a:t>
            </a:r>
            <a:r>
              <a:rPr kumimoji="1" lang="zh-CN" altLang="en-US" sz="2000" b="1">
                <a:solidFill>
                  <a:srgbClr val="000000"/>
                </a:solidFill>
                <a:latin typeface="Times New Roman" panose="02020603050405020304" pitchFamily="18" charset="0"/>
                <a:ea typeface="楷体_GB2312" pitchFamily="49" charset="-122"/>
              </a:rPr>
              <a:t>、和</a:t>
            </a:r>
            <a:r>
              <a:rPr kumimoji="1" lang="en-US" altLang="zh-CN" sz="2000" b="1" i="1">
                <a:solidFill>
                  <a:srgbClr val="000000"/>
                </a:solidFill>
                <a:latin typeface="Times New Roman" panose="02020603050405020304" pitchFamily="18" charset="0"/>
                <a:ea typeface="楷体_GB2312" pitchFamily="49" charset="-122"/>
              </a:rPr>
              <a:t>R</a:t>
            </a:r>
            <a:r>
              <a:rPr kumimoji="1" lang="en-US" altLang="zh-CN" sz="2000" b="1" baseline="-30000">
                <a:solidFill>
                  <a:srgbClr val="000000"/>
                </a:solidFill>
                <a:latin typeface="Times New Roman" panose="02020603050405020304" pitchFamily="18" charset="0"/>
                <a:ea typeface="楷体_GB2312" pitchFamily="49" charset="-122"/>
              </a:rPr>
              <a:t>d </a:t>
            </a:r>
            <a:r>
              <a:rPr kumimoji="1" lang="zh-CN" altLang="en-US" sz="2000" b="1">
                <a:solidFill>
                  <a:srgbClr val="000000"/>
                </a:solidFill>
                <a:latin typeface="Times New Roman" panose="02020603050405020304" pitchFamily="18" charset="0"/>
                <a:ea typeface="楷体_GB2312" pitchFamily="49" charset="-122"/>
              </a:rPr>
              <a:t>时，便可求得</a:t>
            </a:r>
            <a:r>
              <a:rPr kumimoji="1" lang="en-US" altLang="zh-CN" sz="2000" b="1" i="1">
                <a:solidFill>
                  <a:srgbClr val="000000"/>
                </a:solidFill>
                <a:latin typeface="Times New Roman" panose="02020603050405020304" pitchFamily="18" charset="0"/>
                <a:ea typeface="楷体_GB2312" pitchFamily="49" charset="-122"/>
              </a:rPr>
              <a:t>Q</a:t>
            </a:r>
            <a:r>
              <a:rPr kumimoji="1" lang="zh-CN" altLang="en-US" sz="2000" b="1">
                <a:solidFill>
                  <a:srgbClr val="000000"/>
                </a:solidFill>
                <a:latin typeface="Times New Roman" panose="02020603050405020304" pitchFamily="18" charset="0"/>
                <a:ea typeface="楷体_GB2312" pitchFamily="49" charset="-122"/>
              </a:rPr>
              <a:t>点（</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GSQ</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30000">
                <a:solidFill>
                  <a:srgbClr val="000000"/>
                </a:solidFill>
                <a:latin typeface="Times New Roman" panose="02020603050405020304" pitchFamily="18" charset="0"/>
                <a:ea typeface="楷体_GB2312" pitchFamily="49" charset="-122"/>
              </a:rPr>
              <a:t>DQ</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DSQ</a:t>
            </a:r>
            <a:r>
              <a:rPr kumimoji="1" lang="zh-CN" altLang="en-US" sz="2000" b="1">
                <a:solidFill>
                  <a:srgbClr val="000000"/>
                </a:solidFill>
                <a:latin typeface="Times New Roman" panose="02020603050405020304" pitchFamily="18" charset="0"/>
                <a:ea typeface="楷体_GB2312" pitchFamily="49" charset="-122"/>
              </a:rPr>
              <a:t>）。必须检验是否满足饱和区工作条件：</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DSQ </a:t>
            </a:r>
            <a:r>
              <a:rPr kumimoji="1" lang="en-US" altLang="zh-CN" sz="2000" b="1">
                <a:solidFill>
                  <a:srgbClr val="000000"/>
                </a:solidFill>
                <a:latin typeface="Times New Roman" panose="02020603050405020304" pitchFamily="18" charset="0"/>
                <a:ea typeface="楷体_GB2312" pitchFamily="49" charset="-122"/>
              </a:rPr>
              <a:t>&gt;</a:t>
            </a:r>
            <a:r>
              <a:rPr kumimoji="1" lang="en-US" altLang="zh-CN" sz="2000" b="1">
                <a:solidFill>
                  <a:srgbClr val="000000"/>
                </a:solidFill>
                <a:latin typeface="Arial Narrow" panose="020B0606020202030204" pitchFamily="34" charset="0"/>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GSQ</a:t>
            </a:r>
            <a:r>
              <a:rPr kumimoji="1" lang="en-US" altLang="zh-CN" sz="2000" b="1">
                <a:solidFill>
                  <a:srgbClr val="000000"/>
                </a:solidFill>
                <a:latin typeface="Arial Narrow" panose="020B0606020202030204" pitchFamily="34" charset="0"/>
              </a:rPr>
              <a:t> </a:t>
            </a:r>
            <a:r>
              <a:rPr kumimoji="1" lang="en-US" altLang="zh-CN" sz="2000" b="1">
                <a:solidFill>
                  <a:srgbClr val="000000"/>
                </a:solidFill>
                <a:latin typeface="宋体" panose="02010600030101010101" pitchFamily="2" charset="-122"/>
              </a:rPr>
              <a:t>-</a:t>
            </a:r>
            <a:r>
              <a:rPr kumimoji="1" lang="en-US" altLang="zh-CN" sz="2000" b="1">
                <a:solidFill>
                  <a:srgbClr val="000000"/>
                </a:solidFill>
                <a:latin typeface="Arial Narrow" panose="020B0606020202030204" pitchFamily="34" charset="0"/>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TN </a:t>
            </a:r>
            <a:r>
              <a:rPr kumimoji="1" lang="en-US" altLang="zh-CN" sz="2000" b="1">
                <a:solidFill>
                  <a:srgbClr val="000000"/>
                </a:solidFill>
                <a:latin typeface="Times New Roman" panose="02020603050405020304" pitchFamily="18" charset="0"/>
                <a:ea typeface="楷体_GB2312" pitchFamily="49" charset="-122"/>
              </a:rPr>
              <a:t>&gt;</a:t>
            </a:r>
            <a:r>
              <a:rPr kumimoji="1" lang="en-US" altLang="zh-CN" b="1">
                <a:solidFill>
                  <a:srgbClr val="000000"/>
                </a:solidFill>
                <a:latin typeface="Arial Narrow" panose="020B0606020202030204" pitchFamily="34" charset="0"/>
              </a:rPr>
              <a:t> </a:t>
            </a:r>
            <a:r>
              <a:rPr kumimoji="1" lang="en-US" altLang="zh-CN" sz="2000" b="1">
                <a:solidFill>
                  <a:srgbClr val="000000"/>
                </a:solidFill>
                <a:latin typeface="Times New Roman" panose="02020603050405020304" pitchFamily="18" charset="0"/>
                <a:ea typeface="楷体_GB2312" pitchFamily="49" charset="-122"/>
              </a:rPr>
              <a:t>0</a:t>
            </a:r>
            <a:r>
              <a:rPr kumimoji="1" lang="zh-CN" altLang="en-US" sz="2000" b="1">
                <a:solidFill>
                  <a:srgbClr val="000000"/>
                </a:solidFill>
                <a:latin typeface="Times New Roman" panose="02020603050405020304" pitchFamily="18" charset="0"/>
                <a:ea typeface="楷体_GB2312" pitchFamily="49" charset="-122"/>
              </a:rPr>
              <a:t>。</a:t>
            </a:r>
          </a:p>
        </p:txBody>
      </p:sp>
      <p:sp>
        <p:nvSpPr>
          <p:cNvPr id="24" name="Text Box 25"/>
          <p:cNvSpPr txBox="1">
            <a:spLocks noChangeArrowheads="1"/>
          </p:cNvSpPr>
          <p:nvPr/>
        </p:nvSpPr>
        <p:spPr bwMode="auto">
          <a:xfrm>
            <a:off x="647700" y="4905375"/>
            <a:ext cx="76676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000" b="1">
                <a:solidFill>
                  <a:srgbClr val="000000"/>
                </a:solidFill>
                <a:latin typeface="Times New Roman" panose="02020603050405020304" pitchFamily="18" charset="0"/>
                <a:ea typeface="楷体_GB2312" pitchFamily="49" charset="-122"/>
              </a:rPr>
              <a:t>若不满足，则说明工作在可变电阻区，此时漏极电流为</a:t>
            </a:r>
          </a:p>
        </p:txBody>
      </p:sp>
      <p:graphicFrame>
        <p:nvGraphicFramePr>
          <p:cNvPr id="25" name="Object 27"/>
          <p:cNvGraphicFramePr>
            <a:graphicFrameLocks noChangeAspect="1"/>
          </p:cNvGraphicFramePr>
          <p:nvPr/>
        </p:nvGraphicFramePr>
        <p:xfrm>
          <a:off x="3357563" y="5426075"/>
          <a:ext cx="2425700" cy="369888"/>
        </p:xfrm>
        <a:graphic>
          <a:graphicData uri="http://schemas.openxmlformats.org/presentationml/2006/ole">
            <mc:AlternateContent xmlns:mc="http://schemas.openxmlformats.org/markup-compatibility/2006">
              <mc:Choice xmlns:v="urn:schemas-microsoft-com:vml" Requires="v">
                <p:oleObj spid="_x0000_s8202" name="公式" r:id="rId7" imgW="1524000" imgH="228600" progId="Equation.3">
                  <p:embed/>
                </p:oleObj>
              </mc:Choice>
              <mc:Fallback>
                <p:oleObj name="公式" r:id="rId7" imgW="1524000" imgH="228600" progId="Equation.3">
                  <p:embed/>
                  <p:pic>
                    <p:nvPicPr>
                      <p:cNvPr id="25" name="Object 2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57563" y="5426075"/>
                        <a:ext cx="2425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Text Box 28"/>
          <p:cNvSpPr txBox="1">
            <a:spLocks noChangeArrowheads="1"/>
          </p:cNvSpPr>
          <p:nvPr/>
        </p:nvSpPr>
        <p:spPr bwMode="auto">
          <a:xfrm>
            <a:off x="611188" y="5842000"/>
            <a:ext cx="79930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spcBef>
                <a:spcPct val="0"/>
              </a:spcBef>
              <a:buFontTx/>
              <a:buNone/>
            </a:pPr>
            <a:r>
              <a:rPr kumimoji="1" lang="zh-CN" altLang="en-US" sz="2000" b="1">
                <a:solidFill>
                  <a:srgbClr val="FF0000"/>
                </a:solidFill>
                <a:latin typeface="Times New Roman" panose="02020603050405020304" pitchFamily="18" charset="0"/>
                <a:ea typeface="黑体" panose="02010609060101010101" pitchFamily="49" charset="-122"/>
              </a:rPr>
              <a:t>注意：电路结构不同，除</a:t>
            </a:r>
            <a:r>
              <a:rPr kumimoji="1" lang="en-US" altLang="zh-CN" sz="2000" b="1">
                <a:solidFill>
                  <a:srgbClr val="FF0000"/>
                </a:solidFill>
                <a:latin typeface="Times New Roman" panose="02020603050405020304" pitchFamily="18" charset="0"/>
                <a:ea typeface="黑体" panose="02010609060101010101" pitchFamily="49" charset="-122"/>
              </a:rPr>
              <a:t>FET</a:t>
            </a:r>
            <a:r>
              <a:rPr kumimoji="1" lang="zh-CN" altLang="en-US" sz="2000" b="1">
                <a:solidFill>
                  <a:srgbClr val="FF0000"/>
                </a:solidFill>
                <a:latin typeface="Times New Roman" panose="02020603050405020304" pitchFamily="18" charset="0"/>
                <a:ea typeface="黑体" panose="02010609060101010101" pitchFamily="49" charset="-122"/>
              </a:rPr>
              <a:t>特性方程外，其它电路方程将有差别</a:t>
            </a:r>
            <a:endParaRPr kumimoji="1" lang="zh-CN" altLang="en-US" sz="2000">
              <a:solidFill>
                <a:srgbClr val="FF0000"/>
              </a:solidFill>
              <a:latin typeface="Times New Roman" panose="02020603050405020304" pitchFamily="18" charset="0"/>
              <a:ea typeface="黑体" panose="02010609060101010101" pitchFamily="49" charset="-122"/>
            </a:endParaRPr>
          </a:p>
        </p:txBody>
      </p:sp>
    </p:spTree>
    <p:extLst>
      <p:ext uri="{BB962C8B-B14F-4D97-AF65-F5344CB8AC3E}">
        <p14:creationId xmlns:p14="http://schemas.microsoft.com/office/powerpoint/2010/main" val="40553464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trips(downRight)">
                                      <p:cBhvr>
                                        <p:cTn id="7" dur="500"/>
                                        <p:tgtEl>
                                          <p:spTgt spid="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strips(downRight)">
                                      <p:cBhvr>
                                        <p:cTn id="12" dur="500"/>
                                        <p:tgtEl>
                                          <p:spTgt spid="22"/>
                                        </p:tgtEl>
                                      </p:cBhvr>
                                    </p:animEffect>
                                  </p:childTnLst>
                                </p:cTn>
                              </p:par>
                              <p:par>
                                <p:cTn id="13" presetID="18" presetClass="entr" presetSubtype="6"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strips(downRight)">
                                      <p:cBhvr>
                                        <p:cTn id="15" dur="500"/>
                                        <p:tgtEl>
                                          <p:spTgt spid="2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8" presetClass="entr" presetSubtype="6"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strips(downRight)">
                                      <p:cBhvr>
                                        <p:cTn id="20" dur="500"/>
                                        <p:tgtEl>
                                          <p:spTgt spid="19"/>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6"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strips(downRight)">
                                      <p:cBhvr>
                                        <p:cTn id="25" dur="500"/>
                                        <p:tgtEl>
                                          <p:spTgt spid="2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strips(downRight)">
                                      <p:cBhvr>
                                        <p:cTn id="30" dur="500"/>
                                        <p:tgtEl>
                                          <p:spTgt spid="2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8" presetClass="entr" presetSubtype="6"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strips(downRight)">
                                      <p:cBhvr>
                                        <p:cTn id="35" dur="500"/>
                                        <p:tgtEl>
                                          <p:spTgt spid="24"/>
                                        </p:tgtEl>
                                      </p:cBhvr>
                                    </p:animEffect>
                                  </p:childTnLst>
                                </p:cTn>
                              </p:par>
                            </p:childTnLst>
                          </p:cTn>
                        </p:par>
                        <p:par>
                          <p:cTn id="36" fill="hold" nodeType="afterGroup">
                            <p:stCondLst>
                              <p:cond delay="500"/>
                            </p:stCondLst>
                            <p:childTnLst>
                              <p:par>
                                <p:cTn id="37" presetID="18" presetClass="entr" presetSubtype="6"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strips(downRight)">
                                      <p:cBhvr>
                                        <p:cTn id="39" dur="500"/>
                                        <p:tgtEl>
                                          <p:spTgt spid="25"/>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8" presetClass="entr" presetSubtype="6" fill="hold" grpId="0" nodeType="click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strips(downRight)">
                                      <p:cBhvr>
                                        <p:cTn id="4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22" grpId="0" animBg="1"/>
      <p:bldP spid="23" grpId="0"/>
      <p:bldP spid="24"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a:hlinkClick r:id="rId3" action="ppaction://hlinksldjump"/>
          </p:cNvPr>
          <p:cNvSpPr>
            <a:spLocks noChangeArrowheads="1"/>
          </p:cNvSpPr>
          <p:nvPr/>
        </p:nvSpPr>
        <p:spPr bwMode="auto">
          <a:xfrm>
            <a:off x="822325" y="106363"/>
            <a:ext cx="67024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800" b="1">
                <a:solidFill>
                  <a:srgbClr val="000066"/>
                </a:solidFill>
                <a:latin typeface="Arial Narrow" panose="020B0606020202030204" pitchFamily="34" charset="0"/>
                <a:ea typeface="黑体" panose="02010609060101010101" pitchFamily="49" charset="-122"/>
              </a:rPr>
              <a:t>例</a:t>
            </a:r>
            <a:r>
              <a:rPr lang="en-US" altLang="zh-CN" sz="2800" b="1">
                <a:solidFill>
                  <a:srgbClr val="000066"/>
                </a:solidFill>
                <a:latin typeface="Arial Narrow" panose="020B0606020202030204" pitchFamily="34" charset="0"/>
                <a:ea typeface="黑体" panose="02010609060101010101" pitchFamily="49" charset="-122"/>
              </a:rPr>
              <a:t>4.2.1</a:t>
            </a:r>
          </a:p>
        </p:txBody>
      </p:sp>
      <p:graphicFrame>
        <p:nvGraphicFramePr>
          <p:cNvPr id="50179" name="Object 7"/>
          <p:cNvGraphicFramePr>
            <a:graphicFrameLocks noChangeAspect="1"/>
          </p:cNvGraphicFramePr>
          <p:nvPr/>
        </p:nvGraphicFramePr>
        <p:xfrm>
          <a:off x="4967288" y="728663"/>
          <a:ext cx="4048125" cy="3294062"/>
        </p:xfrm>
        <a:graphic>
          <a:graphicData uri="http://schemas.openxmlformats.org/presentationml/2006/ole">
            <mc:AlternateContent xmlns:mc="http://schemas.openxmlformats.org/markup-compatibility/2006">
              <mc:Choice xmlns:v="urn:schemas-microsoft-com:vml" Requires="v">
                <p:oleObj spid="_x0000_s9222" name="图片" r:id="rId4" imgW="2246439" imgH="1831061" progId="Word.Picture.8">
                  <p:embed/>
                </p:oleObj>
              </mc:Choice>
              <mc:Fallback>
                <p:oleObj name="图片" r:id="rId4" imgW="2246439" imgH="1831061" progId="Word.Picture.8">
                  <p:embed/>
                  <p:pic>
                    <p:nvPicPr>
                      <p:cNvPr id="50179"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7288" y="728663"/>
                        <a:ext cx="4048125" cy="329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Text Box 8"/>
          <p:cNvSpPr txBox="1">
            <a:spLocks noChangeArrowheads="1"/>
          </p:cNvSpPr>
          <p:nvPr/>
        </p:nvSpPr>
        <p:spPr bwMode="auto">
          <a:xfrm>
            <a:off x="1079500" y="1665288"/>
            <a:ext cx="43211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000" b="1">
                <a:solidFill>
                  <a:srgbClr val="000000"/>
                </a:solidFill>
                <a:latin typeface="Times New Roman" panose="02020603050405020304" pitchFamily="18" charset="0"/>
                <a:ea typeface="楷体_GB2312" pitchFamily="49" charset="-122"/>
              </a:rPr>
              <a:t>假设</a:t>
            </a:r>
            <a:r>
              <a:rPr kumimoji="1" lang="en-US" altLang="zh-CN" sz="2000" b="1">
                <a:solidFill>
                  <a:srgbClr val="000000"/>
                </a:solidFill>
                <a:latin typeface="Times New Roman" panose="02020603050405020304" pitchFamily="18" charset="0"/>
                <a:ea typeface="楷体_GB2312" pitchFamily="49" charset="-122"/>
              </a:rPr>
              <a:t>NMOS</a:t>
            </a:r>
            <a:r>
              <a:rPr kumimoji="1" lang="zh-CN" altLang="en-US" sz="2000" b="1">
                <a:solidFill>
                  <a:srgbClr val="000000"/>
                </a:solidFill>
                <a:latin typeface="Times New Roman" panose="02020603050405020304" pitchFamily="18" charset="0"/>
                <a:ea typeface="楷体_GB2312" pitchFamily="49" charset="-122"/>
              </a:rPr>
              <a:t>管工作于饱和区，根据</a:t>
            </a:r>
          </a:p>
        </p:txBody>
      </p:sp>
      <p:grpSp>
        <p:nvGrpSpPr>
          <p:cNvPr id="17" name="Group 20"/>
          <p:cNvGrpSpPr>
            <a:grpSpLocks/>
          </p:cNvGrpSpPr>
          <p:nvPr/>
        </p:nvGrpSpPr>
        <p:grpSpPr bwMode="auto">
          <a:xfrm>
            <a:off x="1008063" y="2133600"/>
            <a:ext cx="2916237" cy="1460500"/>
            <a:chOff x="635" y="1344"/>
            <a:chExt cx="1837" cy="920"/>
          </a:xfrm>
        </p:grpSpPr>
        <p:graphicFrame>
          <p:nvGraphicFramePr>
            <p:cNvPr id="50185" name="Object 11"/>
            <p:cNvGraphicFramePr>
              <a:graphicFrameLocks noChangeAspect="1"/>
            </p:cNvGraphicFramePr>
            <p:nvPr/>
          </p:nvGraphicFramePr>
          <p:xfrm>
            <a:off x="831" y="1707"/>
            <a:ext cx="1460" cy="256"/>
          </p:xfrm>
          <a:graphic>
            <a:graphicData uri="http://schemas.openxmlformats.org/presentationml/2006/ole">
              <mc:AlternateContent xmlns:mc="http://schemas.openxmlformats.org/markup-compatibility/2006">
                <mc:Choice xmlns:v="urn:schemas-microsoft-com:vml" Requires="v">
                  <p:oleObj spid="_x0000_s9223" name="公式" r:id="rId6" imgW="1435100" imgH="254000" progId="Equation.3">
                    <p:embed/>
                  </p:oleObj>
                </mc:Choice>
                <mc:Fallback>
                  <p:oleObj name="公式" r:id="rId6" imgW="1435100" imgH="254000" progId="Equation.3">
                    <p:embed/>
                    <p:pic>
                      <p:nvPicPr>
                        <p:cNvPr id="50185"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1" y="1707"/>
                          <a:ext cx="1460" cy="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 name="Text Box 12"/>
            <p:cNvSpPr txBox="1">
              <a:spLocks noChangeArrowheads="1"/>
            </p:cNvSpPr>
            <p:nvPr/>
          </p:nvSpPr>
          <p:spPr bwMode="auto">
            <a:xfrm>
              <a:off x="816" y="1344"/>
              <a:ext cx="1270"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defRPr/>
              </a:pPr>
              <a:r>
                <a:rPr kumimoji="1" lang="en-US" altLang="zh-CN" sz="2000" b="1" i="1" kern="0">
                  <a:solidFill>
                    <a:srgbClr val="000000"/>
                  </a:solidFill>
                  <a:latin typeface="Times New Roman" pitchFamily="18" charset="0"/>
                  <a:ea typeface="楷体_GB2312" pitchFamily="49" charset="-122"/>
                </a:rPr>
                <a:t>V</a:t>
              </a:r>
              <a:r>
                <a:rPr kumimoji="1" lang="en-US" altLang="zh-CN" sz="2000" b="1" kern="0" baseline="-30000">
                  <a:solidFill>
                    <a:srgbClr val="000000"/>
                  </a:solidFill>
                  <a:latin typeface="Times New Roman" pitchFamily="18" charset="0"/>
                  <a:ea typeface="楷体_GB2312" pitchFamily="49" charset="-122"/>
                </a:rPr>
                <a:t>GSQ </a:t>
              </a:r>
              <a:r>
                <a:rPr kumimoji="1" lang="en-US" altLang="zh-CN" sz="2000" b="1" kern="0">
                  <a:solidFill>
                    <a:srgbClr val="000000"/>
                  </a:solidFill>
                  <a:latin typeface="Times New Roman" pitchFamily="18" charset="0"/>
                  <a:ea typeface="楷体_GB2312" pitchFamily="49" charset="-122"/>
                </a:rPr>
                <a:t>= </a:t>
              </a:r>
              <a:r>
                <a:rPr kumimoji="1" lang="en-US" altLang="zh-CN" sz="2000" b="1" i="1" kern="0">
                  <a:solidFill>
                    <a:srgbClr val="000000"/>
                  </a:solidFill>
                  <a:latin typeface="Times New Roman" pitchFamily="18" charset="0"/>
                  <a:ea typeface="楷体_GB2312" pitchFamily="49" charset="-122"/>
                </a:rPr>
                <a:t>V</a:t>
              </a:r>
              <a:r>
                <a:rPr kumimoji="1" lang="en-US" altLang="zh-CN" sz="2000" b="1" kern="0" baseline="-30000">
                  <a:solidFill>
                    <a:srgbClr val="000000"/>
                  </a:solidFill>
                  <a:latin typeface="Times New Roman" pitchFamily="18" charset="0"/>
                  <a:ea typeface="楷体_GB2312" pitchFamily="49" charset="-122"/>
                </a:rPr>
                <a:t>GG</a:t>
              </a:r>
              <a:endParaRPr kumimoji="1" lang="en-US" altLang="zh-CN" sz="2000" b="1" kern="0">
                <a:solidFill>
                  <a:srgbClr val="000000"/>
                </a:solidFill>
                <a:latin typeface="Times New Roman" pitchFamily="18" charset="0"/>
                <a:ea typeface="楷体_GB2312" pitchFamily="49" charset="-122"/>
              </a:endParaRPr>
            </a:p>
          </p:txBody>
        </p:sp>
        <p:sp>
          <p:nvSpPr>
            <p:cNvPr id="20" name="Text Box 13"/>
            <p:cNvSpPr txBox="1">
              <a:spLocks noChangeArrowheads="1"/>
            </p:cNvSpPr>
            <p:nvPr/>
          </p:nvSpPr>
          <p:spPr bwMode="auto">
            <a:xfrm>
              <a:off x="794" y="1956"/>
              <a:ext cx="1678"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defRPr/>
              </a:pPr>
              <a:r>
                <a:rPr kumimoji="1" lang="en-US" altLang="zh-CN" sz="2000" b="1" i="1" kern="0">
                  <a:solidFill>
                    <a:srgbClr val="000000"/>
                  </a:solidFill>
                  <a:latin typeface="Times New Roman" pitchFamily="18" charset="0"/>
                  <a:ea typeface="楷体_GB2312" pitchFamily="49" charset="-122"/>
                </a:rPr>
                <a:t>V</a:t>
              </a:r>
              <a:r>
                <a:rPr kumimoji="1" lang="en-US" altLang="zh-CN" sz="2000" b="1" kern="0" baseline="-30000">
                  <a:solidFill>
                    <a:srgbClr val="000000"/>
                  </a:solidFill>
                  <a:latin typeface="Times New Roman" pitchFamily="18" charset="0"/>
                  <a:ea typeface="楷体_GB2312" pitchFamily="49" charset="-122"/>
                </a:rPr>
                <a:t>DSQ </a:t>
              </a:r>
              <a:r>
                <a:rPr kumimoji="1" lang="en-US" altLang="zh-CN" sz="2000" b="1" kern="0">
                  <a:solidFill>
                    <a:srgbClr val="000000"/>
                  </a:solidFill>
                  <a:latin typeface="Times New Roman" pitchFamily="18" charset="0"/>
                  <a:ea typeface="楷体_GB2312" pitchFamily="49" charset="-122"/>
                </a:rPr>
                <a:t>= </a:t>
              </a:r>
              <a:r>
                <a:rPr kumimoji="1" lang="en-US" altLang="zh-CN" sz="2000" b="1" i="1" kern="0">
                  <a:solidFill>
                    <a:srgbClr val="000000"/>
                  </a:solidFill>
                  <a:latin typeface="Times New Roman" pitchFamily="18" charset="0"/>
                  <a:ea typeface="楷体_GB2312" pitchFamily="49" charset="-122"/>
                </a:rPr>
                <a:t>V</a:t>
              </a:r>
              <a:r>
                <a:rPr kumimoji="1" lang="en-US" altLang="zh-CN" sz="2000" b="1" kern="0" baseline="-30000">
                  <a:solidFill>
                    <a:srgbClr val="000000"/>
                  </a:solidFill>
                  <a:latin typeface="Times New Roman" pitchFamily="18" charset="0"/>
                  <a:ea typeface="楷体_GB2312" pitchFamily="49" charset="-122"/>
                </a:rPr>
                <a:t>DD </a:t>
              </a:r>
              <a:r>
                <a:rPr kumimoji="1" lang="en-US" altLang="zh-CN" sz="2000" b="1" kern="0">
                  <a:solidFill>
                    <a:srgbClr val="000000"/>
                  </a:solidFill>
                  <a:latin typeface="宋体" pitchFamily="2" charset="-122"/>
                  <a:ea typeface="+mn-ea"/>
                </a:rPr>
                <a:t>-</a:t>
              </a:r>
              <a:r>
                <a:rPr kumimoji="1" lang="en-US" altLang="zh-CN" sz="2000" b="1" kern="0">
                  <a:solidFill>
                    <a:srgbClr val="000000"/>
                  </a:solidFill>
                  <a:latin typeface="Times New Roman" pitchFamily="18" charset="0"/>
                  <a:ea typeface="楷体_GB2312" pitchFamily="49" charset="-122"/>
                </a:rPr>
                <a:t> </a:t>
              </a:r>
              <a:r>
                <a:rPr kumimoji="1" lang="en-US" altLang="zh-CN" sz="2000" b="1" i="1" kern="0">
                  <a:solidFill>
                    <a:srgbClr val="000000"/>
                  </a:solidFill>
                  <a:latin typeface="Times New Roman" pitchFamily="18" charset="0"/>
                  <a:ea typeface="楷体_GB2312" pitchFamily="49" charset="-122"/>
                </a:rPr>
                <a:t>I</a:t>
              </a:r>
              <a:r>
                <a:rPr kumimoji="1" lang="en-US" altLang="zh-CN" sz="2000" b="1" kern="0" baseline="-30000">
                  <a:solidFill>
                    <a:srgbClr val="000000"/>
                  </a:solidFill>
                  <a:latin typeface="Times New Roman" pitchFamily="18" charset="0"/>
                  <a:ea typeface="楷体_GB2312" pitchFamily="49" charset="-122"/>
                </a:rPr>
                <a:t>DQ </a:t>
              </a:r>
              <a:r>
                <a:rPr kumimoji="1" lang="en-US" altLang="zh-CN" sz="2000" b="1" i="1" kern="0">
                  <a:solidFill>
                    <a:srgbClr val="000000"/>
                  </a:solidFill>
                  <a:latin typeface="Times New Roman" pitchFamily="18" charset="0"/>
                  <a:ea typeface="楷体_GB2312" pitchFamily="49" charset="-122"/>
                </a:rPr>
                <a:t>R</a:t>
              </a:r>
              <a:r>
                <a:rPr kumimoji="1" lang="en-US" altLang="zh-CN" sz="2000" b="1" kern="0" baseline="-30000">
                  <a:solidFill>
                    <a:srgbClr val="000000"/>
                  </a:solidFill>
                  <a:latin typeface="Times New Roman" pitchFamily="18" charset="0"/>
                  <a:ea typeface="楷体_GB2312" pitchFamily="49" charset="-122"/>
                </a:rPr>
                <a:t>d</a:t>
              </a:r>
            </a:p>
          </p:txBody>
        </p:sp>
        <p:sp>
          <p:nvSpPr>
            <p:cNvPr id="21" name="AutoShape 14"/>
            <p:cNvSpPr>
              <a:spLocks/>
            </p:cNvSpPr>
            <p:nvPr/>
          </p:nvSpPr>
          <p:spPr bwMode="auto">
            <a:xfrm>
              <a:off x="635" y="1480"/>
              <a:ext cx="159" cy="726"/>
            </a:xfrm>
            <a:prstGeom prst="leftBrace">
              <a:avLst>
                <a:gd name="adj1" fmla="val 38050"/>
                <a:gd name="adj2" fmla="val 50000"/>
              </a:avLst>
            </a:prstGeom>
            <a:noFill/>
            <a:ln w="1905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pSp>
      <p:sp>
        <p:nvSpPr>
          <p:cNvPr id="50182" name="Text Box 15"/>
          <p:cNvSpPr txBox="1">
            <a:spLocks noChangeArrowheads="1"/>
          </p:cNvSpPr>
          <p:nvPr/>
        </p:nvSpPr>
        <p:spPr bwMode="auto">
          <a:xfrm>
            <a:off x="539750" y="682625"/>
            <a:ext cx="583247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40000"/>
              </a:lnSpc>
            </a:pPr>
            <a:r>
              <a:rPr kumimoji="1" lang="zh-CN" altLang="en-US" sz="2000" b="1">
                <a:solidFill>
                  <a:srgbClr val="000000"/>
                </a:solidFill>
                <a:latin typeface="Times New Roman" panose="02020603050405020304" pitchFamily="18" charset="0"/>
                <a:ea typeface="楷体_GB2312" pitchFamily="49" charset="-122"/>
              </a:rPr>
              <a:t>已知</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GG</a:t>
            </a:r>
            <a:r>
              <a:rPr kumimoji="1" lang="en-US" altLang="zh-CN" sz="2000" b="1">
                <a:solidFill>
                  <a:srgbClr val="000000"/>
                </a:solidFill>
                <a:latin typeface="Times New Roman" panose="02020603050405020304" pitchFamily="18" charset="0"/>
                <a:ea typeface="楷体_GB2312" pitchFamily="49" charset="-122"/>
              </a:rPr>
              <a:t>=2V</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DD</a:t>
            </a:r>
            <a:r>
              <a:rPr kumimoji="1" lang="en-US" altLang="zh-CN" sz="2000" b="1">
                <a:solidFill>
                  <a:srgbClr val="000000"/>
                </a:solidFill>
                <a:latin typeface="Times New Roman" panose="02020603050405020304" pitchFamily="18" charset="0"/>
                <a:ea typeface="楷体_GB2312" pitchFamily="49" charset="-122"/>
              </a:rPr>
              <a:t>=5V</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TN</a:t>
            </a:r>
            <a:r>
              <a:rPr kumimoji="1" lang="en-US" altLang="zh-CN" sz="2000" b="1">
                <a:solidFill>
                  <a:srgbClr val="000000"/>
                </a:solidFill>
                <a:latin typeface="Times New Roman" panose="02020603050405020304" pitchFamily="18" charset="0"/>
                <a:ea typeface="楷体_GB2312" pitchFamily="49" charset="-122"/>
              </a:rPr>
              <a:t>=1V</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K</a:t>
            </a:r>
            <a:r>
              <a:rPr kumimoji="1" lang="en-US" altLang="zh-CN" sz="2000" b="1" baseline="-30000">
                <a:solidFill>
                  <a:srgbClr val="000000"/>
                </a:solidFill>
                <a:latin typeface="Times New Roman" panose="02020603050405020304" pitchFamily="18" charset="0"/>
                <a:ea typeface="楷体_GB2312" pitchFamily="49" charset="-122"/>
              </a:rPr>
              <a:t>n</a:t>
            </a:r>
            <a:r>
              <a:rPr kumimoji="1" lang="en-US" altLang="zh-CN" sz="2000" b="1">
                <a:solidFill>
                  <a:srgbClr val="000000"/>
                </a:solidFill>
                <a:latin typeface="Times New Roman" panose="02020603050405020304" pitchFamily="18" charset="0"/>
                <a:ea typeface="楷体_GB2312" pitchFamily="49" charset="-122"/>
              </a:rPr>
              <a:t>=0.2mA/V</a:t>
            </a:r>
            <a:r>
              <a:rPr kumimoji="1" lang="en-US" altLang="zh-CN" sz="2000" b="1" baseline="30000">
                <a:solidFill>
                  <a:srgbClr val="000000"/>
                </a:solidFill>
                <a:latin typeface="Times New Roman" panose="02020603050405020304" pitchFamily="18" charset="0"/>
                <a:ea typeface="楷体_GB2312" pitchFamily="49" charset="-122"/>
              </a:rPr>
              <a:t>2</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R</a:t>
            </a:r>
            <a:r>
              <a:rPr kumimoji="1" lang="en-US" altLang="zh-CN" sz="2000" b="1" baseline="-30000">
                <a:solidFill>
                  <a:srgbClr val="000000"/>
                </a:solidFill>
                <a:latin typeface="Times New Roman" panose="02020603050405020304" pitchFamily="18" charset="0"/>
                <a:ea typeface="楷体_GB2312" pitchFamily="49" charset="-122"/>
              </a:rPr>
              <a:t>d </a:t>
            </a:r>
            <a:r>
              <a:rPr kumimoji="1" lang="en-US" altLang="zh-CN" sz="2000" b="1">
                <a:solidFill>
                  <a:srgbClr val="000000"/>
                </a:solidFill>
                <a:latin typeface="Times New Roman" panose="02020603050405020304" pitchFamily="18" charset="0"/>
                <a:ea typeface="楷体_GB2312" pitchFamily="49" charset="-122"/>
              </a:rPr>
              <a:t>=12k</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zh-CN" altLang="en-US" sz="2000" b="1">
                <a:solidFill>
                  <a:srgbClr val="000000"/>
                </a:solidFill>
                <a:latin typeface="Times New Roman" panose="02020603050405020304" pitchFamily="18" charset="0"/>
                <a:ea typeface="楷体_GB2312" pitchFamily="49" charset="-122"/>
              </a:rPr>
              <a:t>，求</a:t>
            </a:r>
            <a:r>
              <a:rPr kumimoji="1" lang="en-US" altLang="zh-CN" sz="2000" b="1" i="1">
                <a:solidFill>
                  <a:srgbClr val="000000"/>
                </a:solidFill>
                <a:latin typeface="Times New Roman" panose="02020603050405020304" pitchFamily="18" charset="0"/>
                <a:ea typeface="楷体_GB2312" pitchFamily="49" charset="-122"/>
              </a:rPr>
              <a:t>Q</a:t>
            </a:r>
            <a:r>
              <a:rPr kumimoji="1" lang="zh-CN" altLang="en-US" sz="2000" b="1">
                <a:solidFill>
                  <a:srgbClr val="000000"/>
                </a:solidFill>
                <a:latin typeface="Times New Roman" panose="02020603050405020304" pitchFamily="18" charset="0"/>
                <a:ea typeface="楷体_GB2312" pitchFamily="49" charset="-122"/>
              </a:rPr>
              <a:t>点。</a:t>
            </a:r>
          </a:p>
        </p:txBody>
      </p:sp>
      <p:sp>
        <p:nvSpPr>
          <p:cNvPr id="23" name="Text Box 18"/>
          <p:cNvSpPr txBox="1">
            <a:spLocks noChangeArrowheads="1"/>
          </p:cNvSpPr>
          <p:nvPr/>
        </p:nvSpPr>
        <p:spPr bwMode="auto">
          <a:xfrm>
            <a:off x="647700" y="3752850"/>
            <a:ext cx="5653088"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40000"/>
              </a:lnSpc>
            </a:pPr>
            <a:r>
              <a:rPr kumimoji="1" lang="zh-CN" altLang="en-US" sz="2000" b="1">
                <a:solidFill>
                  <a:srgbClr val="000000"/>
                </a:solidFill>
                <a:latin typeface="Times New Roman" panose="02020603050405020304" pitchFamily="18" charset="0"/>
                <a:ea typeface="楷体_GB2312" pitchFamily="49" charset="-122"/>
              </a:rPr>
              <a:t>求得：</a:t>
            </a:r>
          </a:p>
          <a:p>
            <a:pPr>
              <a:lnSpc>
                <a:spcPct val="140000"/>
              </a:lnSpc>
            </a:pPr>
            <a:r>
              <a:rPr kumimoji="1" lang="zh-CN" altLang="en-US" sz="2000" b="1" i="1">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GSQ</a:t>
            </a:r>
            <a:r>
              <a:rPr kumimoji="1" lang="en-US" altLang="zh-CN" sz="2000" b="1">
                <a:solidFill>
                  <a:srgbClr val="000000"/>
                </a:solidFill>
                <a:latin typeface="Times New Roman" panose="02020603050405020304" pitchFamily="18" charset="0"/>
                <a:ea typeface="楷体_GB2312" pitchFamily="49" charset="-122"/>
              </a:rPr>
              <a:t>=2V</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30000">
                <a:solidFill>
                  <a:srgbClr val="000000"/>
                </a:solidFill>
                <a:latin typeface="Times New Roman" panose="02020603050405020304" pitchFamily="18" charset="0"/>
                <a:ea typeface="楷体_GB2312" pitchFamily="49" charset="-122"/>
              </a:rPr>
              <a:t>DQ</a:t>
            </a:r>
            <a:r>
              <a:rPr kumimoji="1" lang="en-US" altLang="zh-CN" sz="2000" b="1">
                <a:solidFill>
                  <a:srgbClr val="000000"/>
                </a:solidFill>
                <a:latin typeface="Times New Roman" panose="02020603050405020304" pitchFamily="18" charset="0"/>
                <a:ea typeface="楷体_GB2312" pitchFamily="49" charset="-122"/>
              </a:rPr>
              <a:t>=0.2mA</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DSQ</a:t>
            </a:r>
            <a:r>
              <a:rPr kumimoji="1" lang="en-US" altLang="zh-CN" sz="2000" b="1">
                <a:solidFill>
                  <a:srgbClr val="000000"/>
                </a:solidFill>
                <a:latin typeface="Times New Roman" panose="02020603050405020304" pitchFamily="18" charset="0"/>
                <a:ea typeface="楷体_GB2312" pitchFamily="49" charset="-122"/>
              </a:rPr>
              <a:t>=2.6V</a:t>
            </a:r>
          </a:p>
          <a:p>
            <a:pPr>
              <a:lnSpc>
                <a:spcPct val="140000"/>
              </a:lnSpc>
            </a:pPr>
            <a:r>
              <a:rPr kumimoji="1" lang="zh-CN" altLang="en-US" sz="2000" b="1">
                <a:solidFill>
                  <a:srgbClr val="000000"/>
                </a:solidFill>
                <a:latin typeface="Times New Roman" panose="02020603050405020304" pitchFamily="18" charset="0"/>
                <a:ea typeface="楷体_GB2312" pitchFamily="49" charset="-122"/>
              </a:rPr>
              <a:t>满足饱和区工作条件：</a:t>
            </a:r>
          </a:p>
          <a:p>
            <a:pPr>
              <a:lnSpc>
                <a:spcPct val="140000"/>
              </a:lnSpc>
            </a:pPr>
            <a:r>
              <a:rPr kumimoji="1" lang="zh-CN" altLang="en-US" sz="2000" b="1">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DSQ </a:t>
            </a:r>
            <a:r>
              <a:rPr kumimoji="1" lang="en-US" altLang="zh-CN" sz="2000" b="1">
                <a:solidFill>
                  <a:srgbClr val="000000"/>
                </a:solidFill>
                <a:latin typeface="Times New Roman" panose="02020603050405020304" pitchFamily="18" charset="0"/>
                <a:ea typeface="楷体_GB2312" pitchFamily="49" charset="-122"/>
              </a:rPr>
              <a:t>&gt;</a:t>
            </a:r>
            <a:r>
              <a:rPr kumimoji="1" lang="en-US" altLang="zh-CN" sz="2000" b="1">
                <a:solidFill>
                  <a:srgbClr val="000000"/>
                </a:solidFill>
                <a:latin typeface="Arial Narrow" panose="020B0606020202030204" pitchFamily="34" charset="0"/>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GSQ</a:t>
            </a:r>
            <a:r>
              <a:rPr kumimoji="1" lang="en-US" altLang="zh-CN" sz="2000" b="1">
                <a:solidFill>
                  <a:srgbClr val="000000"/>
                </a:solidFill>
                <a:latin typeface="Arial Narrow" panose="020B0606020202030204" pitchFamily="34" charset="0"/>
              </a:rPr>
              <a:t> </a:t>
            </a:r>
            <a:r>
              <a:rPr kumimoji="1" lang="en-US" altLang="zh-CN" sz="2000" b="1">
                <a:solidFill>
                  <a:srgbClr val="000000"/>
                </a:solidFill>
                <a:latin typeface="宋体" panose="02010600030101010101" pitchFamily="2" charset="-122"/>
              </a:rPr>
              <a:t>-</a:t>
            </a:r>
            <a:r>
              <a:rPr kumimoji="1" lang="en-US" altLang="zh-CN" sz="2000" b="1">
                <a:solidFill>
                  <a:srgbClr val="000000"/>
                </a:solidFill>
                <a:latin typeface="Arial Narrow" panose="020B0606020202030204" pitchFamily="34" charset="0"/>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TN </a:t>
            </a:r>
            <a:r>
              <a:rPr kumimoji="1" lang="en-US" altLang="zh-CN" sz="2000" b="1">
                <a:solidFill>
                  <a:srgbClr val="000000"/>
                </a:solidFill>
                <a:latin typeface="Times New Roman" panose="02020603050405020304" pitchFamily="18" charset="0"/>
                <a:ea typeface="楷体_GB2312" pitchFamily="49" charset="-122"/>
              </a:rPr>
              <a:t>&gt;</a:t>
            </a:r>
            <a:r>
              <a:rPr kumimoji="1" lang="en-US" altLang="zh-CN" b="1">
                <a:solidFill>
                  <a:srgbClr val="000000"/>
                </a:solidFill>
                <a:latin typeface="Arial Narrow" panose="020B0606020202030204" pitchFamily="34" charset="0"/>
              </a:rPr>
              <a:t> </a:t>
            </a:r>
            <a:r>
              <a:rPr kumimoji="1" lang="en-US" altLang="zh-CN" sz="2000" b="1">
                <a:solidFill>
                  <a:srgbClr val="000000"/>
                </a:solidFill>
                <a:latin typeface="Times New Roman" panose="02020603050405020304" pitchFamily="18" charset="0"/>
                <a:ea typeface="楷体_GB2312" pitchFamily="49" charset="-122"/>
              </a:rPr>
              <a:t>0 </a:t>
            </a:r>
            <a:r>
              <a:rPr kumimoji="1" lang="zh-CN" altLang="en-US" sz="2000" b="1">
                <a:solidFill>
                  <a:srgbClr val="000000"/>
                </a:solidFill>
                <a:latin typeface="Times New Roman" panose="02020603050405020304" pitchFamily="18" charset="0"/>
                <a:ea typeface="楷体_GB2312" pitchFamily="49" charset="-122"/>
              </a:rPr>
              <a:t>，结果即为所求。</a:t>
            </a:r>
          </a:p>
        </p:txBody>
      </p:sp>
      <p:sp>
        <p:nvSpPr>
          <p:cNvPr id="24" name="Text Box 19"/>
          <p:cNvSpPr txBox="1">
            <a:spLocks noChangeArrowheads="1"/>
          </p:cNvSpPr>
          <p:nvPr/>
        </p:nvSpPr>
        <p:spPr bwMode="auto">
          <a:xfrm>
            <a:off x="539750" y="1665288"/>
            <a:ext cx="75565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000" b="1">
                <a:solidFill>
                  <a:srgbClr val="000000"/>
                </a:solidFill>
                <a:latin typeface="Times New Roman" panose="02020603050405020304" pitchFamily="18" charset="0"/>
                <a:ea typeface="楷体_GB2312" pitchFamily="49" charset="-122"/>
              </a:rPr>
              <a:t>解：</a:t>
            </a:r>
          </a:p>
        </p:txBody>
      </p:sp>
    </p:spTree>
    <p:extLst>
      <p:ext uri="{BB962C8B-B14F-4D97-AF65-F5344CB8AC3E}">
        <p14:creationId xmlns:p14="http://schemas.microsoft.com/office/powerpoint/2010/main" val="40839936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strips(downRight)">
                                      <p:cBhvr>
                                        <p:cTn id="7" dur="500"/>
                                        <p:tgtEl>
                                          <p:spTgt spid="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strips(downRight)">
                                      <p:cBhvr>
                                        <p:cTn id="12" dur="500"/>
                                        <p:tgtEl>
                                          <p:spTgt spid="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strips(downRight)">
                                      <p:cBhvr>
                                        <p:cTn id="17" dur="500"/>
                                        <p:tgtEl>
                                          <p:spTgt spid="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strips(downRight)">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3"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标题 1"/>
          <p:cNvSpPr>
            <a:spLocks noGrp="1"/>
          </p:cNvSpPr>
          <p:nvPr>
            <p:ph type="title"/>
          </p:nvPr>
        </p:nvSpPr>
        <p:spPr>
          <a:xfrm>
            <a:off x="701675" y="71438"/>
            <a:ext cx="7888288" cy="646112"/>
          </a:xfrm>
        </p:spPr>
        <p:txBody>
          <a:bodyPr/>
          <a:lstStyle/>
          <a:p>
            <a:r>
              <a:rPr lang="en-US" altLang="zh-CN"/>
              <a:t>4.2.2  </a:t>
            </a:r>
            <a:r>
              <a:rPr lang="zh-CN" altLang="en-US"/>
              <a:t>基本共源放大电路的工作原理</a:t>
            </a:r>
          </a:p>
        </p:txBody>
      </p:sp>
      <p:sp>
        <p:nvSpPr>
          <p:cNvPr id="51203" name="Text Box 8"/>
          <p:cNvSpPr txBox="1">
            <a:spLocks noChangeArrowheads="1"/>
          </p:cNvSpPr>
          <p:nvPr/>
        </p:nvSpPr>
        <p:spPr bwMode="auto">
          <a:xfrm>
            <a:off x="539750" y="665163"/>
            <a:ext cx="70929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800" b="1">
                <a:solidFill>
                  <a:srgbClr val="800000"/>
                </a:solidFill>
                <a:latin typeface="楷体_GB2312" pitchFamily="49" charset="-122"/>
                <a:ea typeface="楷体_GB2312" pitchFamily="49" charset="-122"/>
              </a:rPr>
              <a:t>3. </a:t>
            </a:r>
            <a:r>
              <a:rPr kumimoji="1" lang="zh-CN" altLang="en-US" sz="2800" b="1">
                <a:solidFill>
                  <a:srgbClr val="800000"/>
                </a:solidFill>
                <a:latin typeface="楷体_GB2312" pitchFamily="49" charset="-122"/>
                <a:ea typeface="楷体_GB2312" pitchFamily="49" charset="-122"/>
              </a:rPr>
              <a:t>放大电路的静态工作点估算</a:t>
            </a:r>
          </a:p>
        </p:txBody>
      </p:sp>
      <p:sp>
        <p:nvSpPr>
          <p:cNvPr id="17" name="Text Box 12"/>
          <p:cNvSpPr txBox="1">
            <a:spLocks noChangeArrowheads="1"/>
          </p:cNvSpPr>
          <p:nvPr/>
        </p:nvSpPr>
        <p:spPr bwMode="auto">
          <a:xfrm>
            <a:off x="755650" y="1781175"/>
            <a:ext cx="3960813"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5000"/>
              </a:lnSpc>
            </a:pPr>
            <a:r>
              <a:rPr kumimoji="1" lang="zh-CN" altLang="en-US" sz="2000" b="1">
                <a:solidFill>
                  <a:srgbClr val="000000"/>
                </a:solidFill>
                <a:latin typeface="Times New Roman" panose="02020603050405020304" pitchFamily="18" charset="0"/>
                <a:ea typeface="楷体_GB2312" pitchFamily="49" charset="-122"/>
              </a:rPr>
              <a:t>饱和区的条件：</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GSQ </a:t>
            </a:r>
            <a:r>
              <a:rPr kumimoji="1" lang="en-US" altLang="zh-CN" sz="2000" b="1">
                <a:solidFill>
                  <a:srgbClr val="000000"/>
                </a:solidFill>
                <a:latin typeface="Times New Roman" panose="02020603050405020304" pitchFamily="18" charset="0"/>
                <a:ea typeface="楷体_GB2312" pitchFamily="49" charset="-122"/>
              </a:rPr>
              <a:t>&gt;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TN </a:t>
            </a:r>
            <a:r>
              <a:rPr kumimoji="1" lang="en-US" altLang="zh-CN" sz="2000" b="1">
                <a:solidFill>
                  <a:srgbClr val="000000"/>
                </a:solidFill>
                <a:latin typeface="楷体_GB2312" pitchFamily="49" charset="-122"/>
                <a:ea typeface="楷体_GB2312" pitchFamily="49" charset="-122"/>
              </a:rPr>
              <a:t>, </a:t>
            </a:r>
          </a:p>
          <a:p>
            <a:pPr>
              <a:lnSpc>
                <a:spcPct val="135000"/>
              </a:lnSpc>
            </a:pPr>
            <a:r>
              <a:rPr kumimoji="1" lang="en-US" altLang="zh-CN" sz="2000" b="1">
                <a:solidFill>
                  <a:srgbClr val="000000"/>
                </a:solidFill>
                <a:latin typeface="楷体_GB2312" pitchFamily="49" charset="-122"/>
                <a:ea typeface="楷体_GB2312" pitchFamily="49" charset="-122"/>
              </a:rPr>
              <a:t>     </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30000">
                <a:solidFill>
                  <a:srgbClr val="000000"/>
                </a:solidFill>
                <a:latin typeface="Times New Roman" panose="02020603050405020304" pitchFamily="18" charset="0"/>
                <a:ea typeface="楷体_GB2312" pitchFamily="49" charset="-122"/>
              </a:rPr>
              <a:t>DQ </a:t>
            </a:r>
            <a:r>
              <a:rPr kumimoji="1" lang="en-US" altLang="zh-CN" sz="2000" b="1">
                <a:solidFill>
                  <a:srgbClr val="000000"/>
                </a:solidFill>
                <a:latin typeface="Times New Roman" panose="02020603050405020304" pitchFamily="18" charset="0"/>
                <a:ea typeface="楷体_GB2312" pitchFamily="49" charset="-122"/>
              </a:rPr>
              <a:t>&gt; 0</a:t>
            </a:r>
            <a:r>
              <a:rPr kumimoji="1" lang="en-US" altLang="zh-CN" sz="2000" b="1" baseline="-30000">
                <a:solidFill>
                  <a:srgbClr val="000000"/>
                </a:solidFill>
                <a:latin typeface="Times New Roman" panose="02020603050405020304" pitchFamily="18" charset="0"/>
                <a:ea typeface="楷体_GB2312" pitchFamily="49" charset="-122"/>
              </a:rPr>
              <a:t> </a:t>
            </a:r>
            <a:r>
              <a:rPr kumimoji="1" lang="zh-CN" altLang="en-US" sz="2000" b="1">
                <a:solidFill>
                  <a:srgbClr val="000000"/>
                </a:solidFill>
                <a:latin typeface="Times New Roman" panose="02020603050405020304" pitchFamily="18" charset="0"/>
                <a:ea typeface="楷体_GB2312" pitchFamily="49" charset="-122"/>
              </a:rPr>
              <a:t>，</a:t>
            </a:r>
            <a:r>
              <a:rPr kumimoji="1" lang="zh-CN" altLang="en-US" sz="2000" b="1" baseline="-30000">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DSQ </a:t>
            </a:r>
            <a:r>
              <a:rPr kumimoji="1" lang="en-US" altLang="zh-CN" sz="2000" b="1">
                <a:solidFill>
                  <a:srgbClr val="000000"/>
                </a:solidFill>
                <a:latin typeface="Times New Roman" panose="02020603050405020304" pitchFamily="18" charset="0"/>
                <a:ea typeface="楷体_GB2312" pitchFamily="49" charset="-122"/>
              </a:rPr>
              <a:t>&gt;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GSQ </a:t>
            </a:r>
            <a:r>
              <a:rPr kumimoji="1" lang="en-US" altLang="zh-CN" sz="2000" b="1">
                <a:solidFill>
                  <a:srgbClr val="000000"/>
                </a:solidFill>
                <a:latin typeface="楷体_GB2312" pitchFamily="49" charset="-122"/>
                <a:ea typeface="楷体_GB2312" pitchFamily="49" charset="-122"/>
              </a:rPr>
              <a:t>-</a:t>
            </a:r>
            <a:r>
              <a:rPr kumimoji="1" lang="en-US" altLang="zh-CN" b="1">
                <a:solidFill>
                  <a:srgbClr val="000000"/>
                </a:solidFill>
                <a:latin typeface="Arial Narrow" panose="020B0606020202030204" pitchFamily="34" charset="0"/>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TN </a:t>
            </a:r>
          </a:p>
        </p:txBody>
      </p:sp>
      <p:sp>
        <p:nvSpPr>
          <p:cNvPr id="51205" name="Text Box 14"/>
          <p:cNvSpPr txBox="1">
            <a:spLocks noChangeArrowheads="1"/>
          </p:cNvSpPr>
          <p:nvPr/>
        </p:nvSpPr>
        <p:spPr bwMode="auto">
          <a:xfrm>
            <a:off x="755650" y="1250950"/>
            <a:ext cx="5580063"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400" b="1">
                <a:solidFill>
                  <a:srgbClr val="000000"/>
                </a:solidFill>
                <a:latin typeface="Times New Roman" panose="02020603050405020304" pitchFamily="18" charset="0"/>
                <a:ea typeface="楷体_GB2312" pitchFamily="49" charset="-122"/>
              </a:rPr>
              <a:t>增强型</a:t>
            </a:r>
            <a:r>
              <a:rPr kumimoji="1" lang="zh-CN" altLang="zh-CN" sz="2400" b="1">
                <a:solidFill>
                  <a:srgbClr val="000000"/>
                </a:solidFill>
                <a:latin typeface="Times New Roman" panose="02020603050405020304" pitchFamily="18" charset="0"/>
                <a:ea typeface="楷体_GB2312" pitchFamily="49" charset="-122"/>
              </a:rPr>
              <a:t>NMOS管</a:t>
            </a:r>
            <a:endParaRPr kumimoji="1" lang="zh-CN" altLang="en-US" sz="2400" b="1">
              <a:solidFill>
                <a:srgbClr val="000000"/>
              </a:solidFill>
              <a:latin typeface="Times New Roman" panose="02020603050405020304" pitchFamily="18" charset="0"/>
              <a:ea typeface="楷体_GB2312" pitchFamily="49" charset="-122"/>
            </a:endParaRPr>
          </a:p>
        </p:txBody>
      </p:sp>
      <p:graphicFrame>
        <p:nvGraphicFramePr>
          <p:cNvPr id="51206" name="Object 15"/>
          <p:cNvGraphicFramePr>
            <a:graphicFrameLocks noChangeAspect="1"/>
          </p:cNvGraphicFramePr>
          <p:nvPr/>
        </p:nvGraphicFramePr>
        <p:xfrm>
          <a:off x="5076825" y="1206500"/>
          <a:ext cx="3854450" cy="3041650"/>
        </p:xfrm>
        <a:graphic>
          <a:graphicData uri="http://schemas.openxmlformats.org/presentationml/2006/ole">
            <mc:AlternateContent xmlns:mc="http://schemas.openxmlformats.org/markup-compatibility/2006">
              <mc:Choice xmlns:v="urn:schemas-microsoft-com:vml" Requires="v">
                <p:oleObj spid="_x0000_s10246" name="图片" r:id="rId3" imgW="2750926" imgH="2174633" progId="Word.Picture.8">
                  <p:embed/>
                </p:oleObj>
              </mc:Choice>
              <mc:Fallback>
                <p:oleObj name="图片" r:id="rId3" imgW="2750926" imgH="2174633" progId="Word.Picture.8">
                  <p:embed/>
                  <p:pic>
                    <p:nvPicPr>
                      <p:cNvPr id="51206"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825" y="1206500"/>
                        <a:ext cx="3854450" cy="304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0" name="Group 18"/>
          <p:cNvGrpSpPr>
            <a:grpSpLocks/>
          </p:cNvGrpSpPr>
          <p:nvPr/>
        </p:nvGrpSpPr>
        <p:grpSpPr bwMode="auto">
          <a:xfrm>
            <a:off x="611188" y="2867025"/>
            <a:ext cx="4500562" cy="977900"/>
            <a:chOff x="340" y="1580"/>
            <a:chExt cx="2835" cy="616"/>
          </a:xfrm>
        </p:grpSpPr>
        <p:sp>
          <p:nvSpPr>
            <p:cNvPr id="21" name="Text Box 9"/>
            <p:cNvSpPr txBox="1">
              <a:spLocks noChangeArrowheads="1"/>
            </p:cNvSpPr>
            <p:nvPr/>
          </p:nvSpPr>
          <p:spPr bwMode="auto">
            <a:xfrm>
              <a:off x="521" y="1580"/>
              <a:ext cx="2654"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defRPr/>
              </a:pPr>
              <a:r>
                <a:rPr kumimoji="1" lang="zh-CN" altLang="en-US" sz="2000" b="1" kern="0">
                  <a:solidFill>
                    <a:srgbClr val="000000"/>
                  </a:solidFill>
                  <a:latin typeface="Times New Roman" pitchFamily="18" charset="0"/>
                  <a:ea typeface="楷体_GB2312" pitchFamily="49" charset="-122"/>
                </a:rPr>
                <a:t>假设</a:t>
              </a:r>
              <a:r>
                <a:rPr kumimoji="1" lang="en-US" altLang="zh-CN" sz="2000" b="1" kern="0">
                  <a:solidFill>
                    <a:srgbClr val="000000"/>
                  </a:solidFill>
                  <a:latin typeface="Times New Roman" pitchFamily="18" charset="0"/>
                  <a:ea typeface="楷体_GB2312" pitchFamily="49" charset="-122"/>
                </a:rPr>
                <a:t>NMOS</a:t>
              </a:r>
              <a:r>
                <a:rPr kumimoji="1" lang="zh-CN" altLang="en-US" sz="2000" b="1" kern="0">
                  <a:solidFill>
                    <a:srgbClr val="000000"/>
                  </a:solidFill>
                  <a:latin typeface="Times New Roman" pitchFamily="18" charset="0"/>
                  <a:ea typeface="楷体_GB2312" pitchFamily="49" charset="-122"/>
                </a:rPr>
                <a:t>管工作于饱和区，利用</a:t>
              </a:r>
            </a:p>
          </p:txBody>
        </p:sp>
        <p:grpSp>
          <p:nvGrpSpPr>
            <p:cNvPr id="51213" name="Group 17"/>
            <p:cNvGrpSpPr>
              <a:grpSpLocks/>
            </p:cNvGrpSpPr>
            <p:nvPr/>
          </p:nvGrpSpPr>
          <p:grpSpPr bwMode="auto">
            <a:xfrm>
              <a:off x="340" y="1888"/>
              <a:ext cx="2631" cy="308"/>
              <a:chOff x="385" y="1888"/>
              <a:chExt cx="2631" cy="308"/>
            </a:xfrm>
          </p:grpSpPr>
          <p:graphicFrame>
            <p:nvGraphicFramePr>
              <p:cNvPr id="51214" name="Object 10"/>
              <p:cNvGraphicFramePr>
                <a:graphicFrameLocks noChangeAspect="1"/>
              </p:cNvGraphicFramePr>
              <p:nvPr/>
            </p:nvGraphicFramePr>
            <p:xfrm>
              <a:off x="385" y="1933"/>
              <a:ext cx="1460" cy="256"/>
            </p:xfrm>
            <a:graphic>
              <a:graphicData uri="http://schemas.openxmlformats.org/presentationml/2006/ole">
                <mc:AlternateContent xmlns:mc="http://schemas.openxmlformats.org/markup-compatibility/2006">
                  <mc:Choice xmlns:v="urn:schemas-microsoft-com:vml" Requires="v">
                    <p:oleObj spid="_x0000_s10247" name="公式" r:id="rId5" imgW="1435100" imgH="254000" progId="Equation.3">
                      <p:embed/>
                    </p:oleObj>
                  </mc:Choice>
                  <mc:Fallback>
                    <p:oleObj name="公式" r:id="rId5" imgW="1435100" imgH="254000" progId="Equation.3">
                      <p:embed/>
                      <p:pic>
                        <p:nvPicPr>
                          <p:cNvPr id="51214"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5" y="1933"/>
                            <a:ext cx="1460" cy="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 name="Text Box 16"/>
              <p:cNvSpPr txBox="1">
                <a:spLocks noChangeArrowheads="1"/>
              </p:cNvSpPr>
              <p:nvPr/>
            </p:nvSpPr>
            <p:spPr bwMode="auto">
              <a:xfrm>
                <a:off x="1837" y="1888"/>
                <a:ext cx="1179"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defRPr/>
                </a:pPr>
                <a:r>
                  <a:rPr kumimoji="1" lang="zh-CN" altLang="en-US" sz="2000" b="1" kern="0">
                    <a:solidFill>
                      <a:srgbClr val="000000"/>
                    </a:solidFill>
                    <a:latin typeface="Times New Roman" pitchFamily="18" charset="0"/>
                    <a:ea typeface="楷体_GB2312" pitchFamily="49" charset="-122"/>
                  </a:rPr>
                  <a:t>计算</a:t>
                </a:r>
                <a:r>
                  <a:rPr kumimoji="1" lang="en-US" altLang="zh-CN" sz="2000" b="1" i="1" kern="0">
                    <a:solidFill>
                      <a:srgbClr val="000000"/>
                    </a:solidFill>
                    <a:latin typeface="Times New Roman" pitchFamily="18" charset="0"/>
                    <a:ea typeface="楷体_GB2312" pitchFamily="49" charset="-122"/>
                  </a:rPr>
                  <a:t>Q</a:t>
                </a:r>
                <a:r>
                  <a:rPr kumimoji="1" lang="zh-CN" altLang="en-US" sz="2000" b="1" kern="0">
                    <a:solidFill>
                      <a:srgbClr val="000000"/>
                    </a:solidFill>
                    <a:latin typeface="Times New Roman" pitchFamily="18" charset="0"/>
                    <a:ea typeface="楷体_GB2312" pitchFamily="49" charset="-122"/>
                  </a:rPr>
                  <a:t>点。</a:t>
                </a:r>
              </a:p>
            </p:txBody>
          </p:sp>
        </p:grpSp>
      </p:grpSp>
      <p:sp>
        <p:nvSpPr>
          <p:cNvPr id="25" name="Text Box 19"/>
          <p:cNvSpPr txBox="1">
            <a:spLocks noChangeArrowheads="1"/>
          </p:cNvSpPr>
          <p:nvPr/>
        </p:nvSpPr>
        <p:spPr bwMode="auto">
          <a:xfrm>
            <a:off x="539750" y="3875088"/>
            <a:ext cx="4608513"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000" b="1">
                <a:solidFill>
                  <a:srgbClr val="000000"/>
                </a:solidFill>
                <a:latin typeface="Times New Roman" panose="02020603050405020304" pitchFamily="18" charset="0"/>
                <a:ea typeface="楷体_GB2312" pitchFamily="49" charset="-122"/>
              </a:rPr>
              <a:t>若：</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GSQ </a:t>
            </a:r>
            <a:r>
              <a:rPr kumimoji="1" lang="en-US" altLang="zh-CN" sz="2000" b="1">
                <a:solidFill>
                  <a:srgbClr val="000000"/>
                </a:solidFill>
                <a:latin typeface="Times New Roman" panose="02020603050405020304" pitchFamily="18" charset="0"/>
                <a:ea typeface="楷体_GB2312" pitchFamily="49" charset="-122"/>
              </a:rPr>
              <a:t>&lt;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TN </a:t>
            </a:r>
            <a:r>
              <a:rPr kumimoji="1" lang="en-US" altLang="zh-CN" sz="2000" b="1">
                <a:solidFill>
                  <a:srgbClr val="000000"/>
                </a:solidFill>
                <a:latin typeface="楷体_GB2312" pitchFamily="49" charset="-122"/>
                <a:ea typeface="楷体_GB2312" pitchFamily="49" charset="-122"/>
              </a:rPr>
              <a:t>, </a:t>
            </a:r>
            <a:r>
              <a:rPr kumimoji="1" lang="en-US" altLang="zh-CN" sz="2000" b="1">
                <a:solidFill>
                  <a:srgbClr val="000000"/>
                </a:solidFill>
                <a:latin typeface="Times New Roman" panose="02020603050405020304" pitchFamily="18" charset="0"/>
                <a:ea typeface="楷体_GB2312" pitchFamily="49" charset="-122"/>
              </a:rPr>
              <a:t>NMOS</a:t>
            </a:r>
            <a:r>
              <a:rPr kumimoji="1" lang="zh-CN" altLang="en-US" sz="2000" b="1">
                <a:solidFill>
                  <a:srgbClr val="000000"/>
                </a:solidFill>
                <a:latin typeface="Times New Roman" panose="02020603050405020304" pitchFamily="18" charset="0"/>
                <a:ea typeface="楷体_GB2312" pitchFamily="49" charset="-122"/>
              </a:rPr>
              <a:t>管截止。</a:t>
            </a:r>
            <a:endParaRPr kumimoji="1" lang="zh-CN" altLang="en-US" sz="2000" b="1" baseline="-30000">
              <a:solidFill>
                <a:srgbClr val="000000"/>
              </a:solidFill>
              <a:latin typeface="Times New Roman" panose="02020603050405020304" pitchFamily="18" charset="0"/>
              <a:ea typeface="楷体_GB2312" pitchFamily="49" charset="-122"/>
            </a:endParaRPr>
          </a:p>
        </p:txBody>
      </p:sp>
      <p:sp>
        <p:nvSpPr>
          <p:cNvPr id="26" name="Text Box 20"/>
          <p:cNvSpPr txBox="1">
            <a:spLocks noChangeArrowheads="1"/>
          </p:cNvSpPr>
          <p:nvPr/>
        </p:nvSpPr>
        <p:spPr bwMode="auto">
          <a:xfrm>
            <a:off x="539750" y="4343400"/>
            <a:ext cx="74882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40000"/>
              </a:lnSpc>
            </a:pPr>
            <a:r>
              <a:rPr kumimoji="1" lang="zh-CN" altLang="en-US" sz="2000" b="1">
                <a:solidFill>
                  <a:srgbClr val="000000"/>
                </a:solidFill>
                <a:latin typeface="Times New Roman" panose="02020603050405020304" pitchFamily="18" charset="0"/>
                <a:ea typeface="楷体_GB2312" pitchFamily="49" charset="-122"/>
              </a:rPr>
              <a:t>若：</a:t>
            </a:r>
            <a:r>
              <a:rPr kumimoji="1" lang="zh-CN" altLang="en-US" sz="2000" b="1" baseline="-30000">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DSQ </a:t>
            </a:r>
            <a:r>
              <a:rPr kumimoji="1" lang="en-US" altLang="zh-CN" sz="2000" b="1">
                <a:solidFill>
                  <a:srgbClr val="000000"/>
                </a:solidFill>
                <a:latin typeface="Times New Roman" panose="02020603050405020304" pitchFamily="18" charset="0"/>
                <a:ea typeface="楷体_GB2312" pitchFamily="49" charset="-122"/>
              </a:rPr>
              <a:t>&lt;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GSQ </a:t>
            </a:r>
            <a:r>
              <a:rPr kumimoji="1" lang="en-US" altLang="zh-CN" sz="2000" b="1">
                <a:solidFill>
                  <a:srgbClr val="000000"/>
                </a:solidFill>
                <a:latin typeface="楷体_GB2312" pitchFamily="49" charset="-122"/>
                <a:ea typeface="楷体_GB2312" pitchFamily="49" charset="-122"/>
              </a:rPr>
              <a:t>-</a:t>
            </a:r>
            <a:r>
              <a:rPr kumimoji="1" lang="en-US" altLang="zh-CN" b="1">
                <a:solidFill>
                  <a:srgbClr val="000000"/>
                </a:solidFill>
                <a:latin typeface="Arial Narrow" panose="020B0606020202030204" pitchFamily="34" charset="0"/>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TN </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a:solidFill>
                  <a:srgbClr val="000000"/>
                </a:solidFill>
                <a:latin typeface="Times New Roman" panose="02020603050405020304" pitchFamily="18" charset="0"/>
                <a:ea typeface="楷体_GB2312" pitchFamily="49" charset="-122"/>
              </a:rPr>
              <a:t>NMOS</a:t>
            </a:r>
            <a:r>
              <a:rPr kumimoji="1" lang="zh-CN" altLang="en-US" sz="2000" b="1">
                <a:solidFill>
                  <a:srgbClr val="000000"/>
                </a:solidFill>
                <a:latin typeface="Times New Roman" panose="02020603050405020304" pitchFamily="18" charset="0"/>
                <a:ea typeface="楷体_GB2312" pitchFamily="49" charset="-122"/>
              </a:rPr>
              <a:t>管可能工作在可变电阻区。</a:t>
            </a:r>
          </a:p>
        </p:txBody>
      </p:sp>
      <p:sp>
        <p:nvSpPr>
          <p:cNvPr id="27" name="Text Box 21"/>
          <p:cNvSpPr txBox="1">
            <a:spLocks noChangeArrowheads="1"/>
          </p:cNvSpPr>
          <p:nvPr/>
        </p:nvSpPr>
        <p:spPr bwMode="auto">
          <a:xfrm>
            <a:off x="539750" y="4914900"/>
            <a:ext cx="7993063" cy="508000"/>
          </a:xfrm>
          <a:prstGeom prst="rect">
            <a:avLst/>
          </a:prstGeom>
          <a:solidFill>
            <a:srgbClr val="CCFFFF"/>
          </a:solidFill>
          <a:ln w="19050">
            <a:solidFill>
              <a:srgbClr val="FF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000" b="1">
                <a:solidFill>
                  <a:srgbClr val="000000"/>
                </a:solidFill>
                <a:latin typeface="Times New Roman" panose="02020603050405020304" pitchFamily="18" charset="0"/>
                <a:ea typeface="楷体_GB2312" pitchFamily="49" charset="-122"/>
              </a:rPr>
              <a:t>如果初始假设是错误的，则必须作出新的假设，同时重新分析电路。</a:t>
            </a:r>
          </a:p>
        </p:txBody>
      </p:sp>
      <p:sp>
        <p:nvSpPr>
          <p:cNvPr id="28" name="Text Box 22"/>
          <p:cNvSpPr txBox="1">
            <a:spLocks noChangeArrowheads="1"/>
          </p:cNvSpPr>
          <p:nvPr/>
        </p:nvSpPr>
        <p:spPr bwMode="auto">
          <a:xfrm>
            <a:off x="755650" y="5526088"/>
            <a:ext cx="7056438"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CC0066"/>
                </a:solidFill>
                <a:latin typeface="Times New Roman" panose="02020603050405020304" pitchFamily="18" charset="0"/>
                <a:ea typeface="楷体_GB2312" pitchFamily="49" charset="-122"/>
              </a:rPr>
              <a:t># </a:t>
            </a:r>
            <a:r>
              <a:rPr kumimoji="1" lang="zh-CN" altLang="en-US" sz="2400" b="1">
                <a:solidFill>
                  <a:srgbClr val="CC0066"/>
                </a:solidFill>
                <a:latin typeface="Times New Roman" panose="02020603050405020304" pitchFamily="18" charset="0"/>
                <a:ea typeface="楷体_GB2312" pitchFamily="49" charset="-122"/>
              </a:rPr>
              <a:t>请归纳其它管型静态工作点的计算方法</a:t>
            </a:r>
          </a:p>
        </p:txBody>
      </p:sp>
    </p:spTree>
    <p:extLst>
      <p:ext uri="{BB962C8B-B14F-4D97-AF65-F5344CB8AC3E}">
        <p14:creationId xmlns:p14="http://schemas.microsoft.com/office/powerpoint/2010/main" val="2883463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trips(downRight)">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strips(downRight)">
                                      <p:cBhvr>
                                        <p:cTn id="12" dur="500"/>
                                        <p:tgtEl>
                                          <p:spTgt spid="2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strips(downRight)">
                                      <p:cBhvr>
                                        <p:cTn id="17" dur="500"/>
                                        <p:tgtEl>
                                          <p:spTgt spid="2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strips(downRight)">
                                      <p:cBhvr>
                                        <p:cTn id="22" dur="500"/>
                                        <p:tgtEl>
                                          <p:spTgt spid="2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strips(downRight)">
                                      <p:cBhvr>
                                        <p:cTn id="27" dur="500"/>
                                        <p:tgtEl>
                                          <p:spTgt spid="2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strips(downRight)">
                                      <p:cBhvr>
                                        <p:cTn id="3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5" grpId="0"/>
      <p:bldP spid="26" grpId="0"/>
      <p:bldP spid="27" grpId="0" animBg="1"/>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对象 5"/>
          <p:cNvGraphicFramePr>
            <a:graphicFrameLocks noChangeAspect="1"/>
          </p:cNvGraphicFramePr>
          <p:nvPr/>
        </p:nvGraphicFramePr>
        <p:xfrm>
          <a:off x="5470525" y="836613"/>
          <a:ext cx="3062288" cy="5256212"/>
        </p:xfrm>
        <a:graphic>
          <a:graphicData uri="http://schemas.openxmlformats.org/presentationml/2006/ole">
            <mc:AlternateContent xmlns:mc="http://schemas.openxmlformats.org/markup-compatibility/2006">
              <mc:Choice xmlns:v="urn:schemas-microsoft-com:vml" Requires="v">
                <p:oleObj spid="_x0000_s11272" name="Picture" r:id="rId3" imgW="1801106" imgH="3092570" progId="Word.Picture.8">
                  <p:embed/>
                </p:oleObj>
              </mc:Choice>
              <mc:Fallback>
                <p:oleObj name="Picture" r:id="rId3" imgW="1801106" imgH="3092570" progId="Word.Picture.8">
                  <p:embed/>
                  <p:pic>
                    <p:nvPicPr>
                      <p:cNvPr id="6" name="对象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0525" y="836613"/>
                        <a:ext cx="3062288"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2227" name="标题 1"/>
          <p:cNvSpPr>
            <a:spLocks noGrp="1"/>
          </p:cNvSpPr>
          <p:nvPr>
            <p:ph type="title"/>
          </p:nvPr>
        </p:nvSpPr>
        <p:spPr>
          <a:xfrm>
            <a:off x="701675" y="71438"/>
            <a:ext cx="7888288" cy="646112"/>
          </a:xfrm>
        </p:spPr>
        <p:txBody>
          <a:bodyPr/>
          <a:lstStyle/>
          <a:p>
            <a:r>
              <a:rPr lang="en-US" altLang="zh-CN"/>
              <a:t>4.2.2  </a:t>
            </a:r>
            <a:r>
              <a:rPr lang="zh-CN" altLang="en-US"/>
              <a:t>基本共源放大电路的工作原理</a:t>
            </a:r>
          </a:p>
        </p:txBody>
      </p:sp>
      <p:sp>
        <p:nvSpPr>
          <p:cNvPr id="52228" name="Text Box 24"/>
          <p:cNvSpPr txBox="1">
            <a:spLocks noChangeArrowheads="1"/>
          </p:cNvSpPr>
          <p:nvPr/>
        </p:nvSpPr>
        <p:spPr bwMode="auto">
          <a:xfrm>
            <a:off x="539750" y="655638"/>
            <a:ext cx="70929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800" b="1">
                <a:solidFill>
                  <a:srgbClr val="800000"/>
                </a:solidFill>
                <a:latin typeface="楷体_GB2312" pitchFamily="49" charset="-122"/>
                <a:ea typeface="楷体_GB2312" pitchFamily="49" charset="-122"/>
              </a:rPr>
              <a:t>4. </a:t>
            </a:r>
            <a:r>
              <a:rPr kumimoji="1" lang="zh-CN" altLang="en-US" sz="2800" b="1">
                <a:solidFill>
                  <a:srgbClr val="800000"/>
                </a:solidFill>
                <a:latin typeface="楷体_GB2312" pitchFamily="49" charset="-122"/>
                <a:ea typeface="楷体_GB2312" pitchFamily="49" charset="-122"/>
              </a:rPr>
              <a:t>放大电路的动态工作情况</a:t>
            </a:r>
          </a:p>
        </p:txBody>
      </p:sp>
      <p:sp>
        <p:nvSpPr>
          <p:cNvPr id="16" name="Text Box 25"/>
          <p:cNvSpPr txBox="1">
            <a:spLocks noChangeArrowheads="1"/>
          </p:cNvSpPr>
          <p:nvPr/>
        </p:nvSpPr>
        <p:spPr bwMode="auto">
          <a:xfrm>
            <a:off x="503238" y="1277938"/>
            <a:ext cx="46450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000" b="1">
                <a:solidFill>
                  <a:srgbClr val="000000"/>
                </a:solidFill>
                <a:latin typeface="楷体_GB2312" pitchFamily="49" charset="-122"/>
                <a:ea typeface="楷体_GB2312" pitchFamily="49" charset="-122"/>
              </a:rPr>
              <a:t>在静态基础上加入小信号</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i</a:t>
            </a:r>
          </a:p>
        </p:txBody>
      </p:sp>
      <p:graphicFrame>
        <p:nvGraphicFramePr>
          <p:cNvPr id="17" name="Object 27"/>
          <p:cNvGraphicFramePr>
            <a:graphicFrameLocks noChangeAspect="1"/>
          </p:cNvGraphicFramePr>
          <p:nvPr/>
        </p:nvGraphicFramePr>
        <p:xfrm>
          <a:off x="2017713" y="2300288"/>
          <a:ext cx="3598862" cy="2928937"/>
        </p:xfrm>
        <a:graphic>
          <a:graphicData uri="http://schemas.openxmlformats.org/presentationml/2006/ole">
            <mc:AlternateContent xmlns:mc="http://schemas.openxmlformats.org/markup-compatibility/2006">
              <mc:Choice xmlns:v="urn:schemas-microsoft-com:vml" Requires="v">
                <p:oleObj spid="_x0000_s11273" name="图片" r:id="rId5" imgW="2246439" imgH="1831061" progId="Word.Picture.8">
                  <p:embed/>
                </p:oleObj>
              </mc:Choice>
              <mc:Fallback>
                <p:oleObj name="图片" r:id="rId5" imgW="2246439" imgH="1831061" progId="Word.Picture.8">
                  <p:embed/>
                  <p:pic>
                    <p:nvPicPr>
                      <p:cNvPr id="17" name="Object 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17713" y="2300288"/>
                        <a:ext cx="3598862" cy="292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Text Box 28"/>
          <p:cNvSpPr txBox="1">
            <a:spLocks noChangeArrowheads="1"/>
          </p:cNvSpPr>
          <p:nvPr/>
        </p:nvSpPr>
        <p:spPr bwMode="auto">
          <a:xfrm>
            <a:off x="503238" y="1679575"/>
            <a:ext cx="46450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000" b="1">
                <a:solidFill>
                  <a:srgbClr val="000000"/>
                </a:solidFill>
                <a:latin typeface="楷体_GB2312" pitchFamily="49" charset="-122"/>
                <a:ea typeface="楷体_GB2312" pitchFamily="49" charset="-122"/>
              </a:rPr>
              <a:t>此时电路中的总电压和电流为</a:t>
            </a:r>
            <a:endParaRPr kumimoji="1" lang="zh-CN" altLang="en-US" sz="2000" b="1" baseline="-25000">
              <a:solidFill>
                <a:srgbClr val="000000"/>
              </a:solidFill>
              <a:latin typeface="Times New Roman" panose="02020603050405020304" pitchFamily="18" charset="0"/>
              <a:ea typeface="楷体_GB2312" pitchFamily="49" charset="-122"/>
            </a:endParaRPr>
          </a:p>
        </p:txBody>
      </p:sp>
      <p:sp>
        <p:nvSpPr>
          <p:cNvPr id="19" name="Text Box 29"/>
          <p:cNvSpPr txBox="1">
            <a:spLocks noChangeArrowheads="1"/>
          </p:cNvSpPr>
          <p:nvPr/>
        </p:nvSpPr>
        <p:spPr bwMode="auto">
          <a:xfrm>
            <a:off x="719138" y="2097088"/>
            <a:ext cx="2628900" cy="128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GS </a:t>
            </a:r>
            <a:r>
              <a:rPr kumimoji="1" lang="en-US" altLang="zh-CN" sz="2000" b="1">
                <a:solidFill>
                  <a:srgbClr val="000000"/>
                </a:solidFill>
                <a:latin typeface="楷体_GB2312" pitchFamily="49" charset="-122"/>
                <a:ea typeface="楷体_GB2312" pitchFamily="49" charset="-122"/>
              </a:rPr>
              <a:t>=</a:t>
            </a:r>
            <a:r>
              <a:rPr kumimoji="1" lang="en-US" altLang="zh-CN" b="1">
                <a:solidFill>
                  <a:srgbClr val="000000"/>
                </a:solidFill>
                <a:latin typeface="Arial Narrow" panose="020B0606020202030204" pitchFamily="34" charset="0"/>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GSQ </a:t>
            </a:r>
            <a:r>
              <a:rPr kumimoji="1" lang="en-US" altLang="zh-CN" sz="2000" b="1">
                <a:solidFill>
                  <a:srgbClr val="000000"/>
                </a:solidFill>
                <a:latin typeface="楷体_GB2312" pitchFamily="49" charset="-122"/>
                <a:ea typeface="楷体_GB2312" pitchFamily="49" charset="-122"/>
              </a:rPr>
              <a:t>+</a:t>
            </a:r>
            <a:r>
              <a:rPr kumimoji="1" lang="en-US" altLang="zh-CN" sz="2000" b="1">
                <a:solidFill>
                  <a:srgbClr val="000000"/>
                </a:solidFill>
                <a:latin typeface="Arial Narrow" panose="020B0606020202030204" pitchFamily="34" charset="0"/>
              </a:rPr>
              <a:t>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i </a:t>
            </a:r>
          </a:p>
          <a:p>
            <a:pPr>
              <a:lnSpc>
                <a:spcPct val="130000"/>
              </a:lnSpc>
            </a:pP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D</a:t>
            </a:r>
            <a:r>
              <a:rPr kumimoji="1" lang="en-US" altLang="zh-CN" sz="2000" b="1">
                <a:solidFill>
                  <a:srgbClr val="000000"/>
                </a:solidFill>
                <a:latin typeface="Arial Narrow" panose="020B0606020202030204" pitchFamily="34" charset="0"/>
              </a:rPr>
              <a:t> </a:t>
            </a:r>
            <a:r>
              <a:rPr kumimoji="1" lang="en-US" altLang="zh-CN" sz="2000" b="1">
                <a:solidFill>
                  <a:srgbClr val="000000"/>
                </a:solidFill>
                <a:latin typeface="楷体_GB2312" pitchFamily="49" charset="-122"/>
                <a:ea typeface="楷体_GB2312" pitchFamily="49" charset="-122"/>
              </a:rPr>
              <a:t>=</a:t>
            </a:r>
            <a:r>
              <a:rPr kumimoji="1" lang="en-US" altLang="zh-CN" sz="2000" b="1">
                <a:solidFill>
                  <a:srgbClr val="000000"/>
                </a:solidFill>
                <a:latin typeface="Arial Narrow" panose="020B0606020202030204" pitchFamily="34" charset="0"/>
              </a:rPr>
              <a:t> </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DQ </a:t>
            </a:r>
            <a:r>
              <a:rPr kumimoji="1" lang="en-US" altLang="zh-CN" sz="2000" b="1">
                <a:solidFill>
                  <a:srgbClr val="000000"/>
                </a:solidFill>
                <a:latin typeface="楷体_GB2312" pitchFamily="49" charset="-122"/>
                <a:ea typeface="楷体_GB2312" pitchFamily="49" charset="-122"/>
              </a:rPr>
              <a:t>+</a:t>
            </a:r>
            <a:r>
              <a:rPr kumimoji="1" lang="en-US" altLang="zh-CN" sz="2000" b="1">
                <a:solidFill>
                  <a:srgbClr val="000000"/>
                </a:solidFill>
                <a:latin typeface="Arial Narrow" panose="020B0606020202030204" pitchFamily="34" charset="0"/>
              </a:rPr>
              <a:t> </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d</a:t>
            </a:r>
          </a:p>
          <a:p>
            <a:pPr>
              <a:lnSpc>
                <a:spcPct val="130000"/>
              </a:lnSpc>
            </a:pP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DS </a:t>
            </a:r>
            <a:r>
              <a:rPr kumimoji="1" lang="en-US" altLang="zh-CN" sz="2000" b="1">
                <a:solidFill>
                  <a:srgbClr val="000000"/>
                </a:solidFill>
                <a:latin typeface="楷体_GB2312" pitchFamily="49" charset="-122"/>
                <a:ea typeface="楷体_GB2312" pitchFamily="49" charset="-122"/>
              </a:rPr>
              <a:t>=</a:t>
            </a:r>
            <a:r>
              <a:rPr kumimoji="1" lang="en-US" altLang="zh-CN" b="1">
                <a:solidFill>
                  <a:srgbClr val="000000"/>
                </a:solidFill>
                <a:latin typeface="Arial Narrow" panose="020B0606020202030204" pitchFamily="34" charset="0"/>
              </a:rPr>
              <a:t>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DSQ </a:t>
            </a:r>
            <a:r>
              <a:rPr kumimoji="1" lang="en-US" altLang="zh-CN" sz="2000" b="1">
                <a:solidFill>
                  <a:srgbClr val="000000"/>
                </a:solidFill>
                <a:latin typeface="楷体_GB2312" pitchFamily="49" charset="-122"/>
                <a:ea typeface="楷体_GB2312" pitchFamily="49" charset="-122"/>
              </a:rPr>
              <a:t>+</a:t>
            </a:r>
            <a:r>
              <a:rPr kumimoji="1" lang="en-US" altLang="zh-CN" sz="2000" b="1">
                <a:solidFill>
                  <a:srgbClr val="000000"/>
                </a:solidFill>
                <a:latin typeface="Arial Narrow" panose="020B0606020202030204" pitchFamily="34" charset="0"/>
              </a:rPr>
              <a:t>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ds </a:t>
            </a:r>
          </a:p>
        </p:txBody>
      </p:sp>
      <p:sp>
        <p:nvSpPr>
          <p:cNvPr id="20" name="Text Box 30"/>
          <p:cNvSpPr txBox="1">
            <a:spLocks noChangeArrowheads="1"/>
          </p:cNvSpPr>
          <p:nvPr/>
        </p:nvSpPr>
        <p:spPr bwMode="auto">
          <a:xfrm>
            <a:off x="503238" y="3392488"/>
            <a:ext cx="1404937"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40000"/>
              </a:lnSpc>
            </a:pPr>
            <a:r>
              <a:rPr kumimoji="1" lang="zh-CN" altLang="en-US" sz="2000" b="1">
                <a:solidFill>
                  <a:srgbClr val="000000"/>
                </a:solidFill>
                <a:latin typeface="楷体_GB2312" pitchFamily="49" charset="-122"/>
                <a:ea typeface="楷体_GB2312" pitchFamily="49" charset="-122"/>
              </a:rPr>
              <a:t>其中</a:t>
            </a:r>
          </a:p>
          <a:p>
            <a:pPr>
              <a:lnSpc>
                <a:spcPct val="140000"/>
              </a:lnSpc>
            </a:pP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d</a:t>
            </a:r>
            <a:r>
              <a:rPr kumimoji="1" lang="zh-CN" altLang="en-US" sz="2000" b="1">
                <a:solidFill>
                  <a:srgbClr val="000000"/>
                </a:solidFill>
                <a:latin typeface="楷体_GB2312" pitchFamily="49" charset="-122"/>
                <a:ea typeface="楷体_GB2312" pitchFamily="49" charset="-122"/>
              </a:rPr>
              <a:t>和</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ds</a:t>
            </a:r>
            <a:r>
              <a:rPr kumimoji="1" lang="zh-CN" altLang="en-US" sz="2000" b="1">
                <a:solidFill>
                  <a:srgbClr val="000000"/>
                </a:solidFill>
                <a:latin typeface="楷体_GB2312" pitchFamily="49" charset="-122"/>
                <a:ea typeface="楷体_GB2312" pitchFamily="49" charset="-122"/>
              </a:rPr>
              <a:t>为交流量</a:t>
            </a:r>
            <a:endParaRPr kumimoji="1" lang="zh-CN" altLang="en-US" sz="2000" b="1" baseline="-25000">
              <a:solidFill>
                <a:srgbClr val="000000"/>
              </a:solidFill>
              <a:latin typeface="Times New Roman" panose="02020603050405020304" pitchFamily="18" charset="0"/>
              <a:ea typeface="楷体_GB2312" pitchFamily="49" charset="-122"/>
            </a:endParaRPr>
          </a:p>
        </p:txBody>
      </p:sp>
      <p:graphicFrame>
        <p:nvGraphicFramePr>
          <p:cNvPr id="25" name="Object 41"/>
          <p:cNvGraphicFramePr>
            <a:graphicFrameLocks noChangeAspect="1"/>
          </p:cNvGraphicFramePr>
          <p:nvPr/>
        </p:nvGraphicFramePr>
        <p:xfrm>
          <a:off x="684213" y="5346700"/>
          <a:ext cx="2051050" cy="385763"/>
        </p:xfrm>
        <a:graphic>
          <a:graphicData uri="http://schemas.openxmlformats.org/presentationml/2006/ole">
            <mc:AlternateContent xmlns:mc="http://schemas.openxmlformats.org/markup-compatibility/2006">
              <mc:Choice xmlns:v="urn:schemas-microsoft-com:vml" Requires="v">
                <p:oleObj spid="_x0000_s11274" name="公式" r:id="rId7" imgW="1269449" imgH="241195" progId="Equation.3">
                  <p:embed/>
                </p:oleObj>
              </mc:Choice>
              <mc:Fallback>
                <p:oleObj name="公式" r:id="rId7" imgW="1269449" imgH="241195" progId="Equation.3">
                  <p:embed/>
                  <p:pic>
                    <p:nvPicPr>
                      <p:cNvPr id="25" name="Object 4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4213" y="5346700"/>
                        <a:ext cx="2051050" cy="385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 name="Text Box 42"/>
          <p:cNvSpPr txBox="1">
            <a:spLocks noChangeArrowheads="1"/>
          </p:cNvSpPr>
          <p:nvPr/>
        </p:nvSpPr>
        <p:spPr bwMode="auto">
          <a:xfrm>
            <a:off x="3024188" y="5229225"/>
            <a:ext cx="24130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DS </a:t>
            </a:r>
            <a:r>
              <a:rPr kumimoji="1" lang="en-US" altLang="zh-CN" sz="2000" b="1">
                <a:solidFill>
                  <a:srgbClr val="000000"/>
                </a:solidFill>
                <a:latin typeface="楷体_GB2312" pitchFamily="49" charset="-122"/>
                <a:ea typeface="楷体_GB2312" pitchFamily="49" charset="-122"/>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DD </a:t>
            </a:r>
            <a:r>
              <a:rPr kumimoji="1" lang="en-US" altLang="zh-CN" sz="2000" b="1">
                <a:solidFill>
                  <a:srgbClr val="000000"/>
                </a:solidFill>
                <a:latin typeface="楷体_GB2312" pitchFamily="49" charset="-122"/>
                <a:ea typeface="楷体_GB2312" pitchFamily="49" charset="-122"/>
              </a:rPr>
              <a:t>-</a:t>
            </a:r>
            <a:r>
              <a:rPr kumimoji="1" lang="en-US" altLang="zh-CN" b="1">
                <a:solidFill>
                  <a:srgbClr val="000000"/>
                </a:solidFill>
                <a:latin typeface="Arial Narrow" panose="020B0606020202030204" pitchFamily="34" charset="0"/>
              </a:rPr>
              <a:t> </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D</a:t>
            </a:r>
            <a:r>
              <a:rPr kumimoji="1" lang="en-US" altLang="zh-CN" sz="2000" b="1" i="1">
                <a:solidFill>
                  <a:srgbClr val="000000"/>
                </a:solidFill>
                <a:latin typeface="Times New Roman" panose="02020603050405020304" pitchFamily="18" charset="0"/>
                <a:ea typeface="楷体_GB2312" pitchFamily="49" charset="-122"/>
              </a:rPr>
              <a:t>R</a:t>
            </a:r>
            <a:r>
              <a:rPr kumimoji="1" lang="en-US" altLang="zh-CN" sz="2000" b="1" baseline="-25000">
                <a:solidFill>
                  <a:srgbClr val="000000"/>
                </a:solidFill>
                <a:latin typeface="Times New Roman" panose="02020603050405020304" pitchFamily="18" charset="0"/>
                <a:ea typeface="楷体_GB2312" pitchFamily="49" charset="-122"/>
              </a:rPr>
              <a:t>d </a:t>
            </a:r>
          </a:p>
        </p:txBody>
      </p:sp>
      <p:sp>
        <p:nvSpPr>
          <p:cNvPr id="52236" name="Rectangle 18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2237" name="Rectangle 19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Tree>
    <p:extLst>
      <p:ext uri="{BB962C8B-B14F-4D97-AF65-F5344CB8AC3E}">
        <p14:creationId xmlns:p14="http://schemas.microsoft.com/office/powerpoint/2010/main" val="17441437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strips(downRight)">
                                      <p:cBhvr>
                                        <p:cTn id="17" dur="500"/>
                                        <p:tgtEl>
                                          <p:spTgt spid="18"/>
                                        </p:tgtEl>
                                      </p:cBhvr>
                                    </p:animEffect>
                                  </p:childTnLst>
                                </p:cTn>
                              </p:par>
                            </p:childTnLst>
                          </p:cTn>
                        </p:par>
                        <p:par>
                          <p:cTn id="18" fill="hold" nodeType="afterGroup">
                            <p:stCondLst>
                              <p:cond delay="500"/>
                            </p:stCondLst>
                            <p:childTnLst>
                              <p:par>
                                <p:cTn id="19" presetID="18" presetClass="entr" presetSubtype="6"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strips(downRight)">
                                      <p:cBhvr>
                                        <p:cTn id="21" dur="500"/>
                                        <p:tgtEl>
                                          <p:spTgt spid="19"/>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8" presetClass="entr" presetSubtype="6"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strips(downRight)">
                                      <p:cBhvr>
                                        <p:cTn id="26" dur="500"/>
                                        <p:tgtEl>
                                          <p:spTgt spid="20"/>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6"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strips(downRight)">
                                      <p:cBhvr>
                                        <p:cTn id="31" dur="500"/>
                                        <p:tgtEl>
                                          <p:spTgt spid="2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8" presetClass="entr" presetSubtype="6" fill="hold" grpId="0" nodeType="click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strips(downRight)">
                                      <p:cBhvr>
                                        <p:cTn id="36" dur="500"/>
                                        <p:tgtEl>
                                          <p:spTgt spid="26"/>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9" grpId="0"/>
      <p:bldP spid="20" grpId="0"/>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标题 1"/>
          <p:cNvSpPr>
            <a:spLocks noGrp="1"/>
          </p:cNvSpPr>
          <p:nvPr>
            <p:ph type="title"/>
          </p:nvPr>
        </p:nvSpPr>
        <p:spPr>
          <a:xfrm>
            <a:off x="701675" y="71438"/>
            <a:ext cx="7888288" cy="646112"/>
          </a:xfrm>
        </p:spPr>
        <p:txBody>
          <a:bodyPr/>
          <a:lstStyle/>
          <a:p>
            <a:r>
              <a:rPr lang="en-US" altLang="zh-CN"/>
              <a:t>4.2.3  </a:t>
            </a:r>
            <a:r>
              <a:rPr lang="zh-CN" altLang="en-US"/>
              <a:t>放大电路的习惯画法和主要分析法</a:t>
            </a:r>
          </a:p>
        </p:txBody>
      </p:sp>
      <p:sp>
        <p:nvSpPr>
          <p:cNvPr id="8" name="Text Box 19"/>
          <p:cNvSpPr txBox="1">
            <a:spLocks noChangeArrowheads="1"/>
          </p:cNvSpPr>
          <p:nvPr/>
        </p:nvSpPr>
        <p:spPr bwMode="auto">
          <a:xfrm>
            <a:off x="684213" y="1125538"/>
            <a:ext cx="7775575" cy="104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000000"/>
                </a:solidFill>
                <a:latin typeface="楷体_GB2312" pitchFamily="49" charset="-122"/>
                <a:ea typeface="楷体_GB2312" pitchFamily="49" charset="-122"/>
              </a:rPr>
              <a:t>    </a:t>
            </a:r>
            <a:r>
              <a:rPr kumimoji="1" lang="zh-CN" altLang="en-US" sz="2400" b="1">
                <a:solidFill>
                  <a:srgbClr val="000000"/>
                </a:solidFill>
                <a:latin typeface="楷体_GB2312" pitchFamily="49" charset="-122"/>
                <a:ea typeface="楷体_GB2312" pitchFamily="49" charset="-122"/>
              </a:rPr>
              <a:t>省略工作电源的直流电压符号，仅保留电压源非接</a:t>
            </a:r>
            <a:r>
              <a:rPr kumimoji="1" lang="zh-CN" altLang="en-US" sz="2400" b="1">
                <a:solidFill>
                  <a:srgbClr val="000000"/>
                </a:solidFill>
                <a:latin typeface="Times New Roman" panose="02020603050405020304" pitchFamily="18" charset="0"/>
                <a:ea typeface="楷体_GB2312" pitchFamily="49" charset="-122"/>
              </a:rPr>
              <a:t>“</a:t>
            </a:r>
            <a:r>
              <a:rPr kumimoji="1" lang="zh-CN" altLang="en-US" sz="2400" b="1">
                <a:solidFill>
                  <a:srgbClr val="000000"/>
                </a:solidFill>
                <a:latin typeface="楷体_GB2312" pitchFamily="49" charset="-122"/>
                <a:ea typeface="楷体_GB2312" pitchFamily="49" charset="-122"/>
              </a:rPr>
              <a:t>地</a:t>
            </a:r>
            <a:r>
              <a:rPr kumimoji="1" lang="zh-CN" altLang="en-US" sz="2400" b="1">
                <a:solidFill>
                  <a:srgbClr val="000000"/>
                </a:solidFill>
                <a:latin typeface="Times New Roman" panose="02020603050405020304" pitchFamily="18" charset="0"/>
                <a:ea typeface="楷体_GB2312" pitchFamily="49" charset="-122"/>
              </a:rPr>
              <a:t>”</a:t>
            </a:r>
            <a:r>
              <a:rPr kumimoji="1" lang="zh-CN" altLang="en-US" sz="2400" b="1">
                <a:solidFill>
                  <a:srgbClr val="000000"/>
                </a:solidFill>
                <a:latin typeface="楷体_GB2312" pitchFamily="49" charset="-122"/>
                <a:ea typeface="楷体_GB2312" pitchFamily="49" charset="-122"/>
              </a:rPr>
              <a:t>端子，并标注电压源名称。</a:t>
            </a:r>
            <a:endParaRPr kumimoji="1" lang="zh-CN" altLang="en-US" sz="2400" b="1" baseline="-25000">
              <a:solidFill>
                <a:srgbClr val="000000"/>
              </a:solidFill>
              <a:latin typeface="Times New Roman" panose="02020603050405020304" pitchFamily="18" charset="0"/>
              <a:ea typeface="楷体_GB2312" pitchFamily="49" charset="-122"/>
            </a:endParaRPr>
          </a:p>
        </p:txBody>
      </p:sp>
      <p:graphicFrame>
        <p:nvGraphicFramePr>
          <p:cNvPr id="53252" name="Object 21"/>
          <p:cNvGraphicFramePr>
            <a:graphicFrameLocks noChangeAspect="1"/>
          </p:cNvGraphicFramePr>
          <p:nvPr/>
        </p:nvGraphicFramePr>
        <p:xfrm>
          <a:off x="468313" y="2328863"/>
          <a:ext cx="4052887" cy="3298825"/>
        </p:xfrm>
        <a:graphic>
          <a:graphicData uri="http://schemas.openxmlformats.org/presentationml/2006/ole">
            <mc:AlternateContent xmlns:mc="http://schemas.openxmlformats.org/markup-compatibility/2006">
              <mc:Choice xmlns:v="urn:schemas-microsoft-com:vml" Requires="v">
                <p:oleObj spid="_x0000_s12294" name="图片" r:id="rId3" imgW="2246439" imgH="1831061" progId="Word.Picture.8">
                  <p:embed/>
                </p:oleObj>
              </mc:Choice>
              <mc:Fallback>
                <p:oleObj name="图片" r:id="rId3" imgW="2246439" imgH="1831061" progId="Word.Picture.8">
                  <p:embed/>
                  <p:pic>
                    <p:nvPicPr>
                      <p:cNvPr id="53252" name="Object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2328863"/>
                        <a:ext cx="4052887" cy="329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0" name="Group 27"/>
          <p:cNvGrpSpPr>
            <a:grpSpLocks/>
          </p:cNvGrpSpPr>
          <p:nvPr/>
        </p:nvGrpSpPr>
        <p:grpSpPr bwMode="auto">
          <a:xfrm>
            <a:off x="5219700" y="2147888"/>
            <a:ext cx="2965450" cy="3802062"/>
            <a:chOff x="3288" y="1094"/>
            <a:chExt cx="1868" cy="2395"/>
          </a:xfrm>
        </p:grpSpPr>
        <p:sp>
          <p:nvSpPr>
            <p:cNvPr id="11" name="Text Box 24"/>
            <p:cNvSpPr txBox="1">
              <a:spLocks noChangeArrowheads="1"/>
            </p:cNvSpPr>
            <p:nvPr/>
          </p:nvSpPr>
          <p:spPr bwMode="auto">
            <a:xfrm>
              <a:off x="3674" y="3181"/>
              <a:ext cx="976"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30000"/>
                </a:lnSpc>
                <a:defRPr/>
              </a:pPr>
              <a:r>
                <a:rPr kumimoji="1" lang="zh-CN" altLang="en-US" sz="2000" b="1" kern="0">
                  <a:solidFill>
                    <a:srgbClr val="000000"/>
                  </a:solidFill>
                  <a:latin typeface="楷体_GB2312" pitchFamily="49" charset="-122"/>
                  <a:ea typeface="楷体_GB2312" pitchFamily="49" charset="-122"/>
                </a:rPr>
                <a:t>习惯画法</a:t>
              </a:r>
              <a:endParaRPr kumimoji="1" lang="zh-CN" altLang="en-US" sz="2000" b="1" kern="0" baseline="-25000">
                <a:solidFill>
                  <a:srgbClr val="000000"/>
                </a:solidFill>
                <a:latin typeface="Times New Roman" pitchFamily="18" charset="0"/>
                <a:ea typeface="楷体_GB2312" pitchFamily="49" charset="-122"/>
              </a:endParaRPr>
            </a:p>
          </p:txBody>
        </p:sp>
        <p:graphicFrame>
          <p:nvGraphicFramePr>
            <p:cNvPr id="53256" name="Object 25"/>
            <p:cNvGraphicFramePr>
              <a:graphicFrameLocks noChangeAspect="1"/>
            </p:cNvGraphicFramePr>
            <p:nvPr/>
          </p:nvGraphicFramePr>
          <p:xfrm>
            <a:off x="3288" y="1094"/>
            <a:ext cx="1868" cy="2073"/>
          </p:xfrm>
          <a:graphic>
            <a:graphicData uri="http://schemas.openxmlformats.org/presentationml/2006/ole">
              <mc:AlternateContent xmlns:mc="http://schemas.openxmlformats.org/markup-compatibility/2006">
                <mc:Choice xmlns:v="urn:schemas-microsoft-com:vml" Requires="v">
                  <p:oleObj spid="_x0000_s12295" name="图片" r:id="rId5" imgW="1646597" imgH="1831061" progId="Word.Picture.8">
                    <p:embed/>
                  </p:oleObj>
                </mc:Choice>
                <mc:Fallback>
                  <p:oleObj name="图片" r:id="rId5" imgW="1646597" imgH="1831061" progId="Word.Picture.8">
                    <p:embed/>
                    <p:pic>
                      <p:nvPicPr>
                        <p:cNvPr id="53256" name="Object 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88" y="1094"/>
                          <a:ext cx="1868" cy="2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53254" name="Text Box 5"/>
          <p:cNvSpPr txBox="1">
            <a:spLocks noChangeArrowheads="1"/>
          </p:cNvSpPr>
          <p:nvPr/>
        </p:nvSpPr>
        <p:spPr bwMode="auto">
          <a:xfrm>
            <a:off x="468313" y="701675"/>
            <a:ext cx="6840537" cy="57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800000"/>
                </a:solidFill>
                <a:latin typeface="楷体_GB2312" pitchFamily="49" charset="-122"/>
                <a:ea typeface="楷体_GB2312" pitchFamily="49" charset="-122"/>
              </a:rPr>
              <a:t>1. </a:t>
            </a:r>
            <a:r>
              <a:rPr kumimoji="1" lang="zh-CN" altLang="en-US" sz="2400" b="1">
                <a:solidFill>
                  <a:srgbClr val="800000"/>
                </a:solidFill>
                <a:latin typeface="楷体_GB2312" pitchFamily="49" charset="-122"/>
                <a:ea typeface="楷体_GB2312" pitchFamily="49" charset="-122"/>
              </a:rPr>
              <a:t>习惯画法</a:t>
            </a:r>
          </a:p>
        </p:txBody>
      </p:sp>
    </p:spTree>
    <p:extLst>
      <p:ext uri="{BB962C8B-B14F-4D97-AF65-F5344CB8AC3E}">
        <p14:creationId xmlns:p14="http://schemas.microsoft.com/office/powerpoint/2010/main" val="21540116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Right)">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ox(in)">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标题 1"/>
          <p:cNvSpPr>
            <a:spLocks noGrp="1"/>
          </p:cNvSpPr>
          <p:nvPr>
            <p:ph type="title"/>
          </p:nvPr>
        </p:nvSpPr>
        <p:spPr>
          <a:xfrm>
            <a:off x="701675" y="71438"/>
            <a:ext cx="7888288" cy="646112"/>
          </a:xfrm>
        </p:spPr>
        <p:txBody>
          <a:bodyPr/>
          <a:lstStyle/>
          <a:p>
            <a:r>
              <a:rPr lang="en-US" altLang="zh-CN"/>
              <a:t>4.2.3  </a:t>
            </a:r>
            <a:r>
              <a:rPr lang="zh-CN" altLang="en-US"/>
              <a:t>放大电路的习惯画法和主要分析法</a:t>
            </a:r>
          </a:p>
        </p:txBody>
      </p:sp>
      <p:sp>
        <p:nvSpPr>
          <p:cNvPr id="54275" name="Text Box 5"/>
          <p:cNvSpPr txBox="1">
            <a:spLocks noChangeArrowheads="1"/>
          </p:cNvSpPr>
          <p:nvPr/>
        </p:nvSpPr>
        <p:spPr bwMode="auto">
          <a:xfrm>
            <a:off x="468313" y="701675"/>
            <a:ext cx="6840537" cy="57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800000"/>
                </a:solidFill>
                <a:latin typeface="楷体_GB2312" pitchFamily="49" charset="-122"/>
                <a:ea typeface="楷体_GB2312" pitchFamily="49" charset="-122"/>
              </a:rPr>
              <a:t>1. </a:t>
            </a:r>
            <a:r>
              <a:rPr kumimoji="1" lang="zh-CN" altLang="en-US" sz="2400" b="1">
                <a:solidFill>
                  <a:srgbClr val="800000"/>
                </a:solidFill>
                <a:latin typeface="楷体_GB2312" pitchFamily="49" charset="-122"/>
                <a:ea typeface="楷体_GB2312" pitchFamily="49" charset="-122"/>
              </a:rPr>
              <a:t>习惯画法</a:t>
            </a:r>
          </a:p>
        </p:txBody>
      </p:sp>
      <p:graphicFrame>
        <p:nvGraphicFramePr>
          <p:cNvPr id="54276" name="对象 15"/>
          <p:cNvGraphicFramePr>
            <a:graphicFrameLocks noChangeAspect="1"/>
          </p:cNvGraphicFramePr>
          <p:nvPr/>
        </p:nvGraphicFramePr>
        <p:xfrm>
          <a:off x="350838" y="1528763"/>
          <a:ext cx="4765675" cy="3290887"/>
        </p:xfrm>
        <a:graphic>
          <a:graphicData uri="http://schemas.openxmlformats.org/presentationml/2006/ole">
            <mc:AlternateContent xmlns:mc="http://schemas.openxmlformats.org/markup-compatibility/2006">
              <mc:Choice xmlns:v="urn:schemas-microsoft-com:vml" Requires="v">
                <p:oleObj spid="_x0000_s13322" name="图片" r:id="rId3" imgW="2646214" imgH="1831061" progId="Word.Picture.8">
                  <p:embed/>
                </p:oleObj>
              </mc:Choice>
              <mc:Fallback>
                <p:oleObj name="图片" r:id="rId3" imgW="2646214" imgH="1831061" progId="Word.Picture.8">
                  <p:embed/>
                  <p:pic>
                    <p:nvPicPr>
                      <p:cNvPr id="54276" name="对象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38" y="1528763"/>
                        <a:ext cx="4765675" cy="329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4277" name="对象 16"/>
          <p:cNvGraphicFramePr>
            <a:graphicFrameLocks noChangeAspect="1"/>
          </p:cNvGraphicFramePr>
          <p:nvPr/>
        </p:nvGraphicFramePr>
        <p:xfrm>
          <a:off x="350838" y="1528763"/>
          <a:ext cx="4768850" cy="3294062"/>
        </p:xfrm>
        <a:graphic>
          <a:graphicData uri="http://schemas.openxmlformats.org/presentationml/2006/ole">
            <mc:AlternateContent xmlns:mc="http://schemas.openxmlformats.org/markup-compatibility/2006">
              <mc:Choice xmlns:v="urn:schemas-microsoft-com:vml" Requires="v">
                <p:oleObj spid="_x0000_s13323" name="图片" r:id="rId5" imgW="2646214" imgH="1831061" progId="Word.Picture.8">
                  <p:embed/>
                </p:oleObj>
              </mc:Choice>
              <mc:Fallback>
                <p:oleObj name="图片" r:id="rId5" imgW="2646214" imgH="1831061" progId="Word.Picture.8">
                  <p:embed/>
                  <p:pic>
                    <p:nvPicPr>
                      <p:cNvPr id="54277" name="对象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838" y="1528763"/>
                        <a:ext cx="4768850" cy="329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4278" name="对象 17"/>
          <p:cNvGraphicFramePr>
            <a:graphicFrameLocks noChangeAspect="1"/>
          </p:cNvGraphicFramePr>
          <p:nvPr/>
        </p:nvGraphicFramePr>
        <p:xfrm>
          <a:off x="350838" y="1574800"/>
          <a:ext cx="4768850" cy="3294063"/>
        </p:xfrm>
        <a:graphic>
          <a:graphicData uri="http://schemas.openxmlformats.org/presentationml/2006/ole">
            <mc:AlternateContent xmlns:mc="http://schemas.openxmlformats.org/markup-compatibility/2006">
              <mc:Choice xmlns:v="urn:schemas-microsoft-com:vml" Requires="v">
                <p:oleObj spid="_x0000_s13324" name="图片" r:id="rId7" imgW="2646214" imgH="1831061" progId="Word.Picture.8">
                  <p:embed/>
                </p:oleObj>
              </mc:Choice>
              <mc:Fallback>
                <p:oleObj name="图片" r:id="rId7" imgW="2646214" imgH="1831061" progId="Word.Picture.8">
                  <p:embed/>
                  <p:pic>
                    <p:nvPicPr>
                      <p:cNvPr id="54278" name="对象 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838" y="1574800"/>
                        <a:ext cx="4768850" cy="329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对象 18"/>
          <p:cNvGraphicFramePr>
            <a:graphicFrameLocks noChangeAspect="1"/>
          </p:cNvGraphicFramePr>
          <p:nvPr/>
        </p:nvGraphicFramePr>
        <p:xfrm>
          <a:off x="5213350" y="1179513"/>
          <a:ext cx="3822700" cy="3411537"/>
        </p:xfrm>
        <a:graphic>
          <a:graphicData uri="http://schemas.openxmlformats.org/presentationml/2006/ole">
            <mc:AlternateContent xmlns:mc="http://schemas.openxmlformats.org/markup-compatibility/2006">
              <mc:Choice xmlns:v="urn:schemas-microsoft-com:vml" Requires="v">
                <p:oleObj spid="_x0000_s13325" name="图片" r:id="rId9" imgW="2122657" imgH="1897757" progId="Word.Picture.8">
                  <p:embed/>
                </p:oleObj>
              </mc:Choice>
              <mc:Fallback>
                <p:oleObj name="图片" r:id="rId9" imgW="2122657" imgH="1897757" progId="Word.Picture.8">
                  <p:embed/>
                  <p:pic>
                    <p:nvPicPr>
                      <p:cNvPr id="19" name="对象 1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13350" y="1179513"/>
                        <a:ext cx="3822700" cy="341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8675731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11188" y="981075"/>
            <a:ext cx="7772400" cy="719138"/>
          </a:xfrm>
        </p:spPr>
        <p:txBody>
          <a:bodyPr rtlCol="0"/>
          <a:lstStyle/>
          <a:p>
            <a:pPr fontAlgn="auto">
              <a:spcAft>
                <a:spcPts val="0"/>
              </a:spcAft>
              <a:defRPr/>
            </a:pPr>
            <a:r>
              <a:rPr lang="en-US" altLang="zh-CN" sz="5400" dirty="0"/>
              <a:t>5.3  </a:t>
            </a:r>
            <a:r>
              <a:rPr lang="zh-CN" altLang="en-US" sz="5400" dirty="0"/>
              <a:t>放大电路的分析方法</a:t>
            </a:r>
          </a:p>
        </p:txBody>
      </p:sp>
      <p:sp>
        <p:nvSpPr>
          <p:cNvPr id="38915" name="副标题 2"/>
          <p:cNvSpPr>
            <a:spLocks noGrp="1"/>
          </p:cNvSpPr>
          <p:nvPr>
            <p:ph type="subTitle" idx="1"/>
          </p:nvPr>
        </p:nvSpPr>
        <p:spPr>
          <a:xfrm>
            <a:off x="684213" y="1989138"/>
            <a:ext cx="7775575" cy="3649662"/>
          </a:xfrm>
        </p:spPr>
        <p:txBody>
          <a:bodyPr>
            <a:normAutofit/>
          </a:bodyPr>
          <a:lstStyle/>
          <a:p>
            <a:endParaRPr lang="en-US" altLang="zh-CN" sz="3200" dirty="0"/>
          </a:p>
          <a:p>
            <a:r>
              <a:rPr lang="en-US" altLang="zh-CN" sz="3200" dirty="0"/>
              <a:t>5.3.1   </a:t>
            </a:r>
            <a:r>
              <a:rPr lang="zh-CN" altLang="en-US" sz="3200" dirty="0"/>
              <a:t>放大电路的图解分析法</a:t>
            </a:r>
          </a:p>
          <a:p>
            <a:r>
              <a:rPr lang="en-US" altLang="zh-CN" sz="3200" dirty="0"/>
              <a:t>5.3.2   </a:t>
            </a:r>
            <a:r>
              <a:rPr lang="zh-CN" altLang="en-US" sz="3200" dirty="0"/>
              <a:t>放大电路的小信号模型分析法</a:t>
            </a:r>
          </a:p>
        </p:txBody>
      </p:sp>
    </p:spTree>
    <p:extLst>
      <p:ext uri="{BB962C8B-B14F-4D97-AF65-F5344CB8AC3E}">
        <p14:creationId xmlns:p14="http://schemas.microsoft.com/office/powerpoint/2010/main" val="43623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标题 1"/>
          <p:cNvSpPr>
            <a:spLocks noGrp="1"/>
          </p:cNvSpPr>
          <p:nvPr>
            <p:ph type="title"/>
          </p:nvPr>
        </p:nvSpPr>
        <p:spPr>
          <a:xfrm>
            <a:off x="701675" y="71438"/>
            <a:ext cx="7888288" cy="646112"/>
          </a:xfrm>
        </p:spPr>
        <p:txBody>
          <a:bodyPr/>
          <a:lstStyle/>
          <a:p>
            <a:r>
              <a:rPr lang="en-US" altLang="zh-CN"/>
              <a:t>5.3.1  BJT</a:t>
            </a:r>
            <a:r>
              <a:rPr lang="zh-CN" altLang="en-US"/>
              <a:t>放大电路的图解分析法</a:t>
            </a:r>
          </a:p>
        </p:txBody>
      </p:sp>
      <p:sp>
        <p:nvSpPr>
          <p:cNvPr id="39939" name="Rectangle 3">
            <a:hlinkClick r:id="rId2" action="ppaction://hlinksldjump"/>
          </p:cNvPr>
          <p:cNvSpPr>
            <a:spLocks noChangeArrowheads="1"/>
          </p:cNvSpPr>
          <p:nvPr/>
        </p:nvSpPr>
        <p:spPr bwMode="auto">
          <a:xfrm>
            <a:off x="539750" y="733425"/>
            <a:ext cx="457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800000"/>
                </a:solidFill>
                <a:latin typeface="Times New Roman" panose="02020603050405020304" pitchFamily="18" charset="0"/>
                <a:ea typeface="楷体_GB2312" pitchFamily="49" charset="-122"/>
              </a:rPr>
              <a:t>1.  </a:t>
            </a:r>
            <a:r>
              <a:rPr lang="zh-CN" altLang="en-US" sz="2400" b="1">
                <a:solidFill>
                  <a:srgbClr val="800000"/>
                </a:solidFill>
                <a:latin typeface="Times New Roman" panose="02020603050405020304" pitchFamily="18" charset="0"/>
                <a:ea typeface="楷体_GB2312" pitchFamily="49" charset="-122"/>
              </a:rPr>
              <a:t>静态工作点的图解分析</a:t>
            </a:r>
          </a:p>
        </p:txBody>
      </p:sp>
      <p:sp>
        <p:nvSpPr>
          <p:cNvPr id="28" name="Rectangle 4"/>
          <p:cNvSpPr>
            <a:spLocks noChangeArrowheads="1"/>
          </p:cNvSpPr>
          <p:nvPr/>
        </p:nvSpPr>
        <p:spPr bwMode="auto">
          <a:xfrm>
            <a:off x="615950" y="1150938"/>
            <a:ext cx="8001000"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10000"/>
              </a:lnSpc>
              <a:spcBef>
                <a:spcPct val="0"/>
              </a:spcBef>
              <a:buFontTx/>
              <a:buNone/>
            </a:pPr>
            <a:r>
              <a:rPr lang="en-US" altLang="zh-CN" sz="2300" b="1">
                <a:solidFill>
                  <a:srgbClr val="000000"/>
                </a:solidFill>
                <a:latin typeface="楷体_GB2312" pitchFamily="49" charset="-122"/>
                <a:ea typeface="楷体_GB2312" pitchFamily="49" charset="-122"/>
              </a:rPr>
              <a:t>    </a:t>
            </a:r>
            <a:r>
              <a:rPr lang="zh-CN" altLang="en-US" sz="2300" b="1">
                <a:solidFill>
                  <a:srgbClr val="000000"/>
                </a:solidFill>
                <a:latin typeface="楷体_GB2312" pitchFamily="49" charset="-122"/>
                <a:ea typeface="楷体_GB2312" pitchFamily="49" charset="-122"/>
              </a:rPr>
              <a:t>采用该方法分析静态工作点，必须已知三极管的输入输出特性曲线。</a:t>
            </a:r>
          </a:p>
        </p:txBody>
      </p:sp>
      <p:sp>
        <p:nvSpPr>
          <p:cNvPr id="39941" name="Text Box 7"/>
          <p:cNvSpPr txBox="1">
            <a:spLocks noChangeArrowheads="1"/>
          </p:cNvSpPr>
          <p:nvPr/>
        </p:nvSpPr>
        <p:spPr bwMode="auto">
          <a:xfrm>
            <a:off x="1295400" y="4678363"/>
            <a:ext cx="2590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000" b="1">
                <a:solidFill>
                  <a:srgbClr val="000000"/>
                </a:solidFill>
                <a:latin typeface="楷体_GB2312" pitchFamily="49" charset="-122"/>
                <a:ea typeface="楷体_GB2312" pitchFamily="49" charset="-122"/>
              </a:rPr>
              <a:t>  </a:t>
            </a:r>
            <a:r>
              <a:rPr kumimoji="1" lang="zh-CN" altLang="en-US" sz="2000" b="1">
                <a:solidFill>
                  <a:srgbClr val="000000"/>
                </a:solidFill>
                <a:latin typeface="楷体_GB2312" pitchFamily="49" charset="-122"/>
                <a:ea typeface="楷体_GB2312" pitchFamily="49" charset="-122"/>
              </a:rPr>
              <a:t>共射极放大电路</a:t>
            </a:r>
            <a:endParaRPr kumimoji="1" lang="zh-CN" altLang="en-US" sz="2000">
              <a:solidFill>
                <a:srgbClr val="000000"/>
              </a:solidFill>
              <a:latin typeface="楷体_GB2312" pitchFamily="49" charset="-122"/>
              <a:ea typeface="楷体_GB2312" pitchFamily="49" charset="-122"/>
            </a:endParaRPr>
          </a:p>
        </p:txBody>
      </p:sp>
      <p:sp>
        <p:nvSpPr>
          <p:cNvPr id="30" name="Rectangle 8"/>
          <p:cNvSpPr>
            <a:spLocks noChangeArrowheads="1"/>
          </p:cNvSpPr>
          <p:nvPr/>
        </p:nvSpPr>
        <p:spPr bwMode="auto">
          <a:xfrm>
            <a:off x="914400" y="5362575"/>
            <a:ext cx="4191000" cy="442913"/>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300" b="1">
                <a:solidFill>
                  <a:srgbClr val="800000"/>
                </a:solidFill>
                <a:latin typeface="楷体_GB2312" pitchFamily="49" charset="-122"/>
                <a:ea typeface="楷体_GB2312" pitchFamily="49" charset="-122"/>
                <a:sym typeface="Symbol" panose="05050102010706020507" pitchFamily="18" charset="2"/>
              </a:rPr>
              <a:t></a:t>
            </a:r>
            <a:r>
              <a:rPr lang="en-US" altLang="zh-CN" sz="2300" b="1">
                <a:solidFill>
                  <a:srgbClr val="000000"/>
                </a:solidFill>
                <a:latin typeface="楷体_GB2312" pitchFamily="49" charset="-122"/>
                <a:ea typeface="楷体_GB2312" pitchFamily="49" charset="-122"/>
                <a:sym typeface="Symbol" panose="05050102010706020507" pitchFamily="18" charset="2"/>
              </a:rPr>
              <a:t> </a:t>
            </a:r>
            <a:r>
              <a:rPr lang="zh-CN" altLang="en-US" sz="2300" b="1">
                <a:solidFill>
                  <a:srgbClr val="000000"/>
                </a:solidFill>
                <a:latin typeface="楷体_GB2312" pitchFamily="49" charset="-122"/>
                <a:ea typeface="楷体_GB2312" pitchFamily="49" charset="-122"/>
              </a:rPr>
              <a:t>首先，画出直流通路</a:t>
            </a:r>
          </a:p>
        </p:txBody>
      </p:sp>
      <p:pic>
        <p:nvPicPr>
          <p:cNvPr id="39943" name="Picture 25" descr="4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775" y="2085975"/>
            <a:ext cx="4248150"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 name="Group 30"/>
          <p:cNvGrpSpPr>
            <a:grpSpLocks/>
          </p:cNvGrpSpPr>
          <p:nvPr/>
        </p:nvGrpSpPr>
        <p:grpSpPr bwMode="auto">
          <a:xfrm>
            <a:off x="4660900" y="2085975"/>
            <a:ext cx="4232275" cy="2989263"/>
            <a:chOff x="2936" y="1298"/>
            <a:chExt cx="2666" cy="1883"/>
          </a:xfrm>
        </p:grpSpPr>
        <p:sp>
          <p:nvSpPr>
            <p:cNvPr id="39945" name="Rectangle 28"/>
            <p:cNvSpPr>
              <a:spLocks noChangeArrowheads="1"/>
            </p:cNvSpPr>
            <p:nvPr/>
          </p:nvSpPr>
          <p:spPr bwMode="auto">
            <a:xfrm>
              <a:off x="4011" y="2931"/>
              <a:ext cx="80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000" b="1">
                  <a:solidFill>
                    <a:srgbClr val="000000"/>
                  </a:solidFill>
                  <a:latin typeface="Times New Roman" panose="02020603050405020304" pitchFamily="18" charset="0"/>
                  <a:ea typeface="楷体_GB2312" pitchFamily="49" charset="-122"/>
                </a:rPr>
                <a:t>直流通路 </a:t>
              </a:r>
            </a:p>
          </p:txBody>
        </p:sp>
        <p:pic>
          <p:nvPicPr>
            <p:cNvPr id="39946" name="Picture 29" descr="未命名-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6" y="1298"/>
              <a:ext cx="2666" cy="1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397001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500"/>
                                        <p:tgtEl>
                                          <p:spTgt spid="3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box(in)">
                                      <p:cBhvr>
                                        <p:cTn id="1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utoUpdateAnimBg="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标题 1"/>
          <p:cNvSpPr>
            <a:spLocks noGrp="1"/>
          </p:cNvSpPr>
          <p:nvPr>
            <p:ph type="title"/>
          </p:nvPr>
        </p:nvSpPr>
        <p:spPr>
          <a:xfrm>
            <a:off x="701675" y="71438"/>
            <a:ext cx="7888288" cy="646112"/>
          </a:xfrm>
        </p:spPr>
        <p:txBody>
          <a:bodyPr/>
          <a:lstStyle/>
          <a:p>
            <a:r>
              <a:rPr lang="en-US" altLang="zh-CN"/>
              <a:t>5.3.1  BJT</a:t>
            </a:r>
            <a:r>
              <a:rPr lang="zh-CN" altLang="en-US"/>
              <a:t>放大电路的图解分析法</a:t>
            </a:r>
          </a:p>
        </p:txBody>
      </p:sp>
      <p:sp>
        <p:nvSpPr>
          <p:cNvPr id="9" name="Text Box 16"/>
          <p:cNvSpPr txBox="1">
            <a:spLocks noChangeArrowheads="1"/>
          </p:cNvSpPr>
          <p:nvPr/>
        </p:nvSpPr>
        <p:spPr bwMode="auto">
          <a:xfrm>
            <a:off x="601663" y="1246188"/>
            <a:ext cx="3898900" cy="10064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400" b="1">
                <a:solidFill>
                  <a:srgbClr val="800000"/>
                </a:solidFill>
                <a:latin typeface="Times New Roman" panose="02020603050405020304" pitchFamily="18" charset="0"/>
                <a:ea typeface="楷体_GB2312" pitchFamily="49" charset="-122"/>
                <a:sym typeface="Symbol" panose="05050102010706020507" pitchFamily="18" charset="2"/>
              </a:rPr>
              <a:t>  </a:t>
            </a:r>
            <a:r>
              <a:rPr kumimoji="1" lang="zh-CN" altLang="en-US" sz="2400" b="1">
                <a:solidFill>
                  <a:srgbClr val="000000"/>
                </a:solidFill>
                <a:latin typeface="Times New Roman" panose="02020603050405020304" pitchFamily="18" charset="0"/>
                <a:ea typeface="楷体_GB2312" pitchFamily="49" charset="-122"/>
              </a:rPr>
              <a:t>列输入回路方程</a:t>
            </a:r>
          </a:p>
          <a:p>
            <a:pPr>
              <a:lnSpc>
                <a:spcPct val="125000"/>
              </a:lnSpc>
            </a:pPr>
            <a:r>
              <a:rPr kumimoji="1" lang="zh-CN" altLang="en-US" sz="2400" b="1">
                <a:solidFill>
                  <a:srgbClr val="000000"/>
                </a:solidFill>
                <a:latin typeface="Times New Roman" panose="02020603050405020304" pitchFamily="18" charset="0"/>
                <a:ea typeface="楷体_GB2312" pitchFamily="49" charset="-122"/>
              </a:rPr>
              <a:t>	</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BE</a:t>
            </a:r>
            <a:r>
              <a:rPr kumimoji="1" lang="en-US" altLang="zh-CN" sz="2400" b="1">
                <a:solidFill>
                  <a:srgbClr val="000000"/>
                </a:solidFill>
                <a:latin typeface="Times New Roman" panose="02020603050405020304" pitchFamily="18" charset="0"/>
                <a:ea typeface="楷体_GB2312" pitchFamily="49" charset="-122"/>
              </a:rPr>
              <a:t> =</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BB</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25000">
                <a:solidFill>
                  <a:srgbClr val="000000"/>
                </a:solidFill>
                <a:latin typeface="Times New Roman" panose="02020603050405020304" pitchFamily="18" charset="0"/>
                <a:ea typeface="楷体_GB2312" pitchFamily="49" charset="-122"/>
              </a:rPr>
              <a:t>B</a:t>
            </a: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25000">
                <a:solidFill>
                  <a:srgbClr val="000000"/>
                </a:solidFill>
                <a:latin typeface="Times New Roman" panose="02020603050405020304" pitchFamily="18" charset="0"/>
                <a:ea typeface="楷体_GB2312" pitchFamily="49" charset="-122"/>
              </a:rPr>
              <a:t>b</a:t>
            </a:r>
          </a:p>
        </p:txBody>
      </p:sp>
      <p:sp>
        <p:nvSpPr>
          <p:cNvPr id="10" name="Text Box 17"/>
          <p:cNvSpPr txBox="1">
            <a:spLocks noChangeArrowheads="1"/>
          </p:cNvSpPr>
          <p:nvPr/>
        </p:nvSpPr>
        <p:spPr bwMode="auto">
          <a:xfrm>
            <a:off x="601663" y="2470150"/>
            <a:ext cx="4114800" cy="14636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buFont typeface="Symbol" panose="05050102010706020507" pitchFamily="18" charset="2"/>
              <a:buChar char="·"/>
            </a:pP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列输出回路方程</a:t>
            </a:r>
          </a:p>
          <a:p>
            <a:pPr>
              <a:lnSpc>
                <a:spcPct val="125000"/>
              </a:lnSpc>
              <a:buFont typeface="Symbol" panose="05050102010706020507" pitchFamily="18" charset="2"/>
              <a:buNone/>
            </a:pPr>
            <a:r>
              <a:rPr kumimoji="1" lang="zh-CN" altLang="en-US" sz="2400" b="1">
                <a:solidFill>
                  <a:srgbClr val="000000"/>
                </a:solidFill>
                <a:latin typeface="Times New Roman" panose="02020603050405020304" pitchFamily="18" charset="0"/>
                <a:ea typeface="楷体_GB2312" pitchFamily="49" charset="-122"/>
              </a:rPr>
              <a:t>      （直流负载线）</a:t>
            </a:r>
          </a:p>
          <a:p>
            <a:pPr>
              <a:lnSpc>
                <a:spcPct val="125000"/>
              </a:lnSpc>
            </a:pPr>
            <a:r>
              <a:rPr kumimoji="1" lang="zh-CN" altLang="en-US" sz="2400" b="1">
                <a:solidFill>
                  <a:srgbClr val="000000"/>
                </a:solidFill>
                <a:latin typeface="Times New Roman" panose="02020603050405020304" pitchFamily="18" charset="0"/>
                <a:ea typeface="楷体_GB2312" pitchFamily="49" charset="-122"/>
              </a:rPr>
              <a:t>	</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CE</a:t>
            </a:r>
            <a:r>
              <a:rPr kumimoji="1" lang="en-US" altLang="zh-CN"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CC</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25000">
                <a:solidFill>
                  <a:srgbClr val="000000"/>
                </a:solidFill>
                <a:latin typeface="Times New Roman" panose="02020603050405020304" pitchFamily="18" charset="0"/>
                <a:ea typeface="楷体_GB2312" pitchFamily="49" charset="-122"/>
              </a:rPr>
              <a:t>C</a:t>
            </a: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25000">
                <a:solidFill>
                  <a:srgbClr val="000000"/>
                </a:solidFill>
                <a:latin typeface="Times New Roman" panose="02020603050405020304" pitchFamily="18" charset="0"/>
                <a:ea typeface="楷体_GB2312" pitchFamily="49" charset="-122"/>
              </a:rPr>
              <a:t>c</a:t>
            </a:r>
          </a:p>
        </p:txBody>
      </p:sp>
      <p:grpSp>
        <p:nvGrpSpPr>
          <p:cNvPr id="40965" name="Group 20"/>
          <p:cNvGrpSpPr>
            <a:grpSpLocks/>
          </p:cNvGrpSpPr>
          <p:nvPr/>
        </p:nvGrpSpPr>
        <p:grpSpPr bwMode="auto">
          <a:xfrm>
            <a:off x="4768850" y="812800"/>
            <a:ext cx="4232275" cy="2989263"/>
            <a:chOff x="2936" y="1298"/>
            <a:chExt cx="2666" cy="1883"/>
          </a:xfrm>
        </p:grpSpPr>
        <p:sp>
          <p:nvSpPr>
            <p:cNvPr id="40967" name="Rectangle 21"/>
            <p:cNvSpPr>
              <a:spLocks noChangeArrowheads="1"/>
            </p:cNvSpPr>
            <p:nvPr/>
          </p:nvSpPr>
          <p:spPr bwMode="auto">
            <a:xfrm>
              <a:off x="4011" y="2931"/>
              <a:ext cx="80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000" b="1">
                  <a:solidFill>
                    <a:srgbClr val="000000"/>
                  </a:solidFill>
                  <a:latin typeface="Times New Roman" panose="02020603050405020304" pitchFamily="18" charset="0"/>
                  <a:ea typeface="楷体_GB2312" pitchFamily="49" charset="-122"/>
                </a:rPr>
                <a:t>直流通路 </a:t>
              </a:r>
            </a:p>
          </p:txBody>
        </p:sp>
        <p:pic>
          <p:nvPicPr>
            <p:cNvPr id="40968" name="Picture 22" descr="未命名-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6" y="1298"/>
              <a:ext cx="2666" cy="1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0966" name="Rectangle 23">
            <a:hlinkClick r:id="rId3" action="ppaction://hlinksldjump"/>
          </p:cNvPr>
          <p:cNvSpPr>
            <a:spLocks noChangeArrowheads="1"/>
          </p:cNvSpPr>
          <p:nvPr/>
        </p:nvSpPr>
        <p:spPr bwMode="auto">
          <a:xfrm>
            <a:off x="539750" y="720725"/>
            <a:ext cx="457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800000"/>
                </a:solidFill>
                <a:latin typeface="Times New Roman" panose="02020603050405020304" pitchFamily="18" charset="0"/>
                <a:ea typeface="楷体_GB2312" pitchFamily="49" charset="-122"/>
              </a:rPr>
              <a:t>1.  </a:t>
            </a:r>
            <a:r>
              <a:rPr lang="zh-CN" altLang="en-US" sz="2400" b="1">
                <a:solidFill>
                  <a:srgbClr val="800000"/>
                </a:solidFill>
                <a:latin typeface="Times New Roman" panose="02020603050405020304" pitchFamily="18" charset="0"/>
                <a:ea typeface="楷体_GB2312" pitchFamily="49" charset="-122"/>
              </a:rPr>
              <a:t>静态工作点的图解分析</a:t>
            </a:r>
          </a:p>
        </p:txBody>
      </p:sp>
    </p:spTree>
    <p:extLst>
      <p:ext uri="{BB962C8B-B14F-4D97-AF65-F5344CB8AC3E}">
        <p14:creationId xmlns:p14="http://schemas.microsoft.com/office/powerpoint/2010/main" val="13924953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标题 1"/>
          <p:cNvSpPr>
            <a:spLocks noGrp="1"/>
          </p:cNvSpPr>
          <p:nvPr>
            <p:ph type="title"/>
          </p:nvPr>
        </p:nvSpPr>
        <p:spPr>
          <a:xfrm>
            <a:off x="701675" y="71438"/>
            <a:ext cx="7888288" cy="646112"/>
          </a:xfrm>
        </p:spPr>
        <p:txBody>
          <a:bodyPr/>
          <a:lstStyle/>
          <a:p>
            <a:r>
              <a:rPr lang="en-US" altLang="zh-CN"/>
              <a:t>5.3.1  BJT</a:t>
            </a:r>
            <a:r>
              <a:rPr lang="zh-CN" altLang="en-US"/>
              <a:t>放大电路的图解分析法</a:t>
            </a:r>
          </a:p>
        </p:txBody>
      </p:sp>
      <p:sp>
        <p:nvSpPr>
          <p:cNvPr id="41987" name="Text Box 6"/>
          <p:cNvSpPr txBox="1">
            <a:spLocks noChangeArrowheads="1"/>
          </p:cNvSpPr>
          <p:nvPr/>
        </p:nvSpPr>
        <p:spPr bwMode="auto">
          <a:xfrm>
            <a:off x="576263" y="1179513"/>
            <a:ext cx="8243887" cy="9302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381000" indent="-3810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5715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FontTx/>
              <a:buNone/>
            </a:pPr>
            <a:r>
              <a:rPr kumimoji="1" lang="en-US" altLang="zh-CN" sz="2200" b="1">
                <a:solidFill>
                  <a:srgbClr val="800000"/>
                </a:solidFill>
                <a:latin typeface="Times New Roman" panose="02020603050405020304" pitchFamily="18" charset="0"/>
                <a:ea typeface="楷体_GB2312" pitchFamily="49" charset="-122"/>
                <a:sym typeface="Symbol" panose="05050102010706020507" pitchFamily="18" charset="2"/>
              </a:rPr>
              <a:t>   </a:t>
            </a:r>
            <a:r>
              <a:rPr kumimoji="1" lang="zh-CN" altLang="en-US" sz="2200" b="1">
                <a:solidFill>
                  <a:srgbClr val="000000"/>
                </a:solidFill>
                <a:latin typeface="Times New Roman" panose="02020603050405020304" pitchFamily="18" charset="0"/>
                <a:ea typeface="楷体_GB2312" pitchFamily="49" charset="-122"/>
              </a:rPr>
              <a:t>在输入特性曲线上，作出直线 </a:t>
            </a:r>
            <a:r>
              <a:rPr kumimoji="1" lang="en-US" altLang="zh-CN" sz="2200" b="1" i="1">
                <a:solidFill>
                  <a:srgbClr val="000000"/>
                </a:solidFill>
                <a:latin typeface="Book Antiqua" panose="0204060205030503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BE</a:t>
            </a:r>
            <a:r>
              <a:rPr kumimoji="1" lang="en-US" altLang="zh-CN" sz="2200" b="1">
                <a:solidFill>
                  <a:srgbClr val="000000"/>
                </a:solidFill>
                <a:latin typeface="Times New Roman" panose="02020603050405020304" pitchFamily="18" charset="0"/>
                <a:ea typeface="楷体_GB2312" pitchFamily="49" charset="-122"/>
              </a:rPr>
              <a:t> =</a:t>
            </a:r>
            <a:r>
              <a:rPr kumimoji="1" lang="en-US" altLang="zh-CN" sz="2200" b="1" i="1">
                <a:solidFill>
                  <a:srgbClr val="000000"/>
                </a:solidFill>
                <a:latin typeface="Times New Roman" panose="0202060305040502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BB</a:t>
            </a:r>
            <a:r>
              <a:rPr kumimoji="1" lang="zh-CN" altLang="en-US" sz="2200" b="1">
                <a:solidFill>
                  <a:srgbClr val="000000"/>
                </a:solidFill>
                <a:latin typeface="Times New Roman" panose="02020603050405020304" pitchFamily="18" charset="0"/>
                <a:ea typeface="楷体_GB2312" pitchFamily="49" charset="-122"/>
              </a:rPr>
              <a:t>－</a:t>
            </a:r>
            <a:r>
              <a:rPr kumimoji="1" lang="en-US" altLang="zh-CN" sz="2200" b="1" i="1">
                <a:solidFill>
                  <a:srgbClr val="000000"/>
                </a:solidFill>
                <a:latin typeface="Times New Roman" panose="02020603050405020304" pitchFamily="18" charset="0"/>
                <a:ea typeface="楷体_GB2312" pitchFamily="49" charset="-122"/>
              </a:rPr>
              <a:t>i</a:t>
            </a:r>
            <a:r>
              <a:rPr kumimoji="1" lang="en-US" altLang="zh-CN" sz="2200" b="1" baseline="-25000">
                <a:solidFill>
                  <a:srgbClr val="000000"/>
                </a:solidFill>
                <a:latin typeface="Times New Roman" panose="02020603050405020304" pitchFamily="18" charset="0"/>
                <a:ea typeface="楷体_GB2312" pitchFamily="49" charset="-122"/>
              </a:rPr>
              <a:t>B</a:t>
            </a:r>
            <a:r>
              <a:rPr kumimoji="1" lang="en-US" altLang="zh-CN" sz="2200" b="1" i="1">
                <a:solidFill>
                  <a:srgbClr val="000000"/>
                </a:solidFill>
                <a:latin typeface="Times New Roman" panose="02020603050405020304" pitchFamily="18" charset="0"/>
                <a:ea typeface="楷体_GB2312" pitchFamily="49" charset="-122"/>
              </a:rPr>
              <a:t>R</a:t>
            </a:r>
            <a:r>
              <a:rPr kumimoji="1" lang="en-US" altLang="zh-CN" sz="2200" b="1" baseline="-25000">
                <a:solidFill>
                  <a:srgbClr val="000000"/>
                </a:solidFill>
                <a:latin typeface="Times New Roman" panose="02020603050405020304" pitchFamily="18" charset="0"/>
                <a:ea typeface="楷体_GB2312" pitchFamily="49" charset="-122"/>
              </a:rPr>
              <a:t>b</a:t>
            </a:r>
            <a:r>
              <a:rPr kumimoji="1" lang="zh-CN" altLang="en-US" sz="2200" b="1">
                <a:solidFill>
                  <a:srgbClr val="000000"/>
                </a:solidFill>
                <a:latin typeface="Times New Roman" panose="02020603050405020304" pitchFamily="18" charset="0"/>
                <a:ea typeface="楷体_GB2312" pitchFamily="49" charset="-122"/>
              </a:rPr>
              <a:t>，两线的交点即是</a:t>
            </a:r>
            <a:r>
              <a:rPr kumimoji="1" lang="en-US" altLang="zh-CN" sz="2200" b="1" i="1">
                <a:solidFill>
                  <a:srgbClr val="000000"/>
                </a:solidFill>
                <a:latin typeface="Times New Roman" panose="02020603050405020304" pitchFamily="18" charset="0"/>
                <a:ea typeface="楷体_GB2312" pitchFamily="49" charset="-122"/>
              </a:rPr>
              <a:t>Q</a:t>
            </a:r>
            <a:r>
              <a:rPr kumimoji="1" lang="zh-CN" altLang="en-US" sz="2200" b="1">
                <a:solidFill>
                  <a:srgbClr val="000000"/>
                </a:solidFill>
                <a:latin typeface="Times New Roman" panose="02020603050405020304" pitchFamily="18" charset="0"/>
                <a:ea typeface="楷体_GB2312" pitchFamily="49" charset="-122"/>
              </a:rPr>
              <a:t>点，得到</a:t>
            </a:r>
            <a:r>
              <a:rPr kumimoji="1" lang="en-US" altLang="zh-CN" sz="2200" b="1" i="1">
                <a:solidFill>
                  <a:srgbClr val="000000"/>
                </a:solidFill>
                <a:latin typeface="Times New Roman" panose="02020603050405020304" pitchFamily="18" charset="0"/>
                <a:ea typeface="楷体_GB2312" pitchFamily="49" charset="-122"/>
              </a:rPr>
              <a:t>I</a:t>
            </a:r>
            <a:r>
              <a:rPr kumimoji="1" lang="en-US" altLang="zh-CN" sz="2200" b="1" baseline="-25000">
                <a:solidFill>
                  <a:srgbClr val="000000"/>
                </a:solidFill>
                <a:latin typeface="Times New Roman" panose="02020603050405020304" pitchFamily="18" charset="0"/>
                <a:ea typeface="楷体_GB2312" pitchFamily="49" charset="-122"/>
              </a:rPr>
              <a:t>BQ</a:t>
            </a:r>
            <a:r>
              <a:rPr kumimoji="1" lang="zh-CN" altLang="en-US" sz="2200" b="1">
                <a:solidFill>
                  <a:srgbClr val="000000"/>
                </a:solidFill>
                <a:latin typeface="Times New Roman" panose="02020603050405020304" pitchFamily="18" charset="0"/>
                <a:ea typeface="楷体_GB2312" pitchFamily="49" charset="-122"/>
              </a:rPr>
              <a:t>。</a:t>
            </a:r>
          </a:p>
        </p:txBody>
      </p:sp>
      <p:pic>
        <p:nvPicPr>
          <p:cNvPr id="8" name="Picture 14" descr="未标题-1 拷贝"/>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0" y="3016250"/>
            <a:ext cx="7043738" cy="300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5"/>
          <p:cNvSpPr txBox="1">
            <a:spLocks noChangeArrowheads="1"/>
          </p:cNvSpPr>
          <p:nvPr/>
        </p:nvSpPr>
        <p:spPr bwMode="auto">
          <a:xfrm>
            <a:off x="576263" y="2116138"/>
            <a:ext cx="8243887" cy="9302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381000" indent="-3810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5715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FontTx/>
              <a:buNone/>
            </a:pPr>
            <a:r>
              <a:rPr kumimoji="1" lang="en-US" altLang="zh-CN" sz="2200" b="1">
                <a:solidFill>
                  <a:srgbClr val="800000"/>
                </a:solidFill>
                <a:latin typeface="Times New Roman" panose="02020603050405020304" pitchFamily="18" charset="0"/>
                <a:ea typeface="楷体_GB2312" pitchFamily="49" charset="-122"/>
                <a:sym typeface="Symbol" panose="05050102010706020507" pitchFamily="18" charset="2"/>
              </a:rPr>
              <a:t>   </a:t>
            </a:r>
            <a:r>
              <a:rPr kumimoji="1" lang="zh-CN" altLang="en-US" sz="2200" b="1">
                <a:solidFill>
                  <a:srgbClr val="000000"/>
                </a:solidFill>
                <a:latin typeface="Times New Roman" panose="02020603050405020304" pitchFamily="18" charset="0"/>
                <a:ea typeface="楷体_GB2312" pitchFamily="49" charset="-122"/>
              </a:rPr>
              <a:t>在输出特性曲线上，作出直流负载线 </a:t>
            </a:r>
            <a:r>
              <a:rPr kumimoji="1" lang="en-US" altLang="zh-CN" sz="2200" b="1" i="1">
                <a:solidFill>
                  <a:srgbClr val="000000"/>
                </a:solidFill>
                <a:latin typeface="Book Antiqua" panose="0204060205030503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CE</a:t>
            </a:r>
            <a:r>
              <a:rPr kumimoji="1" lang="en-US" altLang="zh-CN" sz="2200" b="1">
                <a:solidFill>
                  <a:srgbClr val="000000"/>
                </a:solidFill>
                <a:latin typeface="Times New Roman" panose="02020603050405020304" pitchFamily="18" charset="0"/>
                <a:ea typeface="楷体_GB2312" pitchFamily="49" charset="-122"/>
              </a:rPr>
              <a:t>=</a:t>
            </a:r>
            <a:r>
              <a:rPr kumimoji="1" lang="en-US" altLang="zh-CN" sz="2200" b="1" i="1">
                <a:solidFill>
                  <a:srgbClr val="000000"/>
                </a:solidFill>
                <a:latin typeface="Times New Roman" panose="0202060305040502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CC</a:t>
            </a:r>
            <a:r>
              <a:rPr kumimoji="1" lang="zh-CN" altLang="en-US" sz="2200" b="1">
                <a:solidFill>
                  <a:srgbClr val="000000"/>
                </a:solidFill>
                <a:latin typeface="Times New Roman" panose="02020603050405020304" pitchFamily="18" charset="0"/>
                <a:ea typeface="楷体_GB2312" pitchFamily="49" charset="-122"/>
              </a:rPr>
              <a:t>－</a:t>
            </a:r>
            <a:r>
              <a:rPr kumimoji="1" lang="en-US" altLang="zh-CN" sz="2200" b="1" i="1">
                <a:solidFill>
                  <a:srgbClr val="000000"/>
                </a:solidFill>
                <a:latin typeface="Times New Roman" panose="02020603050405020304" pitchFamily="18" charset="0"/>
                <a:ea typeface="楷体_GB2312" pitchFamily="49" charset="-122"/>
              </a:rPr>
              <a:t>i</a:t>
            </a:r>
            <a:r>
              <a:rPr kumimoji="1" lang="en-US" altLang="zh-CN" sz="2200" b="1" baseline="-25000">
                <a:solidFill>
                  <a:srgbClr val="000000"/>
                </a:solidFill>
                <a:latin typeface="Times New Roman" panose="02020603050405020304" pitchFamily="18" charset="0"/>
                <a:ea typeface="楷体_GB2312" pitchFamily="49" charset="-122"/>
              </a:rPr>
              <a:t>C</a:t>
            </a:r>
            <a:r>
              <a:rPr kumimoji="1" lang="en-US" altLang="zh-CN" sz="2200" b="1" i="1">
                <a:solidFill>
                  <a:srgbClr val="000000"/>
                </a:solidFill>
                <a:latin typeface="Times New Roman" panose="02020603050405020304" pitchFamily="18" charset="0"/>
                <a:ea typeface="楷体_GB2312" pitchFamily="49" charset="-122"/>
              </a:rPr>
              <a:t>R</a:t>
            </a:r>
            <a:r>
              <a:rPr kumimoji="1" lang="en-US" altLang="zh-CN" sz="2200" b="1" baseline="-25000">
                <a:solidFill>
                  <a:srgbClr val="000000"/>
                </a:solidFill>
                <a:latin typeface="Times New Roman" panose="02020603050405020304" pitchFamily="18" charset="0"/>
                <a:ea typeface="楷体_GB2312" pitchFamily="49" charset="-122"/>
              </a:rPr>
              <a:t>c</a:t>
            </a:r>
            <a:r>
              <a:rPr kumimoji="1" lang="zh-CN" altLang="en-US" sz="2200" b="1">
                <a:solidFill>
                  <a:srgbClr val="000000"/>
                </a:solidFill>
                <a:latin typeface="Times New Roman" panose="02020603050405020304" pitchFamily="18" charset="0"/>
                <a:ea typeface="楷体_GB2312" pitchFamily="49" charset="-122"/>
              </a:rPr>
              <a:t>，与</a:t>
            </a:r>
            <a:r>
              <a:rPr kumimoji="1" lang="en-US" altLang="zh-CN" sz="2200" b="1" i="1">
                <a:solidFill>
                  <a:srgbClr val="000000"/>
                </a:solidFill>
                <a:latin typeface="Times New Roman" panose="02020603050405020304" pitchFamily="18" charset="0"/>
                <a:ea typeface="楷体_GB2312" pitchFamily="49" charset="-122"/>
              </a:rPr>
              <a:t>I</a:t>
            </a:r>
            <a:r>
              <a:rPr kumimoji="1" lang="en-US" altLang="zh-CN" sz="2200" b="1" baseline="-25000">
                <a:solidFill>
                  <a:srgbClr val="000000"/>
                </a:solidFill>
                <a:latin typeface="Times New Roman" panose="02020603050405020304" pitchFamily="18" charset="0"/>
                <a:ea typeface="楷体_GB2312" pitchFamily="49" charset="-122"/>
              </a:rPr>
              <a:t>BQ</a:t>
            </a:r>
            <a:r>
              <a:rPr kumimoji="1" lang="zh-CN" altLang="en-US" sz="2200" b="1">
                <a:solidFill>
                  <a:srgbClr val="000000"/>
                </a:solidFill>
                <a:latin typeface="Times New Roman" panose="02020603050405020304" pitchFamily="18" charset="0"/>
                <a:ea typeface="楷体_GB2312" pitchFamily="49" charset="-122"/>
              </a:rPr>
              <a:t>曲线的交点即为</a:t>
            </a:r>
            <a:r>
              <a:rPr kumimoji="1" lang="en-US" altLang="zh-CN" sz="2200" b="1" i="1">
                <a:solidFill>
                  <a:srgbClr val="000000"/>
                </a:solidFill>
                <a:latin typeface="Times New Roman" panose="02020603050405020304" pitchFamily="18" charset="0"/>
                <a:ea typeface="楷体_GB2312" pitchFamily="49" charset="-122"/>
              </a:rPr>
              <a:t>Q</a:t>
            </a:r>
            <a:r>
              <a:rPr kumimoji="1" lang="zh-CN" altLang="en-US" sz="2200" b="1">
                <a:solidFill>
                  <a:srgbClr val="000000"/>
                </a:solidFill>
                <a:latin typeface="Times New Roman" panose="02020603050405020304" pitchFamily="18" charset="0"/>
                <a:ea typeface="楷体_GB2312" pitchFamily="49" charset="-122"/>
              </a:rPr>
              <a:t>点，从而得到</a:t>
            </a:r>
            <a:r>
              <a:rPr kumimoji="1" lang="en-US" altLang="zh-CN" sz="2200" b="1" i="1">
                <a:solidFill>
                  <a:srgbClr val="000000"/>
                </a:solidFill>
                <a:latin typeface="Times New Roman" panose="0202060305040502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CEQ</a:t>
            </a:r>
            <a:r>
              <a:rPr kumimoji="1" lang="en-US" altLang="zh-CN" sz="2200" b="1">
                <a:solidFill>
                  <a:srgbClr val="000000"/>
                </a:solidFill>
                <a:latin typeface="Times New Roman" panose="02020603050405020304" pitchFamily="18" charset="0"/>
                <a:ea typeface="楷体_GB2312" pitchFamily="49" charset="-122"/>
              </a:rPr>
              <a:t> </a:t>
            </a:r>
            <a:r>
              <a:rPr kumimoji="1" lang="zh-CN" altLang="en-US" sz="2200" b="1">
                <a:solidFill>
                  <a:srgbClr val="000000"/>
                </a:solidFill>
                <a:latin typeface="Times New Roman" panose="02020603050405020304" pitchFamily="18" charset="0"/>
                <a:ea typeface="楷体_GB2312" pitchFamily="49" charset="-122"/>
              </a:rPr>
              <a:t>和</a:t>
            </a:r>
            <a:r>
              <a:rPr kumimoji="1" lang="en-US" altLang="zh-CN" sz="2200" b="1" i="1">
                <a:solidFill>
                  <a:srgbClr val="000000"/>
                </a:solidFill>
                <a:latin typeface="Times New Roman" panose="02020603050405020304" pitchFamily="18" charset="0"/>
                <a:ea typeface="楷体_GB2312" pitchFamily="49" charset="-122"/>
              </a:rPr>
              <a:t>I</a:t>
            </a:r>
            <a:r>
              <a:rPr kumimoji="1" lang="en-US" altLang="zh-CN" sz="2200" b="1" baseline="-25000">
                <a:solidFill>
                  <a:srgbClr val="000000"/>
                </a:solidFill>
                <a:latin typeface="Times New Roman" panose="02020603050405020304" pitchFamily="18" charset="0"/>
                <a:ea typeface="楷体_GB2312" pitchFamily="49" charset="-122"/>
              </a:rPr>
              <a:t>CQ</a:t>
            </a:r>
          </a:p>
        </p:txBody>
      </p:sp>
      <p:sp>
        <p:nvSpPr>
          <p:cNvPr id="41990" name="Rectangle 16">
            <a:hlinkClick r:id="rId3" action="ppaction://hlinksldjump"/>
          </p:cNvPr>
          <p:cNvSpPr>
            <a:spLocks noChangeArrowheads="1"/>
          </p:cNvSpPr>
          <p:nvPr/>
        </p:nvSpPr>
        <p:spPr bwMode="auto">
          <a:xfrm>
            <a:off x="539750" y="727075"/>
            <a:ext cx="457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800000"/>
                </a:solidFill>
                <a:latin typeface="Times New Roman" panose="02020603050405020304" pitchFamily="18" charset="0"/>
                <a:ea typeface="楷体_GB2312" pitchFamily="49" charset="-122"/>
              </a:rPr>
              <a:t>1.  </a:t>
            </a:r>
            <a:r>
              <a:rPr lang="zh-CN" altLang="en-US" sz="2400" b="1">
                <a:solidFill>
                  <a:srgbClr val="800000"/>
                </a:solidFill>
                <a:latin typeface="Times New Roman" panose="02020603050405020304" pitchFamily="18" charset="0"/>
                <a:ea typeface="楷体_GB2312" pitchFamily="49" charset="-122"/>
              </a:rPr>
              <a:t>静态工作点的图解分析</a:t>
            </a:r>
          </a:p>
        </p:txBody>
      </p:sp>
    </p:spTree>
    <p:extLst>
      <p:ext uri="{BB962C8B-B14F-4D97-AF65-F5344CB8AC3E}">
        <p14:creationId xmlns:p14="http://schemas.microsoft.com/office/powerpoint/2010/main" val="42182511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标题 1"/>
          <p:cNvSpPr>
            <a:spLocks noGrp="1"/>
          </p:cNvSpPr>
          <p:nvPr>
            <p:ph type="title"/>
          </p:nvPr>
        </p:nvSpPr>
        <p:spPr>
          <a:xfrm>
            <a:off x="701675" y="71438"/>
            <a:ext cx="7888288" cy="646112"/>
          </a:xfrm>
        </p:spPr>
        <p:txBody>
          <a:bodyPr/>
          <a:lstStyle/>
          <a:p>
            <a:r>
              <a:rPr lang="en-US" altLang="zh-CN"/>
              <a:t>5.3.1  BJT</a:t>
            </a:r>
            <a:r>
              <a:rPr lang="zh-CN" altLang="en-US"/>
              <a:t>放大电路的图解分析法</a:t>
            </a:r>
          </a:p>
        </p:txBody>
      </p:sp>
      <p:pic>
        <p:nvPicPr>
          <p:cNvPr id="9" name="Picture 17" descr="未标题-2 拷贝"/>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775" y="2024063"/>
            <a:ext cx="5283200" cy="424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Rectangle 4">
            <a:hlinkClick r:id="rId4" action="ppaction://hlinksldjump"/>
          </p:cNvPr>
          <p:cNvSpPr>
            <a:spLocks noChangeArrowheads="1"/>
          </p:cNvSpPr>
          <p:nvPr/>
        </p:nvSpPr>
        <p:spPr bwMode="auto">
          <a:xfrm>
            <a:off x="539750" y="708025"/>
            <a:ext cx="457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800000"/>
                </a:solidFill>
                <a:latin typeface="Times New Roman" panose="02020603050405020304" pitchFamily="18" charset="0"/>
                <a:ea typeface="楷体_GB2312" pitchFamily="49" charset="-122"/>
              </a:rPr>
              <a:t>2.  </a:t>
            </a:r>
            <a:r>
              <a:rPr lang="zh-CN" altLang="en-US" sz="2400" b="1">
                <a:solidFill>
                  <a:srgbClr val="800000"/>
                </a:solidFill>
                <a:latin typeface="Times New Roman" panose="02020603050405020304" pitchFamily="18" charset="0"/>
                <a:ea typeface="楷体_GB2312" pitchFamily="49" charset="-122"/>
              </a:rPr>
              <a:t>动态工作情况的图解分析</a:t>
            </a:r>
          </a:p>
        </p:txBody>
      </p:sp>
      <p:pic>
        <p:nvPicPr>
          <p:cNvPr id="43013" name="Picture 9" descr="4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7900" y="115888"/>
            <a:ext cx="4248150"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Object 15"/>
          <p:cNvGraphicFramePr>
            <a:graphicFrameLocks noChangeAspect="1"/>
          </p:cNvGraphicFramePr>
          <p:nvPr/>
        </p:nvGraphicFramePr>
        <p:xfrm>
          <a:off x="6192838" y="3006725"/>
          <a:ext cx="1617662" cy="388938"/>
        </p:xfrm>
        <a:graphic>
          <a:graphicData uri="http://schemas.openxmlformats.org/presentationml/2006/ole">
            <mc:AlternateContent xmlns:mc="http://schemas.openxmlformats.org/markup-compatibility/2006">
              <mc:Choice xmlns:v="urn:schemas-microsoft-com:vml" Requires="v">
                <p:oleObj spid="_x0000_s14342" name="公式" r:id="rId6" imgW="952087" imgH="228501" progId="Equation.3">
                  <p:embed/>
                </p:oleObj>
              </mc:Choice>
              <mc:Fallback>
                <p:oleObj name="公式" r:id="rId6" imgW="952087" imgH="228501" progId="Equation.3">
                  <p:embed/>
                  <p:pic>
                    <p:nvPicPr>
                      <p:cNvPr id="12" name="Object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92838" y="3006725"/>
                        <a:ext cx="1617662"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6"/>
          <p:cNvGraphicFramePr>
            <a:graphicFrameLocks noChangeAspect="1"/>
          </p:cNvGraphicFramePr>
          <p:nvPr/>
        </p:nvGraphicFramePr>
        <p:xfrm>
          <a:off x="6192838" y="3608388"/>
          <a:ext cx="2265362" cy="388937"/>
        </p:xfrm>
        <a:graphic>
          <a:graphicData uri="http://schemas.openxmlformats.org/presentationml/2006/ole">
            <mc:AlternateContent xmlns:mc="http://schemas.openxmlformats.org/markup-compatibility/2006">
              <mc:Choice xmlns:v="urn:schemas-microsoft-com:vml" Requires="v">
                <p:oleObj spid="_x0000_s14343" name="公式" r:id="rId8" imgW="1333500" imgH="228600" progId="Equation.3">
                  <p:embed/>
                </p:oleObj>
              </mc:Choice>
              <mc:Fallback>
                <p:oleObj name="公式" r:id="rId8" imgW="1333500" imgH="228600" progId="Equation.3">
                  <p:embed/>
                  <p:pic>
                    <p:nvPicPr>
                      <p:cNvPr id="13" name="Object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92838" y="3608388"/>
                        <a:ext cx="2265362"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Rectangle 18"/>
          <p:cNvSpPr>
            <a:spLocks noChangeArrowheads="1"/>
          </p:cNvSpPr>
          <p:nvPr/>
        </p:nvSpPr>
        <p:spPr bwMode="auto">
          <a:xfrm>
            <a:off x="503238" y="1160463"/>
            <a:ext cx="4343400"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en-US" altLang="zh-CN" sz="2200" b="1">
                <a:solidFill>
                  <a:srgbClr val="800000"/>
                </a:solidFill>
                <a:latin typeface="Times New Roman" panose="02020603050405020304" pitchFamily="18" charset="0"/>
                <a:ea typeface="楷体_GB2312" pitchFamily="49" charset="-122"/>
                <a:sym typeface="Symbol" panose="05050102010706020507" pitchFamily="18" charset="2"/>
              </a:rPr>
              <a:t>  </a:t>
            </a:r>
            <a:r>
              <a:rPr lang="zh-CN" altLang="en-US" sz="2200" b="1">
                <a:solidFill>
                  <a:srgbClr val="000000"/>
                </a:solidFill>
                <a:latin typeface="Times New Roman" panose="02020603050405020304" pitchFamily="18" charset="0"/>
                <a:ea typeface="楷体_GB2312" pitchFamily="49" charset="-122"/>
              </a:rPr>
              <a:t>根据</a:t>
            </a:r>
            <a:r>
              <a:rPr lang="en-US" altLang="zh-CN" sz="2200" b="1" i="1">
                <a:solidFill>
                  <a:srgbClr val="000000"/>
                </a:solidFill>
                <a:latin typeface="Book Antiqua" panose="0204060205030503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s</a:t>
            </a:r>
            <a:r>
              <a:rPr lang="zh-CN" altLang="en-US" sz="2200" b="1">
                <a:solidFill>
                  <a:srgbClr val="000000"/>
                </a:solidFill>
                <a:latin typeface="Times New Roman" panose="02020603050405020304" pitchFamily="18" charset="0"/>
                <a:ea typeface="楷体_GB2312" pitchFamily="49" charset="-122"/>
              </a:rPr>
              <a:t>的波形，在</a:t>
            </a:r>
            <a:r>
              <a:rPr lang="en-US" altLang="zh-CN" sz="2200" b="1">
                <a:solidFill>
                  <a:srgbClr val="000000"/>
                </a:solidFill>
                <a:latin typeface="Times New Roman" panose="02020603050405020304" pitchFamily="18" charset="0"/>
                <a:ea typeface="楷体_GB2312" pitchFamily="49" charset="-122"/>
              </a:rPr>
              <a:t>BJT</a:t>
            </a:r>
            <a:r>
              <a:rPr lang="zh-CN" altLang="en-US" sz="2200" b="1">
                <a:solidFill>
                  <a:srgbClr val="000000"/>
                </a:solidFill>
                <a:latin typeface="Times New Roman" panose="02020603050405020304" pitchFamily="18" charset="0"/>
                <a:ea typeface="楷体_GB2312" pitchFamily="49" charset="-122"/>
              </a:rPr>
              <a:t>的输入特性曲线图上画出</a:t>
            </a:r>
            <a:r>
              <a:rPr lang="en-US" altLang="zh-CN" sz="2200" b="1" i="1">
                <a:solidFill>
                  <a:srgbClr val="000000"/>
                </a:solidFill>
                <a:latin typeface="Book Antiqua" panose="0204060205030503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BE</a:t>
            </a:r>
            <a:r>
              <a:rPr lang="zh-CN" altLang="en-US" sz="2200" b="1">
                <a:solidFill>
                  <a:srgbClr val="000000"/>
                </a:solidFill>
                <a:latin typeface="Times New Roman" panose="02020603050405020304" pitchFamily="18" charset="0"/>
                <a:ea typeface="楷体_GB2312" pitchFamily="49" charset="-122"/>
              </a:rPr>
              <a:t>、</a:t>
            </a:r>
            <a:r>
              <a:rPr lang="en-US" altLang="zh-CN" sz="2200" b="1" i="1">
                <a:solidFill>
                  <a:srgbClr val="000000"/>
                </a:solidFill>
                <a:latin typeface="Times New Roman" panose="02020603050405020304" pitchFamily="18" charset="0"/>
                <a:ea typeface="楷体_GB2312" pitchFamily="49" charset="-122"/>
              </a:rPr>
              <a:t>i</a:t>
            </a:r>
            <a:r>
              <a:rPr lang="en-US" altLang="zh-CN" sz="2200" b="1" baseline="-25000">
                <a:solidFill>
                  <a:srgbClr val="000000"/>
                </a:solidFill>
                <a:latin typeface="Times New Roman" panose="02020603050405020304" pitchFamily="18" charset="0"/>
                <a:ea typeface="楷体_GB2312" pitchFamily="49" charset="-122"/>
              </a:rPr>
              <a:t>B</a:t>
            </a:r>
            <a:r>
              <a:rPr lang="zh-CN" altLang="en-US" sz="2200" b="1">
                <a:solidFill>
                  <a:srgbClr val="000000"/>
                </a:solidFill>
                <a:latin typeface="Times New Roman" panose="02020603050405020304" pitchFamily="18" charset="0"/>
                <a:ea typeface="楷体_GB2312" pitchFamily="49" charset="-122"/>
              </a:rPr>
              <a:t>的波形</a:t>
            </a:r>
          </a:p>
        </p:txBody>
      </p:sp>
    </p:spTree>
    <p:extLst>
      <p:ext uri="{BB962C8B-B14F-4D97-AF65-F5344CB8AC3E}">
        <p14:creationId xmlns:p14="http://schemas.microsoft.com/office/powerpoint/2010/main" val="18681506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Right)">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trips(downRight)">
                                      <p:cBhvr>
                                        <p:cTn id="12" dur="5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trips(downRight)">
                                      <p:cBhvr>
                                        <p:cTn id="17" dur="5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strips(downRight)">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标题 1"/>
          <p:cNvSpPr>
            <a:spLocks noGrp="1"/>
          </p:cNvSpPr>
          <p:nvPr>
            <p:ph type="title"/>
          </p:nvPr>
        </p:nvSpPr>
        <p:spPr>
          <a:xfrm>
            <a:off x="701675" y="71438"/>
            <a:ext cx="7888288" cy="646112"/>
          </a:xfrm>
        </p:spPr>
        <p:txBody>
          <a:bodyPr/>
          <a:lstStyle/>
          <a:p>
            <a:r>
              <a:rPr lang="en-US" altLang="zh-CN"/>
              <a:t>5.3.1  BJT</a:t>
            </a:r>
            <a:r>
              <a:rPr lang="zh-CN" altLang="en-US"/>
              <a:t>放大电路的图解分析法</a:t>
            </a:r>
          </a:p>
        </p:txBody>
      </p:sp>
      <p:sp>
        <p:nvSpPr>
          <p:cNvPr id="44035" name="Rectangle 4">
            <a:hlinkClick r:id="rId3" action="ppaction://hlinksldjump"/>
          </p:cNvPr>
          <p:cNvSpPr>
            <a:spLocks noChangeArrowheads="1"/>
          </p:cNvSpPr>
          <p:nvPr/>
        </p:nvSpPr>
        <p:spPr bwMode="auto">
          <a:xfrm>
            <a:off x="539750" y="708025"/>
            <a:ext cx="457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800000"/>
                </a:solidFill>
                <a:latin typeface="Times New Roman" panose="02020603050405020304" pitchFamily="18" charset="0"/>
                <a:ea typeface="楷体_GB2312" pitchFamily="49" charset="-122"/>
              </a:rPr>
              <a:t>2.  </a:t>
            </a:r>
            <a:r>
              <a:rPr lang="zh-CN" altLang="en-US" sz="2400" b="1">
                <a:solidFill>
                  <a:srgbClr val="800000"/>
                </a:solidFill>
                <a:latin typeface="Times New Roman" panose="02020603050405020304" pitchFamily="18" charset="0"/>
                <a:ea typeface="楷体_GB2312" pitchFamily="49" charset="-122"/>
              </a:rPr>
              <a:t>动态工作情况的图解分析</a:t>
            </a:r>
          </a:p>
        </p:txBody>
      </p:sp>
      <p:graphicFrame>
        <p:nvGraphicFramePr>
          <p:cNvPr id="44036" name="Object 7"/>
          <p:cNvGraphicFramePr>
            <a:graphicFrameLocks noChangeAspect="1"/>
          </p:cNvGraphicFramePr>
          <p:nvPr/>
        </p:nvGraphicFramePr>
        <p:xfrm>
          <a:off x="684213" y="3213100"/>
          <a:ext cx="2132012" cy="454025"/>
        </p:xfrm>
        <a:graphic>
          <a:graphicData uri="http://schemas.openxmlformats.org/presentationml/2006/ole">
            <mc:AlternateContent xmlns:mc="http://schemas.openxmlformats.org/markup-compatibility/2006">
              <mc:Choice xmlns:v="urn:schemas-microsoft-com:vml" Requires="v">
                <p:oleObj spid="_x0000_s15364" name="公式" r:id="rId4" imgW="1054100" imgH="228600" progId="Equation.3">
                  <p:embed/>
                </p:oleObj>
              </mc:Choice>
              <mc:Fallback>
                <p:oleObj name="公式" r:id="rId4" imgW="1054100" imgH="228600" progId="Equation.3">
                  <p:embed/>
                  <p:pic>
                    <p:nvPicPr>
                      <p:cNvPr id="44036"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4213" y="3213100"/>
                        <a:ext cx="21320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44037" name="Picture 8" descr="未标题-1 拷贝"/>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40088" y="1236663"/>
            <a:ext cx="5445125" cy="413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Rectangle 9"/>
          <p:cNvSpPr>
            <a:spLocks noChangeArrowheads="1"/>
          </p:cNvSpPr>
          <p:nvPr/>
        </p:nvSpPr>
        <p:spPr bwMode="auto">
          <a:xfrm>
            <a:off x="503238" y="1304925"/>
            <a:ext cx="2520950"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en-US" altLang="zh-CN" sz="2200" b="1">
                <a:solidFill>
                  <a:srgbClr val="800000"/>
                </a:solidFill>
                <a:latin typeface="Times New Roman" panose="02020603050405020304" pitchFamily="18" charset="0"/>
                <a:ea typeface="楷体_GB2312" pitchFamily="49" charset="-122"/>
                <a:sym typeface="Symbol" panose="05050102010706020507" pitchFamily="18" charset="2"/>
              </a:rPr>
              <a:t>  </a:t>
            </a:r>
            <a:r>
              <a:rPr lang="zh-CN" altLang="en-US" sz="2200" b="1">
                <a:solidFill>
                  <a:srgbClr val="000000"/>
                </a:solidFill>
                <a:latin typeface="Times New Roman" panose="02020603050405020304" pitchFamily="18" charset="0"/>
                <a:ea typeface="楷体_GB2312" pitchFamily="49" charset="-122"/>
              </a:rPr>
              <a:t>根据</a:t>
            </a:r>
            <a:r>
              <a:rPr lang="en-US" altLang="zh-CN" sz="2200" b="1" i="1">
                <a:solidFill>
                  <a:srgbClr val="000000"/>
                </a:solidFill>
                <a:latin typeface="Times New Roman" panose="02020603050405020304" pitchFamily="18" charset="0"/>
                <a:ea typeface="楷体_GB2312" pitchFamily="49" charset="-122"/>
              </a:rPr>
              <a:t>i</a:t>
            </a:r>
            <a:r>
              <a:rPr lang="en-US" altLang="zh-CN" sz="2200" b="1" baseline="-25000">
                <a:solidFill>
                  <a:srgbClr val="000000"/>
                </a:solidFill>
                <a:latin typeface="Times New Roman" panose="02020603050405020304" pitchFamily="18" charset="0"/>
                <a:ea typeface="楷体_GB2312" pitchFamily="49" charset="-122"/>
              </a:rPr>
              <a:t>B</a:t>
            </a:r>
            <a:r>
              <a:rPr lang="zh-CN" altLang="en-US" sz="2200" b="1">
                <a:solidFill>
                  <a:srgbClr val="000000"/>
                </a:solidFill>
                <a:latin typeface="Times New Roman" panose="02020603050405020304" pitchFamily="18" charset="0"/>
                <a:ea typeface="楷体_GB2312" pitchFamily="49" charset="-122"/>
              </a:rPr>
              <a:t>的变化范围在输出特性曲线图上画出</a:t>
            </a:r>
            <a:r>
              <a:rPr lang="en-US" altLang="zh-CN" sz="2200" b="1" i="1">
                <a:solidFill>
                  <a:srgbClr val="000000"/>
                </a:solidFill>
                <a:latin typeface="Times New Roman" panose="02020603050405020304" pitchFamily="18" charset="0"/>
                <a:ea typeface="楷体_GB2312" pitchFamily="49" charset="-122"/>
              </a:rPr>
              <a:t>i</a:t>
            </a:r>
            <a:r>
              <a:rPr lang="en-US" altLang="zh-CN" sz="2200" b="1" baseline="-25000">
                <a:solidFill>
                  <a:srgbClr val="000000"/>
                </a:solidFill>
                <a:latin typeface="Times New Roman" panose="02020603050405020304" pitchFamily="18" charset="0"/>
                <a:ea typeface="楷体_GB2312" pitchFamily="49" charset="-122"/>
              </a:rPr>
              <a:t>C</a:t>
            </a:r>
            <a:r>
              <a:rPr lang="zh-CN" altLang="en-US" sz="2200" b="1">
                <a:solidFill>
                  <a:srgbClr val="000000"/>
                </a:solidFill>
                <a:latin typeface="Times New Roman" panose="02020603050405020304" pitchFamily="18" charset="0"/>
                <a:ea typeface="楷体_GB2312" pitchFamily="49" charset="-122"/>
              </a:rPr>
              <a:t>和</a:t>
            </a:r>
            <a:r>
              <a:rPr lang="en-US" altLang="zh-CN" sz="2200" b="1" i="1">
                <a:solidFill>
                  <a:srgbClr val="000000"/>
                </a:solidFill>
                <a:latin typeface="Book Antiqua" panose="0204060205030503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CE</a:t>
            </a:r>
            <a:r>
              <a:rPr lang="en-US" altLang="zh-CN" sz="2200" b="1">
                <a:solidFill>
                  <a:srgbClr val="000000"/>
                </a:solidFill>
                <a:latin typeface="Times New Roman" panose="02020603050405020304" pitchFamily="18" charset="0"/>
                <a:ea typeface="楷体_GB2312" pitchFamily="49" charset="-122"/>
              </a:rPr>
              <a:t> </a:t>
            </a:r>
            <a:r>
              <a:rPr lang="zh-CN" altLang="en-US" sz="2200" b="1">
                <a:solidFill>
                  <a:srgbClr val="000000"/>
                </a:solidFill>
                <a:latin typeface="Times New Roman" panose="02020603050405020304" pitchFamily="18" charset="0"/>
                <a:ea typeface="楷体_GB2312" pitchFamily="49" charset="-122"/>
              </a:rPr>
              <a:t>的波形</a:t>
            </a:r>
          </a:p>
        </p:txBody>
      </p:sp>
    </p:spTree>
    <p:extLst>
      <p:ext uri="{BB962C8B-B14F-4D97-AF65-F5344CB8AC3E}">
        <p14:creationId xmlns:p14="http://schemas.microsoft.com/office/powerpoint/2010/main" val="9160852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标题 1"/>
          <p:cNvSpPr>
            <a:spLocks noGrp="1"/>
          </p:cNvSpPr>
          <p:nvPr>
            <p:ph type="title"/>
          </p:nvPr>
        </p:nvSpPr>
        <p:spPr>
          <a:xfrm>
            <a:off x="701675" y="71438"/>
            <a:ext cx="7888288" cy="646112"/>
          </a:xfrm>
        </p:spPr>
        <p:txBody>
          <a:bodyPr/>
          <a:lstStyle/>
          <a:p>
            <a:r>
              <a:rPr lang="en-US" altLang="zh-CN"/>
              <a:t>5.3.1  BJT</a:t>
            </a:r>
            <a:r>
              <a:rPr lang="zh-CN" altLang="en-US"/>
              <a:t>放大电路的图解分析法</a:t>
            </a:r>
          </a:p>
        </p:txBody>
      </p:sp>
      <p:sp>
        <p:nvSpPr>
          <p:cNvPr id="45059" name="Rectangle 4">
            <a:hlinkClick r:id="rId2" action="ppaction://hlinksldjump"/>
          </p:cNvPr>
          <p:cNvSpPr>
            <a:spLocks noChangeArrowheads="1"/>
          </p:cNvSpPr>
          <p:nvPr/>
        </p:nvSpPr>
        <p:spPr bwMode="auto">
          <a:xfrm>
            <a:off x="539750" y="708025"/>
            <a:ext cx="457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800000"/>
                </a:solidFill>
                <a:latin typeface="Times New Roman" panose="02020603050405020304" pitchFamily="18" charset="0"/>
                <a:ea typeface="楷体_GB2312" pitchFamily="49" charset="-122"/>
              </a:rPr>
              <a:t>2.  </a:t>
            </a:r>
            <a:r>
              <a:rPr lang="zh-CN" altLang="en-US" sz="2400" b="1">
                <a:solidFill>
                  <a:srgbClr val="800000"/>
                </a:solidFill>
                <a:latin typeface="Times New Roman" panose="02020603050405020304" pitchFamily="18" charset="0"/>
                <a:ea typeface="楷体_GB2312" pitchFamily="49" charset="-122"/>
              </a:rPr>
              <a:t>动态工作情况的图解分析</a:t>
            </a:r>
          </a:p>
        </p:txBody>
      </p:sp>
      <p:pic>
        <p:nvPicPr>
          <p:cNvPr id="45060" name="Picture 6" descr="未标题-2 拷贝"/>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875" y="1306513"/>
            <a:ext cx="4294188" cy="3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7" descr="未标题-1 拷贝"/>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9938" y="1306513"/>
            <a:ext cx="4421187" cy="335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07093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标题 1"/>
          <p:cNvSpPr>
            <a:spLocks noGrp="1"/>
          </p:cNvSpPr>
          <p:nvPr>
            <p:ph type="title"/>
          </p:nvPr>
        </p:nvSpPr>
        <p:spPr>
          <a:xfrm>
            <a:off x="701675" y="71438"/>
            <a:ext cx="7888288" cy="646112"/>
          </a:xfrm>
        </p:spPr>
        <p:txBody>
          <a:bodyPr/>
          <a:lstStyle/>
          <a:p>
            <a:r>
              <a:rPr lang="en-US" altLang="zh-CN"/>
              <a:t>5.3.1  BJT</a:t>
            </a:r>
            <a:r>
              <a:rPr lang="zh-CN" altLang="en-US"/>
              <a:t>放大电路的图解分析法</a:t>
            </a:r>
          </a:p>
        </p:txBody>
      </p:sp>
      <p:sp>
        <p:nvSpPr>
          <p:cNvPr id="46083" name="Rectangle 4">
            <a:hlinkClick r:id="rId2" action="ppaction://hlinksldjump"/>
          </p:cNvPr>
          <p:cNvSpPr>
            <a:spLocks noChangeArrowheads="1"/>
          </p:cNvSpPr>
          <p:nvPr/>
        </p:nvSpPr>
        <p:spPr bwMode="auto">
          <a:xfrm>
            <a:off x="539750" y="708025"/>
            <a:ext cx="4895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800000"/>
                </a:solidFill>
                <a:latin typeface="Times New Roman" panose="02020603050405020304" pitchFamily="18" charset="0"/>
                <a:ea typeface="楷体_GB2312" pitchFamily="49" charset="-122"/>
              </a:rPr>
              <a:t>3.  </a:t>
            </a:r>
            <a:r>
              <a:rPr lang="zh-CN" altLang="en-US" sz="2400" b="1">
                <a:solidFill>
                  <a:srgbClr val="800000"/>
                </a:solidFill>
                <a:latin typeface="Times New Roman" panose="02020603050405020304" pitchFamily="18" charset="0"/>
                <a:ea typeface="楷体_GB2312" pitchFamily="49" charset="-122"/>
              </a:rPr>
              <a:t>静态工作点对波形失真的影响</a:t>
            </a:r>
          </a:p>
        </p:txBody>
      </p:sp>
      <p:sp>
        <p:nvSpPr>
          <p:cNvPr id="9" name="Rectangle 6"/>
          <p:cNvSpPr>
            <a:spLocks noChangeArrowheads="1"/>
          </p:cNvSpPr>
          <p:nvPr/>
        </p:nvSpPr>
        <p:spPr bwMode="auto">
          <a:xfrm>
            <a:off x="792163" y="1171575"/>
            <a:ext cx="622935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zh-CN" altLang="en-US" sz="2200" b="1">
                <a:solidFill>
                  <a:srgbClr val="000000"/>
                </a:solidFill>
                <a:latin typeface="Times New Roman" panose="02020603050405020304" pitchFamily="18" charset="0"/>
                <a:ea typeface="楷体_GB2312" pitchFamily="49" charset="-122"/>
              </a:rPr>
              <a:t>静态工作点太高容易出现饱和失真</a:t>
            </a:r>
          </a:p>
        </p:txBody>
      </p:sp>
      <p:grpSp>
        <p:nvGrpSpPr>
          <p:cNvPr id="10" name="Group 9"/>
          <p:cNvGrpSpPr>
            <a:grpSpLocks/>
          </p:cNvGrpSpPr>
          <p:nvPr/>
        </p:nvGrpSpPr>
        <p:grpSpPr bwMode="auto">
          <a:xfrm>
            <a:off x="1692275" y="1700213"/>
            <a:ext cx="4922838" cy="4200525"/>
            <a:chOff x="1066" y="1071"/>
            <a:chExt cx="3101" cy="2646"/>
          </a:xfrm>
        </p:grpSpPr>
        <p:sp>
          <p:nvSpPr>
            <p:cNvPr id="46086" name="Rectangle 7"/>
            <p:cNvSpPr>
              <a:spLocks noChangeArrowheads="1"/>
            </p:cNvSpPr>
            <p:nvPr/>
          </p:nvSpPr>
          <p:spPr bwMode="auto">
            <a:xfrm>
              <a:off x="1753" y="3467"/>
              <a:ext cx="187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2000" b="1">
                  <a:solidFill>
                    <a:srgbClr val="000000"/>
                  </a:solidFill>
                  <a:latin typeface="楷体_GB2312" pitchFamily="49" charset="-122"/>
                  <a:ea typeface="楷体_GB2312" pitchFamily="49" charset="-122"/>
                </a:rPr>
                <a:t>饱和失真的波形</a:t>
              </a:r>
            </a:p>
          </p:txBody>
        </p:sp>
        <p:pic>
          <p:nvPicPr>
            <p:cNvPr id="46087" name="Picture 8" descr="未标题-1 拷贝"/>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 y="1071"/>
              <a:ext cx="3101" cy="2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29120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ox(in)">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1"/>
          <p:cNvSpPr>
            <a:spLocks noGrp="1"/>
          </p:cNvSpPr>
          <p:nvPr>
            <p:ph type="title"/>
          </p:nvPr>
        </p:nvSpPr>
        <p:spPr>
          <a:xfrm>
            <a:off x="701675" y="71438"/>
            <a:ext cx="7888288" cy="646112"/>
          </a:xfrm>
        </p:spPr>
        <p:txBody>
          <a:bodyPr/>
          <a:lstStyle/>
          <a:p>
            <a:r>
              <a:rPr lang="en-US" altLang="zh-CN"/>
              <a:t>5.3.1  BJT</a:t>
            </a:r>
            <a:r>
              <a:rPr lang="zh-CN" altLang="en-US"/>
              <a:t>放大电路的图解分析法</a:t>
            </a:r>
          </a:p>
        </p:txBody>
      </p:sp>
      <p:sp>
        <p:nvSpPr>
          <p:cNvPr id="47107" name="Rectangle 4">
            <a:hlinkClick r:id="rId2" action="ppaction://hlinksldjump"/>
          </p:cNvPr>
          <p:cNvSpPr>
            <a:spLocks noChangeArrowheads="1"/>
          </p:cNvSpPr>
          <p:nvPr/>
        </p:nvSpPr>
        <p:spPr bwMode="auto">
          <a:xfrm>
            <a:off x="539750" y="708025"/>
            <a:ext cx="4895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800000"/>
                </a:solidFill>
                <a:latin typeface="Times New Roman" panose="02020603050405020304" pitchFamily="18" charset="0"/>
                <a:ea typeface="楷体_GB2312" pitchFamily="49" charset="-122"/>
              </a:rPr>
              <a:t>3.  </a:t>
            </a:r>
            <a:r>
              <a:rPr lang="zh-CN" altLang="en-US" sz="2400" b="1">
                <a:solidFill>
                  <a:srgbClr val="800000"/>
                </a:solidFill>
                <a:latin typeface="Times New Roman" panose="02020603050405020304" pitchFamily="18" charset="0"/>
                <a:ea typeface="楷体_GB2312" pitchFamily="49" charset="-122"/>
              </a:rPr>
              <a:t>静态工作点对波形失真的影响</a:t>
            </a:r>
          </a:p>
        </p:txBody>
      </p:sp>
      <p:sp>
        <p:nvSpPr>
          <p:cNvPr id="9" name="Rectangle 6"/>
          <p:cNvSpPr>
            <a:spLocks noChangeArrowheads="1"/>
          </p:cNvSpPr>
          <p:nvPr/>
        </p:nvSpPr>
        <p:spPr bwMode="auto">
          <a:xfrm>
            <a:off x="792163" y="1171575"/>
            <a:ext cx="622935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zh-CN" altLang="en-US" sz="2200" b="1">
                <a:solidFill>
                  <a:srgbClr val="000000"/>
                </a:solidFill>
                <a:latin typeface="Times New Roman" panose="02020603050405020304" pitchFamily="18" charset="0"/>
                <a:ea typeface="楷体_GB2312" pitchFamily="49" charset="-122"/>
              </a:rPr>
              <a:t>静态工作点太低容易出现截止失真</a:t>
            </a:r>
          </a:p>
        </p:txBody>
      </p:sp>
      <p:grpSp>
        <p:nvGrpSpPr>
          <p:cNvPr id="10" name="Group 9"/>
          <p:cNvGrpSpPr>
            <a:grpSpLocks/>
          </p:cNvGrpSpPr>
          <p:nvPr/>
        </p:nvGrpSpPr>
        <p:grpSpPr bwMode="auto">
          <a:xfrm>
            <a:off x="611188" y="1652588"/>
            <a:ext cx="8086725" cy="4092575"/>
            <a:chOff x="385" y="1041"/>
            <a:chExt cx="5094" cy="2578"/>
          </a:xfrm>
        </p:grpSpPr>
        <p:sp>
          <p:nvSpPr>
            <p:cNvPr id="47110" name="Rectangle 7"/>
            <p:cNvSpPr>
              <a:spLocks noChangeArrowheads="1"/>
            </p:cNvSpPr>
            <p:nvPr/>
          </p:nvSpPr>
          <p:spPr bwMode="auto">
            <a:xfrm>
              <a:off x="1872" y="3369"/>
              <a:ext cx="187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2000" b="1">
                  <a:solidFill>
                    <a:srgbClr val="000000"/>
                  </a:solidFill>
                  <a:latin typeface="楷体_GB2312" pitchFamily="49" charset="-122"/>
                  <a:ea typeface="楷体_GB2312" pitchFamily="49" charset="-122"/>
                </a:rPr>
                <a:t>截止失真的波形 </a:t>
              </a:r>
            </a:p>
          </p:txBody>
        </p:sp>
        <p:pic>
          <p:nvPicPr>
            <p:cNvPr id="47111" name="Picture 8" descr="未标题-1 拷贝"/>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 y="1041"/>
              <a:ext cx="5094" cy="2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760254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ox(in)">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标题 1"/>
          <p:cNvSpPr>
            <a:spLocks noGrp="1"/>
          </p:cNvSpPr>
          <p:nvPr>
            <p:ph type="title"/>
          </p:nvPr>
        </p:nvSpPr>
        <p:spPr>
          <a:xfrm>
            <a:off x="701675" y="71438"/>
            <a:ext cx="7888288" cy="646112"/>
          </a:xfrm>
        </p:spPr>
        <p:txBody>
          <a:bodyPr/>
          <a:lstStyle/>
          <a:p>
            <a:r>
              <a:rPr lang="en-US" altLang="zh-CN"/>
              <a:t>5.3.1  BJT</a:t>
            </a:r>
            <a:r>
              <a:rPr lang="zh-CN" altLang="en-US"/>
              <a:t>放大电路的图解分析法</a:t>
            </a:r>
          </a:p>
        </p:txBody>
      </p:sp>
      <p:grpSp>
        <p:nvGrpSpPr>
          <p:cNvPr id="48131" name="Group 11"/>
          <p:cNvGrpSpPr>
            <a:grpSpLocks/>
          </p:cNvGrpSpPr>
          <p:nvPr/>
        </p:nvGrpSpPr>
        <p:grpSpPr bwMode="auto">
          <a:xfrm>
            <a:off x="4716463" y="765175"/>
            <a:ext cx="4260850" cy="2573338"/>
            <a:chOff x="2971" y="754"/>
            <a:chExt cx="2684" cy="1621"/>
          </a:xfrm>
        </p:grpSpPr>
        <p:pic>
          <p:nvPicPr>
            <p:cNvPr id="48140" name="Picture 10" descr="未命名-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 y="754"/>
              <a:ext cx="2684" cy="1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8141" name="Object 8"/>
            <p:cNvGraphicFramePr>
              <a:graphicFrameLocks noChangeAspect="1"/>
            </p:cNvGraphicFramePr>
            <p:nvPr/>
          </p:nvGraphicFramePr>
          <p:xfrm>
            <a:off x="3016" y="1910"/>
            <a:ext cx="134" cy="182"/>
          </p:xfrm>
          <a:graphic>
            <a:graphicData uri="http://schemas.openxmlformats.org/presentationml/2006/ole">
              <mc:AlternateContent xmlns:mc="http://schemas.openxmlformats.org/markup-compatibility/2006">
                <mc:Choice xmlns:v="urn:schemas-microsoft-com:vml" Requires="v">
                  <p:oleObj spid="_x0000_s16388" name="公式" r:id="rId4" imgW="165028" imgH="228501" progId="Equation.3">
                    <p:embed/>
                  </p:oleObj>
                </mc:Choice>
                <mc:Fallback>
                  <p:oleObj name="公式" r:id="rId4" imgW="165028" imgH="228501" progId="Equation.3">
                    <p:embed/>
                    <p:pic>
                      <p:nvPicPr>
                        <p:cNvPr id="48141"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6" y="1910"/>
                          <a:ext cx="134"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48132" name="Rectangle 6"/>
          <p:cNvSpPr>
            <a:spLocks noChangeArrowheads="1"/>
          </p:cNvSpPr>
          <p:nvPr/>
        </p:nvSpPr>
        <p:spPr bwMode="auto">
          <a:xfrm>
            <a:off x="539750" y="666750"/>
            <a:ext cx="6732588"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zh-CN" altLang="en-US" sz="2400" b="1">
                <a:solidFill>
                  <a:srgbClr val="000000"/>
                </a:solidFill>
                <a:latin typeface="Times New Roman" panose="02020603050405020304" pitchFamily="18" charset="0"/>
                <a:ea typeface="楷体_GB2312" pitchFamily="49" charset="-122"/>
              </a:rPr>
              <a:t>例</a:t>
            </a:r>
            <a:r>
              <a:rPr lang="en-US" altLang="zh-CN" sz="2400" b="1">
                <a:solidFill>
                  <a:srgbClr val="000000"/>
                </a:solidFill>
                <a:latin typeface="Times New Roman" panose="02020603050405020304" pitchFamily="18" charset="0"/>
                <a:ea typeface="楷体_GB2312" pitchFamily="49" charset="-122"/>
              </a:rPr>
              <a:t>5.3.1  </a:t>
            </a:r>
            <a:r>
              <a:rPr lang="zh-CN" altLang="en-US" sz="2400" b="1">
                <a:solidFill>
                  <a:srgbClr val="000000"/>
                </a:solidFill>
                <a:latin typeface="Times New Roman" panose="02020603050405020304" pitchFamily="18" charset="0"/>
                <a:ea typeface="楷体_GB2312" pitchFamily="49" charset="-122"/>
              </a:rPr>
              <a:t>阻容耦合共射极放大电路图解</a:t>
            </a:r>
          </a:p>
        </p:txBody>
      </p:sp>
      <p:pic>
        <p:nvPicPr>
          <p:cNvPr id="18" name="Picture 12" descr="4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92725" y="3573463"/>
            <a:ext cx="3502025" cy="204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6"/>
          <p:cNvSpPr>
            <a:spLocks noChangeArrowheads="1"/>
          </p:cNvSpPr>
          <p:nvPr/>
        </p:nvSpPr>
        <p:spPr bwMode="auto">
          <a:xfrm>
            <a:off x="684213" y="1233488"/>
            <a:ext cx="36353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5000"/>
              </a:lnSpc>
              <a:spcBef>
                <a:spcPct val="10000"/>
              </a:spcBef>
              <a:buFontTx/>
              <a:buNone/>
            </a:pPr>
            <a:r>
              <a:rPr lang="zh-CN" altLang="en-US" sz="2000" b="1">
                <a:solidFill>
                  <a:srgbClr val="000000"/>
                </a:solidFill>
                <a:latin typeface="Times New Roman" panose="02020603050405020304" pitchFamily="18" charset="0"/>
                <a:ea typeface="楷体_GB2312" pitchFamily="49" charset="-122"/>
              </a:rPr>
              <a:t>与前一个电路相比，静态时输入回路方程略有差别</a:t>
            </a:r>
          </a:p>
        </p:txBody>
      </p:sp>
      <p:sp>
        <p:nvSpPr>
          <p:cNvPr id="20" name="Text Box 17"/>
          <p:cNvSpPr txBox="1">
            <a:spLocks noChangeArrowheads="1"/>
          </p:cNvSpPr>
          <p:nvPr/>
        </p:nvSpPr>
        <p:spPr bwMode="auto">
          <a:xfrm>
            <a:off x="1150938" y="2133600"/>
            <a:ext cx="3106737" cy="4730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BE</a:t>
            </a:r>
            <a:r>
              <a:rPr kumimoji="1" lang="en-US" altLang="zh-CN" sz="2000" b="1">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CC</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B</a:t>
            </a:r>
            <a:r>
              <a:rPr kumimoji="1" lang="en-US" altLang="zh-CN" sz="2000" b="1" i="1">
                <a:solidFill>
                  <a:srgbClr val="000000"/>
                </a:solidFill>
                <a:latin typeface="Times New Roman" panose="02020603050405020304" pitchFamily="18" charset="0"/>
                <a:ea typeface="楷体_GB2312" pitchFamily="49" charset="-122"/>
              </a:rPr>
              <a:t>R</a:t>
            </a:r>
            <a:r>
              <a:rPr kumimoji="1" lang="en-US" altLang="zh-CN" sz="2000" b="1" baseline="-25000">
                <a:solidFill>
                  <a:srgbClr val="000000"/>
                </a:solidFill>
                <a:latin typeface="Times New Roman" panose="02020603050405020304" pitchFamily="18" charset="0"/>
                <a:ea typeface="楷体_GB2312" pitchFamily="49" charset="-122"/>
              </a:rPr>
              <a:t>b</a:t>
            </a:r>
          </a:p>
        </p:txBody>
      </p:sp>
      <p:sp>
        <p:nvSpPr>
          <p:cNvPr id="21" name="Text Box 18"/>
          <p:cNvSpPr txBox="1">
            <a:spLocks noChangeArrowheads="1"/>
          </p:cNvSpPr>
          <p:nvPr/>
        </p:nvSpPr>
        <p:spPr bwMode="auto">
          <a:xfrm>
            <a:off x="719138" y="3427413"/>
            <a:ext cx="3132137" cy="8540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buFont typeface="Symbol" panose="05050102010706020507" pitchFamily="18" charset="2"/>
              <a:buNone/>
            </a:pPr>
            <a:r>
              <a:rPr kumimoji="1" lang="zh-CN" altLang="en-US" sz="2000" b="1">
                <a:solidFill>
                  <a:srgbClr val="000000"/>
                </a:solidFill>
                <a:latin typeface="Times New Roman" panose="02020603050405020304" pitchFamily="18" charset="0"/>
                <a:ea typeface="楷体_GB2312" pitchFamily="49" charset="-122"/>
              </a:rPr>
              <a:t>输出回路方程相同</a:t>
            </a:r>
          </a:p>
          <a:p>
            <a:pPr>
              <a:lnSpc>
                <a:spcPct val="125000"/>
              </a:lnSpc>
            </a:pPr>
            <a:r>
              <a:rPr kumimoji="1" lang="zh-CN" altLang="en-US" sz="2000" b="1">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CE</a:t>
            </a:r>
            <a:r>
              <a:rPr kumimoji="1" lang="en-US" altLang="zh-CN"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CC</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C</a:t>
            </a:r>
            <a:r>
              <a:rPr kumimoji="1" lang="en-US" altLang="zh-CN" sz="2000" b="1" i="1">
                <a:solidFill>
                  <a:srgbClr val="000000"/>
                </a:solidFill>
                <a:latin typeface="Times New Roman" panose="02020603050405020304" pitchFamily="18" charset="0"/>
                <a:ea typeface="楷体_GB2312" pitchFamily="49" charset="-122"/>
              </a:rPr>
              <a:t>R</a:t>
            </a:r>
            <a:r>
              <a:rPr kumimoji="1" lang="en-US" altLang="zh-CN" sz="2000" b="1" baseline="-25000">
                <a:solidFill>
                  <a:srgbClr val="000000"/>
                </a:solidFill>
                <a:latin typeface="Times New Roman" panose="02020603050405020304" pitchFamily="18" charset="0"/>
                <a:ea typeface="楷体_GB2312" pitchFamily="49" charset="-122"/>
              </a:rPr>
              <a:t>c</a:t>
            </a:r>
          </a:p>
        </p:txBody>
      </p:sp>
      <p:sp>
        <p:nvSpPr>
          <p:cNvPr id="22" name="Rectangle 19"/>
          <p:cNvSpPr>
            <a:spLocks noChangeArrowheads="1"/>
          </p:cNvSpPr>
          <p:nvPr/>
        </p:nvSpPr>
        <p:spPr bwMode="auto">
          <a:xfrm>
            <a:off x="755650" y="4329113"/>
            <a:ext cx="4464050"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5000"/>
              </a:lnSpc>
              <a:spcBef>
                <a:spcPct val="10000"/>
              </a:spcBef>
              <a:buFontTx/>
              <a:buNone/>
            </a:pPr>
            <a:r>
              <a:rPr lang="zh-CN" altLang="en-US" sz="2000" b="1">
                <a:solidFill>
                  <a:srgbClr val="000000"/>
                </a:solidFill>
                <a:latin typeface="Times New Roman" panose="02020603050405020304" pitchFamily="18" charset="0"/>
                <a:ea typeface="楷体_GB2312" pitchFamily="49" charset="-122"/>
              </a:rPr>
              <a:t>动态时，输入信号</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i</a:t>
            </a:r>
            <a:r>
              <a:rPr lang="zh-CN" altLang="en-US" sz="2000" b="1">
                <a:solidFill>
                  <a:srgbClr val="000000"/>
                </a:solidFill>
                <a:latin typeface="Times New Roman" panose="02020603050405020304" pitchFamily="18" charset="0"/>
                <a:ea typeface="楷体_GB2312" pitchFamily="49" charset="-122"/>
              </a:rPr>
              <a:t>叠加</a:t>
            </a:r>
            <a:r>
              <a:rPr kumimoji="1" lang="en-US" altLang="zh-CN" sz="2000" b="1" i="1">
                <a:solidFill>
                  <a:srgbClr val="000000"/>
                </a:solidFill>
                <a:latin typeface="Times New Roman" panose="02020603050405020304" pitchFamily="18" charset="0"/>
                <a:ea typeface="楷体_GB2312" pitchFamily="49" charset="-122"/>
              </a:rPr>
              <a:t>C</a:t>
            </a:r>
            <a:r>
              <a:rPr kumimoji="1" lang="en-US" altLang="zh-CN" sz="2000" b="1" baseline="-25000">
                <a:solidFill>
                  <a:srgbClr val="000000"/>
                </a:solidFill>
                <a:latin typeface="Times New Roman" panose="02020603050405020304" pitchFamily="18" charset="0"/>
                <a:ea typeface="楷体_GB2312" pitchFamily="49" charset="-122"/>
              </a:rPr>
              <a:t>b1</a:t>
            </a:r>
            <a:r>
              <a:rPr lang="zh-CN" altLang="en-US" sz="2000" b="1">
                <a:solidFill>
                  <a:srgbClr val="000000"/>
                </a:solidFill>
                <a:latin typeface="Times New Roman" panose="02020603050405020304" pitchFamily="18" charset="0"/>
                <a:ea typeface="楷体_GB2312" pitchFamily="49" charset="-122"/>
              </a:rPr>
              <a:t>上已充的静态电压</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BEQ</a:t>
            </a:r>
            <a:r>
              <a:rPr lang="zh-CN" altLang="en-US" sz="2000" b="1">
                <a:solidFill>
                  <a:srgbClr val="000000"/>
                </a:solidFill>
                <a:latin typeface="Times New Roman" panose="02020603050405020304" pitchFamily="18" charset="0"/>
                <a:ea typeface="楷体_GB2312" pitchFamily="49" charset="-122"/>
              </a:rPr>
              <a:t>，然后加在</a:t>
            </a:r>
            <a:r>
              <a:rPr lang="en-US" altLang="zh-CN" sz="2000" b="1">
                <a:solidFill>
                  <a:srgbClr val="000000"/>
                </a:solidFill>
                <a:latin typeface="Times New Roman" panose="02020603050405020304" pitchFamily="18" charset="0"/>
                <a:ea typeface="楷体_GB2312" pitchFamily="49" charset="-122"/>
              </a:rPr>
              <a:t>BJT</a:t>
            </a:r>
            <a:r>
              <a:rPr lang="zh-CN" altLang="en-US" sz="2000" b="1">
                <a:solidFill>
                  <a:srgbClr val="000000"/>
                </a:solidFill>
                <a:latin typeface="Times New Roman" panose="02020603050405020304" pitchFamily="18" charset="0"/>
                <a:ea typeface="楷体_GB2312" pitchFamily="49" charset="-122"/>
              </a:rPr>
              <a:t>的</a:t>
            </a:r>
            <a:r>
              <a:rPr lang="en-US" altLang="zh-CN" sz="2000" b="1">
                <a:solidFill>
                  <a:srgbClr val="000000"/>
                </a:solidFill>
                <a:latin typeface="Times New Roman" panose="02020603050405020304" pitchFamily="18" charset="0"/>
                <a:ea typeface="楷体_GB2312" pitchFamily="49" charset="-122"/>
              </a:rPr>
              <a:t>b-e</a:t>
            </a:r>
            <a:r>
              <a:rPr lang="zh-CN" altLang="en-US" sz="2000" b="1">
                <a:solidFill>
                  <a:srgbClr val="000000"/>
                </a:solidFill>
                <a:latin typeface="Times New Roman" panose="02020603050405020304" pitchFamily="18" charset="0"/>
                <a:ea typeface="楷体_GB2312" pitchFamily="49" charset="-122"/>
              </a:rPr>
              <a:t>间，即</a:t>
            </a:r>
          </a:p>
        </p:txBody>
      </p:sp>
      <p:sp>
        <p:nvSpPr>
          <p:cNvPr id="23" name="Rectangle 20"/>
          <p:cNvSpPr>
            <a:spLocks noChangeArrowheads="1"/>
          </p:cNvSpPr>
          <p:nvPr/>
        </p:nvSpPr>
        <p:spPr bwMode="auto">
          <a:xfrm>
            <a:off x="684213" y="2565400"/>
            <a:ext cx="36353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5000"/>
              </a:lnSpc>
              <a:spcBef>
                <a:spcPct val="10000"/>
              </a:spcBef>
              <a:buFontTx/>
              <a:buNone/>
            </a:pPr>
            <a:r>
              <a:rPr lang="en-US" altLang="zh-CN" sz="2000" b="1">
                <a:solidFill>
                  <a:srgbClr val="000000"/>
                </a:solidFill>
                <a:latin typeface="Times New Roman" panose="02020603050405020304" pitchFamily="18" charset="0"/>
                <a:ea typeface="楷体_GB2312" pitchFamily="49" charset="-122"/>
              </a:rPr>
              <a:t>        </a:t>
            </a:r>
            <a:r>
              <a:rPr lang="zh-CN" altLang="en-US" sz="2000" b="1">
                <a:solidFill>
                  <a:srgbClr val="000000"/>
                </a:solidFill>
                <a:latin typeface="Times New Roman" panose="02020603050405020304" pitchFamily="18" charset="0"/>
                <a:ea typeface="楷体_GB2312" pitchFamily="49" charset="-122"/>
              </a:rPr>
              <a:t>且电容</a:t>
            </a:r>
            <a:r>
              <a:rPr kumimoji="1" lang="en-US" altLang="zh-CN" sz="2000" b="1" i="1">
                <a:solidFill>
                  <a:srgbClr val="000000"/>
                </a:solidFill>
                <a:latin typeface="Times New Roman" panose="02020603050405020304" pitchFamily="18" charset="0"/>
                <a:ea typeface="楷体_GB2312" pitchFamily="49" charset="-122"/>
              </a:rPr>
              <a:t>C</a:t>
            </a:r>
            <a:r>
              <a:rPr kumimoji="1" lang="en-US" altLang="zh-CN" sz="2000" b="1" baseline="-25000">
                <a:solidFill>
                  <a:srgbClr val="000000"/>
                </a:solidFill>
                <a:latin typeface="Times New Roman" panose="02020603050405020304" pitchFamily="18" charset="0"/>
                <a:ea typeface="楷体_GB2312" pitchFamily="49" charset="-122"/>
              </a:rPr>
              <a:t>b1</a:t>
            </a:r>
            <a:r>
              <a:rPr lang="zh-CN" altLang="en-US" sz="2000" b="1">
                <a:solidFill>
                  <a:srgbClr val="000000"/>
                </a:solidFill>
                <a:latin typeface="Times New Roman" panose="02020603050405020304" pitchFamily="18" charset="0"/>
                <a:ea typeface="楷体_GB2312" pitchFamily="49" charset="-122"/>
              </a:rPr>
              <a:t>充电完成后，其电压等于</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BEQ</a:t>
            </a:r>
            <a:endParaRPr lang="en-US" altLang="zh-CN" sz="2000" b="1">
              <a:solidFill>
                <a:srgbClr val="000000"/>
              </a:solidFill>
              <a:latin typeface="Times New Roman" panose="02020603050405020304" pitchFamily="18" charset="0"/>
              <a:ea typeface="楷体_GB2312" pitchFamily="49" charset="-122"/>
            </a:endParaRPr>
          </a:p>
        </p:txBody>
      </p:sp>
      <p:sp>
        <p:nvSpPr>
          <p:cNvPr id="24" name="Text Box 21"/>
          <p:cNvSpPr txBox="1">
            <a:spLocks noChangeArrowheads="1"/>
          </p:cNvSpPr>
          <p:nvPr/>
        </p:nvSpPr>
        <p:spPr bwMode="auto">
          <a:xfrm>
            <a:off x="1368425" y="5589588"/>
            <a:ext cx="2447925" cy="4730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buFont typeface="Symbol" panose="05050102010706020507" pitchFamily="18" charset="2"/>
              <a:buNone/>
            </a:pPr>
            <a:r>
              <a:rPr kumimoji="1" lang="en-US" altLang="zh-CN" sz="2000" b="1">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BE</a:t>
            </a:r>
            <a:r>
              <a:rPr kumimoji="1" lang="en-US" altLang="zh-CN"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BEQ</a:t>
            </a:r>
            <a:r>
              <a:rPr kumimoji="1" lang="en-US" altLang="zh-CN" sz="2000" b="1">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i</a:t>
            </a:r>
          </a:p>
        </p:txBody>
      </p:sp>
    </p:spTree>
    <p:extLst>
      <p:ext uri="{BB962C8B-B14F-4D97-AF65-F5344CB8AC3E}">
        <p14:creationId xmlns:p14="http://schemas.microsoft.com/office/powerpoint/2010/main" val="41374099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ox(in)">
                                      <p:cBhvr>
                                        <p:cTn id="7" dur="500"/>
                                        <p:tgtEl>
                                          <p:spTgt spid="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strips(downRight)">
                                      <p:cBhvr>
                                        <p:cTn id="12" dur="500"/>
                                        <p:tgtEl>
                                          <p:spTgt spid="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strips(downRight)">
                                      <p:cBhvr>
                                        <p:cTn id="22" dur="500"/>
                                        <p:tgtEl>
                                          <p:spTgt spid="2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500"/>
                                        <p:tgtEl>
                                          <p:spTgt spid="2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strips(downRight)">
                                      <p:cBhvr>
                                        <p:cTn id="32" dur="500"/>
                                        <p:tgtEl>
                                          <p:spTgt spid="2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left)">
                                      <p:cBhvr>
                                        <p:cTn id="3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标题 1"/>
          <p:cNvSpPr>
            <a:spLocks noGrp="1"/>
          </p:cNvSpPr>
          <p:nvPr>
            <p:ph type="title"/>
          </p:nvPr>
        </p:nvSpPr>
        <p:spPr>
          <a:xfrm>
            <a:off x="701675" y="71438"/>
            <a:ext cx="7888288" cy="646112"/>
          </a:xfrm>
        </p:spPr>
        <p:txBody>
          <a:bodyPr/>
          <a:lstStyle/>
          <a:p>
            <a:r>
              <a:rPr lang="en-US" altLang="zh-CN"/>
              <a:t>5.3.1  BJT</a:t>
            </a:r>
            <a:r>
              <a:rPr lang="zh-CN" altLang="en-US"/>
              <a:t>放大电路的图解分析法</a:t>
            </a:r>
          </a:p>
        </p:txBody>
      </p:sp>
      <p:grpSp>
        <p:nvGrpSpPr>
          <p:cNvPr id="49155" name="Group 5"/>
          <p:cNvGrpSpPr>
            <a:grpSpLocks/>
          </p:cNvGrpSpPr>
          <p:nvPr/>
        </p:nvGrpSpPr>
        <p:grpSpPr bwMode="auto">
          <a:xfrm>
            <a:off x="4716463" y="765175"/>
            <a:ext cx="4260850" cy="2573338"/>
            <a:chOff x="2971" y="754"/>
            <a:chExt cx="2684" cy="1621"/>
          </a:xfrm>
        </p:grpSpPr>
        <p:pic>
          <p:nvPicPr>
            <p:cNvPr id="49165" name="Picture 6" descr="未命名-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 y="754"/>
              <a:ext cx="2684" cy="1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9166" name="Object 7"/>
            <p:cNvGraphicFramePr>
              <a:graphicFrameLocks noChangeAspect="1"/>
            </p:cNvGraphicFramePr>
            <p:nvPr/>
          </p:nvGraphicFramePr>
          <p:xfrm>
            <a:off x="3016" y="1910"/>
            <a:ext cx="134" cy="182"/>
          </p:xfrm>
          <a:graphic>
            <a:graphicData uri="http://schemas.openxmlformats.org/presentationml/2006/ole">
              <mc:AlternateContent xmlns:mc="http://schemas.openxmlformats.org/markup-compatibility/2006">
                <mc:Choice xmlns:v="urn:schemas-microsoft-com:vml" Requires="v">
                  <p:oleObj spid="_x0000_s17412" name="公式" r:id="rId4" imgW="165028" imgH="228501" progId="Equation.3">
                    <p:embed/>
                  </p:oleObj>
                </mc:Choice>
                <mc:Fallback>
                  <p:oleObj name="公式" r:id="rId4" imgW="165028" imgH="228501" progId="Equation.3">
                    <p:embed/>
                    <p:pic>
                      <p:nvPicPr>
                        <p:cNvPr id="49166"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6" y="1910"/>
                          <a:ext cx="134"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49156" name="Rectangle 8"/>
          <p:cNvSpPr>
            <a:spLocks noChangeArrowheads="1"/>
          </p:cNvSpPr>
          <p:nvPr/>
        </p:nvSpPr>
        <p:spPr bwMode="auto">
          <a:xfrm>
            <a:off x="539750" y="666750"/>
            <a:ext cx="6732588"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zh-CN" altLang="en-US" sz="2400" b="1">
                <a:solidFill>
                  <a:srgbClr val="000000"/>
                </a:solidFill>
                <a:latin typeface="Times New Roman" panose="02020603050405020304" pitchFamily="18" charset="0"/>
                <a:ea typeface="楷体_GB2312" pitchFamily="49" charset="-122"/>
              </a:rPr>
              <a:t>例</a:t>
            </a:r>
            <a:r>
              <a:rPr lang="en-US" altLang="zh-CN" sz="2400" b="1">
                <a:solidFill>
                  <a:srgbClr val="000000"/>
                </a:solidFill>
                <a:latin typeface="Times New Roman" panose="02020603050405020304" pitchFamily="18" charset="0"/>
                <a:ea typeface="楷体_GB2312" pitchFamily="49" charset="-122"/>
              </a:rPr>
              <a:t>5.3.1  </a:t>
            </a:r>
            <a:r>
              <a:rPr lang="zh-CN" altLang="en-US" sz="2400" b="1">
                <a:solidFill>
                  <a:srgbClr val="000000"/>
                </a:solidFill>
                <a:latin typeface="Times New Roman" panose="02020603050405020304" pitchFamily="18" charset="0"/>
                <a:ea typeface="楷体_GB2312" pitchFamily="49" charset="-122"/>
              </a:rPr>
              <a:t>阻容耦合共射极放大电路图解</a:t>
            </a:r>
          </a:p>
        </p:txBody>
      </p:sp>
      <p:sp>
        <p:nvSpPr>
          <p:cNvPr id="19" name="Rectangle 13"/>
          <p:cNvSpPr>
            <a:spLocks noChangeArrowheads="1"/>
          </p:cNvSpPr>
          <p:nvPr/>
        </p:nvSpPr>
        <p:spPr bwMode="auto">
          <a:xfrm>
            <a:off x="611188" y="1125538"/>
            <a:ext cx="44640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5000"/>
              </a:lnSpc>
              <a:spcBef>
                <a:spcPct val="10000"/>
              </a:spcBef>
              <a:buFontTx/>
              <a:buNone/>
            </a:pPr>
            <a:r>
              <a:rPr lang="zh-CN" altLang="en-US" sz="2000" b="1">
                <a:solidFill>
                  <a:srgbClr val="000000"/>
                </a:solidFill>
                <a:latin typeface="Times New Roman" panose="02020603050405020304" pitchFamily="18" charset="0"/>
                <a:ea typeface="楷体_GB2312" pitchFamily="49" charset="-122"/>
              </a:rPr>
              <a:t>由于输出端有隔直电容，所以动态和静态时有差别。</a:t>
            </a:r>
          </a:p>
        </p:txBody>
      </p:sp>
      <p:sp>
        <p:nvSpPr>
          <p:cNvPr id="20" name="Rectangle 16"/>
          <p:cNvSpPr>
            <a:spLocks noChangeArrowheads="1"/>
          </p:cNvSpPr>
          <p:nvPr/>
        </p:nvSpPr>
        <p:spPr bwMode="auto">
          <a:xfrm>
            <a:off x="612775" y="1952625"/>
            <a:ext cx="374332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5000"/>
              </a:lnSpc>
              <a:spcBef>
                <a:spcPct val="10000"/>
              </a:spcBef>
              <a:buFontTx/>
              <a:buNone/>
            </a:pPr>
            <a:r>
              <a:rPr lang="zh-CN" altLang="en-US" sz="2000" b="1">
                <a:solidFill>
                  <a:srgbClr val="000000"/>
                </a:solidFill>
                <a:latin typeface="Times New Roman" panose="02020603050405020304" pitchFamily="18" charset="0"/>
                <a:ea typeface="楷体_GB2312" pitchFamily="49" charset="-122"/>
              </a:rPr>
              <a:t>由交流通路可得交流负载线：</a:t>
            </a:r>
          </a:p>
        </p:txBody>
      </p:sp>
      <p:pic>
        <p:nvPicPr>
          <p:cNvPr id="49159" name="Picture 17" descr="未命名-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32475" y="3465513"/>
            <a:ext cx="2601913"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0" name="Text Box 18"/>
          <p:cNvSpPr txBox="1">
            <a:spLocks noChangeArrowheads="1"/>
          </p:cNvSpPr>
          <p:nvPr/>
        </p:nvSpPr>
        <p:spPr bwMode="auto">
          <a:xfrm>
            <a:off x="6840538" y="5518150"/>
            <a:ext cx="12969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000" b="1">
                <a:solidFill>
                  <a:srgbClr val="000000"/>
                </a:solidFill>
                <a:latin typeface="楷体_GB2312" pitchFamily="49" charset="-122"/>
                <a:ea typeface="楷体_GB2312" pitchFamily="49" charset="-122"/>
              </a:rPr>
              <a:t>交流通路</a:t>
            </a:r>
            <a:endParaRPr kumimoji="1" lang="zh-CN" altLang="en-US" sz="2000">
              <a:solidFill>
                <a:srgbClr val="000000"/>
              </a:solidFill>
              <a:latin typeface="楷体_GB2312" pitchFamily="49" charset="-122"/>
              <a:ea typeface="楷体_GB2312" pitchFamily="49" charset="-122"/>
            </a:endParaRPr>
          </a:p>
        </p:txBody>
      </p:sp>
      <p:sp>
        <p:nvSpPr>
          <p:cNvPr id="23" name="Rectangle 19"/>
          <p:cNvSpPr>
            <a:spLocks noChangeArrowheads="1"/>
          </p:cNvSpPr>
          <p:nvPr/>
        </p:nvSpPr>
        <p:spPr bwMode="auto">
          <a:xfrm>
            <a:off x="1331913" y="2457450"/>
            <a:ext cx="25558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marL="476250" indent="-4762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4762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476250" indent="-47625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9334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13906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18478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23050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000" b="1" i="1">
                <a:solidFill>
                  <a:srgbClr val="000000"/>
                </a:solidFill>
                <a:latin typeface="Book Antiqua" panose="02040602050305030304" pitchFamily="18" charset="0"/>
                <a:ea typeface="楷体_GB2312" pitchFamily="49" charset="-122"/>
              </a:rPr>
              <a:t>v</a:t>
            </a:r>
            <a:r>
              <a:rPr lang="en-US" altLang="zh-CN" sz="2000" b="1" baseline="-25000">
                <a:solidFill>
                  <a:srgbClr val="000000"/>
                </a:solidFill>
                <a:latin typeface="Times New Roman" panose="02020603050405020304" pitchFamily="18" charset="0"/>
                <a:ea typeface="楷体_GB2312" pitchFamily="49" charset="-122"/>
              </a:rPr>
              <a:t>ce</a:t>
            </a:r>
            <a:r>
              <a:rPr lang="en-US" altLang="zh-CN" sz="2000" b="1">
                <a:solidFill>
                  <a:srgbClr val="000000"/>
                </a:solidFill>
                <a:latin typeface="Times New Roman" panose="02020603050405020304" pitchFamily="18" charset="0"/>
                <a:ea typeface="楷体_GB2312" pitchFamily="49" charset="-122"/>
              </a:rPr>
              <a:t>= -</a:t>
            </a:r>
            <a:r>
              <a:rPr lang="en-US" altLang="zh-CN" sz="2000" b="1" i="1">
                <a:solidFill>
                  <a:srgbClr val="000000"/>
                </a:solidFill>
                <a:latin typeface="Times New Roman" panose="02020603050405020304" pitchFamily="18" charset="0"/>
                <a:ea typeface="楷体_GB2312" pitchFamily="49" charset="-122"/>
              </a:rPr>
              <a:t>i</a:t>
            </a:r>
            <a:r>
              <a:rPr lang="en-US" altLang="zh-CN" sz="2000" b="1" baseline="-25000">
                <a:solidFill>
                  <a:srgbClr val="000000"/>
                </a:solidFill>
                <a:latin typeface="Times New Roman" panose="02020603050405020304" pitchFamily="18" charset="0"/>
                <a:ea typeface="楷体_GB2312" pitchFamily="49" charset="-122"/>
              </a:rPr>
              <a:t>c</a:t>
            </a: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 </a:t>
            </a:r>
            <a:r>
              <a:rPr lang="en-US" altLang="zh-CN" sz="2000" b="1">
                <a:solidFill>
                  <a:srgbClr val="000000"/>
                </a:solidFill>
                <a:latin typeface="Times New Roman" panose="02020603050405020304" pitchFamily="18" charset="0"/>
                <a:ea typeface="楷体_GB2312" pitchFamily="49" charset="-122"/>
              </a:rPr>
              <a:t>(</a:t>
            </a: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c </a:t>
            </a:r>
            <a:r>
              <a:rPr lang="en-US" altLang="zh-CN" sz="2000" b="1">
                <a:solidFill>
                  <a:srgbClr val="000000"/>
                </a:solidFill>
                <a:latin typeface="Times New Roman" panose="02020603050405020304" pitchFamily="18" charset="0"/>
                <a:ea typeface="楷体_GB2312" pitchFamily="49" charset="-122"/>
              </a:rPr>
              <a:t>|| </a:t>
            </a: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L</a:t>
            </a:r>
            <a:r>
              <a:rPr lang="en-US" altLang="zh-CN" sz="2000" b="1">
                <a:solidFill>
                  <a:srgbClr val="000000"/>
                </a:solidFill>
                <a:latin typeface="Times New Roman" panose="02020603050405020304" pitchFamily="18" charset="0"/>
                <a:ea typeface="楷体_GB2312" pitchFamily="49" charset="-122"/>
              </a:rPr>
              <a:t>)</a:t>
            </a:r>
          </a:p>
        </p:txBody>
      </p:sp>
      <p:sp>
        <p:nvSpPr>
          <p:cNvPr id="24" name="Rectangle 20"/>
          <p:cNvSpPr>
            <a:spLocks noChangeArrowheads="1"/>
          </p:cNvSpPr>
          <p:nvPr/>
        </p:nvSpPr>
        <p:spPr bwMode="auto">
          <a:xfrm>
            <a:off x="611188" y="2863850"/>
            <a:ext cx="4140200" cy="247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FontTx/>
              <a:buNone/>
            </a:pPr>
            <a:r>
              <a:rPr lang="en-US" altLang="zh-CN" sz="2000" b="1">
                <a:solidFill>
                  <a:srgbClr val="000000"/>
                </a:solidFill>
                <a:latin typeface="Times New Roman" panose="02020603050405020304" pitchFamily="18" charset="0"/>
                <a:ea typeface="楷体_GB2312" pitchFamily="49" charset="-122"/>
              </a:rPr>
              <a:t>        </a:t>
            </a:r>
            <a:r>
              <a:rPr lang="zh-CN" altLang="en-US" sz="2000" b="1">
                <a:solidFill>
                  <a:srgbClr val="000000"/>
                </a:solidFill>
                <a:latin typeface="Times New Roman" panose="02020603050405020304" pitchFamily="18" charset="0"/>
                <a:ea typeface="楷体_GB2312" pitchFamily="49" charset="-122"/>
              </a:rPr>
              <a:t>因为交流信号过零时，电路中电压、电流值就等于静态值，所以交流负载线必过</a:t>
            </a:r>
            <a:r>
              <a:rPr lang="en-US" altLang="zh-CN" sz="2000" b="1" i="1">
                <a:solidFill>
                  <a:srgbClr val="000000"/>
                </a:solidFill>
                <a:latin typeface="Times New Roman" panose="02020603050405020304" pitchFamily="18" charset="0"/>
                <a:ea typeface="楷体_GB2312" pitchFamily="49" charset="-122"/>
              </a:rPr>
              <a:t>Q</a:t>
            </a:r>
            <a:r>
              <a:rPr lang="zh-CN" altLang="en-US" sz="2000" b="1">
                <a:solidFill>
                  <a:srgbClr val="000000"/>
                </a:solidFill>
                <a:latin typeface="Times New Roman" panose="02020603050405020304" pitchFamily="18" charset="0"/>
                <a:ea typeface="楷体_GB2312" pitchFamily="49" charset="-122"/>
              </a:rPr>
              <a:t>点，即</a:t>
            </a:r>
            <a:br>
              <a:rPr lang="zh-CN" altLang="en-US" sz="2000" b="1">
                <a:solidFill>
                  <a:srgbClr val="000000"/>
                </a:solidFill>
                <a:latin typeface="Times New Roman" panose="02020603050405020304" pitchFamily="18" charset="0"/>
                <a:ea typeface="楷体_GB2312" pitchFamily="49" charset="-122"/>
              </a:rPr>
            </a:br>
            <a:r>
              <a:rPr lang="zh-CN" altLang="en-US" sz="2000" b="1">
                <a:solidFill>
                  <a:srgbClr val="000000"/>
                </a:solidFill>
                <a:latin typeface="Times New Roman" panose="02020603050405020304" pitchFamily="18" charset="0"/>
                <a:ea typeface="楷体_GB2312" pitchFamily="49" charset="-122"/>
              </a:rPr>
              <a:t>        </a:t>
            </a:r>
            <a:r>
              <a:rPr lang="en-US" altLang="zh-CN" sz="2000" b="1" i="1">
                <a:solidFill>
                  <a:srgbClr val="000000"/>
                </a:solidFill>
                <a:latin typeface="Book Antiqua" panose="02040602050305030304" pitchFamily="18" charset="0"/>
                <a:ea typeface="楷体_GB2312" pitchFamily="49" charset="-122"/>
              </a:rPr>
              <a:t>v</a:t>
            </a:r>
            <a:r>
              <a:rPr lang="en-US" altLang="zh-CN" sz="2000" b="1" baseline="-25000">
                <a:solidFill>
                  <a:srgbClr val="000000"/>
                </a:solidFill>
                <a:latin typeface="Times New Roman" panose="02020603050405020304" pitchFamily="18" charset="0"/>
                <a:ea typeface="楷体_GB2312" pitchFamily="49" charset="-122"/>
              </a:rPr>
              <a:t>ce</a:t>
            </a:r>
            <a:r>
              <a:rPr lang="en-US" altLang="zh-CN" sz="2000" b="1">
                <a:solidFill>
                  <a:srgbClr val="000000"/>
                </a:solidFill>
                <a:latin typeface="Times New Roman" panose="02020603050405020304" pitchFamily="18" charset="0"/>
                <a:ea typeface="楷体_GB2312" pitchFamily="49" charset="-122"/>
              </a:rPr>
              <a:t>= </a:t>
            </a:r>
            <a:r>
              <a:rPr lang="en-US" altLang="zh-CN" sz="2000" b="1" i="1">
                <a:solidFill>
                  <a:srgbClr val="000000"/>
                </a:solidFill>
                <a:latin typeface="Book Antiqua" panose="02040602050305030304" pitchFamily="18" charset="0"/>
                <a:ea typeface="楷体_GB2312" pitchFamily="49" charset="-122"/>
              </a:rPr>
              <a:t>v</a:t>
            </a:r>
            <a:r>
              <a:rPr lang="en-US" altLang="zh-CN" sz="2000" b="1" baseline="-25000">
                <a:solidFill>
                  <a:srgbClr val="000000"/>
                </a:solidFill>
                <a:latin typeface="Times New Roman" panose="02020603050405020304" pitchFamily="18" charset="0"/>
                <a:ea typeface="楷体_GB2312" pitchFamily="49" charset="-122"/>
              </a:rPr>
              <a:t>CE</a:t>
            </a:r>
            <a:r>
              <a:rPr lang="en-US" altLang="zh-CN" sz="2000" b="1" i="1">
                <a:solidFill>
                  <a:srgbClr val="000000"/>
                </a:solidFill>
                <a:latin typeface="Times New Roman" panose="02020603050405020304" pitchFamily="18" charset="0"/>
                <a:ea typeface="楷体_GB2312" pitchFamily="49" charset="-122"/>
              </a:rPr>
              <a:t> - V</a:t>
            </a:r>
            <a:r>
              <a:rPr lang="en-US" altLang="zh-CN" sz="2000" b="1" baseline="-25000">
                <a:solidFill>
                  <a:srgbClr val="000000"/>
                </a:solidFill>
                <a:latin typeface="Times New Roman" panose="02020603050405020304" pitchFamily="18" charset="0"/>
                <a:ea typeface="楷体_GB2312" pitchFamily="49" charset="-122"/>
              </a:rPr>
              <a:t>CEQ </a:t>
            </a:r>
            <a:br>
              <a:rPr lang="en-US" altLang="zh-CN" sz="2000" b="1" baseline="-25000">
                <a:solidFill>
                  <a:srgbClr val="000000"/>
                </a:solidFill>
                <a:latin typeface="Times New Roman" panose="02020603050405020304" pitchFamily="18" charset="0"/>
                <a:ea typeface="楷体_GB2312" pitchFamily="49" charset="-122"/>
              </a:rPr>
            </a:br>
            <a:r>
              <a:rPr lang="en-US" altLang="zh-CN" sz="2000" b="1" baseline="-25000">
                <a:solidFill>
                  <a:srgbClr val="000000"/>
                </a:solidFill>
                <a:latin typeface="Times New Roman" panose="02020603050405020304" pitchFamily="18" charset="0"/>
                <a:ea typeface="楷体_GB2312" pitchFamily="49" charset="-122"/>
              </a:rPr>
              <a:t>          </a:t>
            </a:r>
            <a:r>
              <a:rPr lang="en-US" altLang="zh-CN" sz="2000" b="1">
                <a:solidFill>
                  <a:srgbClr val="000000"/>
                </a:solidFill>
                <a:latin typeface="Times New Roman" panose="02020603050405020304" pitchFamily="18" charset="0"/>
                <a:ea typeface="楷体_GB2312" pitchFamily="49" charset="-122"/>
              </a:rPr>
              <a:t>  </a:t>
            </a:r>
            <a:r>
              <a:rPr lang="en-US" altLang="zh-CN" sz="2000" b="1" i="1">
                <a:solidFill>
                  <a:srgbClr val="000000"/>
                </a:solidFill>
                <a:latin typeface="Times New Roman" panose="02020603050405020304" pitchFamily="18" charset="0"/>
                <a:ea typeface="楷体_GB2312" pitchFamily="49" charset="-122"/>
              </a:rPr>
              <a:t>i</a:t>
            </a:r>
            <a:r>
              <a:rPr lang="en-US" altLang="zh-CN" sz="2000" b="1" baseline="-25000">
                <a:solidFill>
                  <a:srgbClr val="000000"/>
                </a:solidFill>
                <a:latin typeface="Times New Roman" panose="02020603050405020304" pitchFamily="18" charset="0"/>
                <a:ea typeface="楷体_GB2312" pitchFamily="49" charset="-122"/>
              </a:rPr>
              <a:t>c</a:t>
            </a:r>
            <a:r>
              <a:rPr lang="en-US" altLang="zh-CN" sz="2000" b="1">
                <a:solidFill>
                  <a:srgbClr val="000000"/>
                </a:solidFill>
                <a:latin typeface="Times New Roman" panose="02020603050405020304" pitchFamily="18" charset="0"/>
                <a:ea typeface="楷体_GB2312" pitchFamily="49" charset="-122"/>
              </a:rPr>
              <a:t>= </a:t>
            </a:r>
            <a:r>
              <a:rPr lang="en-US" altLang="zh-CN" sz="2000" b="1" i="1">
                <a:solidFill>
                  <a:srgbClr val="000000"/>
                </a:solidFill>
                <a:latin typeface="Times New Roman" panose="02020603050405020304" pitchFamily="18" charset="0"/>
                <a:ea typeface="楷体_GB2312" pitchFamily="49" charset="-122"/>
              </a:rPr>
              <a:t>i</a:t>
            </a:r>
            <a:r>
              <a:rPr lang="en-US" altLang="zh-CN" sz="2000" b="1" baseline="-25000">
                <a:solidFill>
                  <a:srgbClr val="000000"/>
                </a:solidFill>
                <a:latin typeface="Times New Roman" panose="02020603050405020304" pitchFamily="18" charset="0"/>
                <a:ea typeface="楷体_GB2312" pitchFamily="49" charset="-122"/>
              </a:rPr>
              <a:t>C</a:t>
            </a:r>
            <a:r>
              <a:rPr lang="en-US" altLang="zh-CN" sz="2000" b="1" i="1">
                <a:solidFill>
                  <a:srgbClr val="000000"/>
                </a:solidFill>
                <a:latin typeface="Times New Roman" panose="02020603050405020304" pitchFamily="18" charset="0"/>
                <a:ea typeface="楷体_GB2312" pitchFamily="49" charset="-122"/>
              </a:rPr>
              <a:t> - I</a:t>
            </a:r>
            <a:r>
              <a:rPr lang="en-US" altLang="zh-CN" sz="2000" b="1" baseline="-25000">
                <a:solidFill>
                  <a:srgbClr val="000000"/>
                </a:solidFill>
                <a:latin typeface="Times New Roman" panose="02020603050405020304" pitchFamily="18" charset="0"/>
                <a:ea typeface="楷体_GB2312" pitchFamily="49" charset="-122"/>
              </a:rPr>
              <a:t>CQ </a:t>
            </a:r>
            <a:br>
              <a:rPr lang="en-US" altLang="zh-CN" sz="2000" b="1" baseline="-25000">
                <a:solidFill>
                  <a:srgbClr val="000000"/>
                </a:solidFill>
                <a:latin typeface="Times New Roman" panose="02020603050405020304" pitchFamily="18" charset="0"/>
                <a:ea typeface="楷体_GB2312" pitchFamily="49" charset="-122"/>
              </a:rPr>
            </a:br>
            <a:r>
              <a:rPr lang="zh-CN" altLang="en-US" sz="2000" b="1">
                <a:solidFill>
                  <a:srgbClr val="000000"/>
                </a:solidFill>
                <a:latin typeface="Times New Roman" panose="02020603050405020304" pitchFamily="18" charset="0"/>
                <a:ea typeface="楷体_GB2312" pitchFamily="49" charset="-122"/>
              </a:rPr>
              <a:t>同时，令</a:t>
            </a:r>
            <a:r>
              <a:rPr lang="en-US" altLang="zh-CN" sz="2000" b="1" i="1">
                <a:solidFill>
                  <a:srgbClr val="000000"/>
                </a:solidFill>
                <a:latin typeface="Times New Roman" panose="02020603050405020304" pitchFamily="18" charset="0"/>
                <a:ea typeface="楷体_GB2312" pitchFamily="49" charset="-122"/>
              </a:rPr>
              <a:t>R</a:t>
            </a:r>
            <a:r>
              <a:rPr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a:t>
            </a:r>
            <a:r>
              <a:rPr lang="en-US" altLang="zh-CN" sz="2000" b="1" baseline="-25000">
                <a:solidFill>
                  <a:srgbClr val="000000"/>
                </a:solidFill>
                <a:latin typeface="Times New Roman" panose="02020603050405020304" pitchFamily="18" charset="0"/>
                <a:ea typeface="楷体_GB2312" pitchFamily="49" charset="-122"/>
              </a:rPr>
              <a:t>L</a:t>
            </a:r>
            <a:r>
              <a:rPr lang="en-US" altLang="zh-CN" sz="2000" b="1">
                <a:solidFill>
                  <a:srgbClr val="000000"/>
                </a:solidFill>
                <a:latin typeface="Times New Roman" panose="02020603050405020304" pitchFamily="18" charset="0"/>
                <a:ea typeface="楷体_GB2312" pitchFamily="49" charset="-122"/>
              </a:rPr>
              <a:t> = </a:t>
            </a: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c</a:t>
            </a:r>
            <a:r>
              <a:rPr lang="en-US" altLang="zh-CN" sz="2000" b="1">
                <a:solidFill>
                  <a:srgbClr val="000000"/>
                </a:solidFill>
                <a:latin typeface="Times New Roman" panose="02020603050405020304" pitchFamily="18" charset="0"/>
                <a:ea typeface="楷体_GB2312" pitchFamily="49" charset="-122"/>
              </a:rPr>
              <a:t> || </a:t>
            </a: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L</a:t>
            </a:r>
          </a:p>
        </p:txBody>
      </p:sp>
      <p:sp>
        <p:nvSpPr>
          <p:cNvPr id="25" name="Rectangle 21"/>
          <p:cNvSpPr>
            <a:spLocks noChangeArrowheads="1"/>
          </p:cNvSpPr>
          <p:nvPr/>
        </p:nvSpPr>
        <p:spPr bwMode="auto">
          <a:xfrm>
            <a:off x="3203575" y="4903788"/>
            <a:ext cx="2089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marL="476250" indent="-476250" algn="l">
              <a:defRPr sz="3600" b="1">
                <a:solidFill>
                  <a:schemeClr val="tx2"/>
                </a:solidFill>
                <a:latin typeface="Arial Narrow" pitchFamily="34" charset="0"/>
                <a:ea typeface="楷体_GB2312" pitchFamily="49" charset="-122"/>
              </a:defRPr>
            </a:lvl1pPr>
            <a:lvl2pPr marL="476250" indent="-476250" algn="l">
              <a:defRPr sz="3600" b="1">
                <a:solidFill>
                  <a:schemeClr val="tx2"/>
                </a:solidFill>
                <a:latin typeface="Arial Narrow" pitchFamily="34" charset="0"/>
                <a:ea typeface="楷体_GB2312" pitchFamily="49" charset="-122"/>
              </a:defRPr>
            </a:lvl2pPr>
            <a:lvl3pPr marL="476250" indent="-476250" algn="l">
              <a:defRPr sz="3600" b="1">
                <a:solidFill>
                  <a:schemeClr val="tx2"/>
                </a:solidFill>
                <a:latin typeface="Arial Narrow" pitchFamily="34" charset="0"/>
                <a:ea typeface="楷体_GB2312" pitchFamily="49" charset="-122"/>
              </a:defRPr>
            </a:lvl3pPr>
            <a:lvl4pPr marL="476250" indent="-476250" algn="l">
              <a:defRPr sz="3600" b="1">
                <a:solidFill>
                  <a:schemeClr val="tx2"/>
                </a:solidFill>
                <a:latin typeface="Arial Narrow" pitchFamily="34" charset="0"/>
                <a:ea typeface="楷体_GB2312" pitchFamily="49" charset="-122"/>
              </a:defRPr>
            </a:lvl4pPr>
            <a:lvl5pPr marL="476250" indent="-476250" algn="l">
              <a:defRPr sz="3600" b="1">
                <a:solidFill>
                  <a:schemeClr val="tx2"/>
                </a:solidFill>
                <a:latin typeface="Arial Narrow" pitchFamily="34" charset="0"/>
                <a:ea typeface="楷体_GB2312" pitchFamily="49" charset="-122"/>
              </a:defRPr>
            </a:lvl5pPr>
            <a:lvl6pPr marL="933450" indent="-476250" fontAlgn="base">
              <a:spcBef>
                <a:spcPct val="0"/>
              </a:spcBef>
              <a:spcAft>
                <a:spcPct val="0"/>
              </a:spcAft>
              <a:defRPr sz="3600" b="1">
                <a:solidFill>
                  <a:schemeClr val="tx2"/>
                </a:solidFill>
                <a:latin typeface="Arial Narrow" pitchFamily="34" charset="0"/>
                <a:ea typeface="楷体_GB2312" pitchFamily="49" charset="-122"/>
              </a:defRPr>
            </a:lvl6pPr>
            <a:lvl7pPr marL="1390650" indent="-476250" fontAlgn="base">
              <a:spcBef>
                <a:spcPct val="0"/>
              </a:spcBef>
              <a:spcAft>
                <a:spcPct val="0"/>
              </a:spcAft>
              <a:defRPr sz="3600" b="1">
                <a:solidFill>
                  <a:schemeClr val="tx2"/>
                </a:solidFill>
                <a:latin typeface="Arial Narrow" pitchFamily="34" charset="0"/>
                <a:ea typeface="楷体_GB2312" pitchFamily="49" charset="-122"/>
              </a:defRPr>
            </a:lvl7pPr>
            <a:lvl8pPr marL="1847850" indent="-476250" fontAlgn="base">
              <a:spcBef>
                <a:spcPct val="0"/>
              </a:spcBef>
              <a:spcAft>
                <a:spcPct val="0"/>
              </a:spcAft>
              <a:defRPr sz="3600" b="1">
                <a:solidFill>
                  <a:schemeClr val="tx2"/>
                </a:solidFill>
                <a:latin typeface="Arial Narrow" pitchFamily="34" charset="0"/>
                <a:ea typeface="楷体_GB2312" pitchFamily="49" charset="-122"/>
              </a:defRPr>
            </a:lvl8pPr>
            <a:lvl9pPr marL="2305050" indent="-47625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000" kern="0" dirty="0">
                <a:solidFill>
                  <a:srgbClr val="000000"/>
                </a:solidFill>
              </a:rPr>
              <a:t>则交流负载线为</a:t>
            </a:r>
          </a:p>
        </p:txBody>
      </p:sp>
      <p:sp>
        <p:nvSpPr>
          <p:cNvPr id="26" name="Rectangle 22"/>
          <p:cNvSpPr>
            <a:spLocks noChangeArrowheads="1"/>
          </p:cNvSpPr>
          <p:nvPr/>
        </p:nvSpPr>
        <p:spPr bwMode="auto">
          <a:xfrm>
            <a:off x="863600" y="5408613"/>
            <a:ext cx="46085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marL="476250" indent="-4762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4762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476250" indent="-47625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9334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13906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18478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23050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000" b="1" i="1">
                <a:solidFill>
                  <a:srgbClr val="000000"/>
                </a:solidFill>
                <a:latin typeface="Times New Roman" panose="02020603050405020304" pitchFamily="18" charset="0"/>
                <a:ea typeface="楷体_GB2312" pitchFamily="49" charset="-122"/>
              </a:rPr>
              <a:t>i</a:t>
            </a:r>
            <a:r>
              <a:rPr lang="en-US" altLang="zh-CN" sz="2000" b="1" baseline="-25000">
                <a:solidFill>
                  <a:srgbClr val="000000"/>
                </a:solidFill>
                <a:latin typeface="Times New Roman" panose="02020603050405020304" pitchFamily="18" charset="0"/>
                <a:ea typeface="楷体_GB2312" pitchFamily="49" charset="-122"/>
              </a:rPr>
              <a:t>C</a:t>
            </a:r>
            <a:r>
              <a:rPr lang="en-US" altLang="zh-CN" sz="2000" b="1">
                <a:solidFill>
                  <a:srgbClr val="000000"/>
                </a:solidFill>
                <a:latin typeface="Times New Roman" panose="02020603050405020304" pitchFamily="18" charset="0"/>
                <a:ea typeface="楷体_GB2312" pitchFamily="49" charset="-122"/>
              </a:rPr>
              <a:t> = (-1/</a:t>
            </a:r>
            <a:r>
              <a:rPr lang="en-US" altLang="zh-CN" sz="2000" b="1" i="1">
                <a:solidFill>
                  <a:srgbClr val="000000"/>
                </a:solidFill>
                <a:latin typeface="Times New Roman" panose="02020603050405020304" pitchFamily="18" charset="0"/>
                <a:ea typeface="楷体_GB2312" pitchFamily="49" charset="-122"/>
              </a:rPr>
              <a:t>R</a:t>
            </a:r>
            <a:r>
              <a:rPr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a:t>
            </a:r>
            <a:r>
              <a:rPr lang="en-US" altLang="zh-CN" sz="2000" b="1" baseline="-25000">
                <a:solidFill>
                  <a:srgbClr val="000000"/>
                </a:solidFill>
                <a:latin typeface="Times New Roman" panose="02020603050405020304" pitchFamily="18" charset="0"/>
                <a:ea typeface="楷体_GB2312" pitchFamily="49" charset="-122"/>
              </a:rPr>
              <a:t>L</a:t>
            </a: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 </a:t>
            </a:r>
            <a:r>
              <a:rPr lang="en-US" altLang="zh-CN" sz="2000" b="1" i="1">
                <a:solidFill>
                  <a:srgbClr val="000000"/>
                </a:solidFill>
                <a:latin typeface="Book Antiqua" panose="02040602050305030304" pitchFamily="18" charset="0"/>
                <a:ea typeface="楷体_GB2312" pitchFamily="49" charset="-122"/>
              </a:rPr>
              <a:t>v</a:t>
            </a:r>
            <a:r>
              <a:rPr lang="en-US" altLang="zh-CN" sz="2000" b="1" baseline="-25000">
                <a:solidFill>
                  <a:srgbClr val="000000"/>
                </a:solidFill>
                <a:latin typeface="Times New Roman" panose="02020603050405020304" pitchFamily="18" charset="0"/>
                <a:ea typeface="楷体_GB2312" pitchFamily="49" charset="-122"/>
              </a:rPr>
              <a:t>CE</a:t>
            </a:r>
            <a:r>
              <a:rPr lang="en-US" altLang="zh-CN" sz="2000" b="1" i="1">
                <a:solidFill>
                  <a:srgbClr val="000000"/>
                </a:solidFill>
                <a:latin typeface="Times New Roman" panose="02020603050405020304" pitchFamily="18" charset="0"/>
                <a:ea typeface="楷体_GB2312" pitchFamily="49" charset="-122"/>
              </a:rPr>
              <a:t> + </a:t>
            </a:r>
            <a:r>
              <a:rPr lang="en-US" altLang="zh-CN" sz="2000" b="1">
                <a:solidFill>
                  <a:srgbClr val="000000"/>
                </a:solidFill>
                <a:latin typeface="Times New Roman" panose="02020603050405020304" pitchFamily="18" charset="0"/>
                <a:ea typeface="楷体_GB2312" pitchFamily="49" charset="-122"/>
              </a:rPr>
              <a:t>(1/</a:t>
            </a:r>
            <a:r>
              <a:rPr lang="en-US" altLang="zh-CN" sz="2000" b="1" i="1">
                <a:solidFill>
                  <a:srgbClr val="000000"/>
                </a:solidFill>
                <a:latin typeface="Times New Roman" panose="02020603050405020304" pitchFamily="18" charset="0"/>
                <a:ea typeface="楷体_GB2312" pitchFamily="49" charset="-122"/>
              </a:rPr>
              <a:t>R</a:t>
            </a:r>
            <a:r>
              <a:rPr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a:t>
            </a:r>
            <a:r>
              <a:rPr lang="en-US" altLang="zh-CN" sz="2000" b="1" baseline="-25000">
                <a:solidFill>
                  <a:srgbClr val="000000"/>
                </a:solidFill>
                <a:latin typeface="Times New Roman" panose="02020603050405020304" pitchFamily="18" charset="0"/>
                <a:ea typeface="楷体_GB2312" pitchFamily="49" charset="-122"/>
              </a:rPr>
              <a:t>L</a:t>
            </a: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lang="en-US" altLang="zh-CN" sz="2000" b="1" i="1">
                <a:solidFill>
                  <a:srgbClr val="000000"/>
                </a:solidFill>
                <a:latin typeface="Times New Roman" panose="02020603050405020304" pitchFamily="18" charset="0"/>
                <a:ea typeface="楷体_GB2312" pitchFamily="49" charset="-122"/>
              </a:rPr>
              <a:t> V</a:t>
            </a:r>
            <a:r>
              <a:rPr lang="en-US" altLang="zh-CN" sz="2000" b="1" baseline="-25000">
                <a:solidFill>
                  <a:srgbClr val="000000"/>
                </a:solidFill>
                <a:latin typeface="Times New Roman" panose="02020603050405020304" pitchFamily="18" charset="0"/>
                <a:ea typeface="楷体_GB2312" pitchFamily="49" charset="-122"/>
              </a:rPr>
              <a:t>CEQ</a:t>
            </a: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lang="en-US" altLang="zh-CN" sz="2000" b="1" baseline="-25000">
                <a:solidFill>
                  <a:srgbClr val="000000"/>
                </a:solidFill>
                <a:latin typeface="Times New Roman" panose="02020603050405020304" pitchFamily="18" charset="0"/>
                <a:ea typeface="楷体_GB2312" pitchFamily="49" charset="-122"/>
              </a:rPr>
              <a:t>  </a:t>
            </a:r>
            <a:r>
              <a:rPr lang="en-US" altLang="zh-CN" sz="2000" b="1" i="1">
                <a:solidFill>
                  <a:srgbClr val="000000"/>
                </a:solidFill>
                <a:latin typeface="Times New Roman" panose="02020603050405020304" pitchFamily="18" charset="0"/>
                <a:ea typeface="楷体_GB2312" pitchFamily="49" charset="-122"/>
              </a:rPr>
              <a:t>I</a:t>
            </a:r>
            <a:r>
              <a:rPr lang="en-US" altLang="zh-CN" sz="2000" b="1" baseline="-25000">
                <a:solidFill>
                  <a:srgbClr val="000000"/>
                </a:solidFill>
                <a:latin typeface="Times New Roman" panose="02020603050405020304" pitchFamily="18" charset="0"/>
                <a:ea typeface="楷体_GB2312" pitchFamily="49" charset="-122"/>
              </a:rPr>
              <a:t>CQ</a:t>
            </a:r>
          </a:p>
        </p:txBody>
      </p:sp>
    </p:spTree>
    <p:extLst>
      <p:ext uri="{BB962C8B-B14F-4D97-AF65-F5344CB8AC3E}">
        <p14:creationId xmlns:p14="http://schemas.microsoft.com/office/powerpoint/2010/main" val="5033905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strips(downRight)">
                                      <p:cBhvr>
                                        <p:cTn id="7" dur="500"/>
                                        <p:tgtEl>
                                          <p:spTgt spid="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strips(downRight)">
                                      <p:cBhvr>
                                        <p:cTn id="12" dur="500"/>
                                        <p:tgtEl>
                                          <p:spTgt spid="2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up)">
                                      <p:cBhvr>
                                        <p:cTn id="17" dur="500"/>
                                        <p:tgtEl>
                                          <p:spTgt spid="2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4">
                                            <p:txEl>
                                              <p:pRg st="0" end="0"/>
                                            </p:txEl>
                                          </p:spTgt>
                                        </p:tgtEl>
                                        <p:attrNameLst>
                                          <p:attrName>style.visibility</p:attrName>
                                        </p:attrNameLst>
                                      </p:cBhvr>
                                      <p:to>
                                        <p:strVal val="visible"/>
                                      </p:to>
                                    </p:set>
                                    <p:animEffect transition="in" filter="wipe(up)">
                                      <p:cBhvr>
                                        <p:cTn id="22" dur="500"/>
                                        <p:tgtEl>
                                          <p:spTgt spid="24">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strips(downRight)">
                                      <p:cBhvr>
                                        <p:cTn id="27" dur="500"/>
                                        <p:tgtEl>
                                          <p:spTgt spid="2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up)">
                                      <p:cBhvr>
                                        <p:cTn id="3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3" grpId="0" autoUpdateAnimBg="0"/>
      <p:bldP spid="24" grpId="0" build="p" autoUpdateAnimBg="0"/>
      <p:bldP spid="25" grpId="0" autoUpdateAnimBg="0"/>
      <p:bldP spid="26"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标题 1"/>
          <p:cNvSpPr>
            <a:spLocks noGrp="1"/>
          </p:cNvSpPr>
          <p:nvPr>
            <p:ph type="title"/>
          </p:nvPr>
        </p:nvSpPr>
        <p:spPr>
          <a:xfrm>
            <a:off x="701675" y="71438"/>
            <a:ext cx="7888288" cy="646112"/>
          </a:xfrm>
        </p:spPr>
        <p:txBody>
          <a:bodyPr/>
          <a:lstStyle/>
          <a:p>
            <a:r>
              <a:rPr lang="en-US" altLang="zh-CN"/>
              <a:t>5.3.1  BJT</a:t>
            </a:r>
            <a:r>
              <a:rPr lang="zh-CN" altLang="en-US"/>
              <a:t>放大电路的图解分析法</a:t>
            </a:r>
          </a:p>
        </p:txBody>
      </p:sp>
      <p:grpSp>
        <p:nvGrpSpPr>
          <p:cNvPr id="50179" name="Group 2"/>
          <p:cNvGrpSpPr>
            <a:grpSpLocks/>
          </p:cNvGrpSpPr>
          <p:nvPr/>
        </p:nvGrpSpPr>
        <p:grpSpPr bwMode="auto">
          <a:xfrm>
            <a:off x="5111750" y="1300163"/>
            <a:ext cx="3781425" cy="2957512"/>
            <a:chOff x="3186" y="489"/>
            <a:chExt cx="2382" cy="1863"/>
          </a:xfrm>
        </p:grpSpPr>
        <p:sp>
          <p:nvSpPr>
            <p:cNvPr id="13" name="AutoShape 3" descr="新闻纸"/>
            <p:cNvSpPr>
              <a:spLocks noChangeArrowheads="1"/>
            </p:cNvSpPr>
            <p:nvPr/>
          </p:nvSpPr>
          <p:spPr bwMode="auto">
            <a:xfrm>
              <a:off x="3186" y="489"/>
              <a:ext cx="2382" cy="1863"/>
            </a:xfrm>
            <a:prstGeom prst="roundRect">
              <a:avLst>
                <a:gd name="adj" fmla="val 16667"/>
              </a:avLst>
            </a:prstGeom>
            <a:blipFill dpi="0" rotWithShape="0">
              <a:blip r:embed="rId3"/>
              <a:srcRect/>
              <a:tile tx="0" ty="0" sx="100000" sy="100000" flip="none" algn="tl"/>
            </a:blipFill>
            <a:ln>
              <a:noFill/>
            </a:ln>
            <a:effectLst/>
            <a:extLst>
              <a:ext uri="{91240B29-F687-4F45-9708-019B960494DF}">
                <a14:hiddenLine xmlns:a14="http://schemas.microsoft.com/office/drawing/2010/main" w="12700">
                  <a:solidFill>
                    <a:schemeClr val="accent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aphicFrame>
          <p:nvGraphicFramePr>
            <p:cNvPr id="50188" name="Object 4"/>
            <p:cNvGraphicFramePr>
              <a:graphicFrameLocks noChangeAspect="1"/>
            </p:cNvGraphicFramePr>
            <p:nvPr/>
          </p:nvGraphicFramePr>
          <p:xfrm>
            <a:off x="3269" y="540"/>
            <a:ext cx="2251" cy="1730"/>
          </p:xfrm>
          <a:graphic>
            <a:graphicData uri="http://schemas.openxmlformats.org/presentationml/2006/ole">
              <mc:AlternateContent xmlns:mc="http://schemas.openxmlformats.org/markup-compatibility/2006">
                <mc:Choice xmlns:v="urn:schemas-microsoft-com:vml" Requires="v">
                  <p:oleObj spid="_x0000_s18440" name="图片" r:id="rId4" imgW="2552700" imgH="1965960" progId="Word.Picture.8">
                    <p:embed/>
                  </p:oleObj>
                </mc:Choice>
                <mc:Fallback>
                  <p:oleObj name="图片" r:id="rId4" imgW="2552700" imgH="1965960" progId="Word.Picture.8">
                    <p:embed/>
                    <p:pic>
                      <p:nvPicPr>
                        <p:cNvPr id="5018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9" y="540"/>
                          <a:ext cx="2251" cy="17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aphicFrame>
        <p:nvGraphicFramePr>
          <p:cNvPr id="15" name="Object 5"/>
          <p:cNvGraphicFramePr>
            <a:graphicFrameLocks noChangeAspect="1"/>
          </p:cNvGraphicFramePr>
          <p:nvPr/>
        </p:nvGraphicFramePr>
        <p:xfrm>
          <a:off x="5243513" y="1381125"/>
          <a:ext cx="3573462" cy="2746375"/>
        </p:xfrm>
        <a:graphic>
          <a:graphicData uri="http://schemas.openxmlformats.org/presentationml/2006/ole">
            <mc:AlternateContent xmlns:mc="http://schemas.openxmlformats.org/markup-compatibility/2006">
              <mc:Choice xmlns:v="urn:schemas-microsoft-com:vml" Requires="v">
                <p:oleObj spid="_x0000_s18441" name="图片" r:id="rId6" imgW="2552700" imgH="1965960" progId="Word.Picture.8">
                  <p:embed/>
                </p:oleObj>
              </mc:Choice>
              <mc:Fallback>
                <p:oleObj name="图片" r:id="rId6" imgW="2552700" imgH="1965960" progId="Word.Picture.8">
                  <p:embed/>
                  <p:pic>
                    <p:nvPicPr>
                      <p:cNvPr id="15"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43513" y="1381125"/>
                        <a:ext cx="3573462" cy="2746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 name="Object 6"/>
          <p:cNvGraphicFramePr>
            <a:graphicFrameLocks noChangeAspect="1"/>
          </p:cNvGraphicFramePr>
          <p:nvPr/>
        </p:nvGraphicFramePr>
        <p:xfrm>
          <a:off x="5243513" y="1381125"/>
          <a:ext cx="3573462" cy="2746375"/>
        </p:xfrm>
        <a:graphic>
          <a:graphicData uri="http://schemas.openxmlformats.org/presentationml/2006/ole">
            <mc:AlternateContent xmlns:mc="http://schemas.openxmlformats.org/markup-compatibility/2006">
              <mc:Choice xmlns:v="urn:schemas-microsoft-com:vml" Requires="v">
                <p:oleObj spid="_x0000_s18442" name="图片" r:id="rId8" imgW="2552700" imgH="1965960" progId="Word.Picture.8">
                  <p:embed/>
                </p:oleObj>
              </mc:Choice>
              <mc:Fallback>
                <p:oleObj name="图片" r:id="rId8" imgW="2552700" imgH="1965960" progId="Word.Picture.8">
                  <p:embed/>
                  <p:pic>
                    <p:nvPicPr>
                      <p:cNvPr id="16"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43513" y="1381125"/>
                        <a:ext cx="3573462" cy="2746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 name="Text Box 15"/>
          <p:cNvSpPr txBox="1">
            <a:spLocks noChangeArrowheads="1"/>
          </p:cNvSpPr>
          <p:nvPr/>
        </p:nvSpPr>
        <p:spPr bwMode="auto">
          <a:xfrm>
            <a:off x="755650" y="2241550"/>
            <a:ext cx="4176713"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en-US" altLang="zh-CN" sz="2200" b="1">
                <a:solidFill>
                  <a:srgbClr val="CC0000"/>
                </a:solidFill>
                <a:latin typeface="Times New Roman" panose="02020603050405020304" pitchFamily="18" charset="0"/>
                <a:ea typeface="楷体_GB2312" pitchFamily="49" charset="-122"/>
              </a:rPr>
              <a:t>        </a:t>
            </a:r>
            <a:r>
              <a:rPr kumimoji="1" lang="zh-CN" altLang="en-US" sz="2200" b="1">
                <a:solidFill>
                  <a:srgbClr val="0000CC"/>
                </a:solidFill>
                <a:latin typeface="Times New Roman" panose="02020603050405020304" pitchFamily="18" charset="0"/>
                <a:ea typeface="楷体_GB2312" pitchFamily="49" charset="-122"/>
              </a:rPr>
              <a:t>交流负载线是有交流输入信号时</a:t>
            </a:r>
            <a:r>
              <a:rPr kumimoji="1" lang="en-US" altLang="zh-CN" sz="2200" b="1" i="1">
                <a:solidFill>
                  <a:srgbClr val="0000CC"/>
                </a:solidFill>
                <a:latin typeface="Times New Roman" panose="02020603050405020304" pitchFamily="18" charset="0"/>
                <a:ea typeface="楷体_GB2312" pitchFamily="49" charset="-122"/>
              </a:rPr>
              <a:t>Q</a:t>
            </a:r>
            <a:r>
              <a:rPr kumimoji="1" lang="zh-CN" altLang="en-US" sz="2200" b="1">
                <a:solidFill>
                  <a:srgbClr val="0000CC"/>
                </a:solidFill>
                <a:latin typeface="Times New Roman" panose="02020603050405020304" pitchFamily="18" charset="0"/>
                <a:ea typeface="楷体_GB2312" pitchFamily="49" charset="-122"/>
              </a:rPr>
              <a:t>点的运动轨迹。</a:t>
            </a:r>
            <a:r>
              <a:rPr kumimoji="1" lang="zh-CN" altLang="en-US" sz="2200" b="1">
                <a:solidFill>
                  <a:srgbClr val="000000"/>
                </a:solidFill>
                <a:latin typeface="Times New Roman" panose="02020603050405020304" pitchFamily="18" charset="0"/>
                <a:ea typeface="楷体_GB2312" pitchFamily="49" charset="-122"/>
              </a:rPr>
              <a:t>    </a:t>
            </a:r>
            <a:endParaRPr kumimoji="1" lang="zh-CN" altLang="en-US" sz="2200">
              <a:solidFill>
                <a:srgbClr val="000000"/>
              </a:solidFill>
              <a:latin typeface="Times New Roman" panose="02020603050405020304" pitchFamily="18" charset="0"/>
              <a:ea typeface="楷体_GB2312" pitchFamily="49" charset="-122"/>
            </a:endParaRPr>
          </a:p>
        </p:txBody>
      </p:sp>
      <p:sp>
        <p:nvSpPr>
          <p:cNvPr id="18" name="Rectangle 17"/>
          <p:cNvSpPr>
            <a:spLocks noChangeArrowheads="1"/>
          </p:cNvSpPr>
          <p:nvPr/>
        </p:nvSpPr>
        <p:spPr bwMode="auto">
          <a:xfrm>
            <a:off x="609600" y="1176338"/>
            <a:ext cx="42672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marL="476250" indent="-476250" algn="l">
              <a:defRPr sz="3600" b="1">
                <a:solidFill>
                  <a:schemeClr val="tx2"/>
                </a:solidFill>
                <a:latin typeface="Arial Narrow" pitchFamily="34" charset="0"/>
                <a:ea typeface="楷体_GB2312" pitchFamily="49" charset="-122"/>
              </a:defRPr>
            </a:lvl1pPr>
            <a:lvl2pPr marL="476250" indent="-476250" algn="l">
              <a:defRPr sz="3600" b="1">
                <a:solidFill>
                  <a:schemeClr val="tx2"/>
                </a:solidFill>
                <a:latin typeface="Arial Narrow" pitchFamily="34" charset="0"/>
                <a:ea typeface="楷体_GB2312" pitchFamily="49" charset="-122"/>
              </a:defRPr>
            </a:lvl2pPr>
            <a:lvl3pPr marL="476250" indent="-476250" algn="l">
              <a:defRPr sz="3600" b="1">
                <a:solidFill>
                  <a:schemeClr val="tx2"/>
                </a:solidFill>
                <a:latin typeface="Arial Narrow" pitchFamily="34" charset="0"/>
                <a:ea typeface="楷体_GB2312" pitchFamily="49" charset="-122"/>
              </a:defRPr>
            </a:lvl3pPr>
            <a:lvl4pPr marL="476250" indent="-476250" algn="l">
              <a:defRPr sz="3600" b="1">
                <a:solidFill>
                  <a:schemeClr val="tx2"/>
                </a:solidFill>
                <a:latin typeface="Arial Narrow" pitchFamily="34" charset="0"/>
                <a:ea typeface="楷体_GB2312" pitchFamily="49" charset="-122"/>
              </a:defRPr>
            </a:lvl4pPr>
            <a:lvl5pPr marL="476250" indent="-476250" algn="l">
              <a:defRPr sz="3600" b="1">
                <a:solidFill>
                  <a:schemeClr val="tx2"/>
                </a:solidFill>
                <a:latin typeface="Arial Narrow" pitchFamily="34" charset="0"/>
                <a:ea typeface="楷体_GB2312" pitchFamily="49" charset="-122"/>
              </a:defRPr>
            </a:lvl5pPr>
            <a:lvl6pPr marL="933450" indent="-476250" fontAlgn="base">
              <a:spcBef>
                <a:spcPct val="0"/>
              </a:spcBef>
              <a:spcAft>
                <a:spcPct val="0"/>
              </a:spcAft>
              <a:defRPr sz="3600" b="1">
                <a:solidFill>
                  <a:schemeClr val="tx2"/>
                </a:solidFill>
                <a:latin typeface="Arial Narrow" pitchFamily="34" charset="0"/>
                <a:ea typeface="楷体_GB2312" pitchFamily="49" charset="-122"/>
              </a:defRPr>
            </a:lvl6pPr>
            <a:lvl7pPr marL="1390650" indent="-476250" fontAlgn="base">
              <a:spcBef>
                <a:spcPct val="0"/>
              </a:spcBef>
              <a:spcAft>
                <a:spcPct val="0"/>
              </a:spcAft>
              <a:defRPr sz="3600" b="1">
                <a:solidFill>
                  <a:schemeClr val="tx2"/>
                </a:solidFill>
                <a:latin typeface="Arial Narrow" pitchFamily="34" charset="0"/>
                <a:ea typeface="楷体_GB2312" pitchFamily="49" charset="-122"/>
              </a:defRPr>
            </a:lvl7pPr>
            <a:lvl8pPr marL="1847850" indent="-476250" fontAlgn="base">
              <a:spcBef>
                <a:spcPct val="0"/>
              </a:spcBef>
              <a:spcAft>
                <a:spcPct val="0"/>
              </a:spcAft>
              <a:defRPr sz="3600" b="1">
                <a:solidFill>
                  <a:schemeClr val="tx2"/>
                </a:solidFill>
                <a:latin typeface="Arial Narrow" pitchFamily="34" charset="0"/>
                <a:ea typeface="楷体_GB2312" pitchFamily="49" charset="-122"/>
              </a:defRPr>
            </a:lvl8pPr>
            <a:lvl9pPr marL="2305050" indent="-47625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200" kern="0">
                <a:solidFill>
                  <a:srgbClr val="000000"/>
                </a:solidFill>
              </a:rPr>
              <a:t>交流负载线</a:t>
            </a:r>
          </a:p>
        </p:txBody>
      </p:sp>
      <p:sp>
        <p:nvSpPr>
          <p:cNvPr id="50184" name="Rectangle 20"/>
          <p:cNvSpPr>
            <a:spLocks noChangeArrowheads="1"/>
          </p:cNvSpPr>
          <p:nvPr/>
        </p:nvSpPr>
        <p:spPr bwMode="auto">
          <a:xfrm>
            <a:off x="539750" y="666750"/>
            <a:ext cx="6732588"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zh-CN" altLang="en-US" sz="2400" b="1">
                <a:solidFill>
                  <a:srgbClr val="000000"/>
                </a:solidFill>
                <a:latin typeface="Times New Roman" panose="02020603050405020304" pitchFamily="18" charset="0"/>
                <a:ea typeface="楷体_GB2312" pitchFamily="49" charset="-122"/>
              </a:rPr>
              <a:t>例</a:t>
            </a:r>
            <a:r>
              <a:rPr lang="en-US" altLang="zh-CN" sz="2400" b="1">
                <a:solidFill>
                  <a:srgbClr val="000000"/>
                </a:solidFill>
                <a:latin typeface="Times New Roman" panose="02020603050405020304" pitchFamily="18" charset="0"/>
                <a:ea typeface="楷体_GB2312" pitchFamily="49" charset="-122"/>
              </a:rPr>
              <a:t>5.3.1  </a:t>
            </a:r>
            <a:r>
              <a:rPr lang="zh-CN" altLang="en-US" sz="2400" b="1">
                <a:solidFill>
                  <a:srgbClr val="000000"/>
                </a:solidFill>
                <a:latin typeface="Times New Roman" panose="02020603050405020304" pitchFamily="18" charset="0"/>
                <a:ea typeface="楷体_GB2312" pitchFamily="49" charset="-122"/>
              </a:rPr>
              <a:t>阻容耦合共射极放大电路图解</a:t>
            </a:r>
          </a:p>
        </p:txBody>
      </p:sp>
      <p:sp>
        <p:nvSpPr>
          <p:cNvPr id="20" name="Rectangle 21"/>
          <p:cNvSpPr>
            <a:spLocks noChangeArrowheads="1"/>
          </p:cNvSpPr>
          <p:nvPr/>
        </p:nvSpPr>
        <p:spPr bwMode="auto">
          <a:xfrm>
            <a:off x="792163" y="1700213"/>
            <a:ext cx="46085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marL="476250" indent="-4762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4762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476250" indent="-47625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9334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13906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18478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23050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000" b="1" i="1">
                <a:solidFill>
                  <a:srgbClr val="000000"/>
                </a:solidFill>
                <a:latin typeface="Times New Roman" panose="02020603050405020304" pitchFamily="18" charset="0"/>
                <a:ea typeface="楷体_GB2312" pitchFamily="49" charset="-122"/>
              </a:rPr>
              <a:t>i</a:t>
            </a:r>
            <a:r>
              <a:rPr lang="en-US" altLang="zh-CN" sz="2000" b="1" baseline="-25000">
                <a:solidFill>
                  <a:srgbClr val="000000"/>
                </a:solidFill>
                <a:latin typeface="Times New Roman" panose="02020603050405020304" pitchFamily="18" charset="0"/>
                <a:ea typeface="楷体_GB2312" pitchFamily="49" charset="-122"/>
              </a:rPr>
              <a:t>C</a:t>
            </a:r>
            <a:r>
              <a:rPr lang="en-US" altLang="zh-CN" sz="2000" b="1">
                <a:solidFill>
                  <a:srgbClr val="000000"/>
                </a:solidFill>
                <a:latin typeface="Times New Roman" panose="02020603050405020304" pitchFamily="18" charset="0"/>
                <a:ea typeface="楷体_GB2312" pitchFamily="49" charset="-122"/>
              </a:rPr>
              <a:t> = (-1/</a:t>
            </a:r>
            <a:r>
              <a:rPr lang="en-US" altLang="zh-CN" sz="2000" b="1" i="1">
                <a:solidFill>
                  <a:srgbClr val="000000"/>
                </a:solidFill>
                <a:latin typeface="Times New Roman" panose="02020603050405020304" pitchFamily="18" charset="0"/>
                <a:ea typeface="楷体_GB2312" pitchFamily="49" charset="-122"/>
              </a:rPr>
              <a:t>R</a:t>
            </a:r>
            <a:r>
              <a:rPr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a:t>
            </a:r>
            <a:r>
              <a:rPr lang="en-US" altLang="zh-CN" sz="2000" b="1" baseline="-25000">
                <a:solidFill>
                  <a:srgbClr val="000000"/>
                </a:solidFill>
                <a:latin typeface="Times New Roman" panose="02020603050405020304" pitchFamily="18" charset="0"/>
                <a:ea typeface="楷体_GB2312" pitchFamily="49" charset="-122"/>
              </a:rPr>
              <a:t>L</a:t>
            </a: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 </a:t>
            </a:r>
            <a:r>
              <a:rPr lang="en-US" altLang="zh-CN" sz="2000" b="1" i="1">
                <a:solidFill>
                  <a:srgbClr val="000000"/>
                </a:solidFill>
                <a:latin typeface="Book Antiqua" panose="02040602050305030304" pitchFamily="18" charset="0"/>
                <a:ea typeface="楷体_GB2312" pitchFamily="49" charset="-122"/>
              </a:rPr>
              <a:t>v</a:t>
            </a:r>
            <a:r>
              <a:rPr lang="en-US" altLang="zh-CN" sz="2000" b="1" baseline="-25000">
                <a:solidFill>
                  <a:srgbClr val="000000"/>
                </a:solidFill>
                <a:latin typeface="Times New Roman" panose="02020603050405020304" pitchFamily="18" charset="0"/>
                <a:ea typeface="楷体_GB2312" pitchFamily="49" charset="-122"/>
              </a:rPr>
              <a:t>CE</a:t>
            </a:r>
            <a:r>
              <a:rPr lang="en-US" altLang="zh-CN" sz="2000" b="1" i="1">
                <a:solidFill>
                  <a:srgbClr val="000000"/>
                </a:solidFill>
                <a:latin typeface="Times New Roman" panose="02020603050405020304" pitchFamily="18" charset="0"/>
                <a:ea typeface="楷体_GB2312" pitchFamily="49" charset="-122"/>
              </a:rPr>
              <a:t> + </a:t>
            </a:r>
            <a:r>
              <a:rPr lang="en-US" altLang="zh-CN" sz="2000" b="1">
                <a:solidFill>
                  <a:srgbClr val="000000"/>
                </a:solidFill>
                <a:latin typeface="Times New Roman" panose="02020603050405020304" pitchFamily="18" charset="0"/>
                <a:ea typeface="楷体_GB2312" pitchFamily="49" charset="-122"/>
              </a:rPr>
              <a:t>(1/</a:t>
            </a:r>
            <a:r>
              <a:rPr lang="en-US" altLang="zh-CN" sz="2000" b="1" i="1">
                <a:solidFill>
                  <a:srgbClr val="000000"/>
                </a:solidFill>
                <a:latin typeface="Times New Roman" panose="02020603050405020304" pitchFamily="18" charset="0"/>
                <a:ea typeface="楷体_GB2312" pitchFamily="49" charset="-122"/>
              </a:rPr>
              <a:t>R</a:t>
            </a:r>
            <a:r>
              <a:rPr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a:t>
            </a:r>
            <a:r>
              <a:rPr lang="en-US" altLang="zh-CN" sz="2000" b="1" baseline="-25000">
                <a:solidFill>
                  <a:srgbClr val="000000"/>
                </a:solidFill>
                <a:latin typeface="Times New Roman" panose="02020603050405020304" pitchFamily="18" charset="0"/>
                <a:ea typeface="楷体_GB2312" pitchFamily="49" charset="-122"/>
              </a:rPr>
              <a:t>L</a:t>
            </a: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lang="en-US" altLang="zh-CN" sz="2000" b="1" i="1">
                <a:solidFill>
                  <a:srgbClr val="000000"/>
                </a:solidFill>
                <a:latin typeface="Times New Roman" panose="02020603050405020304" pitchFamily="18" charset="0"/>
                <a:ea typeface="楷体_GB2312" pitchFamily="49" charset="-122"/>
              </a:rPr>
              <a:t> V</a:t>
            </a:r>
            <a:r>
              <a:rPr lang="en-US" altLang="zh-CN" sz="2000" b="1" baseline="-25000">
                <a:solidFill>
                  <a:srgbClr val="000000"/>
                </a:solidFill>
                <a:latin typeface="Times New Roman" panose="02020603050405020304" pitchFamily="18" charset="0"/>
                <a:ea typeface="楷体_GB2312" pitchFamily="49" charset="-122"/>
              </a:rPr>
              <a:t>CEQ</a:t>
            </a: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lang="en-US" altLang="zh-CN" sz="2000" b="1" baseline="-25000">
                <a:solidFill>
                  <a:srgbClr val="000000"/>
                </a:solidFill>
                <a:latin typeface="Times New Roman" panose="02020603050405020304" pitchFamily="18" charset="0"/>
                <a:ea typeface="楷体_GB2312" pitchFamily="49" charset="-122"/>
              </a:rPr>
              <a:t>  </a:t>
            </a:r>
            <a:r>
              <a:rPr lang="en-US" altLang="zh-CN" sz="2000" b="1" i="1">
                <a:solidFill>
                  <a:srgbClr val="000000"/>
                </a:solidFill>
                <a:latin typeface="Times New Roman" panose="02020603050405020304" pitchFamily="18" charset="0"/>
                <a:ea typeface="楷体_GB2312" pitchFamily="49" charset="-122"/>
              </a:rPr>
              <a:t>I</a:t>
            </a:r>
            <a:r>
              <a:rPr lang="en-US" altLang="zh-CN" sz="2000" b="1" baseline="-25000">
                <a:solidFill>
                  <a:srgbClr val="000000"/>
                </a:solidFill>
                <a:latin typeface="Times New Roman" panose="02020603050405020304" pitchFamily="18" charset="0"/>
                <a:ea typeface="楷体_GB2312" pitchFamily="49" charset="-122"/>
              </a:rPr>
              <a:t>CQ</a:t>
            </a:r>
          </a:p>
        </p:txBody>
      </p:sp>
      <p:pic>
        <p:nvPicPr>
          <p:cNvPr id="199772" name="Picture 92" descr="43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3138" y="3357563"/>
            <a:ext cx="3976687"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98612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trips(downRight)">
                                      <p:cBhvr>
                                        <p:cTn id="12" dur="500"/>
                                        <p:tgtEl>
                                          <p:spTgt spid="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strips(downRight)">
                                      <p:cBhvr>
                                        <p:cTn id="22" dur="500"/>
                                        <p:tgtEl>
                                          <p:spTgt spid="1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2" fill="hold" nodeType="clickEffect">
                                  <p:stCondLst>
                                    <p:cond delay="0"/>
                                  </p:stCondLst>
                                  <p:childTnLst>
                                    <p:set>
                                      <p:cBhvr>
                                        <p:cTn id="26" dur="1" fill="hold">
                                          <p:stCondLst>
                                            <p:cond delay="0"/>
                                          </p:stCondLst>
                                        </p:cTn>
                                        <p:tgtEl>
                                          <p:spTgt spid="199772"/>
                                        </p:tgtEl>
                                        <p:attrNameLst>
                                          <p:attrName>style.visibility</p:attrName>
                                        </p:attrNameLst>
                                      </p:cBhvr>
                                      <p:to>
                                        <p:strVal val="visible"/>
                                      </p:to>
                                    </p:set>
                                    <p:animEffect transition="in" filter="wipe(right)">
                                      <p:cBhvr>
                                        <p:cTn id="27" dur="500"/>
                                        <p:tgtEl>
                                          <p:spTgt spid="199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p:cNvGraphicFramePr>
            <a:graphicFrameLocks noChangeAspect="1"/>
          </p:cNvGraphicFramePr>
          <p:nvPr/>
        </p:nvGraphicFramePr>
        <p:xfrm>
          <a:off x="4787900" y="1412875"/>
          <a:ext cx="4043363" cy="3055938"/>
        </p:xfrm>
        <a:graphic>
          <a:graphicData uri="http://schemas.openxmlformats.org/presentationml/2006/ole">
            <mc:AlternateContent xmlns:mc="http://schemas.openxmlformats.org/markup-compatibility/2006">
              <mc:Choice xmlns:v="urn:schemas-microsoft-com:vml" Requires="v">
                <p:oleObj spid="_x0000_s19460" name="Picture" r:id="rId3" imgW="2246439" imgH="1697670" progId="Word.Picture.8">
                  <p:embed/>
                </p:oleObj>
              </mc:Choice>
              <mc:Fallback>
                <p:oleObj name="Picture" r:id="rId3" imgW="2246439" imgH="1697670" progId="Word.Picture.8">
                  <p:embed/>
                  <p:pic>
                    <p:nvPicPr>
                      <p:cNvPr id="4" name="对象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1412875"/>
                        <a:ext cx="4043363" cy="305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7347" name="标题 1"/>
          <p:cNvSpPr>
            <a:spLocks noGrp="1"/>
          </p:cNvSpPr>
          <p:nvPr>
            <p:ph type="title"/>
          </p:nvPr>
        </p:nvSpPr>
        <p:spPr>
          <a:xfrm>
            <a:off x="701675" y="71438"/>
            <a:ext cx="7888288" cy="646112"/>
          </a:xfrm>
        </p:spPr>
        <p:txBody>
          <a:bodyPr/>
          <a:lstStyle/>
          <a:p>
            <a:r>
              <a:rPr lang="en-US" altLang="zh-CN"/>
              <a:t>4.3.1  </a:t>
            </a:r>
            <a:r>
              <a:rPr lang="zh-CN" altLang="en-US"/>
              <a:t>用图解方法确定静态工作点</a:t>
            </a:r>
            <a:r>
              <a:rPr lang="en-US" altLang="zh-CN" i="1"/>
              <a:t>Q</a:t>
            </a:r>
            <a:endParaRPr lang="zh-CN" altLang="en-US" i="1"/>
          </a:p>
        </p:txBody>
      </p:sp>
      <p:sp>
        <p:nvSpPr>
          <p:cNvPr id="16" name="Rectangle 4"/>
          <p:cNvSpPr>
            <a:spLocks noChangeArrowheads="1"/>
          </p:cNvSpPr>
          <p:nvPr/>
        </p:nvSpPr>
        <p:spPr bwMode="auto">
          <a:xfrm>
            <a:off x="611188" y="765175"/>
            <a:ext cx="8029575"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10000"/>
              </a:lnSpc>
              <a:spcBef>
                <a:spcPct val="0"/>
              </a:spcBef>
              <a:buFontTx/>
              <a:buNone/>
            </a:pPr>
            <a:r>
              <a:rPr lang="en-US" altLang="zh-CN" sz="2300" b="1">
                <a:solidFill>
                  <a:srgbClr val="000000"/>
                </a:solidFill>
                <a:latin typeface="Times New Roman" panose="02020603050405020304" pitchFamily="18" charset="0"/>
                <a:ea typeface="楷体_GB2312" pitchFamily="49" charset="-122"/>
              </a:rPr>
              <a:t>        </a:t>
            </a:r>
            <a:r>
              <a:rPr lang="zh-CN" altLang="en-US" sz="2300" b="1">
                <a:solidFill>
                  <a:srgbClr val="000000"/>
                </a:solidFill>
                <a:latin typeface="Times New Roman" panose="02020603050405020304" pitchFamily="18" charset="0"/>
                <a:ea typeface="楷体_GB2312" pitchFamily="49" charset="-122"/>
              </a:rPr>
              <a:t>采用图解法分析静态工作点，必须已知</a:t>
            </a:r>
            <a:r>
              <a:rPr lang="en-US" altLang="zh-CN" sz="2300" b="1">
                <a:solidFill>
                  <a:srgbClr val="000000"/>
                </a:solidFill>
                <a:latin typeface="Times New Roman" panose="02020603050405020304" pitchFamily="18" charset="0"/>
                <a:ea typeface="楷体_GB2312" pitchFamily="49" charset="-122"/>
              </a:rPr>
              <a:t>FET</a:t>
            </a:r>
            <a:r>
              <a:rPr lang="zh-CN" altLang="en-US" sz="2300" b="1">
                <a:solidFill>
                  <a:srgbClr val="000000"/>
                </a:solidFill>
                <a:latin typeface="Times New Roman" panose="02020603050405020304" pitchFamily="18" charset="0"/>
                <a:ea typeface="楷体_GB2312" pitchFamily="49" charset="-122"/>
              </a:rPr>
              <a:t>的输出特性曲线。</a:t>
            </a:r>
          </a:p>
        </p:txBody>
      </p:sp>
      <p:sp>
        <p:nvSpPr>
          <p:cNvPr id="20" name="Rectangle 28"/>
          <p:cNvSpPr>
            <a:spLocks noChangeArrowheads="1"/>
          </p:cNvSpPr>
          <p:nvPr/>
        </p:nvSpPr>
        <p:spPr bwMode="auto">
          <a:xfrm>
            <a:off x="611188" y="1736725"/>
            <a:ext cx="3529012"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82800" anchor="b">
            <a:spAutoFit/>
          </a:bodyPr>
          <a:lstStyle>
            <a:lvl1pPr marL="476250" indent="-4762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4762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476250" indent="-47625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9334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13906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18478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23050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300" b="1">
                <a:solidFill>
                  <a:srgbClr val="000000"/>
                </a:solidFill>
                <a:latin typeface="Times New Roman" panose="02020603050405020304" pitchFamily="18" charset="0"/>
                <a:ea typeface="楷体_GB2312" pitchFamily="49" charset="-122"/>
              </a:rPr>
              <a:t>静态：</a:t>
            </a:r>
            <a:r>
              <a:rPr lang="en-US" altLang="zh-CN" sz="2300" b="1" i="1">
                <a:solidFill>
                  <a:srgbClr val="000000"/>
                </a:solidFill>
                <a:latin typeface="Book Antiqua" panose="02040602050305030304" pitchFamily="18" charset="0"/>
                <a:ea typeface="楷体_GB2312" pitchFamily="49" charset="-122"/>
              </a:rPr>
              <a:t>v</a:t>
            </a:r>
            <a:r>
              <a:rPr lang="en-US" altLang="zh-CN" sz="2300" b="1" baseline="-25000">
                <a:solidFill>
                  <a:srgbClr val="000000"/>
                </a:solidFill>
                <a:latin typeface="Times New Roman" panose="02020603050405020304" pitchFamily="18" charset="0"/>
                <a:ea typeface="楷体_GB2312" pitchFamily="49" charset="-122"/>
              </a:rPr>
              <a:t>i</a:t>
            </a:r>
            <a:r>
              <a:rPr lang="en-US" altLang="zh-CN" sz="2300" b="1" i="1">
                <a:solidFill>
                  <a:srgbClr val="000000"/>
                </a:solidFill>
                <a:latin typeface="Times New Roman" panose="02020603050405020304" pitchFamily="18" charset="0"/>
                <a:ea typeface="楷体_GB2312" pitchFamily="49" charset="-122"/>
              </a:rPr>
              <a:t> </a:t>
            </a:r>
            <a:r>
              <a:rPr lang="en-US" altLang="zh-CN" sz="2300" b="1">
                <a:solidFill>
                  <a:srgbClr val="000000"/>
                </a:solidFill>
                <a:latin typeface="Times New Roman" panose="02020603050405020304" pitchFamily="18" charset="0"/>
                <a:ea typeface="楷体_GB2312" pitchFamily="49" charset="-122"/>
              </a:rPr>
              <a:t>= 0</a:t>
            </a:r>
          </a:p>
        </p:txBody>
      </p:sp>
      <p:sp>
        <p:nvSpPr>
          <p:cNvPr id="24" name="Text Box 33"/>
          <p:cNvSpPr txBox="1">
            <a:spLocks noChangeArrowheads="1"/>
          </p:cNvSpPr>
          <p:nvPr/>
        </p:nvSpPr>
        <p:spPr bwMode="auto">
          <a:xfrm>
            <a:off x="684213" y="2168525"/>
            <a:ext cx="2374900" cy="5492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400" b="1">
                <a:solidFill>
                  <a:srgbClr val="800000"/>
                </a:solidFill>
                <a:latin typeface="Times New Roman" panose="02020603050405020304" pitchFamily="18" charset="0"/>
                <a:ea typeface="楷体_GB2312" pitchFamily="49" charset="-122"/>
                <a:sym typeface="Symbol" panose="05050102010706020507" pitchFamily="18" charset="2"/>
              </a:rPr>
              <a:t>  </a:t>
            </a:r>
            <a:r>
              <a:rPr kumimoji="1" lang="zh-CN" altLang="en-US" sz="2400" b="1">
                <a:solidFill>
                  <a:srgbClr val="000000"/>
                </a:solidFill>
                <a:latin typeface="Times New Roman" panose="02020603050405020304" pitchFamily="18" charset="0"/>
                <a:ea typeface="楷体_GB2312" pitchFamily="49" charset="-122"/>
              </a:rPr>
              <a:t>输入回路</a:t>
            </a:r>
            <a:endParaRPr kumimoji="1" lang="zh-CN" altLang="en-US" sz="2400" b="1" baseline="-25000">
              <a:solidFill>
                <a:srgbClr val="000000"/>
              </a:solidFill>
              <a:latin typeface="Times New Roman" panose="02020603050405020304" pitchFamily="18" charset="0"/>
              <a:ea typeface="楷体_GB2312" pitchFamily="49" charset="-122"/>
            </a:endParaRPr>
          </a:p>
        </p:txBody>
      </p:sp>
      <p:sp>
        <p:nvSpPr>
          <p:cNvPr id="25" name="Text Box 34"/>
          <p:cNvSpPr txBox="1">
            <a:spLocks noChangeArrowheads="1"/>
          </p:cNvSpPr>
          <p:nvPr/>
        </p:nvSpPr>
        <p:spPr bwMode="auto">
          <a:xfrm>
            <a:off x="1871663" y="2708275"/>
            <a:ext cx="2771775" cy="5492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GS</a:t>
            </a:r>
            <a:r>
              <a:rPr kumimoji="1" lang="en-US" altLang="zh-CN" sz="2400" b="1">
                <a:solidFill>
                  <a:srgbClr val="000000"/>
                </a:solidFill>
                <a:latin typeface="Times New Roman" panose="02020603050405020304" pitchFamily="18" charset="0"/>
                <a:ea typeface="楷体_GB2312" pitchFamily="49" charset="-122"/>
              </a:rPr>
              <a:t> =</a:t>
            </a:r>
            <a:r>
              <a:rPr kumimoji="1" lang="en-US" altLang="zh-CN" b="1">
                <a:solidFill>
                  <a:srgbClr val="000000"/>
                </a:solidFill>
                <a:latin typeface="Arial Narrow" panose="020B0606020202030204" pitchFamily="34" charset="0"/>
              </a:rPr>
              <a:t> </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GG</a:t>
            </a:r>
            <a:r>
              <a:rPr kumimoji="1" lang="en-US" altLang="zh-CN" sz="2400" b="1">
                <a:solidFill>
                  <a:srgbClr val="000000"/>
                </a:solidFill>
                <a:latin typeface="Times New Roman" panose="02020603050405020304" pitchFamily="18" charset="0"/>
                <a:ea typeface="楷体_GB2312" pitchFamily="49" charset="-122"/>
              </a:rPr>
              <a:t> =</a:t>
            </a:r>
            <a:r>
              <a:rPr kumimoji="1" lang="en-US" altLang="zh-CN" b="1">
                <a:solidFill>
                  <a:srgbClr val="000000"/>
                </a:solidFill>
                <a:latin typeface="Arial Narrow" panose="020B0606020202030204" pitchFamily="34" charset="0"/>
              </a:rPr>
              <a:t> </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GSQ</a:t>
            </a:r>
          </a:p>
        </p:txBody>
      </p:sp>
      <p:sp>
        <p:nvSpPr>
          <p:cNvPr id="26" name="Text Box 35"/>
          <p:cNvSpPr txBox="1">
            <a:spLocks noChangeArrowheads="1"/>
          </p:cNvSpPr>
          <p:nvPr/>
        </p:nvSpPr>
        <p:spPr bwMode="auto">
          <a:xfrm>
            <a:off x="674688" y="3392488"/>
            <a:ext cx="2241550" cy="5492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400" b="1">
                <a:solidFill>
                  <a:srgbClr val="800000"/>
                </a:solidFill>
                <a:latin typeface="Times New Roman" panose="02020603050405020304" pitchFamily="18" charset="0"/>
                <a:ea typeface="楷体_GB2312" pitchFamily="49" charset="-122"/>
                <a:sym typeface="Symbol" panose="05050102010706020507" pitchFamily="18" charset="2"/>
              </a:rPr>
              <a:t>  </a:t>
            </a:r>
            <a:r>
              <a:rPr kumimoji="1" lang="zh-CN" altLang="en-US" sz="2400" b="1">
                <a:solidFill>
                  <a:srgbClr val="000000"/>
                </a:solidFill>
                <a:latin typeface="Times New Roman" panose="02020603050405020304" pitchFamily="18" charset="0"/>
                <a:ea typeface="楷体_GB2312" pitchFamily="49" charset="-122"/>
              </a:rPr>
              <a:t>输出回路</a:t>
            </a:r>
            <a:endParaRPr kumimoji="1" lang="zh-CN" altLang="en-US" sz="2400" b="1" baseline="-25000">
              <a:solidFill>
                <a:srgbClr val="000000"/>
              </a:solidFill>
              <a:latin typeface="Times New Roman" panose="02020603050405020304" pitchFamily="18" charset="0"/>
              <a:ea typeface="楷体_GB2312" pitchFamily="49" charset="-122"/>
            </a:endParaRPr>
          </a:p>
        </p:txBody>
      </p:sp>
      <mc:AlternateContent xmlns:mc="http://schemas.openxmlformats.org/markup-compatibility/2006" xmlns:a14="http://schemas.microsoft.com/office/drawing/2010/main">
        <mc:Choice Requires="a14">
          <p:sp>
            <p:nvSpPr>
              <p:cNvPr id="27" name="Text Box 36"/>
              <p:cNvSpPr txBox="1">
                <a:spLocks noChangeArrowheads="1"/>
              </p:cNvSpPr>
              <p:nvPr/>
            </p:nvSpPr>
            <p:spPr bwMode="auto">
              <a:xfrm>
                <a:off x="1655763" y="3968750"/>
                <a:ext cx="3132137" cy="1005019"/>
              </a:xfrm>
              <a:prstGeom prst="rect">
                <a:avLst/>
              </a:prstGeom>
              <a:noFill/>
              <a:ln>
                <a:noFill/>
              </a:ln>
              <a:effectLst/>
              <a:extLst>
                <a:ext uri="{909E8E84-426E-40DD-AFC4-6F175D3DCCD1}">
                  <a14:hiddenFill>
                    <a:solidFill>
                      <a:srgbClr val="FFFFCC"/>
                    </a:solidFill>
                  </a14:hiddenFill>
                </a:ext>
                <a:ext uri="{91240B29-F687-4F45-9708-019B960494DF}">
                  <a14:hiddenLine w="12700" cap="sq">
                    <a:solidFill>
                      <a:schemeClr val="tx1"/>
                    </a:solidFill>
                    <a:miter lim="800000"/>
                    <a:headEnd type="none" w="sm" len="sm"/>
                    <a:tailEnd type="none" w="sm" len="sm"/>
                  </a14:hiddenLine>
                </a:ext>
                <a:ext uri="{AF507438-7753-43E0-B8FC-AC1667EBCBE1}">
                  <a14:hiddenEffects>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14:m>
                  <m:oMathPara xmlns:m="http://schemas.openxmlformats.org/officeDocument/2006/math">
                    <m:oMathParaPr>
                      <m:jc m:val="centerGroup"/>
                    </m:oMathParaPr>
                    <m:oMath xmlns:m="http://schemas.openxmlformats.org/officeDocument/2006/math">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𝑣</m:t>
                          </m:r>
                        </m:e>
                        <m:sub>
                          <m:r>
                            <m:rPr>
                              <m:sty m:val="p"/>
                            </m:rPr>
                            <a:rPr lang="en-US" altLang="zh-CN" sz="2400">
                              <a:latin typeface="Cambria Math" panose="02040503050406030204" pitchFamily="18" charset="0"/>
                            </a:rPr>
                            <m:t>DS</m:t>
                          </m:r>
                        </m:sub>
                      </m:sSub>
                      <m:r>
                        <a:rPr lang="en-US" altLang="zh-CN" sz="2400" i="1">
                          <a:latin typeface="Cambria Math" panose="02040503050406030204" pitchFamily="18" charset="0"/>
                        </a:rPr>
                        <m:t>=</m:t>
                      </m:r>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𝑉</m:t>
                          </m:r>
                        </m:e>
                        <m:sub>
                          <m:r>
                            <m:rPr>
                              <m:sty m:val="p"/>
                            </m:rPr>
                            <a:rPr lang="en-US" altLang="zh-CN" sz="2400">
                              <a:latin typeface="Cambria Math" panose="02040503050406030204" pitchFamily="18" charset="0"/>
                            </a:rPr>
                            <m:t>DD</m:t>
                          </m:r>
                        </m:sub>
                      </m:sSub>
                      <m:r>
                        <a:rPr lang="en-US" altLang="zh-CN" sz="2400" i="1">
                          <a:latin typeface="Cambria Math" panose="02040503050406030204" pitchFamily="18" charset="0"/>
                        </a:rPr>
                        <m:t>−</m:t>
                      </m:r>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𝑖</m:t>
                          </m:r>
                        </m:e>
                        <m:sub>
                          <m:r>
                            <m:rPr>
                              <m:sty m:val="p"/>
                            </m:rPr>
                            <a:rPr lang="en-US" altLang="zh-CN" sz="2400">
                              <a:latin typeface="Cambria Math" panose="02040503050406030204" pitchFamily="18" charset="0"/>
                            </a:rPr>
                            <m:t>D</m:t>
                          </m:r>
                        </m:sub>
                      </m:sSub>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𝑅</m:t>
                          </m:r>
                        </m:e>
                        <m:sub>
                          <m:r>
                            <m:rPr>
                              <m:sty m:val="p"/>
                            </m:rPr>
                            <a:rPr lang="en-US" altLang="zh-CN" sz="2400">
                              <a:latin typeface="Cambria Math" panose="02040503050406030204" pitchFamily="18" charset="0"/>
                            </a:rPr>
                            <m:t>d</m:t>
                          </m:r>
                        </m:sub>
                      </m:sSub>
                    </m:oMath>
                  </m:oMathPara>
                </a14:m>
                <a:endParaRPr kumimoji="1" lang="en-US" altLang="zh-CN" sz="3200" b="1" baseline="-25000" dirty="0">
                  <a:solidFill>
                    <a:srgbClr val="000000"/>
                  </a:solidFill>
                  <a:latin typeface="Times New Roman" panose="02020603050405020304" pitchFamily="18" charset="0"/>
                  <a:ea typeface="楷体_GB2312" pitchFamily="49" charset="-122"/>
                </a:endParaRPr>
              </a:p>
              <a:p>
                <a:pPr>
                  <a:lnSpc>
                    <a:spcPct val="125000"/>
                  </a:lnSpc>
                </a:pPr>
                <a:r>
                  <a:rPr kumimoji="1" lang="zh-CN" altLang="en-US" sz="2400" b="1" dirty="0">
                    <a:solidFill>
                      <a:srgbClr val="000000"/>
                    </a:solidFill>
                    <a:latin typeface="Times New Roman" panose="02020603050405020304" pitchFamily="18" charset="0"/>
                    <a:ea typeface="楷体_GB2312" pitchFamily="49" charset="-122"/>
                  </a:rPr>
                  <a:t>（直流负载线）</a:t>
                </a:r>
              </a:p>
            </p:txBody>
          </p:sp>
        </mc:Choice>
        <mc:Fallback xmlns="">
          <p:sp>
            <p:nvSpPr>
              <p:cNvPr id="27" name="Text Box 36"/>
              <p:cNvSpPr txBox="1">
                <a:spLocks noRot="1" noChangeAspect="1" noMove="1" noResize="1" noEditPoints="1" noAdjustHandles="1" noChangeArrowheads="1" noChangeShapeType="1" noTextEdit="1"/>
              </p:cNvSpPr>
              <p:nvPr/>
            </p:nvSpPr>
            <p:spPr bwMode="auto">
              <a:xfrm>
                <a:off x="1655763" y="3968750"/>
                <a:ext cx="3132137" cy="1005019"/>
              </a:xfrm>
              <a:prstGeom prst="rect">
                <a:avLst/>
              </a:prstGeom>
              <a:blipFill>
                <a:blip r:embed="rId5"/>
                <a:stretch>
                  <a:fillRect l="-3119" b="-6667"/>
                </a:stretch>
              </a:blip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p:sp>
        <p:nvSpPr>
          <p:cNvPr id="28" name="Text Box 37"/>
          <p:cNvSpPr txBox="1">
            <a:spLocks noChangeArrowheads="1"/>
          </p:cNvSpPr>
          <p:nvPr/>
        </p:nvSpPr>
        <p:spPr bwMode="auto">
          <a:xfrm>
            <a:off x="827088" y="5121275"/>
            <a:ext cx="7561262" cy="5492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zh-CN" altLang="en-US" sz="2400" b="1">
                <a:solidFill>
                  <a:srgbClr val="000000"/>
                </a:solidFill>
                <a:latin typeface="Times New Roman" panose="02020603050405020304" pitchFamily="18" charset="0"/>
                <a:ea typeface="楷体_GB2312" pitchFamily="49" charset="-122"/>
              </a:rPr>
              <a:t>输出回路左侧的</a:t>
            </a:r>
            <a:r>
              <a:rPr kumimoji="1" lang="en-US" altLang="zh-CN" sz="2400" b="1">
                <a:solidFill>
                  <a:srgbClr val="000000"/>
                </a:solidFill>
                <a:latin typeface="Times New Roman" panose="02020603050405020304" pitchFamily="18" charset="0"/>
                <a:ea typeface="楷体_GB2312" pitchFamily="49" charset="-122"/>
              </a:rPr>
              <a:t>FET</a:t>
            </a:r>
            <a:r>
              <a:rPr kumimoji="1" lang="zh-CN" altLang="en-US" sz="2400" b="1">
                <a:solidFill>
                  <a:srgbClr val="000000"/>
                </a:solidFill>
                <a:latin typeface="Times New Roman" panose="02020603050405020304" pitchFamily="18" charset="0"/>
                <a:ea typeface="楷体_GB2312" pitchFamily="49" charset="-122"/>
              </a:rPr>
              <a:t>端口可用输出特性曲线描述</a:t>
            </a:r>
            <a:endParaRPr kumimoji="1" lang="zh-CN" altLang="en-US" sz="2400" b="1" baseline="-25000">
              <a:solidFill>
                <a:srgbClr val="000000"/>
              </a:solidFill>
              <a:latin typeface="Times New Roman" panose="02020603050405020304" pitchFamily="18" charset="0"/>
              <a:ea typeface="楷体_GB2312" pitchFamily="49" charset="-122"/>
            </a:endParaRPr>
          </a:p>
        </p:txBody>
      </p:sp>
      <p:sp>
        <p:nvSpPr>
          <p:cNvPr id="57355" name="Rectangle 5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9" name="Text Box 6"/>
          <p:cNvSpPr txBox="1">
            <a:spLocks noChangeArrowheads="1"/>
          </p:cNvSpPr>
          <p:nvPr/>
        </p:nvSpPr>
        <p:spPr bwMode="auto">
          <a:xfrm>
            <a:off x="5795963" y="4514850"/>
            <a:ext cx="22685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000" b="1">
                <a:solidFill>
                  <a:srgbClr val="000000"/>
                </a:solidFill>
                <a:latin typeface="楷体_GB2312" pitchFamily="49" charset="-122"/>
                <a:ea typeface="楷体_GB2312" pitchFamily="49" charset="-122"/>
              </a:rPr>
              <a:t>  </a:t>
            </a:r>
            <a:r>
              <a:rPr kumimoji="1" lang="zh-CN" altLang="en-US" sz="2000" b="1">
                <a:solidFill>
                  <a:srgbClr val="000000"/>
                </a:solidFill>
                <a:latin typeface="楷体_GB2312" pitchFamily="49" charset="-122"/>
                <a:ea typeface="楷体_GB2312" pitchFamily="49" charset="-122"/>
              </a:rPr>
              <a:t>共源放大电路</a:t>
            </a:r>
          </a:p>
        </p:txBody>
      </p:sp>
    </p:spTree>
    <p:extLst>
      <p:ext uri="{BB962C8B-B14F-4D97-AF65-F5344CB8AC3E}">
        <p14:creationId xmlns:p14="http://schemas.microsoft.com/office/powerpoint/2010/main" val="30635217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up)">
                                      <p:cBhvr>
                                        <p:cTn id="20" dur="500"/>
                                        <p:tgtEl>
                                          <p:spTgt spid="20"/>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6"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strips(downRight)">
                                      <p:cBhvr>
                                        <p:cTn id="25" dur="500"/>
                                        <p:tgtEl>
                                          <p:spTgt spid="2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strips(downRight)">
                                      <p:cBhvr>
                                        <p:cTn id="30" dur="500"/>
                                        <p:tgtEl>
                                          <p:spTgt spid="2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500"/>
                                        <p:tgtEl>
                                          <p:spTgt spid="27"/>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20" grpId="0" autoUpdateAnimBg="0"/>
      <p:bldP spid="24" grpId="0"/>
      <p:bldP spid="25" grpId="0"/>
      <p:bldP spid="26" grpId="0"/>
      <p:bldP spid="27" grpId="0"/>
      <p:bldP spid="28" grpId="0"/>
      <p:bldP spid="2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对象 4"/>
          <p:cNvGraphicFramePr>
            <a:graphicFrameLocks noChangeAspect="1"/>
          </p:cNvGraphicFramePr>
          <p:nvPr/>
        </p:nvGraphicFramePr>
        <p:xfrm>
          <a:off x="611188" y="836613"/>
          <a:ext cx="4098925" cy="4067175"/>
        </p:xfrm>
        <a:graphic>
          <a:graphicData uri="http://schemas.openxmlformats.org/presentationml/2006/ole">
            <mc:AlternateContent xmlns:mc="http://schemas.openxmlformats.org/markup-compatibility/2006">
              <mc:Choice xmlns:v="urn:schemas-microsoft-com:vml" Requires="v">
                <p:oleObj spid="_x0000_s20486" name="Picture" r:id="rId3" imgW="2561946" imgH="2541648" progId="Word.Picture.8">
                  <p:embed/>
                </p:oleObj>
              </mc:Choice>
              <mc:Fallback>
                <p:oleObj name="Picture" r:id="rId3" imgW="2561946" imgH="2541648" progId="Word.Picture.8">
                  <p:embed/>
                  <p:pic>
                    <p:nvPicPr>
                      <p:cNvPr id="5" name="对象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836613"/>
                        <a:ext cx="4098925"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8371" name="标题 1"/>
          <p:cNvSpPr>
            <a:spLocks noGrp="1"/>
          </p:cNvSpPr>
          <p:nvPr>
            <p:ph type="title"/>
          </p:nvPr>
        </p:nvSpPr>
        <p:spPr>
          <a:xfrm>
            <a:off x="701675" y="71438"/>
            <a:ext cx="7888288" cy="646112"/>
          </a:xfrm>
        </p:spPr>
        <p:txBody>
          <a:bodyPr/>
          <a:lstStyle/>
          <a:p>
            <a:r>
              <a:rPr lang="en-US" altLang="zh-CN"/>
              <a:t>4.3.1  </a:t>
            </a:r>
            <a:r>
              <a:rPr lang="zh-CN" altLang="en-US"/>
              <a:t>用图解方法确定静态工作点</a:t>
            </a:r>
            <a:r>
              <a:rPr lang="en-US" altLang="zh-CN" i="1"/>
              <a:t>Q</a:t>
            </a:r>
            <a:endParaRPr lang="zh-CN" altLang="en-US"/>
          </a:p>
        </p:txBody>
      </p:sp>
      <p:grpSp>
        <p:nvGrpSpPr>
          <p:cNvPr id="29" name="Group 36"/>
          <p:cNvGrpSpPr>
            <a:grpSpLocks/>
          </p:cNvGrpSpPr>
          <p:nvPr/>
        </p:nvGrpSpPr>
        <p:grpSpPr bwMode="auto">
          <a:xfrm>
            <a:off x="3779838" y="800100"/>
            <a:ext cx="5005387" cy="536575"/>
            <a:chOff x="2381" y="504"/>
            <a:chExt cx="3153" cy="338"/>
          </a:xfrm>
        </p:grpSpPr>
        <p:sp>
          <p:nvSpPr>
            <p:cNvPr id="58378" name="Rectangle 9"/>
            <p:cNvSpPr>
              <a:spLocks noChangeArrowheads="1"/>
            </p:cNvSpPr>
            <p:nvPr/>
          </p:nvSpPr>
          <p:spPr bwMode="auto">
            <a:xfrm>
              <a:off x="2381" y="550"/>
              <a:ext cx="2086"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82800" anchor="b">
              <a:spAutoFit/>
            </a:bodyPr>
            <a:lstStyle>
              <a:lvl1pPr marL="476250" indent="-4762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4762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476250" indent="-47625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9334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13906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18478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23050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200" b="1">
                  <a:solidFill>
                    <a:srgbClr val="000000"/>
                  </a:solidFill>
                  <a:latin typeface="Times New Roman" panose="02020603050405020304" pitchFamily="18" charset="0"/>
                  <a:ea typeface="楷体_GB2312" pitchFamily="49" charset="-122"/>
                </a:rPr>
                <a:t>得到静态工作点：</a:t>
              </a:r>
            </a:p>
          </p:txBody>
        </p:sp>
        <p:sp>
          <p:nvSpPr>
            <p:cNvPr id="58379" name="Text Box 14"/>
            <p:cNvSpPr txBox="1">
              <a:spLocks noChangeArrowheads="1"/>
            </p:cNvSpPr>
            <p:nvPr/>
          </p:nvSpPr>
          <p:spPr bwMode="auto">
            <a:xfrm>
              <a:off x="3810" y="504"/>
              <a:ext cx="1724" cy="322"/>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200" b="1" i="1">
                  <a:solidFill>
                    <a:srgbClr val="000000"/>
                  </a:solidFill>
                  <a:latin typeface="Times New Roman" panose="0202060305040502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GSQ</a:t>
              </a:r>
              <a:r>
                <a:rPr kumimoji="1" lang="zh-CN" altLang="en-US" sz="2200" b="1">
                  <a:solidFill>
                    <a:srgbClr val="000000"/>
                  </a:solidFill>
                  <a:latin typeface="Times New Roman" panose="02020603050405020304" pitchFamily="18" charset="0"/>
                  <a:ea typeface="楷体_GB2312" pitchFamily="49" charset="-122"/>
                </a:rPr>
                <a:t>、</a:t>
              </a:r>
              <a:r>
                <a:rPr kumimoji="1" lang="zh-CN" altLang="en-US" sz="2200" b="1">
                  <a:solidFill>
                    <a:srgbClr val="000000"/>
                  </a:solidFill>
                  <a:latin typeface="Arial Narrow" panose="020B0606020202030204" pitchFamily="34" charset="0"/>
                </a:rPr>
                <a:t> </a:t>
              </a:r>
              <a:r>
                <a:rPr kumimoji="1" lang="en-US" altLang="zh-CN" sz="2200" b="1" i="1">
                  <a:solidFill>
                    <a:srgbClr val="000000"/>
                  </a:solidFill>
                  <a:latin typeface="Times New Roman" panose="02020603050405020304" pitchFamily="18" charset="0"/>
                  <a:ea typeface="楷体_GB2312" pitchFamily="49" charset="-122"/>
                </a:rPr>
                <a:t>I</a:t>
              </a:r>
              <a:r>
                <a:rPr kumimoji="1" lang="en-US" altLang="zh-CN" sz="2200" b="1" baseline="-25000">
                  <a:solidFill>
                    <a:srgbClr val="000000"/>
                  </a:solidFill>
                  <a:latin typeface="Times New Roman" panose="02020603050405020304" pitchFamily="18" charset="0"/>
                  <a:ea typeface="楷体_GB2312" pitchFamily="49" charset="-122"/>
                </a:rPr>
                <a:t>DQ</a:t>
              </a:r>
              <a:r>
                <a:rPr kumimoji="1" lang="zh-CN" altLang="en-US" sz="2200" b="1">
                  <a:solidFill>
                    <a:srgbClr val="000000"/>
                  </a:solidFill>
                  <a:latin typeface="Times New Roman" panose="02020603050405020304" pitchFamily="18" charset="0"/>
                  <a:ea typeface="楷体_GB2312" pitchFamily="49" charset="-122"/>
                </a:rPr>
                <a:t>、</a:t>
              </a:r>
              <a:r>
                <a:rPr kumimoji="1" lang="zh-CN" altLang="en-US" sz="2200" b="1">
                  <a:solidFill>
                    <a:srgbClr val="000000"/>
                  </a:solidFill>
                  <a:latin typeface="Arial Narrow" panose="020B0606020202030204" pitchFamily="34" charset="0"/>
                </a:rPr>
                <a:t> </a:t>
              </a:r>
              <a:r>
                <a:rPr kumimoji="1" lang="en-US" altLang="zh-CN" sz="2200" b="1" i="1">
                  <a:solidFill>
                    <a:srgbClr val="000000"/>
                  </a:solidFill>
                  <a:latin typeface="Times New Roman" panose="0202060305040502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DSQ</a:t>
              </a:r>
            </a:p>
          </p:txBody>
        </p:sp>
      </p:grpSp>
      <p:sp>
        <p:nvSpPr>
          <p:cNvPr id="40" name="Text Box 34"/>
          <p:cNvSpPr txBox="1">
            <a:spLocks noChangeArrowheads="1"/>
          </p:cNvSpPr>
          <p:nvPr/>
        </p:nvSpPr>
        <p:spPr bwMode="auto">
          <a:xfrm>
            <a:off x="971550" y="4865688"/>
            <a:ext cx="2771775" cy="5111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200" b="1" i="1">
                <a:solidFill>
                  <a:srgbClr val="000000"/>
                </a:solidFill>
                <a:latin typeface="Book Antiqua" panose="0204060205030503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GS</a:t>
            </a:r>
            <a:r>
              <a:rPr kumimoji="1" lang="en-US" altLang="zh-CN" sz="2200" b="1">
                <a:solidFill>
                  <a:srgbClr val="000000"/>
                </a:solidFill>
                <a:latin typeface="Times New Roman" panose="02020603050405020304" pitchFamily="18" charset="0"/>
                <a:ea typeface="楷体_GB2312" pitchFamily="49" charset="-122"/>
              </a:rPr>
              <a:t> =</a:t>
            </a:r>
            <a:r>
              <a:rPr kumimoji="1" lang="en-US" altLang="zh-CN" sz="2200" b="1">
                <a:solidFill>
                  <a:srgbClr val="000000"/>
                </a:solidFill>
                <a:latin typeface="Arial Narrow" panose="020B0606020202030204" pitchFamily="34" charset="0"/>
              </a:rPr>
              <a:t> </a:t>
            </a:r>
            <a:r>
              <a:rPr kumimoji="1" lang="en-US" altLang="zh-CN" sz="2200" b="1" i="1">
                <a:solidFill>
                  <a:srgbClr val="000000"/>
                </a:solidFill>
                <a:latin typeface="Times New Roman" panose="0202060305040502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GG</a:t>
            </a:r>
            <a:r>
              <a:rPr kumimoji="1" lang="en-US" altLang="zh-CN" sz="2200" b="1">
                <a:solidFill>
                  <a:srgbClr val="000000"/>
                </a:solidFill>
                <a:latin typeface="Times New Roman" panose="02020603050405020304" pitchFamily="18" charset="0"/>
                <a:ea typeface="楷体_GB2312" pitchFamily="49" charset="-122"/>
              </a:rPr>
              <a:t> =</a:t>
            </a:r>
            <a:r>
              <a:rPr kumimoji="1" lang="en-US" altLang="zh-CN" sz="2200" b="1">
                <a:solidFill>
                  <a:srgbClr val="000000"/>
                </a:solidFill>
                <a:latin typeface="Arial Narrow" panose="020B0606020202030204" pitchFamily="34" charset="0"/>
              </a:rPr>
              <a:t> </a:t>
            </a:r>
            <a:r>
              <a:rPr kumimoji="1" lang="en-US" altLang="zh-CN" sz="2200" b="1" i="1">
                <a:solidFill>
                  <a:srgbClr val="000000"/>
                </a:solidFill>
                <a:latin typeface="Times New Roman" panose="0202060305040502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GSQ</a:t>
            </a:r>
          </a:p>
        </p:txBody>
      </p:sp>
      <mc:AlternateContent xmlns:mc="http://schemas.openxmlformats.org/markup-compatibility/2006" xmlns:a14="http://schemas.microsoft.com/office/drawing/2010/main">
        <mc:Choice Requires="a14">
          <p:sp>
            <p:nvSpPr>
              <p:cNvPr id="41" name="Text Box 35"/>
              <p:cNvSpPr txBox="1">
                <a:spLocks noChangeArrowheads="1"/>
              </p:cNvSpPr>
              <p:nvPr/>
            </p:nvSpPr>
            <p:spPr bwMode="auto">
              <a:xfrm>
                <a:off x="971550" y="5470525"/>
                <a:ext cx="4716463" cy="482055"/>
              </a:xfrm>
              <a:prstGeom prst="rect">
                <a:avLst/>
              </a:prstGeom>
              <a:noFill/>
              <a:ln>
                <a:noFill/>
              </a:ln>
              <a:effectLst/>
              <a:extLst>
                <a:ext uri="{909E8E84-426E-40DD-AFC4-6F175D3DCCD1}">
                  <a14:hiddenFill>
                    <a:solidFill>
                      <a:srgbClr val="FFFFCC"/>
                    </a:solidFill>
                  </a14:hiddenFill>
                </a:ext>
                <a:ext uri="{91240B29-F687-4F45-9708-019B960494DF}">
                  <a14:hiddenLine w="12700" cap="sq">
                    <a:solidFill>
                      <a:schemeClr val="tx1"/>
                    </a:solidFill>
                    <a:miter lim="800000"/>
                    <a:headEnd type="none" w="sm" len="sm"/>
                    <a:tailEnd type="none" w="sm" len="sm"/>
                  </a14:hiddenLine>
                </a:ext>
                <a:ext uri="{AF507438-7753-43E0-B8FC-AC1667EBCBE1}">
                  <a14:hiddenEffects>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zh-CN" altLang="en-US" sz="2200" b="1" dirty="0">
                    <a:solidFill>
                      <a:srgbClr val="000000"/>
                    </a:solidFill>
                    <a:latin typeface="Times New Roman" panose="02020603050405020304" pitchFamily="18" charset="0"/>
                    <a:ea typeface="楷体_GB2312" pitchFamily="49" charset="-122"/>
                  </a:rPr>
                  <a:t>直流负载线：</a:t>
                </a:r>
                <a:r>
                  <a:rPr kumimoji="1" lang="zh-CN" altLang="en-US" sz="2200" b="1" i="1" dirty="0">
                    <a:solidFill>
                      <a:srgbClr val="000000"/>
                    </a:solidFill>
                    <a:latin typeface="Book Antiqua" panose="02040602050305030304" pitchFamily="18" charset="0"/>
                    <a:ea typeface="楷体_GB2312" pitchFamily="49" charset="-122"/>
                  </a:rPr>
                  <a:t>  </a:t>
                </a:r>
                <a14:m>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𝑣</m:t>
                        </m:r>
                      </m:e>
                      <m:sub>
                        <m:r>
                          <m:rPr>
                            <m:sty m:val="p"/>
                          </m:rPr>
                          <a:rPr lang="en-US" altLang="zh-CN">
                            <a:latin typeface="Cambria Math" panose="02040503050406030204" pitchFamily="18" charset="0"/>
                          </a:rPr>
                          <m:t>DS</m:t>
                        </m:r>
                      </m:sub>
                    </m:sSub>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𝑉</m:t>
                        </m:r>
                      </m:e>
                      <m:sub>
                        <m:r>
                          <m:rPr>
                            <m:sty m:val="p"/>
                          </m:rPr>
                          <a:rPr lang="en-US" altLang="zh-CN">
                            <a:latin typeface="Cambria Math" panose="02040503050406030204" pitchFamily="18" charset="0"/>
                          </a:rPr>
                          <m:t>DD</m:t>
                        </m:r>
                      </m:sub>
                    </m:sSub>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𝑖</m:t>
                        </m:r>
                      </m:e>
                      <m:sub>
                        <m:r>
                          <m:rPr>
                            <m:sty m:val="p"/>
                          </m:rPr>
                          <a:rPr lang="en-US" altLang="zh-CN">
                            <a:latin typeface="Cambria Math" panose="02040503050406030204" pitchFamily="18" charset="0"/>
                          </a:rPr>
                          <m:t>D</m:t>
                        </m:r>
                      </m:sub>
                    </m:sSub>
                    <m:sSub>
                      <m:sSubPr>
                        <m:ctrlPr>
                          <a:rPr lang="zh-CN" altLang="zh-CN" i="1">
                            <a:latin typeface="Cambria Math" panose="02040503050406030204" pitchFamily="18" charset="0"/>
                          </a:rPr>
                        </m:ctrlPr>
                      </m:sSubPr>
                      <m:e>
                        <m:r>
                          <a:rPr lang="en-US" altLang="zh-CN" i="1">
                            <a:latin typeface="Cambria Math" panose="02040503050406030204" pitchFamily="18" charset="0"/>
                          </a:rPr>
                          <m:t>𝑅</m:t>
                        </m:r>
                      </m:e>
                      <m:sub>
                        <m:r>
                          <m:rPr>
                            <m:sty m:val="p"/>
                          </m:rPr>
                          <a:rPr lang="en-US" altLang="zh-CN">
                            <a:latin typeface="Cambria Math" panose="02040503050406030204" pitchFamily="18" charset="0"/>
                          </a:rPr>
                          <m:t>d</m:t>
                        </m:r>
                      </m:sub>
                    </m:sSub>
                  </m:oMath>
                </a14:m>
                <a:endParaRPr kumimoji="1" lang="en-US" altLang="zh-CN" sz="2200" b="1" baseline="-25000" dirty="0">
                  <a:solidFill>
                    <a:srgbClr val="000000"/>
                  </a:solidFill>
                  <a:latin typeface="Times New Roman" panose="02020603050405020304" pitchFamily="18" charset="0"/>
                  <a:ea typeface="楷体_GB2312" pitchFamily="49" charset="-122"/>
                </a:endParaRPr>
              </a:p>
            </p:txBody>
          </p:sp>
        </mc:Choice>
        <mc:Fallback xmlns="">
          <p:sp>
            <p:nvSpPr>
              <p:cNvPr id="41" name="Text Box 35"/>
              <p:cNvSpPr txBox="1">
                <a:spLocks noRot="1" noChangeAspect="1" noMove="1" noResize="1" noEditPoints="1" noAdjustHandles="1" noChangeArrowheads="1" noChangeShapeType="1" noTextEdit="1"/>
              </p:cNvSpPr>
              <p:nvPr/>
            </p:nvSpPr>
            <p:spPr bwMode="auto">
              <a:xfrm>
                <a:off x="971550" y="5470525"/>
                <a:ext cx="4716463" cy="482055"/>
              </a:xfrm>
              <a:prstGeom prst="rect">
                <a:avLst/>
              </a:prstGeom>
              <a:blipFill>
                <a:blip r:embed="rId5"/>
                <a:stretch>
                  <a:fillRect l="-1680" t="-2532" b="-20253"/>
                </a:stretch>
              </a:blip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p:graphicFrame>
        <p:nvGraphicFramePr>
          <p:cNvPr id="58375" name="对象 2"/>
          <p:cNvGraphicFramePr>
            <a:graphicFrameLocks noChangeAspect="1"/>
          </p:cNvGraphicFramePr>
          <p:nvPr/>
        </p:nvGraphicFramePr>
        <p:xfrm>
          <a:off x="4787900" y="1412875"/>
          <a:ext cx="4043363" cy="3055938"/>
        </p:xfrm>
        <a:graphic>
          <a:graphicData uri="http://schemas.openxmlformats.org/presentationml/2006/ole">
            <mc:AlternateContent xmlns:mc="http://schemas.openxmlformats.org/markup-compatibility/2006">
              <mc:Choice xmlns:v="urn:schemas-microsoft-com:vml" Requires="v">
                <p:oleObj spid="_x0000_s20487" name="Picture" r:id="rId6" imgW="2246439" imgH="1697670" progId="Word.Picture.8">
                  <p:embed/>
                </p:oleObj>
              </mc:Choice>
              <mc:Fallback>
                <p:oleObj name="Picture" r:id="rId6" imgW="2246439" imgH="1697670" progId="Word.Picture.8">
                  <p:embed/>
                  <p:pic>
                    <p:nvPicPr>
                      <p:cNvPr id="58375" name="对象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87900" y="1412875"/>
                        <a:ext cx="4043363" cy="305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8376" name="Text Box 6"/>
          <p:cNvSpPr txBox="1">
            <a:spLocks noChangeArrowheads="1"/>
          </p:cNvSpPr>
          <p:nvPr/>
        </p:nvSpPr>
        <p:spPr bwMode="auto">
          <a:xfrm>
            <a:off x="5795963" y="4514850"/>
            <a:ext cx="22685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000" b="1">
                <a:solidFill>
                  <a:srgbClr val="000000"/>
                </a:solidFill>
                <a:latin typeface="楷体_GB2312" pitchFamily="49" charset="-122"/>
                <a:ea typeface="楷体_GB2312" pitchFamily="49" charset="-122"/>
              </a:rPr>
              <a:t>  </a:t>
            </a:r>
            <a:r>
              <a:rPr kumimoji="1" lang="zh-CN" altLang="en-US" sz="2000" b="1">
                <a:solidFill>
                  <a:srgbClr val="000000"/>
                </a:solidFill>
                <a:latin typeface="楷体_GB2312" pitchFamily="49" charset="-122"/>
                <a:ea typeface="楷体_GB2312" pitchFamily="49" charset="-122"/>
              </a:rPr>
              <a:t>共源放大电路</a:t>
            </a:r>
          </a:p>
        </p:txBody>
      </p:sp>
      <p:sp>
        <p:nvSpPr>
          <p:cNvPr id="58377" name="Rectangle 29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Tree>
    <p:extLst>
      <p:ext uri="{BB962C8B-B14F-4D97-AF65-F5344CB8AC3E}">
        <p14:creationId xmlns:p14="http://schemas.microsoft.com/office/powerpoint/2010/main" val="8694509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strips(downRight)">
                                      <p:cBhvr>
                                        <p:cTn id="7" dur="500"/>
                                        <p:tgtEl>
                                          <p:spTgt spid="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wipe(left)">
                                      <p:cBhvr>
                                        <p:cTn id="12" dur="500"/>
                                        <p:tgtEl>
                                          <p:spTgt spid="4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strips(downRight)">
                                      <p:cBhvr>
                                        <p:cTn id="2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对象 4"/>
          <p:cNvGraphicFramePr>
            <a:graphicFrameLocks noChangeAspect="1"/>
          </p:cNvGraphicFramePr>
          <p:nvPr/>
        </p:nvGraphicFramePr>
        <p:xfrm>
          <a:off x="341313" y="1196975"/>
          <a:ext cx="5383212" cy="5164138"/>
        </p:xfrm>
        <a:graphic>
          <a:graphicData uri="http://schemas.openxmlformats.org/presentationml/2006/ole">
            <mc:AlternateContent xmlns:mc="http://schemas.openxmlformats.org/markup-compatibility/2006">
              <mc:Choice xmlns:v="urn:schemas-microsoft-com:vml" Requires="v">
                <p:oleObj spid="_x0000_s21510" name="Picture" r:id="rId3" imgW="3588978" imgH="3442929" progId="Word.Picture.8">
                  <p:embed/>
                </p:oleObj>
              </mc:Choice>
              <mc:Fallback>
                <p:oleObj name="Picture" r:id="rId3" imgW="3588978" imgH="3442929" progId="Word.Picture.8">
                  <p:embed/>
                  <p:pic>
                    <p:nvPicPr>
                      <p:cNvPr id="5" name="对象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313" y="1196975"/>
                        <a:ext cx="5383212" cy="516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9395" name="对象 2"/>
          <p:cNvGraphicFramePr>
            <a:graphicFrameLocks noChangeAspect="1"/>
          </p:cNvGraphicFramePr>
          <p:nvPr/>
        </p:nvGraphicFramePr>
        <p:xfrm>
          <a:off x="5580063" y="836613"/>
          <a:ext cx="3370262" cy="2546350"/>
        </p:xfrm>
        <a:graphic>
          <a:graphicData uri="http://schemas.openxmlformats.org/presentationml/2006/ole">
            <mc:AlternateContent xmlns:mc="http://schemas.openxmlformats.org/markup-compatibility/2006">
              <mc:Choice xmlns:v="urn:schemas-microsoft-com:vml" Requires="v">
                <p:oleObj spid="_x0000_s21511" name="Picture" r:id="rId5" imgW="2246439" imgH="1697670" progId="Word.Picture.8">
                  <p:embed/>
                </p:oleObj>
              </mc:Choice>
              <mc:Fallback>
                <p:oleObj name="Picture" r:id="rId5" imgW="2246439" imgH="1697670" progId="Word.Picture.8">
                  <p:embed/>
                  <p:pic>
                    <p:nvPicPr>
                      <p:cNvPr id="59395" name="对象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0063" y="836613"/>
                        <a:ext cx="3370262" cy="254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9396" name="标题 1"/>
          <p:cNvSpPr>
            <a:spLocks noGrp="1"/>
          </p:cNvSpPr>
          <p:nvPr>
            <p:ph type="title"/>
          </p:nvPr>
        </p:nvSpPr>
        <p:spPr>
          <a:xfrm>
            <a:off x="701675" y="71438"/>
            <a:ext cx="7888288" cy="646112"/>
          </a:xfrm>
        </p:spPr>
        <p:txBody>
          <a:bodyPr/>
          <a:lstStyle/>
          <a:p>
            <a:r>
              <a:rPr lang="en-US" altLang="zh-CN"/>
              <a:t>4.3.2  </a:t>
            </a:r>
            <a:r>
              <a:rPr lang="zh-CN" altLang="en-US"/>
              <a:t>动态工作情况的图解分析</a:t>
            </a:r>
          </a:p>
        </p:txBody>
      </p:sp>
      <p:sp>
        <p:nvSpPr>
          <p:cNvPr id="59397" name="Text Box 6"/>
          <p:cNvSpPr txBox="1">
            <a:spLocks noChangeArrowheads="1"/>
          </p:cNvSpPr>
          <p:nvPr/>
        </p:nvSpPr>
        <p:spPr bwMode="auto">
          <a:xfrm>
            <a:off x="6264275" y="3390900"/>
            <a:ext cx="22685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000" b="1">
                <a:solidFill>
                  <a:srgbClr val="000000"/>
                </a:solidFill>
                <a:latin typeface="楷体_GB2312" pitchFamily="49" charset="-122"/>
                <a:ea typeface="楷体_GB2312" pitchFamily="49" charset="-122"/>
              </a:rPr>
              <a:t>  </a:t>
            </a:r>
            <a:r>
              <a:rPr kumimoji="1" lang="zh-CN" altLang="en-US" sz="2000" b="1">
                <a:solidFill>
                  <a:srgbClr val="000000"/>
                </a:solidFill>
                <a:latin typeface="楷体_GB2312" pitchFamily="49" charset="-122"/>
                <a:ea typeface="楷体_GB2312" pitchFamily="49" charset="-122"/>
              </a:rPr>
              <a:t>共源放大电路</a:t>
            </a:r>
          </a:p>
        </p:txBody>
      </p:sp>
      <p:sp>
        <p:nvSpPr>
          <p:cNvPr id="18" name="Text Box 30"/>
          <p:cNvSpPr txBox="1">
            <a:spLocks noChangeArrowheads="1"/>
          </p:cNvSpPr>
          <p:nvPr/>
        </p:nvSpPr>
        <p:spPr bwMode="auto">
          <a:xfrm>
            <a:off x="5940425" y="4111625"/>
            <a:ext cx="2771775" cy="5111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200" b="1" i="1">
                <a:solidFill>
                  <a:srgbClr val="000000"/>
                </a:solidFill>
                <a:latin typeface="Book Antiqua" panose="0204060205030503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GS</a:t>
            </a:r>
            <a:r>
              <a:rPr kumimoji="1" lang="en-US" altLang="zh-CN" sz="2200" b="1">
                <a:solidFill>
                  <a:srgbClr val="000000"/>
                </a:solidFill>
                <a:latin typeface="Times New Roman" panose="02020603050405020304" pitchFamily="18" charset="0"/>
                <a:ea typeface="楷体_GB2312" pitchFamily="49" charset="-122"/>
              </a:rPr>
              <a:t> =</a:t>
            </a:r>
            <a:r>
              <a:rPr kumimoji="1" lang="en-US" altLang="zh-CN" sz="2200" b="1">
                <a:solidFill>
                  <a:srgbClr val="000000"/>
                </a:solidFill>
                <a:latin typeface="Arial Narrow" panose="020B0606020202030204" pitchFamily="34" charset="0"/>
              </a:rPr>
              <a:t> </a:t>
            </a:r>
            <a:r>
              <a:rPr kumimoji="1" lang="en-US" altLang="zh-CN" sz="2200" b="1" i="1">
                <a:solidFill>
                  <a:srgbClr val="000000"/>
                </a:solidFill>
                <a:latin typeface="Times New Roman" panose="0202060305040502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GSQ </a:t>
            </a:r>
            <a:r>
              <a:rPr kumimoji="1" lang="en-US" altLang="zh-CN"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Arial Narrow" panose="020B0606020202030204" pitchFamily="34" charset="0"/>
              </a:rPr>
              <a:t> </a:t>
            </a:r>
            <a:r>
              <a:rPr kumimoji="1" lang="en-US" altLang="zh-CN" sz="2200" b="1" i="1">
                <a:solidFill>
                  <a:srgbClr val="000000"/>
                </a:solidFill>
                <a:latin typeface="Book Antiqua" panose="0204060205030503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i</a:t>
            </a:r>
            <a:r>
              <a:rPr kumimoji="1" lang="en-US" altLang="zh-CN" sz="2200" b="1">
                <a:solidFill>
                  <a:srgbClr val="000000"/>
                </a:solidFill>
                <a:latin typeface="Times New Roman" panose="02020603050405020304" pitchFamily="18" charset="0"/>
                <a:ea typeface="楷体_GB2312" pitchFamily="49" charset="-122"/>
              </a:rPr>
              <a:t> </a:t>
            </a:r>
          </a:p>
        </p:txBody>
      </p:sp>
      <p:sp>
        <p:nvSpPr>
          <p:cNvPr id="19" name="Text Box 31"/>
          <p:cNvSpPr txBox="1">
            <a:spLocks noChangeArrowheads="1"/>
          </p:cNvSpPr>
          <p:nvPr/>
        </p:nvSpPr>
        <p:spPr bwMode="auto">
          <a:xfrm>
            <a:off x="5867400" y="4795838"/>
            <a:ext cx="2917825" cy="5111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zh-CN" altLang="en-US" sz="2200" b="1">
                <a:solidFill>
                  <a:srgbClr val="000000"/>
                </a:solidFill>
                <a:latin typeface="Times New Roman" panose="02020603050405020304" pitchFamily="18" charset="0"/>
                <a:ea typeface="楷体_GB2312" pitchFamily="49" charset="-122"/>
              </a:rPr>
              <a:t>工作点沿负载线移动</a:t>
            </a:r>
            <a:endParaRPr kumimoji="1" lang="zh-CN" altLang="en-US" sz="2200" b="1" baseline="-25000">
              <a:solidFill>
                <a:srgbClr val="000000"/>
              </a:solidFill>
              <a:latin typeface="Times New Roman" panose="02020603050405020304" pitchFamily="18" charset="0"/>
              <a:ea typeface="楷体_GB2312" pitchFamily="49" charset="-122"/>
            </a:endParaRPr>
          </a:p>
        </p:txBody>
      </p:sp>
      <p:sp>
        <p:nvSpPr>
          <p:cNvPr id="59400" name="Text Box 46"/>
          <p:cNvSpPr txBox="1">
            <a:spLocks noChangeArrowheads="1"/>
          </p:cNvSpPr>
          <p:nvPr/>
        </p:nvSpPr>
        <p:spPr bwMode="auto">
          <a:xfrm>
            <a:off x="503238" y="692150"/>
            <a:ext cx="3781425" cy="5111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200" b="1">
                <a:solidFill>
                  <a:srgbClr val="000000"/>
                </a:solidFill>
                <a:latin typeface="楷体_GB2312" pitchFamily="49" charset="-122"/>
                <a:ea typeface="楷体_GB2312" pitchFamily="49" charset="-122"/>
              </a:rPr>
              <a:t>1. </a:t>
            </a:r>
            <a:r>
              <a:rPr kumimoji="1" lang="zh-CN" altLang="en-US" sz="2200" b="1">
                <a:solidFill>
                  <a:srgbClr val="000000"/>
                </a:solidFill>
                <a:latin typeface="楷体_GB2312" pitchFamily="49" charset="-122"/>
                <a:ea typeface="楷体_GB2312" pitchFamily="49" charset="-122"/>
              </a:rPr>
              <a:t>正常工作情况</a:t>
            </a:r>
            <a:endParaRPr kumimoji="1" lang="zh-CN" altLang="en-US" sz="2200" b="1" baseline="-25000">
              <a:solidFill>
                <a:srgbClr val="000000"/>
              </a:solidFill>
              <a:latin typeface="楷体_GB2312" pitchFamily="49" charset="-122"/>
              <a:ea typeface="楷体_GB2312" pitchFamily="49" charset="-122"/>
            </a:endParaRPr>
          </a:p>
        </p:txBody>
      </p:sp>
      <p:sp>
        <p:nvSpPr>
          <p:cNvPr id="59401" name="Rectangle 22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Tree>
    <p:extLst>
      <p:ext uri="{BB962C8B-B14F-4D97-AF65-F5344CB8AC3E}">
        <p14:creationId xmlns:p14="http://schemas.microsoft.com/office/powerpoint/2010/main" val="34058134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trips(downRight)">
                                      <p:cBhvr>
                                        <p:cTn id="7" dur="500"/>
                                        <p:tgtEl>
                                          <p:spTgt spid="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标题 1"/>
          <p:cNvSpPr>
            <a:spLocks noGrp="1"/>
          </p:cNvSpPr>
          <p:nvPr>
            <p:ph type="title"/>
          </p:nvPr>
        </p:nvSpPr>
        <p:spPr>
          <a:xfrm>
            <a:off x="701675" y="71438"/>
            <a:ext cx="7888288" cy="646112"/>
          </a:xfrm>
        </p:spPr>
        <p:txBody>
          <a:bodyPr/>
          <a:lstStyle/>
          <a:p>
            <a:r>
              <a:rPr lang="en-US" altLang="zh-CN"/>
              <a:t>4.3.2  </a:t>
            </a:r>
            <a:r>
              <a:rPr lang="zh-CN" altLang="en-US"/>
              <a:t>动态工作情况的图解分析</a:t>
            </a:r>
          </a:p>
        </p:txBody>
      </p:sp>
      <p:sp>
        <p:nvSpPr>
          <p:cNvPr id="8" name="Text Box 27"/>
          <p:cNvSpPr txBox="1">
            <a:spLocks noChangeArrowheads="1"/>
          </p:cNvSpPr>
          <p:nvPr/>
        </p:nvSpPr>
        <p:spPr bwMode="auto">
          <a:xfrm>
            <a:off x="5580063" y="693738"/>
            <a:ext cx="3529012" cy="3546475"/>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spcBef>
                <a:spcPct val="20000"/>
              </a:spcBef>
            </a:pPr>
            <a:r>
              <a:rPr kumimoji="1" lang="zh-CN" altLang="en-US" sz="2200" b="1">
                <a:solidFill>
                  <a:srgbClr val="000000"/>
                </a:solidFill>
                <a:latin typeface="Times New Roman" panose="02020603050405020304" pitchFamily="18" charset="0"/>
                <a:ea typeface="楷体_GB2312" pitchFamily="49" charset="-122"/>
              </a:rPr>
              <a:t>图解分析可得如下结论：</a:t>
            </a:r>
            <a:r>
              <a:rPr kumimoji="1" lang="zh-CN" altLang="en-US" sz="2000" b="1">
                <a:solidFill>
                  <a:srgbClr val="000000"/>
                </a:solidFill>
                <a:latin typeface="Times New Roman" panose="02020603050405020304" pitchFamily="18" charset="0"/>
                <a:ea typeface="楷体_GB2312" pitchFamily="49" charset="-122"/>
              </a:rPr>
              <a:t>   </a:t>
            </a:r>
          </a:p>
          <a:p>
            <a:pPr>
              <a:lnSpc>
                <a:spcPct val="130000"/>
              </a:lnSpc>
              <a:spcBef>
                <a:spcPct val="20000"/>
              </a:spcBef>
            </a:pPr>
            <a:r>
              <a:rPr kumimoji="1" lang="zh-CN" altLang="en-US" sz="2000" b="1">
                <a:solidFill>
                  <a:srgbClr val="000000"/>
                </a:solidFill>
                <a:latin typeface="Times New Roman" panose="02020603050405020304" pitchFamily="18" charset="0"/>
                <a:ea typeface="楷体_GB2312" pitchFamily="49" charset="-122"/>
              </a:rPr>
              <a:t>      </a:t>
            </a:r>
            <a:r>
              <a:rPr kumimoji="1" lang="en-US" altLang="zh-CN" sz="2000" b="1">
                <a:solidFill>
                  <a:srgbClr val="000000"/>
                </a:solidFill>
                <a:latin typeface="Times New Roman" panose="02020603050405020304" pitchFamily="18" charset="0"/>
                <a:ea typeface="楷体_GB2312" pitchFamily="49" charset="-122"/>
              </a:rPr>
              <a:t>1.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i</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i="1">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GS</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i="1">
                <a:solidFill>
                  <a:srgbClr val="000000"/>
                </a:solidFill>
                <a:latin typeface="Times New Roman" panose="02020603050405020304" pitchFamily="18" charset="0"/>
                <a:ea typeface="楷体_GB2312" pitchFamily="49" charset="-122"/>
              </a:rPr>
              <a:t> i</a:t>
            </a:r>
            <a:r>
              <a:rPr kumimoji="1" lang="en-US" altLang="zh-CN" sz="2000" b="1" baseline="-25000">
                <a:solidFill>
                  <a:srgbClr val="000000"/>
                </a:solidFill>
                <a:latin typeface="Times New Roman" panose="02020603050405020304" pitchFamily="18" charset="0"/>
                <a:ea typeface="楷体_GB2312" pitchFamily="49" charset="-122"/>
              </a:rPr>
              <a:t>D</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i="1">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DS</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 </a:t>
            </a:r>
            <a:r>
              <a:rPr kumimoji="1" lang="en-US" altLang="zh-CN" sz="2000" b="1" i="1">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ds </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o</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i="1">
                <a:solidFill>
                  <a:srgbClr val="000000"/>
                </a:solidFill>
                <a:latin typeface="Times New Roman" panose="02020603050405020304" pitchFamily="18" charset="0"/>
                <a:ea typeface="楷体_GB2312" pitchFamily="49" charset="-122"/>
              </a:rPr>
              <a:t>|</a:t>
            </a:r>
            <a:r>
              <a:rPr kumimoji="1" lang="en-US" altLang="zh-CN" sz="2000" b="1" baseline="-25000">
                <a:solidFill>
                  <a:srgbClr val="000000"/>
                </a:solidFill>
                <a:latin typeface="Times New Roman" panose="02020603050405020304" pitchFamily="18" charset="0"/>
                <a:ea typeface="楷体_GB2312" pitchFamily="49" charset="-122"/>
              </a:rPr>
              <a:t> </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i</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正半周时</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p>
          <a:p>
            <a:pPr>
              <a:lnSpc>
                <a:spcPct val="130000"/>
              </a:lnSpc>
              <a:spcBef>
                <a:spcPct val="20000"/>
              </a:spcBef>
            </a:pP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       </a:t>
            </a:r>
            <a:r>
              <a:rPr kumimoji="1" lang="en-US" altLang="zh-CN" sz="2000" b="1">
                <a:solidFill>
                  <a:srgbClr val="000000"/>
                </a:solidFill>
                <a:latin typeface="Times New Roman" panose="02020603050405020304" pitchFamily="18" charset="0"/>
                <a:ea typeface="楷体_GB2312" pitchFamily="49" charset="-122"/>
              </a:rPr>
              <a:t>2.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ds</a:t>
            </a:r>
            <a:r>
              <a:rPr kumimoji="1" lang="zh-CN" altLang="en-US" sz="2000" b="1">
                <a:solidFill>
                  <a:srgbClr val="000000"/>
                </a:solidFill>
                <a:latin typeface="Times New Roman" panose="02020603050405020304" pitchFamily="18" charset="0"/>
                <a:ea typeface="楷体_GB2312" pitchFamily="49" charset="-122"/>
              </a:rPr>
              <a:t>与</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i</a:t>
            </a:r>
            <a:r>
              <a:rPr kumimoji="1" lang="zh-CN" altLang="en-US" sz="2000" b="1">
                <a:solidFill>
                  <a:srgbClr val="000000"/>
                </a:solidFill>
                <a:latin typeface="Times New Roman" panose="02020603050405020304" pitchFamily="18" charset="0"/>
                <a:ea typeface="楷体_GB2312" pitchFamily="49" charset="-122"/>
              </a:rPr>
              <a:t>相位相反；</a:t>
            </a:r>
          </a:p>
          <a:p>
            <a:pPr>
              <a:lnSpc>
                <a:spcPct val="130000"/>
              </a:lnSpc>
              <a:spcBef>
                <a:spcPct val="20000"/>
              </a:spcBef>
            </a:pPr>
            <a:r>
              <a:rPr kumimoji="1" lang="zh-CN" altLang="en-US" sz="2000" b="1">
                <a:solidFill>
                  <a:srgbClr val="000000"/>
                </a:solidFill>
                <a:latin typeface="Times New Roman" panose="02020603050405020304" pitchFamily="18" charset="0"/>
                <a:ea typeface="楷体_GB2312" pitchFamily="49" charset="-122"/>
              </a:rPr>
              <a:t>       </a:t>
            </a:r>
            <a:r>
              <a:rPr kumimoji="1" lang="en-US" altLang="zh-CN" sz="2000" b="1">
                <a:solidFill>
                  <a:srgbClr val="000000"/>
                </a:solidFill>
                <a:latin typeface="Times New Roman" panose="02020603050405020304" pitchFamily="18" charset="0"/>
                <a:ea typeface="楷体_GB2312" pitchFamily="49" charset="-122"/>
              </a:rPr>
              <a:t>3. </a:t>
            </a:r>
            <a:r>
              <a:rPr kumimoji="1" lang="zh-CN" altLang="en-US" sz="2000" b="1">
                <a:solidFill>
                  <a:srgbClr val="000000"/>
                </a:solidFill>
                <a:latin typeface="Times New Roman" panose="02020603050405020304" pitchFamily="18" charset="0"/>
                <a:ea typeface="楷体_GB2312" pitchFamily="49" charset="-122"/>
              </a:rPr>
              <a:t>可以测量出放大电路的电压放大倍数；</a:t>
            </a:r>
          </a:p>
          <a:p>
            <a:pPr>
              <a:lnSpc>
                <a:spcPct val="130000"/>
              </a:lnSpc>
              <a:spcBef>
                <a:spcPct val="20000"/>
              </a:spcBef>
            </a:pPr>
            <a:r>
              <a:rPr kumimoji="1" lang="zh-CN" altLang="en-US" sz="2000" b="1">
                <a:solidFill>
                  <a:srgbClr val="000000"/>
                </a:solidFill>
                <a:latin typeface="Times New Roman" panose="02020603050405020304" pitchFamily="18" charset="0"/>
                <a:ea typeface="楷体_GB2312" pitchFamily="49" charset="-122"/>
              </a:rPr>
              <a:t>       </a:t>
            </a:r>
            <a:r>
              <a:rPr kumimoji="1" lang="en-US" altLang="zh-CN" sz="2000" b="1">
                <a:solidFill>
                  <a:srgbClr val="000000"/>
                </a:solidFill>
                <a:latin typeface="Times New Roman" panose="02020603050405020304" pitchFamily="18" charset="0"/>
                <a:ea typeface="楷体_GB2312" pitchFamily="49" charset="-122"/>
              </a:rPr>
              <a:t>4. </a:t>
            </a:r>
            <a:r>
              <a:rPr kumimoji="1" lang="zh-CN" altLang="en-US" sz="2000" b="1">
                <a:solidFill>
                  <a:srgbClr val="000000"/>
                </a:solidFill>
                <a:latin typeface="Times New Roman" panose="02020603050405020304" pitchFamily="18" charset="0"/>
                <a:ea typeface="楷体_GB2312" pitchFamily="49" charset="-122"/>
              </a:rPr>
              <a:t>可以确定最大不失真输出幅度</a:t>
            </a:r>
            <a:r>
              <a:rPr kumimoji="1" lang="zh-CN" altLang="en-US" sz="2000">
                <a:solidFill>
                  <a:srgbClr val="000000"/>
                </a:solidFill>
                <a:latin typeface="Times New Roman" panose="02020603050405020304" pitchFamily="18" charset="0"/>
                <a:ea typeface="楷体_GB2312" pitchFamily="49" charset="-122"/>
              </a:rPr>
              <a:t>。</a:t>
            </a:r>
          </a:p>
        </p:txBody>
      </p:sp>
      <p:sp>
        <p:nvSpPr>
          <p:cNvPr id="9" name="Text Box 28"/>
          <p:cNvSpPr txBox="1">
            <a:spLocks noChangeArrowheads="1"/>
          </p:cNvSpPr>
          <p:nvPr/>
        </p:nvSpPr>
        <p:spPr bwMode="auto">
          <a:xfrm>
            <a:off x="5543550" y="4257675"/>
            <a:ext cx="3349625" cy="1831975"/>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30000"/>
              </a:lnSpc>
              <a:defRPr/>
            </a:pPr>
            <a:r>
              <a:rPr kumimoji="1" lang="en-US" altLang="zh-CN" sz="2200" b="1">
                <a:solidFill>
                  <a:srgbClr val="FF3399"/>
                </a:solidFill>
                <a:effectLst>
                  <a:outerShdw blurRad="38100" dist="38100" dir="2700000" algn="tl">
                    <a:srgbClr val="C0C0C0"/>
                  </a:outerShdw>
                </a:effectLst>
                <a:latin typeface="Times New Roman" pitchFamily="18" charset="0"/>
                <a:ea typeface="楷体_GB2312" pitchFamily="49" charset="-122"/>
              </a:rPr>
              <a:t>        #</a:t>
            </a:r>
            <a:r>
              <a:rPr kumimoji="1" lang="en-US" altLang="zh-CN" sz="2200" b="1">
                <a:solidFill>
                  <a:srgbClr val="CC0000"/>
                </a:solidFill>
                <a:effectLst>
                  <a:outerShdw blurRad="38100" dist="38100" dir="2700000" algn="tl">
                    <a:srgbClr val="C0C0C0"/>
                  </a:outerShdw>
                </a:effectLst>
                <a:latin typeface="Times New Roman" pitchFamily="18" charset="0"/>
                <a:ea typeface="楷体_GB2312" pitchFamily="49" charset="-122"/>
              </a:rPr>
              <a:t> </a:t>
            </a:r>
            <a:r>
              <a:rPr kumimoji="1" lang="zh-CN" altLang="en-US" sz="2200" b="1">
                <a:solidFill>
                  <a:srgbClr val="000066"/>
                </a:solidFill>
                <a:effectLst>
                  <a:outerShdw blurRad="38100" dist="38100" dir="2700000" algn="tl">
                    <a:srgbClr val="C0C0C0"/>
                  </a:outerShdw>
                </a:effectLst>
                <a:latin typeface="Times New Roman" pitchFamily="18" charset="0"/>
                <a:ea typeface="楷体_GB2312" pitchFamily="49" charset="-122"/>
              </a:rPr>
              <a:t>动态工作时，</a:t>
            </a:r>
            <a:r>
              <a:rPr kumimoji="1" lang="zh-CN" altLang="en-US" sz="2200" b="1" i="1">
                <a:solidFill>
                  <a:srgbClr val="000066"/>
                </a:solidFill>
                <a:effectLst>
                  <a:outerShdw blurRad="38100" dist="38100" dir="2700000" algn="tl">
                    <a:srgbClr val="C0C0C0"/>
                  </a:outerShdw>
                </a:effectLst>
                <a:latin typeface="Times New Roman" pitchFamily="18" charset="0"/>
                <a:ea typeface="楷体_GB2312" pitchFamily="49" charset="-122"/>
              </a:rPr>
              <a:t> </a:t>
            </a:r>
            <a:r>
              <a:rPr kumimoji="1" lang="en-US" altLang="zh-CN" sz="2200" b="1" i="1">
                <a:solidFill>
                  <a:srgbClr val="000066"/>
                </a:solidFill>
                <a:effectLst>
                  <a:outerShdw blurRad="38100" dist="38100" dir="2700000" algn="tl">
                    <a:srgbClr val="C0C0C0"/>
                  </a:outerShdw>
                </a:effectLst>
                <a:latin typeface="Times New Roman" pitchFamily="18" charset="0"/>
                <a:ea typeface="楷体_GB2312" pitchFamily="49" charset="-122"/>
              </a:rPr>
              <a:t>i</a:t>
            </a:r>
            <a:r>
              <a:rPr kumimoji="1" lang="en-US" altLang="zh-CN" sz="2200" b="1" baseline="-25000">
                <a:solidFill>
                  <a:srgbClr val="000066"/>
                </a:solidFill>
                <a:effectLst>
                  <a:outerShdw blurRad="38100" dist="38100" dir="2700000" algn="tl">
                    <a:srgbClr val="C0C0C0"/>
                  </a:outerShdw>
                </a:effectLst>
                <a:latin typeface="Times New Roman" pitchFamily="18" charset="0"/>
                <a:ea typeface="楷体_GB2312" pitchFamily="49" charset="-122"/>
              </a:rPr>
              <a:t>D</a:t>
            </a:r>
            <a:r>
              <a:rPr kumimoji="1" lang="zh-CN" altLang="en-US" sz="2200" b="1">
                <a:solidFill>
                  <a:srgbClr val="000066"/>
                </a:solidFill>
                <a:effectLst>
                  <a:outerShdw blurRad="38100" dist="38100" dir="2700000" algn="tl">
                    <a:srgbClr val="C0C0C0"/>
                  </a:outerShdw>
                </a:effectLst>
                <a:latin typeface="Times New Roman" pitchFamily="18" charset="0"/>
                <a:ea typeface="楷体_GB2312" pitchFamily="49" charset="-122"/>
                <a:sym typeface="Symbol" pitchFamily="18" charset="2"/>
              </a:rPr>
              <a:t>的实际电流方向是否改变， </a:t>
            </a:r>
            <a:r>
              <a:rPr kumimoji="1" lang="en-US" altLang="zh-CN" sz="2200" b="1" i="1">
                <a:solidFill>
                  <a:srgbClr val="000066"/>
                </a:solidFill>
                <a:effectLst>
                  <a:outerShdw blurRad="38100" dist="38100" dir="2700000" algn="tl">
                    <a:srgbClr val="C0C0C0"/>
                  </a:outerShdw>
                </a:effectLst>
                <a:latin typeface="Book Antiqua" pitchFamily="18" charset="0"/>
                <a:ea typeface="楷体_GB2312" pitchFamily="49" charset="-122"/>
              </a:rPr>
              <a:t>v</a:t>
            </a:r>
            <a:r>
              <a:rPr kumimoji="1" lang="en-US" altLang="zh-CN" sz="2200" b="1" baseline="-25000">
                <a:solidFill>
                  <a:srgbClr val="000066"/>
                </a:solidFill>
                <a:effectLst>
                  <a:outerShdw blurRad="38100" dist="38100" dir="2700000" algn="tl">
                    <a:srgbClr val="C0C0C0"/>
                  </a:outerShdw>
                </a:effectLst>
                <a:latin typeface="Times New Roman" pitchFamily="18" charset="0"/>
                <a:ea typeface="楷体_GB2312" pitchFamily="49" charset="-122"/>
              </a:rPr>
              <a:t>GS</a:t>
            </a:r>
            <a:r>
              <a:rPr kumimoji="1" lang="zh-CN" altLang="en-US" sz="2200" b="1">
                <a:solidFill>
                  <a:srgbClr val="000066"/>
                </a:solidFill>
                <a:effectLst>
                  <a:outerShdw blurRad="38100" dist="38100" dir="2700000" algn="tl">
                    <a:srgbClr val="C0C0C0"/>
                  </a:outerShdw>
                </a:effectLst>
                <a:latin typeface="Times New Roman" pitchFamily="18" charset="0"/>
                <a:ea typeface="楷体_GB2312" pitchFamily="49" charset="-122"/>
                <a:sym typeface="Symbol" pitchFamily="18" charset="2"/>
              </a:rPr>
              <a:t>、</a:t>
            </a:r>
            <a:r>
              <a:rPr kumimoji="1" lang="zh-CN" altLang="en-US" sz="2200" b="1" i="1">
                <a:solidFill>
                  <a:srgbClr val="000066"/>
                </a:solidFill>
                <a:effectLst>
                  <a:outerShdw blurRad="38100" dist="38100" dir="2700000" algn="tl">
                    <a:srgbClr val="C0C0C0"/>
                  </a:outerShdw>
                </a:effectLst>
                <a:latin typeface="Times New Roman" pitchFamily="18" charset="0"/>
                <a:ea typeface="楷体_GB2312" pitchFamily="49" charset="-122"/>
              </a:rPr>
              <a:t> </a:t>
            </a:r>
            <a:r>
              <a:rPr kumimoji="1" lang="en-US" altLang="zh-CN" sz="2200" b="1" i="1">
                <a:solidFill>
                  <a:srgbClr val="000066"/>
                </a:solidFill>
                <a:effectLst>
                  <a:outerShdw blurRad="38100" dist="38100" dir="2700000" algn="tl">
                    <a:srgbClr val="C0C0C0"/>
                  </a:outerShdw>
                </a:effectLst>
                <a:latin typeface="Book Antiqua" pitchFamily="18" charset="0"/>
                <a:ea typeface="楷体_GB2312" pitchFamily="49" charset="-122"/>
              </a:rPr>
              <a:t>v</a:t>
            </a:r>
            <a:r>
              <a:rPr kumimoji="1" lang="en-US" altLang="zh-CN" sz="2200" b="1" baseline="-25000">
                <a:solidFill>
                  <a:srgbClr val="000066"/>
                </a:solidFill>
                <a:effectLst>
                  <a:outerShdw blurRad="38100" dist="38100" dir="2700000" algn="tl">
                    <a:srgbClr val="C0C0C0"/>
                  </a:outerShdw>
                </a:effectLst>
                <a:latin typeface="Times New Roman" pitchFamily="18" charset="0"/>
                <a:ea typeface="楷体_GB2312" pitchFamily="49" charset="-122"/>
              </a:rPr>
              <a:t>DS</a:t>
            </a:r>
            <a:r>
              <a:rPr kumimoji="1" lang="zh-CN" altLang="en-US" sz="2200" b="1">
                <a:solidFill>
                  <a:srgbClr val="000066"/>
                </a:solidFill>
                <a:effectLst>
                  <a:outerShdw blurRad="38100" dist="38100" dir="2700000" algn="tl">
                    <a:srgbClr val="C0C0C0"/>
                  </a:outerShdw>
                </a:effectLst>
                <a:latin typeface="Times New Roman" pitchFamily="18" charset="0"/>
                <a:ea typeface="楷体_GB2312" pitchFamily="49" charset="-122"/>
              </a:rPr>
              <a:t>的实际电压极性是否改变？</a:t>
            </a:r>
          </a:p>
        </p:txBody>
      </p:sp>
      <p:sp>
        <p:nvSpPr>
          <p:cNvPr id="60421" name="Text Box 30"/>
          <p:cNvSpPr txBox="1">
            <a:spLocks noChangeArrowheads="1"/>
          </p:cNvSpPr>
          <p:nvPr/>
        </p:nvSpPr>
        <p:spPr bwMode="auto">
          <a:xfrm>
            <a:off x="503238" y="687388"/>
            <a:ext cx="3781425" cy="5111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200" b="1">
                <a:solidFill>
                  <a:srgbClr val="000000"/>
                </a:solidFill>
                <a:latin typeface="楷体_GB2312" pitchFamily="49" charset="-122"/>
                <a:ea typeface="楷体_GB2312" pitchFamily="49" charset="-122"/>
              </a:rPr>
              <a:t>1. </a:t>
            </a:r>
            <a:r>
              <a:rPr kumimoji="1" lang="zh-CN" altLang="en-US" sz="2200" b="1">
                <a:solidFill>
                  <a:srgbClr val="000000"/>
                </a:solidFill>
                <a:latin typeface="楷体_GB2312" pitchFamily="49" charset="-122"/>
                <a:ea typeface="楷体_GB2312" pitchFamily="49" charset="-122"/>
              </a:rPr>
              <a:t>正常工作情况</a:t>
            </a:r>
            <a:endParaRPr kumimoji="1" lang="zh-CN" altLang="en-US" sz="2200" b="1" baseline="-25000">
              <a:solidFill>
                <a:srgbClr val="000000"/>
              </a:solidFill>
              <a:latin typeface="楷体_GB2312" pitchFamily="49" charset="-122"/>
              <a:ea typeface="楷体_GB2312" pitchFamily="49" charset="-122"/>
            </a:endParaRPr>
          </a:p>
        </p:txBody>
      </p:sp>
      <p:graphicFrame>
        <p:nvGraphicFramePr>
          <p:cNvPr id="60422" name="对象 2"/>
          <p:cNvGraphicFramePr>
            <a:graphicFrameLocks noChangeAspect="1"/>
          </p:cNvGraphicFramePr>
          <p:nvPr/>
        </p:nvGraphicFramePr>
        <p:xfrm>
          <a:off x="341313" y="1196975"/>
          <a:ext cx="5383212" cy="5164138"/>
        </p:xfrm>
        <a:graphic>
          <a:graphicData uri="http://schemas.openxmlformats.org/presentationml/2006/ole">
            <mc:AlternateContent xmlns:mc="http://schemas.openxmlformats.org/markup-compatibility/2006">
              <mc:Choice xmlns:v="urn:schemas-microsoft-com:vml" Requires="v">
                <p:oleObj spid="_x0000_s22532" name="Picture" r:id="rId3" imgW="3588978" imgH="3442929" progId="Word.Picture.8">
                  <p:embed/>
                </p:oleObj>
              </mc:Choice>
              <mc:Fallback>
                <p:oleObj name="Picture" r:id="rId3" imgW="3588978" imgH="3442929" progId="Word.Picture.8">
                  <p:embed/>
                  <p:pic>
                    <p:nvPicPr>
                      <p:cNvPr id="60422" name="对象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313" y="1196975"/>
                        <a:ext cx="5383212" cy="516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9492608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strips(downRight)">
                                      <p:cBhvr>
                                        <p:cTn id="7" dur="500"/>
                                        <p:tgtEl>
                                          <p:spTgt spid="8">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strips(downRight)">
                                      <p:cBhvr>
                                        <p:cTn id="12" dur="500"/>
                                        <p:tgtEl>
                                          <p:spTgt spid="8">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strips(downRight)">
                                      <p:cBhvr>
                                        <p:cTn id="17" dur="500"/>
                                        <p:tgtEl>
                                          <p:spTgt spid="8">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strips(downRight)">
                                      <p:cBhvr>
                                        <p:cTn id="22" dur="500"/>
                                        <p:tgtEl>
                                          <p:spTgt spid="8">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5"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vertic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标题 1"/>
          <p:cNvSpPr>
            <a:spLocks noGrp="1"/>
          </p:cNvSpPr>
          <p:nvPr>
            <p:ph type="title"/>
          </p:nvPr>
        </p:nvSpPr>
        <p:spPr>
          <a:xfrm>
            <a:off x="701675" y="71438"/>
            <a:ext cx="7888288" cy="646112"/>
          </a:xfrm>
        </p:spPr>
        <p:txBody>
          <a:bodyPr/>
          <a:lstStyle/>
          <a:p>
            <a:r>
              <a:rPr lang="en-US" altLang="zh-CN"/>
              <a:t>4.3.2  </a:t>
            </a:r>
            <a:r>
              <a:rPr lang="zh-CN" altLang="en-US"/>
              <a:t>动态工作情况的图解分析</a:t>
            </a:r>
          </a:p>
        </p:txBody>
      </p:sp>
      <p:graphicFrame>
        <p:nvGraphicFramePr>
          <p:cNvPr id="61443" name="Object 27"/>
          <p:cNvGraphicFramePr>
            <a:graphicFrameLocks noChangeAspect="1"/>
          </p:cNvGraphicFramePr>
          <p:nvPr/>
        </p:nvGraphicFramePr>
        <p:xfrm>
          <a:off x="2303463" y="1238250"/>
          <a:ext cx="5722937" cy="4816475"/>
        </p:xfrm>
        <a:graphic>
          <a:graphicData uri="http://schemas.openxmlformats.org/presentationml/2006/ole">
            <mc:AlternateContent xmlns:mc="http://schemas.openxmlformats.org/markup-compatibility/2006">
              <mc:Choice xmlns:v="urn:schemas-microsoft-com:vml" Requires="v">
                <p:oleObj spid="_x0000_s23556" name="图片" r:id="rId3" imgW="4084108" imgH="3442929" progId="Word.Picture.8">
                  <p:embed/>
                </p:oleObj>
              </mc:Choice>
              <mc:Fallback>
                <p:oleObj name="图片" r:id="rId3" imgW="4084108" imgH="3442929" progId="Word.Picture.8">
                  <p:embed/>
                  <p:pic>
                    <p:nvPicPr>
                      <p:cNvPr id="61443" name="Object 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3463" y="1238250"/>
                        <a:ext cx="5722937" cy="481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444" name="Text Box 21"/>
          <p:cNvSpPr txBox="1">
            <a:spLocks noChangeArrowheads="1"/>
          </p:cNvSpPr>
          <p:nvPr/>
        </p:nvSpPr>
        <p:spPr bwMode="auto">
          <a:xfrm>
            <a:off x="503238" y="692150"/>
            <a:ext cx="5437187" cy="5111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200" b="1">
                <a:solidFill>
                  <a:srgbClr val="000000"/>
                </a:solidFill>
                <a:latin typeface="楷体_GB2312" pitchFamily="49" charset="-122"/>
                <a:ea typeface="楷体_GB2312" pitchFamily="49" charset="-122"/>
              </a:rPr>
              <a:t>2. </a:t>
            </a:r>
            <a:r>
              <a:rPr kumimoji="1" lang="zh-CN" altLang="en-US" sz="2200" b="1">
                <a:solidFill>
                  <a:srgbClr val="000000"/>
                </a:solidFill>
                <a:latin typeface="楷体_GB2312" pitchFamily="49" charset="-122"/>
                <a:ea typeface="楷体_GB2312" pitchFamily="49" charset="-122"/>
              </a:rPr>
              <a:t>静态工作点对波形失真的影响</a:t>
            </a:r>
          </a:p>
        </p:txBody>
      </p:sp>
      <p:sp>
        <p:nvSpPr>
          <p:cNvPr id="61445" name="Text Box 24"/>
          <p:cNvSpPr txBox="1">
            <a:spLocks noChangeArrowheads="1"/>
          </p:cNvSpPr>
          <p:nvPr/>
        </p:nvSpPr>
        <p:spPr bwMode="auto">
          <a:xfrm>
            <a:off x="611188" y="1346200"/>
            <a:ext cx="1728787" cy="99695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5000"/>
              </a:lnSpc>
            </a:pPr>
            <a:r>
              <a:rPr kumimoji="1" lang="zh-CN" altLang="en-US" sz="2200" b="1">
                <a:solidFill>
                  <a:srgbClr val="000000"/>
                </a:solidFill>
                <a:latin typeface="Times New Roman" panose="02020603050405020304" pitchFamily="18" charset="0"/>
                <a:ea typeface="楷体_GB2312" pitchFamily="49" charset="-122"/>
              </a:rPr>
              <a:t>截止失真</a:t>
            </a:r>
          </a:p>
          <a:p>
            <a:pPr algn="ctr">
              <a:lnSpc>
                <a:spcPct val="135000"/>
              </a:lnSpc>
            </a:pPr>
            <a:r>
              <a:rPr kumimoji="1" lang="zh-CN" altLang="en-US"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Times New Roman" panose="02020603050405020304" pitchFamily="18" charset="0"/>
                <a:ea typeface="楷体_GB2312" pitchFamily="49" charset="-122"/>
              </a:rPr>
              <a:t>NMOS</a:t>
            </a:r>
            <a:r>
              <a:rPr kumimoji="1" lang="zh-CN" altLang="en-US" sz="2200" b="1">
                <a:solidFill>
                  <a:srgbClr val="000000"/>
                </a:solidFill>
                <a:latin typeface="Times New Roman" panose="02020603050405020304" pitchFamily="18" charset="0"/>
                <a:ea typeface="楷体_GB2312" pitchFamily="49" charset="-122"/>
              </a:rPr>
              <a:t>）</a:t>
            </a:r>
            <a:endParaRPr kumimoji="1" lang="zh-CN" altLang="en-US" sz="2200" b="1" baseline="-25000">
              <a:solidFill>
                <a:srgbClr val="000000"/>
              </a:solidFill>
              <a:latin typeface="Times New Roman" panose="02020603050405020304" pitchFamily="18" charset="0"/>
              <a:ea typeface="楷体_GB2312" pitchFamily="49" charset="-122"/>
            </a:endParaRPr>
          </a:p>
        </p:txBody>
      </p:sp>
    </p:spTree>
    <p:extLst>
      <p:ext uri="{BB962C8B-B14F-4D97-AF65-F5344CB8AC3E}">
        <p14:creationId xmlns:p14="http://schemas.microsoft.com/office/powerpoint/2010/main" val="20304500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标题 1"/>
          <p:cNvSpPr>
            <a:spLocks noGrp="1"/>
          </p:cNvSpPr>
          <p:nvPr>
            <p:ph type="title"/>
          </p:nvPr>
        </p:nvSpPr>
        <p:spPr>
          <a:xfrm>
            <a:off x="701675" y="71438"/>
            <a:ext cx="7888288" cy="646112"/>
          </a:xfrm>
        </p:spPr>
        <p:txBody>
          <a:bodyPr/>
          <a:lstStyle/>
          <a:p>
            <a:r>
              <a:rPr lang="en-US" altLang="zh-CN"/>
              <a:t>4.3.2  </a:t>
            </a:r>
            <a:r>
              <a:rPr lang="zh-CN" altLang="en-US"/>
              <a:t>动态工作情况的图解分析</a:t>
            </a:r>
          </a:p>
        </p:txBody>
      </p:sp>
      <p:graphicFrame>
        <p:nvGraphicFramePr>
          <p:cNvPr id="62467" name="Object 20"/>
          <p:cNvGraphicFramePr>
            <a:graphicFrameLocks noChangeAspect="1"/>
          </p:cNvGraphicFramePr>
          <p:nvPr/>
        </p:nvGraphicFramePr>
        <p:xfrm>
          <a:off x="2303463" y="1168400"/>
          <a:ext cx="5629275" cy="5068888"/>
        </p:xfrm>
        <a:graphic>
          <a:graphicData uri="http://schemas.openxmlformats.org/presentationml/2006/ole">
            <mc:AlternateContent xmlns:mc="http://schemas.openxmlformats.org/markup-compatibility/2006">
              <mc:Choice xmlns:v="urn:schemas-microsoft-com:vml" Requires="v">
                <p:oleObj spid="_x0000_s24580" name="图片" r:id="rId3" imgW="4017179" imgH="3624269" progId="Word.Picture.8">
                  <p:embed/>
                </p:oleObj>
              </mc:Choice>
              <mc:Fallback>
                <p:oleObj name="图片" r:id="rId3" imgW="4017179" imgH="3624269" progId="Word.Picture.8">
                  <p:embed/>
                  <p:pic>
                    <p:nvPicPr>
                      <p:cNvPr id="62467" name="Object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3463" y="1168400"/>
                        <a:ext cx="5629275" cy="506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2468" name="Text Box 13"/>
          <p:cNvSpPr txBox="1">
            <a:spLocks noChangeArrowheads="1"/>
          </p:cNvSpPr>
          <p:nvPr/>
        </p:nvSpPr>
        <p:spPr bwMode="auto">
          <a:xfrm>
            <a:off x="611188" y="1339850"/>
            <a:ext cx="1728787" cy="99695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5000"/>
              </a:lnSpc>
            </a:pPr>
            <a:r>
              <a:rPr kumimoji="1" lang="zh-CN" altLang="en-US" sz="2200" b="1">
                <a:solidFill>
                  <a:srgbClr val="000000"/>
                </a:solidFill>
                <a:latin typeface="Times New Roman" panose="02020603050405020304" pitchFamily="18" charset="0"/>
                <a:ea typeface="楷体_GB2312" pitchFamily="49" charset="-122"/>
              </a:rPr>
              <a:t>饱和失真</a:t>
            </a:r>
          </a:p>
          <a:p>
            <a:pPr algn="ctr">
              <a:lnSpc>
                <a:spcPct val="135000"/>
              </a:lnSpc>
            </a:pPr>
            <a:r>
              <a:rPr kumimoji="1" lang="zh-CN" altLang="en-US"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Times New Roman" panose="02020603050405020304" pitchFamily="18" charset="0"/>
                <a:ea typeface="楷体_GB2312" pitchFamily="49" charset="-122"/>
              </a:rPr>
              <a:t>NMOS</a:t>
            </a:r>
            <a:r>
              <a:rPr kumimoji="1" lang="zh-CN" altLang="en-US" sz="2200" b="1">
                <a:solidFill>
                  <a:srgbClr val="000000"/>
                </a:solidFill>
                <a:latin typeface="Times New Roman" panose="02020603050405020304" pitchFamily="18" charset="0"/>
                <a:ea typeface="楷体_GB2312" pitchFamily="49" charset="-122"/>
              </a:rPr>
              <a:t>）</a:t>
            </a:r>
            <a:endParaRPr kumimoji="1" lang="zh-CN" altLang="en-US" sz="2200" b="1" baseline="-25000">
              <a:solidFill>
                <a:srgbClr val="000000"/>
              </a:solidFill>
              <a:latin typeface="Times New Roman" panose="02020603050405020304" pitchFamily="18" charset="0"/>
              <a:ea typeface="楷体_GB2312" pitchFamily="49" charset="-122"/>
            </a:endParaRPr>
          </a:p>
        </p:txBody>
      </p:sp>
      <p:sp>
        <p:nvSpPr>
          <p:cNvPr id="62469" name="Text Box 5"/>
          <p:cNvSpPr txBox="1">
            <a:spLocks noChangeArrowheads="1"/>
          </p:cNvSpPr>
          <p:nvPr/>
        </p:nvSpPr>
        <p:spPr bwMode="auto">
          <a:xfrm>
            <a:off x="503238" y="685800"/>
            <a:ext cx="5437187" cy="5111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200" b="1">
                <a:solidFill>
                  <a:srgbClr val="000000"/>
                </a:solidFill>
                <a:latin typeface="楷体_GB2312" pitchFamily="49" charset="-122"/>
                <a:ea typeface="楷体_GB2312" pitchFamily="49" charset="-122"/>
              </a:rPr>
              <a:t>2. </a:t>
            </a:r>
            <a:r>
              <a:rPr kumimoji="1" lang="zh-CN" altLang="en-US" sz="2200" b="1">
                <a:solidFill>
                  <a:srgbClr val="000000"/>
                </a:solidFill>
                <a:latin typeface="楷体_GB2312" pitchFamily="49" charset="-122"/>
                <a:ea typeface="楷体_GB2312" pitchFamily="49" charset="-122"/>
              </a:rPr>
              <a:t>静态工作点对波形失真的影响</a:t>
            </a:r>
          </a:p>
        </p:txBody>
      </p:sp>
    </p:spTree>
    <p:extLst>
      <p:ext uri="{BB962C8B-B14F-4D97-AF65-F5344CB8AC3E}">
        <p14:creationId xmlns:p14="http://schemas.microsoft.com/office/powerpoint/2010/main" val="22418402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标题 1"/>
          <p:cNvSpPr>
            <a:spLocks noGrp="1"/>
          </p:cNvSpPr>
          <p:nvPr>
            <p:ph type="title"/>
          </p:nvPr>
        </p:nvSpPr>
        <p:spPr>
          <a:xfrm>
            <a:off x="701675" y="71438"/>
            <a:ext cx="7888288" cy="646112"/>
          </a:xfrm>
        </p:spPr>
        <p:txBody>
          <a:bodyPr/>
          <a:lstStyle/>
          <a:p>
            <a:r>
              <a:rPr lang="en-US" altLang="zh-CN"/>
              <a:t>4.3.3  </a:t>
            </a:r>
            <a:r>
              <a:rPr lang="zh-CN" altLang="en-US"/>
              <a:t>图解分析法的适用范围</a:t>
            </a:r>
          </a:p>
        </p:txBody>
      </p:sp>
      <p:sp>
        <p:nvSpPr>
          <p:cNvPr id="63491" name="Rectangle 5"/>
          <p:cNvSpPr>
            <a:spLocks noChangeArrowheads="1"/>
          </p:cNvSpPr>
          <p:nvPr/>
        </p:nvSpPr>
        <p:spPr bwMode="auto">
          <a:xfrm>
            <a:off x="1447800" y="981075"/>
            <a:ext cx="65452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800" b="1">
                <a:solidFill>
                  <a:srgbClr val="000000"/>
                </a:solidFill>
                <a:latin typeface="楷体_GB2312" pitchFamily="49" charset="-122"/>
                <a:ea typeface="楷体_GB2312" pitchFamily="49" charset="-122"/>
              </a:rPr>
              <a:t>幅度较大而工作频率不太高的情况</a:t>
            </a:r>
          </a:p>
        </p:txBody>
      </p:sp>
      <p:sp>
        <p:nvSpPr>
          <p:cNvPr id="7" name="Rectangle 6"/>
          <p:cNvSpPr>
            <a:spLocks noChangeArrowheads="1"/>
          </p:cNvSpPr>
          <p:nvPr/>
        </p:nvSpPr>
        <p:spPr bwMode="auto">
          <a:xfrm>
            <a:off x="533400" y="1527175"/>
            <a:ext cx="83058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400" b="1">
                <a:solidFill>
                  <a:srgbClr val="000000"/>
                </a:solidFill>
                <a:latin typeface="楷体_GB2312" pitchFamily="49" charset="-122"/>
                <a:ea typeface="楷体_GB2312" pitchFamily="49" charset="-122"/>
              </a:rPr>
              <a:t>优点：</a:t>
            </a:r>
          </a:p>
          <a:p>
            <a:pPr>
              <a:lnSpc>
                <a:spcPct val="120000"/>
              </a:lnSpc>
            </a:pPr>
            <a:r>
              <a:rPr kumimoji="1" lang="zh-CN" altLang="en-US" sz="2400" b="1">
                <a:solidFill>
                  <a:srgbClr val="000000"/>
                </a:solidFill>
                <a:latin typeface="楷体_GB2312" pitchFamily="49" charset="-122"/>
                <a:ea typeface="楷体_GB2312" pitchFamily="49" charset="-122"/>
              </a:rPr>
              <a:t>    直观、形象。有助于建立和理解交、直流共存，静态和动态等重要概念；有助于理解正确选择电路参数、合理设置静态工作点的重要性。能全面地分析放大电路的静态、动态工作情况。</a:t>
            </a:r>
          </a:p>
        </p:txBody>
      </p:sp>
      <p:sp>
        <p:nvSpPr>
          <p:cNvPr id="8" name="Rectangle 7"/>
          <p:cNvSpPr>
            <a:spLocks noChangeArrowheads="1"/>
          </p:cNvSpPr>
          <p:nvPr/>
        </p:nvSpPr>
        <p:spPr bwMode="auto">
          <a:xfrm>
            <a:off x="533400" y="3930650"/>
            <a:ext cx="8305800"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400" b="1">
                <a:solidFill>
                  <a:srgbClr val="000000"/>
                </a:solidFill>
                <a:latin typeface="楷体_GB2312" pitchFamily="49" charset="-122"/>
                <a:ea typeface="楷体_GB2312" pitchFamily="49" charset="-122"/>
              </a:rPr>
              <a:t>缺点：</a:t>
            </a:r>
          </a:p>
          <a:p>
            <a:pPr>
              <a:lnSpc>
                <a:spcPct val="120000"/>
              </a:lnSpc>
            </a:pPr>
            <a:r>
              <a:rPr kumimoji="1" lang="zh-CN" altLang="en-US" sz="2400" b="1">
                <a:solidFill>
                  <a:srgbClr val="000000"/>
                </a:solidFill>
                <a:latin typeface="楷体_GB2312" pitchFamily="49" charset="-122"/>
                <a:ea typeface="楷体_GB2312" pitchFamily="49" charset="-122"/>
              </a:rPr>
              <a:t>    不能分析工作频率较高时的电路工作状态，也不能用来分析放大电路的输入电阻、输出电阻等动态性能指标。</a:t>
            </a:r>
          </a:p>
        </p:txBody>
      </p:sp>
    </p:spTree>
    <p:extLst>
      <p:ext uri="{BB962C8B-B14F-4D97-AF65-F5344CB8AC3E}">
        <p14:creationId xmlns:p14="http://schemas.microsoft.com/office/powerpoint/2010/main" val="8301205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8"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701675" y="71438"/>
            <a:ext cx="7888288" cy="646112"/>
          </a:xfrm>
        </p:spPr>
        <p:txBody>
          <a:bodyPr rtlCol="0"/>
          <a:lstStyle/>
          <a:p>
            <a:pPr fontAlgn="auto">
              <a:spcAft>
                <a:spcPts val="0"/>
              </a:spcAft>
              <a:defRPr/>
            </a:pPr>
            <a:r>
              <a:rPr lang="en-US" altLang="zh-CN" dirty="0"/>
              <a:t>4.4  </a:t>
            </a:r>
            <a:r>
              <a:rPr lang="zh-CN" altLang="en-US" dirty="0"/>
              <a:t>小信号模型分析法</a:t>
            </a:r>
          </a:p>
        </p:txBody>
      </p:sp>
      <p:sp>
        <p:nvSpPr>
          <p:cNvPr id="8" name="Rectangle 4"/>
          <p:cNvSpPr>
            <a:spLocks noChangeArrowheads="1"/>
          </p:cNvSpPr>
          <p:nvPr/>
        </p:nvSpPr>
        <p:spPr bwMode="auto">
          <a:xfrm>
            <a:off x="684213" y="836613"/>
            <a:ext cx="53340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4762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476250" indent="-47625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9334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13906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18478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23050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800" b="1">
                <a:solidFill>
                  <a:srgbClr val="FF0000"/>
                </a:solidFill>
                <a:latin typeface="楷体_GB2312" pitchFamily="49" charset="-122"/>
                <a:ea typeface="楷体_GB2312" pitchFamily="49" charset="-122"/>
              </a:rPr>
              <a:t>建立小信号模型的意义</a:t>
            </a:r>
            <a:endParaRPr lang="zh-CN" altLang="en-US" sz="2800" b="1">
              <a:solidFill>
                <a:srgbClr val="0000CC"/>
              </a:solidFill>
              <a:latin typeface="楷体_GB2312" pitchFamily="49" charset="-122"/>
              <a:ea typeface="楷体_GB2312" pitchFamily="49" charset="-122"/>
            </a:endParaRPr>
          </a:p>
        </p:txBody>
      </p:sp>
      <p:sp>
        <p:nvSpPr>
          <p:cNvPr id="9" name="Rectangle 5"/>
          <p:cNvSpPr>
            <a:spLocks noChangeArrowheads="1"/>
          </p:cNvSpPr>
          <p:nvPr/>
        </p:nvSpPr>
        <p:spPr bwMode="auto">
          <a:xfrm>
            <a:off x="684213" y="3241675"/>
            <a:ext cx="5334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4762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476250" indent="-47625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9334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13906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18478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23050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800" b="1">
                <a:solidFill>
                  <a:srgbClr val="FF0000"/>
                </a:solidFill>
                <a:latin typeface="楷体_GB2312" pitchFamily="49" charset="-122"/>
                <a:ea typeface="楷体_GB2312" pitchFamily="49" charset="-122"/>
              </a:rPr>
              <a:t>建立小信号模型的思路</a:t>
            </a:r>
            <a:endParaRPr lang="zh-CN" altLang="en-US" sz="2800" b="1">
              <a:solidFill>
                <a:srgbClr val="0000CC"/>
              </a:solidFill>
              <a:latin typeface="楷体_GB2312" pitchFamily="49" charset="-122"/>
              <a:ea typeface="楷体_GB2312" pitchFamily="49" charset="-122"/>
            </a:endParaRPr>
          </a:p>
        </p:txBody>
      </p:sp>
      <p:sp>
        <p:nvSpPr>
          <p:cNvPr id="10" name="Rectangle 6"/>
          <p:cNvSpPr>
            <a:spLocks noChangeArrowheads="1"/>
          </p:cNvSpPr>
          <p:nvPr/>
        </p:nvSpPr>
        <p:spPr bwMode="auto">
          <a:xfrm>
            <a:off x="836613" y="3779838"/>
            <a:ext cx="7620000"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en-US" altLang="zh-CN" sz="2400" b="1">
                <a:solidFill>
                  <a:srgbClr val="000000"/>
                </a:solidFill>
                <a:latin typeface="楷体_GB2312" pitchFamily="49" charset="-122"/>
                <a:ea typeface="楷体_GB2312" pitchFamily="49" charset="-122"/>
              </a:rPr>
              <a:t>    </a:t>
            </a:r>
            <a:r>
              <a:rPr lang="zh-CN" altLang="en-US" sz="2400" b="1">
                <a:solidFill>
                  <a:srgbClr val="000000"/>
                </a:solidFill>
                <a:latin typeface="楷体_GB2312" pitchFamily="49" charset="-122"/>
                <a:ea typeface="楷体_GB2312" pitchFamily="49" charset="-122"/>
              </a:rPr>
              <a:t>当放大电路的输入信号幅值较小时，就可以把三极管小范围内的特性曲线近似地用直线来代替，从而可以把三极管这个非线性器件所组成的电路当作线性电路来处理。</a:t>
            </a:r>
            <a:endParaRPr lang="zh-CN" altLang="en-US" sz="2400" b="1">
              <a:solidFill>
                <a:srgbClr val="0000CC"/>
              </a:solidFill>
              <a:latin typeface="楷体_GB2312" pitchFamily="49" charset="-122"/>
              <a:ea typeface="楷体_GB2312" pitchFamily="49" charset="-122"/>
            </a:endParaRPr>
          </a:p>
        </p:txBody>
      </p:sp>
      <p:sp>
        <p:nvSpPr>
          <p:cNvPr id="11" name="Rectangle 7"/>
          <p:cNvSpPr>
            <a:spLocks noChangeArrowheads="1"/>
          </p:cNvSpPr>
          <p:nvPr/>
        </p:nvSpPr>
        <p:spPr bwMode="auto">
          <a:xfrm>
            <a:off x="836613" y="1322388"/>
            <a:ext cx="7543800"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en-US" altLang="zh-CN" sz="2400" b="1">
                <a:solidFill>
                  <a:srgbClr val="000000"/>
                </a:solidFill>
                <a:latin typeface="楷体_GB2312" pitchFamily="49" charset="-122"/>
                <a:ea typeface="楷体_GB2312" pitchFamily="49" charset="-122"/>
              </a:rPr>
              <a:t>    </a:t>
            </a:r>
            <a:r>
              <a:rPr lang="zh-CN" altLang="en-US" sz="2400" b="1">
                <a:solidFill>
                  <a:srgbClr val="000000"/>
                </a:solidFill>
                <a:latin typeface="楷体_GB2312" pitchFamily="49" charset="-122"/>
                <a:ea typeface="楷体_GB2312" pitchFamily="49" charset="-122"/>
              </a:rPr>
              <a:t>由于场效应管是非线性器件，所以分析起来非常复杂。建立小信号模型，就是在特定条件下将非线性器件做线性化近似处理，从而简化由其构成的放大电路的分析和设计。</a:t>
            </a:r>
            <a:endParaRPr lang="zh-CN" altLang="en-US" sz="2400" b="1">
              <a:solidFill>
                <a:srgbClr val="990000"/>
              </a:solidFill>
              <a:latin typeface="楷体_GB2312" pitchFamily="49" charset="-122"/>
              <a:ea typeface="楷体_GB2312" pitchFamily="49" charset="-122"/>
            </a:endParaRPr>
          </a:p>
        </p:txBody>
      </p:sp>
    </p:spTree>
    <p:extLst>
      <p:ext uri="{BB962C8B-B14F-4D97-AF65-F5344CB8AC3E}">
        <p14:creationId xmlns:p14="http://schemas.microsoft.com/office/powerpoint/2010/main" val="32687365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8"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ppt_x</p:attrName>
                                        </p:attrNameLst>
                                      </p:cBhvr>
                                      <p:tavLst>
                                        <p:tav tm="0">
                                          <p:val>
                                            <p:strVal val="#ppt_x-#ppt_w/2"/>
                                          </p:val>
                                        </p:tav>
                                        <p:tav tm="100000">
                                          <p:val>
                                            <p:strVal val="#ppt_x"/>
                                          </p:val>
                                        </p:tav>
                                      </p:tavLst>
                                    </p:anim>
                                    <p:anim calcmode="lin" valueType="num">
                                      <p:cBhvr>
                                        <p:cTn id="14" dur="500" fill="hold"/>
                                        <p:tgtEl>
                                          <p:spTgt spid="11"/>
                                        </p:tgtEl>
                                        <p:attrNameLst>
                                          <p:attrName>ppt_y</p:attrName>
                                        </p:attrNameLst>
                                      </p:cBhvr>
                                      <p:tavLst>
                                        <p:tav tm="0">
                                          <p:val>
                                            <p:strVal val="#ppt_y"/>
                                          </p:val>
                                        </p:tav>
                                        <p:tav tm="100000">
                                          <p:val>
                                            <p:strVal val="#ppt_y"/>
                                          </p:val>
                                        </p:tav>
                                      </p:tavLst>
                                    </p:anim>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7" presetClass="entr" presetSubtype="8"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ppt_x</p:attrName>
                                        </p:attrNameLst>
                                      </p:cBhvr>
                                      <p:tavLst>
                                        <p:tav tm="0">
                                          <p:val>
                                            <p:strVal val="#ppt_x-#ppt_w/2"/>
                                          </p:val>
                                        </p:tav>
                                        <p:tav tm="100000">
                                          <p:val>
                                            <p:strVal val="#ppt_x"/>
                                          </p:val>
                                        </p:tav>
                                      </p:tavLst>
                                    </p:anim>
                                    <p:anim calcmode="lin" valueType="num">
                                      <p:cBhvr>
                                        <p:cTn id="28" dur="500" fill="hold"/>
                                        <p:tgtEl>
                                          <p:spTgt spid="10"/>
                                        </p:tgtEl>
                                        <p:attrNameLst>
                                          <p:attrName>ppt_y</p:attrName>
                                        </p:attrNameLst>
                                      </p:cBhvr>
                                      <p:tavLst>
                                        <p:tav tm="0">
                                          <p:val>
                                            <p:strVal val="#ppt_y"/>
                                          </p:val>
                                        </p:tav>
                                        <p:tav tm="100000">
                                          <p:val>
                                            <p:strVal val="#ppt_y"/>
                                          </p:val>
                                        </p:tav>
                                      </p:tavLst>
                                    </p:anim>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p:bldP spid="10" grpId="0" autoUpdateAnimBg="0"/>
      <p:bldP spid="11"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标题 1"/>
          <p:cNvSpPr>
            <a:spLocks noGrp="1"/>
          </p:cNvSpPr>
          <p:nvPr>
            <p:ph type="title"/>
          </p:nvPr>
        </p:nvSpPr>
        <p:spPr>
          <a:xfrm>
            <a:off x="701675" y="71438"/>
            <a:ext cx="7888288" cy="646112"/>
          </a:xfrm>
        </p:spPr>
        <p:txBody>
          <a:bodyPr/>
          <a:lstStyle/>
          <a:p>
            <a:r>
              <a:rPr lang="en-US" altLang="zh-CN"/>
              <a:t>5.3.2  BJT</a:t>
            </a:r>
            <a:r>
              <a:rPr lang="zh-CN" altLang="en-US"/>
              <a:t>放大电路的小信号模型分析法</a:t>
            </a:r>
          </a:p>
        </p:txBody>
      </p:sp>
      <p:sp>
        <p:nvSpPr>
          <p:cNvPr id="51203" name="Rectangle 3">
            <a:hlinkClick r:id="rId2" action="ppaction://hlinksldjump"/>
          </p:cNvPr>
          <p:cNvSpPr>
            <a:spLocks noChangeArrowheads="1"/>
          </p:cNvSpPr>
          <p:nvPr/>
        </p:nvSpPr>
        <p:spPr bwMode="auto">
          <a:xfrm>
            <a:off x="539750" y="765175"/>
            <a:ext cx="457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800000"/>
                </a:solidFill>
                <a:latin typeface="Arial Narrow" panose="020B0606020202030204" pitchFamily="34" charset="0"/>
                <a:ea typeface="黑体" panose="02010609060101010101" pitchFamily="49" charset="-122"/>
              </a:rPr>
              <a:t>1.  BJT</a:t>
            </a:r>
            <a:r>
              <a:rPr lang="zh-CN" altLang="en-US" sz="2400" b="1">
                <a:solidFill>
                  <a:srgbClr val="800000"/>
                </a:solidFill>
                <a:latin typeface="Arial Narrow" panose="020B0606020202030204" pitchFamily="34" charset="0"/>
                <a:ea typeface="黑体" panose="02010609060101010101" pitchFamily="49" charset="-122"/>
              </a:rPr>
              <a:t>的</a:t>
            </a:r>
            <a:r>
              <a:rPr lang="en-US" altLang="zh-CN" sz="2400" b="1">
                <a:solidFill>
                  <a:srgbClr val="800000"/>
                </a:solidFill>
                <a:latin typeface="Arial Narrow" panose="020B0606020202030204" pitchFamily="34" charset="0"/>
                <a:ea typeface="黑体" panose="02010609060101010101" pitchFamily="49" charset="-122"/>
              </a:rPr>
              <a:t>H</a:t>
            </a:r>
            <a:r>
              <a:rPr lang="zh-CN" altLang="en-US" sz="2400" b="1">
                <a:solidFill>
                  <a:srgbClr val="800000"/>
                </a:solidFill>
                <a:latin typeface="Arial Narrow" panose="020B0606020202030204" pitchFamily="34" charset="0"/>
                <a:ea typeface="黑体" panose="02010609060101010101" pitchFamily="49" charset="-122"/>
              </a:rPr>
              <a:t>参数及小信号模型</a:t>
            </a:r>
          </a:p>
        </p:txBody>
      </p:sp>
      <p:sp>
        <p:nvSpPr>
          <p:cNvPr id="6" name="Rectangle 6"/>
          <p:cNvSpPr>
            <a:spLocks noChangeArrowheads="1"/>
          </p:cNvSpPr>
          <p:nvPr/>
        </p:nvSpPr>
        <p:spPr bwMode="auto">
          <a:xfrm>
            <a:off x="863600" y="1196975"/>
            <a:ext cx="7620000" cy="319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40000"/>
              </a:lnSpc>
              <a:spcBef>
                <a:spcPct val="15000"/>
              </a:spcBef>
              <a:buFontTx/>
              <a:buNone/>
            </a:pPr>
            <a:r>
              <a:rPr lang="zh-CN" altLang="en-US" sz="2400" b="1" dirty="0">
                <a:solidFill>
                  <a:srgbClr val="000000"/>
                </a:solidFill>
                <a:latin typeface="Times New Roman" panose="02020603050405020304" pitchFamily="18" charset="0"/>
                <a:ea typeface="楷体_GB2312" pitchFamily="49" charset="-122"/>
              </a:rPr>
              <a:t>        通过</a:t>
            </a:r>
            <a:r>
              <a:rPr lang="en-US" altLang="zh-CN" sz="2400" b="1" dirty="0">
                <a:solidFill>
                  <a:srgbClr val="000000"/>
                </a:solidFill>
                <a:latin typeface="Times New Roman" panose="02020603050405020304" pitchFamily="18" charset="0"/>
                <a:ea typeface="楷体_GB2312" pitchFamily="49" charset="-122"/>
              </a:rPr>
              <a:t>BJT</a:t>
            </a:r>
            <a:r>
              <a:rPr lang="zh-CN" altLang="en-US" sz="2400" b="1" dirty="0">
                <a:solidFill>
                  <a:srgbClr val="000000"/>
                </a:solidFill>
                <a:latin typeface="Times New Roman" panose="02020603050405020304" pitchFamily="18" charset="0"/>
                <a:ea typeface="楷体_GB2312" pitchFamily="49" charset="-122"/>
              </a:rPr>
              <a:t>的小信号模型来分析其放大电路的动态指标。</a:t>
            </a:r>
            <a:br>
              <a:rPr lang="zh-CN" altLang="en-US" sz="2400" b="1" dirty="0">
                <a:solidFill>
                  <a:srgbClr val="000000"/>
                </a:solidFill>
                <a:latin typeface="Times New Roman" panose="02020603050405020304" pitchFamily="18" charset="0"/>
                <a:ea typeface="楷体_GB2312" pitchFamily="49" charset="-122"/>
              </a:rPr>
            </a:br>
            <a:r>
              <a:rPr lang="zh-CN" altLang="en-US" sz="2400" b="1" dirty="0">
                <a:solidFill>
                  <a:srgbClr val="000000"/>
                </a:solidFill>
                <a:latin typeface="Times New Roman" panose="02020603050405020304" pitchFamily="18" charset="0"/>
                <a:ea typeface="楷体_GB2312" pitchFamily="49" charset="-122"/>
              </a:rPr>
              <a:t>        当放大电路的输入信号电压很小时，就可以把</a:t>
            </a:r>
            <a:r>
              <a:rPr lang="en-US" altLang="zh-CN" sz="2400" b="1" dirty="0">
                <a:solidFill>
                  <a:srgbClr val="000000"/>
                </a:solidFill>
                <a:latin typeface="Times New Roman" panose="02020603050405020304" pitchFamily="18" charset="0"/>
                <a:ea typeface="楷体_GB2312" pitchFamily="49" charset="-122"/>
              </a:rPr>
              <a:t>BJT</a:t>
            </a:r>
            <a:r>
              <a:rPr lang="zh-CN" altLang="en-US" sz="2400" b="1" dirty="0">
                <a:solidFill>
                  <a:srgbClr val="000000"/>
                </a:solidFill>
                <a:latin typeface="Times New Roman" panose="02020603050405020304" pitchFamily="18" charset="0"/>
                <a:ea typeface="楷体_GB2312" pitchFamily="49" charset="-122"/>
              </a:rPr>
              <a:t>小范围内的特性曲线近似地用直线来代替，从而可以把三极管这个非线性器件所组成的电路当作线性电路来处理。</a:t>
            </a:r>
            <a:endParaRPr lang="zh-CN" altLang="en-US" sz="2400" b="1" dirty="0">
              <a:solidFill>
                <a:srgbClr val="0000CC"/>
              </a:solidFill>
              <a:latin typeface="Times New Roman" panose="02020603050405020304" pitchFamily="18" charset="0"/>
              <a:ea typeface="楷体_GB2312" pitchFamily="49" charset="-122"/>
            </a:endParaRPr>
          </a:p>
        </p:txBody>
      </p:sp>
    </p:spTree>
    <p:extLst>
      <p:ext uri="{BB962C8B-B14F-4D97-AF65-F5344CB8AC3E}">
        <p14:creationId xmlns:p14="http://schemas.microsoft.com/office/powerpoint/2010/main" val="46639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a:hlinkClick r:id="rId3" action="ppaction://hlinksldjump"/>
          </p:cNvPr>
          <p:cNvSpPr>
            <a:spLocks noChangeArrowheads="1"/>
          </p:cNvSpPr>
          <p:nvPr/>
        </p:nvSpPr>
        <p:spPr bwMode="auto">
          <a:xfrm>
            <a:off x="792163" y="138113"/>
            <a:ext cx="4572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Arial Narrow" panose="020B0606020202030204" pitchFamily="34" charset="0"/>
                <a:ea typeface="黑体" panose="02010609060101010101" pitchFamily="49" charset="-122"/>
              </a:rPr>
              <a:t>1. BJT</a:t>
            </a:r>
            <a:r>
              <a:rPr lang="zh-CN" altLang="en-US" sz="2800" b="1">
                <a:solidFill>
                  <a:srgbClr val="800000"/>
                </a:solidFill>
                <a:latin typeface="Arial Narrow" panose="020B0606020202030204" pitchFamily="34" charset="0"/>
                <a:ea typeface="黑体" panose="02010609060101010101" pitchFamily="49" charset="-122"/>
              </a:rPr>
              <a:t>的</a:t>
            </a:r>
            <a:r>
              <a:rPr lang="en-US" altLang="zh-CN" sz="2800" b="1">
                <a:solidFill>
                  <a:srgbClr val="800000"/>
                </a:solidFill>
                <a:latin typeface="Arial Narrow" panose="020B0606020202030204" pitchFamily="34" charset="0"/>
                <a:ea typeface="黑体" panose="02010609060101010101" pitchFamily="49" charset="-122"/>
              </a:rPr>
              <a:t>H</a:t>
            </a:r>
            <a:r>
              <a:rPr lang="zh-CN" altLang="en-US" sz="2800" b="1">
                <a:solidFill>
                  <a:srgbClr val="800000"/>
                </a:solidFill>
                <a:latin typeface="Arial Narrow" panose="020B0606020202030204" pitchFamily="34" charset="0"/>
                <a:ea typeface="黑体" panose="02010609060101010101" pitchFamily="49" charset="-122"/>
              </a:rPr>
              <a:t>参数及小信号模型</a:t>
            </a:r>
          </a:p>
        </p:txBody>
      </p:sp>
      <p:sp>
        <p:nvSpPr>
          <p:cNvPr id="22" name="Rectangle 4"/>
          <p:cNvSpPr>
            <a:spLocks noChangeArrowheads="1"/>
          </p:cNvSpPr>
          <p:nvPr/>
        </p:nvSpPr>
        <p:spPr bwMode="auto">
          <a:xfrm>
            <a:off x="466725" y="685800"/>
            <a:ext cx="426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marL="476250" indent="-476250" algn="l">
              <a:defRPr sz="3600" b="1">
                <a:solidFill>
                  <a:schemeClr val="tx2"/>
                </a:solidFill>
                <a:latin typeface="Arial Narrow" pitchFamily="34" charset="0"/>
                <a:ea typeface="楷体_GB2312" pitchFamily="49" charset="-122"/>
              </a:defRPr>
            </a:lvl1pPr>
            <a:lvl2pPr marL="476250" indent="-476250" algn="l">
              <a:defRPr sz="3600" b="1">
                <a:solidFill>
                  <a:schemeClr val="tx2"/>
                </a:solidFill>
                <a:latin typeface="Arial Narrow" pitchFamily="34" charset="0"/>
                <a:ea typeface="楷体_GB2312" pitchFamily="49" charset="-122"/>
              </a:defRPr>
            </a:lvl2pPr>
            <a:lvl3pPr marL="476250" indent="-476250" algn="l">
              <a:defRPr sz="3600" b="1">
                <a:solidFill>
                  <a:schemeClr val="tx2"/>
                </a:solidFill>
                <a:latin typeface="Arial Narrow" pitchFamily="34" charset="0"/>
                <a:ea typeface="楷体_GB2312" pitchFamily="49" charset="-122"/>
              </a:defRPr>
            </a:lvl3pPr>
            <a:lvl4pPr marL="476250" indent="-476250" algn="l">
              <a:defRPr sz="3600" b="1">
                <a:solidFill>
                  <a:schemeClr val="tx2"/>
                </a:solidFill>
                <a:latin typeface="Arial Narrow" pitchFamily="34" charset="0"/>
                <a:ea typeface="楷体_GB2312" pitchFamily="49" charset="-122"/>
              </a:defRPr>
            </a:lvl4pPr>
            <a:lvl5pPr marL="476250" indent="-476250" algn="l">
              <a:defRPr sz="3600" b="1">
                <a:solidFill>
                  <a:schemeClr val="tx2"/>
                </a:solidFill>
                <a:latin typeface="Arial Narrow" pitchFamily="34" charset="0"/>
                <a:ea typeface="楷体_GB2312" pitchFamily="49" charset="-122"/>
              </a:defRPr>
            </a:lvl5pPr>
            <a:lvl6pPr marL="933450" indent="-476250" fontAlgn="base">
              <a:spcBef>
                <a:spcPct val="0"/>
              </a:spcBef>
              <a:spcAft>
                <a:spcPct val="0"/>
              </a:spcAft>
              <a:defRPr sz="3600" b="1">
                <a:solidFill>
                  <a:schemeClr val="tx2"/>
                </a:solidFill>
                <a:latin typeface="Arial Narrow" pitchFamily="34" charset="0"/>
                <a:ea typeface="楷体_GB2312" pitchFamily="49" charset="-122"/>
              </a:defRPr>
            </a:lvl6pPr>
            <a:lvl7pPr marL="1390650" indent="-476250" fontAlgn="base">
              <a:spcBef>
                <a:spcPct val="0"/>
              </a:spcBef>
              <a:spcAft>
                <a:spcPct val="0"/>
              </a:spcAft>
              <a:defRPr sz="3600" b="1">
                <a:solidFill>
                  <a:schemeClr val="tx2"/>
                </a:solidFill>
                <a:latin typeface="Arial Narrow" pitchFamily="34" charset="0"/>
                <a:ea typeface="楷体_GB2312" pitchFamily="49" charset="-122"/>
              </a:defRPr>
            </a:lvl7pPr>
            <a:lvl8pPr marL="1847850" indent="-476250" fontAlgn="base">
              <a:spcBef>
                <a:spcPct val="0"/>
              </a:spcBef>
              <a:spcAft>
                <a:spcPct val="0"/>
              </a:spcAft>
              <a:defRPr sz="3600" b="1">
                <a:solidFill>
                  <a:schemeClr val="tx2"/>
                </a:solidFill>
                <a:latin typeface="Arial Narrow" pitchFamily="34" charset="0"/>
                <a:ea typeface="楷体_GB2312" pitchFamily="49" charset="-122"/>
              </a:defRPr>
            </a:lvl8pPr>
            <a:lvl9pPr marL="2305050" indent="-47625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en-US" altLang="zh-CN" sz="2400" kern="0">
                <a:solidFill>
                  <a:srgbClr val="800000"/>
                </a:solidFill>
                <a:sym typeface="Symbol" pitchFamily="18" charset="2"/>
              </a:rPr>
              <a:t> </a:t>
            </a:r>
            <a:r>
              <a:rPr lang="en-US" altLang="zh-CN" sz="2400" kern="0">
                <a:solidFill>
                  <a:srgbClr val="000000"/>
                </a:solidFill>
              </a:rPr>
              <a:t>H</a:t>
            </a:r>
            <a:r>
              <a:rPr lang="zh-CN" altLang="en-US" sz="2400" kern="0">
                <a:solidFill>
                  <a:srgbClr val="000000"/>
                </a:solidFill>
              </a:rPr>
              <a:t>参数的引出</a:t>
            </a:r>
          </a:p>
        </p:txBody>
      </p:sp>
      <p:graphicFrame>
        <p:nvGraphicFramePr>
          <p:cNvPr id="23" name="Object 5"/>
          <p:cNvGraphicFramePr>
            <a:graphicFrameLocks noChangeAspect="1"/>
          </p:cNvGraphicFramePr>
          <p:nvPr/>
        </p:nvGraphicFramePr>
        <p:xfrm>
          <a:off x="1990725" y="2627313"/>
          <a:ext cx="2163763" cy="449262"/>
        </p:xfrm>
        <a:graphic>
          <a:graphicData uri="http://schemas.openxmlformats.org/presentationml/2006/ole">
            <mc:AlternateContent xmlns:mc="http://schemas.openxmlformats.org/markup-compatibility/2006">
              <mc:Choice xmlns:v="urn:schemas-microsoft-com:vml" Requires="v">
                <p:oleObj spid="_x0000_s25610" name="公式" r:id="rId4" imgW="1079500" imgH="228600" progId="Equation.3">
                  <p:embed/>
                </p:oleObj>
              </mc:Choice>
              <mc:Fallback>
                <p:oleObj name="公式" r:id="rId4" imgW="1079500" imgH="228600" progId="Equation.3">
                  <p:embed/>
                  <p:pic>
                    <p:nvPicPr>
                      <p:cNvPr id="23"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0725" y="2627313"/>
                        <a:ext cx="2163763" cy="449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 name="Rectangle 6"/>
          <p:cNvSpPr>
            <a:spLocks noChangeArrowheads="1"/>
          </p:cNvSpPr>
          <p:nvPr/>
        </p:nvSpPr>
        <p:spPr bwMode="auto">
          <a:xfrm>
            <a:off x="381000" y="3124200"/>
            <a:ext cx="3903663"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spcBef>
                <a:spcPct val="15000"/>
              </a:spcBef>
              <a:defRPr/>
            </a:pPr>
            <a:r>
              <a:rPr lang="en-US" altLang="zh-CN" sz="2400" kern="0">
                <a:solidFill>
                  <a:srgbClr val="000000"/>
                </a:solidFill>
              </a:rPr>
              <a:t>         </a:t>
            </a:r>
            <a:r>
              <a:rPr lang="zh-CN" altLang="en-US" sz="2400" kern="0">
                <a:solidFill>
                  <a:srgbClr val="000000"/>
                </a:solidFill>
              </a:rPr>
              <a:t>在小信号情况下，对上两式取全微分得</a:t>
            </a:r>
          </a:p>
        </p:txBody>
      </p:sp>
      <p:graphicFrame>
        <p:nvGraphicFramePr>
          <p:cNvPr id="25" name="Object 7"/>
          <p:cNvGraphicFramePr>
            <a:graphicFrameLocks noChangeAspect="1"/>
          </p:cNvGraphicFramePr>
          <p:nvPr/>
        </p:nvGraphicFramePr>
        <p:xfrm>
          <a:off x="755650" y="4221163"/>
          <a:ext cx="4152900" cy="777875"/>
        </p:xfrm>
        <a:graphic>
          <a:graphicData uri="http://schemas.openxmlformats.org/presentationml/2006/ole">
            <mc:AlternateContent xmlns:mc="http://schemas.openxmlformats.org/markup-compatibility/2006">
              <mc:Choice xmlns:v="urn:schemas-microsoft-com:vml" Requires="v">
                <p:oleObj spid="_x0000_s25611" name="Equation" r:id="rId6" imgW="2273300" imgH="431800" progId="Equation.3">
                  <p:embed/>
                </p:oleObj>
              </mc:Choice>
              <mc:Fallback>
                <p:oleObj name="Equation" r:id="rId6" imgW="2273300" imgH="431800" progId="Equation.3">
                  <p:embed/>
                  <p:pic>
                    <p:nvPicPr>
                      <p:cNvPr id="25"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5650" y="4221163"/>
                        <a:ext cx="415290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 name="Rectangle 8"/>
          <p:cNvSpPr>
            <a:spLocks noChangeArrowheads="1"/>
          </p:cNvSpPr>
          <p:nvPr/>
        </p:nvSpPr>
        <p:spPr bwMode="auto">
          <a:xfrm>
            <a:off x="5076825" y="3717925"/>
            <a:ext cx="3657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400" kern="0">
                <a:solidFill>
                  <a:srgbClr val="000000"/>
                </a:solidFill>
              </a:rPr>
              <a:t>用小信号交流分量表示</a:t>
            </a:r>
          </a:p>
        </p:txBody>
      </p:sp>
      <p:sp>
        <p:nvSpPr>
          <p:cNvPr id="27" name="Rectangle 9"/>
          <p:cNvSpPr>
            <a:spLocks noChangeArrowheads="1"/>
          </p:cNvSpPr>
          <p:nvPr/>
        </p:nvSpPr>
        <p:spPr bwMode="auto">
          <a:xfrm>
            <a:off x="5832475" y="443230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be</a:t>
            </a:r>
            <a:r>
              <a:rPr kumimoji="1" lang="en-US" altLang="zh-CN" sz="2400" b="1">
                <a:solidFill>
                  <a:srgbClr val="000000"/>
                </a:solidFill>
                <a:latin typeface="Times New Roman" panose="02020603050405020304" pitchFamily="18" charset="0"/>
                <a:ea typeface="楷体_GB2312" pitchFamily="49" charset="-122"/>
              </a:rPr>
              <a:t>= </a:t>
            </a:r>
            <a:r>
              <a:rPr kumimoji="1" lang="en-US" altLang="zh-CN" sz="2400" b="1" i="1">
                <a:solidFill>
                  <a:srgbClr val="000000"/>
                </a:solidFill>
                <a:latin typeface="Times New Roman" panose="02020603050405020304" pitchFamily="18" charset="0"/>
                <a:ea typeface="楷体_GB2312" pitchFamily="49" charset="-122"/>
              </a:rPr>
              <a:t>h</a:t>
            </a:r>
            <a:r>
              <a:rPr kumimoji="1" lang="en-US" altLang="zh-CN" sz="2400" b="1" baseline="-25000">
                <a:solidFill>
                  <a:srgbClr val="000000"/>
                </a:solidFill>
                <a:latin typeface="Times New Roman" panose="02020603050405020304" pitchFamily="18" charset="0"/>
                <a:ea typeface="楷体_GB2312" pitchFamily="49" charset="-122"/>
              </a:rPr>
              <a:t>ie</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25000">
                <a:solidFill>
                  <a:srgbClr val="000000"/>
                </a:solidFill>
                <a:latin typeface="Times New Roman" panose="02020603050405020304" pitchFamily="18" charset="0"/>
                <a:ea typeface="楷体_GB2312" pitchFamily="49" charset="-122"/>
              </a:rPr>
              <a:t>b</a:t>
            </a:r>
            <a:r>
              <a:rPr kumimoji="1" lang="en-US" altLang="zh-CN" sz="2400" b="1">
                <a:solidFill>
                  <a:srgbClr val="000000"/>
                </a:solidFill>
                <a:latin typeface="Times New Roman" panose="02020603050405020304" pitchFamily="18" charset="0"/>
                <a:ea typeface="楷体_GB2312" pitchFamily="49" charset="-122"/>
              </a:rPr>
              <a:t>+ </a:t>
            </a:r>
            <a:r>
              <a:rPr kumimoji="1" lang="en-US" altLang="zh-CN" sz="2400" b="1" i="1">
                <a:solidFill>
                  <a:srgbClr val="000000"/>
                </a:solidFill>
                <a:latin typeface="Times New Roman" panose="02020603050405020304" pitchFamily="18" charset="0"/>
                <a:ea typeface="楷体_GB2312" pitchFamily="49" charset="-122"/>
              </a:rPr>
              <a:t>h</a:t>
            </a:r>
            <a:r>
              <a:rPr kumimoji="1" lang="en-US" altLang="zh-CN" sz="2400" b="1" baseline="-25000">
                <a:solidFill>
                  <a:srgbClr val="000000"/>
                </a:solidFill>
                <a:latin typeface="Times New Roman" panose="02020603050405020304" pitchFamily="18" charset="0"/>
                <a:ea typeface="楷体_GB2312" pitchFamily="49" charset="-122"/>
              </a:rPr>
              <a:t>re</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ce</a:t>
            </a:r>
          </a:p>
        </p:txBody>
      </p:sp>
      <p:sp>
        <p:nvSpPr>
          <p:cNvPr id="28" name="Rectangle 10"/>
          <p:cNvSpPr>
            <a:spLocks noChangeArrowheads="1"/>
          </p:cNvSpPr>
          <p:nvPr/>
        </p:nvSpPr>
        <p:spPr bwMode="auto">
          <a:xfrm>
            <a:off x="5867400" y="5151438"/>
            <a:ext cx="25352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25000">
                <a:solidFill>
                  <a:srgbClr val="000000"/>
                </a:solidFill>
                <a:latin typeface="Times New Roman" panose="02020603050405020304" pitchFamily="18" charset="0"/>
                <a:ea typeface="楷体_GB2312" pitchFamily="49" charset="-122"/>
              </a:rPr>
              <a:t>c</a:t>
            </a:r>
            <a:r>
              <a:rPr kumimoji="1" lang="en-US" altLang="zh-CN" sz="2400" b="1">
                <a:solidFill>
                  <a:srgbClr val="000000"/>
                </a:solidFill>
                <a:latin typeface="Times New Roman" panose="02020603050405020304" pitchFamily="18" charset="0"/>
                <a:ea typeface="楷体_GB2312" pitchFamily="49" charset="-122"/>
              </a:rPr>
              <a:t>= </a:t>
            </a:r>
            <a:r>
              <a:rPr kumimoji="1" lang="en-US" altLang="zh-CN" sz="2400" b="1" i="1">
                <a:solidFill>
                  <a:srgbClr val="000000"/>
                </a:solidFill>
                <a:latin typeface="Times New Roman" panose="02020603050405020304" pitchFamily="18" charset="0"/>
                <a:ea typeface="楷体_GB2312" pitchFamily="49" charset="-122"/>
              </a:rPr>
              <a:t>h</a:t>
            </a:r>
            <a:r>
              <a:rPr kumimoji="1" lang="en-US" altLang="zh-CN" sz="2400" b="1" baseline="-25000">
                <a:solidFill>
                  <a:srgbClr val="000000"/>
                </a:solidFill>
                <a:latin typeface="Times New Roman" panose="02020603050405020304" pitchFamily="18" charset="0"/>
                <a:ea typeface="楷体_GB2312" pitchFamily="49" charset="-122"/>
              </a:rPr>
              <a:t>fe</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25000">
                <a:solidFill>
                  <a:srgbClr val="000000"/>
                </a:solidFill>
                <a:latin typeface="Times New Roman" panose="02020603050405020304" pitchFamily="18" charset="0"/>
                <a:ea typeface="楷体_GB2312" pitchFamily="49" charset="-122"/>
              </a:rPr>
              <a:t>b</a:t>
            </a:r>
            <a:r>
              <a:rPr kumimoji="1" lang="en-US" altLang="zh-CN" sz="2400" b="1">
                <a:solidFill>
                  <a:srgbClr val="000000"/>
                </a:solidFill>
                <a:latin typeface="Times New Roman" panose="02020603050405020304" pitchFamily="18" charset="0"/>
                <a:ea typeface="楷体_GB2312" pitchFamily="49" charset="-122"/>
              </a:rPr>
              <a:t>+ </a:t>
            </a:r>
            <a:r>
              <a:rPr kumimoji="1" lang="en-US" altLang="zh-CN" sz="2400" b="1" i="1">
                <a:solidFill>
                  <a:srgbClr val="000000"/>
                </a:solidFill>
                <a:latin typeface="Times New Roman" panose="02020603050405020304" pitchFamily="18" charset="0"/>
                <a:ea typeface="楷体_GB2312" pitchFamily="49" charset="-122"/>
              </a:rPr>
              <a:t>h</a:t>
            </a:r>
            <a:r>
              <a:rPr kumimoji="1" lang="en-US" altLang="zh-CN" sz="2400" b="1" baseline="-25000">
                <a:solidFill>
                  <a:srgbClr val="000000"/>
                </a:solidFill>
                <a:latin typeface="Times New Roman" panose="02020603050405020304" pitchFamily="18" charset="0"/>
                <a:ea typeface="楷体_GB2312" pitchFamily="49" charset="-122"/>
              </a:rPr>
              <a:t>oe</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ce</a:t>
            </a:r>
          </a:p>
        </p:txBody>
      </p:sp>
      <p:sp>
        <p:nvSpPr>
          <p:cNvPr id="29" name="Rectangle 11"/>
          <p:cNvSpPr>
            <a:spLocks noChangeArrowheads="1"/>
          </p:cNvSpPr>
          <p:nvPr/>
        </p:nvSpPr>
        <p:spPr bwMode="auto">
          <a:xfrm>
            <a:off x="457200" y="1066800"/>
            <a:ext cx="5807075"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15000"/>
              </a:lnSpc>
              <a:defRPr/>
            </a:pPr>
            <a:r>
              <a:rPr lang="en-US" altLang="zh-CN" sz="2400" kern="0">
                <a:solidFill>
                  <a:srgbClr val="000000"/>
                </a:solidFill>
              </a:rPr>
              <a:t>        </a:t>
            </a:r>
            <a:r>
              <a:rPr lang="zh-CN" altLang="en-US" sz="2400" kern="0">
                <a:solidFill>
                  <a:srgbClr val="000000"/>
                </a:solidFill>
              </a:rPr>
              <a:t>对于</a:t>
            </a:r>
            <a:r>
              <a:rPr lang="en-US" altLang="zh-CN" sz="2400" kern="0">
                <a:solidFill>
                  <a:srgbClr val="000000"/>
                </a:solidFill>
              </a:rPr>
              <a:t>BJT</a:t>
            </a:r>
            <a:r>
              <a:rPr lang="zh-CN" altLang="en-US" sz="2400" kern="0">
                <a:solidFill>
                  <a:srgbClr val="000000"/>
                </a:solidFill>
              </a:rPr>
              <a:t>双口网络，已知输入输出特性曲线如下：</a:t>
            </a:r>
          </a:p>
        </p:txBody>
      </p:sp>
      <p:sp>
        <p:nvSpPr>
          <p:cNvPr id="30" name="Text Box 12"/>
          <p:cNvSpPr txBox="1">
            <a:spLocks noChangeArrowheads="1"/>
          </p:cNvSpPr>
          <p:nvPr/>
        </p:nvSpPr>
        <p:spPr bwMode="auto">
          <a:xfrm>
            <a:off x="827088" y="1952625"/>
            <a:ext cx="26908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25000">
                <a:solidFill>
                  <a:srgbClr val="000000"/>
                </a:solidFill>
                <a:latin typeface="Times New Roman" panose="02020603050405020304" pitchFamily="18" charset="0"/>
                <a:ea typeface="楷体_GB2312" pitchFamily="49" charset="-122"/>
              </a:rPr>
              <a:t>B</a:t>
            </a:r>
            <a:r>
              <a:rPr kumimoji="1" lang="en-US" altLang="zh-CN"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f</a:t>
            </a:r>
            <a:r>
              <a:rPr kumimoji="1" lang="en-US" altLang="zh-CN"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BE</a:t>
            </a:r>
            <a:r>
              <a:rPr kumimoji="1" lang="en-US" altLang="zh-CN"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800" b="1" i="1" baseline="-10000">
                <a:solidFill>
                  <a:srgbClr val="000000"/>
                </a:solidFill>
                <a:latin typeface="Book Antiqua" panose="0204060205030503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CE</a:t>
            </a:r>
            <a:r>
              <a:rPr kumimoji="1" lang="en-US" altLang="zh-CN" sz="2800" b="1" baseline="-10000">
                <a:solidFill>
                  <a:srgbClr val="000000"/>
                </a:solidFill>
                <a:latin typeface="Times New Roman" panose="02020603050405020304" pitchFamily="18" charset="0"/>
                <a:ea typeface="楷体_GB2312" pitchFamily="49" charset="-122"/>
              </a:rPr>
              <a:t>=const</a:t>
            </a:r>
            <a:endParaRPr kumimoji="1" lang="en-US" altLang="zh-CN" sz="2800" b="1">
              <a:solidFill>
                <a:srgbClr val="000000"/>
              </a:solidFill>
              <a:latin typeface="Times New Roman" panose="02020603050405020304" pitchFamily="18" charset="0"/>
              <a:ea typeface="楷体_GB2312" pitchFamily="49" charset="-122"/>
            </a:endParaRPr>
          </a:p>
        </p:txBody>
      </p:sp>
      <p:sp>
        <p:nvSpPr>
          <p:cNvPr id="31" name="Text Box 13"/>
          <p:cNvSpPr txBox="1">
            <a:spLocks noChangeArrowheads="1"/>
          </p:cNvSpPr>
          <p:nvPr/>
        </p:nvSpPr>
        <p:spPr bwMode="auto">
          <a:xfrm>
            <a:off x="3635375" y="1952625"/>
            <a:ext cx="25923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25000">
                <a:solidFill>
                  <a:srgbClr val="000000"/>
                </a:solidFill>
                <a:latin typeface="Times New Roman" panose="02020603050405020304" pitchFamily="18" charset="0"/>
                <a:ea typeface="楷体_GB2312" pitchFamily="49" charset="-122"/>
              </a:rPr>
              <a:t>C</a:t>
            </a:r>
            <a:r>
              <a:rPr kumimoji="1" lang="en-US" altLang="zh-CN"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f</a:t>
            </a:r>
            <a:r>
              <a:rPr kumimoji="1" lang="en-US" altLang="zh-CN"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CE</a:t>
            </a:r>
            <a:r>
              <a:rPr kumimoji="1" lang="en-US" altLang="zh-CN"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800" b="1" i="1" baseline="-10000">
                <a:solidFill>
                  <a:srgbClr val="000000"/>
                </a:solidFill>
                <a:latin typeface="Times New Roman" panose="02020603050405020304" pitchFamily="18" charset="0"/>
                <a:ea typeface="楷体_GB2312" pitchFamily="49" charset="-122"/>
              </a:rPr>
              <a:t>i</a:t>
            </a:r>
            <a:r>
              <a:rPr kumimoji="1" lang="en-US" altLang="zh-CN" sz="2000" b="1" baseline="-30000">
                <a:solidFill>
                  <a:srgbClr val="000000"/>
                </a:solidFill>
                <a:latin typeface="Times New Roman" panose="02020603050405020304" pitchFamily="18" charset="0"/>
                <a:ea typeface="楷体_GB2312" pitchFamily="49" charset="-122"/>
              </a:rPr>
              <a:t>B</a:t>
            </a:r>
            <a:r>
              <a:rPr kumimoji="1" lang="en-US" altLang="zh-CN" sz="2800" b="1" baseline="-10000">
                <a:solidFill>
                  <a:srgbClr val="000000"/>
                </a:solidFill>
                <a:latin typeface="Times New Roman" panose="02020603050405020304" pitchFamily="18" charset="0"/>
                <a:ea typeface="楷体_GB2312" pitchFamily="49" charset="-122"/>
              </a:rPr>
              <a:t>=const</a:t>
            </a:r>
            <a:endParaRPr kumimoji="1" lang="en-US" altLang="zh-CN" sz="2800" b="1">
              <a:solidFill>
                <a:srgbClr val="000000"/>
              </a:solidFill>
              <a:latin typeface="Times New Roman" panose="02020603050405020304" pitchFamily="18" charset="0"/>
              <a:ea typeface="楷体_GB2312" pitchFamily="49" charset="-122"/>
            </a:endParaRPr>
          </a:p>
        </p:txBody>
      </p:sp>
      <p:sp>
        <p:nvSpPr>
          <p:cNvPr id="32" name="Rectangle 14"/>
          <p:cNvSpPr>
            <a:spLocks noChangeArrowheads="1"/>
          </p:cNvSpPr>
          <p:nvPr/>
        </p:nvSpPr>
        <p:spPr bwMode="auto">
          <a:xfrm>
            <a:off x="381000" y="2593975"/>
            <a:ext cx="175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400" kern="0">
                <a:solidFill>
                  <a:srgbClr val="000000"/>
                </a:solidFill>
              </a:rPr>
              <a:t>可以写成：</a:t>
            </a:r>
          </a:p>
        </p:txBody>
      </p:sp>
      <p:graphicFrame>
        <p:nvGraphicFramePr>
          <p:cNvPr id="33" name="Object 15"/>
          <p:cNvGraphicFramePr>
            <a:graphicFrameLocks noChangeAspect="1"/>
          </p:cNvGraphicFramePr>
          <p:nvPr/>
        </p:nvGraphicFramePr>
        <p:xfrm>
          <a:off x="4362450" y="2627313"/>
          <a:ext cx="1984375" cy="449262"/>
        </p:xfrm>
        <a:graphic>
          <a:graphicData uri="http://schemas.openxmlformats.org/presentationml/2006/ole">
            <mc:AlternateContent xmlns:mc="http://schemas.openxmlformats.org/markup-compatibility/2006">
              <mc:Choice xmlns:v="urn:schemas-microsoft-com:vml" Requires="v">
                <p:oleObj spid="_x0000_s25612" name="公式" r:id="rId8" imgW="990600" imgH="228600" progId="Equation.3">
                  <p:embed/>
                </p:oleObj>
              </mc:Choice>
              <mc:Fallback>
                <p:oleObj name="公式" r:id="rId8" imgW="990600" imgH="228600" progId="Equation.3">
                  <p:embed/>
                  <p:pic>
                    <p:nvPicPr>
                      <p:cNvPr id="33" name="Object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62450" y="2627313"/>
                        <a:ext cx="1984375" cy="449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 name="Object 16"/>
          <p:cNvGraphicFramePr>
            <a:graphicFrameLocks noChangeAspect="1"/>
          </p:cNvGraphicFramePr>
          <p:nvPr/>
        </p:nvGraphicFramePr>
        <p:xfrm>
          <a:off x="881063" y="5135563"/>
          <a:ext cx="3851275" cy="777875"/>
        </p:xfrm>
        <a:graphic>
          <a:graphicData uri="http://schemas.openxmlformats.org/presentationml/2006/ole">
            <mc:AlternateContent xmlns:mc="http://schemas.openxmlformats.org/markup-compatibility/2006">
              <mc:Choice xmlns:v="urn:schemas-microsoft-com:vml" Requires="v">
                <p:oleObj spid="_x0000_s25613" name="Equation" r:id="rId10" imgW="2108200" imgH="431800" progId="Equation.3">
                  <p:embed/>
                </p:oleObj>
              </mc:Choice>
              <mc:Fallback>
                <p:oleObj name="Equation" r:id="rId10" imgW="2108200" imgH="431800" progId="Equation.3">
                  <p:embed/>
                  <p:pic>
                    <p:nvPicPr>
                      <p:cNvPr id="34" name="Object 1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81063" y="5135563"/>
                        <a:ext cx="3851275"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5" name="Group 31"/>
          <p:cNvGrpSpPr>
            <a:grpSpLocks/>
          </p:cNvGrpSpPr>
          <p:nvPr/>
        </p:nvGrpSpPr>
        <p:grpSpPr bwMode="auto">
          <a:xfrm>
            <a:off x="6480175" y="692150"/>
            <a:ext cx="2008188" cy="2366963"/>
            <a:chOff x="3583" y="2455"/>
            <a:chExt cx="1265" cy="1491"/>
          </a:xfrm>
        </p:grpSpPr>
        <p:sp>
          <p:nvSpPr>
            <p:cNvPr id="52241" name="Rectangle 32"/>
            <p:cNvSpPr>
              <a:spLocks noChangeArrowheads="1"/>
            </p:cNvSpPr>
            <p:nvPr/>
          </p:nvSpPr>
          <p:spPr bwMode="auto">
            <a:xfrm>
              <a:off x="3787" y="3725"/>
              <a:ext cx="884" cy="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700" b="1">
                  <a:solidFill>
                    <a:srgbClr val="0033CC"/>
                  </a:solidFill>
                  <a:latin typeface="楷体_GB2312" pitchFamily="49" charset="-122"/>
                  <a:ea typeface="楷体_GB2312" pitchFamily="49" charset="-122"/>
                </a:rPr>
                <a:t>BJT</a:t>
              </a:r>
              <a:r>
                <a:rPr lang="zh-CN" altLang="en-US" sz="1700" b="1">
                  <a:solidFill>
                    <a:srgbClr val="0033CC"/>
                  </a:solidFill>
                  <a:latin typeface="楷体_GB2312" pitchFamily="49" charset="-122"/>
                  <a:ea typeface="楷体_GB2312" pitchFamily="49" charset="-122"/>
                </a:rPr>
                <a:t>双口网络</a:t>
              </a:r>
            </a:p>
          </p:txBody>
        </p:sp>
        <p:pic>
          <p:nvPicPr>
            <p:cNvPr id="52242" name="Picture 33" descr="未命名-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83" y="2455"/>
              <a:ext cx="1265" cy="1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43" name="Rectangle 34"/>
            <p:cNvSpPr>
              <a:spLocks noChangeArrowheads="1"/>
            </p:cNvSpPr>
            <p:nvPr/>
          </p:nvSpPr>
          <p:spPr bwMode="auto">
            <a:xfrm>
              <a:off x="4014" y="2576"/>
              <a:ext cx="301" cy="1104"/>
            </a:xfrm>
            <a:prstGeom prst="rect">
              <a:avLst/>
            </a:prstGeom>
            <a:noFill/>
            <a:ln w="15875">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grpSp>
    </p:spTree>
    <p:extLst>
      <p:ext uri="{BB962C8B-B14F-4D97-AF65-F5344CB8AC3E}">
        <p14:creationId xmlns:p14="http://schemas.microsoft.com/office/powerpoint/2010/main" val="19943399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ox(in)">
                                      <p:cBhvr>
                                        <p:cTn id="7" dur="500"/>
                                        <p:tgtEl>
                                          <p:spTgt spid="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strips(downRight)">
                                      <p:cBhvr>
                                        <p:cTn id="12" dur="500"/>
                                        <p:tgtEl>
                                          <p:spTgt spid="2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strips(downRight)">
                                      <p:cBhvr>
                                        <p:cTn id="17" dur="500"/>
                                        <p:tgtEl>
                                          <p:spTgt spid="3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strips(downRight)">
                                      <p:cBhvr>
                                        <p:cTn id="22" dur="500"/>
                                        <p:tgtEl>
                                          <p:spTgt spid="3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strips(downRight)">
                                      <p:cBhvr>
                                        <p:cTn id="27" dur="500"/>
                                        <p:tgtEl>
                                          <p:spTgt spid="3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strips(downRight)">
                                      <p:cBhvr>
                                        <p:cTn id="32" dur="500"/>
                                        <p:tgtEl>
                                          <p:spTgt spid="2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strips(downRight)">
                                      <p:cBhvr>
                                        <p:cTn id="37" dur="500"/>
                                        <p:tgtEl>
                                          <p:spTgt spid="3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strips(downRight)">
                                      <p:cBhvr>
                                        <p:cTn id="42" dur="500"/>
                                        <p:tgtEl>
                                          <p:spTgt spid="2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strips(downRight)">
                                      <p:cBhvr>
                                        <p:cTn id="47" dur="500"/>
                                        <p:tgtEl>
                                          <p:spTgt spid="2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strips(downRight)">
                                      <p:cBhvr>
                                        <p:cTn id="52" dur="500"/>
                                        <p:tgtEl>
                                          <p:spTgt spid="3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strips(downRight)">
                                      <p:cBhvr>
                                        <p:cTn id="57" dur="500"/>
                                        <p:tgtEl>
                                          <p:spTgt spid="26"/>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8" presetClass="entr" presetSubtype="6"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strips(downRight)">
                                      <p:cBhvr>
                                        <p:cTn id="62" dur="500"/>
                                        <p:tgtEl>
                                          <p:spTgt spid="27"/>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8" presetClass="entr" presetSubtype="6" fill="hold" grpId="0" nodeType="click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strips(downRight)">
                                      <p:cBhvr>
                                        <p:cTn id="6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utoUpdateAnimBg="0"/>
      <p:bldP spid="26" grpId="0" autoUpdateAnimBg="0"/>
      <p:bldP spid="27" grpId="0" autoUpdateAnimBg="0"/>
      <p:bldP spid="28" grpId="0" autoUpdateAnimBg="0"/>
      <p:bldP spid="29" grpId="0" autoUpdateAnimBg="0"/>
      <p:bldP spid="30" grpId="0" autoUpdateAnimBg="0"/>
      <p:bldP spid="31" grpId="0" autoUpdateAnimBg="0"/>
      <p:bldP spid="32"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Object 3"/>
          <p:cNvGraphicFramePr>
            <a:graphicFrameLocks noChangeAspect="1"/>
          </p:cNvGraphicFramePr>
          <p:nvPr/>
        </p:nvGraphicFramePr>
        <p:xfrm>
          <a:off x="762000" y="1730375"/>
          <a:ext cx="1666875" cy="809625"/>
        </p:xfrm>
        <a:graphic>
          <a:graphicData uri="http://schemas.openxmlformats.org/presentationml/2006/ole">
            <mc:AlternateContent xmlns:mc="http://schemas.openxmlformats.org/markup-compatibility/2006">
              <mc:Choice xmlns:v="urn:schemas-microsoft-com:vml" Requires="v">
                <p:oleObj spid="_x0000_s26634" name="公式" r:id="rId3" imgW="825142" imgH="406224" progId="Equation.3">
                  <p:embed/>
                </p:oleObj>
              </mc:Choice>
              <mc:Fallback>
                <p:oleObj name="公式" r:id="rId3" imgW="825142" imgH="406224" progId="Equation.3">
                  <p:embed/>
                  <p:pic>
                    <p:nvPicPr>
                      <p:cNvPr id="16"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730375"/>
                        <a:ext cx="1666875"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 name="Text Box 4"/>
          <p:cNvSpPr txBox="1">
            <a:spLocks noChangeArrowheads="1"/>
          </p:cNvSpPr>
          <p:nvPr/>
        </p:nvSpPr>
        <p:spPr bwMode="auto">
          <a:xfrm>
            <a:off x="2514600" y="1920875"/>
            <a:ext cx="533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Times New Roman" panose="02020603050405020304" pitchFamily="18" charset="0"/>
                <a:ea typeface="楷体_GB2312" pitchFamily="49" charset="-122"/>
              </a:rPr>
              <a:t>输出端交流短路时的输入电阻；</a:t>
            </a:r>
          </a:p>
        </p:txBody>
      </p:sp>
      <p:sp>
        <p:nvSpPr>
          <p:cNvPr id="18" name="Text Box 5"/>
          <p:cNvSpPr txBox="1">
            <a:spLocks noChangeArrowheads="1"/>
          </p:cNvSpPr>
          <p:nvPr/>
        </p:nvSpPr>
        <p:spPr bwMode="auto">
          <a:xfrm>
            <a:off x="2514600" y="2549525"/>
            <a:ext cx="5791200"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10000"/>
              </a:lnSpc>
              <a:spcBef>
                <a:spcPct val="50000"/>
              </a:spcBef>
            </a:pPr>
            <a:r>
              <a:rPr kumimoji="1" lang="zh-CN" altLang="en-US" sz="2400" b="1">
                <a:solidFill>
                  <a:srgbClr val="000000"/>
                </a:solidFill>
                <a:latin typeface="Times New Roman" panose="02020603050405020304" pitchFamily="18" charset="0"/>
                <a:ea typeface="楷体_GB2312" pitchFamily="49" charset="-122"/>
              </a:rPr>
              <a:t>输出端交流短路时的正向电流传输比或电流放大系数；</a:t>
            </a:r>
          </a:p>
        </p:txBody>
      </p:sp>
      <p:sp>
        <p:nvSpPr>
          <p:cNvPr id="19" name="Text Box 6"/>
          <p:cNvSpPr txBox="1">
            <a:spLocks noChangeArrowheads="1"/>
          </p:cNvSpPr>
          <p:nvPr/>
        </p:nvSpPr>
        <p:spPr bwMode="auto">
          <a:xfrm>
            <a:off x="2514600" y="3673475"/>
            <a:ext cx="579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Times New Roman" panose="02020603050405020304" pitchFamily="18" charset="0"/>
                <a:ea typeface="楷体_GB2312" pitchFamily="49" charset="-122"/>
              </a:rPr>
              <a:t>输入端交流开路时的反向电压传输比；</a:t>
            </a:r>
          </a:p>
        </p:txBody>
      </p:sp>
      <p:sp>
        <p:nvSpPr>
          <p:cNvPr id="20" name="Text Box 7"/>
          <p:cNvSpPr txBox="1">
            <a:spLocks noChangeArrowheads="1"/>
          </p:cNvSpPr>
          <p:nvPr/>
        </p:nvSpPr>
        <p:spPr bwMode="auto">
          <a:xfrm>
            <a:off x="2514600" y="4511675"/>
            <a:ext cx="579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Times New Roman" panose="02020603050405020304" pitchFamily="18" charset="0"/>
                <a:ea typeface="楷体_GB2312" pitchFamily="49" charset="-122"/>
              </a:rPr>
              <a:t>输入端交流开路时的输出电导。</a:t>
            </a:r>
          </a:p>
        </p:txBody>
      </p:sp>
      <p:sp>
        <p:nvSpPr>
          <p:cNvPr id="21" name="Text Box 8"/>
          <p:cNvSpPr txBox="1">
            <a:spLocks noChangeArrowheads="1"/>
          </p:cNvSpPr>
          <p:nvPr/>
        </p:nvSpPr>
        <p:spPr bwMode="auto">
          <a:xfrm>
            <a:off x="762000" y="1196975"/>
            <a:ext cx="1447800" cy="4572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cap="sq">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Times New Roman" panose="02020603050405020304" pitchFamily="18" charset="0"/>
                <a:ea typeface="楷体_GB2312" pitchFamily="49" charset="-122"/>
              </a:rPr>
              <a:t>其中：</a:t>
            </a:r>
          </a:p>
        </p:txBody>
      </p:sp>
      <p:sp>
        <p:nvSpPr>
          <p:cNvPr id="22" name="Text Box 9"/>
          <p:cNvSpPr txBox="1">
            <a:spLocks noChangeArrowheads="1"/>
          </p:cNvSpPr>
          <p:nvPr/>
        </p:nvSpPr>
        <p:spPr bwMode="auto">
          <a:xfrm>
            <a:off x="685800" y="5197475"/>
            <a:ext cx="7772400"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spcBef>
                <a:spcPct val="50000"/>
              </a:spcBef>
            </a:pPr>
            <a:r>
              <a:rPr kumimoji="1" lang="zh-CN" altLang="en-US" sz="2400" b="1">
                <a:solidFill>
                  <a:srgbClr val="000000"/>
                </a:solidFill>
                <a:latin typeface="Times New Roman" panose="02020603050405020304" pitchFamily="18" charset="0"/>
                <a:ea typeface="楷体_GB2312" pitchFamily="49" charset="-122"/>
              </a:rPr>
              <a:t>四个参数量纲各不相同，故称为混合参数（</a:t>
            </a:r>
            <a:r>
              <a:rPr kumimoji="1" lang="en-US" altLang="zh-CN" sz="2400" b="1">
                <a:solidFill>
                  <a:srgbClr val="000000"/>
                </a:solidFill>
                <a:latin typeface="Times New Roman" panose="02020603050405020304" pitchFamily="18" charset="0"/>
                <a:ea typeface="楷体_GB2312" pitchFamily="49" charset="-122"/>
              </a:rPr>
              <a:t>H</a:t>
            </a:r>
            <a:r>
              <a:rPr kumimoji="1" lang="zh-CN" altLang="en-US" sz="2400" b="1">
                <a:solidFill>
                  <a:srgbClr val="000000"/>
                </a:solidFill>
                <a:latin typeface="Times New Roman" panose="02020603050405020304" pitchFamily="18" charset="0"/>
                <a:ea typeface="楷体_GB2312" pitchFamily="49" charset="-122"/>
              </a:rPr>
              <a:t>参数）。</a:t>
            </a:r>
          </a:p>
        </p:txBody>
      </p:sp>
      <p:graphicFrame>
        <p:nvGraphicFramePr>
          <p:cNvPr id="23" name="Object 14"/>
          <p:cNvGraphicFramePr>
            <a:graphicFrameLocks noChangeAspect="1"/>
          </p:cNvGraphicFramePr>
          <p:nvPr/>
        </p:nvGraphicFramePr>
        <p:xfrm>
          <a:off x="762000" y="2592388"/>
          <a:ext cx="1512888" cy="811212"/>
        </p:xfrm>
        <a:graphic>
          <a:graphicData uri="http://schemas.openxmlformats.org/presentationml/2006/ole">
            <mc:AlternateContent xmlns:mc="http://schemas.openxmlformats.org/markup-compatibility/2006">
              <mc:Choice xmlns:v="urn:schemas-microsoft-com:vml" Requires="v">
                <p:oleObj spid="_x0000_s26635" name="公式" r:id="rId5" imgW="748975" imgH="406224" progId="Equation.3">
                  <p:embed/>
                </p:oleObj>
              </mc:Choice>
              <mc:Fallback>
                <p:oleObj name="公式" r:id="rId5" imgW="748975" imgH="406224" progId="Equation.3">
                  <p:embed/>
                  <p:pic>
                    <p:nvPicPr>
                      <p:cNvPr id="23"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2592388"/>
                        <a:ext cx="1512888" cy="811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 name="Object 15"/>
          <p:cNvGraphicFramePr>
            <a:graphicFrameLocks noChangeAspect="1"/>
          </p:cNvGraphicFramePr>
          <p:nvPr/>
        </p:nvGraphicFramePr>
        <p:xfrm>
          <a:off x="762000" y="3457575"/>
          <a:ext cx="1590675" cy="809625"/>
        </p:xfrm>
        <a:graphic>
          <a:graphicData uri="http://schemas.openxmlformats.org/presentationml/2006/ole">
            <mc:AlternateContent xmlns:mc="http://schemas.openxmlformats.org/markup-compatibility/2006">
              <mc:Choice xmlns:v="urn:schemas-microsoft-com:vml" Requires="v">
                <p:oleObj spid="_x0000_s26636" name="公式" r:id="rId7" imgW="787058" imgH="406224" progId="Equation.3">
                  <p:embed/>
                </p:oleObj>
              </mc:Choice>
              <mc:Fallback>
                <p:oleObj name="公式" r:id="rId7" imgW="787058" imgH="406224" progId="Equation.3">
                  <p:embed/>
                  <p:pic>
                    <p:nvPicPr>
                      <p:cNvPr id="24" name="Object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2000" y="3457575"/>
                        <a:ext cx="1590675"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 name="Object 16"/>
          <p:cNvGraphicFramePr>
            <a:graphicFrameLocks noChangeAspect="1"/>
          </p:cNvGraphicFramePr>
          <p:nvPr/>
        </p:nvGraphicFramePr>
        <p:xfrm>
          <a:off x="762000" y="4321175"/>
          <a:ext cx="1589088" cy="809625"/>
        </p:xfrm>
        <a:graphic>
          <a:graphicData uri="http://schemas.openxmlformats.org/presentationml/2006/ole">
            <mc:AlternateContent xmlns:mc="http://schemas.openxmlformats.org/markup-compatibility/2006">
              <mc:Choice xmlns:v="urn:schemas-microsoft-com:vml" Requires="v">
                <p:oleObj spid="_x0000_s26637" name="公式" r:id="rId9" imgW="787058" imgH="406224" progId="Equation.3">
                  <p:embed/>
                </p:oleObj>
              </mc:Choice>
              <mc:Fallback>
                <p:oleObj name="公式" r:id="rId9" imgW="787058" imgH="406224" progId="Equation.3">
                  <p:embed/>
                  <p:pic>
                    <p:nvPicPr>
                      <p:cNvPr id="25" name="Object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2000" y="4321175"/>
                        <a:ext cx="1589088"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 name="Rectangle 18"/>
          <p:cNvSpPr>
            <a:spLocks noChangeArrowheads="1"/>
          </p:cNvSpPr>
          <p:nvPr/>
        </p:nvSpPr>
        <p:spPr bwMode="auto">
          <a:xfrm>
            <a:off x="466725" y="685800"/>
            <a:ext cx="426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marL="476250" indent="-476250" algn="l">
              <a:defRPr sz="3600" b="1">
                <a:solidFill>
                  <a:schemeClr val="tx2"/>
                </a:solidFill>
                <a:latin typeface="Arial Narrow" pitchFamily="34" charset="0"/>
                <a:ea typeface="楷体_GB2312" pitchFamily="49" charset="-122"/>
              </a:defRPr>
            </a:lvl1pPr>
            <a:lvl2pPr marL="476250" indent="-476250" algn="l">
              <a:defRPr sz="3600" b="1">
                <a:solidFill>
                  <a:schemeClr val="tx2"/>
                </a:solidFill>
                <a:latin typeface="Arial Narrow" pitchFamily="34" charset="0"/>
                <a:ea typeface="楷体_GB2312" pitchFamily="49" charset="-122"/>
              </a:defRPr>
            </a:lvl2pPr>
            <a:lvl3pPr marL="476250" indent="-476250" algn="l">
              <a:defRPr sz="3600" b="1">
                <a:solidFill>
                  <a:schemeClr val="tx2"/>
                </a:solidFill>
                <a:latin typeface="Arial Narrow" pitchFamily="34" charset="0"/>
                <a:ea typeface="楷体_GB2312" pitchFamily="49" charset="-122"/>
              </a:defRPr>
            </a:lvl3pPr>
            <a:lvl4pPr marL="476250" indent="-476250" algn="l">
              <a:defRPr sz="3600" b="1">
                <a:solidFill>
                  <a:schemeClr val="tx2"/>
                </a:solidFill>
                <a:latin typeface="Arial Narrow" pitchFamily="34" charset="0"/>
                <a:ea typeface="楷体_GB2312" pitchFamily="49" charset="-122"/>
              </a:defRPr>
            </a:lvl4pPr>
            <a:lvl5pPr marL="476250" indent="-476250" algn="l">
              <a:defRPr sz="3600" b="1">
                <a:solidFill>
                  <a:schemeClr val="tx2"/>
                </a:solidFill>
                <a:latin typeface="Arial Narrow" pitchFamily="34" charset="0"/>
                <a:ea typeface="楷体_GB2312" pitchFamily="49" charset="-122"/>
              </a:defRPr>
            </a:lvl5pPr>
            <a:lvl6pPr marL="933450" indent="-476250" fontAlgn="base">
              <a:spcBef>
                <a:spcPct val="0"/>
              </a:spcBef>
              <a:spcAft>
                <a:spcPct val="0"/>
              </a:spcAft>
              <a:defRPr sz="3600" b="1">
                <a:solidFill>
                  <a:schemeClr val="tx2"/>
                </a:solidFill>
                <a:latin typeface="Arial Narrow" pitchFamily="34" charset="0"/>
                <a:ea typeface="楷体_GB2312" pitchFamily="49" charset="-122"/>
              </a:defRPr>
            </a:lvl6pPr>
            <a:lvl7pPr marL="1390650" indent="-476250" fontAlgn="base">
              <a:spcBef>
                <a:spcPct val="0"/>
              </a:spcBef>
              <a:spcAft>
                <a:spcPct val="0"/>
              </a:spcAft>
              <a:defRPr sz="3600" b="1">
                <a:solidFill>
                  <a:schemeClr val="tx2"/>
                </a:solidFill>
                <a:latin typeface="Arial Narrow" pitchFamily="34" charset="0"/>
                <a:ea typeface="楷体_GB2312" pitchFamily="49" charset="-122"/>
              </a:defRPr>
            </a:lvl7pPr>
            <a:lvl8pPr marL="1847850" indent="-476250" fontAlgn="base">
              <a:spcBef>
                <a:spcPct val="0"/>
              </a:spcBef>
              <a:spcAft>
                <a:spcPct val="0"/>
              </a:spcAft>
              <a:defRPr sz="3600" b="1">
                <a:solidFill>
                  <a:schemeClr val="tx2"/>
                </a:solidFill>
                <a:latin typeface="Arial Narrow" pitchFamily="34" charset="0"/>
                <a:ea typeface="楷体_GB2312" pitchFamily="49" charset="-122"/>
              </a:defRPr>
            </a:lvl8pPr>
            <a:lvl9pPr marL="2305050" indent="-47625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en-US" altLang="zh-CN" sz="2400" kern="0">
                <a:solidFill>
                  <a:srgbClr val="800000"/>
                </a:solidFill>
                <a:sym typeface="Symbol" pitchFamily="18" charset="2"/>
              </a:rPr>
              <a:t> </a:t>
            </a:r>
            <a:r>
              <a:rPr lang="en-US" altLang="zh-CN" sz="2400" kern="0">
                <a:solidFill>
                  <a:srgbClr val="000000"/>
                </a:solidFill>
              </a:rPr>
              <a:t>H</a:t>
            </a:r>
            <a:r>
              <a:rPr lang="zh-CN" altLang="en-US" sz="2400" kern="0">
                <a:solidFill>
                  <a:srgbClr val="000000"/>
                </a:solidFill>
              </a:rPr>
              <a:t>参数的引出</a:t>
            </a:r>
          </a:p>
        </p:txBody>
      </p:sp>
      <p:sp>
        <p:nvSpPr>
          <p:cNvPr id="53261" name="Rectangle 19"/>
          <p:cNvSpPr>
            <a:spLocks noChangeArrowheads="1"/>
          </p:cNvSpPr>
          <p:nvPr/>
        </p:nvSpPr>
        <p:spPr bwMode="auto">
          <a:xfrm>
            <a:off x="3203575" y="944563"/>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be</a:t>
            </a:r>
            <a:r>
              <a:rPr kumimoji="1" lang="en-US" altLang="zh-CN" sz="2400" b="1">
                <a:solidFill>
                  <a:srgbClr val="000000"/>
                </a:solidFill>
                <a:latin typeface="Times New Roman" panose="02020603050405020304" pitchFamily="18" charset="0"/>
                <a:ea typeface="楷体_GB2312" pitchFamily="49" charset="-122"/>
              </a:rPr>
              <a:t>= </a:t>
            </a:r>
            <a:r>
              <a:rPr kumimoji="1" lang="en-US" altLang="zh-CN" sz="2400" b="1" i="1">
                <a:solidFill>
                  <a:srgbClr val="000000"/>
                </a:solidFill>
                <a:latin typeface="Times New Roman" panose="02020603050405020304" pitchFamily="18" charset="0"/>
                <a:ea typeface="楷体_GB2312" pitchFamily="49" charset="-122"/>
              </a:rPr>
              <a:t>h</a:t>
            </a:r>
            <a:r>
              <a:rPr kumimoji="1" lang="en-US" altLang="zh-CN" sz="2400" b="1" baseline="-25000">
                <a:solidFill>
                  <a:srgbClr val="000000"/>
                </a:solidFill>
                <a:latin typeface="Times New Roman" panose="02020603050405020304" pitchFamily="18" charset="0"/>
                <a:ea typeface="楷体_GB2312" pitchFamily="49" charset="-122"/>
              </a:rPr>
              <a:t>ie</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25000">
                <a:solidFill>
                  <a:srgbClr val="000000"/>
                </a:solidFill>
                <a:latin typeface="Times New Roman" panose="02020603050405020304" pitchFamily="18" charset="0"/>
                <a:ea typeface="楷体_GB2312" pitchFamily="49" charset="-122"/>
              </a:rPr>
              <a:t>b</a:t>
            </a:r>
            <a:r>
              <a:rPr kumimoji="1" lang="en-US" altLang="zh-CN" sz="2400" b="1">
                <a:solidFill>
                  <a:srgbClr val="000000"/>
                </a:solidFill>
                <a:latin typeface="Times New Roman" panose="02020603050405020304" pitchFamily="18" charset="0"/>
                <a:ea typeface="楷体_GB2312" pitchFamily="49" charset="-122"/>
              </a:rPr>
              <a:t>+ </a:t>
            </a:r>
            <a:r>
              <a:rPr kumimoji="1" lang="en-US" altLang="zh-CN" sz="2400" b="1" i="1">
                <a:solidFill>
                  <a:srgbClr val="000000"/>
                </a:solidFill>
                <a:latin typeface="Times New Roman" panose="02020603050405020304" pitchFamily="18" charset="0"/>
                <a:ea typeface="楷体_GB2312" pitchFamily="49" charset="-122"/>
              </a:rPr>
              <a:t>h</a:t>
            </a:r>
            <a:r>
              <a:rPr kumimoji="1" lang="en-US" altLang="zh-CN" sz="2400" b="1" baseline="-25000">
                <a:solidFill>
                  <a:srgbClr val="000000"/>
                </a:solidFill>
                <a:latin typeface="Times New Roman" panose="02020603050405020304" pitchFamily="18" charset="0"/>
                <a:ea typeface="楷体_GB2312" pitchFamily="49" charset="-122"/>
              </a:rPr>
              <a:t>re</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ce</a:t>
            </a:r>
          </a:p>
        </p:txBody>
      </p:sp>
      <p:sp>
        <p:nvSpPr>
          <p:cNvPr id="53262" name="Rectangle 20"/>
          <p:cNvSpPr>
            <a:spLocks noChangeArrowheads="1"/>
          </p:cNvSpPr>
          <p:nvPr/>
        </p:nvSpPr>
        <p:spPr bwMode="auto">
          <a:xfrm>
            <a:off x="5889625" y="944563"/>
            <a:ext cx="25352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25000">
                <a:solidFill>
                  <a:srgbClr val="000000"/>
                </a:solidFill>
                <a:latin typeface="Times New Roman" panose="02020603050405020304" pitchFamily="18" charset="0"/>
                <a:ea typeface="楷体_GB2312" pitchFamily="49" charset="-122"/>
              </a:rPr>
              <a:t>c</a:t>
            </a:r>
            <a:r>
              <a:rPr kumimoji="1" lang="en-US" altLang="zh-CN" sz="2400" b="1">
                <a:solidFill>
                  <a:srgbClr val="000000"/>
                </a:solidFill>
                <a:latin typeface="Times New Roman" panose="02020603050405020304" pitchFamily="18" charset="0"/>
                <a:ea typeface="楷体_GB2312" pitchFamily="49" charset="-122"/>
              </a:rPr>
              <a:t>= </a:t>
            </a:r>
            <a:r>
              <a:rPr kumimoji="1" lang="en-US" altLang="zh-CN" sz="2400" b="1" i="1">
                <a:solidFill>
                  <a:srgbClr val="000000"/>
                </a:solidFill>
                <a:latin typeface="Times New Roman" panose="02020603050405020304" pitchFamily="18" charset="0"/>
                <a:ea typeface="楷体_GB2312" pitchFamily="49" charset="-122"/>
              </a:rPr>
              <a:t>h</a:t>
            </a:r>
            <a:r>
              <a:rPr kumimoji="1" lang="en-US" altLang="zh-CN" sz="2400" b="1" baseline="-25000">
                <a:solidFill>
                  <a:srgbClr val="000000"/>
                </a:solidFill>
                <a:latin typeface="Times New Roman" panose="02020603050405020304" pitchFamily="18" charset="0"/>
                <a:ea typeface="楷体_GB2312" pitchFamily="49" charset="-122"/>
              </a:rPr>
              <a:t>fe</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25000">
                <a:solidFill>
                  <a:srgbClr val="000000"/>
                </a:solidFill>
                <a:latin typeface="Times New Roman" panose="02020603050405020304" pitchFamily="18" charset="0"/>
                <a:ea typeface="楷体_GB2312" pitchFamily="49" charset="-122"/>
              </a:rPr>
              <a:t>b</a:t>
            </a:r>
            <a:r>
              <a:rPr kumimoji="1" lang="en-US" altLang="zh-CN" sz="2400" b="1">
                <a:solidFill>
                  <a:srgbClr val="000000"/>
                </a:solidFill>
                <a:latin typeface="Times New Roman" panose="02020603050405020304" pitchFamily="18" charset="0"/>
                <a:ea typeface="楷体_GB2312" pitchFamily="49" charset="-122"/>
              </a:rPr>
              <a:t>+ </a:t>
            </a:r>
            <a:r>
              <a:rPr kumimoji="1" lang="en-US" altLang="zh-CN" sz="2400" b="1" i="1">
                <a:solidFill>
                  <a:srgbClr val="000000"/>
                </a:solidFill>
                <a:latin typeface="Times New Roman" panose="02020603050405020304" pitchFamily="18" charset="0"/>
                <a:ea typeface="楷体_GB2312" pitchFamily="49" charset="-122"/>
              </a:rPr>
              <a:t>h</a:t>
            </a:r>
            <a:r>
              <a:rPr kumimoji="1" lang="en-US" altLang="zh-CN" sz="2400" b="1" baseline="-25000">
                <a:solidFill>
                  <a:srgbClr val="000000"/>
                </a:solidFill>
                <a:latin typeface="Times New Roman" panose="02020603050405020304" pitchFamily="18" charset="0"/>
                <a:ea typeface="楷体_GB2312" pitchFamily="49" charset="-122"/>
              </a:rPr>
              <a:t>oe</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ce</a:t>
            </a:r>
          </a:p>
        </p:txBody>
      </p:sp>
      <p:sp>
        <p:nvSpPr>
          <p:cNvPr id="53263" name="Rectangle 3">
            <a:hlinkClick r:id="rId11" action="ppaction://hlinksldjump"/>
          </p:cNvPr>
          <p:cNvSpPr>
            <a:spLocks noChangeArrowheads="1"/>
          </p:cNvSpPr>
          <p:nvPr/>
        </p:nvSpPr>
        <p:spPr bwMode="auto">
          <a:xfrm>
            <a:off x="792163" y="138113"/>
            <a:ext cx="4572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Arial Narrow" panose="020B0606020202030204" pitchFamily="34" charset="0"/>
                <a:ea typeface="黑体" panose="02010609060101010101" pitchFamily="49" charset="-122"/>
              </a:rPr>
              <a:t>1. BJT</a:t>
            </a:r>
            <a:r>
              <a:rPr lang="zh-CN" altLang="en-US" sz="2800" b="1">
                <a:solidFill>
                  <a:srgbClr val="800000"/>
                </a:solidFill>
                <a:latin typeface="Arial Narrow" panose="020B0606020202030204" pitchFamily="34" charset="0"/>
                <a:ea typeface="黑体" panose="02010609060101010101" pitchFamily="49" charset="-122"/>
              </a:rPr>
              <a:t>的</a:t>
            </a:r>
            <a:r>
              <a:rPr lang="en-US" altLang="zh-CN" sz="2800" b="1">
                <a:solidFill>
                  <a:srgbClr val="800000"/>
                </a:solidFill>
                <a:latin typeface="Arial Narrow" panose="020B0606020202030204" pitchFamily="34" charset="0"/>
                <a:ea typeface="黑体" panose="02010609060101010101" pitchFamily="49" charset="-122"/>
              </a:rPr>
              <a:t>H</a:t>
            </a:r>
            <a:r>
              <a:rPr lang="zh-CN" altLang="en-US" sz="2800" b="1">
                <a:solidFill>
                  <a:srgbClr val="800000"/>
                </a:solidFill>
                <a:latin typeface="Arial Narrow" panose="020B0606020202030204" pitchFamily="34" charset="0"/>
                <a:ea typeface="黑体" panose="02010609060101010101" pitchFamily="49" charset="-122"/>
              </a:rPr>
              <a:t>参数及小信号模型</a:t>
            </a:r>
          </a:p>
        </p:txBody>
      </p:sp>
    </p:spTree>
    <p:extLst>
      <p:ext uri="{BB962C8B-B14F-4D97-AF65-F5344CB8AC3E}">
        <p14:creationId xmlns:p14="http://schemas.microsoft.com/office/powerpoint/2010/main" val="42413453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strips(downRight)">
                                      <p:cBhvr>
                                        <p:cTn id="7" dur="500"/>
                                        <p:tgtEl>
                                          <p:spTgt spid="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strips(downRight)">
                                      <p:cBhvr>
                                        <p:cTn id="12" dur="500"/>
                                        <p:tgtEl>
                                          <p:spTgt spid="16"/>
                                        </p:tgtEl>
                                      </p:cBhvr>
                                    </p:animEffect>
                                  </p:childTnLst>
                                </p:cTn>
                              </p:par>
                            </p:childTnLst>
                          </p:cTn>
                        </p:par>
                        <p:par>
                          <p:cTn id="13" fill="hold" nodeType="afterGroup">
                            <p:stCondLst>
                              <p:cond delay="500"/>
                            </p:stCondLst>
                            <p:childTnLst>
                              <p:par>
                                <p:cTn id="14" presetID="18" presetClass="entr" presetSubtype="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strips(downRight)">
                                      <p:cBhvr>
                                        <p:cTn id="16" dur="500"/>
                                        <p:tgtEl>
                                          <p:spTgt spid="1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6"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strips(downRight)">
                                      <p:cBhvr>
                                        <p:cTn id="21" dur="500"/>
                                        <p:tgtEl>
                                          <p:spTgt spid="23"/>
                                        </p:tgtEl>
                                      </p:cBhvr>
                                    </p:animEffect>
                                  </p:childTnLst>
                                </p:cTn>
                              </p:par>
                            </p:childTnLst>
                          </p:cTn>
                        </p:par>
                        <p:par>
                          <p:cTn id="22" fill="hold" nodeType="afterGroup">
                            <p:stCondLst>
                              <p:cond delay="500"/>
                            </p:stCondLst>
                            <p:childTnLst>
                              <p:par>
                                <p:cTn id="23" presetID="18" presetClass="entr" presetSubtype="6"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strips(downRight)">
                                      <p:cBhvr>
                                        <p:cTn id="25" dur="500"/>
                                        <p:tgtEl>
                                          <p:spTgt spid="1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strips(downRight)">
                                      <p:cBhvr>
                                        <p:cTn id="30" dur="500"/>
                                        <p:tgtEl>
                                          <p:spTgt spid="24"/>
                                        </p:tgtEl>
                                      </p:cBhvr>
                                    </p:animEffect>
                                  </p:childTnLst>
                                </p:cTn>
                              </p:par>
                            </p:childTnLst>
                          </p:cTn>
                        </p:par>
                        <p:par>
                          <p:cTn id="31" fill="hold" nodeType="afterGroup">
                            <p:stCondLst>
                              <p:cond delay="500"/>
                            </p:stCondLst>
                            <p:childTnLst>
                              <p:par>
                                <p:cTn id="32" presetID="18" presetClass="entr" presetSubtype="6"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strips(downRight)">
                                      <p:cBhvr>
                                        <p:cTn id="34" dur="500"/>
                                        <p:tgtEl>
                                          <p:spTgt spid="19"/>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8" presetClass="entr" presetSubtype="6"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strips(downRight)">
                                      <p:cBhvr>
                                        <p:cTn id="39" dur="500"/>
                                        <p:tgtEl>
                                          <p:spTgt spid="25"/>
                                        </p:tgtEl>
                                      </p:cBhvr>
                                    </p:animEffect>
                                  </p:childTnLst>
                                </p:cTn>
                              </p:par>
                            </p:childTnLst>
                          </p:cTn>
                        </p:par>
                        <p:par>
                          <p:cTn id="40" fill="hold" nodeType="afterGroup">
                            <p:stCondLst>
                              <p:cond delay="500"/>
                            </p:stCondLst>
                            <p:childTnLst>
                              <p:par>
                                <p:cTn id="41" presetID="18" presetClass="entr" presetSubtype="6"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strips(downRight)">
                                      <p:cBhvr>
                                        <p:cTn id="43" dur="500"/>
                                        <p:tgtEl>
                                          <p:spTgt spid="20"/>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8" presetClass="entr" presetSubtype="6"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strips(downRight)">
                                      <p:cBhvr>
                                        <p:cTn id="4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autoUpdateAnimBg="0"/>
      <p:bldP spid="19" grpId="0" autoUpdateAnimBg="0"/>
      <p:bldP spid="20" grpId="0" autoUpdateAnimBg="0"/>
      <p:bldP spid="21" grpId="0" autoUpdateAnimBg="0"/>
      <p:bldP spid="22"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3"/>
          <p:cNvSpPr>
            <a:spLocks noChangeArrowheads="1"/>
          </p:cNvSpPr>
          <p:nvPr/>
        </p:nvSpPr>
        <p:spPr bwMode="auto">
          <a:xfrm>
            <a:off x="468313" y="714375"/>
            <a:ext cx="426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marL="476250" indent="-476250" algn="l">
              <a:defRPr sz="3600" b="1">
                <a:solidFill>
                  <a:schemeClr val="tx2"/>
                </a:solidFill>
                <a:latin typeface="Arial Narrow" pitchFamily="34" charset="0"/>
                <a:ea typeface="楷体_GB2312" pitchFamily="49" charset="-122"/>
              </a:defRPr>
            </a:lvl1pPr>
            <a:lvl2pPr marL="476250" indent="-476250" algn="l">
              <a:defRPr sz="3600" b="1">
                <a:solidFill>
                  <a:schemeClr val="tx2"/>
                </a:solidFill>
                <a:latin typeface="Arial Narrow" pitchFamily="34" charset="0"/>
                <a:ea typeface="楷体_GB2312" pitchFamily="49" charset="-122"/>
              </a:defRPr>
            </a:lvl2pPr>
            <a:lvl3pPr marL="476250" indent="-476250" algn="l">
              <a:defRPr sz="3600" b="1">
                <a:solidFill>
                  <a:schemeClr val="tx2"/>
                </a:solidFill>
                <a:latin typeface="Arial Narrow" pitchFamily="34" charset="0"/>
                <a:ea typeface="楷体_GB2312" pitchFamily="49" charset="-122"/>
              </a:defRPr>
            </a:lvl3pPr>
            <a:lvl4pPr marL="476250" indent="-476250" algn="l">
              <a:defRPr sz="3600" b="1">
                <a:solidFill>
                  <a:schemeClr val="tx2"/>
                </a:solidFill>
                <a:latin typeface="Arial Narrow" pitchFamily="34" charset="0"/>
                <a:ea typeface="楷体_GB2312" pitchFamily="49" charset="-122"/>
              </a:defRPr>
            </a:lvl4pPr>
            <a:lvl5pPr marL="476250" indent="-476250" algn="l">
              <a:defRPr sz="3600" b="1">
                <a:solidFill>
                  <a:schemeClr val="tx2"/>
                </a:solidFill>
                <a:latin typeface="Arial Narrow" pitchFamily="34" charset="0"/>
                <a:ea typeface="楷体_GB2312" pitchFamily="49" charset="-122"/>
              </a:defRPr>
            </a:lvl5pPr>
            <a:lvl6pPr marL="933450" indent="-476250" fontAlgn="base">
              <a:spcBef>
                <a:spcPct val="0"/>
              </a:spcBef>
              <a:spcAft>
                <a:spcPct val="0"/>
              </a:spcAft>
              <a:defRPr sz="3600" b="1">
                <a:solidFill>
                  <a:schemeClr val="tx2"/>
                </a:solidFill>
                <a:latin typeface="Arial Narrow" pitchFamily="34" charset="0"/>
                <a:ea typeface="楷体_GB2312" pitchFamily="49" charset="-122"/>
              </a:defRPr>
            </a:lvl6pPr>
            <a:lvl7pPr marL="1390650" indent="-476250" fontAlgn="base">
              <a:spcBef>
                <a:spcPct val="0"/>
              </a:spcBef>
              <a:spcAft>
                <a:spcPct val="0"/>
              </a:spcAft>
              <a:defRPr sz="3600" b="1">
                <a:solidFill>
                  <a:schemeClr val="tx2"/>
                </a:solidFill>
                <a:latin typeface="Arial Narrow" pitchFamily="34" charset="0"/>
                <a:ea typeface="楷体_GB2312" pitchFamily="49" charset="-122"/>
              </a:defRPr>
            </a:lvl7pPr>
            <a:lvl8pPr marL="1847850" indent="-476250" fontAlgn="base">
              <a:spcBef>
                <a:spcPct val="0"/>
              </a:spcBef>
              <a:spcAft>
                <a:spcPct val="0"/>
              </a:spcAft>
              <a:defRPr sz="3600" b="1">
                <a:solidFill>
                  <a:schemeClr val="tx2"/>
                </a:solidFill>
                <a:latin typeface="Arial Narrow" pitchFamily="34" charset="0"/>
                <a:ea typeface="楷体_GB2312" pitchFamily="49" charset="-122"/>
              </a:defRPr>
            </a:lvl8pPr>
            <a:lvl9pPr marL="2305050" indent="-47625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en-US" altLang="zh-CN" sz="2400" kern="0">
                <a:solidFill>
                  <a:srgbClr val="800000"/>
                </a:solidFill>
                <a:sym typeface="Symbol" pitchFamily="18" charset="2"/>
              </a:rPr>
              <a:t> </a:t>
            </a:r>
            <a:r>
              <a:rPr lang="en-US" altLang="zh-CN" sz="2400" kern="0">
                <a:solidFill>
                  <a:srgbClr val="000000"/>
                </a:solidFill>
              </a:rPr>
              <a:t>H</a:t>
            </a:r>
            <a:r>
              <a:rPr lang="zh-CN" altLang="en-US" sz="2400" kern="0">
                <a:solidFill>
                  <a:srgbClr val="000000"/>
                </a:solidFill>
              </a:rPr>
              <a:t>参数小信号模型</a:t>
            </a:r>
          </a:p>
        </p:txBody>
      </p:sp>
      <p:sp>
        <p:nvSpPr>
          <p:cNvPr id="17" name="Rectangle 4"/>
          <p:cNvSpPr>
            <a:spLocks noChangeArrowheads="1"/>
          </p:cNvSpPr>
          <p:nvPr/>
        </p:nvSpPr>
        <p:spPr bwMode="auto">
          <a:xfrm>
            <a:off x="838200" y="1282700"/>
            <a:ext cx="12192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200" kern="0">
                <a:solidFill>
                  <a:srgbClr val="000000"/>
                </a:solidFill>
              </a:rPr>
              <a:t>根据</a:t>
            </a:r>
            <a:endParaRPr lang="zh-CN" altLang="en-US" sz="2200" kern="0">
              <a:solidFill>
                <a:srgbClr val="000000"/>
              </a:solidFill>
              <a:latin typeface="幼圆" pitchFamily="49" charset="-122"/>
            </a:endParaRPr>
          </a:p>
        </p:txBody>
      </p:sp>
      <p:sp>
        <p:nvSpPr>
          <p:cNvPr id="18" name="Rectangle 5"/>
          <p:cNvSpPr>
            <a:spLocks noChangeArrowheads="1"/>
          </p:cNvSpPr>
          <p:nvPr/>
        </p:nvSpPr>
        <p:spPr bwMode="auto">
          <a:xfrm>
            <a:off x="762000" y="2471738"/>
            <a:ext cx="30480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200" kern="0">
                <a:solidFill>
                  <a:srgbClr val="000000"/>
                </a:solidFill>
              </a:rPr>
              <a:t>可得小信号模型</a:t>
            </a:r>
            <a:endParaRPr lang="zh-CN" altLang="en-US" sz="2200" kern="0">
              <a:solidFill>
                <a:srgbClr val="000000"/>
              </a:solidFill>
              <a:latin typeface="幼圆" pitchFamily="49" charset="-122"/>
            </a:endParaRPr>
          </a:p>
        </p:txBody>
      </p:sp>
      <p:sp>
        <p:nvSpPr>
          <p:cNvPr id="19" name="Text Box 6"/>
          <p:cNvSpPr txBox="1">
            <a:spLocks noChangeArrowheads="1"/>
          </p:cNvSpPr>
          <p:nvPr/>
        </p:nvSpPr>
        <p:spPr bwMode="auto">
          <a:xfrm>
            <a:off x="1092200" y="5192713"/>
            <a:ext cx="25923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spcBef>
                <a:spcPct val="50000"/>
              </a:spcBef>
            </a:pPr>
            <a:r>
              <a:rPr kumimoji="1" lang="en-US" altLang="zh-CN" sz="2000" b="1">
                <a:solidFill>
                  <a:srgbClr val="0033CC"/>
                </a:solidFill>
                <a:latin typeface="Times New Roman" panose="02020603050405020304" pitchFamily="18" charset="0"/>
                <a:ea typeface="楷体_GB2312" pitchFamily="49" charset="-122"/>
              </a:rPr>
              <a:t>BJT</a:t>
            </a:r>
            <a:r>
              <a:rPr kumimoji="1" lang="zh-CN" altLang="en-US" sz="2000" b="1">
                <a:solidFill>
                  <a:srgbClr val="0033CC"/>
                </a:solidFill>
                <a:latin typeface="Times New Roman" panose="02020603050405020304" pitchFamily="18" charset="0"/>
                <a:ea typeface="楷体_GB2312" pitchFamily="49" charset="-122"/>
              </a:rPr>
              <a:t>的</a:t>
            </a:r>
            <a:r>
              <a:rPr kumimoji="1" lang="en-US" altLang="zh-CN" sz="2000" b="1">
                <a:solidFill>
                  <a:srgbClr val="0033CC"/>
                </a:solidFill>
                <a:latin typeface="Times New Roman" panose="02020603050405020304" pitchFamily="18" charset="0"/>
                <a:ea typeface="楷体_GB2312" pitchFamily="49" charset="-122"/>
              </a:rPr>
              <a:t>H</a:t>
            </a:r>
            <a:r>
              <a:rPr kumimoji="1" lang="zh-CN" altLang="en-US" sz="2000" b="1">
                <a:solidFill>
                  <a:srgbClr val="0033CC"/>
                </a:solidFill>
                <a:latin typeface="Times New Roman" panose="02020603050405020304" pitchFamily="18" charset="0"/>
                <a:ea typeface="楷体_GB2312" pitchFamily="49" charset="-122"/>
              </a:rPr>
              <a:t>参数模型</a:t>
            </a:r>
            <a:endParaRPr kumimoji="1" lang="zh-CN" altLang="en-US" sz="2000" b="1">
              <a:solidFill>
                <a:srgbClr val="990099"/>
              </a:solidFill>
              <a:latin typeface="Times New Roman" panose="02020603050405020304" pitchFamily="18" charset="0"/>
              <a:ea typeface="楷体_GB2312" pitchFamily="49" charset="-122"/>
            </a:endParaRPr>
          </a:p>
        </p:txBody>
      </p:sp>
      <p:grpSp>
        <p:nvGrpSpPr>
          <p:cNvPr id="54279" name="Group 32"/>
          <p:cNvGrpSpPr>
            <a:grpSpLocks/>
          </p:cNvGrpSpPr>
          <p:nvPr/>
        </p:nvGrpSpPr>
        <p:grpSpPr bwMode="auto">
          <a:xfrm>
            <a:off x="5795963" y="666750"/>
            <a:ext cx="2008187" cy="2366963"/>
            <a:chOff x="3583" y="2455"/>
            <a:chExt cx="1265" cy="1491"/>
          </a:xfrm>
        </p:grpSpPr>
        <p:sp>
          <p:nvSpPr>
            <p:cNvPr id="54284" name="Rectangle 33"/>
            <p:cNvSpPr>
              <a:spLocks noChangeArrowheads="1"/>
            </p:cNvSpPr>
            <p:nvPr/>
          </p:nvSpPr>
          <p:spPr bwMode="auto">
            <a:xfrm>
              <a:off x="3787" y="3725"/>
              <a:ext cx="884" cy="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700" b="1">
                  <a:solidFill>
                    <a:srgbClr val="0033CC"/>
                  </a:solidFill>
                  <a:latin typeface="楷体_GB2312" pitchFamily="49" charset="-122"/>
                  <a:ea typeface="楷体_GB2312" pitchFamily="49" charset="-122"/>
                </a:rPr>
                <a:t>BJT</a:t>
              </a:r>
              <a:r>
                <a:rPr lang="zh-CN" altLang="en-US" sz="1700" b="1">
                  <a:solidFill>
                    <a:srgbClr val="0033CC"/>
                  </a:solidFill>
                  <a:latin typeface="楷体_GB2312" pitchFamily="49" charset="-122"/>
                  <a:ea typeface="楷体_GB2312" pitchFamily="49" charset="-122"/>
                </a:rPr>
                <a:t>双口网络</a:t>
              </a:r>
            </a:p>
          </p:txBody>
        </p:sp>
        <p:pic>
          <p:nvPicPr>
            <p:cNvPr id="54285" name="Picture 34" descr="未命名-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3" y="2455"/>
              <a:ext cx="1265" cy="1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86" name="Rectangle 35"/>
            <p:cNvSpPr>
              <a:spLocks noChangeArrowheads="1"/>
            </p:cNvSpPr>
            <p:nvPr/>
          </p:nvSpPr>
          <p:spPr bwMode="auto">
            <a:xfrm>
              <a:off x="4014" y="2576"/>
              <a:ext cx="301" cy="1104"/>
            </a:xfrm>
            <a:prstGeom prst="rect">
              <a:avLst/>
            </a:prstGeom>
            <a:noFill/>
            <a:ln w="15875">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grpSp>
      <p:sp>
        <p:nvSpPr>
          <p:cNvPr id="24" name="Rectangle 36"/>
          <p:cNvSpPr>
            <a:spLocks noChangeArrowheads="1"/>
          </p:cNvSpPr>
          <p:nvPr/>
        </p:nvSpPr>
        <p:spPr bwMode="auto">
          <a:xfrm>
            <a:off x="1871663" y="1344613"/>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be</a:t>
            </a:r>
            <a:r>
              <a:rPr kumimoji="1" lang="en-US" altLang="zh-CN" sz="2400" b="1">
                <a:solidFill>
                  <a:srgbClr val="000000"/>
                </a:solidFill>
                <a:latin typeface="Times New Roman" panose="02020603050405020304" pitchFamily="18" charset="0"/>
                <a:ea typeface="楷体_GB2312" pitchFamily="49" charset="-122"/>
              </a:rPr>
              <a:t>= </a:t>
            </a:r>
            <a:r>
              <a:rPr kumimoji="1" lang="en-US" altLang="zh-CN" sz="2400" b="1" i="1">
                <a:solidFill>
                  <a:srgbClr val="000000"/>
                </a:solidFill>
                <a:latin typeface="Times New Roman" panose="02020603050405020304" pitchFamily="18" charset="0"/>
                <a:ea typeface="楷体_GB2312" pitchFamily="49" charset="-122"/>
              </a:rPr>
              <a:t>h</a:t>
            </a:r>
            <a:r>
              <a:rPr kumimoji="1" lang="en-US" altLang="zh-CN" sz="2400" b="1" baseline="-25000">
                <a:solidFill>
                  <a:srgbClr val="000000"/>
                </a:solidFill>
                <a:latin typeface="Times New Roman" panose="02020603050405020304" pitchFamily="18" charset="0"/>
                <a:ea typeface="楷体_GB2312" pitchFamily="49" charset="-122"/>
              </a:rPr>
              <a:t>ie</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25000">
                <a:solidFill>
                  <a:srgbClr val="000000"/>
                </a:solidFill>
                <a:latin typeface="Times New Roman" panose="02020603050405020304" pitchFamily="18" charset="0"/>
                <a:ea typeface="楷体_GB2312" pitchFamily="49" charset="-122"/>
              </a:rPr>
              <a:t>b</a:t>
            </a:r>
            <a:r>
              <a:rPr kumimoji="1" lang="en-US" altLang="zh-CN" sz="2400" b="1">
                <a:solidFill>
                  <a:srgbClr val="000000"/>
                </a:solidFill>
                <a:latin typeface="Times New Roman" panose="02020603050405020304" pitchFamily="18" charset="0"/>
                <a:ea typeface="楷体_GB2312" pitchFamily="49" charset="-122"/>
              </a:rPr>
              <a:t>+ </a:t>
            </a:r>
            <a:r>
              <a:rPr kumimoji="1" lang="en-US" altLang="zh-CN" sz="2400" b="1" i="1">
                <a:solidFill>
                  <a:srgbClr val="000000"/>
                </a:solidFill>
                <a:latin typeface="Times New Roman" panose="02020603050405020304" pitchFamily="18" charset="0"/>
                <a:ea typeface="楷体_GB2312" pitchFamily="49" charset="-122"/>
              </a:rPr>
              <a:t>h</a:t>
            </a:r>
            <a:r>
              <a:rPr kumimoji="1" lang="en-US" altLang="zh-CN" sz="2400" b="1" baseline="-25000">
                <a:solidFill>
                  <a:srgbClr val="000000"/>
                </a:solidFill>
                <a:latin typeface="Times New Roman" panose="02020603050405020304" pitchFamily="18" charset="0"/>
                <a:ea typeface="楷体_GB2312" pitchFamily="49" charset="-122"/>
              </a:rPr>
              <a:t>re</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ce</a:t>
            </a:r>
          </a:p>
        </p:txBody>
      </p:sp>
      <p:sp>
        <p:nvSpPr>
          <p:cNvPr id="25" name="Rectangle 37"/>
          <p:cNvSpPr>
            <a:spLocks noChangeArrowheads="1"/>
          </p:cNvSpPr>
          <p:nvPr/>
        </p:nvSpPr>
        <p:spPr bwMode="auto">
          <a:xfrm>
            <a:off x="1871663" y="1916113"/>
            <a:ext cx="25352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i="1" dirty="0" err="1">
                <a:solidFill>
                  <a:srgbClr val="000000"/>
                </a:solidFill>
                <a:latin typeface="Times New Roman" panose="02020603050405020304" pitchFamily="18" charset="0"/>
                <a:ea typeface="楷体_GB2312" pitchFamily="49" charset="-122"/>
              </a:rPr>
              <a:t>i</a:t>
            </a:r>
            <a:r>
              <a:rPr kumimoji="1" lang="en-US" altLang="zh-CN" sz="2400" b="1" baseline="-25000" dirty="0" err="1">
                <a:solidFill>
                  <a:srgbClr val="000000"/>
                </a:solidFill>
                <a:latin typeface="Times New Roman" panose="02020603050405020304" pitchFamily="18" charset="0"/>
                <a:ea typeface="楷体_GB2312" pitchFamily="49" charset="-122"/>
              </a:rPr>
              <a:t>c</a:t>
            </a:r>
            <a:r>
              <a:rPr kumimoji="1" lang="en-US" altLang="zh-CN" sz="2400" b="1" dirty="0">
                <a:solidFill>
                  <a:srgbClr val="000000"/>
                </a:solidFill>
                <a:latin typeface="Times New Roman" panose="02020603050405020304" pitchFamily="18" charset="0"/>
                <a:ea typeface="楷体_GB2312" pitchFamily="49" charset="-122"/>
              </a:rPr>
              <a:t>= </a:t>
            </a:r>
            <a:r>
              <a:rPr kumimoji="1" lang="en-US" altLang="zh-CN" sz="2400" b="1" i="1" dirty="0" err="1">
                <a:solidFill>
                  <a:srgbClr val="000000"/>
                </a:solidFill>
                <a:latin typeface="Times New Roman" panose="02020603050405020304" pitchFamily="18" charset="0"/>
                <a:ea typeface="楷体_GB2312" pitchFamily="49" charset="-122"/>
              </a:rPr>
              <a:t>h</a:t>
            </a:r>
            <a:r>
              <a:rPr kumimoji="1" lang="en-US" altLang="zh-CN" sz="2400" b="1" baseline="-25000" dirty="0" err="1">
                <a:solidFill>
                  <a:srgbClr val="000000"/>
                </a:solidFill>
                <a:latin typeface="Times New Roman" panose="02020603050405020304" pitchFamily="18" charset="0"/>
                <a:ea typeface="楷体_GB2312" pitchFamily="49" charset="-122"/>
              </a:rPr>
              <a:t>fe</a:t>
            </a:r>
            <a:r>
              <a:rPr kumimoji="1" lang="en-US" altLang="zh-CN" sz="2400" b="1" i="1" dirty="0" err="1">
                <a:solidFill>
                  <a:srgbClr val="000000"/>
                </a:solidFill>
                <a:latin typeface="Times New Roman" panose="02020603050405020304" pitchFamily="18" charset="0"/>
                <a:ea typeface="楷体_GB2312" pitchFamily="49" charset="-122"/>
              </a:rPr>
              <a:t>i</a:t>
            </a:r>
            <a:r>
              <a:rPr kumimoji="1" lang="en-US" altLang="zh-CN" sz="2400" b="1" baseline="-25000" dirty="0" err="1">
                <a:solidFill>
                  <a:srgbClr val="000000"/>
                </a:solidFill>
                <a:latin typeface="Times New Roman" panose="02020603050405020304" pitchFamily="18" charset="0"/>
                <a:ea typeface="楷体_GB2312" pitchFamily="49" charset="-122"/>
              </a:rPr>
              <a:t>b</a:t>
            </a:r>
            <a:r>
              <a:rPr kumimoji="1" lang="en-US" altLang="zh-CN" sz="2400" b="1" dirty="0">
                <a:solidFill>
                  <a:srgbClr val="000000"/>
                </a:solidFill>
                <a:latin typeface="Times New Roman" panose="02020603050405020304" pitchFamily="18" charset="0"/>
                <a:ea typeface="楷体_GB2312" pitchFamily="49" charset="-122"/>
              </a:rPr>
              <a:t>+ </a:t>
            </a:r>
            <a:r>
              <a:rPr kumimoji="1" lang="en-US" altLang="zh-CN" sz="2400" b="1" i="1" dirty="0" err="1">
                <a:solidFill>
                  <a:srgbClr val="000000"/>
                </a:solidFill>
                <a:latin typeface="Times New Roman" panose="02020603050405020304" pitchFamily="18" charset="0"/>
                <a:ea typeface="楷体_GB2312" pitchFamily="49" charset="-122"/>
              </a:rPr>
              <a:t>h</a:t>
            </a:r>
            <a:r>
              <a:rPr kumimoji="1" lang="en-US" altLang="zh-CN" sz="2400" b="1" baseline="-25000" dirty="0" err="1">
                <a:solidFill>
                  <a:srgbClr val="000000"/>
                </a:solidFill>
                <a:latin typeface="Times New Roman" panose="02020603050405020304" pitchFamily="18" charset="0"/>
                <a:ea typeface="楷体_GB2312" pitchFamily="49" charset="-122"/>
              </a:rPr>
              <a:t>oe</a:t>
            </a:r>
            <a:r>
              <a:rPr kumimoji="1" lang="en-US" altLang="zh-CN" sz="2400" b="1" i="1" dirty="0" err="1">
                <a:solidFill>
                  <a:srgbClr val="000000"/>
                </a:solidFill>
                <a:latin typeface="Book Antiqua" panose="02040602050305030304" pitchFamily="18" charset="0"/>
                <a:ea typeface="楷体_GB2312" pitchFamily="49" charset="-122"/>
              </a:rPr>
              <a:t>v</a:t>
            </a:r>
            <a:r>
              <a:rPr kumimoji="1" lang="en-US" altLang="zh-CN" sz="2400" b="1" baseline="-25000" dirty="0" err="1">
                <a:solidFill>
                  <a:srgbClr val="000000"/>
                </a:solidFill>
                <a:latin typeface="Times New Roman" panose="02020603050405020304" pitchFamily="18" charset="0"/>
                <a:ea typeface="楷体_GB2312" pitchFamily="49" charset="-122"/>
              </a:rPr>
              <a:t>ce</a:t>
            </a:r>
            <a:endParaRPr kumimoji="1" lang="en-US" altLang="zh-CN" sz="2400" b="1" baseline="-25000" dirty="0">
              <a:solidFill>
                <a:srgbClr val="000000"/>
              </a:solidFill>
              <a:latin typeface="Times New Roman" panose="02020603050405020304" pitchFamily="18" charset="0"/>
              <a:ea typeface="楷体_GB2312" pitchFamily="49" charset="-122"/>
            </a:endParaRPr>
          </a:p>
        </p:txBody>
      </p:sp>
      <p:sp>
        <p:nvSpPr>
          <p:cNvPr id="26" name="Rectangle 40"/>
          <p:cNvSpPr>
            <a:spLocks noChangeArrowheads="1"/>
          </p:cNvSpPr>
          <p:nvPr/>
        </p:nvSpPr>
        <p:spPr bwMode="auto">
          <a:xfrm>
            <a:off x="4500563" y="2997200"/>
            <a:ext cx="4211637" cy="313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200" b="1" dirty="0">
                <a:solidFill>
                  <a:srgbClr val="000000"/>
                </a:solidFill>
                <a:latin typeface="楷体_GB2312" pitchFamily="49" charset="-122"/>
                <a:ea typeface="楷体_GB2312" pitchFamily="49" charset="-122"/>
              </a:rPr>
              <a:t>    </a:t>
            </a:r>
            <a:r>
              <a:rPr kumimoji="1" lang="zh-CN" altLang="en-US" sz="2200" b="1" dirty="0">
                <a:solidFill>
                  <a:srgbClr val="000000"/>
                </a:solidFill>
                <a:latin typeface="楷体_GB2312" pitchFamily="49" charset="-122"/>
                <a:ea typeface="楷体_GB2312" pitchFamily="49" charset="-122"/>
              </a:rPr>
              <a:t>受控</a:t>
            </a:r>
            <a:r>
              <a:rPr kumimoji="1" lang="zh-CN" altLang="en-US" sz="2200" b="1" dirty="0">
                <a:solidFill>
                  <a:srgbClr val="000000"/>
                </a:solidFill>
                <a:latin typeface="楷体_GB2312" pitchFamily="49" charset="-122"/>
                <a:ea typeface="楷体_GB2312" pitchFamily="49" charset="-122"/>
                <a:cs typeface="Times New Roman" panose="02020603050405020304" pitchFamily="18" charset="0"/>
              </a:rPr>
              <a:t>电流源</a:t>
            </a:r>
            <a:r>
              <a:rPr kumimoji="1" lang="en-US" altLang="zh-CN" sz="2200" b="1" i="1" dirty="0" err="1">
                <a:solidFill>
                  <a:srgbClr val="000000"/>
                </a:solidFill>
                <a:latin typeface="楷体_GB2312" pitchFamily="49" charset="-122"/>
                <a:ea typeface="楷体_GB2312" pitchFamily="49" charset="-122"/>
              </a:rPr>
              <a:t>h</a:t>
            </a:r>
            <a:r>
              <a:rPr kumimoji="1" lang="en-US" altLang="zh-CN" sz="2200" b="1" baseline="-30000" dirty="0" err="1">
                <a:solidFill>
                  <a:srgbClr val="000000"/>
                </a:solidFill>
                <a:latin typeface="楷体_GB2312" pitchFamily="49" charset="-122"/>
                <a:ea typeface="楷体_GB2312" pitchFamily="49" charset="-122"/>
              </a:rPr>
              <a:t>fe</a:t>
            </a:r>
            <a:r>
              <a:rPr kumimoji="1" lang="en-US" altLang="zh-CN" sz="2200" b="1" i="1" dirty="0" err="1">
                <a:solidFill>
                  <a:srgbClr val="000000"/>
                </a:solidFill>
                <a:latin typeface="楷体_GB2312" pitchFamily="49" charset="-122"/>
                <a:ea typeface="楷体_GB2312" pitchFamily="49" charset="-122"/>
              </a:rPr>
              <a:t>i</a:t>
            </a:r>
            <a:r>
              <a:rPr kumimoji="1" lang="en-US" altLang="zh-CN" sz="2200" b="1" baseline="-30000" dirty="0" err="1">
                <a:solidFill>
                  <a:srgbClr val="000000"/>
                </a:solidFill>
                <a:latin typeface="楷体_GB2312" pitchFamily="49" charset="-122"/>
                <a:ea typeface="楷体_GB2312" pitchFamily="49" charset="-122"/>
              </a:rPr>
              <a:t>b</a:t>
            </a:r>
            <a:r>
              <a:rPr kumimoji="1" lang="en-US" altLang="zh-CN" sz="2200" b="1" baseline="-30000" dirty="0">
                <a:solidFill>
                  <a:srgbClr val="000000"/>
                </a:solidFill>
                <a:latin typeface="楷体_GB2312" pitchFamily="49" charset="-122"/>
                <a:ea typeface="楷体_GB2312" pitchFamily="49" charset="-122"/>
              </a:rPr>
              <a:t> </a:t>
            </a:r>
            <a:r>
              <a:rPr kumimoji="1" lang="zh-CN" altLang="en-US" sz="2200" b="1" dirty="0">
                <a:solidFill>
                  <a:srgbClr val="000000"/>
                </a:solidFill>
                <a:latin typeface="楷体_GB2312" pitchFamily="49" charset="-122"/>
                <a:ea typeface="楷体_GB2312" pitchFamily="49" charset="-122"/>
              </a:rPr>
              <a:t>，反映了</a:t>
            </a:r>
            <a:r>
              <a:rPr kumimoji="1" lang="en-US" altLang="zh-CN" sz="2200" b="1" dirty="0">
                <a:solidFill>
                  <a:srgbClr val="000000"/>
                </a:solidFill>
                <a:latin typeface="楷体_GB2312" pitchFamily="49" charset="-122"/>
                <a:ea typeface="楷体_GB2312" pitchFamily="49" charset="-122"/>
              </a:rPr>
              <a:t>BJT</a:t>
            </a:r>
            <a:r>
              <a:rPr kumimoji="1" lang="zh-CN" altLang="en-US" sz="2200" b="1" dirty="0">
                <a:solidFill>
                  <a:srgbClr val="000000"/>
                </a:solidFill>
                <a:latin typeface="楷体_GB2312" pitchFamily="49" charset="-122"/>
                <a:ea typeface="楷体_GB2312" pitchFamily="49" charset="-122"/>
              </a:rPr>
              <a:t>的基极电流对集电极电流的控制作用。电流源的流向由</a:t>
            </a:r>
            <a:r>
              <a:rPr kumimoji="1" lang="en-US" altLang="zh-CN" sz="2200" b="1" i="1" dirty="0" err="1">
                <a:solidFill>
                  <a:srgbClr val="000000"/>
                </a:solidFill>
                <a:latin typeface="Times New Roman" panose="02020603050405020304" pitchFamily="18" charset="0"/>
                <a:ea typeface="华康简宋"/>
                <a:cs typeface="华康简宋"/>
              </a:rPr>
              <a:t>i</a:t>
            </a:r>
            <a:r>
              <a:rPr kumimoji="1" lang="en-US" altLang="zh-CN" sz="2200" b="1" baseline="-30000" dirty="0" err="1">
                <a:solidFill>
                  <a:srgbClr val="000000"/>
                </a:solidFill>
                <a:latin typeface="Times New Roman" panose="02020603050405020304" pitchFamily="18" charset="0"/>
                <a:ea typeface="华康简宋"/>
                <a:cs typeface="华康简宋"/>
              </a:rPr>
              <a:t>b</a:t>
            </a:r>
            <a:r>
              <a:rPr kumimoji="1" lang="zh-CN" altLang="en-US" sz="2200" b="1" dirty="0">
                <a:solidFill>
                  <a:srgbClr val="000000"/>
                </a:solidFill>
                <a:latin typeface="Times New Roman" panose="02020603050405020304" pitchFamily="18" charset="0"/>
                <a:ea typeface="楷体_GB2312" pitchFamily="49" charset="-122"/>
              </a:rPr>
              <a:t>的流向决定。</a:t>
            </a:r>
          </a:p>
          <a:p>
            <a:pPr>
              <a:lnSpc>
                <a:spcPct val="130000"/>
              </a:lnSpc>
            </a:pPr>
            <a:r>
              <a:rPr kumimoji="1" lang="zh-CN" altLang="en-US" sz="2200" b="1" i="1" dirty="0">
                <a:solidFill>
                  <a:srgbClr val="000000"/>
                </a:solidFill>
                <a:latin typeface="Times New Roman" panose="02020603050405020304" pitchFamily="18" charset="0"/>
                <a:ea typeface="华康简宋"/>
                <a:cs typeface="华康简宋"/>
              </a:rPr>
              <a:t>        </a:t>
            </a:r>
            <a:r>
              <a:rPr kumimoji="1" lang="en-US" altLang="zh-CN" sz="2200" b="1" i="1" dirty="0" err="1">
                <a:solidFill>
                  <a:srgbClr val="000000"/>
                </a:solidFill>
                <a:latin typeface="Times New Roman" panose="02020603050405020304" pitchFamily="18" charset="0"/>
                <a:ea typeface="华康简宋"/>
                <a:cs typeface="华康简宋"/>
              </a:rPr>
              <a:t>h</a:t>
            </a:r>
            <a:r>
              <a:rPr kumimoji="1" lang="en-US" altLang="zh-CN" sz="2200" b="1" baseline="-30000" dirty="0" err="1">
                <a:solidFill>
                  <a:srgbClr val="000000"/>
                </a:solidFill>
                <a:latin typeface="Times New Roman" panose="02020603050405020304" pitchFamily="18" charset="0"/>
                <a:ea typeface="华康简宋"/>
                <a:cs typeface="华康简宋"/>
              </a:rPr>
              <a:t>re</a:t>
            </a:r>
            <a:r>
              <a:rPr kumimoji="1" lang="en-US" altLang="zh-CN" sz="2200" b="1" i="1" dirty="0" err="1">
                <a:solidFill>
                  <a:srgbClr val="000000"/>
                </a:solidFill>
                <a:latin typeface="Book Antiqua" panose="02040602050305030304" pitchFamily="18" charset="0"/>
                <a:ea typeface="华康简宋"/>
                <a:cs typeface="华康简宋"/>
              </a:rPr>
              <a:t>v</a:t>
            </a:r>
            <a:r>
              <a:rPr kumimoji="1" lang="en-US" altLang="zh-CN" sz="2200" b="1" baseline="-30000" dirty="0" err="1">
                <a:solidFill>
                  <a:srgbClr val="000000"/>
                </a:solidFill>
                <a:latin typeface="Times New Roman" panose="02020603050405020304" pitchFamily="18" charset="0"/>
                <a:ea typeface="华康简宋"/>
                <a:cs typeface="华康简宋"/>
              </a:rPr>
              <a:t>ce</a:t>
            </a:r>
            <a:r>
              <a:rPr kumimoji="1" lang="zh-CN" altLang="en-US" sz="2200" b="1" dirty="0">
                <a:solidFill>
                  <a:srgbClr val="000000"/>
                </a:solidFill>
                <a:latin typeface="Times New Roman" panose="02020603050405020304" pitchFamily="18" charset="0"/>
                <a:ea typeface="楷体_GB2312" pitchFamily="49" charset="-122"/>
              </a:rPr>
              <a:t>是一个受控电压源。反映了</a:t>
            </a:r>
            <a:r>
              <a:rPr kumimoji="1" lang="en-US" altLang="zh-CN" sz="2200" b="1" dirty="0">
                <a:solidFill>
                  <a:srgbClr val="000000"/>
                </a:solidFill>
                <a:latin typeface="Times New Roman" panose="02020603050405020304" pitchFamily="18" charset="0"/>
                <a:ea typeface="楷体_GB2312" pitchFamily="49" charset="-122"/>
              </a:rPr>
              <a:t>BJT</a:t>
            </a:r>
            <a:r>
              <a:rPr kumimoji="1" lang="zh-CN" altLang="en-US" sz="2200" b="1" dirty="0">
                <a:solidFill>
                  <a:srgbClr val="000000"/>
                </a:solidFill>
                <a:latin typeface="Times New Roman" panose="02020603050405020304" pitchFamily="18" charset="0"/>
                <a:ea typeface="楷体_GB2312" pitchFamily="49" charset="-122"/>
              </a:rPr>
              <a:t>输出回路电压对输入回路的影响。</a:t>
            </a:r>
          </a:p>
        </p:txBody>
      </p:sp>
      <p:sp>
        <p:nvSpPr>
          <p:cNvPr id="54283" name="Rectangle 3">
            <a:hlinkClick r:id="rId3" action="ppaction://hlinksldjump"/>
          </p:cNvPr>
          <p:cNvSpPr>
            <a:spLocks noChangeArrowheads="1"/>
          </p:cNvSpPr>
          <p:nvPr/>
        </p:nvSpPr>
        <p:spPr bwMode="auto">
          <a:xfrm>
            <a:off x="792163" y="138113"/>
            <a:ext cx="4572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Arial Narrow" panose="020B0606020202030204" pitchFamily="34" charset="0"/>
                <a:ea typeface="黑体" panose="02010609060101010101" pitchFamily="49" charset="-122"/>
              </a:rPr>
              <a:t>1. BJT</a:t>
            </a:r>
            <a:r>
              <a:rPr lang="zh-CN" altLang="en-US" sz="2800" b="1">
                <a:solidFill>
                  <a:srgbClr val="800000"/>
                </a:solidFill>
                <a:latin typeface="Arial Narrow" panose="020B0606020202030204" pitchFamily="34" charset="0"/>
                <a:ea typeface="黑体" panose="02010609060101010101" pitchFamily="49" charset="-122"/>
              </a:rPr>
              <a:t>的</a:t>
            </a:r>
            <a:r>
              <a:rPr lang="en-US" altLang="zh-CN" sz="2800" b="1">
                <a:solidFill>
                  <a:srgbClr val="800000"/>
                </a:solidFill>
                <a:latin typeface="Arial Narrow" panose="020B0606020202030204" pitchFamily="34" charset="0"/>
                <a:ea typeface="黑体" panose="02010609060101010101" pitchFamily="49" charset="-122"/>
              </a:rPr>
              <a:t>H</a:t>
            </a:r>
            <a:r>
              <a:rPr lang="zh-CN" altLang="en-US" sz="2800" b="1">
                <a:solidFill>
                  <a:srgbClr val="800000"/>
                </a:solidFill>
                <a:latin typeface="Arial Narrow" panose="020B0606020202030204" pitchFamily="34" charset="0"/>
                <a:ea typeface="黑体" panose="02010609060101010101" pitchFamily="49" charset="-122"/>
              </a:rPr>
              <a:t>参数及小信号模型</a:t>
            </a:r>
          </a:p>
        </p:txBody>
      </p:sp>
      <p:pic>
        <p:nvPicPr>
          <p:cNvPr id="2" name="图片 1"/>
          <p:cNvPicPr>
            <a:picLocks noChangeAspect="1"/>
          </p:cNvPicPr>
          <p:nvPr/>
        </p:nvPicPr>
        <p:blipFill>
          <a:blip r:embed="rId4"/>
          <a:stretch>
            <a:fillRect/>
          </a:stretch>
        </p:blipFill>
        <p:spPr>
          <a:xfrm>
            <a:off x="610007" y="2997200"/>
            <a:ext cx="3629025" cy="2181225"/>
          </a:xfrm>
          <a:prstGeom prst="rect">
            <a:avLst/>
          </a:prstGeom>
        </p:spPr>
      </p:pic>
    </p:spTree>
    <p:extLst>
      <p:ext uri="{BB962C8B-B14F-4D97-AF65-F5344CB8AC3E}">
        <p14:creationId xmlns:p14="http://schemas.microsoft.com/office/powerpoint/2010/main" val="6325928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trips(downRight)">
                                      <p:cBhvr>
                                        <p:cTn id="7" dur="500"/>
                                        <p:tgtEl>
                                          <p:spTgt spid="17"/>
                                        </p:tgtEl>
                                      </p:cBhvr>
                                    </p:animEffect>
                                  </p:childTnLst>
                                </p:cTn>
                              </p:par>
                            </p:childTnLst>
                          </p:cTn>
                        </p:par>
                        <p:par>
                          <p:cTn id="8" fill="hold" nodeType="afterGroup">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strips(downRight)">
                                      <p:cBhvr>
                                        <p:cTn id="11" dur="500"/>
                                        <p:tgtEl>
                                          <p:spTgt spid="24"/>
                                        </p:tgtEl>
                                      </p:cBhvr>
                                    </p:animEffect>
                                  </p:childTnLst>
                                </p:cTn>
                              </p:par>
                              <p:par>
                                <p:cTn id="12" presetID="18" presetClass="entr" presetSubtype="6"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strips(downRight)">
                                      <p:cBhvr>
                                        <p:cTn id="14" dur="500"/>
                                        <p:tgtEl>
                                          <p:spTgt spid="25"/>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8" presetClass="entr" presetSubtype="6"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strips(downRight)">
                                      <p:cBhvr>
                                        <p:cTn id="19" dur="500"/>
                                        <p:tgtEl>
                                          <p:spTgt spid="18"/>
                                        </p:tgtEl>
                                      </p:cBhvr>
                                    </p:animEffect>
                                  </p:childTnLst>
                                </p:cTn>
                              </p:par>
                              <p:par>
                                <p:cTn id="20" presetID="18" presetClass="entr" presetSubtype="6"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strips(downRight)">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down)">
                                      <p:cBhvr>
                                        <p:cTn id="27" dur="500"/>
                                        <p:tgtEl>
                                          <p:spTgt spid="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26">
                                            <p:txEl>
                                              <p:pRg st="0" end="0"/>
                                            </p:txEl>
                                          </p:spTgt>
                                        </p:tgtEl>
                                        <p:attrNameLst>
                                          <p:attrName>style.visibility</p:attrName>
                                        </p:attrNameLst>
                                      </p:cBhvr>
                                      <p:to>
                                        <p:strVal val="visible"/>
                                      </p:to>
                                    </p:set>
                                    <p:animEffect transition="in" filter="strips(downRight)">
                                      <p:cBhvr>
                                        <p:cTn id="32" dur="500"/>
                                        <p:tgtEl>
                                          <p:spTgt spid="26">
                                            <p:txEl>
                                              <p:pRg st="0" end="0"/>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26">
                                            <p:txEl>
                                              <p:pRg st="1" end="1"/>
                                            </p:txEl>
                                          </p:spTgt>
                                        </p:tgtEl>
                                        <p:attrNameLst>
                                          <p:attrName>style.visibility</p:attrName>
                                        </p:attrNameLst>
                                      </p:cBhvr>
                                      <p:to>
                                        <p:strVal val="visible"/>
                                      </p:to>
                                    </p:set>
                                    <p:animEffect transition="in" filter="strips(downRight)">
                                      <p:cBhvr>
                                        <p:cTn id="37" dur="500"/>
                                        <p:tgtEl>
                                          <p:spTgt spid="2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autoUpdateAnimBg="0"/>
      <p:bldP spid="19" grpId="0" autoUpdateAnimBg="0"/>
      <p:bldP spid="24" grpId="0"/>
      <p:bldP spid="2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4" descr="未标题-1 拷贝"/>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24450" y="115888"/>
            <a:ext cx="3624263" cy="211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5"/>
          <p:cNvSpPr>
            <a:spLocks noChangeArrowheads="1"/>
          </p:cNvSpPr>
          <p:nvPr/>
        </p:nvSpPr>
        <p:spPr bwMode="auto">
          <a:xfrm>
            <a:off x="468313" y="714375"/>
            <a:ext cx="426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marL="476250" indent="-476250" algn="l">
              <a:defRPr sz="3600" b="1">
                <a:solidFill>
                  <a:schemeClr val="tx2"/>
                </a:solidFill>
                <a:latin typeface="Arial Narrow" pitchFamily="34" charset="0"/>
                <a:ea typeface="楷体_GB2312" pitchFamily="49" charset="-122"/>
              </a:defRPr>
            </a:lvl1pPr>
            <a:lvl2pPr marL="476250" indent="-476250" algn="l">
              <a:defRPr sz="3600" b="1">
                <a:solidFill>
                  <a:schemeClr val="tx2"/>
                </a:solidFill>
                <a:latin typeface="Arial Narrow" pitchFamily="34" charset="0"/>
                <a:ea typeface="楷体_GB2312" pitchFamily="49" charset="-122"/>
              </a:defRPr>
            </a:lvl2pPr>
            <a:lvl3pPr marL="476250" indent="-476250" algn="l">
              <a:defRPr sz="3600" b="1">
                <a:solidFill>
                  <a:schemeClr val="tx2"/>
                </a:solidFill>
                <a:latin typeface="Arial Narrow" pitchFamily="34" charset="0"/>
                <a:ea typeface="楷体_GB2312" pitchFamily="49" charset="-122"/>
              </a:defRPr>
            </a:lvl3pPr>
            <a:lvl4pPr marL="476250" indent="-476250" algn="l">
              <a:defRPr sz="3600" b="1">
                <a:solidFill>
                  <a:schemeClr val="tx2"/>
                </a:solidFill>
                <a:latin typeface="Arial Narrow" pitchFamily="34" charset="0"/>
                <a:ea typeface="楷体_GB2312" pitchFamily="49" charset="-122"/>
              </a:defRPr>
            </a:lvl4pPr>
            <a:lvl5pPr marL="476250" indent="-476250" algn="l">
              <a:defRPr sz="3600" b="1">
                <a:solidFill>
                  <a:schemeClr val="tx2"/>
                </a:solidFill>
                <a:latin typeface="Arial Narrow" pitchFamily="34" charset="0"/>
                <a:ea typeface="楷体_GB2312" pitchFamily="49" charset="-122"/>
              </a:defRPr>
            </a:lvl5pPr>
            <a:lvl6pPr marL="933450" indent="-476250" fontAlgn="base">
              <a:spcBef>
                <a:spcPct val="0"/>
              </a:spcBef>
              <a:spcAft>
                <a:spcPct val="0"/>
              </a:spcAft>
              <a:defRPr sz="3600" b="1">
                <a:solidFill>
                  <a:schemeClr val="tx2"/>
                </a:solidFill>
                <a:latin typeface="Arial Narrow" pitchFamily="34" charset="0"/>
                <a:ea typeface="楷体_GB2312" pitchFamily="49" charset="-122"/>
              </a:defRPr>
            </a:lvl6pPr>
            <a:lvl7pPr marL="1390650" indent="-476250" fontAlgn="base">
              <a:spcBef>
                <a:spcPct val="0"/>
              </a:spcBef>
              <a:spcAft>
                <a:spcPct val="0"/>
              </a:spcAft>
              <a:defRPr sz="3600" b="1">
                <a:solidFill>
                  <a:schemeClr val="tx2"/>
                </a:solidFill>
                <a:latin typeface="Arial Narrow" pitchFamily="34" charset="0"/>
                <a:ea typeface="楷体_GB2312" pitchFamily="49" charset="-122"/>
              </a:defRPr>
            </a:lvl7pPr>
            <a:lvl8pPr marL="1847850" indent="-476250" fontAlgn="base">
              <a:spcBef>
                <a:spcPct val="0"/>
              </a:spcBef>
              <a:spcAft>
                <a:spcPct val="0"/>
              </a:spcAft>
              <a:defRPr sz="3600" b="1">
                <a:solidFill>
                  <a:schemeClr val="tx2"/>
                </a:solidFill>
                <a:latin typeface="Arial Narrow" pitchFamily="34" charset="0"/>
                <a:ea typeface="楷体_GB2312" pitchFamily="49" charset="-122"/>
              </a:defRPr>
            </a:lvl8pPr>
            <a:lvl9pPr marL="2305050" indent="-47625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en-US" altLang="zh-CN" sz="2400" kern="0">
                <a:solidFill>
                  <a:srgbClr val="800000"/>
                </a:solidFill>
                <a:sym typeface="Symbol" pitchFamily="18" charset="2"/>
              </a:rPr>
              <a:t> </a:t>
            </a:r>
            <a:r>
              <a:rPr lang="en-US" altLang="zh-CN" sz="2400" kern="0">
                <a:solidFill>
                  <a:srgbClr val="000000"/>
                </a:solidFill>
              </a:rPr>
              <a:t>H</a:t>
            </a:r>
            <a:r>
              <a:rPr lang="zh-CN" altLang="en-US" sz="2400" kern="0">
                <a:solidFill>
                  <a:srgbClr val="000000"/>
                </a:solidFill>
              </a:rPr>
              <a:t>参数小信号模型</a:t>
            </a:r>
          </a:p>
        </p:txBody>
      </p:sp>
      <p:sp>
        <p:nvSpPr>
          <p:cNvPr id="13" name="Text Box 16"/>
          <p:cNvSpPr txBox="1">
            <a:spLocks noChangeArrowheads="1"/>
          </p:cNvSpPr>
          <p:nvPr/>
        </p:nvSpPr>
        <p:spPr bwMode="auto">
          <a:xfrm>
            <a:off x="649288" y="1233488"/>
            <a:ext cx="4246562" cy="2711450"/>
          </a:xfrm>
          <a:prstGeom prst="rect">
            <a:avLst/>
          </a:prstGeom>
          <a:solidFill>
            <a:srgbClr val="CCFFCC"/>
          </a:solidFill>
          <a:ln w="9525">
            <a:solidFill>
              <a:srgbClr val="FF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200">
                <a:solidFill>
                  <a:srgbClr val="000000"/>
                </a:solidFill>
                <a:latin typeface="楷体_GB2312" pitchFamily="49" charset="-122"/>
                <a:ea typeface="楷体_GB2312" pitchFamily="49" charset="-122"/>
                <a:sym typeface="Symbol" panose="05050102010706020507" pitchFamily="18" charset="2"/>
              </a:rPr>
              <a:t>   </a:t>
            </a:r>
            <a:r>
              <a:rPr kumimoji="1" lang="en-US" altLang="zh-CN" sz="2200" b="1">
                <a:solidFill>
                  <a:srgbClr val="000000"/>
                </a:solidFill>
                <a:latin typeface="楷体_GB2312" pitchFamily="49" charset="-122"/>
                <a:ea typeface="楷体_GB2312" pitchFamily="49" charset="-122"/>
              </a:rPr>
              <a:t>H</a:t>
            </a:r>
            <a:r>
              <a:rPr kumimoji="1" lang="zh-CN" altLang="en-US" sz="2200" b="1">
                <a:solidFill>
                  <a:srgbClr val="000000"/>
                </a:solidFill>
                <a:latin typeface="楷体_GB2312" pitchFamily="49" charset="-122"/>
                <a:ea typeface="楷体_GB2312" pitchFamily="49" charset="-122"/>
              </a:rPr>
              <a:t>参数都是小信号参数，即微变参数或交流参数。</a:t>
            </a:r>
          </a:p>
          <a:p>
            <a:pPr>
              <a:lnSpc>
                <a:spcPct val="130000"/>
              </a:lnSpc>
            </a:pPr>
            <a:r>
              <a:rPr kumimoji="1" lang="zh-CN" altLang="en-US" sz="2200">
                <a:solidFill>
                  <a:srgbClr val="000000"/>
                </a:solidFill>
                <a:latin typeface="楷体_GB2312" pitchFamily="49" charset="-122"/>
                <a:ea typeface="楷体_GB2312" pitchFamily="49" charset="-122"/>
                <a:sym typeface="Symbol" panose="05050102010706020507" pitchFamily="18" charset="2"/>
              </a:rPr>
              <a:t>   </a:t>
            </a:r>
            <a:r>
              <a:rPr kumimoji="1" lang="en-US" altLang="zh-CN" sz="2200" b="1">
                <a:solidFill>
                  <a:srgbClr val="000000"/>
                </a:solidFill>
                <a:latin typeface="楷体_GB2312" pitchFamily="49" charset="-122"/>
                <a:ea typeface="楷体_GB2312" pitchFamily="49" charset="-122"/>
              </a:rPr>
              <a:t>H</a:t>
            </a:r>
            <a:r>
              <a:rPr kumimoji="1" lang="zh-CN" altLang="en-US" sz="2200" b="1">
                <a:solidFill>
                  <a:srgbClr val="000000"/>
                </a:solidFill>
                <a:latin typeface="楷体_GB2312" pitchFamily="49" charset="-122"/>
                <a:ea typeface="楷体_GB2312" pitchFamily="49" charset="-122"/>
              </a:rPr>
              <a:t>参数与工作点有关，在放大区基本不变。</a:t>
            </a:r>
          </a:p>
          <a:p>
            <a:pPr>
              <a:lnSpc>
                <a:spcPct val="130000"/>
              </a:lnSpc>
            </a:pPr>
            <a:r>
              <a:rPr kumimoji="1" lang="zh-CN" altLang="en-US" sz="2200">
                <a:solidFill>
                  <a:srgbClr val="000000"/>
                </a:solidFill>
                <a:latin typeface="楷体_GB2312" pitchFamily="49" charset="-122"/>
                <a:ea typeface="楷体_GB2312" pitchFamily="49" charset="-122"/>
                <a:sym typeface="Symbol" panose="05050102010706020507" pitchFamily="18" charset="2"/>
              </a:rPr>
              <a:t>   </a:t>
            </a:r>
            <a:r>
              <a:rPr kumimoji="1" lang="en-US" altLang="zh-CN" sz="2200" b="1">
                <a:solidFill>
                  <a:srgbClr val="000000"/>
                </a:solidFill>
                <a:latin typeface="楷体_GB2312" pitchFamily="49" charset="-122"/>
                <a:ea typeface="楷体_GB2312" pitchFamily="49" charset="-122"/>
              </a:rPr>
              <a:t>H</a:t>
            </a:r>
            <a:r>
              <a:rPr kumimoji="1" lang="zh-CN" altLang="en-US" sz="2200" b="1">
                <a:solidFill>
                  <a:srgbClr val="000000"/>
                </a:solidFill>
                <a:latin typeface="楷体_GB2312" pitchFamily="49" charset="-122"/>
                <a:ea typeface="楷体_GB2312" pitchFamily="49" charset="-122"/>
              </a:rPr>
              <a:t>参数都是微变参数，所以只适合对交流信号的分析。</a:t>
            </a:r>
            <a:endParaRPr kumimoji="1" lang="zh-CN" altLang="en-US" sz="2200" b="1">
              <a:solidFill>
                <a:srgbClr val="0066FF"/>
              </a:solidFill>
              <a:latin typeface="楷体_GB2312" pitchFamily="49" charset="-122"/>
              <a:ea typeface="楷体_GB2312" pitchFamily="49" charset="-122"/>
            </a:endParaRPr>
          </a:p>
        </p:txBody>
      </p:sp>
      <p:sp>
        <p:nvSpPr>
          <p:cNvPr id="14" name="Rectangle 17"/>
          <p:cNvSpPr>
            <a:spLocks noChangeArrowheads="1"/>
          </p:cNvSpPr>
          <p:nvPr/>
        </p:nvSpPr>
        <p:spPr bwMode="auto">
          <a:xfrm>
            <a:off x="468313" y="4076700"/>
            <a:ext cx="426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marL="476250" indent="-476250" algn="l">
              <a:defRPr sz="3600" b="1">
                <a:solidFill>
                  <a:schemeClr val="tx2"/>
                </a:solidFill>
                <a:latin typeface="Arial Narrow" pitchFamily="34" charset="0"/>
                <a:ea typeface="楷体_GB2312" pitchFamily="49" charset="-122"/>
              </a:defRPr>
            </a:lvl1pPr>
            <a:lvl2pPr marL="476250" indent="-476250" algn="l">
              <a:defRPr sz="3600" b="1">
                <a:solidFill>
                  <a:schemeClr val="tx2"/>
                </a:solidFill>
                <a:latin typeface="Arial Narrow" pitchFamily="34" charset="0"/>
                <a:ea typeface="楷体_GB2312" pitchFamily="49" charset="-122"/>
              </a:defRPr>
            </a:lvl2pPr>
            <a:lvl3pPr marL="476250" indent="-476250" algn="l">
              <a:defRPr sz="3600" b="1">
                <a:solidFill>
                  <a:schemeClr val="tx2"/>
                </a:solidFill>
                <a:latin typeface="Arial Narrow" pitchFamily="34" charset="0"/>
                <a:ea typeface="楷体_GB2312" pitchFamily="49" charset="-122"/>
              </a:defRPr>
            </a:lvl3pPr>
            <a:lvl4pPr marL="476250" indent="-476250" algn="l">
              <a:defRPr sz="3600" b="1">
                <a:solidFill>
                  <a:schemeClr val="tx2"/>
                </a:solidFill>
                <a:latin typeface="Arial Narrow" pitchFamily="34" charset="0"/>
                <a:ea typeface="楷体_GB2312" pitchFamily="49" charset="-122"/>
              </a:defRPr>
            </a:lvl4pPr>
            <a:lvl5pPr marL="476250" indent="-476250" algn="l">
              <a:defRPr sz="3600" b="1">
                <a:solidFill>
                  <a:schemeClr val="tx2"/>
                </a:solidFill>
                <a:latin typeface="Arial Narrow" pitchFamily="34" charset="0"/>
                <a:ea typeface="楷体_GB2312" pitchFamily="49" charset="-122"/>
              </a:defRPr>
            </a:lvl5pPr>
            <a:lvl6pPr marL="933450" indent="-476250" fontAlgn="base">
              <a:spcBef>
                <a:spcPct val="0"/>
              </a:spcBef>
              <a:spcAft>
                <a:spcPct val="0"/>
              </a:spcAft>
              <a:defRPr sz="3600" b="1">
                <a:solidFill>
                  <a:schemeClr val="tx2"/>
                </a:solidFill>
                <a:latin typeface="Arial Narrow" pitchFamily="34" charset="0"/>
                <a:ea typeface="楷体_GB2312" pitchFamily="49" charset="-122"/>
              </a:defRPr>
            </a:lvl6pPr>
            <a:lvl7pPr marL="1390650" indent="-476250" fontAlgn="base">
              <a:spcBef>
                <a:spcPct val="0"/>
              </a:spcBef>
              <a:spcAft>
                <a:spcPct val="0"/>
              </a:spcAft>
              <a:defRPr sz="3600" b="1">
                <a:solidFill>
                  <a:schemeClr val="tx2"/>
                </a:solidFill>
                <a:latin typeface="Arial Narrow" pitchFamily="34" charset="0"/>
                <a:ea typeface="楷体_GB2312" pitchFamily="49" charset="-122"/>
              </a:defRPr>
            </a:lvl7pPr>
            <a:lvl8pPr marL="1847850" indent="-476250" fontAlgn="base">
              <a:spcBef>
                <a:spcPct val="0"/>
              </a:spcBef>
              <a:spcAft>
                <a:spcPct val="0"/>
              </a:spcAft>
              <a:defRPr sz="3600" b="1">
                <a:solidFill>
                  <a:schemeClr val="tx2"/>
                </a:solidFill>
                <a:latin typeface="Arial Narrow" pitchFamily="34" charset="0"/>
                <a:ea typeface="楷体_GB2312" pitchFamily="49" charset="-122"/>
              </a:defRPr>
            </a:lvl8pPr>
            <a:lvl9pPr marL="2305050" indent="-47625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en-US" altLang="zh-CN" sz="2400" kern="0">
                <a:solidFill>
                  <a:srgbClr val="800000"/>
                </a:solidFill>
                <a:sym typeface="Symbol" pitchFamily="18" charset="2"/>
              </a:rPr>
              <a:t> </a:t>
            </a:r>
            <a:r>
              <a:rPr lang="zh-CN" altLang="en-US" sz="2400" kern="0">
                <a:solidFill>
                  <a:srgbClr val="000000"/>
                </a:solidFill>
              </a:rPr>
              <a:t>模型的简化</a:t>
            </a:r>
          </a:p>
        </p:txBody>
      </p:sp>
      <p:sp>
        <p:nvSpPr>
          <p:cNvPr id="15" name="Text Box 18"/>
          <p:cNvSpPr txBox="1">
            <a:spLocks noChangeArrowheads="1"/>
          </p:cNvSpPr>
          <p:nvPr/>
        </p:nvSpPr>
        <p:spPr bwMode="auto">
          <a:xfrm>
            <a:off x="5256213" y="2232025"/>
            <a:ext cx="3632200" cy="1449388"/>
          </a:xfrm>
          <a:prstGeom prst="rect">
            <a:avLst/>
          </a:prstGeom>
          <a:noFill/>
          <a:ln>
            <a:noFill/>
          </a:ln>
          <a:effectLst/>
          <a:extLst>
            <a:ext uri="{909E8E84-426E-40DD-AFC4-6F175D3DCCD1}">
              <a14:hiddenFill xmlns:a14="http://schemas.microsoft.com/office/drawing/2010/main">
                <a:solidFill>
                  <a:srgbClr val="CAFEF8"/>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5000"/>
              </a:lnSpc>
            </a:pPr>
            <a:r>
              <a:rPr kumimoji="1" lang="en-US" altLang="zh-CN" sz="2200" b="1" i="1">
                <a:solidFill>
                  <a:srgbClr val="000000"/>
                </a:solidFill>
                <a:latin typeface="Times New Roman" panose="02020603050405020304" pitchFamily="18" charset="0"/>
                <a:ea typeface="楷体_GB2312" pitchFamily="49" charset="-122"/>
              </a:rPr>
              <a:t>        h</a:t>
            </a:r>
            <a:r>
              <a:rPr kumimoji="1" lang="en-US" altLang="zh-CN" sz="2200" b="1" baseline="-25000">
                <a:solidFill>
                  <a:srgbClr val="000000"/>
                </a:solidFill>
                <a:latin typeface="Times New Roman" panose="02020603050405020304" pitchFamily="18" charset="0"/>
                <a:ea typeface="楷体_GB2312" pitchFamily="49" charset="-122"/>
              </a:rPr>
              <a:t>re</a:t>
            </a:r>
            <a:r>
              <a:rPr kumimoji="1" lang="zh-CN" altLang="en-US" sz="2200" b="1">
                <a:solidFill>
                  <a:srgbClr val="000000"/>
                </a:solidFill>
                <a:latin typeface="Times New Roman" panose="02020603050405020304" pitchFamily="18" charset="0"/>
                <a:ea typeface="楷体_GB2312" pitchFamily="49" charset="-122"/>
              </a:rPr>
              <a:t>和</a:t>
            </a:r>
            <a:r>
              <a:rPr kumimoji="1" lang="en-US" altLang="zh-CN" sz="2200" b="1" i="1">
                <a:solidFill>
                  <a:srgbClr val="000000"/>
                </a:solidFill>
                <a:latin typeface="Times New Roman" panose="02020603050405020304" pitchFamily="18" charset="0"/>
                <a:ea typeface="楷体_GB2312" pitchFamily="49" charset="-122"/>
              </a:rPr>
              <a:t>h</a:t>
            </a:r>
            <a:r>
              <a:rPr kumimoji="1" lang="en-US" altLang="zh-CN" sz="2200" b="1" baseline="-25000">
                <a:solidFill>
                  <a:srgbClr val="000000"/>
                </a:solidFill>
                <a:latin typeface="Times New Roman" panose="02020603050405020304" pitchFamily="18" charset="0"/>
                <a:ea typeface="楷体_GB2312" pitchFamily="49" charset="-122"/>
              </a:rPr>
              <a:t>oe</a:t>
            </a:r>
            <a:r>
              <a:rPr kumimoji="1" lang="zh-CN" altLang="en-US" sz="2200" b="1">
                <a:solidFill>
                  <a:srgbClr val="000000"/>
                </a:solidFill>
                <a:latin typeface="Times New Roman" panose="02020603050405020304" pitchFamily="18" charset="0"/>
                <a:ea typeface="楷体_GB2312" pitchFamily="49" charset="-122"/>
              </a:rPr>
              <a:t>都很小，常忽略它们的影响。常用习惯符号</a:t>
            </a:r>
            <a:r>
              <a:rPr kumimoji="1" lang="en-US" altLang="zh-CN" sz="2200" b="1" i="1">
                <a:solidFill>
                  <a:srgbClr val="000000"/>
                </a:solidFill>
                <a:latin typeface="Times New Roman" panose="02020603050405020304" pitchFamily="18" charset="0"/>
                <a:ea typeface="楷体_GB2312" pitchFamily="49" charset="-122"/>
              </a:rPr>
              <a:t>r</a:t>
            </a:r>
            <a:r>
              <a:rPr kumimoji="1" lang="en-US" altLang="zh-CN" sz="2200" b="1" baseline="-25000">
                <a:solidFill>
                  <a:srgbClr val="000000"/>
                </a:solidFill>
                <a:latin typeface="Times New Roman" panose="02020603050405020304" pitchFamily="18" charset="0"/>
                <a:ea typeface="楷体_GB2312" pitchFamily="49" charset="-122"/>
              </a:rPr>
              <a:t>be</a:t>
            </a:r>
            <a:r>
              <a:rPr kumimoji="1" lang="en-US" altLang="zh-CN" sz="2200" b="1">
                <a:solidFill>
                  <a:srgbClr val="000000"/>
                </a:solidFill>
                <a:latin typeface="Times New Roman" panose="02020603050405020304" pitchFamily="18" charset="0"/>
                <a:ea typeface="楷体_GB2312" pitchFamily="49" charset="-122"/>
              </a:rPr>
              <a:t>= </a:t>
            </a:r>
            <a:r>
              <a:rPr kumimoji="1" lang="en-US" altLang="zh-CN" sz="2200" b="1" i="1">
                <a:solidFill>
                  <a:srgbClr val="000000"/>
                </a:solidFill>
                <a:latin typeface="Times New Roman" panose="02020603050405020304" pitchFamily="18" charset="0"/>
                <a:ea typeface="楷体_GB2312" pitchFamily="49" charset="-122"/>
              </a:rPr>
              <a:t>h</a:t>
            </a:r>
            <a:r>
              <a:rPr kumimoji="1" lang="en-US" altLang="zh-CN" sz="2200" b="1" baseline="-25000">
                <a:solidFill>
                  <a:srgbClr val="000000"/>
                </a:solidFill>
                <a:latin typeface="Times New Roman" panose="02020603050405020304" pitchFamily="18" charset="0"/>
                <a:ea typeface="楷体_GB2312" pitchFamily="49" charset="-122"/>
              </a:rPr>
              <a:t>ie</a:t>
            </a:r>
            <a:r>
              <a:rPr kumimoji="1" lang="en-US" altLang="zh-CN" sz="2200" b="1">
                <a:solidFill>
                  <a:srgbClr val="000000"/>
                </a:solidFill>
                <a:latin typeface="Times New Roman" panose="02020603050405020304" pitchFamily="18" charset="0"/>
                <a:ea typeface="楷体_GB2312" pitchFamily="49" charset="-122"/>
              </a:rPr>
              <a:t> </a:t>
            </a:r>
            <a:r>
              <a:rPr kumimoji="1" lang="zh-CN" altLang="en-US" sz="2200" b="1">
                <a:solidFill>
                  <a:srgbClr val="000000"/>
                </a:solidFill>
                <a:latin typeface="Times New Roman" panose="02020603050405020304" pitchFamily="18" charset="0"/>
                <a:ea typeface="楷体_GB2312" pitchFamily="49" charset="-122"/>
              </a:rPr>
              <a:t>，</a:t>
            </a:r>
            <a:r>
              <a:rPr kumimoji="1" lang="zh-CN" altLang="en-US" sz="2200" b="1" i="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zh-CN" altLang="en-US" sz="2200" b="1">
                <a:solidFill>
                  <a:srgbClr val="000000"/>
                </a:solidFill>
                <a:latin typeface="Times New Roman" panose="02020603050405020304" pitchFamily="18" charset="0"/>
                <a:ea typeface="楷体_GB2312" pitchFamily="49" charset="-122"/>
                <a:sym typeface="Symbol" panose="05050102010706020507" pitchFamily="18" charset="2"/>
              </a:rPr>
              <a:t> </a:t>
            </a:r>
            <a:r>
              <a:rPr kumimoji="1" lang="en-US" altLang="zh-CN" sz="2200" b="1">
                <a:solidFill>
                  <a:srgbClr val="000000"/>
                </a:solidFill>
                <a:latin typeface="Times New Roman" panose="02020603050405020304" pitchFamily="18" charset="0"/>
                <a:ea typeface="楷体_GB2312" pitchFamily="49" charset="-122"/>
              </a:rPr>
              <a:t>= </a:t>
            </a:r>
            <a:r>
              <a:rPr kumimoji="1" lang="en-US" altLang="zh-CN" sz="2200" b="1" i="1">
                <a:solidFill>
                  <a:srgbClr val="000000"/>
                </a:solidFill>
                <a:latin typeface="Times New Roman" panose="02020603050405020304" pitchFamily="18" charset="0"/>
                <a:ea typeface="楷体_GB2312" pitchFamily="49" charset="-122"/>
              </a:rPr>
              <a:t>h</a:t>
            </a:r>
            <a:r>
              <a:rPr kumimoji="1" lang="en-US" altLang="zh-CN" sz="2200" b="1" baseline="-25000">
                <a:solidFill>
                  <a:srgbClr val="000000"/>
                </a:solidFill>
                <a:latin typeface="Times New Roman" panose="02020603050405020304" pitchFamily="18" charset="0"/>
                <a:ea typeface="楷体_GB2312" pitchFamily="49" charset="-122"/>
              </a:rPr>
              <a:t>fe</a:t>
            </a:r>
          </a:p>
        </p:txBody>
      </p:sp>
      <p:sp>
        <p:nvSpPr>
          <p:cNvPr id="16" name="Text Box 19"/>
          <p:cNvSpPr txBox="1">
            <a:spLocks noChangeArrowheads="1"/>
          </p:cNvSpPr>
          <p:nvPr/>
        </p:nvSpPr>
        <p:spPr bwMode="auto">
          <a:xfrm>
            <a:off x="900113" y="4497388"/>
            <a:ext cx="3635375" cy="511175"/>
          </a:xfrm>
          <a:prstGeom prst="rect">
            <a:avLst/>
          </a:prstGeom>
          <a:noFill/>
          <a:ln>
            <a:noFill/>
          </a:ln>
          <a:effectLst/>
          <a:extLst>
            <a:ext uri="{909E8E84-426E-40DD-AFC4-6F175D3DCCD1}">
              <a14:hiddenFill xmlns:a14="http://schemas.microsoft.com/office/drawing/2010/main">
                <a:solidFill>
                  <a:srgbClr val="CAFEF8"/>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200" b="1">
                <a:solidFill>
                  <a:srgbClr val="000000"/>
                </a:solidFill>
                <a:latin typeface="Times New Roman" panose="02020603050405020304" pitchFamily="18" charset="0"/>
                <a:ea typeface="楷体_GB2312" pitchFamily="49" charset="-122"/>
              </a:rPr>
              <a:t>BJT</a:t>
            </a:r>
            <a:r>
              <a:rPr kumimoji="1" lang="zh-CN" altLang="en-US" sz="2200" b="1">
                <a:solidFill>
                  <a:srgbClr val="000000"/>
                </a:solidFill>
                <a:latin typeface="Times New Roman" panose="02020603050405020304" pitchFamily="18" charset="0"/>
                <a:ea typeface="楷体_GB2312" pitchFamily="49" charset="-122"/>
              </a:rPr>
              <a:t>的</a:t>
            </a:r>
            <a:r>
              <a:rPr kumimoji="1" lang="en-US" altLang="zh-CN" sz="2200" b="1">
                <a:solidFill>
                  <a:srgbClr val="000000"/>
                </a:solidFill>
                <a:latin typeface="Times New Roman" panose="02020603050405020304" pitchFamily="18" charset="0"/>
                <a:ea typeface="楷体_GB2312" pitchFamily="49" charset="-122"/>
              </a:rPr>
              <a:t>H</a:t>
            </a:r>
            <a:r>
              <a:rPr kumimoji="1" lang="zh-CN" altLang="en-US" sz="2200" b="1">
                <a:solidFill>
                  <a:srgbClr val="000000"/>
                </a:solidFill>
                <a:latin typeface="Times New Roman" panose="02020603050405020304" pitchFamily="18" charset="0"/>
                <a:ea typeface="楷体_GB2312" pitchFamily="49" charset="-122"/>
              </a:rPr>
              <a:t>参数数量级一般为</a:t>
            </a:r>
          </a:p>
        </p:txBody>
      </p:sp>
      <p:graphicFrame>
        <p:nvGraphicFramePr>
          <p:cNvPr id="17" name="Object 20"/>
          <p:cNvGraphicFramePr>
            <a:graphicFrameLocks noChangeAspect="1"/>
          </p:cNvGraphicFramePr>
          <p:nvPr/>
        </p:nvGraphicFramePr>
        <p:xfrm>
          <a:off x="792163" y="5108575"/>
          <a:ext cx="3590925" cy="723900"/>
        </p:xfrm>
        <a:graphic>
          <a:graphicData uri="http://schemas.openxmlformats.org/presentationml/2006/ole">
            <mc:AlternateContent xmlns:mc="http://schemas.openxmlformats.org/markup-compatibility/2006">
              <mc:Choice xmlns:v="urn:schemas-microsoft-com:vml" Requires="v">
                <p:oleObj spid="_x0000_s27652" name="公式" r:id="rId4" imgW="2400300" imgH="482600" progId="Equation.3">
                  <p:embed/>
                </p:oleObj>
              </mc:Choice>
              <mc:Fallback>
                <p:oleObj name="公式" r:id="rId4" imgW="2400300" imgH="482600" progId="Equation.3">
                  <p:embed/>
                  <p:pic>
                    <p:nvPicPr>
                      <p:cNvPr id="17" name="Object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163" y="5108575"/>
                        <a:ext cx="359092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8" name="Picture 21" descr="未标题-1 拷贝"/>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64163" y="3687763"/>
            <a:ext cx="3243262" cy="229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6" name="Rectangle 3">
            <a:hlinkClick r:id="rId7" action="ppaction://hlinksldjump"/>
          </p:cNvPr>
          <p:cNvSpPr>
            <a:spLocks noChangeArrowheads="1"/>
          </p:cNvSpPr>
          <p:nvPr/>
        </p:nvSpPr>
        <p:spPr bwMode="auto">
          <a:xfrm>
            <a:off x="792163" y="138113"/>
            <a:ext cx="4572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Arial Narrow" panose="020B0606020202030204" pitchFamily="34" charset="0"/>
                <a:ea typeface="黑体" panose="02010609060101010101" pitchFamily="49" charset="-122"/>
              </a:rPr>
              <a:t>1. BJT</a:t>
            </a:r>
            <a:r>
              <a:rPr lang="zh-CN" altLang="en-US" sz="2800" b="1">
                <a:solidFill>
                  <a:srgbClr val="800000"/>
                </a:solidFill>
                <a:latin typeface="Arial Narrow" panose="020B0606020202030204" pitchFamily="34" charset="0"/>
                <a:ea typeface="黑体" panose="02010609060101010101" pitchFamily="49" charset="-122"/>
              </a:rPr>
              <a:t>的</a:t>
            </a:r>
            <a:r>
              <a:rPr lang="en-US" altLang="zh-CN" sz="2800" b="1">
                <a:solidFill>
                  <a:srgbClr val="800000"/>
                </a:solidFill>
                <a:latin typeface="Arial Narrow" panose="020B0606020202030204" pitchFamily="34" charset="0"/>
                <a:ea typeface="黑体" panose="02010609060101010101" pitchFamily="49" charset="-122"/>
              </a:rPr>
              <a:t>H</a:t>
            </a:r>
            <a:r>
              <a:rPr lang="zh-CN" altLang="en-US" sz="2800" b="1">
                <a:solidFill>
                  <a:srgbClr val="800000"/>
                </a:solidFill>
                <a:latin typeface="Arial Narrow" panose="020B0606020202030204" pitchFamily="34" charset="0"/>
                <a:ea typeface="黑体" panose="02010609060101010101" pitchFamily="49" charset="-122"/>
              </a:rPr>
              <a:t>参数及小信号模型</a:t>
            </a:r>
          </a:p>
        </p:txBody>
      </p:sp>
    </p:spTree>
    <p:extLst>
      <p:ext uri="{BB962C8B-B14F-4D97-AF65-F5344CB8AC3E}">
        <p14:creationId xmlns:p14="http://schemas.microsoft.com/office/powerpoint/2010/main" val="30559192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3">
                                            <p:bg/>
                                          </p:spTgt>
                                        </p:tgtEl>
                                        <p:attrNameLst>
                                          <p:attrName>style.visibility</p:attrName>
                                        </p:attrNameLst>
                                      </p:cBhvr>
                                      <p:to>
                                        <p:strVal val="visible"/>
                                      </p:to>
                                    </p:set>
                                    <p:animEffect transition="in" filter="strips(downRight)">
                                      <p:cBhvr>
                                        <p:cTn id="7" dur="500"/>
                                        <p:tgtEl>
                                          <p:spTgt spid="13">
                                            <p:bg/>
                                          </p:spTgt>
                                        </p:tgtEl>
                                      </p:cBhvr>
                                    </p:animEffect>
                                  </p:childTnLst>
                                </p:cTn>
                              </p:par>
                              <p:par>
                                <p:cTn id="8" presetID="18" presetClass="entr" presetSubtype="6" fill="hold" nodeType="withEffect">
                                  <p:stCondLst>
                                    <p:cond delay="0"/>
                                  </p:stCondLst>
                                  <p:childTnLst>
                                    <p:set>
                                      <p:cBhvr>
                                        <p:cTn id="9" dur="1" fill="hold">
                                          <p:stCondLst>
                                            <p:cond delay="0"/>
                                          </p:stCondLst>
                                        </p:cTn>
                                        <p:tgtEl>
                                          <p:spTgt spid="13">
                                            <p:txEl>
                                              <p:pRg st="0" end="0"/>
                                            </p:txEl>
                                          </p:spTgt>
                                        </p:tgtEl>
                                        <p:attrNameLst>
                                          <p:attrName>style.visibility</p:attrName>
                                        </p:attrNameLst>
                                      </p:cBhvr>
                                      <p:to>
                                        <p:strVal val="visible"/>
                                      </p:to>
                                    </p:set>
                                    <p:animEffect transition="in" filter="strips(downRight)">
                                      <p:cBhvr>
                                        <p:cTn id="10" dur="500"/>
                                        <p:tgtEl>
                                          <p:spTgt spid="13">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8" presetClass="entr" presetSubtype="6" fill="hold" nodeType="clickEffect">
                                  <p:stCondLst>
                                    <p:cond delay="0"/>
                                  </p:stCondLst>
                                  <p:childTnLst>
                                    <p:set>
                                      <p:cBhvr>
                                        <p:cTn id="14" dur="1" fill="hold">
                                          <p:stCondLst>
                                            <p:cond delay="0"/>
                                          </p:stCondLst>
                                        </p:cTn>
                                        <p:tgtEl>
                                          <p:spTgt spid="13">
                                            <p:txEl>
                                              <p:pRg st="1" end="1"/>
                                            </p:txEl>
                                          </p:spTgt>
                                        </p:tgtEl>
                                        <p:attrNameLst>
                                          <p:attrName>style.visibility</p:attrName>
                                        </p:attrNameLst>
                                      </p:cBhvr>
                                      <p:to>
                                        <p:strVal val="visible"/>
                                      </p:to>
                                    </p:set>
                                    <p:animEffect transition="in" filter="strips(downRight)">
                                      <p:cBhvr>
                                        <p:cTn id="15" dur="500"/>
                                        <p:tgtEl>
                                          <p:spTgt spid="13">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8" presetClass="entr" presetSubtype="6" fill="hold" nodeType="clickEffect">
                                  <p:stCondLst>
                                    <p:cond delay="0"/>
                                  </p:stCondLst>
                                  <p:childTnLst>
                                    <p:set>
                                      <p:cBhvr>
                                        <p:cTn id="19" dur="1" fill="hold">
                                          <p:stCondLst>
                                            <p:cond delay="0"/>
                                          </p:stCondLst>
                                        </p:cTn>
                                        <p:tgtEl>
                                          <p:spTgt spid="13">
                                            <p:txEl>
                                              <p:pRg st="2" end="2"/>
                                            </p:txEl>
                                          </p:spTgt>
                                        </p:tgtEl>
                                        <p:attrNameLst>
                                          <p:attrName>style.visibility</p:attrName>
                                        </p:attrNameLst>
                                      </p:cBhvr>
                                      <p:to>
                                        <p:strVal val="visible"/>
                                      </p:to>
                                    </p:set>
                                    <p:animEffect transition="in" filter="strips(downRight)">
                                      <p:cBhvr>
                                        <p:cTn id="20" dur="500"/>
                                        <p:tgtEl>
                                          <p:spTgt spid="13">
                                            <p:txEl>
                                              <p:pRg st="2" end="2"/>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6"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strips(downRight)">
                                      <p:cBhvr>
                                        <p:cTn id="25" dur="500"/>
                                        <p:tgtEl>
                                          <p:spTgt spid="1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3" presetClass="entr" presetSubtype="16"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childTnLst>
                                </p:cTn>
                              </p:par>
                            </p:childTnLst>
                          </p:cTn>
                        </p:par>
                        <p:par>
                          <p:cTn id="32" fill="hold" nodeType="afterGroup">
                            <p:stCondLst>
                              <p:cond delay="500"/>
                            </p:stCondLst>
                            <p:childTnLst>
                              <p:par>
                                <p:cTn id="33" presetID="18" presetClass="entr" presetSubtype="6"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strips(downRight)">
                                      <p:cBhvr>
                                        <p:cTn id="35" dur="500"/>
                                        <p:tgtEl>
                                          <p:spTgt spid="17"/>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3" presetClass="entr" presetSubtype="16"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4" presetClass="entr" presetSubtype="16" fill="hold"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box(in)">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allAtOnce" animBg="1" autoUpdateAnimBg="0"/>
      <p:bldP spid="14" grpId="0"/>
      <p:bldP spid="15" grpId="0" autoUpdateAnimBg="0"/>
      <p:bldP spid="16"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3"/>
          <p:cNvSpPr>
            <a:spLocks noChangeArrowheads="1"/>
          </p:cNvSpPr>
          <p:nvPr/>
        </p:nvSpPr>
        <p:spPr bwMode="auto">
          <a:xfrm>
            <a:off x="468313" y="703263"/>
            <a:ext cx="426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marL="476250" indent="-476250" algn="l">
              <a:defRPr sz="3600" b="1">
                <a:solidFill>
                  <a:schemeClr val="tx2"/>
                </a:solidFill>
                <a:latin typeface="Arial Narrow" pitchFamily="34" charset="0"/>
                <a:ea typeface="楷体_GB2312" pitchFamily="49" charset="-122"/>
              </a:defRPr>
            </a:lvl1pPr>
            <a:lvl2pPr marL="476250" indent="-476250" algn="l">
              <a:defRPr sz="3600" b="1">
                <a:solidFill>
                  <a:schemeClr val="tx2"/>
                </a:solidFill>
                <a:latin typeface="Arial Narrow" pitchFamily="34" charset="0"/>
                <a:ea typeface="楷体_GB2312" pitchFamily="49" charset="-122"/>
              </a:defRPr>
            </a:lvl2pPr>
            <a:lvl3pPr marL="476250" indent="-476250" algn="l">
              <a:defRPr sz="3600" b="1">
                <a:solidFill>
                  <a:schemeClr val="tx2"/>
                </a:solidFill>
                <a:latin typeface="Arial Narrow" pitchFamily="34" charset="0"/>
                <a:ea typeface="楷体_GB2312" pitchFamily="49" charset="-122"/>
              </a:defRPr>
            </a:lvl3pPr>
            <a:lvl4pPr marL="476250" indent="-476250" algn="l">
              <a:defRPr sz="3600" b="1">
                <a:solidFill>
                  <a:schemeClr val="tx2"/>
                </a:solidFill>
                <a:latin typeface="Arial Narrow" pitchFamily="34" charset="0"/>
                <a:ea typeface="楷体_GB2312" pitchFamily="49" charset="-122"/>
              </a:defRPr>
            </a:lvl4pPr>
            <a:lvl5pPr marL="476250" indent="-476250" algn="l">
              <a:defRPr sz="3600" b="1">
                <a:solidFill>
                  <a:schemeClr val="tx2"/>
                </a:solidFill>
                <a:latin typeface="Arial Narrow" pitchFamily="34" charset="0"/>
                <a:ea typeface="楷体_GB2312" pitchFamily="49" charset="-122"/>
              </a:defRPr>
            </a:lvl5pPr>
            <a:lvl6pPr marL="933450" indent="-476250" fontAlgn="base">
              <a:spcBef>
                <a:spcPct val="0"/>
              </a:spcBef>
              <a:spcAft>
                <a:spcPct val="0"/>
              </a:spcAft>
              <a:defRPr sz="3600" b="1">
                <a:solidFill>
                  <a:schemeClr val="tx2"/>
                </a:solidFill>
                <a:latin typeface="Arial Narrow" pitchFamily="34" charset="0"/>
                <a:ea typeface="楷体_GB2312" pitchFamily="49" charset="-122"/>
              </a:defRPr>
            </a:lvl6pPr>
            <a:lvl7pPr marL="1390650" indent="-476250" fontAlgn="base">
              <a:spcBef>
                <a:spcPct val="0"/>
              </a:spcBef>
              <a:spcAft>
                <a:spcPct val="0"/>
              </a:spcAft>
              <a:defRPr sz="3600" b="1">
                <a:solidFill>
                  <a:schemeClr val="tx2"/>
                </a:solidFill>
                <a:latin typeface="Arial Narrow" pitchFamily="34" charset="0"/>
                <a:ea typeface="楷体_GB2312" pitchFamily="49" charset="-122"/>
              </a:defRPr>
            </a:lvl7pPr>
            <a:lvl8pPr marL="1847850" indent="-476250" fontAlgn="base">
              <a:spcBef>
                <a:spcPct val="0"/>
              </a:spcBef>
              <a:spcAft>
                <a:spcPct val="0"/>
              </a:spcAft>
              <a:defRPr sz="3600" b="1">
                <a:solidFill>
                  <a:schemeClr val="tx2"/>
                </a:solidFill>
                <a:latin typeface="Arial Narrow" pitchFamily="34" charset="0"/>
                <a:ea typeface="楷体_GB2312" pitchFamily="49" charset="-122"/>
              </a:defRPr>
            </a:lvl8pPr>
            <a:lvl9pPr marL="2305050" indent="-47625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en-US" altLang="zh-CN" sz="2400" kern="0">
                <a:solidFill>
                  <a:srgbClr val="800000"/>
                </a:solidFill>
                <a:sym typeface="Symbol" pitchFamily="18" charset="2"/>
              </a:rPr>
              <a:t> </a:t>
            </a:r>
            <a:r>
              <a:rPr lang="en-US" altLang="zh-CN" sz="2400" kern="0">
                <a:solidFill>
                  <a:srgbClr val="000000"/>
                </a:solidFill>
              </a:rPr>
              <a:t>H</a:t>
            </a:r>
            <a:r>
              <a:rPr lang="zh-CN" altLang="en-US" sz="2400" kern="0">
                <a:solidFill>
                  <a:srgbClr val="000000"/>
                </a:solidFill>
              </a:rPr>
              <a:t>参数的确定</a:t>
            </a:r>
          </a:p>
        </p:txBody>
      </p:sp>
      <p:sp>
        <p:nvSpPr>
          <p:cNvPr id="20" name="Text Box 4"/>
          <p:cNvSpPr txBox="1">
            <a:spLocks noChangeArrowheads="1"/>
          </p:cNvSpPr>
          <p:nvPr/>
        </p:nvSpPr>
        <p:spPr bwMode="auto">
          <a:xfrm>
            <a:off x="525463" y="1125538"/>
            <a:ext cx="3505200" cy="493712"/>
          </a:xfrm>
          <a:prstGeom prst="rect">
            <a:avLst/>
          </a:prstGeom>
          <a:noFill/>
          <a:ln>
            <a:noFill/>
          </a:ln>
          <a:effectLst/>
          <a:extLst>
            <a:ext uri="{909E8E84-426E-40DD-AFC4-6F175D3DCCD1}">
              <a14:hiddenFill xmlns:a14="http://schemas.microsoft.com/office/drawing/2010/main">
                <a:solidFill>
                  <a:srgbClr val="CAFEF8"/>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kumimoji="1" lang="en-US" altLang="zh-CN" sz="2200" b="1" i="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200" b="1">
                <a:solidFill>
                  <a:srgbClr val="000000"/>
                </a:solidFill>
                <a:latin typeface="Times New Roman" panose="02020603050405020304" pitchFamily="18" charset="0"/>
                <a:ea typeface="楷体_GB2312" pitchFamily="49" charset="-122"/>
                <a:sym typeface="Symbol" panose="05050102010706020507" pitchFamily="18" charset="2"/>
              </a:rPr>
              <a:t> </a:t>
            </a:r>
            <a:r>
              <a:rPr kumimoji="1" lang="zh-CN" altLang="en-US" sz="2200" b="1">
                <a:solidFill>
                  <a:srgbClr val="000000"/>
                </a:solidFill>
                <a:latin typeface="Times New Roman" panose="02020603050405020304" pitchFamily="18" charset="0"/>
                <a:ea typeface="楷体_GB2312" pitchFamily="49" charset="-122"/>
                <a:sym typeface="Symbol" panose="05050102010706020507" pitchFamily="18" charset="2"/>
              </a:rPr>
              <a:t>一般用测试仪测出</a:t>
            </a:r>
            <a:endParaRPr kumimoji="1" lang="zh-CN" altLang="en-US" sz="2200" b="1" baseline="-25000">
              <a:solidFill>
                <a:srgbClr val="000000"/>
              </a:solidFill>
              <a:latin typeface="Times New Roman" panose="02020603050405020304" pitchFamily="18" charset="0"/>
              <a:ea typeface="楷体_GB2312" pitchFamily="49" charset="-122"/>
            </a:endParaRPr>
          </a:p>
        </p:txBody>
      </p:sp>
      <p:sp>
        <p:nvSpPr>
          <p:cNvPr id="21" name="Text Box 5"/>
          <p:cNvSpPr txBox="1">
            <a:spLocks noChangeArrowheads="1"/>
          </p:cNvSpPr>
          <p:nvPr/>
        </p:nvSpPr>
        <p:spPr bwMode="auto">
          <a:xfrm>
            <a:off x="525463" y="1592263"/>
            <a:ext cx="4298950" cy="511175"/>
          </a:xfrm>
          <a:prstGeom prst="rect">
            <a:avLst/>
          </a:prstGeom>
          <a:noFill/>
          <a:ln>
            <a:noFill/>
          </a:ln>
          <a:effectLst/>
          <a:extLst>
            <a:ext uri="{909E8E84-426E-40DD-AFC4-6F175D3DCCD1}">
              <a14:hiddenFill xmlns:a14="http://schemas.microsoft.com/office/drawing/2010/main">
                <a:solidFill>
                  <a:srgbClr val="CAFEF8"/>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5715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FontTx/>
              <a:buNone/>
            </a:pPr>
            <a:r>
              <a:rPr kumimoji="1" lang="en-US" altLang="zh-CN" sz="2200" b="1" i="1">
                <a:solidFill>
                  <a:srgbClr val="000000"/>
                </a:solidFill>
                <a:latin typeface="Times New Roman" panose="02020603050405020304" pitchFamily="18" charset="0"/>
                <a:ea typeface="楷体_GB2312" pitchFamily="49" charset="-122"/>
              </a:rPr>
              <a:t>r</a:t>
            </a:r>
            <a:r>
              <a:rPr kumimoji="1" lang="en-US" altLang="zh-CN" sz="2200" b="1" baseline="-25000">
                <a:solidFill>
                  <a:srgbClr val="000000"/>
                </a:solidFill>
                <a:latin typeface="Times New Roman" panose="02020603050405020304" pitchFamily="18" charset="0"/>
                <a:ea typeface="楷体_GB2312" pitchFamily="49" charset="-122"/>
              </a:rPr>
              <a:t>be</a:t>
            </a:r>
            <a:r>
              <a:rPr kumimoji="1" lang="en-US" altLang="zh-CN" sz="2200" b="1">
                <a:solidFill>
                  <a:srgbClr val="000000"/>
                </a:solidFill>
                <a:latin typeface="Times New Roman" panose="02020603050405020304" pitchFamily="18" charset="0"/>
                <a:ea typeface="楷体_GB2312" pitchFamily="49" charset="-122"/>
              </a:rPr>
              <a:t> </a:t>
            </a:r>
            <a:r>
              <a:rPr kumimoji="1" lang="zh-CN" altLang="en-US" sz="2200" b="1">
                <a:solidFill>
                  <a:srgbClr val="000000"/>
                </a:solidFill>
                <a:latin typeface="Times New Roman" panose="02020603050405020304" pitchFamily="18" charset="0"/>
                <a:ea typeface="楷体_GB2312" pitchFamily="49" charset="-122"/>
              </a:rPr>
              <a:t>与</a:t>
            </a:r>
            <a:r>
              <a:rPr kumimoji="1" lang="en-US" altLang="zh-CN" sz="2200" b="1" i="1">
                <a:solidFill>
                  <a:srgbClr val="000000"/>
                </a:solidFill>
                <a:latin typeface="Times New Roman" panose="02020603050405020304" pitchFamily="18" charset="0"/>
                <a:ea typeface="楷体_GB2312" pitchFamily="49" charset="-122"/>
              </a:rPr>
              <a:t>Q</a:t>
            </a:r>
            <a:r>
              <a:rPr kumimoji="1" lang="zh-CN" altLang="en-US" sz="2200" b="1">
                <a:solidFill>
                  <a:srgbClr val="000000"/>
                </a:solidFill>
                <a:latin typeface="Times New Roman" panose="02020603050405020304" pitchFamily="18" charset="0"/>
                <a:ea typeface="楷体_GB2312" pitchFamily="49" charset="-122"/>
              </a:rPr>
              <a:t>点有关，可用图示仪测出</a:t>
            </a:r>
            <a:endParaRPr kumimoji="1" lang="zh-CN" altLang="en-US" sz="2200" b="1" baseline="-25000">
              <a:solidFill>
                <a:srgbClr val="000000"/>
              </a:solidFill>
              <a:latin typeface="Times New Roman" panose="02020603050405020304" pitchFamily="18" charset="0"/>
              <a:ea typeface="楷体_GB2312" pitchFamily="49" charset="-122"/>
            </a:endParaRPr>
          </a:p>
        </p:txBody>
      </p:sp>
      <p:sp>
        <p:nvSpPr>
          <p:cNvPr id="22" name="Text Box 6"/>
          <p:cNvSpPr txBox="1">
            <a:spLocks noChangeArrowheads="1"/>
          </p:cNvSpPr>
          <p:nvPr/>
        </p:nvSpPr>
        <p:spPr bwMode="auto">
          <a:xfrm>
            <a:off x="527050" y="2060575"/>
            <a:ext cx="5016500" cy="527050"/>
          </a:xfrm>
          <a:prstGeom prst="rect">
            <a:avLst/>
          </a:prstGeom>
          <a:noFill/>
          <a:ln>
            <a:noFill/>
          </a:ln>
          <a:effectLst/>
          <a:extLst>
            <a:ext uri="{909E8E84-426E-40DD-AFC4-6F175D3DCCD1}">
              <a14:hiddenFill xmlns:a14="http://schemas.microsoft.com/office/drawing/2010/main">
                <a:solidFill>
                  <a:srgbClr val="CAFEF8"/>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200" b="1">
                <a:solidFill>
                  <a:srgbClr val="000000"/>
                </a:solidFill>
                <a:latin typeface="Times New Roman" panose="02020603050405020304" pitchFamily="18" charset="0"/>
                <a:ea typeface="楷体_GB2312" pitchFamily="49" charset="-122"/>
              </a:rPr>
              <a:t>一般也用公式估算 </a:t>
            </a:r>
            <a:r>
              <a:rPr kumimoji="1" lang="en-US" altLang="zh-CN" sz="2200" b="1" i="1">
                <a:solidFill>
                  <a:srgbClr val="000000"/>
                </a:solidFill>
                <a:latin typeface="Times New Roman" panose="02020603050405020304" pitchFamily="18" charset="0"/>
                <a:ea typeface="楷体_GB2312" pitchFamily="49" charset="-122"/>
              </a:rPr>
              <a:t>r</a:t>
            </a:r>
            <a:r>
              <a:rPr kumimoji="1" lang="en-US" altLang="zh-CN" sz="2200" b="1" baseline="-25000">
                <a:solidFill>
                  <a:srgbClr val="000000"/>
                </a:solidFill>
                <a:latin typeface="Times New Roman" panose="02020603050405020304" pitchFamily="18" charset="0"/>
                <a:ea typeface="楷体_GB2312" pitchFamily="49" charset="-122"/>
              </a:rPr>
              <a:t>be</a:t>
            </a:r>
            <a:r>
              <a:rPr kumimoji="1" lang="en-US" altLang="zh-CN" sz="2200" b="1">
                <a:solidFill>
                  <a:srgbClr val="000000"/>
                </a:solidFill>
                <a:latin typeface="Times New Roman" panose="02020603050405020304" pitchFamily="18" charset="0"/>
                <a:ea typeface="楷体_GB2312" pitchFamily="49" charset="-122"/>
              </a:rPr>
              <a:t> </a:t>
            </a:r>
            <a:r>
              <a:rPr kumimoji="1" lang="zh-CN" altLang="en-US" sz="2200" b="1">
                <a:solidFill>
                  <a:srgbClr val="000000"/>
                </a:solidFill>
                <a:latin typeface="Times New Roman" panose="02020603050405020304" pitchFamily="18" charset="0"/>
                <a:ea typeface="楷体_GB2312" pitchFamily="49" charset="-122"/>
              </a:rPr>
              <a:t>（忽略 </a:t>
            </a:r>
            <a:r>
              <a:rPr kumimoji="1" lang="en-US" altLang="zh-CN" sz="2200" b="1" i="1">
                <a:solidFill>
                  <a:srgbClr val="000000"/>
                </a:solidFill>
                <a:latin typeface="Times New Roman" panose="02020603050405020304" pitchFamily="18" charset="0"/>
                <a:ea typeface="楷体_GB2312" pitchFamily="49" charset="-122"/>
              </a:rPr>
              <a:t>r</a:t>
            </a:r>
            <a:r>
              <a:rPr kumimoji="1" lang="en-US" altLang="zh-CN" sz="2200" b="1" i="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200" b="1" baseline="-25000">
                <a:solidFill>
                  <a:srgbClr val="000000"/>
                </a:solidFill>
                <a:latin typeface="Times New Roman" panose="02020603050405020304" pitchFamily="18" charset="0"/>
                <a:ea typeface="楷体_GB2312" pitchFamily="49" charset="-122"/>
              </a:rPr>
              <a:t>e</a:t>
            </a:r>
            <a:r>
              <a:rPr kumimoji="1" lang="en-US" altLang="zh-CN" sz="2200" b="1">
                <a:solidFill>
                  <a:srgbClr val="000000"/>
                </a:solidFill>
                <a:latin typeface="Times New Roman" panose="02020603050405020304" pitchFamily="18" charset="0"/>
                <a:ea typeface="楷体_GB2312" pitchFamily="49" charset="-122"/>
              </a:rPr>
              <a:t> </a:t>
            </a:r>
            <a:r>
              <a:rPr kumimoji="1" lang="zh-CN" altLang="en-US" sz="2200" b="1">
                <a:solidFill>
                  <a:srgbClr val="000000"/>
                </a:solidFill>
                <a:latin typeface="Times New Roman" panose="02020603050405020304" pitchFamily="18" charset="0"/>
                <a:ea typeface="楷体_GB2312" pitchFamily="49" charset="-122"/>
              </a:rPr>
              <a:t>）</a:t>
            </a:r>
          </a:p>
        </p:txBody>
      </p:sp>
      <p:sp>
        <p:nvSpPr>
          <p:cNvPr id="23" name="Text Box 7"/>
          <p:cNvSpPr txBox="1">
            <a:spLocks noChangeArrowheads="1"/>
          </p:cNvSpPr>
          <p:nvPr/>
        </p:nvSpPr>
        <p:spPr bwMode="auto">
          <a:xfrm>
            <a:off x="4124325" y="2754313"/>
            <a:ext cx="2895600" cy="527050"/>
          </a:xfrm>
          <a:prstGeom prst="rect">
            <a:avLst/>
          </a:prstGeom>
          <a:noFill/>
          <a:ln>
            <a:noFill/>
          </a:ln>
          <a:effectLst/>
          <a:extLst>
            <a:ext uri="{909E8E84-426E-40DD-AFC4-6F175D3DCCD1}">
              <a14:hiddenFill xmlns:a14="http://schemas.microsoft.com/office/drawing/2010/main">
                <a:solidFill>
                  <a:srgbClr val="CAFEF8"/>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200" b="1">
                <a:solidFill>
                  <a:srgbClr val="000000"/>
                </a:solidFill>
                <a:latin typeface="Times New Roman" panose="02020603050405020304" pitchFamily="18" charset="0"/>
                <a:ea typeface="楷体_GB2312" pitchFamily="49" charset="-122"/>
              </a:rPr>
              <a:t>= </a:t>
            </a:r>
            <a:r>
              <a:rPr kumimoji="1" lang="en-US" altLang="zh-CN" sz="2200" b="1" i="1">
                <a:solidFill>
                  <a:srgbClr val="000000"/>
                </a:solidFill>
                <a:latin typeface="Times New Roman" panose="02020603050405020304" pitchFamily="18" charset="0"/>
                <a:ea typeface="楷体_GB2312" pitchFamily="49" charset="-122"/>
              </a:rPr>
              <a:t>r</a:t>
            </a:r>
            <a:r>
              <a:rPr kumimoji="1" lang="en-US" altLang="zh-CN" sz="2200" b="1" baseline="-25000">
                <a:solidFill>
                  <a:srgbClr val="000000"/>
                </a:solidFill>
                <a:latin typeface="Times New Roman" panose="02020603050405020304" pitchFamily="18" charset="0"/>
                <a:ea typeface="楷体_GB2312" pitchFamily="49" charset="-122"/>
              </a:rPr>
              <a:t>b</a:t>
            </a:r>
            <a:r>
              <a:rPr kumimoji="1" lang="en-US" altLang="zh-CN" sz="2200" b="1">
                <a:solidFill>
                  <a:srgbClr val="000000"/>
                </a:solidFill>
                <a:latin typeface="Times New Roman" panose="02020603050405020304" pitchFamily="18" charset="0"/>
                <a:ea typeface="楷体_GB2312" pitchFamily="49" charset="-122"/>
              </a:rPr>
              <a:t> + (1+ </a:t>
            </a:r>
            <a:r>
              <a:rPr kumimoji="1" lang="en-US" altLang="zh-CN" sz="2200" b="1" i="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200" b="1">
                <a:solidFill>
                  <a:srgbClr val="000000"/>
                </a:solidFill>
                <a:latin typeface="Times New Roman" panose="02020603050405020304" pitchFamily="18" charset="0"/>
                <a:ea typeface="楷体_GB2312" pitchFamily="49" charset="-122"/>
                <a:sym typeface="Symbol" panose="05050102010706020507" pitchFamily="18" charset="2"/>
              </a:rPr>
              <a:t> </a:t>
            </a:r>
            <a:r>
              <a:rPr kumimoji="1" lang="en-US" altLang="zh-CN" sz="2200" b="1">
                <a:solidFill>
                  <a:srgbClr val="000000"/>
                </a:solidFill>
                <a:latin typeface="Times New Roman" panose="02020603050405020304" pitchFamily="18" charset="0"/>
                <a:ea typeface="楷体_GB2312" pitchFamily="49" charset="-122"/>
              </a:rPr>
              <a:t>) </a:t>
            </a:r>
            <a:r>
              <a:rPr kumimoji="1" lang="en-US" altLang="zh-CN" sz="2200" b="1" i="1">
                <a:solidFill>
                  <a:srgbClr val="000000"/>
                </a:solidFill>
                <a:latin typeface="Times New Roman" panose="02020603050405020304" pitchFamily="18" charset="0"/>
                <a:ea typeface="楷体_GB2312" pitchFamily="49" charset="-122"/>
              </a:rPr>
              <a:t>r</a:t>
            </a:r>
            <a:r>
              <a:rPr kumimoji="1" lang="en-US" altLang="zh-CN" sz="2200" b="1" baseline="-25000">
                <a:solidFill>
                  <a:srgbClr val="000000"/>
                </a:solidFill>
                <a:latin typeface="Times New Roman" panose="02020603050405020304" pitchFamily="18" charset="0"/>
                <a:ea typeface="楷体_GB2312" pitchFamily="49" charset="-122"/>
              </a:rPr>
              <a:t>e</a:t>
            </a:r>
          </a:p>
        </p:txBody>
      </p:sp>
      <p:sp>
        <p:nvSpPr>
          <p:cNvPr id="24" name="Text Box 8"/>
          <p:cNvSpPr txBox="1">
            <a:spLocks noChangeArrowheads="1"/>
          </p:cNvSpPr>
          <p:nvPr/>
        </p:nvSpPr>
        <p:spPr bwMode="auto">
          <a:xfrm>
            <a:off x="503238" y="3465513"/>
            <a:ext cx="5516562"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200" b="1">
                <a:solidFill>
                  <a:srgbClr val="000000"/>
                </a:solidFill>
                <a:latin typeface="Times New Roman" panose="02020603050405020304" pitchFamily="18" charset="0"/>
                <a:ea typeface="楷体_GB2312" pitchFamily="49" charset="-122"/>
              </a:rPr>
              <a:t>对于低频小功率管    </a:t>
            </a:r>
            <a:r>
              <a:rPr kumimoji="1" lang="en-US" altLang="zh-CN" sz="2200" b="1" i="1">
                <a:solidFill>
                  <a:srgbClr val="000000"/>
                </a:solidFill>
                <a:latin typeface="Times New Roman" panose="02020603050405020304" pitchFamily="18" charset="0"/>
                <a:ea typeface="楷体_GB2312" pitchFamily="49" charset="-122"/>
              </a:rPr>
              <a:t>r</a:t>
            </a:r>
            <a:r>
              <a:rPr kumimoji="1" lang="en-US" altLang="zh-CN" sz="2200" b="1" baseline="-25000">
                <a:solidFill>
                  <a:srgbClr val="000000"/>
                </a:solidFill>
                <a:latin typeface="Times New Roman" panose="02020603050405020304" pitchFamily="18" charset="0"/>
                <a:ea typeface="楷体_GB2312" pitchFamily="49" charset="-122"/>
              </a:rPr>
              <a:t>b</a:t>
            </a:r>
            <a:r>
              <a:rPr kumimoji="1" lang="en-US" altLang="zh-CN" sz="2200" b="1">
                <a:solidFill>
                  <a:srgbClr val="000000"/>
                </a:solidFill>
                <a:latin typeface="Times New Roman" panose="02020603050405020304" pitchFamily="18" charset="0"/>
                <a:ea typeface="楷体_GB2312" pitchFamily="49" charset="-122"/>
              </a:rPr>
              <a:t>≈200</a:t>
            </a:r>
            <a:r>
              <a:rPr kumimoji="1" lang="en-US" altLang="zh-CN" sz="22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200" b="1" baseline="-25000">
                <a:solidFill>
                  <a:srgbClr val="000000"/>
                </a:solidFill>
                <a:latin typeface="Times New Roman" panose="02020603050405020304" pitchFamily="18" charset="0"/>
                <a:ea typeface="楷体_GB2312" pitchFamily="49" charset="-122"/>
              </a:rPr>
              <a:t>       </a:t>
            </a:r>
            <a:r>
              <a:rPr kumimoji="1" lang="en-US" altLang="zh-CN" sz="2200" b="1" i="1">
                <a:solidFill>
                  <a:srgbClr val="000000"/>
                </a:solidFill>
                <a:latin typeface="Times New Roman" panose="02020603050405020304" pitchFamily="18" charset="0"/>
                <a:ea typeface="楷体_GB2312" pitchFamily="49" charset="-122"/>
              </a:rPr>
              <a:t> </a:t>
            </a:r>
            <a:endParaRPr kumimoji="1" lang="en-US" altLang="zh-CN" sz="2200" b="1" baseline="-25000">
              <a:solidFill>
                <a:srgbClr val="000000"/>
              </a:solidFill>
              <a:latin typeface="Times New Roman" panose="02020603050405020304" pitchFamily="18" charset="0"/>
              <a:ea typeface="楷体_GB2312" pitchFamily="49" charset="-122"/>
            </a:endParaRPr>
          </a:p>
        </p:txBody>
      </p:sp>
      <p:sp>
        <p:nvSpPr>
          <p:cNvPr id="25" name="Text Box 10"/>
          <p:cNvSpPr txBox="1">
            <a:spLocks noChangeArrowheads="1"/>
          </p:cNvSpPr>
          <p:nvPr/>
        </p:nvSpPr>
        <p:spPr bwMode="auto">
          <a:xfrm>
            <a:off x="539750" y="5011738"/>
            <a:ext cx="838200" cy="493712"/>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200" b="1">
                <a:solidFill>
                  <a:srgbClr val="000000"/>
                </a:solidFill>
                <a:latin typeface="Times New Roman" panose="02020603050405020304" pitchFamily="18" charset="0"/>
                <a:ea typeface="楷体_GB2312" pitchFamily="49" charset="-122"/>
              </a:rPr>
              <a:t>则</a:t>
            </a:r>
            <a:r>
              <a:rPr kumimoji="1" lang="zh-CN" altLang="en-US" sz="2200" b="1" baseline="-25000">
                <a:solidFill>
                  <a:srgbClr val="000000"/>
                </a:solidFill>
                <a:latin typeface="Times New Roman" panose="02020603050405020304" pitchFamily="18" charset="0"/>
                <a:ea typeface="楷体_GB2312" pitchFamily="49" charset="-122"/>
              </a:rPr>
              <a:t>       </a:t>
            </a:r>
            <a:r>
              <a:rPr kumimoji="1" lang="zh-CN" altLang="en-US" sz="2200" b="1" i="1">
                <a:solidFill>
                  <a:srgbClr val="000000"/>
                </a:solidFill>
                <a:latin typeface="Times New Roman" panose="02020603050405020304" pitchFamily="18" charset="0"/>
                <a:ea typeface="楷体_GB2312" pitchFamily="49" charset="-122"/>
              </a:rPr>
              <a:t> </a:t>
            </a:r>
            <a:endParaRPr kumimoji="1" lang="zh-CN" altLang="en-US" sz="2200" b="1" baseline="-25000">
              <a:solidFill>
                <a:srgbClr val="000000"/>
              </a:solidFill>
              <a:latin typeface="Times New Roman" panose="02020603050405020304" pitchFamily="18" charset="0"/>
              <a:ea typeface="楷体_GB2312" pitchFamily="49" charset="-122"/>
            </a:endParaRPr>
          </a:p>
        </p:txBody>
      </p:sp>
      <p:graphicFrame>
        <p:nvGraphicFramePr>
          <p:cNvPr id="26" name="Object 11"/>
          <p:cNvGraphicFramePr>
            <a:graphicFrameLocks noChangeAspect="1"/>
          </p:cNvGraphicFramePr>
          <p:nvPr/>
        </p:nvGraphicFramePr>
        <p:xfrm>
          <a:off x="1154113" y="4905375"/>
          <a:ext cx="3228975" cy="777875"/>
        </p:xfrm>
        <a:graphic>
          <a:graphicData uri="http://schemas.openxmlformats.org/presentationml/2006/ole">
            <mc:AlternateContent xmlns:mc="http://schemas.openxmlformats.org/markup-compatibility/2006">
              <mc:Choice xmlns:v="urn:schemas-microsoft-com:vml" Requires="v">
                <p:oleObj spid="_x0000_s28680" name="公式" r:id="rId3" imgW="1879600" imgH="457200" progId="Equation.3">
                  <p:embed/>
                </p:oleObj>
              </mc:Choice>
              <mc:Fallback>
                <p:oleObj name="公式" r:id="rId3" imgW="1879600" imgH="457200" progId="Equation.3">
                  <p:embed/>
                  <p:pic>
                    <p:nvPicPr>
                      <p:cNvPr id="26"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4113" y="4905375"/>
                        <a:ext cx="3228975" cy="77787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 name="Object 13"/>
          <p:cNvGraphicFramePr>
            <a:graphicFrameLocks noChangeAspect="1"/>
          </p:cNvGraphicFramePr>
          <p:nvPr/>
        </p:nvGraphicFramePr>
        <p:xfrm>
          <a:off x="1044575" y="4076700"/>
          <a:ext cx="2843213" cy="755650"/>
        </p:xfrm>
        <a:graphic>
          <a:graphicData uri="http://schemas.openxmlformats.org/presentationml/2006/ole">
            <mc:AlternateContent xmlns:mc="http://schemas.openxmlformats.org/markup-compatibility/2006">
              <mc:Choice xmlns:v="urn:schemas-microsoft-com:vml" Requires="v">
                <p:oleObj spid="_x0000_s28681" name="Equation" r:id="rId5" imgW="1651000" imgH="444500" progId="Equation.3">
                  <p:embed/>
                </p:oleObj>
              </mc:Choice>
              <mc:Fallback>
                <p:oleObj name="Equation" r:id="rId5" imgW="1651000" imgH="444500" progId="Equation.3">
                  <p:embed/>
                  <p:pic>
                    <p:nvPicPr>
                      <p:cNvPr id="27"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4575" y="4076700"/>
                        <a:ext cx="2843213"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8" name="Text Box 14"/>
          <p:cNvSpPr txBox="1">
            <a:spLocks noChangeArrowheads="1"/>
          </p:cNvSpPr>
          <p:nvPr/>
        </p:nvSpPr>
        <p:spPr bwMode="auto">
          <a:xfrm>
            <a:off x="503238" y="4144963"/>
            <a:ext cx="838200"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200" b="1">
                <a:solidFill>
                  <a:srgbClr val="000000"/>
                </a:solidFill>
                <a:latin typeface="Times New Roman" panose="02020603050405020304" pitchFamily="18" charset="0"/>
                <a:ea typeface="楷体_GB2312" pitchFamily="49" charset="-122"/>
              </a:rPr>
              <a:t>而</a:t>
            </a:r>
            <a:r>
              <a:rPr kumimoji="1" lang="zh-CN" altLang="en-US" sz="2200" b="1" baseline="-25000">
                <a:solidFill>
                  <a:srgbClr val="000000"/>
                </a:solidFill>
                <a:latin typeface="Times New Roman" panose="02020603050405020304" pitchFamily="18" charset="0"/>
                <a:ea typeface="楷体_GB2312" pitchFamily="49" charset="-122"/>
              </a:rPr>
              <a:t>       </a:t>
            </a:r>
            <a:r>
              <a:rPr kumimoji="1" lang="zh-CN" altLang="en-US" sz="2200" b="1" i="1">
                <a:solidFill>
                  <a:srgbClr val="000000"/>
                </a:solidFill>
                <a:latin typeface="Times New Roman" panose="02020603050405020304" pitchFamily="18" charset="0"/>
                <a:ea typeface="楷体_GB2312" pitchFamily="49" charset="-122"/>
              </a:rPr>
              <a:t> </a:t>
            </a:r>
            <a:endParaRPr kumimoji="1" lang="zh-CN" altLang="en-US" sz="2200" b="1" baseline="-25000">
              <a:solidFill>
                <a:srgbClr val="000000"/>
              </a:solidFill>
              <a:latin typeface="Times New Roman" panose="02020603050405020304" pitchFamily="18" charset="0"/>
              <a:ea typeface="楷体_GB2312" pitchFamily="49" charset="-122"/>
            </a:endParaRPr>
          </a:p>
        </p:txBody>
      </p:sp>
      <p:sp>
        <p:nvSpPr>
          <p:cNvPr id="29" name="Text Box 15"/>
          <p:cNvSpPr txBox="1">
            <a:spLocks noChangeArrowheads="1"/>
          </p:cNvSpPr>
          <p:nvPr/>
        </p:nvSpPr>
        <p:spPr bwMode="auto">
          <a:xfrm>
            <a:off x="4248150" y="4156075"/>
            <a:ext cx="1371600"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en-US" altLang="zh-CN" sz="2200" b="1">
                <a:solidFill>
                  <a:srgbClr val="0033CC"/>
                </a:solidFill>
                <a:latin typeface="Times New Roman" panose="02020603050405020304" pitchFamily="18" charset="0"/>
                <a:ea typeface="楷体_GB2312" pitchFamily="49" charset="-122"/>
              </a:rPr>
              <a:t>(</a:t>
            </a:r>
            <a:r>
              <a:rPr kumimoji="1" lang="en-US" altLang="zh-CN" sz="2200" b="1" i="1">
                <a:solidFill>
                  <a:srgbClr val="0033CC"/>
                </a:solidFill>
                <a:latin typeface="Times New Roman" panose="02020603050405020304" pitchFamily="18" charset="0"/>
                <a:ea typeface="楷体_GB2312" pitchFamily="49" charset="-122"/>
              </a:rPr>
              <a:t>T</a:t>
            </a:r>
            <a:r>
              <a:rPr kumimoji="1" lang="en-US" altLang="zh-CN" sz="2200" b="1">
                <a:solidFill>
                  <a:srgbClr val="0033CC"/>
                </a:solidFill>
                <a:latin typeface="Times New Roman" panose="02020603050405020304" pitchFamily="18" charset="0"/>
                <a:ea typeface="楷体_GB2312" pitchFamily="49" charset="-122"/>
              </a:rPr>
              <a:t>=300K)</a:t>
            </a:r>
            <a:r>
              <a:rPr kumimoji="1" lang="en-US" altLang="zh-CN" sz="2200" b="1" baseline="-25000">
                <a:solidFill>
                  <a:srgbClr val="0033CC"/>
                </a:solidFill>
                <a:latin typeface="Times New Roman" panose="02020603050405020304" pitchFamily="18" charset="0"/>
                <a:ea typeface="楷体_GB2312" pitchFamily="49" charset="-122"/>
              </a:rPr>
              <a:t>       </a:t>
            </a:r>
            <a:r>
              <a:rPr kumimoji="1" lang="en-US" altLang="zh-CN" sz="2200" b="1" i="1">
                <a:solidFill>
                  <a:srgbClr val="0033CC"/>
                </a:solidFill>
                <a:latin typeface="Times New Roman" panose="02020603050405020304" pitchFamily="18" charset="0"/>
                <a:ea typeface="楷体_GB2312" pitchFamily="49" charset="-122"/>
              </a:rPr>
              <a:t> </a:t>
            </a:r>
            <a:endParaRPr kumimoji="1" lang="en-US" altLang="zh-CN" sz="2200" b="1" baseline="-25000">
              <a:solidFill>
                <a:srgbClr val="0033CC"/>
              </a:solidFill>
              <a:latin typeface="Times New Roman" panose="02020603050405020304" pitchFamily="18" charset="0"/>
              <a:ea typeface="楷体_GB2312" pitchFamily="49" charset="-122"/>
            </a:endParaRPr>
          </a:p>
        </p:txBody>
      </p:sp>
      <p:graphicFrame>
        <p:nvGraphicFramePr>
          <p:cNvPr id="30" name="Object 19"/>
          <p:cNvGraphicFramePr>
            <a:graphicFrameLocks noChangeAspect="1"/>
          </p:cNvGraphicFramePr>
          <p:nvPr/>
        </p:nvGraphicFramePr>
        <p:xfrm>
          <a:off x="981075" y="2673350"/>
          <a:ext cx="3144838" cy="801688"/>
        </p:xfrm>
        <a:graphic>
          <a:graphicData uri="http://schemas.openxmlformats.org/presentationml/2006/ole">
            <mc:AlternateContent xmlns:mc="http://schemas.openxmlformats.org/markup-compatibility/2006">
              <mc:Choice xmlns:v="urn:schemas-microsoft-com:vml" Requires="v">
                <p:oleObj spid="_x0000_s28682" name="公式" r:id="rId7" imgW="1726451" imgH="444307" progId="Equation.3">
                  <p:embed/>
                </p:oleObj>
              </mc:Choice>
              <mc:Fallback>
                <p:oleObj name="公式" r:id="rId7" imgW="1726451" imgH="444307" progId="Equation.3">
                  <p:embed/>
                  <p:pic>
                    <p:nvPicPr>
                      <p:cNvPr id="30" name="Object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1075" y="2673350"/>
                        <a:ext cx="3144838" cy="801688"/>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6334" name="Picture 20" descr="未标题-1 拷贝"/>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616575" y="260350"/>
            <a:ext cx="3243263"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21" descr="43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73788" y="2673350"/>
            <a:ext cx="2286000"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Text Box 22"/>
          <p:cNvSpPr txBox="1">
            <a:spLocks noChangeArrowheads="1"/>
          </p:cNvSpPr>
          <p:nvPr/>
        </p:nvSpPr>
        <p:spPr bwMode="auto">
          <a:xfrm>
            <a:off x="4716463" y="5033963"/>
            <a:ext cx="1835150"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en-US" altLang="zh-CN" sz="2200" b="1">
                <a:solidFill>
                  <a:srgbClr val="0033CC"/>
                </a:solidFill>
                <a:latin typeface="Times New Roman" panose="02020603050405020304" pitchFamily="18" charset="0"/>
                <a:ea typeface="楷体_GB2312" pitchFamily="49" charset="-122"/>
              </a:rPr>
              <a:t>(</a:t>
            </a:r>
            <a:r>
              <a:rPr kumimoji="1" lang="zh-CN" altLang="en-US" sz="2200" b="1">
                <a:solidFill>
                  <a:srgbClr val="0033CC"/>
                </a:solidFill>
                <a:latin typeface="Times New Roman" panose="02020603050405020304" pitchFamily="18" charset="0"/>
                <a:ea typeface="楷体_GB2312" pitchFamily="49" charset="-122"/>
              </a:rPr>
              <a:t>估算公式</a:t>
            </a:r>
            <a:r>
              <a:rPr kumimoji="1" lang="en-US" altLang="zh-CN" sz="2200" b="1">
                <a:solidFill>
                  <a:srgbClr val="0033CC"/>
                </a:solidFill>
                <a:latin typeface="Times New Roman" panose="02020603050405020304" pitchFamily="18" charset="0"/>
                <a:ea typeface="楷体_GB2312" pitchFamily="49" charset="-122"/>
              </a:rPr>
              <a:t>)</a:t>
            </a:r>
            <a:r>
              <a:rPr kumimoji="1" lang="en-US" altLang="zh-CN" sz="2200" b="1" baseline="-25000">
                <a:solidFill>
                  <a:srgbClr val="0033CC"/>
                </a:solidFill>
                <a:latin typeface="Times New Roman" panose="02020603050405020304" pitchFamily="18" charset="0"/>
                <a:ea typeface="楷体_GB2312" pitchFamily="49" charset="-122"/>
              </a:rPr>
              <a:t>       </a:t>
            </a:r>
            <a:r>
              <a:rPr kumimoji="1" lang="en-US" altLang="zh-CN" sz="2200" b="1" i="1">
                <a:solidFill>
                  <a:srgbClr val="0033CC"/>
                </a:solidFill>
                <a:latin typeface="Times New Roman" panose="02020603050405020304" pitchFamily="18" charset="0"/>
                <a:ea typeface="楷体_GB2312" pitchFamily="49" charset="-122"/>
              </a:rPr>
              <a:t> </a:t>
            </a:r>
            <a:endParaRPr kumimoji="1" lang="en-US" altLang="zh-CN" sz="2200" b="1" baseline="-25000">
              <a:solidFill>
                <a:srgbClr val="0033CC"/>
              </a:solidFill>
              <a:latin typeface="Times New Roman" panose="02020603050405020304" pitchFamily="18" charset="0"/>
              <a:ea typeface="楷体_GB2312" pitchFamily="49" charset="-122"/>
            </a:endParaRPr>
          </a:p>
        </p:txBody>
      </p:sp>
      <p:sp>
        <p:nvSpPr>
          <p:cNvPr id="34" name="Rectangle 23"/>
          <p:cNvSpPr>
            <a:spLocks noChangeArrowheads="1"/>
          </p:cNvSpPr>
          <p:nvPr/>
        </p:nvSpPr>
        <p:spPr bwMode="auto">
          <a:xfrm>
            <a:off x="539750" y="5805488"/>
            <a:ext cx="815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en-US" altLang="zh-CN" sz="2000" b="1">
                <a:solidFill>
                  <a:srgbClr val="0000CC"/>
                </a:solidFill>
                <a:latin typeface="黑体" panose="02010609060101010101" pitchFamily="49" charset="-122"/>
                <a:ea typeface="黑体" panose="02010609060101010101" pitchFamily="49" charset="-122"/>
              </a:rPr>
              <a:t>#</a:t>
            </a:r>
            <a:r>
              <a:rPr lang="en-US" altLang="zh-CN" sz="2000" b="1">
                <a:solidFill>
                  <a:srgbClr val="000000"/>
                </a:solidFill>
                <a:latin typeface="黑体" panose="02010609060101010101" pitchFamily="49" charset="-122"/>
                <a:ea typeface="黑体" panose="02010609060101010101" pitchFamily="49" charset="-122"/>
              </a:rPr>
              <a:t> </a:t>
            </a:r>
            <a:r>
              <a:rPr lang="zh-CN" altLang="en-US" sz="2000" b="1">
                <a:solidFill>
                  <a:srgbClr val="CC0000"/>
                </a:solidFill>
                <a:latin typeface="黑体" panose="02010609060101010101" pitchFamily="49" charset="-122"/>
                <a:ea typeface="黑体" panose="02010609060101010101" pitchFamily="49" charset="-122"/>
              </a:rPr>
              <a:t>若用万用表的“欧姆”档测量</a:t>
            </a:r>
            <a:r>
              <a:rPr lang="en-US" altLang="zh-CN" sz="2000" b="1">
                <a:solidFill>
                  <a:srgbClr val="CC0000"/>
                </a:solidFill>
                <a:latin typeface="黑体" panose="02010609060101010101" pitchFamily="49" charset="-122"/>
                <a:ea typeface="黑体" panose="02010609060101010101" pitchFamily="49" charset="-122"/>
              </a:rPr>
              <a:t>b</a:t>
            </a:r>
            <a:r>
              <a:rPr lang="zh-CN" altLang="en-US" sz="2000" b="1">
                <a:solidFill>
                  <a:srgbClr val="CC0000"/>
                </a:solidFill>
                <a:latin typeface="黑体" panose="02010609060101010101" pitchFamily="49" charset="-122"/>
                <a:ea typeface="黑体" panose="02010609060101010101" pitchFamily="49" charset="-122"/>
              </a:rPr>
              <a:t>、</a:t>
            </a:r>
            <a:r>
              <a:rPr lang="en-US" altLang="zh-CN" sz="2000" b="1">
                <a:solidFill>
                  <a:srgbClr val="CC0000"/>
                </a:solidFill>
                <a:latin typeface="黑体" panose="02010609060101010101" pitchFamily="49" charset="-122"/>
                <a:ea typeface="黑体" panose="02010609060101010101" pitchFamily="49" charset="-122"/>
              </a:rPr>
              <a:t>e</a:t>
            </a:r>
            <a:r>
              <a:rPr lang="zh-CN" altLang="zh-CN" sz="2000" b="1">
                <a:solidFill>
                  <a:srgbClr val="CC0000"/>
                </a:solidFill>
                <a:latin typeface="黑体" panose="02010609060101010101" pitchFamily="49" charset="-122"/>
                <a:ea typeface="黑体" panose="02010609060101010101" pitchFamily="49" charset="-122"/>
              </a:rPr>
              <a:t>两极之间的电阻，是否为</a:t>
            </a:r>
            <a:r>
              <a:rPr lang="en-US" altLang="zh-CN" sz="2000" b="1" i="1">
                <a:solidFill>
                  <a:srgbClr val="CC0000"/>
                </a:solidFill>
                <a:latin typeface="黑体" panose="02010609060101010101" pitchFamily="49" charset="-122"/>
                <a:ea typeface="黑体" panose="02010609060101010101" pitchFamily="49" charset="-122"/>
              </a:rPr>
              <a:t>r</a:t>
            </a:r>
            <a:r>
              <a:rPr lang="en-US" altLang="zh-CN" sz="2000" b="1" baseline="-25000">
                <a:solidFill>
                  <a:srgbClr val="CC0000"/>
                </a:solidFill>
                <a:latin typeface="黑体" panose="02010609060101010101" pitchFamily="49" charset="-122"/>
                <a:ea typeface="黑体" panose="02010609060101010101" pitchFamily="49" charset="-122"/>
              </a:rPr>
              <a:t>be</a:t>
            </a:r>
            <a:r>
              <a:rPr lang="en-US" altLang="zh-CN" sz="2000" b="1">
                <a:solidFill>
                  <a:srgbClr val="CC0000"/>
                </a:solidFill>
                <a:latin typeface="黑体" panose="02010609060101010101" pitchFamily="49" charset="-122"/>
                <a:ea typeface="黑体" panose="02010609060101010101" pitchFamily="49" charset="-122"/>
              </a:rPr>
              <a:t>?</a:t>
            </a:r>
            <a:endParaRPr lang="en-US" altLang="zh-CN" sz="2000" b="1" u="sng">
              <a:solidFill>
                <a:srgbClr val="CC0000"/>
              </a:solidFill>
              <a:latin typeface="黑体" panose="02010609060101010101" pitchFamily="49" charset="-122"/>
              <a:ea typeface="黑体" panose="02010609060101010101" pitchFamily="49" charset="-122"/>
            </a:endParaRPr>
          </a:p>
        </p:txBody>
      </p:sp>
      <p:sp>
        <p:nvSpPr>
          <p:cNvPr id="56338" name="Rectangle 3">
            <a:hlinkClick r:id="rId11" action="ppaction://hlinksldjump"/>
          </p:cNvPr>
          <p:cNvSpPr>
            <a:spLocks noChangeArrowheads="1"/>
          </p:cNvSpPr>
          <p:nvPr/>
        </p:nvSpPr>
        <p:spPr bwMode="auto">
          <a:xfrm>
            <a:off x="792163" y="138113"/>
            <a:ext cx="4572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Arial Narrow" panose="020B0606020202030204" pitchFamily="34" charset="0"/>
                <a:ea typeface="黑体" panose="02010609060101010101" pitchFamily="49" charset="-122"/>
              </a:rPr>
              <a:t>1. BJT</a:t>
            </a:r>
            <a:r>
              <a:rPr lang="zh-CN" altLang="en-US" sz="2800" b="1">
                <a:solidFill>
                  <a:srgbClr val="800000"/>
                </a:solidFill>
                <a:latin typeface="Arial Narrow" panose="020B0606020202030204" pitchFamily="34" charset="0"/>
                <a:ea typeface="黑体" panose="02010609060101010101" pitchFamily="49" charset="-122"/>
              </a:rPr>
              <a:t>的</a:t>
            </a:r>
            <a:r>
              <a:rPr lang="en-US" altLang="zh-CN" sz="2800" b="1">
                <a:solidFill>
                  <a:srgbClr val="800000"/>
                </a:solidFill>
                <a:latin typeface="Arial Narrow" panose="020B0606020202030204" pitchFamily="34" charset="0"/>
                <a:ea typeface="黑体" panose="02010609060101010101" pitchFamily="49" charset="-122"/>
              </a:rPr>
              <a:t>H</a:t>
            </a:r>
            <a:r>
              <a:rPr lang="zh-CN" altLang="en-US" sz="2800" b="1">
                <a:solidFill>
                  <a:srgbClr val="800000"/>
                </a:solidFill>
                <a:latin typeface="Arial Narrow" panose="020B0606020202030204" pitchFamily="34" charset="0"/>
                <a:ea typeface="黑体" panose="02010609060101010101" pitchFamily="49" charset="-122"/>
              </a:rPr>
              <a:t>参数及小信号模型</a:t>
            </a:r>
          </a:p>
        </p:txBody>
      </p:sp>
    </p:spTree>
    <p:extLst>
      <p:ext uri="{BB962C8B-B14F-4D97-AF65-F5344CB8AC3E}">
        <p14:creationId xmlns:p14="http://schemas.microsoft.com/office/powerpoint/2010/main" val="28463424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strips(downRight)">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strips(downRight)">
                                      <p:cBhvr>
                                        <p:cTn id="12" dur="500"/>
                                        <p:tgtEl>
                                          <p:spTgt spid="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strips(downRight)">
                                      <p:cBhvr>
                                        <p:cTn id="17" dur="500"/>
                                        <p:tgtEl>
                                          <p:spTgt spid="2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box(in)">
                                      <p:cBhvr>
                                        <p:cTn id="22" dur="500"/>
                                        <p:tgtEl>
                                          <p:spTgt spid="3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strips(downRight)">
                                      <p:cBhvr>
                                        <p:cTn id="27" dur="500"/>
                                        <p:tgtEl>
                                          <p:spTgt spid="3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strips(downRight)">
                                      <p:cBhvr>
                                        <p:cTn id="32" dur="500"/>
                                        <p:tgtEl>
                                          <p:spTgt spid="2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strips(downRight)">
                                      <p:cBhvr>
                                        <p:cTn id="37" dur="500"/>
                                        <p:tgtEl>
                                          <p:spTgt spid="2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strips(downRight)">
                                      <p:cBhvr>
                                        <p:cTn id="42" dur="500"/>
                                        <p:tgtEl>
                                          <p:spTgt spid="28"/>
                                        </p:tgtEl>
                                      </p:cBhvr>
                                    </p:animEffect>
                                  </p:childTnLst>
                                </p:cTn>
                              </p:par>
                            </p:childTnLst>
                          </p:cTn>
                        </p:par>
                        <p:par>
                          <p:cTn id="43" fill="hold" nodeType="afterGroup">
                            <p:stCondLst>
                              <p:cond delay="500"/>
                            </p:stCondLst>
                            <p:childTnLst>
                              <p:par>
                                <p:cTn id="44" presetID="18" presetClass="entr" presetSubtype="6"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strips(downRight)">
                                      <p:cBhvr>
                                        <p:cTn id="46" dur="500"/>
                                        <p:tgtEl>
                                          <p:spTgt spid="27"/>
                                        </p:tgtEl>
                                      </p:cBhvr>
                                    </p:animEffect>
                                  </p:childTnLst>
                                </p:cTn>
                              </p:par>
                            </p:childTnLst>
                          </p:cTn>
                        </p:par>
                        <p:par>
                          <p:cTn id="47" fill="hold" nodeType="afterGroup">
                            <p:stCondLst>
                              <p:cond delay="1000"/>
                            </p:stCondLst>
                            <p:childTnLst>
                              <p:par>
                                <p:cTn id="48" presetID="18" presetClass="entr" presetSubtype="6" fill="hold" grpId="0"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strips(downRight)">
                                      <p:cBhvr>
                                        <p:cTn id="50" dur="500"/>
                                        <p:tgtEl>
                                          <p:spTgt spid="29"/>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8" presetClass="entr" presetSubtype="6" fill="hold" grpId="0"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strips(downRight)">
                                      <p:cBhvr>
                                        <p:cTn id="55" dur="500"/>
                                        <p:tgtEl>
                                          <p:spTgt spid="25"/>
                                        </p:tgtEl>
                                      </p:cBhvr>
                                    </p:animEffect>
                                  </p:childTnLst>
                                </p:cTn>
                              </p:par>
                            </p:childTnLst>
                          </p:cTn>
                        </p:par>
                        <p:par>
                          <p:cTn id="56" fill="hold" nodeType="afterGroup">
                            <p:stCondLst>
                              <p:cond delay="500"/>
                            </p:stCondLst>
                            <p:childTnLst>
                              <p:par>
                                <p:cTn id="57" presetID="18" presetClass="entr" presetSubtype="6"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strips(downRight)">
                                      <p:cBhvr>
                                        <p:cTn id="59" dur="500"/>
                                        <p:tgtEl>
                                          <p:spTgt spid="26"/>
                                        </p:tgtEl>
                                      </p:cBhvr>
                                    </p:animEffect>
                                  </p:childTnLst>
                                </p:cTn>
                              </p:par>
                            </p:childTnLst>
                          </p:cTn>
                        </p:par>
                        <p:par>
                          <p:cTn id="60" fill="hold" nodeType="afterGroup">
                            <p:stCondLst>
                              <p:cond delay="1000"/>
                            </p:stCondLst>
                            <p:childTnLst>
                              <p:par>
                                <p:cTn id="61" presetID="18" presetClass="entr" presetSubtype="6"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strips(downRight)">
                                      <p:cBhvr>
                                        <p:cTn id="63" dur="500"/>
                                        <p:tgtEl>
                                          <p:spTgt spid="33"/>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wipe(left)">
                                      <p:cBhvr>
                                        <p:cTn id="6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utoUpdateAnimBg="0"/>
      <p:bldP spid="21" grpId="0" autoUpdateAnimBg="0"/>
      <p:bldP spid="22" grpId="0" autoUpdateAnimBg="0"/>
      <p:bldP spid="23" grpId="0" autoUpdateAnimBg="0"/>
      <p:bldP spid="24" grpId="0" autoUpdateAnimBg="0"/>
      <p:bldP spid="25" grpId="0"/>
      <p:bldP spid="28" grpId="0"/>
      <p:bldP spid="29" grpId="0"/>
      <p:bldP spid="33" grpId="0"/>
      <p:bldP spid="34"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标题 1"/>
          <p:cNvSpPr>
            <a:spLocks noGrp="1"/>
          </p:cNvSpPr>
          <p:nvPr>
            <p:ph type="title"/>
          </p:nvPr>
        </p:nvSpPr>
        <p:spPr>
          <a:xfrm>
            <a:off x="701675" y="71438"/>
            <a:ext cx="7888288" cy="646112"/>
          </a:xfrm>
        </p:spPr>
        <p:txBody>
          <a:bodyPr/>
          <a:lstStyle/>
          <a:p>
            <a:r>
              <a:rPr lang="en-US" altLang="zh-CN"/>
              <a:t>5.3.2  BJT</a:t>
            </a:r>
            <a:r>
              <a:rPr lang="zh-CN" altLang="en-US"/>
              <a:t>放大电路的小信号模型分析法</a:t>
            </a:r>
          </a:p>
        </p:txBody>
      </p:sp>
      <p:sp>
        <p:nvSpPr>
          <p:cNvPr id="57347" name="Rectangle 2">
            <a:hlinkClick r:id="rId3" action="ppaction://hlinksldjump"/>
          </p:cNvPr>
          <p:cNvSpPr>
            <a:spLocks noChangeArrowheads="1"/>
          </p:cNvSpPr>
          <p:nvPr/>
        </p:nvSpPr>
        <p:spPr bwMode="auto">
          <a:xfrm>
            <a:off x="528638" y="739775"/>
            <a:ext cx="7931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800000"/>
                </a:solidFill>
                <a:latin typeface="Arial Narrow" panose="020B0606020202030204" pitchFamily="34" charset="0"/>
                <a:ea typeface="黑体" panose="02010609060101010101" pitchFamily="49" charset="-122"/>
              </a:rPr>
              <a:t>2. </a:t>
            </a:r>
            <a:r>
              <a:rPr lang="zh-CN" altLang="en-US" sz="2400" b="1">
                <a:solidFill>
                  <a:srgbClr val="800000"/>
                </a:solidFill>
                <a:latin typeface="Arial Narrow" panose="020B0606020202030204" pitchFamily="34" charset="0"/>
                <a:ea typeface="黑体" panose="02010609060101010101" pitchFamily="49" charset="-122"/>
              </a:rPr>
              <a:t>用</a:t>
            </a:r>
            <a:r>
              <a:rPr lang="en-US" altLang="zh-CN" sz="2400" b="1">
                <a:solidFill>
                  <a:srgbClr val="800000"/>
                </a:solidFill>
                <a:latin typeface="Arial Narrow" panose="020B0606020202030204" pitchFamily="34" charset="0"/>
                <a:ea typeface="黑体" panose="02010609060101010101" pitchFamily="49" charset="-122"/>
              </a:rPr>
              <a:t>H</a:t>
            </a:r>
            <a:r>
              <a:rPr lang="zh-CN" altLang="en-US" sz="2400" b="1">
                <a:solidFill>
                  <a:srgbClr val="800000"/>
                </a:solidFill>
                <a:latin typeface="Arial Narrow" panose="020B0606020202030204" pitchFamily="34" charset="0"/>
                <a:ea typeface="黑体" panose="02010609060101010101" pitchFamily="49" charset="-122"/>
              </a:rPr>
              <a:t>参数小信号模型分析基本共射极放大电路</a:t>
            </a:r>
          </a:p>
        </p:txBody>
      </p:sp>
      <p:sp>
        <p:nvSpPr>
          <p:cNvPr id="13" name="Rectangle 20"/>
          <p:cNvSpPr>
            <a:spLocks noChangeArrowheads="1"/>
          </p:cNvSpPr>
          <p:nvPr/>
        </p:nvSpPr>
        <p:spPr bwMode="auto">
          <a:xfrm>
            <a:off x="609600" y="1304925"/>
            <a:ext cx="4267200" cy="457200"/>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marL="476250" indent="-4762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4762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476250" indent="-47625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9334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13906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18478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23050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400" b="1">
                <a:solidFill>
                  <a:srgbClr val="000000"/>
                </a:solidFill>
                <a:latin typeface="Times New Roman" panose="02020603050405020304" pitchFamily="18" charset="0"/>
                <a:ea typeface="楷体_GB2312" pitchFamily="49" charset="-122"/>
              </a:rPr>
              <a:t>（</a:t>
            </a:r>
            <a:r>
              <a:rPr lang="en-US" altLang="zh-CN" sz="2400" b="1">
                <a:solidFill>
                  <a:srgbClr val="000000"/>
                </a:solidFill>
                <a:latin typeface="Times New Roman" panose="02020603050405020304" pitchFamily="18" charset="0"/>
                <a:ea typeface="楷体_GB2312" pitchFamily="49" charset="-122"/>
              </a:rPr>
              <a:t>1</a:t>
            </a:r>
            <a:r>
              <a:rPr lang="zh-CN" altLang="en-US" sz="2400" b="1">
                <a:solidFill>
                  <a:srgbClr val="000000"/>
                </a:solidFill>
                <a:latin typeface="Times New Roman" panose="02020603050405020304" pitchFamily="18" charset="0"/>
                <a:ea typeface="楷体_GB2312" pitchFamily="49" charset="-122"/>
              </a:rPr>
              <a:t>）利用直流通路求</a:t>
            </a:r>
            <a:r>
              <a:rPr lang="en-US" altLang="zh-CN" sz="2400" b="1" i="1">
                <a:solidFill>
                  <a:srgbClr val="000000"/>
                </a:solidFill>
                <a:latin typeface="Times New Roman" panose="02020603050405020304" pitchFamily="18" charset="0"/>
                <a:ea typeface="楷体_GB2312" pitchFamily="49" charset="-122"/>
              </a:rPr>
              <a:t>Q</a:t>
            </a:r>
            <a:r>
              <a:rPr lang="zh-CN" altLang="en-US" sz="2400" b="1">
                <a:solidFill>
                  <a:srgbClr val="000000"/>
                </a:solidFill>
                <a:latin typeface="Times New Roman" panose="02020603050405020304" pitchFamily="18" charset="0"/>
                <a:ea typeface="楷体_GB2312" pitchFamily="49" charset="-122"/>
              </a:rPr>
              <a:t>点</a:t>
            </a:r>
          </a:p>
        </p:txBody>
      </p:sp>
      <p:sp>
        <p:nvSpPr>
          <p:cNvPr id="57349" name="Text Box 21"/>
          <p:cNvSpPr txBox="1">
            <a:spLocks noChangeArrowheads="1"/>
          </p:cNvSpPr>
          <p:nvPr/>
        </p:nvSpPr>
        <p:spPr bwMode="auto">
          <a:xfrm>
            <a:off x="5438775" y="4149725"/>
            <a:ext cx="2590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en-US" altLang="zh-CN" b="1">
                <a:solidFill>
                  <a:srgbClr val="CC6600"/>
                </a:solidFill>
                <a:latin typeface="Times New Roman" panose="02020603050405020304" pitchFamily="18" charset="0"/>
              </a:rPr>
              <a:t>  </a:t>
            </a:r>
            <a:r>
              <a:rPr kumimoji="1" lang="zh-CN" altLang="en-US" b="1">
                <a:solidFill>
                  <a:srgbClr val="0033CC"/>
                </a:solidFill>
                <a:latin typeface="Times New Roman" panose="02020603050405020304" pitchFamily="18" charset="0"/>
              </a:rPr>
              <a:t>共射极放大电路</a:t>
            </a:r>
            <a:endParaRPr kumimoji="1" lang="zh-CN" altLang="en-US">
              <a:solidFill>
                <a:srgbClr val="FF0066"/>
              </a:solidFill>
              <a:latin typeface="Times New Roman" panose="02020603050405020304" pitchFamily="18" charset="0"/>
            </a:endParaRPr>
          </a:p>
        </p:txBody>
      </p:sp>
      <p:graphicFrame>
        <p:nvGraphicFramePr>
          <p:cNvPr id="15" name="Object 22"/>
          <p:cNvGraphicFramePr>
            <a:graphicFrameLocks noChangeAspect="1"/>
          </p:cNvGraphicFramePr>
          <p:nvPr/>
        </p:nvGraphicFramePr>
        <p:xfrm>
          <a:off x="1066800" y="2424113"/>
          <a:ext cx="1930400" cy="887412"/>
        </p:xfrm>
        <a:graphic>
          <a:graphicData uri="http://schemas.openxmlformats.org/presentationml/2006/ole">
            <mc:AlternateContent xmlns:mc="http://schemas.openxmlformats.org/markup-compatibility/2006">
              <mc:Choice xmlns:v="urn:schemas-microsoft-com:vml" Requires="v">
                <p:oleObj spid="_x0000_s29704" name="公式" r:id="rId4" imgW="965200" imgH="444500" progId="Equation.3">
                  <p:embed/>
                </p:oleObj>
              </mc:Choice>
              <mc:Fallback>
                <p:oleObj name="公式" r:id="rId4" imgW="965200" imgH="444500" progId="Equation.3">
                  <p:embed/>
                  <p:pic>
                    <p:nvPicPr>
                      <p:cNvPr id="15" name="Object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2424113"/>
                        <a:ext cx="1930400" cy="887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 name="Text Box 23"/>
          <p:cNvSpPr txBox="1">
            <a:spLocks noChangeArrowheads="1"/>
          </p:cNvSpPr>
          <p:nvPr/>
        </p:nvSpPr>
        <p:spPr bwMode="auto">
          <a:xfrm>
            <a:off x="844550" y="5059363"/>
            <a:ext cx="7543800" cy="457200"/>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Times New Roman" panose="02020603050405020304" pitchFamily="18" charset="0"/>
                <a:ea typeface="楷体_GB2312" pitchFamily="49" charset="-122"/>
              </a:rPr>
              <a:t>一般硅管</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BE</a:t>
            </a:r>
            <a:r>
              <a:rPr kumimoji="1" lang="en-US" altLang="zh-CN" sz="2400" b="1">
                <a:solidFill>
                  <a:srgbClr val="000000"/>
                </a:solidFill>
                <a:latin typeface="Times New Roman" panose="02020603050405020304" pitchFamily="18" charset="0"/>
                <a:ea typeface="楷体_GB2312" pitchFamily="49" charset="-122"/>
              </a:rPr>
              <a:t>=0.7V</a:t>
            </a:r>
            <a:r>
              <a:rPr kumimoji="1" lang="zh-CN" altLang="en-US" sz="2400" b="1">
                <a:solidFill>
                  <a:srgbClr val="000000"/>
                </a:solidFill>
                <a:latin typeface="Times New Roman" panose="02020603050405020304" pitchFamily="18" charset="0"/>
                <a:ea typeface="楷体_GB2312" pitchFamily="49" charset="-122"/>
              </a:rPr>
              <a:t>，锗管</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BE</a:t>
            </a:r>
            <a:r>
              <a:rPr kumimoji="1" lang="en-US" altLang="zh-CN" sz="2400" b="1">
                <a:solidFill>
                  <a:srgbClr val="000000"/>
                </a:solidFill>
                <a:latin typeface="Times New Roman" panose="02020603050405020304" pitchFamily="18" charset="0"/>
                <a:ea typeface="楷体_GB2312" pitchFamily="49" charset="-122"/>
              </a:rPr>
              <a:t>=0.2V</a:t>
            </a:r>
            <a:r>
              <a:rPr kumimoji="1" lang="zh-CN" altLang="en-US" sz="2400" b="1">
                <a:solidFill>
                  <a:srgbClr val="000000"/>
                </a:solidFill>
                <a:latin typeface="Times New Roman" panose="02020603050405020304" pitchFamily="18" charset="0"/>
                <a:ea typeface="楷体_GB2312" pitchFamily="49" charset="-122"/>
              </a:rPr>
              <a:t>，</a:t>
            </a:r>
            <a:r>
              <a:rPr kumimoji="1" lang="zh-CN" altLang="en-US" sz="2400" b="1" i="1">
                <a:solidFill>
                  <a:srgbClr val="000000"/>
                </a:solidFill>
                <a:latin typeface="Times New Roman" panose="02020603050405020304" pitchFamily="18" charset="0"/>
                <a:ea typeface="楷体_GB2312" pitchFamily="49" charset="-122"/>
                <a:sym typeface="Symbol" panose="05050102010706020507" pitchFamily="18" charset="2"/>
              </a:rPr>
              <a:t> </a:t>
            </a:r>
            <a:r>
              <a:rPr kumimoji="1" lang="zh-CN" altLang="en-US" sz="2400" b="1">
                <a:solidFill>
                  <a:srgbClr val="000000"/>
                </a:solidFill>
                <a:latin typeface="Times New Roman" panose="02020603050405020304" pitchFamily="18" charset="0"/>
                <a:ea typeface="楷体_GB2312" pitchFamily="49" charset="-122"/>
                <a:sym typeface="Symbol" panose="05050102010706020507" pitchFamily="18" charset="2"/>
              </a:rPr>
              <a:t>已知</a:t>
            </a:r>
            <a:r>
              <a:rPr kumimoji="1" lang="zh-CN" altLang="en-US" sz="2400" b="1">
                <a:solidFill>
                  <a:srgbClr val="000000"/>
                </a:solidFill>
                <a:latin typeface="Times New Roman" panose="02020603050405020304" pitchFamily="18" charset="0"/>
                <a:ea typeface="楷体_GB2312" pitchFamily="49" charset="-122"/>
              </a:rPr>
              <a:t>。</a:t>
            </a:r>
          </a:p>
        </p:txBody>
      </p:sp>
      <p:graphicFrame>
        <p:nvGraphicFramePr>
          <p:cNvPr id="17" name="Object 24"/>
          <p:cNvGraphicFramePr>
            <a:graphicFrameLocks noChangeAspect="1"/>
          </p:cNvGraphicFramePr>
          <p:nvPr/>
        </p:nvGraphicFramePr>
        <p:xfrm>
          <a:off x="1103313" y="3392488"/>
          <a:ext cx="1268412" cy="457200"/>
        </p:xfrm>
        <a:graphic>
          <a:graphicData uri="http://schemas.openxmlformats.org/presentationml/2006/ole">
            <mc:AlternateContent xmlns:mc="http://schemas.openxmlformats.org/markup-compatibility/2006">
              <mc:Choice xmlns:v="urn:schemas-microsoft-com:vml" Requires="v">
                <p:oleObj spid="_x0000_s29705" name="公式" r:id="rId6" imgW="634725" imgH="228501" progId="Equation.3">
                  <p:embed/>
                </p:oleObj>
              </mc:Choice>
              <mc:Fallback>
                <p:oleObj name="公式" r:id="rId6" imgW="634725" imgH="228501" progId="Equation.3">
                  <p:embed/>
                  <p:pic>
                    <p:nvPicPr>
                      <p:cNvPr id="17" name="Object 2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3313" y="3392488"/>
                        <a:ext cx="1268412"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 name="Object 25"/>
          <p:cNvGraphicFramePr>
            <a:graphicFrameLocks noChangeAspect="1"/>
          </p:cNvGraphicFramePr>
          <p:nvPr/>
        </p:nvGraphicFramePr>
        <p:xfrm>
          <a:off x="1131888" y="4065588"/>
          <a:ext cx="3224212" cy="887412"/>
        </p:xfrm>
        <a:graphic>
          <a:graphicData uri="http://schemas.openxmlformats.org/presentationml/2006/ole">
            <mc:AlternateContent xmlns:mc="http://schemas.openxmlformats.org/markup-compatibility/2006">
              <mc:Choice xmlns:v="urn:schemas-microsoft-com:vml" Requires="v">
                <p:oleObj spid="_x0000_s29706" name="公式" r:id="rId8" imgW="1612900" imgH="444500" progId="Equation.3">
                  <p:embed/>
                </p:oleObj>
              </mc:Choice>
              <mc:Fallback>
                <p:oleObj name="公式" r:id="rId8" imgW="1612900" imgH="444500" progId="Equation.3">
                  <p:embed/>
                  <p:pic>
                    <p:nvPicPr>
                      <p:cNvPr id="18" name="Object 2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31888" y="4065588"/>
                        <a:ext cx="3224212" cy="887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57354" name="Picture 26" descr="未标题-1 拷贝"/>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572000" y="1628775"/>
            <a:ext cx="4425950"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27"/>
          <p:cNvSpPr txBox="1">
            <a:spLocks noChangeArrowheads="1"/>
          </p:cNvSpPr>
          <p:nvPr/>
        </p:nvSpPr>
        <p:spPr bwMode="auto">
          <a:xfrm>
            <a:off x="1116013" y="1844675"/>
            <a:ext cx="1512887" cy="457200"/>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s</a:t>
            </a:r>
            <a:r>
              <a:rPr kumimoji="1" lang="en-US" altLang="zh-CN" sz="2400" b="1">
                <a:solidFill>
                  <a:srgbClr val="000000"/>
                </a:solidFill>
                <a:latin typeface="Times New Roman" panose="02020603050405020304" pitchFamily="18" charset="0"/>
                <a:ea typeface="楷体_GB2312" pitchFamily="49" charset="-122"/>
              </a:rPr>
              <a:t>=0</a:t>
            </a:r>
          </a:p>
        </p:txBody>
      </p:sp>
    </p:spTree>
    <p:extLst>
      <p:ext uri="{BB962C8B-B14F-4D97-AF65-F5344CB8AC3E}">
        <p14:creationId xmlns:p14="http://schemas.microsoft.com/office/powerpoint/2010/main" val="23321669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downRight)">
                                      <p:cBhvr>
                                        <p:cTn id="7" dur="5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strips(downRight)">
                                      <p:cBhvr>
                                        <p:cTn id="12" dur="500"/>
                                        <p:tgtEl>
                                          <p:spTgt spid="2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3" presetClass="entr" presetSubtype="16"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3" presetClass="entr" presetSubtype="16"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3" presetClass="entr" presetSubtype="16"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18" presetClass="entr" presetSubtype="6"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strips(downRight)">
                                      <p:cBhvr>
                                        <p:cTn id="3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P spid="16" grpId="0" autoUpdateAnimBg="0"/>
      <p:bldP spid="20"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标题 1"/>
          <p:cNvSpPr>
            <a:spLocks noGrp="1"/>
          </p:cNvSpPr>
          <p:nvPr>
            <p:ph type="title"/>
          </p:nvPr>
        </p:nvSpPr>
        <p:spPr>
          <a:xfrm>
            <a:off x="701675" y="71438"/>
            <a:ext cx="7888288" cy="646112"/>
          </a:xfrm>
        </p:spPr>
        <p:txBody>
          <a:bodyPr/>
          <a:lstStyle/>
          <a:p>
            <a:r>
              <a:rPr lang="en-US" altLang="zh-CN"/>
              <a:t>5.3.2  BJT</a:t>
            </a:r>
            <a:r>
              <a:rPr lang="zh-CN" altLang="en-US"/>
              <a:t>放大电路的小信号模型分析法</a:t>
            </a:r>
          </a:p>
        </p:txBody>
      </p:sp>
      <p:sp>
        <p:nvSpPr>
          <p:cNvPr id="9" name="Rectangle 15"/>
          <p:cNvSpPr>
            <a:spLocks noChangeArrowheads="1"/>
          </p:cNvSpPr>
          <p:nvPr/>
        </p:nvSpPr>
        <p:spPr bwMode="auto">
          <a:xfrm>
            <a:off x="466725" y="1284288"/>
            <a:ext cx="42672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marL="476250" indent="-476250" algn="l">
              <a:defRPr sz="3600" b="1">
                <a:solidFill>
                  <a:schemeClr val="tx2"/>
                </a:solidFill>
                <a:latin typeface="Arial Narrow" pitchFamily="34" charset="0"/>
                <a:ea typeface="楷体_GB2312" pitchFamily="49" charset="-122"/>
              </a:defRPr>
            </a:lvl1pPr>
            <a:lvl2pPr marL="476250" indent="-476250" algn="l">
              <a:defRPr sz="3600" b="1">
                <a:solidFill>
                  <a:schemeClr val="tx2"/>
                </a:solidFill>
                <a:latin typeface="Arial Narrow" pitchFamily="34" charset="0"/>
                <a:ea typeface="楷体_GB2312" pitchFamily="49" charset="-122"/>
              </a:defRPr>
            </a:lvl2pPr>
            <a:lvl3pPr marL="476250" indent="-476250" algn="l">
              <a:defRPr sz="3600" b="1">
                <a:solidFill>
                  <a:schemeClr val="tx2"/>
                </a:solidFill>
                <a:latin typeface="Arial Narrow" pitchFamily="34" charset="0"/>
                <a:ea typeface="楷体_GB2312" pitchFamily="49" charset="-122"/>
              </a:defRPr>
            </a:lvl3pPr>
            <a:lvl4pPr marL="476250" indent="-476250" algn="l">
              <a:defRPr sz="3600" b="1">
                <a:solidFill>
                  <a:schemeClr val="tx2"/>
                </a:solidFill>
                <a:latin typeface="Arial Narrow" pitchFamily="34" charset="0"/>
                <a:ea typeface="楷体_GB2312" pitchFamily="49" charset="-122"/>
              </a:defRPr>
            </a:lvl4pPr>
            <a:lvl5pPr marL="476250" indent="-476250" algn="l">
              <a:defRPr sz="3600" b="1">
                <a:solidFill>
                  <a:schemeClr val="tx2"/>
                </a:solidFill>
                <a:latin typeface="Arial Narrow" pitchFamily="34" charset="0"/>
                <a:ea typeface="楷体_GB2312" pitchFamily="49" charset="-122"/>
              </a:defRPr>
            </a:lvl5pPr>
            <a:lvl6pPr marL="933450" indent="-476250" fontAlgn="base">
              <a:spcBef>
                <a:spcPct val="0"/>
              </a:spcBef>
              <a:spcAft>
                <a:spcPct val="0"/>
              </a:spcAft>
              <a:defRPr sz="3600" b="1">
                <a:solidFill>
                  <a:schemeClr val="tx2"/>
                </a:solidFill>
                <a:latin typeface="Arial Narrow" pitchFamily="34" charset="0"/>
                <a:ea typeface="楷体_GB2312" pitchFamily="49" charset="-122"/>
              </a:defRPr>
            </a:lvl6pPr>
            <a:lvl7pPr marL="1390650" indent="-476250" fontAlgn="base">
              <a:spcBef>
                <a:spcPct val="0"/>
              </a:spcBef>
              <a:spcAft>
                <a:spcPct val="0"/>
              </a:spcAft>
              <a:defRPr sz="3600" b="1">
                <a:solidFill>
                  <a:schemeClr val="tx2"/>
                </a:solidFill>
                <a:latin typeface="Arial Narrow" pitchFamily="34" charset="0"/>
                <a:ea typeface="楷体_GB2312" pitchFamily="49" charset="-122"/>
              </a:defRPr>
            </a:lvl7pPr>
            <a:lvl8pPr marL="1847850" indent="-476250" fontAlgn="base">
              <a:spcBef>
                <a:spcPct val="0"/>
              </a:spcBef>
              <a:spcAft>
                <a:spcPct val="0"/>
              </a:spcAft>
              <a:defRPr sz="3600" b="1">
                <a:solidFill>
                  <a:schemeClr val="tx2"/>
                </a:solidFill>
                <a:latin typeface="Arial Narrow" pitchFamily="34" charset="0"/>
                <a:ea typeface="楷体_GB2312" pitchFamily="49" charset="-122"/>
              </a:defRPr>
            </a:lvl8pPr>
            <a:lvl9pPr marL="2305050" indent="-47625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200" kern="0">
                <a:solidFill>
                  <a:srgbClr val="000000"/>
                </a:solidFill>
              </a:rPr>
              <a:t>（</a:t>
            </a:r>
            <a:r>
              <a:rPr lang="en-US" altLang="zh-CN" sz="2200" kern="0">
                <a:solidFill>
                  <a:srgbClr val="000000"/>
                </a:solidFill>
              </a:rPr>
              <a:t>2</a:t>
            </a:r>
            <a:r>
              <a:rPr lang="zh-CN" altLang="en-US" sz="2200" kern="0">
                <a:solidFill>
                  <a:srgbClr val="000000"/>
                </a:solidFill>
              </a:rPr>
              <a:t>）画小信号等效电路</a:t>
            </a:r>
          </a:p>
        </p:txBody>
      </p:sp>
      <p:sp>
        <p:nvSpPr>
          <p:cNvPr id="58372" name="Rectangle 49">
            <a:hlinkClick r:id="rId2" action="ppaction://hlinksldjump"/>
          </p:cNvPr>
          <p:cNvSpPr>
            <a:spLocks noChangeArrowheads="1"/>
          </p:cNvSpPr>
          <p:nvPr/>
        </p:nvSpPr>
        <p:spPr bwMode="auto">
          <a:xfrm>
            <a:off x="528638" y="739775"/>
            <a:ext cx="7931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800000"/>
                </a:solidFill>
                <a:latin typeface="Arial Narrow" panose="020B0606020202030204" pitchFamily="34" charset="0"/>
                <a:ea typeface="黑体" panose="02010609060101010101" pitchFamily="49" charset="-122"/>
              </a:rPr>
              <a:t>2. </a:t>
            </a:r>
            <a:r>
              <a:rPr lang="zh-CN" altLang="en-US" sz="2400" b="1">
                <a:solidFill>
                  <a:srgbClr val="800000"/>
                </a:solidFill>
                <a:latin typeface="Arial Narrow" panose="020B0606020202030204" pitchFamily="34" charset="0"/>
                <a:ea typeface="黑体" panose="02010609060101010101" pitchFamily="49" charset="-122"/>
              </a:rPr>
              <a:t>用</a:t>
            </a:r>
            <a:r>
              <a:rPr lang="en-US" altLang="zh-CN" sz="2400" b="1">
                <a:solidFill>
                  <a:srgbClr val="800000"/>
                </a:solidFill>
                <a:latin typeface="Arial Narrow" panose="020B0606020202030204" pitchFamily="34" charset="0"/>
                <a:ea typeface="黑体" panose="02010609060101010101" pitchFamily="49" charset="-122"/>
              </a:rPr>
              <a:t>H</a:t>
            </a:r>
            <a:r>
              <a:rPr lang="zh-CN" altLang="en-US" sz="2400" b="1">
                <a:solidFill>
                  <a:srgbClr val="800000"/>
                </a:solidFill>
                <a:latin typeface="Arial Narrow" panose="020B0606020202030204" pitchFamily="34" charset="0"/>
                <a:ea typeface="黑体" panose="02010609060101010101" pitchFamily="49" charset="-122"/>
              </a:rPr>
              <a:t>参数小信号模型分析基本共射极放大电路</a:t>
            </a:r>
          </a:p>
        </p:txBody>
      </p:sp>
      <p:pic>
        <p:nvPicPr>
          <p:cNvPr id="58373" name="Picture 51" descr="未标题-1 拷贝"/>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24413" y="1160463"/>
            <a:ext cx="4229100" cy="244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 55"/>
          <p:cNvGrpSpPr>
            <a:grpSpLocks/>
          </p:cNvGrpSpPr>
          <p:nvPr/>
        </p:nvGrpSpPr>
        <p:grpSpPr bwMode="auto">
          <a:xfrm>
            <a:off x="142875" y="2449513"/>
            <a:ext cx="4718050" cy="2527300"/>
            <a:chOff x="2585" y="2387"/>
            <a:chExt cx="2972" cy="1592"/>
          </a:xfrm>
        </p:grpSpPr>
        <p:sp>
          <p:nvSpPr>
            <p:cNvPr id="58375" name="Text Box 53"/>
            <p:cNvSpPr txBox="1">
              <a:spLocks noChangeArrowheads="1"/>
            </p:cNvSpPr>
            <p:nvPr/>
          </p:nvSpPr>
          <p:spPr bwMode="auto">
            <a:xfrm>
              <a:off x="3216" y="3748"/>
              <a:ext cx="172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spcBef>
                  <a:spcPct val="50000"/>
                </a:spcBef>
              </a:pPr>
              <a:r>
                <a:rPr kumimoji="1" lang="en-US" altLang="zh-CN" b="1">
                  <a:solidFill>
                    <a:srgbClr val="0033CC"/>
                  </a:solidFill>
                  <a:latin typeface="Times New Roman" panose="02020603050405020304" pitchFamily="18" charset="0"/>
                </a:rPr>
                <a:t>H</a:t>
              </a:r>
              <a:r>
                <a:rPr kumimoji="1" lang="zh-CN" altLang="en-US" b="1">
                  <a:solidFill>
                    <a:srgbClr val="0033CC"/>
                  </a:solidFill>
                  <a:latin typeface="Times New Roman" panose="02020603050405020304" pitchFamily="18" charset="0"/>
                </a:rPr>
                <a:t>参数小信号等效电路</a:t>
              </a:r>
            </a:p>
          </p:txBody>
        </p:sp>
        <p:pic>
          <p:nvPicPr>
            <p:cNvPr id="58376" name="Picture 54" descr="4313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5" y="2387"/>
              <a:ext cx="2972" cy="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679616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标题 1"/>
          <p:cNvSpPr>
            <a:spLocks noGrp="1"/>
          </p:cNvSpPr>
          <p:nvPr>
            <p:ph type="title"/>
          </p:nvPr>
        </p:nvSpPr>
        <p:spPr>
          <a:xfrm>
            <a:off x="701675" y="71438"/>
            <a:ext cx="7888288" cy="646112"/>
          </a:xfrm>
        </p:spPr>
        <p:txBody>
          <a:bodyPr/>
          <a:lstStyle/>
          <a:p>
            <a:r>
              <a:rPr lang="en-US" altLang="zh-CN"/>
              <a:t>5.3.2  BJT</a:t>
            </a:r>
            <a:r>
              <a:rPr lang="zh-CN" altLang="en-US"/>
              <a:t>放大电路的小信号模型分析法</a:t>
            </a:r>
          </a:p>
        </p:txBody>
      </p:sp>
      <p:sp>
        <p:nvSpPr>
          <p:cNvPr id="16" name="Rectangle 3"/>
          <p:cNvSpPr>
            <a:spLocks noChangeArrowheads="1"/>
          </p:cNvSpPr>
          <p:nvPr/>
        </p:nvSpPr>
        <p:spPr bwMode="auto">
          <a:xfrm>
            <a:off x="358775" y="1201738"/>
            <a:ext cx="42672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marL="476250" indent="-476250" algn="l">
              <a:defRPr sz="3600" b="1">
                <a:solidFill>
                  <a:schemeClr val="tx2"/>
                </a:solidFill>
                <a:latin typeface="Arial Narrow" pitchFamily="34" charset="0"/>
                <a:ea typeface="楷体_GB2312" pitchFamily="49" charset="-122"/>
              </a:defRPr>
            </a:lvl1pPr>
            <a:lvl2pPr marL="476250" indent="-476250" algn="l">
              <a:defRPr sz="3600" b="1">
                <a:solidFill>
                  <a:schemeClr val="tx2"/>
                </a:solidFill>
                <a:latin typeface="Arial Narrow" pitchFamily="34" charset="0"/>
                <a:ea typeface="楷体_GB2312" pitchFamily="49" charset="-122"/>
              </a:defRPr>
            </a:lvl2pPr>
            <a:lvl3pPr marL="476250" indent="-476250" algn="l">
              <a:defRPr sz="3600" b="1">
                <a:solidFill>
                  <a:schemeClr val="tx2"/>
                </a:solidFill>
                <a:latin typeface="Arial Narrow" pitchFamily="34" charset="0"/>
                <a:ea typeface="楷体_GB2312" pitchFamily="49" charset="-122"/>
              </a:defRPr>
            </a:lvl3pPr>
            <a:lvl4pPr marL="476250" indent="-476250" algn="l">
              <a:defRPr sz="3600" b="1">
                <a:solidFill>
                  <a:schemeClr val="tx2"/>
                </a:solidFill>
                <a:latin typeface="Arial Narrow" pitchFamily="34" charset="0"/>
                <a:ea typeface="楷体_GB2312" pitchFamily="49" charset="-122"/>
              </a:defRPr>
            </a:lvl4pPr>
            <a:lvl5pPr marL="476250" indent="-476250" algn="l">
              <a:defRPr sz="3600" b="1">
                <a:solidFill>
                  <a:schemeClr val="tx2"/>
                </a:solidFill>
                <a:latin typeface="Arial Narrow" pitchFamily="34" charset="0"/>
                <a:ea typeface="楷体_GB2312" pitchFamily="49" charset="-122"/>
              </a:defRPr>
            </a:lvl5pPr>
            <a:lvl6pPr marL="933450" indent="-476250" fontAlgn="base">
              <a:spcBef>
                <a:spcPct val="0"/>
              </a:spcBef>
              <a:spcAft>
                <a:spcPct val="0"/>
              </a:spcAft>
              <a:defRPr sz="3600" b="1">
                <a:solidFill>
                  <a:schemeClr val="tx2"/>
                </a:solidFill>
                <a:latin typeface="Arial Narrow" pitchFamily="34" charset="0"/>
                <a:ea typeface="楷体_GB2312" pitchFamily="49" charset="-122"/>
              </a:defRPr>
            </a:lvl6pPr>
            <a:lvl7pPr marL="1390650" indent="-476250" fontAlgn="base">
              <a:spcBef>
                <a:spcPct val="0"/>
              </a:spcBef>
              <a:spcAft>
                <a:spcPct val="0"/>
              </a:spcAft>
              <a:defRPr sz="3600" b="1">
                <a:solidFill>
                  <a:schemeClr val="tx2"/>
                </a:solidFill>
                <a:latin typeface="Arial Narrow" pitchFamily="34" charset="0"/>
                <a:ea typeface="楷体_GB2312" pitchFamily="49" charset="-122"/>
              </a:defRPr>
            </a:lvl7pPr>
            <a:lvl8pPr marL="1847850" indent="-476250" fontAlgn="base">
              <a:spcBef>
                <a:spcPct val="0"/>
              </a:spcBef>
              <a:spcAft>
                <a:spcPct val="0"/>
              </a:spcAft>
              <a:defRPr sz="3600" b="1">
                <a:solidFill>
                  <a:schemeClr val="tx2"/>
                </a:solidFill>
                <a:latin typeface="Arial Narrow" pitchFamily="34" charset="0"/>
                <a:ea typeface="楷体_GB2312" pitchFamily="49" charset="-122"/>
              </a:defRPr>
            </a:lvl8pPr>
            <a:lvl9pPr marL="2305050" indent="-47625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200" kern="0">
                <a:solidFill>
                  <a:srgbClr val="000000"/>
                </a:solidFill>
              </a:rPr>
              <a:t>（</a:t>
            </a:r>
            <a:r>
              <a:rPr lang="en-US" altLang="zh-CN" sz="2200" kern="0">
                <a:solidFill>
                  <a:srgbClr val="000000"/>
                </a:solidFill>
              </a:rPr>
              <a:t>3</a:t>
            </a:r>
            <a:r>
              <a:rPr lang="zh-CN" altLang="en-US" sz="2200" kern="0">
                <a:solidFill>
                  <a:srgbClr val="000000"/>
                </a:solidFill>
              </a:rPr>
              <a:t>）求放大电路动态指标</a:t>
            </a:r>
          </a:p>
        </p:txBody>
      </p:sp>
      <p:sp>
        <p:nvSpPr>
          <p:cNvPr id="17" name="Rectangle 4"/>
          <p:cNvSpPr>
            <a:spLocks noChangeArrowheads="1"/>
          </p:cNvSpPr>
          <p:nvPr/>
        </p:nvSpPr>
        <p:spPr bwMode="auto">
          <a:xfrm>
            <a:off x="647700" y="2065338"/>
            <a:ext cx="3360738"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itchFamily="34" charset="0"/>
                <a:ea typeface="楷体_GB2312" pitchFamily="49" charset="-122"/>
              </a:defRPr>
            </a:lvl1pPr>
            <a:lvl2pPr marL="381000" indent="-381000" algn="l">
              <a:defRPr sz="3600" b="1">
                <a:solidFill>
                  <a:schemeClr val="tx2"/>
                </a:solidFill>
                <a:latin typeface="Arial Narrow" pitchFamily="34" charset="0"/>
                <a:ea typeface="楷体_GB2312" pitchFamily="49" charset="-122"/>
              </a:defRPr>
            </a:lvl2pPr>
            <a:lvl3pPr marL="381000" indent="-381000" algn="l">
              <a:defRPr sz="3600" b="1">
                <a:solidFill>
                  <a:schemeClr val="tx2"/>
                </a:solidFill>
                <a:latin typeface="Arial Narrow" pitchFamily="34" charset="0"/>
                <a:ea typeface="楷体_GB2312" pitchFamily="49" charset="-122"/>
              </a:defRPr>
            </a:lvl3pPr>
            <a:lvl4pPr marL="381000" indent="-381000" algn="l">
              <a:defRPr sz="3600" b="1">
                <a:solidFill>
                  <a:schemeClr val="tx2"/>
                </a:solidFill>
                <a:latin typeface="Arial Narrow" pitchFamily="34" charset="0"/>
                <a:ea typeface="楷体_GB2312" pitchFamily="49" charset="-122"/>
              </a:defRPr>
            </a:lvl4pPr>
            <a:lvl5pPr marL="381000" indent="-381000" algn="l">
              <a:defRPr sz="3600" b="1">
                <a:solidFill>
                  <a:schemeClr val="tx2"/>
                </a:solidFill>
                <a:latin typeface="Arial Narrow"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200" kern="0">
                <a:solidFill>
                  <a:srgbClr val="000000"/>
                </a:solidFill>
              </a:rPr>
              <a:t>已知</a:t>
            </a:r>
            <a:r>
              <a:rPr kumimoji="1" lang="zh-CN" altLang="en-US" sz="2200" i="1" kern="0">
                <a:solidFill>
                  <a:srgbClr val="000000"/>
                </a:solidFill>
                <a:latin typeface="Times New Roman" pitchFamily="18" charset="0"/>
                <a:sym typeface="Symbol" pitchFamily="18" charset="2"/>
              </a:rPr>
              <a:t></a:t>
            </a:r>
            <a:r>
              <a:rPr kumimoji="1" lang="zh-CN" altLang="en-US" sz="2200" kern="0">
                <a:solidFill>
                  <a:srgbClr val="000000"/>
                </a:solidFill>
                <a:latin typeface="Times New Roman" pitchFamily="18" charset="0"/>
                <a:sym typeface="Symbol" pitchFamily="18" charset="2"/>
              </a:rPr>
              <a:t> ，估算</a:t>
            </a:r>
            <a:r>
              <a:rPr kumimoji="1" lang="en-US" altLang="zh-CN" sz="2200" i="1" kern="0">
                <a:solidFill>
                  <a:srgbClr val="000000"/>
                </a:solidFill>
                <a:latin typeface="Times New Roman" pitchFamily="18" charset="0"/>
              </a:rPr>
              <a:t>r</a:t>
            </a:r>
            <a:r>
              <a:rPr kumimoji="1" lang="en-US" altLang="zh-CN" sz="2200" kern="0" baseline="-25000">
                <a:solidFill>
                  <a:srgbClr val="000000"/>
                </a:solidFill>
                <a:latin typeface="Times New Roman" pitchFamily="18" charset="0"/>
              </a:rPr>
              <a:t>be</a:t>
            </a:r>
          </a:p>
        </p:txBody>
      </p:sp>
      <p:sp>
        <p:nvSpPr>
          <p:cNvPr id="18" name="Rectangle 8"/>
          <p:cNvSpPr>
            <a:spLocks noChangeArrowheads="1"/>
          </p:cNvSpPr>
          <p:nvPr/>
        </p:nvSpPr>
        <p:spPr bwMode="auto">
          <a:xfrm>
            <a:off x="792163" y="4910138"/>
            <a:ext cx="22860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itchFamily="34" charset="0"/>
                <a:ea typeface="楷体_GB2312" pitchFamily="49" charset="-122"/>
              </a:defRPr>
            </a:lvl1pPr>
            <a:lvl2pPr marL="381000" indent="-381000" algn="l">
              <a:defRPr sz="3600" b="1">
                <a:solidFill>
                  <a:schemeClr val="tx2"/>
                </a:solidFill>
                <a:latin typeface="Arial Narrow" pitchFamily="34" charset="0"/>
                <a:ea typeface="楷体_GB2312" pitchFamily="49" charset="-122"/>
              </a:defRPr>
            </a:lvl2pPr>
            <a:lvl3pPr marL="381000" indent="-381000" algn="l">
              <a:defRPr sz="3600" b="1">
                <a:solidFill>
                  <a:schemeClr val="tx2"/>
                </a:solidFill>
                <a:latin typeface="Arial Narrow" pitchFamily="34" charset="0"/>
                <a:ea typeface="楷体_GB2312" pitchFamily="49" charset="-122"/>
              </a:defRPr>
            </a:lvl3pPr>
            <a:lvl4pPr marL="381000" indent="-381000" algn="l">
              <a:defRPr sz="3600" b="1">
                <a:solidFill>
                  <a:schemeClr val="tx2"/>
                </a:solidFill>
                <a:latin typeface="Arial Narrow" pitchFamily="34" charset="0"/>
                <a:ea typeface="楷体_GB2312" pitchFamily="49" charset="-122"/>
              </a:defRPr>
            </a:lvl4pPr>
            <a:lvl5pPr marL="381000" indent="-381000" algn="l">
              <a:defRPr sz="3600" b="1">
                <a:solidFill>
                  <a:schemeClr val="tx2"/>
                </a:solidFill>
                <a:latin typeface="Arial Narrow"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200" kern="0">
                <a:solidFill>
                  <a:srgbClr val="000000"/>
                </a:solidFill>
              </a:rPr>
              <a:t>则电压增益为</a:t>
            </a:r>
          </a:p>
        </p:txBody>
      </p:sp>
      <p:sp>
        <p:nvSpPr>
          <p:cNvPr id="19" name="Rectangle 10"/>
          <p:cNvSpPr>
            <a:spLocks noChangeArrowheads="1"/>
          </p:cNvSpPr>
          <p:nvPr/>
        </p:nvSpPr>
        <p:spPr bwMode="auto">
          <a:xfrm>
            <a:off x="4608513" y="5661025"/>
            <a:ext cx="21336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itchFamily="34" charset="0"/>
                <a:ea typeface="楷体_GB2312" pitchFamily="49" charset="-122"/>
              </a:defRPr>
            </a:lvl1pPr>
            <a:lvl2pPr marL="381000" indent="-381000" algn="l">
              <a:defRPr sz="3600" b="1">
                <a:solidFill>
                  <a:schemeClr val="tx2"/>
                </a:solidFill>
                <a:latin typeface="Arial Narrow" pitchFamily="34" charset="0"/>
                <a:ea typeface="楷体_GB2312" pitchFamily="49" charset="-122"/>
              </a:defRPr>
            </a:lvl2pPr>
            <a:lvl3pPr marL="381000" indent="-381000" algn="l">
              <a:defRPr sz="3600" b="1">
                <a:solidFill>
                  <a:schemeClr val="tx2"/>
                </a:solidFill>
                <a:latin typeface="Arial Narrow" pitchFamily="34" charset="0"/>
                <a:ea typeface="楷体_GB2312" pitchFamily="49" charset="-122"/>
              </a:defRPr>
            </a:lvl3pPr>
            <a:lvl4pPr marL="381000" indent="-381000" algn="l">
              <a:defRPr sz="3600" b="1">
                <a:solidFill>
                  <a:schemeClr val="tx2"/>
                </a:solidFill>
                <a:latin typeface="Arial Narrow" pitchFamily="34" charset="0"/>
                <a:ea typeface="楷体_GB2312" pitchFamily="49" charset="-122"/>
              </a:defRPr>
            </a:lvl4pPr>
            <a:lvl5pPr marL="381000" indent="-381000" algn="l">
              <a:defRPr sz="3600" b="1">
                <a:solidFill>
                  <a:schemeClr val="tx2"/>
                </a:solidFill>
                <a:latin typeface="Arial Narrow"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1900" kern="0">
                <a:solidFill>
                  <a:srgbClr val="FF0000"/>
                </a:solidFill>
              </a:rPr>
              <a:t>（可作为公式）</a:t>
            </a:r>
            <a:endParaRPr lang="zh-CN" altLang="en-US" sz="1900" kern="0">
              <a:solidFill>
                <a:srgbClr val="FF0000"/>
              </a:solidFill>
              <a:latin typeface="幼圆" pitchFamily="49" charset="-122"/>
              <a:ea typeface="幼圆" pitchFamily="49" charset="-122"/>
            </a:endParaRPr>
          </a:p>
        </p:txBody>
      </p:sp>
      <p:sp>
        <p:nvSpPr>
          <p:cNvPr id="20" name="Rectangle 11"/>
          <p:cNvSpPr>
            <a:spLocks noChangeArrowheads="1"/>
          </p:cNvSpPr>
          <p:nvPr/>
        </p:nvSpPr>
        <p:spPr bwMode="auto">
          <a:xfrm>
            <a:off x="539750" y="1612900"/>
            <a:ext cx="248285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itchFamily="34" charset="0"/>
                <a:ea typeface="楷体_GB2312" pitchFamily="49" charset="-122"/>
              </a:defRPr>
            </a:lvl1pPr>
            <a:lvl2pPr marL="381000" indent="-381000" algn="l">
              <a:defRPr sz="3600" b="1">
                <a:solidFill>
                  <a:schemeClr val="tx2"/>
                </a:solidFill>
                <a:latin typeface="Arial Narrow" pitchFamily="34" charset="0"/>
                <a:ea typeface="楷体_GB2312" pitchFamily="49" charset="-122"/>
              </a:defRPr>
            </a:lvl2pPr>
            <a:lvl3pPr marL="381000" indent="-381000" algn="l">
              <a:defRPr sz="3600" b="1">
                <a:solidFill>
                  <a:schemeClr val="tx2"/>
                </a:solidFill>
                <a:latin typeface="Arial Narrow" pitchFamily="34" charset="0"/>
                <a:ea typeface="楷体_GB2312" pitchFamily="49" charset="-122"/>
              </a:defRPr>
            </a:lvl3pPr>
            <a:lvl4pPr marL="381000" indent="-381000" algn="l">
              <a:defRPr sz="3600" b="1">
                <a:solidFill>
                  <a:schemeClr val="tx2"/>
                </a:solidFill>
                <a:latin typeface="Arial Narrow" pitchFamily="34" charset="0"/>
                <a:ea typeface="楷体_GB2312" pitchFamily="49" charset="-122"/>
              </a:defRPr>
            </a:lvl4pPr>
            <a:lvl5pPr marL="381000" indent="-381000" algn="l">
              <a:defRPr sz="3600" b="1">
                <a:solidFill>
                  <a:schemeClr val="tx2"/>
                </a:solidFill>
                <a:latin typeface="Arial Narrow"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200" kern="0">
                <a:solidFill>
                  <a:srgbClr val="A50021"/>
                </a:solidFill>
              </a:rPr>
              <a:t>电压增益</a:t>
            </a:r>
            <a:endParaRPr lang="zh-CN" altLang="en-US" sz="2200" kern="0">
              <a:solidFill>
                <a:srgbClr val="000000"/>
              </a:solidFill>
            </a:endParaRPr>
          </a:p>
        </p:txBody>
      </p:sp>
      <p:sp>
        <p:nvSpPr>
          <p:cNvPr id="59400" name="Rectangle 45">
            <a:hlinkClick r:id="rId3" action="ppaction://hlinksldjump"/>
          </p:cNvPr>
          <p:cNvSpPr>
            <a:spLocks noChangeArrowheads="1"/>
          </p:cNvSpPr>
          <p:nvPr/>
        </p:nvSpPr>
        <p:spPr bwMode="auto">
          <a:xfrm>
            <a:off x="528638" y="739775"/>
            <a:ext cx="7931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800000"/>
                </a:solidFill>
                <a:latin typeface="Arial Narrow" panose="020B0606020202030204" pitchFamily="34" charset="0"/>
                <a:ea typeface="黑体" panose="02010609060101010101" pitchFamily="49" charset="-122"/>
              </a:rPr>
              <a:t>2. </a:t>
            </a:r>
            <a:r>
              <a:rPr lang="zh-CN" altLang="en-US" sz="2400" b="1">
                <a:solidFill>
                  <a:srgbClr val="800000"/>
                </a:solidFill>
                <a:latin typeface="Arial Narrow" panose="020B0606020202030204" pitchFamily="34" charset="0"/>
                <a:ea typeface="黑体" panose="02010609060101010101" pitchFamily="49" charset="-122"/>
              </a:rPr>
              <a:t>用</a:t>
            </a:r>
            <a:r>
              <a:rPr lang="en-US" altLang="zh-CN" sz="2400" b="1">
                <a:solidFill>
                  <a:srgbClr val="800000"/>
                </a:solidFill>
                <a:latin typeface="Arial Narrow" panose="020B0606020202030204" pitchFamily="34" charset="0"/>
                <a:ea typeface="黑体" panose="02010609060101010101" pitchFamily="49" charset="-122"/>
              </a:rPr>
              <a:t>H</a:t>
            </a:r>
            <a:r>
              <a:rPr lang="zh-CN" altLang="en-US" sz="2400" b="1">
                <a:solidFill>
                  <a:srgbClr val="800000"/>
                </a:solidFill>
                <a:latin typeface="Arial Narrow" panose="020B0606020202030204" pitchFamily="34" charset="0"/>
                <a:ea typeface="黑体" panose="02010609060101010101" pitchFamily="49" charset="-122"/>
              </a:rPr>
              <a:t>参数小信号模型分析基本共射极放大电路</a:t>
            </a:r>
          </a:p>
        </p:txBody>
      </p:sp>
      <p:pic>
        <p:nvPicPr>
          <p:cNvPr id="59401" name="Picture 49" descr="4313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3075" y="1196975"/>
            <a:ext cx="4718050" cy="213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50"/>
          <p:cNvSpPr>
            <a:spLocks noChangeArrowheads="1"/>
          </p:cNvSpPr>
          <p:nvPr/>
        </p:nvSpPr>
        <p:spPr bwMode="auto">
          <a:xfrm>
            <a:off x="684213" y="3213100"/>
            <a:ext cx="12192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itchFamily="34" charset="0"/>
                <a:ea typeface="楷体_GB2312" pitchFamily="49" charset="-122"/>
              </a:defRPr>
            </a:lvl1pPr>
            <a:lvl2pPr marL="381000" indent="-381000" algn="l">
              <a:defRPr sz="3600" b="1">
                <a:solidFill>
                  <a:schemeClr val="tx2"/>
                </a:solidFill>
                <a:latin typeface="Arial Narrow" pitchFamily="34" charset="0"/>
                <a:ea typeface="楷体_GB2312" pitchFamily="49" charset="-122"/>
              </a:defRPr>
            </a:lvl2pPr>
            <a:lvl3pPr marL="381000" indent="-381000" algn="l">
              <a:defRPr sz="3600" b="1">
                <a:solidFill>
                  <a:schemeClr val="tx2"/>
                </a:solidFill>
                <a:latin typeface="Arial Narrow" pitchFamily="34" charset="0"/>
                <a:ea typeface="楷体_GB2312" pitchFamily="49" charset="-122"/>
              </a:defRPr>
            </a:lvl3pPr>
            <a:lvl4pPr marL="381000" indent="-381000" algn="l">
              <a:defRPr sz="3600" b="1">
                <a:solidFill>
                  <a:schemeClr val="tx2"/>
                </a:solidFill>
                <a:latin typeface="Arial Narrow" pitchFamily="34" charset="0"/>
                <a:ea typeface="楷体_GB2312" pitchFamily="49" charset="-122"/>
              </a:defRPr>
            </a:lvl4pPr>
            <a:lvl5pPr marL="381000" indent="-381000" algn="l">
              <a:defRPr sz="3600" b="1">
                <a:solidFill>
                  <a:schemeClr val="tx2"/>
                </a:solidFill>
                <a:latin typeface="Arial Narrow"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200" kern="0">
                <a:solidFill>
                  <a:srgbClr val="000000"/>
                </a:solidFill>
              </a:rPr>
              <a:t>根据</a:t>
            </a:r>
          </a:p>
        </p:txBody>
      </p:sp>
      <p:graphicFrame>
        <p:nvGraphicFramePr>
          <p:cNvPr id="24" name="Object 51"/>
          <p:cNvGraphicFramePr>
            <a:graphicFrameLocks noChangeAspect="1"/>
          </p:cNvGraphicFramePr>
          <p:nvPr/>
        </p:nvGraphicFramePr>
        <p:xfrm>
          <a:off x="935038" y="2457450"/>
          <a:ext cx="3228975" cy="777875"/>
        </p:xfrm>
        <a:graphic>
          <a:graphicData uri="http://schemas.openxmlformats.org/presentationml/2006/ole">
            <mc:AlternateContent xmlns:mc="http://schemas.openxmlformats.org/markup-compatibility/2006">
              <mc:Choice xmlns:v="urn:schemas-microsoft-com:vml" Requires="v">
                <p:oleObj spid="_x0000_s30732" name="公式" r:id="rId5" imgW="1879600" imgH="457200" progId="Equation.3">
                  <p:embed/>
                </p:oleObj>
              </mc:Choice>
              <mc:Fallback>
                <p:oleObj name="公式" r:id="rId5" imgW="1879600" imgH="457200" progId="Equation.3">
                  <p:embed/>
                  <p:pic>
                    <p:nvPicPr>
                      <p:cNvPr id="24" name="Object 5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5038" y="2457450"/>
                        <a:ext cx="3228975" cy="77787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 name="Object 52"/>
          <p:cNvGraphicFramePr>
            <a:graphicFrameLocks noChangeAspect="1"/>
          </p:cNvGraphicFramePr>
          <p:nvPr/>
        </p:nvGraphicFramePr>
        <p:xfrm>
          <a:off x="1655763" y="3292475"/>
          <a:ext cx="1849437" cy="388938"/>
        </p:xfrm>
        <a:graphic>
          <a:graphicData uri="http://schemas.openxmlformats.org/presentationml/2006/ole">
            <mc:AlternateContent xmlns:mc="http://schemas.openxmlformats.org/markup-compatibility/2006">
              <mc:Choice xmlns:v="urn:schemas-microsoft-com:vml" Requires="v">
                <p:oleObj spid="_x0000_s30733" name="公式" r:id="rId7" imgW="1091726" imgH="228501" progId="Equation.3">
                  <p:embed/>
                </p:oleObj>
              </mc:Choice>
              <mc:Fallback>
                <p:oleObj name="公式" r:id="rId7" imgW="1091726" imgH="228501" progId="Equation.3">
                  <p:embed/>
                  <p:pic>
                    <p:nvPicPr>
                      <p:cNvPr id="25" name="Object 5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55763" y="3292475"/>
                        <a:ext cx="1849437" cy="388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 name="Object 53"/>
          <p:cNvGraphicFramePr>
            <a:graphicFrameLocks noChangeAspect="1"/>
          </p:cNvGraphicFramePr>
          <p:nvPr/>
        </p:nvGraphicFramePr>
        <p:xfrm>
          <a:off x="1655763" y="3752850"/>
          <a:ext cx="992187" cy="388938"/>
        </p:xfrm>
        <a:graphic>
          <a:graphicData uri="http://schemas.openxmlformats.org/presentationml/2006/ole">
            <mc:AlternateContent xmlns:mc="http://schemas.openxmlformats.org/markup-compatibility/2006">
              <mc:Choice xmlns:v="urn:schemas-microsoft-com:vml" Requires="v">
                <p:oleObj spid="_x0000_s30734" name="公式" r:id="rId9" imgW="583947" imgH="228501" progId="Equation.3">
                  <p:embed/>
                </p:oleObj>
              </mc:Choice>
              <mc:Fallback>
                <p:oleObj name="公式" r:id="rId9" imgW="583947" imgH="228501" progId="Equation.3">
                  <p:embed/>
                  <p:pic>
                    <p:nvPicPr>
                      <p:cNvPr id="26" name="Object 5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55763" y="3752850"/>
                        <a:ext cx="992187" cy="388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7" name="Object 54"/>
          <p:cNvGraphicFramePr>
            <a:graphicFrameLocks noChangeAspect="1"/>
          </p:cNvGraphicFramePr>
          <p:nvPr/>
        </p:nvGraphicFramePr>
        <p:xfrm>
          <a:off x="1655763" y="4257675"/>
          <a:ext cx="2049462" cy="388938"/>
        </p:xfrm>
        <a:graphic>
          <a:graphicData uri="http://schemas.openxmlformats.org/presentationml/2006/ole">
            <mc:AlternateContent xmlns:mc="http://schemas.openxmlformats.org/markup-compatibility/2006">
              <mc:Choice xmlns:v="urn:schemas-microsoft-com:vml" Requires="v">
                <p:oleObj spid="_x0000_s30735" name="公式" r:id="rId11" imgW="1206500" imgH="228600" progId="Equation.3">
                  <p:embed/>
                </p:oleObj>
              </mc:Choice>
              <mc:Fallback>
                <p:oleObj name="公式" r:id="rId11" imgW="1206500" imgH="228600" progId="Equation.3">
                  <p:embed/>
                  <p:pic>
                    <p:nvPicPr>
                      <p:cNvPr id="27" name="Object 5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55763" y="4257675"/>
                        <a:ext cx="2049462" cy="388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 name="Object 55"/>
          <p:cNvGraphicFramePr>
            <a:graphicFrameLocks noChangeAspect="1"/>
          </p:cNvGraphicFramePr>
          <p:nvPr/>
        </p:nvGraphicFramePr>
        <p:xfrm>
          <a:off x="2771775" y="4797425"/>
          <a:ext cx="5032375" cy="755650"/>
        </p:xfrm>
        <a:graphic>
          <a:graphicData uri="http://schemas.openxmlformats.org/presentationml/2006/ole">
            <mc:AlternateContent xmlns:mc="http://schemas.openxmlformats.org/markup-compatibility/2006">
              <mc:Choice xmlns:v="urn:schemas-microsoft-com:vml" Requires="v">
                <p:oleObj spid="_x0000_s30736" name="公式" r:id="rId13" imgW="2667000" imgH="444500" progId="Equation.3">
                  <p:embed/>
                </p:oleObj>
              </mc:Choice>
              <mc:Fallback>
                <p:oleObj name="公式" r:id="rId13" imgW="2667000" imgH="444500" progId="Equation.3">
                  <p:embed/>
                  <p:pic>
                    <p:nvPicPr>
                      <p:cNvPr id="28" name="Object 5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771775" y="4797425"/>
                        <a:ext cx="5032375" cy="755650"/>
                      </a:xfrm>
                      <a:prstGeom prst="rect">
                        <a:avLst/>
                      </a:prstGeom>
                      <a:noFill/>
                      <a:ln>
                        <a:noFill/>
                      </a:ln>
                      <a:effectLst/>
                      <a:extLst>
                        <a:ext uri="{909E8E84-426E-40DD-AFC4-6F175D3DCCD1}">
                          <a14:hiddenFill xmlns:a14="http://schemas.microsoft.com/office/drawing/2010/main">
                            <a:solidFill>
                              <a:srgbClr val="CCEC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6609247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8" presetClass="entr" presetSubtype="6"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strips(downRight)">
                                      <p:cBhvr>
                                        <p:cTn id="13" dur="500"/>
                                        <p:tgtEl>
                                          <p:spTgt spid="2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500"/>
                            </p:stCondLst>
                            <p:childTnLst>
                              <p:par>
                                <p:cTn id="21" presetID="18" presetClass="entr" presetSubtype="6"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strips(downRight)">
                                      <p:cBhvr>
                                        <p:cTn id="23" dur="500"/>
                                        <p:tgtEl>
                                          <p:spTgt spid="2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8" presetClass="entr" presetSubtype="6" fill="hold"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strips(downRight)">
                                      <p:cBhvr>
                                        <p:cTn id="28" dur="500"/>
                                        <p:tgtEl>
                                          <p:spTgt spid="26"/>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8" presetClass="entr" presetSubtype="6" fill="hold" nodeType="click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strips(downRight)">
                                      <p:cBhvr>
                                        <p:cTn id="33" dur="500"/>
                                        <p:tgtEl>
                                          <p:spTgt spid="27"/>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fill="hold"/>
                                        <p:tgtEl>
                                          <p:spTgt spid="18"/>
                                        </p:tgtEl>
                                        <p:attrNameLst>
                                          <p:attrName>ppt_x</p:attrName>
                                        </p:attrNameLst>
                                      </p:cBhvr>
                                      <p:tavLst>
                                        <p:tav tm="0">
                                          <p:val>
                                            <p:strVal val="0-#ppt_w/2"/>
                                          </p:val>
                                        </p:tav>
                                        <p:tav tm="100000">
                                          <p:val>
                                            <p:strVal val="#ppt_x"/>
                                          </p:val>
                                        </p:tav>
                                      </p:tavLst>
                                    </p:anim>
                                    <p:anim calcmode="lin" valueType="num">
                                      <p:cBhvr additive="base">
                                        <p:cTn id="39" dur="500" fill="hold"/>
                                        <p:tgtEl>
                                          <p:spTgt spid="18"/>
                                        </p:tgtEl>
                                        <p:attrNameLst>
                                          <p:attrName>ppt_y</p:attrName>
                                        </p:attrNameLst>
                                      </p:cBhvr>
                                      <p:tavLst>
                                        <p:tav tm="0">
                                          <p:val>
                                            <p:strVal val="#ppt_y"/>
                                          </p:val>
                                        </p:tav>
                                        <p:tav tm="100000">
                                          <p:val>
                                            <p:strVal val="#ppt_y"/>
                                          </p:val>
                                        </p:tav>
                                      </p:tavLst>
                                    </p:anim>
                                  </p:childTnLst>
                                </p:cTn>
                              </p:par>
                            </p:childTnLst>
                          </p:cTn>
                        </p:par>
                        <p:par>
                          <p:cTn id="40" fill="hold" nodeType="afterGroup">
                            <p:stCondLst>
                              <p:cond delay="500"/>
                            </p:stCondLst>
                            <p:childTnLst>
                              <p:par>
                                <p:cTn id="41" presetID="22" presetClass="entr" presetSubtype="1"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up)">
                                      <p:cBhvr>
                                        <p:cTn id="43" dur="500"/>
                                        <p:tgtEl>
                                          <p:spTgt spid="28"/>
                                        </p:tgtEl>
                                      </p:cBhvr>
                                    </p:animEffect>
                                  </p:childTnLst>
                                </p:cTn>
                              </p:par>
                            </p:childTnLst>
                          </p:cTn>
                        </p:par>
                        <p:par>
                          <p:cTn id="44" fill="hold" nodeType="afterGroup">
                            <p:stCondLst>
                              <p:cond delay="1000"/>
                            </p:stCondLst>
                            <p:childTnLst>
                              <p:par>
                                <p:cTn id="45" presetID="2" presetClass="entr" presetSubtype="4"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fill="hold"/>
                                        <p:tgtEl>
                                          <p:spTgt spid="19"/>
                                        </p:tgtEl>
                                        <p:attrNameLst>
                                          <p:attrName>ppt_x</p:attrName>
                                        </p:attrNameLst>
                                      </p:cBhvr>
                                      <p:tavLst>
                                        <p:tav tm="0">
                                          <p:val>
                                            <p:strVal val="#ppt_x"/>
                                          </p:val>
                                        </p:tav>
                                        <p:tav tm="100000">
                                          <p:val>
                                            <p:strVal val="#ppt_x"/>
                                          </p:val>
                                        </p:tav>
                                      </p:tavLst>
                                    </p:anim>
                                    <p:anim calcmode="lin" valueType="num">
                                      <p:cBhvr additive="base">
                                        <p:cTn id="4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autoUpdateAnimBg="0"/>
      <p:bldP spid="19" grpId="0" autoUpdateAnimBg="0"/>
      <p:bldP spid="23" grpId="0"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标题 1"/>
          <p:cNvSpPr>
            <a:spLocks noGrp="1"/>
          </p:cNvSpPr>
          <p:nvPr>
            <p:ph type="title"/>
          </p:nvPr>
        </p:nvSpPr>
        <p:spPr>
          <a:xfrm>
            <a:off x="701675" y="71438"/>
            <a:ext cx="7888288" cy="646112"/>
          </a:xfrm>
        </p:spPr>
        <p:txBody>
          <a:bodyPr/>
          <a:lstStyle/>
          <a:p>
            <a:r>
              <a:rPr lang="en-US" altLang="zh-CN"/>
              <a:t>5.3.2  BJT</a:t>
            </a:r>
            <a:r>
              <a:rPr lang="zh-CN" altLang="en-US"/>
              <a:t>放大电路的小信号模型分析法</a:t>
            </a:r>
          </a:p>
        </p:txBody>
      </p:sp>
      <p:sp>
        <p:nvSpPr>
          <p:cNvPr id="20" name="Rectangle 3"/>
          <p:cNvSpPr>
            <a:spLocks noChangeArrowheads="1"/>
          </p:cNvSpPr>
          <p:nvPr/>
        </p:nvSpPr>
        <p:spPr bwMode="auto">
          <a:xfrm>
            <a:off x="576263" y="1698625"/>
            <a:ext cx="248285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itchFamily="34" charset="0"/>
                <a:ea typeface="楷体_GB2312" pitchFamily="49" charset="-122"/>
              </a:defRPr>
            </a:lvl1pPr>
            <a:lvl2pPr marL="381000" indent="-381000" algn="l">
              <a:defRPr sz="3600" b="1">
                <a:solidFill>
                  <a:schemeClr val="tx2"/>
                </a:solidFill>
                <a:latin typeface="Arial Narrow" pitchFamily="34" charset="0"/>
                <a:ea typeface="楷体_GB2312" pitchFamily="49" charset="-122"/>
              </a:defRPr>
            </a:lvl2pPr>
            <a:lvl3pPr marL="381000" indent="-381000" algn="l">
              <a:defRPr sz="3600" b="1">
                <a:solidFill>
                  <a:schemeClr val="tx2"/>
                </a:solidFill>
                <a:latin typeface="Arial Narrow" pitchFamily="34" charset="0"/>
                <a:ea typeface="楷体_GB2312" pitchFamily="49" charset="-122"/>
              </a:defRPr>
            </a:lvl3pPr>
            <a:lvl4pPr marL="381000" indent="-381000" algn="l">
              <a:defRPr sz="3600" b="1">
                <a:solidFill>
                  <a:schemeClr val="tx2"/>
                </a:solidFill>
                <a:latin typeface="Arial Narrow" pitchFamily="34" charset="0"/>
                <a:ea typeface="楷体_GB2312" pitchFamily="49" charset="-122"/>
              </a:defRPr>
            </a:lvl4pPr>
            <a:lvl5pPr marL="381000" indent="-381000" algn="l">
              <a:defRPr sz="3600" b="1">
                <a:solidFill>
                  <a:schemeClr val="tx2"/>
                </a:solidFill>
                <a:latin typeface="Arial Narrow"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200" kern="0">
                <a:solidFill>
                  <a:srgbClr val="A50021"/>
                </a:solidFill>
              </a:rPr>
              <a:t>输入电阻</a:t>
            </a:r>
          </a:p>
        </p:txBody>
      </p:sp>
      <p:sp>
        <p:nvSpPr>
          <p:cNvPr id="21" name="Rectangle 46"/>
          <p:cNvSpPr>
            <a:spLocks noChangeArrowheads="1"/>
          </p:cNvSpPr>
          <p:nvPr/>
        </p:nvSpPr>
        <p:spPr bwMode="auto">
          <a:xfrm>
            <a:off x="358775" y="1201738"/>
            <a:ext cx="42672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marL="476250" indent="-476250" algn="l">
              <a:defRPr sz="3600" b="1">
                <a:solidFill>
                  <a:schemeClr val="tx2"/>
                </a:solidFill>
                <a:latin typeface="Arial Narrow" pitchFamily="34" charset="0"/>
                <a:ea typeface="楷体_GB2312" pitchFamily="49" charset="-122"/>
              </a:defRPr>
            </a:lvl1pPr>
            <a:lvl2pPr marL="476250" indent="-476250" algn="l">
              <a:defRPr sz="3600" b="1">
                <a:solidFill>
                  <a:schemeClr val="tx2"/>
                </a:solidFill>
                <a:latin typeface="Arial Narrow" pitchFamily="34" charset="0"/>
                <a:ea typeface="楷体_GB2312" pitchFamily="49" charset="-122"/>
              </a:defRPr>
            </a:lvl2pPr>
            <a:lvl3pPr marL="476250" indent="-476250" algn="l">
              <a:defRPr sz="3600" b="1">
                <a:solidFill>
                  <a:schemeClr val="tx2"/>
                </a:solidFill>
                <a:latin typeface="Arial Narrow" pitchFamily="34" charset="0"/>
                <a:ea typeface="楷体_GB2312" pitchFamily="49" charset="-122"/>
              </a:defRPr>
            </a:lvl3pPr>
            <a:lvl4pPr marL="476250" indent="-476250" algn="l">
              <a:defRPr sz="3600" b="1">
                <a:solidFill>
                  <a:schemeClr val="tx2"/>
                </a:solidFill>
                <a:latin typeface="Arial Narrow" pitchFamily="34" charset="0"/>
                <a:ea typeface="楷体_GB2312" pitchFamily="49" charset="-122"/>
              </a:defRPr>
            </a:lvl4pPr>
            <a:lvl5pPr marL="476250" indent="-476250" algn="l">
              <a:defRPr sz="3600" b="1">
                <a:solidFill>
                  <a:schemeClr val="tx2"/>
                </a:solidFill>
                <a:latin typeface="Arial Narrow" pitchFamily="34" charset="0"/>
                <a:ea typeface="楷体_GB2312" pitchFamily="49" charset="-122"/>
              </a:defRPr>
            </a:lvl5pPr>
            <a:lvl6pPr marL="933450" indent="-476250" fontAlgn="base">
              <a:spcBef>
                <a:spcPct val="0"/>
              </a:spcBef>
              <a:spcAft>
                <a:spcPct val="0"/>
              </a:spcAft>
              <a:defRPr sz="3600" b="1">
                <a:solidFill>
                  <a:schemeClr val="tx2"/>
                </a:solidFill>
                <a:latin typeface="Arial Narrow" pitchFamily="34" charset="0"/>
                <a:ea typeface="楷体_GB2312" pitchFamily="49" charset="-122"/>
              </a:defRPr>
            </a:lvl6pPr>
            <a:lvl7pPr marL="1390650" indent="-476250" fontAlgn="base">
              <a:spcBef>
                <a:spcPct val="0"/>
              </a:spcBef>
              <a:spcAft>
                <a:spcPct val="0"/>
              </a:spcAft>
              <a:defRPr sz="3600" b="1">
                <a:solidFill>
                  <a:schemeClr val="tx2"/>
                </a:solidFill>
                <a:latin typeface="Arial Narrow" pitchFamily="34" charset="0"/>
                <a:ea typeface="楷体_GB2312" pitchFamily="49" charset="-122"/>
              </a:defRPr>
            </a:lvl7pPr>
            <a:lvl8pPr marL="1847850" indent="-476250" fontAlgn="base">
              <a:spcBef>
                <a:spcPct val="0"/>
              </a:spcBef>
              <a:spcAft>
                <a:spcPct val="0"/>
              </a:spcAft>
              <a:defRPr sz="3600" b="1">
                <a:solidFill>
                  <a:schemeClr val="tx2"/>
                </a:solidFill>
                <a:latin typeface="Arial Narrow" pitchFamily="34" charset="0"/>
                <a:ea typeface="楷体_GB2312" pitchFamily="49" charset="-122"/>
              </a:defRPr>
            </a:lvl8pPr>
            <a:lvl9pPr marL="2305050" indent="-47625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200" kern="0">
                <a:solidFill>
                  <a:srgbClr val="000000"/>
                </a:solidFill>
              </a:rPr>
              <a:t>（</a:t>
            </a:r>
            <a:r>
              <a:rPr lang="en-US" altLang="zh-CN" sz="2200" kern="0">
                <a:solidFill>
                  <a:srgbClr val="000000"/>
                </a:solidFill>
              </a:rPr>
              <a:t>3</a:t>
            </a:r>
            <a:r>
              <a:rPr lang="zh-CN" altLang="en-US" sz="2200" kern="0">
                <a:solidFill>
                  <a:srgbClr val="000000"/>
                </a:solidFill>
              </a:rPr>
              <a:t>）求放大电路动态指标</a:t>
            </a:r>
          </a:p>
        </p:txBody>
      </p:sp>
      <p:sp>
        <p:nvSpPr>
          <p:cNvPr id="60421" name="Rectangle 47">
            <a:hlinkClick r:id="rId3" action="ppaction://hlinksldjump"/>
          </p:cNvPr>
          <p:cNvSpPr>
            <a:spLocks noChangeArrowheads="1"/>
          </p:cNvSpPr>
          <p:nvPr/>
        </p:nvSpPr>
        <p:spPr bwMode="auto">
          <a:xfrm>
            <a:off x="528638" y="739775"/>
            <a:ext cx="7931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800000"/>
                </a:solidFill>
                <a:latin typeface="Arial Narrow" panose="020B0606020202030204" pitchFamily="34" charset="0"/>
                <a:ea typeface="黑体" panose="02010609060101010101" pitchFamily="49" charset="-122"/>
              </a:rPr>
              <a:t>2. </a:t>
            </a:r>
            <a:r>
              <a:rPr lang="zh-CN" altLang="en-US" sz="2400" b="1">
                <a:solidFill>
                  <a:srgbClr val="800000"/>
                </a:solidFill>
                <a:latin typeface="Arial Narrow" panose="020B0606020202030204" pitchFamily="34" charset="0"/>
                <a:ea typeface="黑体" panose="02010609060101010101" pitchFamily="49" charset="-122"/>
              </a:rPr>
              <a:t>用</a:t>
            </a:r>
            <a:r>
              <a:rPr lang="en-US" altLang="zh-CN" sz="2400" b="1">
                <a:solidFill>
                  <a:srgbClr val="800000"/>
                </a:solidFill>
                <a:latin typeface="Arial Narrow" panose="020B0606020202030204" pitchFamily="34" charset="0"/>
                <a:ea typeface="黑体" panose="02010609060101010101" pitchFamily="49" charset="-122"/>
              </a:rPr>
              <a:t>H</a:t>
            </a:r>
            <a:r>
              <a:rPr lang="zh-CN" altLang="en-US" sz="2400" b="1">
                <a:solidFill>
                  <a:srgbClr val="800000"/>
                </a:solidFill>
                <a:latin typeface="Arial Narrow" panose="020B0606020202030204" pitchFamily="34" charset="0"/>
                <a:ea typeface="黑体" panose="02010609060101010101" pitchFamily="49" charset="-122"/>
              </a:rPr>
              <a:t>参数小信号模型分析基本共射极放大电路</a:t>
            </a:r>
          </a:p>
        </p:txBody>
      </p:sp>
      <p:pic>
        <p:nvPicPr>
          <p:cNvPr id="60422" name="Picture 49" descr="4313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3075" y="1196975"/>
            <a:ext cx="4718050" cy="213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4" name="Object 50"/>
          <p:cNvGraphicFramePr>
            <a:graphicFrameLocks noChangeAspect="1"/>
          </p:cNvGraphicFramePr>
          <p:nvPr/>
        </p:nvGraphicFramePr>
        <p:xfrm>
          <a:off x="2019300" y="1628775"/>
          <a:ext cx="1831975" cy="1846263"/>
        </p:xfrm>
        <a:graphic>
          <a:graphicData uri="http://schemas.openxmlformats.org/presentationml/2006/ole">
            <mc:AlternateContent xmlns:mc="http://schemas.openxmlformats.org/markup-compatibility/2006">
              <mc:Choice xmlns:v="urn:schemas-microsoft-com:vml" Requires="v">
                <p:oleObj spid="_x0000_s31756" name="公式" r:id="rId5" imgW="1028700" imgH="1028700" progId="Equation.3">
                  <p:embed/>
                </p:oleObj>
              </mc:Choice>
              <mc:Fallback>
                <p:oleObj name="公式" r:id="rId5" imgW="1028700" imgH="1028700" progId="Equation.3">
                  <p:embed/>
                  <p:pic>
                    <p:nvPicPr>
                      <p:cNvPr id="24" name="Object 5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19300" y="1628775"/>
                        <a:ext cx="1831975" cy="184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 name="Text Box 67"/>
          <p:cNvSpPr txBox="1">
            <a:spLocks noChangeAspect="1" noChangeArrowheads="1"/>
          </p:cNvSpPr>
          <p:nvPr/>
        </p:nvSpPr>
        <p:spPr bwMode="auto">
          <a:xfrm>
            <a:off x="719138" y="4652963"/>
            <a:ext cx="304800" cy="365125"/>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zh-CN" sz="2400" b="1">
                <a:solidFill>
                  <a:srgbClr val="000000"/>
                </a:solidFill>
                <a:latin typeface="楷体_GB2312" pitchFamily="49" charset="-122"/>
                <a:ea typeface="楷体_GB2312" pitchFamily="49" charset="-122"/>
              </a:rPr>
              <a:t>令</a:t>
            </a:r>
            <a:endParaRPr kumimoji="1" lang="zh-CN" altLang="en-US" sz="2400" b="1" i="1">
              <a:solidFill>
                <a:srgbClr val="000000"/>
              </a:solidFill>
              <a:latin typeface="楷体_GB2312" pitchFamily="49" charset="-122"/>
              <a:ea typeface="楷体_GB2312" pitchFamily="49" charset="-122"/>
            </a:endParaRPr>
          </a:p>
        </p:txBody>
      </p:sp>
      <p:graphicFrame>
        <p:nvGraphicFramePr>
          <p:cNvPr id="26" name="Object 68"/>
          <p:cNvGraphicFramePr>
            <a:graphicFrameLocks noChangeAspect="1"/>
          </p:cNvGraphicFramePr>
          <p:nvPr/>
        </p:nvGraphicFramePr>
        <p:xfrm>
          <a:off x="1079500" y="4652963"/>
          <a:ext cx="812800" cy="431800"/>
        </p:xfrm>
        <a:graphic>
          <a:graphicData uri="http://schemas.openxmlformats.org/presentationml/2006/ole">
            <mc:AlternateContent xmlns:mc="http://schemas.openxmlformats.org/markup-compatibility/2006">
              <mc:Choice xmlns:v="urn:schemas-microsoft-com:vml" Requires="v">
                <p:oleObj spid="_x0000_s31757" name="公式" r:id="rId7" imgW="406048" imgH="215713" progId="Equation.3">
                  <p:embed/>
                </p:oleObj>
              </mc:Choice>
              <mc:Fallback>
                <p:oleObj name="公式" r:id="rId7" imgW="406048" imgH="215713" progId="Equation.3">
                  <p:embed/>
                  <p:pic>
                    <p:nvPicPr>
                      <p:cNvPr id="26" name="Object 6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9500" y="4652963"/>
                        <a:ext cx="8128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7" name="AutoShape 69"/>
          <p:cNvSpPr>
            <a:spLocks noChangeArrowheads="1"/>
          </p:cNvSpPr>
          <p:nvPr/>
        </p:nvSpPr>
        <p:spPr bwMode="auto">
          <a:xfrm>
            <a:off x="2014538" y="4827588"/>
            <a:ext cx="381000" cy="114300"/>
          </a:xfrm>
          <a:prstGeom prst="rightArrow">
            <a:avLst>
              <a:gd name="adj1" fmla="val 50000"/>
              <a:gd name="adj2" fmla="val 83333"/>
            </a:avLst>
          </a:prstGeom>
          <a:solidFill>
            <a:srgbClr val="00CC99"/>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graphicFrame>
        <p:nvGraphicFramePr>
          <p:cNvPr id="28" name="Object 70"/>
          <p:cNvGraphicFramePr>
            <a:graphicFrameLocks noChangeAspect="1"/>
          </p:cNvGraphicFramePr>
          <p:nvPr/>
        </p:nvGraphicFramePr>
        <p:xfrm>
          <a:off x="2484438" y="4652963"/>
          <a:ext cx="785812" cy="457200"/>
        </p:xfrm>
        <a:graphic>
          <a:graphicData uri="http://schemas.openxmlformats.org/presentationml/2006/ole">
            <mc:AlternateContent xmlns:mc="http://schemas.openxmlformats.org/markup-compatibility/2006">
              <mc:Choice xmlns:v="urn:schemas-microsoft-com:vml" Requires="v">
                <p:oleObj spid="_x0000_s31758" name="公式" r:id="rId9" imgW="393529" imgH="228501" progId="Equation.3">
                  <p:embed/>
                </p:oleObj>
              </mc:Choice>
              <mc:Fallback>
                <p:oleObj name="公式" r:id="rId9" imgW="393529" imgH="228501" progId="Equation.3">
                  <p:embed/>
                  <p:pic>
                    <p:nvPicPr>
                      <p:cNvPr id="28" name="Object 7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84438" y="4652963"/>
                        <a:ext cx="785812"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 name="AutoShape 71"/>
          <p:cNvSpPr>
            <a:spLocks noChangeArrowheads="1"/>
          </p:cNvSpPr>
          <p:nvPr/>
        </p:nvSpPr>
        <p:spPr bwMode="auto">
          <a:xfrm>
            <a:off x="1995488" y="5332413"/>
            <a:ext cx="381000" cy="114300"/>
          </a:xfrm>
          <a:prstGeom prst="rightArrow">
            <a:avLst>
              <a:gd name="adj1" fmla="val 50000"/>
              <a:gd name="adj2" fmla="val 83333"/>
            </a:avLst>
          </a:prstGeom>
          <a:solidFill>
            <a:srgbClr val="00CC99"/>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graphicFrame>
        <p:nvGraphicFramePr>
          <p:cNvPr id="30" name="Object 72"/>
          <p:cNvGraphicFramePr>
            <a:graphicFrameLocks noChangeAspect="1"/>
          </p:cNvGraphicFramePr>
          <p:nvPr/>
        </p:nvGraphicFramePr>
        <p:xfrm>
          <a:off x="2411413" y="5157788"/>
          <a:ext cx="1141412" cy="457200"/>
        </p:xfrm>
        <a:graphic>
          <a:graphicData uri="http://schemas.openxmlformats.org/presentationml/2006/ole">
            <mc:AlternateContent xmlns:mc="http://schemas.openxmlformats.org/markup-compatibility/2006">
              <mc:Choice xmlns:v="urn:schemas-microsoft-com:vml" Requires="v">
                <p:oleObj spid="_x0000_s31759" name="公式" r:id="rId11" imgW="571252" imgH="228501" progId="Equation.3">
                  <p:embed/>
                </p:oleObj>
              </mc:Choice>
              <mc:Fallback>
                <p:oleObj name="公式" r:id="rId11" imgW="571252" imgH="228501" progId="Equation.3">
                  <p:embed/>
                  <p:pic>
                    <p:nvPicPr>
                      <p:cNvPr id="30" name="Object 7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11413" y="5157788"/>
                        <a:ext cx="1141412"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1" name="Group 73"/>
          <p:cNvGrpSpPr>
            <a:grpSpLocks/>
          </p:cNvGrpSpPr>
          <p:nvPr/>
        </p:nvGrpSpPr>
        <p:grpSpPr bwMode="auto">
          <a:xfrm>
            <a:off x="971550" y="5734050"/>
            <a:ext cx="2057400" cy="401638"/>
            <a:chOff x="720" y="3600"/>
            <a:chExt cx="1296" cy="253"/>
          </a:xfrm>
        </p:grpSpPr>
        <p:sp>
          <p:nvSpPr>
            <p:cNvPr id="60434" name="Text Box 74"/>
            <p:cNvSpPr txBox="1">
              <a:spLocks noChangeArrowheads="1"/>
            </p:cNvSpPr>
            <p:nvPr/>
          </p:nvSpPr>
          <p:spPr bwMode="auto">
            <a:xfrm>
              <a:off x="1248" y="3600"/>
              <a:ext cx="768" cy="253"/>
            </a:xfrm>
            <a:prstGeom prst="rect">
              <a:avLst/>
            </a:prstGeom>
            <a:noFill/>
            <a:ln>
              <a:noFill/>
            </a:ln>
            <a:effectLst/>
            <a:extLst>
              <a:ext uri="{909E8E84-426E-40DD-AFC4-6F175D3DCCD1}">
                <a14:hiddenFill xmlns:a14="http://schemas.microsoft.com/office/drawing/2010/main">
                  <a:solidFill>
                    <a:srgbClr val="CCEC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3600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spcBef>
                  <a:spcPct val="50000"/>
                </a:spcBef>
              </a:pP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25000">
                  <a:solidFill>
                    <a:srgbClr val="000000"/>
                  </a:solidFill>
                  <a:latin typeface="Times New Roman" panose="02020603050405020304" pitchFamily="18" charset="0"/>
                  <a:ea typeface="楷体_GB2312" pitchFamily="49" charset="-122"/>
                </a:rPr>
                <a:t>o </a:t>
              </a:r>
              <a:r>
                <a:rPr kumimoji="1" lang="en-US" altLang="zh-CN" sz="2400" b="1">
                  <a:solidFill>
                    <a:srgbClr val="000000"/>
                  </a:solidFill>
                  <a:latin typeface="Times New Roman" panose="02020603050405020304" pitchFamily="18" charset="0"/>
                  <a:ea typeface="楷体_GB2312" pitchFamily="49" charset="-122"/>
                </a:rPr>
                <a:t>=  </a:t>
              </a: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25000">
                  <a:solidFill>
                    <a:srgbClr val="000000"/>
                  </a:solidFill>
                  <a:latin typeface="Times New Roman" panose="02020603050405020304" pitchFamily="18" charset="0"/>
                  <a:ea typeface="楷体_GB2312" pitchFamily="49" charset="-122"/>
                </a:rPr>
                <a:t>c </a:t>
              </a:r>
              <a:endParaRPr kumimoji="1" lang="en-US" altLang="zh-CN" sz="2400" b="1" i="1">
                <a:solidFill>
                  <a:srgbClr val="000000"/>
                </a:solidFill>
                <a:latin typeface="Times New Roman" panose="02020603050405020304" pitchFamily="18" charset="0"/>
                <a:ea typeface="楷体_GB2312" pitchFamily="49" charset="-122"/>
              </a:endParaRPr>
            </a:p>
          </p:txBody>
        </p:sp>
        <p:sp>
          <p:nvSpPr>
            <p:cNvPr id="60435" name="Text Box 75"/>
            <p:cNvSpPr txBox="1">
              <a:spLocks noChangeArrowheads="1"/>
            </p:cNvSpPr>
            <p:nvPr/>
          </p:nvSpPr>
          <p:spPr bwMode="auto">
            <a:xfrm>
              <a:off x="720" y="3600"/>
              <a:ext cx="672" cy="230"/>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zh-CN" sz="2400" b="1">
                  <a:solidFill>
                    <a:srgbClr val="000000"/>
                  </a:solidFill>
                  <a:latin typeface="Times New Roman" panose="02020603050405020304" pitchFamily="18" charset="0"/>
                  <a:ea typeface="楷体_GB2312" pitchFamily="49" charset="-122"/>
                </a:rPr>
                <a:t>所以</a:t>
              </a:r>
              <a:endParaRPr kumimoji="1" lang="zh-CN" altLang="en-US" sz="2400" b="1" i="1">
                <a:solidFill>
                  <a:srgbClr val="000000"/>
                </a:solidFill>
                <a:latin typeface="Times New Roman" panose="02020603050405020304" pitchFamily="18" charset="0"/>
                <a:ea typeface="楷体_GB2312" pitchFamily="49" charset="-122"/>
              </a:endParaRPr>
            </a:p>
          </p:txBody>
        </p:sp>
      </p:grpSp>
      <p:graphicFrame>
        <p:nvGraphicFramePr>
          <p:cNvPr id="34" name="Object 76"/>
          <p:cNvGraphicFramePr>
            <a:graphicFrameLocks noChangeAspect="1"/>
          </p:cNvGraphicFramePr>
          <p:nvPr/>
        </p:nvGraphicFramePr>
        <p:xfrm>
          <a:off x="2070100" y="3681413"/>
          <a:ext cx="1854200" cy="917575"/>
        </p:xfrm>
        <a:graphic>
          <a:graphicData uri="http://schemas.openxmlformats.org/presentationml/2006/ole">
            <mc:AlternateContent xmlns:mc="http://schemas.openxmlformats.org/markup-compatibility/2006">
              <mc:Choice xmlns:v="urn:schemas-microsoft-com:vml" Requires="v">
                <p:oleObj spid="_x0000_s31760" name="公式" r:id="rId13" imgW="1016000" imgH="508000" progId="Equation.3">
                  <p:embed/>
                </p:oleObj>
              </mc:Choice>
              <mc:Fallback>
                <p:oleObj name="公式" r:id="rId13" imgW="1016000" imgH="508000" progId="Equation.3">
                  <p:embed/>
                  <p:pic>
                    <p:nvPicPr>
                      <p:cNvPr id="34" name="Object 7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070100" y="3681413"/>
                        <a:ext cx="1854200"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 name="Rectangle 77"/>
          <p:cNvSpPr>
            <a:spLocks noChangeArrowheads="1"/>
          </p:cNvSpPr>
          <p:nvPr/>
        </p:nvSpPr>
        <p:spPr bwMode="auto">
          <a:xfrm>
            <a:off x="576263" y="3681413"/>
            <a:ext cx="234632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381000" indent="-3810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381000" indent="-3810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381000" indent="-3810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381000" indent="-3810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838200" indent="-3810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1295400" indent="-3810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1752600" indent="-3810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2209800" indent="-3810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200" b="1">
                <a:solidFill>
                  <a:srgbClr val="A50021"/>
                </a:solidFill>
                <a:latin typeface="楷体_GB2312" pitchFamily="49" charset="-122"/>
                <a:ea typeface="楷体_GB2312" pitchFamily="49" charset="-122"/>
              </a:rPr>
              <a:t>输出电阻</a:t>
            </a:r>
          </a:p>
        </p:txBody>
      </p:sp>
      <p:pic>
        <p:nvPicPr>
          <p:cNvPr id="36" name="Picture 78" descr="431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572000" y="3465513"/>
            <a:ext cx="4448175" cy="231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269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strips(downRight)">
                                      <p:cBhvr>
                                        <p:cTn id="7" dur="500"/>
                                        <p:tgtEl>
                                          <p:spTgt spid="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strips(downRight)">
                                      <p:cBhvr>
                                        <p:cTn id="12" dur="500"/>
                                        <p:tgtEl>
                                          <p:spTgt spid="3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strips(downRight)">
                                      <p:cBhvr>
                                        <p:cTn id="17" dur="500"/>
                                        <p:tgtEl>
                                          <p:spTgt spid="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box(in)">
                                      <p:cBhvr>
                                        <p:cTn id="22" dur="500"/>
                                        <p:tgtEl>
                                          <p:spTgt spid="3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strips(downRight)">
                                      <p:cBhvr>
                                        <p:cTn id="27" dur="500"/>
                                        <p:tgtEl>
                                          <p:spTgt spid="25"/>
                                        </p:tgtEl>
                                      </p:cBhvr>
                                    </p:animEffect>
                                  </p:childTnLst>
                                </p:cTn>
                              </p:par>
                            </p:childTnLst>
                          </p:cTn>
                        </p:par>
                        <p:par>
                          <p:cTn id="28" fill="hold" nodeType="afterGroup">
                            <p:stCondLst>
                              <p:cond delay="500"/>
                            </p:stCondLst>
                            <p:childTnLst>
                              <p:par>
                                <p:cTn id="29" presetID="18" presetClass="entr" presetSubtype="6"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strips(downRight)">
                                      <p:cBhvr>
                                        <p:cTn id="31" dur="500"/>
                                        <p:tgtEl>
                                          <p:spTgt spid="26"/>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8" presetClass="entr" presetSubtype="6" fill="hold" grpId="0" nodeType="click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strips(downRight)">
                                      <p:cBhvr>
                                        <p:cTn id="36" dur="500"/>
                                        <p:tgtEl>
                                          <p:spTgt spid="27"/>
                                        </p:tgtEl>
                                      </p:cBhvr>
                                    </p:animEffect>
                                  </p:childTnLst>
                                </p:cTn>
                              </p:par>
                            </p:childTnLst>
                          </p:cTn>
                        </p:par>
                        <p:par>
                          <p:cTn id="37" fill="hold" nodeType="afterGroup">
                            <p:stCondLst>
                              <p:cond delay="500"/>
                            </p:stCondLst>
                            <p:childTnLst>
                              <p:par>
                                <p:cTn id="38" presetID="18" presetClass="entr" presetSubtype="6" fill="hold" nodeType="after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strips(downRight)">
                                      <p:cBhvr>
                                        <p:cTn id="40" dur="500"/>
                                        <p:tgtEl>
                                          <p:spTgt spid="2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8" presetClass="entr" presetSubtype="6" fill="hold" grpId="0" nodeType="click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strips(downRight)">
                                      <p:cBhvr>
                                        <p:cTn id="45" dur="500"/>
                                        <p:tgtEl>
                                          <p:spTgt spid="29"/>
                                        </p:tgtEl>
                                      </p:cBhvr>
                                    </p:animEffect>
                                  </p:childTnLst>
                                </p:cTn>
                              </p:par>
                            </p:childTnLst>
                          </p:cTn>
                        </p:par>
                        <p:par>
                          <p:cTn id="46" fill="hold" nodeType="afterGroup">
                            <p:stCondLst>
                              <p:cond delay="500"/>
                            </p:stCondLst>
                            <p:childTnLst>
                              <p:par>
                                <p:cTn id="47" presetID="18" presetClass="entr" presetSubtype="6"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strips(downRight)">
                                      <p:cBhvr>
                                        <p:cTn id="49" dur="500"/>
                                        <p:tgtEl>
                                          <p:spTgt spid="30"/>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18" presetClass="entr" presetSubtype="6" fill="hold" nodeType="click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strips(downRight)">
                                      <p:cBhvr>
                                        <p:cTn id="5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animBg="1"/>
      <p:bldP spid="29" grpId="0" animBg="1"/>
      <p:bldP spid="3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7"/>
          <p:cNvSpPr>
            <a:spLocks noChangeArrowheads="1"/>
          </p:cNvSpPr>
          <p:nvPr/>
        </p:nvSpPr>
        <p:spPr bwMode="auto">
          <a:xfrm>
            <a:off x="250825" y="441325"/>
            <a:ext cx="8713788" cy="4318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25" name="Rectangle 7"/>
          <p:cNvSpPr>
            <a:spLocks noChangeArrowheads="1"/>
          </p:cNvSpPr>
          <p:nvPr/>
        </p:nvSpPr>
        <p:spPr bwMode="auto">
          <a:xfrm>
            <a:off x="503238" y="231775"/>
            <a:ext cx="549910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en-US" altLang="zh-CN" sz="1900" b="1">
                <a:solidFill>
                  <a:srgbClr val="000000"/>
                </a:solidFill>
                <a:latin typeface="Times New Roman" panose="02020603050405020304" pitchFamily="18" charset="0"/>
                <a:ea typeface="楷体_GB2312" pitchFamily="49" charset="-122"/>
              </a:rPr>
              <a:t>             1.  </a:t>
            </a:r>
            <a:r>
              <a:rPr lang="zh-CN" altLang="en-US" sz="1900" b="1">
                <a:solidFill>
                  <a:srgbClr val="000000"/>
                </a:solidFill>
                <a:latin typeface="Times New Roman" panose="02020603050405020304" pitchFamily="18" charset="0"/>
                <a:ea typeface="楷体_GB2312" pitchFamily="49" charset="-122"/>
              </a:rPr>
              <a:t>放大电路如图所示。已知</a:t>
            </a:r>
            <a:r>
              <a:rPr lang="en-US" altLang="zh-CN" sz="1900" b="1">
                <a:solidFill>
                  <a:srgbClr val="000000"/>
                </a:solidFill>
                <a:latin typeface="Times New Roman" panose="02020603050405020304" pitchFamily="18" charset="0"/>
                <a:ea typeface="楷体_GB2312" pitchFamily="49" charset="-122"/>
              </a:rPr>
              <a:t>BJT</a:t>
            </a:r>
            <a:r>
              <a:rPr lang="zh-CN" altLang="en-US" sz="1900" b="1">
                <a:solidFill>
                  <a:srgbClr val="000000"/>
                </a:solidFill>
                <a:latin typeface="Times New Roman" panose="02020603050405020304" pitchFamily="18" charset="0"/>
                <a:ea typeface="楷体_GB2312" pitchFamily="49" charset="-122"/>
              </a:rPr>
              <a:t>的 </a:t>
            </a:r>
            <a:r>
              <a:rPr lang="en-US" altLang="zh-CN" sz="1900" b="1" i="1">
                <a:solidFill>
                  <a:srgbClr val="000000"/>
                </a:solidFill>
                <a:latin typeface="Times New Roman" panose="02020603050405020304" pitchFamily="18" charset="0"/>
                <a:ea typeface="楷体_GB2312" pitchFamily="49" charset="-122"/>
              </a:rPr>
              <a:t>ß</a:t>
            </a:r>
            <a:r>
              <a:rPr lang="en-US" altLang="zh-CN" sz="1900" b="1">
                <a:solidFill>
                  <a:srgbClr val="000000"/>
                </a:solidFill>
                <a:latin typeface="Times New Roman" panose="02020603050405020304" pitchFamily="18" charset="0"/>
                <a:ea typeface="楷体_GB2312" pitchFamily="49" charset="-122"/>
              </a:rPr>
              <a:t>=80</a:t>
            </a:r>
            <a:r>
              <a:rPr lang="zh-CN" altLang="en-US" sz="1900" b="1">
                <a:solidFill>
                  <a:srgbClr val="000000"/>
                </a:solidFill>
                <a:latin typeface="Times New Roman" panose="02020603050405020304" pitchFamily="18" charset="0"/>
                <a:ea typeface="楷体_GB2312" pitchFamily="49" charset="-122"/>
              </a:rPr>
              <a:t>， </a:t>
            </a:r>
            <a:r>
              <a:rPr lang="en-US" altLang="zh-CN" sz="1900" b="1" i="1">
                <a:solidFill>
                  <a:srgbClr val="000000"/>
                </a:solidFill>
                <a:latin typeface="Times New Roman" panose="02020603050405020304" pitchFamily="18" charset="0"/>
                <a:ea typeface="楷体_GB2312" pitchFamily="49" charset="-122"/>
              </a:rPr>
              <a:t>R</a:t>
            </a:r>
            <a:r>
              <a:rPr lang="en-US" altLang="zh-CN" sz="1900" b="1" baseline="-25000">
                <a:solidFill>
                  <a:srgbClr val="000000"/>
                </a:solidFill>
                <a:latin typeface="Times New Roman" panose="02020603050405020304" pitchFamily="18" charset="0"/>
                <a:ea typeface="楷体_GB2312" pitchFamily="49" charset="-122"/>
              </a:rPr>
              <a:t>b</a:t>
            </a:r>
            <a:r>
              <a:rPr lang="en-US" altLang="zh-CN" sz="1900" b="1">
                <a:solidFill>
                  <a:srgbClr val="000000"/>
                </a:solidFill>
                <a:latin typeface="Times New Roman" panose="02020603050405020304" pitchFamily="18" charset="0"/>
                <a:ea typeface="楷体_GB2312" pitchFamily="49" charset="-122"/>
              </a:rPr>
              <a:t>=300k</a:t>
            </a:r>
            <a:r>
              <a:rPr lang="en-US" altLang="zh-CN" sz="1900" b="1">
                <a:solidFill>
                  <a:srgbClr val="000000"/>
                </a:solidFill>
                <a:latin typeface="Times New Roman" panose="02020603050405020304" pitchFamily="18" charset="0"/>
                <a:ea typeface="楷体_GB2312" pitchFamily="49" charset="-122"/>
                <a:sym typeface="Symbol" panose="05050102010706020507" pitchFamily="18" charset="2"/>
              </a:rPr>
              <a:t></a:t>
            </a:r>
            <a:r>
              <a:rPr lang="en-US" altLang="zh-CN" sz="1900" b="1">
                <a:solidFill>
                  <a:srgbClr val="000000"/>
                </a:solidFill>
                <a:latin typeface="Times New Roman" panose="02020603050405020304" pitchFamily="18" charset="0"/>
                <a:ea typeface="楷体_GB2312" pitchFamily="49" charset="-122"/>
              </a:rPr>
              <a:t> </a:t>
            </a:r>
            <a:r>
              <a:rPr lang="zh-CN" altLang="en-US" sz="1900" b="1">
                <a:solidFill>
                  <a:srgbClr val="000000"/>
                </a:solidFill>
                <a:latin typeface="Times New Roman" panose="02020603050405020304" pitchFamily="18" charset="0"/>
                <a:ea typeface="楷体_GB2312" pitchFamily="49" charset="-122"/>
              </a:rPr>
              <a:t>， </a:t>
            </a:r>
            <a:r>
              <a:rPr lang="en-US" altLang="zh-CN" sz="1900" b="1" i="1">
                <a:solidFill>
                  <a:srgbClr val="000000"/>
                </a:solidFill>
                <a:latin typeface="Times New Roman" panose="02020603050405020304" pitchFamily="18" charset="0"/>
                <a:ea typeface="楷体_GB2312" pitchFamily="49" charset="-122"/>
              </a:rPr>
              <a:t>R</a:t>
            </a:r>
            <a:r>
              <a:rPr lang="en-US" altLang="zh-CN" sz="1900" b="1" baseline="-25000">
                <a:solidFill>
                  <a:srgbClr val="000000"/>
                </a:solidFill>
                <a:latin typeface="Times New Roman" panose="02020603050405020304" pitchFamily="18" charset="0"/>
                <a:ea typeface="楷体_GB2312" pitchFamily="49" charset="-122"/>
              </a:rPr>
              <a:t>c</a:t>
            </a:r>
            <a:r>
              <a:rPr lang="en-US" altLang="zh-CN" sz="1900" b="1">
                <a:solidFill>
                  <a:srgbClr val="000000"/>
                </a:solidFill>
                <a:latin typeface="Times New Roman" panose="02020603050405020304" pitchFamily="18" charset="0"/>
                <a:ea typeface="楷体_GB2312" pitchFamily="49" charset="-122"/>
              </a:rPr>
              <a:t>=2k</a:t>
            </a:r>
            <a:r>
              <a:rPr lang="en-US" altLang="zh-CN" sz="1900" b="1">
                <a:solidFill>
                  <a:srgbClr val="000000"/>
                </a:solidFill>
                <a:latin typeface="Times New Roman" panose="02020603050405020304" pitchFamily="18" charset="0"/>
                <a:ea typeface="楷体_GB2312" pitchFamily="49" charset="-122"/>
                <a:sym typeface="Symbol" panose="05050102010706020507" pitchFamily="18" charset="2"/>
              </a:rPr>
              <a:t></a:t>
            </a:r>
            <a:r>
              <a:rPr lang="zh-CN" altLang="en-US" sz="1900" b="1">
                <a:solidFill>
                  <a:srgbClr val="000000"/>
                </a:solidFill>
                <a:latin typeface="Times New Roman" panose="02020603050405020304" pitchFamily="18" charset="0"/>
                <a:ea typeface="楷体_GB2312" pitchFamily="49" charset="-122"/>
              </a:rPr>
              <a:t>， </a:t>
            </a:r>
            <a:r>
              <a:rPr lang="en-US" altLang="zh-CN" sz="1900" b="1" i="1">
                <a:solidFill>
                  <a:srgbClr val="000000"/>
                </a:solidFill>
                <a:latin typeface="Times New Roman" panose="02020603050405020304" pitchFamily="18" charset="0"/>
                <a:ea typeface="楷体_GB2312" pitchFamily="49" charset="-122"/>
              </a:rPr>
              <a:t>V</a:t>
            </a:r>
            <a:r>
              <a:rPr lang="en-US" altLang="zh-CN" sz="1900" b="1" baseline="-25000">
                <a:solidFill>
                  <a:srgbClr val="000000"/>
                </a:solidFill>
                <a:latin typeface="Times New Roman" panose="02020603050405020304" pitchFamily="18" charset="0"/>
                <a:ea typeface="楷体_GB2312" pitchFamily="49" charset="-122"/>
              </a:rPr>
              <a:t>CC</a:t>
            </a:r>
            <a:r>
              <a:rPr lang="en-US" altLang="zh-CN" sz="1900" b="1">
                <a:solidFill>
                  <a:srgbClr val="000000"/>
                </a:solidFill>
                <a:latin typeface="Times New Roman" panose="02020603050405020304" pitchFamily="18" charset="0"/>
                <a:ea typeface="楷体_GB2312" pitchFamily="49" charset="-122"/>
              </a:rPr>
              <a:t>= +12V</a:t>
            </a:r>
            <a:r>
              <a:rPr lang="zh-CN" altLang="en-US" sz="1900" b="1">
                <a:solidFill>
                  <a:srgbClr val="000000"/>
                </a:solidFill>
                <a:latin typeface="Times New Roman" panose="02020603050405020304" pitchFamily="18" charset="0"/>
                <a:ea typeface="楷体_GB2312" pitchFamily="49" charset="-122"/>
              </a:rPr>
              <a:t>，求：</a:t>
            </a:r>
          </a:p>
        </p:txBody>
      </p:sp>
      <p:sp>
        <p:nvSpPr>
          <p:cNvPr id="26" name="Rectangle 8"/>
          <p:cNvSpPr>
            <a:spLocks noChangeArrowheads="1"/>
          </p:cNvSpPr>
          <p:nvPr/>
        </p:nvSpPr>
        <p:spPr bwMode="auto">
          <a:xfrm>
            <a:off x="323850" y="981075"/>
            <a:ext cx="5903913"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zh-CN" altLang="en-US" sz="1900" b="1">
                <a:solidFill>
                  <a:srgbClr val="000000"/>
                </a:solidFill>
                <a:latin typeface="Times New Roman" panose="02020603050405020304" pitchFamily="18" charset="0"/>
                <a:ea typeface="楷体_GB2312" pitchFamily="49" charset="-122"/>
              </a:rPr>
              <a:t>（</a:t>
            </a:r>
            <a:r>
              <a:rPr lang="en-US" altLang="zh-CN" sz="1900" b="1">
                <a:solidFill>
                  <a:srgbClr val="000000"/>
                </a:solidFill>
                <a:latin typeface="Times New Roman" panose="02020603050405020304" pitchFamily="18" charset="0"/>
                <a:ea typeface="楷体_GB2312" pitchFamily="49" charset="-122"/>
              </a:rPr>
              <a:t>1</a:t>
            </a:r>
            <a:r>
              <a:rPr lang="zh-CN" altLang="en-US" sz="1900" b="1">
                <a:solidFill>
                  <a:srgbClr val="000000"/>
                </a:solidFill>
                <a:latin typeface="Times New Roman" panose="02020603050405020304" pitchFamily="18" charset="0"/>
                <a:ea typeface="楷体_GB2312" pitchFamily="49" charset="-122"/>
              </a:rPr>
              <a:t>）放大电路的</a:t>
            </a:r>
            <a:r>
              <a:rPr lang="en-US" altLang="zh-CN" sz="1900" b="1" i="1">
                <a:solidFill>
                  <a:srgbClr val="000000"/>
                </a:solidFill>
                <a:latin typeface="Times New Roman" panose="02020603050405020304" pitchFamily="18" charset="0"/>
                <a:ea typeface="楷体_GB2312" pitchFamily="49" charset="-122"/>
              </a:rPr>
              <a:t>Q</a:t>
            </a:r>
            <a:r>
              <a:rPr lang="zh-CN" altLang="en-US" sz="1900" b="1">
                <a:solidFill>
                  <a:srgbClr val="000000"/>
                </a:solidFill>
                <a:latin typeface="Times New Roman" panose="02020603050405020304" pitchFamily="18" charset="0"/>
                <a:ea typeface="楷体_GB2312" pitchFamily="49" charset="-122"/>
              </a:rPr>
              <a:t>点。此时</a:t>
            </a:r>
            <a:r>
              <a:rPr lang="en-US" altLang="zh-CN" sz="1900" b="1">
                <a:solidFill>
                  <a:srgbClr val="000000"/>
                </a:solidFill>
                <a:latin typeface="Times New Roman" panose="02020603050405020304" pitchFamily="18" charset="0"/>
                <a:ea typeface="楷体_GB2312" pitchFamily="49" charset="-122"/>
              </a:rPr>
              <a:t>BJT</a:t>
            </a:r>
            <a:r>
              <a:rPr lang="zh-CN" altLang="en-US" sz="1900" b="1">
                <a:solidFill>
                  <a:srgbClr val="000000"/>
                </a:solidFill>
                <a:latin typeface="Times New Roman" panose="02020603050405020304" pitchFamily="18" charset="0"/>
                <a:ea typeface="楷体_GB2312" pitchFamily="49" charset="-122"/>
              </a:rPr>
              <a:t>工作在哪个区域？</a:t>
            </a:r>
          </a:p>
        </p:txBody>
      </p:sp>
      <p:sp>
        <p:nvSpPr>
          <p:cNvPr id="27" name="Rectangle 9"/>
          <p:cNvSpPr>
            <a:spLocks noChangeArrowheads="1"/>
          </p:cNvSpPr>
          <p:nvPr/>
        </p:nvSpPr>
        <p:spPr bwMode="auto">
          <a:xfrm>
            <a:off x="323850" y="1376363"/>
            <a:ext cx="54356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zh-CN" altLang="en-US" sz="1900" b="1">
                <a:solidFill>
                  <a:srgbClr val="000000"/>
                </a:solidFill>
                <a:latin typeface="Times New Roman" panose="02020603050405020304" pitchFamily="18" charset="0"/>
                <a:ea typeface="楷体_GB2312" pitchFamily="49" charset="-122"/>
              </a:rPr>
              <a:t>（</a:t>
            </a:r>
            <a:r>
              <a:rPr lang="en-US" altLang="zh-CN" sz="1900" b="1">
                <a:solidFill>
                  <a:srgbClr val="000000"/>
                </a:solidFill>
                <a:latin typeface="Times New Roman" panose="02020603050405020304" pitchFamily="18" charset="0"/>
                <a:ea typeface="楷体_GB2312" pitchFamily="49" charset="-122"/>
              </a:rPr>
              <a:t>2</a:t>
            </a:r>
            <a:r>
              <a:rPr lang="zh-CN" altLang="en-US" sz="1900" b="1">
                <a:solidFill>
                  <a:srgbClr val="000000"/>
                </a:solidFill>
                <a:latin typeface="Times New Roman" panose="02020603050405020304" pitchFamily="18" charset="0"/>
                <a:ea typeface="楷体_GB2312" pitchFamily="49" charset="-122"/>
              </a:rPr>
              <a:t>）当</a:t>
            </a:r>
            <a:r>
              <a:rPr lang="en-US" altLang="zh-CN" sz="1900" b="1" i="1">
                <a:solidFill>
                  <a:srgbClr val="000000"/>
                </a:solidFill>
                <a:latin typeface="Times New Roman" panose="02020603050405020304" pitchFamily="18" charset="0"/>
                <a:ea typeface="楷体_GB2312" pitchFamily="49" charset="-122"/>
              </a:rPr>
              <a:t>R</a:t>
            </a:r>
            <a:r>
              <a:rPr lang="en-US" altLang="zh-CN" sz="1900" b="1" baseline="-25000">
                <a:solidFill>
                  <a:srgbClr val="000000"/>
                </a:solidFill>
                <a:latin typeface="Times New Roman" panose="02020603050405020304" pitchFamily="18" charset="0"/>
                <a:ea typeface="楷体_GB2312" pitchFamily="49" charset="-122"/>
              </a:rPr>
              <a:t>b</a:t>
            </a:r>
            <a:r>
              <a:rPr lang="en-US" altLang="zh-CN" sz="1900" b="1">
                <a:solidFill>
                  <a:srgbClr val="000000"/>
                </a:solidFill>
                <a:latin typeface="Times New Roman" panose="02020603050405020304" pitchFamily="18" charset="0"/>
                <a:ea typeface="楷体_GB2312" pitchFamily="49" charset="-122"/>
              </a:rPr>
              <a:t>=100k</a:t>
            </a:r>
            <a:r>
              <a:rPr lang="en-US" altLang="zh-CN" sz="1900" b="1">
                <a:solidFill>
                  <a:srgbClr val="000000"/>
                </a:solidFill>
                <a:latin typeface="Times New Roman" panose="02020603050405020304" pitchFamily="18" charset="0"/>
                <a:ea typeface="楷体_GB2312" pitchFamily="49" charset="-122"/>
                <a:sym typeface="Symbol" panose="05050102010706020507" pitchFamily="18" charset="2"/>
              </a:rPr>
              <a:t></a:t>
            </a:r>
            <a:r>
              <a:rPr lang="zh-CN" altLang="en-US" sz="1900" b="1">
                <a:solidFill>
                  <a:srgbClr val="000000"/>
                </a:solidFill>
                <a:latin typeface="Times New Roman" panose="02020603050405020304" pitchFamily="18" charset="0"/>
                <a:ea typeface="楷体_GB2312" pitchFamily="49" charset="-122"/>
              </a:rPr>
              <a:t>时，放大电路的</a:t>
            </a:r>
            <a:r>
              <a:rPr lang="en-US" altLang="zh-CN" sz="1900" b="1" i="1">
                <a:solidFill>
                  <a:srgbClr val="000000"/>
                </a:solidFill>
                <a:latin typeface="Times New Roman" panose="02020603050405020304" pitchFamily="18" charset="0"/>
                <a:ea typeface="楷体_GB2312" pitchFamily="49" charset="-122"/>
              </a:rPr>
              <a:t>Q</a:t>
            </a:r>
            <a:r>
              <a:rPr lang="zh-CN" altLang="en-US" sz="1900" b="1">
                <a:solidFill>
                  <a:srgbClr val="000000"/>
                </a:solidFill>
                <a:latin typeface="Times New Roman" panose="02020603050405020304" pitchFamily="18" charset="0"/>
                <a:ea typeface="楷体_GB2312" pitchFamily="49" charset="-122"/>
              </a:rPr>
              <a:t>点。此时</a:t>
            </a:r>
            <a:r>
              <a:rPr lang="en-US" altLang="zh-CN" sz="1900" b="1">
                <a:solidFill>
                  <a:srgbClr val="000000"/>
                </a:solidFill>
                <a:latin typeface="Times New Roman" panose="02020603050405020304" pitchFamily="18" charset="0"/>
                <a:ea typeface="楷体_GB2312" pitchFamily="49" charset="-122"/>
              </a:rPr>
              <a:t>BJT</a:t>
            </a:r>
            <a:r>
              <a:rPr lang="zh-CN" altLang="en-US" sz="1900" b="1">
                <a:solidFill>
                  <a:srgbClr val="000000"/>
                </a:solidFill>
                <a:latin typeface="Times New Roman" panose="02020603050405020304" pitchFamily="18" charset="0"/>
                <a:ea typeface="楷体_GB2312" pitchFamily="49" charset="-122"/>
              </a:rPr>
              <a:t>工作在哪个区域？（忽略</a:t>
            </a:r>
            <a:r>
              <a:rPr lang="en-US" altLang="zh-CN" sz="1900" b="1">
                <a:solidFill>
                  <a:srgbClr val="000000"/>
                </a:solidFill>
                <a:latin typeface="Times New Roman" panose="02020603050405020304" pitchFamily="18" charset="0"/>
                <a:ea typeface="楷体_GB2312" pitchFamily="49" charset="-122"/>
              </a:rPr>
              <a:t>BJT</a:t>
            </a:r>
            <a:r>
              <a:rPr lang="zh-CN" altLang="en-US" sz="1900" b="1">
                <a:solidFill>
                  <a:srgbClr val="000000"/>
                </a:solidFill>
                <a:latin typeface="Times New Roman" panose="02020603050405020304" pitchFamily="18" charset="0"/>
                <a:ea typeface="楷体_GB2312" pitchFamily="49" charset="-122"/>
              </a:rPr>
              <a:t>的饱和压降）</a:t>
            </a:r>
          </a:p>
        </p:txBody>
      </p:sp>
      <p:sp>
        <p:nvSpPr>
          <p:cNvPr id="28" name="Rectangle 10"/>
          <p:cNvSpPr>
            <a:spLocks noChangeArrowheads="1"/>
          </p:cNvSpPr>
          <p:nvPr/>
        </p:nvSpPr>
        <p:spPr bwMode="auto">
          <a:xfrm>
            <a:off x="407988" y="2230438"/>
            <a:ext cx="152400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1700" b="1">
                <a:solidFill>
                  <a:srgbClr val="FF0000"/>
                </a:solidFill>
                <a:latin typeface="Times New Roman" panose="02020603050405020304" pitchFamily="18" charset="0"/>
                <a:ea typeface="楷体_GB2312" pitchFamily="49" charset="-122"/>
              </a:rPr>
              <a:t>解：</a:t>
            </a:r>
            <a:r>
              <a:rPr lang="zh-CN" altLang="en-US" sz="1700" b="1">
                <a:solidFill>
                  <a:srgbClr val="000000"/>
                </a:solidFill>
                <a:latin typeface="Times New Roman" panose="02020603050405020304" pitchFamily="18" charset="0"/>
                <a:ea typeface="楷体_GB2312" pitchFamily="49" charset="-122"/>
              </a:rPr>
              <a:t>（</a:t>
            </a:r>
            <a:r>
              <a:rPr lang="en-US" altLang="zh-CN" sz="1700" b="1">
                <a:solidFill>
                  <a:srgbClr val="000000"/>
                </a:solidFill>
                <a:latin typeface="Times New Roman" panose="02020603050405020304" pitchFamily="18" charset="0"/>
                <a:ea typeface="楷体_GB2312" pitchFamily="49" charset="-122"/>
              </a:rPr>
              <a:t>1</a:t>
            </a:r>
            <a:r>
              <a:rPr lang="zh-CN" altLang="en-US" sz="1700" b="1">
                <a:solidFill>
                  <a:srgbClr val="000000"/>
                </a:solidFill>
                <a:latin typeface="Times New Roman" panose="02020603050405020304" pitchFamily="18" charset="0"/>
                <a:ea typeface="楷体_GB2312" pitchFamily="49" charset="-122"/>
              </a:rPr>
              <a:t>）</a:t>
            </a:r>
          </a:p>
        </p:txBody>
      </p:sp>
      <p:graphicFrame>
        <p:nvGraphicFramePr>
          <p:cNvPr id="29" name="Object 11"/>
          <p:cNvGraphicFramePr>
            <a:graphicFrameLocks noChangeAspect="1"/>
          </p:cNvGraphicFramePr>
          <p:nvPr/>
        </p:nvGraphicFramePr>
        <p:xfrm>
          <a:off x="1597025" y="2133600"/>
          <a:ext cx="3230563" cy="647700"/>
        </p:xfrm>
        <a:graphic>
          <a:graphicData uri="http://schemas.openxmlformats.org/presentationml/2006/ole">
            <mc:AlternateContent xmlns:mc="http://schemas.openxmlformats.org/markup-compatibility/2006">
              <mc:Choice xmlns:v="urn:schemas-microsoft-com:vml" Requires="v">
                <p:oleObj spid="_x0000_s32786" name="Equation" r:id="rId3" imgW="2146300" imgH="431800" progId="Equation.3">
                  <p:embed/>
                </p:oleObj>
              </mc:Choice>
              <mc:Fallback>
                <p:oleObj name="Equation" r:id="rId3" imgW="2146300" imgH="431800" progId="Equation.3">
                  <p:embed/>
                  <p:pic>
                    <p:nvPicPr>
                      <p:cNvPr id="29"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7025" y="2133600"/>
                        <a:ext cx="3230563"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 name="Rectangle 12"/>
          <p:cNvSpPr>
            <a:spLocks noChangeArrowheads="1"/>
          </p:cNvSpPr>
          <p:nvPr/>
        </p:nvSpPr>
        <p:spPr bwMode="auto">
          <a:xfrm>
            <a:off x="179388" y="4175125"/>
            <a:ext cx="2590800"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1700" b="1">
                <a:solidFill>
                  <a:srgbClr val="000000"/>
                </a:solidFill>
                <a:latin typeface="Times New Roman" panose="02020603050405020304" pitchFamily="18" charset="0"/>
                <a:ea typeface="楷体_GB2312" pitchFamily="49" charset="-122"/>
              </a:rPr>
              <a:t>（</a:t>
            </a:r>
            <a:r>
              <a:rPr lang="en-US" altLang="zh-CN" sz="1700" b="1">
                <a:solidFill>
                  <a:srgbClr val="000000"/>
                </a:solidFill>
                <a:latin typeface="Times New Roman" panose="02020603050405020304" pitchFamily="18" charset="0"/>
                <a:ea typeface="楷体_GB2312" pitchFamily="49" charset="-122"/>
              </a:rPr>
              <a:t>2</a:t>
            </a:r>
            <a:r>
              <a:rPr lang="zh-CN" altLang="en-US" sz="1700" b="1">
                <a:solidFill>
                  <a:srgbClr val="000000"/>
                </a:solidFill>
                <a:latin typeface="Times New Roman" panose="02020603050405020304" pitchFamily="18" charset="0"/>
                <a:ea typeface="楷体_GB2312" pitchFamily="49" charset="-122"/>
              </a:rPr>
              <a:t>）当</a:t>
            </a:r>
            <a:r>
              <a:rPr lang="en-US" altLang="zh-CN" sz="1700" b="1" i="1">
                <a:solidFill>
                  <a:srgbClr val="000000"/>
                </a:solidFill>
                <a:latin typeface="Times New Roman" panose="02020603050405020304" pitchFamily="18" charset="0"/>
                <a:ea typeface="楷体_GB2312" pitchFamily="49" charset="-122"/>
              </a:rPr>
              <a:t>R</a:t>
            </a:r>
            <a:r>
              <a:rPr lang="en-US" altLang="zh-CN" sz="1700" b="1" baseline="-25000">
                <a:solidFill>
                  <a:srgbClr val="000000"/>
                </a:solidFill>
                <a:latin typeface="Times New Roman" panose="02020603050405020304" pitchFamily="18" charset="0"/>
                <a:ea typeface="楷体_GB2312" pitchFamily="49" charset="-122"/>
              </a:rPr>
              <a:t>b</a:t>
            </a:r>
            <a:r>
              <a:rPr lang="en-US" altLang="zh-CN" sz="1700" b="1">
                <a:solidFill>
                  <a:srgbClr val="000000"/>
                </a:solidFill>
                <a:latin typeface="Times New Roman" panose="02020603050405020304" pitchFamily="18" charset="0"/>
                <a:ea typeface="楷体_GB2312" pitchFamily="49" charset="-122"/>
              </a:rPr>
              <a:t>=100k</a:t>
            </a:r>
            <a:r>
              <a:rPr lang="en-US" altLang="zh-CN" sz="1700" b="1">
                <a:solidFill>
                  <a:srgbClr val="000000"/>
                </a:solidFill>
                <a:latin typeface="Times New Roman" panose="02020603050405020304" pitchFamily="18" charset="0"/>
                <a:ea typeface="楷体_GB2312" pitchFamily="49" charset="-122"/>
                <a:sym typeface="Symbol" panose="05050102010706020507" pitchFamily="18" charset="2"/>
              </a:rPr>
              <a:t></a:t>
            </a:r>
            <a:r>
              <a:rPr lang="zh-CN" altLang="en-US" sz="1700" b="1">
                <a:solidFill>
                  <a:srgbClr val="000000"/>
                </a:solidFill>
                <a:latin typeface="Times New Roman" panose="02020603050405020304" pitchFamily="18" charset="0"/>
                <a:ea typeface="楷体_GB2312" pitchFamily="49" charset="-122"/>
              </a:rPr>
              <a:t>时，</a:t>
            </a:r>
          </a:p>
        </p:txBody>
      </p:sp>
      <p:graphicFrame>
        <p:nvGraphicFramePr>
          <p:cNvPr id="31" name="Object 13"/>
          <p:cNvGraphicFramePr>
            <a:graphicFrameLocks noChangeAspect="1"/>
          </p:cNvGraphicFramePr>
          <p:nvPr/>
        </p:nvGraphicFramePr>
        <p:xfrm>
          <a:off x="1547813" y="2816225"/>
          <a:ext cx="3346450" cy="360363"/>
        </p:xfrm>
        <a:graphic>
          <a:graphicData uri="http://schemas.openxmlformats.org/presentationml/2006/ole">
            <mc:AlternateContent xmlns:mc="http://schemas.openxmlformats.org/markup-compatibility/2006">
              <mc:Choice xmlns:v="urn:schemas-microsoft-com:vml" Requires="v">
                <p:oleObj spid="_x0000_s32787" name="Equation" r:id="rId5" imgW="2209800" imgH="241300" progId="Equation.3">
                  <p:embed/>
                </p:oleObj>
              </mc:Choice>
              <mc:Fallback>
                <p:oleObj name="Equation" r:id="rId5" imgW="2209800" imgH="241300" progId="Equation.3">
                  <p:embed/>
                  <p:pic>
                    <p:nvPicPr>
                      <p:cNvPr id="31"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7813" y="2816225"/>
                        <a:ext cx="3346450" cy="360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 name="Object 14"/>
          <p:cNvGraphicFramePr>
            <a:graphicFrameLocks noChangeAspect="1"/>
          </p:cNvGraphicFramePr>
          <p:nvPr/>
        </p:nvGraphicFramePr>
        <p:xfrm>
          <a:off x="1568450" y="3284538"/>
          <a:ext cx="4732338" cy="360362"/>
        </p:xfrm>
        <a:graphic>
          <a:graphicData uri="http://schemas.openxmlformats.org/presentationml/2006/ole">
            <mc:AlternateContent xmlns:mc="http://schemas.openxmlformats.org/markup-compatibility/2006">
              <mc:Choice xmlns:v="urn:schemas-microsoft-com:vml" Requires="v">
                <p:oleObj spid="_x0000_s32788" name="Equation" r:id="rId7" imgW="3124200" imgH="241300" progId="Equation.3">
                  <p:embed/>
                </p:oleObj>
              </mc:Choice>
              <mc:Fallback>
                <p:oleObj name="Equation" r:id="rId7" imgW="3124200" imgH="241300" progId="Equation.3">
                  <p:embed/>
                  <p:pic>
                    <p:nvPicPr>
                      <p:cNvPr id="32" name="Object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68450" y="3284538"/>
                        <a:ext cx="4732338" cy="360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 name="Rectangle 15"/>
          <p:cNvSpPr>
            <a:spLocks noChangeArrowheads="1"/>
          </p:cNvSpPr>
          <p:nvPr/>
        </p:nvSpPr>
        <p:spPr bwMode="auto">
          <a:xfrm>
            <a:off x="712788" y="3681413"/>
            <a:ext cx="792480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1700" b="1">
                <a:solidFill>
                  <a:srgbClr val="000000"/>
                </a:solidFill>
                <a:latin typeface="Times New Roman" panose="02020603050405020304" pitchFamily="18" charset="0"/>
                <a:ea typeface="楷体_GB2312" pitchFamily="49" charset="-122"/>
              </a:rPr>
              <a:t>静态工作点为</a:t>
            </a:r>
            <a:r>
              <a:rPr lang="en-US" altLang="zh-CN" sz="1700" b="1" i="1">
                <a:solidFill>
                  <a:srgbClr val="FF0000"/>
                </a:solidFill>
                <a:latin typeface="Times New Roman" panose="02020603050405020304" pitchFamily="18" charset="0"/>
                <a:ea typeface="楷体_GB2312" pitchFamily="49" charset="-122"/>
              </a:rPr>
              <a:t>Q</a:t>
            </a:r>
            <a:r>
              <a:rPr lang="zh-CN" altLang="en-US" sz="1700" b="1">
                <a:solidFill>
                  <a:srgbClr val="FF0000"/>
                </a:solidFill>
                <a:latin typeface="Times New Roman" panose="02020603050405020304" pitchFamily="18" charset="0"/>
                <a:ea typeface="楷体_GB2312" pitchFamily="49" charset="-122"/>
              </a:rPr>
              <a:t>（</a:t>
            </a:r>
            <a:r>
              <a:rPr lang="en-US" altLang="zh-CN" sz="1700" b="1">
                <a:solidFill>
                  <a:srgbClr val="FF0000"/>
                </a:solidFill>
                <a:latin typeface="Times New Roman" panose="02020603050405020304" pitchFamily="18" charset="0"/>
                <a:ea typeface="楷体_GB2312" pitchFamily="49" charset="-122"/>
              </a:rPr>
              <a:t>40</a:t>
            </a:r>
            <a:r>
              <a:rPr lang="en-US" altLang="zh-CN" sz="1700" b="1">
                <a:solidFill>
                  <a:srgbClr val="FF0000"/>
                </a:solidFill>
                <a:latin typeface="Times New Roman" panose="02020603050405020304" pitchFamily="18" charset="0"/>
                <a:ea typeface="楷体_GB2312" pitchFamily="49" charset="-122"/>
                <a:sym typeface="Symbol" panose="05050102010706020507" pitchFamily="18" charset="2"/>
              </a:rPr>
              <a:t></a:t>
            </a:r>
            <a:r>
              <a:rPr lang="en-US" altLang="zh-CN" sz="1700" b="1">
                <a:solidFill>
                  <a:srgbClr val="FF0000"/>
                </a:solidFill>
                <a:latin typeface="Times New Roman" panose="02020603050405020304" pitchFamily="18" charset="0"/>
                <a:ea typeface="楷体_GB2312" pitchFamily="49" charset="-122"/>
              </a:rPr>
              <a:t>A</a:t>
            </a:r>
            <a:r>
              <a:rPr lang="zh-CN" altLang="en-US" sz="1700" b="1">
                <a:solidFill>
                  <a:srgbClr val="FF0000"/>
                </a:solidFill>
                <a:latin typeface="Times New Roman" panose="02020603050405020304" pitchFamily="18" charset="0"/>
                <a:ea typeface="楷体_GB2312" pitchFamily="49" charset="-122"/>
              </a:rPr>
              <a:t>，</a:t>
            </a:r>
            <a:r>
              <a:rPr lang="en-US" altLang="zh-CN" sz="1700" b="1">
                <a:solidFill>
                  <a:srgbClr val="FF0000"/>
                </a:solidFill>
                <a:latin typeface="Times New Roman" panose="02020603050405020304" pitchFamily="18" charset="0"/>
                <a:ea typeface="楷体_GB2312" pitchFamily="49" charset="-122"/>
              </a:rPr>
              <a:t>3.2mA</a:t>
            </a:r>
            <a:r>
              <a:rPr lang="zh-CN" altLang="en-US" sz="1700" b="1">
                <a:solidFill>
                  <a:srgbClr val="FF0000"/>
                </a:solidFill>
                <a:latin typeface="Times New Roman" panose="02020603050405020304" pitchFamily="18" charset="0"/>
                <a:ea typeface="楷体_GB2312" pitchFamily="49" charset="-122"/>
              </a:rPr>
              <a:t>，</a:t>
            </a:r>
            <a:r>
              <a:rPr lang="en-US" altLang="zh-CN" sz="1700" b="1">
                <a:solidFill>
                  <a:srgbClr val="FF0000"/>
                </a:solidFill>
                <a:latin typeface="Times New Roman" panose="02020603050405020304" pitchFamily="18" charset="0"/>
                <a:ea typeface="楷体_GB2312" pitchFamily="49" charset="-122"/>
              </a:rPr>
              <a:t>5.6V</a:t>
            </a:r>
            <a:r>
              <a:rPr lang="zh-CN" altLang="en-US" sz="1700" b="1">
                <a:solidFill>
                  <a:srgbClr val="FF0000"/>
                </a:solidFill>
                <a:latin typeface="Times New Roman" panose="02020603050405020304" pitchFamily="18" charset="0"/>
                <a:ea typeface="楷体_GB2312" pitchFamily="49" charset="-122"/>
              </a:rPr>
              <a:t>），</a:t>
            </a:r>
            <a:r>
              <a:rPr lang="en-US" altLang="zh-CN" sz="1700" b="1">
                <a:solidFill>
                  <a:srgbClr val="000000"/>
                </a:solidFill>
                <a:latin typeface="Times New Roman" panose="02020603050405020304" pitchFamily="18" charset="0"/>
                <a:ea typeface="楷体_GB2312" pitchFamily="49" charset="-122"/>
              </a:rPr>
              <a:t>BJT</a:t>
            </a:r>
            <a:r>
              <a:rPr lang="zh-CN" altLang="en-US" sz="1700" b="1">
                <a:solidFill>
                  <a:srgbClr val="000000"/>
                </a:solidFill>
                <a:latin typeface="Times New Roman" panose="02020603050405020304" pitchFamily="18" charset="0"/>
                <a:ea typeface="楷体_GB2312" pitchFamily="49" charset="-122"/>
              </a:rPr>
              <a:t>工作在放大区。</a:t>
            </a:r>
          </a:p>
        </p:txBody>
      </p:sp>
      <p:sp>
        <p:nvSpPr>
          <p:cNvPr id="34" name="Rectangle 16"/>
          <p:cNvSpPr>
            <a:spLocks noChangeArrowheads="1"/>
          </p:cNvSpPr>
          <p:nvPr/>
        </p:nvSpPr>
        <p:spPr bwMode="auto">
          <a:xfrm>
            <a:off x="484188" y="5205413"/>
            <a:ext cx="510540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1700" b="1">
                <a:solidFill>
                  <a:srgbClr val="000000"/>
                </a:solidFill>
                <a:latin typeface="Times New Roman" panose="02020603050405020304" pitchFamily="18" charset="0"/>
                <a:ea typeface="楷体_GB2312" pitchFamily="49" charset="-122"/>
              </a:rPr>
              <a:t>其最小值也只能为</a:t>
            </a:r>
            <a:r>
              <a:rPr lang="en-US" altLang="zh-CN" sz="1700" b="1">
                <a:solidFill>
                  <a:srgbClr val="000000"/>
                </a:solidFill>
                <a:latin typeface="Times New Roman" panose="02020603050405020304" pitchFamily="18" charset="0"/>
                <a:ea typeface="楷体_GB2312" pitchFamily="49" charset="-122"/>
              </a:rPr>
              <a:t>0</a:t>
            </a:r>
            <a:r>
              <a:rPr lang="zh-CN" altLang="en-US" sz="1700" b="1">
                <a:solidFill>
                  <a:srgbClr val="000000"/>
                </a:solidFill>
                <a:latin typeface="Times New Roman" panose="02020603050405020304" pitchFamily="18" charset="0"/>
                <a:ea typeface="楷体_GB2312" pitchFamily="49" charset="-122"/>
              </a:rPr>
              <a:t>，即</a:t>
            </a:r>
            <a:r>
              <a:rPr lang="en-US" altLang="zh-CN" sz="1700" b="1" i="1">
                <a:solidFill>
                  <a:srgbClr val="000000"/>
                </a:solidFill>
                <a:latin typeface="Times New Roman" panose="02020603050405020304" pitchFamily="18" charset="0"/>
                <a:ea typeface="楷体_GB2312" pitchFamily="49" charset="-122"/>
              </a:rPr>
              <a:t>I</a:t>
            </a:r>
            <a:r>
              <a:rPr lang="en-US" altLang="zh-CN" sz="1700" b="1" baseline="-25000">
                <a:solidFill>
                  <a:srgbClr val="000000"/>
                </a:solidFill>
                <a:latin typeface="Times New Roman" panose="02020603050405020304" pitchFamily="18" charset="0"/>
                <a:ea typeface="楷体_GB2312" pitchFamily="49" charset="-122"/>
              </a:rPr>
              <a:t>C</a:t>
            </a:r>
            <a:r>
              <a:rPr lang="zh-CN" altLang="en-US" sz="1700" b="1">
                <a:solidFill>
                  <a:srgbClr val="000000"/>
                </a:solidFill>
                <a:latin typeface="Times New Roman" panose="02020603050405020304" pitchFamily="18" charset="0"/>
                <a:ea typeface="楷体_GB2312" pitchFamily="49" charset="-122"/>
              </a:rPr>
              <a:t>的最大电流为：</a:t>
            </a:r>
          </a:p>
        </p:txBody>
      </p:sp>
      <p:graphicFrame>
        <p:nvGraphicFramePr>
          <p:cNvPr id="35" name="Object 17"/>
          <p:cNvGraphicFramePr>
            <a:graphicFrameLocks noChangeAspect="1"/>
          </p:cNvGraphicFramePr>
          <p:nvPr/>
        </p:nvGraphicFramePr>
        <p:xfrm>
          <a:off x="2570163" y="4002088"/>
          <a:ext cx="2790825" cy="647700"/>
        </p:xfrm>
        <a:graphic>
          <a:graphicData uri="http://schemas.openxmlformats.org/presentationml/2006/ole">
            <mc:AlternateContent xmlns:mc="http://schemas.openxmlformats.org/markup-compatibility/2006">
              <mc:Choice xmlns:v="urn:schemas-microsoft-com:vml" Requires="v">
                <p:oleObj spid="_x0000_s32789" name="Equation" r:id="rId9" imgW="1854200" imgH="431800" progId="Equation.3">
                  <p:embed/>
                </p:oleObj>
              </mc:Choice>
              <mc:Fallback>
                <p:oleObj name="Equation" r:id="rId9" imgW="1854200" imgH="431800" progId="Equation.3">
                  <p:embed/>
                  <p:pic>
                    <p:nvPicPr>
                      <p:cNvPr id="35" name="Object 1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70163" y="4002088"/>
                        <a:ext cx="2790825"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6" name="Object 18"/>
          <p:cNvGraphicFramePr>
            <a:graphicFrameLocks noChangeAspect="1"/>
          </p:cNvGraphicFramePr>
          <p:nvPr/>
        </p:nvGraphicFramePr>
        <p:xfrm>
          <a:off x="5573713" y="4121150"/>
          <a:ext cx="3444875" cy="361950"/>
        </p:xfrm>
        <a:graphic>
          <a:graphicData uri="http://schemas.openxmlformats.org/presentationml/2006/ole">
            <mc:AlternateContent xmlns:mc="http://schemas.openxmlformats.org/markup-compatibility/2006">
              <mc:Choice xmlns:v="urn:schemas-microsoft-com:vml" Requires="v">
                <p:oleObj spid="_x0000_s32790" name="Equation" r:id="rId11" imgW="2273300" imgH="241300" progId="Equation.3">
                  <p:embed/>
                </p:oleObj>
              </mc:Choice>
              <mc:Fallback>
                <p:oleObj name="Equation" r:id="rId11" imgW="2273300" imgH="241300" progId="Equation.3">
                  <p:embed/>
                  <p:pic>
                    <p:nvPicPr>
                      <p:cNvPr id="36" name="Object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73713" y="4121150"/>
                        <a:ext cx="3444875" cy="361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 name="Object 19"/>
          <p:cNvGraphicFramePr>
            <a:graphicFrameLocks noChangeAspect="1"/>
          </p:cNvGraphicFramePr>
          <p:nvPr/>
        </p:nvGraphicFramePr>
        <p:xfrm>
          <a:off x="625475" y="4718050"/>
          <a:ext cx="4868863" cy="360363"/>
        </p:xfrm>
        <a:graphic>
          <a:graphicData uri="http://schemas.openxmlformats.org/presentationml/2006/ole">
            <mc:AlternateContent xmlns:mc="http://schemas.openxmlformats.org/markup-compatibility/2006">
              <mc:Choice xmlns:v="urn:schemas-microsoft-com:vml" Requires="v">
                <p:oleObj spid="_x0000_s32791" name="Equation" r:id="rId13" imgW="3213100" imgH="241300" progId="Equation.3">
                  <p:embed/>
                </p:oleObj>
              </mc:Choice>
              <mc:Fallback>
                <p:oleObj name="Equation" r:id="rId13" imgW="3213100" imgH="241300" progId="Equation.3">
                  <p:embed/>
                  <p:pic>
                    <p:nvPicPr>
                      <p:cNvPr id="37" name="Object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25475" y="4718050"/>
                        <a:ext cx="4868863" cy="360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 name="Object 20"/>
          <p:cNvGraphicFramePr>
            <a:graphicFrameLocks noChangeAspect="1"/>
          </p:cNvGraphicFramePr>
          <p:nvPr/>
        </p:nvGraphicFramePr>
        <p:xfrm>
          <a:off x="5284788" y="5073650"/>
          <a:ext cx="3055937" cy="647700"/>
        </p:xfrm>
        <a:graphic>
          <a:graphicData uri="http://schemas.openxmlformats.org/presentationml/2006/ole">
            <mc:AlternateContent xmlns:mc="http://schemas.openxmlformats.org/markup-compatibility/2006">
              <mc:Choice xmlns:v="urn:schemas-microsoft-com:vml" Requires="v">
                <p:oleObj spid="_x0000_s32792" name="Equation" r:id="rId15" imgW="2032000" imgH="431800" progId="Equation.3">
                  <p:embed/>
                </p:oleObj>
              </mc:Choice>
              <mc:Fallback>
                <p:oleObj name="Equation" r:id="rId15" imgW="2032000" imgH="431800" progId="Equation.3">
                  <p:embed/>
                  <p:pic>
                    <p:nvPicPr>
                      <p:cNvPr id="38" name="Object 2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84788" y="5073650"/>
                        <a:ext cx="3055937"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 name="Object 21"/>
          <p:cNvGraphicFramePr>
            <a:graphicFrameLocks noChangeAspect="1"/>
          </p:cNvGraphicFramePr>
          <p:nvPr/>
        </p:nvGraphicFramePr>
        <p:xfrm>
          <a:off x="4162425" y="5691188"/>
          <a:ext cx="1809750" cy="360362"/>
        </p:xfrm>
        <a:graphic>
          <a:graphicData uri="http://schemas.openxmlformats.org/presentationml/2006/ole">
            <mc:AlternateContent xmlns:mc="http://schemas.openxmlformats.org/markup-compatibility/2006">
              <mc:Choice xmlns:v="urn:schemas-microsoft-com:vml" Requires="v">
                <p:oleObj spid="_x0000_s32793" name="Equation" r:id="rId17" imgW="1193800" imgH="241300" progId="Equation.3">
                  <p:embed/>
                </p:oleObj>
              </mc:Choice>
              <mc:Fallback>
                <p:oleObj name="Equation" r:id="rId17" imgW="1193800" imgH="241300" progId="Equation.3">
                  <p:embed/>
                  <p:pic>
                    <p:nvPicPr>
                      <p:cNvPr id="39" name="Object 2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162425" y="5691188"/>
                        <a:ext cx="1809750" cy="360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 name="Rectangle 22"/>
          <p:cNvSpPr>
            <a:spLocks noChangeArrowheads="1"/>
          </p:cNvSpPr>
          <p:nvPr/>
        </p:nvSpPr>
        <p:spPr bwMode="auto">
          <a:xfrm>
            <a:off x="5967413" y="5718175"/>
            <a:ext cx="3100387"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1700" b="1">
                <a:solidFill>
                  <a:srgbClr val="000000"/>
                </a:solidFill>
                <a:latin typeface="Times New Roman" panose="02020603050405020304" pitchFamily="18" charset="0"/>
                <a:ea typeface="楷体_GB2312" pitchFamily="49" charset="-122"/>
              </a:rPr>
              <a:t>，所以</a:t>
            </a:r>
            <a:r>
              <a:rPr lang="en-US" altLang="zh-CN" sz="1700" b="1">
                <a:solidFill>
                  <a:srgbClr val="000000"/>
                </a:solidFill>
                <a:latin typeface="Times New Roman" panose="02020603050405020304" pitchFamily="18" charset="0"/>
                <a:ea typeface="楷体_GB2312" pitchFamily="49" charset="-122"/>
              </a:rPr>
              <a:t>BJT</a:t>
            </a:r>
            <a:r>
              <a:rPr lang="zh-CN" altLang="en-US" sz="1700" b="1">
                <a:solidFill>
                  <a:srgbClr val="000000"/>
                </a:solidFill>
                <a:latin typeface="Times New Roman" panose="02020603050405020304" pitchFamily="18" charset="0"/>
                <a:ea typeface="楷体_GB2312" pitchFamily="49" charset="-122"/>
              </a:rPr>
              <a:t>工作在饱和区。</a:t>
            </a:r>
          </a:p>
        </p:txBody>
      </p:sp>
      <p:sp>
        <p:nvSpPr>
          <p:cNvPr id="41" name="Rectangle 23"/>
          <p:cNvSpPr>
            <a:spLocks noChangeArrowheads="1"/>
          </p:cNvSpPr>
          <p:nvPr/>
        </p:nvSpPr>
        <p:spPr bwMode="auto">
          <a:xfrm>
            <a:off x="5741988" y="4654550"/>
            <a:ext cx="2743200"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700" b="1" i="1">
                <a:solidFill>
                  <a:srgbClr val="000000"/>
                </a:solidFill>
                <a:latin typeface="Times New Roman" panose="02020603050405020304" pitchFamily="18" charset="0"/>
                <a:ea typeface="楷体_GB2312" pitchFamily="49" charset="-122"/>
              </a:rPr>
              <a:t>V</a:t>
            </a:r>
            <a:r>
              <a:rPr lang="en-US" altLang="zh-CN" sz="1700" b="1" baseline="-25000">
                <a:solidFill>
                  <a:srgbClr val="000000"/>
                </a:solidFill>
                <a:latin typeface="Times New Roman" panose="02020603050405020304" pitchFamily="18" charset="0"/>
                <a:ea typeface="楷体_GB2312" pitchFamily="49" charset="-122"/>
              </a:rPr>
              <a:t>CE</a:t>
            </a:r>
            <a:r>
              <a:rPr lang="zh-CN" altLang="en-US" sz="1700" b="1">
                <a:solidFill>
                  <a:srgbClr val="000000"/>
                </a:solidFill>
                <a:latin typeface="Times New Roman" panose="02020603050405020304" pitchFamily="18" charset="0"/>
                <a:ea typeface="楷体_GB2312" pitchFamily="49" charset="-122"/>
              </a:rPr>
              <a:t>不可能为负值，</a:t>
            </a:r>
          </a:p>
        </p:txBody>
      </p:sp>
      <p:sp>
        <p:nvSpPr>
          <p:cNvPr id="42" name="Rectangle 24"/>
          <p:cNvSpPr>
            <a:spLocks noChangeArrowheads="1"/>
          </p:cNvSpPr>
          <p:nvPr/>
        </p:nvSpPr>
        <p:spPr bwMode="auto">
          <a:xfrm>
            <a:off x="636588" y="5645150"/>
            <a:ext cx="3810000"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1700" b="1">
                <a:solidFill>
                  <a:srgbClr val="000000"/>
                </a:solidFill>
                <a:latin typeface="Times New Roman" panose="02020603050405020304" pitchFamily="18" charset="0"/>
                <a:ea typeface="楷体_GB2312" pitchFamily="49" charset="-122"/>
              </a:rPr>
              <a:t>此时，</a:t>
            </a:r>
            <a:r>
              <a:rPr lang="en-US" altLang="zh-CN" sz="1700" b="1" i="1">
                <a:solidFill>
                  <a:srgbClr val="FF0000"/>
                </a:solidFill>
                <a:latin typeface="Times New Roman" panose="02020603050405020304" pitchFamily="18" charset="0"/>
                <a:ea typeface="楷体_GB2312" pitchFamily="49" charset="-122"/>
              </a:rPr>
              <a:t>Q</a:t>
            </a:r>
            <a:r>
              <a:rPr lang="zh-CN" altLang="en-US" sz="1700" b="1">
                <a:solidFill>
                  <a:srgbClr val="FF0000"/>
                </a:solidFill>
                <a:latin typeface="Times New Roman" panose="02020603050405020304" pitchFamily="18" charset="0"/>
                <a:ea typeface="楷体_GB2312" pitchFamily="49" charset="-122"/>
              </a:rPr>
              <a:t>（</a:t>
            </a:r>
            <a:r>
              <a:rPr lang="en-US" altLang="zh-CN" sz="1700" b="1">
                <a:solidFill>
                  <a:srgbClr val="FF0000"/>
                </a:solidFill>
                <a:latin typeface="Times New Roman" panose="02020603050405020304" pitchFamily="18" charset="0"/>
                <a:ea typeface="楷体_GB2312" pitchFamily="49" charset="-122"/>
              </a:rPr>
              <a:t>120uA</a:t>
            </a:r>
            <a:r>
              <a:rPr lang="zh-CN" altLang="en-US" sz="1700" b="1">
                <a:solidFill>
                  <a:srgbClr val="FF0000"/>
                </a:solidFill>
                <a:latin typeface="Times New Roman" panose="02020603050405020304" pitchFamily="18" charset="0"/>
                <a:ea typeface="楷体_GB2312" pitchFamily="49" charset="-122"/>
              </a:rPr>
              <a:t>，</a:t>
            </a:r>
            <a:r>
              <a:rPr lang="en-US" altLang="zh-CN" sz="1700" b="1">
                <a:solidFill>
                  <a:srgbClr val="FF0000"/>
                </a:solidFill>
                <a:latin typeface="Times New Roman" panose="02020603050405020304" pitchFamily="18" charset="0"/>
                <a:ea typeface="楷体_GB2312" pitchFamily="49" charset="-122"/>
              </a:rPr>
              <a:t>6mA</a:t>
            </a:r>
            <a:r>
              <a:rPr lang="zh-CN" altLang="en-US" sz="1700" b="1">
                <a:solidFill>
                  <a:srgbClr val="FF0000"/>
                </a:solidFill>
                <a:latin typeface="Times New Roman" panose="02020603050405020304" pitchFamily="18" charset="0"/>
                <a:ea typeface="楷体_GB2312" pitchFamily="49" charset="-122"/>
              </a:rPr>
              <a:t>，</a:t>
            </a:r>
            <a:r>
              <a:rPr lang="en-US" altLang="zh-CN" sz="1700" b="1">
                <a:solidFill>
                  <a:srgbClr val="FF0000"/>
                </a:solidFill>
                <a:latin typeface="Times New Roman" panose="02020603050405020304" pitchFamily="18" charset="0"/>
                <a:ea typeface="楷体_GB2312" pitchFamily="49" charset="-122"/>
              </a:rPr>
              <a:t>0V</a:t>
            </a:r>
            <a:r>
              <a:rPr lang="zh-CN" altLang="en-US" sz="1700" b="1">
                <a:solidFill>
                  <a:srgbClr val="FF0000"/>
                </a:solidFill>
                <a:latin typeface="Times New Roman" panose="02020603050405020304" pitchFamily="18" charset="0"/>
                <a:ea typeface="楷体_GB2312" pitchFamily="49" charset="-122"/>
              </a:rPr>
              <a:t>），</a:t>
            </a:r>
            <a:endParaRPr lang="zh-CN" altLang="en-US" sz="1700" b="1">
              <a:solidFill>
                <a:srgbClr val="000000"/>
              </a:solidFill>
              <a:latin typeface="Times New Roman" panose="02020603050405020304" pitchFamily="18" charset="0"/>
              <a:ea typeface="楷体_GB2312" pitchFamily="49" charset="-122"/>
            </a:endParaRPr>
          </a:p>
        </p:txBody>
      </p:sp>
      <p:sp>
        <p:nvSpPr>
          <p:cNvPr id="43" name="Rectangle 25"/>
          <p:cNvSpPr>
            <a:spLocks noChangeArrowheads="1"/>
          </p:cNvSpPr>
          <p:nvPr/>
        </p:nvSpPr>
        <p:spPr bwMode="auto">
          <a:xfrm>
            <a:off x="34925" y="82550"/>
            <a:ext cx="1368425" cy="538163"/>
          </a:xfrm>
          <a:prstGeom prst="rect">
            <a:avLst/>
          </a:prstGeom>
          <a:solidFill>
            <a:schemeClr val="bg1"/>
          </a:solidFill>
          <a:ln>
            <a:noFill/>
          </a:ln>
          <a:effectLst/>
        </p:spPr>
        <p:txBody>
          <a:bodyPr lIns="92075" tIns="46038" rIns="92075" bIns="46038" anchor="ct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800" dirty="0">
                <a:solidFill>
                  <a:srgbClr val="CC0000"/>
                </a:solidFill>
                <a:effectLst>
                  <a:outerShdw blurRad="38100" dist="38100" dir="2700000" algn="tl">
                    <a:srgbClr val="C0C0C0"/>
                  </a:outerShdw>
                </a:effectLst>
                <a:latin typeface="黑体" pitchFamily="49" charset="-122"/>
                <a:ea typeface="黑体" pitchFamily="49" charset="-122"/>
              </a:rPr>
              <a:t> 例题</a:t>
            </a:r>
          </a:p>
        </p:txBody>
      </p:sp>
      <p:pic>
        <p:nvPicPr>
          <p:cNvPr id="61462" name="Picture 26" descr="未标题-1 拷贝"/>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340475" y="74613"/>
            <a:ext cx="2587625" cy="263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34134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left)">
                                      <p:cBhvr>
                                        <p:cTn id="22" dur="500"/>
                                        <p:tgtEl>
                                          <p:spTgt spid="2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strips(downRight)">
                                      <p:cBhvr>
                                        <p:cTn id="27" dur="500"/>
                                        <p:tgtEl>
                                          <p:spTgt spid="2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strips(downRight)">
                                      <p:cBhvr>
                                        <p:cTn id="32" dur="500"/>
                                        <p:tgtEl>
                                          <p:spTgt spid="3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strips(downRight)">
                                      <p:cBhvr>
                                        <p:cTn id="37" dur="500"/>
                                        <p:tgtEl>
                                          <p:spTgt spid="3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left)">
                                      <p:cBhvr>
                                        <p:cTn id="42" dur="500"/>
                                        <p:tgtEl>
                                          <p:spTgt spid="3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strips(downRight)">
                                      <p:cBhvr>
                                        <p:cTn id="52" dur="500"/>
                                        <p:tgtEl>
                                          <p:spTgt spid="3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nodeType="click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strips(downRight)">
                                      <p:cBhvr>
                                        <p:cTn id="57" dur="500"/>
                                        <p:tgtEl>
                                          <p:spTgt spid="36"/>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8" presetClass="entr" presetSubtype="6" fill="hold" nodeType="click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strips(downRight)">
                                      <p:cBhvr>
                                        <p:cTn id="62" dur="500"/>
                                        <p:tgtEl>
                                          <p:spTgt spid="37"/>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wipe(left)">
                                      <p:cBhvr>
                                        <p:cTn id="67" dur="500"/>
                                        <p:tgtEl>
                                          <p:spTgt spid="41"/>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wipe(left)">
                                      <p:cBhvr>
                                        <p:cTn id="72" dur="500"/>
                                        <p:tgtEl>
                                          <p:spTgt spid="34"/>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8" presetClass="entr" presetSubtype="6" fill="hold" nodeType="click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strips(downRight)">
                                      <p:cBhvr>
                                        <p:cTn id="77" dur="500"/>
                                        <p:tgtEl>
                                          <p:spTgt spid="38"/>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42"/>
                                        </p:tgtEl>
                                        <p:attrNameLst>
                                          <p:attrName>style.visibility</p:attrName>
                                        </p:attrNameLst>
                                      </p:cBhvr>
                                      <p:to>
                                        <p:strVal val="visible"/>
                                      </p:to>
                                    </p:set>
                                    <p:animEffect transition="in" filter="wipe(left)">
                                      <p:cBhvr>
                                        <p:cTn id="82" dur="500"/>
                                        <p:tgtEl>
                                          <p:spTgt spid="42"/>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18" presetClass="entr" presetSubtype="6" fill="hold" nodeType="click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strips(downRight)">
                                      <p:cBhvr>
                                        <p:cTn id="87" dur="500"/>
                                        <p:tgtEl>
                                          <p:spTgt spid="39"/>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wipe(left)">
                                      <p:cBhvr>
                                        <p:cTn id="9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utoUpdateAnimBg="0"/>
      <p:bldP spid="26" grpId="0" autoUpdateAnimBg="0"/>
      <p:bldP spid="27" grpId="0" autoUpdateAnimBg="0"/>
      <p:bldP spid="28" grpId="0" autoUpdateAnimBg="0"/>
      <p:bldP spid="30" grpId="0" autoUpdateAnimBg="0"/>
      <p:bldP spid="33" grpId="0" autoUpdateAnimBg="0"/>
      <p:bldP spid="34" grpId="0" autoUpdateAnimBg="0"/>
      <p:bldP spid="40" grpId="0" autoUpdateAnimBg="0"/>
      <p:bldP spid="41" grpId="0" autoUpdateAnimBg="0"/>
      <p:bldP spid="42"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
          <p:cNvSpPr>
            <a:spLocks noChangeArrowheads="1"/>
          </p:cNvSpPr>
          <p:nvPr/>
        </p:nvSpPr>
        <p:spPr bwMode="auto">
          <a:xfrm>
            <a:off x="152400" y="404813"/>
            <a:ext cx="8812213" cy="4318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25" name="Text Box 3"/>
          <p:cNvSpPr txBox="1">
            <a:spLocks noChangeArrowheads="1"/>
          </p:cNvSpPr>
          <p:nvPr/>
        </p:nvSpPr>
        <p:spPr bwMode="auto">
          <a:xfrm>
            <a:off x="152400" y="1438275"/>
            <a:ext cx="1143000" cy="530225"/>
          </a:xfrm>
          <a:prstGeom prst="rect">
            <a:avLst/>
          </a:prstGeom>
          <a:noFill/>
          <a:ln>
            <a:noFill/>
          </a:ln>
          <a:effectLst/>
          <a:extLst>
            <a:ext uri="{909E8E84-426E-40DD-AFC4-6F175D3DCCD1}">
              <a14:hiddenFill xmlns:a14="http://schemas.microsoft.com/office/drawing/2010/main">
                <a:solidFill>
                  <a:srgbClr val="CAFEF8"/>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lgn="l">
              <a:defRPr kumimoji="1" sz="2400">
                <a:solidFill>
                  <a:schemeClr val="tx1"/>
                </a:solidFill>
                <a:latin typeface="Times New Roman" pitchFamily="18" charset="0"/>
                <a:ea typeface="宋体" pitchFamily="2" charset="-122"/>
              </a:defRPr>
            </a:lvl1pPr>
            <a:lvl2pPr marL="476250" algn="l">
              <a:defRPr kumimoji="1" sz="2400">
                <a:solidFill>
                  <a:schemeClr val="tx1"/>
                </a:solidFill>
                <a:latin typeface="Times New Roman" pitchFamily="18" charset="0"/>
                <a:ea typeface="宋体" pitchFamily="2" charset="-122"/>
              </a:defRPr>
            </a:lvl2pPr>
            <a:lvl3pPr algn="l">
              <a:defRPr kumimoji="1" sz="2400">
                <a:solidFill>
                  <a:schemeClr val="tx1"/>
                </a:solidFill>
                <a:latin typeface="Times New Roman" pitchFamily="18" charset="0"/>
                <a:ea typeface="宋体" pitchFamily="2" charset="-122"/>
              </a:defRPr>
            </a:lvl3pPr>
            <a:lvl4pPr algn="l">
              <a:defRPr kumimoji="1" sz="2400">
                <a:solidFill>
                  <a:schemeClr val="tx1"/>
                </a:solidFill>
                <a:latin typeface="Times New Roman" pitchFamily="18" charset="0"/>
                <a:ea typeface="宋体" pitchFamily="2" charset="-122"/>
              </a:defRPr>
            </a:lvl4pPr>
            <a:lvl5pPr algn="l">
              <a:defRPr kumimoji="1" sz="2400">
                <a:solidFill>
                  <a:schemeClr val="tx1"/>
                </a:solidFill>
                <a:latin typeface="Times New Roman" pitchFamily="18" charset="0"/>
                <a:ea typeface="宋体" pitchFamily="2" charset="-122"/>
              </a:defRPr>
            </a:lvl5pPr>
            <a:lvl6pPr fontAlgn="base">
              <a:spcBef>
                <a:spcPct val="0"/>
              </a:spcBef>
              <a:spcAft>
                <a:spcPct val="0"/>
              </a:spcAft>
              <a:defRPr kumimoji="1" sz="2400">
                <a:solidFill>
                  <a:schemeClr val="tx1"/>
                </a:solidFill>
                <a:latin typeface="Times New Roman" pitchFamily="18" charset="0"/>
                <a:ea typeface="宋体" pitchFamily="2" charset="-122"/>
              </a:defRPr>
            </a:lvl6pPr>
            <a:lvl7pPr fontAlgn="base">
              <a:spcBef>
                <a:spcPct val="0"/>
              </a:spcBef>
              <a:spcAft>
                <a:spcPct val="0"/>
              </a:spcAft>
              <a:defRPr kumimoji="1" sz="2400">
                <a:solidFill>
                  <a:schemeClr val="tx1"/>
                </a:solidFill>
                <a:latin typeface="Times New Roman" pitchFamily="18" charset="0"/>
                <a:ea typeface="宋体" pitchFamily="2" charset="-122"/>
              </a:defRPr>
            </a:lvl7pPr>
            <a:lvl8pPr fontAlgn="base">
              <a:spcBef>
                <a:spcPct val="0"/>
              </a:spcBef>
              <a:spcAft>
                <a:spcPct val="0"/>
              </a:spcAft>
              <a:defRPr kumimoji="1" sz="2400">
                <a:solidFill>
                  <a:schemeClr val="tx1"/>
                </a:solidFill>
                <a:latin typeface="Times New Roman" pitchFamily="18" charset="0"/>
                <a:ea typeface="宋体" pitchFamily="2" charset="-122"/>
              </a:defRPr>
            </a:lvl8pPr>
            <a:lvl9pPr fontAlgn="base">
              <a:spcBef>
                <a:spcPct val="0"/>
              </a:spcBef>
              <a:spcAft>
                <a:spcPct val="0"/>
              </a:spcAft>
              <a:defRPr kumimoji="1" sz="2400">
                <a:solidFill>
                  <a:schemeClr val="tx1"/>
                </a:solidFill>
                <a:latin typeface="Times New Roman" pitchFamily="18" charset="0"/>
                <a:ea typeface="宋体" pitchFamily="2" charset="-122"/>
              </a:defRPr>
            </a:lvl9pPr>
          </a:lstStyle>
          <a:p>
            <a:pPr>
              <a:lnSpc>
                <a:spcPct val="120000"/>
              </a:lnSpc>
              <a:defRPr/>
            </a:pPr>
            <a:r>
              <a:rPr lang="en-US" altLang="zh-CN" b="1" kern="0">
                <a:solidFill>
                  <a:srgbClr val="FF0000"/>
                </a:solidFill>
              </a:rPr>
              <a:t> </a:t>
            </a:r>
            <a:r>
              <a:rPr lang="zh-CN" altLang="en-US" b="1" kern="0">
                <a:solidFill>
                  <a:srgbClr val="FF0000"/>
                </a:solidFill>
              </a:rPr>
              <a:t>解：</a:t>
            </a:r>
            <a:endParaRPr lang="zh-CN" altLang="en-US" b="1" kern="0" baseline="-25000">
              <a:solidFill>
                <a:srgbClr val="000000"/>
              </a:solidFill>
            </a:endParaRPr>
          </a:p>
        </p:txBody>
      </p:sp>
      <p:sp>
        <p:nvSpPr>
          <p:cNvPr id="26" name="Text Box 4"/>
          <p:cNvSpPr txBox="1">
            <a:spLocks noChangeArrowheads="1"/>
          </p:cNvSpPr>
          <p:nvPr/>
        </p:nvSpPr>
        <p:spPr bwMode="auto">
          <a:xfrm>
            <a:off x="762000" y="1511300"/>
            <a:ext cx="914400" cy="396875"/>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000" b="1">
                <a:solidFill>
                  <a:srgbClr val="000000"/>
                </a:solidFill>
                <a:latin typeface="Times New Roman" panose="02020603050405020304" pitchFamily="18" charset="0"/>
              </a:rPr>
              <a:t>（</a:t>
            </a:r>
            <a:r>
              <a:rPr kumimoji="1" lang="en-US" altLang="zh-CN" sz="2000" b="1">
                <a:solidFill>
                  <a:srgbClr val="000000"/>
                </a:solidFill>
                <a:latin typeface="Times New Roman" panose="02020603050405020304" pitchFamily="18" charset="0"/>
              </a:rPr>
              <a:t>1</a:t>
            </a:r>
            <a:r>
              <a:rPr kumimoji="1" lang="zh-CN" altLang="en-US" sz="2000" b="1">
                <a:solidFill>
                  <a:srgbClr val="000000"/>
                </a:solidFill>
                <a:latin typeface="Times New Roman" panose="02020603050405020304" pitchFamily="18" charset="0"/>
              </a:rPr>
              <a:t>）</a:t>
            </a:r>
          </a:p>
        </p:txBody>
      </p:sp>
      <p:graphicFrame>
        <p:nvGraphicFramePr>
          <p:cNvPr id="27" name="Object 5"/>
          <p:cNvGraphicFramePr>
            <a:graphicFrameLocks noChangeAspect="1"/>
          </p:cNvGraphicFramePr>
          <p:nvPr/>
        </p:nvGraphicFramePr>
        <p:xfrm>
          <a:off x="381000" y="3108325"/>
          <a:ext cx="5254625" cy="387350"/>
        </p:xfrm>
        <a:graphic>
          <a:graphicData uri="http://schemas.openxmlformats.org/presentationml/2006/ole">
            <mc:AlternateContent xmlns:mc="http://schemas.openxmlformats.org/markup-compatibility/2006">
              <mc:Choice xmlns:v="urn:schemas-microsoft-com:vml" Requires="v">
                <p:oleObj spid="_x0000_s33816" name="Equation" r:id="rId3" imgW="2705100" imgH="228600" progId="Equation.3">
                  <p:embed/>
                </p:oleObj>
              </mc:Choice>
              <mc:Fallback>
                <p:oleObj name="Equation" r:id="rId3" imgW="2705100" imgH="228600" progId="Equation.3">
                  <p:embed/>
                  <p:pic>
                    <p:nvPicPr>
                      <p:cNvPr id="27"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108325"/>
                        <a:ext cx="5254625" cy="387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 name="Object 6"/>
          <p:cNvGraphicFramePr>
            <a:graphicFrameLocks noChangeAspect="1"/>
          </p:cNvGraphicFramePr>
          <p:nvPr/>
        </p:nvGraphicFramePr>
        <p:xfrm>
          <a:off x="430213" y="2705100"/>
          <a:ext cx="3760787" cy="409575"/>
        </p:xfrm>
        <a:graphic>
          <a:graphicData uri="http://schemas.openxmlformats.org/presentationml/2006/ole">
            <mc:AlternateContent xmlns:mc="http://schemas.openxmlformats.org/markup-compatibility/2006">
              <mc:Choice xmlns:v="urn:schemas-microsoft-com:vml" Requires="v">
                <p:oleObj spid="_x0000_s33817" name="Equation" r:id="rId5" imgW="1930400" imgH="241300" progId="Equation.3">
                  <p:embed/>
                </p:oleObj>
              </mc:Choice>
              <mc:Fallback>
                <p:oleObj name="Equation" r:id="rId5" imgW="1930400" imgH="241300" progId="Equation.3">
                  <p:embed/>
                  <p:pic>
                    <p:nvPicPr>
                      <p:cNvPr id="28"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213" y="2705100"/>
                        <a:ext cx="3760787" cy="409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 name="Object 7"/>
          <p:cNvGraphicFramePr>
            <a:graphicFrameLocks noChangeAspect="1"/>
          </p:cNvGraphicFramePr>
          <p:nvPr/>
        </p:nvGraphicFramePr>
        <p:xfrm>
          <a:off x="420688" y="1963738"/>
          <a:ext cx="4206875" cy="731837"/>
        </p:xfrm>
        <a:graphic>
          <a:graphicData uri="http://schemas.openxmlformats.org/presentationml/2006/ole">
            <mc:AlternateContent xmlns:mc="http://schemas.openxmlformats.org/markup-compatibility/2006">
              <mc:Choice xmlns:v="urn:schemas-microsoft-com:vml" Requires="v">
                <p:oleObj spid="_x0000_s33818" name="Equation" r:id="rId7" imgW="2476500" imgH="431800" progId="Equation.3">
                  <p:embed/>
                </p:oleObj>
              </mc:Choice>
              <mc:Fallback>
                <p:oleObj name="Equation" r:id="rId7" imgW="2476500" imgH="431800" progId="Equation.3">
                  <p:embed/>
                  <p:pic>
                    <p:nvPicPr>
                      <p:cNvPr id="29"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0688" y="1963738"/>
                        <a:ext cx="4206875" cy="731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 name="Text Box 8"/>
          <p:cNvSpPr txBox="1">
            <a:spLocks noChangeArrowheads="1"/>
          </p:cNvSpPr>
          <p:nvPr/>
        </p:nvSpPr>
        <p:spPr bwMode="auto">
          <a:xfrm>
            <a:off x="228600" y="3641725"/>
            <a:ext cx="914400" cy="396875"/>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000" b="1">
                <a:solidFill>
                  <a:srgbClr val="000000"/>
                </a:solidFill>
                <a:latin typeface="Times New Roman" panose="02020603050405020304" pitchFamily="18" charset="0"/>
              </a:rPr>
              <a:t>（</a:t>
            </a:r>
            <a:r>
              <a:rPr kumimoji="1" lang="en-US" altLang="zh-CN" sz="2000" b="1">
                <a:solidFill>
                  <a:srgbClr val="000000"/>
                </a:solidFill>
                <a:latin typeface="Times New Roman" panose="02020603050405020304" pitchFamily="18" charset="0"/>
              </a:rPr>
              <a:t>2</a:t>
            </a:r>
            <a:r>
              <a:rPr kumimoji="1" lang="zh-CN" altLang="en-US" sz="2000" b="1">
                <a:solidFill>
                  <a:srgbClr val="000000"/>
                </a:solidFill>
                <a:latin typeface="Times New Roman" panose="02020603050405020304" pitchFamily="18" charset="0"/>
              </a:rPr>
              <a:t>）</a:t>
            </a:r>
          </a:p>
        </p:txBody>
      </p:sp>
      <p:graphicFrame>
        <p:nvGraphicFramePr>
          <p:cNvPr id="31" name="Object 9"/>
          <p:cNvGraphicFramePr>
            <a:graphicFrameLocks noChangeAspect="1"/>
          </p:cNvGraphicFramePr>
          <p:nvPr/>
        </p:nvGraphicFramePr>
        <p:xfrm>
          <a:off x="1144588" y="3535363"/>
          <a:ext cx="2879725" cy="1685925"/>
        </p:xfrm>
        <a:graphic>
          <a:graphicData uri="http://schemas.openxmlformats.org/presentationml/2006/ole">
            <mc:AlternateContent xmlns:mc="http://schemas.openxmlformats.org/markup-compatibility/2006">
              <mc:Choice xmlns:v="urn:schemas-microsoft-com:vml" Requires="v">
                <p:oleObj spid="_x0000_s33819" name="公式" r:id="rId9" imgW="1676400" imgH="990600" progId="Equation.3">
                  <p:embed/>
                </p:oleObj>
              </mc:Choice>
              <mc:Fallback>
                <p:oleObj name="公式" r:id="rId9" imgW="1676400" imgH="990600" progId="Equation.3">
                  <p:embed/>
                  <p:pic>
                    <p:nvPicPr>
                      <p:cNvPr id="31"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44588" y="3535363"/>
                        <a:ext cx="2879725" cy="168592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 name="Object 10"/>
          <p:cNvGraphicFramePr>
            <a:graphicFrameLocks noChangeAspect="1"/>
          </p:cNvGraphicFramePr>
          <p:nvPr/>
        </p:nvGraphicFramePr>
        <p:xfrm>
          <a:off x="633413" y="5329238"/>
          <a:ext cx="3784600" cy="752475"/>
        </p:xfrm>
        <a:graphic>
          <a:graphicData uri="http://schemas.openxmlformats.org/presentationml/2006/ole">
            <mc:AlternateContent xmlns:mc="http://schemas.openxmlformats.org/markup-compatibility/2006">
              <mc:Choice xmlns:v="urn:schemas-microsoft-com:vml" Requires="v">
                <p:oleObj spid="_x0000_s33820" name="公式" r:id="rId11" imgW="2235200" imgH="444500" progId="Equation.3">
                  <p:embed/>
                </p:oleObj>
              </mc:Choice>
              <mc:Fallback>
                <p:oleObj name="公式" r:id="rId11" imgW="2235200" imgH="444500" progId="Equation.3">
                  <p:embed/>
                  <p:pic>
                    <p:nvPicPr>
                      <p:cNvPr id="32"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33413" y="5329238"/>
                        <a:ext cx="3784600" cy="752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 name="Object 11"/>
          <p:cNvGraphicFramePr>
            <a:graphicFrameLocks noChangeAspect="1"/>
          </p:cNvGraphicFramePr>
          <p:nvPr/>
        </p:nvGraphicFramePr>
        <p:xfrm>
          <a:off x="5197475" y="4384675"/>
          <a:ext cx="2901950" cy="407988"/>
        </p:xfrm>
        <a:graphic>
          <a:graphicData uri="http://schemas.openxmlformats.org/presentationml/2006/ole">
            <mc:AlternateContent xmlns:mc="http://schemas.openxmlformats.org/markup-compatibility/2006">
              <mc:Choice xmlns:v="urn:schemas-microsoft-com:vml" Requires="v">
                <p:oleObj spid="_x0000_s33821" name="公式" r:id="rId13" imgW="1612900" imgH="228600" progId="Equation.3">
                  <p:embed/>
                </p:oleObj>
              </mc:Choice>
              <mc:Fallback>
                <p:oleObj name="公式" r:id="rId13" imgW="1612900" imgH="228600" progId="Equation.3">
                  <p:embed/>
                  <p:pic>
                    <p:nvPicPr>
                      <p:cNvPr id="33"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197475" y="4384675"/>
                        <a:ext cx="2901950" cy="407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4" name="Object 12"/>
          <p:cNvGraphicFramePr>
            <a:graphicFrameLocks noChangeAspect="1"/>
          </p:cNvGraphicFramePr>
          <p:nvPr/>
        </p:nvGraphicFramePr>
        <p:xfrm>
          <a:off x="5334000" y="4940300"/>
          <a:ext cx="1536700" cy="366713"/>
        </p:xfrm>
        <a:graphic>
          <a:graphicData uri="http://schemas.openxmlformats.org/presentationml/2006/ole">
            <mc:AlternateContent xmlns:mc="http://schemas.openxmlformats.org/markup-compatibility/2006">
              <mc:Choice xmlns:v="urn:schemas-microsoft-com:vml" Requires="v">
                <p:oleObj spid="_x0000_s33822" name="Equation" r:id="rId15" imgW="952087" imgH="228501" progId="Equation.3">
                  <p:embed/>
                </p:oleObj>
              </mc:Choice>
              <mc:Fallback>
                <p:oleObj name="Equation" r:id="rId15" imgW="952087" imgH="228501" progId="Equation.3">
                  <p:embed/>
                  <p:pic>
                    <p:nvPicPr>
                      <p:cNvPr id="34" name="Object 1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334000" y="4940300"/>
                        <a:ext cx="15367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477" name="Object 14"/>
          <p:cNvGraphicFramePr>
            <a:graphicFrameLocks noChangeAspect="1"/>
          </p:cNvGraphicFramePr>
          <p:nvPr/>
        </p:nvGraphicFramePr>
        <p:xfrm>
          <a:off x="5805488" y="465138"/>
          <a:ext cx="962025" cy="803275"/>
        </p:xfrm>
        <a:graphic>
          <a:graphicData uri="http://schemas.openxmlformats.org/presentationml/2006/ole">
            <mc:AlternateContent xmlns:mc="http://schemas.openxmlformats.org/markup-compatibility/2006">
              <mc:Choice xmlns:v="urn:schemas-microsoft-com:vml" Requires="v">
                <p:oleObj spid="_x0000_s33823" name="公式" r:id="rId17" imgW="533169" imgH="444307" progId="Equation.3">
                  <p:embed/>
                </p:oleObj>
              </mc:Choice>
              <mc:Fallback>
                <p:oleObj name="公式" r:id="rId17" imgW="533169" imgH="444307" progId="Equation.3">
                  <p:embed/>
                  <p:pic>
                    <p:nvPicPr>
                      <p:cNvPr id="62477" name="Object 1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805488" y="465138"/>
                        <a:ext cx="962025" cy="803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478" name="Object 15"/>
          <p:cNvGraphicFramePr>
            <a:graphicFrameLocks noChangeAspect="1"/>
          </p:cNvGraphicFramePr>
          <p:nvPr/>
        </p:nvGraphicFramePr>
        <p:xfrm>
          <a:off x="7239000" y="465138"/>
          <a:ext cx="1006475" cy="803275"/>
        </p:xfrm>
        <a:graphic>
          <a:graphicData uri="http://schemas.openxmlformats.org/presentationml/2006/ole">
            <mc:AlternateContent xmlns:mc="http://schemas.openxmlformats.org/markup-compatibility/2006">
              <mc:Choice xmlns:v="urn:schemas-microsoft-com:vml" Requires="v">
                <p:oleObj spid="_x0000_s33824" name="公式" r:id="rId19" imgW="558558" imgH="444307" progId="Equation.3">
                  <p:embed/>
                </p:oleObj>
              </mc:Choice>
              <mc:Fallback>
                <p:oleObj name="公式" r:id="rId19" imgW="558558" imgH="444307" progId="Equation.3">
                  <p:embed/>
                  <p:pic>
                    <p:nvPicPr>
                      <p:cNvPr id="62478" name="Object 1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239000" y="465138"/>
                        <a:ext cx="1006475" cy="803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2479" name="Text Box 16"/>
          <p:cNvSpPr txBox="1">
            <a:spLocks noChangeArrowheads="1"/>
          </p:cNvSpPr>
          <p:nvPr/>
        </p:nvSpPr>
        <p:spPr bwMode="auto">
          <a:xfrm>
            <a:off x="381000" y="682625"/>
            <a:ext cx="5715000" cy="396875"/>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000" b="1">
                <a:solidFill>
                  <a:srgbClr val="000000"/>
                </a:solidFill>
                <a:latin typeface="Times New Roman" panose="02020603050405020304" pitchFamily="18" charset="0"/>
              </a:rPr>
              <a:t>2.  </a:t>
            </a:r>
            <a:r>
              <a:rPr kumimoji="1" lang="zh-CN" altLang="en-US" sz="2000" b="1">
                <a:solidFill>
                  <a:srgbClr val="000000"/>
                </a:solidFill>
                <a:latin typeface="Times New Roman" panose="02020603050405020304" pitchFamily="18" charset="0"/>
                <a:ea typeface="楷体_GB2312" pitchFamily="49" charset="-122"/>
              </a:rPr>
              <a:t>放大电路如图所示。试求：（</a:t>
            </a:r>
            <a:r>
              <a:rPr kumimoji="1" lang="en-US" altLang="zh-CN" sz="2000" b="1">
                <a:solidFill>
                  <a:srgbClr val="000000"/>
                </a:solidFill>
                <a:latin typeface="Times New Roman" panose="02020603050405020304" pitchFamily="18" charset="0"/>
              </a:rPr>
              <a:t>1</a:t>
            </a:r>
            <a:r>
              <a:rPr kumimoji="1" lang="zh-CN" altLang="en-US" sz="2000" b="1">
                <a:solidFill>
                  <a:srgbClr val="000000"/>
                </a:solidFill>
                <a:latin typeface="Times New Roman" panose="02020603050405020304" pitchFamily="18" charset="0"/>
              </a:rPr>
              <a:t>）</a:t>
            </a:r>
            <a:r>
              <a:rPr kumimoji="1" lang="en-US" altLang="zh-CN" sz="2000" b="1" i="1">
                <a:solidFill>
                  <a:srgbClr val="000000"/>
                </a:solidFill>
                <a:latin typeface="Times New Roman" panose="02020603050405020304" pitchFamily="18" charset="0"/>
              </a:rPr>
              <a:t>Q</a:t>
            </a:r>
            <a:r>
              <a:rPr kumimoji="1" lang="zh-CN" altLang="en-US" sz="2000" b="1">
                <a:solidFill>
                  <a:srgbClr val="000000"/>
                </a:solidFill>
                <a:latin typeface="Times New Roman" panose="02020603050405020304" pitchFamily="18" charset="0"/>
                <a:ea typeface="楷体_GB2312" pitchFamily="49" charset="-122"/>
              </a:rPr>
              <a:t>点；</a:t>
            </a:r>
            <a:r>
              <a:rPr kumimoji="1" lang="zh-CN" altLang="en-US" sz="2000" b="1">
                <a:solidFill>
                  <a:srgbClr val="000000"/>
                </a:solidFill>
                <a:latin typeface="Times New Roman" panose="02020603050405020304" pitchFamily="18" charset="0"/>
              </a:rPr>
              <a:t>（</a:t>
            </a:r>
            <a:r>
              <a:rPr kumimoji="1" lang="en-US" altLang="zh-CN" sz="2000" b="1">
                <a:solidFill>
                  <a:srgbClr val="000000"/>
                </a:solidFill>
                <a:latin typeface="Times New Roman" panose="02020603050405020304" pitchFamily="18" charset="0"/>
              </a:rPr>
              <a:t>2</a:t>
            </a:r>
            <a:r>
              <a:rPr kumimoji="1" lang="zh-CN" altLang="en-US" sz="2000" b="1">
                <a:solidFill>
                  <a:srgbClr val="000000"/>
                </a:solidFill>
                <a:latin typeface="Times New Roman" panose="02020603050405020304" pitchFamily="18" charset="0"/>
              </a:rPr>
              <a:t>）</a:t>
            </a:r>
          </a:p>
        </p:txBody>
      </p:sp>
      <p:sp>
        <p:nvSpPr>
          <p:cNvPr id="62480" name="Text Box 17"/>
          <p:cNvSpPr txBox="1">
            <a:spLocks noChangeArrowheads="1"/>
          </p:cNvSpPr>
          <p:nvPr/>
        </p:nvSpPr>
        <p:spPr bwMode="auto">
          <a:xfrm>
            <a:off x="6781800" y="758825"/>
            <a:ext cx="685800" cy="396875"/>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000" b="1">
                <a:solidFill>
                  <a:srgbClr val="000000"/>
                </a:solidFill>
                <a:latin typeface="Times New Roman" panose="02020603050405020304" pitchFamily="18" charset="0"/>
              </a:rPr>
              <a:t>、</a:t>
            </a:r>
          </a:p>
        </p:txBody>
      </p:sp>
      <p:graphicFrame>
        <p:nvGraphicFramePr>
          <p:cNvPr id="62481" name="Object 18"/>
          <p:cNvGraphicFramePr>
            <a:graphicFrameLocks noChangeAspect="1"/>
          </p:cNvGraphicFramePr>
          <p:nvPr/>
        </p:nvGraphicFramePr>
        <p:xfrm>
          <a:off x="735013" y="1109663"/>
          <a:ext cx="957262" cy="411162"/>
        </p:xfrm>
        <a:graphic>
          <a:graphicData uri="http://schemas.openxmlformats.org/presentationml/2006/ole">
            <mc:AlternateContent xmlns:mc="http://schemas.openxmlformats.org/markup-compatibility/2006">
              <mc:Choice xmlns:v="urn:schemas-microsoft-com:vml" Requires="v">
                <p:oleObj spid="_x0000_s33825" name="公式" r:id="rId21" imgW="533169" imgH="228501" progId="Equation.3">
                  <p:embed/>
                </p:oleObj>
              </mc:Choice>
              <mc:Fallback>
                <p:oleObj name="公式" r:id="rId21" imgW="533169" imgH="228501" progId="Equation.3">
                  <p:embed/>
                  <p:pic>
                    <p:nvPicPr>
                      <p:cNvPr id="62481" name="Object 18"/>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35013" y="1109663"/>
                        <a:ext cx="957262" cy="411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2482" name="Text Box 19"/>
          <p:cNvSpPr txBox="1">
            <a:spLocks noChangeArrowheads="1"/>
          </p:cNvSpPr>
          <p:nvPr/>
        </p:nvSpPr>
        <p:spPr bwMode="auto">
          <a:xfrm>
            <a:off x="8305800" y="758825"/>
            <a:ext cx="685800" cy="396875"/>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000" b="1">
                <a:solidFill>
                  <a:srgbClr val="000000"/>
                </a:solidFill>
                <a:latin typeface="Times New Roman" panose="02020603050405020304" pitchFamily="18" charset="0"/>
              </a:rPr>
              <a:t>、</a:t>
            </a:r>
          </a:p>
        </p:txBody>
      </p:sp>
      <p:sp>
        <p:nvSpPr>
          <p:cNvPr id="62483" name="Text Box 21"/>
          <p:cNvSpPr txBox="1">
            <a:spLocks noChangeArrowheads="1"/>
          </p:cNvSpPr>
          <p:nvPr/>
        </p:nvSpPr>
        <p:spPr bwMode="auto">
          <a:xfrm>
            <a:off x="1727200" y="1087438"/>
            <a:ext cx="1600200" cy="396875"/>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。已知</a:t>
            </a:r>
            <a:r>
              <a:rPr kumimoji="1" lang="zh-CN" altLang="en-US" sz="2000" b="1" i="1">
                <a:solidFill>
                  <a:srgbClr val="000000"/>
                </a:solidFill>
                <a:latin typeface="Times New Roman" panose="02020603050405020304" pitchFamily="18" charset="0"/>
                <a:sym typeface="Symbol" panose="05050102010706020507" pitchFamily="18" charset="2"/>
              </a:rPr>
              <a:t> </a:t>
            </a:r>
            <a:r>
              <a:rPr kumimoji="1" lang="en-US" altLang="zh-CN" sz="2000" b="1">
                <a:solidFill>
                  <a:srgbClr val="000000"/>
                </a:solidFill>
                <a:latin typeface="Times New Roman" panose="02020603050405020304" pitchFamily="18" charset="0"/>
                <a:sym typeface="Symbol" panose="05050102010706020507" pitchFamily="18" charset="2"/>
              </a:rPr>
              <a:t>=50</a:t>
            </a:r>
            <a:r>
              <a:rPr kumimoji="1" lang="zh-CN" altLang="en-US" sz="2000" b="1">
                <a:solidFill>
                  <a:srgbClr val="000000"/>
                </a:solidFill>
                <a:latin typeface="Times New Roman" panose="02020603050405020304" pitchFamily="18" charset="0"/>
              </a:rPr>
              <a:t>。</a:t>
            </a:r>
          </a:p>
        </p:txBody>
      </p:sp>
      <p:grpSp>
        <p:nvGrpSpPr>
          <p:cNvPr id="62484" name="Group 22"/>
          <p:cNvGrpSpPr>
            <a:grpSpLocks/>
          </p:cNvGrpSpPr>
          <p:nvPr/>
        </p:nvGrpSpPr>
        <p:grpSpPr bwMode="auto">
          <a:xfrm>
            <a:off x="5562600" y="1358900"/>
            <a:ext cx="3505200" cy="2590800"/>
            <a:chOff x="3504" y="912"/>
            <a:chExt cx="2208" cy="1632"/>
          </a:xfrm>
        </p:grpSpPr>
        <p:sp>
          <p:nvSpPr>
            <p:cNvPr id="43" name="Rectangle 23" descr="羊皮纸"/>
            <p:cNvSpPr>
              <a:spLocks noChangeArrowheads="1"/>
            </p:cNvSpPr>
            <p:nvPr/>
          </p:nvSpPr>
          <p:spPr bwMode="auto">
            <a:xfrm>
              <a:off x="3504" y="912"/>
              <a:ext cx="2208" cy="1632"/>
            </a:xfrm>
            <a:prstGeom prst="rect">
              <a:avLst/>
            </a:prstGeom>
            <a:blipFill dpi="0" rotWithShape="0">
              <a:blip r:embed="rId23"/>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aphicFrame>
          <p:nvGraphicFramePr>
            <p:cNvPr id="62487" name="Object 24"/>
            <p:cNvGraphicFramePr>
              <a:graphicFrameLocks noChangeAspect="1"/>
            </p:cNvGraphicFramePr>
            <p:nvPr/>
          </p:nvGraphicFramePr>
          <p:xfrm>
            <a:off x="3551" y="960"/>
            <a:ext cx="2113" cy="1505"/>
          </p:xfrm>
          <a:graphic>
            <a:graphicData uri="http://schemas.openxmlformats.org/presentationml/2006/ole">
              <mc:AlternateContent xmlns:mc="http://schemas.openxmlformats.org/markup-compatibility/2006">
                <mc:Choice xmlns:v="urn:schemas-microsoft-com:vml" Requires="v">
                  <p:oleObj spid="_x0000_s33826" name="Picture2" r:id="rId24" imgW="2581656" imgH="1837944" progId="Word.Picture.8">
                    <p:embed/>
                  </p:oleObj>
                </mc:Choice>
                <mc:Fallback>
                  <p:oleObj name="Picture2" r:id="rId24" imgW="2581656" imgH="1837944" progId="Word.Picture.8">
                    <p:embed/>
                    <p:pic>
                      <p:nvPicPr>
                        <p:cNvPr id="62487" name="Object 24"/>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551" y="960"/>
                          <a:ext cx="2113" cy="1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45" name="Rectangle 25"/>
          <p:cNvSpPr>
            <a:spLocks noChangeArrowheads="1"/>
          </p:cNvSpPr>
          <p:nvPr/>
        </p:nvSpPr>
        <p:spPr bwMode="auto">
          <a:xfrm>
            <a:off x="34925" y="82550"/>
            <a:ext cx="1368425" cy="538163"/>
          </a:xfrm>
          <a:prstGeom prst="rect">
            <a:avLst/>
          </a:prstGeom>
          <a:solidFill>
            <a:schemeClr val="bg1"/>
          </a:solidFill>
          <a:ln>
            <a:noFill/>
          </a:ln>
          <a:effectLst/>
        </p:spPr>
        <p:txBody>
          <a:bodyPr lIns="92075" tIns="46038" rIns="92075" bIns="46038" anchor="ct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800" dirty="0">
                <a:solidFill>
                  <a:srgbClr val="CC0000"/>
                </a:solidFill>
                <a:effectLst>
                  <a:outerShdw blurRad="38100" dist="38100" dir="2700000" algn="tl">
                    <a:srgbClr val="C0C0C0"/>
                  </a:outerShdw>
                </a:effectLst>
                <a:latin typeface="黑体" pitchFamily="49" charset="-122"/>
                <a:ea typeface="黑体" pitchFamily="49" charset="-122"/>
              </a:rPr>
              <a:t> 例题</a:t>
            </a:r>
          </a:p>
        </p:txBody>
      </p:sp>
    </p:spTree>
    <p:extLst>
      <p:ext uri="{BB962C8B-B14F-4D97-AF65-F5344CB8AC3E}">
        <p14:creationId xmlns:p14="http://schemas.microsoft.com/office/powerpoint/2010/main" val="40963947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strips(downRight)">
                                      <p:cBhvr>
                                        <p:cTn id="7" dur="500"/>
                                        <p:tgtEl>
                                          <p:spTgt spid="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5"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linds(vertical)">
                                      <p:cBhvr>
                                        <p:cTn id="12" dur="500"/>
                                        <p:tgtEl>
                                          <p:spTgt spid="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500" fill="hold"/>
                                        <p:tgtEl>
                                          <p:spTgt spid="29"/>
                                        </p:tgtEl>
                                        <p:attrNameLst>
                                          <p:attrName>ppt_x</p:attrName>
                                        </p:attrNameLst>
                                      </p:cBhvr>
                                      <p:tavLst>
                                        <p:tav tm="0">
                                          <p:val>
                                            <p:strVal val="#ppt_x"/>
                                          </p:val>
                                        </p:tav>
                                        <p:tav tm="100000">
                                          <p:val>
                                            <p:strVal val="#ppt_x"/>
                                          </p:val>
                                        </p:tav>
                                      </p:tavLst>
                                    </p:anim>
                                    <p:anim calcmode="lin" valueType="num">
                                      <p:cBhvr additive="base">
                                        <p:cTn id="1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ppt_x"/>
                                          </p:val>
                                        </p:tav>
                                        <p:tav tm="100000">
                                          <p:val>
                                            <p:strVal val="#ppt_x"/>
                                          </p:val>
                                        </p:tav>
                                      </p:tavLst>
                                    </p:anim>
                                    <p:anim calcmode="lin" valueType="num">
                                      <p:cBhvr additive="base">
                                        <p:cTn id="2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500" fill="hold"/>
                                        <p:tgtEl>
                                          <p:spTgt spid="27"/>
                                        </p:tgtEl>
                                        <p:attrNameLst>
                                          <p:attrName>ppt_x</p:attrName>
                                        </p:attrNameLst>
                                      </p:cBhvr>
                                      <p:tavLst>
                                        <p:tav tm="0">
                                          <p:val>
                                            <p:strVal val="#ppt_x"/>
                                          </p:val>
                                        </p:tav>
                                        <p:tav tm="100000">
                                          <p:val>
                                            <p:strVal val="#ppt_x"/>
                                          </p:val>
                                        </p:tav>
                                      </p:tavLst>
                                    </p:anim>
                                    <p:anim calcmode="lin" valueType="num">
                                      <p:cBhvr additive="base">
                                        <p:cTn id="3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18" presetClass="entr" presetSubtype="6"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strips(downRight)">
                                      <p:cBhvr>
                                        <p:cTn id="35" dur="500"/>
                                        <p:tgtEl>
                                          <p:spTgt spid="3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8" presetClass="entr" presetSubtype="6" fill="hold" nodeType="click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strips(downRight)">
                                      <p:cBhvr>
                                        <p:cTn id="40" dur="500"/>
                                        <p:tgtEl>
                                          <p:spTgt spid="31"/>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8" presetClass="entr" presetSubtype="6" fill="hold" nodeType="click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strips(downRight)">
                                      <p:cBhvr>
                                        <p:cTn id="45" dur="500"/>
                                        <p:tgtEl>
                                          <p:spTgt spid="32"/>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8" presetClass="entr" presetSubtype="6" fill="hold" nodeType="click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strips(downRight)">
                                      <p:cBhvr>
                                        <p:cTn id="50" dur="500"/>
                                        <p:tgtEl>
                                          <p:spTgt spid="33"/>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8" presetClass="entr" presetSubtype="6" fill="hold" nodeType="click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strips(downRight)">
                                      <p:cBhvr>
                                        <p:cTn id="5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utoUpdateAnimBg="0"/>
      <p:bldP spid="26" grpId="0" autoUpdateAnimBg="0"/>
      <p:bldP spid="30" grpId="0"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3"/>
          <p:cNvSpPr>
            <a:spLocks noChangeArrowheads="1"/>
          </p:cNvSpPr>
          <p:nvPr/>
        </p:nvSpPr>
        <p:spPr bwMode="auto">
          <a:xfrm>
            <a:off x="250825" y="404813"/>
            <a:ext cx="8713788" cy="431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graphicFrame>
        <p:nvGraphicFramePr>
          <p:cNvPr id="63491" name="Object 24"/>
          <p:cNvGraphicFramePr>
            <a:graphicFrameLocks noChangeAspect="1"/>
          </p:cNvGraphicFramePr>
          <p:nvPr/>
        </p:nvGraphicFramePr>
        <p:xfrm>
          <a:off x="5805488" y="465138"/>
          <a:ext cx="962025" cy="803275"/>
        </p:xfrm>
        <a:graphic>
          <a:graphicData uri="http://schemas.openxmlformats.org/presentationml/2006/ole">
            <mc:AlternateContent xmlns:mc="http://schemas.openxmlformats.org/markup-compatibility/2006">
              <mc:Choice xmlns:v="urn:schemas-microsoft-com:vml" Requires="v">
                <p:oleObj spid="_x0000_s34830" name="公式" r:id="rId3" imgW="533169" imgH="444307" progId="Equation.3">
                  <p:embed/>
                </p:oleObj>
              </mc:Choice>
              <mc:Fallback>
                <p:oleObj name="公式" r:id="rId3" imgW="533169" imgH="444307" progId="Equation.3">
                  <p:embed/>
                  <p:pic>
                    <p:nvPicPr>
                      <p:cNvPr id="63491" name="Object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5488" y="465138"/>
                        <a:ext cx="962025" cy="803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3492" name="Object 25"/>
          <p:cNvGraphicFramePr>
            <a:graphicFrameLocks noChangeAspect="1"/>
          </p:cNvGraphicFramePr>
          <p:nvPr/>
        </p:nvGraphicFramePr>
        <p:xfrm>
          <a:off x="7239000" y="465138"/>
          <a:ext cx="1006475" cy="803275"/>
        </p:xfrm>
        <a:graphic>
          <a:graphicData uri="http://schemas.openxmlformats.org/presentationml/2006/ole">
            <mc:AlternateContent xmlns:mc="http://schemas.openxmlformats.org/markup-compatibility/2006">
              <mc:Choice xmlns:v="urn:schemas-microsoft-com:vml" Requires="v">
                <p:oleObj spid="_x0000_s34831" name="公式" r:id="rId5" imgW="558558" imgH="444307" progId="Equation.3">
                  <p:embed/>
                </p:oleObj>
              </mc:Choice>
              <mc:Fallback>
                <p:oleObj name="公式" r:id="rId5" imgW="558558" imgH="444307" progId="Equation.3">
                  <p:embed/>
                  <p:pic>
                    <p:nvPicPr>
                      <p:cNvPr id="63492" name="Object 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9000" y="465138"/>
                        <a:ext cx="1006475" cy="803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493" name="Text Box 26"/>
          <p:cNvSpPr txBox="1">
            <a:spLocks noChangeArrowheads="1"/>
          </p:cNvSpPr>
          <p:nvPr/>
        </p:nvSpPr>
        <p:spPr bwMode="auto">
          <a:xfrm>
            <a:off x="381000" y="682625"/>
            <a:ext cx="5715000" cy="396875"/>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000" b="1">
                <a:solidFill>
                  <a:srgbClr val="000000"/>
                </a:solidFill>
                <a:latin typeface="Times New Roman" panose="02020603050405020304" pitchFamily="18" charset="0"/>
              </a:rPr>
              <a:t>2.  </a:t>
            </a:r>
            <a:r>
              <a:rPr kumimoji="1" lang="zh-CN" altLang="en-US" sz="2000" b="1">
                <a:solidFill>
                  <a:srgbClr val="000000"/>
                </a:solidFill>
                <a:latin typeface="Times New Roman" panose="02020603050405020304" pitchFamily="18" charset="0"/>
                <a:ea typeface="楷体_GB2312" pitchFamily="49" charset="-122"/>
              </a:rPr>
              <a:t>放大电路如图所示。试求：（</a:t>
            </a:r>
            <a:r>
              <a:rPr kumimoji="1" lang="en-US" altLang="zh-CN" sz="2000" b="1">
                <a:solidFill>
                  <a:srgbClr val="000000"/>
                </a:solidFill>
                <a:latin typeface="Times New Roman" panose="02020603050405020304" pitchFamily="18" charset="0"/>
              </a:rPr>
              <a:t>1</a:t>
            </a:r>
            <a:r>
              <a:rPr kumimoji="1" lang="zh-CN" altLang="en-US" sz="2000" b="1">
                <a:solidFill>
                  <a:srgbClr val="000000"/>
                </a:solidFill>
                <a:latin typeface="Times New Roman" panose="02020603050405020304" pitchFamily="18" charset="0"/>
              </a:rPr>
              <a:t>）</a:t>
            </a:r>
            <a:r>
              <a:rPr kumimoji="1" lang="en-US" altLang="zh-CN" sz="2000" b="1" i="1">
                <a:solidFill>
                  <a:srgbClr val="000000"/>
                </a:solidFill>
                <a:latin typeface="Times New Roman" panose="02020603050405020304" pitchFamily="18" charset="0"/>
              </a:rPr>
              <a:t>Q</a:t>
            </a:r>
            <a:r>
              <a:rPr kumimoji="1" lang="zh-CN" altLang="en-US" sz="2000" b="1">
                <a:solidFill>
                  <a:srgbClr val="000000"/>
                </a:solidFill>
                <a:latin typeface="Times New Roman" panose="02020603050405020304" pitchFamily="18" charset="0"/>
                <a:ea typeface="楷体_GB2312" pitchFamily="49" charset="-122"/>
              </a:rPr>
              <a:t>点；</a:t>
            </a:r>
            <a:r>
              <a:rPr kumimoji="1" lang="zh-CN" altLang="en-US" sz="2000" b="1">
                <a:solidFill>
                  <a:srgbClr val="000000"/>
                </a:solidFill>
                <a:latin typeface="Times New Roman" panose="02020603050405020304" pitchFamily="18" charset="0"/>
              </a:rPr>
              <a:t>（</a:t>
            </a:r>
            <a:r>
              <a:rPr kumimoji="1" lang="en-US" altLang="zh-CN" sz="2000" b="1">
                <a:solidFill>
                  <a:srgbClr val="000000"/>
                </a:solidFill>
                <a:latin typeface="Times New Roman" panose="02020603050405020304" pitchFamily="18" charset="0"/>
              </a:rPr>
              <a:t>2</a:t>
            </a:r>
            <a:r>
              <a:rPr kumimoji="1" lang="zh-CN" altLang="en-US" sz="2000" b="1">
                <a:solidFill>
                  <a:srgbClr val="000000"/>
                </a:solidFill>
                <a:latin typeface="Times New Roman" panose="02020603050405020304" pitchFamily="18" charset="0"/>
              </a:rPr>
              <a:t>）</a:t>
            </a:r>
          </a:p>
        </p:txBody>
      </p:sp>
      <p:sp>
        <p:nvSpPr>
          <p:cNvPr id="63494" name="Text Box 27"/>
          <p:cNvSpPr txBox="1">
            <a:spLocks noChangeArrowheads="1"/>
          </p:cNvSpPr>
          <p:nvPr/>
        </p:nvSpPr>
        <p:spPr bwMode="auto">
          <a:xfrm>
            <a:off x="6781800" y="758825"/>
            <a:ext cx="685800" cy="396875"/>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000" b="1">
                <a:solidFill>
                  <a:srgbClr val="000000"/>
                </a:solidFill>
                <a:latin typeface="Times New Roman" panose="02020603050405020304" pitchFamily="18" charset="0"/>
              </a:rPr>
              <a:t>、</a:t>
            </a:r>
          </a:p>
        </p:txBody>
      </p:sp>
      <p:graphicFrame>
        <p:nvGraphicFramePr>
          <p:cNvPr id="63495" name="Object 28"/>
          <p:cNvGraphicFramePr>
            <a:graphicFrameLocks noChangeAspect="1"/>
          </p:cNvGraphicFramePr>
          <p:nvPr/>
        </p:nvGraphicFramePr>
        <p:xfrm>
          <a:off x="735013" y="1109663"/>
          <a:ext cx="957262" cy="411162"/>
        </p:xfrm>
        <a:graphic>
          <a:graphicData uri="http://schemas.openxmlformats.org/presentationml/2006/ole">
            <mc:AlternateContent xmlns:mc="http://schemas.openxmlformats.org/markup-compatibility/2006">
              <mc:Choice xmlns:v="urn:schemas-microsoft-com:vml" Requires="v">
                <p:oleObj spid="_x0000_s34832" name="公式" r:id="rId7" imgW="533169" imgH="228501" progId="Equation.3">
                  <p:embed/>
                </p:oleObj>
              </mc:Choice>
              <mc:Fallback>
                <p:oleObj name="公式" r:id="rId7" imgW="533169" imgH="228501" progId="Equation.3">
                  <p:embed/>
                  <p:pic>
                    <p:nvPicPr>
                      <p:cNvPr id="63495" name="Object 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5013" y="1109663"/>
                        <a:ext cx="957262" cy="411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496" name="Text Box 29"/>
          <p:cNvSpPr txBox="1">
            <a:spLocks noChangeArrowheads="1"/>
          </p:cNvSpPr>
          <p:nvPr/>
        </p:nvSpPr>
        <p:spPr bwMode="auto">
          <a:xfrm>
            <a:off x="8305800" y="758825"/>
            <a:ext cx="685800" cy="396875"/>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000" b="1">
                <a:solidFill>
                  <a:srgbClr val="000000"/>
                </a:solidFill>
                <a:latin typeface="Times New Roman" panose="02020603050405020304" pitchFamily="18" charset="0"/>
              </a:rPr>
              <a:t>、</a:t>
            </a:r>
          </a:p>
        </p:txBody>
      </p:sp>
      <p:sp>
        <p:nvSpPr>
          <p:cNvPr id="63497" name="Text Box 30"/>
          <p:cNvSpPr txBox="1">
            <a:spLocks noChangeArrowheads="1"/>
          </p:cNvSpPr>
          <p:nvPr/>
        </p:nvSpPr>
        <p:spPr bwMode="auto">
          <a:xfrm>
            <a:off x="1727200" y="1087438"/>
            <a:ext cx="1600200" cy="396875"/>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。已知</a:t>
            </a:r>
            <a:r>
              <a:rPr kumimoji="1" lang="zh-CN" altLang="en-US" sz="2000" b="1" i="1">
                <a:solidFill>
                  <a:srgbClr val="000000"/>
                </a:solidFill>
                <a:latin typeface="Times New Roman" panose="02020603050405020304" pitchFamily="18" charset="0"/>
                <a:sym typeface="Symbol" panose="05050102010706020507" pitchFamily="18" charset="2"/>
              </a:rPr>
              <a:t> </a:t>
            </a:r>
            <a:r>
              <a:rPr kumimoji="1" lang="en-US" altLang="zh-CN" sz="2000" b="1">
                <a:solidFill>
                  <a:srgbClr val="000000"/>
                </a:solidFill>
                <a:latin typeface="Times New Roman" panose="02020603050405020304" pitchFamily="18" charset="0"/>
                <a:sym typeface="Symbol" panose="05050102010706020507" pitchFamily="18" charset="2"/>
              </a:rPr>
              <a:t>=50</a:t>
            </a:r>
            <a:r>
              <a:rPr kumimoji="1" lang="zh-CN" altLang="en-US" sz="2000" b="1">
                <a:solidFill>
                  <a:srgbClr val="000000"/>
                </a:solidFill>
                <a:latin typeface="Times New Roman" panose="02020603050405020304" pitchFamily="18" charset="0"/>
              </a:rPr>
              <a:t>。</a:t>
            </a:r>
          </a:p>
        </p:txBody>
      </p:sp>
      <p:graphicFrame>
        <p:nvGraphicFramePr>
          <p:cNvPr id="24" name="Object 3"/>
          <p:cNvGraphicFramePr>
            <a:graphicFrameLocks noChangeAspect="1"/>
          </p:cNvGraphicFramePr>
          <p:nvPr/>
        </p:nvGraphicFramePr>
        <p:xfrm>
          <a:off x="1127125" y="3983038"/>
          <a:ext cx="3136900" cy="1670050"/>
        </p:xfrm>
        <a:graphic>
          <a:graphicData uri="http://schemas.openxmlformats.org/presentationml/2006/ole">
            <mc:AlternateContent xmlns:mc="http://schemas.openxmlformats.org/markup-compatibility/2006">
              <mc:Choice xmlns:v="urn:schemas-microsoft-com:vml" Requires="v">
                <p:oleObj spid="_x0000_s34833" name="公式" r:id="rId9" imgW="1955800" imgH="1041400" progId="Equation.3">
                  <p:embed/>
                </p:oleObj>
              </mc:Choice>
              <mc:Fallback>
                <p:oleObj name="公式" r:id="rId9" imgW="1955800" imgH="1041400" progId="Equation.3">
                  <p:embed/>
                  <p:pic>
                    <p:nvPicPr>
                      <p:cNvPr id="24" name="Object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27125" y="3983038"/>
                        <a:ext cx="3136900" cy="167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5" name="Group 4"/>
          <p:cNvGrpSpPr>
            <a:grpSpLocks/>
          </p:cNvGrpSpPr>
          <p:nvPr/>
        </p:nvGrpSpPr>
        <p:grpSpPr bwMode="auto">
          <a:xfrm>
            <a:off x="762000" y="1676400"/>
            <a:ext cx="4572000" cy="2163763"/>
            <a:chOff x="336" y="1152"/>
            <a:chExt cx="2880" cy="1363"/>
          </a:xfrm>
        </p:grpSpPr>
        <p:sp>
          <p:nvSpPr>
            <p:cNvPr id="26" name="AutoShape 5" descr="羊皮纸"/>
            <p:cNvSpPr>
              <a:spLocks noChangeArrowheads="1"/>
            </p:cNvSpPr>
            <p:nvPr/>
          </p:nvSpPr>
          <p:spPr bwMode="auto">
            <a:xfrm>
              <a:off x="336" y="1152"/>
              <a:ext cx="2880" cy="1363"/>
            </a:xfrm>
            <a:prstGeom prst="roundRect">
              <a:avLst>
                <a:gd name="adj" fmla="val 16667"/>
              </a:avLst>
            </a:prstGeom>
            <a:blipFill dpi="0" rotWithShape="0">
              <a:blip r:embed="rId11"/>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aphicFrame>
          <p:nvGraphicFramePr>
            <p:cNvPr id="63505" name="Object 6"/>
            <p:cNvGraphicFramePr>
              <a:graphicFrameLocks noChangeAspect="1"/>
            </p:cNvGraphicFramePr>
            <p:nvPr/>
          </p:nvGraphicFramePr>
          <p:xfrm>
            <a:off x="456" y="1286"/>
            <a:ext cx="2592" cy="1081"/>
          </p:xfrm>
          <a:graphic>
            <a:graphicData uri="http://schemas.openxmlformats.org/presentationml/2006/ole">
              <mc:AlternateContent xmlns:mc="http://schemas.openxmlformats.org/markup-compatibility/2006">
                <mc:Choice xmlns:v="urn:schemas-microsoft-com:vml" Requires="v">
                  <p:oleObj spid="_x0000_s34834" name="图片" r:id="rId12" imgW="2428875" imgH="1009650" progId="Word.Picture.8">
                    <p:embed/>
                  </p:oleObj>
                </mc:Choice>
                <mc:Fallback>
                  <p:oleObj name="图片" r:id="rId12" imgW="2428875" imgH="1009650" progId="Word.Picture.8">
                    <p:embed/>
                    <p:pic>
                      <p:nvPicPr>
                        <p:cNvPr id="63505"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56" y="1286"/>
                          <a:ext cx="2592" cy="1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63500" name="Group 9"/>
          <p:cNvGrpSpPr>
            <a:grpSpLocks/>
          </p:cNvGrpSpPr>
          <p:nvPr/>
        </p:nvGrpSpPr>
        <p:grpSpPr bwMode="auto">
          <a:xfrm>
            <a:off x="5562600" y="1358900"/>
            <a:ext cx="3505200" cy="2590800"/>
            <a:chOff x="3504" y="912"/>
            <a:chExt cx="2208" cy="1632"/>
          </a:xfrm>
        </p:grpSpPr>
        <p:sp>
          <p:nvSpPr>
            <p:cNvPr id="29" name="Rectangle 10" descr="羊皮纸"/>
            <p:cNvSpPr>
              <a:spLocks noChangeArrowheads="1"/>
            </p:cNvSpPr>
            <p:nvPr/>
          </p:nvSpPr>
          <p:spPr bwMode="auto">
            <a:xfrm>
              <a:off x="3504" y="912"/>
              <a:ext cx="2208" cy="1632"/>
            </a:xfrm>
            <a:prstGeom prst="rect">
              <a:avLst/>
            </a:prstGeom>
            <a:blipFill dpi="0" rotWithShape="0">
              <a:blip r:embed="rId11"/>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aphicFrame>
          <p:nvGraphicFramePr>
            <p:cNvPr id="63503" name="Object 11"/>
            <p:cNvGraphicFramePr>
              <a:graphicFrameLocks noChangeAspect="1"/>
            </p:cNvGraphicFramePr>
            <p:nvPr/>
          </p:nvGraphicFramePr>
          <p:xfrm>
            <a:off x="3551" y="960"/>
            <a:ext cx="2113" cy="1505"/>
          </p:xfrm>
          <a:graphic>
            <a:graphicData uri="http://schemas.openxmlformats.org/presentationml/2006/ole">
              <mc:AlternateContent xmlns:mc="http://schemas.openxmlformats.org/markup-compatibility/2006">
                <mc:Choice xmlns:v="urn:schemas-microsoft-com:vml" Requires="v">
                  <p:oleObj spid="_x0000_s34835" name="Picture2" r:id="rId14" imgW="2581656" imgH="1837944" progId="Word.Picture.8">
                    <p:embed/>
                  </p:oleObj>
                </mc:Choice>
                <mc:Fallback>
                  <p:oleObj name="Picture2" r:id="rId14" imgW="2581656" imgH="1837944" progId="Word.Picture.8">
                    <p:embed/>
                    <p:pic>
                      <p:nvPicPr>
                        <p:cNvPr id="63503" name="Object 1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51" y="960"/>
                          <a:ext cx="2113" cy="1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32" name="Rectangle 25"/>
          <p:cNvSpPr>
            <a:spLocks noChangeArrowheads="1"/>
          </p:cNvSpPr>
          <p:nvPr/>
        </p:nvSpPr>
        <p:spPr bwMode="auto">
          <a:xfrm>
            <a:off x="34925" y="82550"/>
            <a:ext cx="1368425" cy="538163"/>
          </a:xfrm>
          <a:prstGeom prst="rect">
            <a:avLst/>
          </a:prstGeom>
          <a:solidFill>
            <a:schemeClr val="bg1"/>
          </a:solidFill>
          <a:ln>
            <a:noFill/>
          </a:ln>
          <a:effectLst/>
        </p:spPr>
        <p:txBody>
          <a:bodyPr lIns="92075" tIns="46038" rIns="92075" bIns="46038" anchor="ct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800" dirty="0">
                <a:solidFill>
                  <a:srgbClr val="CC0000"/>
                </a:solidFill>
                <a:effectLst>
                  <a:outerShdw blurRad="38100" dist="38100" dir="2700000" algn="tl">
                    <a:srgbClr val="C0C0C0"/>
                  </a:outerShdw>
                </a:effectLst>
                <a:latin typeface="黑体" pitchFamily="49" charset="-122"/>
                <a:ea typeface="黑体" pitchFamily="49" charset="-122"/>
              </a:rPr>
              <a:t> 例题</a:t>
            </a:r>
          </a:p>
        </p:txBody>
      </p:sp>
    </p:spTree>
    <p:extLst>
      <p:ext uri="{BB962C8B-B14F-4D97-AF65-F5344CB8AC3E}">
        <p14:creationId xmlns:p14="http://schemas.microsoft.com/office/powerpoint/2010/main" val="41462954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ox(out)">
                                      <p:cBhvr>
                                        <p:cTn id="7" dur="500"/>
                                        <p:tgtEl>
                                          <p:spTgt spid="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strips(downRight)">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标题 1"/>
          <p:cNvSpPr>
            <a:spLocks noGrp="1"/>
          </p:cNvSpPr>
          <p:nvPr>
            <p:ph type="title"/>
          </p:nvPr>
        </p:nvSpPr>
        <p:spPr>
          <a:xfrm>
            <a:off x="701675" y="71438"/>
            <a:ext cx="7888288" cy="646112"/>
          </a:xfrm>
        </p:spPr>
        <p:txBody>
          <a:bodyPr/>
          <a:lstStyle/>
          <a:p>
            <a:r>
              <a:rPr lang="en-US" altLang="zh-CN"/>
              <a:t>4.4.1  MOSFET</a:t>
            </a:r>
            <a:r>
              <a:rPr lang="zh-CN" altLang="en-US"/>
              <a:t>的小信号模型</a:t>
            </a:r>
          </a:p>
        </p:txBody>
      </p:sp>
      <p:graphicFrame>
        <p:nvGraphicFramePr>
          <p:cNvPr id="66563" name="Object 30"/>
          <p:cNvGraphicFramePr>
            <a:graphicFrameLocks noChangeAspect="1"/>
          </p:cNvGraphicFramePr>
          <p:nvPr/>
        </p:nvGraphicFramePr>
        <p:xfrm>
          <a:off x="6076950" y="639763"/>
          <a:ext cx="2382838" cy="2297112"/>
        </p:xfrm>
        <a:graphic>
          <a:graphicData uri="http://schemas.openxmlformats.org/presentationml/2006/ole">
            <mc:AlternateContent xmlns:mc="http://schemas.openxmlformats.org/markup-compatibility/2006">
              <mc:Choice xmlns:v="urn:schemas-microsoft-com:vml" Requires="v">
                <p:oleObj spid="_x0000_s35866" name="图片" r:id="rId3" imgW="1323107" imgH="1277669" progId="Word.Picture.8">
                  <p:embed/>
                </p:oleObj>
              </mc:Choice>
              <mc:Fallback>
                <p:oleObj name="图片" r:id="rId3" imgW="1323107" imgH="1277669" progId="Word.Picture.8">
                  <p:embed/>
                  <p:pic>
                    <p:nvPicPr>
                      <p:cNvPr id="66563" name="Object 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6950" y="639763"/>
                        <a:ext cx="2382838" cy="229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Rectangle 5">
            <a:hlinkClick r:id="rId5" action="ppaction://hlinksldjump"/>
          </p:cNvPr>
          <p:cNvSpPr>
            <a:spLocks noChangeArrowheads="1"/>
          </p:cNvSpPr>
          <p:nvPr/>
        </p:nvSpPr>
        <p:spPr bwMode="auto">
          <a:xfrm>
            <a:off x="457200" y="692150"/>
            <a:ext cx="5638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en-US" altLang="zh-CN" sz="2800" kern="0">
                <a:solidFill>
                  <a:srgbClr val="800000"/>
                </a:solidFill>
                <a:latin typeface="楷体_GB2312" pitchFamily="49" charset="-122"/>
              </a:rPr>
              <a:t>1. </a:t>
            </a:r>
            <a:r>
              <a:rPr lang="en-US" altLang="zh-CN" sz="2800" i="1" kern="0">
                <a:solidFill>
                  <a:srgbClr val="800000"/>
                </a:solidFill>
                <a:latin typeface="楷体_GB2312" pitchFamily="49" charset="-122"/>
                <a:sym typeface="Symbol" pitchFamily="18" charset="2"/>
              </a:rPr>
              <a:t></a:t>
            </a:r>
            <a:r>
              <a:rPr lang="en-US" altLang="zh-CN" sz="2800" i="1" kern="0">
                <a:solidFill>
                  <a:srgbClr val="800000"/>
                </a:solidFill>
                <a:sym typeface="Symbol" pitchFamily="18" charset="2"/>
              </a:rPr>
              <a:t> </a:t>
            </a:r>
            <a:r>
              <a:rPr lang="en-US" altLang="zh-CN" sz="2800" kern="0">
                <a:solidFill>
                  <a:srgbClr val="800000"/>
                </a:solidFill>
                <a:latin typeface="楷体_GB2312" pitchFamily="49" charset="-122"/>
              </a:rPr>
              <a:t>=0</a:t>
            </a:r>
            <a:r>
              <a:rPr lang="zh-CN" altLang="en-US" sz="2800" kern="0">
                <a:solidFill>
                  <a:srgbClr val="800000"/>
                </a:solidFill>
                <a:latin typeface="楷体_GB2312" pitchFamily="49" charset="-122"/>
              </a:rPr>
              <a:t>时</a:t>
            </a:r>
          </a:p>
        </p:txBody>
      </p:sp>
      <p:sp>
        <p:nvSpPr>
          <p:cNvPr id="27" name="Rectangle 8"/>
          <p:cNvSpPr>
            <a:spLocks noChangeArrowheads="1"/>
          </p:cNvSpPr>
          <p:nvPr/>
        </p:nvSpPr>
        <p:spPr bwMode="auto">
          <a:xfrm>
            <a:off x="755650" y="1125538"/>
            <a:ext cx="4824413"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zh-CN" altLang="en-US" sz="2400" b="1">
                <a:solidFill>
                  <a:srgbClr val="000000"/>
                </a:solidFill>
                <a:latin typeface="楷体_GB2312" pitchFamily="49" charset="-122"/>
                <a:ea typeface="楷体_GB2312" pitchFamily="49" charset="-122"/>
              </a:rPr>
              <a:t>在饱和区内有</a:t>
            </a:r>
          </a:p>
        </p:txBody>
      </p:sp>
      <p:sp>
        <p:nvSpPr>
          <p:cNvPr id="28" name="Rectangle 9"/>
          <p:cNvSpPr>
            <a:spLocks noChangeArrowheads="1"/>
          </p:cNvSpPr>
          <p:nvPr/>
        </p:nvSpPr>
        <p:spPr bwMode="auto">
          <a:xfrm>
            <a:off x="5222875" y="115888"/>
            <a:ext cx="3452813"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defRPr/>
            </a:pPr>
            <a:r>
              <a:rPr lang="zh-CN" altLang="en-US" sz="2300" kern="0">
                <a:solidFill>
                  <a:srgbClr val="000000"/>
                </a:solidFill>
              </a:rPr>
              <a:t>（以增强型</a:t>
            </a:r>
            <a:r>
              <a:rPr lang="en-US" altLang="zh-CN" sz="2300" kern="0">
                <a:solidFill>
                  <a:srgbClr val="000000"/>
                </a:solidFill>
              </a:rPr>
              <a:t>NMOS</a:t>
            </a:r>
            <a:r>
              <a:rPr lang="zh-CN" altLang="en-US" sz="2300" kern="0">
                <a:solidFill>
                  <a:srgbClr val="000000"/>
                </a:solidFill>
              </a:rPr>
              <a:t>管为例）</a:t>
            </a:r>
          </a:p>
        </p:txBody>
      </p:sp>
      <p:sp>
        <p:nvSpPr>
          <p:cNvPr id="66567" name="Rectangle 16"/>
          <p:cNvSpPr>
            <a:spLocks noChangeArrowheads="1"/>
          </p:cNvSpPr>
          <p:nvPr/>
        </p:nvSpPr>
        <p:spPr bwMode="auto">
          <a:xfrm>
            <a:off x="6905625" y="766763"/>
            <a:ext cx="838200" cy="2049462"/>
          </a:xfrm>
          <a:prstGeom prst="rect">
            <a:avLst/>
          </a:prstGeom>
          <a:noFill/>
          <a:ln w="15875">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66568" name="Rectangle 23"/>
          <p:cNvSpPr>
            <a:spLocks noChangeArrowheads="1"/>
          </p:cNvSpPr>
          <p:nvPr/>
        </p:nvSpPr>
        <p:spPr bwMode="auto">
          <a:xfrm>
            <a:off x="6600825" y="2870200"/>
            <a:ext cx="1462088"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700" b="1">
                <a:solidFill>
                  <a:srgbClr val="000000"/>
                </a:solidFill>
                <a:latin typeface="Arial Narrow" panose="020B0606020202030204" pitchFamily="34" charset="0"/>
                <a:ea typeface="黑体" panose="02010609060101010101" pitchFamily="49" charset="-122"/>
              </a:rPr>
              <a:t>FET</a:t>
            </a:r>
            <a:r>
              <a:rPr lang="zh-CN" altLang="en-US" sz="1700" b="1">
                <a:solidFill>
                  <a:srgbClr val="000000"/>
                </a:solidFill>
                <a:latin typeface="Arial Narrow" panose="020B0606020202030204" pitchFamily="34" charset="0"/>
                <a:ea typeface="黑体" panose="02010609060101010101" pitchFamily="49" charset="-122"/>
              </a:rPr>
              <a:t>双口网络</a:t>
            </a:r>
          </a:p>
        </p:txBody>
      </p:sp>
      <p:graphicFrame>
        <p:nvGraphicFramePr>
          <p:cNvPr id="31" name="Object 32"/>
          <p:cNvGraphicFramePr>
            <a:graphicFrameLocks noChangeAspect="1"/>
          </p:cNvGraphicFramePr>
          <p:nvPr/>
        </p:nvGraphicFramePr>
        <p:xfrm>
          <a:off x="876300" y="1665288"/>
          <a:ext cx="2386013" cy="482600"/>
        </p:xfrm>
        <a:graphic>
          <a:graphicData uri="http://schemas.openxmlformats.org/presentationml/2006/ole">
            <mc:AlternateContent xmlns:mc="http://schemas.openxmlformats.org/markup-compatibility/2006">
              <mc:Choice xmlns:v="urn:schemas-microsoft-com:vml" Requires="v">
                <p:oleObj spid="_x0000_s35867" name="公式" r:id="rId6" imgW="1193800" imgH="241300" progId="Equation.3">
                  <p:embed/>
                </p:oleObj>
              </mc:Choice>
              <mc:Fallback>
                <p:oleObj name="公式" r:id="rId6" imgW="1193800" imgH="241300" progId="Equation.3">
                  <p:embed/>
                  <p:pic>
                    <p:nvPicPr>
                      <p:cNvPr id="31" name="Object 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6300" y="1665288"/>
                        <a:ext cx="2386013"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2" name="Object 33"/>
          <p:cNvGraphicFramePr>
            <a:graphicFrameLocks noChangeAspect="1"/>
          </p:cNvGraphicFramePr>
          <p:nvPr/>
        </p:nvGraphicFramePr>
        <p:xfrm>
          <a:off x="1187450" y="2168525"/>
          <a:ext cx="2841625" cy="508000"/>
        </p:xfrm>
        <a:graphic>
          <a:graphicData uri="http://schemas.openxmlformats.org/presentationml/2006/ole">
            <mc:AlternateContent xmlns:mc="http://schemas.openxmlformats.org/markup-compatibility/2006">
              <mc:Choice xmlns:v="urn:schemas-microsoft-com:vml" Requires="v">
                <p:oleObj spid="_x0000_s35868" name="公式" r:id="rId8" imgW="1422400" imgH="254000" progId="Equation.3">
                  <p:embed/>
                </p:oleObj>
              </mc:Choice>
              <mc:Fallback>
                <p:oleObj name="公式" r:id="rId8" imgW="1422400" imgH="254000" progId="Equation.3">
                  <p:embed/>
                  <p:pic>
                    <p:nvPicPr>
                      <p:cNvPr id="32" name="Object 3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87450" y="2168525"/>
                        <a:ext cx="28416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Object 34"/>
          <p:cNvGraphicFramePr>
            <a:graphicFrameLocks noChangeAspect="1"/>
          </p:cNvGraphicFramePr>
          <p:nvPr/>
        </p:nvGraphicFramePr>
        <p:xfrm>
          <a:off x="1187450" y="2713038"/>
          <a:ext cx="3021013" cy="508000"/>
        </p:xfrm>
        <a:graphic>
          <a:graphicData uri="http://schemas.openxmlformats.org/presentationml/2006/ole">
            <mc:AlternateContent xmlns:mc="http://schemas.openxmlformats.org/markup-compatibility/2006">
              <mc:Choice xmlns:v="urn:schemas-microsoft-com:vml" Requires="v">
                <p:oleObj spid="_x0000_s35869" name="公式" r:id="rId10" imgW="1511300" imgH="254000" progId="Equation.3">
                  <p:embed/>
                </p:oleObj>
              </mc:Choice>
              <mc:Fallback>
                <p:oleObj name="公式" r:id="rId10" imgW="1511300" imgH="254000" progId="Equation.3">
                  <p:embed/>
                  <p:pic>
                    <p:nvPicPr>
                      <p:cNvPr id="33" name="Object 3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87450" y="2713038"/>
                        <a:ext cx="3021013"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Object 35"/>
          <p:cNvGraphicFramePr>
            <a:graphicFrameLocks noChangeAspect="1"/>
          </p:cNvGraphicFramePr>
          <p:nvPr/>
        </p:nvGraphicFramePr>
        <p:xfrm>
          <a:off x="1184275" y="3281363"/>
          <a:ext cx="5764213" cy="508000"/>
        </p:xfrm>
        <a:graphic>
          <a:graphicData uri="http://schemas.openxmlformats.org/presentationml/2006/ole">
            <mc:AlternateContent xmlns:mc="http://schemas.openxmlformats.org/markup-compatibility/2006">
              <mc:Choice xmlns:v="urn:schemas-microsoft-com:vml" Requires="v">
                <p:oleObj spid="_x0000_s35870" name="公式" r:id="rId12" imgW="2882900" imgH="254000" progId="Equation.3">
                  <p:embed/>
                </p:oleObj>
              </mc:Choice>
              <mc:Fallback>
                <p:oleObj name="公式" r:id="rId12" imgW="2882900" imgH="254000" progId="Equation.3">
                  <p:embed/>
                  <p:pic>
                    <p:nvPicPr>
                      <p:cNvPr id="34" name="Object 3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84275" y="3281363"/>
                        <a:ext cx="5764213"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 name="Object 36"/>
          <p:cNvGraphicFramePr>
            <a:graphicFrameLocks noChangeAspect="1"/>
          </p:cNvGraphicFramePr>
          <p:nvPr/>
        </p:nvGraphicFramePr>
        <p:xfrm>
          <a:off x="1206500" y="3860800"/>
          <a:ext cx="762000" cy="482600"/>
        </p:xfrm>
        <a:graphic>
          <a:graphicData uri="http://schemas.openxmlformats.org/presentationml/2006/ole">
            <mc:AlternateContent xmlns:mc="http://schemas.openxmlformats.org/markup-compatibility/2006">
              <mc:Choice xmlns:v="urn:schemas-microsoft-com:vml" Requires="v">
                <p:oleObj spid="_x0000_s35871" name="公式" r:id="rId14" imgW="380835" imgH="241195" progId="Equation.3">
                  <p:embed/>
                </p:oleObj>
              </mc:Choice>
              <mc:Fallback>
                <p:oleObj name="公式" r:id="rId14" imgW="380835" imgH="241195" progId="Equation.3">
                  <p:embed/>
                  <p:pic>
                    <p:nvPicPr>
                      <p:cNvPr id="35" name="Object 3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206500" y="3860800"/>
                        <a:ext cx="7620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 name="Object 37"/>
          <p:cNvGraphicFramePr>
            <a:graphicFrameLocks noChangeAspect="1"/>
          </p:cNvGraphicFramePr>
          <p:nvPr/>
        </p:nvGraphicFramePr>
        <p:xfrm>
          <a:off x="1993900" y="3873500"/>
          <a:ext cx="990600" cy="482600"/>
        </p:xfrm>
        <a:graphic>
          <a:graphicData uri="http://schemas.openxmlformats.org/presentationml/2006/ole">
            <mc:AlternateContent xmlns:mc="http://schemas.openxmlformats.org/markup-compatibility/2006">
              <mc:Choice xmlns:v="urn:schemas-microsoft-com:vml" Requires="v">
                <p:oleObj spid="_x0000_s35872" name="公式" r:id="rId16" imgW="495085" imgH="241195" progId="Equation.3">
                  <p:embed/>
                </p:oleObj>
              </mc:Choice>
              <mc:Fallback>
                <p:oleObj name="公式" r:id="rId16" imgW="495085" imgH="241195" progId="Equation.3">
                  <p:embed/>
                  <p:pic>
                    <p:nvPicPr>
                      <p:cNvPr id="36" name="Object 3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993900" y="3873500"/>
                        <a:ext cx="9906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 name="Object 38"/>
          <p:cNvGraphicFramePr>
            <a:graphicFrameLocks noChangeAspect="1"/>
          </p:cNvGraphicFramePr>
          <p:nvPr/>
        </p:nvGraphicFramePr>
        <p:xfrm>
          <a:off x="3022600" y="3886200"/>
          <a:ext cx="1016000" cy="508000"/>
        </p:xfrm>
        <a:graphic>
          <a:graphicData uri="http://schemas.openxmlformats.org/presentationml/2006/ole">
            <mc:AlternateContent xmlns:mc="http://schemas.openxmlformats.org/markup-compatibility/2006">
              <mc:Choice xmlns:v="urn:schemas-microsoft-com:vml" Requires="v">
                <p:oleObj spid="_x0000_s35873" name="公式" r:id="rId18" imgW="507780" imgH="253890" progId="Equation.3">
                  <p:embed/>
                </p:oleObj>
              </mc:Choice>
              <mc:Fallback>
                <p:oleObj name="公式" r:id="rId18" imgW="507780" imgH="253890" progId="Equation.3">
                  <p:embed/>
                  <p:pic>
                    <p:nvPicPr>
                      <p:cNvPr id="37" name="Object 3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022600" y="3886200"/>
                        <a:ext cx="1016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8" name="AutoShape 39"/>
          <p:cNvSpPr>
            <a:spLocks noChangeArrowheads="1"/>
          </p:cNvSpPr>
          <p:nvPr/>
        </p:nvSpPr>
        <p:spPr bwMode="auto">
          <a:xfrm>
            <a:off x="381000" y="4600575"/>
            <a:ext cx="1524000" cy="758825"/>
          </a:xfrm>
          <a:prstGeom prst="wedgeRoundRectCallout">
            <a:avLst>
              <a:gd name="adj1" fmla="val 27917"/>
              <a:gd name="adj2" fmla="val -96861"/>
              <a:gd name="adj3" fmla="val 16667"/>
            </a:avLst>
          </a:prstGeom>
          <a:solidFill>
            <a:srgbClr val="CCFFCC"/>
          </a:solidFill>
          <a:ln w="9525">
            <a:solidFill>
              <a:srgbClr val="FF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2000" b="1">
                <a:solidFill>
                  <a:srgbClr val="000000"/>
                </a:solidFill>
                <a:latin typeface="Times New Roman" panose="02020603050405020304" pitchFamily="18" charset="0"/>
                <a:ea typeface="楷体_GB2312" pitchFamily="49" charset="-122"/>
              </a:rPr>
              <a:t>静态值</a:t>
            </a:r>
          </a:p>
          <a:p>
            <a:pPr algn="ctr"/>
            <a:r>
              <a:rPr kumimoji="1" lang="zh-CN" altLang="en-US" sz="2000" b="1">
                <a:solidFill>
                  <a:srgbClr val="000000"/>
                </a:solidFill>
                <a:latin typeface="Times New Roman" panose="02020603050405020304" pitchFamily="18" charset="0"/>
                <a:ea typeface="楷体_GB2312" pitchFamily="49" charset="-122"/>
              </a:rPr>
              <a:t>（直流）</a:t>
            </a:r>
          </a:p>
        </p:txBody>
      </p:sp>
      <p:sp>
        <p:nvSpPr>
          <p:cNvPr id="39" name="AutoShape 40"/>
          <p:cNvSpPr>
            <a:spLocks noChangeArrowheads="1"/>
          </p:cNvSpPr>
          <p:nvPr/>
        </p:nvSpPr>
        <p:spPr bwMode="auto">
          <a:xfrm>
            <a:off x="2500313" y="4600575"/>
            <a:ext cx="1524000" cy="758825"/>
          </a:xfrm>
          <a:prstGeom prst="wedgeRoundRectCallout">
            <a:avLst>
              <a:gd name="adj1" fmla="val -44269"/>
              <a:gd name="adj2" fmla="val -89750"/>
              <a:gd name="adj3" fmla="val 16667"/>
            </a:avLst>
          </a:prstGeom>
          <a:solidFill>
            <a:srgbClr val="CCFFCC"/>
          </a:solidFill>
          <a:ln w="9525">
            <a:solidFill>
              <a:srgbClr val="FF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2000" b="1">
                <a:solidFill>
                  <a:srgbClr val="000000"/>
                </a:solidFill>
                <a:latin typeface="Times New Roman" panose="02020603050405020304" pitchFamily="18" charset="0"/>
                <a:ea typeface="楷体_GB2312" pitchFamily="49" charset="-122"/>
              </a:rPr>
              <a:t>动态值</a:t>
            </a:r>
          </a:p>
          <a:p>
            <a:pPr algn="ctr"/>
            <a:r>
              <a:rPr kumimoji="1" lang="zh-CN" altLang="en-US" sz="2000" b="1">
                <a:solidFill>
                  <a:srgbClr val="000000"/>
                </a:solidFill>
                <a:latin typeface="Times New Roman" panose="02020603050405020304" pitchFamily="18" charset="0"/>
                <a:ea typeface="楷体_GB2312" pitchFamily="49" charset="-122"/>
              </a:rPr>
              <a:t>（交流）</a:t>
            </a:r>
          </a:p>
        </p:txBody>
      </p:sp>
      <p:sp>
        <p:nvSpPr>
          <p:cNvPr id="40" name="AutoShape 41"/>
          <p:cNvSpPr>
            <a:spLocks noChangeArrowheads="1"/>
          </p:cNvSpPr>
          <p:nvPr/>
        </p:nvSpPr>
        <p:spPr bwMode="auto">
          <a:xfrm>
            <a:off x="4464050" y="4221163"/>
            <a:ext cx="1295400" cy="758825"/>
          </a:xfrm>
          <a:prstGeom prst="wedgeRoundRectCallout">
            <a:avLst>
              <a:gd name="adj1" fmla="val -83454"/>
              <a:gd name="adj2" fmla="val -60458"/>
              <a:gd name="adj3" fmla="val 16667"/>
            </a:avLst>
          </a:prstGeom>
          <a:solidFill>
            <a:srgbClr val="CCFFCC"/>
          </a:solidFill>
          <a:ln w="9525">
            <a:solidFill>
              <a:srgbClr val="FF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2000" b="1">
                <a:solidFill>
                  <a:srgbClr val="000000"/>
                </a:solidFill>
                <a:latin typeface="楷体_GB2312" pitchFamily="49" charset="-122"/>
                <a:ea typeface="楷体_GB2312" pitchFamily="49" charset="-122"/>
              </a:rPr>
              <a:t>非线性失真项 </a:t>
            </a:r>
          </a:p>
        </p:txBody>
      </p:sp>
      <p:sp>
        <p:nvSpPr>
          <p:cNvPr id="41" name="Rectangle 42"/>
          <p:cNvSpPr>
            <a:spLocks noChangeArrowheads="1"/>
          </p:cNvSpPr>
          <p:nvPr/>
        </p:nvSpPr>
        <p:spPr bwMode="auto">
          <a:xfrm>
            <a:off x="762000" y="5421313"/>
            <a:ext cx="472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400" b="1">
                <a:solidFill>
                  <a:srgbClr val="000000"/>
                </a:solidFill>
                <a:latin typeface="楷体_GB2312" pitchFamily="49" charset="-122"/>
                <a:ea typeface="楷体_GB2312" pitchFamily="49" charset="-122"/>
              </a:rPr>
              <a:t>当</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Book Antiqua" panose="02040602050305030304" pitchFamily="18" charset="0"/>
                <a:ea typeface="华康简宋"/>
                <a:cs typeface="华康简宋"/>
              </a:rPr>
              <a:t>v</a:t>
            </a:r>
            <a:r>
              <a:rPr kumimoji="1" lang="en-US" altLang="zh-CN" sz="2400" b="1" baseline="-30000">
                <a:solidFill>
                  <a:srgbClr val="000000"/>
                </a:solidFill>
                <a:latin typeface="Times New Roman" panose="02020603050405020304" pitchFamily="18" charset="0"/>
                <a:ea typeface="华康简宋"/>
                <a:cs typeface="华康简宋"/>
              </a:rPr>
              <a:t>gs </a:t>
            </a:r>
            <a:r>
              <a:rPr kumimoji="1" lang="en-US" altLang="zh-CN" sz="2400" b="1">
                <a:solidFill>
                  <a:srgbClr val="000000"/>
                </a:solidFill>
                <a:latin typeface="Times New Roman" panose="02020603050405020304" pitchFamily="18" charset="0"/>
                <a:ea typeface="楷体_GB2312" pitchFamily="49" charset="-122"/>
              </a:rPr>
              <a:t>&lt;&lt; 2</a:t>
            </a:r>
            <a:r>
              <a:rPr kumimoji="1" lang="en-US" altLang="zh-CN" sz="2400" b="1">
                <a:solidFill>
                  <a:srgbClr val="000000"/>
                </a:solidFill>
                <a:latin typeface="楷体_GB2312" pitchFamily="49" charset="-122"/>
                <a:ea typeface="楷体_GB2312" pitchFamily="49" charset="-122"/>
              </a:rPr>
              <a:t>(</a:t>
            </a:r>
            <a:r>
              <a:rPr kumimoji="1" lang="en-US" altLang="zh-CN" sz="2400" b="1" i="1">
                <a:solidFill>
                  <a:srgbClr val="000000"/>
                </a:solidFill>
                <a:latin typeface="Times New Roman" panose="02020603050405020304" pitchFamily="18" charset="0"/>
                <a:ea typeface="华康简宋"/>
                <a:cs typeface="华康简宋"/>
              </a:rPr>
              <a:t>V</a:t>
            </a:r>
            <a:r>
              <a:rPr kumimoji="1" lang="en-US" altLang="zh-CN" sz="2400" b="1" baseline="-30000">
                <a:solidFill>
                  <a:srgbClr val="000000"/>
                </a:solidFill>
                <a:latin typeface="Times New Roman" panose="02020603050405020304" pitchFamily="18" charset="0"/>
                <a:ea typeface="华康简宋"/>
                <a:cs typeface="华康简宋"/>
              </a:rPr>
              <a:t>GSQ</a:t>
            </a:r>
            <a:r>
              <a:rPr kumimoji="1" lang="en-US" altLang="zh-CN" sz="2400" b="1">
                <a:solidFill>
                  <a:srgbClr val="000000"/>
                </a:solidFill>
                <a:latin typeface="楷体_GB2312" pitchFamily="49" charset="-122"/>
                <a:ea typeface="楷体_GB2312" pitchFamily="49" charset="-122"/>
              </a:rPr>
              <a:t>-</a:t>
            </a:r>
            <a:r>
              <a:rPr kumimoji="1" lang="en-US" altLang="zh-CN" sz="2400" b="1" i="1">
                <a:solidFill>
                  <a:srgbClr val="000000"/>
                </a:solidFill>
                <a:latin typeface="Times New Roman" panose="02020603050405020304" pitchFamily="18" charset="0"/>
                <a:ea typeface="华康简宋"/>
                <a:cs typeface="华康简宋"/>
              </a:rPr>
              <a:t>V</a:t>
            </a:r>
            <a:r>
              <a:rPr kumimoji="1" lang="en-US" altLang="zh-CN" sz="2400" b="1" baseline="-30000">
                <a:solidFill>
                  <a:srgbClr val="000000"/>
                </a:solidFill>
                <a:latin typeface="Times New Roman" panose="02020603050405020304" pitchFamily="18" charset="0"/>
                <a:ea typeface="华康简宋"/>
                <a:cs typeface="华康简宋"/>
              </a:rPr>
              <a:t>TN</a:t>
            </a:r>
            <a:r>
              <a:rPr kumimoji="1" lang="en-US" altLang="zh-CN" sz="2400" b="1">
                <a:solidFill>
                  <a:srgbClr val="000000"/>
                </a:solidFill>
                <a:latin typeface="楷体_GB2312" pitchFamily="49" charset="-122"/>
                <a:ea typeface="楷体_GB2312" pitchFamily="49" charset="-122"/>
              </a:rPr>
              <a:t>)</a:t>
            </a:r>
            <a:r>
              <a:rPr kumimoji="1" lang="zh-CN" altLang="en-US" sz="2400" b="1">
                <a:solidFill>
                  <a:srgbClr val="000000"/>
                </a:solidFill>
                <a:latin typeface="楷体_GB2312" pitchFamily="49" charset="-122"/>
                <a:ea typeface="楷体_GB2312" pitchFamily="49" charset="-122"/>
              </a:rPr>
              <a:t>时，</a:t>
            </a:r>
          </a:p>
        </p:txBody>
      </p:sp>
      <p:graphicFrame>
        <p:nvGraphicFramePr>
          <p:cNvPr id="42" name="Object 43" descr="羊皮纸"/>
          <p:cNvGraphicFramePr>
            <a:graphicFrameLocks noChangeAspect="1"/>
          </p:cNvGraphicFramePr>
          <p:nvPr/>
        </p:nvGraphicFramePr>
        <p:xfrm>
          <a:off x="4787900" y="5408613"/>
          <a:ext cx="1092200" cy="482600"/>
        </p:xfrm>
        <a:graphic>
          <a:graphicData uri="http://schemas.openxmlformats.org/presentationml/2006/ole">
            <mc:AlternateContent xmlns:mc="http://schemas.openxmlformats.org/markup-compatibility/2006">
              <mc:Choice xmlns:v="urn:schemas-microsoft-com:vml" Requires="v">
                <p:oleObj spid="_x0000_s35874" name="公式" r:id="rId20" imgW="545863" imgH="241195" progId="Equation.3">
                  <p:embed/>
                </p:oleObj>
              </mc:Choice>
              <mc:Fallback>
                <p:oleObj name="公式" r:id="rId20" imgW="545863" imgH="241195" progId="Equation.3">
                  <p:embed/>
                  <p:pic>
                    <p:nvPicPr>
                      <p:cNvPr id="42" name="Object 43" descr="羊皮纸"/>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787900" y="5408613"/>
                        <a:ext cx="1092200" cy="482600"/>
                      </a:xfrm>
                      <a:prstGeom prst="rect">
                        <a:avLst/>
                      </a:prstGeom>
                      <a:blipFill dpi="0" rotWithShape="0">
                        <a:blip r:embed="rId2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3" name="Object 44" descr="羊皮纸"/>
          <p:cNvGraphicFramePr>
            <a:graphicFrameLocks noChangeAspect="1"/>
          </p:cNvGraphicFramePr>
          <p:nvPr/>
        </p:nvGraphicFramePr>
        <p:xfrm>
          <a:off x="5867400" y="5408613"/>
          <a:ext cx="990600" cy="482600"/>
        </p:xfrm>
        <a:graphic>
          <a:graphicData uri="http://schemas.openxmlformats.org/presentationml/2006/ole">
            <mc:AlternateContent xmlns:mc="http://schemas.openxmlformats.org/markup-compatibility/2006">
              <mc:Choice xmlns:v="urn:schemas-microsoft-com:vml" Requires="v">
                <p:oleObj spid="_x0000_s35875" name="公式" r:id="rId23" imgW="495085" imgH="241195" progId="Equation.3">
                  <p:embed/>
                </p:oleObj>
              </mc:Choice>
              <mc:Fallback>
                <p:oleObj name="公式" r:id="rId23" imgW="495085" imgH="241195" progId="Equation.3">
                  <p:embed/>
                  <p:pic>
                    <p:nvPicPr>
                      <p:cNvPr id="43" name="Object 44" descr="羊皮纸"/>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867400" y="5408613"/>
                        <a:ext cx="990600" cy="482600"/>
                      </a:xfrm>
                      <a:prstGeom prst="rect">
                        <a:avLst/>
                      </a:prstGeom>
                      <a:blipFill dpi="0" rotWithShape="0">
                        <a:blip r:embed="rId2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 name="Object 45" descr="羊皮纸"/>
          <p:cNvGraphicFramePr>
            <a:graphicFrameLocks noChangeAspect="1"/>
          </p:cNvGraphicFramePr>
          <p:nvPr/>
        </p:nvGraphicFramePr>
        <p:xfrm>
          <a:off x="6831013" y="5408613"/>
          <a:ext cx="1270000" cy="482600"/>
        </p:xfrm>
        <a:graphic>
          <a:graphicData uri="http://schemas.openxmlformats.org/presentationml/2006/ole">
            <mc:AlternateContent xmlns:mc="http://schemas.openxmlformats.org/markup-compatibility/2006">
              <mc:Choice xmlns:v="urn:schemas-microsoft-com:vml" Requires="v">
                <p:oleObj spid="_x0000_s35876" name="公式" r:id="rId25" imgW="634725" imgH="241195" progId="Equation.3">
                  <p:embed/>
                </p:oleObj>
              </mc:Choice>
              <mc:Fallback>
                <p:oleObj name="公式" r:id="rId25" imgW="634725" imgH="241195" progId="Equation.3">
                  <p:embed/>
                  <p:pic>
                    <p:nvPicPr>
                      <p:cNvPr id="44" name="Object 45" descr="羊皮纸"/>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6831013" y="5408613"/>
                        <a:ext cx="1270000" cy="482600"/>
                      </a:xfrm>
                      <a:prstGeom prst="rect">
                        <a:avLst/>
                      </a:prstGeom>
                      <a:blipFill dpi="0" rotWithShape="0">
                        <a:blip r:embed="rId2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5" name="Rectangle 46"/>
          <p:cNvSpPr>
            <a:spLocks noChangeArrowheads="1"/>
          </p:cNvSpPr>
          <p:nvPr/>
        </p:nvSpPr>
        <p:spPr bwMode="auto">
          <a:xfrm>
            <a:off x="5880100" y="3956050"/>
            <a:ext cx="1443038"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zh-CN" altLang="en-US" sz="2400" b="1">
                <a:solidFill>
                  <a:srgbClr val="000000"/>
                </a:solidFill>
                <a:latin typeface="楷体_GB2312" pitchFamily="49" charset="-122"/>
                <a:ea typeface="楷体_GB2312" pitchFamily="49" charset="-122"/>
              </a:rPr>
              <a:t>其中</a:t>
            </a:r>
          </a:p>
        </p:txBody>
      </p:sp>
      <p:graphicFrame>
        <p:nvGraphicFramePr>
          <p:cNvPr id="46" name="Object 47"/>
          <p:cNvGraphicFramePr>
            <a:graphicFrameLocks noChangeAspect="1"/>
          </p:cNvGraphicFramePr>
          <p:nvPr/>
        </p:nvGraphicFramePr>
        <p:xfrm>
          <a:off x="5957888" y="4437063"/>
          <a:ext cx="2817812" cy="482600"/>
        </p:xfrm>
        <a:graphic>
          <a:graphicData uri="http://schemas.openxmlformats.org/presentationml/2006/ole">
            <mc:AlternateContent xmlns:mc="http://schemas.openxmlformats.org/markup-compatibility/2006">
              <mc:Choice xmlns:v="urn:schemas-microsoft-com:vml" Requires="v">
                <p:oleObj spid="_x0000_s35877" name="公式" r:id="rId27" imgW="1409088" imgH="241195" progId="Equation.3">
                  <p:embed/>
                </p:oleObj>
              </mc:Choice>
              <mc:Fallback>
                <p:oleObj name="公式" r:id="rId27" imgW="1409088" imgH="241195" progId="Equation.3">
                  <p:embed/>
                  <p:pic>
                    <p:nvPicPr>
                      <p:cNvPr id="46" name="Object 47"/>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5957888" y="4437063"/>
                        <a:ext cx="281781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2531034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ppt_w/2"/>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ppt_w</p:attrName>
                                        </p:attrNameLst>
                                      </p:cBhvr>
                                      <p:tavLst>
                                        <p:tav tm="0">
                                          <p:val>
                                            <p:fltVal val="0"/>
                                          </p:val>
                                        </p:tav>
                                        <p:tav tm="100000">
                                          <p:val>
                                            <p:strVal val="#ppt_w"/>
                                          </p:val>
                                        </p:tav>
                                      </p:tavLst>
                                    </p:anim>
                                    <p:anim calcmode="lin" valueType="num">
                                      <p:cBhvr>
                                        <p:cTn id="10" dur="500" fill="hold"/>
                                        <p:tgtEl>
                                          <p:spTgt spid="28"/>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ppt_x</p:attrName>
                                        </p:attrNameLst>
                                      </p:cBhvr>
                                      <p:tavLst>
                                        <p:tav tm="0">
                                          <p:val>
                                            <p:strVal val="#ppt_x-#ppt_w/2"/>
                                          </p:val>
                                        </p:tav>
                                        <p:tav tm="100000">
                                          <p:val>
                                            <p:strVal val="#ppt_x"/>
                                          </p:val>
                                        </p:tav>
                                      </p:tavLst>
                                    </p:anim>
                                    <p:anim calcmode="lin" valueType="num">
                                      <p:cBhvr>
                                        <p:cTn id="16" dur="500" fill="hold"/>
                                        <p:tgtEl>
                                          <p:spTgt spid="27"/>
                                        </p:tgtEl>
                                        <p:attrNameLst>
                                          <p:attrName>ppt_y</p:attrName>
                                        </p:attrNameLst>
                                      </p:cBhvr>
                                      <p:tavLst>
                                        <p:tav tm="0">
                                          <p:val>
                                            <p:strVal val="#ppt_y"/>
                                          </p:val>
                                        </p:tav>
                                        <p:tav tm="100000">
                                          <p:val>
                                            <p:strVal val="#ppt_y"/>
                                          </p:val>
                                        </p:tav>
                                      </p:tavLst>
                                    </p:anim>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strVal val="#ppt_h"/>
                                          </p:val>
                                        </p:tav>
                                        <p:tav tm="100000">
                                          <p:val>
                                            <p:strVal val="#ppt_h"/>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8" presetClass="entr" presetSubtype="6"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strips(downRight)">
                                      <p:cBhvr>
                                        <p:cTn id="23" dur="500"/>
                                        <p:tgtEl>
                                          <p:spTgt spid="3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8" presetClass="entr" presetSubtype="6" fill="hold" nodeType="click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strips(downRight)">
                                      <p:cBhvr>
                                        <p:cTn id="28" dur="500"/>
                                        <p:tgtEl>
                                          <p:spTgt spid="3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8" presetClass="entr" presetSubtype="6"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strips(downRight)">
                                      <p:cBhvr>
                                        <p:cTn id="33" dur="500"/>
                                        <p:tgtEl>
                                          <p:spTgt spid="33"/>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8" presetClass="entr" presetSubtype="6" fill="hold" nodeType="click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strips(downRight)">
                                      <p:cBhvr>
                                        <p:cTn id="38" dur="500"/>
                                        <p:tgtEl>
                                          <p:spTgt spid="34"/>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8" presetClass="entr" presetSubtype="6" fill="hold" nodeType="click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strips(downRight)">
                                      <p:cBhvr>
                                        <p:cTn id="43" dur="500"/>
                                        <p:tgtEl>
                                          <p:spTgt spid="35"/>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8" presetClass="entr" presetSubtype="6" fill="hold" nodeType="click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strips(downRight)">
                                      <p:cBhvr>
                                        <p:cTn id="48" dur="500"/>
                                        <p:tgtEl>
                                          <p:spTgt spid="36"/>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8" presetClass="entr" presetSubtype="6" fill="hold" nodeType="click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strips(downRight)">
                                      <p:cBhvr>
                                        <p:cTn id="53" dur="500"/>
                                        <p:tgtEl>
                                          <p:spTgt spid="37"/>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7" presetClass="entr" presetSubtype="8" fill="hold" grpId="0" nodeType="click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p:cTn id="58" dur="500" fill="hold"/>
                                        <p:tgtEl>
                                          <p:spTgt spid="45"/>
                                        </p:tgtEl>
                                        <p:attrNameLst>
                                          <p:attrName>ppt_x</p:attrName>
                                        </p:attrNameLst>
                                      </p:cBhvr>
                                      <p:tavLst>
                                        <p:tav tm="0">
                                          <p:val>
                                            <p:strVal val="#ppt_x-#ppt_w/2"/>
                                          </p:val>
                                        </p:tav>
                                        <p:tav tm="100000">
                                          <p:val>
                                            <p:strVal val="#ppt_x"/>
                                          </p:val>
                                        </p:tav>
                                      </p:tavLst>
                                    </p:anim>
                                    <p:anim calcmode="lin" valueType="num">
                                      <p:cBhvr>
                                        <p:cTn id="59" dur="500" fill="hold"/>
                                        <p:tgtEl>
                                          <p:spTgt spid="45"/>
                                        </p:tgtEl>
                                        <p:attrNameLst>
                                          <p:attrName>ppt_y</p:attrName>
                                        </p:attrNameLst>
                                      </p:cBhvr>
                                      <p:tavLst>
                                        <p:tav tm="0">
                                          <p:val>
                                            <p:strVal val="#ppt_y"/>
                                          </p:val>
                                        </p:tav>
                                        <p:tav tm="100000">
                                          <p:val>
                                            <p:strVal val="#ppt_y"/>
                                          </p:val>
                                        </p:tav>
                                      </p:tavLst>
                                    </p:anim>
                                    <p:anim calcmode="lin" valueType="num">
                                      <p:cBhvr>
                                        <p:cTn id="60" dur="500" fill="hold"/>
                                        <p:tgtEl>
                                          <p:spTgt spid="45"/>
                                        </p:tgtEl>
                                        <p:attrNameLst>
                                          <p:attrName>ppt_w</p:attrName>
                                        </p:attrNameLst>
                                      </p:cBhvr>
                                      <p:tavLst>
                                        <p:tav tm="0">
                                          <p:val>
                                            <p:fltVal val="0"/>
                                          </p:val>
                                        </p:tav>
                                        <p:tav tm="100000">
                                          <p:val>
                                            <p:strVal val="#ppt_w"/>
                                          </p:val>
                                        </p:tav>
                                      </p:tavLst>
                                    </p:anim>
                                    <p:anim calcmode="lin" valueType="num">
                                      <p:cBhvr>
                                        <p:cTn id="61" dur="500" fill="hold"/>
                                        <p:tgtEl>
                                          <p:spTgt spid="45"/>
                                        </p:tgtEl>
                                        <p:attrNameLst>
                                          <p:attrName>ppt_h</p:attrName>
                                        </p:attrNameLst>
                                      </p:cBhvr>
                                      <p:tavLst>
                                        <p:tav tm="0">
                                          <p:val>
                                            <p:strVal val="#ppt_h"/>
                                          </p:val>
                                        </p:tav>
                                        <p:tav tm="100000">
                                          <p:val>
                                            <p:strVal val="#ppt_h"/>
                                          </p:val>
                                        </p:tav>
                                      </p:tavLst>
                                    </p:anim>
                                  </p:childTnLst>
                                </p:cTn>
                              </p:par>
                            </p:childTnLst>
                          </p:cTn>
                        </p:par>
                        <p:par>
                          <p:cTn id="62" fill="hold" nodeType="afterGroup">
                            <p:stCondLst>
                              <p:cond delay="500"/>
                            </p:stCondLst>
                            <p:childTnLst>
                              <p:par>
                                <p:cTn id="63" presetID="18" presetClass="entr" presetSubtype="6" fill="hold" nodeType="after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strips(downRight)">
                                      <p:cBhvr>
                                        <p:cTn id="65" dur="500"/>
                                        <p:tgtEl>
                                          <p:spTgt spid="46"/>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22" presetClass="entr" presetSubtype="1" fill="hold" grpId="0" nodeType="click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up)">
                                      <p:cBhvr>
                                        <p:cTn id="70" dur="500"/>
                                        <p:tgtEl>
                                          <p:spTgt spid="38"/>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18" presetClass="entr" presetSubtype="6" fill="hold" grpId="0" nodeType="click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strips(downRight)">
                                      <p:cBhvr>
                                        <p:cTn id="75" dur="500"/>
                                        <p:tgtEl>
                                          <p:spTgt spid="39"/>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18" presetClass="entr" presetSubtype="6" fill="hold" grpId="0" nodeType="clickEffect">
                                  <p:stCondLst>
                                    <p:cond delay="0"/>
                                  </p:stCondLst>
                                  <p:childTnLst>
                                    <p:set>
                                      <p:cBhvr>
                                        <p:cTn id="79" dur="1" fill="hold">
                                          <p:stCondLst>
                                            <p:cond delay="0"/>
                                          </p:stCondLst>
                                        </p:cTn>
                                        <p:tgtEl>
                                          <p:spTgt spid="40"/>
                                        </p:tgtEl>
                                        <p:attrNameLst>
                                          <p:attrName>style.visibility</p:attrName>
                                        </p:attrNameLst>
                                      </p:cBhvr>
                                      <p:to>
                                        <p:strVal val="visible"/>
                                      </p:to>
                                    </p:set>
                                    <p:animEffect transition="in" filter="strips(downRight)">
                                      <p:cBhvr>
                                        <p:cTn id="80" dur="500"/>
                                        <p:tgtEl>
                                          <p:spTgt spid="40"/>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18" presetClass="entr" presetSubtype="6" fill="hold" grpId="0" nodeType="clickEffect">
                                  <p:stCondLst>
                                    <p:cond delay="0"/>
                                  </p:stCondLst>
                                  <p:childTnLst>
                                    <p:set>
                                      <p:cBhvr>
                                        <p:cTn id="84" dur="1" fill="hold">
                                          <p:stCondLst>
                                            <p:cond delay="0"/>
                                          </p:stCondLst>
                                        </p:cTn>
                                        <p:tgtEl>
                                          <p:spTgt spid="41"/>
                                        </p:tgtEl>
                                        <p:attrNameLst>
                                          <p:attrName>style.visibility</p:attrName>
                                        </p:attrNameLst>
                                      </p:cBhvr>
                                      <p:to>
                                        <p:strVal val="visible"/>
                                      </p:to>
                                    </p:set>
                                    <p:animEffect transition="in" filter="strips(downRight)">
                                      <p:cBhvr>
                                        <p:cTn id="85" dur="500"/>
                                        <p:tgtEl>
                                          <p:spTgt spid="41"/>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18" presetClass="entr" presetSubtype="6" fill="hold" nodeType="clickEffect">
                                  <p:stCondLst>
                                    <p:cond delay="0"/>
                                  </p:stCondLst>
                                  <p:childTnLst>
                                    <p:set>
                                      <p:cBhvr>
                                        <p:cTn id="89" dur="1" fill="hold">
                                          <p:stCondLst>
                                            <p:cond delay="0"/>
                                          </p:stCondLst>
                                        </p:cTn>
                                        <p:tgtEl>
                                          <p:spTgt spid="42"/>
                                        </p:tgtEl>
                                        <p:attrNameLst>
                                          <p:attrName>style.visibility</p:attrName>
                                        </p:attrNameLst>
                                      </p:cBhvr>
                                      <p:to>
                                        <p:strVal val="visible"/>
                                      </p:to>
                                    </p:set>
                                    <p:animEffect transition="in" filter="strips(downRight)">
                                      <p:cBhvr>
                                        <p:cTn id="90" dur="500"/>
                                        <p:tgtEl>
                                          <p:spTgt spid="42"/>
                                        </p:tgtEl>
                                      </p:cBhvr>
                                    </p:animEffect>
                                  </p:childTnLst>
                                </p:cTn>
                              </p:par>
                            </p:childTnLst>
                          </p:cTn>
                        </p:par>
                        <p:par>
                          <p:cTn id="91" fill="hold" nodeType="afterGroup">
                            <p:stCondLst>
                              <p:cond delay="500"/>
                            </p:stCondLst>
                            <p:childTnLst>
                              <p:par>
                                <p:cTn id="92" presetID="18" presetClass="entr" presetSubtype="6" fill="hold" nodeType="afterEffect">
                                  <p:stCondLst>
                                    <p:cond delay="0"/>
                                  </p:stCondLst>
                                  <p:childTnLst>
                                    <p:set>
                                      <p:cBhvr>
                                        <p:cTn id="93" dur="1" fill="hold">
                                          <p:stCondLst>
                                            <p:cond delay="0"/>
                                          </p:stCondLst>
                                        </p:cTn>
                                        <p:tgtEl>
                                          <p:spTgt spid="43"/>
                                        </p:tgtEl>
                                        <p:attrNameLst>
                                          <p:attrName>style.visibility</p:attrName>
                                        </p:attrNameLst>
                                      </p:cBhvr>
                                      <p:to>
                                        <p:strVal val="visible"/>
                                      </p:to>
                                    </p:set>
                                    <p:animEffect transition="in" filter="strips(downRight)">
                                      <p:cBhvr>
                                        <p:cTn id="94" dur="500"/>
                                        <p:tgtEl>
                                          <p:spTgt spid="43"/>
                                        </p:tgtEl>
                                      </p:cBhvr>
                                    </p:animEffect>
                                  </p:childTnLst>
                                </p:cTn>
                              </p:par>
                            </p:childTnLst>
                          </p:cTn>
                        </p:par>
                      </p:childTnLst>
                    </p:cTn>
                  </p:par>
                  <p:par>
                    <p:cTn id="95" fill="hold" nodeType="clickPar">
                      <p:stCondLst>
                        <p:cond delay="indefinite"/>
                      </p:stCondLst>
                      <p:childTnLst>
                        <p:par>
                          <p:cTn id="96" fill="hold" nodeType="withGroup">
                            <p:stCondLst>
                              <p:cond delay="0"/>
                            </p:stCondLst>
                            <p:childTnLst>
                              <p:par>
                                <p:cTn id="97" presetID="18" presetClass="entr" presetSubtype="6" fill="hold" nodeType="clickEffect">
                                  <p:stCondLst>
                                    <p:cond delay="0"/>
                                  </p:stCondLst>
                                  <p:childTnLst>
                                    <p:set>
                                      <p:cBhvr>
                                        <p:cTn id="98" dur="1" fill="hold">
                                          <p:stCondLst>
                                            <p:cond delay="0"/>
                                          </p:stCondLst>
                                        </p:cTn>
                                        <p:tgtEl>
                                          <p:spTgt spid="44"/>
                                        </p:tgtEl>
                                        <p:attrNameLst>
                                          <p:attrName>style.visibility</p:attrName>
                                        </p:attrNameLst>
                                      </p:cBhvr>
                                      <p:to>
                                        <p:strVal val="visible"/>
                                      </p:to>
                                    </p:set>
                                    <p:animEffect transition="in" filter="strips(downRight)">
                                      <p:cBhvr>
                                        <p:cTn id="9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utoUpdateAnimBg="0"/>
      <p:bldP spid="28" grpId="0" autoUpdateAnimBg="0"/>
      <p:bldP spid="38" grpId="0" animBg="1" autoUpdateAnimBg="0"/>
      <p:bldP spid="39" grpId="0" animBg="1" autoUpdateAnimBg="0"/>
      <p:bldP spid="40" grpId="0" animBg="1" autoUpdateAnimBg="0"/>
      <p:bldP spid="41" grpId="0" autoUpdateAnimBg="0"/>
      <p:bldP spid="45" grpId="0"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标题 1"/>
          <p:cNvSpPr>
            <a:spLocks noGrp="1"/>
          </p:cNvSpPr>
          <p:nvPr>
            <p:ph type="title"/>
          </p:nvPr>
        </p:nvSpPr>
        <p:spPr>
          <a:xfrm>
            <a:off x="701675" y="71438"/>
            <a:ext cx="7888288" cy="646112"/>
          </a:xfrm>
        </p:spPr>
        <p:txBody>
          <a:bodyPr/>
          <a:lstStyle/>
          <a:p>
            <a:r>
              <a:rPr lang="en-US" altLang="zh-CN"/>
              <a:t>4.4.1  MOSFET</a:t>
            </a:r>
            <a:r>
              <a:rPr lang="zh-CN" altLang="en-US"/>
              <a:t>的小信号模型</a:t>
            </a:r>
          </a:p>
        </p:txBody>
      </p:sp>
      <p:graphicFrame>
        <p:nvGraphicFramePr>
          <p:cNvPr id="67587" name="Object 4"/>
          <p:cNvGraphicFramePr>
            <a:graphicFrameLocks noChangeAspect="1"/>
          </p:cNvGraphicFramePr>
          <p:nvPr/>
        </p:nvGraphicFramePr>
        <p:xfrm>
          <a:off x="6076950" y="639763"/>
          <a:ext cx="2382838" cy="2297112"/>
        </p:xfrm>
        <a:graphic>
          <a:graphicData uri="http://schemas.openxmlformats.org/presentationml/2006/ole">
            <mc:AlternateContent xmlns:mc="http://schemas.openxmlformats.org/markup-compatibility/2006">
              <mc:Choice xmlns:v="urn:schemas-microsoft-com:vml" Requires="v">
                <p:oleObj spid="_x0000_s36878" name="图片" r:id="rId3" imgW="1323107" imgH="1277669" progId="Word.Picture.8">
                  <p:embed/>
                </p:oleObj>
              </mc:Choice>
              <mc:Fallback>
                <p:oleObj name="图片" r:id="rId3" imgW="1323107" imgH="1277669" progId="Word.Picture.8">
                  <p:embed/>
                  <p:pic>
                    <p:nvPicPr>
                      <p:cNvPr id="67587"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6950" y="639763"/>
                        <a:ext cx="2382838" cy="229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7588" name="Rectangle 9"/>
          <p:cNvSpPr>
            <a:spLocks noChangeArrowheads="1"/>
          </p:cNvSpPr>
          <p:nvPr/>
        </p:nvSpPr>
        <p:spPr bwMode="auto">
          <a:xfrm>
            <a:off x="6905625" y="766763"/>
            <a:ext cx="838200" cy="2049462"/>
          </a:xfrm>
          <a:prstGeom prst="rect">
            <a:avLst/>
          </a:prstGeom>
          <a:noFill/>
          <a:ln w="15875">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67589" name="Rectangle 10"/>
          <p:cNvSpPr>
            <a:spLocks noChangeArrowheads="1"/>
          </p:cNvSpPr>
          <p:nvPr/>
        </p:nvSpPr>
        <p:spPr bwMode="auto">
          <a:xfrm>
            <a:off x="6600825" y="2870200"/>
            <a:ext cx="1462088"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700" b="1">
                <a:solidFill>
                  <a:srgbClr val="000000"/>
                </a:solidFill>
                <a:latin typeface="Arial Narrow" panose="020B0606020202030204" pitchFamily="34" charset="0"/>
                <a:ea typeface="黑体" panose="02010609060101010101" pitchFamily="49" charset="-122"/>
              </a:rPr>
              <a:t>FET</a:t>
            </a:r>
            <a:r>
              <a:rPr lang="zh-CN" altLang="en-US" sz="1700" b="1">
                <a:solidFill>
                  <a:srgbClr val="000000"/>
                </a:solidFill>
                <a:latin typeface="Arial Narrow" panose="020B0606020202030204" pitchFamily="34" charset="0"/>
                <a:ea typeface="黑体" panose="02010609060101010101" pitchFamily="49" charset="-122"/>
              </a:rPr>
              <a:t>双口网络</a:t>
            </a:r>
          </a:p>
        </p:txBody>
      </p:sp>
      <p:grpSp>
        <p:nvGrpSpPr>
          <p:cNvPr id="67590" name="Group 25"/>
          <p:cNvGrpSpPr>
            <a:grpSpLocks/>
          </p:cNvGrpSpPr>
          <p:nvPr/>
        </p:nvGrpSpPr>
        <p:grpSpPr bwMode="auto">
          <a:xfrm>
            <a:off x="1042988" y="1254125"/>
            <a:ext cx="1968500" cy="482600"/>
            <a:chOff x="3008" y="3160"/>
            <a:chExt cx="1240" cy="304"/>
          </a:xfrm>
        </p:grpSpPr>
        <p:graphicFrame>
          <p:nvGraphicFramePr>
            <p:cNvPr id="67598" name="Object 26" descr="羊皮纸"/>
            <p:cNvGraphicFramePr>
              <a:graphicFrameLocks noChangeAspect="1"/>
            </p:cNvGraphicFramePr>
            <p:nvPr/>
          </p:nvGraphicFramePr>
          <p:xfrm>
            <a:off x="3008" y="3160"/>
            <a:ext cx="688" cy="304"/>
          </p:xfrm>
          <a:graphic>
            <a:graphicData uri="http://schemas.openxmlformats.org/presentationml/2006/ole">
              <mc:AlternateContent xmlns:mc="http://schemas.openxmlformats.org/markup-compatibility/2006">
                <mc:Choice xmlns:v="urn:schemas-microsoft-com:vml" Requires="v">
                  <p:oleObj spid="_x0000_s36879" name="公式" r:id="rId5" imgW="545863" imgH="241195" progId="Equation.3">
                    <p:embed/>
                  </p:oleObj>
                </mc:Choice>
                <mc:Fallback>
                  <p:oleObj name="公式" r:id="rId5" imgW="545863" imgH="241195" progId="Equation.3">
                    <p:embed/>
                    <p:pic>
                      <p:nvPicPr>
                        <p:cNvPr id="67598" name="Object 26" descr="羊皮纸"/>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08" y="3160"/>
                          <a:ext cx="688" cy="304"/>
                        </a:xfrm>
                        <a:prstGeom prst="rect">
                          <a:avLst/>
                        </a:prstGeom>
                        <a:noFill/>
                        <a:ln>
                          <a:noFill/>
                        </a:ln>
                        <a:extLst>
                          <a:ext uri="{909E8E84-426E-40DD-AFC4-6F175D3DCCD1}">
                            <a14:hiddenFill xmlns:a14="http://schemas.microsoft.com/office/drawing/2010/main">
                              <a:blipFill dpi="0" rotWithShape="0">
                                <a:blip r:embed="rId7"/>
                                <a:srcRect/>
                                <a:tile tx="0" ty="0" sx="100000" sy="100000" flip="none" algn="tl"/>
                              </a:blip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7599" name="Object 27" descr="羊皮纸"/>
            <p:cNvGraphicFramePr>
              <a:graphicFrameLocks noChangeAspect="1"/>
            </p:cNvGraphicFramePr>
            <p:nvPr/>
          </p:nvGraphicFramePr>
          <p:xfrm>
            <a:off x="3624" y="3160"/>
            <a:ext cx="624" cy="304"/>
          </p:xfrm>
          <a:graphic>
            <a:graphicData uri="http://schemas.openxmlformats.org/presentationml/2006/ole">
              <mc:AlternateContent xmlns:mc="http://schemas.openxmlformats.org/markup-compatibility/2006">
                <mc:Choice xmlns:v="urn:schemas-microsoft-com:vml" Requires="v">
                  <p:oleObj spid="_x0000_s36880" name="公式" r:id="rId8" imgW="495085" imgH="241195" progId="Equation.3">
                    <p:embed/>
                  </p:oleObj>
                </mc:Choice>
                <mc:Fallback>
                  <p:oleObj name="公式" r:id="rId8" imgW="495085" imgH="241195" progId="Equation.3">
                    <p:embed/>
                    <p:pic>
                      <p:nvPicPr>
                        <p:cNvPr id="67599" name="Object 27" descr="羊皮纸"/>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24" y="3160"/>
                          <a:ext cx="624" cy="304"/>
                        </a:xfrm>
                        <a:prstGeom prst="rect">
                          <a:avLst/>
                        </a:prstGeom>
                        <a:noFill/>
                        <a:ln>
                          <a:noFill/>
                        </a:ln>
                        <a:extLst>
                          <a:ext uri="{909E8E84-426E-40DD-AFC4-6F175D3DCCD1}">
                            <a14:hiddenFill xmlns:a14="http://schemas.microsoft.com/office/drawing/2010/main">
                              <a:blipFill dpi="0" rotWithShape="0">
                                <a:blip r:embed="rId7"/>
                                <a:srcRect/>
                                <a:tile tx="0" ty="0" sx="100000" sy="100000" flip="none" algn="tl"/>
                              </a:blip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67591" name="Object 28" descr="羊皮纸"/>
          <p:cNvGraphicFramePr>
            <a:graphicFrameLocks noChangeAspect="1"/>
          </p:cNvGraphicFramePr>
          <p:nvPr/>
        </p:nvGraphicFramePr>
        <p:xfrm>
          <a:off x="2947988" y="1254125"/>
          <a:ext cx="1270000" cy="482600"/>
        </p:xfrm>
        <a:graphic>
          <a:graphicData uri="http://schemas.openxmlformats.org/presentationml/2006/ole">
            <mc:AlternateContent xmlns:mc="http://schemas.openxmlformats.org/markup-compatibility/2006">
              <mc:Choice xmlns:v="urn:schemas-microsoft-com:vml" Requires="v">
                <p:oleObj spid="_x0000_s36881" name="公式" r:id="rId10" imgW="634725" imgH="241195" progId="Equation.3">
                  <p:embed/>
                </p:oleObj>
              </mc:Choice>
              <mc:Fallback>
                <p:oleObj name="公式" r:id="rId10" imgW="634725" imgH="241195" progId="Equation.3">
                  <p:embed/>
                  <p:pic>
                    <p:nvPicPr>
                      <p:cNvPr id="67591" name="Object 28" descr="羊皮纸"/>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47988" y="1254125"/>
                        <a:ext cx="1270000" cy="482600"/>
                      </a:xfrm>
                      <a:prstGeom prst="rect">
                        <a:avLst/>
                      </a:prstGeom>
                      <a:noFill/>
                      <a:ln>
                        <a:noFill/>
                      </a:ln>
                      <a:extLst>
                        <a:ext uri="{909E8E84-426E-40DD-AFC4-6F175D3DCCD1}">
                          <a14:hiddenFill xmlns:a14="http://schemas.microsoft.com/office/drawing/2010/main">
                            <a:blipFill dpi="0" rotWithShape="0">
                              <a:blip r:embed="rId7"/>
                              <a:srcRect/>
                              <a:tile tx="0" ty="0" sx="100000" sy="100000" flip="none" algn="tl"/>
                            </a:blip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9"/>
          <p:cNvGraphicFramePr>
            <a:graphicFrameLocks noChangeAspect="1"/>
          </p:cNvGraphicFramePr>
          <p:nvPr/>
        </p:nvGraphicFramePr>
        <p:xfrm>
          <a:off x="2209800" y="1892300"/>
          <a:ext cx="1270000" cy="457200"/>
        </p:xfrm>
        <a:graphic>
          <a:graphicData uri="http://schemas.openxmlformats.org/presentationml/2006/ole">
            <mc:AlternateContent xmlns:mc="http://schemas.openxmlformats.org/markup-compatibility/2006">
              <mc:Choice xmlns:v="urn:schemas-microsoft-com:vml" Requires="v">
                <p:oleObj spid="_x0000_s36882" name="Equation" r:id="rId12" imgW="634725" imgH="228501" progId="Equation.3">
                  <p:embed/>
                </p:oleObj>
              </mc:Choice>
              <mc:Fallback>
                <p:oleObj name="Equation" r:id="rId12" imgW="634725" imgH="228501" progId="Equation.3">
                  <p:embed/>
                  <p:pic>
                    <p:nvPicPr>
                      <p:cNvPr id="23" name="Object 2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09800" y="1892300"/>
                        <a:ext cx="1270000" cy="457200"/>
                      </a:xfrm>
                      <a:prstGeom prst="rect">
                        <a:avLst/>
                      </a:prstGeom>
                      <a:solidFill>
                        <a:srgbClr val="CCFFCC"/>
                      </a:solidFill>
                      <a:ln w="9525">
                        <a:solidFill>
                          <a:srgbClr val="FF6600"/>
                        </a:solidFill>
                        <a:miter lim="800000"/>
                        <a:headEnd/>
                        <a:tailEnd/>
                      </a:ln>
                    </p:spPr>
                  </p:pic>
                </p:oleObj>
              </mc:Fallback>
            </mc:AlternateContent>
          </a:graphicData>
        </a:graphic>
      </p:graphicFrame>
      <p:sp>
        <p:nvSpPr>
          <p:cNvPr id="24" name="Rectangle 30"/>
          <p:cNvSpPr>
            <a:spLocks noChangeArrowheads="1"/>
          </p:cNvSpPr>
          <p:nvPr/>
        </p:nvSpPr>
        <p:spPr bwMode="auto">
          <a:xfrm>
            <a:off x="935038" y="1782763"/>
            <a:ext cx="15652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zh-CN" altLang="en-US" sz="2400" b="1">
                <a:solidFill>
                  <a:srgbClr val="000000"/>
                </a:solidFill>
                <a:latin typeface="楷体_GB2312" pitchFamily="49" charset="-122"/>
                <a:ea typeface="楷体_GB2312" pitchFamily="49" charset="-122"/>
              </a:rPr>
              <a:t>纯交流</a:t>
            </a:r>
          </a:p>
        </p:txBody>
      </p:sp>
      <p:graphicFrame>
        <p:nvGraphicFramePr>
          <p:cNvPr id="25" name="Object 31"/>
          <p:cNvGraphicFramePr>
            <a:graphicFrameLocks noChangeAspect="1"/>
          </p:cNvGraphicFramePr>
          <p:nvPr/>
        </p:nvGraphicFramePr>
        <p:xfrm>
          <a:off x="1317625" y="3221038"/>
          <a:ext cx="2900363" cy="2460625"/>
        </p:xfrm>
        <a:graphic>
          <a:graphicData uri="http://schemas.openxmlformats.org/presentationml/2006/ole">
            <mc:AlternateContent xmlns:mc="http://schemas.openxmlformats.org/markup-compatibility/2006">
              <mc:Choice xmlns:v="urn:schemas-microsoft-com:vml" Requires="v">
                <p:oleObj spid="_x0000_s36883" name="图片" r:id="rId14" imgW="1446890" imgH="1230081" progId="Word.Picture.8">
                  <p:embed/>
                </p:oleObj>
              </mc:Choice>
              <mc:Fallback>
                <p:oleObj name="图片" r:id="rId14" imgW="1446890" imgH="1230081" progId="Word.Picture.8">
                  <p:embed/>
                  <p:pic>
                    <p:nvPicPr>
                      <p:cNvPr id="25" name="Object 3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317625" y="3221038"/>
                        <a:ext cx="2900363" cy="246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Rectangle 33"/>
          <p:cNvSpPr>
            <a:spLocks noChangeArrowheads="1"/>
          </p:cNvSpPr>
          <p:nvPr/>
        </p:nvSpPr>
        <p:spPr bwMode="auto">
          <a:xfrm>
            <a:off x="935038" y="2406650"/>
            <a:ext cx="15652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zh-CN" altLang="en-US" sz="2400" b="1">
                <a:solidFill>
                  <a:srgbClr val="000000"/>
                </a:solidFill>
                <a:latin typeface="楷体_GB2312" pitchFamily="49" charset="-122"/>
                <a:ea typeface="楷体_GB2312" pitchFamily="49" charset="-122"/>
              </a:rPr>
              <a:t>电路模型</a:t>
            </a:r>
          </a:p>
        </p:txBody>
      </p:sp>
      <p:sp>
        <p:nvSpPr>
          <p:cNvPr id="27" name="Rectangle 35">
            <a:hlinkClick r:id="rId16" action="ppaction://hlinksldjump"/>
          </p:cNvPr>
          <p:cNvSpPr>
            <a:spLocks noChangeArrowheads="1"/>
          </p:cNvSpPr>
          <p:nvPr/>
        </p:nvSpPr>
        <p:spPr bwMode="auto">
          <a:xfrm>
            <a:off x="457200" y="692150"/>
            <a:ext cx="5638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en-US" altLang="zh-CN" sz="2800" kern="0">
                <a:solidFill>
                  <a:srgbClr val="800000"/>
                </a:solidFill>
                <a:latin typeface="楷体_GB2312" pitchFamily="49" charset="-122"/>
              </a:rPr>
              <a:t>1. </a:t>
            </a:r>
            <a:r>
              <a:rPr lang="en-US" altLang="zh-CN" sz="2800" i="1" kern="0">
                <a:solidFill>
                  <a:srgbClr val="800000"/>
                </a:solidFill>
                <a:latin typeface="楷体_GB2312" pitchFamily="49" charset="-122"/>
                <a:sym typeface="Symbol" pitchFamily="18" charset="2"/>
              </a:rPr>
              <a:t></a:t>
            </a:r>
            <a:r>
              <a:rPr lang="en-US" altLang="zh-CN" sz="2800" i="1" kern="0">
                <a:solidFill>
                  <a:srgbClr val="800000"/>
                </a:solidFill>
                <a:sym typeface="Symbol" pitchFamily="18" charset="2"/>
              </a:rPr>
              <a:t> </a:t>
            </a:r>
            <a:r>
              <a:rPr lang="en-US" altLang="zh-CN" sz="2800" kern="0">
                <a:solidFill>
                  <a:srgbClr val="800000"/>
                </a:solidFill>
                <a:latin typeface="楷体_GB2312" pitchFamily="49" charset="-122"/>
              </a:rPr>
              <a:t>=0</a:t>
            </a:r>
            <a:r>
              <a:rPr lang="zh-CN" altLang="en-US" sz="2800" kern="0">
                <a:solidFill>
                  <a:srgbClr val="800000"/>
                </a:solidFill>
                <a:latin typeface="楷体_GB2312" pitchFamily="49" charset="-122"/>
              </a:rPr>
              <a:t>时</a:t>
            </a:r>
          </a:p>
        </p:txBody>
      </p:sp>
      <p:sp>
        <p:nvSpPr>
          <p:cNvPr id="28" name="Rectangle 37"/>
          <p:cNvSpPr>
            <a:spLocks noChangeArrowheads="1"/>
          </p:cNvSpPr>
          <p:nvPr/>
        </p:nvSpPr>
        <p:spPr bwMode="auto">
          <a:xfrm>
            <a:off x="4962525" y="3532188"/>
            <a:ext cx="3886200" cy="2149475"/>
          </a:xfrm>
          <a:prstGeom prst="rect">
            <a:avLst/>
          </a:prstGeom>
          <a:solidFill>
            <a:srgbClr val="CCFFCC"/>
          </a:solidFill>
          <a:ln w="9525">
            <a:solidFill>
              <a:srgbClr val="FF6600"/>
            </a:solidFill>
            <a:miter lim="800000"/>
            <a:headEnd/>
            <a:tailEnd/>
          </a:ln>
        </p:spPr>
        <p:txBody>
          <a:bodyPr lIns="0" tIns="0" rIns="0" bIns="0">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5000"/>
              </a:lnSpc>
              <a:spcBef>
                <a:spcPct val="0"/>
              </a:spcBef>
              <a:buFontTx/>
              <a:buNone/>
            </a:pPr>
            <a:r>
              <a:rPr kumimoji="1" lang="en-US" altLang="zh-CN" sz="2400">
                <a:solidFill>
                  <a:srgbClr val="FF0000"/>
                </a:solidFill>
                <a:latin typeface="Times New Roman" panose="02020603050405020304" pitchFamily="18" charset="0"/>
                <a:ea typeface="楷体_GB2312" pitchFamily="49" charset="-122"/>
                <a:sym typeface="Symbol" panose="05050102010706020507" pitchFamily="18" charset="2"/>
              </a:rPr>
              <a:t> </a:t>
            </a:r>
            <a:r>
              <a:rPr kumimoji="1" lang="en-US" altLang="zh-CN" sz="2400" b="1" i="1">
                <a:solidFill>
                  <a:srgbClr val="FF0000"/>
                </a:solidFill>
                <a:latin typeface="Times New Roman" panose="02020603050405020304" pitchFamily="18" charset="0"/>
                <a:ea typeface="楷体_GB2312" pitchFamily="49" charset="-122"/>
              </a:rPr>
              <a:t> </a:t>
            </a:r>
            <a:r>
              <a:rPr kumimoji="1" lang="en-US" altLang="zh-CN" sz="2800" b="1" i="1">
                <a:solidFill>
                  <a:srgbClr val="000066"/>
                </a:solidFill>
                <a:latin typeface="Times New Roman" panose="02020603050405020304" pitchFamily="18" charset="0"/>
                <a:ea typeface="楷体_GB2312" pitchFamily="49" charset="-122"/>
              </a:rPr>
              <a:t>g</a:t>
            </a:r>
            <a:r>
              <a:rPr kumimoji="1" lang="en-US" altLang="zh-CN" sz="2800" b="1" baseline="-25000">
                <a:solidFill>
                  <a:srgbClr val="000066"/>
                </a:solidFill>
                <a:latin typeface="Times New Roman" panose="02020603050405020304" pitchFamily="18" charset="0"/>
                <a:ea typeface="楷体_GB2312" pitchFamily="49" charset="-122"/>
              </a:rPr>
              <a:t>m</a:t>
            </a:r>
            <a:r>
              <a:rPr kumimoji="1" lang="en-US" altLang="zh-CN" sz="2800" b="1" i="1">
                <a:solidFill>
                  <a:srgbClr val="000066"/>
                </a:solidFill>
                <a:latin typeface="Book Antiqua" panose="02040602050305030304" pitchFamily="18" charset="0"/>
                <a:ea typeface="楷体_GB2312" pitchFamily="49" charset="-122"/>
              </a:rPr>
              <a:t>v</a:t>
            </a:r>
            <a:r>
              <a:rPr kumimoji="1" lang="en-US" altLang="zh-CN" sz="2800" b="1" baseline="-25000">
                <a:solidFill>
                  <a:srgbClr val="000066"/>
                </a:solidFill>
                <a:latin typeface="Times New Roman" panose="02020603050405020304" pitchFamily="18" charset="0"/>
                <a:ea typeface="楷体_GB2312" pitchFamily="49" charset="-122"/>
              </a:rPr>
              <a:t>gs</a:t>
            </a:r>
            <a:r>
              <a:rPr kumimoji="1" lang="en-US" altLang="zh-CN" sz="2400" b="1" i="1">
                <a:solidFill>
                  <a:srgbClr val="000066"/>
                </a:solidFill>
                <a:latin typeface="Times New Roman" panose="02020603050405020304" pitchFamily="18" charset="0"/>
                <a:ea typeface="楷体_GB2312" pitchFamily="49" charset="-122"/>
              </a:rPr>
              <a:t> </a:t>
            </a:r>
            <a:r>
              <a:rPr kumimoji="1" lang="zh-CN" altLang="en-US" sz="2400" b="1">
                <a:solidFill>
                  <a:srgbClr val="000066"/>
                </a:solidFill>
                <a:latin typeface="Times New Roman" panose="02020603050405020304" pitchFamily="18" charset="0"/>
                <a:ea typeface="楷体_GB2312" pitchFamily="49" charset="-122"/>
              </a:rPr>
              <a:t>是受控源</a:t>
            </a:r>
            <a:r>
              <a:rPr kumimoji="1" lang="zh-CN" altLang="en-US" sz="2400" b="1" baseline="30000">
                <a:solidFill>
                  <a:srgbClr val="000066"/>
                </a:solidFill>
                <a:latin typeface="Times New Roman" panose="02020603050405020304" pitchFamily="18" charset="0"/>
                <a:ea typeface="楷体_GB2312" pitchFamily="49" charset="-122"/>
                <a:sym typeface="Symbol" panose="05050102010706020507" pitchFamily="18" charset="2"/>
              </a:rPr>
              <a:t> </a:t>
            </a:r>
            <a:r>
              <a:rPr kumimoji="1" lang="zh-CN" altLang="en-US" sz="2400" b="1">
                <a:solidFill>
                  <a:srgbClr val="000066"/>
                </a:solidFill>
                <a:latin typeface="Times New Roman" panose="02020603050405020304" pitchFamily="18" charset="0"/>
                <a:ea typeface="楷体_GB2312" pitchFamily="49" charset="-122"/>
              </a:rPr>
              <a:t>，且为电压控制电流源</a:t>
            </a:r>
            <a:r>
              <a:rPr kumimoji="1" lang="en-US" altLang="zh-CN" sz="2400" b="1">
                <a:solidFill>
                  <a:srgbClr val="000066"/>
                </a:solidFill>
                <a:latin typeface="Times New Roman" panose="02020603050405020304" pitchFamily="18" charset="0"/>
                <a:ea typeface="楷体_GB2312" pitchFamily="49" charset="-122"/>
              </a:rPr>
              <a:t>(VCCS)</a:t>
            </a:r>
            <a:r>
              <a:rPr kumimoji="1" lang="zh-CN" altLang="en-US" sz="2400" b="1">
                <a:solidFill>
                  <a:srgbClr val="000066"/>
                </a:solidFill>
                <a:latin typeface="Times New Roman" panose="02020603050405020304" pitchFamily="18" charset="0"/>
                <a:ea typeface="楷体_GB2312" pitchFamily="49" charset="-122"/>
              </a:rPr>
              <a:t>。</a:t>
            </a:r>
          </a:p>
          <a:p>
            <a:pPr>
              <a:lnSpc>
                <a:spcPct val="135000"/>
              </a:lnSpc>
              <a:spcBef>
                <a:spcPct val="0"/>
              </a:spcBef>
              <a:buFontTx/>
              <a:buNone/>
            </a:pPr>
            <a:r>
              <a:rPr kumimoji="1" lang="zh-CN" altLang="en-US" sz="2400">
                <a:solidFill>
                  <a:srgbClr val="FF0000"/>
                </a:solidFill>
                <a:latin typeface="Times New Roman" panose="02020603050405020304" pitchFamily="18" charset="0"/>
                <a:ea typeface="楷体_GB2312" pitchFamily="49" charset="-122"/>
                <a:sym typeface="Symbol" panose="05050102010706020507" pitchFamily="18" charset="2"/>
              </a:rPr>
              <a:t></a:t>
            </a:r>
            <a:r>
              <a:rPr kumimoji="1" lang="zh-CN" altLang="en-US" sz="2400" b="1">
                <a:solidFill>
                  <a:srgbClr val="000066"/>
                </a:solidFill>
                <a:latin typeface="Times New Roman" panose="02020603050405020304" pitchFamily="18" charset="0"/>
                <a:ea typeface="楷体_GB2312" pitchFamily="49" charset="-122"/>
              </a:rPr>
              <a:t> 电流方向与</a:t>
            </a:r>
            <a:r>
              <a:rPr kumimoji="1" lang="en-US" altLang="zh-CN" sz="2800" b="1" i="1">
                <a:solidFill>
                  <a:srgbClr val="000066"/>
                </a:solidFill>
                <a:latin typeface="Book Antiqua" panose="02040602050305030304" pitchFamily="18" charset="0"/>
                <a:ea typeface="楷体_GB2312" pitchFamily="49" charset="-122"/>
              </a:rPr>
              <a:t>v</a:t>
            </a:r>
            <a:r>
              <a:rPr kumimoji="1" lang="en-US" altLang="zh-CN" sz="2800" b="1" baseline="-25000">
                <a:solidFill>
                  <a:srgbClr val="000066"/>
                </a:solidFill>
                <a:latin typeface="Times New Roman" panose="02020603050405020304" pitchFamily="18" charset="0"/>
                <a:ea typeface="楷体_GB2312" pitchFamily="49" charset="-122"/>
              </a:rPr>
              <a:t>gs</a:t>
            </a:r>
            <a:r>
              <a:rPr kumimoji="1" lang="zh-CN" altLang="en-US" sz="2400" b="1">
                <a:solidFill>
                  <a:srgbClr val="000066"/>
                </a:solidFill>
                <a:latin typeface="Times New Roman" panose="02020603050405020304" pitchFamily="18" charset="0"/>
                <a:ea typeface="楷体_GB2312" pitchFamily="49" charset="-122"/>
              </a:rPr>
              <a:t>的极性是关联的。        </a:t>
            </a:r>
          </a:p>
        </p:txBody>
      </p:sp>
    </p:spTree>
    <p:extLst>
      <p:ext uri="{BB962C8B-B14F-4D97-AF65-F5344CB8AC3E}">
        <p14:creationId xmlns:p14="http://schemas.microsoft.com/office/powerpoint/2010/main" val="8390620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ppt_w/2"/>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ppt_w</p:attrName>
                                        </p:attrNameLst>
                                      </p:cBhvr>
                                      <p:tavLst>
                                        <p:tav tm="0">
                                          <p:val>
                                            <p:fltVal val="0"/>
                                          </p:val>
                                        </p:tav>
                                        <p:tav tm="100000">
                                          <p:val>
                                            <p:strVal val="#ppt_w"/>
                                          </p:val>
                                        </p:tav>
                                      </p:tavLst>
                                    </p:anim>
                                    <p:anim calcmode="lin" valueType="num">
                                      <p:cBhvr>
                                        <p:cTn id="10" dur="500" fill="hold"/>
                                        <p:tgtEl>
                                          <p:spTgt spid="24"/>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8" presetClass="entr" presetSubtype="6"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strips(downRight)">
                                      <p:cBhvr>
                                        <p:cTn id="15" dur="500"/>
                                        <p:tgtEl>
                                          <p:spTgt spid="2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7" presetClass="entr" presetSubtype="8"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ppt_x</p:attrName>
                                        </p:attrNameLst>
                                      </p:cBhvr>
                                      <p:tavLst>
                                        <p:tav tm="0">
                                          <p:val>
                                            <p:strVal val="#ppt_x-#ppt_w/2"/>
                                          </p:val>
                                        </p:tav>
                                        <p:tav tm="100000">
                                          <p:val>
                                            <p:strVal val="#ppt_x"/>
                                          </p:val>
                                        </p:tav>
                                      </p:tavLst>
                                    </p:anim>
                                    <p:anim calcmode="lin" valueType="num">
                                      <p:cBhvr>
                                        <p:cTn id="21" dur="500" fill="hold"/>
                                        <p:tgtEl>
                                          <p:spTgt spid="26"/>
                                        </p:tgtEl>
                                        <p:attrNameLst>
                                          <p:attrName>ppt_y</p:attrName>
                                        </p:attrNameLst>
                                      </p:cBhvr>
                                      <p:tavLst>
                                        <p:tav tm="0">
                                          <p:val>
                                            <p:strVal val="#ppt_y"/>
                                          </p:val>
                                        </p:tav>
                                        <p:tav tm="100000">
                                          <p:val>
                                            <p:strVal val="#ppt_y"/>
                                          </p:val>
                                        </p:tav>
                                      </p:tavLst>
                                    </p:anim>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strVal val="#ppt_h"/>
                                          </p:val>
                                        </p:tav>
                                        <p:tav tm="100000">
                                          <p:val>
                                            <p:strVal val="#ppt_h"/>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 presetClass="entr" presetSubtype="16" fill="hold"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box(in)">
                                      <p:cBhvr>
                                        <p:cTn id="28" dur="500"/>
                                        <p:tgtEl>
                                          <p:spTgt spid="25"/>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28">
                                            <p:bg/>
                                          </p:spTgt>
                                        </p:tgtEl>
                                        <p:attrNameLst>
                                          <p:attrName>style.visibility</p:attrName>
                                        </p:attrNameLst>
                                      </p:cBhvr>
                                      <p:to>
                                        <p:strVal val="visible"/>
                                      </p:to>
                                    </p:set>
                                    <p:animEffect transition="in" filter="wipe(up)">
                                      <p:cBhvr>
                                        <p:cTn id="33" dur="500"/>
                                        <p:tgtEl>
                                          <p:spTgt spid="28">
                                            <p:bg/>
                                          </p:spTgt>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28">
                                            <p:txEl>
                                              <p:pRg st="0" end="0"/>
                                            </p:txEl>
                                          </p:spTgt>
                                        </p:tgtEl>
                                        <p:attrNameLst>
                                          <p:attrName>style.visibility</p:attrName>
                                        </p:attrNameLst>
                                      </p:cBhvr>
                                      <p:to>
                                        <p:strVal val="visible"/>
                                      </p:to>
                                    </p:set>
                                    <p:animEffect transition="in" filter="wipe(up)">
                                      <p:cBhvr>
                                        <p:cTn id="36" dur="500"/>
                                        <p:tgtEl>
                                          <p:spTgt spid="28">
                                            <p:txEl>
                                              <p:pRg st="0" end="0"/>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8" presetClass="entr" presetSubtype="6" fill="hold" nodeType="clickEffect">
                                  <p:stCondLst>
                                    <p:cond delay="0"/>
                                  </p:stCondLst>
                                  <p:childTnLst>
                                    <p:set>
                                      <p:cBhvr>
                                        <p:cTn id="40" dur="1" fill="hold">
                                          <p:stCondLst>
                                            <p:cond delay="0"/>
                                          </p:stCondLst>
                                        </p:cTn>
                                        <p:tgtEl>
                                          <p:spTgt spid="28">
                                            <p:txEl>
                                              <p:pRg st="1" end="1"/>
                                            </p:txEl>
                                          </p:spTgt>
                                        </p:tgtEl>
                                        <p:attrNameLst>
                                          <p:attrName>style.visibility</p:attrName>
                                        </p:attrNameLst>
                                      </p:cBhvr>
                                      <p:to>
                                        <p:strVal val="visible"/>
                                      </p:to>
                                    </p:set>
                                    <p:animEffect transition="in" filter="strips(downRight)">
                                      <p:cBhvr>
                                        <p:cTn id="41" dur="500"/>
                                        <p:tgtEl>
                                          <p:spTgt spid="2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utoUpdateAnimBg="0"/>
      <p:bldP spid="26" grpId="0" autoUpdateAnimBg="0"/>
      <p:bldP spid="28" grpId="0" build="allAtOnce" animBg="1"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标题 1"/>
          <p:cNvSpPr>
            <a:spLocks noGrp="1"/>
          </p:cNvSpPr>
          <p:nvPr>
            <p:ph type="title"/>
          </p:nvPr>
        </p:nvSpPr>
        <p:spPr>
          <a:xfrm>
            <a:off x="701675" y="71438"/>
            <a:ext cx="7888288" cy="646112"/>
          </a:xfrm>
        </p:spPr>
        <p:txBody>
          <a:bodyPr/>
          <a:lstStyle/>
          <a:p>
            <a:r>
              <a:rPr lang="en-US" altLang="zh-CN"/>
              <a:t>4.4.1  MOSFET</a:t>
            </a:r>
            <a:r>
              <a:rPr lang="zh-CN" altLang="en-US"/>
              <a:t>的小信号模型</a:t>
            </a:r>
          </a:p>
        </p:txBody>
      </p:sp>
      <p:graphicFrame>
        <p:nvGraphicFramePr>
          <p:cNvPr id="12" name="Object 20"/>
          <p:cNvGraphicFramePr>
            <a:graphicFrameLocks noChangeAspect="1"/>
          </p:cNvGraphicFramePr>
          <p:nvPr/>
        </p:nvGraphicFramePr>
        <p:xfrm>
          <a:off x="2427288" y="3698875"/>
          <a:ext cx="3368675" cy="2492375"/>
        </p:xfrm>
        <a:graphic>
          <a:graphicData uri="http://schemas.openxmlformats.org/presentationml/2006/ole">
            <mc:AlternateContent xmlns:mc="http://schemas.openxmlformats.org/markup-compatibility/2006">
              <mc:Choice xmlns:v="urn:schemas-microsoft-com:vml" Requires="v">
                <p:oleObj spid="_x0000_s37898" name="图片" r:id="rId3" imgW="1684740" imgH="1249188" progId="Word.Picture.8">
                  <p:embed/>
                </p:oleObj>
              </mc:Choice>
              <mc:Fallback>
                <p:oleObj name="图片" r:id="rId3" imgW="1684740" imgH="1249188" progId="Word.Picture.8">
                  <p:embed/>
                  <p:pic>
                    <p:nvPicPr>
                      <p:cNvPr id="12" name="Object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7288" y="3698875"/>
                        <a:ext cx="3368675"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8612" name="Object 4"/>
          <p:cNvGraphicFramePr>
            <a:graphicFrameLocks noChangeAspect="1"/>
          </p:cNvGraphicFramePr>
          <p:nvPr/>
        </p:nvGraphicFramePr>
        <p:xfrm>
          <a:off x="6076950" y="639763"/>
          <a:ext cx="2382838" cy="2297112"/>
        </p:xfrm>
        <a:graphic>
          <a:graphicData uri="http://schemas.openxmlformats.org/presentationml/2006/ole">
            <mc:AlternateContent xmlns:mc="http://schemas.openxmlformats.org/markup-compatibility/2006">
              <mc:Choice xmlns:v="urn:schemas-microsoft-com:vml" Requires="v">
                <p:oleObj spid="_x0000_s37899" name="图片" r:id="rId5" imgW="1323107" imgH="1277669" progId="Word.Picture.8">
                  <p:embed/>
                </p:oleObj>
              </mc:Choice>
              <mc:Fallback>
                <p:oleObj name="图片" r:id="rId5" imgW="1323107" imgH="1277669" progId="Word.Picture.8">
                  <p:embed/>
                  <p:pic>
                    <p:nvPicPr>
                      <p:cNvPr id="68612"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76950" y="639763"/>
                        <a:ext cx="2382838" cy="229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8613" name="Rectangle 7"/>
          <p:cNvSpPr>
            <a:spLocks noChangeArrowheads="1"/>
          </p:cNvSpPr>
          <p:nvPr/>
        </p:nvSpPr>
        <p:spPr bwMode="auto">
          <a:xfrm>
            <a:off x="6905625" y="766763"/>
            <a:ext cx="838200" cy="2049462"/>
          </a:xfrm>
          <a:prstGeom prst="rect">
            <a:avLst/>
          </a:prstGeom>
          <a:noFill/>
          <a:ln w="15875">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68614" name="Rectangle 8"/>
          <p:cNvSpPr>
            <a:spLocks noChangeArrowheads="1"/>
          </p:cNvSpPr>
          <p:nvPr/>
        </p:nvSpPr>
        <p:spPr bwMode="auto">
          <a:xfrm>
            <a:off x="6600825" y="2870200"/>
            <a:ext cx="1462088"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700" b="1">
                <a:solidFill>
                  <a:srgbClr val="000000"/>
                </a:solidFill>
                <a:latin typeface="Arial Narrow" panose="020B0606020202030204" pitchFamily="34" charset="0"/>
                <a:ea typeface="黑体" panose="02010609060101010101" pitchFamily="49" charset="-122"/>
              </a:rPr>
              <a:t>FET</a:t>
            </a:r>
            <a:r>
              <a:rPr lang="zh-CN" altLang="en-US" sz="1700" b="1">
                <a:solidFill>
                  <a:srgbClr val="000000"/>
                </a:solidFill>
                <a:latin typeface="Arial Narrow" panose="020B0606020202030204" pitchFamily="34" charset="0"/>
                <a:ea typeface="黑体" panose="02010609060101010101" pitchFamily="49" charset="-122"/>
              </a:rPr>
              <a:t>双口网络</a:t>
            </a:r>
          </a:p>
        </p:txBody>
      </p:sp>
      <p:sp>
        <p:nvSpPr>
          <p:cNvPr id="16" name="Rectangle 14"/>
          <p:cNvSpPr>
            <a:spLocks noChangeArrowheads="1"/>
          </p:cNvSpPr>
          <p:nvPr/>
        </p:nvSpPr>
        <p:spPr bwMode="auto">
          <a:xfrm>
            <a:off x="971550" y="1135063"/>
            <a:ext cx="403225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defRPr/>
            </a:pPr>
            <a:r>
              <a:rPr lang="en-US" altLang="zh-CN" sz="2400" kern="0">
                <a:solidFill>
                  <a:srgbClr val="000000"/>
                </a:solidFill>
              </a:rPr>
              <a:t>d</a:t>
            </a:r>
            <a:r>
              <a:rPr lang="zh-CN" altLang="en-US" sz="2400" kern="0">
                <a:solidFill>
                  <a:srgbClr val="000000"/>
                </a:solidFill>
              </a:rPr>
              <a:t>、</a:t>
            </a:r>
            <a:r>
              <a:rPr lang="en-US" altLang="zh-CN" sz="2400" kern="0">
                <a:solidFill>
                  <a:srgbClr val="000000"/>
                </a:solidFill>
              </a:rPr>
              <a:t>s</a:t>
            </a:r>
            <a:r>
              <a:rPr lang="zh-CN" altLang="en-US" sz="2400" kern="0">
                <a:solidFill>
                  <a:srgbClr val="000000"/>
                </a:solidFill>
                <a:latin typeface="楷体_GB2312" pitchFamily="49" charset="-122"/>
              </a:rPr>
              <a:t>端口看入有一电阻</a:t>
            </a:r>
            <a:r>
              <a:rPr lang="en-US" altLang="zh-CN" sz="2400" i="1" kern="0">
                <a:solidFill>
                  <a:srgbClr val="000000"/>
                </a:solidFill>
              </a:rPr>
              <a:t>r</a:t>
            </a:r>
            <a:r>
              <a:rPr lang="en-US" altLang="zh-CN" sz="2400" kern="0" baseline="-25000">
                <a:solidFill>
                  <a:srgbClr val="000000"/>
                </a:solidFill>
              </a:rPr>
              <a:t>ds</a:t>
            </a:r>
          </a:p>
        </p:txBody>
      </p:sp>
      <p:sp>
        <p:nvSpPr>
          <p:cNvPr id="17" name="Rectangle 16"/>
          <p:cNvSpPr>
            <a:spLocks noChangeArrowheads="1"/>
          </p:cNvSpPr>
          <p:nvPr/>
        </p:nvSpPr>
        <p:spPr bwMode="auto">
          <a:xfrm>
            <a:off x="784225" y="3714750"/>
            <a:ext cx="15652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zh-CN" altLang="en-US" sz="2400" b="1">
                <a:solidFill>
                  <a:srgbClr val="000000"/>
                </a:solidFill>
                <a:latin typeface="楷体_GB2312" pitchFamily="49" charset="-122"/>
                <a:ea typeface="楷体_GB2312" pitchFamily="49" charset="-122"/>
              </a:rPr>
              <a:t>电路模型</a:t>
            </a:r>
          </a:p>
        </p:txBody>
      </p:sp>
      <p:sp>
        <p:nvSpPr>
          <p:cNvPr id="18" name="Rectangle 17">
            <a:hlinkClick r:id="rId7" action="ppaction://hlinksldjump"/>
          </p:cNvPr>
          <p:cNvSpPr>
            <a:spLocks noChangeArrowheads="1"/>
          </p:cNvSpPr>
          <p:nvPr/>
        </p:nvSpPr>
        <p:spPr bwMode="auto">
          <a:xfrm>
            <a:off x="457200" y="692150"/>
            <a:ext cx="5638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en-US" altLang="zh-CN" sz="2800" kern="0">
                <a:solidFill>
                  <a:srgbClr val="800000"/>
                </a:solidFill>
                <a:latin typeface="楷体_GB2312" pitchFamily="49" charset="-122"/>
              </a:rPr>
              <a:t>2. </a:t>
            </a:r>
            <a:r>
              <a:rPr lang="en-US" altLang="zh-CN" sz="2800" i="1" kern="0">
                <a:solidFill>
                  <a:srgbClr val="800000"/>
                </a:solidFill>
                <a:latin typeface="楷体_GB2312" pitchFamily="49" charset="-122"/>
                <a:sym typeface="Symbol" pitchFamily="18" charset="2"/>
              </a:rPr>
              <a:t></a:t>
            </a:r>
            <a:r>
              <a:rPr lang="en-US" altLang="zh-CN" sz="2800" i="1" kern="0">
                <a:solidFill>
                  <a:srgbClr val="800000"/>
                </a:solidFill>
                <a:sym typeface="Symbol" pitchFamily="18" charset="2"/>
              </a:rPr>
              <a:t>  </a:t>
            </a:r>
            <a:r>
              <a:rPr lang="en-US" altLang="zh-CN" sz="2800" kern="0">
                <a:solidFill>
                  <a:srgbClr val="800000"/>
                </a:solidFill>
                <a:latin typeface="楷体_GB2312" pitchFamily="49" charset="-122"/>
              </a:rPr>
              <a:t>0</a:t>
            </a:r>
            <a:r>
              <a:rPr lang="zh-CN" altLang="en-US" sz="2800" kern="0">
                <a:solidFill>
                  <a:srgbClr val="800000"/>
                </a:solidFill>
                <a:latin typeface="楷体_GB2312" pitchFamily="49" charset="-122"/>
              </a:rPr>
              <a:t>时</a:t>
            </a:r>
          </a:p>
        </p:txBody>
      </p:sp>
      <p:graphicFrame>
        <p:nvGraphicFramePr>
          <p:cNvPr id="19" name="Object 18"/>
          <p:cNvGraphicFramePr>
            <a:graphicFrameLocks noChangeAspect="1"/>
          </p:cNvGraphicFramePr>
          <p:nvPr/>
        </p:nvGraphicFramePr>
        <p:xfrm>
          <a:off x="1079500" y="1627188"/>
          <a:ext cx="1866900" cy="1016000"/>
        </p:xfrm>
        <a:graphic>
          <a:graphicData uri="http://schemas.openxmlformats.org/presentationml/2006/ole">
            <mc:AlternateContent xmlns:mc="http://schemas.openxmlformats.org/markup-compatibility/2006">
              <mc:Choice xmlns:v="urn:schemas-microsoft-com:vml" Requires="v">
                <p:oleObj spid="_x0000_s37900" name="公式" r:id="rId8" imgW="939800" imgH="508000" progId="Equation.3">
                  <p:embed/>
                </p:oleObj>
              </mc:Choice>
              <mc:Fallback>
                <p:oleObj name="公式" r:id="rId8" imgW="939800" imgH="508000" progId="Equation.3">
                  <p:embed/>
                  <p:pic>
                    <p:nvPicPr>
                      <p:cNvPr id="19" name="Object 1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79500" y="1627188"/>
                        <a:ext cx="18669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nvGraphicFramePr>
        <p:xfrm>
          <a:off x="1439863" y="2636838"/>
          <a:ext cx="4356100" cy="917575"/>
        </p:xfrm>
        <a:graphic>
          <a:graphicData uri="http://schemas.openxmlformats.org/presentationml/2006/ole">
            <mc:AlternateContent xmlns:mc="http://schemas.openxmlformats.org/markup-compatibility/2006">
              <mc:Choice xmlns:v="urn:schemas-microsoft-com:vml" Requires="v">
                <p:oleObj spid="_x0000_s37901" name="公式" r:id="rId10" imgW="2171700" imgH="457200" progId="Equation.3">
                  <p:embed/>
                </p:oleObj>
              </mc:Choice>
              <mc:Fallback>
                <p:oleObj name="公式" r:id="rId10" imgW="2171700" imgH="457200" progId="Equation.3">
                  <p:embed/>
                  <p:pic>
                    <p:nvPicPr>
                      <p:cNvPr id="20" name="Object 1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39863" y="2636838"/>
                        <a:ext cx="4356100"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5407991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ppt_w/2"/>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ppt_w</p:attrName>
                                        </p:attrNameLst>
                                      </p:cBhvr>
                                      <p:tavLst>
                                        <p:tav tm="0">
                                          <p:val>
                                            <p:fltVal val="0"/>
                                          </p:val>
                                        </p:tav>
                                        <p:tav tm="100000">
                                          <p:val>
                                            <p:strVal val="#ppt_w"/>
                                          </p:val>
                                        </p:tav>
                                      </p:tavLst>
                                    </p:anim>
                                    <p:anim calcmode="lin" valueType="num">
                                      <p:cBhvr>
                                        <p:cTn id="10" dur="500" fill="hold"/>
                                        <p:tgtEl>
                                          <p:spTgt spid="16"/>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8" presetClass="entr" presetSubtype="6"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strips(downRight)">
                                      <p:cBhvr>
                                        <p:cTn id="15" dur="500"/>
                                        <p:tgtEl>
                                          <p:spTgt spid="1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8" presetClass="entr" presetSubtype="6"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strips(downRight)">
                                      <p:cBhvr>
                                        <p:cTn id="20" dur="500"/>
                                        <p:tgtEl>
                                          <p:spTgt spid="20"/>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8"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ppt_x</p:attrName>
                                        </p:attrNameLst>
                                      </p:cBhvr>
                                      <p:tavLst>
                                        <p:tav tm="0">
                                          <p:val>
                                            <p:strVal val="#ppt_x-#ppt_w/2"/>
                                          </p:val>
                                        </p:tav>
                                        <p:tav tm="100000">
                                          <p:val>
                                            <p:strVal val="#ppt_x"/>
                                          </p:val>
                                        </p:tav>
                                      </p:tavLst>
                                    </p:anim>
                                    <p:anim calcmode="lin" valueType="num">
                                      <p:cBhvr>
                                        <p:cTn id="26" dur="500" fill="hold"/>
                                        <p:tgtEl>
                                          <p:spTgt spid="17"/>
                                        </p:tgtEl>
                                        <p:attrNameLst>
                                          <p:attrName>ppt_y</p:attrName>
                                        </p:attrNameLst>
                                      </p:cBhvr>
                                      <p:tavLst>
                                        <p:tav tm="0">
                                          <p:val>
                                            <p:strVal val="#ppt_y"/>
                                          </p:val>
                                        </p:tav>
                                        <p:tav tm="100000">
                                          <p:val>
                                            <p:strVal val="#ppt_y"/>
                                          </p:val>
                                        </p:tav>
                                      </p:tavLst>
                                    </p:anim>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strVal val="#ppt_h"/>
                                          </p:val>
                                        </p:tav>
                                        <p:tav tm="100000">
                                          <p:val>
                                            <p:strVal val="#ppt_h"/>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 presetClass="entr" presetSubtype="16"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box(in)">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17" grpId="0"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对象 5"/>
          <p:cNvGraphicFramePr>
            <a:graphicFrameLocks noChangeAspect="1"/>
          </p:cNvGraphicFramePr>
          <p:nvPr/>
        </p:nvGraphicFramePr>
        <p:xfrm>
          <a:off x="3548063" y="1196975"/>
          <a:ext cx="5487987" cy="3657600"/>
        </p:xfrm>
        <a:graphic>
          <a:graphicData uri="http://schemas.openxmlformats.org/presentationml/2006/ole">
            <mc:AlternateContent xmlns:mc="http://schemas.openxmlformats.org/markup-compatibility/2006">
              <mc:Choice xmlns:v="urn:schemas-microsoft-com:vml" Requires="v">
                <p:oleObj spid="_x0000_s38920" name="Picture" r:id="rId3" imgW="2744563" imgH="1829143" progId="Word.Picture.8">
                  <p:embed/>
                </p:oleObj>
              </mc:Choice>
              <mc:Fallback>
                <p:oleObj name="Picture" r:id="rId3" imgW="2744563" imgH="1829143" progId="Word.Picture.8">
                  <p:embed/>
                  <p:pic>
                    <p:nvPicPr>
                      <p:cNvPr id="6" name="对象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8063" y="1196975"/>
                        <a:ext cx="5487987"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9635" name="标题 1"/>
          <p:cNvSpPr>
            <a:spLocks noGrp="1"/>
          </p:cNvSpPr>
          <p:nvPr>
            <p:ph type="title"/>
          </p:nvPr>
        </p:nvSpPr>
        <p:spPr>
          <a:xfrm>
            <a:off x="701675" y="71438"/>
            <a:ext cx="7888288" cy="646112"/>
          </a:xfrm>
        </p:spPr>
        <p:txBody>
          <a:bodyPr/>
          <a:lstStyle/>
          <a:p>
            <a:r>
              <a:rPr lang="en-US" altLang="zh-CN"/>
              <a:t>4.4.1  MOSFET</a:t>
            </a:r>
            <a:r>
              <a:rPr lang="zh-CN" altLang="en-US"/>
              <a:t>的小信号模型</a:t>
            </a:r>
          </a:p>
        </p:txBody>
      </p:sp>
      <p:sp>
        <p:nvSpPr>
          <p:cNvPr id="13" name="Rectangle 10"/>
          <p:cNvSpPr>
            <a:spLocks noChangeArrowheads="1"/>
          </p:cNvSpPr>
          <p:nvPr/>
        </p:nvSpPr>
        <p:spPr bwMode="auto">
          <a:xfrm>
            <a:off x="971550" y="1317625"/>
            <a:ext cx="403225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defRPr/>
            </a:pPr>
            <a:r>
              <a:rPr lang="en-US" altLang="zh-CN" sz="2400" i="1" kern="0">
                <a:solidFill>
                  <a:srgbClr val="000000"/>
                </a:solidFill>
                <a:latin typeface="Times New Roman" pitchFamily="18" charset="0"/>
              </a:rPr>
              <a:t>g</a:t>
            </a:r>
            <a:r>
              <a:rPr lang="en-US" altLang="zh-CN" sz="2400" kern="0" baseline="-25000">
                <a:solidFill>
                  <a:srgbClr val="000000"/>
                </a:solidFill>
                <a:latin typeface="Times New Roman" pitchFamily="18" charset="0"/>
              </a:rPr>
              <a:t>m </a:t>
            </a:r>
            <a:r>
              <a:rPr lang="en-US" altLang="zh-CN" sz="2400" kern="0">
                <a:solidFill>
                  <a:srgbClr val="000000"/>
                </a:solidFill>
              </a:rPr>
              <a:t>—— </a:t>
            </a:r>
            <a:r>
              <a:rPr lang="zh-CN" altLang="en-US" sz="2400" kern="0">
                <a:solidFill>
                  <a:srgbClr val="000000"/>
                </a:solidFill>
              </a:rPr>
              <a:t>低频互导</a:t>
            </a:r>
          </a:p>
        </p:txBody>
      </p:sp>
      <p:sp>
        <p:nvSpPr>
          <p:cNvPr id="14" name="Rectangle 11"/>
          <p:cNvSpPr>
            <a:spLocks noChangeArrowheads="1"/>
          </p:cNvSpPr>
          <p:nvPr/>
        </p:nvSpPr>
        <p:spPr bwMode="auto">
          <a:xfrm>
            <a:off x="784225" y="3756025"/>
            <a:ext cx="3463925"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en-US" altLang="zh-CN" sz="2400" b="1">
                <a:solidFill>
                  <a:srgbClr val="000000"/>
                </a:solidFill>
                <a:latin typeface="Times New Roman" panose="02020603050405020304" pitchFamily="18" charset="0"/>
                <a:ea typeface="楷体_GB2312" pitchFamily="49" charset="-122"/>
              </a:rPr>
              <a:t>        </a:t>
            </a:r>
            <a:r>
              <a:rPr lang="zh-CN" altLang="en-US" sz="2400" b="1">
                <a:solidFill>
                  <a:srgbClr val="000000"/>
                </a:solidFill>
                <a:latin typeface="Times New Roman" panose="02020603050405020304" pitchFamily="18" charset="0"/>
                <a:ea typeface="楷体_GB2312" pitchFamily="49" charset="-122"/>
              </a:rPr>
              <a:t>转移特性曲线</a:t>
            </a:r>
            <a:r>
              <a:rPr lang="en-US" altLang="zh-CN" sz="2400" b="1" i="1">
                <a:solidFill>
                  <a:srgbClr val="000000"/>
                </a:solidFill>
                <a:latin typeface="Times New Roman" panose="02020603050405020304" pitchFamily="18" charset="0"/>
                <a:ea typeface="楷体_GB2312" pitchFamily="49" charset="-122"/>
              </a:rPr>
              <a:t>Q</a:t>
            </a:r>
            <a:r>
              <a:rPr lang="zh-CN" altLang="en-US" sz="2400" b="1">
                <a:solidFill>
                  <a:srgbClr val="000000"/>
                </a:solidFill>
                <a:latin typeface="Times New Roman" panose="02020603050405020304" pitchFamily="18" charset="0"/>
                <a:ea typeface="楷体_GB2312" pitchFamily="49" charset="-122"/>
              </a:rPr>
              <a:t>点上切线的斜率</a:t>
            </a:r>
          </a:p>
        </p:txBody>
      </p:sp>
      <p:sp>
        <p:nvSpPr>
          <p:cNvPr id="69638" name="Rectangle 12">
            <a:hlinkClick r:id="rId5" action="ppaction://hlinksldjump"/>
          </p:cNvPr>
          <p:cNvSpPr>
            <a:spLocks noChangeArrowheads="1"/>
          </p:cNvSpPr>
          <p:nvPr/>
        </p:nvSpPr>
        <p:spPr bwMode="auto">
          <a:xfrm>
            <a:off x="457200" y="692150"/>
            <a:ext cx="5638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3. </a:t>
            </a:r>
            <a:r>
              <a:rPr lang="zh-CN" altLang="en-US" sz="2800" b="1">
                <a:solidFill>
                  <a:srgbClr val="800000"/>
                </a:solidFill>
                <a:latin typeface="楷体_GB2312" pitchFamily="49" charset="-122"/>
                <a:ea typeface="楷体_GB2312" pitchFamily="49" charset="-122"/>
              </a:rPr>
              <a:t>参数的物理意义</a:t>
            </a:r>
          </a:p>
        </p:txBody>
      </p:sp>
      <p:graphicFrame>
        <p:nvGraphicFramePr>
          <p:cNvPr id="16" name="Object 16"/>
          <p:cNvGraphicFramePr>
            <a:graphicFrameLocks noChangeAspect="1"/>
          </p:cNvGraphicFramePr>
          <p:nvPr/>
        </p:nvGraphicFramePr>
        <p:xfrm>
          <a:off x="1412875" y="3106738"/>
          <a:ext cx="2386013" cy="482600"/>
        </p:xfrm>
        <a:graphic>
          <a:graphicData uri="http://schemas.openxmlformats.org/presentationml/2006/ole">
            <mc:AlternateContent xmlns:mc="http://schemas.openxmlformats.org/markup-compatibility/2006">
              <mc:Choice xmlns:v="urn:schemas-microsoft-com:vml" Requires="v">
                <p:oleObj spid="_x0000_s38921" name="公式" r:id="rId6" imgW="1193800" imgH="241300" progId="Equation.3">
                  <p:embed/>
                </p:oleObj>
              </mc:Choice>
              <mc:Fallback>
                <p:oleObj name="公式" r:id="rId6" imgW="1193800" imgH="241300" progId="Equation.3">
                  <p:embed/>
                  <p:pic>
                    <p:nvPicPr>
                      <p:cNvPr id="16" name="Object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12875" y="3106738"/>
                        <a:ext cx="2386013"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9"/>
          <p:cNvGraphicFramePr>
            <a:graphicFrameLocks noChangeAspect="1"/>
          </p:cNvGraphicFramePr>
          <p:nvPr/>
        </p:nvGraphicFramePr>
        <p:xfrm>
          <a:off x="1042988" y="1882775"/>
          <a:ext cx="1930400" cy="1016000"/>
        </p:xfrm>
        <a:graphic>
          <a:graphicData uri="http://schemas.openxmlformats.org/presentationml/2006/ole">
            <mc:AlternateContent xmlns:mc="http://schemas.openxmlformats.org/markup-compatibility/2006">
              <mc:Choice xmlns:v="urn:schemas-microsoft-com:vml" Requires="v">
                <p:oleObj spid="_x0000_s38922" name="公式" r:id="rId8" imgW="965200" imgH="508000" progId="Equation.3">
                  <p:embed/>
                </p:oleObj>
              </mc:Choice>
              <mc:Fallback>
                <p:oleObj name="公式" r:id="rId8" imgW="965200" imgH="508000" progId="Equation.3">
                  <p:embed/>
                  <p:pic>
                    <p:nvPicPr>
                      <p:cNvPr id="17" name="Object 1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42988" y="1882775"/>
                        <a:ext cx="1930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9641" name="Rectangle 14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Tree>
    <p:extLst>
      <p:ext uri="{BB962C8B-B14F-4D97-AF65-F5344CB8AC3E}">
        <p14:creationId xmlns:p14="http://schemas.microsoft.com/office/powerpoint/2010/main" val="39870357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trips(downRight)">
                                      <p:cBhvr>
                                        <p:cTn id="7" dur="500"/>
                                        <p:tgtEl>
                                          <p:spTgt spid="17"/>
                                        </p:tgtEl>
                                      </p:cBhvr>
                                    </p:animEffect>
                                  </p:childTnLst>
                                </p:cTn>
                              </p:par>
                            </p:childTnLst>
                          </p:cTn>
                        </p:par>
                        <p:par>
                          <p:cTn id="8" fill="hold" nodeType="afterGroup">
                            <p:stCondLst>
                              <p:cond delay="500"/>
                            </p:stCondLst>
                            <p:childTnLst>
                              <p:par>
                                <p:cTn id="9" presetID="18" presetClass="entr" presetSubtype="6"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strips(downRight)">
                                      <p:cBhvr>
                                        <p:cTn id="11" dur="500"/>
                                        <p:tgtEl>
                                          <p:spTgt spid="1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4"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7" presetClass="entr" presetSubtype="8"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ppt_x</p:attrName>
                                        </p:attrNameLst>
                                      </p:cBhvr>
                                      <p:tavLst>
                                        <p:tav tm="0">
                                          <p:val>
                                            <p:strVal val="#ppt_x-#ppt_w/2"/>
                                          </p:val>
                                        </p:tav>
                                        <p:tav tm="100000">
                                          <p:val>
                                            <p:strVal val="#ppt_x"/>
                                          </p:val>
                                        </p:tav>
                                      </p:tavLst>
                                    </p:anim>
                                    <p:anim calcmode="lin" valueType="num">
                                      <p:cBhvr>
                                        <p:cTn id="22" dur="500" fill="hold"/>
                                        <p:tgtEl>
                                          <p:spTgt spid="14"/>
                                        </p:tgtEl>
                                        <p:attrNameLst>
                                          <p:attrName>ppt_y</p:attrName>
                                        </p:attrNameLst>
                                      </p:cBhvr>
                                      <p:tavLst>
                                        <p:tav tm="0">
                                          <p:val>
                                            <p:strVal val="#ppt_y"/>
                                          </p:val>
                                        </p:tav>
                                        <p:tav tm="100000">
                                          <p:val>
                                            <p:strVal val="#ppt_y"/>
                                          </p:val>
                                        </p:tav>
                                      </p:tavLst>
                                    </p:anim>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标题 1"/>
          <p:cNvSpPr>
            <a:spLocks noGrp="1"/>
          </p:cNvSpPr>
          <p:nvPr>
            <p:ph type="title"/>
          </p:nvPr>
        </p:nvSpPr>
        <p:spPr>
          <a:xfrm>
            <a:off x="701675" y="71438"/>
            <a:ext cx="7888288" cy="646112"/>
          </a:xfrm>
        </p:spPr>
        <p:txBody>
          <a:bodyPr/>
          <a:lstStyle/>
          <a:p>
            <a:r>
              <a:rPr lang="en-US" altLang="zh-CN"/>
              <a:t>4.4.1  MOSFET</a:t>
            </a:r>
            <a:r>
              <a:rPr lang="zh-CN" altLang="en-US"/>
              <a:t>的小信号模型</a:t>
            </a:r>
          </a:p>
        </p:txBody>
      </p:sp>
      <p:sp>
        <p:nvSpPr>
          <p:cNvPr id="70659" name="Rectangle 12">
            <a:hlinkClick r:id="rId3" action="ppaction://hlinksldjump"/>
          </p:cNvPr>
          <p:cNvSpPr>
            <a:spLocks noChangeArrowheads="1"/>
          </p:cNvSpPr>
          <p:nvPr/>
        </p:nvSpPr>
        <p:spPr bwMode="auto">
          <a:xfrm>
            <a:off x="457200" y="692150"/>
            <a:ext cx="5638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3. </a:t>
            </a:r>
            <a:r>
              <a:rPr lang="zh-CN" altLang="en-US" sz="2800" b="1">
                <a:solidFill>
                  <a:srgbClr val="800000"/>
                </a:solidFill>
                <a:latin typeface="楷体_GB2312" pitchFamily="49" charset="-122"/>
                <a:ea typeface="楷体_GB2312" pitchFamily="49" charset="-122"/>
              </a:rPr>
              <a:t>参数的物理意义</a:t>
            </a:r>
          </a:p>
        </p:txBody>
      </p:sp>
      <p:graphicFrame>
        <p:nvGraphicFramePr>
          <p:cNvPr id="16" name="Object 13"/>
          <p:cNvGraphicFramePr>
            <a:graphicFrameLocks noChangeAspect="1"/>
          </p:cNvGraphicFramePr>
          <p:nvPr/>
        </p:nvGraphicFramePr>
        <p:xfrm>
          <a:off x="1038225" y="1920875"/>
          <a:ext cx="1866900" cy="1016000"/>
        </p:xfrm>
        <a:graphic>
          <a:graphicData uri="http://schemas.openxmlformats.org/presentationml/2006/ole">
            <mc:AlternateContent xmlns:mc="http://schemas.openxmlformats.org/markup-compatibility/2006">
              <mc:Choice xmlns:v="urn:schemas-microsoft-com:vml" Requires="v">
                <p:oleObj spid="_x0000_s39944" name="公式" r:id="rId4" imgW="939800" imgH="508000" progId="Equation.3">
                  <p:embed/>
                </p:oleObj>
              </mc:Choice>
              <mc:Fallback>
                <p:oleObj name="公式" r:id="rId4" imgW="939800" imgH="508000" progId="Equation.3">
                  <p:embed/>
                  <p:pic>
                    <p:nvPicPr>
                      <p:cNvPr id="16"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8225" y="1920875"/>
                        <a:ext cx="18669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4"/>
          <p:cNvGraphicFramePr>
            <a:graphicFrameLocks noChangeAspect="1"/>
          </p:cNvGraphicFramePr>
          <p:nvPr/>
        </p:nvGraphicFramePr>
        <p:xfrm>
          <a:off x="2843213" y="1989138"/>
          <a:ext cx="2573337" cy="917575"/>
        </p:xfrm>
        <a:graphic>
          <a:graphicData uri="http://schemas.openxmlformats.org/presentationml/2006/ole">
            <mc:AlternateContent xmlns:mc="http://schemas.openxmlformats.org/markup-compatibility/2006">
              <mc:Choice xmlns:v="urn:schemas-microsoft-com:vml" Requires="v">
                <p:oleObj spid="_x0000_s39945" name="公式" r:id="rId6" imgW="1282700" imgH="457200" progId="Equation.3">
                  <p:embed/>
                </p:oleObj>
              </mc:Choice>
              <mc:Fallback>
                <p:oleObj name="公式" r:id="rId6" imgW="1282700" imgH="457200" progId="Equation.3">
                  <p:embed/>
                  <p:pic>
                    <p:nvPicPr>
                      <p:cNvPr id="17" name="Object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43213" y="1989138"/>
                        <a:ext cx="2573337"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ectangle 15"/>
          <p:cNvSpPr>
            <a:spLocks noChangeArrowheads="1"/>
          </p:cNvSpPr>
          <p:nvPr/>
        </p:nvSpPr>
        <p:spPr bwMode="auto">
          <a:xfrm>
            <a:off x="971550" y="1317625"/>
            <a:ext cx="403225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defRPr/>
            </a:pPr>
            <a:r>
              <a:rPr lang="en-US" altLang="zh-CN" sz="2400" i="1" kern="0">
                <a:solidFill>
                  <a:srgbClr val="000000"/>
                </a:solidFill>
                <a:latin typeface="Times New Roman" pitchFamily="18" charset="0"/>
              </a:rPr>
              <a:t>r</a:t>
            </a:r>
            <a:r>
              <a:rPr lang="en-US" altLang="zh-CN" sz="2400" kern="0" baseline="-25000">
                <a:solidFill>
                  <a:srgbClr val="000000"/>
                </a:solidFill>
                <a:latin typeface="Times New Roman" pitchFamily="18" charset="0"/>
              </a:rPr>
              <a:t>ds </a:t>
            </a:r>
            <a:r>
              <a:rPr lang="en-US" altLang="zh-CN" sz="2400" kern="0">
                <a:solidFill>
                  <a:srgbClr val="000000"/>
                </a:solidFill>
              </a:rPr>
              <a:t>—— </a:t>
            </a:r>
            <a:r>
              <a:rPr lang="zh-CN" altLang="en-US" sz="2400" kern="0">
                <a:solidFill>
                  <a:srgbClr val="000000"/>
                </a:solidFill>
              </a:rPr>
              <a:t>输出电阻</a:t>
            </a:r>
          </a:p>
        </p:txBody>
      </p:sp>
      <p:graphicFrame>
        <p:nvGraphicFramePr>
          <p:cNvPr id="19" name="Object 16"/>
          <p:cNvGraphicFramePr>
            <a:graphicFrameLocks noChangeAspect="1"/>
          </p:cNvGraphicFramePr>
          <p:nvPr/>
        </p:nvGraphicFramePr>
        <p:xfrm>
          <a:off x="5453063" y="1982788"/>
          <a:ext cx="1808162" cy="917575"/>
        </p:xfrm>
        <a:graphic>
          <a:graphicData uri="http://schemas.openxmlformats.org/presentationml/2006/ole">
            <mc:AlternateContent xmlns:mc="http://schemas.openxmlformats.org/markup-compatibility/2006">
              <mc:Choice xmlns:v="urn:schemas-microsoft-com:vml" Requires="v">
                <p:oleObj spid="_x0000_s39946" name="公式" r:id="rId8" imgW="901700" imgH="457200" progId="Equation.3">
                  <p:embed/>
                </p:oleObj>
              </mc:Choice>
              <mc:Fallback>
                <p:oleObj name="公式" r:id="rId8" imgW="901700" imgH="457200" progId="Equation.3">
                  <p:embed/>
                  <p:pic>
                    <p:nvPicPr>
                      <p:cNvPr id="19" name="Object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53063" y="1982788"/>
                        <a:ext cx="1808162"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 name="Rectangle 27"/>
          <p:cNvSpPr>
            <a:spLocks noChangeArrowheads="1"/>
          </p:cNvSpPr>
          <p:nvPr/>
        </p:nvSpPr>
        <p:spPr bwMode="auto">
          <a:xfrm>
            <a:off x="784225" y="3284538"/>
            <a:ext cx="7100888"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en-US" altLang="zh-CN" sz="2400" b="1">
                <a:solidFill>
                  <a:srgbClr val="000000"/>
                </a:solidFill>
                <a:latin typeface="Times New Roman" panose="02020603050405020304" pitchFamily="18" charset="0"/>
                <a:ea typeface="楷体_GB2312" pitchFamily="49" charset="-122"/>
              </a:rPr>
              <a:t>        </a:t>
            </a:r>
            <a:r>
              <a:rPr lang="zh-CN" altLang="en-US" sz="2400" b="1">
                <a:solidFill>
                  <a:srgbClr val="000000"/>
                </a:solidFill>
                <a:latin typeface="Times New Roman" panose="02020603050405020304" pitchFamily="18" charset="0"/>
                <a:ea typeface="楷体_GB2312" pitchFamily="49" charset="-122"/>
              </a:rPr>
              <a:t>输出特性曲线</a:t>
            </a:r>
            <a:r>
              <a:rPr lang="en-US" altLang="zh-CN" sz="2400" b="1" i="1">
                <a:solidFill>
                  <a:srgbClr val="000000"/>
                </a:solidFill>
                <a:latin typeface="Times New Roman" panose="02020603050405020304" pitchFamily="18" charset="0"/>
                <a:ea typeface="楷体_GB2312" pitchFamily="49" charset="-122"/>
              </a:rPr>
              <a:t>Q</a:t>
            </a:r>
            <a:r>
              <a:rPr lang="zh-CN" altLang="en-US" sz="2400" b="1">
                <a:solidFill>
                  <a:srgbClr val="000000"/>
                </a:solidFill>
                <a:latin typeface="Times New Roman" panose="02020603050405020304" pitchFamily="18" charset="0"/>
                <a:ea typeface="楷体_GB2312" pitchFamily="49" charset="-122"/>
              </a:rPr>
              <a:t>点上切线斜率的倒数</a:t>
            </a:r>
          </a:p>
        </p:txBody>
      </p:sp>
    </p:spTree>
    <p:extLst>
      <p:ext uri="{BB962C8B-B14F-4D97-AF65-F5344CB8AC3E}">
        <p14:creationId xmlns:p14="http://schemas.microsoft.com/office/powerpoint/2010/main" val="41030613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strips(downRight)">
                                      <p:cBhvr>
                                        <p:cTn id="12" dur="500"/>
                                        <p:tgtEl>
                                          <p:spTgt spid="17"/>
                                        </p:tgtEl>
                                      </p:cBhvr>
                                    </p:animEffect>
                                  </p:childTnLst>
                                </p:cTn>
                              </p:par>
                            </p:childTnLst>
                          </p:cTn>
                        </p:par>
                        <p:par>
                          <p:cTn id="13" fill="hold" nodeType="afterGroup">
                            <p:stCondLst>
                              <p:cond delay="500"/>
                            </p:stCondLst>
                            <p:childTnLst>
                              <p:par>
                                <p:cTn id="14" presetID="18" presetClass="entr" presetSubtype="6"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strips(downRight)">
                                      <p:cBhvr>
                                        <p:cTn id="16" dur="500"/>
                                        <p:tgtEl>
                                          <p:spTgt spid="1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7" presetClass="entr" presetSubtype="8"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ppt_x</p:attrName>
                                        </p:attrNameLst>
                                      </p:cBhvr>
                                      <p:tavLst>
                                        <p:tav tm="0">
                                          <p:val>
                                            <p:strVal val="#ppt_x-#ppt_w/2"/>
                                          </p:val>
                                        </p:tav>
                                        <p:tav tm="100000">
                                          <p:val>
                                            <p:strVal val="#ppt_x"/>
                                          </p:val>
                                        </p:tav>
                                      </p:tavLst>
                                    </p:anim>
                                    <p:anim calcmode="lin" valueType="num">
                                      <p:cBhvr>
                                        <p:cTn id="22" dur="500" fill="hold"/>
                                        <p:tgtEl>
                                          <p:spTgt spid="22"/>
                                        </p:tgtEl>
                                        <p:attrNameLst>
                                          <p:attrName>ppt_y</p:attrName>
                                        </p:attrNameLst>
                                      </p:cBhvr>
                                      <p:tavLst>
                                        <p:tav tm="0">
                                          <p:val>
                                            <p:strVal val="#ppt_y"/>
                                          </p:val>
                                        </p:tav>
                                        <p:tav tm="100000">
                                          <p:val>
                                            <p:strVal val="#ppt_y"/>
                                          </p:val>
                                        </p:tav>
                                      </p:tavLst>
                                    </p:anim>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标题 1"/>
          <p:cNvSpPr>
            <a:spLocks noGrp="1"/>
          </p:cNvSpPr>
          <p:nvPr>
            <p:ph type="title"/>
          </p:nvPr>
        </p:nvSpPr>
        <p:spPr>
          <a:xfrm>
            <a:off x="701675" y="71438"/>
            <a:ext cx="7888288" cy="646112"/>
          </a:xfrm>
        </p:spPr>
        <p:txBody>
          <a:bodyPr/>
          <a:lstStyle/>
          <a:p>
            <a:r>
              <a:rPr lang="en-US" altLang="zh-CN"/>
              <a:t>4.4.1  MOSFET</a:t>
            </a:r>
            <a:r>
              <a:rPr lang="zh-CN" altLang="en-US"/>
              <a:t>的小信号模型</a:t>
            </a:r>
          </a:p>
        </p:txBody>
      </p:sp>
      <p:sp>
        <p:nvSpPr>
          <p:cNvPr id="71683" name="Rectangle 9">
            <a:hlinkClick r:id="rId3" action="ppaction://hlinksldjump"/>
          </p:cNvPr>
          <p:cNvSpPr>
            <a:spLocks noChangeArrowheads="1"/>
          </p:cNvSpPr>
          <p:nvPr/>
        </p:nvSpPr>
        <p:spPr bwMode="auto">
          <a:xfrm>
            <a:off x="457200" y="692150"/>
            <a:ext cx="5638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4. </a:t>
            </a:r>
            <a:r>
              <a:rPr lang="zh-CN" altLang="en-US" sz="2800" b="1">
                <a:solidFill>
                  <a:srgbClr val="800000"/>
                </a:solidFill>
                <a:latin typeface="楷体_GB2312" pitchFamily="49" charset="-122"/>
                <a:ea typeface="楷体_GB2312" pitchFamily="49" charset="-122"/>
              </a:rPr>
              <a:t>模型应用的前提条件</a:t>
            </a:r>
          </a:p>
        </p:txBody>
      </p:sp>
      <p:graphicFrame>
        <p:nvGraphicFramePr>
          <p:cNvPr id="14" name="Object 10"/>
          <p:cNvGraphicFramePr>
            <a:graphicFrameLocks noChangeAspect="1"/>
          </p:cNvGraphicFramePr>
          <p:nvPr/>
        </p:nvGraphicFramePr>
        <p:xfrm>
          <a:off x="1128713" y="2420938"/>
          <a:ext cx="2254250" cy="385762"/>
        </p:xfrm>
        <a:graphic>
          <a:graphicData uri="http://schemas.openxmlformats.org/presentationml/2006/ole">
            <mc:AlternateContent xmlns:mc="http://schemas.openxmlformats.org/markup-compatibility/2006">
              <mc:Choice xmlns:v="urn:schemas-microsoft-com:vml" Requires="v">
                <p:oleObj spid="_x0000_s40970" name="公式" r:id="rId4" imgW="1409088" imgH="241195" progId="Equation.3">
                  <p:embed/>
                </p:oleObj>
              </mc:Choice>
              <mc:Fallback>
                <p:oleObj name="公式" r:id="rId4" imgW="1409088" imgH="241195" progId="Equation.3">
                  <p:embed/>
                  <p:pic>
                    <p:nvPicPr>
                      <p:cNvPr id="14"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713" y="2420938"/>
                        <a:ext cx="2254250"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1685" name="Object 15"/>
          <p:cNvGraphicFramePr>
            <a:graphicFrameLocks noChangeAspect="1"/>
          </p:cNvGraphicFramePr>
          <p:nvPr/>
        </p:nvGraphicFramePr>
        <p:xfrm>
          <a:off x="5940425" y="692150"/>
          <a:ext cx="2609850" cy="2214563"/>
        </p:xfrm>
        <a:graphic>
          <a:graphicData uri="http://schemas.openxmlformats.org/presentationml/2006/ole">
            <mc:AlternateContent xmlns:mc="http://schemas.openxmlformats.org/markup-compatibility/2006">
              <mc:Choice xmlns:v="urn:schemas-microsoft-com:vml" Requires="v">
                <p:oleObj spid="_x0000_s40971" name="图片" r:id="rId6" imgW="1446890" imgH="1230081" progId="Word.Picture.8">
                  <p:embed/>
                </p:oleObj>
              </mc:Choice>
              <mc:Fallback>
                <p:oleObj name="图片" r:id="rId6" imgW="1446890" imgH="1230081" progId="Word.Picture.8">
                  <p:embed/>
                  <p:pic>
                    <p:nvPicPr>
                      <p:cNvPr id="71685" name="Object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40425" y="692150"/>
                        <a:ext cx="2609850" cy="221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16">
            <a:hlinkClick r:id="rId3" action="ppaction://hlinksldjump"/>
          </p:cNvPr>
          <p:cNvSpPr>
            <a:spLocks noChangeArrowheads="1"/>
          </p:cNvSpPr>
          <p:nvPr/>
        </p:nvSpPr>
        <p:spPr bwMode="auto">
          <a:xfrm>
            <a:off x="6948488" y="2887663"/>
            <a:ext cx="7429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en-US" altLang="zh-CN" sz="2000" i="1" kern="0">
                <a:solidFill>
                  <a:srgbClr val="000000"/>
                </a:solidFill>
                <a:latin typeface="楷体_GB2312" pitchFamily="49" charset="-122"/>
                <a:sym typeface="Symbol" pitchFamily="18" charset="2"/>
              </a:rPr>
              <a:t></a:t>
            </a:r>
            <a:r>
              <a:rPr lang="en-US" altLang="zh-CN" sz="2000" i="1" kern="0">
                <a:solidFill>
                  <a:srgbClr val="000000"/>
                </a:solidFill>
                <a:sym typeface="Symbol" pitchFamily="18" charset="2"/>
              </a:rPr>
              <a:t> </a:t>
            </a:r>
            <a:r>
              <a:rPr lang="en-US" altLang="zh-CN" sz="2000" kern="0">
                <a:solidFill>
                  <a:srgbClr val="000000"/>
                </a:solidFill>
                <a:latin typeface="楷体_GB2312" pitchFamily="49" charset="-122"/>
              </a:rPr>
              <a:t>=0</a:t>
            </a:r>
          </a:p>
        </p:txBody>
      </p:sp>
      <p:graphicFrame>
        <p:nvGraphicFramePr>
          <p:cNvPr id="71687" name="Object 17"/>
          <p:cNvGraphicFramePr>
            <a:graphicFrameLocks noChangeAspect="1"/>
          </p:cNvGraphicFramePr>
          <p:nvPr/>
        </p:nvGraphicFramePr>
        <p:xfrm>
          <a:off x="5754688" y="3321050"/>
          <a:ext cx="3030537" cy="2243138"/>
        </p:xfrm>
        <a:graphic>
          <a:graphicData uri="http://schemas.openxmlformats.org/presentationml/2006/ole">
            <mc:AlternateContent xmlns:mc="http://schemas.openxmlformats.org/markup-compatibility/2006">
              <mc:Choice xmlns:v="urn:schemas-microsoft-com:vml" Requires="v">
                <p:oleObj spid="_x0000_s40972" name="图片" r:id="rId8" imgW="1684740" imgH="1249188" progId="Word.Picture.8">
                  <p:embed/>
                </p:oleObj>
              </mc:Choice>
              <mc:Fallback>
                <p:oleObj name="图片" r:id="rId8" imgW="1684740" imgH="1249188" progId="Word.Picture.8">
                  <p:embed/>
                  <p:pic>
                    <p:nvPicPr>
                      <p:cNvPr id="71687" name="Object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54688" y="3321050"/>
                        <a:ext cx="3030537" cy="224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ectangle 18">
            <a:hlinkClick r:id="rId3" action="ppaction://hlinksldjump"/>
          </p:cNvPr>
          <p:cNvSpPr>
            <a:spLocks noChangeArrowheads="1"/>
          </p:cNvSpPr>
          <p:nvPr/>
        </p:nvSpPr>
        <p:spPr bwMode="auto">
          <a:xfrm>
            <a:off x="7162800" y="5481638"/>
            <a:ext cx="7429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en-US" altLang="zh-CN" sz="2000" i="1" kern="0">
                <a:solidFill>
                  <a:srgbClr val="000000"/>
                </a:solidFill>
                <a:latin typeface="楷体_GB2312" pitchFamily="49" charset="-122"/>
                <a:sym typeface="Symbol" pitchFamily="18" charset="2"/>
              </a:rPr>
              <a:t></a:t>
            </a:r>
            <a:r>
              <a:rPr lang="en-US" altLang="zh-CN" sz="2000" i="1" kern="0">
                <a:solidFill>
                  <a:srgbClr val="000000"/>
                </a:solidFill>
                <a:sym typeface="Symbol" pitchFamily="18" charset="2"/>
              </a:rPr>
              <a:t> </a:t>
            </a:r>
            <a:r>
              <a:rPr lang="en-US" altLang="zh-CN" sz="2000" kern="0">
                <a:solidFill>
                  <a:srgbClr val="000000"/>
                </a:solidFill>
                <a:latin typeface="楷体_GB2312" pitchFamily="49" charset="-122"/>
                <a:sym typeface="Symbol" pitchFamily="18" charset="2"/>
              </a:rPr>
              <a:t></a:t>
            </a:r>
            <a:r>
              <a:rPr lang="en-US" altLang="zh-CN" sz="2000" kern="0">
                <a:solidFill>
                  <a:srgbClr val="000000"/>
                </a:solidFill>
                <a:latin typeface="楷体_GB2312" pitchFamily="49" charset="-122"/>
              </a:rPr>
              <a:t>0</a:t>
            </a:r>
          </a:p>
        </p:txBody>
      </p:sp>
      <p:sp>
        <p:nvSpPr>
          <p:cNvPr id="19" name="Text Box 19"/>
          <p:cNvSpPr txBox="1">
            <a:spLocks noChangeArrowheads="1"/>
          </p:cNvSpPr>
          <p:nvPr/>
        </p:nvSpPr>
        <p:spPr bwMode="auto">
          <a:xfrm>
            <a:off x="636588" y="3695700"/>
            <a:ext cx="4835525" cy="2387600"/>
          </a:xfrm>
          <a:prstGeom prst="rect">
            <a:avLst/>
          </a:prstGeom>
          <a:solidFill>
            <a:srgbClr val="CCFFCC"/>
          </a:solidFill>
          <a:ln w="9525">
            <a:solidFill>
              <a:srgbClr val="FF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000">
                <a:solidFill>
                  <a:srgbClr val="000000"/>
                </a:solidFill>
                <a:latin typeface="楷体_GB2312" pitchFamily="49" charset="-122"/>
                <a:ea typeface="楷体_GB2312" pitchFamily="49" charset="-122"/>
                <a:sym typeface="Symbol" panose="05050102010706020507" pitchFamily="18" charset="2"/>
              </a:rPr>
              <a:t> </a:t>
            </a:r>
            <a:r>
              <a:rPr kumimoji="1" lang="zh-CN" altLang="en-US" sz="2000" b="1">
                <a:solidFill>
                  <a:srgbClr val="000000"/>
                </a:solidFill>
                <a:latin typeface="楷体_GB2312" pitchFamily="49" charset="-122"/>
                <a:ea typeface="楷体_GB2312" pitchFamily="49" charset="-122"/>
              </a:rPr>
              <a:t>参数都是小信号参数，即微变参数或交流参数。</a:t>
            </a:r>
          </a:p>
          <a:p>
            <a:pPr>
              <a:lnSpc>
                <a:spcPct val="125000"/>
              </a:lnSpc>
            </a:pPr>
            <a:r>
              <a:rPr kumimoji="1" lang="zh-CN" altLang="en-US" sz="2000">
                <a:solidFill>
                  <a:srgbClr val="000000"/>
                </a:solidFill>
                <a:latin typeface="楷体_GB2312" pitchFamily="49" charset="-122"/>
                <a:ea typeface="楷体_GB2312" pitchFamily="49" charset="-122"/>
                <a:sym typeface="Symbol" panose="05050102010706020507" pitchFamily="18" charset="2"/>
              </a:rPr>
              <a:t> </a:t>
            </a:r>
            <a:r>
              <a:rPr kumimoji="1" lang="zh-CN" altLang="en-US" sz="2000" b="1">
                <a:solidFill>
                  <a:srgbClr val="000000"/>
                </a:solidFill>
                <a:latin typeface="楷体_GB2312" pitchFamily="49" charset="-122"/>
                <a:ea typeface="楷体_GB2312" pitchFamily="49" charset="-122"/>
              </a:rPr>
              <a:t>与静态工作点有关，在放大区基本不变。</a:t>
            </a:r>
          </a:p>
          <a:p>
            <a:pPr>
              <a:lnSpc>
                <a:spcPct val="125000"/>
              </a:lnSpc>
              <a:buFont typeface="Symbol" panose="05050102010706020507" pitchFamily="18" charset="2"/>
              <a:buChar char="·"/>
            </a:pPr>
            <a:r>
              <a:rPr kumimoji="1" lang="zh-CN" altLang="en-US" sz="2000" b="1">
                <a:solidFill>
                  <a:srgbClr val="000000"/>
                </a:solidFill>
                <a:latin typeface="楷体_GB2312" pitchFamily="49" charset="-122"/>
                <a:ea typeface="楷体_GB2312" pitchFamily="49" charset="-122"/>
              </a:rPr>
              <a:t> 只适合对交流信号（变化量）的分析。</a:t>
            </a:r>
          </a:p>
          <a:p>
            <a:pPr>
              <a:lnSpc>
                <a:spcPct val="125000"/>
              </a:lnSpc>
              <a:buFont typeface="Symbol" panose="05050102010706020507" pitchFamily="18" charset="2"/>
              <a:buChar char="·"/>
            </a:pPr>
            <a:r>
              <a:rPr kumimoji="1" lang="zh-CN" altLang="en-US" sz="2000" b="1">
                <a:solidFill>
                  <a:srgbClr val="000000"/>
                </a:solidFill>
                <a:latin typeface="楷体_GB2312" pitchFamily="49" charset="-122"/>
                <a:ea typeface="楷体_GB2312" pitchFamily="49" charset="-122"/>
              </a:rPr>
              <a:t> 未包含结电容的影响，不能用于分析高频情况。</a:t>
            </a:r>
          </a:p>
        </p:txBody>
      </p:sp>
      <p:sp>
        <p:nvSpPr>
          <p:cNvPr id="20" name="Rectangle 20"/>
          <p:cNvSpPr>
            <a:spLocks noChangeArrowheads="1"/>
          </p:cNvSpPr>
          <p:nvPr/>
        </p:nvSpPr>
        <p:spPr bwMode="auto">
          <a:xfrm>
            <a:off x="1071563" y="1268413"/>
            <a:ext cx="32480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000" b="1" i="1">
                <a:solidFill>
                  <a:srgbClr val="000000"/>
                </a:solidFill>
                <a:latin typeface="Book Antiqua" panose="02040602050305030304" pitchFamily="18" charset="0"/>
                <a:ea typeface="华康简宋"/>
                <a:cs typeface="华康简宋"/>
              </a:rPr>
              <a:t>v</a:t>
            </a:r>
            <a:r>
              <a:rPr kumimoji="1" lang="en-US" altLang="zh-CN" sz="2000" b="1" baseline="-30000">
                <a:solidFill>
                  <a:srgbClr val="000000"/>
                </a:solidFill>
                <a:latin typeface="Times New Roman" panose="02020603050405020304" pitchFamily="18" charset="0"/>
                <a:ea typeface="华康简宋"/>
                <a:cs typeface="华康简宋"/>
              </a:rPr>
              <a:t>gs </a:t>
            </a:r>
            <a:r>
              <a:rPr kumimoji="1" lang="en-US" altLang="zh-CN" sz="2000" b="1">
                <a:solidFill>
                  <a:srgbClr val="000000"/>
                </a:solidFill>
                <a:latin typeface="Times New Roman" panose="02020603050405020304" pitchFamily="18" charset="0"/>
                <a:ea typeface="楷体_GB2312" pitchFamily="49" charset="-122"/>
              </a:rPr>
              <a:t>&lt;&lt; 2</a:t>
            </a:r>
            <a:r>
              <a:rPr kumimoji="1" lang="en-US" altLang="zh-CN" sz="2000" b="1">
                <a:solidFill>
                  <a:srgbClr val="000000"/>
                </a:solidFill>
                <a:latin typeface="楷体_GB2312" pitchFamily="49" charset="-122"/>
                <a:ea typeface="楷体_GB2312" pitchFamily="49" charset="-122"/>
              </a:rPr>
              <a:t>(</a:t>
            </a:r>
            <a:r>
              <a:rPr kumimoji="1" lang="en-US" altLang="zh-CN" sz="2000" b="1" i="1">
                <a:solidFill>
                  <a:srgbClr val="000000"/>
                </a:solidFill>
                <a:latin typeface="Times New Roman" panose="02020603050405020304" pitchFamily="18" charset="0"/>
                <a:ea typeface="华康简宋"/>
                <a:cs typeface="华康简宋"/>
              </a:rPr>
              <a:t>V</a:t>
            </a:r>
            <a:r>
              <a:rPr kumimoji="1" lang="en-US" altLang="zh-CN" sz="2000" b="1" baseline="-30000">
                <a:solidFill>
                  <a:srgbClr val="000000"/>
                </a:solidFill>
                <a:latin typeface="Times New Roman" panose="02020603050405020304" pitchFamily="18" charset="0"/>
                <a:ea typeface="华康简宋"/>
                <a:cs typeface="华康简宋"/>
              </a:rPr>
              <a:t>GSQ</a:t>
            </a:r>
            <a:r>
              <a:rPr kumimoji="1" lang="en-US" altLang="zh-CN" sz="2000" b="1">
                <a:solidFill>
                  <a:srgbClr val="000000"/>
                </a:solidFill>
                <a:latin typeface="楷体_GB2312" pitchFamily="49" charset="-122"/>
                <a:ea typeface="楷体_GB2312" pitchFamily="49" charset="-122"/>
              </a:rPr>
              <a:t>-</a:t>
            </a:r>
            <a:r>
              <a:rPr kumimoji="1" lang="en-US" altLang="zh-CN" sz="2000" b="1" i="1">
                <a:solidFill>
                  <a:srgbClr val="000000"/>
                </a:solidFill>
                <a:latin typeface="Times New Roman" panose="02020603050405020304" pitchFamily="18" charset="0"/>
                <a:ea typeface="华康简宋"/>
                <a:cs typeface="华康简宋"/>
              </a:rPr>
              <a:t>V</a:t>
            </a:r>
            <a:r>
              <a:rPr kumimoji="1" lang="en-US" altLang="zh-CN" sz="2000" b="1" baseline="-30000">
                <a:solidFill>
                  <a:srgbClr val="000000"/>
                </a:solidFill>
                <a:latin typeface="Times New Roman" panose="02020603050405020304" pitchFamily="18" charset="0"/>
                <a:ea typeface="华康简宋"/>
                <a:cs typeface="华康简宋"/>
              </a:rPr>
              <a:t>TN</a:t>
            </a:r>
            <a:r>
              <a:rPr kumimoji="1" lang="en-US" altLang="zh-CN" sz="2000" b="1">
                <a:solidFill>
                  <a:srgbClr val="000000"/>
                </a:solidFill>
                <a:latin typeface="楷体_GB2312" pitchFamily="49" charset="-122"/>
                <a:ea typeface="楷体_GB2312" pitchFamily="49" charset="-122"/>
              </a:rPr>
              <a:t> )</a:t>
            </a:r>
          </a:p>
        </p:txBody>
      </p:sp>
      <p:sp>
        <p:nvSpPr>
          <p:cNvPr id="21" name="Text Box 21"/>
          <p:cNvSpPr txBox="1">
            <a:spLocks noChangeArrowheads="1"/>
          </p:cNvSpPr>
          <p:nvPr/>
        </p:nvSpPr>
        <p:spPr bwMode="auto">
          <a:xfrm>
            <a:off x="636588" y="1774825"/>
            <a:ext cx="4835525" cy="498475"/>
          </a:xfrm>
          <a:prstGeom prst="rect">
            <a:avLst/>
          </a:prstGeom>
          <a:solidFill>
            <a:srgbClr val="CCFFCC"/>
          </a:solidFill>
          <a:ln w="9525">
            <a:solidFill>
              <a:srgbClr val="FF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000">
                <a:solidFill>
                  <a:srgbClr val="000000"/>
                </a:solidFill>
                <a:latin typeface="楷体_GB2312" pitchFamily="49" charset="-122"/>
                <a:ea typeface="楷体_GB2312" pitchFamily="49" charset="-122"/>
                <a:sym typeface="Symbol" panose="05050102010706020507" pitchFamily="18" charset="2"/>
              </a:rPr>
              <a:t>  </a:t>
            </a:r>
            <a:r>
              <a:rPr kumimoji="1" lang="zh-CN" altLang="en-US" sz="2000" b="1">
                <a:solidFill>
                  <a:srgbClr val="000000"/>
                </a:solidFill>
                <a:latin typeface="楷体_GB2312" pitchFamily="49" charset="-122"/>
                <a:ea typeface="楷体_GB2312" pitchFamily="49" charset="-122"/>
              </a:rPr>
              <a:t>小信号</a:t>
            </a:r>
          </a:p>
        </p:txBody>
      </p:sp>
      <p:graphicFrame>
        <p:nvGraphicFramePr>
          <p:cNvPr id="22" name="Object 22"/>
          <p:cNvGraphicFramePr>
            <a:graphicFrameLocks noChangeAspect="1"/>
          </p:cNvGraphicFramePr>
          <p:nvPr/>
        </p:nvGraphicFramePr>
        <p:xfrm>
          <a:off x="1160463" y="2841625"/>
          <a:ext cx="2332037" cy="730250"/>
        </p:xfrm>
        <a:graphic>
          <a:graphicData uri="http://schemas.openxmlformats.org/presentationml/2006/ole">
            <mc:AlternateContent xmlns:mc="http://schemas.openxmlformats.org/markup-compatibility/2006">
              <mc:Choice xmlns:v="urn:schemas-microsoft-com:vml" Requires="v">
                <p:oleObj spid="_x0000_s40973" name="公式" r:id="rId10" imgW="1460500" imgH="457200" progId="Equation.3">
                  <p:embed/>
                </p:oleObj>
              </mc:Choice>
              <mc:Fallback>
                <p:oleObj name="公式" r:id="rId10" imgW="1460500" imgH="457200" progId="Equation.3">
                  <p:embed/>
                  <p:pic>
                    <p:nvPicPr>
                      <p:cNvPr id="22" name="Object 2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60463" y="2841625"/>
                        <a:ext cx="23320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5108022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strips(downRight)">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trips(downRight)">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strips(downRight)">
                                      <p:cBhvr>
                                        <p:cTn id="22" dur="500"/>
                                        <p:tgtEl>
                                          <p:spTgt spid="2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9">
                                            <p:bg/>
                                          </p:spTgt>
                                        </p:tgtEl>
                                        <p:attrNameLst>
                                          <p:attrName>style.visibility</p:attrName>
                                        </p:attrNameLst>
                                      </p:cBhvr>
                                      <p:to>
                                        <p:strVal val="visible"/>
                                      </p:to>
                                    </p:set>
                                    <p:animEffect transition="in" filter="strips(downRight)">
                                      <p:cBhvr>
                                        <p:cTn id="27" dur="500"/>
                                        <p:tgtEl>
                                          <p:spTgt spid="19">
                                            <p:bg/>
                                          </p:spTgt>
                                        </p:tgtEl>
                                      </p:cBhvr>
                                    </p:animEffect>
                                  </p:childTnLst>
                                </p:cTn>
                              </p:par>
                              <p:par>
                                <p:cTn id="28" presetID="18" presetClass="entr" presetSubtype="6" fill="hold" nodeType="withEffect">
                                  <p:stCondLst>
                                    <p:cond delay="0"/>
                                  </p:stCondLst>
                                  <p:childTnLst>
                                    <p:set>
                                      <p:cBhvr>
                                        <p:cTn id="29" dur="1" fill="hold">
                                          <p:stCondLst>
                                            <p:cond delay="0"/>
                                          </p:stCondLst>
                                        </p:cTn>
                                        <p:tgtEl>
                                          <p:spTgt spid="19">
                                            <p:txEl>
                                              <p:pRg st="0" end="0"/>
                                            </p:txEl>
                                          </p:spTgt>
                                        </p:tgtEl>
                                        <p:attrNameLst>
                                          <p:attrName>style.visibility</p:attrName>
                                        </p:attrNameLst>
                                      </p:cBhvr>
                                      <p:to>
                                        <p:strVal val="visible"/>
                                      </p:to>
                                    </p:set>
                                    <p:animEffect transition="in" filter="strips(downRight)">
                                      <p:cBhvr>
                                        <p:cTn id="30" dur="500"/>
                                        <p:tgtEl>
                                          <p:spTgt spid="19">
                                            <p:txEl>
                                              <p:pRg st="0" end="0"/>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8" presetClass="entr" presetSubtype="6" fill="hold" nodeType="clickEffect">
                                  <p:stCondLst>
                                    <p:cond delay="0"/>
                                  </p:stCondLst>
                                  <p:childTnLst>
                                    <p:set>
                                      <p:cBhvr>
                                        <p:cTn id="34" dur="1" fill="hold">
                                          <p:stCondLst>
                                            <p:cond delay="0"/>
                                          </p:stCondLst>
                                        </p:cTn>
                                        <p:tgtEl>
                                          <p:spTgt spid="19">
                                            <p:txEl>
                                              <p:pRg st="1" end="1"/>
                                            </p:txEl>
                                          </p:spTgt>
                                        </p:tgtEl>
                                        <p:attrNameLst>
                                          <p:attrName>style.visibility</p:attrName>
                                        </p:attrNameLst>
                                      </p:cBhvr>
                                      <p:to>
                                        <p:strVal val="visible"/>
                                      </p:to>
                                    </p:set>
                                    <p:animEffect transition="in" filter="strips(downRight)">
                                      <p:cBhvr>
                                        <p:cTn id="35" dur="500"/>
                                        <p:tgtEl>
                                          <p:spTgt spid="19">
                                            <p:txEl>
                                              <p:pRg st="1" end="1"/>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8" presetClass="entr" presetSubtype="6" fill="hold" nodeType="clickEffect">
                                  <p:stCondLst>
                                    <p:cond delay="0"/>
                                  </p:stCondLst>
                                  <p:childTnLst>
                                    <p:set>
                                      <p:cBhvr>
                                        <p:cTn id="39" dur="1" fill="hold">
                                          <p:stCondLst>
                                            <p:cond delay="0"/>
                                          </p:stCondLst>
                                        </p:cTn>
                                        <p:tgtEl>
                                          <p:spTgt spid="19">
                                            <p:txEl>
                                              <p:pRg st="2" end="2"/>
                                            </p:txEl>
                                          </p:spTgt>
                                        </p:tgtEl>
                                        <p:attrNameLst>
                                          <p:attrName>style.visibility</p:attrName>
                                        </p:attrNameLst>
                                      </p:cBhvr>
                                      <p:to>
                                        <p:strVal val="visible"/>
                                      </p:to>
                                    </p:set>
                                    <p:animEffect transition="in" filter="strips(downRight)">
                                      <p:cBhvr>
                                        <p:cTn id="40" dur="500"/>
                                        <p:tgtEl>
                                          <p:spTgt spid="19">
                                            <p:txEl>
                                              <p:pRg st="2" end="2"/>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8" presetClass="entr" presetSubtype="6" fill="hold" nodeType="clickEffect">
                                  <p:stCondLst>
                                    <p:cond delay="0"/>
                                  </p:stCondLst>
                                  <p:childTnLst>
                                    <p:set>
                                      <p:cBhvr>
                                        <p:cTn id="44" dur="1" fill="hold">
                                          <p:stCondLst>
                                            <p:cond delay="0"/>
                                          </p:stCondLst>
                                        </p:cTn>
                                        <p:tgtEl>
                                          <p:spTgt spid="19">
                                            <p:txEl>
                                              <p:pRg st="3" end="3"/>
                                            </p:txEl>
                                          </p:spTgt>
                                        </p:tgtEl>
                                        <p:attrNameLst>
                                          <p:attrName>style.visibility</p:attrName>
                                        </p:attrNameLst>
                                      </p:cBhvr>
                                      <p:to>
                                        <p:strVal val="visible"/>
                                      </p:to>
                                    </p:set>
                                    <p:animEffect transition="in" filter="strips(downRight)">
                                      <p:cBhvr>
                                        <p:cTn id="45" dur="500"/>
                                        <p:tgtEl>
                                          <p:spTgt spid="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allAtOnce" animBg="1"/>
      <p:bldP spid="20" grpId="0" autoUpdateAnimBg="0"/>
      <p:bldP spid="21" grpId="0" animBg="1"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标题 1"/>
          <p:cNvSpPr>
            <a:spLocks noGrp="1"/>
          </p:cNvSpPr>
          <p:nvPr>
            <p:ph type="title"/>
          </p:nvPr>
        </p:nvSpPr>
        <p:spPr>
          <a:xfrm>
            <a:off x="701675" y="71438"/>
            <a:ext cx="7888288" cy="646112"/>
          </a:xfrm>
        </p:spPr>
        <p:txBody>
          <a:bodyPr/>
          <a:lstStyle/>
          <a:p>
            <a:r>
              <a:rPr lang="en-US" altLang="zh-CN"/>
              <a:t>4.4.1  MOSFET</a:t>
            </a:r>
            <a:r>
              <a:rPr lang="zh-CN" altLang="en-US"/>
              <a:t>的小信号模型</a:t>
            </a:r>
          </a:p>
        </p:txBody>
      </p:sp>
      <p:sp>
        <p:nvSpPr>
          <p:cNvPr id="72707" name="Rectangle 6">
            <a:hlinkClick r:id="rId3" action="ppaction://hlinksldjump"/>
          </p:cNvPr>
          <p:cNvSpPr>
            <a:spLocks noChangeArrowheads="1"/>
          </p:cNvSpPr>
          <p:nvPr/>
        </p:nvSpPr>
        <p:spPr bwMode="auto">
          <a:xfrm>
            <a:off x="457200" y="692150"/>
            <a:ext cx="5638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5. </a:t>
            </a:r>
            <a:r>
              <a:rPr lang="zh-CN" altLang="en-US" sz="2800" b="1">
                <a:solidFill>
                  <a:srgbClr val="800000"/>
                </a:solidFill>
                <a:latin typeface="楷体_GB2312" pitchFamily="49" charset="-122"/>
                <a:ea typeface="楷体_GB2312" pitchFamily="49" charset="-122"/>
              </a:rPr>
              <a:t>其它管型</a:t>
            </a:r>
          </a:p>
        </p:txBody>
      </p:sp>
      <p:graphicFrame>
        <p:nvGraphicFramePr>
          <p:cNvPr id="12" name="Object 7"/>
          <p:cNvGraphicFramePr>
            <a:graphicFrameLocks noChangeAspect="1"/>
          </p:cNvGraphicFramePr>
          <p:nvPr/>
        </p:nvGraphicFramePr>
        <p:xfrm>
          <a:off x="1128713" y="2349500"/>
          <a:ext cx="2254250" cy="385763"/>
        </p:xfrm>
        <a:graphic>
          <a:graphicData uri="http://schemas.openxmlformats.org/presentationml/2006/ole">
            <mc:AlternateContent xmlns:mc="http://schemas.openxmlformats.org/markup-compatibility/2006">
              <mc:Choice xmlns:v="urn:schemas-microsoft-com:vml" Requires="v">
                <p:oleObj spid="_x0000_s41994" name="公式" r:id="rId4" imgW="1409088" imgH="241195" progId="Equation.3">
                  <p:embed/>
                </p:oleObj>
              </mc:Choice>
              <mc:Fallback>
                <p:oleObj name="公式" r:id="rId4" imgW="1409088" imgH="241195" progId="Equation.3">
                  <p:embed/>
                  <p:pic>
                    <p:nvPicPr>
                      <p:cNvPr id="12"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713" y="2349500"/>
                        <a:ext cx="225425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0"/>
          <p:cNvGraphicFramePr>
            <a:graphicFrameLocks noChangeAspect="1"/>
          </p:cNvGraphicFramePr>
          <p:nvPr/>
        </p:nvGraphicFramePr>
        <p:xfrm>
          <a:off x="1128713" y="3681413"/>
          <a:ext cx="3030537" cy="2243137"/>
        </p:xfrm>
        <a:graphic>
          <a:graphicData uri="http://schemas.openxmlformats.org/presentationml/2006/ole">
            <mc:AlternateContent xmlns:mc="http://schemas.openxmlformats.org/markup-compatibility/2006">
              <mc:Choice xmlns:v="urn:schemas-microsoft-com:vml" Requires="v">
                <p:oleObj spid="_x0000_s41995" name="图片" r:id="rId6" imgW="1684740" imgH="1249188" progId="Word.Picture.8">
                  <p:embed/>
                </p:oleObj>
              </mc:Choice>
              <mc:Fallback>
                <p:oleObj name="图片" r:id="rId6" imgW="1684740" imgH="1249188" progId="Word.Picture.8">
                  <p:embed/>
                  <p:pic>
                    <p:nvPicPr>
                      <p:cNvPr id="13"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8713" y="3681413"/>
                        <a:ext cx="3030537" cy="22431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Rectangle 11">
            <a:hlinkClick r:id="rId3" action="ppaction://hlinksldjump"/>
          </p:cNvPr>
          <p:cNvSpPr>
            <a:spLocks noChangeArrowheads="1"/>
          </p:cNvSpPr>
          <p:nvPr/>
        </p:nvSpPr>
        <p:spPr bwMode="auto">
          <a:xfrm>
            <a:off x="2232025" y="5897563"/>
            <a:ext cx="7429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en-US" altLang="zh-CN" sz="2000" i="1" kern="0">
                <a:solidFill>
                  <a:srgbClr val="000000"/>
                </a:solidFill>
                <a:latin typeface="楷体_GB2312" pitchFamily="49" charset="-122"/>
                <a:sym typeface="Symbol" pitchFamily="18" charset="2"/>
              </a:rPr>
              <a:t></a:t>
            </a:r>
            <a:r>
              <a:rPr lang="en-US" altLang="zh-CN" sz="2000" i="1" kern="0">
                <a:solidFill>
                  <a:srgbClr val="000000"/>
                </a:solidFill>
                <a:sym typeface="Symbol" pitchFamily="18" charset="2"/>
              </a:rPr>
              <a:t> </a:t>
            </a:r>
            <a:r>
              <a:rPr lang="en-US" altLang="zh-CN" sz="2000" kern="0">
                <a:solidFill>
                  <a:srgbClr val="000000"/>
                </a:solidFill>
                <a:latin typeface="楷体_GB2312" pitchFamily="49" charset="-122"/>
                <a:sym typeface="Symbol" pitchFamily="18" charset="2"/>
              </a:rPr>
              <a:t></a:t>
            </a:r>
            <a:r>
              <a:rPr lang="en-US" altLang="zh-CN" sz="2000" kern="0">
                <a:solidFill>
                  <a:srgbClr val="000000"/>
                </a:solidFill>
                <a:latin typeface="楷体_GB2312" pitchFamily="49" charset="-122"/>
              </a:rPr>
              <a:t>0</a:t>
            </a:r>
          </a:p>
        </p:txBody>
      </p:sp>
      <p:graphicFrame>
        <p:nvGraphicFramePr>
          <p:cNvPr id="15" name="Object 15"/>
          <p:cNvGraphicFramePr>
            <a:graphicFrameLocks noChangeAspect="1"/>
          </p:cNvGraphicFramePr>
          <p:nvPr/>
        </p:nvGraphicFramePr>
        <p:xfrm>
          <a:off x="1128713" y="2816225"/>
          <a:ext cx="2332037" cy="730250"/>
        </p:xfrm>
        <a:graphic>
          <a:graphicData uri="http://schemas.openxmlformats.org/presentationml/2006/ole">
            <mc:AlternateContent xmlns:mc="http://schemas.openxmlformats.org/markup-compatibility/2006">
              <mc:Choice xmlns:v="urn:schemas-microsoft-com:vml" Requires="v">
                <p:oleObj spid="_x0000_s41996" name="公式" r:id="rId8" imgW="1460500" imgH="457200" progId="Equation.3">
                  <p:embed/>
                </p:oleObj>
              </mc:Choice>
              <mc:Fallback>
                <p:oleObj name="公式" r:id="rId8" imgW="1460500" imgH="457200" progId="Equation.3">
                  <p:embed/>
                  <p:pic>
                    <p:nvPicPr>
                      <p:cNvPr id="15" name="Object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8713" y="2816225"/>
                        <a:ext cx="23320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16"/>
          <p:cNvSpPr>
            <a:spLocks noChangeArrowheads="1"/>
          </p:cNvSpPr>
          <p:nvPr/>
        </p:nvSpPr>
        <p:spPr bwMode="auto">
          <a:xfrm>
            <a:off x="971550" y="1196975"/>
            <a:ext cx="403225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defRPr/>
            </a:pPr>
            <a:r>
              <a:rPr lang="zh-CN" altLang="en-US" sz="2200" kern="0">
                <a:solidFill>
                  <a:srgbClr val="000000"/>
                </a:solidFill>
              </a:rPr>
              <a:t>模型相同，参数类似</a:t>
            </a:r>
          </a:p>
        </p:txBody>
      </p:sp>
      <p:graphicFrame>
        <p:nvGraphicFramePr>
          <p:cNvPr id="17" name="Object 17"/>
          <p:cNvGraphicFramePr>
            <a:graphicFrameLocks noChangeAspect="1"/>
          </p:cNvGraphicFramePr>
          <p:nvPr/>
        </p:nvGraphicFramePr>
        <p:xfrm>
          <a:off x="4787900" y="1160463"/>
          <a:ext cx="3444875" cy="3240087"/>
        </p:xfrm>
        <a:graphic>
          <a:graphicData uri="http://schemas.openxmlformats.org/presentationml/2006/ole">
            <mc:AlternateContent xmlns:mc="http://schemas.openxmlformats.org/markup-compatibility/2006">
              <mc:Choice xmlns:v="urn:schemas-microsoft-com:vml" Requires="v">
                <p:oleObj spid="_x0000_s41997" name="图片" r:id="rId10" imgW="1913234" imgH="1802581" progId="Word.Picture.8">
                  <p:embed/>
                </p:oleObj>
              </mc:Choice>
              <mc:Fallback>
                <p:oleObj name="图片" r:id="rId10" imgW="1913234" imgH="1802581" progId="Word.Picture.8">
                  <p:embed/>
                  <p:pic>
                    <p:nvPicPr>
                      <p:cNvPr id="17" name="Object 1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87900" y="1160463"/>
                        <a:ext cx="3444875"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ectangle 19"/>
          <p:cNvSpPr>
            <a:spLocks noChangeArrowheads="1"/>
          </p:cNvSpPr>
          <p:nvPr/>
        </p:nvSpPr>
        <p:spPr bwMode="auto">
          <a:xfrm>
            <a:off x="755650" y="1700213"/>
            <a:ext cx="4032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buSzPct val="70000"/>
              <a:buFont typeface="Wingdings" pitchFamily="2" charset="2"/>
              <a:buChar char="l"/>
              <a:defRPr/>
            </a:pPr>
            <a:r>
              <a:rPr lang="en-US" altLang="zh-CN" sz="2000" kern="0">
                <a:solidFill>
                  <a:srgbClr val="000000"/>
                </a:solidFill>
              </a:rPr>
              <a:t> </a:t>
            </a:r>
            <a:r>
              <a:rPr lang="zh-CN" altLang="en-US" sz="2000" kern="0">
                <a:solidFill>
                  <a:srgbClr val="000000"/>
                </a:solidFill>
              </a:rPr>
              <a:t>耗尽型</a:t>
            </a:r>
            <a:r>
              <a:rPr lang="en-US" altLang="zh-CN" sz="2000" kern="0">
                <a:solidFill>
                  <a:srgbClr val="000000"/>
                </a:solidFill>
              </a:rPr>
              <a:t>NMOS</a:t>
            </a:r>
            <a:r>
              <a:rPr lang="zh-CN" altLang="en-US" sz="2000" kern="0">
                <a:solidFill>
                  <a:srgbClr val="000000"/>
                </a:solidFill>
              </a:rPr>
              <a:t>管</a:t>
            </a:r>
          </a:p>
        </p:txBody>
      </p:sp>
    </p:spTree>
    <p:extLst>
      <p:ext uri="{BB962C8B-B14F-4D97-AF65-F5344CB8AC3E}">
        <p14:creationId xmlns:p14="http://schemas.microsoft.com/office/powerpoint/2010/main" val="6329611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in)">
                                      <p:cBhvr>
                                        <p:cTn id="7" dur="500"/>
                                        <p:tgtEl>
                                          <p:spTgt spid="1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up)">
                                      <p:cBhvr>
                                        <p:cTn id="10" dur="500"/>
                                        <p:tgtEl>
                                          <p:spTgt spid="1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8" presetClass="entr" presetSubtype="6"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strips(downRight)">
                                      <p:cBhvr>
                                        <p:cTn id="15" dur="500"/>
                                        <p:tgtEl>
                                          <p:spTgt spid="1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500"/>
                                        <p:tgtEl>
                                          <p:spTgt spid="1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6"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strips(downRight)">
                                      <p:cBhvr>
                                        <p:cTn id="25" dur="500"/>
                                        <p:tgtEl>
                                          <p:spTgt spid="1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strips(downRight)">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标题 1"/>
          <p:cNvSpPr>
            <a:spLocks noGrp="1"/>
          </p:cNvSpPr>
          <p:nvPr>
            <p:ph type="title"/>
          </p:nvPr>
        </p:nvSpPr>
        <p:spPr>
          <a:xfrm>
            <a:off x="701675" y="71438"/>
            <a:ext cx="7888288" cy="646112"/>
          </a:xfrm>
        </p:spPr>
        <p:txBody>
          <a:bodyPr/>
          <a:lstStyle/>
          <a:p>
            <a:r>
              <a:rPr lang="en-US" altLang="zh-CN"/>
              <a:t>4.4.1  MOSFET</a:t>
            </a:r>
            <a:r>
              <a:rPr lang="zh-CN" altLang="en-US"/>
              <a:t>的小信号模型</a:t>
            </a:r>
          </a:p>
        </p:txBody>
      </p:sp>
      <p:sp>
        <p:nvSpPr>
          <p:cNvPr id="73731" name="页脚占位符 4"/>
          <p:cNvSpPr txBox="1">
            <a:spLocks/>
          </p:cNvSpPr>
          <p:nvPr/>
        </p:nvSpPr>
        <p:spPr bwMode="auto">
          <a:xfrm>
            <a:off x="2771775" y="6453188"/>
            <a:ext cx="2646363" cy="182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1200" i="1">
                <a:solidFill>
                  <a:srgbClr val="0099CC"/>
                </a:solidFill>
                <a:latin typeface="Arial" panose="020B0604020202020204" pitchFamily="34" charset="0"/>
              </a:rPr>
              <a:t>华中科技大学电信系        张林</a:t>
            </a:r>
          </a:p>
        </p:txBody>
      </p:sp>
      <p:sp>
        <p:nvSpPr>
          <p:cNvPr id="73732" name="Rectangle 5">
            <a:hlinkClick r:id="rId3" action="ppaction://hlinksldjump"/>
          </p:cNvPr>
          <p:cNvSpPr>
            <a:spLocks noChangeArrowheads="1"/>
          </p:cNvSpPr>
          <p:nvPr/>
        </p:nvSpPr>
        <p:spPr bwMode="auto">
          <a:xfrm>
            <a:off x="457200" y="692150"/>
            <a:ext cx="5638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5. </a:t>
            </a:r>
            <a:r>
              <a:rPr lang="zh-CN" altLang="en-US" sz="2800" b="1">
                <a:solidFill>
                  <a:srgbClr val="800000"/>
                </a:solidFill>
                <a:latin typeface="楷体_GB2312" pitchFamily="49" charset="-122"/>
                <a:ea typeface="楷体_GB2312" pitchFamily="49" charset="-122"/>
              </a:rPr>
              <a:t>其它管型</a:t>
            </a:r>
          </a:p>
        </p:txBody>
      </p:sp>
      <p:graphicFrame>
        <p:nvGraphicFramePr>
          <p:cNvPr id="17" name="Object 6"/>
          <p:cNvGraphicFramePr>
            <a:graphicFrameLocks noChangeAspect="1"/>
          </p:cNvGraphicFramePr>
          <p:nvPr/>
        </p:nvGraphicFramePr>
        <p:xfrm>
          <a:off x="1130300" y="2205038"/>
          <a:ext cx="2254250" cy="385762"/>
        </p:xfrm>
        <a:graphic>
          <a:graphicData uri="http://schemas.openxmlformats.org/presentationml/2006/ole">
            <mc:AlternateContent xmlns:mc="http://schemas.openxmlformats.org/markup-compatibility/2006">
              <mc:Choice xmlns:v="urn:schemas-microsoft-com:vml" Requires="v">
                <p:oleObj spid="_x0000_s43022" name="公式" r:id="rId4" imgW="1409088" imgH="241195" progId="Equation.3">
                  <p:embed/>
                </p:oleObj>
              </mc:Choice>
              <mc:Fallback>
                <p:oleObj name="公式" r:id="rId4" imgW="1409088" imgH="241195" progId="Equation.3">
                  <p:embed/>
                  <p:pic>
                    <p:nvPicPr>
                      <p:cNvPr id="17"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0300" y="2205038"/>
                        <a:ext cx="2254250"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9"/>
          <p:cNvGraphicFramePr>
            <a:graphicFrameLocks noChangeAspect="1"/>
          </p:cNvGraphicFramePr>
          <p:nvPr/>
        </p:nvGraphicFramePr>
        <p:xfrm>
          <a:off x="1128713" y="2625725"/>
          <a:ext cx="2332037" cy="730250"/>
        </p:xfrm>
        <a:graphic>
          <a:graphicData uri="http://schemas.openxmlformats.org/presentationml/2006/ole">
            <mc:AlternateContent xmlns:mc="http://schemas.openxmlformats.org/markup-compatibility/2006">
              <mc:Choice xmlns:v="urn:schemas-microsoft-com:vml" Requires="v">
                <p:oleObj spid="_x0000_s43023" name="公式" r:id="rId6" imgW="1460500" imgH="457200" progId="Equation.3">
                  <p:embed/>
                </p:oleObj>
              </mc:Choice>
              <mc:Fallback>
                <p:oleObj name="公式" r:id="rId6" imgW="1460500" imgH="457200" progId="Equation.3">
                  <p:embed/>
                  <p:pic>
                    <p:nvPicPr>
                      <p:cNvPr id="18"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8713" y="2625725"/>
                        <a:ext cx="23320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Rectangle 10"/>
          <p:cNvSpPr>
            <a:spLocks noChangeArrowheads="1"/>
          </p:cNvSpPr>
          <p:nvPr/>
        </p:nvSpPr>
        <p:spPr bwMode="auto">
          <a:xfrm>
            <a:off x="971550" y="1196975"/>
            <a:ext cx="403225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defRPr/>
            </a:pPr>
            <a:r>
              <a:rPr lang="zh-CN" altLang="en-US" sz="2200" kern="0">
                <a:solidFill>
                  <a:srgbClr val="000000"/>
                </a:solidFill>
              </a:rPr>
              <a:t>模型相同，参数类似</a:t>
            </a:r>
          </a:p>
        </p:txBody>
      </p:sp>
      <p:sp>
        <p:nvSpPr>
          <p:cNvPr id="20" name="Rectangle 12"/>
          <p:cNvSpPr>
            <a:spLocks noChangeArrowheads="1"/>
          </p:cNvSpPr>
          <p:nvPr/>
        </p:nvSpPr>
        <p:spPr bwMode="auto">
          <a:xfrm>
            <a:off x="755650" y="1665288"/>
            <a:ext cx="4032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buSzPct val="70000"/>
              <a:buFont typeface="Wingdings" pitchFamily="2" charset="2"/>
              <a:buChar char="l"/>
              <a:defRPr/>
            </a:pPr>
            <a:r>
              <a:rPr lang="en-US" altLang="zh-CN" sz="2000" kern="0">
                <a:solidFill>
                  <a:srgbClr val="000000"/>
                </a:solidFill>
              </a:rPr>
              <a:t> </a:t>
            </a:r>
            <a:r>
              <a:rPr lang="zh-CN" altLang="en-US" sz="2000" kern="0">
                <a:solidFill>
                  <a:srgbClr val="000000"/>
                </a:solidFill>
              </a:rPr>
              <a:t>增强型</a:t>
            </a:r>
            <a:r>
              <a:rPr lang="en-US" altLang="zh-CN" sz="2000" kern="0">
                <a:solidFill>
                  <a:srgbClr val="000000"/>
                </a:solidFill>
              </a:rPr>
              <a:t>PMOS</a:t>
            </a:r>
            <a:r>
              <a:rPr lang="zh-CN" altLang="en-US" sz="2000" kern="0">
                <a:solidFill>
                  <a:srgbClr val="000000"/>
                </a:solidFill>
              </a:rPr>
              <a:t>管</a:t>
            </a:r>
          </a:p>
        </p:txBody>
      </p:sp>
      <p:graphicFrame>
        <p:nvGraphicFramePr>
          <p:cNvPr id="21" name="Object 17"/>
          <p:cNvGraphicFramePr>
            <a:graphicFrameLocks noChangeAspect="1"/>
          </p:cNvGraphicFramePr>
          <p:nvPr/>
        </p:nvGraphicFramePr>
        <p:xfrm>
          <a:off x="2070100" y="3355975"/>
          <a:ext cx="2627313" cy="2827338"/>
        </p:xfrm>
        <a:graphic>
          <a:graphicData uri="http://schemas.openxmlformats.org/presentationml/2006/ole">
            <mc:AlternateContent xmlns:mc="http://schemas.openxmlformats.org/markup-compatibility/2006">
              <mc:Choice xmlns:v="urn:schemas-microsoft-com:vml" Requires="v">
                <p:oleObj spid="_x0000_s43024" name="图片" r:id="rId8" imgW="1751309" imgH="1888383" progId="Word.Picture.8">
                  <p:embed/>
                </p:oleObj>
              </mc:Choice>
              <mc:Fallback>
                <p:oleObj name="图片" r:id="rId8" imgW="1751309" imgH="1888383" progId="Word.Picture.8">
                  <p:embed/>
                  <p:pic>
                    <p:nvPicPr>
                      <p:cNvPr id="21" name="Object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70100" y="3355975"/>
                        <a:ext cx="2627313" cy="282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19"/>
          <p:cNvGraphicFramePr>
            <a:graphicFrameLocks noChangeAspect="1"/>
          </p:cNvGraphicFramePr>
          <p:nvPr/>
        </p:nvGraphicFramePr>
        <p:xfrm>
          <a:off x="5148263" y="2625725"/>
          <a:ext cx="3570287" cy="3598863"/>
        </p:xfrm>
        <a:graphic>
          <a:graphicData uri="http://schemas.openxmlformats.org/presentationml/2006/ole">
            <mc:AlternateContent xmlns:mc="http://schemas.openxmlformats.org/markup-compatibility/2006">
              <mc:Choice xmlns:v="urn:schemas-microsoft-com:vml" Requires="v">
                <p:oleObj spid="_x0000_s43025" name="图片" r:id="rId10" imgW="2379938" imgH="2403561" progId="Word.Picture.8">
                  <p:embed/>
                </p:oleObj>
              </mc:Choice>
              <mc:Fallback>
                <p:oleObj name="图片" r:id="rId10" imgW="2379938" imgH="2403561" progId="Word.Picture.8">
                  <p:embed/>
                  <p:pic>
                    <p:nvPicPr>
                      <p:cNvPr id="22" name="Object 1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48263" y="2625725"/>
                        <a:ext cx="3570287" cy="359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1"/>
          <p:cNvGraphicFramePr>
            <a:graphicFrameLocks noChangeAspect="1"/>
          </p:cNvGraphicFramePr>
          <p:nvPr/>
        </p:nvGraphicFramePr>
        <p:xfrm>
          <a:off x="4718050" y="1474788"/>
          <a:ext cx="2233613" cy="385762"/>
        </p:xfrm>
        <a:graphic>
          <a:graphicData uri="http://schemas.openxmlformats.org/presentationml/2006/ole">
            <mc:AlternateContent xmlns:mc="http://schemas.openxmlformats.org/markup-compatibility/2006">
              <mc:Choice xmlns:v="urn:schemas-microsoft-com:vml" Requires="v">
                <p:oleObj spid="_x0000_s43026" name="公式" r:id="rId12" imgW="1397000" imgH="241300" progId="Equation.3">
                  <p:embed/>
                </p:oleObj>
              </mc:Choice>
              <mc:Fallback>
                <p:oleObj name="公式" r:id="rId12" imgW="1397000" imgH="241300" progId="Equation.3">
                  <p:embed/>
                  <p:pic>
                    <p:nvPicPr>
                      <p:cNvPr id="23" name="Object 2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718050" y="1474788"/>
                        <a:ext cx="2233613"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2"/>
          <p:cNvGraphicFramePr>
            <a:graphicFrameLocks noChangeAspect="1"/>
          </p:cNvGraphicFramePr>
          <p:nvPr/>
        </p:nvGraphicFramePr>
        <p:xfrm>
          <a:off x="4706938" y="1895475"/>
          <a:ext cx="2332037" cy="730250"/>
        </p:xfrm>
        <a:graphic>
          <a:graphicData uri="http://schemas.openxmlformats.org/presentationml/2006/ole">
            <mc:AlternateContent xmlns:mc="http://schemas.openxmlformats.org/markup-compatibility/2006">
              <mc:Choice xmlns:v="urn:schemas-microsoft-com:vml" Requires="v">
                <p:oleObj spid="_x0000_s43027" name="公式" r:id="rId14" imgW="1460500" imgH="457200" progId="Equation.3">
                  <p:embed/>
                </p:oleObj>
              </mc:Choice>
              <mc:Fallback>
                <p:oleObj name="公式" r:id="rId14" imgW="1460500" imgH="457200" progId="Equation.3">
                  <p:embed/>
                  <p:pic>
                    <p:nvPicPr>
                      <p:cNvPr id="24" name="Object 2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06938" y="1895475"/>
                        <a:ext cx="23320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 name="Rectangle 23"/>
          <p:cNvSpPr>
            <a:spLocks noChangeArrowheads="1"/>
          </p:cNvSpPr>
          <p:nvPr/>
        </p:nvSpPr>
        <p:spPr bwMode="auto">
          <a:xfrm>
            <a:off x="4410075" y="892175"/>
            <a:ext cx="2705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buSzPct val="70000"/>
              <a:buFont typeface="Wingdings" pitchFamily="2" charset="2"/>
              <a:buChar char="l"/>
              <a:defRPr/>
            </a:pPr>
            <a:r>
              <a:rPr lang="en-US" altLang="zh-CN" sz="2000" kern="0">
                <a:solidFill>
                  <a:srgbClr val="000000"/>
                </a:solidFill>
              </a:rPr>
              <a:t> </a:t>
            </a:r>
            <a:r>
              <a:rPr lang="zh-CN" altLang="en-US" sz="2000" kern="0">
                <a:solidFill>
                  <a:srgbClr val="000000"/>
                </a:solidFill>
              </a:rPr>
              <a:t>耗尽型</a:t>
            </a:r>
            <a:r>
              <a:rPr lang="en-US" altLang="zh-CN" sz="2000" kern="0">
                <a:solidFill>
                  <a:srgbClr val="000000"/>
                </a:solidFill>
              </a:rPr>
              <a:t>PMOS</a:t>
            </a:r>
            <a:r>
              <a:rPr lang="zh-CN" altLang="en-US" sz="2000" kern="0">
                <a:solidFill>
                  <a:srgbClr val="000000"/>
                </a:solidFill>
              </a:rPr>
              <a:t>管</a:t>
            </a:r>
          </a:p>
        </p:txBody>
      </p:sp>
      <p:sp>
        <p:nvSpPr>
          <p:cNvPr id="26" name="Rectangle 24"/>
          <p:cNvSpPr>
            <a:spLocks noChangeArrowheads="1"/>
          </p:cNvSpPr>
          <p:nvPr/>
        </p:nvSpPr>
        <p:spPr bwMode="auto">
          <a:xfrm>
            <a:off x="6948488" y="892175"/>
            <a:ext cx="195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en-US" altLang="zh-CN" sz="2000" b="1" i="1">
                <a:solidFill>
                  <a:srgbClr val="CC0000"/>
                </a:solidFill>
                <a:latin typeface="Times New Roman" panose="02020603050405020304" pitchFamily="18" charset="0"/>
                <a:ea typeface="黑体" panose="02010609060101010101" pitchFamily="49" charset="-122"/>
              </a:rPr>
              <a:t>g</a:t>
            </a:r>
            <a:r>
              <a:rPr lang="en-US" altLang="zh-CN" sz="2000" b="1" baseline="-25000">
                <a:solidFill>
                  <a:srgbClr val="CC0000"/>
                </a:solidFill>
                <a:latin typeface="Times New Roman" panose="02020603050405020304" pitchFamily="18" charset="0"/>
                <a:ea typeface="黑体" panose="02010609060101010101" pitchFamily="49" charset="-122"/>
              </a:rPr>
              <a:t>m</a:t>
            </a:r>
            <a:r>
              <a:rPr lang="zh-CN" altLang="en-US" sz="2000" b="1">
                <a:solidFill>
                  <a:srgbClr val="CC0000"/>
                </a:solidFill>
                <a:latin typeface="Times New Roman" panose="02020603050405020304" pitchFamily="18" charset="0"/>
                <a:ea typeface="黑体" panose="02010609060101010101" pitchFamily="49" charset="-122"/>
              </a:rPr>
              <a:t>始终为正数</a:t>
            </a:r>
          </a:p>
        </p:txBody>
      </p:sp>
    </p:spTree>
    <p:extLst>
      <p:ext uri="{BB962C8B-B14F-4D97-AF65-F5344CB8AC3E}">
        <p14:creationId xmlns:p14="http://schemas.microsoft.com/office/powerpoint/2010/main" val="30052467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strips(downRight)">
                                      <p:cBhvr>
                                        <p:cTn id="12" dur="500"/>
                                        <p:tgtEl>
                                          <p:spTgt spid="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right)">
                                      <p:cBhvr>
                                        <p:cTn id="17" dur="500"/>
                                        <p:tgtEl>
                                          <p:spTgt spid="2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strips(downRight)">
                                      <p:cBhvr>
                                        <p:cTn id="22" dur="500"/>
                                        <p:tgtEl>
                                          <p:spTgt spid="1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strips(downRight)">
                                      <p:cBhvr>
                                        <p:cTn id="27" dur="500"/>
                                        <p:tgtEl>
                                          <p:spTgt spid="2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strips(downRight)">
                                      <p:cBhvr>
                                        <p:cTn id="32" dur="500"/>
                                        <p:tgtEl>
                                          <p:spTgt spid="2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strips(downRight)">
                                      <p:cBhvr>
                                        <p:cTn id="37" dur="500"/>
                                        <p:tgtEl>
                                          <p:spTgt spid="2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7" presetClass="entr" presetSubtype="8"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ppt_x</p:attrName>
                                        </p:attrNameLst>
                                      </p:cBhvr>
                                      <p:tavLst>
                                        <p:tav tm="0">
                                          <p:val>
                                            <p:strVal val="#ppt_x-#ppt_w/2"/>
                                          </p:val>
                                        </p:tav>
                                        <p:tav tm="100000">
                                          <p:val>
                                            <p:strVal val="#ppt_x"/>
                                          </p:val>
                                        </p:tav>
                                      </p:tavLst>
                                    </p:anim>
                                    <p:anim calcmode="lin" valueType="num">
                                      <p:cBhvr>
                                        <p:cTn id="43" dur="500" fill="hold"/>
                                        <p:tgtEl>
                                          <p:spTgt spid="26"/>
                                        </p:tgtEl>
                                        <p:attrNameLst>
                                          <p:attrName>ppt_y</p:attrName>
                                        </p:attrNameLst>
                                      </p:cBhvr>
                                      <p:tavLst>
                                        <p:tav tm="0">
                                          <p:val>
                                            <p:strVal val="#ppt_y"/>
                                          </p:val>
                                        </p:tav>
                                        <p:tav tm="100000">
                                          <p:val>
                                            <p:strVal val="#ppt_y"/>
                                          </p:val>
                                        </p:tav>
                                      </p:tavLst>
                                    </p:anim>
                                    <p:anim calcmode="lin" valueType="num">
                                      <p:cBhvr>
                                        <p:cTn id="44" dur="500" fill="hold"/>
                                        <p:tgtEl>
                                          <p:spTgt spid="26"/>
                                        </p:tgtEl>
                                        <p:attrNameLst>
                                          <p:attrName>ppt_w</p:attrName>
                                        </p:attrNameLst>
                                      </p:cBhvr>
                                      <p:tavLst>
                                        <p:tav tm="0">
                                          <p:val>
                                            <p:fltVal val="0"/>
                                          </p:val>
                                        </p:tav>
                                        <p:tav tm="100000">
                                          <p:val>
                                            <p:strVal val="#ppt_w"/>
                                          </p:val>
                                        </p:tav>
                                      </p:tavLst>
                                    </p:anim>
                                    <p:anim calcmode="lin" valueType="num">
                                      <p:cBhvr>
                                        <p:cTn id="45" dur="500" fill="hold"/>
                                        <p:tgtEl>
                                          <p:spTgt spid="2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标题 1"/>
          <p:cNvSpPr>
            <a:spLocks noGrp="1"/>
          </p:cNvSpPr>
          <p:nvPr>
            <p:ph type="title"/>
          </p:nvPr>
        </p:nvSpPr>
        <p:spPr>
          <a:xfrm>
            <a:off x="701675" y="71438"/>
            <a:ext cx="7888288" cy="646112"/>
          </a:xfrm>
        </p:spPr>
        <p:txBody>
          <a:bodyPr/>
          <a:lstStyle/>
          <a:p>
            <a:r>
              <a:rPr lang="en-US" altLang="zh-CN"/>
              <a:t>4.4.2  </a:t>
            </a:r>
            <a:r>
              <a:rPr lang="zh-CN" altLang="en-US"/>
              <a:t>用小信号模型分析共源放大电路</a:t>
            </a:r>
          </a:p>
        </p:txBody>
      </p:sp>
      <p:grpSp>
        <p:nvGrpSpPr>
          <p:cNvPr id="3" name="Group 22"/>
          <p:cNvGrpSpPr>
            <a:grpSpLocks/>
          </p:cNvGrpSpPr>
          <p:nvPr/>
        </p:nvGrpSpPr>
        <p:grpSpPr bwMode="auto">
          <a:xfrm>
            <a:off x="5003800" y="1538288"/>
            <a:ext cx="3976688" cy="3906837"/>
            <a:chOff x="3152" y="935"/>
            <a:chExt cx="2505" cy="2461"/>
          </a:xfrm>
        </p:grpSpPr>
        <p:graphicFrame>
          <p:nvGraphicFramePr>
            <p:cNvPr id="74761" name="Object 16"/>
            <p:cNvGraphicFramePr>
              <a:graphicFrameLocks noChangeAspect="1"/>
            </p:cNvGraphicFramePr>
            <p:nvPr/>
          </p:nvGraphicFramePr>
          <p:xfrm>
            <a:off x="3152" y="935"/>
            <a:ext cx="2505" cy="2138"/>
          </p:xfrm>
          <a:graphic>
            <a:graphicData uri="http://schemas.openxmlformats.org/presentationml/2006/ole">
              <mc:AlternateContent xmlns:mc="http://schemas.openxmlformats.org/markup-compatibility/2006">
                <mc:Choice xmlns:v="urn:schemas-microsoft-com:vml" Requires="v">
                  <p:oleObj spid="_x0000_s44040" name="图片" r:id="rId3" imgW="2208297" imgH="1888383" progId="Word.Picture.8">
                    <p:embed/>
                  </p:oleObj>
                </mc:Choice>
                <mc:Fallback>
                  <p:oleObj name="图片" r:id="rId3" imgW="2208297" imgH="1888383" progId="Word.Picture.8">
                    <p:embed/>
                    <p:pic>
                      <p:nvPicPr>
                        <p:cNvPr id="74761"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2" y="935"/>
                          <a:ext cx="2505" cy="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4762" name="Text Box 6"/>
            <p:cNvSpPr txBox="1">
              <a:spLocks noChangeArrowheads="1"/>
            </p:cNvSpPr>
            <p:nvPr/>
          </p:nvSpPr>
          <p:spPr bwMode="auto">
            <a:xfrm>
              <a:off x="3991" y="3165"/>
              <a:ext cx="117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a:solidFill>
                    <a:srgbClr val="CC6600"/>
                  </a:solidFill>
                  <a:latin typeface="Times New Roman" panose="02020603050405020304" pitchFamily="18" charset="0"/>
                </a:rPr>
                <a:t>  </a:t>
              </a:r>
              <a:r>
                <a:rPr kumimoji="1" lang="zh-CN" altLang="en-US">
                  <a:solidFill>
                    <a:srgbClr val="0033CC"/>
                  </a:solidFill>
                  <a:latin typeface="Times New Roman" panose="02020603050405020304" pitchFamily="18" charset="0"/>
                </a:rPr>
                <a:t>共源放大电路</a:t>
              </a:r>
              <a:endParaRPr kumimoji="1" lang="zh-CN" altLang="en-US">
                <a:solidFill>
                  <a:srgbClr val="FF0066"/>
                </a:solidFill>
                <a:latin typeface="Times New Roman" panose="02020603050405020304" pitchFamily="18" charset="0"/>
              </a:endParaRPr>
            </a:p>
          </p:txBody>
        </p:sp>
      </p:grpSp>
      <p:sp>
        <p:nvSpPr>
          <p:cNvPr id="6" name="Rectangle 12"/>
          <p:cNvSpPr>
            <a:spLocks noChangeArrowheads="1"/>
          </p:cNvSpPr>
          <p:nvPr/>
        </p:nvSpPr>
        <p:spPr bwMode="auto">
          <a:xfrm>
            <a:off x="539750" y="782638"/>
            <a:ext cx="7920038"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en-US" altLang="zh-CN" sz="2200" b="1">
                <a:latin typeface="Arial Narrow" panose="020B0606020202030204" pitchFamily="34" charset="0"/>
                <a:ea typeface="楷体_GB2312" pitchFamily="49" charset="-122"/>
              </a:rPr>
              <a:t>        </a:t>
            </a:r>
            <a:r>
              <a:rPr lang="zh-CN" altLang="en-US" sz="2200" b="1">
                <a:latin typeface="Arial Narrow" panose="020B0606020202030204" pitchFamily="34" charset="0"/>
                <a:ea typeface="楷体_GB2312" pitchFamily="49" charset="-122"/>
              </a:rPr>
              <a:t>由于小信号模型的参数是建立在静态工作点基础上的，所以分析时必须先求出电路的静态工作点</a:t>
            </a:r>
          </a:p>
        </p:txBody>
      </p:sp>
      <p:sp>
        <p:nvSpPr>
          <p:cNvPr id="7" name="Rectangle 15"/>
          <p:cNvSpPr>
            <a:spLocks noChangeArrowheads="1"/>
          </p:cNvSpPr>
          <p:nvPr/>
        </p:nvSpPr>
        <p:spPr bwMode="auto">
          <a:xfrm>
            <a:off x="468313" y="1754188"/>
            <a:ext cx="269875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zh-CN" altLang="en-US" sz="2200" b="1">
                <a:latin typeface="Arial Narrow" panose="020B0606020202030204" pitchFamily="34" charset="0"/>
                <a:ea typeface="楷体_GB2312" pitchFamily="49" charset="-122"/>
              </a:rPr>
              <a:t>例</a:t>
            </a:r>
            <a:r>
              <a:rPr lang="en-US" altLang="zh-CN" sz="2200" b="1">
                <a:latin typeface="Arial Narrow" panose="020B0606020202030204" pitchFamily="34" charset="0"/>
                <a:ea typeface="楷体_GB2312" pitchFamily="49" charset="-122"/>
              </a:rPr>
              <a:t>4.4.1   </a:t>
            </a:r>
            <a:r>
              <a:rPr kumimoji="1" lang="en-US" altLang="zh-CN" sz="2200" b="1" i="1">
                <a:latin typeface="Times New Roman" panose="02020603050405020304" pitchFamily="18" charset="0"/>
                <a:ea typeface="华康简宋"/>
                <a:cs typeface="华康简宋"/>
              </a:rPr>
              <a:t>V</a:t>
            </a:r>
            <a:r>
              <a:rPr kumimoji="1" lang="en-US" altLang="zh-CN" sz="2200" b="1" baseline="-30000">
                <a:latin typeface="Times New Roman" panose="02020603050405020304" pitchFamily="18" charset="0"/>
                <a:ea typeface="华康简宋"/>
                <a:cs typeface="华康简宋"/>
              </a:rPr>
              <a:t>TN</a:t>
            </a:r>
            <a:r>
              <a:rPr kumimoji="1" lang="en-US" altLang="zh-CN" sz="2200" b="1">
                <a:latin typeface="Times New Roman" panose="02020603050405020304" pitchFamily="18" charset="0"/>
                <a:ea typeface="楷体_GB2312" pitchFamily="49" charset="-122"/>
              </a:rPr>
              <a:t>=1V</a:t>
            </a:r>
            <a:endParaRPr lang="en-US" altLang="zh-CN" sz="2200" b="1">
              <a:latin typeface="Arial Narrow" panose="020B0606020202030204" pitchFamily="34" charset="0"/>
              <a:ea typeface="楷体_GB2312" pitchFamily="49" charset="-122"/>
            </a:endParaRPr>
          </a:p>
        </p:txBody>
      </p:sp>
      <p:graphicFrame>
        <p:nvGraphicFramePr>
          <p:cNvPr id="8" name="Object 18"/>
          <p:cNvGraphicFramePr>
            <a:graphicFrameLocks noChangeAspect="1"/>
          </p:cNvGraphicFramePr>
          <p:nvPr/>
        </p:nvGraphicFramePr>
        <p:xfrm>
          <a:off x="2671763" y="1811338"/>
          <a:ext cx="1936750" cy="411162"/>
        </p:xfrm>
        <a:graphic>
          <a:graphicData uri="http://schemas.openxmlformats.org/presentationml/2006/ole">
            <mc:AlternateContent xmlns:mc="http://schemas.openxmlformats.org/markup-compatibility/2006">
              <mc:Choice xmlns:v="urn:schemas-microsoft-com:vml" Requires="v">
                <p:oleObj spid="_x0000_s44041" name="公式" r:id="rId5" imgW="1079500" imgH="228600" progId="Equation.3">
                  <p:embed/>
                </p:oleObj>
              </mc:Choice>
              <mc:Fallback>
                <p:oleObj name="公式" r:id="rId5" imgW="1079500" imgH="228600" progId="Equation.3">
                  <p:embed/>
                  <p:pic>
                    <p:nvPicPr>
                      <p:cNvPr id="8" name="Object 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71763" y="1811338"/>
                        <a:ext cx="19367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angle 20"/>
          <p:cNvSpPr>
            <a:spLocks noChangeArrowheads="1"/>
          </p:cNvSpPr>
          <p:nvPr/>
        </p:nvSpPr>
        <p:spPr bwMode="auto">
          <a:xfrm>
            <a:off x="503238" y="2247900"/>
            <a:ext cx="4176712" cy="144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5000"/>
              </a:lnSpc>
              <a:spcBef>
                <a:spcPct val="0"/>
              </a:spcBef>
              <a:buFontTx/>
              <a:buNone/>
            </a:pPr>
            <a:r>
              <a:rPr lang="zh-CN" altLang="en-US" sz="2200" b="1">
                <a:latin typeface="Arial Narrow" panose="020B0606020202030204" pitchFamily="34" charset="0"/>
                <a:ea typeface="楷体_GB2312" pitchFamily="49" charset="-122"/>
              </a:rPr>
              <a:t>试确定电路的静态值，求</a:t>
            </a:r>
            <a:r>
              <a:rPr lang="en-US" altLang="zh-CN" sz="2200" b="1">
                <a:latin typeface="Arial Narrow" panose="020B0606020202030204" pitchFamily="34" charset="0"/>
                <a:ea typeface="楷体_GB2312" pitchFamily="49" charset="-122"/>
              </a:rPr>
              <a:t>MOS</a:t>
            </a:r>
            <a:r>
              <a:rPr lang="zh-CN" altLang="en-US" sz="2200" b="1">
                <a:latin typeface="Arial Narrow" panose="020B0606020202030204" pitchFamily="34" charset="0"/>
                <a:ea typeface="楷体_GB2312" pitchFamily="49" charset="-122"/>
              </a:rPr>
              <a:t>管工作于饱和区的小信号电压增益 </a:t>
            </a:r>
            <a:r>
              <a:rPr kumimoji="1" lang="en-US" altLang="zh-CN" sz="2200" b="1" i="1">
                <a:latin typeface="Times New Roman" panose="02020603050405020304" pitchFamily="18" charset="0"/>
                <a:ea typeface="华康简宋"/>
                <a:cs typeface="华康简宋"/>
              </a:rPr>
              <a:t>A</a:t>
            </a:r>
            <a:r>
              <a:rPr kumimoji="1" lang="en-US" altLang="zh-CN" sz="2200" b="1" i="1" baseline="-30000">
                <a:latin typeface="Book Antiqua" panose="02040602050305030304" pitchFamily="18" charset="0"/>
                <a:ea typeface="华康简宋"/>
                <a:cs typeface="华康简宋"/>
              </a:rPr>
              <a:t>v</a:t>
            </a:r>
            <a:r>
              <a:rPr lang="en-US" altLang="zh-CN" sz="2200" b="1">
                <a:latin typeface="Arial Narrow" panose="020B0606020202030204" pitchFamily="34" charset="0"/>
                <a:ea typeface="楷体_GB2312" pitchFamily="49" charset="-122"/>
              </a:rPr>
              <a:t> </a:t>
            </a:r>
            <a:r>
              <a:rPr lang="zh-CN" altLang="en-US" sz="2200" b="1">
                <a:latin typeface="Arial Narrow" panose="020B0606020202030204" pitchFamily="34" charset="0"/>
                <a:ea typeface="楷体_GB2312" pitchFamily="49" charset="-122"/>
              </a:rPr>
              <a:t>、输入电阻</a:t>
            </a:r>
            <a:r>
              <a:rPr kumimoji="1" lang="en-US" altLang="zh-CN" sz="2200" b="1" i="1">
                <a:latin typeface="Times New Roman" panose="02020603050405020304" pitchFamily="18" charset="0"/>
                <a:ea typeface="华康简宋"/>
                <a:cs typeface="华康简宋"/>
              </a:rPr>
              <a:t>R</a:t>
            </a:r>
            <a:r>
              <a:rPr kumimoji="1" lang="en-US" altLang="zh-CN" sz="2200" b="1" baseline="-30000">
                <a:latin typeface="Times New Roman" panose="02020603050405020304" pitchFamily="18" charset="0"/>
                <a:ea typeface="华康简宋"/>
                <a:cs typeface="华康简宋"/>
              </a:rPr>
              <a:t>i</a:t>
            </a:r>
            <a:r>
              <a:rPr lang="zh-CN" altLang="en-US" sz="2200" b="1">
                <a:latin typeface="Arial Narrow" panose="020B0606020202030204" pitchFamily="34" charset="0"/>
                <a:ea typeface="楷体_GB2312" pitchFamily="49" charset="-122"/>
              </a:rPr>
              <a:t>和输出电阻 </a:t>
            </a:r>
            <a:r>
              <a:rPr kumimoji="1" lang="en-US" altLang="zh-CN" sz="2200" b="1" i="1">
                <a:latin typeface="Times New Roman" panose="02020603050405020304" pitchFamily="18" charset="0"/>
                <a:ea typeface="华康简宋"/>
                <a:cs typeface="华康简宋"/>
              </a:rPr>
              <a:t>R</a:t>
            </a:r>
            <a:r>
              <a:rPr kumimoji="1" lang="en-US" altLang="zh-CN" sz="2200" b="1" baseline="-30000">
                <a:latin typeface="Times New Roman" panose="02020603050405020304" pitchFamily="18" charset="0"/>
                <a:ea typeface="华康简宋"/>
                <a:cs typeface="华康简宋"/>
              </a:rPr>
              <a:t>o</a:t>
            </a:r>
            <a:r>
              <a:rPr lang="en-US" altLang="zh-CN" sz="2200" b="1">
                <a:latin typeface="Arial Narrow" panose="020B0606020202030204" pitchFamily="34" charset="0"/>
                <a:ea typeface="楷体_GB2312" pitchFamily="49" charset="-122"/>
              </a:rPr>
              <a:t> </a:t>
            </a:r>
            <a:r>
              <a:rPr lang="zh-CN" altLang="en-US" sz="2200" b="1">
                <a:latin typeface="Arial Narrow" panose="020B0606020202030204" pitchFamily="34" charset="0"/>
                <a:ea typeface="楷体_GB2312" pitchFamily="49" charset="-122"/>
              </a:rPr>
              <a:t>。</a:t>
            </a:r>
          </a:p>
        </p:txBody>
      </p:sp>
      <p:graphicFrame>
        <p:nvGraphicFramePr>
          <p:cNvPr id="10" name="Object 21"/>
          <p:cNvGraphicFramePr>
            <a:graphicFrameLocks noChangeAspect="1"/>
          </p:cNvGraphicFramePr>
          <p:nvPr/>
        </p:nvGraphicFramePr>
        <p:xfrm>
          <a:off x="4716463" y="1811338"/>
          <a:ext cx="1411287" cy="366712"/>
        </p:xfrm>
        <a:graphic>
          <a:graphicData uri="http://schemas.openxmlformats.org/presentationml/2006/ole">
            <mc:AlternateContent xmlns:mc="http://schemas.openxmlformats.org/markup-compatibility/2006">
              <mc:Choice xmlns:v="urn:schemas-microsoft-com:vml" Requires="v">
                <p:oleObj spid="_x0000_s44042" name="公式" r:id="rId7" imgW="787058" imgH="203112" progId="Equation.3">
                  <p:embed/>
                </p:oleObj>
              </mc:Choice>
              <mc:Fallback>
                <p:oleObj name="公式" r:id="rId7" imgW="787058" imgH="203112" progId="Equation.3">
                  <p:embed/>
                  <p:pic>
                    <p:nvPicPr>
                      <p:cNvPr id="10" name="Object 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16463" y="1811338"/>
                        <a:ext cx="14112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0116664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18" presetClass="entr" presetSubtype="6"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strips(downRight)">
                                      <p:cBhvr>
                                        <p:cTn id="20" dur="500"/>
                                        <p:tgtEl>
                                          <p:spTgt spid="8"/>
                                        </p:tgtEl>
                                      </p:cBhvr>
                                    </p:animEffect>
                                  </p:childTnLst>
                                </p:cTn>
                              </p:par>
                              <p:par>
                                <p:cTn id="21" presetID="18" presetClass="entr" presetSubtype="6"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strips(downRight)">
                                      <p:cBhvr>
                                        <p:cTn id="23" dur="500"/>
                                        <p:tgtEl>
                                          <p:spTgt spid="1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autoUpdateAnimBg="0"/>
      <p:bldP spid="9" grpId="0"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8">
            <a:hlinkClick r:id="rId3" action="ppaction://hlinksldjump"/>
          </p:cNvPr>
          <p:cNvSpPr>
            <a:spLocks noChangeArrowheads="1"/>
          </p:cNvSpPr>
          <p:nvPr/>
        </p:nvSpPr>
        <p:spPr bwMode="auto">
          <a:xfrm>
            <a:off x="773113" y="131763"/>
            <a:ext cx="4310062"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700" b="1">
                <a:solidFill>
                  <a:srgbClr val="800000"/>
                </a:solidFill>
                <a:latin typeface="Arial Narrow" panose="020B0606020202030204" pitchFamily="34" charset="0"/>
                <a:ea typeface="黑体" panose="02010609060101010101" pitchFamily="49" charset="-122"/>
              </a:rPr>
              <a:t>例</a:t>
            </a:r>
            <a:r>
              <a:rPr lang="en-US" altLang="zh-CN" sz="2700" b="1">
                <a:solidFill>
                  <a:srgbClr val="800000"/>
                </a:solidFill>
                <a:latin typeface="Arial Narrow" panose="020B0606020202030204" pitchFamily="34" charset="0"/>
                <a:ea typeface="黑体" panose="02010609060101010101" pitchFamily="49" charset="-122"/>
              </a:rPr>
              <a:t>4.4.1</a:t>
            </a:r>
          </a:p>
        </p:txBody>
      </p:sp>
      <p:graphicFrame>
        <p:nvGraphicFramePr>
          <p:cNvPr id="75779" name="Object 49"/>
          <p:cNvGraphicFramePr>
            <a:graphicFrameLocks noChangeAspect="1"/>
          </p:cNvGraphicFramePr>
          <p:nvPr/>
        </p:nvGraphicFramePr>
        <p:xfrm>
          <a:off x="5003800" y="692150"/>
          <a:ext cx="3976688" cy="3394075"/>
        </p:xfrm>
        <a:graphic>
          <a:graphicData uri="http://schemas.openxmlformats.org/presentationml/2006/ole">
            <mc:AlternateContent xmlns:mc="http://schemas.openxmlformats.org/markup-compatibility/2006">
              <mc:Choice xmlns:v="urn:schemas-microsoft-com:vml" Requires="v">
                <p:oleObj spid="_x0000_s45066" name="图片" r:id="rId4" imgW="2208297" imgH="1888383" progId="Word.Picture.8">
                  <p:embed/>
                </p:oleObj>
              </mc:Choice>
              <mc:Fallback>
                <p:oleObj name="图片" r:id="rId4" imgW="2208297" imgH="1888383" progId="Word.Picture.8">
                  <p:embed/>
                  <p:pic>
                    <p:nvPicPr>
                      <p:cNvPr id="75779" name="Object 4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3800" y="692150"/>
                        <a:ext cx="3976688"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ectangle 52"/>
          <p:cNvSpPr>
            <a:spLocks noChangeArrowheads="1"/>
          </p:cNvSpPr>
          <p:nvPr/>
        </p:nvSpPr>
        <p:spPr bwMode="auto">
          <a:xfrm>
            <a:off x="2225675" y="115888"/>
            <a:ext cx="15827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defRPr/>
            </a:pPr>
            <a:r>
              <a:rPr kumimoji="1" lang="en-US" altLang="zh-CN" sz="2200" i="1" kern="0" dirty="0">
                <a:solidFill>
                  <a:srgbClr val="000000"/>
                </a:solidFill>
                <a:latin typeface="Times New Roman" pitchFamily="18" charset="0"/>
                <a:ea typeface="华康简宋" charset="-122"/>
              </a:rPr>
              <a:t>V</a:t>
            </a:r>
            <a:r>
              <a:rPr kumimoji="1" lang="en-US" altLang="zh-CN" sz="2200" kern="0" baseline="-30000" dirty="0">
                <a:solidFill>
                  <a:srgbClr val="000000"/>
                </a:solidFill>
                <a:latin typeface="Times New Roman" pitchFamily="18" charset="0"/>
                <a:ea typeface="华康简宋" charset="-122"/>
              </a:rPr>
              <a:t>TN</a:t>
            </a:r>
            <a:r>
              <a:rPr kumimoji="1" lang="en-US" altLang="zh-CN" sz="2200" kern="0" dirty="0">
                <a:solidFill>
                  <a:srgbClr val="000000"/>
                </a:solidFill>
                <a:latin typeface="Times New Roman" pitchFamily="18" charset="0"/>
              </a:rPr>
              <a:t>=1V</a:t>
            </a:r>
            <a:endParaRPr lang="en-US" altLang="zh-CN" sz="2200" kern="0" dirty="0">
              <a:solidFill>
                <a:srgbClr val="000000"/>
              </a:solidFill>
            </a:endParaRPr>
          </a:p>
        </p:txBody>
      </p:sp>
      <p:graphicFrame>
        <p:nvGraphicFramePr>
          <p:cNvPr id="75781" name="Object 54"/>
          <p:cNvGraphicFramePr>
            <a:graphicFrameLocks noChangeAspect="1"/>
          </p:cNvGraphicFramePr>
          <p:nvPr/>
        </p:nvGraphicFramePr>
        <p:xfrm>
          <a:off x="3600450" y="188913"/>
          <a:ext cx="1936750" cy="411162"/>
        </p:xfrm>
        <a:graphic>
          <a:graphicData uri="http://schemas.openxmlformats.org/presentationml/2006/ole">
            <mc:AlternateContent xmlns:mc="http://schemas.openxmlformats.org/markup-compatibility/2006">
              <mc:Choice xmlns:v="urn:schemas-microsoft-com:vml" Requires="v">
                <p:oleObj spid="_x0000_s45067" name="公式" r:id="rId6" imgW="1079500" imgH="228600" progId="Equation.3">
                  <p:embed/>
                </p:oleObj>
              </mc:Choice>
              <mc:Fallback>
                <p:oleObj name="公式" r:id="rId6" imgW="1079500" imgH="228600" progId="Equation.3">
                  <p:embed/>
                  <p:pic>
                    <p:nvPicPr>
                      <p:cNvPr id="75781" name="Object 5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00450" y="188913"/>
                        <a:ext cx="19367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 name="Rectangle 55"/>
          <p:cNvSpPr>
            <a:spLocks noChangeArrowheads="1"/>
          </p:cNvSpPr>
          <p:nvPr/>
        </p:nvSpPr>
        <p:spPr bwMode="auto">
          <a:xfrm>
            <a:off x="539750" y="692150"/>
            <a:ext cx="41767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defRPr/>
            </a:pPr>
            <a:r>
              <a:rPr lang="zh-CN" altLang="en-US" sz="2200" kern="0">
                <a:solidFill>
                  <a:srgbClr val="000000"/>
                </a:solidFill>
              </a:rPr>
              <a:t>解：（</a:t>
            </a:r>
            <a:r>
              <a:rPr lang="en-US" altLang="zh-CN" sz="2200" kern="0">
                <a:solidFill>
                  <a:srgbClr val="000000"/>
                </a:solidFill>
              </a:rPr>
              <a:t>1</a:t>
            </a:r>
            <a:r>
              <a:rPr lang="zh-CN" altLang="en-US" sz="2200" kern="0">
                <a:solidFill>
                  <a:srgbClr val="000000"/>
                </a:solidFill>
              </a:rPr>
              <a:t>）静态工作点</a:t>
            </a:r>
          </a:p>
        </p:txBody>
      </p:sp>
      <p:graphicFrame>
        <p:nvGraphicFramePr>
          <p:cNvPr id="75783" name="Object 56"/>
          <p:cNvGraphicFramePr>
            <a:graphicFrameLocks noChangeAspect="1"/>
          </p:cNvGraphicFramePr>
          <p:nvPr/>
        </p:nvGraphicFramePr>
        <p:xfrm>
          <a:off x="5753100" y="188913"/>
          <a:ext cx="1411288" cy="366712"/>
        </p:xfrm>
        <a:graphic>
          <a:graphicData uri="http://schemas.openxmlformats.org/presentationml/2006/ole">
            <mc:AlternateContent xmlns:mc="http://schemas.openxmlformats.org/markup-compatibility/2006">
              <mc:Choice xmlns:v="urn:schemas-microsoft-com:vml" Requires="v">
                <p:oleObj spid="_x0000_s45068" name="公式" r:id="rId8" imgW="787058" imgH="203112" progId="Equation.3">
                  <p:embed/>
                </p:oleObj>
              </mc:Choice>
              <mc:Fallback>
                <p:oleObj name="公式" r:id="rId8" imgW="787058" imgH="203112" progId="Equation.3">
                  <p:embed/>
                  <p:pic>
                    <p:nvPicPr>
                      <p:cNvPr id="75783" name="Object 5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53100" y="188913"/>
                        <a:ext cx="14112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 name="Rectangle 60"/>
          <p:cNvSpPr>
            <a:spLocks noChangeArrowheads="1"/>
          </p:cNvSpPr>
          <p:nvPr/>
        </p:nvSpPr>
        <p:spPr bwMode="auto">
          <a:xfrm>
            <a:off x="936625" y="1243013"/>
            <a:ext cx="4114800" cy="4445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05000"/>
              </a:lnSpc>
              <a:buClr>
                <a:srgbClr val="FF0000"/>
              </a:buClr>
              <a:buFont typeface="Wingdings" pitchFamily="2" charset="2"/>
              <a:buChar char="§"/>
              <a:defRPr/>
            </a:pPr>
            <a:r>
              <a:rPr lang="en-US" altLang="zh-CN" sz="2200" kern="0">
                <a:solidFill>
                  <a:srgbClr val="0000CC"/>
                </a:solidFill>
              </a:rPr>
              <a:t> </a:t>
            </a:r>
            <a:r>
              <a:rPr lang="zh-CN" altLang="en-US" sz="2200" kern="0">
                <a:solidFill>
                  <a:srgbClr val="0000CC"/>
                </a:solidFill>
              </a:rPr>
              <a:t>增强型？耗尽型？</a:t>
            </a:r>
          </a:p>
        </p:txBody>
      </p:sp>
      <p:sp>
        <p:nvSpPr>
          <p:cNvPr id="23" name="Rectangle 61"/>
          <p:cNvSpPr>
            <a:spLocks noChangeArrowheads="1"/>
          </p:cNvSpPr>
          <p:nvPr/>
        </p:nvSpPr>
        <p:spPr bwMode="auto">
          <a:xfrm>
            <a:off x="936625" y="1700213"/>
            <a:ext cx="4114800" cy="4445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05000"/>
              </a:lnSpc>
              <a:buClr>
                <a:srgbClr val="FF0000"/>
              </a:buClr>
              <a:buFont typeface="Wingdings" pitchFamily="2" charset="2"/>
              <a:buChar char="§"/>
              <a:defRPr/>
            </a:pPr>
            <a:r>
              <a:rPr lang="en-US" altLang="zh-CN" sz="2200" kern="0">
                <a:solidFill>
                  <a:srgbClr val="0000CC"/>
                </a:solidFill>
              </a:rPr>
              <a:t> </a:t>
            </a:r>
            <a:r>
              <a:rPr lang="zh-CN" altLang="en-US" sz="2200" kern="0">
                <a:solidFill>
                  <a:srgbClr val="0000CC"/>
                </a:solidFill>
              </a:rPr>
              <a:t>栅源加什么极性偏置电压？</a:t>
            </a:r>
          </a:p>
        </p:txBody>
      </p:sp>
      <p:sp>
        <p:nvSpPr>
          <p:cNvPr id="24" name="Rectangle 62"/>
          <p:cNvSpPr>
            <a:spLocks noChangeArrowheads="1"/>
          </p:cNvSpPr>
          <p:nvPr/>
        </p:nvSpPr>
        <p:spPr bwMode="auto">
          <a:xfrm>
            <a:off x="4943475" y="4437063"/>
            <a:ext cx="3687763" cy="4445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05000"/>
              </a:lnSpc>
              <a:buClr>
                <a:srgbClr val="FF0000"/>
              </a:buClr>
              <a:buFont typeface="Wingdings" pitchFamily="2" charset="2"/>
              <a:buChar char="§"/>
              <a:defRPr/>
            </a:pPr>
            <a:r>
              <a:rPr lang="en-US" altLang="zh-CN" sz="2200" kern="0">
                <a:solidFill>
                  <a:srgbClr val="0000CC"/>
                </a:solidFill>
              </a:rPr>
              <a:t> </a:t>
            </a:r>
            <a:r>
              <a:rPr lang="en-US" altLang="zh-CN" sz="2200" i="1" kern="0">
                <a:solidFill>
                  <a:srgbClr val="0000CC"/>
                </a:solidFill>
              </a:rPr>
              <a:t>Q</a:t>
            </a:r>
            <a:r>
              <a:rPr lang="zh-CN" altLang="en-US" sz="2200" kern="0">
                <a:solidFill>
                  <a:srgbClr val="0000CC"/>
                </a:solidFill>
              </a:rPr>
              <a:t>点包含哪几个电量？</a:t>
            </a:r>
          </a:p>
        </p:txBody>
      </p:sp>
      <p:sp>
        <p:nvSpPr>
          <p:cNvPr id="25" name="Rectangle 63"/>
          <p:cNvSpPr>
            <a:spLocks noChangeArrowheads="1"/>
          </p:cNvSpPr>
          <p:nvPr/>
        </p:nvSpPr>
        <p:spPr bwMode="auto">
          <a:xfrm>
            <a:off x="4943475" y="4976813"/>
            <a:ext cx="3132138" cy="4445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05000"/>
              </a:lnSpc>
              <a:buClr>
                <a:srgbClr val="FF0000"/>
              </a:buClr>
              <a:buFont typeface="Wingdings" pitchFamily="2" charset="2"/>
              <a:buChar char="§"/>
              <a:defRPr/>
            </a:pPr>
            <a:r>
              <a:rPr lang="en-US" altLang="zh-CN" sz="2200" kern="0">
                <a:solidFill>
                  <a:srgbClr val="0000CC"/>
                </a:solidFill>
              </a:rPr>
              <a:t> d</a:t>
            </a:r>
            <a:r>
              <a:rPr lang="zh-CN" altLang="en-US" sz="2200" kern="0">
                <a:solidFill>
                  <a:srgbClr val="0000CC"/>
                </a:solidFill>
              </a:rPr>
              <a:t>和</a:t>
            </a:r>
            <a:r>
              <a:rPr lang="en-US" altLang="zh-CN" sz="2200" kern="0">
                <a:solidFill>
                  <a:srgbClr val="0000CC"/>
                </a:solidFill>
              </a:rPr>
              <a:t>s</a:t>
            </a:r>
            <a:r>
              <a:rPr lang="zh-CN" altLang="en-US" sz="2200" kern="0">
                <a:solidFill>
                  <a:srgbClr val="0000CC"/>
                </a:solidFill>
              </a:rPr>
              <a:t>可否互换？</a:t>
            </a:r>
          </a:p>
        </p:txBody>
      </p:sp>
      <p:grpSp>
        <p:nvGrpSpPr>
          <p:cNvPr id="26" name="Group 65"/>
          <p:cNvGrpSpPr>
            <a:grpSpLocks/>
          </p:cNvGrpSpPr>
          <p:nvPr/>
        </p:nvGrpSpPr>
        <p:grpSpPr bwMode="auto">
          <a:xfrm>
            <a:off x="1258888" y="2236788"/>
            <a:ext cx="2451100" cy="3867150"/>
            <a:chOff x="793" y="1409"/>
            <a:chExt cx="1544" cy="2436"/>
          </a:xfrm>
        </p:grpSpPr>
        <p:sp>
          <p:nvSpPr>
            <p:cNvPr id="27" name="Rectangle 59"/>
            <p:cNvSpPr>
              <a:spLocks noChangeArrowheads="1"/>
            </p:cNvSpPr>
            <p:nvPr/>
          </p:nvSpPr>
          <p:spPr bwMode="auto">
            <a:xfrm>
              <a:off x="1111" y="3547"/>
              <a:ext cx="906" cy="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ctr">
                <a:lnSpc>
                  <a:spcPct val="125000"/>
                </a:lnSpc>
                <a:spcBef>
                  <a:spcPct val="0"/>
                </a:spcBef>
                <a:buClr>
                  <a:srgbClr val="CC0000"/>
                </a:buClr>
                <a:buFont typeface="Wingdings" pitchFamily="2" charset="2"/>
                <a:buNone/>
                <a:defRPr/>
              </a:pPr>
              <a:r>
                <a:rPr lang="zh-CN" altLang="en-US" sz="2000" kern="0">
                  <a:solidFill>
                    <a:srgbClr val="000000"/>
                  </a:solidFill>
                </a:rPr>
                <a:t>直流通路</a:t>
              </a:r>
            </a:p>
          </p:txBody>
        </p:sp>
        <p:graphicFrame>
          <p:nvGraphicFramePr>
            <p:cNvPr id="75790" name="Object 64"/>
            <p:cNvGraphicFramePr>
              <a:graphicFrameLocks noChangeAspect="1"/>
            </p:cNvGraphicFramePr>
            <p:nvPr/>
          </p:nvGraphicFramePr>
          <p:xfrm>
            <a:off x="793" y="1409"/>
            <a:ext cx="1544" cy="2138"/>
          </p:xfrm>
          <a:graphic>
            <a:graphicData uri="http://schemas.openxmlformats.org/presentationml/2006/ole">
              <mc:AlternateContent xmlns:mc="http://schemas.openxmlformats.org/markup-compatibility/2006">
                <mc:Choice xmlns:v="urn:schemas-microsoft-com:vml" Requires="v">
                  <p:oleObj spid="_x0000_s45069" name="图片" r:id="rId10" imgW="1361249" imgH="1888383" progId="Word.Picture.8">
                    <p:embed/>
                  </p:oleObj>
                </mc:Choice>
                <mc:Fallback>
                  <p:oleObj name="图片" r:id="rId10" imgW="1361249" imgH="1888383" progId="Word.Picture.8">
                    <p:embed/>
                    <p:pic>
                      <p:nvPicPr>
                        <p:cNvPr id="75790" name="Object 6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3" y="1409"/>
                          <a:ext cx="1544" cy="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extLst>
      <p:ext uri="{BB962C8B-B14F-4D97-AF65-F5344CB8AC3E}">
        <p14:creationId xmlns:p14="http://schemas.microsoft.com/office/powerpoint/2010/main" val="41786621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strips(downRight)">
                                      <p:cBhvr>
                                        <p:cTn id="7" dur="500"/>
                                        <p:tgtEl>
                                          <p:spTgt spid="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strips(downRight)">
                                      <p:cBhvr>
                                        <p:cTn id="12" dur="500"/>
                                        <p:tgtEl>
                                          <p:spTgt spid="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strips(downRight)">
                                      <p:cBhvr>
                                        <p:cTn id="17" dur="500"/>
                                        <p:tgtEl>
                                          <p:spTgt spid="2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strips(downRight)">
                                      <p:cBhvr>
                                        <p:cTn id="22" dur="500"/>
                                        <p:tgtEl>
                                          <p:spTgt spid="2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box(in)">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802" name="Object 21"/>
          <p:cNvGraphicFramePr>
            <a:graphicFrameLocks noChangeAspect="1"/>
          </p:cNvGraphicFramePr>
          <p:nvPr/>
        </p:nvGraphicFramePr>
        <p:xfrm>
          <a:off x="6405563" y="692150"/>
          <a:ext cx="2451100" cy="3394075"/>
        </p:xfrm>
        <a:graphic>
          <a:graphicData uri="http://schemas.openxmlformats.org/presentationml/2006/ole">
            <mc:AlternateContent xmlns:mc="http://schemas.openxmlformats.org/markup-compatibility/2006">
              <mc:Choice xmlns:v="urn:schemas-microsoft-com:vml" Requires="v">
                <p:oleObj spid="_x0000_s46096" name="图片" r:id="rId3" imgW="1361249" imgH="1888383" progId="Word.Picture.8">
                  <p:embed/>
                </p:oleObj>
              </mc:Choice>
              <mc:Fallback>
                <p:oleObj name="图片" r:id="rId3" imgW="1361249" imgH="1888383" progId="Word.Picture.8">
                  <p:embed/>
                  <p:pic>
                    <p:nvPicPr>
                      <p:cNvPr id="76802" name="Object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5563" y="692150"/>
                        <a:ext cx="24511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Rectangle 8"/>
          <p:cNvSpPr>
            <a:spLocks noChangeArrowheads="1"/>
          </p:cNvSpPr>
          <p:nvPr/>
        </p:nvSpPr>
        <p:spPr bwMode="auto">
          <a:xfrm>
            <a:off x="539750" y="692150"/>
            <a:ext cx="41767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defRPr/>
            </a:pPr>
            <a:r>
              <a:rPr lang="zh-CN" altLang="en-US" sz="2200" kern="0">
                <a:solidFill>
                  <a:srgbClr val="000000"/>
                </a:solidFill>
              </a:rPr>
              <a:t>解：（</a:t>
            </a:r>
            <a:r>
              <a:rPr lang="en-US" altLang="zh-CN" sz="2200" kern="0">
                <a:solidFill>
                  <a:srgbClr val="000000"/>
                </a:solidFill>
              </a:rPr>
              <a:t>1</a:t>
            </a:r>
            <a:r>
              <a:rPr lang="zh-CN" altLang="en-US" sz="2200" kern="0">
                <a:solidFill>
                  <a:srgbClr val="000000"/>
                </a:solidFill>
              </a:rPr>
              <a:t>）静态工作点</a:t>
            </a:r>
          </a:p>
        </p:txBody>
      </p:sp>
      <p:sp>
        <p:nvSpPr>
          <p:cNvPr id="16" name="Rectangle 12"/>
          <p:cNvSpPr>
            <a:spLocks noChangeArrowheads="1"/>
          </p:cNvSpPr>
          <p:nvPr/>
        </p:nvSpPr>
        <p:spPr bwMode="auto">
          <a:xfrm>
            <a:off x="6727825" y="4060825"/>
            <a:ext cx="1438275"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ctr">
              <a:lnSpc>
                <a:spcPct val="125000"/>
              </a:lnSpc>
              <a:spcBef>
                <a:spcPct val="0"/>
              </a:spcBef>
              <a:buClr>
                <a:srgbClr val="CC0000"/>
              </a:buClr>
              <a:buFont typeface="Wingdings" pitchFamily="2" charset="2"/>
              <a:buNone/>
              <a:defRPr/>
            </a:pPr>
            <a:r>
              <a:rPr lang="zh-CN" altLang="en-US" sz="2000" kern="0">
                <a:solidFill>
                  <a:srgbClr val="000000"/>
                </a:solidFill>
              </a:rPr>
              <a:t>直流通路</a:t>
            </a:r>
          </a:p>
        </p:txBody>
      </p:sp>
      <p:sp>
        <p:nvSpPr>
          <p:cNvPr id="17" name="Rectangle 13"/>
          <p:cNvSpPr>
            <a:spLocks noChangeArrowheads="1"/>
          </p:cNvSpPr>
          <p:nvPr/>
        </p:nvSpPr>
        <p:spPr bwMode="auto">
          <a:xfrm>
            <a:off x="396875" y="2179638"/>
            <a:ext cx="48768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eaLnBrk="0" hangingPunct="0">
              <a:spcBef>
                <a:spcPct val="0"/>
              </a:spcBef>
              <a:buFontTx/>
              <a:buNone/>
            </a:pPr>
            <a:r>
              <a:rPr kumimoji="1" lang="zh-CN" altLang="en-US" sz="2200" b="1">
                <a:solidFill>
                  <a:srgbClr val="000000"/>
                </a:solidFill>
                <a:latin typeface="Times New Roman" panose="02020603050405020304" pitchFamily="18" charset="0"/>
                <a:ea typeface="楷体_GB2312" pitchFamily="49" charset="-122"/>
              </a:rPr>
              <a:t>假设工作在饱和区</a:t>
            </a:r>
          </a:p>
        </p:txBody>
      </p:sp>
      <p:grpSp>
        <p:nvGrpSpPr>
          <p:cNvPr id="18" name="Group 23"/>
          <p:cNvGrpSpPr>
            <a:grpSpLocks/>
          </p:cNvGrpSpPr>
          <p:nvPr/>
        </p:nvGrpSpPr>
        <p:grpSpPr bwMode="auto">
          <a:xfrm>
            <a:off x="549275" y="3932238"/>
            <a:ext cx="3095625" cy="468312"/>
            <a:chOff x="346" y="2477"/>
            <a:chExt cx="1950" cy="295"/>
          </a:xfrm>
        </p:grpSpPr>
        <p:sp>
          <p:nvSpPr>
            <p:cNvPr id="19" name="Rectangle 15"/>
            <p:cNvSpPr>
              <a:spLocks noChangeArrowheads="1"/>
            </p:cNvSpPr>
            <p:nvPr/>
          </p:nvSpPr>
          <p:spPr bwMode="auto">
            <a:xfrm>
              <a:off x="346" y="2477"/>
              <a:ext cx="1392"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tabLst>
                  <a:tab pos="3060700" algn="ctr"/>
                </a:tabLst>
                <a:defRPr kumimoji="1" sz="2400">
                  <a:solidFill>
                    <a:schemeClr val="tx1"/>
                  </a:solidFill>
                  <a:latin typeface="Times New Roman" pitchFamily="18" charset="0"/>
                  <a:ea typeface="宋体" pitchFamily="2" charset="-122"/>
                </a:defRPr>
              </a:lvl1pPr>
              <a:lvl2pPr algn="l">
                <a:tabLst>
                  <a:tab pos="3060700" algn="ctr"/>
                </a:tabLst>
                <a:defRPr kumimoji="1" sz="2400">
                  <a:solidFill>
                    <a:schemeClr val="tx1"/>
                  </a:solidFill>
                  <a:latin typeface="Times New Roman" pitchFamily="18" charset="0"/>
                  <a:ea typeface="宋体" pitchFamily="2" charset="-122"/>
                </a:defRPr>
              </a:lvl2pPr>
              <a:lvl3pPr algn="l">
                <a:tabLst>
                  <a:tab pos="3060700" algn="ctr"/>
                </a:tabLst>
                <a:defRPr kumimoji="1" sz="2400">
                  <a:solidFill>
                    <a:schemeClr val="tx1"/>
                  </a:solidFill>
                  <a:latin typeface="Times New Roman" pitchFamily="18" charset="0"/>
                  <a:ea typeface="宋体" pitchFamily="2" charset="-122"/>
                </a:defRPr>
              </a:lvl3pPr>
              <a:lvl4pPr algn="l">
                <a:tabLst>
                  <a:tab pos="3060700" algn="ctr"/>
                </a:tabLst>
                <a:defRPr kumimoji="1" sz="2400">
                  <a:solidFill>
                    <a:schemeClr val="tx1"/>
                  </a:solidFill>
                  <a:latin typeface="Times New Roman" pitchFamily="18" charset="0"/>
                  <a:ea typeface="宋体" pitchFamily="2" charset="-122"/>
                </a:defRPr>
              </a:lvl4pPr>
              <a:lvl5pPr algn="l">
                <a:tabLst>
                  <a:tab pos="3060700" algn="ctr"/>
                </a:tabLst>
                <a:defRPr kumimoji="1" sz="2400">
                  <a:solidFill>
                    <a:schemeClr val="tx1"/>
                  </a:solidFill>
                  <a:latin typeface="Times New Roman" pitchFamily="18" charset="0"/>
                  <a:ea typeface="宋体" pitchFamily="2" charset="-122"/>
                </a:defRPr>
              </a:lvl5pPr>
              <a:lvl6pPr fontAlgn="base">
                <a:spcBef>
                  <a:spcPct val="0"/>
                </a:spcBef>
                <a:spcAft>
                  <a:spcPct val="0"/>
                </a:spcAft>
                <a:tabLst>
                  <a:tab pos="3060700" algn="ctr"/>
                </a:tabLst>
                <a:defRPr kumimoji="1" sz="2400">
                  <a:solidFill>
                    <a:schemeClr val="tx1"/>
                  </a:solidFill>
                  <a:latin typeface="Times New Roman" pitchFamily="18" charset="0"/>
                  <a:ea typeface="宋体" pitchFamily="2" charset="-122"/>
                </a:defRPr>
              </a:lvl6pPr>
              <a:lvl7pPr fontAlgn="base">
                <a:spcBef>
                  <a:spcPct val="0"/>
                </a:spcBef>
                <a:spcAft>
                  <a:spcPct val="0"/>
                </a:spcAft>
                <a:tabLst>
                  <a:tab pos="3060700" algn="ctr"/>
                </a:tabLst>
                <a:defRPr kumimoji="1" sz="2400">
                  <a:solidFill>
                    <a:schemeClr val="tx1"/>
                  </a:solidFill>
                  <a:latin typeface="Times New Roman" pitchFamily="18" charset="0"/>
                  <a:ea typeface="宋体" pitchFamily="2" charset="-122"/>
                </a:defRPr>
              </a:lvl7pPr>
              <a:lvl8pPr fontAlgn="base">
                <a:spcBef>
                  <a:spcPct val="0"/>
                </a:spcBef>
                <a:spcAft>
                  <a:spcPct val="0"/>
                </a:spcAft>
                <a:tabLst>
                  <a:tab pos="3060700" algn="ctr"/>
                </a:tabLst>
                <a:defRPr kumimoji="1" sz="2400">
                  <a:solidFill>
                    <a:schemeClr val="tx1"/>
                  </a:solidFill>
                  <a:latin typeface="Times New Roman" pitchFamily="18" charset="0"/>
                  <a:ea typeface="宋体" pitchFamily="2" charset="-122"/>
                </a:defRPr>
              </a:lvl8pPr>
              <a:lvl9pPr fontAlgn="base">
                <a:spcBef>
                  <a:spcPct val="0"/>
                </a:spcBef>
                <a:spcAft>
                  <a:spcPct val="0"/>
                </a:spcAft>
                <a:tabLst>
                  <a:tab pos="3060700" algn="ctr"/>
                </a:tabLst>
                <a:defRPr kumimoji="1" sz="2400">
                  <a:solidFill>
                    <a:schemeClr val="tx1"/>
                  </a:solidFill>
                  <a:latin typeface="Times New Roman" pitchFamily="18" charset="0"/>
                  <a:ea typeface="宋体" pitchFamily="2" charset="-122"/>
                </a:defRPr>
              </a:lvl9pPr>
            </a:lstStyle>
            <a:p>
              <a:pPr algn="just" eaLnBrk="0" hangingPunct="0">
                <a:defRPr/>
              </a:pPr>
              <a:r>
                <a:rPr lang="zh-CN" altLang="en-US" sz="2200" b="1" kern="0">
                  <a:solidFill>
                    <a:srgbClr val="000000"/>
                  </a:solidFill>
                  <a:ea typeface="楷体_GB2312" pitchFamily="49" charset="-122"/>
                </a:rPr>
                <a:t>满足</a:t>
              </a:r>
            </a:p>
          </p:txBody>
        </p:sp>
        <p:graphicFrame>
          <p:nvGraphicFramePr>
            <p:cNvPr id="76816" name="Object 16"/>
            <p:cNvGraphicFramePr>
              <a:graphicFrameLocks noChangeAspect="1"/>
            </p:cNvGraphicFramePr>
            <p:nvPr/>
          </p:nvGraphicFramePr>
          <p:xfrm>
            <a:off x="884" y="2498"/>
            <a:ext cx="1412" cy="274"/>
          </p:xfrm>
          <a:graphic>
            <a:graphicData uri="http://schemas.openxmlformats.org/presentationml/2006/ole">
              <mc:AlternateContent xmlns:mc="http://schemas.openxmlformats.org/markup-compatibility/2006">
                <mc:Choice xmlns:v="urn:schemas-microsoft-com:vml" Requires="v">
                  <p:oleObj spid="_x0000_s46097" name="公式" r:id="rId5" imgW="1244600" imgH="241300" progId="Equation.3">
                    <p:embed/>
                  </p:oleObj>
                </mc:Choice>
                <mc:Fallback>
                  <p:oleObj name="公式" r:id="rId5" imgW="1244600" imgH="241300" progId="Equation.3">
                    <p:embed/>
                    <p:pic>
                      <p:nvPicPr>
                        <p:cNvPr id="76816"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4" y="2498"/>
                          <a:ext cx="1412"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21" name="Rectangle 17"/>
          <p:cNvSpPr>
            <a:spLocks noChangeArrowheads="1"/>
          </p:cNvSpPr>
          <p:nvPr/>
        </p:nvSpPr>
        <p:spPr bwMode="auto">
          <a:xfrm>
            <a:off x="1052513" y="4533900"/>
            <a:ext cx="43434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eaLnBrk="0" hangingPunct="0">
              <a:spcBef>
                <a:spcPct val="0"/>
              </a:spcBef>
              <a:buFontTx/>
              <a:buNone/>
            </a:pPr>
            <a:r>
              <a:rPr kumimoji="1" lang="zh-CN" altLang="en-US" sz="2200" b="1">
                <a:solidFill>
                  <a:srgbClr val="000000"/>
                </a:solidFill>
                <a:latin typeface="Times New Roman" panose="02020603050405020304" pitchFamily="18" charset="0"/>
                <a:ea typeface="楷体_GB2312" pitchFamily="49" charset="-122"/>
              </a:rPr>
              <a:t>假设成立，结果即为所求。</a:t>
            </a:r>
          </a:p>
        </p:txBody>
      </p:sp>
      <p:graphicFrame>
        <p:nvGraphicFramePr>
          <p:cNvPr id="22" name="Object 18"/>
          <p:cNvGraphicFramePr>
            <a:graphicFrameLocks noChangeAspect="1"/>
          </p:cNvGraphicFramePr>
          <p:nvPr/>
        </p:nvGraphicFramePr>
        <p:xfrm>
          <a:off x="806450" y="1185863"/>
          <a:ext cx="4730750" cy="868362"/>
        </p:xfrm>
        <a:graphic>
          <a:graphicData uri="http://schemas.openxmlformats.org/presentationml/2006/ole">
            <mc:AlternateContent xmlns:mc="http://schemas.openxmlformats.org/markup-compatibility/2006">
              <mc:Choice xmlns:v="urn:schemas-microsoft-com:vml" Requires="v">
                <p:oleObj spid="_x0000_s46098" name="Equation" r:id="rId7" imgW="2628900" imgH="482600" progId="Equation.3">
                  <p:embed/>
                </p:oleObj>
              </mc:Choice>
              <mc:Fallback>
                <p:oleObj name="Equation" r:id="rId7" imgW="2628900" imgH="482600" progId="Equation.3">
                  <p:embed/>
                  <p:pic>
                    <p:nvPicPr>
                      <p:cNvPr id="22" name="Object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6450" y="1185863"/>
                        <a:ext cx="4730750"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19"/>
          <p:cNvGraphicFramePr>
            <a:graphicFrameLocks noChangeAspect="1"/>
          </p:cNvGraphicFramePr>
          <p:nvPr/>
        </p:nvGraphicFramePr>
        <p:xfrm>
          <a:off x="461963" y="2725738"/>
          <a:ext cx="5599112" cy="455612"/>
        </p:xfrm>
        <a:graphic>
          <a:graphicData uri="http://schemas.openxmlformats.org/presentationml/2006/ole">
            <mc:AlternateContent xmlns:mc="http://schemas.openxmlformats.org/markup-compatibility/2006">
              <mc:Choice xmlns:v="urn:schemas-microsoft-com:vml" Requires="v">
                <p:oleObj spid="_x0000_s46099" name="公式" r:id="rId9" imgW="3111500" imgH="254000" progId="Equation.3">
                  <p:embed/>
                </p:oleObj>
              </mc:Choice>
              <mc:Fallback>
                <p:oleObj name="公式" r:id="rId9" imgW="3111500" imgH="254000" progId="Equation.3">
                  <p:embed/>
                  <p:pic>
                    <p:nvPicPr>
                      <p:cNvPr id="23" name="Object 1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1963" y="2725738"/>
                        <a:ext cx="55991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0"/>
          <p:cNvGraphicFramePr>
            <a:graphicFrameLocks noChangeAspect="1"/>
          </p:cNvGraphicFramePr>
          <p:nvPr/>
        </p:nvGraphicFramePr>
        <p:xfrm>
          <a:off x="501650" y="3368675"/>
          <a:ext cx="5186363" cy="434975"/>
        </p:xfrm>
        <a:graphic>
          <a:graphicData uri="http://schemas.openxmlformats.org/presentationml/2006/ole">
            <mc:AlternateContent xmlns:mc="http://schemas.openxmlformats.org/markup-compatibility/2006">
              <mc:Choice xmlns:v="urn:schemas-microsoft-com:vml" Requires="v">
                <p:oleObj spid="_x0000_s46100" name="公式" r:id="rId11" imgW="2882900" imgH="241300" progId="Equation.3">
                  <p:embed/>
                </p:oleObj>
              </mc:Choice>
              <mc:Fallback>
                <p:oleObj name="公式" r:id="rId11" imgW="2882900" imgH="241300" progId="Equation.3">
                  <p:embed/>
                  <p:pic>
                    <p:nvPicPr>
                      <p:cNvPr id="24" name="Object 2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1650" y="3368675"/>
                        <a:ext cx="5186363"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6811" name="Rectangle 18">
            <a:hlinkClick r:id="rId13" action="ppaction://hlinksldjump"/>
          </p:cNvPr>
          <p:cNvSpPr>
            <a:spLocks noChangeArrowheads="1"/>
          </p:cNvSpPr>
          <p:nvPr/>
        </p:nvSpPr>
        <p:spPr bwMode="auto">
          <a:xfrm>
            <a:off x="773113" y="131763"/>
            <a:ext cx="4310062"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700" b="1">
                <a:solidFill>
                  <a:srgbClr val="800000"/>
                </a:solidFill>
                <a:latin typeface="Arial Narrow" panose="020B0606020202030204" pitchFamily="34" charset="0"/>
                <a:ea typeface="黑体" panose="02010609060101010101" pitchFamily="49" charset="-122"/>
              </a:rPr>
              <a:t>例</a:t>
            </a:r>
            <a:r>
              <a:rPr lang="en-US" altLang="zh-CN" sz="2700" b="1">
                <a:solidFill>
                  <a:srgbClr val="800000"/>
                </a:solidFill>
                <a:latin typeface="Arial Narrow" panose="020B0606020202030204" pitchFamily="34" charset="0"/>
                <a:ea typeface="黑体" panose="02010609060101010101" pitchFamily="49" charset="-122"/>
              </a:rPr>
              <a:t>4.4.1</a:t>
            </a:r>
          </a:p>
        </p:txBody>
      </p:sp>
      <p:sp>
        <p:nvSpPr>
          <p:cNvPr id="26" name="Rectangle 52"/>
          <p:cNvSpPr>
            <a:spLocks noChangeArrowheads="1"/>
          </p:cNvSpPr>
          <p:nvPr/>
        </p:nvSpPr>
        <p:spPr bwMode="auto">
          <a:xfrm>
            <a:off x="2225675" y="115888"/>
            <a:ext cx="15827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defRPr/>
            </a:pPr>
            <a:r>
              <a:rPr kumimoji="1" lang="en-US" altLang="zh-CN" sz="2200" i="1" kern="0" dirty="0">
                <a:solidFill>
                  <a:srgbClr val="000000"/>
                </a:solidFill>
                <a:latin typeface="Times New Roman" pitchFamily="18" charset="0"/>
                <a:ea typeface="华康简宋" charset="-122"/>
              </a:rPr>
              <a:t>V</a:t>
            </a:r>
            <a:r>
              <a:rPr kumimoji="1" lang="en-US" altLang="zh-CN" sz="2200" kern="0" baseline="-30000" dirty="0">
                <a:solidFill>
                  <a:srgbClr val="000000"/>
                </a:solidFill>
                <a:latin typeface="Times New Roman" pitchFamily="18" charset="0"/>
                <a:ea typeface="华康简宋" charset="-122"/>
              </a:rPr>
              <a:t>TN</a:t>
            </a:r>
            <a:r>
              <a:rPr kumimoji="1" lang="en-US" altLang="zh-CN" sz="2200" kern="0" dirty="0">
                <a:solidFill>
                  <a:srgbClr val="000000"/>
                </a:solidFill>
                <a:latin typeface="Times New Roman" pitchFamily="18" charset="0"/>
              </a:rPr>
              <a:t>=1V</a:t>
            </a:r>
            <a:endParaRPr lang="en-US" altLang="zh-CN" sz="2200" kern="0" dirty="0">
              <a:solidFill>
                <a:srgbClr val="000000"/>
              </a:solidFill>
            </a:endParaRPr>
          </a:p>
        </p:txBody>
      </p:sp>
      <p:graphicFrame>
        <p:nvGraphicFramePr>
          <p:cNvPr id="76813" name="Object 54"/>
          <p:cNvGraphicFramePr>
            <a:graphicFrameLocks noChangeAspect="1"/>
          </p:cNvGraphicFramePr>
          <p:nvPr/>
        </p:nvGraphicFramePr>
        <p:xfrm>
          <a:off x="3600450" y="188913"/>
          <a:ext cx="1936750" cy="411162"/>
        </p:xfrm>
        <a:graphic>
          <a:graphicData uri="http://schemas.openxmlformats.org/presentationml/2006/ole">
            <mc:AlternateContent xmlns:mc="http://schemas.openxmlformats.org/markup-compatibility/2006">
              <mc:Choice xmlns:v="urn:schemas-microsoft-com:vml" Requires="v">
                <p:oleObj spid="_x0000_s46101" name="公式" r:id="rId14" imgW="1079500" imgH="228600" progId="Equation.3">
                  <p:embed/>
                </p:oleObj>
              </mc:Choice>
              <mc:Fallback>
                <p:oleObj name="公式" r:id="rId14" imgW="1079500" imgH="228600" progId="Equation.3">
                  <p:embed/>
                  <p:pic>
                    <p:nvPicPr>
                      <p:cNvPr id="76813" name="Object 5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00450" y="188913"/>
                        <a:ext cx="19367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6814" name="Object 56"/>
          <p:cNvGraphicFramePr>
            <a:graphicFrameLocks noChangeAspect="1"/>
          </p:cNvGraphicFramePr>
          <p:nvPr/>
        </p:nvGraphicFramePr>
        <p:xfrm>
          <a:off x="5753100" y="188913"/>
          <a:ext cx="1411288" cy="366712"/>
        </p:xfrm>
        <a:graphic>
          <a:graphicData uri="http://schemas.openxmlformats.org/presentationml/2006/ole">
            <mc:AlternateContent xmlns:mc="http://schemas.openxmlformats.org/markup-compatibility/2006">
              <mc:Choice xmlns:v="urn:schemas-microsoft-com:vml" Requires="v">
                <p:oleObj spid="_x0000_s46102" name="公式" r:id="rId16" imgW="787058" imgH="203112" progId="Equation.3">
                  <p:embed/>
                </p:oleObj>
              </mc:Choice>
              <mc:Fallback>
                <p:oleObj name="公式" r:id="rId16" imgW="787058" imgH="203112" progId="Equation.3">
                  <p:embed/>
                  <p:pic>
                    <p:nvPicPr>
                      <p:cNvPr id="76814" name="Object 5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753100" y="188913"/>
                        <a:ext cx="14112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2994733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strips(downRight)">
                                      <p:cBhvr>
                                        <p:cTn id="7" dur="500"/>
                                        <p:tgtEl>
                                          <p:spTgt spid="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strips(downRight)">
                                      <p:cBhvr>
                                        <p:cTn id="12" dur="500"/>
                                        <p:tgtEl>
                                          <p:spTgt spid="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trips(downRight)">
                                      <p:cBhvr>
                                        <p:cTn id="17" dur="500"/>
                                        <p:tgtEl>
                                          <p:spTgt spid="2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strips(downRight)">
                                      <p:cBhvr>
                                        <p:cTn id="22" dur="500"/>
                                        <p:tgtEl>
                                          <p:spTgt spid="2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strips(downRight)">
                                      <p:cBhvr>
                                        <p:cTn id="27" dur="500"/>
                                        <p:tgtEl>
                                          <p:spTgt spid="1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strips(downRight)">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21" grpId="0"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8"/>
          <p:cNvSpPr>
            <a:spLocks noChangeArrowheads="1"/>
          </p:cNvSpPr>
          <p:nvPr/>
        </p:nvSpPr>
        <p:spPr bwMode="auto">
          <a:xfrm>
            <a:off x="539750" y="692150"/>
            <a:ext cx="41767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defRPr/>
            </a:pPr>
            <a:r>
              <a:rPr lang="zh-CN" altLang="en-US" sz="2200" kern="0">
                <a:solidFill>
                  <a:srgbClr val="000000"/>
                </a:solidFill>
              </a:rPr>
              <a:t>解：（</a:t>
            </a:r>
            <a:r>
              <a:rPr lang="en-US" altLang="zh-CN" sz="2200" kern="0">
                <a:solidFill>
                  <a:srgbClr val="000000"/>
                </a:solidFill>
              </a:rPr>
              <a:t>2</a:t>
            </a:r>
            <a:r>
              <a:rPr lang="zh-CN" altLang="en-US" sz="2200" kern="0">
                <a:solidFill>
                  <a:srgbClr val="000000"/>
                </a:solidFill>
              </a:rPr>
              <a:t>）动态指标</a:t>
            </a:r>
          </a:p>
        </p:txBody>
      </p:sp>
      <p:sp>
        <p:nvSpPr>
          <p:cNvPr id="14" name="Rectangle 10"/>
          <p:cNvSpPr>
            <a:spLocks noChangeArrowheads="1"/>
          </p:cNvSpPr>
          <p:nvPr/>
        </p:nvSpPr>
        <p:spPr bwMode="auto">
          <a:xfrm>
            <a:off x="719138" y="1185863"/>
            <a:ext cx="2636837"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200" kern="0">
                <a:solidFill>
                  <a:srgbClr val="000000"/>
                </a:solidFill>
              </a:rPr>
              <a:t>小信号等效电路</a:t>
            </a:r>
          </a:p>
        </p:txBody>
      </p:sp>
      <p:graphicFrame>
        <p:nvGraphicFramePr>
          <p:cNvPr id="77828" name="Object 19"/>
          <p:cNvGraphicFramePr>
            <a:graphicFrameLocks noChangeAspect="1"/>
          </p:cNvGraphicFramePr>
          <p:nvPr/>
        </p:nvGraphicFramePr>
        <p:xfrm>
          <a:off x="5003800" y="692150"/>
          <a:ext cx="3976688" cy="3394075"/>
        </p:xfrm>
        <a:graphic>
          <a:graphicData uri="http://schemas.openxmlformats.org/presentationml/2006/ole">
            <mc:AlternateContent xmlns:mc="http://schemas.openxmlformats.org/markup-compatibility/2006">
              <mc:Choice xmlns:v="urn:schemas-microsoft-com:vml" Requires="v">
                <p:oleObj spid="_x0000_s47114" name="图片" r:id="rId3" imgW="2208297" imgH="1888383" progId="Word.Picture.8">
                  <p:embed/>
                </p:oleObj>
              </mc:Choice>
              <mc:Fallback>
                <p:oleObj name="图片" r:id="rId3" imgW="2208297" imgH="1888383" progId="Word.Picture.8">
                  <p:embed/>
                  <p:pic>
                    <p:nvPicPr>
                      <p:cNvPr id="77828" name="Object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692150"/>
                        <a:ext cx="3976688"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 name="Text Box 33"/>
          <p:cNvSpPr txBox="1">
            <a:spLocks noChangeArrowheads="1"/>
          </p:cNvSpPr>
          <p:nvPr/>
        </p:nvSpPr>
        <p:spPr bwMode="auto">
          <a:xfrm>
            <a:off x="611188" y="1663700"/>
            <a:ext cx="44656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kumimoji="1" lang="zh-CN" altLang="en-US" sz="2000" b="1">
                <a:solidFill>
                  <a:srgbClr val="FF0000"/>
                </a:solidFill>
                <a:latin typeface="Times New Roman" panose="02020603050405020304" pitchFamily="18" charset="0"/>
                <a:ea typeface="黑体" panose="02010609060101010101" pitchFamily="49" charset="-122"/>
              </a:rPr>
              <a:t>电容和直流电压源对交流相当于短路</a:t>
            </a:r>
          </a:p>
        </p:txBody>
      </p:sp>
      <p:sp>
        <p:nvSpPr>
          <p:cNvPr id="77830" name="Rectangle 18">
            <a:hlinkClick r:id="rId5" action="ppaction://hlinksldjump"/>
          </p:cNvPr>
          <p:cNvSpPr>
            <a:spLocks noChangeArrowheads="1"/>
          </p:cNvSpPr>
          <p:nvPr/>
        </p:nvSpPr>
        <p:spPr bwMode="auto">
          <a:xfrm>
            <a:off x="773113" y="131763"/>
            <a:ext cx="4310062"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700" b="1">
                <a:solidFill>
                  <a:srgbClr val="800000"/>
                </a:solidFill>
                <a:latin typeface="Arial Narrow" panose="020B0606020202030204" pitchFamily="34" charset="0"/>
                <a:ea typeface="黑体" panose="02010609060101010101" pitchFamily="49" charset="-122"/>
              </a:rPr>
              <a:t>例</a:t>
            </a:r>
            <a:r>
              <a:rPr lang="en-US" altLang="zh-CN" sz="2700" b="1">
                <a:solidFill>
                  <a:srgbClr val="800000"/>
                </a:solidFill>
                <a:latin typeface="Arial Narrow" panose="020B0606020202030204" pitchFamily="34" charset="0"/>
                <a:ea typeface="黑体" panose="02010609060101010101" pitchFamily="49" charset="-122"/>
              </a:rPr>
              <a:t>4.4.1</a:t>
            </a:r>
          </a:p>
        </p:txBody>
      </p:sp>
      <p:sp>
        <p:nvSpPr>
          <p:cNvPr id="24" name="Rectangle 52"/>
          <p:cNvSpPr>
            <a:spLocks noChangeArrowheads="1"/>
          </p:cNvSpPr>
          <p:nvPr/>
        </p:nvSpPr>
        <p:spPr bwMode="auto">
          <a:xfrm>
            <a:off x="2225675" y="115888"/>
            <a:ext cx="15827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defRPr/>
            </a:pPr>
            <a:r>
              <a:rPr kumimoji="1" lang="en-US" altLang="zh-CN" sz="2200" i="1" kern="0" dirty="0">
                <a:solidFill>
                  <a:srgbClr val="000000"/>
                </a:solidFill>
                <a:latin typeface="Times New Roman" pitchFamily="18" charset="0"/>
                <a:ea typeface="华康简宋" charset="-122"/>
              </a:rPr>
              <a:t>V</a:t>
            </a:r>
            <a:r>
              <a:rPr kumimoji="1" lang="en-US" altLang="zh-CN" sz="2200" kern="0" baseline="-30000" dirty="0">
                <a:solidFill>
                  <a:srgbClr val="000000"/>
                </a:solidFill>
                <a:latin typeface="Times New Roman" pitchFamily="18" charset="0"/>
                <a:ea typeface="华康简宋" charset="-122"/>
              </a:rPr>
              <a:t>TN</a:t>
            </a:r>
            <a:r>
              <a:rPr kumimoji="1" lang="en-US" altLang="zh-CN" sz="2200" kern="0" dirty="0">
                <a:solidFill>
                  <a:srgbClr val="000000"/>
                </a:solidFill>
                <a:latin typeface="Times New Roman" pitchFamily="18" charset="0"/>
              </a:rPr>
              <a:t>=1V</a:t>
            </a:r>
            <a:endParaRPr lang="en-US" altLang="zh-CN" sz="2200" kern="0" dirty="0">
              <a:solidFill>
                <a:srgbClr val="000000"/>
              </a:solidFill>
            </a:endParaRPr>
          </a:p>
        </p:txBody>
      </p:sp>
      <p:graphicFrame>
        <p:nvGraphicFramePr>
          <p:cNvPr id="77832" name="Object 54"/>
          <p:cNvGraphicFramePr>
            <a:graphicFrameLocks noChangeAspect="1"/>
          </p:cNvGraphicFramePr>
          <p:nvPr/>
        </p:nvGraphicFramePr>
        <p:xfrm>
          <a:off x="3600450" y="188913"/>
          <a:ext cx="1936750" cy="411162"/>
        </p:xfrm>
        <a:graphic>
          <a:graphicData uri="http://schemas.openxmlformats.org/presentationml/2006/ole">
            <mc:AlternateContent xmlns:mc="http://schemas.openxmlformats.org/markup-compatibility/2006">
              <mc:Choice xmlns:v="urn:schemas-microsoft-com:vml" Requires="v">
                <p:oleObj spid="_x0000_s47115" name="公式" r:id="rId6" imgW="1079500" imgH="228600" progId="Equation.3">
                  <p:embed/>
                </p:oleObj>
              </mc:Choice>
              <mc:Fallback>
                <p:oleObj name="公式" r:id="rId6" imgW="1079500" imgH="228600" progId="Equation.3">
                  <p:embed/>
                  <p:pic>
                    <p:nvPicPr>
                      <p:cNvPr id="77832" name="Object 5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00450" y="188913"/>
                        <a:ext cx="19367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7833" name="Object 56"/>
          <p:cNvGraphicFramePr>
            <a:graphicFrameLocks noChangeAspect="1"/>
          </p:cNvGraphicFramePr>
          <p:nvPr/>
        </p:nvGraphicFramePr>
        <p:xfrm>
          <a:off x="5753100" y="188913"/>
          <a:ext cx="1411288" cy="366712"/>
        </p:xfrm>
        <a:graphic>
          <a:graphicData uri="http://schemas.openxmlformats.org/presentationml/2006/ole">
            <mc:AlternateContent xmlns:mc="http://schemas.openxmlformats.org/markup-compatibility/2006">
              <mc:Choice xmlns:v="urn:schemas-microsoft-com:vml" Requires="v">
                <p:oleObj spid="_x0000_s47116" name="公式" r:id="rId8" imgW="787058" imgH="203112" progId="Equation.3">
                  <p:embed/>
                </p:oleObj>
              </mc:Choice>
              <mc:Fallback>
                <p:oleObj name="公式" r:id="rId8" imgW="787058" imgH="203112" progId="Equation.3">
                  <p:embed/>
                  <p:pic>
                    <p:nvPicPr>
                      <p:cNvPr id="77833" name="Object 5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53100" y="188913"/>
                        <a:ext cx="14112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7834" name="Rectangle 22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graphicFrame>
        <p:nvGraphicFramePr>
          <p:cNvPr id="3" name="对象 2"/>
          <p:cNvGraphicFramePr>
            <a:graphicFrameLocks noChangeAspect="1"/>
          </p:cNvGraphicFramePr>
          <p:nvPr/>
        </p:nvGraphicFramePr>
        <p:xfrm>
          <a:off x="571500" y="2997200"/>
          <a:ext cx="4144963" cy="2265363"/>
        </p:xfrm>
        <a:graphic>
          <a:graphicData uri="http://schemas.openxmlformats.org/presentationml/2006/ole">
            <mc:AlternateContent xmlns:mc="http://schemas.openxmlformats.org/markup-compatibility/2006">
              <mc:Choice xmlns:v="urn:schemas-microsoft-com:vml" Requires="v">
                <p:oleObj spid="_x0000_s47117" name="Picture" r:id="rId10" imgW="2302764" imgH="1258824" progId="Word.Picture.8">
                  <p:embed/>
                </p:oleObj>
              </mc:Choice>
              <mc:Fallback>
                <p:oleObj name="Picture" r:id="rId10" imgW="2302764" imgH="1258824" progId="Word.Picture.8">
                  <p:embed/>
                  <p:pic>
                    <p:nvPicPr>
                      <p:cNvPr id="3" name="对象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1500" y="2997200"/>
                        <a:ext cx="4144963" cy="22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1907803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Right)">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strips(downRight)">
                                      <p:cBhvr>
                                        <p:cTn id="12" dur="500"/>
                                        <p:tgtEl>
                                          <p:spTgt spid="2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right)">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8850" name="对象 1"/>
          <p:cNvGraphicFramePr>
            <a:graphicFrameLocks noChangeAspect="1"/>
          </p:cNvGraphicFramePr>
          <p:nvPr/>
        </p:nvGraphicFramePr>
        <p:xfrm>
          <a:off x="4716463" y="836613"/>
          <a:ext cx="4144962" cy="2265362"/>
        </p:xfrm>
        <a:graphic>
          <a:graphicData uri="http://schemas.openxmlformats.org/presentationml/2006/ole">
            <mc:AlternateContent xmlns:mc="http://schemas.openxmlformats.org/markup-compatibility/2006">
              <mc:Choice xmlns:v="urn:schemas-microsoft-com:vml" Requires="v">
                <p:oleObj spid="_x0000_s48156" name="Picture" r:id="rId3" imgW="2302764" imgH="1258824" progId="Word.Picture.8">
                  <p:embed/>
                </p:oleObj>
              </mc:Choice>
              <mc:Fallback>
                <p:oleObj name="Picture" r:id="rId3" imgW="2302764" imgH="1258824" progId="Word.Picture.8">
                  <p:embed/>
                  <p:pic>
                    <p:nvPicPr>
                      <p:cNvPr id="78850" name="对象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836613"/>
                        <a:ext cx="4144962" cy="226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ectangle 7"/>
          <p:cNvSpPr>
            <a:spLocks noChangeArrowheads="1"/>
          </p:cNvSpPr>
          <p:nvPr/>
        </p:nvSpPr>
        <p:spPr bwMode="auto">
          <a:xfrm>
            <a:off x="539750" y="692150"/>
            <a:ext cx="41767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defRPr/>
            </a:pPr>
            <a:r>
              <a:rPr lang="zh-CN" altLang="en-US" sz="2200" kern="0">
                <a:solidFill>
                  <a:srgbClr val="000000"/>
                </a:solidFill>
              </a:rPr>
              <a:t>解：（</a:t>
            </a:r>
            <a:r>
              <a:rPr lang="en-US" altLang="zh-CN" sz="2200" kern="0">
                <a:solidFill>
                  <a:srgbClr val="000000"/>
                </a:solidFill>
              </a:rPr>
              <a:t>2</a:t>
            </a:r>
            <a:r>
              <a:rPr lang="zh-CN" altLang="en-US" sz="2200" kern="0">
                <a:solidFill>
                  <a:srgbClr val="000000"/>
                </a:solidFill>
              </a:rPr>
              <a:t>）动态指标</a:t>
            </a:r>
          </a:p>
        </p:txBody>
      </p:sp>
      <p:sp>
        <p:nvSpPr>
          <p:cNvPr id="19" name="Rectangle 9"/>
          <p:cNvSpPr>
            <a:spLocks noChangeArrowheads="1"/>
          </p:cNvSpPr>
          <p:nvPr/>
        </p:nvSpPr>
        <p:spPr bwMode="auto">
          <a:xfrm>
            <a:off x="719138" y="1185863"/>
            <a:ext cx="2636837"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200" kern="0">
                <a:solidFill>
                  <a:srgbClr val="000000"/>
                </a:solidFill>
              </a:rPr>
              <a:t>模型参数</a:t>
            </a:r>
          </a:p>
        </p:txBody>
      </p:sp>
      <p:graphicFrame>
        <p:nvGraphicFramePr>
          <p:cNvPr id="21" name="Object 22"/>
          <p:cNvGraphicFramePr>
            <a:graphicFrameLocks noChangeAspect="1"/>
          </p:cNvGraphicFramePr>
          <p:nvPr/>
        </p:nvGraphicFramePr>
        <p:xfrm>
          <a:off x="1008063" y="1736725"/>
          <a:ext cx="3087687" cy="1187450"/>
        </p:xfrm>
        <a:graphic>
          <a:graphicData uri="http://schemas.openxmlformats.org/presentationml/2006/ole">
            <mc:AlternateContent xmlns:mc="http://schemas.openxmlformats.org/markup-compatibility/2006">
              <mc:Choice xmlns:v="urn:schemas-microsoft-com:vml" Requires="v">
                <p:oleObj spid="_x0000_s48157" name="公式" r:id="rId5" imgW="1739900" imgH="660400" progId="Equation.3">
                  <p:embed/>
                </p:oleObj>
              </mc:Choice>
              <mc:Fallback>
                <p:oleObj name="公式" r:id="rId5" imgW="1739900" imgH="660400" progId="Equation.3">
                  <p:embed/>
                  <p:pic>
                    <p:nvPicPr>
                      <p:cNvPr id="21" name="Object 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8063" y="1736725"/>
                        <a:ext cx="3087687"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4"/>
          <p:cNvGraphicFramePr>
            <a:graphicFrameLocks noChangeAspect="1"/>
          </p:cNvGraphicFramePr>
          <p:nvPr/>
        </p:nvGraphicFramePr>
        <p:xfrm>
          <a:off x="944563" y="2932113"/>
          <a:ext cx="2619375" cy="820737"/>
        </p:xfrm>
        <a:graphic>
          <a:graphicData uri="http://schemas.openxmlformats.org/presentationml/2006/ole">
            <mc:AlternateContent xmlns:mc="http://schemas.openxmlformats.org/markup-compatibility/2006">
              <mc:Choice xmlns:v="urn:schemas-microsoft-com:vml" Requires="v">
                <p:oleObj spid="_x0000_s48158" name="公式" r:id="rId7" imgW="1460500" imgH="457200" progId="Equation.3">
                  <p:embed/>
                </p:oleObj>
              </mc:Choice>
              <mc:Fallback>
                <p:oleObj name="公式" r:id="rId7" imgW="1460500" imgH="457200" progId="Equation.3">
                  <p:embed/>
                  <p:pic>
                    <p:nvPicPr>
                      <p:cNvPr id="22" name="Object 2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4563" y="2932113"/>
                        <a:ext cx="2619375"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5"/>
          <p:cNvGraphicFramePr>
            <a:graphicFrameLocks noChangeAspect="1"/>
          </p:cNvGraphicFramePr>
          <p:nvPr/>
        </p:nvGraphicFramePr>
        <p:xfrm>
          <a:off x="3625850" y="2941638"/>
          <a:ext cx="3575050" cy="774700"/>
        </p:xfrm>
        <a:graphic>
          <a:graphicData uri="http://schemas.openxmlformats.org/presentationml/2006/ole">
            <mc:AlternateContent xmlns:mc="http://schemas.openxmlformats.org/markup-compatibility/2006">
              <mc:Choice xmlns:v="urn:schemas-microsoft-com:vml" Requires="v">
                <p:oleObj spid="_x0000_s48159" name="公式" r:id="rId9" imgW="1993900" imgH="431800" progId="Equation.3">
                  <p:embed/>
                </p:oleObj>
              </mc:Choice>
              <mc:Fallback>
                <p:oleObj name="公式" r:id="rId9" imgW="1993900" imgH="431800" progId="Equation.3">
                  <p:embed/>
                  <p:pic>
                    <p:nvPicPr>
                      <p:cNvPr id="23" name="Object 2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25850" y="2941638"/>
                        <a:ext cx="357505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6"/>
          <p:cNvGraphicFramePr>
            <a:graphicFrameLocks noChangeAspect="1"/>
          </p:cNvGraphicFramePr>
          <p:nvPr/>
        </p:nvGraphicFramePr>
        <p:xfrm>
          <a:off x="2546350" y="1266825"/>
          <a:ext cx="1233488" cy="433388"/>
        </p:xfrm>
        <a:graphic>
          <a:graphicData uri="http://schemas.openxmlformats.org/presentationml/2006/ole">
            <mc:AlternateContent xmlns:mc="http://schemas.openxmlformats.org/markup-compatibility/2006">
              <mc:Choice xmlns:v="urn:schemas-microsoft-com:vml" Requires="v">
                <p:oleObj spid="_x0000_s48160" name="公式" r:id="rId11" imgW="685800" imgH="241300" progId="Equation.3">
                  <p:embed/>
                </p:oleObj>
              </mc:Choice>
              <mc:Fallback>
                <p:oleObj name="公式" r:id="rId11" imgW="685800" imgH="241300" progId="Equation.3">
                  <p:embed/>
                  <p:pic>
                    <p:nvPicPr>
                      <p:cNvPr id="24" name="Object 2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46350" y="1266825"/>
                        <a:ext cx="1233488"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 name="Rectangle 27"/>
          <p:cNvSpPr>
            <a:spLocks noChangeArrowheads="1"/>
          </p:cNvSpPr>
          <p:nvPr/>
        </p:nvSpPr>
        <p:spPr bwMode="auto">
          <a:xfrm>
            <a:off x="719138" y="3838575"/>
            <a:ext cx="2636837"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200" kern="0">
                <a:solidFill>
                  <a:srgbClr val="000000"/>
                </a:solidFill>
              </a:rPr>
              <a:t>电压增益</a:t>
            </a:r>
          </a:p>
        </p:txBody>
      </p:sp>
      <p:graphicFrame>
        <p:nvGraphicFramePr>
          <p:cNvPr id="26" name="Object 28"/>
          <p:cNvGraphicFramePr>
            <a:graphicFrameLocks noChangeAspect="1"/>
          </p:cNvGraphicFramePr>
          <p:nvPr/>
        </p:nvGraphicFramePr>
        <p:xfrm>
          <a:off x="2205038" y="3910013"/>
          <a:ext cx="879475" cy="434975"/>
        </p:xfrm>
        <a:graphic>
          <a:graphicData uri="http://schemas.openxmlformats.org/presentationml/2006/ole">
            <mc:AlternateContent xmlns:mc="http://schemas.openxmlformats.org/markup-compatibility/2006">
              <mc:Choice xmlns:v="urn:schemas-microsoft-com:vml" Requires="v">
                <p:oleObj spid="_x0000_s48161" name="公式" r:id="rId13" imgW="495085" imgH="241195" progId="Equation.3">
                  <p:embed/>
                </p:oleObj>
              </mc:Choice>
              <mc:Fallback>
                <p:oleObj name="公式" r:id="rId13" imgW="495085" imgH="241195" progId="Equation.3">
                  <p:embed/>
                  <p:pic>
                    <p:nvPicPr>
                      <p:cNvPr id="26" name="Object 2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05038" y="3910013"/>
                        <a:ext cx="879475"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9"/>
          <p:cNvGraphicFramePr>
            <a:graphicFrameLocks noChangeAspect="1"/>
          </p:cNvGraphicFramePr>
          <p:nvPr/>
        </p:nvGraphicFramePr>
        <p:xfrm>
          <a:off x="3378200" y="3910013"/>
          <a:ext cx="2389188" cy="433387"/>
        </p:xfrm>
        <a:graphic>
          <a:graphicData uri="http://schemas.openxmlformats.org/presentationml/2006/ole">
            <mc:AlternateContent xmlns:mc="http://schemas.openxmlformats.org/markup-compatibility/2006">
              <mc:Choice xmlns:v="urn:schemas-microsoft-com:vml" Requires="v">
                <p:oleObj spid="_x0000_s48162" name="公式" r:id="rId15" imgW="1346200" imgH="241300" progId="Equation.3">
                  <p:embed/>
                </p:oleObj>
              </mc:Choice>
              <mc:Fallback>
                <p:oleObj name="公式" r:id="rId15" imgW="1346200" imgH="241300" progId="Equation.3">
                  <p:embed/>
                  <p:pic>
                    <p:nvPicPr>
                      <p:cNvPr id="27" name="Object 2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378200" y="3910013"/>
                        <a:ext cx="2389188"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 name="Object 30"/>
          <p:cNvGraphicFramePr>
            <a:graphicFrameLocks noChangeAspect="1"/>
          </p:cNvGraphicFramePr>
          <p:nvPr/>
        </p:nvGraphicFramePr>
        <p:xfrm>
          <a:off x="1150938" y="4497388"/>
          <a:ext cx="977900" cy="798512"/>
        </p:xfrm>
        <a:graphic>
          <a:graphicData uri="http://schemas.openxmlformats.org/presentationml/2006/ole">
            <mc:AlternateContent xmlns:mc="http://schemas.openxmlformats.org/markup-compatibility/2006">
              <mc:Choice xmlns:v="urn:schemas-microsoft-com:vml" Requires="v">
                <p:oleObj spid="_x0000_s48163" name="公式" r:id="rId17" imgW="545863" imgH="444307" progId="Equation.3">
                  <p:embed/>
                </p:oleObj>
              </mc:Choice>
              <mc:Fallback>
                <p:oleObj name="公式" r:id="rId17" imgW="545863" imgH="444307" progId="Equation.3">
                  <p:embed/>
                  <p:pic>
                    <p:nvPicPr>
                      <p:cNvPr id="28" name="Object 3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150938" y="4497388"/>
                        <a:ext cx="977900"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 name="Object 31"/>
          <p:cNvGraphicFramePr>
            <a:graphicFrameLocks noChangeAspect="1"/>
          </p:cNvGraphicFramePr>
          <p:nvPr/>
        </p:nvGraphicFramePr>
        <p:xfrm>
          <a:off x="2195513" y="4473575"/>
          <a:ext cx="3917950" cy="844550"/>
        </p:xfrm>
        <a:graphic>
          <a:graphicData uri="http://schemas.openxmlformats.org/presentationml/2006/ole">
            <mc:AlternateContent xmlns:mc="http://schemas.openxmlformats.org/markup-compatibility/2006">
              <mc:Choice xmlns:v="urn:schemas-microsoft-com:vml" Requires="v">
                <p:oleObj spid="_x0000_s48164" name="公式" r:id="rId19" imgW="2184400" imgH="469900" progId="Equation.3">
                  <p:embed/>
                </p:oleObj>
              </mc:Choice>
              <mc:Fallback>
                <p:oleObj name="公式" r:id="rId19" imgW="2184400" imgH="469900" progId="Equation.3">
                  <p:embed/>
                  <p:pic>
                    <p:nvPicPr>
                      <p:cNvPr id="29" name="Object 3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195513" y="4473575"/>
                        <a:ext cx="3917950"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32"/>
          <p:cNvGraphicFramePr>
            <a:graphicFrameLocks noChangeAspect="1"/>
          </p:cNvGraphicFramePr>
          <p:nvPr/>
        </p:nvGraphicFramePr>
        <p:xfrm>
          <a:off x="6192838" y="4713288"/>
          <a:ext cx="933450" cy="319087"/>
        </p:xfrm>
        <a:graphic>
          <a:graphicData uri="http://schemas.openxmlformats.org/presentationml/2006/ole">
            <mc:AlternateContent xmlns:mc="http://schemas.openxmlformats.org/markup-compatibility/2006">
              <mc:Choice xmlns:v="urn:schemas-microsoft-com:vml" Requires="v">
                <p:oleObj spid="_x0000_s48165" name="公式" r:id="rId21" imgW="520248" imgH="177646" progId="Equation.3">
                  <p:embed/>
                </p:oleObj>
              </mc:Choice>
              <mc:Fallback>
                <p:oleObj name="公式" r:id="rId21" imgW="520248" imgH="177646" progId="Equation.3">
                  <p:embed/>
                  <p:pic>
                    <p:nvPicPr>
                      <p:cNvPr id="30" name="Object 3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192838" y="4713288"/>
                        <a:ext cx="933450"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 name="Object 33"/>
          <p:cNvGraphicFramePr>
            <a:graphicFrameLocks noChangeAspect="1"/>
          </p:cNvGraphicFramePr>
          <p:nvPr/>
        </p:nvGraphicFramePr>
        <p:xfrm>
          <a:off x="1214438" y="5445125"/>
          <a:ext cx="2141537" cy="411163"/>
        </p:xfrm>
        <a:graphic>
          <a:graphicData uri="http://schemas.openxmlformats.org/presentationml/2006/ole">
            <mc:AlternateContent xmlns:mc="http://schemas.openxmlformats.org/markup-compatibility/2006">
              <mc:Choice xmlns:v="urn:schemas-microsoft-com:vml" Requires="v">
                <p:oleObj spid="_x0000_s48166" name="公式" r:id="rId23" imgW="1193800" imgH="228600" progId="Equation.3">
                  <p:embed/>
                </p:oleObj>
              </mc:Choice>
              <mc:Fallback>
                <p:oleObj name="公式" r:id="rId23" imgW="1193800" imgH="228600" progId="Equation.3">
                  <p:embed/>
                  <p:pic>
                    <p:nvPicPr>
                      <p:cNvPr id="31" name="Object 33"/>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214438" y="5445125"/>
                        <a:ext cx="2141537" cy="411163"/>
                      </a:xfrm>
                      <a:prstGeom prst="rect">
                        <a:avLst/>
                      </a:prstGeom>
                      <a:solidFill>
                        <a:srgbClr val="CCFFCC"/>
                      </a:solidFill>
                      <a:ln w="9525">
                        <a:solidFill>
                          <a:srgbClr val="FF6600"/>
                        </a:solidFill>
                        <a:miter lim="800000"/>
                        <a:headEnd/>
                        <a:tailEnd/>
                      </a:ln>
                    </p:spPr>
                  </p:pic>
                </p:oleObj>
              </mc:Fallback>
            </mc:AlternateContent>
          </a:graphicData>
        </a:graphic>
      </p:graphicFrame>
      <p:sp>
        <p:nvSpPr>
          <p:cNvPr id="32" name="Rectangle 34"/>
          <p:cNvSpPr>
            <a:spLocks noChangeArrowheads="1"/>
          </p:cNvSpPr>
          <p:nvPr/>
        </p:nvSpPr>
        <p:spPr bwMode="auto">
          <a:xfrm>
            <a:off x="3625850" y="5408613"/>
            <a:ext cx="3862388"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200" kern="0">
                <a:solidFill>
                  <a:srgbClr val="000000"/>
                </a:solidFill>
              </a:rPr>
              <a:t>经常当作公式使用</a:t>
            </a:r>
          </a:p>
        </p:txBody>
      </p:sp>
      <p:sp>
        <p:nvSpPr>
          <p:cNvPr id="78865" name="Rectangle 18">
            <a:hlinkClick r:id="rId25" action="ppaction://hlinksldjump"/>
          </p:cNvPr>
          <p:cNvSpPr>
            <a:spLocks noChangeArrowheads="1"/>
          </p:cNvSpPr>
          <p:nvPr/>
        </p:nvSpPr>
        <p:spPr bwMode="auto">
          <a:xfrm>
            <a:off x="773113" y="131763"/>
            <a:ext cx="4310062"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700" b="1">
                <a:solidFill>
                  <a:srgbClr val="800000"/>
                </a:solidFill>
                <a:latin typeface="Arial Narrow" panose="020B0606020202030204" pitchFamily="34" charset="0"/>
                <a:ea typeface="黑体" panose="02010609060101010101" pitchFamily="49" charset="-122"/>
              </a:rPr>
              <a:t>例</a:t>
            </a:r>
            <a:r>
              <a:rPr lang="en-US" altLang="zh-CN" sz="2700" b="1">
                <a:solidFill>
                  <a:srgbClr val="800000"/>
                </a:solidFill>
                <a:latin typeface="Arial Narrow" panose="020B0606020202030204" pitchFamily="34" charset="0"/>
                <a:ea typeface="黑体" panose="02010609060101010101" pitchFamily="49" charset="-122"/>
              </a:rPr>
              <a:t>4.4.1</a:t>
            </a:r>
          </a:p>
        </p:txBody>
      </p:sp>
      <p:sp>
        <p:nvSpPr>
          <p:cNvPr id="34" name="Rectangle 52"/>
          <p:cNvSpPr>
            <a:spLocks noChangeArrowheads="1"/>
          </p:cNvSpPr>
          <p:nvPr/>
        </p:nvSpPr>
        <p:spPr bwMode="auto">
          <a:xfrm>
            <a:off x="2225675" y="115888"/>
            <a:ext cx="15827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defRPr/>
            </a:pPr>
            <a:r>
              <a:rPr kumimoji="1" lang="en-US" altLang="zh-CN" sz="2200" i="1" kern="0" dirty="0">
                <a:solidFill>
                  <a:srgbClr val="000000"/>
                </a:solidFill>
                <a:latin typeface="Times New Roman" pitchFamily="18" charset="0"/>
                <a:ea typeface="华康简宋" charset="-122"/>
              </a:rPr>
              <a:t>V</a:t>
            </a:r>
            <a:r>
              <a:rPr kumimoji="1" lang="en-US" altLang="zh-CN" sz="2200" kern="0" baseline="-30000" dirty="0">
                <a:solidFill>
                  <a:srgbClr val="000000"/>
                </a:solidFill>
                <a:latin typeface="Times New Roman" pitchFamily="18" charset="0"/>
                <a:ea typeface="华康简宋" charset="-122"/>
              </a:rPr>
              <a:t>TN</a:t>
            </a:r>
            <a:r>
              <a:rPr kumimoji="1" lang="en-US" altLang="zh-CN" sz="2200" kern="0" dirty="0">
                <a:solidFill>
                  <a:srgbClr val="000000"/>
                </a:solidFill>
                <a:latin typeface="Times New Roman" pitchFamily="18" charset="0"/>
              </a:rPr>
              <a:t>=1V</a:t>
            </a:r>
            <a:endParaRPr lang="en-US" altLang="zh-CN" sz="2200" kern="0" dirty="0">
              <a:solidFill>
                <a:srgbClr val="000000"/>
              </a:solidFill>
            </a:endParaRPr>
          </a:p>
        </p:txBody>
      </p:sp>
      <p:graphicFrame>
        <p:nvGraphicFramePr>
          <p:cNvPr id="78867" name="Object 54"/>
          <p:cNvGraphicFramePr>
            <a:graphicFrameLocks noChangeAspect="1"/>
          </p:cNvGraphicFramePr>
          <p:nvPr/>
        </p:nvGraphicFramePr>
        <p:xfrm>
          <a:off x="3600450" y="188913"/>
          <a:ext cx="1936750" cy="411162"/>
        </p:xfrm>
        <a:graphic>
          <a:graphicData uri="http://schemas.openxmlformats.org/presentationml/2006/ole">
            <mc:AlternateContent xmlns:mc="http://schemas.openxmlformats.org/markup-compatibility/2006">
              <mc:Choice xmlns:v="urn:schemas-microsoft-com:vml" Requires="v">
                <p:oleObj spid="_x0000_s48167" name="公式" r:id="rId26" imgW="1079500" imgH="228600" progId="Equation.3">
                  <p:embed/>
                </p:oleObj>
              </mc:Choice>
              <mc:Fallback>
                <p:oleObj name="公式" r:id="rId26" imgW="1079500" imgH="228600" progId="Equation.3">
                  <p:embed/>
                  <p:pic>
                    <p:nvPicPr>
                      <p:cNvPr id="78867" name="Object 54"/>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600450" y="188913"/>
                        <a:ext cx="19367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8868" name="Object 56"/>
          <p:cNvGraphicFramePr>
            <a:graphicFrameLocks noChangeAspect="1"/>
          </p:cNvGraphicFramePr>
          <p:nvPr/>
        </p:nvGraphicFramePr>
        <p:xfrm>
          <a:off x="5753100" y="188913"/>
          <a:ext cx="1411288" cy="366712"/>
        </p:xfrm>
        <a:graphic>
          <a:graphicData uri="http://schemas.openxmlformats.org/presentationml/2006/ole">
            <mc:AlternateContent xmlns:mc="http://schemas.openxmlformats.org/markup-compatibility/2006">
              <mc:Choice xmlns:v="urn:schemas-microsoft-com:vml" Requires="v">
                <p:oleObj spid="_x0000_s48168" name="公式" r:id="rId28" imgW="787058" imgH="203112" progId="Equation.3">
                  <p:embed/>
                </p:oleObj>
              </mc:Choice>
              <mc:Fallback>
                <p:oleObj name="公式" r:id="rId28" imgW="787058" imgH="203112" progId="Equation.3">
                  <p:embed/>
                  <p:pic>
                    <p:nvPicPr>
                      <p:cNvPr id="78868" name="Object 56"/>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5753100" y="188913"/>
                        <a:ext cx="14112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1261120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strips(downRight)">
                                      <p:cBhvr>
                                        <p:cTn id="7" dur="500"/>
                                        <p:tgtEl>
                                          <p:spTgt spid="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strips(downRight)">
                                      <p:cBhvr>
                                        <p:cTn id="12" dur="500"/>
                                        <p:tgtEl>
                                          <p:spTgt spid="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strips(downRight)">
                                      <p:cBhvr>
                                        <p:cTn id="17" dur="500"/>
                                        <p:tgtEl>
                                          <p:spTgt spid="2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strips(downRight)">
                                      <p:cBhvr>
                                        <p:cTn id="22" dur="500"/>
                                        <p:tgtEl>
                                          <p:spTgt spid="2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strips(downRight)">
                                      <p:cBhvr>
                                        <p:cTn id="27" dur="500"/>
                                        <p:tgtEl>
                                          <p:spTgt spid="2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strips(downRight)">
                                      <p:cBhvr>
                                        <p:cTn id="32" dur="500"/>
                                        <p:tgtEl>
                                          <p:spTgt spid="2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strips(downRight)">
                                      <p:cBhvr>
                                        <p:cTn id="37" dur="500"/>
                                        <p:tgtEl>
                                          <p:spTgt spid="2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strips(downRight)">
                                      <p:cBhvr>
                                        <p:cTn id="42" dur="500"/>
                                        <p:tgtEl>
                                          <p:spTgt spid="27"/>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strips(downRight)">
                                      <p:cBhvr>
                                        <p:cTn id="47" dur="500"/>
                                        <p:tgtEl>
                                          <p:spTgt spid="2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nodeType="click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strips(downRight)">
                                      <p:cBhvr>
                                        <p:cTn id="52" dur="500"/>
                                        <p:tgtEl>
                                          <p:spTgt spid="29"/>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nodeType="click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strips(downRight)">
                                      <p:cBhvr>
                                        <p:cTn id="57" dur="500"/>
                                        <p:tgtEl>
                                          <p:spTgt spid="30"/>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8" presetClass="entr" presetSubtype="6"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strips(downRight)">
                                      <p:cBhvr>
                                        <p:cTn id="62" dur="500"/>
                                        <p:tgtEl>
                                          <p:spTgt spid="31"/>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8" presetClass="entr" presetSubtype="6"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strips(downRight)">
                                      <p:cBhvr>
                                        <p:cTn id="6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5" grpId="0"/>
      <p:bldP spid="3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7"/>
          <p:cNvSpPr>
            <a:spLocks noChangeArrowheads="1"/>
          </p:cNvSpPr>
          <p:nvPr/>
        </p:nvSpPr>
        <p:spPr bwMode="auto">
          <a:xfrm>
            <a:off x="539750" y="692150"/>
            <a:ext cx="41767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defRPr/>
            </a:pPr>
            <a:r>
              <a:rPr lang="zh-CN" altLang="en-US" sz="2200" kern="0">
                <a:solidFill>
                  <a:srgbClr val="000000"/>
                </a:solidFill>
              </a:rPr>
              <a:t>解：（</a:t>
            </a:r>
            <a:r>
              <a:rPr lang="en-US" altLang="zh-CN" sz="2200" kern="0">
                <a:solidFill>
                  <a:srgbClr val="000000"/>
                </a:solidFill>
              </a:rPr>
              <a:t>2</a:t>
            </a:r>
            <a:r>
              <a:rPr lang="zh-CN" altLang="en-US" sz="2200" kern="0">
                <a:solidFill>
                  <a:srgbClr val="000000"/>
                </a:solidFill>
              </a:rPr>
              <a:t>）动态指标</a:t>
            </a:r>
          </a:p>
        </p:txBody>
      </p:sp>
      <p:sp>
        <p:nvSpPr>
          <p:cNvPr id="22" name="Rectangle 9"/>
          <p:cNvSpPr>
            <a:spLocks noChangeArrowheads="1"/>
          </p:cNvSpPr>
          <p:nvPr/>
        </p:nvSpPr>
        <p:spPr bwMode="auto">
          <a:xfrm>
            <a:off x="719138" y="1185863"/>
            <a:ext cx="2636837"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200" kern="0">
                <a:solidFill>
                  <a:srgbClr val="000000"/>
                </a:solidFill>
              </a:rPr>
              <a:t>输入电阻</a:t>
            </a:r>
          </a:p>
        </p:txBody>
      </p:sp>
      <p:graphicFrame>
        <p:nvGraphicFramePr>
          <p:cNvPr id="23" name="Object 19"/>
          <p:cNvGraphicFramePr>
            <a:graphicFrameLocks noChangeAspect="1"/>
          </p:cNvGraphicFramePr>
          <p:nvPr/>
        </p:nvGraphicFramePr>
        <p:xfrm>
          <a:off x="1108075" y="1622425"/>
          <a:ext cx="2254250" cy="798513"/>
        </p:xfrm>
        <a:graphic>
          <a:graphicData uri="http://schemas.openxmlformats.org/presentationml/2006/ole">
            <mc:AlternateContent xmlns:mc="http://schemas.openxmlformats.org/markup-compatibility/2006">
              <mc:Choice xmlns:v="urn:schemas-microsoft-com:vml" Requires="v">
                <p:oleObj spid="_x0000_s49170" name="公式" r:id="rId3" imgW="1256755" imgH="444307" progId="Equation.3">
                  <p:embed/>
                </p:oleObj>
              </mc:Choice>
              <mc:Fallback>
                <p:oleObj name="公式" r:id="rId3" imgW="1256755" imgH="444307" progId="Equation.3">
                  <p:embed/>
                  <p:pic>
                    <p:nvPicPr>
                      <p:cNvPr id="23" name="Object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8075" y="1622425"/>
                        <a:ext cx="2254250"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 name="Rectangle 25"/>
          <p:cNvSpPr>
            <a:spLocks noChangeArrowheads="1"/>
          </p:cNvSpPr>
          <p:nvPr/>
        </p:nvSpPr>
        <p:spPr bwMode="auto">
          <a:xfrm>
            <a:off x="719138" y="3608388"/>
            <a:ext cx="2636837"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200" kern="0">
                <a:solidFill>
                  <a:srgbClr val="000000"/>
                </a:solidFill>
              </a:rPr>
              <a:t>输出电阻</a:t>
            </a:r>
          </a:p>
        </p:txBody>
      </p:sp>
      <p:graphicFrame>
        <p:nvGraphicFramePr>
          <p:cNvPr id="25" name="Object 26"/>
          <p:cNvGraphicFramePr>
            <a:graphicFrameLocks noChangeAspect="1"/>
          </p:cNvGraphicFramePr>
          <p:nvPr/>
        </p:nvGraphicFramePr>
        <p:xfrm>
          <a:off x="1258888" y="4146550"/>
          <a:ext cx="820737" cy="433388"/>
        </p:xfrm>
        <a:graphic>
          <a:graphicData uri="http://schemas.openxmlformats.org/presentationml/2006/ole">
            <mc:AlternateContent xmlns:mc="http://schemas.openxmlformats.org/markup-compatibility/2006">
              <mc:Choice xmlns:v="urn:schemas-microsoft-com:vml" Requires="v">
                <p:oleObj spid="_x0000_s49171" name="公式" r:id="rId5" imgW="457200" imgH="241300" progId="Equation.3">
                  <p:embed/>
                </p:oleObj>
              </mc:Choice>
              <mc:Fallback>
                <p:oleObj name="公式" r:id="rId5" imgW="457200" imgH="241300" progId="Equation.3">
                  <p:embed/>
                  <p:pic>
                    <p:nvPicPr>
                      <p:cNvPr id="25" name="Object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8888" y="4146550"/>
                        <a:ext cx="820737"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 name="Object 39"/>
          <p:cNvGraphicFramePr>
            <a:graphicFrameLocks noChangeAspect="1"/>
          </p:cNvGraphicFramePr>
          <p:nvPr/>
        </p:nvGraphicFramePr>
        <p:xfrm>
          <a:off x="792163" y="4613275"/>
          <a:ext cx="2003425" cy="798513"/>
        </p:xfrm>
        <a:graphic>
          <a:graphicData uri="http://schemas.openxmlformats.org/presentationml/2006/ole">
            <mc:AlternateContent xmlns:mc="http://schemas.openxmlformats.org/markup-compatibility/2006">
              <mc:Choice xmlns:v="urn:schemas-microsoft-com:vml" Requires="v">
                <p:oleObj spid="_x0000_s49172" name="公式" r:id="rId7" imgW="1117115" imgH="444307" progId="Equation.3">
                  <p:embed/>
                </p:oleObj>
              </mc:Choice>
              <mc:Fallback>
                <p:oleObj name="公式" r:id="rId7" imgW="1117115" imgH="444307" progId="Equation.3">
                  <p:embed/>
                  <p:pic>
                    <p:nvPicPr>
                      <p:cNvPr id="29" name="Object 3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2163" y="4613275"/>
                        <a:ext cx="2003425"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Object 43"/>
          <p:cNvGraphicFramePr>
            <a:graphicFrameLocks noChangeAspect="1"/>
          </p:cNvGraphicFramePr>
          <p:nvPr/>
        </p:nvGraphicFramePr>
        <p:xfrm>
          <a:off x="2781300" y="4806950"/>
          <a:ext cx="595313" cy="412750"/>
        </p:xfrm>
        <a:graphic>
          <a:graphicData uri="http://schemas.openxmlformats.org/presentationml/2006/ole">
            <mc:AlternateContent xmlns:mc="http://schemas.openxmlformats.org/markup-compatibility/2006">
              <mc:Choice xmlns:v="urn:schemas-microsoft-com:vml" Requires="v">
                <p:oleObj spid="_x0000_s49173" name="公式" r:id="rId9" imgW="330200" imgH="228600" progId="Equation.3">
                  <p:embed/>
                </p:oleObj>
              </mc:Choice>
              <mc:Fallback>
                <p:oleObj name="公式" r:id="rId9" imgW="330200" imgH="228600" progId="Equation.3">
                  <p:embed/>
                  <p:pic>
                    <p:nvPicPr>
                      <p:cNvPr id="33" name="Object 4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81300" y="4806950"/>
                        <a:ext cx="595313"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 name="Rectangle 44"/>
          <p:cNvSpPr>
            <a:spLocks noChangeArrowheads="1"/>
          </p:cNvSpPr>
          <p:nvPr/>
        </p:nvSpPr>
        <p:spPr bwMode="auto">
          <a:xfrm>
            <a:off x="3376613" y="1736725"/>
            <a:ext cx="1152525"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200" b="1">
                <a:solidFill>
                  <a:srgbClr val="000000"/>
                </a:solidFill>
                <a:latin typeface="Times New Roman" panose="02020603050405020304" pitchFamily="18" charset="0"/>
                <a:ea typeface="楷体_GB2312" pitchFamily="49" charset="-122"/>
              </a:rPr>
              <a:t>=24 k</a:t>
            </a:r>
            <a:r>
              <a:rPr lang="en-US" altLang="zh-CN" sz="2200" b="1">
                <a:solidFill>
                  <a:srgbClr val="000000"/>
                </a:solidFill>
                <a:latin typeface="Times New Roman" panose="02020603050405020304" pitchFamily="18" charset="0"/>
                <a:ea typeface="楷体_GB2312" pitchFamily="49" charset="-122"/>
                <a:sym typeface="Symbol" panose="05050102010706020507" pitchFamily="18" charset="2"/>
              </a:rPr>
              <a:t></a:t>
            </a:r>
          </a:p>
        </p:txBody>
      </p:sp>
      <p:sp>
        <p:nvSpPr>
          <p:cNvPr id="35" name="Rectangle 45"/>
          <p:cNvSpPr>
            <a:spLocks noChangeArrowheads="1"/>
          </p:cNvSpPr>
          <p:nvPr/>
        </p:nvSpPr>
        <p:spPr bwMode="auto">
          <a:xfrm>
            <a:off x="1223963" y="5445125"/>
            <a:ext cx="1152525"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200" b="1">
                <a:solidFill>
                  <a:srgbClr val="000000"/>
                </a:solidFill>
                <a:latin typeface="Times New Roman" panose="02020603050405020304" pitchFamily="18" charset="0"/>
                <a:ea typeface="楷体_GB2312" pitchFamily="49" charset="-122"/>
              </a:rPr>
              <a:t>=3.9 k</a:t>
            </a:r>
            <a:r>
              <a:rPr lang="en-US" altLang="zh-CN" sz="2200" b="1">
                <a:solidFill>
                  <a:srgbClr val="000000"/>
                </a:solidFill>
                <a:latin typeface="Times New Roman" panose="02020603050405020304" pitchFamily="18" charset="0"/>
                <a:ea typeface="楷体_GB2312" pitchFamily="49" charset="-122"/>
                <a:sym typeface="Symbol" panose="05050102010706020507" pitchFamily="18" charset="2"/>
              </a:rPr>
              <a:t></a:t>
            </a:r>
          </a:p>
        </p:txBody>
      </p:sp>
      <p:sp>
        <p:nvSpPr>
          <p:cNvPr id="36" name="Text Box 46"/>
          <p:cNvSpPr txBox="1">
            <a:spLocks noChangeArrowheads="1"/>
          </p:cNvSpPr>
          <p:nvPr/>
        </p:nvSpPr>
        <p:spPr bwMode="auto">
          <a:xfrm>
            <a:off x="528638" y="2420938"/>
            <a:ext cx="3683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spcBef>
                <a:spcPct val="50000"/>
              </a:spcBef>
            </a:pPr>
            <a:r>
              <a:rPr kumimoji="1" lang="en-US" altLang="zh-CN" sz="2000" b="1">
                <a:solidFill>
                  <a:srgbClr val="FF0000"/>
                </a:solidFill>
                <a:latin typeface="黑体" panose="02010609060101010101" pitchFamily="49" charset="-122"/>
                <a:ea typeface="黑体" panose="02010609060101010101" pitchFamily="49" charset="-122"/>
                <a:sym typeface="Symbol" panose="05050102010706020507" pitchFamily="18" charset="2"/>
              </a:rPr>
              <a:t>    </a:t>
            </a:r>
            <a:r>
              <a:rPr kumimoji="1" lang="zh-CN" altLang="en-US" sz="2000" b="1">
                <a:solidFill>
                  <a:srgbClr val="FF0000"/>
                </a:solidFill>
                <a:latin typeface="黑体" panose="02010609060101010101" pitchFamily="49" charset="-122"/>
                <a:ea typeface="黑体" panose="02010609060101010101" pitchFamily="49" charset="-122"/>
                <a:sym typeface="Symbol" panose="05050102010706020507" pitchFamily="18" charset="2"/>
              </a:rPr>
              <a:t>受静态偏置电路的影响，栅极绝缘的特性并未充分表现出来</a:t>
            </a:r>
            <a:endParaRPr kumimoji="1" lang="zh-CN" altLang="en-US" sz="2000" b="1">
              <a:solidFill>
                <a:srgbClr val="FF0000"/>
              </a:solidFill>
              <a:latin typeface="黑体" panose="02010609060101010101" pitchFamily="49" charset="-122"/>
              <a:ea typeface="黑体" panose="02010609060101010101" pitchFamily="49" charset="-122"/>
            </a:endParaRPr>
          </a:p>
        </p:txBody>
      </p:sp>
      <p:sp>
        <p:nvSpPr>
          <p:cNvPr id="79884" name="Rectangle 18">
            <a:hlinkClick r:id="rId11" action="ppaction://hlinksldjump"/>
          </p:cNvPr>
          <p:cNvSpPr>
            <a:spLocks noChangeArrowheads="1"/>
          </p:cNvSpPr>
          <p:nvPr/>
        </p:nvSpPr>
        <p:spPr bwMode="auto">
          <a:xfrm>
            <a:off x="773113" y="131763"/>
            <a:ext cx="4310062"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700" b="1">
                <a:solidFill>
                  <a:srgbClr val="800000"/>
                </a:solidFill>
                <a:latin typeface="Arial Narrow" panose="020B0606020202030204" pitchFamily="34" charset="0"/>
                <a:ea typeface="黑体" panose="02010609060101010101" pitchFamily="49" charset="-122"/>
              </a:rPr>
              <a:t>例</a:t>
            </a:r>
            <a:r>
              <a:rPr lang="en-US" altLang="zh-CN" sz="2700" b="1">
                <a:solidFill>
                  <a:srgbClr val="800000"/>
                </a:solidFill>
                <a:latin typeface="Arial Narrow" panose="020B0606020202030204" pitchFamily="34" charset="0"/>
                <a:ea typeface="黑体" panose="02010609060101010101" pitchFamily="49" charset="-122"/>
              </a:rPr>
              <a:t>4.4.1</a:t>
            </a:r>
          </a:p>
        </p:txBody>
      </p:sp>
      <p:sp>
        <p:nvSpPr>
          <p:cNvPr id="39" name="Rectangle 52"/>
          <p:cNvSpPr>
            <a:spLocks noChangeArrowheads="1"/>
          </p:cNvSpPr>
          <p:nvPr/>
        </p:nvSpPr>
        <p:spPr bwMode="auto">
          <a:xfrm>
            <a:off x="2225675" y="115888"/>
            <a:ext cx="15827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defRPr/>
            </a:pPr>
            <a:r>
              <a:rPr kumimoji="1" lang="en-US" altLang="zh-CN" sz="2200" i="1" kern="0" dirty="0">
                <a:solidFill>
                  <a:srgbClr val="000000"/>
                </a:solidFill>
                <a:latin typeface="Times New Roman" pitchFamily="18" charset="0"/>
                <a:ea typeface="华康简宋" charset="-122"/>
              </a:rPr>
              <a:t>V</a:t>
            </a:r>
            <a:r>
              <a:rPr kumimoji="1" lang="en-US" altLang="zh-CN" sz="2200" kern="0" baseline="-30000" dirty="0">
                <a:solidFill>
                  <a:srgbClr val="000000"/>
                </a:solidFill>
                <a:latin typeface="Times New Roman" pitchFamily="18" charset="0"/>
                <a:ea typeface="华康简宋" charset="-122"/>
              </a:rPr>
              <a:t>TN</a:t>
            </a:r>
            <a:r>
              <a:rPr kumimoji="1" lang="en-US" altLang="zh-CN" sz="2200" kern="0" dirty="0">
                <a:solidFill>
                  <a:srgbClr val="000000"/>
                </a:solidFill>
                <a:latin typeface="Times New Roman" pitchFamily="18" charset="0"/>
              </a:rPr>
              <a:t>=1V</a:t>
            </a:r>
            <a:endParaRPr lang="en-US" altLang="zh-CN" sz="2200" kern="0" dirty="0">
              <a:solidFill>
                <a:srgbClr val="000000"/>
              </a:solidFill>
            </a:endParaRPr>
          </a:p>
        </p:txBody>
      </p:sp>
      <p:graphicFrame>
        <p:nvGraphicFramePr>
          <p:cNvPr id="79886" name="Object 54"/>
          <p:cNvGraphicFramePr>
            <a:graphicFrameLocks noChangeAspect="1"/>
          </p:cNvGraphicFramePr>
          <p:nvPr/>
        </p:nvGraphicFramePr>
        <p:xfrm>
          <a:off x="3600450" y="188913"/>
          <a:ext cx="1936750" cy="411162"/>
        </p:xfrm>
        <a:graphic>
          <a:graphicData uri="http://schemas.openxmlformats.org/presentationml/2006/ole">
            <mc:AlternateContent xmlns:mc="http://schemas.openxmlformats.org/markup-compatibility/2006">
              <mc:Choice xmlns:v="urn:schemas-microsoft-com:vml" Requires="v">
                <p:oleObj spid="_x0000_s49174" name="公式" r:id="rId12" imgW="1079500" imgH="228600" progId="Equation.3">
                  <p:embed/>
                </p:oleObj>
              </mc:Choice>
              <mc:Fallback>
                <p:oleObj name="公式" r:id="rId12" imgW="1079500" imgH="228600" progId="Equation.3">
                  <p:embed/>
                  <p:pic>
                    <p:nvPicPr>
                      <p:cNvPr id="79886" name="Object 5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00450" y="188913"/>
                        <a:ext cx="19367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9887" name="Object 56"/>
          <p:cNvGraphicFramePr>
            <a:graphicFrameLocks noChangeAspect="1"/>
          </p:cNvGraphicFramePr>
          <p:nvPr/>
        </p:nvGraphicFramePr>
        <p:xfrm>
          <a:off x="5753100" y="188913"/>
          <a:ext cx="1411288" cy="366712"/>
        </p:xfrm>
        <a:graphic>
          <a:graphicData uri="http://schemas.openxmlformats.org/presentationml/2006/ole">
            <mc:AlternateContent xmlns:mc="http://schemas.openxmlformats.org/markup-compatibility/2006">
              <mc:Choice xmlns:v="urn:schemas-microsoft-com:vml" Requires="v">
                <p:oleObj spid="_x0000_s49175" name="公式" r:id="rId14" imgW="787058" imgH="203112" progId="Equation.3">
                  <p:embed/>
                </p:oleObj>
              </mc:Choice>
              <mc:Fallback>
                <p:oleObj name="公式" r:id="rId14" imgW="787058" imgH="203112" progId="Equation.3">
                  <p:embed/>
                  <p:pic>
                    <p:nvPicPr>
                      <p:cNvPr id="79887" name="Object 5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753100" y="188913"/>
                        <a:ext cx="14112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9888" name="对象 1"/>
          <p:cNvGraphicFramePr>
            <a:graphicFrameLocks noChangeAspect="1"/>
          </p:cNvGraphicFramePr>
          <p:nvPr/>
        </p:nvGraphicFramePr>
        <p:xfrm>
          <a:off x="4716463" y="836613"/>
          <a:ext cx="4144962" cy="2265362"/>
        </p:xfrm>
        <a:graphic>
          <a:graphicData uri="http://schemas.openxmlformats.org/presentationml/2006/ole">
            <mc:AlternateContent xmlns:mc="http://schemas.openxmlformats.org/markup-compatibility/2006">
              <mc:Choice xmlns:v="urn:schemas-microsoft-com:vml" Requires="v">
                <p:oleObj spid="_x0000_s49176" name="Picture" r:id="rId16" imgW="2302764" imgH="1258824" progId="Word.Picture.8">
                  <p:embed/>
                </p:oleObj>
              </mc:Choice>
              <mc:Fallback>
                <p:oleObj name="Picture" r:id="rId16" imgW="2302764" imgH="1258824" progId="Word.Picture.8">
                  <p:embed/>
                  <p:pic>
                    <p:nvPicPr>
                      <p:cNvPr id="79888" name="对象 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716463" y="836613"/>
                        <a:ext cx="4144962" cy="226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9889" name="Rectangle 25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graphicFrame>
        <p:nvGraphicFramePr>
          <p:cNvPr id="4" name="对象 3"/>
          <p:cNvGraphicFramePr>
            <a:graphicFrameLocks noChangeAspect="1"/>
          </p:cNvGraphicFramePr>
          <p:nvPr/>
        </p:nvGraphicFramePr>
        <p:xfrm>
          <a:off x="3851275" y="3402013"/>
          <a:ext cx="4957763" cy="2259012"/>
        </p:xfrm>
        <a:graphic>
          <a:graphicData uri="http://schemas.openxmlformats.org/presentationml/2006/ole">
            <mc:AlternateContent xmlns:mc="http://schemas.openxmlformats.org/markup-compatibility/2006">
              <mc:Choice xmlns:v="urn:schemas-microsoft-com:vml" Requires="v">
                <p:oleObj spid="_x0000_s49177" name="Picture" r:id="rId18" imgW="2753850" imgH="1255208" progId="Word.Picture.8">
                  <p:embed/>
                </p:oleObj>
              </mc:Choice>
              <mc:Fallback>
                <p:oleObj name="Picture" r:id="rId18" imgW="2753850" imgH="1255208" progId="Word.Picture.8">
                  <p:embed/>
                  <p:pic>
                    <p:nvPicPr>
                      <p:cNvPr id="4" name="对象 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851275" y="3402013"/>
                        <a:ext cx="4957763" cy="225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0890502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strips(downRight)">
                                      <p:cBhvr>
                                        <p:cTn id="7" dur="500"/>
                                        <p:tgtEl>
                                          <p:spTgt spid="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strips(downRight)">
                                      <p:cBhvr>
                                        <p:cTn id="12" dur="500"/>
                                        <p:tgtEl>
                                          <p:spTgt spid="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strips(downRight)">
                                      <p:cBhvr>
                                        <p:cTn id="17" dur="500"/>
                                        <p:tgtEl>
                                          <p:spTgt spid="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strips(downRight)">
                                      <p:cBhvr>
                                        <p:cTn id="22" dur="500"/>
                                        <p:tgtEl>
                                          <p:spTgt spid="3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strips(downRight)">
                                      <p:cBhvr>
                                        <p:cTn id="27" dur="500"/>
                                        <p:tgtEl>
                                          <p:spTgt spid="2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up)">
                                      <p:cBhvr>
                                        <p:cTn id="32" dur="500"/>
                                        <p:tgtEl>
                                          <p:spTgt spid="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strips(downRight)">
                                      <p:cBhvr>
                                        <p:cTn id="37" dur="500"/>
                                        <p:tgtEl>
                                          <p:spTgt spid="2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strips(downRight)">
                                      <p:cBhvr>
                                        <p:cTn id="42" dur="500"/>
                                        <p:tgtEl>
                                          <p:spTgt spid="2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nodeType="click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strips(downRight)">
                                      <p:cBhvr>
                                        <p:cTn id="47" dur="500"/>
                                        <p:tgtEl>
                                          <p:spTgt spid="3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strips(downRight)">
                                      <p:cBhvr>
                                        <p:cTn id="5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34" grpId="0"/>
      <p:bldP spid="35" grpId="0"/>
      <p:bldP spid="36" grpId="0"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327150" y="476250"/>
            <a:ext cx="6340475" cy="1223963"/>
          </a:xfrm>
        </p:spPr>
        <p:txBody>
          <a:bodyPr rtlCol="0">
            <a:noAutofit/>
          </a:bodyPr>
          <a:lstStyle/>
          <a:p>
            <a:pPr fontAlgn="auto">
              <a:spcAft>
                <a:spcPts val="0"/>
              </a:spcAft>
              <a:defRPr/>
            </a:pPr>
            <a:r>
              <a:rPr lang="en-US" altLang="zh-CN" sz="4800" dirty="0"/>
              <a:t>5.4  </a:t>
            </a:r>
            <a:r>
              <a:rPr lang="zh-CN" altLang="en-US" sz="4800" dirty="0"/>
              <a:t>放大电路静态工作点的稳定问题</a:t>
            </a:r>
          </a:p>
        </p:txBody>
      </p:sp>
      <p:sp>
        <p:nvSpPr>
          <p:cNvPr id="64515" name="副标题 2"/>
          <p:cNvSpPr>
            <a:spLocks noGrp="1"/>
          </p:cNvSpPr>
          <p:nvPr>
            <p:ph type="subTitle" idx="1"/>
          </p:nvPr>
        </p:nvSpPr>
        <p:spPr>
          <a:xfrm>
            <a:off x="1371600" y="1989138"/>
            <a:ext cx="6400800" cy="3649662"/>
          </a:xfrm>
        </p:spPr>
        <p:txBody>
          <a:bodyPr>
            <a:normAutofit/>
          </a:bodyPr>
          <a:lstStyle/>
          <a:p>
            <a:endParaRPr lang="en-US" altLang="zh-CN" sz="3200" dirty="0"/>
          </a:p>
          <a:p>
            <a:r>
              <a:rPr lang="en-US" altLang="zh-CN" sz="3200" dirty="0"/>
              <a:t>5.4.1   </a:t>
            </a:r>
            <a:r>
              <a:rPr lang="zh-CN" altLang="en-US" sz="3200" dirty="0"/>
              <a:t>温度对静态工作点的影响</a:t>
            </a:r>
          </a:p>
          <a:p>
            <a:r>
              <a:rPr lang="en-US" altLang="zh-CN" sz="3200" dirty="0"/>
              <a:t>5.4.2   </a:t>
            </a:r>
            <a:r>
              <a:rPr lang="zh-CN" altLang="en-US" sz="3200" dirty="0"/>
              <a:t>射极偏置电路</a:t>
            </a:r>
          </a:p>
        </p:txBody>
      </p:sp>
    </p:spTree>
    <p:extLst>
      <p:ext uri="{BB962C8B-B14F-4D97-AF65-F5344CB8AC3E}">
        <p14:creationId xmlns:p14="http://schemas.microsoft.com/office/powerpoint/2010/main" val="26118221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标题 1"/>
          <p:cNvSpPr>
            <a:spLocks noGrp="1"/>
          </p:cNvSpPr>
          <p:nvPr>
            <p:ph type="title"/>
          </p:nvPr>
        </p:nvSpPr>
        <p:spPr>
          <a:xfrm>
            <a:off x="701675" y="71438"/>
            <a:ext cx="7888288" cy="646112"/>
          </a:xfrm>
        </p:spPr>
        <p:txBody>
          <a:bodyPr/>
          <a:lstStyle/>
          <a:p>
            <a:r>
              <a:rPr lang="en-US" altLang="zh-CN"/>
              <a:t>5.4.1  </a:t>
            </a:r>
            <a:r>
              <a:rPr lang="zh-CN" altLang="en-US"/>
              <a:t>温度对静态工作点的影响</a:t>
            </a:r>
          </a:p>
        </p:txBody>
      </p:sp>
      <p:sp>
        <p:nvSpPr>
          <p:cNvPr id="65539" name="Rectangle 13"/>
          <p:cNvSpPr>
            <a:spLocks noChangeArrowheads="1"/>
          </p:cNvSpPr>
          <p:nvPr/>
        </p:nvSpPr>
        <p:spPr bwMode="auto">
          <a:xfrm>
            <a:off x="576263" y="765175"/>
            <a:ext cx="6386512" cy="60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40000"/>
              </a:lnSpc>
            </a:pPr>
            <a:r>
              <a:rPr kumimoji="1" lang="en-US" altLang="zh-CN" sz="2400" b="1">
                <a:solidFill>
                  <a:srgbClr val="000000"/>
                </a:solidFill>
                <a:latin typeface="Times New Roman" panose="02020603050405020304" pitchFamily="18" charset="0"/>
                <a:ea typeface="华康简宋"/>
                <a:cs typeface="华康简宋"/>
              </a:rPr>
              <a:t>5.1</a:t>
            </a:r>
            <a:r>
              <a:rPr kumimoji="1" lang="zh-CN" altLang="en-US" sz="2400" b="1">
                <a:solidFill>
                  <a:srgbClr val="000000"/>
                </a:solidFill>
                <a:latin typeface="Times New Roman" panose="02020603050405020304" pitchFamily="18" charset="0"/>
                <a:ea typeface="楷体_GB2312" pitchFamily="49" charset="-122"/>
                <a:cs typeface="Times New Roman" panose="02020603050405020304" pitchFamily="18" charset="0"/>
              </a:rPr>
              <a:t>节曾讨论过，温度变化将导致下列结果：</a:t>
            </a:r>
            <a:endParaRPr kumimoji="1" lang="zh-CN" altLang="en-US" sz="2400" b="1">
              <a:solidFill>
                <a:srgbClr val="000000"/>
              </a:solidFill>
              <a:latin typeface="Times New Roman" panose="02020603050405020304" pitchFamily="18" charset="0"/>
              <a:ea typeface="楷体_GB2312" pitchFamily="49" charset="-122"/>
            </a:endParaRPr>
          </a:p>
        </p:txBody>
      </p:sp>
      <p:sp>
        <p:nvSpPr>
          <p:cNvPr id="14" name="Rectangle 14"/>
          <p:cNvSpPr>
            <a:spLocks noChangeArrowheads="1"/>
          </p:cNvSpPr>
          <p:nvPr/>
        </p:nvSpPr>
        <p:spPr bwMode="auto">
          <a:xfrm>
            <a:off x="395288" y="2997200"/>
            <a:ext cx="8208962"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ct val="10000"/>
              </a:spcBef>
            </a:pP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要想使</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25000">
                <a:solidFill>
                  <a:srgbClr val="000000"/>
                </a:solidFill>
                <a:latin typeface="Times New Roman" panose="02020603050405020304" pitchFamily="18" charset="0"/>
                <a:ea typeface="楷体_GB2312" pitchFamily="49" charset="-122"/>
              </a:rPr>
              <a:t>CQ</a:t>
            </a:r>
            <a:r>
              <a:rPr kumimoji="1" lang="zh-CN" altLang="en-US" sz="2400" b="1">
                <a:solidFill>
                  <a:srgbClr val="000000"/>
                </a:solidFill>
                <a:latin typeface="Times New Roman" panose="02020603050405020304" pitchFamily="18" charset="0"/>
                <a:ea typeface="楷体_GB2312" pitchFamily="49" charset="-122"/>
              </a:rPr>
              <a:t>基本稳定不变，就要求在温度升高时，电路能自动地适当减小基极电流</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25000">
                <a:solidFill>
                  <a:srgbClr val="000000"/>
                </a:solidFill>
                <a:latin typeface="Times New Roman" panose="02020603050405020304" pitchFamily="18" charset="0"/>
                <a:ea typeface="楷体_GB2312" pitchFamily="49" charset="-122"/>
              </a:rPr>
              <a:t>BQ</a:t>
            </a: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a:t>
            </a:r>
          </a:p>
        </p:txBody>
      </p:sp>
      <p:sp>
        <p:nvSpPr>
          <p:cNvPr id="15" name="Text Box 15"/>
          <p:cNvSpPr txBox="1">
            <a:spLocks noChangeArrowheads="1"/>
          </p:cNvSpPr>
          <p:nvPr/>
        </p:nvSpPr>
        <p:spPr bwMode="auto">
          <a:xfrm>
            <a:off x="863600" y="1743075"/>
            <a:ext cx="16176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Times New Roman" panose="02020603050405020304" pitchFamily="18" charset="0"/>
                <a:ea typeface="楷体_GB2312" pitchFamily="49" charset="-122"/>
              </a:rPr>
              <a:t>温度</a:t>
            </a:r>
            <a:r>
              <a:rPr kumimoji="1" lang="en-US" altLang="zh-CN" sz="2400" b="1" i="1">
                <a:solidFill>
                  <a:srgbClr val="000000"/>
                </a:solidFill>
                <a:latin typeface="Times New Roman" panose="02020603050405020304" pitchFamily="18" charset="0"/>
                <a:ea typeface="楷体_GB2312" pitchFamily="49" charset="-122"/>
              </a:rPr>
              <a:t>T</a:t>
            </a:r>
            <a:r>
              <a:rPr kumimoji="1" lang="en-US" altLang="zh-CN" sz="2400" b="1">
                <a:solidFill>
                  <a:srgbClr val="000000"/>
                </a:solidFill>
                <a:latin typeface="Times New Roman" panose="02020603050405020304" pitchFamily="18" charset="0"/>
                <a:ea typeface="楷体_GB2312" pitchFamily="49" charset="-122"/>
              </a:rPr>
              <a:t> </a:t>
            </a:r>
            <a:r>
              <a:rPr kumimoji="1" lang="en-US" altLang="zh-CN" sz="2400" b="1">
                <a:solidFill>
                  <a:srgbClr val="000000"/>
                </a:solidFill>
                <a:latin typeface="Times New Roman" panose="02020603050405020304" pitchFamily="18" charset="0"/>
                <a:ea typeface="楷体_GB2312" pitchFamily="49" charset="-122"/>
                <a:sym typeface="Symbol" panose="05050102010706020507" pitchFamily="18" charset="2"/>
              </a:rPr>
              <a:t></a:t>
            </a:r>
          </a:p>
        </p:txBody>
      </p:sp>
      <p:sp>
        <p:nvSpPr>
          <p:cNvPr id="16" name="Text Box 16"/>
          <p:cNvSpPr txBox="1">
            <a:spLocks noChangeArrowheads="1"/>
          </p:cNvSpPr>
          <p:nvPr/>
        </p:nvSpPr>
        <p:spPr bwMode="auto">
          <a:xfrm>
            <a:off x="2881313" y="2179638"/>
            <a:ext cx="1763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4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zh-CN" altLang="en-US" sz="2400" b="1">
                <a:solidFill>
                  <a:srgbClr val="000000"/>
                </a:solidFill>
                <a:latin typeface="Times New Roman" panose="02020603050405020304" pitchFamily="18" charset="0"/>
                <a:ea typeface="楷体_GB2312" pitchFamily="49" charset="-122"/>
                <a:sym typeface="Symbol" panose="05050102010706020507" pitchFamily="18" charset="2"/>
              </a:rPr>
              <a:t>内部</a:t>
            </a:r>
            <a:r>
              <a:rPr kumimoji="1" lang="en-US" altLang="zh-CN" sz="24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400" b="1" i="1">
                <a:solidFill>
                  <a:srgbClr val="000000"/>
                </a:solidFill>
                <a:latin typeface="Times New Roman" panose="02020603050405020304" pitchFamily="18" charset="0"/>
                <a:ea typeface="华康简宋"/>
                <a:cs typeface="华康简宋"/>
                <a:sym typeface="Symbol" panose="05050102010706020507" pitchFamily="18" charset="2"/>
              </a:rPr>
              <a:t>V</a:t>
            </a:r>
            <a:r>
              <a:rPr kumimoji="1" lang="en-US" altLang="zh-CN" sz="2400" b="1" baseline="-30000">
                <a:solidFill>
                  <a:srgbClr val="000000"/>
                </a:solidFill>
                <a:latin typeface="Times New Roman" panose="02020603050405020304" pitchFamily="18" charset="0"/>
                <a:ea typeface="华康简宋"/>
                <a:cs typeface="华康简宋"/>
                <a:sym typeface="Symbol" panose="05050102010706020507" pitchFamily="18" charset="2"/>
              </a:rPr>
              <a:t>BE </a:t>
            </a:r>
            <a:r>
              <a:rPr kumimoji="1" lang="en-US" altLang="zh-CN" sz="2400" b="1">
                <a:solidFill>
                  <a:srgbClr val="000000"/>
                </a:solidFill>
                <a:latin typeface="Arial Narrow" panose="020B0606020202030204" pitchFamily="34" charset="0"/>
                <a:sym typeface="Symbol" panose="05050102010706020507" pitchFamily="18" charset="2"/>
              </a:rPr>
              <a:t></a:t>
            </a:r>
          </a:p>
        </p:txBody>
      </p:sp>
      <p:sp>
        <p:nvSpPr>
          <p:cNvPr id="17" name="Text Box 19"/>
          <p:cNvSpPr txBox="1">
            <a:spLocks noChangeArrowheads="1"/>
          </p:cNvSpPr>
          <p:nvPr/>
        </p:nvSpPr>
        <p:spPr bwMode="auto">
          <a:xfrm>
            <a:off x="2808288" y="1444625"/>
            <a:ext cx="36718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400" b="1">
                <a:solidFill>
                  <a:srgbClr val="000000"/>
                </a:solidFill>
                <a:latin typeface="Times New Roman" panose="02020603050405020304" pitchFamily="18" charset="0"/>
                <a:ea typeface="楷体_GB2312" pitchFamily="49" charset="-122"/>
              </a:rPr>
              <a:t> </a:t>
            </a:r>
            <a:r>
              <a:rPr kumimoji="1" lang="en-US" altLang="zh-CN" sz="2400" b="1" i="1">
                <a:solidFill>
                  <a:srgbClr val="000000"/>
                </a:solidFill>
                <a:latin typeface="Times New Roman" panose="02020603050405020304" pitchFamily="18" charset="0"/>
                <a:ea typeface="华康简宋"/>
                <a:cs typeface="华康简宋"/>
              </a:rPr>
              <a:t>I</a:t>
            </a:r>
            <a:r>
              <a:rPr kumimoji="1" lang="en-US" altLang="zh-CN" sz="2400" b="1" baseline="-30000">
                <a:solidFill>
                  <a:srgbClr val="000000"/>
                </a:solidFill>
                <a:latin typeface="Times New Roman" panose="02020603050405020304" pitchFamily="18" charset="0"/>
                <a:ea typeface="华康简宋"/>
                <a:cs typeface="华康简宋"/>
              </a:rPr>
              <a:t>CBO</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华康简宋"/>
                <a:cs typeface="华康简宋"/>
              </a:rPr>
              <a:t>I</a:t>
            </a:r>
            <a:r>
              <a:rPr kumimoji="1" lang="en-US" altLang="zh-CN" sz="2400" b="1" baseline="-30000">
                <a:solidFill>
                  <a:srgbClr val="000000"/>
                </a:solidFill>
                <a:latin typeface="Times New Roman" panose="02020603050405020304" pitchFamily="18" charset="0"/>
                <a:ea typeface="华康简宋"/>
                <a:cs typeface="华康简宋"/>
              </a:rPr>
              <a:t>CEO</a:t>
            </a: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 </a:t>
            </a:r>
            <a:r>
              <a:rPr kumimoji="1" lang="zh-CN" altLang="en-US" sz="2400" b="1" i="1">
                <a:solidFill>
                  <a:srgbClr val="000000"/>
                </a:solidFill>
                <a:latin typeface="Times New Roman" panose="02020603050405020304" pitchFamily="18" charset="0"/>
                <a:ea typeface="华康简宋"/>
                <a:cs typeface="华康简宋"/>
                <a:sym typeface="Symbol" panose="05050102010706020507" pitchFamily="18" charset="2"/>
              </a:rPr>
              <a:t></a:t>
            </a:r>
            <a:r>
              <a:rPr kumimoji="1" lang="zh-CN" altLang="en-US" sz="2400" b="1">
                <a:solidFill>
                  <a:srgbClr val="000000"/>
                </a:solidFill>
                <a:latin typeface="Times New Roman" panose="02020603050405020304" pitchFamily="18" charset="0"/>
                <a:ea typeface="楷体_GB2312" pitchFamily="49" charset="-122"/>
              </a:rPr>
              <a:t> 、 </a:t>
            </a:r>
            <a:r>
              <a:rPr kumimoji="1" lang="zh-CN" altLang="en-US" sz="2400" b="1" i="1">
                <a:solidFill>
                  <a:srgbClr val="000000"/>
                </a:solidFill>
                <a:latin typeface="Times New Roman" panose="02020603050405020304" pitchFamily="18" charset="0"/>
                <a:ea typeface="华康简宋"/>
                <a:cs typeface="华康简宋"/>
                <a:sym typeface="Symbol" panose="05050102010706020507" pitchFamily="18" charset="2"/>
              </a:rPr>
              <a:t></a:t>
            </a:r>
            <a:r>
              <a:rPr kumimoji="1" lang="zh-CN" altLang="en-US"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sym typeface="Symbol" panose="05050102010706020507" pitchFamily="18" charset="2"/>
              </a:rPr>
              <a:t></a:t>
            </a:r>
          </a:p>
        </p:txBody>
      </p:sp>
      <p:sp>
        <p:nvSpPr>
          <p:cNvPr id="18" name="Text Box 20"/>
          <p:cNvSpPr txBox="1">
            <a:spLocks noChangeArrowheads="1"/>
          </p:cNvSpPr>
          <p:nvPr/>
        </p:nvSpPr>
        <p:spPr bwMode="auto">
          <a:xfrm>
            <a:off x="6804025" y="1722438"/>
            <a:ext cx="1655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400" b="1" i="1">
                <a:solidFill>
                  <a:srgbClr val="000000"/>
                </a:solidFill>
                <a:latin typeface="Times New Roman" panose="02020603050405020304" pitchFamily="18" charset="0"/>
                <a:ea typeface="华康简宋"/>
                <a:cs typeface="华康简宋"/>
                <a:sym typeface="Symbol" panose="05050102010706020507" pitchFamily="18" charset="2"/>
              </a:rPr>
              <a:t>I</a:t>
            </a:r>
            <a:r>
              <a:rPr kumimoji="1" lang="en-US" altLang="zh-CN" sz="2400" b="1" baseline="-30000">
                <a:solidFill>
                  <a:srgbClr val="000000"/>
                </a:solidFill>
                <a:latin typeface="Times New Roman" panose="02020603050405020304" pitchFamily="18" charset="0"/>
                <a:ea typeface="华康简宋"/>
                <a:cs typeface="华康简宋"/>
                <a:sym typeface="Symbol" panose="05050102010706020507" pitchFamily="18" charset="2"/>
              </a:rPr>
              <a:t>CQ</a:t>
            </a:r>
            <a:r>
              <a:rPr kumimoji="1" lang="en-US" altLang="zh-CN" sz="2400" b="1">
                <a:solidFill>
                  <a:srgbClr val="000000"/>
                </a:solidFill>
                <a:latin typeface="Times New Roman" panose="02020603050405020304" pitchFamily="18" charset="0"/>
                <a:ea typeface="楷体_GB2312" pitchFamily="49" charset="-122"/>
                <a:sym typeface="Symbol" panose="05050102010706020507" pitchFamily="18" charset="2"/>
              </a:rPr>
              <a:t> </a:t>
            </a:r>
          </a:p>
        </p:txBody>
      </p:sp>
      <p:sp>
        <p:nvSpPr>
          <p:cNvPr id="19" name="Line 21"/>
          <p:cNvSpPr>
            <a:spLocks noChangeShapeType="1"/>
          </p:cNvSpPr>
          <p:nvPr/>
        </p:nvSpPr>
        <p:spPr bwMode="auto">
          <a:xfrm>
            <a:off x="2232025" y="2020888"/>
            <a:ext cx="576263" cy="333375"/>
          </a:xfrm>
          <a:prstGeom prst="line">
            <a:avLst/>
          </a:prstGeom>
          <a:noFill/>
          <a:ln w="19050">
            <a:solidFill>
              <a:srgbClr val="000000"/>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defRPr/>
            </a:pPr>
            <a:endParaRPr lang="zh-CN" altLang="en-US" b="1" kern="0">
              <a:solidFill>
                <a:srgbClr val="000000"/>
              </a:solidFill>
              <a:latin typeface="Arial Narrow" pitchFamily="34" charset="0"/>
              <a:ea typeface="+mn-ea"/>
            </a:endParaRPr>
          </a:p>
        </p:txBody>
      </p:sp>
      <p:sp>
        <p:nvSpPr>
          <p:cNvPr id="20" name="Line 22"/>
          <p:cNvSpPr>
            <a:spLocks noChangeShapeType="1"/>
          </p:cNvSpPr>
          <p:nvPr/>
        </p:nvSpPr>
        <p:spPr bwMode="auto">
          <a:xfrm flipV="1">
            <a:off x="2232025" y="1722438"/>
            <a:ext cx="576263" cy="228600"/>
          </a:xfrm>
          <a:prstGeom prst="line">
            <a:avLst/>
          </a:prstGeom>
          <a:noFill/>
          <a:ln w="19050">
            <a:solidFill>
              <a:srgbClr val="000000"/>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defRPr/>
            </a:pPr>
            <a:endParaRPr lang="zh-CN" altLang="en-US" b="1" kern="0">
              <a:solidFill>
                <a:srgbClr val="000000"/>
              </a:solidFill>
              <a:latin typeface="Arial Narrow" pitchFamily="34" charset="0"/>
              <a:ea typeface="+mn-ea"/>
            </a:endParaRPr>
          </a:p>
        </p:txBody>
      </p:sp>
      <p:sp>
        <p:nvSpPr>
          <p:cNvPr id="21" name="Line 23"/>
          <p:cNvSpPr>
            <a:spLocks noChangeShapeType="1"/>
          </p:cNvSpPr>
          <p:nvPr/>
        </p:nvSpPr>
        <p:spPr bwMode="auto">
          <a:xfrm>
            <a:off x="6191250" y="1687513"/>
            <a:ext cx="576263" cy="263525"/>
          </a:xfrm>
          <a:prstGeom prst="line">
            <a:avLst/>
          </a:prstGeom>
          <a:noFill/>
          <a:ln w="19050">
            <a:solidFill>
              <a:srgbClr val="000000"/>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defRPr/>
            </a:pPr>
            <a:endParaRPr lang="zh-CN" altLang="en-US" b="1" kern="0">
              <a:solidFill>
                <a:srgbClr val="000000"/>
              </a:solidFill>
              <a:latin typeface="Arial Narrow" pitchFamily="34" charset="0"/>
              <a:ea typeface="+mn-ea"/>
            </a:endParaRPr>
          </a:p>
        </p:txBody>
      </p:sp>
      <p:sp>
        <p:nvSpPr>
          <p:cNvPr id="22" name="Line 24"/>
          <p:cNvSpPr>
            <a:spLocks noChangeShapeType="1"/>
          </p:cNvSpPr>
          <p:nvPr/>
        </p:nvSpPr>
        <p:spPr bwMode="auto">
          <a:xfrm flipV="1">
            <a:off x="4645025" y="2020888"/>
            <a:ext cx="2122488" cy="457200"/>
          </a:xfrm>
          <a:prstGeom prst="line">
            <a:avLst/>
          </a:prstGeom>
          <a:noFill/>
          <a:ln w="19050">
            <a:solidFill>
              <a:srgbClr val="000000"/>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defRPr/>
            </a:pPr>
            <a:endParaRPr lang="zh-CN" altLang="en-US" b="1" kern="0">
              <a:solidFill>
                <a:srgbClr val="000000"/>
              </a:solidFill>
              <a:latin typeface="Arial Narrow" pitchFamily="34" charset="0"/>
              <a:ea typeface="+mn-ea"/>
            </a:endParaRPr>
          </a:p>
        </p:txBody>
      </p:sp>
    </p:spTree>
    <p:extLst>
      <p:ext uri="{BB962C8B-B14F-4D97-AF65-F5344CB8AC3E}">
        <p14:creationId xmlns:p14="http://schemas.microsoft.com/office/powerpoint/2010/main" val="16174472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strips(downRight)">
                                      <p:cBhvr>
                                        <p:cTn id="7" dur="500"/>
                                        <p:tgtEl>
                                          <p:spTgt spid="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childTnLst>
                          </p:cTn>
                        </p:par>
                        <p:par>
                          <p:cTn id="13" fill="hold" nodeType="afterGroup">
                            <p:stCondLst>
                              <p:cond delay="500"/>
                            </p:stCondLst>
                            <p:childTnLst>
                              <p:par>
                                <p:cTn id="14" presetID="18" presetClass="entr" presetSubtype="6"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strips(downRight)">
                                      <p:cBhvr>
                                        <p:cTn id="16" dur="500"/>
                                        <p:tgtEl>
                                          <p:spTgt spid="1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left)">
                                      <p:cBhvr>
                                        <p:cTn id="21" dur="500"/>
                                        <p:tgtEl>
                                          <p:spTgt spid="19"/>
                                        </p:tgtEl>
                                      </p:cBhvr>
                                    </p:animEffect>
                                  </p:childTnLst>
                                </p:cTn>
                              </p:par>
                            </p:childTnLst>
                          </p:cTn>
                        </p:par>
                        <p:par>
                          <p:cTn id="22" fill="hold" nodeType="afterGroup">
                            <p:stCondLst>
                              <p:cond delay="500"/>
                            </p:stCondLst>
                            <p:childTnLst>
                              <p:par>
                                <p:cTn id="23" presetID="18" presetClass="entr" presetSubtype="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strips(downRight)">
                                      <p:cBhvr>
                                        <p:cTn id="25" dur="500"/>
                                        <p:tgtEl>
                                          <p:spTgt spid="1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par>
                                <p:cTn id="31" presetID="22" presetClass="entr" presetSubtype="8"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500"/>
                                        <p:tgtEl>
                                          <p:spTgt spid="22"/>
                                        </p:tgtEl>
                                      </p:cBhvr>
                                    </p:animEffect>
                                  </p:childTnLst>
                                </p:cTn>
                              </p:par>
                            </p:childTnLst>
                          </p:cTn>
                        </p:par>
                        <p:par>
                          <p:cTn id="34" fill="hold" nodeType="afterGroup">
                            <p:stCondLst>
                              <p:cond delay="500"/>
                            </p:stCondLst>
                            <p:childTnLst>
                              <p:par>
                                <p:cTn id="35" presetID="18" presetClass="entr" presetSubtype="6"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strips(downRight)">
                                      <p:cBhvr>
                                        <p:cTn id="37" dur="500"/>
                                        <p:tgtEl>
                                          <p:spTgt spid="1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strips(downRight)">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utoUpdateAnimBg="0"/>
      <p:bldP spid="16" grpId="0" autoUpdateAnimBg="0"/>
      <p:bldP spid="17" grpId="0" autoUpdateAnimBg="0"/>
      <p:bldP spid="18" grpId="0"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标题 1"/>
          <p:cNvSpPr>
            <a:spLocks noGrp="1"/>
          </p:cNvSpPr>
          <p:nvPr>
            <p:ph type="title"/>
          </p:nvPr>
        </p:nvSpPr>
        <p:spPr>
          <a:xfrm>
            <a:off x="701675" y="71438"/>
            <a:ext cx="7888288" cy="646112"/>
          </a:xfrm>
        </p:spPr>
        <p:txBody>
          <a:bodyPr/>
          <a:lstStyle/>
          <a:p>
            <a:r>
              <a:rPr lang="en-US" altLang="zh-CN"/>
              <a:t>5.4.2  </a:t>
            </a:r>
            <a:r>
              <a:rPr lang="zh-CN" altLang="en-US"/>
              <a:t>射极偏置电路</a:t>
            </a:r>
          </a:p>
        </p:txBody>
      </p:sp>
      <p:sp>
        <p:nvSpPr>
          <p:cNvPr id="55" name="Text Box 3"/>
          <p:cNvSpPr txBox="1">
            <a:spLocks noChangeArrowheads="1"/>
          </p:cNvSpPr>
          <p:nvPr/>
        </p:nvSpPr>
        <p:spPr bwMode="auto">
          <a:xfrm>
            <a:off x="273050" y="1341438"/>
            <a:ext cx="4038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楷体_GB2312" pitchFamily="49" charset="-122"/>
                <a:ea typeface="楷体_GB2312" pitchFamily="49" charset="-122"/>
              </a:rPr>
              <a:t>（</a:t>
            </a:r>
            <a:r>
              <a:rPr kumimoji="1" lang="en-US" altLang="zh-CN" sz="2400" b="1">
                <a:solidFill>
                  <a:srgbClr val="000000"/>
                </a:solidFill>
                <a:latin typeface="楷体_GB2312" pitchFamily="49" charset="-122"/>
                <a:ea typeface="楷体_GB2312" pitchFamily="49" charset="-122"/>
              </a:rPr>
              <a:t>1</a:t>
            </a:r>
            <a:r>
              <a:rPr kumimoji="1" lang="zh-CN" altLang="en-US" sz="2400" b="1">
                <a:solidFill>
                  <a:srgbClr val="000000"/>
                </a:solidFill>
                <a:latin typeface="楷体_GB2312" pitchFamily="49" charset="-122"/>
                <a:ea typeface="楷体_GB2312" pitchFamily="49" charset="-122"/>
              </a:rPr>
              <a:t>）稳定工作点的原理</a:t>
            </a:r>
          </a:p>
        </p:txBody>
      </p:sp>
      <p:sp>
        <p:nvSpPr>
          <p:cNvPr id="56" name="Text Box 4"/>
          <p:cNvSpPr txBox="1">
            <a:spLocks noChangeArrowheads="1"/>
          </p:cNvSpPr>
          <p:nvPr/>
        </p:nvSpPr>
        <p:spPr bwMode="auto">
          <a:xfrm>
            <a:off x="425450" y="1874838"/>
            <a:ext cx="518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Times New Roman" panose="02020603050405020304" pitchFamily="18" charset="0"/>
                <a:ea typeface="楷体_GB2312" pitchFamily="49" charset="-122"/>
              </a:rPr>
              <a:t>目标：温度变化时，使</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25000">
                <a:solidFill>
                  <a:srgbClr val="000000"/>
                </a:solidFill>
                <a:latin typeface="Times New Roman" panose="02020603050405020304" pitchFamily="18" charset="0"/>
                <a:ea typeface="楷体_GB2312" pitchFamily="49" charset="-122"/>
              </a:rPr>
              <a:t>CQ</a:t>
            </a:r>
            <a:r>
              <a:rPr kumimoji="1" lang="zh-CN" altLang="en-US" sz="2400" b="1">
                <a:solidFill>
                  <a:srgbClr val="000000"/>
                </a:solidFill>
                <a:latin typeface="Times New Roman" panose="02020603050405020304" pitchFamily="18" charset="0"/>
                <a:ea typeface="楷体_GB2312" pitchFamily="49" charset="-122"/>
              </a:rPr>
              <a:t>维持恒定</a:t>
            </a:r>
          </a:p>
        </p:txBody>
      </p:sp>
      <p:sp>
        <p:nvSpPr>
          <p:cNvPr id="57" name="Text Box 5"/>
          <p:cNvSpPr txBox="1">
            <a:spLocks noChangeArrowheads="1"/>
          </p:cNvSpPr>
          <p:nvPr/>
        </p:nvSpPr>
        <p:spPr bwMode="auto">
          <a:xfrm>
            <a:off x="349250" y="2492375"/>
            <a:ext cx="5181600"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spcBef>
                <a:spcPct val="50000"/>
              </a:spcBef>
            </a:pP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如果温度变化时，</a:t>
            </a:r>
            <a:r>
              <a:rPr kumimoji="1" lang="en-US" altLang="zh-CN" sz="2400" b="1" i="1" u="sng">
                <a:solidFill>
                  <a:srgbClr val="FF0000"/>
                </a:solidFill>
                <a:latin typeface="Times New Roman" panose="02020603050405020304" pitchFamily="18" charset="0"/>
                <a:ea typeface="楷体_GB2312" pitchFamily="49" charset="-122"/>
              </a:rPr>
              <a:t>b</a:t>
            </a:r>
            <a:r>
              <a:rPr kumimoji="1" lang="zh-CN" altLang="zh-CN" sz="2400" b="1" i="1" u="sng">
                <a:solidFill>
                  <a:srgbClr val="FF0000"/>
                </a:solidFill>
                <a:latin typeface="Times New Roman" panose="02020603050405020304" pitchFamily="18" charset="0"/>
                <a:ea typeface="楷体_GB2312" pitchFamily="49" charset="-122"/>
              </a:rPr>
              <a:t>点电位能基本不变</a:t>
            </a:r>
            <a:r>
              <a:rPr kumimoji="1" lang="zh-CN" altLang="zh-CN" sz="2400" b="1">
                <a:solidFill>
                  <a:srgbClr val="000000"/>
                </a:solidFill>
                <a:latin typeface="Times New Roman" panose="02020603050405020304" pitchFamily="18" charset="0"/>
                <a:ea typeface="楷体_GB2312" pitchFamily="49" charset="-122"/>
              </a:rPr>
              <a:t>，则可实现静态工作点的稳定。</a:t>
            </a:r>
            <a:endParaRPr kumimoji="1" lang="zh-CN" altLang="en-US" sz="2400" b="1">
              <a:solidFill>
                <a:srgbClr val="000000"/>
              </a:solidFill>
              <a:latin typeface="Times New Roman" panose="02020603050405020304" pitchFamily="18" charset="0"/>
              <a:ea typeface="楷体_GB2312" pitchFamily="49" charset="-122"/>
            </a:endParaRPr>
          </a:p>
        </p:txBody>
      </p:sp>
      <p:sp>
        <p:nvSpPr>
          <p:cNvPr id="58" name="AutoShape 6" descr="羊皮纸"/>
          <p:cNvSpPr>
            <a:spLocks noChangeArrowheads="1"/>
          </p:cNvSpPr>
          <p:nvPr/>
        </p:nvSpPr>
        <p:spPr bwMode="auto">
          <a:xfrm>
            <a:off x="273050" y="3684588"/>
            <a:ext cx="8763000" cy="2057400"/>
          </a:xfrm>
          <a:prstGeom prst="roundRect">
            <a:avLst>
              <a:gd name="adj" fmla="val 16667"/>
            </a:avLst>
          </a:prstGeom>
          <a:blipFill dpi="0" rotWithShape="0">
            <a:blip r:embed="rId2"/>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59" name="Text Box 7"/>
          <p:cNvSpPr txBox="1">
            <a:spLocks noChangeArrowheads="1"/>
          </p:cNvSpPr>
          <p:nvPr/>
        </p:nvSpPr>
        <p:spPr bwMode="auto">
          <a:xfrm>
            <a:off x="425450" y="4294188"/>
            <a:ext cx="838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800" b="1">
                <a:solidFill>
                  <a:srgbClr val="0033CC"/>
                </a:solidFill>
                <a:latin typeface="Times New Roman" panose="02020603050405020304" pitchFamily="18" charset="0"/>
                <a:ea typeface="黑体" panose="02010609060101010101" pitchFamily="49" charset="-122"/>
              </a:rPr>
              <a:t>T </a:t>
            </a:r>
            <a:r>
              <a:rPr kumimoji="1" lang="en-US" altLang="zh-CN" sz="2800" b="1">
                <a:solidFill>
                  <a:srgbClr val="0033CC"/>
                </a:solidFill>
                <a:latin typeface="Times New Roman" panose="02020603050405020304" pitchFamily="18" charset="0"/>
                <a:ea typeface="黑体" panose="02010609060101010101" pitchFamily="49" charset="-122"/>
                <a:sym typeface="Symbol" panose="05050102010706020507" pitchFamily="18" charset="2"/>
              </a:rPr>
              <a:t> </a:t>
            </a:r>
          </a:p>
        </p:txBody>
      </p:sp>
      <p:grpSp>
        <p:nvGrpSpPr>
          <p:cNvPr id="60" name="Group 8"/>
          <p:cNvGrpSpPr>
            <a:grpSpLocks/>
          </p:cNvGrpSpPr>
          <p:nvPr/>
        </p:nvGrpSpPr>
        <p:grpSpPr bwMode="auto">
          <a:xfrm>
            <a:off x="425450" y="3741738"/>
            <a:ext cx="1828800" cy="457200"/>
            <a:chOff x="240" y="2604"/>
            <a:chExt cx="1152" cy="288"/>
          </a:xfrm>
        </p:grpSpPr>
        <p:sp>
          <p:nvSpPr>
            <p:cNvPr id="66581" name="Text Box 9"/>
            <p:cNvSpPr txBox="1">
              <a:spLocks noChangeArrowheads="1"/>
            </p:cNvSpPr>
            <p:nvPr/>
          </p:nvSpPr>
          <p:spPr bwMode="auto">
            <a:xfrm>
              <a:off x="240" y="2604"/>
              <a:ext cx="115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FF0000"/>
                  </a:solidFill>
                  <a:latin typeface="Times New Roman" panose="02020603050405020304" pitchFamily="18" charset="0"/>
                  <a:ea typeface="黑体" panose="02010609060101010101" pitchFamily="49" charset="-122"/>
                </a:rPr>
                <a:t>稳定原理：</a:t>
              </a:r>
            </a:p>
          </p:txBody>
        </p:sp>
        <p:sp>
          <p:nvSpPr>
            <p:cNvPr id="66582" name="Line 10"/>
            <p:cNvSpPr>
              <a:spLocks noChangeShapeType="1"/>
            </p:cNvSpPr>
            <p:nvPr/>
          </p:nvSpPr>
          <p:spPr bwMode="auto">
            <a:xfrm>
              <a:off x="240" y="2892"/>
              <a:ext cx="960" cy="0"/>
            </a:xfrm>
            <a:prstGeom prst="line">
              <a:avLst/>
            </a:prstGeom>
            <a:noFill/>
            <a:ln w="76200" cmpd="tri">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63" name="Text Box 11"/>
          <p:cNvSpPr txBox="1">
            <a:spLocks noChangeArrowheads="1"/>
          </p:cNvSpPr>
          <p:nvPr/>
        </p:nvSpPr>
        <p:spPr bwMode="auto">
          <a:xfrm>
            <a:off x="1042988" y="4294188"/>
            <a:ext cx="14478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800" b="1">
                <a:solidFill>
                  <a:srgbClr val="0033CC"/>
                </a:solidFill>
                <a:latin typeface="Times New Roman" panose="02020603050405020304" pitchFamily="18" charset="0"/>
                <a:ea typeface="黑体" panose="02010609060101010101" pitchFamily="49" charset="-122"/>
                <a:sym typeface="Symbol" panose="05050102010706020507" pitchFamily="18" charset="2"/>
              </a:rPr>
              <a:t></a:t>
            </a:r>
            <a:r>
              <a:rPr kumimoji="1" lang="en-US" altLang="zh-CN" sz="2800" b="1">
                <a:solidFill>
                  <a:srgbClr val="0033CC"/>
                </a:solidFill>
                <a:latin typeface="Times New Roman" panose="02020603050405020304" pitchFamily="18" charset="0"/>
                <a:ea typeface="黑体" panose="02010609060101010101" pitchFamily="49" charset="-122"/>
              </a:rPr>
              <a:t> </a:t>
            </a:r>
            <a:r>
              <a:rPr kumimoji="1" lang="en-US" altLang="zh-CN" sz="2800" b="1" i="1">
                <a:solidFill>
                  <a:srgbClr val="0033CC"/>
                </a:solidFill>
                <a:latin typeface="Times New Roman" panose="02020603050405020304" pitchFamily="18" charset="0"/>
                <a:ea typeface="黑体" panose="02010609060101010101" pitchFamily="49" charset="-122"/>
              </a:rPr>
              <a:t>I</a:t>
            </a:r>
            <a:r>
              <a:rPr kumimoji="1" lang="en-US" altLang="zh-CN" sz="2800" b="1" baseline="-25000">
                <a:solidFill>
                  <a:srgbClr val="0033CC"/>
                </a:solidFill>
                <a:latin typeface="Times New Roman" panose="02020603050405020304" pitchFamily="18" charset="0"/>
                <a:ea typeface="黑体" panose="02010609060101010101" pitchFamily="49" charset="-122"/>
              </a:rPr>
              <a:t>CQ</a:t>
            </a:r>
            <a:r>
              <a:rPr kumimoji="1" lang="en-US" altLang="zh-CN" sz="2800" b="1">
                <a:solidFill>
                  <a:srgbClr val="0033CC"/>
                </a:solidFill>
                <a:latin typeface="Times New Roman" panose="02020603050405020304" pitchFamily="18" charset="0"/>
                <a:ea typeface="黑体" panose="02010609060101010101" pitchFamily="49" charset="-122"/>
                <a:sym typeface="Symbol" panose="05050102010706020507" pitchFamily="18" charset="2"/>
              </a:rPr>
              <a:t></a:t>
            </a:r>
          </a:p>
        </p:txBody>
      </p:sp>
      <p:sp>
        <p:nvSpPr>
          <p:cNvPr id="64" name="Text Box 12"/>
          <p:cNvSpPr txBox="1">
            <a:spLocks noChangeArrowheads="1"/>
          </p:cNvSpPr>
          <p:nvPr/>
        </p:nvSpPr>
        <p:spPr bwMode="auto">
          <a:xfrm>
            <a:off x="2185988" y="4294188"/>
            <a:ext cx="14541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800" b="1">
                <a:solidFill>
                  <a:srgbClr val="0033CC"/>
                </a:solidFill>
                <a:latin typeface="Times New Roman" panose="02020603050405020304" pitchFamily="18" charset="0"/>
                <a:ea typeface="黑体" panose="02010609060101010101" pitchFamily="49" charset="-122"/>
                <a:sym typeface="Symbol" panose="05050102010706020507" pitchFamily="18" charset="2"/>
              </a:rPr>
              <a:t> </a:t>
            </a:r>
            <a:r>
              <a:rPr kumimoji="1" lang="en-US" altLang="zh-CN" sz="2800" b="1" i="1">
                <a:solidFill>
                  <a:srgbClr val="0033CC"/>
                </a:solidFill>
                <a:latin typeface="Times New Roman" panose="02020603050405020304" pitchFamily="18" charset="0"/>
                <a:ea typeface="黑体" panose="02010609060101010101" pitchFamily="49" charset="-122"/>
              </a:rPr>
              <a:t>I</a:t>
            </a:r>
            <a:r>
              <a:rPr kumimoji="1" lang="en-US" altLang="zh-CN" sz="2800" b="1" baseline="-25000">
                <a:solidFill>
                  <a:srgbClr val="0033CC"/>
                </a:solidFill>
                <a:latin typeface="Times New Roman" panose="02020603050405020304" pitchFamily="18" charset="0"/>
                <a:ea typeface="黑体" panose="02010609060101010101" pitchFamily="49" charset="-122"/>
              </a:rPr>
              <a:t>EQ</a:t>
            </a:r>
            <a:r>
              <a:rPr kumimoji="1" lang="en-US" altLang="zh-CN" sz="2800" b="1">
                <a:solidFill>
                  <a:srgbClr val="0033CC"/>
                </a:solidFill>
                <a:latin typeface="Times New Roman" panose="02020603050405020304" pitchFamily="18" charset="0"/>
                <a:ea typeface="黑体" panose="02010609060101010101" pitchFamily="49" charset="-122"/>
                <a:sym typeface="Symbol" panose="05050102010706020507" pitchFamily="18" charset="2"/>
              </a:rPr>
              <a:t></a:t>
            </a:r>
          </a:p>
        </p:txBody>
      </p:sp>
      <p:sp>
        <p:nvSpPr>
          <p:cNvPr id="65" name="Text Box 13"/>
          <p:cNvSpPr txBox="1">
            <a:spLocks noChangeArrowheads="1"/>
          </p:cNvSpPr>
          <p:nvPr/>
        </p:nvSpPr>
        <p:spPr bwMode="auto">
          <a:xfrm>
            <a:off x="3397250" y="4294188"/>
            <a:ext cx="28956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800" b="1">
                <a:solidFill>
                  <a:srgbClr val="0033CC"/>
                </a:solidFill>
                <a:latin typeface="Times New Roman" panose="02020603050405020304" pitchFamily="18" charset="0"/>
                <a:ea typeface="黑体" panose="02010609060101010101" pitchFamily="49" charset="-122"/>
                <a:sym typeface="Symbol" panose="05050102010706020507" pitchFamily="18" charset="2"/>
              </a:rPr>
              <a:t></a:t>
            </a:r>
            <a:r>
              <a:rPr kumimoji="1" lang="en-US" altLang="zh-CN" sz="2800" b="1">
                <a:solidFill>
                  <a:srgbClr val="0033CC"/>
                </a:solidFill>
                <a:latin typeface="Times New Roman" panose="02020603050405020304" pitchFamily="18" charset="0"/>
                <a:ea typeface="黑体" panose="02010609060101010101" pitchFamily="49" charset="-122"/>
              </a:rPr>
              <a:t> </a:t>
            </a:r>
            <a:r>
              <a:rPr kumimoji="1" lang="en-US" altLang="zh-CN" sz="2800" b="1" i="1">
                <a:solidFill>
                  <a:srgbClr val="0033CC"/>
                </a:solidFill>
                <a:latin typeface="Times New Roman" panose="02020603050405020304" pitchFamily="18" charset="0"/>
                <a:ea typeface="黑体" panose="02010609060101010101" pitchFamily="49" charset="-122"/>
              </a:rPr>
              <a:t>V</a:t>
            </a:r>
            <a:r>
              <a:rPr kumimoji="1" lang="en-US" altLang="zh-CN" sz="2800" b="1" baseline="-25000">
                <a:solidFill>
                  <a:srgbClr val="0033CC"/>
                </a:solidFill>
                <a:latin typeface="Times New Roman" panose="02020603050405020304" pitchFamily="18" charset="0"/>
                <a:ea typeface="黑体" panose="02010609060101010101" pitchFamily="49" charset="-122"/>
              </a:rPr>
              <a:t>E</a:t>
            </a:r>
            <a:r>
              <a:rPr kumimoji="1" lang="en-US" altLang="zh-CN" sz="2800" b="1">
                <a:solidFill>
                  <a:srgbClr val="0033CC"/>
                </a:solidFill>
                <a:latin typeface="Times New Roman" panose="02020603050405020304" pitchFamily="18" charset="0"/>
                <a:ea typeface="黑体" panose="02010609060101010101" pitchFamily="49" charset="-122"/>
                <a:sym typeface="Symbol" panose="05050102010706020507" pitchFamily="18" charset="2"/>
              </a:rPr>
              <a:t></a:t>
            </a:r>
            <a:r>
              <a:rPr kumimoji="1" lang="zh-CN" altLang="en-US" sz="2800" b="1">
                <a:solidFill>
                  <a:srgbClr val="0033CC"/>
                </a:solidFill>
                <a:latin typeface="Times New Roman" panose="02020603050405020304" pitchFamily="18" charset="0"/>
                <a:ea typeface="黑体" panose="02010609060101010101" pitchFamily="49" charset="-122"/>
                <a:sym typeface="Symbol" panose="05050102010706020507" pitchFamily="18" charset="2"/>
              </a:rPr>
              <a:t>、</a:t>
            </a:r>
            <a:r>
              <a:rPr kumimoji="1" lang="en-US" altLang="zh-CN" sz="2800" b="1" i="1">
                <a:solidFill>
                  <a:srgbClr val="0033CC"/>
                </a:solidFill>
                <a:latin typeface="Times New Roman" panose="02020603050405020304" pitchFamily="18" charset="0"/>
                <a:ea typeface="黑体" panose="02010609060101010101" pitchFamily="49" charset="-122"/>
              </a:rPr>
              <a:t>V</a:t>
            </a:r>
            <a:r>
              <a:rPr kumimoji="1" lang="en-US" altLang="zh-CN" sz="2800" b="1" baseline="-25000">
                <a:solidFill>
                  <a:srgbClr val="0033CC"/>
                </a:solidFill>
                <a:latin typeface="Times New Roman" panose="02020603050405020304" pitchFamily="18" charset="0"/>
                <a:ea typeface="黑体" panose="02010609060101010101" pitchFamily="49" charset="-122"/>
              </a:rPr>
              <a:t>B</a:t>
            </a:r>
            <a:r>
              <a:rPr kumimoji="1" lang="zh-CN" altLang="en-US" sz="2800" b="1">
                <a:solidFill>
                  <a:srgbClr val="0033CC"/>
                </a:solidFill>
                <a:latin typeface="Times New Roman" panose="02020603050405020304" pitchFamily="18" charset="0"/>
                <a:ea typeface="黑体" panose="02010609060101010101" pitchFamily="49" charset="-122"/>
                <a:sym typeface="Symbol" panose="05050102010706020507" pitchFamily="18" charset="2"/>
              </a:rPr>
              <a:t>不变</a:t>
            </a:r>
          </a:p>
        </p:txBody>
      </p:sp>
      <p:sp>
        <p:nvSpPr>
          <p:cNvPr id="66" name="Text Box 14"/>
          <p:cNvSpPr txBox="1">
            <a:spLocks noChangeArrowheads="1"/>
          </p:cNvSpPr>
          <p:nvPr/>
        </p:nvSpPr>
        <p:spPr bwMode="auto">
          <a:xfrm>
            <a:off x="5991225" y="4294188"/>
            <a:ext cx="16764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800" b="1">
                <a:solidFill>
                  <a:srgbClr val="0033CC"/>
                </a:solidFill>
                <a:latin typeface="Times New Roman" panose="02020603050405020304" pitchFamily="18" charset="0"/>
                <a:ea typeface="黑体" panose="02010609060101010101" pitchFamily="49" charset="-122"/>
                <a:sym typeface="Symbol" panose="05050102010706020507" pitchFamily="18" charset="2"/>
              </a:rPr>
              <a:t></a:t>
            </a:r>
            <a:r>
              <a:rPr kumimoji="1" lang="en-US" altLang="zh-CN" sz="2800" b="1" baseline="-25000">
                <a:solidFill>
                  <a:srgbClr val="0033CC"/>
                </a:solidFill>
                <a:latin typeface="Times New Roman" panose="02020603050405020304" pitchFamily="18" charset="0"/>
                <a:ea typeface="黑体" panose="02010609060101010101" pitchFamily="49" charset="-122"/>
              </a:rPr>
              <a:t> </a:t>
            </a:r>
            <a:r>
              <a:rPr kumimoji="1" lang="en-US" altLang="zh-CN" sz="2800" b="1" i="1">
                <a:solidFill>
                  <a:srgbClr val="0033CC"/>
                </a:solidFill>
                <a:latin typeface="Times New Roman" panose="02020603050405020304" pitchFamily="18" charset="0"/>
                <a:ea typeface="黑体" panose="02010609060101010101" pitchFamily="49" charset="-122"/>
              </a:rPr>
              <a:t>V</a:t>
            </a:r>
            <a:r>
              <a:rPr kumimoji="1" lang="en-US" altLang="zh-CN" sz="2800" b="1" baseline="-25000">
                <a:solidFill>
                  <a:srgbClr val="0033CC"/>
                </a:solidFill>
                <a:latin typeface="Times New Roman" panose="02020603050405020304" pitchFamily="18" charset="0"/>
                <a:ea typeface="黑体" panose="02010609060101010101" pitchFamily="49" charset="-122"/>
              </a:rPr>
              <a:t>BEQ </a:t>
            </a:r>
            <a:r>
              <a:rPr kumimoji="1" lang="en-US" altLang="zh-CN" sz="2800" b="1">
                <a:solidFill>
                  <a:srgbClr val="0033CC"/>
                </a:solidFill>
                <a:latin typeface="Times New Roman" panose="02020603050405020304" pitchFamily="18" charset="0"/>
                <a:ea typeface="黑体" panose="02010609060101010101" pitchFamily="49" charset="-122"/>
                <a:sym typeface="Symbol" panose="05050102010706020507" pitchFamily="18" charset="2"/>
              </a:rPr>
              <a:t></a:t>
            </a:r>
          </a:p>
        </p:txBody>
      </p:sp>
      <p:sp>
        <p:nvSpPr>
          <p:cNvPr id="67" name="Text Box 15"/>
          <p:cNvSpPr txBox="1">
            <a:spLocks noChangeArrowheads="1"/>
          </p:cNvSpPr>
          <p:nvPr/>
        </p:nvSpPr>
        <p:spPr bwMode="auto">
          <a:xfrm>
            <a:off x="7512050" y="4294188"/>
            <a:ext cx="1524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800" b="1">
                <a:solidFill>
                  <a:srgbClr val="0033CC"/>
                </a:solidFill>
                <a:latin typeface="Times New Roman" panose="02020603050405020304" pitchFamily="18" charset="0"/>
                <a:ea typeface="黑体" panose="02010609060101010101" pitchFamily="49" charset="-122"/>
                <a:sym typeface="Symbol" panose="05050102010706020507" pitchFamily="18" charset="2"/>
              </a:rPr>
              <a:t></a:t>
            </a:r>
            <a:r>
              <a:rPr kumimoji="1" lang="en-US" altLang="zh-CN" sz="2800" b="1">
                <a:solidFill>
                  <a:srgbClr val="0033CC"/>
                </a:solidFill>
                <a:latin typeface="Times New Roman" panose="02020603050405020304" pitchFamily="18" charset="0"/>
                <a:ea typeface="黑体" panose="02010609060101010101" pitchFamily="49" charset="-122"/>
              </a:rPr>
              <a:t>  </a:t>
            </a:r>
            <a:r>
              <a:rPr kumimoji="1" lang="en-US" altLang="zh-CN" sz="2800" b="1" i="1">
                <a:solidFill>
                  <a:srgbClr val="0033CC"/>
                </a:solidFill>
                <a:latin typeface="Times New Roman" panose="02020603050405020304" pitchFamily="18" charset="0"/>
                <a:ea typeface="黑体" panose="02010609060101010101" pitchFamily="49" charset="-122"/>
              </a:rPr>
              <a:t>I</a:t>
            </a:r>
            <a:r>
              <a:rPr kumimoji="1" lang="en-US" altLang="zh-CN" sz="2800" b="1" baseline="-25000">
                <a:solidFill>
                  <a:srgbClr val="0033CC"/>
                </a:solidFill>
                <a:latin typeface="Times New Roman" panose="02020603050405020304" pitchFamily="18" charset="0"/>
                <a:ea typeface="黑体" panose="02010609060101010101" pitchFamily="49" charset="-122"/>
              </a:rPr>
              <a:t>BQ</a:t>
            </a:r>
            <a:r>
              <a:rPr kumimoji="1" lang="en-US" altLang="zh-CN" sz="2800" b="1">
                <a:solidFill>
                  <a:srgbClr val="0033CC"/>
                </a:solidFill>
                <a:latin typeface="Times New Roman" panose="02020603050405020304" pitchFamily="18" charset="0"/>
                <a:ea typeface="黑体" panose="02010609060101010101" pitchFamily="49" charset="-122"/>
                <a:sym typeface="Symbol" panose="05050102010706020507" pitchFamily="18" charset="2"/>
              </a:rPr>
              <a:t></a:t>
            </a:r>
          </a:p>
        </p:txBody>
      </p:sp>
      <p:grpSp>
        <p:nvGrpSpPr>
          <p:cNvPr id="68" name="Group 16"/>
          <p:cNvGrpSpPr>
            <a:grpSpLocks/>
          </p:cNvGrpSpPr>
          <p:nvPr/>
        </p:nvGrpSpPr>
        <p:grpSpPr bwMode="auto">
          <a:xfrm>
            <a:off x="1568450" y="4002088"/>
            <a:ext cx="6781800" cy="2559050"/>
            <a:chOff x="960" y="2504"/>
            <a:chExt cx="4272" cy="1612"/>
          </a:xfrm>
        </p:grpSpPr>
        <p:sp>
          <p:nvSpPr>
            <p:cNvPr id="66578" name="Line 17"/>
            <p:cNvSpPr>
              <a:spLocks noChangeShapeType="1"/>
            </p:cNvSpPr>
            <p:nvPr/>
          </p:nvSpPr>
          <p:spPr bwMode="auto">
            <a:xfrm rot="-3880293" flipH="1" flipV="1">
              <a:off x="2533" y="1598"/>
              <a:ext cx="1612" cy="3424"/>
            </a:xfrm>
            <a:prstGeom prst="line">
              <a:avLst/>
            </a:prstGeom>
            <a:noFill/>
            <a:ln w="25400">
              <a:solidFill>
                <a:srgbClr val="0033CC"/>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579" name="Text Box 18"/>
            <p:cNvSpPr txBox="1">
              <a:spLocks noChangeArrowheads="1"/>
            </p:cNvSpPr>
            <p:nvPr/>
          </p:nvSpPr>
          <p:spPr bwMode="auto">
            <a:xfrm>
              <a:off x="960" y="3129"/>
              <a:ext cx="62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800" b="1" i="1">
                  <a:solidFill>
                    <a:srgbClr val="0033CC"/>
                  </a:solidFill>
                  <a:latin typeface="Times New Roman" panose="02020603050405020304" pitchFamily="18" charset="0"/>
                  <a:ea typeface="黑体" panose="02010609060101010101" pitchFamily="49" charset="-122"/>
                </a:rPr>
                <a:t>I</a:t>
              </a:r>
              <a:r>
                <a:rPr kumimoji="1" lang="en-US" altLang="zh-CN" sz="2800" b="1" baseline="-25000">
                  <a:solidFill>
                    <a:srgbClr val="0033CC"/>
                  </a:solidFill>
                  <a:latin typeface="Times New Roman" panose="02020603050405020304" pitchFamily="18" charset="0"/>
                  <a:ea typeface="黑体" panose="02010609060101010101" pitchFamily="49" charset="-122"/>
                </a:rPr>
                <a:t>CQ</a:t>
              </a:r>
              <a:r>
                <a:rPr kumimoji="1" lang="en-US" altLang="zh-CN" sz="2800" b="1">
                  <a:solidFill>
                    <a:srgbClr val="0033CC"/>
                  </a:solidFill>
                  <a:latin typeface="Times New Roman" panose="02020603050405020304" pitchFamily="18" charset="0"/>
                  <a:ea typeface="黑体" panose="02010609060101010101" pitchFamily="49" charset="-122"/>
                  <a:sym typeface="Symbol" panose="05050102010706020507" pitchFamily="18" charset="2"/>
                </a:rPr>
                <a:t></a:t>
              </a:r>
            </a:p>
          </p:txBody>
        </p:sp>
        <p:sp>
          <p:nvSpPr>
            <p:cNvPr id="66580" name="Line 19"/>
            <p:cNvSpPr>
              <a:spLocks noChangeShapeType="1"/>
            </p:cNvSpPr>
            <p:nvPr/>
          </p:nvSpPr>
          <p:spPr bwMode="auto">
            <a:xfrm flipV="1">
              <a:off x="5232" y="3024"/>
              <a:ext cx="0" cy="288"/>
            </a:xfrm>
            <a:prstGeom prst="line">
              <a:avLst/>
            </a:prstGeom>
            <a:noFill/>
            <a:ln w="25400">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72" name="Text Box 20"/>
          <p:cNvSpPr txBox="1">
            <a:spLocks noChangeArrowheads="1"/>
          </p:cNvSpPr>
          <p:nvPr/>
        </p:nvSpPr>
        <p:spPr bwMode="auto">
          <a:xfrm>
            <a:off x="4311650" y="5268913"/>
            <a:ext cx="1905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000000"/>
                </a:solidFill>
                <a:latin typeface="宋体" panose="02010600030101010101" pitchFamily="2" charset="-122"/>
              </a:rPr>
              <a:t>（反馈控制）</a:t>
            </a:r>
          </a:p>
        </p:txBody>
      </p:sp>
      <p:sp>
        <p:nvSpPr>
          <p:cNvPr id="66576" name="Rectangle 21">
            <a:hlinkClick r:id="rId3" action="ppaction://hlinksldjump"/>
          </p:cNvPr>
          <p:cNvSpPr>
            <a:spLocks noChangeArrowheads="1"/>
          </p:cNvSpPr>
          <p:nvPr/>
        </p:nvSpPr>
        <p:spPr bwMode="auto">
          <a:xfrm>
            <a:off x="425450" y="728663"/>
            <a:ext cx="5029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Arial Narrow" panose="020B0606020202030204" pitchFamily="34" charset="0"/>
                <a:ea typeface="黑体" panose="02010609060101010101" pitchFamily="49" charset="-122"/>
              </a:rPr>
              <a:t>1.  </a:t>
            </a:r>
            <a:r>
              <a:rPr lang="zh-CN" altLang="en-US" sz="2800" b="1">
                <a:solidFill>
                  <a:srgbClr val="800000"/>
                </a:solidFill>
                <a:latin typeface="Arial Narrow" panose="020B0606020202030204" pitchFamily="34" charset="0"/>
                <a:ea typeface="黑体" panose="02010609060101010101" pitchFamily="49" charset="-122"/>
              </a:rPr>
              <a:t>基极分压式射极偏置电路</a:t>
            </a:r>
          </a:p>
        </p:txBody>
      </p:sp>
      <p:pic>
        <p:nvPicPr>
          <p:cNvPr id="66577" name="Picture 23" descr="未标题-2 拷贝"/>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4650" y="374650"/>
            <a:ext cx="3384550" cy="299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25507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strips(downRight)">
                                      <p:cBhvr>
                                        <p:cTn id="7" dur="500"/>
                                        <p:tgtEl>
                                          <p:spTgt spid="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strips(downRight)">
                                      <p:cBhvr>
                                        <p:cTn id="12" dur="500"/>
                                        <p:tgtEl>
                                          <p:spTgt spid="5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strips(downRight)">
                                      <p:cBhvr>
                                        <p:cTn id="17" dur="500"/>
                                        <p:tgtEl>
                                          <p:spTgt spid="5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strips(downRight)">
                                      <p:cBhvr>
                                        <p:cTn id="22" dur="500"/>
                                        <p:tgtEl>
                                          <p:spTgt spid="5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strips(downRight)">
                                      <p:cBhvr>
                                        <p:cTn id="27" dur="500"/>
                                        <p:tgtEl>
                                          <p:spTgt spid="6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9"/>
                                        </p:tgtEl>
                                        <p:attrNameLst>
                                          <p:attrName>style.visibility</p:attrName>
                                        </p:attrNameLst>
                                      </p:cBhvr>
                                      <p:to>
                                        <p:strVal val="visible"/>
                                      </p:to>
                                    </p:set>
                                    <p:animEffect transition="in" filter="wipe(left)">
                                      <p:cBhvr>
                                        <p:cTn id="32" dur="500"/>
                                        <p:tgtEl>
                                          <p:spTgt spid="5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wipe(left)">
                                      <p:cBhvr>
                                        <p:cTn id="37" dur="500"/>
                                        <p:tgtEl>
                                          <p:spTgt spid="6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wipe(left)">
                                      <p:cBhvr>
                                        <p:cTn id="42" dur="500"/>
                                        <p:tgtEl>
                                          <p:spTgt spid="6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wipe(left)">
                                      <p:cBhvr>
                                        <p:cTn id="47" dur="500"/>
                                        <p:tgtEl>
                                          <p:spTgt spid="6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wipe(left)">
                                      <p:cBhvr>
                                        <p:cTn id="52" dur="500"/>
                                        <p:tgtEl>
                                          <p:spTgt spid="66"/>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wipe(left)">
                                      <p:cBhvr>
                                        <p:cTn id="57" dur="500"/>
                                        <p:tgtEl>
                                          <p:spTgt spid="67"/>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8" presetClass="entr" presetSubtype="12" fill="hold" nodeType="click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strips(downLeft)">
                                      <p:cBhvr>
                                        <p:cTn id="62" dur="500"/>
                                        <p:tgtEl>
                                          <p:spTgt spid="68"/>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8" presetClass="entr" presetSubtype="6" fill="hold" grpId="0" nodeType="click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strips(downRight)">
                                      <p:cBhvr>
                                        <p:cTn id="6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utoUpdateAnimBg="0"/>
      <p:bldP spid="56" grpId="0" autoUpdateAnimBg="0"/>
      <p:bldP spid="57" grpId="0" autoUpdateAnimBg="0"/>
      <p:bldP spid="58" grpId="0" animBg="1"/>
      <p:bldP spid="59" grpId="0" autoUpdateAnimBg="0"/>
      <p:bldP spid="63" grpId="0" autoUpdateAnimBg="0"/>
      <p:bldP spid="64" grpId="0" autoUpdateAnimBg="0"/>
      <p:bldP spid="65" grpId="0" autoUpdateAnimBg="0"/>
      <p:bldP spid="66" grpId="0" autoUpdateAnimBg="0"/>
      <p:bldP spid="67" grpId="0" autoUpdateAnimBg="0"/>
      <p:bldP spid="72" grpId="0"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标题 1"/>
          <p:cNvSpPr>
            <a:spLocks noGrp="1"/>
          </p:cNvSpPr>
          <p:nvPr>
            <p:ph type="title"/>
          </p:nvPr>
        </p:nvSpPr>
        <p:spPr>
          <a:xfrm>
            <a:off x="701675" y="71438"/>
            <a:ext cx="7888288" cy="646112"/>
          </a:xfrm>
        </p:spPr>
        <p:txBody>
          <a:bodyPr/>
          <a:lstStyle/>
          <a:p>
            <a:r>
              <a:rPr lang="en-US" altLang="zh-CN"/>
              <a:t>5.4.2  </a:t>
            </a:r>
            <a:r>
              <a:rPr lang="zh-CN" altLang="en-US"/>
              <a:t>射极偏置电路</a:t>
            </a:r>
          </a:p>
        </p:txBody>
      </p:sp>
      <p:sp>
        <p:nvSpPr>
          <p:cNvPr id="67587" name="Text Box 2"/>
          <p:cNvSpPr txBox="1">
            <a:spLocks noChangeArrowheads="1"/>
          </p:cNvSpPr>
          <p:nvPr/>
        </p:nvSpPr>
        <p:spPr bwMode="auto">
          <a:xfrm>
            <a:off x="684213" y="1887538"/>
            <a:ext cx="419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400" b="1" i="1" u="sng">
                <a:solidFill>
                  <a:srgbClr val="FF0000"/>
                </a:solidFill>
                <a:latin typeface="Times New Roman" panose="02020603050405020304" pitchFamily="18" charset="0"/>
                <a:ea typeface="黑体" panose="02010609060101010101" pitchFamily="49" charset="-122"/>
              </a:rPr>
              <a:t>b</a:t>
            </a:r>
            <a:r>
              <a:rPr kumimoji="1" lang="zh-CN" altLang="en-US" sz="2400" b="1" i="1" u="sng">
                <a:solidFill>
                  <a:srgbClr val="FF0000"/>
                </a:solidFill>
                <a:latin typeface="Times New Roman" panose="02020603050405020304" pitchFamily="18" charset="0"/>
                <a:ea typeface="黑体" panose="02010609060101010101" pitchFamily="49" charset="-122"/>
              </a:rPr>
              <a:t>点电位基本不变的条件</a:t>
            </a:r>
            <a:r>
              <a:rPr kumimoji="1" lang="zh-CN" altLang="en-US" sz="2400" b="1">
                <a:solidFill>
                  <a:srgbClr val="FF0000"/>
                </a:solidFill>
                <a:latin typeface="Times New Roman" panose="02020603050405020304" pitchFamily="18" charset="0"/>
                <a:ea typeface="黑体" panose="02010609060101010101" pitchFamily="49" charset="-122"/>
              </a:rPr>
              <a:t>：</a:t>
            </a:r>
          </a:p>
        </p:txBody>
      </p:sp>
      <p:sp>
        <p:nvSpPr>
          <p:cNvPr id="16" name="Text Box 3"/>
          <p:cNvSpPr txBox="1">
            <a:spLocks noChangeArrowheads="1"/>
          </p:cNvSpPr>
          <p:nvPr/>
        </p:nvSpPr>
        <p:spPr bwMode="auto">
          <a:xfrm>
            <a:off x="1446213" y="243205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400" b="1" i="1">
                <a:solidFill>
                  <a:srgbClr val="000000"/>
                </a:solidFill>
                <a:latin typeface="Times New Roman" panose="02020603050405020304" pitchFamily="18" charset="0"/>
                <a:ea typeface="黑体" panose="02010609060101010101" pitchFamily="49" charset="-122"/>
              </a:rPr>
              <a:t>I</a:t>
            </a:r>
            <a:r>
              <a:rPr kumimoji="1" lang="en-US" altLang="zh-CN" sz="2400" b="1" baseline="-25000">
                <a:solidFill>
                  <a:srgbClr val="000000"/>
                </a:solidFill>
                <a:latin typeface="Times New Roman" panose="02020603050405020304" pitchFamily="18" charset="0"/>
                <a:ea typeface="黑体" panose="02010609060101010101" pitchFamily="49" charset="-122"/>
              </a:rPr>
              <a:t>1</a:t>
            </a:r>
            <a:r>
              <a:rPr kumimoji="1" lang="en-US" altLang="zh-CN" sz="2400" b="1">
                <a:solidFill>
                  <a:srgbClr val="000000"/>
                </a:solidFill>
                <a:latin typeface="Times New Roman" panose="02020603050405020304" pitchFamily="18" charset="0"/>
                <a:ea typeface="黑体" panose="02010609060101010101" pitchFamily="49" charset="-122"/>
                <a:sym typeface="Symbol" panose="05050102010706020507" pitchFamily="18" charset="2"/>
              </a:rPr>
              <a:t> &gt;&gt;</a:t>
            </a:r>
            <a:r>
              <a:rPr kumimoji="1" lang="en-US" altLang="zh-CN" sz="2400" b="1" i="1">
                <a:solidFill>
                  <a:srgbClr val="000000"/>
                </a:solidFill>
                <a:latin typeface="Times New Roman" panose="02020603050405020304" pitchFamily="18" charset="0"/>
                <a:ea typeface="黑体" panose="02010609060101010101" pitchFamily="49" charset="-122"/>
              </a:rPr>
              <a:t>I</a:t>
            </a:r>
            <a:r>
              <a:rPr kumimoji="1" lang="en-US" altLang="zh-CN" sz="2400" b="1" baseline="-25000">
                <a:solidFill>
                  <a:srgbClr val="000000"/>
                </a:solidFill>
                <a:latin typeface="Times New Roman" panose="02020603050405020304" pitchFamily="18" charset="0"/>
                <a:ea typeface="黑体" panose="02010609060101010101" pitchFamily="49" charset="-122"/>
              </a:rPr>
              <a:t>BQ </a:t>
            </a:r>
            <a:r>
              <a:rPr kumimoji="1" lang="zh-CN" altLang="en-US" sz="2400" b="1">
                <a:solidFill>
                  <a:srgbClr val="000000"/>
                </a:solidFill>
                <a:latin typeface="Times New Roman" panose="02020603050405020304" pitchFamily="18" charset="0"/>
                <a:ea typeface="黑体" panose="02010609060101010101" pitchFamily="49" charset="-122"/>
                <a:sym typeface="Symbol" panose="05050102010706020507" pitchFamily="18" charset="2"/>
              </a:rPr>
              <a:t>，</a:t>
            </a:r>
          </a:p>
        </p:txBody>
      </p:sp>
      <p:graphicFrame>
        <p:nvGraphicFramePr>
          <p:cNvPr id="17" name="Object 4"/>
          <p:cNvGraphicFramePr>
            <a:graphicFrameLocks noChangeAspect="1"/>
          </p:cNvGraphicFramePr>
          <p:nvPr/>
        </p:nvGraphicFramePr>
        <p:xfrm>
          <a:off x="2055813" y="2997200"/>
          <a:ext cx="2233612" cy="811213"/>
        </p:xfrm>
        <a:graphic>
          <a:graphicData uri="http://schemas.openxmlformats.org/presentationml/2006/ole">
            <mc:AlternateContent xmlns:mc="http://schemas.openxmlformats.org/markup-compatibility/2006">
              <mc:Choice xmlns:v="urn:schemas-microsoft-com:vml" Requires="v">
                <p:oleObj spid="_x0000_s50182" name="公式" r:id="rId3" imgW="1117115" imgH="406224" progId="Equation.3">
                  <p:embed/>
                </p:oleObj>
              </mc:Choice>
              <mc:Fallback>
                <p:oleObj name="公式" r:id="rId3" imgW="1117115" imgH="406224" progId="Equation.3">
                  <p:embed/>
                  <p:pic>
                    <p:nvPicPr>
                      <p:cNvPr id="17"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5813" y="2997200"/>
                        <a:ext cx="2233612" cy="811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 name="Text Box 5"/>
          <p:cNvSpPr txBox="1">
            <a:spLocks noChangeArrowheads="1"/>
          </p:cNvSpPr>
          <p:nvPr/>
        </p:nvSpPr>
        <p:spPr bwMode="auto">
          <a:xfrm>
            <a:off x="912813" y="31496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Times New Roman" panose="02020603050405020304" pitchFamily="18" charset="0"/>
                <a:ea typeface="楷体_GB2312" pitchFamily="49" charset="-122"/>
              </a:rPr>
              <a:t>此时，</a:t>
            </a:r>
          </a:p>
        </p:txBody>
      </p:sp>
      <p:sp>
        <p:nvSpPr>
          <p:cNvPr id="19" name="Text Box 6"/>
          <p:cNvSpPr txBox="1">
            <a:spLocks noChangeArrowheads="1"/>
          </p:cNvSpPr>
          <p:nvPr/>
        </p:nvSpPr>
        <p:spPr bwMode="auto">
          <a:xfrm>
            <a:off x="1598613" y="3987800"/>
            <a:ext cx="373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B</a:t>
            </a:r>
            <a:r>
              <a:rPr kumimoji="1" lang="zh-CN" altLang="en-US" sz="2400" b="1">
                <a:solidFill>
                  <a:srgbClr val="000000"/>
                </a:solidFill>
                <a:latin typeface="Times New Roman" panose="02020603050405020304" pitchFamily="18" charset="0"/>
                <a:ea typeface="楷体_GB2312" pitchFamily="49" charset="-122"/>
              </a:rPr>
              <a:t>与温度无关</a:t>
            </a:r>
          </a:p>
        </p:txBody>
      </p:sp>
      <p:sp>
        <p:nvSpPr>
          <p:cNvPr id="20" name="Text Box 7"/>
          <p:cNvSpPr txBox="1">
            <a:spLocks noChangeArrowheads="1"/>
          </p:cNvSpPr>
          <p:nvPr/>
        </p:nvSpPr>
        <p:spPr bwMode="auto">
          <a:xfrm>
            <a:off x="3046413" y="2432050"/>
            <a:ext cx="1828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400" b="1" i="1">
                <a:solidFill>
                  <a:srgbClr val="000000"/>
                </a:solidFill>
                <a:latin typeface="Times New Roman" panose="02020603050405020304" pitchFamily="18" charset="0"/>
                <a:ea typeface="黑体" panose="02010609060101010101" pitchFamily="49" charset="-122"/>
              </a:rPr>
              <a:t>V</a:t>
            </a:r>
            <a:r>
              <a:rPr kumimoji="1" lang="en-US" altLang="zh-CN" sz="2400" b="1" baseline="-25000">
                <a:solidFill>
                  <a:srgbClr val="000000"/>
                </a:solidFill>
                <a:latin typeface="Times New Roman" panose="02020603050405020304" pitchFamily="18" charset="0"/>
                <a:ea typeface="黑体" panose="02010609060101010101" pitchFamily="49" charset="-122"/>
              </a:rPr>
              <a:t>B</a:t>
            </a:r>
            <a:r>
              <a:rPr kumimoji="1" lang="en-US" altLang="zh-CN" sz="2400" b="1">
                <a:solidFill>
                  <a:srgbClr val="000000"/>
                </a:solidFill>
                <a:latin typeface="Times New Roman" panose="02020603050405020304" pitchFamily="18" charset="0"/>
                <a:ea typeface="黑体" panose="02010609060101010101" pitchFamily="49" charset="-122"/>
                <a:sym typeface="Symbol" panose="05050102010706020507" pitchFamily="18" charset="2"/>
              </a:rPr>
              <a:t> &gt;&gt;</a:t>
            </a:r>
            <a:r>
              <a:rPr kumimoji="1" lang="en-US" altLang="zh-CN" sz="2400" b="1" i="1">
                <a:solidFill>
                  <a:srgbClr val="000000"/>
                </a:solidFill>
                <a:latin typeface="Times New Roman" panose="02020603050405020304" pitchFamily="18" charset="0"/>
                <a:ea typeface="黑体" panose="02010609060101010101" pitchFamily="49" charset="-122"/>
              </a:rPr>
              <a:t>V</a:t>
            </a:r>
            <a:r>
              <a:rPr kumimoji="1" lang="en-US" altLang="zh-CN" sz="2400" b="1" baseline="-25000">
                <a:solidFill>
                  <a:srgbClr val="000000"/>
                </a:solidFill>
                <a:latin typeface="Times New Roman" panose="02020603050405020304" pitchFamily="18" charset="0"/>
                <a:ea typeface="黑体" panose="02010609060101010101" pitchFamily="49" charset="-122"/>
              </a:rPr>
              <a:t>BEQ</a:t>
            </a:r>
            <a:endParaRPr kumimoji="1" lang="en-US" altLang="zh-CN" sz="2400" b="1">
              <a:solidFill>
                <a:srgbClr val="000000"/>
              </a:solidFill>
              <a:latin typeface="Times New Roman" panose="02020603050405020304" pitchFamily="18" charset="0"/>
              <a:ea typeface="黑体" panose="02010609060101010101" pitchFamily="49" charset="-122"/>
              <a:sym typeface="Symbol" panose="05050102010706020507" pitchFamily="18" charset="2"/>
            </a:endParaRPr>
          </a:p>
        </p:txBody>
      </p:sp>
      <p:sp>
        <p:nvSpPr>
          <p:cNvPr id="21" name="Text Box 8"/>
          <p:cNvSpPr txBox="1">
            <a:spLocks noChangeArrowheads="1"/>
          </p:cNvSpPr>
          <p:nvPr/>
        </p:nvSpPr>
        <p:spPr bwMode="auto">
          <a:xfrm>
            <a:off x="989013" y="4673600"/>
            <a:ext cx="548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25000">
                <a:solidFill>
                  <a:srgbClr val="000000"/>
                </a:solidFill>
                <a:latin typeface="Times New Roman" panose="02020603050405020304" pitchFamily="18" charset="0"/>
                <a:ea typeface="楷体_GB2312" pitchFamily="49" charset="-122"/>
              </a:rPr>
              <a:t>e</a:t>
            </a:r>
            <a:r>
              <a:rPr kumimoji="1" lang="zh-CN" altLang="en-US" sz="2400" b="1">
                <a:solidFill>
                  <a:srgbClr val="000000"/>
                </a:solidFill>
                <a:latin typeface="Times New Roman" panose="02020603050405020304" pitchFamily="18" charset="0"/>
                <a:ea typeface="楷体_GB2312" pitchFamily="49" charset="-122"/>
              </a:rPr>
              <a:t>取值越大，反馈控制作用越强</a:t>
            </a:r>
          </a:p>
        </p:txBody>
      </p:sp>
      <p:sp>
        <p:nvSpPr>
          <p:cNvPr id="22" name="Text Box 9"/>
          <p:cNvSpPr txBox="1">
            <a:spLocks noChangeArrowheads="1"/>
          </p:cNvSpPr>
          <p:nvPr/>
        </p:nvSpPr>
        <p:spPr bwMode="auto">
          <a:xfrm>
            <a:off x="989013" y="5310188"/>
            <a:ext cx="495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Times New Roman" panose="02020603050405020304" pitchFamily="18" charset="0"/>
                <a:ea typeface="楷体_GB2312" pitchFamily="49" charset="-122"/>
              </a:rPr>
              <a:t>一般取 </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25000">
                <a:solidFill>
                  <a:srgbClr val="000000"/>
                </a:solidFill>
                <a:latin typeface="Times New Roman" panose="02020603050405020304" pitchFamily="18" charset="0"/>
                <a:ea typeface="楷体_GB2312" pitchFamily="49" charset="-122"/>
              </a:rPr>
              <a:t>1</a:t>
            </a:r>
            <a:r>
              <a:rPr kumimoji="1" lang="en-US" altLang="zh-CN" sz="2400" b="1">
                <a:solidFill>
                  <a:srgbClr val="000000"/>
                </a:solidFill>
                <a:latin typeface="Times New Roman" panose="02020603050405020304" pitchFamily="18" charset="0"/>
                <a:ea typeface="楷体_GB2312" pitchFamily="49" charset="-122"/>
                <a:sym typeface="Symbol" panose="05050102010706020507" pitchFamily="18" charset="2"/>
              </a:rPr>
              <a:t> =(5~10)</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25000">
                <a:solidFill>
                  <a:srgbClr val="000000"/>
                </a:solidFill>
                <a:latin typeface="Times New Roman" panose="02020603050405020304" pitchFamily="18" charset="0"/>
                <a:ea typeface="楷体_GB2312" pitchFamily="49" charset="-122"/>
              </a:rPr>
              <a:t>BQ</a:t>
            </a:r>
            <a:r>
              <a:rPr kumimoji="1" lang="zh-CN" altLang="en-US" sz="2400" b="1">
                <a:solidFill>
                  <a:srgbClr val="000000"/>
                </a:solidFill>
                <a:latin typeface="Times New Roman" panose="02020603050405020304" pitchFamily="18" charset="0"/>
                <a:ea typeface="楷体_GB2312" pitchFamily="49" charset="-122"/>
                <a:sym typeface="Symbol" panose="05050102010706020507" pitchFamily="18" charset="2"/>
              </a:rPr>
              <a:t>， </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B</a:t>
            </a:r>
            <a:r>
              <a:rPr kumimoji="1" lang="en-US" altLang="zh-CN" sz="2400" b="1">
                <a:solidFill>
                  <a:srgbClr val="000000"/>
                </a:solidFill>
                <a:latin typeface="Times New Roman" panose="02020603050405020304" pitchFamily="18" charset="0"/>
                <a:ea typeface="楷体_GB2312" pitchFamily="49" charset="-122"/>
                <a:sym typeface="Symbol" panose="05050102010706020507" pitchFamily="18" charset="2"/>
              </a:rPr>
              <a:t> =3~5</a:t>
            </a:r>
            <a:r>
              <a:rPr kumimoji="1" lang="en-US" altLang="zh-CN" sz="2400" b="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 </a:t>
            </a:r>
          </a:p>
        </p:txBody>
      </p:sp>
      <p:sp>
        <p:nvSpPr>
          <p:cNvPr id="67595" name="Text Box 14"/>
          <p:cNvSpPr txBox="1">
            <a:spLocks noChangeArrowheads="1"/>
          </p:cNvSpPr>
          <p:nvPr/>
        </p:nvSpPr>
        <p:spPr bwMode="auto">
          <a:xfrm>
            <a:off x="273050" y="1341438"/>
            <a:ext cx="4038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楷体_GB2312" pitchFamily="49" charset="-122"/>
                <a:ea typeface="楷体_GB2312" pitchFamily="49" charset="-122"/>
              </a:rPr>
              <a:t>（</a:t>
            </a:r>
            <a:r>
              <a:rPr kumimoji="1" lang="en-US" altLang="zh-CN" sz="2400" b="1">
                <a:solidFill>
                  <a:srgbClr val="000000"/>
                </a:solidFill>
                <a:latin typeface="楷体_GB2312" pitchFamily="49" charset="-122"/>
                <a:ea typeface="楷体_GB2312" pitchFamily="49" charset="-122"/>
              </a:rPr>
              <a:t>1</a:t>
            </a:r>
            <a:r>
              <a:rPr kumimoji="1" lang="zh-CN" altLang="en-US" sz="2400" b="1">
                <a:solidFill>
                  <a:srgbClr val="000000"/>
                </a:solidFill>
                <a:latin typeface="楷体_GB2312" pitchFamily="49" charset="-122"/>
                <a:ea typeface="楷体_GB2312" pitchFamily="49" charset="-122"/>
              </a:rPr>
              <a:t>）稳定工作点的原理</a:t>
            </a:r>
          </a:p>
        </p:txBody>
      </p:sp>
      <p:sp>
        <p:nvSpPr>
          <p:cNvPr id="67596" name="Rectangle 15">
            <a:hlinkClick r:id="rId5" action="ppaction://hlinksldjump"/>
          </p:cNvPr>
          <p:cNvSpPr>
            <a:spLocks noChangeArrowheads="1"/>
          </p:cNvSpPr>
          <p:nvPr/>
        </p:nvSpPr>
        <p:spPr bwMode="auto">
          <a:xfrm>
            <a:off x="425450" y="728663"/>
            <a:ext cx="5029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Arial Narrow" panose="020B0606020202030204" pitchFamily="34" charset="0"/>
                <a:ea typeface="黑体" panose="02010609060101010101" pitchFamily="49" charset="-122"/>
              </a:rPr>
              <a:t>1.  </a:t>
            </a:r>
            <a:r>
              <a:rPr lang="zh-CN" altLang="en-US" sz="2800" b="1">
                <a:solidFill>
                  <a:srgbClr val="800000"/>
                </a:solidFill>
                <a:latin typeface="Arial Narrow" panose="020B0606020202030204" pitchFamily="34" charset="0"/>
                <a:ea typeface="黑体" panose="02010609060101010101" pitchFamily="49" charset="-122"/>
              </a:rPr>
              <a:t>基极分压式射极偏置电路</a:t>
            </a:r>
          </a:p>
        </p:txBody>
      </p:sp>
      <p:graphicFrame>
        <p:nvGraphicFramePr>
          <p:cNvPr id="67597" name="Object 16"/>
          <p:cNvGraphicFramePr>
            <a:graphicFrameLocks noChangeAspect="1"/>
          </p:cNvGraphicFramePr>
          <p:nvPr/>
        </p:nvGraphicFramePr>
        <p:xfrm>
          <a:off x="6119813" y="779463"/>
          <a:ext cx="2303462" cy="3281362"/>
        </p:xfrm>
        <a:graphic>
          <a:graphicData uri="http://schemas.openxmlformats.org/presentationml/2006/ole">
            <mc:AlternateContent xmlns:mc="http://schemas.openxmlformats.org/markup-compatibility/2006">
              <mc:Choice xmlns:v="urn:schemas-microsoft-com:vml" Requires="v">
                <p:oleObj spid="_x0000_s50183" name="Image" r:id="rId6" imgW="4609524" imgH="6565079" progId="Photoshop.Image.6">
                  <p:embed/>
                </p:oleObj>
              </mc:Choice>
              <mc:Fallback>
                <p:oleObj name="Image" r:id="rId6" imgW="4609524" imgH="6565079" progId="Photoshop.Image.6">
                  <p:embed/>
                  <p:pic>
                    <p:nvPicPr>
                      <p:cNvPr id="67597" name="Object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19813" y="779463"/>
                        <a:ext cx="2303462" cy="3281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6" name="Rectangle 17"/>
          <p:cNvSpPr>
            <a:spLocks noChangeArrowheads="1"/>
          </p:cNvSpPr>
          <p:nvPr/>
        </p:nvSpPr>
        <p:spPr bwMode="auto">
          <a:xfrm>
            <a:off x="6732588" y="3768725"/>
            <a:ext cx="1206500" cy="3968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defRPr/>
            </a:pPr>
            <a:r>
              <a:rPr kumimoji="1" lang="zh-CN" altLang="en-US" sz="2000" b="1" kern="0">
                <a:solidFill>
                  <a:srgbClr val="000000"/>
                </a:solidFill>
                <a:latin typeface="Times New Roman" pitchFamily="18" charset="0"/>
                <a:ea typeface="楷体_GB2312" pitchFamily="49" charset="-122"/>
              </a:rPr>
              <a:t>直流通路</a:t>
            </a:r>
          </a:p>
        </p:txBody>
      </p:sp>
    </p:spTree>
    <p:extLst>
      <p:ext uri="{BB962C8B-B14F-4D97-AF65-F5344CB8AC3E}">
        <p14:creationId xmlns:p14="http://schemas.microsoft.com/office/powerpoint/2010/main" val="6468597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strips(downRight)">
                                      <p:cBhvr>
                                        <p:cTn id="12" dur="500"/>
                                        <p:tgtEl>
                                          <p:spTgt spid="2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strips(downRight)">
                                      <p:cBhvr>
                                        <p:cTn id="17" dur="500"/>
                                        <p:tgtEl>
                                          <p:spTgt spid="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strips(downRight)">
                                      <p:cBhvr>
                                        <p:cTn id="22" dur="500"/>
                                        <p:tgtEl>
                                          <p:spTgt spid="1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strips(downRight)">
                                      <p:cBhvr>
                                        <p:cTn id="27" dur="500"/>
                                        <p:tgtEl>
                                          <p:spTgt spid="1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up)">
                                      <p:cBhvr>
                                        <p:cTn id="32" dur="500"/>
                                        <p:tgtEl>
                                          <p:spTgt spid="2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strips(downRight)">
                                      <p:cBhvr>
                                        <p:cTn id="3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18" grpId="0" autoUpdateAnimBg="0"/>
      <p:bldP spid="19" grpId="0" autoUpdateAnimBg="0"/>
      <p:bldP spid="20" grpId="0" autoUpdateAnimBg="0"/>
      <p:bldP spid="21" grpId="0" autoUpdateAnimBg="0"/>
      <p:bldP spid="22" grpId="0"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标题 1"/>
          <p:cNvSpPr>
            <a:spLocks noGrp="1"/>
          </p:cNvSpPr>
          <p:nvPr>
            <p:ph type="title"/>
          </p:nvPr>
        </p:nvSpPr>
        <p:spPr>
          <a:xfrm>
            <a:off x="701675" y="71438"/>
            <a:ext cx="7888288" cy="646112"/>
          </a:xfrm>
        </p:spPr>
        <p:txBody>
          <a:bodyPr/>
          <a:lstStyle/>
          <a:p>
            <a:r>
              <a:rPr lang="en-US" altLang="zh-CN"/>
              <a:t>5.4.2  </a:t>
            </a:r>
            <a:r>
              <a:rPr lang="zh-CN" altLang="en-US"/>
              <a:t>射极偏置电路</a:t>
            </a:r>
          </a:p>
        </p:txBody>
      </p:sp>
      <p:sp>
        <p:nvSpPr>
          <p:cNvPr id="68611" name="Text Box 2"/>
          <p:cNvSpPr txBox="1">
            <a:spLocks noChangeArrowheads="1"/>
          </p:cNvSpPr>
          <p:nvPr/>
        </p:nvSpPr>
        <p:spPr bwMode="auto">
          <a:xfrm>
            <a:off x="228600" y="1279525"/>
            <a:ext cx="434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楷体_GB2312" pitchFamily="49" charset="-122"/>
                <a:ea typeface="楷体_GB2312" pitchFamily="49" charset="-122"/>
              </a:rPr>
              <a:t>（</a:t>
            </a:r>
            <a:r>
              <a:rPr kumimoji="1" lang="en-US" altLang="zh-CN" sz="2400" b="1">
                <a:solidFill>
                  <a:srgbClr val="000000"/>
                </a:solidFill>
                <a:latin typeface="楷体_GB2312" pitchFamily="49" charset="-122"/>
                <a:ea typeface="楷体_GB2312" pitchFamily="49" charset="-122"/>
              </a:rPr>
              <a:t>2</a:t>
            </a:r>
            <a:r>
              <a:rPr kumimoji="1" lang="zh-CN" altLang="en-US" sz="2400" b="1">
                <a:solidFill>
                  <a:srgbClr val="000000"/>
                </a:solidFill>
                <a:latin typeface="楷体_GB2312" pitchFamily="49" charset="-122"/>
                <a:ea typeface="楷体_GB2312" pitchFamily="49" charset="-122"/>
              </a:rPr>
              <a:t>）放大电路指标分析</a:t>
            </a:r>
          </a:p>
        </p:txBody>
      </p:sp>
      <p:sp>
        <p:nvSpPr>
          <p:cNvPr id="13" name="Rectangle 3"/>
          <p:cNvSpPr>
            <a:spLocks noChangeArrowheads="1"/>
          </p:cNvSpPr>
          <p:nvPr/>
        </p:nvSpPr>
        <p:spPr bwMode="auto">
          <a:xfrm>
            <a:off x="533400" y="1874838"/>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0000FF"/>
                </a:solidFill>
                <a:latin typeface="楷体_GB2312" pitchFamily="49" charset="-122"/>
                <a:ea typeface="楷体_GB2312" pitchFamily="49" charset="-122"/>
              </a:rPr>
              <a:t>①</a:t>
            </a:r>
            <a:r>
              <a:rPr lang="zh-CN" altLang="en-US" sz="2400" b="1">
                <a:solidFill>
                  <a:srgbClr val="0000FF"/>
                </a:solidFill>
                <a:latin typeface="楷体_GB2312" pitchFamily="49" charset="-122"/>
                <a:ea typeface="楷体_GB2312" pitchFamily="49" charset="-122"/>
              </a:rPr>
              <a:t>静态工作点</a:t>
            </a:r>
          </a:p>
        </p:txBody>
      </p:sp>
      <p:graphicFrame>
        <p:nvGraphicFramePr>
          <p:cNvPr id="14" name="Object 4"/>
          <p:cNvGraphicFramePr>
            <a:graphicFrameLocks noChangeAspect="1"/>
          </p:cNvGraphicFramePr>
          <p:nvPr/>
        </p:nvGraphicFramePr>
        <p:xfrm>
          <a:off x="985838" y="2439988"/>
          <a:ext cx="2487612" cy="887412"/>
        </p:xfrm>
        <a:graphic>
          <a:graphicData uri="http://schemas.openxmlformats.org/presentationml/2006/ole">
            <mc:AlternateContent xmlns:mc="http://schemas.openxmlformats.org/markup-compatibility/2006">
              <mc:Choice xmlns:v="urn:schemas-microsoft-com:vml" Requires="v">
                <p:oleObj spid="_x0000_s51212" name="公式" r:id="rId3" imgW="1244600" imgH="444500" progId="Equation.3">
                  <p:embed/>
                </p:oleObj>
              </mc:Choice>
              <mc:Fallback>
                <p:oleObj name="公式" r:id="rId3" imgW="1244600" imgH="444500" progId="Equation.3">
                  <p:embed/>
                  <p:pic>
                    <p:nvPicPr>
                      <p:cNvPr id="1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5838" y="2439988"/>
                        <a:ext cx="2487612" cy="887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 name="Object 5"/>
          <p:cNvGraphicFramePr>
            <a:graphicFrameLocks noChangeAspect="1"/>
          </p:cNvGraphicFramePr>
          <p:nvPr/>
        </p:nvGraphicFramePr>
        <p:xfrm>
          <a:off x="985838" y="3498850"/>
          <a:ext cx="2843212" cy="911225"/>
        </p:xfrm>
        <a:graphic>
          <a:graphicData uri="http://schemas.openxmlformats.org/presentationml/2006/ole">
            <mc:AlternateContent xmlns:mc="http://schemas.openxmlformats.org/markup-compatibility/2006">
              <mc:Choice xmlns:v="urn:schemas-microsoft-com:vml" Requires="v">
                <p:oleObj spid="_x0000_s51213" name="公式" r:id="rId5" imgW="1422400" imgH="457200" progId="Equation.3">
                  <p:embed/>
                </p:oleObj>
              </mc:Choice>
              <mc:Fallback>
                <p:oleObj name="公式" r:id="rId5" imgW="1422400" imgH="457200" progId="Equation.3">
                  <p:embed/>
                  <p:pic>
                    <p:nvPicPr>
                      <p:cNvPr id="15"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5838" y="3498850"/>
                        <a:ext cx="2843212" cy="911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 name="Object 6"/>
          <p:cNvGraphicFramePr>
            <a:graphicFrameLocks noChangeAspect="1"/>
          </p:cNvGraphicFramePr>
          <p:nvPr/>
        </p:nvGraphicFramePr>
        <p:xfrm>
          <a:off x="985838" y="4560888"/>
          <a:ext cx="6142037" cy="482600"/>
        </p:xfrm>
        <a:graphic>
          <a:graphicData uri="http://schemas.openxmlformats.org/presentationml/2006/ole">
            <mc:AlternateContent xmlns:mc="http://schemas.openxmlformats.org/markup-compatibility/2006">
              <mc:Choice xmlns:v="urn:schemas-microsoft-com:vml" Requires="v">
                <p:oleObj spid="_x0000_s51214" name="公式" r:id="rId7" imgW="3073400" imgH="241300" progId="Equation.3">
                  <p:embed/>
                </p:oleObj>
              </mc:Choice>
              <mc:Fallback>
                <p:oleObj name="公式" r:id="rId7" imgW="3073400" imgH="241300" progId="Equation.3">
                  <p:embed/>
                  <p:pic>
                    <p:nvPicPr>
                      <p:cNvPr id="16"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5838" y="4560888"/>
                        <a:ext cx="6142037"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 name="Object 7"/>
          <p:cNvGraphicFramePr>
            <a:graphicFrameLocks noChangeAspect="1"/>
          </p:cNvGraphicFramePr>
          <p:nvPr/>
        </p:nvGraphicFramePr>
        <p:xfrm>
          <a:off x="985838" y="5156200"/>
          <a:ext cx="1366837" cy="890588"/>
        </p:xfrm>
        <a:graphic>
          <a:graphicData uri="http://schemas.openxmlformats.org/presentationml/2006/ole">
            <mc:AlternateContent xmlns:mc="http://schemas.openxmlformats.org/markup-compatibility/2006">
              <mc:Choice xmlns:v="urn:schemas-microsoft-com:vml" Requires="v">
                <p:oleObj spid="_x0000_s51215" name="公式" r:id="rId9" imgW="685502" imgH="444307" progId="Equation.3">
                  <p:embed/>
                </p:oleObj>
              </mc:Choice>
              <mc:Fallback>
                <p:oleObj name="公式" r:id="rId9" imgW="685502" imgH="444307" progId="Equation.3">
                  <p:embed/>
                  <p:pic>
                    <p:nvPicPr>
                      <p:cNvPr id="17"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85838" y="5156200"/>
                        <a:ext cx="1366837" cy="890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8617" name="Rectangle 11">
            <a:hlinkClick r:id="rId11" action="ppaction://hlinksldjump"/>
          </p:cNvPr>
          <p:cNvSpPr>
            <a:spLocks noChangeArrowheads="1"/>
          </p:cNvSpPr>
          <p:nvPr/>
        </p:nvSpPr>
        <p:spPr bwMode="auto">
          <a:xfrm>
            <a:off x="425450" y="728663"/>
            <a:ext cx="5029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Arial Narrow" panose="020B0606020202030204" pitchFamily="34" charset="0"/>
                <a:ea typeface="黑体" panose="02010609060101010101" pitchFamily="49" charset="-122"/>
              </a:rPr>
              <a:t>1.  </a:t>
            </a:r>
            <a:r>
              <a:rPr lang="zh-CN" altLang="en-US" sz="2800" b="1">
                <a:solidFill>
                  <a:srgbClr val="800000"/>
                </a:solidFill>
                <a:latin typeface="Arial Narrow" panose="020B0606020202030204" pitchFamily="34" charset="0"/>
                <a:ea typeface="黑体" panose="02010609060101010101" pitchFamily="49" charset="-122"/>
              </a:rPr>
              <a:t>基极分压式射极偏置电路</a:t>
            </a:r>
          </a:p>
        </p:txBody>
      </p:sp>
      <p:graphicFrame>
        <p:nvGraphicFramePr>
          <p:cNvPr id="68618" name="Object 12"/>
          <p:cNvGraphicFramePr>
            <a:graphicFrameLocks noChangeAspect="1"/>
          </p:cNvGraphicFramePr>
          <p:nvPr/>
        </p:nvGraphicFramePr>
        <p:xfrm>
          <a:off x="6119813" y="779463"/>
          <a:ext cx="2303462" cy="3281362"/>
        </p:xfrm>
        <a:graphic>
          <a:graphicData uri="http://schemas.openxmlformats.org/presentationml/2006/ole">
            <mc:AlternateContent xmlns:mc="http://schemas.openxmlformats.org/markup-compatibility/2006">
              <mc:Choice xmlns:v="urn:schemas-microsoft-com:vml" Requires="v">
                <p:oleObj spid="_x0000_s51216" name="Image" r:id="rId12" imgW="4609524" imgH="6565079" progId="Photoshop.Image.6">
                  <p:embed/>
                </p:oleObj>
              </mc:Choice>
              <mc:Fallback>
                <p:oleObj name="Image" r:id="rId12" imgW="4609524" imgH="6565079" progId="Photoshop.Image.6">
                  <p:embed/>
                  <p:pic>
                    <p:nvPicPr>
                      <p:cNvPr id="68618" name="Object 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19813" y="779463"/>
                        <a:ext cx="2303462" cy="3281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 name="Rectangle 13"/>
          <p:cNvSpPr>
            <a:spLocks noChangeArrowheads="1"/>
          </p:cNvSpPr>
          <p:nvPr/>
        </p:nvSpPr>
        <p:spPr bwMode="auto">
          <a:xfrm>
            <a:off x="6732588" y="3768725"/>
            <a:ext cx="1206500" cy="3968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defRPr/>
            </a:pPr>
            <a:r>
              <a:rPr kumimoji="1" lang="zh-CN" altLang="en-US" sz="2000" b="1" kern="0">
                <a:solidFill>
                  <a:srgbClr val="000000"/>
                </a:solidFill>
                <a:latin typeface="Times New Roman" pitchFamily="18" charset="0"/>
                <a:ea typeface="楷体_GB2312" pitchFamily="49" charset="-122"/>
              </a:rPr>
              <a:t>直流通路</a:t>
            </a:r>
          </a:p>
        </p:txBody>
      </p:sp>
    </p:spTree>
    <p:extLst>
      <p:ext uri="{BB962C8B-B14F-4D97-AF65-F5344CB8AC3E}">
        <p14:creationId xmlns:p14="http://schemas.microsoft.com/office/powerpoint/2010/main" val="566764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downRight)">
                                      <p:cBhvr>
                                        <p:cTn id="7" dur="5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strips(downRight)">
                                      <p:cBhvr>
                                        <p:cTn id="12" dur="500"/>
                                        <p:tgtEl>
                                          <p:spTgt spid="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strips(downRight)">
                                      <p:cBhvr>
                                        <p:cTn id="17" dur="500"/>
                                        <p:tgtEl>
                                          <p:spTgt spid="1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strips(downRight)">
                                      <p:cBhvr>
                                        <p:cTn id="22" dur="500"/>
                                        <p:tgtEl>
                                          <p:spTgt spid="1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strips(downRigh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标题 1"/>
          <p:cNvSpPr>
            <a:spLocks noGrp="1"/>
          </p:cNvSpPr>
          <p:nvPr>
            <p:ph type="title"/>
          </p:nvPr>
        </p:nvSpPr>
        <p:spPr>
          <a:xfrm>
            <a:off x="701675" y="71438"/>
            <a:ext cx="7888288" cy="646112"/>
          </a:xfrm>
        </p:spPr>
        <p:txBody>
          <a:bodyPr/>
          <a:lstStyle/>
          <a:p>
            <a:r>
              <a:rPr lang="en-US" altLang="zh-CN"/>
              <a:t>5.4.2  </a:t>
            </a:r>
            <a:r>
              <a:rPr lang="zh-CN" altLang="en-US"/>
              <a:t>射极偏置电路</a:t>
            </a:r>
          </a:p>
        </p:txBody>
      </p:sp>
      <p:sp>
        <p:nvSpPr>
          <p:cNvPr id="9" name="Rectangle 2"/>
          <p:cNvSpPr>
            <a:spLocks noChangeArrowheads="1"/>
          </p:cNvSpPr>
          <p:nvPr/>
        </p:nvSpPr>
        <p:spPr bwMode="auto">
          <a:xfrm>
            <a:off x="609600" y="1730375"/>
            <a:ext cx="2514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0000FF"/>
                </a:solidFill>
                <a:latin typeface="楷体_GB2312" pitchFamily="49" charset="-122"/>
                <a:ea typeface="楷体_GB2312" pitchFamily="49" charset="-122"/>
              </a:rPr>
              <a:t>②</a:t>
            </a:r>
            <a:r>
              <a:rPr lang="zh-CN" altLang="en-US" sz="2400" b="1">
                <a:solidFill>
                  <a:srgbClr val="0000FF"/>
                </a:solidFill>
                <a:latin typeface="楷体_GB2312" pitchFamily="49" charset="-122"/>
                <a:ea typeface="楷体_GB2312" pitchFamily="49" charset="-122"/>
              </a:rPr>
              <a:t>电压增益</a:t>
            </a:r>
          </a:p>
        </p:txBody>
      </p:sp>
      <p:sp>
        <p:nvSpPr>
          <p:cNvPr id="10" name="Text Box 3"/>
          <p:cNvSpPr txBox="1">
            <a:spLocks noChangeArrowheads="1"/>
          </p:cNvSpPr>
          <p:nvPr/>
        </p:nvSpPr>
        <p:spPr bwMode="auto">
          <a:xfrm>
            <a:off x="609600" y="2287588"/>
            <a:ext cx="39830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400" b="1">
                <a:solidFill>
                  <a:srgbClr val="000000"/>
                </a:solidFill>
                <a:latin typeface="楷体_GB2312" pitchFamily="49" charset="-122"/>
                <a:ea typeface="楷体_GB2312" pitchFamily="49" charset="-122"/>
              </a:rPr>
              <a:t>&lt;A&gt;</a:t>
            </a:r>
            <a:r>
              <a:rPr kumimoji="1" lang="zh-CN" altLang="en-US" sz="2400" b="1">
                <a:solidFill>
                  <a:srgbClr val="000000"/>
                </a:solidFill>
                <a:latin typeface="楷体_GB2312" pitchFamily="49" charset="-122"/>
                <a:ea typeface="楷体_GB2312" pitchFamily="49" charset="-122"/>
              </a:rPr>
              <a:t>画小信号等效电路</a:t>
            </a:r>
          </a:p>
        </p:txBody>
      </p:sp>
      <p:sp>
        <p:nvSpPr>
          <p:cNvPr id="69637" name="Text Box 50"/>
          <p:cNvSpPr txBox="1">
            <a:spLocks noChangeArrowheads="1"/>
          </p:cNvSpPr>
          <p:nvPr/>
        </p:nvSpPr>
        <p:spPr bwMode="auto">
          <a:xfrm>
            <a:off x="228600" y="1279525"/>
            <a:ext cx="434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楷体_GB2312" pitchFamily="49" charset="-122"/>
                <a:ea typeface="楷体_GB2312" pitchFamily="49" charset="-122"/>
              </a:rPr>
              <a:t>（</a:t>
            </a:r>
            <a:r>
              <a:rPr kumimoji="1" lang="en-US" altLang="zh-CN" sz="2400" b="1">
                <a:solidFill>
                  <a:srgbClr val="000000"/>
                </a:solidFill>
                <a:latin typeface="楷体_GB2312" pitchFamily="49" charset="-122"/>
                <a:ea typeface="楷体_GB2312" pitchFamily="49" charset="-122"/>
              </a:rPr>
              <a:t>2</a:t>
            </a:r>
            <a:r>
              <a:rPr kumimoji="1" lang="zh-CN" altLang="en-US" sz="2400" b="1">
                <a:solidFill>
                  <a:srgbClr val="000000"/>
                </a:solidFill>
                <a:latin typeface="楷体_GB2312" pitchFamily="49" charset="-122"/>
                <a:ea typeface="楷体_GB2312" pitchFamily="49" charset="-122"/>
              </a:rPr>
              <a:t>）放大电路指标分析</a:t>
            </a:r>
          </a:p>
        </p:txBody>
      </p:sp>
      <p:sp>
        <p:nvSpPr>
          <p:cNvPr id="69638" name="Rectangle 52">
            <a:hlinkClick r:id="rId2" action="ppaction://hlinksldjump"/>
          </p:cNvPr>
          <p:cNvSpPr>
            <a:spLocks noChangeArrowheads="1"/>
          </p:cNvSpPr>
          <p:nvPr/>
        </p:nvSpPr>
        <p:spPr bwMode="auto">
          <a:xfrm>
            <a:off x="425450" y="728663"/>
            <a:ext cx="5029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Arial Narrow" panose="020B0606020202030204" pitchFamily="34" charset="0"/>
                <a:ea typeface="黑体" panose="02010609060101010101" pitchFamily="49" charset="-122"/>
              </a:rPr>
              <a:t>1.  </a:t>
            </a:r>
            <a:r>
              <a:rPr lang="zh-CN" altLang="en-US" sz="2800" b="1">
                <a:solidFill>
                  <a:srgbClr val="800000"/>
                </a:solidFill>
                <a:latin typeface="Arial Narrow" panose="020B0606020202030204" pitchFamily="34" charset="0"/>
                <a:ea typeface="黑体" panose="02010609060101010101" pitchFamily="49" charset="-122"/>
              </a:rPr>
              <a:t>基极分压式射极偏置电路</a:t>
            </a:r>
          </a:p>
        </p:txBody>
      </p:sp>
      <p:pic>
        <p:nvPicPr>
          <p:cNvPr id="13" name="Picture 53" descr="4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2997200"/>
            <a:ext cx="5186363"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0" name="Picture 54" descr="未标题-2 拷贝"/>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4650" y="200025"/>
            <a:ext cx="3384550" cy="299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312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strips(downRight)">
                                      <p:cBhvr>
                                        <p:cTn id="12" dur="50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ox(in)">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P spid="10" grpId="0" autoUpdateAnimBg="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ChangeArrowheads="1"/>
          </p:cNvSpPr>
          <p:nvPr/>
        </p:nvSpPr>
        <p:spPr bwMode="auto">
          <a:xfrm>
            <a:off x="431800" y="822325"/>
            <a:ext cx="2514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0000FF"/>
                </a:solidFill>
                <a:latin typeface="楷体_GB2312" pitchFamily="49" charset="-122"/>
                <a:ea typeface="楷体_GB2312" pitchFamily="49" charset="-122"/>
              </a:rPr>
              <a:t>②</a:t>
            </a:r>
            <a:r>
              <a:rPr lang="zh-CN" altLang="en-US" sz="2400" b="1">
                <a:solidFill>
                  <a:srgbClr val="0000FF"/>
                </a:solidFill>
                <a:latin typeface="楷体_GB2312" pitchFamily="49" charset="-122"/>
                <a:ea typeface="楷体_GB2312" pitchFamily="49" charset="-122"/>
              </a:rPr>
              <a:t>电压增益</a:t>
            </a:r>
          </a:p>
        </p:txBody>
      </p:sp>
      <p:sp>
        <p:nvSpPr>
          <p:cNvPr id="18" name="Text Box 3"/>
          <p:cNvSpPr txBox="1">
            <a:spLocks noChangeArrowheads="1"/>
          </p:cNvSpPr>
          <p:nvPr/>
        </p:nvSpPr>
        <p:spPr bwMode="auto">
          <a:xfrm>
            <a:off x="782638" y="3617913"/>
            <a:ext cx="175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楷体_GB2312" pitchFamily="49" charset="-122"/>
                <a:ea typeface="楷体_GB2312" pitchFamily="49" charset="-122"/>
              </a:rPr>
              <a:t>输出回路：</a:t>
            </a:r>
          </a:p>
        </p:txBody>
      </p:sp>
      <p:sp>
        <p:nvSpPr>
          <p:cNvPr id="19" name="Text Box 5"/>
          <p:cNvSpPr txBox="1">
            <a:spLocks noChangeArrowheads="1"/>
          </p:cNvSpPr>
          <p:nvPr/>
        </p:nvSpPr>
        <p:spPr bwMode="auto">
          <a:xfrm>
            <a:off x="808038" y="4173538"/>
            <a:ext cx="175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楷体_GB2312" pitchFamily="49" charset="-122"/>
                <a:ea typeface="楷体_GB2312" pitchFamily="49" charset="-122"/>
              </a:rPr>
              <a:t>输入回路：</a:t>
            </a:r>
          </a:p>
        </p:txBody>
      </p:sp>
      <p:sp>
        <p:nvSpPr>
          <p:cNvPr id="20" name="Text Box 7"/>
          <p:cNvSpPr txBox="1">
            <a:spLocks noChangeArrowheads="1"/>
          </p:cNvSpPr>
          <p:nvPr/>
        </p:nvSpPr>
        <p:spPr bwMode="auto">
          <a:xfrm>
            <a:off x="349250" y="4881563"/>
            <a:ext cx="175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楷体_GB2312" pitchFamily="49" charset="-122"/>
                <a:ea typeface="楷体_GB2312" pitchFamily="49" charset="-122"/>
              </a:rPr>
              <a:t>电压增益：</a:t>
            </a:r>
          </a:p>
        </p:txBody>
      </p:sp>
      <p:sp>
        <p:nvSpPr>
          <p:cNvPr id="70662" name="Text Box 12"/>
          <p:cNvSpPr txBox="1">
            <a:spLocks noChangeArrowheads="1"/>
          </p:cNvSpPr>
          <p:nvPr/>
        </p:nvSpPr>
        <p:spPr bwMode="auto">
          <a:xfrm>
            <a:off x="417513" y="1387475"/>
            <a:ext cx="3578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400" b="1">
                <a:solidFill>
                  <a:srgbClr val="000000"/>
                </a:solidFill>
                <a:latin typeface="楷体_GB2312" pitchFamily="49" charset="-122"/>
                <a:ea typeface="楷体_GB2312" pitchFamily="49" charset="-122"/>
                <a:sym typeface="Symbol" panose="05050102010706020507" pitchFamily="18" charset="2"/>
              </a:rPr>
              <a:t>&lt;B&gt;</a:t>
            </a:r>
            <a:r>
              <a:rPr kumimoji="1" lang="zh-CN" altLang="en-US" sz="2400" b="1">
                <a:solidFill>
                  <a:srgbClr val="000000"/>
                </a:solidFill>
                <a:latin typeface="楷体_GB2312" pitchFamily="49" charset="-122"/>
                <a:ea typeface="楷体_GB2312" pitchFamily="49" charset="-122"/>
                <a:sym typeface="Symbol" panose="05050102010706020507" pitchFamily="18" charset="2"/>
              </a:rPr>
              <a:t>确定模型参数</a:t>
            </a:r>
            <a:endParaRPr kumimoji="1" lang="zh-CN" altLang="en-US" sz="2400" b="1">
              <a:solidFill>
                <a:srgbClr val="000000"/>
              </a:solidFill>
              <a:latin typeface="楷体_GB2312" pitchFamily="49" charset="-122"/>
              <a:ea typeface="楷体_GB2312" pitchFamily="49" charset="-122"/>
            </a:endParaRPr>
          </a:p>
        </p:txBody>
      </p:sp>
      <p:sp>
        <p:nvSpPr>
          <p:cNvPr id="22" name="Text Box 13"/>
          <p:cNvSpPr txBox="1">
            <a:spLocks noChangeArrowheads="1"/>
          </p:cNvSpPr>
          <p:nvPr/>
        </p:nvSpPr>
        <p:spPr bwMode="auto">
          <a:xfrm>
            <a:off x="928688" y="1855788"/>
            <a:ext cx="198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400" b="1" i="1">
                <a:solidFill>
                  <a:srgbClr val="000000"/>
                </a:solidFill>
                <a:latin typeface="楷体_GB2312" pitchFamily="49" charset="-122"/>
                <a:ea typeface="楷体_GB2312" pitchFamily="49" charset="-122"/>
                <a:sym typeface="Symbol" panose="05050102010706020507" pitchFamily="18" charset="2"/>
              </a:rPr>
              <a:t></a:t>
            </a:r>
            <a:r>
              <a:rPr kumimoji="1" lang="zh-CN" altLang="en-US" sz="2400" b="1">
                <a:solidFill>
                  <a:srgbClr val="000000"/>
                </a:solidFill>
                <a:latin typeface="楷体_GB2312" pitchFamily="49" charset="-122"/>
                <a:ea typeface="楷体_GB2312" pitchFamily="49" charset="-122"/>
                <a:sym typeface="Symbol" panose="05050102010706020507" pitchFamily="18" charset="2"/>
              </a:rPr>
              <a:t>已知，求</a:t>
            </a:r>
            <a:r>
              <a:rPr kumimoji="1" lang="en-US" altLang="zh-CN" sz="2400" b="1" i="1">
                <a:solidFill>
                  <a:srgbClr val="000000"/>
                </a:solidFill>
                <a:latin typeface="楷体_GB2312" pitchFamily="49" charset="-122"/>
                <a:ea typeface="楷体_GB2312" pitchFamily="49" charset="-122"/>
                <a:sym typeface="Symbol" panose="05050102010706020507" pitchFamily="18" charset="2"/>
              </a:rPr>
              <a:t>r</a:t>
            </a:r>
            <a:r>
              <a:rPr kumimoji="1" lang="en-US" altLang="zh-CN" sz="2400" b="1" baseline="-25000">
                <a:solidFill>
                  <a:srgbClr val="000000"/>
                </a:solidFill>
                <a:latin typeface="楷体_GB2312" pitchFamily="49" charset="-122"/>
                <a:ea typeface="楷体_GB2312" pitchFamily="49" charset="-122"/>
                <a:sym typeface="Symbol" panose="05050102010706020507" pitchFamily="18" charset="2"/>
              </a:rPr>
              <a:t>be</a:t>
            </a:r>
            <a:endParaRPr kumimoji="1" lang="en-US" altLang="zh-CN" sz="2400" b="1">
              <a:solidFill>
                <a:srgbClr val="000000"/>
              </a:solidFill>
              <a:latin typeface="楷体_GB2312" pitchFamily="49" charset="-122"/>
              <a:ea typeface="楷体_GB2312" pitchFamily="49" charset="-122"/>
            </a:endParaRPr>
          </a:p>
        </p:txBody>
      </p:sp>
      <p:graphicFrame>
        <p:nvGraphicFramePr>
          <p:cNvPr id="23" name="Object 16"/>
          <p:cNvGraphicFramePr>
            <a:graphicFrameLocks noChangeAspect="1"/>
          </p:cNvGraphicFramePr>
          <p:nvPr/>
        </p:nvGraphicFramePr>
        <p:xfrm>
          <a:off x="468313" y="2363788"/>
          <a:ext cx="3228975" cy="777875"/>
        </p:xfrm>
        <a:graphic>
          <a:graphicData uri="http://schemas.openxmlformats.org/presentationml/2006/ole">
            <mc:AlternateContent xmlns:mc="http://schemas.openxmlformats.org/markup-compatibility/2006">
              <mc:Choice xmlns:v="urn:schemas-microsoft-com:vml" Requires="v">
                <p:oleObj spid="_x0000_s52234" name="公式" r:id="rId3" imgW="1879600" imgH="457200" progId="Equation.3">
                  <p:embed/>
                </p:oleObj>
              </mc:Choice>
              <mc:Fallback>
                <p:oleObj name="公式" r:id="rId3" imgW="1879600" imgH="457200" progId="Equation.3">
                  <p:embed/>
                  <p:pic>
                    <p:nvPicPr>
                      <p:cNvPr id="23"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2363788"/>
                        <a:ext cx="3228975" cy="777875"/>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 name="Text Box 17"/>
          <p:cNvSpPr txBox="1">
            <a:spLocks noChangeArrowheads="1"/>
          </p:cNvSpPr>
          <p:nvPr/>
        </p:nvSpPr>
        <p:spPr bwMode="auto">
          <a:xfrm>
            <a:off x="273050" y="3176588"/>
            <a:ext cx="2819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400" b="1">
                <a:solidFill>
                  <a:srgbClr val="000000"/>
                </a:solidFill>
                <a:latin typeface="楷体_GB2312" pitchFamily="49" charset="-122"/>
                <a:ea typeface="楷体_GB2312" pitchFamily="49" charset="-122"/>
                <a:sym typeface="Symbol" panose="05050102010706020507" pitchFamily="18" charset="2"/>
              </a:rPr>
              <a:t>&lt;C&gt;</a:t>
            </a:r>
            <a:r>
              <a:rPr kumimoji="1" lang="zh-CN" altLang="en-US" sz="2400" b="1">
                <a:solidFill>
                  <a:srgbClr val="000000"/>
                </a:solidFill>
                <a:latin typeface="楷体_GB2312" pitchFamily="49" charset="-122"/>
                <a:ea typeface="楷体_GB2312" pitchFamily="49" charset="-122"/>
                <a:sym typeface="Symbol" panose="05050102010706020507" pitchFamily="18" charset="2"/>
              </a:rPr>
              <a:t>增益</a:t>
            </a:r>
            <a:endParaRPr kumimoji="1" lang="zh-CN" altLang="en-US" sz="2400" b="1">
              <a:solidFill>
                <a:srgbClr val="000000"/>
              </a:solidFill>
              <a:latin typeface="楷体_GB2312" pitchFamily="49" charset="-122"/>
              <a:ea typeface="楷体_GB2312" pitchFamily="49" charset="-122"/>
            </a:endParaRPr>
          </a:p>
        </p:txBody>
      </p:sp>
      <p:sp>
        <p:nvSpPr>
          <p:cNvPr id="70666" name="Text Box 21"/>
          <p:cNvSpPr txBox="1">
            <a:spLocks noChangeArrowheads="1"/>
          </p:cNvSpPr>
          <p:nvPr/>
        </p:nvSpPr>
        <p:spPr bwMode="auto">
          <a:xfrm>
            <a:off x="660400" y="101600"/>
            <a:ext cx="4343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800" b="1">
                <a:solidFill>
                  <a:srgbClr val="000000"/>
                </a:solidFill>
                <a:latin typeface="楷体_GB2312" pitchFamily="49" charset="-122"/>
                <a:ea typeface="楷体_GB2312" pitchFamily="49" charset="-122"/>
              </a:rPr>
              <a:t>（</a:t>
            </a:r>
            <a:r>
              <a:rPr kumimoji="1" lang="en-US" altLang="zh-CN" sz="2800" b="1">
                <a:solidFill>
                  <a:srgbClr val="000000"/>
                </a:solidFill>
                <a:latin typeface="楷体_GB2312" pitchFamily="49" charset="-122"/>
                <a:ea typeface="楷体_GB2312" pitchFamily="49" charset="-122"/>
              </a:rPr>
              <a:t>2</a:t>
            </a:r>
            <a:r>
              <a:rPr kumimoji="1" lang="zh-CN" altLang="en-US" sz="2800" b="1">
                <a:solidFill>
                  <a:srgbClr val="000000"/>
                </a:solidFill>
                <a:latin typeface="楷体_GB2312" pitchFamily="49" charset="-122"/>
                <a:ea typeface="楷体_GB2312" pitchFamily="49" charset="-122"/>
              </a:rPr>
              <a:t>）放大电路指标分析</a:t>
            </a:r>
          </a:p>
        </p:txBody>
      </p:sp>
      <p:sp>
        <p:nvSpPr>
          <p:cNvPr id="26" name="Text Box 22"/>
          <p:cNvSpPr txBox="1">
            <a:spLocks noChangeArrowheads="1"/>
          </p:cNvSpPr>
          <p:nvPr/>
        </p:nvSpPr>
        <p:spPr bwMode="auto">
          <a:xfrm>
            <a:off x="3348038" y="5734050"/>
            <a:ext cx="2362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b="1">
                <a:solidFill>
                  <a:srgbClr val="FF0000"/>
                </a:solidFill>
                <a:latin typeface="楷体_GB2312" pitchFamily="49" charset="-122"/>
                <a:ea typeface="楷体_GB2312" pitchFamily="49" charset="-122"/>
              </a:rPr>
              <a:t>（可作为公式用）</a:t>
            </a:r>
          </a:p>
        </p:txBody>
      </p:sp>
      <p:pic>
        <p:nvPicPr>
          <p:cNvPr id="70668" name="Picture 23" descr="44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1275" y="728663"/>
            <a:ext cx="5186363"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 name="Object 24"/>
          <p:cNvGraphicFramePr>
            <a:graphicFrameLocks noChangeAspect="1"/>
          </p:cNvGraphicFramePr>
          <p:nvPr/>
        </p:nvGraphicFramePr>
        <p:xfrm>
          <a:off x="2535238" y="3629025"/>
          <a:ext cx="2614612" cy="454025"/>
        </p:xfrm>
        <a:graphic>
          <a:graphicData uri="http://schemas.openxmlformats.org/presentationml/2006/ole">
            <mc:AlternateContent xmlns:mc="http://schemas.openxmlformats.org/markup-compatibility/2006">
              <mc:Choice xmlns:v="urn:schemas-microsoft-com:vml" Requires="v">
                <p:oleObj spid="_x0000_s52235" name="公式" r:id="rId6" imgW="1308100" imgH="228600" progId="Equation.3">
                  <p:embed/>
                </p:oleObj>
              </mc:Choice>
              <mc:Fallback>
                <p:oleObj name="公式" r:id="rId6" imgW="1308100" imgH="228600" progId="Equation.3">
                  <p:embed/>
                  <p:pic>
                    <p:nvPicPr>
                      <p:cNvPr id="28" name="Object 2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35238" y="3629025"/>
                        <a:ext cx="2614612"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 name="Object 25"/>
          <p:cNvGraphicFramePr>
            <a:graphicFrameLocks noChangeAspect="1"/>
          </p:cNvGraphicFramePr>
          <p:nvPr/>
        </p:nvGraphicFramePr>
        <p:xfrm>
          <a:off x="2613025" y="4162425"/>
          <a:ext cx="4418013" cy="454025"/>
        </p:xfrm>
        <a:graphic>
          <a:graphicData uri="http://schemas.openxmlformats.org/presentationml/2006/ole">
            <mc:AlternateContent xmlns:mc="http://schemas.openxmlformats.org/markup-compatibility/2006">
              <mc:Choice xmlns:v="urn:schemas-microsoft-com:vml" Requires="v">
                <p:oleObj spid="_x0000_s52236" name="公式" r:id="rId8" imgW="2209800" imgH="228600" progId="Equation.3">
                  <p:embed/>
                </p:oleObj>
              </mc:Choice>
              <mc:Fallback>
                <p:oleObj name="公式" r:id="rId8" imgW="2209800" imgH="228600" progId="Equation.3">
                  <p:embed/>
                  <p:pic>
                    <p:nvPicPr>
                      <p:cNvPr id="29" name="Object 2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13025" y="4162425"/>
                        <a:ext cx="4418013"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 name="Object 28"/>
          <p:cNvGraphicFramePr>
            <a:graphicFrameLocks noChangeAspect="1"/>
          </p:cNvGraphicFramePr>
          <p:nvPr/>
        </p:nvGraphicFramePr>
        <p:xfrm>
          <a:off x="2014538" y="4722813"/>
          <a:ext cx="5916612" cy="889000"/>
        </p:xfrm>
        <a:graphic>
          <a:graphicData uri="http://schemas.openxmlformats.org/presentationml/2006/ole">
            <mc:AlternateContent xmlns:mc="http://schemas.openxmlformats.org/markup-compatibility/2006">
              <mc:Choice xmlns:v="urn:schemas-microsoft-com:vml" Requires="v">
                <p:oleObj spid="_x0000_s52237" name="公式" r:id="rId10" imgW="2959100" imgH="444500" progId="Equation.3">
                  <p:embed/>
                </p:oleObj>
              </mc:Choice>
              <mc:Fallback>
                <p:oleObj name="公式" r:id="rId10" imgW="2959100" imgH="444500" progId="Equation.3">
                  <p:embed/>
                  <p:pic>
                    <p:nvPicPr>
                      <p:cNvPr id="30" name="Object 2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14538" y="4722813"/>
                        <a:ext cx="5916612" cy="88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3554755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strips(downRight)">
                                      <p:cBhvr>
                                        <p:cTn id="7" dur="500"/>
                                        <p:tgtEl>
                                          <p:spTgt spid="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strips(downRight)">
                                      <p:cBhvr>
                                        <p:cTn id="12" dur="500"/>
                                        <p:tgtEl>
                                          <p:spTgt spid="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strips(downRight)">
                                      <p:cBhvr>
                                        <p:cTn id="17" dur="500"/>
                                        <p:tgtEl>
                                          <p:spTgt spid="2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strips(downRight)">
                                      <p:cBhvr>
                                        <p:cTn id="22" dur="500"/>
                                        <p:tgtEl>
                                          <p:spTgt spid="1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strips(downRight)">
                                      <p:cBhvr>
                                        <p:cTn id="27" dur="500"/>
                                        <p:tgtEl>
                                          <p:spTgt spid="2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strips(downRight)">
                                      <p:cBhvr>
                                        <p:cTn id="32" dur="500"/>
                                        <p:tgtEl>
                                          <p:spTgt spid="1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strips(downRight)">
                                      <p:cBhvr>
                                        <p:cTn id="37" dur="500"/>
                                        <p:tgtEl>
                                          <p:spTgt spid="2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strips(downRight)">
                                      <p:cBhvr>
                                        <p:cTn id="42" dur="500"/>
                                        <p:tgtEl>
                                          <p:spTgt spid="2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strips(downRight)">
                                      <p:cBhvr>
                                        <p:cTn id="47" dur="500"/>
                                        <p:tgtEl>
                                          <p:spTgt spid="30"/>
                                        </p:tgtEl>
                                      </p:cBhvr>
                                    </p:animEffect>
                                  </p:childTnLst>
                                </p:cTn>
                              </p:par>
                            </p:childTnLst>
                          </p:cTn>
                        </p:par>
                        <p:par>
                          <p:cTn id="48" fill="hold" nodeType="afterGroup">
                            <p:stCondLst>
                              <p:cond delay="500"/>
                            </p:stCondLst>
                            <p:childTnLst>
                              <p:par>
                                <p:cTn id="49" presetID="18" presetClass="entr" presetSubtype="6"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strips(downRight)">
                                      <p:cBhvr>
                                        <p:cTn id="5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utoUpdateAnimBg="0"/>
      <p:bldP spid="19" grpId="0" autoUpdateAnimBg="0"/>
      <p:bldP spid="20" grpId="0" autoUpdateAnimBg="0"/>
      <p:bldP spid="22" grpId="0" autoUpdateAnimBg="0"/>
      <p:bldP spid="24" grpId="0" autoUpdateAnimBg="0"/>
      <p:bldP spid="26" grpId="0"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503238" y="787400"/>
            <a:ext cx="2514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0000FF"/>
                </a:solidFill>
                <a:latin typeface="楷体_GB2312" pitchFamily="49" charset="-122"/>
                <a:ea typeface="楷体_GB2312" pitchFamily="49" charset="-122"/>
              </a:rPr>
              <a:t>③</a:t>
            </a:r>
            <a:r>
              <a:rPr lang="zh-CN" altLang="en-US" sz="2400" b="1">
                <a:solidFill>
                  <a:srgbClr val="0000FF"/>
                </a:solidFill>
                <a:latin typeface="楷体_GB2312" pitchFamily="49" charset="-122"/>
                <a:ea typeface="楷体_GB2312" pitchFamily="49" charset="-122"/>
              </a:rPr>
              <a:t>输入电阻</a:t>
            </a:r>
          </a:p>
        </p:txBody>
      </p:sp>
      <p:graphicFrame>
        <p:nvGraphicFramePr>
          <p:cNvPr id="17" name="Object 5"/>
          <p:cNvGraphicFramePr>
            <a:graphicFrameLocks noChangeAspect="1"/>
          </p:cNvGraphicFramePr>
          <p:nvPr/>
        </p:nvGraphicFramePr>
        <p:xfrm>
          <a:off x="2336800" y="4665663"/>
          <a:ext cx="4572000" cy="889000"/>
        </p:xfrm>
        <a:graphic>
          <a:graphicData uri="http://schemas.openxmlformats.org/presentationml/2006/ole">
            <mc:AlternateContent xmlns:mc="http://schemas.openxmlformats.org/markup-compatibility/2006">
              <mc:Choice xmlns:v="urn:schemas-microsoft-com:vml" Requires="v">
                <p:oleObj spid="_x0000_s53262" name="公式" r:id="rId3" imgW="2286000" imgH="444500" progId="Equation.3">
                  <p:embed/>
                </p:oleObj>
              </mc:Choice>
              <mc:Fallback>
                <p:oleObj name="公式" r:id="rId3" imgW="2286000" imgH="444500" progId="Equation.3">
                  <p:embed/>
                  <p:pic>
                    <p:nvPicPr>
                      <p:cNvPr id="17"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6800" y="4665663"/>
                        <a:ext cx="4572000" cy="88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 name="Object 6"/>
          <p:cNvGraphicFramePr>
            <a:graphicFrameLocks noChangeAspect="1"/>
          </p:cNvGraphicFramePr>
          <p:nvPr/>
        </p:nvGraphicFramePr>
        <p:xfrm>
          <a:off x="957263" y="2492375"/>
          <a:ext cx="1422400" cy="479425"/>
        </p:xfrm>
        <a:graphic>
          <a:graphicData uri="http://schemas.openxmlformats.org/presentationml/2006/ole">
            <mc:AlternateContent xmlns:mc="http://schemas.openxmlformats.org/markup-compatibility/2006">
              <mc:Choice xmlns:v="urn:schemas-microsoft-com:vml" Requires="v">
                <p:oleObj spid="_x0000_s53263" name="公式" r:id="rId5" imgW="710891" imgH="241195" progId="Equation.3">
                  <p:embed/>
                </p:oleObj>
              </mc:Choice>
              <mc:Fallback>
                <p:oleObj name="公式" r:id="rId5" imgW="710891" imgH="241195" progId="Equation.3">
                  <p:embed/>
                  <p:pic>
                    <p:nvPicPr>
                      <p:cNvPr id="18"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7263" y="2492375"/>
                        <a:ext cx="1422400" cy="47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 name="Object 7"/>
          <p:cNvGraphicFramePr>
            <a:graphicFrameLocks noChangeAspect="1"/>
          </p:cNvGraphicFramePr>
          <p:nvPr/>
        </p:nvGraphicFramePr>
        <p:xfrm>
          <a:off x="957263" y="4127500"/>
          <a:ext cx="4443412" cy="454025"/>
        </p:xfrm>
        <a:graphic>
          <a:graphicData uri="http://schemas.openxmlformats.org/presentationml/2006/ole">
            <mc:AlternateContent xmlns:mc="http://schemas.openxmlformats.org/markup-compatibility/2006">
              <mc:Choice xmlns:v="urn:schemas-microsoft-com:vml" Requires="v">
                <p:oleObj spid="_x0000_s53264" name="公式" r:id="rId7" imgW="2222500" imgH="228600" progId="Equation.3">
                  <p:embed/>
                </p:oleObj>
              </mc:Choice>
              <mc:Fallback>
                <p:oleObj name="公式" r:id="rId7" imgW="2222500" imgH="228600" progId="Equation.3">
                  <p:embed/>
                  <p:pic>
                    <p:nvPicPr>
                      <p:cNvPr id="19"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57263" y="4127500"/>
                        <a:ext cx="4443412"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 name="Object 8"/>
          <p:cNvGraphicFramePr>
            <a:graphicFrameLocks noChangeAspect="1"/>
          </p:cNvGraphicFramePr>
          <p:nvPr/>
        </p:nvGraphicFramePr>
        <p:xfrm>
          <a:off x="957263" y="3597275"/>
          <a:ext cx="2336800" cy="479425"/>
        </p:xfrm>
        <a:graphic>
          <a:graphicData uri="http://schemas.openxmlformats.org/presentationml/2006/ole">
            <mc:AlternateContent xmlns:mc="http://schemas.openxmlformats.org/markup-compatibility/2006">
              <mc:Choice xmlns:v="urn:schemas-microsoft-com:vml" Requires="v">
                <p:oleObj spid="_x0000_s53265" name="公式" r:id="rId9" imgW="1168400" imgH="241300" progId="Equation.3">
                  <p:embed/>
                </p:oleObj>
              </mc:Choice>
              <mc:Fallback>
                <p:oleObj name="公式" r:id="rId9" imgW="1168400" imgH="241300" progId="Equation.3">
                  <p:embed/>
                  <p:pic>
                    <p:nvPicPr>
                      <p:cNvPr id="2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57263" y="3597275"/>
                        <a:ext cx="2336800" cy="47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 name="AutoShape 9"/>
          <p:cNvSpPr>
            <a:spLocks/>
          </p:cNvSpPr>
          <p:nvPr/>
        </p:nvSpPr>
        <p:spPr bwMode="auto">
          <a:xfrm>
            <a:off x="588963" y="2600325"/>
            <a:ext cx="228600" cy="1836738"/>
          </a:xfrm>
          <a:prstGeom prst="leftBrace">
            <a:avLst>
              <a:gd name="adj1" fmla="val 66956"/>
              <a:gd name="adj2" fmla="val 50000"/>
            </a:avLst>
          </a:prstGeom>
          <a:noFill/>
          <a:ln w="1905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22" name="Text Box 10"/>
          <p:cNvSpPr txBox="1">
            <a:spLocks noChangeArrowheads="1"/>
          </p:cNvSpPr>
          <p:nvPr/>
        </p:nvSpPr>
        <p:spPr bwMode="auto">
          <a:xfrm>
            <a:off x="1008063" y="1371600"/>
            <a:ext cx="144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楷体_GB2312" pitchFamily="49" charset="-122"/>
                <a:ea typeface="楷体_GB2312" pitchFamily="49" charset="-122"/>
                <a:sym typeface="Symbol" panose="05050102010706020507" pitchFamily="18" charset="2"/>
              </a:rPr>
              <a:t>根据定义</a:t>
            </a:r>
            <a:endParaRPr kumimoji="1" lang="zh-CN" altLang="en-US" sz="2400" b="1">
              <a:solidFill>
                <a:srgbClr val="000000"/>
              </a:solidFill>
              <a:latin typeface="楷体_GB2312" pitchFamily="49" charset="-122"/>
              <a:ea typeface="楷体_GB2312" pitchFamily="49" charset="-122"/>
            </a:endParaRPr>
          </a:p>
        </p:txBody>
      </p:sp>
      <p:sp>
        <p:nvSpPr>
          <p:cNvPr id="23" name="Text Box 11"/>
          <p:cNvSpPr txBox="1">
            <a:spLocks noChangeArrowheads="1"/>
          </p:cNvSpPr>
          <p:nvPr/>
        </p:nvSpPr>
        <p:spPr bwMode="auto">
          <a:xfrm>
            <a:off x="511175" y="2039938"/>
            <a:ext cx="2438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楷体_GB2312" pitchFamily="49" charset="-122"/>
                <a:ea typeface="楷体_GB2312" pitchFamily="49" charset="-122"/>
                <a:sym typeface="Symbol" panose="05050102010706020507" pitchFamily="18" charset="2"/>
              </a:rPr>
              <a:t>由电路列出方程</a:t>
            </a:r>
            <a:endParaRPr kumimoji="1" lang="zh-CN" altLang="en-US" sz="2400" b="1">
              <a:solidFill>
                <a:srgbClr val="000000"/>
              </a:solidFill>
              <a:latin typeface="楷体_GB2312" pitchFamily="49" charset="-122"/>
              <a:ea typeface="楷体_GB2312" pitchFamily="49" charset="-122"/>
            </a:endParaRPr>
          </a:p>
        </p:txBody>
      </p:sp>
      <p:sp>
        <p:nvSpPr>
          <p:cNvPr id="24" name="Text Box 12"/>
          <p:cNvSpPr txBox="1">
            <a:spLocks noChangeArrowheads="1"/>
          </p:cNvSpPr>
          <p:nvPr/>
        </p:nvSpPr>
        <p:spPr bwMode="auto">
          <a:xfrm>
            <a:off x="457200" y="486568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楷体_GB2312" pitchFamily="49" charset="-122"/>
                <a:ea typeface="楷体_GB2312" pitchFamily="49" charset="-122"/>
                <a:sym typeface="Symbol" panose="05050102010706020507" pitchFamily="18" charset="2"/>
              </a:rPr>
              <a:t>则输入电阻</a:t>
            </a:r>
            <a:endParaRPr kumimoji="1" lang="zh-CN" altLang="en-US" sz="2400" b="1">
              <a:solidFill>
                <a:srgbClr val="000000"/>
              </a:solidFill>
              <a:latin typeface="楷体_GB2312" pitchFamily="49" charset="-122"/>
              <a:ea typeface="楷体_GB2312" pitchFamily="49" charset="-122"/>
            </a:endParaRPr>
          </a:p>
        </p:txBody>
      </p:sp>
      <p:sp>
        <p:nvSpPr>
          <p:cNvPr id="25" name="Text Box 13"/>
          <p:cNvSpPr txBox="1">
            <a:spLocks noChangeArrowheads="1"/>
          </p:cNvSpPr>
          <p:nvPr/>
        </p:nvSpPr>
        <p:spPr bwMode="auto">
          <a:xfrm>
            <a:off x="1763713" y="5589588"/>
            <a:ext cx="60436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FF0000"/>
                </a:solidFill>
                <a:latin typeface="楷体_GB2312" pitchFamily="49" charset="-122"/>
                <a:ea typeface="楷体_GB2312" pitchFamily="49" charset="-122"/>
                <a:sym typeface="Symbol" panose="05050102010706020507" pitchFamily="18" charset="2"/>
              </a:rPr>
              <a:t>放大电路的输入电阻不包含信号源的内阻</a:t>
            </a:r>
            <a:endParaRPr kumimoji="1" lang="zh-CN" altLang="en-US" sz="2400" b="1">
              <a:solidFill>
                <a:srgbClr val="FF0000"/>
              </a:solidFill>
              <a:latin typeface="楷体_GB2312" pitchFamily="49" charset="-122"/>
              <a:ea typeface="楷体_GB2312" pitchFamily="49" charset="-122"/>
            </a:endParaRPr>
          </a:p>
        </p:txBody>
      </p:sp>
      <p:graphicFrame>
        <p:nvGraphicFramePr>
          <p:cNvPr id="26" name="Object 14"/>
          <p:cNvGraphicFramePr>
            <a:graphicFrameLocks noChangeAspect="1"/>
          </p:cNvGraphicFramePr>
          <p:nvPr/>
        </p:nvGraphicFramePr>
        <p:xfrm>
          <a:off x="2471738" y="1171575"/>
          <a:ext cx="1012825" cy="889000"/>
        </p:xfrm>
        <a:graphic>
          <a:graphicData uri="http://schemas.openxmlformats.org/presentationml/2006/ole">
            <mc:AlternateContent xmlns:mc="http://schemas.openxmlformats.org/markup-compatibility/2006">
              <mc:Choice xmlns:v="urn:schemas-microsoft-com:vml" Requires="v">
                <p:oleObj spid="_x0000_s53266" name="公式" r:id="rId11" imgW="507780" imgH="444307" progId="Equation.3">
                  <p:embed/>
                </p:oleObj>
              </mc:Choice>
              <mc:Fallback>
                <p:oleObj name="公式" r:id="rId11" imgW="507780" imgH="444307" progId="Equation.3">
                  <p:embed/>
                  <p:pic>
                    <p:nvPicPr>
                      <p:cNvPr id="26"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71738" y="1171575"/>
                        <a:ext cx="1012825" cy="88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71693" name="Picture 24" descr="44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51275" y="728663"/>
            <a:ext cx="5186363"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8" name="Object 25"/>
          <p:cNvGraphicFramePr>
            <a:graphicFrameLocks noChangeAspect="1"/>
          </p:cNvGraphicFramePr>
          <p:nvPr/>
        </p:nvGraphicFramePr>
        <p:xfrm>
          <a:off x="957263" y="3021013"/>
          <a:ext cx="1930400" cy="479425"/>
        </p:xfrm>
        <a:graphic>
          <a:graphicData uri="http://schemas.openxmlformats.org/presentationml/2006/ole">
            <mc:AlternateContent xmlns:mc="http://schemas.openxmlformats.org/markup-compatibility/2006">
              <mc:Choice xmlns:v="urn:schemas-microsoft-com:vml" Requires="v">
                <p:oleObj spid="_x0000_s53267" name="公式" r:id="rId14" imgW="965200" imgH="241300" progId="Equation.3">
                  <p:embed/>
                </p:oleObj>
              </mc:Choice>
              <mc:Fallback>
                <p:oleObj name="公式" r:id="rId14" imgW="965200" imgH="241300" progId="Equation.3">
                  <p:embed/>
                  <p:pic>
                    <p:nvPicPr>
                      <p:cNvPr id="28" name="Object 2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57263" y="3021013"/>
                        <a:ext cx="1930400" cy="47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695" name="Text Box 21"/>
          <p:cNvSpPr txBox="1">
            <a:spLocks noChangeArrowheads="1"/>
          </p:cNvSpPr>
          <p:nvPr/>
        </p:nvSpPr>
        <p:spPr bwMode="auto">
          <a:xfrm>
            <a:off x="660400" y="101600"/>
            <a:ext cx="4343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800" b="1">
                <a:solidFill>
                  <a:srgbClr val="000000"/>
                </a:solidFill>
                <a:latin typeface="楷体_GB2312" pitchFamily="49" charset="-122"/>
                <a:ea typeface="楷体_GB2312" pitchFamily="49" charset="-122"/>
              </a:rPr>
              <a:t>（</a:t>
            </a:r>
            <a:r>
              <a:rPr kumimoji="1" lang="en-US" altLang="zh-CN" sz="2800" b="1">
                <a:solidFill>
                  <a:srgbClr val="000000"/>
                </a:solidFill>
                <a:latin typeface="楷体_GB2312" pitchFamily="49" charset="-122"/>
                <a:ea typeface="楷体_GB2312" pitchFamily="49" charset="-122"/>
              </a:rPr>
              <a:t>2</a:t>
            </a:r>
            <a:r>
              <a:rPr kumimoji="1" lang="zh-CN" altLang="en-US" sz="2800" b="1">
                <a:solidFill>
                  <a:srgbClr val="000000"/>
                </a:solidFill>
                <a:latin typeface="楷体_GB2312" pitchFamily="49" charset="-122"/>
                <a:ea typeface="楷体_GB2312" pitchFamily="49" charset="-122"/>
              </a:rPr>
              <a:t>）放大电路指标分析</a:t>
            </a:r>
          </a:p>
        </p:txBody>
      </p:sp>
    </p:spTree>
    <p:extLst>
      <p:ext uri="{BB962C8B-B14F-4D97-AF65-F5344CB8AC3E}">
        <p14:creationId xmlns:p14="http://schemas.microsoft.com/office/powerpoint/2010/main" val="11084659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strips(downRight)">
                                      <p:cBhvr>
                                        <p:cTn id="7" dur="500"/>
                                        <p:tgtEl>
                                          <p:spTgt spid="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strips(downRight)">
                                      <p:cBhvr>
                                        <p:cTn id="12" dur="500"/>
                                        <p:tgtEl>
                                          <p:spTgt spid="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trips(downRight)">
                                      <p:cBhvr>
                                        <p:cTn id="17" dur="500"/>
                                        <p:tgtEl>
                                          <p:spTgt spid="2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strips(downRight)">
                                      <p:cBhvr>
                                        <p:cTn id="22" dur="500"/>
                                        <p:tgtEl>
                                          <p:spTgt spid="21"/>
                                        </p:tgtEl>
                                      </p:cBhvr>
                                    </p:animEffect>
                                  </p:childTnLst>
                                </p:cTn>
                              </p:par>
                              <p:par>
                                <p:cTn id="23" presetID="18" presetClass="entr" presetSubtype="6"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strips(downRight)">
                                      <p:cBhvr>
                                        <p:cTn id="25" dur="500"/>
                                        <p:tgtEl>
                                          <p:spTgt spid="1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nodeType="click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strips(downRight)">
                                      <p:cBhvr>
                                        <p:cTn id="30" dur="500"/>
                                        <p:tgtEl>
                                          <p:spTgt spid="2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8" presetClass="entr" presetSubtype="6"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strips(downRight)">
                                      <p:cBhvr>
                                        <p:cTn id="35" dur="500"/>
                                        <p:tgtEl>
                                          <p:spTgt spid="2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8" presetClass="entr" presetSubtype="6" fill="hold"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strips(downRight)">
                                      <p:cBhvr>
                                        <p:cTn id="40" dur="500"/>
                                        <p:tgtEl>
                                          <p:spTgt spid="19"/>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8" presetClass="entr" presetSubtype="6"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strips(downRight)">
                                      <p:cBhvr>
                                        <p:cTn id="45" dur="500"/>
                                        <p:tgtEl>
                                          <p:spTgt spid="24"/>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8" presetClass="entr" presetSubtype="6" fill="hold"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strips(downRight)">
                                      <p:cBhvr>
                                        <p:cTn id="50" dur="500"/>
                                        <p:tgtEl>
                                          <p:spTgt spid="17"/>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8" presetClass="entr" presetSubtype="6" fill="hold" grpId="0"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strips(downRight)">
                                      <p:cBhvr>
                                        <p:cTn id="5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utoUpdateAnimBg="0"/>
      <p:bldP spid="23" grpId="0" autoUpdateAnimBg="0"/>
      <p:bldP spid="24" grpId="0" autoUpdateAnimBg="0"/>
      <p:bldP spid="25" grpId="0"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74" descr="未命名-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2638" y="44450"/>
            <a:ext cx="4479925" cy="328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7" name="Rectangle 3"/>
          <p:cNvSpPr>
            <a:spLocks noChangeArrowheads="1"/>
          </p:cNvSpPr>
          <p:nvPr/>
        </p:nvSpPr>
        <p:spPr bwMode="auto">
          <a:xfrm>
            <a:off x="539750" y="703263"/>
            <a:ext cx="2514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0000FF"/>
                </a:solidFill>
                <a:latin typeface="楷体_GB2312" pitchFamily="49" charset="-122"/>
                <a:ea typeface="楷体_GB2312" pitchFamily="49" charset="-122"/>
              </a:rPr>
              <a:t>④</a:t>
            </a:r>
            <a:r>
              <a:rPr lang="zh-CN" altLang="en-US" sz="2400" b="1">
                <a:solidFill>
                  <a:srgbClr val="0000FF"/>
                </a:solidFill>
                <a:latin typeface="楷体_GB2312" pitchFamily="49" charset="-122"/>
                <a:ea typeface="楷体_GB2312" pitchFamily="49" charset="-122"/>
              </a:rPr>
              <a:t>输出电阻</a:t>
            </a:r>
          </a:p>
        </p:txBody>
      </p:sp>
      <p:graphicFrame>
        <p:nvGraphicFramePr>
          <p:cNvPr id="41" name="Object 5"/>
          <p:cNvGraphicFramePr>
            <a:graphicFrameLocks noChangeAspect="1"/>
          </p:cNvGraphicFramePr>
          <p:nvPr/>
        </p:nvGraphicFramePr>
        <p:xfrm>
          <a:off x="5562600" y="3514725"/>
          <a:ext cx="1436688" cy="411163"/>
        </p:xfrm>
        <a:graphic>
          <a:graphicData uri="http://schemas.openxmlformats.org/presentationml/2006/ole">
            <mc:AlternateContent xmlns:mc="http://schemas.openxmlformats.org/markup-compatibility/2006">
              <mc:Choice xmlns:v="urn:schemas-microsoft-com:vml" Requires="v">
                <p:oleObj spid="_x0000_s54292" name="公式" r:id="rId4" imgW="800100" imgH="228600" progId="Equation.3">
                  <p:embed/>
                </p:oleObj>
              </mc:Choice>
              <mc:Fallback>
                <p:oleObj name="公式" r:id="rId4" imgW="800100" imgH="228600" progId="Equation.3">
                  <p:embed/>
                  <p:pic>
                    <p:nvPicPr>
                      <p:cNvPr id="41"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3514725"/>
                        <a:ext cx="1436688" cy="411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2" name="Text Box 6"/>
          <p:cNvSpPr txBox="1">
            <a:spLocks noChangeArrowheads="1"/>
          </p:cNvSpPr>
          <p:nvPr/>
        </p:nvSpPr>
        <p:spPr bwMode="auto">
          <a:xfrm>
            <a:off x="685800" y="1149350"/>
            <a:ext cx="2819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000000"/>
                </a:solidFill>
                <a:latin typeface="Times New Roman" panose="02020603050405020304" pitchFamily="18" charset="0"/>
                <a:ea typeface="楷体_GB2312" pitchFamily="49" charset="-122"/>
              </a:rPr>
              <a:t>求输出电阻的等效电路</a:t>
            </a:r>
          </a:p>
        </p:txBody>
      </p:sp>
      <p:sp>
        <p:nvSpPr>
          <p:cNvPr id="43" name="Text Box 7"/>
          <p:cNvSpPr txBox="1">
            <a:spLocks noChangeArrowheads="1"/>
          </p:cNvSpPr>
          <p:nvPr/>
        </p:nvSpPr>
        <p:spPr bwMode="auto">
          <a:xfrm>
            <a:off x="1116013" y="1530350"/>
            <a:ext cx="3048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buFontTx/>
              <a:buChar char="•"/>
            </a:pPr>
            <a:r>
              <a:rPr kumimoji="1" lang="en-US" altLang="zh-CN" sz="2000" b="1">
                <a:solidFill>
                  <a:srgbClr val="000000"/>
                </a:solidFill>
                <a:latin typeface="Times New Roman" panose="02020603050405020304" pitchFamily="18" charset="0"/>
                <a:ea typeface="楷体_GB2312" pitchFamily="49" charset="-122"/>
              </a:rPr>
              <a:t> </a:t>
            </a:r>
            <a:r>
              <a:rPr kumimoji="1" lang="zh-CN" altLang="en-US" sz="2000" b="1">
                <a:solidFill>
                  <a:srgbClr val="000000"/>
                </a:solidFill>
                <a:latin typeface="Times New Roman" panose="02020603050405020304" pitchFamily="18" charset="0"/>
                <a:ea typeface="楷体_GB2312" pitchFamily="49" charset="-122"/>
              </a:rPr>
              <a:t>网络内独立源置零</a:t>
            </a:r>
          </a:p>
        </p:txBody>
      </p:sp>
      <p:sp>
        <p:nvSpPr>
          <p:cNvPr id="44" name="Text Box 8"/>
          <p:cNvSpPr txBox="1">
            <a:spLocks noChangeArrowheads="1"/>
          </p:cNvSpPr>
          <p:nvPr/>
        </p:nvSpPr>
        <p:spPr bwMode="auto">
          <a:xfrm>
            <a:off x="1116013" y="1911350"/>
            <a:ext cx="3048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buFontTx/>
              <a:buChar char="•"/>
            </a:pPr>
            <a:r>
              <a:rPr kumimoji="1" lang="en-US" altLang="zh-CN" sz="2000" b="1">
                <a:solidFill>
                  <a:srgbClr val="000000"/>
                </a:solidFill>
                <a:latin typeface="Times New Roman" panose="02020603050405020304" pitchFamily="18" charset="0"/>
                <a:ea typeface="楷体_GB2312" pitchFamily="49" charset="-122"/>
              </a:rPr>
              <a:t> </a:t>
            </a:r>
            <a:r>
              <a:rPr kumimoji="1" lang="zh-CN" altLang="en-US" sz="2000" b="1">
                <a:solidFill>
                  <a:srgbClr val="000000"/>
                </a:solidFill>
                <a:latin typeface="Times New Roman" panose="02020603050405020304" pitchFamily="18" charset="0"/>
                <a:ea typeface="楷体_GB2312" pitchFamily="49" charset="-122"/>
              </a:rPr>
              <a:t>负载开路</a:t>
            </a:r>
          </a:p>
        </p:txBody>
      </p:sp>
      <p:sp>
        <p:nvSpPr>
          <p:cNvPr id="45" name="Text Box 9"/>
          <p:cNvSpPr txBox="1">
            <a:spLocks noChangeArrowheads="1"/>
          </p:cNvSpPr>
          <p:nvPr/>
        </p:nvSpPr>
        <p:spPr bwMode="auto">
          <a:xfrm>
            <a:off x="1116013" y="2276475"/>
            <a:ext cx="3048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buFontTx/>
              <a:buChar char="•"/>
            </a:pPr>
            <a:r>
              <a:rPr kumimoji="1" lang="en-US" altLang="zh-CN" sz="2000" b="1">
                <a:solidFill>
                  <a:srgbClr val="000000"/>
                </a:solidFill>
                <a:latin typeface="Times New Roman" panose="02020603050405020304" pitchFamily="18" charset="0"/>
                <a:ea typeface="楷体_GB2312" pitchFamily="49" charset="-122"/>
              </a:rPr>
              <a:t> </a:t>
            </a:r>
            <a:r>
              <a:rPr kumimoji="1" lang="zh-CN" altLang="en-US" sz="2000" b="1">
                <a:solidFill>
                  <a:srgbClr val="000000"/>
                </a:solidFill>
                <a:latin typeface="Times New Roman" panose="02020603050405020304" pitchFamily="18" charset="0"/>
                <a:ea typeface="楷体_GB2312" pitchFamily="49" charset="-122"/>
              </a:rPr>
              <a:t>输出端口加测试电压</a:t>
            </a:r>
          </a:p>
        </p:txBody>
      </p:sp>
      <p:sp>
        <p:nvSpPr>
          <p:cNvPr id="46" name="Text Box 10"/>
          <p:cNvSpPr txBox="1">
            <a:spLocks noChangeArrowheads="1"/>
          </p:cNvSpPr>
          <p:nvPr/>
        </p:nvSpPr>
        <p:spPr bwMode="auto">
          <a:xfrm>
            <a:off x="590550" y="3068638"/>
            <a:ext cx="3657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对回路</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1</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和</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2</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列</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KVL</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方程</a:t>
            </a:r>
            <a:endParaRPr kumimoji="1" lang="zh-CN" altLang="en-US" sz="2000" b="1">
              <a:solidFill>
                <a:srgbClr val="000000"/>
              </a:solidFill>
              <a:latin typeface="Times New Roman" panose="02020603050405020304" pitchFamily="18" charset="0"/>
              <a:ea typeface="楷体_GB2312" pitchFamily="49" charset="-122"/>
            </a:endParaRPr>
          </a:p>
        </p:txBody>
      </p:sp>
      <p:sp>
        <p:nvSpPr>
          <p:cNvPr id="47" name="Text Box 11"/>
          <p:cNvSpPr txBox="1">
            <a:spLocks noChangeArrowheads="1"/>
          </p:cNvSpPr>
          <p:nvPr/>
        </p:nvSpPr>
        <p:spPr bwMode="auto">
          <a:xfrm>
            <a:off x="566738" y="2600325"/>
            <a:ext cx="342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000" b="1">
                <a:solidFill>
                  <a:srgbClr val="000000"/>
                </a:solidFill>
                <a:latin typeface="Times New Roman" panose="02020603050405020304" pitchFamily="18" charset="0"/>
                <a:ea typeface="楷体_GB2312" pitchFamily="49" charset="-122"/>
              </a:rPr>
              <a:t>为便于分析考虑</a:t>
            </a:r>
            <a:r>
              <a:rPr kumimoji="1" lang="en-US" altLang="zh-CN" sz="2000" b="1" i="1">
                <a:solidFill>
                  <a:srgbClr val="000000"/>
                </a:solidFill>
                <a:latin typeface="Times New Roman" panose="02020603050405020304" pitchFamily="18" charset="0"/>
                <a:ea typeface="楷体_GB2312" pitchFamily="49" charset="-122"/>
              </a:rPr>
              <a:t>r</a:t>
            </a:r>
            <a:r>
              <a:rPr kumimoji="1" lang="en-US" altLang="zh-CN" sz="2000" b="1" baseline="-25000">
                <a:solidFill>
                  <a:srgbClr val="000000"/>
                </a:solidFill>
                <a:latin typeface="Times New Roman" panose="02020603050405020304" pitchFamily="18" charset="0"/>
                <a:ea typeface="楷体_GB2312" pitchFamily="49" charset="-122"/>
              </a:rPr>
              <a:t>ce</a:t>
            </a:r>
            <a:r>
              <a:rPr kumimoji="1" lang="zh-CN" altLang="en-US" sz="2000" b="1">
                <a:solidFill>
                  <a:srgbClr val="000000"/>
                </a:solidFill>
                <a:latin typeface="Times New Roman" panose="02020603050405020304" pitchFamily="18" charset="0"/>
                <a:ea typeface="楷体_GB2312" pitchFamily="49" charset="-122"/>
              </a:rPr>
              <a:t>的影响</a:t>
            </a:r>
          </a:p>
        </p:txBody>
      </p:sp>
      <p:sp>
        <p:nvSpPr>
          <p:cNvPr id="48" name="AutoShape 14"/>
          <p:cNvSpPr>
            <a:spLocks/>
          </p:cNvSpPr>
          <p:nvPr/>
        </p:nvSpPr>
        <p:spPr bwMode="auto">
          <a:xfrm>
            <a:off x="609600" y="3702050"/>
            <a:ext cx="152400" cy="631825"/>
          </a:xfrm>
          <a:prstGeom prst="leftBrace">
            <a:avLst>
              <a:gd name="adj1" fmla="val 34549"/>
              <a:gd name="adj2" fmla="val 50000"/>
            </a:avLst>
          </a:prstGeom>
          <a:noFill/>
          <a:ln w="1905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49" name="Text Box 15"/>
          <p:cNvSpPr txBox="1">
            <a:spLocks noChangeArrowheads="1"/>
          </p:cNvSpPr>
          <p:nvPr/>
        </p:nvSpPr>
        <p:spPr bwMode="auto">
          <a:xfrm>
            <a:off x="609600" y="5481638"/>
            <a:ext cx="838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其中</a:t>
            </a:r>
            <a:endParaRPr kumimoji="1" lang="zh-CN" altLang="en-US" sz="2000" b="1">
              <a:solidFill>
                <a:srgbClr val="000000"/>
              </a:solidFill>
              <a:latin typeface="Times New Roman" panose="02020603050405020304" pitchFamily="18" charset="0"/>
              <a:ea typeface="楷体_GB2312" pitchFamily="49" charset="-122"/>
            </a:endParaRPr>
          </a:p>
        </p:txBody>
      </p:sp>
      <p:graphicFrame>
        <p:nvGraphicFramePr>
          <p:cNvPr id="50" name="Object 16"/>
          <p:cNvGraphicFramePr>
            <a:graphicFrameLocks noChangeAspect="1"/>
          </p:cNvGraphicFramePr>
          <p:nvPr/>
        </p:nvGraphicFramePr>
        <p:xfrm>
          <a:off x="1397000" y="5518150"/>
          <a:ext cx="2098675" cy="411163"/>
        </p:xfrm>
        <a:graphic>
          <a:graphicData uri="http://schemas.openxmlformats.org/presentationml/2006/ole">
            <mc:AlternateContent xmlns:mc="http://schemas.openxmlformats.org/markup-compatibility/2006">
              <mc:Choice xmlns:v="urn:schemas-microsoft-com:vml" Requires="v">
                <p:oleObj spid="_x0000_s54293" name="公式" r:id="rId6" imgW="1168400" imgH="228600" progId="Equation.3">
                  <p:embed/>
                </p:oleObj>
              </mc:Choice>
              <mc:Fallback>
                <p:oleObj name="公式" r:id="rId6" imgW="1168400" imgH="228600" progId="Equation.3">
                  <p:embed/>
                  <p:pic>
                    <p:nvPicPr>
                      <p:cNvPr id="50" name="Object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97000" y="5518150"/>
                        <a:ext cx="2098675" cy="411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1" name="Group 21"/>
          <p:cNvGrpSpPr>
            <a:grpSpLocks/>
          </p:cNvGrpSpPr>
          <p:nvPr/>
        </p:nvGrpSpPr>
        <p:grpSpPr bwMode="auto">
          <a:xfrm>
            <a:off x="5448300" y="4071938"/>
            <a:ext cx="2667000" cy="457200"/>
            <a:chOff x="432" y="3744"/>
            <a:chExt cx="1680" cy="288"/>
          </a:xfrm>
        </p:grpSpPr>
        <p:sp>
          <p:nvSpPr>
            <p:cNvPr id="52" name="Text Box 22"/>
            <p:cNvSpPr txBox="1">
              <a:spLocks noChangeArrowheads="1"/>
            </p:cNvSpPr>
            <p:nvPr/>
          </p:nvSpPr>
          <p:spPr bwMode="auto">
            <a:xfrm>
              <a:off x="432" y="3744"/>
              <a:ext cx="43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defRPr/>
              </a:pPr>
              <a:r>
                <a:rPr kumimoji="1" lang="zh-CN" altLang="en-US" sz="2000" b="1" kern="0">
                  <a:solidFill>
                    <a:srgbClr val="000000"/>
                  </a:solidFill>
                  <a:latin typeface="楷体_GB2312" pitchFamily="49" charset="-122"/>
                  <a:ea typeface="楷体_GB2312" pitchFamily="49" charset="-122"/>
                </a:rPr>
                <a:t>当</a:t>
              </a:r>
            </a:p>
          </p:txBody>
        </p:sp>
        <p:graphicFrame>
          <p:nvGraphicFramePr>
            <p:cNvPr id="72741" name="Object 23"/>
            <p:cNvGraphicFramePr>
              <a:graphicFrameLocks noChangeAspect="1"/>
            </p:cNvGraphicFramePr>
            <p:nvPr/>
          </p:nvGraphicFramePr>
          <p:xfrm>
            <a:off x="720" y="3744"/>
            <a:ext cx="752" cy="288"/>
          </p:xfrm>
          <a:graphic>
            <a:graphicData uri="http://schemas.openxmlformats.org/presentationml/2006/ole">
              <mc:AlternateContent xmlns:mc="http://schemas.openxmlformats.org/markup-compatibility/2006">
                <mc:Choice xmlns:v="urn:schemas-microsoft-com:vml" Requires="v">
                  <p:oleObj spid="_x0000_s54294" name="公式" r:id="rId8" imgW="596900" imgH="228600" progId="Equation.3">
                    <p:embed/>
                  </p:oleObj>
                </mc:Choice>
                <mc:Fallback>
                  <p:oleObj name="公式" r:id="rId8" imgW="596900" imgH="228600" progId="Equation.3">
                    <p:embed/>
                    <p:pic>
                      <p:nvPicPr>
                        <p:cNvPr id="72741" name="Object 2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0" y="3744"/>
                          <a:ext cx="752"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4" name="Text Box 24"/>
            <p:cNvSpPr txBox="1">
              <a:spLocks noChangeArrowheads="1"/>
            </p:cNvSpPr>
            <p:nvPr/>
          </p:nvSpPr>
          <p:spPr bwMode="auto">
            <a:xfrm>
              <a:off x="1488" y="3744"/>
              <a:ext cx="62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defRPr/>
              </a:pPr>
              <a:r>
                <a:rPr kumimoji="1" lang="zh-CN" altLang="en-US" sz="2000" b="1" kern="0">
                  <a:solidFill>
                    <a:srgbClr val="000000"/>
                  </a:solidFill>
                  <a:latin typeface="楷体_GB2312" pitchFamily="49" charset="-122"/>
                  <a:ea typeface="楷体_GB2312" pitchFamily="49" charset="-122"/>
                </a:rPr>
                <a:t>时，</a:t>
              </a:r>
            </a:p>
          </p:txBody>
        </p:sp>
      </p:grpSp>
      <p:graphicFrame>
        <p:nvGraphicFramePr>
          <p:cNvPr id="55" name="Object 27"/>
          <p:cNvGraphicFramePr>
            <a:graphicFrameLocks noChangeAspect="1"/>
          </p:cNvGraphicFramePr>
          <p:nvPr/>
        </p:nvGraphicFramePr>
        <p:xfrm>
          <a:off x="6324600" y="4592638"/>
          <a:ext cx="911225" cy="409575"/>
        </p:xfrm>
        <a:graphic>
          <a:graphicData uri="http://schemas.openxmlformats.org/presentationml/2006/ole">
            <mc:AlternateContent xmlns:mc="http://schemas.openxmlformats.org/markup-compatibility/2006">
              <mc:Choice xmlns:v="urn:schemas-microsoft-com:vml" Requires="v">
                <p:oleObj spid="_x0000_s54295" name="公式" r:id="rId10" imgW="508000" imgH="228600" progId="Equation.3">
                  <p:embed/>
                </p:oleObj>
              </mc:Choice>
              <mc:Fallback>
                <p:oleObj name="公式" r:id="rId10" imgW="508000" imgH="228600" progId="Equation.3">
                  <p:embed/>
                  <p:pic>
                    <p:nvPicPr>
                      <p:cNvPr id="55" name="Object 2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24600" y="4592638"/>
                        <a:ext cx="911225" cy="409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6" name="Group 28"/>
          <p:cNvGrpSpPr>
            <a:grpSpLocks/>
          </p:cNvGrpSpPr>
          <p:nvPr/>
        </p:nvGrpSpPr>
        <p:grpSpPr bwMode="auto">
          <a:xfrm>
            <a:off x="5292725" y="5240338"/>
            <a:ext cx="3276600" cy="457200"/>
            <a:chOff x="2640" y="3696"/>
            <a:chExt cx="2064" cy="288"/>
          </a:xfrm>
        </p:grpSpPr>
        <p:sp>
          <p:nvSpPr>
            <p:cNvPr id="57" name="Text Box 29"/>
            <p:cNvSpPr txBox="1">
              <a:spLocks noChangeArrowheads="1"/>
            </p:cNvSpPr>
            <p:nvPr/>
          </p:nvSpPr>
          <p:spPr bwMode="auto">
            <a:xfrm>
              <a:off x="2832" y="3696"/>
              <a:ext cx="62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defRPr/>
              </a:pPr>
              <a:r>
                <a:rPr kumimoji="1" lang="zh-CN" altLang="en-US" sz="2000" b="1" kern="0">
                  <a:solidFill>
                    <a:srgbClr val="000000"/>
                  </a:solidFill>
                  <a:latin typeface="楷体_GB2312" pitchFamily="49" charset="-122"/>
                  <a:ea typeface="楷体_GB2312" pitchFamily="49" charset="-122"/>
                </a:rPr>
                <a:t>一般</a:t>
              </a:r>
            </a:p>
          </p:txBody>
        </p:sp>
        <p:graphicFrame>
          <p:nvGraphicFramePr>
            <p:cNvPr id="72737" name="Object 30"/>
            <p:cNvGraphicFramePr>
              <a:graphicFrameLocks noChangeAspect="1"/>
            </p:cNvGraphicFramePr>
            <p:nvPr/>
          </p:nvGraphicFramePr>
          <p:xfrm>
            <a:off x="3264" y="3696"/>
            <a:ext cx="1120" cy="288"/>
          </p:xfrm>
          <a:graphic>
            <a:graphicData uri="http://schemas.openxmlformats.org/presentationml/2006/ole">
              <mc:AlternateContent xmlns:mc="http://schemas.openxmlformats.org/markup-compatibility/2006">
                <mc:Choice xmlns:v="urn:schemas-microsoft-com:vml" Requires="v">
                  <p:oleObj spid="_x0000_s54296" name="公式" r:id="rId12" imgW="889000" imgH="228600" progId="Equation.3">
                    <p:embed/>
                  </p:oleObj>
                </mc:Choice>
                <mc:Fallback>
                  <p:oleObj name="公式" r:id="rId12" imgW="889000" imgH="228600" progId="Equation.3">
                    <p:embed/>
                    <p:pic>
                      <p:nvPicPr>
                        <p:cNvPr id="72737" name="Object 3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64" y="3696"/>
                          <a:ext cx="1120"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 name="Text Box 31"/>
            <p:cNvSpPr txBox="1">
              <a:spLocks noChangeArrowheads="1"/>
            </p:cNvSpPr>
            <p:nvPr/>
          </p:nvSpPr>
          <p:spPr bwMode="auto">
            <a:xfrm>
              <a:off x="2640" y="3696"/>
              <a:ext cx="62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defRPr/>
              </a:pPr>
              <a:r>
                <a:rPr kumimoji="1" lang="zh-CN" altLang="en-US" sz="2000" b="1" kern="0">
                  <a:solidFill>
                    <a:srgbClr val="000000"/>
                  </a:solidFill>
                  <a:latin typeface="楷体_GB2312" pitchFamily="49" charset="-122"/>
                  <a:ea typeface="楷体_GB2312" pitchFamily="49" charset="-122"/>
                </a:rPr>
                <a:t>（</a:t>
              </a:r>
            </a:p>
          </p:txBody>
        </p:sp>
        <p:sp>
          <p:nvSpPr>
            <p:cNvPr id="60" name="Text Box 32"/>
            <p:cNvSpPr txBox="1">
              <a:spLocks noChangeArrowheads="1"/>
            </p:cNvSpPr>
            <p:nvPr/>
          </p:nvSpPr>
          <p:spPr bwMode="auto">
            <a:xfrm>
              <a:off x="4368" y="3696"/>
              <a:ext cx="3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defRPr/>
              </a:pPr>
              <a:r>
                <a:rPr kumimoji="1" lang="zh-CN" altLang="en-US" sz="2000" b="1" kern="0">
                  <a:solidFill>
                    <a:srgbClr val="000000"/>
                  </a:solidFill>
                  <a:latin typeface="楷体_GB2312" pitchFamily="49" charset="-122"/>
                  <a:ea typeface="楷体_GB2312" pitchFamily="49" charset="-122"/>
                </a:rPr>
                <a:t>）</a:t>
              </a:r>
            </a:p>
          </p:txBody>
        </p:sp>
      </p:grpSp>
      <p:grpSp>
        <p:nvGrpSpPr>
          <p:cNvPr id="61" name="Group 73"/>
          <p:cNvGrpSpPr>
            <a:grpSpLocks/>
          </p:cNvGrpSpPr>
          <p:nvPr/>
        </p:nvGrpSpPr>
        <p:grpSpPr bwMode="auto">
          <a:xfrm>
            <a:off x="5724525" y="1844675"/>
            <a:ext cx="503238" cy="673100"/>
            <a:chOff x="3606" y="1162"/>
            <a:chExt cx="317" cy="424"/>
          </a:xfrm>
        </p:grpSpPr>
        <p:sp>
          <p:nvSpPr>
            <p:cNvPr id="62" name="AutoShape 67"/>
            <p:cNvSpPr>
              <a:spLocks noChangeArrowheads="1"/>
            </p:cNvSpPr>
            <p:nvPr/>
          </p:nvSpPr>
          <p:spPr bwMode="auto">
            <a:xfrm rot="10459428">
              <a:off x="3606" y="1162"/>
              <a:ext cx="295" cy="424"/>
            </a:xfrm>
            <a:custGeom>
              <a:avLst/>
              <a:gdLst>
                <a:gd name="G0" fmla="+- 1510060 0 0"/>
                <a:gd name="G1" fmla="+- 8277065 0 0"/>
                <a:gd name="G2" fmla="+- 1510060 0 8277065"/>
                <a:gd name="G3" fmla="+- 10800 0 0"/>
                <a:gd name="G4" fmla="+- 0 0 1510060"/>
                <a:gd name="T0" fmla="*/ 360 256 1"/>
                <a:gd name="T1" fmla="*/ 0 256 1"/>
                <a:gd name="G5" fmla="+- G2 T0 T1"/>
                <a:gd name="G6" fmla="?: G2 G2 G5"/>
                <a:gd name="G7" fmla="+- 0 0 G6"/>
                <a:gd name="G8" fmla="+- 9110 0 0"/>
                <a:gd name="G9" fmla="+- 0 0 8277065"/>
                <a:gd name="G10" fmla="+- 9110 0 2700"/>
                <a:gd name="G11" fmla="cos G10 1510060"/>
                <a:gd name="G12" fmla="sin G10 1510060"/>
                <a:gd name="G13" fmla="cos 13500 1510060"/>
                <a:gd name="G14" fmla="sin 13500 1510060"/>
                <a:gd name="G15" fmla="+- G11 10800 0"/>
                <a:gd name="G16" fmla="+- G12 10800 0"/>
                <a:gd name="G17" fmla="+- G13 10800 0"/>
                <a:gd name="G18" fmla="+- G14 10800 0"/>
                <a:gd name="G19" fmla="*/ 9110 1 2"/>
                <a:gd name="G20" fmla="+- G19 5400 0"/>
                <a:gd name="G21" fmla="cos G20 1510060"/>
                <a:gd name="G22" fmla="sin G20 1510060"/>
                <a:gd name="G23" fmla="+- G21 10800 0"/>
                <a:gd name="G24" fmla="+- G12 G23 G22"/>
                <a:gd name="G25" fmla="+- G22 G23 G11"/>
                <a:gd name="G26" fmla="cos 10800 1510060"/>
                <a:gd name="G27" fmla="sin 10800 1510060"/>
                <a:gd name="G28" fmla="cos 9110 1510060"/>
                <a:gd name="G29" fmla="sin 9110 1510060"/>
                <a:gd name="G30" fmla="+- G26 10800 0"/>
                <a:gd name="G31" fmla="+- G27 10800 0"/>
                <a:gd name="G32" fmla="+- G28 10800 0"/>
                <a:gd name="G33" fmla="+- G29 10800 0"/>
                <a:gd name="G34" fmla="+- G19 5400 0"/>
                <a:gd name="G35" fmla="cos G34 8277065"/>
                <a:gd name="G36" fmla="sin G34 8277065"/>
                <a:gd name="G37" fmla="+/ 8277065 1510060 2"/>
                <a:gd name="T2" fmla="*/ 180 256 1"/>
                <a:gd name="T3" fmla="*/ 0 256 1"/>
                <a:gd name="G38" fmla="+- G37 T2 T3"/>
                <a:gd name="G39" fmla="?: G2 G37 G38"/>
                <a:gd name="G40" fmla="cos 10800 G39"/>
                <a:gd name="G41" fmla="sin 10800 G39"/>
                <a:gd name="G42" fmla="cos 9110 G39"/>
                <a:gd name="G43" fmla="sin 9110 G39"/>
                <a:gd name="G44" fmla="+- G40 10800 0"/>
                <a:gd name="G45" fmla="+- G41 10800 0"/>
                <a:gd name="G46" fmla="+- G42 10800 0"/>
                <a:gd name="G47" fmla="+- G43 10800 0"/>
                <a:gd name="G48" fmla="+- G35 10800 0"/>
                <a:gd name="G49" fmla="+- G36 10800 0"/>
                <a:gd name="T4" fmla="*/ 7944 w 21600"/>
                <a:gd name="T5" fmla="*/ 384 h 21600"/>
                <a:gd name="T6" fmla="*/ 4906 w 21600"/>
                <a:gd name="T7" fmla="*/ 18823 h 21600"/>
                <a:gd name="T8" fmla="*/ 8391 w 21600"/>
                <a:gd name="T9" fmla="*/ 2014 h 21600"/>
                <a:gd name="T10" fmla="*/ 23222 w 21600"/>
                <a:gd name="T11" fmla="*/ 16083 h 21600"/>
                <a:gd name="T12" fmla="*/ 18572 w 21600"/>
                <a:gd name="T13" fmla="*/ 17958 h 21600"/>
                <a:gd name="T14" fmla="*/ 16698 w 21600"/>
                <a:gd name="T15" fmla="*/ 1330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9183" y="14365"/>
                  </a:moveTo>
                  <a:cubicBezTo>
                    <a:pt x="19662" y="13238"/>
                    <a:pt x="19910" y="12025"/>
                    <a:pt x="19910" y="10800"/>
                  </a:cubicBezTo>
                  <a:cubicBezTo>
                    <a:pt x="19910" y="5768"/>
                    <a:pt x="15831" y="1690"/>
                    <a:pt x="10800" y="1690"/>
                  </a:cubicBezTo>
                  <a:cubicBezTo>
                    <a:pt x="5768" y="1690"/>
                    <a:pt x="1690" y="5768"/>
                    <a:pt x="1690" y="10800"/>
                  </a:cubicBezTo>
                  <a:cubicBezTo>
                    <a:pt x="1689" y="13699"/>
                    <a:pt x="3070" y="16425"/>
                    <a:pt x="5407" y="18142"/>
                  </a:cubicBezTo>
                  <a:lnTo>
                    <a:pt x="4406" y="19504"/>
                  </a:lnTo>
                  <a:cubicBezTo>
                    <a:pt x="1636" y="17469"/>
                    <a:pt x="0" y="14237"/>
                    <a:pt x="0" y="10800"/>
                  </a:cubicBezTo>
                  <a:cubicBezTo>
                    <a:pt x="0" y="4835"/>
                    <a:pt x="4835" y="0"/>
                    <a:pt x="10800" y="0"/>
                  </a:cubicBezTo>
                  <a:cubicBezTo>
                    <a:pt x="16764" y="0"/>
                    <a:pt x="21600" y="4835"/>
                    <a:pt x="21600" y="10800"/>
                  </a:cubicBezTo>
                  <a:cubicBezTo>
                    <a:pt x="21600" y="12252"/>
                    <a:pt x="21306" y="13690"/>
                    <a:pt x="20738" y="15027"/>
                  </a:cubicBezTo>
                  <a:lnTo>
                    <a:pt x="23222" y="16083"/>
                  </a:lnTo>
                  <a:lnTo>
                    <a:pt x="18572" y="17958"/>
                  </a:lnTo>
                  <a:lnTo>
                    <a:pt x="16698" y="13308"/>
                  </a:lnTo>
                  <a:lnTo>
                    <a:pt x="19183" y="14365"/>
                  </a:lnTo>
                  <a:close/>
                </a:path>
              </a:pathLst>
            </a:custGeom>
            <a:solidFill>
              <a:srgbClr val="A3B2C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63" name="Text Box 4"/>
            <p:cNvSpPr txBox="1">
              <a:spLocks noChangeArrowheads="1"/>
            </p:cNvSpPr>
            <p:nvPr/>
          </p:nvSpPr>
          <p:spPr bwMode="auto">
            <a:xfrm>
              <a:off x="3662" y="1252"/>
              <a:ext cx="261"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defRPr/>
              </a:pPr>
              <a:r>
                <a:rPr kumimoji="1" lang="en-US" altLang="zh-CN" sz="2000" b="1" kern="0">
                  <a:solidFill>
                    <a:srgbClr val="000000"/>
                  </a:solidFill>
                  <a:latin typeface="Times New Roman" pitchFamily="18" charset="0"/>
                  <a:ea typeface="楷体_GB2312" pitchFamily="49" charset="-122"/>
                </a:rPr>
                <a:t>1</a:t>
              </a:r>
            </a:p>
          </p:txBody>
        </p:sp>
      </p:grpSp>
      <p:grpSp>
        <p:nvGrpSpPr>
          <p:cNvPr id="64" name="Group 72"/>
          <p:cNvGrpSpPr>
            <a:grpSpLocks/>
          </p:cNvGrpSpPr>
          <p:nvPr/>
        </p:nvGrpSpPr>
        <p:grpSpPr bwMode="auto">
          <a:xfrm>
            <a:off x="6948488" y="1844675"/>
            <a:ext cx="468312" cy="673100"/>
            <a:chOff x="4377" y="1162"/>
            <a:chExt cx="295" cy="424"/>
          </a:xfrm>
        </p:grpSpPr>
        <p:sp>
          <p:nvSpPr>
            <p:cNvPr id="65" name="AutoShape 68"/>
            <p:cNvSpPr>
              <a:spLocks noChangeArrowheads="1"/>
            </p:cNvSpPr>
            <p:nvPr/>
          </p:nvSpPr>
          <p:spPr bwMode="auto">
            <a:xfrm rot="10459428">
              <a:off x="4377" y="1162"/>
              <a:ext cx="295" cy="424"/>
            </a:xfrm>
            <a:custGeom>
              <a:avLst/>
              <a:gdLst>
                <a:gd name="G0" fmla="+- 1510060 0 0"/>
                <a:gd name="G1" fmla="+- 8277065 0 0"/>
                <a:gd name="G2" fmla="+- 1510060 0 8277065"/>
                <a:gd name="G3" fmla="+- 10800 0 0"/>
                <a:gd name="G4" fmla="+- 0 0 1510060"/>
                <a:gd name="T0" fmla="*/ 360 256 1"/>
                <a:gd name="T1" fmla="*/ 0 256 1"/>
                <a:gd name="G5" fmla="+- G2 T0 T1"/>
                <a:gd name="G6" fmla="?: G2 G2 G5"/>
                <a:gd name="G7" fmla="+- 0 0 G6"/>
                <a:gd name="G8" fmla="+- 9110 0 0"/>
                <a:gd name="G9" fmla="+- 0 0 8277065"/>
                <a:gd name="G10" fmla="+- 9110 0 2700"/>
                <a:gd name="G11" fmla="cos G10 1510060"/>
                <a:gd name="G12" fmla="sin G10 1510060"/>
                <a:gd name="G13" fmla="cos 13500 1510060"/>
                <a:gd name="G14" fmla="sin 13500 1510060"/>
                <a:gd name="G15" fmla="+- G11 10800 0"/>
                <a:gd name="G16" fmla="+- G12 10800 0"/>
                <a:gd name="G17" fmla="+- G13 10800 0"/>
                <a:gd name="G18" fmla="+- G14 10800 0"/>
                <a:gd name="G19" fmla="*/ 9110 1 2"/>
                <a:gd name="G20" fmla="+- G19 5400 0"/>
                <a:gd name="G21" fmla="cos G20 1510060"/>
                <a:gd name="G22" fmla="sin G20 1510060"/>
                <a:gd name="G23" fmla="+- G21 10800 0"/>
                <a:gd name="G24" fmla="+- G12 G23 G22"/>
                <a:gd name="G25" fmla="+- G22 G23 G11"/>
                <a:gd name="G26" fmla="cos 10800 1510060"/>
                <a:gd name="G27" fmla="sin 10800 1510060"/>
                <a:gd name="G28" fmla="cos 9110 1510060"/>
                <a:gd name="G29" fmla="sin 9110 1510060"/>
                <a:gd name="G30" fmla="+- G26 10800 0"/>
                <a:gd name="G31" fmla="+- G27 10800 0"/>
                <a:gd name="G32" fmla="+- G28 10800 0"/>
                <a:gd name="G33" fmla="+- G29 10800 0"/>
                <a:gd name="G34" fmla="+- G19 5400 0"/>
                <a:gd name="G35" fmla="cos G34 8277065"/>
                <a:gd name="G36" fmla="sin G34 8277065"/>
                <a:gd name="G37" fmla="+/ 8277065 1510060 2"/>
                <a:gd name="T2" fmla="*/ 180 256 1"/>
                <a:gd name="T3" fmla="*/ 0 256 1"/>
                <a:gd name="G38" fmla="+- G37 T2 T3"/>
                <a:gd name="G39" fmla="?: G2 G37 G38"/>
                <a:gd name="G40" fmla="cos 10800 G39"/>
                <a:gd name="G41" fmla="sin 10800 G39"/>
                <a:gd name="G42" fmla="cos 9110 G39"/>
                <a:gd name="G43" fmla="sin 9110 G39"/>
                <a:gd name="G44" fmla="+- G40 10800 0"/>
                <a:gd name="G45" fmla="+- G41 10800 0"/>
                <a:gd name="G46" fmla="+- G42 10800 0"/>
                <a:gd name="G47" fmla="+- G43 10800 0"/>
                <a:gd name="G48" fmla="+- G35 10800 0"/>
                <a:gd name="G49" fmla="+- G36 10800 0"/>
                <a:gd name="T4" fmla="*/ 7944 w 21600"/>
                <a:gd name="T5" fmla="*/ 384 h 21600"/>
                <a:gd name="T6" fmla="*/ 4906 w 21600"/>
                <a:gd name="T7" fmla="*/ 18823 h 21600"/>
                <a:gd name="T8" fmla="*/ 8391 w 21600"/>
                <a:gd name="T9" fmla="*/ 2014 h 21600"/>
                <a:gd name="T10" fmla="*/ 23222 w 21600"/>
                <a:gd name="T11" fmla="*/ 16083 h 21600"/>
                <a:gd name="T12" fmla="*/ 18572 w 21600"/>
                <a:gd name="T13" fmla="*/ 17958 h 21600"/>
                <a:gd name="T14" fmla="*/ 16698 w 21600"/>
                <a:gd name="T15" fmla="*/ 13308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9183" y="14365"/>
                  </a:moveTo>
                  <a:cubicBezTo>
                    <a:pt x="19662" y="13238"/>
                    <a:pt x="19910" y="12025"/>
                    <a:pt x="19910" y="10800"/>
                  </a:cubicBezTo>
                  <a:cubicBezTo>
                    <a:pt x="19910" y="5768"/>
                    <a:pt x="15831" y="1690"/>
                    <a:pt x="10800" y="1690"/>
                  </a:cubicBezTo>
                  <a:cubicBezTo>
                    <a:pt x="5768" y="1690"/>
                    <a:pt x="1690" y="5768"/>
                    <a:pt x="1690" y="10800"/>
                  </a:cubicBezTo>
                  <a:cubicBezTo>
                    <a:pt x="1689" y="13699"/>
                    <a:pt x="3070" y="16425"/>
                    <a:pt x="5407" y="18142"/>
                  </a:cubicBezTo>
                  <a:lnTo>
                    <a:pt x="4406" y="19504"/>
                  </a:lnTo>
                  <a:cubicBezTo>
                    <a:pt x="1636" y="17469"/>
                    <a:pt x="0" y="14237"/>
                    <a:pt x="0" y="10800"/>
                  </a:cubicBezTo>
                  <a:cubicBezTo>
                    <a:pt x="0" y="4835"/>
                    <a:pt x="4835" y="0"/>
                    <a:pt x="10800" y="0"/>
                  </a:cubicBezTo>
                  <a:cubicBezTo>
                    <a:pt x="16764" y="0"/>
                    <a:pt x="21600" y="4835"/>
                    <a:pt x="21600" y="10800"/>
                  </a:cubicBezTo>
                  <a:cubicBezTo>
                    <a:pt x="21600" y="12252"/>
                    <a:pt x="21306" y="13690"/>
                    <a:pt x="20738" y="15027"/>
                  </a:cubicBezTo>
                  <a:lnTo>
                    <a:pt x="23222" y="16083"/>
                  </a:lnTo>
                  <a:lnTo>
                    <a:pt x="18572" y="17958"/>
                  </a:lnTo>
                  <a:lnTo>
                    <a:pt x="16698" y="13308"/>
                  </a:lnTo>
                  <a:lnTo>
                    <a:pt x="19183" y="14365"/>
                  </a:lnTo>
                  <a:close/>
                </a:path>
              </a:pathLst>
            </a:custGeom>
            <a:solidFill>
              <a:srgbClr val="A3B2C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66" name="Text Box 71"/>
            <p:cNvSpPr txBox="1">
              <a:spLocks noChangeArrowheads="1"/>
            </p:cNvSpPr>
            <p:nvPr/>
          </p:nvSpPr>
          <p:spPr bwMode="auto">
            <a:xfrm>
              <a:off x="4411" y="1252"/>
              <a:ext cx="261"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defRPr/>
              </a:pPr>
              <a:r>
                <a:rPr kumimoji="1" lang="en-US" altLang="zh-CN" sz="2000" b="1" kern="0">
                  <a:solidFill>
                    <a:srgbClr val="000000"/>
                  </a:solidFill>
                  <a:latin typeface="Times New Roman" pitchFamily="18" charset="0"/>
                  <a:ea typeface="楷体_GB2312" pitchFamily="49" charset="-122"/>
                </a:rPr>
                <a:t>2</a:t>
              </a:r>
            </a:p>
          </p:txBody>
        </p:sp>
      </p:grpSp>
      <p:grpSp>
        <p:nvGrpSpPr>
          <p:cNvPr id="72723" name="Group 79"/>
          <p:cNvGrpSpPr>
            <a:grpSpLocks/>
          </p:cNvGrpSpPr>
          <p:nvPr/>
        </p:nvGrpSpPr>
        <p:grpSpPr bwMode="auto">
          <a:xfrm>
            <a:off x="7416800" y="1920875"/>
            <a:ext cx="409575" cy="1414463"/>
            <a:chOff x="4672" y="1210"/>
            <a:chExt cx="258" cy="891"/>
          </a:xfrm>
        </p:grpSpPr>
        <p:graphicFrame>
          <p:nvGraphicFramePr>
            <p:cNvPr id="72729" name="Object 75"/>
            <p:cNvGraphicFramePr>
              <a:graphicFrameLocks noChangeAspect="1"/>
            </p:cNvGraphicFramePr>
            <p:nvPr/>
          </p:nvGraphicFramePr>
          <p:xfrm>
            <a:off x="4762" y="1911"/>
            <a:ext cx="168" cy="190"/>
          </p:xfrm>
          <a:graphic>
            <a:graphicData uri="http://schemas.openxmlformats.org/presentationml/2006/ole">
              <mc:AlternateContent xmlns:mc="http://schemas.openxmlformats.org/markup-compatibility/2006">
                <mc:Choice xmlns:v="urn:schemas-microsoft-com:vml" Requires="v">
                  <p:oleObj spid="_x0000_s54297" name="公式" r:id="rId14" imgW="203112" imgH="228501" progId="Equation.3">
                    <p:embed/>
                  </p:oleObj>
                </mc:Choice>
                <mc:Fallback>
                  <p:oleObj name="公式" r:id="rId14" imgW="203112" imgH="228501" progId="Equation.3">
                    <p:embed/>
                    <p:pic>
                      <p:nvPicPr>
                        <p:cNvPr id="72729" name="Object 7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62" y="1911"/>
                          <a:ext cx="168" cy="1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9" name="Line 76"/>
            <p:cNvSpPr>
              <a:spLocks noChangeShapeType="1"/>
            </p:cNvSpPr>
            <p:nvPr/>
          </p:nvSpPr>
          <p:spPr bwMode="auto">
            <a:xfrm flipH="1">
              <a:off x="4672" y="1210"/>
              <a:ext cx="170" cy="0"/>
            </a:xfrm>
            <a:prstGeom prst="line">
              <a:avLst/>
            </a:prstGeom>
            <a:noFill/>
            <a:ln w="15875">
              <a:solidFill>
                <a:srgbClr val="00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defRPr/>
              </a:pPr>
              <a:endParaRPr lang="zh-CN" altLang="en-US" b="1" kern="0">
                <a:solidFill>
                  <a:srgbClr val="000000"/>
                </a:solidFill>
                <a:latin typeface="Arial Narrow" pitchFamily="34" charset="0"/>
                <a:ea typeface="+mn-ea"/>
              </a:endParaRPr>
            </a:p>
          </p:txBody>
        </p:sp>
        <p:sp>
          <p:nvSpPr>
            <p:cNvPr id="70" name="Line 77"/>
            <p:cNvSpPr>
              <a:spLocks noChangeShapeType="1"/>
            </p:cNvSpPr>
            <p:nvPr/>
          </p:nvSpPr>
          <p:spPr bwMode="auto">
            <a:xfrm>
              <a:off x="4842" y="1210"/>
              <a:ext cx="0" cy="716"/>
            </a:xfrm>
            <a:prstGeom prst="line">
              <a:avLst/>
            </a:prstGeom>
            <a:noFill/>
            <a:ln w="158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defRPr/>
              </a:pPr>
              <a:endParaRPr lang="zh-CN" altLang="en-US" b="1" kern="0">
                <a:solidFill>
                  <a:srgbClr val="000000"/>
                </a:solidFill>
                <a:latin typeface="Arial Narrow" pitchFamily="34" charset="0"/>
                <a:ea typeface="+mn-ea"/>
              </a:endParaRPr>
            </a:p>
          </p:txBody>
        </p:sp>
      </p:grpSp>
      <p:graphicFrame>
        <p:nvGraphicFramePr>
          <p:cNvPr id="71" name="Object 80"/>
          <p:cNvGraphicFramePr>
            <a:graphicFrameLocks noChangeAspect="1"/>
          </p:cNvGraphicFramePr>
          <p:nvPr/>
        </p:nvGraphicFramePr>
        <p:xfrm>
          <a:off x="835025" y="3514725"/>
          <a:ext cx="3084513" cy="409575"/>
        </p:xfrm>
        <a:graphic>
          <a:graphicData uri="http://schemas.openxmlformats.org/presentationml/2006/ole">
            <mc:AlternateContent xmlns:mc="http://schemas.openxmlformats.org/markup-compatibility/2006">
              <mc:Choice xmlns:v="urn:schemas-microsoft-com:vml" Requires="v">
                <p:oleObj spid="_x0000_s54298" name="公式" r:id="rId16" imgW="1714500" imgH="228600" progId="Equation.3">
                  <p:embed/>
                </p:oleObj>
              </mc:Choice>
              <mc:Fallback>
                <p:oleObj name="公式" r:id="rId16" imgW="1714500" imgH="228600" progId="Equation.3">
                  <p:embed/>
                  <p:pic>
                    <p:nvPicPr>
                      <p:cNvPr id="71" name="Object 8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35025" y="3514725"/>
                        <a:ext cx="3084513" cy="409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2" name="Object 81"/>
          <p:cNvGraphicFramePr>
            <a:graphicFrameLocks noChangeAspect="1"/>
          </p:cNvGraphicFramePr>
          <p:nvPr/>
        </p:nvGraphicFramePr>
        <p:xfrm>
          <a:off x="835025" y="4054475"/>
          <a:ext cx="3609975" cy="409575"/>
        </p:xfrm>
        <a:graphic>
          <a:graphicData uri="http://schemas.openxmlformats.org/presentationml/2006/ole">
            <mc:AlternateContent xmlns:mc="http://schemas.openxmlformats.org/markup-compatibility/2006">
              <mc:Choice xmlns:v="urn:schemas-microsoft-com:vml" Requires="v">
                <p:oleObj spid="_x0000_s54299" name="公式" r:id="rId18" imgW="2006600" imgH="228600" progId="Equation.3">
                  <p:embed/>
                </p:oleObj>
              </mc:Choice>
              <mc:Fallback>
                <p:oleObj name="公式" r:id="rId18" imgW="2006600" imgH="228600" progId="Equation.3">
                  <p:embed/>
                  <p:pic>
                    <p:nvPicPr>
                      <p:cNvPr id="72" name="Object 8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35025" y="4054475"/>
                        <a:ext cx="3609975" cy="409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3" name="Text Box 83"/>
          <p:cNvSpPr txBox="1">
            <a:spLocks noChangeArrowheads="1"/>
          </p:cNvSpPr>
          <p:nvPr/>
        </p:nvSpPr>
        <p:spPr bwMode="auto">
          <a:xfrm>
            <a:off x="647700" y="4719638"/>
            <a:ext cx="609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000000"/>
                </a:solidFill>
                <a:latin typeface="楷体_GB2312" pitchFamily="49" charset="-122"/>
                <a:ea typeface="楷体_GB2312" pitchFamily="49" charset="-122"/>
                <a:sym typeface="Symbol" panose="05050102010706020507" pitchFamily="18" charset="2"/>
              </a:rPr>
              <a:t>则</a:t>
            </a:r>
            <a:endParaRPr kumimoji="1" lang="zh-CN" altLang="en-US" sz="2000" b="1">
              <a:solidFill>
                <a:srgbClr val="000000"/>
              </a:solidFill>
              <a:latin typeface="楷体_GB2312" pitchFamily="49" charset="-122"/>
              <a:ea typeface="楷体_GB2312" pitchFamily="49" charset="-122"/>
            </a:endParaRPr>
          </a:p>
        </p:txBody>
      </p:sp>
      <p:graphicFrame>
        <p:nvGraphicFramePr>
          <p:cNvPr id="74" name="Object 86"/>
          <p:cNvGraphicFramePr>
            <a:graphicFrameLocks noChangeAspect="1"/>
          </p:cNvGraphicFramePr>
          <p:nvPr/>
        </p:nvGraphicFramePr>
        <p:xfrm>
          <a:off x="1116013" y="4545013"/>
          <a:ext cx="3448050" cy="798512"/>
        </p:xfrm>
        <a:graphic>
          <a:graphicData uri="http://schemas.openxmlformats.org/presentationml/2006/ole">
            <mc:AlternateContent xmlns:mc="http://schemas.openxmlformats.org/markup-compatibility/2006">
              <mc:Choice xmlns:v="urn:schemas-microsoft-com:vml" Requires="v">
                <p:oleObj spid="_x0000_s54300" name="公式" r:id="rId20" imgW="1916868" imgH="444307" progId="Equation.3">
                  <p:embed/>
                </p:oleObj>
              </mc:Choice>
              <mc:Fallback>
                <p:oleObj name="公式" r:id="rId20" imgW="1916868" imgH="444307" progId="Equation.3">
                  <p:embed/>
                  <p:pic>
                    <p:nvPicPr>
                      <p:cNvPr id="74" name="Object 86"/>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116013" y="4545013"/>
                        <a:ext cx="3448050" cy="79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2728" name="Text Box 21"/>
          <p:cNvSpPr txBox="1">
            <a:spLocks noChangeArrowheads="1"/>
          </p:cNvSpPr>
          <p:nvPr/>
        </p:nvSpPr>
        <p:spPr bwMode="auto">
          <a:xfrm>
            <a:off x="660400" y="101600"/>
            <a:ext cx="4343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800" b="1">
                <a:solidFill>
                  <a:srgbClr val="000000"/>
                </a:solidFill>
                <a:latin typeface="楷体_GB2312" pitchFamily="49" charset="-122"/>
                <a:ea typeface="楷体_GB2312" pitchFamily="49" charset="-122"/>
              </a:rPr>
              <a:t>（</a:t>
            </a:r>
            <a:r>
              <a:rPr kumimoji="1" lang="en-US" altLang="zh-CN" sz="2800" b="1">
                <a:solidFill>
                  <a:srgbClr val="000000"/>
                </a:solidFill>
                <a:latin typeface="楷体_GB2312" pitchFamily="49" charset="-122"/>
                <a:ea typeface="楷体_GB2312" pitchFamily="49" charset="-122"/>
              </a:rPr>
              <a:t>2</a:t>
            </a:r>
            <a:r>
              <a:rPr kumimoji="1" lang="zh-CN" altLang="en-US" sz="2800" b="1">
                <a:solidFill>
                  <a:srgbClr val="000000"/>
                </a:solidFill>
                <a:latin typeface="楷体_GB2312" pitchFamily="49" charset="-122"/>
                <a:ea typeface="楷体_GB2312" pitchFamily="49" charset="-122"/>
              </a:rPr>
              <a:t>）放大电路指标分析</a:t>
            </a:r>
          </a:p>
        </p:txBody>
      </p:sp>
    </p:spTree>
    <p:extLst>
      <p:ext uri="{BB962C8B-B14F-4D97-AF65-F5344CB8AC3E}">
        <p14:creationId xmlns:p14="http://schemas.microsoft.com/office/powerpoint/2010/main" val="1338708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strips(downRight)">
                                      <p:cBhvr>
                                        <p:cTn id="7" dur="500"/>
                                        <p:tgtEl>
                                          <p:spTgt spid="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strips(downRight)">
                                      <p:cBhvr>
                                        <p:cTn id="12" dur="500"/>
                                        <p:tgtEl>
                                          <p:spTgt spid="4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strips(downRight)">
                                      <p:cBhvr>
                                        <p:cTn id="17" dur="500"/>
                                        <p:tgtEl>
                                          <p:spTgt spid="4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strips(downRight)">
                                      <p:cBhvr>
                                        <p:cTn id="22" dur="500"/>
                                        <p:tgtEl>
                                          <p:spTgt spid="4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strips(downRight)">
                                      <p:cBhvr>
                                        <p:cTn id="27" dur="500"/>
                                        <p:tgtEl>
                                          <p:spTgt spid="4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1" presetClass="entr" presetSubtype="4" fill="hold" nodeType="clickEffect">
                                  <p:stCondLst>
                                    <p:cond delay="0"/>
                                  </p:stCondLst>
                                  <p:childTnLst>
                                    <p:set>
                                      <p:cBhvr>
                                        <p:cTn id="31" dur="1" fill="hold">
                                          <p:stCondLst>
                                            <p:cond delay="0"/>
                                          </p:stCondLst>
                                        </p:cTn>
                                        <p:tgtEl>
                                          <p:spTgt spid="61"/>
                                        </p:tgtEl>
                                        <p:attrNameLst>
                                          <p:attrName>style.visibility</p:attrName>
                                        </p:attrNameLst>
                                      </p:cBhvr>
                                      <p:to>
                                        <p:strVal val="visible"/>
                                      </p:to>
                                    </p:set>
                                    <p:animEffect transition="in" filter="wheel(4)">
                                      <p:cBhvr>
                                        <p:cTn id="32" dur="500"/>
                                        <p:tgtEl>
                                          <p:spTgt spid="61"/>
                                        </p:tgtEl>
                                      </p:cBhvr>
                                    </p:animEffect>
                                  </p:childTnLst>
                                </p:cTn>
                              </p:par>
                              <p:par>
                                <p:cTn id="33" presetID="21" presetClass="entr" presetSubtype="4" fill="hold" nodeType="with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wheel(4)">
                                      <p:cBhvr>
                                        <p:cTn id="35" dur="500"/>
                                        <p:tgtEl>
                                          <p:spTgt spid="64"/>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8" presetClass="entr" presetSubtype="6" fill="hold" grpId="0" nodeType="click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strips(downRight)">
                                      <p:cBhvr>
                                        <p:cTn id="40" dur="500"/>
                                        <p:tgtEl>
                                          <p:spTgt spid="46"/>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8" presetClass="entr" presetSubtype="6" fill="hold" grpId="0" nodeType="click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strips(downRight)">
                                      <p:cBhvr>
                                        <p:cTn id="45" dur="500"/>
                                        <p:tgtEl>
                                          <p:spTgt spid="48"/>
                                        </p:tgtEl>
                                      </p:cBhvr>
                                    </p:animEffect>
                                  </p:childTnLst>
                                </p:cTn>
                              </p:par>
                              <p:par>
                                <p:cTn id="46" presetID="18" presetClass="entr" presetSubtype="6" fill="hold" nodeType="with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strips(downRight)">
                                      <p:cBhvr>
                                        <p:cTn id="48" dur="500"/>
                                        <p:tgtEl>
                                          <p:spTgt spid="71"/>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8" presetClass="entr" presetSubtype="6" fill="hold" nodeType="clickEffect">
                                  <p:stCondLst>
                                    <p:cond delay="0"/>
                                  </p:stCondLst>
                                  <p:childTnLst>
                                    <p:set>
                                      <p:cBhvr>
                                        <p:cTn id="52" dur="1" fill="hold">
                                          <p:stCondLst>
                                            <p:cond delay="0"/>
                                          </p:stCondLst>
                                        </p:cTn>
                                        <p:tgtEl>
                                          <p:spTgt spid="72"/>
                                        </p:tgtEl>
                                        <p:attrNameLst>
                                          <p:attrName>style.visibility</p:attrName>
                                        </p:attrNameLst>
                                      </p:cBhvr>
                                      <p:to>
                                        <p:strVal val="visible"/>
                                      </p:to>
                                    </p:set>
                                    <p:animEffect transition="in" filter="strips(downRight)">
                                      <p:cBhvr>
                                        <p:cTn id="53" dur="500"/>
                                        <p:tgtEl>
                                          <p:spTgt spid="72"/>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8" presetClass="entr" presetSubtype="6" fill="hold" grpId="0" nodeType="clickEffect">
                                  <p:stCondLst>
                                    <p:cond delay="0"/>
                                  </p:stCondLst>
                                  <p:childTnLst>
                                    <p:set>
                                      <p:cBhvr>
                                        <p:cTn id="57" dur="1" fill="hold">
                                          <p:stCondLst>
                                            <p:cond delay="0"/>
                                          </p:stCondLst>
                                        </p:cTn>
                                        <p:tgtEl>
                                          <p:spTgt spid="73"/>
                                        </p:tgtEl>
                                        <p:attrNameLst>
                                          <p:attrName>style.visibility</p:attrName>
                                        </p:attrNameLst>
                                      </p:cBhvr>
                                      <p:to>
                                        <p:strVal val="visible"/>
                                      </p:to>
                                    </p:set>
                                    <p:animEffect transition="in" filter="strips(downRight)">
                                      <p:cBhvr>
                                        <p:cTn id="58" dur="500"/>
                                        <p:tgtEl>
                                          <p:spTgt spid="73"/>
                                        </p:tgtEl>
                                      </p:cBhvr>
                                    </p:animEffect>
                                  </p:childTnLst>
                                </p:cTn>
                              </p:par>
                            </p:childTnLst>
                          </p:cTn>
                        </p:par>
                        <p:par>
                          <p:cTn id="59" fill="hold" nodeType="afterGroup">
                            <p:stCondLst>
                              <p:cond delay="500"/>
                            </p:stCondLst>
                            <p:childTnLst>
                              <p:par>
                                <p:cTn id="60" presetID="18" presetClass="entr" presetSubtype="6" fill="hold" nodeType="afterEffect">
                                  <p:stCondLst>
                                    <p:cond delay="0"/>
                                  </p:stCondLst>
                                  <p:childTnLst>
                                    <p:set>
                                      <p:cBhvr>
                                        <p:cTn id="61" dur="1" fill="hold">
                                          <p:stCondLst>
                                            <p:cond delay="0"/>
                                          </p:stCondLst>
                                        </p:cTn>
                                        <p:tgtEl>
                                          <p:spTgt spid="74"/>
                                        </p:tgtEl>
                                        <p:attrNameLst>
                                          <p:attrName>style.visibility</p:attrName>
                                        </p:attrNameLst>
                                      </p:cBhvr>
                                      <p:to>
                                        <p:strVal val="visible"/>
                                      </p:to>
                                    </p:set>
                                    <p:animEffect transition="in" filter="strips(downRight)">
                                      <p:cBhvr>
                                        <p:cTn id="62" dur="500"/>
                                        <p:tgtEl>
                                          <p:spTgt spid="74"/>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8" presetClass="entr" presetSubtype="6" fill="hold" grpId="0" nodeType="click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strips(downRight)">
                                      <p:cBhvr>
                                        <p:cTn id="67" dur="500"/>
                                        <p:tgtEl>
                                          <p:spTgt spid="49"/>
                                        </p:tgtEl>
                                      </p:cBhvr>
                                    </p:animEffect>
                                  </p:childTnLst>
                                </p:cTn>
                              </p:par>
                            </p:childTnLst>
                          </p:cTn>
                        </p:par>
                        <p:par>
                          <p:cTn id="68" fill="hold" nodeType="afterGroup">
                            <p:stCondLst>
                              <p:cond delay="500"/>
                            </p:stCondLst>
                            <p:childTnLst>
                              <p:par>
                                <p:cTn id="69" presetID="18" presetClass="entr" presetSubtype="6" fill="hold"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strips(downRight)">
                                      <p:cBhvr>
                                        <p:cTn id="71" dur="500"/>
                                        <p:tgtEl>
                                          <p:spTgt spid="50"/>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18" presetClass="entr" presetSubtype="6" fill="hold" nodeType="clickEffect">
                                  <p:stCondLst>
                                    <p:cond delay="0"/>
                                  </p:stCondLst>
                                  <p:childTnLst>
                                    <p:set>
                                      <p:cBhvr>
                                        <p:cTn id="75" dur="1" fill="hold">
                                          <p:stCondLst>
                                            <p:cond delay="0"/>
                                          </p:stCondLst>
                                        </p:cTn>
                                        <p:tgtEl>
                                          <p:spTgt spid="41"/>
                                        </p:tgtEl>
                                        <p:attrNameLst>
                                          <p:attrName>style.visibility</p:attrName>
                                        </p:attrNameLst>
                                      </p:cBhvr>
                                      <p:to>
                                        <p:strVal val="visible"/>
                                      </p:to>
                                    </p:set>
                                    <p:animEffect transition="in" filter="strips(downRight)">
                                      <p:cBhvr>
                                        <p:cTn id="76" dur="500"/>
                                        <p:tgtEl>
                                          <p:spTgt spid="41"/>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18" presetClass="entr" presetSubtype="6" fill="hold" nodeType="clickEffect">
                                  <p:stCondLst>
                                    <p:cond delay="0"/>
                                  </p:stCondLst>
                                  <p:childTnLst>
                                    <p:set>
                                      <p:cBhvr>
                                        <p:cTn id="80" dur="1" fill="hold">
                                          <p:stCondLst>
                                            <p:cond delay="0"/>
                                          </p:stCondLst>
                                        </p:cTn>
                                        <p:tgtEl>
                                          <p:spTgt spid="51"/>
                                        </p:tgtEl>
                                        <p:attrNameLst>
                                          <p:attrName>style.visibility</p:attrName>
                                        </p:attrNameLst>
                                      </p:cBhvr>
                                      <p:to>
                                        <p:strVal val="visible"/>
                                      </p:to>
                                    </p:set>
                                    <p:animEffect transition="in" filter="strips(downRight)">
                                      <p:cBhvr>
                                        <p:cTn id="81" dur="500"/>
                                        <p:tgtEl>
                                          <p:spTgt spid="51"/>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18" presetClass="entr" presetSubtype="6" fill="hold" nodeType="clickEffect">
                                  <p:stCondLst>
                                    <p:cond delay="0"/>
                                  </p:stCondLst>
                                  <p:childTnLst>
                                    <p:set>
                                      <p:cBhvr>
                                        <p:cTn id="85" dur="1" fill="hold">
                                          <p:stCondLst>
                                            <p:cond delay="0"/>
                                          </p:stCondLst>
                                        </p:cTn>
                                        <p:tgtEl>
                                          <p:spTgt spid="55"/>
                                        </p:tgtEl>
                                        <p:attrNameLst>
                                          <p:attrName>style.visibility</p:attrName>
                                        </p:attrNameLst>
                                      </p:cBhvr>
                                      <p:to>
                                        <p:strVal val="visible"/>
                                      </p:to>
                                    </p:set>
                                    <p:animEffect transition="in" filter="strips(downRight)">
                                      <p:cBhvr>
                                        <p:cTn id="86" dur="500"/>
                                        <p:tgtEl>
                                          <p:spTgt spid="55"/>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18" presetClass="entr" presetSubtype="6" fill="hold" nodeType="clickEffect">
                                  <p:stCondLst>
                                    <p:cond delay="0"/>
                                  </p:stCondLst>
                                  <p:childTnLst>
                                    <p:set>
                                      <p:cBhvr>
                                        <p:cTn id="90" dur="1" fill="hold">
                                          <p:stCondLst>
                                            <p:cond delay="0"/>
                                          </p:stCondLst>
                                        </p:cTn>
                                        <p:tgtEl>
                                          <p:spTgt spid="56"/>
                                        </p:tgtEl>
                                        <p:attrNameLst>
                                          <p:attrName>style.visibility</p:attrName>
                                        </p:attrNameLst>
                                      </p:cBhvr>
                                      <p:to>
                                        <p:strVal val="visible"/>
                                      </p:to>
                                    </p:set>
                                    <p:animEffect transition="in" filter="strips(downRight)">
                                      <p:cBhvr>
                                        <p:cTn id="9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utoUpdateAnimBg="0"/>
      <p:bldP spid="43" grpId="0" autoUpdateAnimBg="0"/>
      <p:bldP spid="44" grpId="0" autoUpdateAnimBg="0"/>
      <p:bldP spid="45" grpId="0" autoUpdateAnimBg="0"/>
      <p:bldP spid="46" grpId="0" autoUpdateAnimBg="0"/>
      <p:bldP spid="47" grpId="0" autoUpdateAnimBg="0"/>
      <p:bldP spid="48" grpId="0" animBg="1"/>
      <p:bldP spid="49" grpId="0" autoUpdateAnimBg="0"/>
      <p:bldP spid="73"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标题 1"/>
          <p:cNvSpPr>
            <a:spLocks noGrp="1"/>
          </p:cNvSpPr>
          <p:nvPr>
            <p:ph type="title"/>
          </p:nvPr>
        </p:nvSpPr>
        <p:spPr>
          <a:xfrm>
            <a:off x="701675" y="71438"/>
            <a:ext cx="7888288" cy="646112"/>
          </a:xfrm>
        </p:spPr>
        <p:txBody>
          <a:bodyPr/>
          <a:lstStyle/>
          <a:p>
            <a:r>
              <a:rPr lang="en-US" altLang="zh-CN"/>
              <a:t>5.4.2  </a:t>
            </a:r>
            <a:r>
              <a:rPr lang="zh-CN" altLang="en-US"/>
              <a:t>射极偏置电路</a:t>
            </a:r>
          </a:p>
        </p:txBody>
      </p:sp>
      <p:sp>
        <p:nvSpPr>
          <p:cNvPr id="73731" name="Rectangle 2">
            <a:hlinkClick r:id="rId3" action="ppaction://hlinksldjump"/>
          </p:cNvPr>
          <p:cNvSpPr>
            <a:spLocks noChangeArrowheads="1"/>
          </p:cNvSpPr>
          <p:nvPr/>
        </p:nvSpPr>
        <p:spPr bwMode="auto">
          <a:xfrm>
            <a:off x="533400" y="677863"/>
            <a:ext cx="5029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Arial Narrow" panose="020B0606020202030204" pitchFamily="34" charset="0"/>
                <a:ea typeface="黑体" panose="02010609060101010101" pitchFamily="49" charset="-122"/>
              </a:rPr>
              <a:t>2.  </a:t>
            </a:r>
            <a:r>
              <a:rPr lang="zh-CN" altLang="en-US" sz="2800" b="1">
                <a:solidFill>
                  <a:srgbClr val="800000"/>
                </a:solidFill>
                <a:latin typeface="Arial Narrow" panose="020B0606020202030204" pitchFamily="34" charset="0"/>
                <a:ea typeface="黑体" panose="02010609060101010101" pitchFamily="49" charset="-122"/>
              </a:rPr>
              <a:t>含有双电源的射极偏置电路</a:t>
            </a:r>
          </a:p>
        </p:txBody>
      </p:sp>
      <p:pic>
        <p:nvPicPr>
          <p:cNvPr id="73732" name="Picture 3" descr="445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973138"/>
            <a:ext cx="3678238" cy="354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4"/>
          <p:cNvSpPr>
            <a:spLocks noChangeArrowheads="1"/>
          </p:cNvSpPr>
          <p:nvPr/>
        </p:nvSpPr>
        <p:spPr bwMode="auto">
          <a:xfrm>
            <a:off x="1174750" y="1774825"/>
            <a:ext cx="2635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2400" b="1">
                <a:solidFill>
                  <a:srgbClr val="000000"/>
                </a:solidFill>
                <a:latin typeface="楷体_GB2312" pitchFamily="49" charset="-122"/>
                <a:ea typeface="楷体_GB2312" pitchFamily="49" charset="-122"/>
              </a:rPr>
              <a:t>稳定工作点作用？</a:t>
            </a:r>
          </a:p>
        </p:txBody>
      </p:sp>
      <p:sp>
        <p:nvSpPr>
          <p:cNvPr id="73734" name="Text Box 5"/>
          <p:cNvSpPr txBox="1">
            <a:spLocks noChangeArrowheads="1"/>
          </p:cNvSpPr>
          <p:nvPr/>
        </p:nvSpPr>
        <p:spPr bwMode="auto">
          <a:xfrm>
            <a:off x="381000" y="1241425"/>
            <a:ext cx="434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楷体_GB2312" pitchFamily="49" charset="-122"/>
                <a:ea typeface="楷体_GB2312" pitchFamily="49" charset="-122"/>
              </a:rPr>
              <a:t>（</a:t>
            </a:r>
            <a:r>
              <a:rPr kumimoji="1" lang="en-US" altLang="zh-CN" sz="2400" b="1">
                <a:solidFill>
                  <a:srgbClr val="000000"/>
                </a:solidFill>
                <a:latin typeface="楷体_GB2312" pitchFamily="49" charset="-122"/>
                <a:ea typeface="楷体_GB2312" pitchFamily="49" charset="-122"/>
              </a:rPr>
              <a:t>1</a:t>
            </a:r>
            <a:r>
              <a:rPr kumimoji="1" lang="zh-CN" altLang="en-US" sz="2400" b="1">
                <a:solidFill>
                  <a:srgbClr val="000000"/>
                </a:solidFill>
                <a:latin typeface="楷体_GB2312" pitchFamily="49" charset="-122"/>
                <a:ea typeface="楷体_GB2312" pitchFamily="49" charset="-122"/>
              </a:rPr>
              <a:t>）</a:t>
            </a:r>
            <a:r>
              <a:rPr kumimoji="1" lang="zh-CN" altLang="en-US" sz="2400" b="1">
                <a:solidFill>
                  <a:srgbClr val="000000"/>
                </a:solidFill>
                <a:latin typeface="Times New Roman" panose="02020603050405020304" pitchFamily="18" charset="0"/>
                <a:ea typeface="楷体_GB2312" pitchFamily="49" charset="-122"/>
              </a:rPr>
              <a:t>阻容耦合</a:t>
            </a:r>
          </a:p>
        </p:txBody>
      </p:sp>
      <p:sp>
        <p:nvSpPr>
          <p:cNvPr id="18" name="Rectangle 6"/>
          <p:cNvSpPr>
            <a:spLocks noChangeArrowheads="1"/>
          </p:cNvSpPr>
          <p:nvPr/>
        </p:nvSpPr>
        <p:spPr bwMode="auto">
          <a:xfrm>
            <a:off x="685800" y="23241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300" b="1">
                <a:solidFill>
                  <a:srgbClr val="0000FF"/>
                </a:solidFill>
                <a:latin typeface="楷体_GB2312" pitchFamily="49" charset="-122"/>
                <a:ea typeface="楷体_GB2312" pitchFamily="49" charset="-122"/>
              </a:rPr>
              <a:t>①</a:t>
            </a:r>
            <a:r>
              <a:rPr lang="zh-CN" altLang="en-US" sz="2300" b="1">
                <a:solidFill>
                  <a:srgbClr val="0000FF"/>
                </a:solidFill>
                <a:latin typeface="楷体_GB2312" pitchFamily="49" charset="-122"/>
                <a:ea typeface="楷体_GB2312" pitchFamily="49" charset="-122"/>
              </a:rPr>
              <a:t>静态工作点</a:t>
            </a:r>
          </a:p>
        </p:txBody>
      </p:sp>
      <p:graphicFrame>
        <p:nvGraphicFramePr>
          <p:cNvPr id="19" name="Object 7"/>
          <p:cNvGraphicFramePr>
            <a:graphicFrameLocks noChangeAspect="1"/>
          </p:cNvGraphicFramePr>
          <p:nvPr/>
        </p:nvGraphicFramePr>
        <p:xfrm>
          <a:off x="960438" y="4789488"/>
          <a:ext cx="5735637" cy="482600"/>
        </p:xfrm>
        <a:graphic>
          <a:graphicData uri="http://schemas.openxmlformats.org/presentationml/2006/ole">
            <mc:AlternateContent xmlns:mc="http://schemas.openxmlformats.org/markup-compatibility/2006">
              <mc:Choice xmlns:v="urn:schemas-microsoft-com:vml" Requires="v">
                <p:oleObj spid="_x0000_s55308" name="公式" r:id="rId5" imgW="2870200" imgH="241300" progId="Equation.3">
                  <p:embed/>
                </p:oleObj>
              </mc:Choice>
              <mc:Fallback>
                <p:oleObj name="公式" r:id="rId5" imgW="2870200" imgH="241300" progId="Equation.3">
                  <p:embed/>
                  <p:pic>
                    <p:nvPicPr>
                      <p:cNvPr id="19"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0438" y="4789488"/>
                        <a:ext cx="5735637"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 name="Object 8"/>
          <p:cNvGraphicFramePr>
            <a:graphicFrameLocks noChangeAspect="1"/>
          </p:cNvGraphicFramePr>
          <p:nvPr/>
        </p:nvGraphicFramePr>
        <p:xfrm>
          <a:off x="960438" y="3413125"/>
          <a:ext cx="1268412" cy="482600"/>
        </p:xfrm>
        <a:graphic>
          <a:graphicData uri="http://schemas.openxmlformats.org/presentationml/2006/ole">
            <mc:AlternateContent xmlns:mc="http://schemas.openxmlformats.org/markup-compatibility/2006">
              <mc:Choice xmlns:v="urn:schemas-microsoft-com:vml" Requires="v">
                <p:oleObj spid="_x0000_s55309" name="公式" r:id="rId7" imgW="634725" imgH="241195" progId="Equation.3">
                  <p:embed/>
                </p:oleObj>
              </mc:Choice>
              <mc:Fallback>
                <p:oleObj name="公式" r:id="rId7" imgW="634725" imgH="241195" progId="Equation.3">
                  <p:embed/>
                  <p:pic>
                    <p:nvPicPr>
                      <p:cNvPr id="2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0438" y="3413125"/>
                        <a:ext cx="1268412"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 name="Object 9"/>
          <p:cNvGraphicFramePr>
            <a:graphicFrameLocks noChangeAspect="1"/>
          </p:cNvGraphicFramePr>
          <p:nvPr/>
        </p:nvGraphicFramePr>
        <p:xfrm>
          <a:off x="960438" y="5359400"/>
          <a:ext cx="5607050" cy="482600"/>
        </p:xfrm>
        <a:graphic>
          <a:graphicData uri="http://schemas.openxmlformats.org/presentationml/2006/ole">
            <mc:AlternateContent xmlns:mc="http://schemas.openxmlformats.org/markup-compatibility/2006">
              <mc:Choice xmlns:v="urn:schemas-microsoft-com:vml" Requires="v">
                <p:oleObj spid="_x0000_s55310" name="公式" r:id="rId9" imgW="2806700" imgH="241300" progId="Equation.3">
                  <p:embed/>
                </p:oleObj>
              </mc:Choice>
              <mc:Fallback>
                <p:oleObj name="公式" r:id="rId9" imgW="2806700" imgH="241300" progId="Equation.3">
                  <p:embed/>
                  <p:pic>
                    <p:nvPicPr>
                      <p:cNvPr id="21"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60438" y="5359400"/>
                        <a:ext cx="560705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 name="Object 10"/>
          <p:cNvGraphicFramePr>
            <a:graphicFrameLocks noChangeAspect="1"/>
          </p:cNvGraphicFramePr>
          <p:nvPr/>
        </p:nvGraphicFramePr>
        <p:xfrm>
          <a:off x="960438" y="3875088"/>
          <a:ext cx="1366837" cy="890587"/>
        </p:xfrm>
        <a:graphic>
          <a:graphicData uri="http://schemas.openxmlformats.org/presentationml/2006/ole">
            <mc:AlternateContent xmlns:mc="http://schemas.openxmlformats.org/markup-compatibility/2006">
              <mc:Choice xmlns:v="urn:schemas-microsoft-com:vml" Requires="v">
                <p:oleObj spid="_x0000_s55311" name="公式" r:id="rId11" imgW="685502" imgH="444307" progId="Equation.3">
                  <p:embed/>
                </p:oleObj>
              </mc:Choice>
              <mc:Fallback>
                <p:oleObj name="公式" r:id="rId11" imgW="685502" imgH="444307" progId="Equation.3">
                  <p:embed/>
                  <p:pic>
                    <p:nvPicPr>
                      <p:cNvPr id="22"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60438" y="3875088"/>
                        <a:ext cx="1366837" cy="890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 name="Object 11"/>
          <p:cNvGraphicFramePr>
            <a:graphicFrameLocks noChangeAspect="1"/>
          </p:cNvGraphicFramePr>
          <p:nvPr/>
        </p:nvGraphicFramePr>
        <p:xfrm>
          <a:off x="960438" y="2879725"/>
          <a:ext cx="2106612" cy="482600"/>
        </p:xfrm>
        <a:graphic>
          <a:graphicData uri="http://schemas.openxmlformats.org/presentationml/2006/ole">
            <mc:AlternateContent xmlns:mc="http://schemas.openxmlformats.org/markup-compatibility/2006">
              <mc:Choice xmlns:v="urn:schemas-microsoft-com:vml" Requires="v">
                <p:oleObj spid="_x0000_s55312" name="公式" r:id="rId13" imgW="1054100" imgH="241300" progId="Equation.3">
                  <p:embed/>
                </p:oleObj>
              </mc:Choice>
              <mc:Fallback>
                <p:oleObj name="公式" r:id="rId13" imgW="1054100" imgH="241300" progId="Equation.3">
                  <p:embed/>
                  <p:pic>
                    <p:nvPicPr>
                      <p:cNvPr id="23"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60438" y="2879725"/>
                        <a:ext cx="2106612"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 name="AutoShape 12"/>
          <p:cNvSpPr>
            <a:spLocks/>
          </p:cNvSpPr>
          <p:nvPr/>
        </p:nvSpPr>
        <p:spPr bwMode="auto">
          <a:xfrm>
            <a:off x="533400" y="3114675"/>
            <a:ext cx="228600" cy="2438400"/>
          </a:xfrm>
          <a:prstGeom prst="leftBrace">
            <a:avLst>
              <a:gd name="adj1" fmla="val 88889"/>
              <a:gd name="adj2" fmla="val 50000"/>
            </a:avLst>
          </a:prstGeom>
          <a:noFill/>
          <a:ln w="1905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Tree>
    <p:extLst>
      <p:ext uri="{BB962C8B-B14F-4D97-AF65-F5344CB8AC3E}">
        <p14:creationId xmlns:p14="http://schemas.microsoft.com/office/powerpoint/2010/main" val="9188306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strips(downRight)">
                                      <p:cBhvr>
                                        <p:cTn id="12" dur="500"/>
                                        <p:tgtEl>
                                          <p:spTgt spid="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strips(downRight)">
                                      <p:cBhvr>
                                        <p:cTn id="17" dur="500"/>
                                        <p:tgtEl>
                                          <p:spTgt spid="2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strips(downRight)">
                                      <p:cBhvr>
                                        <p:cTn id="22" dur="500"/>
                                        <p:tgtEl>
                                          <p:spTgt spid="2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strips(downRight)">
                                      <p:cBhvr>
                                        <p:cTn id="27" dur="500"/>
                                        <p:tgtEl>
                                          <p:spTgt spid="2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strips(downRight)">
                                      <p:cBhvr>
                                        <p:cTn id="32" dur="500"/>
                                        <p:tgtEl>
                                          <p:spTgt spid="2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strips(downRight)">
                                      <p:cBhvr>
                                        <p:cTn id="37" dur="500"/>
                                        <p:tgtEl>
                                          <p:spTgt spid="1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strips(downRight)">
                                      <p:cBhvr>
                                        <p:cTn id="4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18" grpId="0" autoUpdateAnimBg="0"/>
      <p:bldP spid="24"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标题 1"/>
          <p:cNvSpPr>
            <a:spLocks noGrp="1"/>
          </p:cNvSpPr>
          <p:nvPr>
            <p:ph type="title"/>
          </p:nvPr>
        </p:nvSpPr>
        <p:spPr>
          <a:xfrm>
            <a:off x="701675" y="71438"/>
            <a:ext cx="7888288" cy="646112"/>
          </a:xfrm>
        </p:spPr>
        <p:txBody>
          <a:bodyPr/>
          <a:lstStyle/>
          <a:p>
            <a:r>
              <a:rPr lang="en-US" altLang="zh-CN"/>
              <a:t>5.4.2  </a:t>
            </a:r>
            <a:r>
              <a:rPr lang="zh-CN" altLang="en-US"/>
              <a:t>射极偏置电路</a:t>
            </a:r>
          </a:p>
        </p:txBody>
      </p:sp>
      <p:sp>
        <p:nvSpPr>
          <p:cNvPr id="8" name="Rectangle 3"/>
          <p:cNvSpPr>
            <a:spLocks noChangeArrowheads="1"/>
          </p:cNvSpPr>
          <p:nvPr/>
        </p:nvSpPr>
        <p:spPr bwMode="auto">
          <a:xfrm>
            <a:off x="609600" y="1773238"/>
            <a:ext cx="2514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300" b="1">
                <a:solidFill>
                  <a:srgbClr val="0000FF"/>
                </a:solidFill>
                <a:latin typeface="楷体_GB2312" pitchFamily="49" charset="-122"/>
                <a:ea typeface="楷体_GB2312" pitchFamily="49" charset="-122"/>
              </a:rPr>
              <a:t>②</a:t>
            </a:r>
            <a:r>
              <a:rPr lang="zh-CN" altLang="en-US" sz="2300" b="1">
                <a:solidFill>
                  <a:srgbClr val="0000FF"/>
                </a:solidFill>
                <a:latin typeface="楷体_GB2312" pitchFamily="49" charset="-122"/>
                <a:ea typeface="楷体_GB2312" pitchFamily="49" charset="-122"/>
              </a:rPr>
              <a:t>电压增益</a:t>
            </a:r>
          </a:p>
        </p:txBody>
      </p:sp>
      <p:sp>
        <p:nvSpPr>
          <p:cNvPr id="9" name="Text Box 4"/>
          <p:cNvSpPr txBox="1">
            <a:spLocks noChangeArrowheads="1"/>
          </p:cNvSpPr>
          <p:nvPr/>
        </p:nvSpPr>
        <p:spPr bwMode="auto">
          <a:xfrm>
            <a:off x="990600" y="2239963"/>
            <a:ext cx="2819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宋体" panose="02010600030101010101" pitchFamily="2" charset="-122"/>
                <a:ea typeface="楷体_GB2312" pitchFamily="49" charset="-122"/>
              </a:rPr>
              <a:t>小信号等效电路</a:t>
            </a:r>
          </a:p>
        </p:txBody>
      </p:sp>
      <p:sp>
        <p:nvSpPr>
          <p:cNvPr id="74757" name="Rectangle 15">
            <a:hlinkClick r:id="rId3" action="ppaction://hlinksldjump"/>
          </p:cNvPr>
          <p:cNvSpPr>
            <a:spLocks noChangeArrowheads="1"/>
          </p:cNvSpPr>
          <p:nvPr/>
        </p:nvSpPr>
        <p:spPr bwMode="auto">
          <a:xfrm>
            <a:off x="533400" y="677863"/>
            <a:ext cx="5029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Arial Narrow" panose="020B0606020202030204" pitchFamily="34" charset="0"/>
                <a:ea typeface="黑体" panose="02010609060101010101" pitchFamily="49" charset="-122"/>
              </a:rPr>
              <a:t>2.  </a:t>
            </a:r>
            <a:r>
              <a:rPr lang="zh-CN" altLang="en-US" sz="2800" b="1">
                <a:solidFill>
                  <a:srgbClr val="800000"/>
                </a:solidFill>
                <a:latin typeface="Arial Narrow" panose="020B0606020202030204" pitchFamily="34" charset="0"/>
                <a:ea typeface="黑体" panose="02010609060101010101" pitchFamily="49" charset="-122"/>
              </a:rPr>
              <a:t>含有双电源的射极偏置电路</a:t>
            </a:r>
          </a:p>
        </p:txBody>
      </p:sp>
      <p:sp>
        <p:nvSpPr>
          <p:cNvPr id="74758" name="Text Box 17"/>
          <p:cNvSpPr txBox="1">
            <a:spLocks noChangeArrowheads="1"/>
          </p:cNvSpPr>
          <p:nvPr/>
        </p:nvSpPr>
        <p:spPr bwMode="auto">
          <a:xfrm>
            <a:off x="381000" y="1241425"/>
            <a:ext cx="434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楷体_GB2312" pitchFamily="49" charset="-122"/>
                <a:ea typeface="楷体_GB2312" pitchFamily="49" charset="-122"/>
              </a:rPr>
              <a:t>（</a:t>
            </a:r>
            <a:r>
              <a:rPr kumimoji="1" lang="en-US" altLang="zh-CN" sz="2400" b="1">
                <a:solidFill>
                  <a:srgbClr val="000000"/>
                </a:solidFill>
                <a:latin typeface="楷体_GB2312" pitchFamily="49" charset="-122"/>
                <a:ea typeface="楷体_GB2312" pitchFamily="49" charset="-122"/>
              </a:rPr>
              <a:t>1</a:t>
            </a:r>
            <a:r>
              <a:rPr kumimoji="1" lang="zh-CN" altLang="en-US" sz="2400" b="1">
                <a:solidFill>
                  <a:srgbClr val="000000"/>
                </a:solidFill>
                <a:latin typeface="楷体_GB2312" pitchFamily="49" charset="-122"/>
                <a:ea typeface="楷体_GB2312" pitchFamily="49" charset="-122"/>
              </a:rPr>
              <a:t>）</a:t>
            </a:r>
            <a:r>
              <a:rPr kumimoji="1" lang="zh-CN" altLang="en-US" sz="2400" b="1">
                <a:solidFill>
                  <a:srgbClr val="000000"/>
                </a:solidFill>
                <a:latin typeface="Times New Roman" panose="02020603050405020304" pitchFamily="18" charset="0"/>
                <a:ea typeface="楷体_GB2312" pitchFamily="49" charset="-122"/>
              </a:rPr>
              <a:t>阻容耦合</a:t>
            </a:r>
          </a:p>
        </p:txBody>
      </p:sp>
      <p:graphicFrame>
        <p:nvGraphicFramePr>
          <p:cNvPr id="12" name="Object 18"/>
          <p:cNvGraphicFramePr>
            <a:graphicFrameLocks noChangeAspect="1"/>
          </p:cNvGraphicFramePr>
          <p:nvPr/>
        </p:nvGraphicFramePr>
        <p:xfrm>
          <a:off x="609600" y="2933700"/>
          <a:ext cx="4729163" cy="2671763"/>
        </p:xfrm>
        <a:graphic>
          <a:graphicData uri="http://schemas.openxmlformats.org/presentationml/2006/ole">
            <mc:AlternateContent xmlns:mc="http://schemas.openxmlformats.org/markup-compatibility/2006">
              <mc:Choice xmlns:v="urn:schemas-microsoft-com:vml" Requires="v">
                <p:oleObj spid="_x0000_s56324" name="图片" r:id="rId4" imgW="2779712" imgH="1573653" progId="Word.Picture.8">
                  <p:embed/>
                </p:oleObj>
              </mc:Choice>
              <mc:Fallback>
                <p:oleObj name="图片" r:id="rId4" imgW="2779712" imgH="1573653" progId="Word.Picture.8">
                  <p:embed/>
                  <p:pic>
                    <p:nvPicPr>
                      <p:cNvPr id="12" name="Object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2933700"/>
                        <a:ext cx="4729163" cy="267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4760" name="Picture 3" descr="445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0" y="973138"/>
            <a:ext cx="3678238" cy="354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68933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Right)">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trips(downRight)">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ox(in)">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标题 1"/>
          <p:cNvSpPr>
            <a:spLocks noGrp="1"/>
          </p:cNvSpPr>
          <p:nvPr>
            <p:ph type="title"/>
          </p:nvPr>
        </p:nvSpPr>
        <p:spPr>
          <a:xfrm>
            <a:off x="701675" y="71438"/>
            <a:ext cx="7888288" cy="646112"/>
          </a:xfrm>
        </p:spPr>
        <p:txBody>
          <a:bodyPr/>
          <a:lstStyle/>
          <a:p>
            <a:r>
              <a:rPr lang="en-US" altLang="zh-CN"/>
              <a:t>5.4.2  </a:t>
            </a:r>
            <a:r>
              <a:rPr lang="zh-CN" altLang="en-US"/>
              <a:t>射极偏置电路</a:t>
            </a:r>
          </a:p>
        </p:txBody>
      </p:sp>
      <p:sp>
        <p:nvSpPr>
          <p:cNvPr id="75779" name="Text Box 2"/>
          <p:cNvSpPr txBox="1">
            <a:spLocks noChangeArrowheads="1"/>
          </p:cNvSpPr>
          <p:nvPr/>
        </p:nvSpPr>
        <p:spPr bwMode="auto">
          <a:xfrm>
            <a:off x="228600" y="1252538"/>
            <a:ext cx="43434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800" b="1">
                <a:solidFill>
                  <a:srgbClr val="000000"/>
                </a:solidFill>
                <a:latin typeface="楷体_GB2312" pitchFamily="49" charset="-122"/>
                <a:ea typeface="楷体_GB2312" pitchFamily="49" charset="-122"/>
              </a:rPr>
              <a:t>（</a:t>
            </a:r>
            <a:r>
              <a:rPr kumimoji="1" lang="en-US" altLang="zh-CN" sz="2800" b="1">
                <a:solidFill>
                  <a:srgbClr val="000000"/>
                </a:solidFill>
                <a:latin typeface="楷体_GB2312" pitchFamily="49" charset="-122"/>
                <a:ea typeface="楷体_GB2312" pitchFamily="49" charset="-122"/>
              </a:rPr>
              <a:t>2</a:t>
            </a:r>
            <a:r>
              <a:rPr kumimoji="1" lang="zh-CN" altLang="en-US" sz="2800" b="1">
                <a:solidFill>
                  <a:srgbClr val="000000"/>
                </a:solidFill>
                <a:latin typeface="楷体_GB2312" pitchFamily="49" charset="-122"/>
                <a:ea typeface="楷体_GB2312" pitchFamily="49" charset="-122"/>
              </a:rPr>
              <a:t>）</a:t>
            </a:r>
            <a:r>
              <a:rPr kumimoji="1" lang="zh-CN" altLang="en-US" sz="2800" b="1">
                <a:solidFill>
                  <a:srgbClr val="000000"/>
                </a:solidFill>
                <a:latin typeface="Times New Roman" panose="02020603050405020304" pitchFamily="18" charset="0"/>
                <a:ea typeface="楷体_GB2312" pitchFamily="49" charset="-122"/>
              </a:rPr>
              <a:t>直接耦合</a:t>
            </a:r>
          </a:p>
        </p:txBody>
      </p:sp>
      <p:sp>
        <p:nvSpPr>
          <p:cNvPr id="9" name="Text Box 3"/>
          <p:cNvSpPr txBox="1">
            <a:spLocks noChangeArrowheads="1"/>
          </p:cNvSpPr>
          <p:nvPr/>
        </p:nvSpPr>
        <p:spPr bwMode="auto">
          <a:xfrm>
            <a:off x="381000" y="2014538"/>
            <a:ext cx="5029200" cy="2611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楷体_GB2312" pitchFamily="49" charset="-122"/>
                <a:ea typeface="楷体_GB2312" pitchFamily="49" charset="-122"/>
              </a:rPr>
              <a:t>电路如图所示，求：</a:t>
            </a:r>
          </a:p>
          <a:p>
            <a:pPr>
              <a:spcBef>
                <a:spcPct val="50000"/>
              </a:spcBef>
            </a:pPr>
            <a:r>
              <a:rPr kumimoji="1" lang="zh-CN" altLang="en-US" sz="2400" b="1">
                <a:solidFill>
                  <a:srgbClr val="000000"/>
                </a:solidFill>
                <a:latin typeface="楷体_GB2312" pitchFamily="49" charset="-122"/>
                <a:ea typeface="楷体_GB2312" pitchFamily="49" charset="-122"/>
              </a:rPr>
              <a:t>（</a:t>
            </a:r>
            <a:r>
              <a:rPr kumimoji="1" lang="en-US" altLang="zh-CN" sz="2400" b="1">
                <a:solidFill>
                  <a:srgbClr val="000000"/>
                </a:solidFill>
                <a:latin typeface="楷体_GB2312" pitchFamily="49" charset="-122"/>
                <a:ea typeface="楷体_GB2312" pitchFamily="49" charset="-122"/>
              </a:rPr>
              <a:t>1</a:t>
            </a:r>
            <a:r>
              <a:rPr kumimoji="1" lang="zh-CN" altLang="en-US" sz="2400" b="1">
                <a:solidFill>
                  <a:srgbClr val="000000"/>
                </a:solidFill>
                <a:latin typeface="楷体_GB2312" pitchFamily="49" charset="-122"/>
                <a:ea typeface="楷体_GB2312" pitchFamily="49" charset="-122"/>
              </a:rPr>
              <a:t>）静态工作点</a:t>
            </a:r>
          </a:p>
          <a:p>
            <a:pPr>
              <a:spcBef>
                <a:spcPct val="50000"/>
              </a:spcBef>
            </a:pPr>
            <a:r>
              <a:rPr kumimoji="1" lang="zh-CN" altLang="en-US" sz="2400" b="1">
                <a:solidFill>
                  <a:srgbClr val="000000"/>
                </a:solidFill>
                <a:latin typeface="楷体_GB2312" pitchFamily="49" charset="-122"/>
                <a:ea typeface="楷体_GB2312" pitchFamily="49" charset="-122"/>
              </a:rPr>
              <a:t>（</a:t>
            </a:r>
            <a:r>
              <a:rPr kumimoji="1" lang="en-US" altLang="zh-CN" sz="2400" b="1">
                <a:solidFill>
                  <a:srgbClr val="000000"/>
                </a:solidFill>
                <a:latin typeface="楷体_GB2312" pitchFamily="49" charset="-122"/>
                <a:ea typeface="楷体_GB2312" pitchFamily="49" charset="-122"/>
              </a:rPr>
              <a:t>2</a:t>
            </a:r>
            <a:r>
              <a:rPr kumimoji="1" lang="zh-CN" altLang="en-US" sz="2400" b="1">
                <a:solidFill>
                  <a:srgbClr val="000000"/>
                </a:solidFill>
                <a:latin typeface="楷体_GB2312" pitchFamily="49" charset="-122"/>
                <a:ea typeface="楷体_GB2312" pitchFamily="49" charset="-122"/>
              </a:rPr>
              <a:t>）画出小信号等效电路</a:t>
            </a:r>
          </a:p>
          <a:p>
            <a:pPr>
              <a:lnSpc>
                <a:spcPct val="120000"/>
              </a:lnSpc>
              <a:spcBef>
                <a:spcPct val="50000"/>
              </a:spcBef>
            </a:pPr>
            <a:r>
              <a:rPr kumimoji="1" lang="zh-CN" altLang="en-US" sz="2400" b="1">
                <a:solidFill>
                  <a:srgbClr val="000000"/>
                </a:solidFill>
                <a:latin typeface="楷体_GB2312" pitchFamily="49" charset="-122"/>
                <a:ea typeface="楷体_GB2312" pitchFamily="49" charset="-122"/>
              </a:rPr>
              <a:t>（</a:t>
            </a:r>
            <a:r>
              <a:rPr kumimoji="1" lang="en-US" altLang="zh-CN" sz="2400" b="1">
                <a:solidFill>
                  <a:srgbClr val="000000"/>
                </a:solidFill>
                <a:latin typeface="楷体_GB2312" pitchFamily="49" charset="-122"/>
                <a:ea typeface="楷体_GB2312" pitchFamily="49" charset="-122"/>
              </a:rPr>
              <a:t>3</a:t>
            </a:r>
            <a:r>
              <a:rPr kumimoji="1" lang="zh-CN" altLang="en-US" sz="2400" b="1">
                <a:solidFill>
                  <a:srgbClr val="000000"/>
                </a:solidFill>
                <a:latin typeface="楷体_GB2312" pitchFamily="49" charset="-122"/>
                <a:ea typeface="楷体_GB2312" pitchFamily="49" charset="-122"/>
              </a:rPr>
              <a:t>）电压增益</a:t>
            </a:r>
            <a:r>
              <a:rPr kumimoji="1" lang="zh-CN" altLang="en-US" sz="2400" b="1">
                <a:solidFill>
                  <a:srgbClr val="000000"/>
                </a:solidFill>
                <a:latin typeface="宋体" panose="02010600030101010101" pitchFamily="2" charset="-122"/>
              </a:rPr>
              <a:t>（</a:t>
            </a:r>
            <a:r>
              <a:rPr kumimoji="1" lang="en-US" altLang="zh-CN" sz="2400" b="1" i="1">
                <a:solidFill>
                  <a:srgbClr val="000000"/>
                </a:solidFill>
                <a:latin typeface="宋体" panose="02010600030101010101" pitchFamily="2" charset="-122"/>
              </a:rPr>
              <a:t>A</a:t>
            </a:r>
            <a:r>
              <a:rPr kumimoji="1" lang="en-US" altLang="zh-CN" sz="2400" b="1" baseline="-25000">
                <a:solidFill>
                  <a:srgbClr val="000000"/>
                </a:solidFill>
                <a:latin typeface="宋体" panose="02010600030101010101" pitchFamily="2" charset="-122"/>
              </a:rPr>
              <a:t>v</a:t>
            </a:r>
            <a:r>
              <a:rPr kumimoji="1" lang="en-US" altLang="zh-CN" sz="2400" b="1">
                <a:solidFill>
                  <a:srgbClr val="000000"/>
                </a:solidFill>
                <a:latin typeface="宋体" panose="02010600030101010101" pitchFamily="2" charset="-122"/>
              </a:rPr>
              <a:t>=</a:t>
            </a:r>
            <a:r>
              <a:rPr kumimoji="1" lang="en-US" altLang="zh-CN" sz="2400" b="1" i="1">
                <a:solidFill>
                  <a:srgbClr val="000000"/>
                </a:solidFill>
                <a:latin typeface="Book Antiqua" panose="02040602050305030304" pitchFamily="18" charset="0"/>
              </a:rPr>
              <a:t>v</a:t>
            </a:r>
            <a:r>
              <a:rPr kumimoji="1" lang="en-US" altLang="zh-CN" sz="2400" b="1" baseline="-25000">
                <a:solidFill>
                  <a:srgbClr val="000000"/>
                </a:solidFill>
                <a:latin typeface="宋体" panose="02010600030101010101" pitchFamily="2" charset="-122"/>
              </a:rPr>
              <a:t>o</a:t>
            </a:r>
            <a:r>
              <a:rPr kumimoji="1" lang="en-US" altLang="zh-CN" sz="2400" b="1">
                <a:solidFill>
                  <a:srgbClr val="000000"/>
                </a:solidFill>
                <a:latin typeface="宋体" panose="02010600030101010101" pitchFamily="2" charset="-122"/>
              </a:rPr>
              <a:t>/</a:t>
            </a:r>
            <a:r>
              <a:rPr kumimoji="1" lang="en-US" altLang="zh-CN" sz="2400" b="1" i="1">
                <a:solidFill>
                  <a:srgbClr val="000000"/>
                </a:solidFill>
                <a:latin typeface="Book Antiqua" panose="02040602050305030304" pitchFamily="18" charset="0"/>
              </a:rPr>
              <a:t>v</a:t>
            </a:r>
            <a:r>
              <a:rPr kumimoji="1" lang="en-US" altLang="zh-CN" sz="2400" b="1" baseline="-25000">
                <a:solidFill>
                  <a:srgbClr val="000000"/>
                </a:solidFill>
                <a:latin typeface="宋体" panose="02010600030101010101" pitchFamily="2" charset="-122"/>
              </a:rPr>
              <a:t>i</a:t>
            </a:r>
            <a:r>
              <a:rPr kumimoji="1" lang="zh-CN" altLang="en-US" sz="2400" b="1">
                <a:solidFill>
                  <a:srgbClr val="000000"/>
                </a:solidFill>
                <a:latin typeface="宋体" panose="02010600030101010101" pitchFamily="2" charset="-122"/>
              </a:rPr>
              <a:t>）</a:t>
            </a:r>
            <a:r>
              <a:rPr kumimoji="1" lang="zh-CN" altLang="en-US" sz="2400" b="1">
                <a:solidFill>
                  <a:srgbClr val="000000"/>
                </a:solidFill>
                <a:latin typeface="楷体_GB2312" pitchFamily="49" charset="-122"/>
                <a:ea typeface="楷体_GB2312" pitchFamily="49" charset="-122"/>
              </a:rPr>
              <a:t>、输入电阻和输出电阻</a:t>
            </a:r>
          </a:p>
        </p:txBody>
      </p:sp>
      <p:grpSp>
        <p:nvGrpSpPr>
          <p:cNvPr id="75781" name="Group 4"/>
          <p:cNvGrpSpPr>
            <a:grpSpLocks/>
          </p:cNvGrpSpPr>
          <p:nvPr/>
        </p:nvGrpSpPr>
        <p:grpSpPr bwMode="auto">
          <a:xfrm>
            <a:off x="5257800" y="1404938"/>
            <a:ext cx="3670300" cy="4040187"/>
            <a:chOff x="3312" y="672"/>
            <a:chExt cx="2312" cy="2545"/>
          </a:xfrm>
        </p:grpSpPr>
        <p:pic>
          <p:nvPicPr>
            <p:cNvPr id="75783" name="Picture 5" descr="445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2" y="672"/>
              <a:ext cx="2312" cy="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6"/>
            <p:cNvSpPr txBox="1">
              <a:spLocks noChangeArrowheads="1"/>
            </p:cNvSpPr>
            <p:nvPr/>
          </p:nvSpPr>
          <p:spPr bwMode="auto">
            <a:xfrm>
              <a:off x="4211" y="2256"/>
              <a:ext cx="301" cy="28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kumimoji="1" lang="en-US" altLang="zh-CN" sz="2400" b="1" i="1" kern="0">
                  <a:solidFill>
                    <a:srgbClr val="000000"/>
                  </a:solidFill>
                  <a:latin typeface="Times New Roman" pitchFamily="18" charset="0"/>
                  <a:ea typeface="楷体_GB2312" pitchFamily="49" charset="-122"/>
                </a:rPr>
                <a:t>R</a:t>
              </a:r>
              <a:r>
                <a:rPr kumimoji="1" lang="en-US" altLang="zh-CN" sz="2400" b="1" kern="0" baseline="-16000">
                  <a:solidFill>
                    <a:srgbClr val="000000"/>
                  </a:solidFill>
                  <a:latin typeface="Times New Roman" pitchFamily="18" charset="0"/>
                  <a:ea typeface="楷体_GB2312" pitchFamily="49" charset="-122"/>
                </a:rPr>
                <a:t>e</a:t>
              </a:r>
            </a:p>
          </p:txBody>
        </p:sp>
      </p:grpSp>
      <p:sp>
        <p:nvSpPr>
          <p:cNvPr id="75782" name="Rectangle 15">
            <a:hlinkClick r:id="rId3" action="ppaction://hlinksldjump"/>
          </p:cNvPr>
          <p:cNvSpPr>
            <a:spLocks noChangeArrowheads="1"/>
          </p:cNvSpPr>
          <p:nvPr/>
        </p:nvSpPr>
        <p:spPr bwMode="auto">
          <a:xfrm>
            <a:off x="533400" y="677863"/>
            <a:ext cx="5029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Arial Narrow" panose="020B0606020202030204" pitchFamily="34" charset="0"/>
                <a:ea typeface="黑体" panose="02010609060101010101" pitchFamily="49" charset="-122"/>
              </a:rPr>
              <a:t>2.  </a:t>
            </a:r>
            <a:r>
              <a:rPr lang="zh-CN" altLang="en-US" sz="2800" b="1">
                <a:solidFill>
                  <a:srgbClr val="800000"/>
                </a:solidFill>
                <a:latin typeface="Arial Narrow" panose="020B0606020202030204" pitchFamily="34" charset="0"/>
                <a:ea typeface="黑体" panose="02010609060101010101" pitchFamily="49" charset="-122"/>
              </a:rPr>
              <a:t>含有双电源的射极偏置电路</a:t>
            </a:r>
          </a:p>
        </p:txBody>
      </p:sp>
    </p:spTree>
    <p:extLst>
      <p:ext uri="{BB962C8B-B14F-4D97-AF65-F5344CB8AC3E}">
        <p14:creationId xmlns:p14="http://schemas.microsoft.com/office/powerpoint/2010/main" val="40014664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标题 1"/>
          <p:cNvSpPr>
            <a:spLocks noGrp="1"/>
          </p:cNvSpPr>
          <p:nvPr>
            <p:ph type="title"/>
          </p:nvPr>
        </p:nvSpPr>
        <p:spPr>
          <a:xfrm>
            <a:off x="701675" y="71438"/>
            <a:ext cx="7888288" cy="646112"/>
          </a:xfrm>
        </p:spPr>
        <p:txBody>
          <a:bodyPr/>
          <a:lstStyle/>
          <a:p>
            <a:r>
              <a:rPr lang="en-US" altLang="zh-CN"/>
              <a:t>5.4.2  </a:t>
            </a:r>
            <a:r>
              <a:rPr lang="zh-CN" altLang="en-US"/>
              <a:t>射极偏置电路</a:t>
            </a:r>
          </a:p>
        </p:txBody>
      </p:sp>
      <p:pic>
        <p:nvPicPr>
          <p:cNvPr id="76803" name="Picture 2" descr="4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1975" y="781050"/>
            <a:ext cx="3425825" cy="300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44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143250"/>
            <a:ext cx="5413375" cy="234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4"/>
          <p:cNvSpPr>
            <a:spLocks noChangeArrowheads="1"/>
          </p:cNvSpPr>
          <p:nvPr/>
        </p:nvSpPr>
        <p:spPr bwMode="auto">
          <a:xfrm>
            <a:off x="533400" y="1390650"/>
            <a:ext cx="396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400" b="1">
                <a:solidFill>
                  <a:srgbClr val="000000"/>
                </a:solidFill>
                <a:latin typeface="Times New Roman" panose="02020603050405020304" pitchFamily="18" charset="0"/>
                <a:ea typeface="楷体_GB2312" pitchFamily="49" charset="-122"/>
              </a:rPr>
              <a:t>静态工作点由恒流源提供</a:t>
            </a:r>
          </a:p>
        </p:txBody>
      </p:sp>
      <p:grpSp>
        <p:nvGrpSpPr>
          <p:cNvPr id="17" name="Group 5"/>
          <p:cNvGrpSpPr>
            <a:grpSpLocks/>
          </p:cNvGrpSpPr>
          <p:nvPr/>
        </p:nvGrpSpPr>
        <p:grpSpPr bwMode="auto">
          <a:xfrm>
            <a:off x="457200" y="2228850"/>
            <a:ext cx="5105400" cy="457200"/>
            <a:chOff x="432" y="1152"/>
            <a:chExt cx="3216" cy="288"/>
          </a:xfrm>
        </p:grpSpPr>
        <p:sp>
          <p:nvSpPr>
            <p:cNvPr id="18" name="Rectangle 6"/>
            <p:cNvSpPr>
              <a:spLocks noChangeArrowheads="1"/>
            </p:cNvSpPr>
            <p:nvPr/>
          </p:nvSpPr>
          <p:spPr bwMode="auto">
            <a:xfrm>
              <a:off x="432" y="1152"/>
              <a:ext cx="249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kumimoji="1" lang="zh-CN" altLang="en-US" sz="2400" b="1" kern="0">
                  <a:solidFill>
                    <a:srgbClr val="000000"/>
                  </a:solidFill>
                  <a:latin typeface="Times New Roman" pitchFamily="18" charset="0"/>
                  <a:ea typeface="楷体_GB2312" pitchFamily="49" charset="-122"/>
                </a:rPr>
                <a:t>分析该电路的</a:t>
              </a:r>
              <a:r>
                <a:rPr kumimoji="1" lang="en-US" altLang="zh-CN" sz="2400" b="1" i="1" kern="0">
                  <a:solidFill>
                    <a:srgbClr val="000000"/>
                  </a:solidFill>
                  <a:latin typeface="Times New Roman" pitchFamily="18" charset="0"/>
                  <a:ea typeface="楷体_GB2312" pitchFamily="49" charset="-122"/>
                </a:rPr>
                <a:t>Q</a:t>
              </a:r>
              <a:r>
                <a:rPr kumimoji="1" lang="zh-CN" altLang="en-US" sz="2400" b="1" kern="0">
                  <a:solidFill>
                    <a:srgbClr val="000000"/>
                  </a:solidFill>
                  <a:latin typeface="Times New Roman" pitchFamily="18" charset="0"/>
                  <a:ea typeface="楷体_GB2312" pitchFamily="49" charset="-122"/>
                </a:rPr>
                <a:t>点及</a:t>
              </a:r>
            </a:p>
          </p:txBody>
        </p:sp>
        <p:sp>
          <p:nvSpPr>
            <p:cNvPr id="19" name="Rectangle 7"/>
            <p:cNvSpPr>
              <a:spLocks noChangeArrowheads="1"/>
            </p:cNvSpPr>
            <p:nvPr/>
          </p:nvSpPr>
          <p:spPr bwMode="auto">
            <a:xfrm>
              <a:off x="2400" y="1152"/>
              <a:ext cx="124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kumimoji="1" lang="zh-CN" altLang="en-US" sz="2400" kern="0">
                  <a:solidFill>
                    <a:srgbClr val="000000"/>
                  </a:solidFill>
                  <a:latin typeface="Times New Roman" pitchFamily="18" charset="0"/>
                  <a:ea typeface="华康简宋" charset="-122"/>
                </a:rPr>
                <a:t>、  、</a:t>
              </a:r>
              <a:r>
                <a:rPr kumimoji="1" lang="zh-CN" altLang="en-US" sz="2400" kern="0">
                  <a:solidFill>
                    <a:srgbClr val="000000"/>
                  </a:solidFill>
                  <a:latin typeface="Times New Roman" pitchFamily="18" charset="0"/>
                  <a:ea typeface="楷体_GB2312" pitchFamily="49" charset="-122"/>
                </a:rPr>
                <a:t> </a:t>
              </a:r>
              <a:endParaRPr kumimoji="1" lang="zh-CN" altLang="en-US" sz="2400" kern="0">
                <a:solidFill>
                  <a:srgbClr val="000000"/>
                </a:solidFill>
                <a:latin typeface="Times New Roman" pitchFamily="18" charset="0"/>
                <a:ea typeface="+mn-ea"/>
              </a:endParaRPr>
            </a:p>
          </p:txBody>
        </p:sp>
        <p:graphicFrame>
          <p:nvGraphicFramePr>
            <p:cNvPr id="76811" name="Object 8"/>
            <p:cNvGraphicFramePr>
              <a:graphicFrameLocks noChangeAspect="1"/>
            </p:cNvGraphicFramePr>
            <p:nvPr/>
          </p:nvGraphicFramePr>
          <p:xfrm>
            <a:off x="2192" y="1184"/>
            <a:ext cx="272" cy="256"/>
          </p:xfrm>
          <a:graphic>
            <a:graphicData uri="http://schemas.openxmlformats.org/presentationml/2006/ole">
              <mc:AlternateContent xmlns:mc="http://schemas.openxmlformats.org/markup-compatibility/2006">
                <mc:Choice xmlns:v="urn:schemas-microsoft-com:vml" Requires="v">
                  <p:oleObj spid="_x0000_s57352" name="Equation" r:id="rId5" imgW="215713" imgH="203024" progId="Equation.3">
                    <p:embed/>
                  </p:oleObj>
                </mc:Choice>
                <mc:Fallback>
                  <p:oleObj name="Equation" r:id="rId5" imgW="215713" imgH="203024" progId="Equation.3">
                    <p:embed/>
                    <p:pic>
                      <p:nvPicPr>
                        <p:cNvPr id="76811"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92" y="1184"/>
                          <a:ext cx="272"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6812" name="Object 9"/>
            <p:cNvGraphicFramePr>
              <a:graphicFrameLocks noChangeAspect="1"/>
            </p:cNvGraphicFramePr>
            <p:nvPr/>
          </p:nvGraphicFramePr>
          <p:xfrm>
            <a:off x="2536" y="1184"/>
            <a:ext cx="224" cy="256"/>
          </p:xfrm>
          <a:graphic>
            <a:graphicData uri="http://schemas.openxmlformats.org/presentationml/2006/ole">
              <mc:AlternateContent xmlns:mc="http://schemas.openxmlformats.org/markup-compatibility/2006">
                <mc:Choice xmlns:v="urn:schemas-microsoft-com:vml" Requires="v">
                  <p:oleObj spid="_x0000_s57353" name="Equation" r:id="rId7" imgW="177569" imgH="202936" progId="Equation.3">
                    <p:embed/>
                  </p:oleObj>
                </mc:Choice>
                <mc:Fallback>
                  <p:oleObj name="Equation" r:id="rId7" imgW="177569" imgH="202936" progId="Equation.3">
                    <p:embed/>
                    <p:pic>
                      <p:nvPicPr>
                        <p:cNvPr id="76812"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36" y="1184"/>
                          <a:ext cx="224"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6813" name="Object 10"/>
            <p:cNvGraphicFramePr>
              <a:graphicFrameLocks noChangeAspect="1"/>
            </p:cNvGraphicFramePr>
            <p:nvPr/>
          </p:nvGraphicFramePr>
          <p:xfrm>
            <a:off x="2872" y="1184"/>
            <a:ext cx="256" cy="256"/>
          </p:xfrm>
          <a:graphic>
            <a:graphicData uri="http://schemas.openxmlformats.org/presentationml/2006/ole">
              <mc:AlternateContent xmlns:mc="http://schemas.openxmlformats.org/markup-compatibility/2006">
                <mc:Choice xmlns:v="urn:schemas-microsoft-com:vml" Requires="v">
                  <p:oleObj spid="_x0000_s57354" name="Equation" r:id="rId9" imgW="203024" imgH="203024" progId="Equation.3">
                    <p:embed/>
                  </p:oleObj>
                </mc:Choice>
                <mc:Fallback>
                  <p:oleObj name="Equation" r:id="rId9" imgW="203024" imgH="203024" progId="Equation.3">
                    <p:embed/>
                    <p:pic>
                      <p:nvPicPr>
                        <p:cNvPr id="76813"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72" y="1184"/>
                          <a:ext cx="256"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76807" name="Rectangle 12">
            <a:hlinkClick r:id="rId11" action="ppaction://hlinksldjump"/>
          </p:cNvPr>
          <p:cNvSpPr>
            <a:spLocks noChangeArrowheads="1"/>
          </p:cNvSpPr>
          <p:nvPr/>
        </p:nvSpPr>
        <p:spPr bwMode="auto">
          <a:xfrm>
            <a:off x="550863" y="693738"/>
            <a:ext cx="5029200"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700" b="1">
                <a:solidFill>
                  <a:srgbClr val="800000"/>
                </a:solidFill>
                <a:latin typeface="Arial Narrow" panose="020B0606020202030204" pitchFamily="34" charset="0"/>
                <a:ea typeface="黑体" panose="02010609060101010101" pitchFamily="49" charset="-122"/>
              </a:rPr>
              <a:t>3.  </a:t>
            </a:r>
            <a:r>
              <a:rPr lang="zh-CN" altLang="en-US" sz="2700" b="1">
                <a:solidFill>
                  <a:srgbClr val="800000"/>
                </a:solidFill>
                <a:latin typeface="Arial Narrow" panose="020B0606020202030204" pitchFamily="34" charset="0"/>
                <a:ea typeface="黑体" panose="02010609060101010101" pitchFamily="49" charset="-122"/>
              </a:rPr>
              <a:t>含有恒流源的射极偏置电路</a:t>
            </a:r>
          </a:p>
        </p:txBody>
      </p:sp>
      <p:sp>
        <p:nvSpPr>
          <p:cNvPr id="24" name="Text Box 13"/>
          <p:cNvSpPr txBox="1">
            <a:spLocks noChangeArrowheads="1"/>
          </p:cNvSpPr>
          <p:nvPr/>
        </p:nvSpPr>
        <p:spPr bwMode="auto">
          <a:xfrm>
            <a:off x="6011863" y="4292600"/>
            <a:ext cx="2808287" cy="981075"/>
          </a:xfrm>
          <a:prstGeom prst="rect">
            <a:avLst/>
          </a:prstGeom>
          <a:solidFill>
            <a:srgbClr val="CCFFCC"/>
          </a:solidFill>
          <a:ln w="12700" cap="sq">
            <a:solidFill>
              <a:srgbClr val="FF00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spcBef>
                <a:spcPct val="50000"/>
              </a:spcBef>
            </a:pPr>
            <a:r>
              <a:rPr kumimoji="1" lang="zh-CN" altLang="en-US" sz="2400" b="1">
                <a:solidFill>
                  <a:srgbClr val="000000"/>
                </a:solidFill>
                <a:latin typeface="宋体" panose="02010600030101010101" pitchFamily="2" charset="-122"/>
                <a:ea typeface="楷体_GB2312" pitchFamily="49" charset="-122"/>
              </a:rPr>
              <a:t>恒流源对交流信号而言相当于开路</a:t>
            </a:r>
          </a:p>
        </p:txBody>
      </p:sp>
    </p:spTree>
    <p:extLst>
      <p:ext uri="{BB962C8B-B14F-4D97-AF65-F5344CB8AC3E}">
        <p14:creationId xmlns:p14="http://schemas.microsoft.com/office/powerpoint/2010/main" val="9819871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strips(downRight)">
                                      <p:cBhvr>
                                        <p:cTn id="12" dur="500"/>
                                        <p:tgtEl>
                                          <p:spTgt spid="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ox(in)">
                                      <p:cBhvr>
                                        <p:cTn id="17" dur="500"/>
                                        <p:tgtEl>
                                          <p:spTgt spid="1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strips(downRight)">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24" grpId="0" animBg="1"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标题 1"/>
          <p:cNvSpPr>
            <a:spLocks noGrp="1"/>
          </p:cNvSpPr>
          <p:nvPr>
            <p:ph type="title"/>
          </p:nvPr>
        </p:nvSpPr>
        <p:spPr>
          <a:xfrm>
            <a:off x="701675" y="71438"/>
            <a:ext cx="7888288" cy="646112"/>
          </a:xfrm>
        </p:spPr>
        <p:txBody>
          <a:bodyPr/>
          <a:lstStyle/>
          <a:p>
            <a:r>
              <a:rPr lang="en-US" altLang="zh-CN"/>
              <a:t>4.4.3  </a:t>
            </a:r>
            <a:r>
              <a:rPr lang="zh-CN" altLang="en-US"/>
              <a:t>带源极电阻的共源极放大电路分析</a:t>
            </a:r>
          </a:p>
        </p:txBody>
      </p:sp>
      <p:graphicFrame>
        <p:nvGraphicFramePr>
          <p:cNvPr id="80899" name="Object 49"/>
          <p:cNvGraphicFramePr>
            <a:graphicFrameLocks noChangeAspect="1"/>
          </p:cNvGraphicFramePr>
          <p:nvPr/>
        </p:nvGraphicFramePr>
        <p:xfrm>
          <a:off x="4033838" y="668338"/>
          <a:ext cx="4786312" cy="3516312"/>
        </p:xfrm>
        <a:graphic>
          <a:graphicData uri="http://schemas.openxmlformats.org/presentationml/2006/ole">
            <mc:AlternateContent xmlns:mc="http://schemas.openxmlformats.org/markup-compatibility/2006">
              <mc:Choice xmlns:v="urn:schemas-microsoft-com:vml" Requires="v">
                <p:oleObj spid="_x0000_s58382" name="图片" r:id="rId3" imgW="2657353" imgH="1951487" progId="Word.Picture.8">
                  <p:embed/>
                </p:oleObj>
              </mc:Choice>
              <mc:Fallback>
                <p:oleObj name="图片" r:id="rId3" imgW="2657353" imgH="1951487" progId="Word.Picture.8">
                  <p:embed/>
                  <p:pic>
                    <p:nvPicPr>
                      <p:cNvPr id="80899" name="Object 4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3838" y="668338"/>
                        <a:ext cx="4786312" cy="351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ectangle 4"/>
          <p:cNvSpPr>
            <a:spLocks noChangeArrowheads="1"/>
          </p:cNvSpPr>
          <p:nvPr/>
        </p:nvSpPr>
        <p:spPr bwMode="auto">
          <a:xfrm>
            <a:off x="468313" y="3103563"/>
            <a:ext cx="29511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itchFamily="34" charset="0"/>
                <a:ea typeface="楷体_GB2312" pitchFamily="49" charset="-122"/>
              </a:defRPr>
            </a:lvl1pPr>
            <a:lvl2pPr marL="381000" indent="-381000" algn="l">
              <a:defRPr sz="3600" b="1">
                <a:solidFill>
                  <a:schemeClr val="tx2"/>
                </a:solidFill>
                <a:latin typeface="Arial Narrow" pitchFamily="34" charset="0"/>
                <a:ea typeface="楷体_GB2312" pitchFamily="49" charset="-122"/>
              </a:defRPr>
            </a:lvl2pPr>
            <a:lvl3pPr marL="381000" indent="-381000" algn="l">
              <a:defRPr sz="3600" b="1">
                <a:solidFill>
                  <a:schemeClr val="tx2"/>
                </a:solidFill>
                <a:latin typeface="Arial Narrow" pitchFamily="34" charset="0"/>
                <a:ea typeface="楷体_GB2312" pitchFamily="49" charset="-122"/>
              </a:defRPr>
            </a:lvl3pPr>
            <a:lvl4pPr marL="381000" indent="-381000" algn="l">
              <a:defRPr sz="3600" b="1">
                <a:solidFill>
                  <a:schemeClr val="tx2"/>
                </a:solidFill>
                <a:latin typeface="Arial Narrow" pitchFamily="34" charset="0"/>
                <a:ea typeface="楷体_GB2312" pitchFamily="49" charset="-122"/>
              </a:defRPr>
            </a:lvl4pPr>
            <a:lvl5pPr marL="381000" indent="-381000" algn="l">
              <a:defRPr sz="3600" b="1">
                <a:solidFill>
                  <a:schemeClr val="tx2"/>
                </a:solidFill>
                <a:latin typeface="Arial Narrow"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000" kern="0">
                <a:solidFill>
                  <a:srgbClr val="000000"/>
                </a:solidFill>
              </a:rPr>
              <a:t>假设在饱和区，根据</a:t>
            </a:r>
          </a:p>
        </p:txBody>
      </p:sp>
      <p:sp>
        <p:nvSpPr>
          <p:cNvPr id="14" name="Rectangle 52"/>
          <p:cNvSpPr>
            <a:spLocks noChangeArrowheads="1"/>
          </p:cNvSpPr>
          <p:nvPr/>
        </p:nvSpPr>
        <p:spPr bwMode="auto">
          <a:xfrm>
            <a:off x="468313" y="703263"/>
            <a:ext cx="467995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40000"/>
              </a:lnSpc>
              <a:defRPr/>
            </a:pPr>
            <a:r>
              <a:rPr lang="zh-CN" altLang="en-US" sz="2000" kern="0">
                <a:solidFill>
                  <a:srgbClr val="000000"/>
                </a:solidFill>
              </a:rPr>
              <a:t>例</a:t>
            </a:r>
            <a:r>
              <a:rPr lang="en-US" altLang="zh-CN" sz="2000" kern="0">
                <a:solidFill>
                  <a:srgbClr val="000000"/>
                </a:solidFill>
              </a:rPr>
              <a:t>4.4.2    </a:t>
            </a:r>
            <a:r>
              <a:rPr kumimoji="1" lang="en-US" altLang="zh-CN" sz="2000" i="1" kern="0">
                <a:solidFill>
                  <a:srgbClr val="000000"/>
                </a:solidFill>
                <a:latin typeface="Times New Roman" pitchFamily="18" charset="0"/>
                <a:ea typeface="华康简宋" charset="-122"/>
              </a:rPr>
              <a:t>V</a:t>
            </a:r>
            <a:r>
              <a:rPr kumimoji="1" lang="en-US" altLang="zh-CN" sz="2000" kern="0" baseline="-30000">
                <a:solidFill>
                  <a:srgbClr val="000000"/>
                </a:solidFill>
                <a:latin typeface="Times New Roman" pitchFamily="18" charset="0"/>
                <a:ea typeface="华康简宋" charset="-122"/>
              </a:rPr>
              <a:t>TN</a:t>
            </a:r>
            <a:r>
              <a:rPr kumimoji="1" lang="en-US" altLang="zh-CN" sz="2000" kern="0">
                <a:solidFill>
                  <a:srgbClr val="000000"/>
                </a:solidFill>
                <a:latin typeface="Times New Roman" pitchFamily="18" charset="0"/>
              </a:rPr>
              <a:t>=1V</a:t>
            </a:r>
            <a:r>
              <a:rPr kumimoji="1" lang="zh-CN" altLang="en-US" sz="2000" kern="0">
                <a:solidFill>
                  <a:srgbClr val="000000"/>
                </a:solidFill>
                <a:latin typeface="Times New Roman" pitchFamily="18" charset="0"/>
              </a:rPr>
              <a:t>，</a:t>
            </a:r>
            <a:r>
              <a:rPr lang="en-US" altLang="zh-CN" sz="2000" i="1" kern="0">
                <a:solidFill>
                  <a:srgbClr val="000000"/>
                </a:solidFill>
                <a:latin typeface="Times New Roman" pitchFamily="18" charset="0"/>
              </a:rPr>
              <a:t>K</a:t>
            </a:r>
            <a:r>
              <a:rPr kumimoji="1" lang="en-US" altLang="zh-CN" sz="2000" kern="0" baseline="-30000">
                <a:solidFill>
                  <a:srgbClr val="000000"/>
                </a:solidFill>
                <a:latin typeface="Times New Roman" pitchFamily="18" charset="0"/>
                <a:ea typeface="华康简宋" charset="-122"/>
              </a:rPr>
              <a:t>n</a:t>
            </a:r>
            <a:r>
              <a:rPr kumimoji="1" lang="en-US" altLang="zh-CN" sz="2000" kern="0">
                <a:solidFill>
                  <a:srgbClr val="000000"/>
                </a:solidFill>
                <a:latin typeface="Times New Roman" pitchFamily="18" charset="0"/>
              </a:rPr>
              <a:t>=0.5mA/V</a:t>
            </a:r>
            <a:r>
              <a:rPr kumimoji="1" lang="en-US" altLang="zh-CN" sz="2000" kern="0" baseline="30000">
                <a:solidFill>
                  <a:srgbClr val="000000"/>
                </a:solidFill>
                <a:latin typeface="Times New Roman" pitchFamily="18" charset="0"/>
              </a:rPr>
              <a:t>2</a:t>
            </a:r>
            <a:r>
              <a:rPr kumimoji="1" lang="zh-CN" altLang="en-US" sz="2000" kern="0">
                <a:solidFill>
                  <a:srgbClr val="000000"/>
                </a:solidFill>
                <a:latin typeface="Times New Roman" pitchFamily="18" charset="0"/>
              </a:rPr>
              <a:t>，</a:t>
            </a:r>
            <a:r>
              <a:rPr kumimoji="1" lang="zh-CN" altLang="en-US" sz="2000" i="1" kern="0">
                <a:solidFill>
                  <a:srgbClr val="000000"/>
                </a:solidFill>
                <a:latin typeface="Times New Roman" pitchFamily="18" charset="0"/>
                <a:sym typeface="Symbol" pitchFamily="18" charset="2"/>
              </a:rPr>
              <a:t></a:t>
            </a:r>
            <a:r>
              <a:rPr kumimoji="1" lang="en-US" altLang="zh-CN" sz="2000" kern="0">
                <a:solidFill>
                  <a:srgbClr val="000000"/>
                </a:solidFill>
                <a:latin typeface="Times New Roman" pitchFamily="18" charset="0"/>
              </a:rPr>
              <a:t>=0</a:t>
            </a:r>
            <a:r>
              <a:rPr kumimoji="1" lang="zh-CN" altLang="en-US" sz="2000" kern="0">
                <a:solidFill>
                  <a:srgbClr val="000000"/>
                </a:solidFill>
                <a:latin typeface="Times New Roman" pitchFamily="18" charset="0"/>
              </a:rPr>
              <a:t>，</a:t>
            </a:r>
            <a:r>
              <a:rPr kumimoji="1" lang="en-US" altLang="zh-CN" sz="2000" i="1" kern="0">
                <a:solidFill>
                  <a:srgbClr val="000000"/>
                </a:solidFill>
                <a:latin typeface="Times New Roman" pitchFamily="18" charset="0"/>
                <a:ea typeface="华康简宋" charset="-122"/>
              </a:rPr>
              <a:t>V</a:t>
            </a:r>
            <a:r>
              <a:rPr kumimoji="1" lang="en-US" altLang="zh-CN" sz="2000" kern="0" baseline="-30000">
                <a:solidFill>
                  <a:srgbClr val="000000"/>
                </a:solidFill>
                <a:latin typeface="Times New Roman" pitchFamily="18" charset="0"/>
                <a:ea typeface="华康简宋" charset="-122"/>
              </a:rPr>
              <a:t>DD</a:t>
            </a:r>
            <a:r>
              <a:rPr kumimoji="1" lang="en-US" altLang="zh-CN" sz="2000" kern="0">
                <a:solidFill>
                  <a:srgbClr val="000000"/>
                </a:solidFill>
                <a:latin typeface="Times New Roman" pitchFamily="18" charset="0"/>
              </a:rPr>
              <a:t>=</a:t>
            </a:r>
            <a:r>
              <a:rPr kumimoji="1" lang="en-US" altLang="zh-CN" sz="2000" i="1" kern="0">
                <a:solidFill>
                  <a:srgbClr val="000000"/>
                </a:solidFill>
                <a:latin typeface="Times New Roman" pitchFamily="18" charset="0"/>
                <a:ea typeface="华康简宋" charset="-122"/>
              </a:rPr>
              <a:t>V</a:t>
            </a:r>
            <a:r>
              <a:rPr kumimoji="1" lang="en-US" altLang="zh-CN" sz="2000" kern="0" baseline="-30000">
                <a:solidFill>
                  <a:srgbClr val="000000"/>
                </a:solidFill>
                <a:latin typeface="Times New Roman" pitchFamily="18" charset="0"/>
                <a:ea typeface="华康简宋" charset="-122"/>
              </a:rPr>
              <a:t>SS</a:t>
            </a:r>
            <a:r>
              <a:rPr kumimoji="1" lang="en-US" altLang="zh-CN" sz="2000" kern="0">
                <a:solidFill>
                  <a:srgbClr val="000000"/>
                </a:solidFill>
                <a:latin typeface="Times New Roman" pitchFamily="18" charset="0"/>
              </a:rPr>
              <a:t>=5V</a:t>
            </a:r>
            <a:r>
              <a:rPr kumimoji="1" lang="zh-CN" altLang="en-US" sz="2000" kern="0">
                <a:solidFill>
                  <a:srgbClr val="000000"/>
                </a:solidFill>
                <a:latin typeface="Times New Roman" pitchFamily="18" charset="0"/>
              </a:rPr>
              <a:t>， </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d</a:t>
            </a:r>
            <a:r>
              <a:rPr kumimoji="1" lang="en-US" altLang="zh-CN" sz="2000" kern="0">
                <a:solidFill>
                  <a:srgbClr val="000000"/>
                </a:solidFill>
                <a:latin typeface="Times New Roman" pitchFamily="18" charset="0"/>
              </a:rPr>
              <a:t>=10k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 </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s</a:t>
            </a:r>
            <a:r>
              <a:rPr kumimoji="1" lang="en-US" altLang="zh-CN" sz="2000" kern="0">
                <a:solidFill>
                  <a:srgbClr val="000000"/>
                </a:solidFill>
                <a:latin typeface="Times New Roman" pitchFamily="18" charset="0"/>
              </a:rPr>
              <a:t>=0.5k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 </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si</a:t>
            </a:r>
            <a:r>
              <a:rPr kumimoji="1" lang="en-US" altLang="zh-CN" sz="2000" kern="0">
                <a:solidFill>
                  <a:srgbClr val="000000"/>
                </a:solidFill>
                <a:latin typeface="Times New Roman" pitchFamily="18" charset="0"/>
              </a:rPr>
              <a:t>=4k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g1</a:t>
            </a:r>
            <a:r>
              <a:rPr kumimoji="1" lang="en-US" altLang="zh-CN" sz="2000" kern="0">
                <a:solidFill>
                  <a:srgbClr val="000000"/>
                </a:solidFill>
                <a:latin typeface="Times New Roman" pitchFamily="18" charset="0"/>
              </a:rPr>
              <a:t>=150k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 </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g2</a:t>
            </a:r>
            <a:r>
              <a:rPr kumimoji="1" lang="en-US" altLang="zh-CN" sz="2000" kern="0">
                <a:solidFill>
                  <a:srgbClr val="000000"/>
                </a:solidFill>
                <a:latin typeface="Times New Roman" pitchFamily="18" charset="0"/>
              </a:rPr>
              <a:t>=47k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，确定静态工作点，求动态指标。</a:t>
            </a:r>
          </a:p>
        </p:txBody>
      </p:sp>
      <p:sp>
        <p:nvSpPr>
          <p:cNvPr id="15" name="Rectangle 54"/>
          <p:cNvSpPr>
            <a:spLocks noChangeArrowheads="1"/>
          </p:cNvSpPr>
          <p:nvPr/>
        </p:nvSpPr>
        <p:spPr bwMode="auto">
          <a:xfrm>
            <a:off x="503238" y="2611438"/>
            <a:ext cx="3132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defRPr/>
            </a:pPr>
            <a:r>
              <a:rPr lang="zh-CN" altLang="en-US" sz="2000" kern="0">
                <a:solidFill>
                  <a:srgbClr val="000000"/>
                </a:solidFill>
              </a:rPr>
              <a:t>解：（</a:t>
            </a:r>
            <a:r>
              <a:rPr lang="en-US" altLang="zh-CN" sz="2000" kern="0">
                <a:solidFill>
                  <a:srgbClr val="000000"/>
                </a:solidFill>
              </a:rPr>
              <a:t>1</a:t>
            </a:r>
            <a:r>
              <a:rPr lang="zh-CN" altLang="en-US" sz="2000" kern="0">
                <a:solidFill>
                  <a:srgbClr val="000000"/>
                </a:solidFill>
              </a:rPr>
              <a:t>）静态工作点</a:t>
            </a:r>
          </a:p>
        </p:txBody>
      </p:sp>
      <p:graphicFrame>
        <p:nvGraphicFramePr>
          <p:cNvPr id="16" name="Object 64"/>
          <p:cNvGraphicFramePr>
            <a:graphicFrameLocks noChangeAspect="1"/>
          </p:cNvGraphicFramePr>
          <p:nvPr/>
        </p:nvGraphicFramePr>
        <p:xfrm>
          <a:off x="887413" y="3611563"/>
          <a:ext cx="1597025" cy="409575"/>
        </p:xfrm>
        <a:graphic>
          <a:graphicData uri="http://schemas.openxmlformats.org/presentationml/2006/ole">
            <mc:AlternateContent xmlns:mc="http://schemas.openxmlformats.org/markup-compatibility/2006">
              <mc:Choice xmlns:v="urn:schemas-microsoft-com:vml" Requires="v">
                <p:oleObj spid="_x0000_s58383" name="公式" r:id="rId5" imgW="939392" imgH="241195" progId="Equation.3">
                  <p:embed/>
                </p:oleObj>
              </mc:Choice>
              <mc:Fallback>
                <p:oleObj name="公式" r:id="rId5" imgW="939392" imgH="241195" progId="Equation.3">
                  <p:embed/>
                  <p:pic>
                    <p:nvPicPr>
                      <p:cNvPr id="16" name="Object 6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7413" y="3611563"/>
                        <a:ext cx="159702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65"/>
          <p:cNvGraphicFramePr>
            <a:graphicFrameLocks noChangeAspect="1"/>
          </p:cNvGraphicFramePr>
          <p:nvPr/>
        </p:nvGraphicFramePr>
        <p:xfrm>
          <a:off x="1500188" y="4184650"/>
          <a:ext cx="3884612" cy="884238"/>
        </p:xfrm>
        <a:graphic>
          <a:graphicData uri="http://schemas.openxmlformats.org/presentationml/2006/ole">
            <mc:AlternateContent xmlns:mc="http://schemas.openxmlformats.org/markup-compatibility/2006">
              <mc:Choice xmlns:v="urn:schemas-microsoft-com:vml" Requires="v">
                <p:oleObj spid="_x0000_s58384" name="公式" r:id="rId7" imgW="2286000" imgH="520700" progId="Equation.3">
                  <p:embed/>
                </p:oleObj>
              </mc:Choice>
              <mc:Fallback>
                <p:oleObj name="公式" r:id="rId7" imgW="2286000" imgH="520700" progId="Equation.3">
                  <p:embed/>
                  <p:pic>
                    <p:nvPicPr>
                      <p:cNvPr id="17" name="Object 6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00188" y="4184650"/>
                        <a:ext cx="3884612"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66"/>
          <p:cNvGraphicFramePr>
            <a:graphicFrameLocks noChangeAspect="1"/>
          </p:cNvGraphicFramePr>
          <p:nvPr/>
        </p:nvGraphicFramePr>
        <p:xfrm>
          <a:off x="5400675" y="4424363"/>
          <a:ext cx="1898650" cy="409575"/>
        </p:xfrm>
        <a:graphic>
          <a:graphicData uri="http://schemas.openxmlformats.org/presentationml/2006/ole">
            <mc:AlternateContent xmlns:mc="http://schemas.openxmlformats.org/markup-compatibility/2006">
              <mc:Choice xmlns:v="urn:schemas-microsoft-com:vml" Requires="v">
                <p:oleObj spid="_x0000_s58385" name="公式" r:id="rId9" imgW="1117600" imgH="241300" progId="Equation.3">
                  <p:embed/>
                </p:oleObj>
              </mc:Choice>
              <mc:Fallback>
                <p:oleObj name="公式" r:id="rId9" imgW="1117600" imgH="241300" progId="Equation.3">
                  <p:embed/>
                  <p:pic>
                    <p:nvPicPr>
                      <p:cNvPr id="18" name="Object 6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00675" y="4424363"/>
                        <a:ext cx="189865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67"/>
          <p:cNvGraphicFramePr>
            <a:graphicFrameLocks noChangeAspect="1"/>
          </p:cNvGraphicFramePr>
          <p:nvPr/>
        </p:nvGraphicFramePr>
        <p:xfrm>
          <a:off x="901700" y="5183188"/>
          <a:ext cx="2438400" cy="431800"/>
        </p:xfrm>
        <a:graphic>
          <a:graphicData uri="http://schemas.openxmlformats.org/presentationml/2006/ole">
            <mc:AlternateContent xmlns:mc="http://schemas.openxmlformats.org/markup-compatibility/2006">
              <mc:Choice xmlns:v="urn:schemas-microsoft-com:vml" Requires="v">
                <p:oleObj spid="_x0000_s58386" name="公式" r:id="rId11" imgW="1435100" imgH="254000" progId="Equation.3">
                  <p:embed/>
                </p:oleObj>
              </mc:Choice>
              <mc:Fallback>
                <p:oleObj name="公式" r:id="rId11" imgW="1435100" imgH="254000" progId="Equation.3">
                  <p:embed/>
                  <p:pic>
                    <p:nvPicPr>
                      <p:cNvPr id="19" name="Object 6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01700" y="5183188"/>
                        <a:ext cx="24384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69"/>
          <p:cNvGraphicFramePr>
            <a:graphicFrameLocks noChangeAspect="1"/>
          </p:cNvGraphicFramePr>
          <p:nvPr/>
        </p:nvGraphicFramePr>
        <p:xfrm>
          <a:off x="942975" y="5719763"/>
          <a:ext cx="3733800" cy="409575"/>
        </p:xfrm>
        <a:graphic>
          <a:graphicData uri="http://schemas.openxmlformats.org/presentationml/2006/ole">
            <mc:AlternateContent xmlns:mc="http://schemas.openxmlformats.org/markup-compatibility/2006">
              <mc:Choice xmlns:v="urn:schemas-microsoft-com:vml" Requires="v">
                <p:oleObj spid="_x0000_s58387" name="公式" r:id="rId13" imgW="2197100" imgH="241300" progId="Equation.3">
                  <p:embed/>
                </p:oleObj>
              </mc:Choice>
              <mc:Fallback>
                <p:oleObj name="公式" r:id="rId13" imgW="2197100" imgH="241300" progId="Equation.3">
                  <p:embed/>
                  <p:pic>
                    <p:nvPicPr>
                      <p:cNvPr id="20" name="Object 6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42975" y="5719763"/>
                        <a:ext cx="37338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506432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trips(downRight)">
                                      <p:cBhvr>
                                        <p:cTn id="12" dur="500"/>
                                        <p:tgtEl>
                                          <p:spTgt spid="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0-#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8" presetClass="entr" presetSubtype="6"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strips(downRight)">
                                      <p:cBhvr>
                                        <p:cTn id="23" dur="500"/>
                                        <p:tgtEl>
                                          <p:spTgt spid="1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8" presetClass="entr" presetSubtype="6"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strips(downRight)">
                                      <p:cBhvr>
                                        <p:cTn id="28" dur="500"/>
                                        <p:tgtEl>
                                          <p:spTgt spid="17"/>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8" presetClass="entr" presetSubtype="6"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strips(downRight)">
                                      <p:cBhvr>
                                        <p:cTn id="33" dur="500"/>
                                        <p:tgtEl>
                                          <p:spTgt spid="18"/>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8" presetClass="entr" presetSubtype="6" fill="hold"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strips(downRight)">
                                      <p:cBhvr>
                                        <p:cTn id="38" dur="500"/>
                                        <p:tgtEl>
                                          <p:spTgt spid="19"/>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8" presetClass="entr" presetSubtype="6"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strips(downRight)">
                                      <p:cBhvr>
                                        <p:cTn id="4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P spid="14" grpId="0" autoUpdateAnimBg="0"/>
      <p:bldP spid="15"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标题 1"/>
          <p:cNvSpPr>
            <a:spLocks noGrp="1"/>
          </p:cNvSpPr>
          <p:nvPr>
            <p:ph type="title"/>
          </p:nvPr>
        </p:nvSpPr>
        <p:spPr>
          <a:xfrm>
            <a:off x="701675" y="71438"/>
            <a:ext cx="7888288" cy="646112"/>
          </a:xfrm>
        </p:spPr>
        <p:txBody>
          <a:bodyPr/>
          <a:lstStyle/>
          <a:p>
            <a:r>
              <a:rPr lang="en-US" altLang="zh-CN"/>
              <a:t>4.4.3  </a:t>
            </a:r>
            <a:r>
              <a:rPr lang="zh-CN" altLang="en-US"/>
              <a:t>带源极电阻的共源极放大电路分析</a:t>
            </a:r>
          </a:p>
        </p:txBody>
      </p:sp>
      <p:graphicFrame>
        <p:nvGraphicFramePr>
          <p:cNvPr id="81923" name="Object 49"/>
          <p:cNvGraphicFramePr>
            <a:graphicFrameLocks noChangeAspect="1"/>
          </p:cNvGraphicFramePr>
          <p:nvPr/>
        </p:nvGraphicFramePr>
        <p:xfrm>
          <a:off x="4033838" y="668338"/>
          <a:ext cx="4786312" cy="3516312"/>
        </p:xfrm>
        <a:graphic>
          <a:graphicData uri="http://schemas.openxmlformats.org/presentationml/2006/ole">
            <mc:AlternateContent xmlns:mc="http://schemas.openxmlformats.org/markup-compatibility/2006">
              <mc:Choice xmlns:v="urn:schemas-microsoft-com:vml" Requires="v">
                <p:oleObj spid="_x0000_s59404" name="图片" r:id="rId3" imgW="2657353" imgH="1951487" progId="Word.Picture.8">
                  <p:embed/>
                </p:oleObj>
              </mc:Choice>
              <mc:Fallback>
                <p:oleObj name="图片" r:id="rId3" imgW="2657353" imgH="1951487" progId="Word.Picture.8">
                  <p:embed/>
                  <p:pic>
                    <p:nvPicPr>
                      <p:cNvPr id="81923" name="Object 4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3838" y="668338"/>
                        <a:ext cx="4786312" cy="351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1924" name="Rectangle 52"/>
          <p:cNvSpPr>
            <a:spLocks noChangeArrowheads="1"/>
          </p:cNvSpPr>
          <p:nvPr/>
        </p:nvSpPr>
        <p:spPr bwMode="auto">
          <a:xfrm>
            <a:off x="468313" y="703263"/>
            <a:ext cx="467995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40000"/>
              </a:lnSpc>
              <a:spcBef>
                <a:spcPct val="0"/>
              </a:spcBef>
              <a:buFontTx/>
              <a:buNone/>
            </a:pPr>
            <a:r>
              <a:rPr lang="zh-CN" altLang="en-US" sz="2000" b="1">
                <a:latin typeface="Arial Narrow" panose="020B0606020202030204" pitchFamily="34" charset="0"/>
                <a:ea typeface="楷体_GB2312" pitchFamily="49" charset="-122"/>
              </a:rPr>
              <a:t>例</a:t>
            </a:r>
            <a:r>
              <a:rPr lang="en-US" altLang="zh-CN" sz="2000" b="1">
                <a:latin typeface="Arial Narrow" panose="020B0606020202030204" pitchFamily="34" charset="0"/>
                <a:ea typeface="楷体_GB2312" pitchFamily="49" charset="-122"/>
              </a:rPr>
              <a:t>4.4.2    </a:t>
            </a:r>
            <a:r>
              <a:rPr kumimoji="1" lang="en-US" altLang="zh-CN" sz="2000" b="1" i="1">
                <a:latin typeface="Times New Roman" panose="02020603050405020304" pitchFamily="18" charset="0"/>
                <a:ea typeface="华康简宋"/>
                <a:cs typeface="华康简宋"/>
              </a:rPr>
              <a:t>V</a:t>
            </a:r>
            <a:r>
              <a:rPr kumimoji="1" lang="en-US" altLang="zh-CN" sz="2000" b="1" baseline="-30000">
                <a:latin typeface="Times New Roman" panose="02020603050405020304" pitchFamily="18" charset="0"/>
                <a:ea typeface="华康简宋"/>
                <a:cs typeface="华康简宋"/>
              </a:rPr>
              <a:t>TN</a:t>
            </a:r>
            <a:r>
              <a:rPr kumimoji="1" lang="en-US" altLang="zh-CN" sz="2000" b="1">
                <a:latin typeface="Times New Roman" panose="02020603050405020304" pitchFamily="18" charset="0"/>
                <a:ea typeface="楷体_GB2312" pitchFamily="49" charset="-122"/>
              </a:rPr>
              <a:t>=1V</a:t>
            </a:r>
            <a:r>
              <a:rPr kumimoji="1" lang="zh-CN" altLang="en-US" sz="2000" b="1">
                <a:latin typeface="Times New Roman" panose="02020603050405020304" pitchFamily="18" charset="0"/>
                <a:ea typeface="楷体_GB2312" pitchFamily="49" charset="-122"/>
              </a:rPr>
              <a:t>，</a:t>
            </a:r>
            <a:r>
              <a:rPr lang="en-US" altLang="zh-CN" sz="2000" b="1" i="1">
                <a:latin typeface="Times New Roman" panose="02020603050405020304" pitchFamily="18" charset="0"/>
                <a:ea typeface="楷体_GB2312" pitchFamily="49" charset="-122"/>
              </a:rPr>
              <a:t>K</a:t>
            </a:r>
            <a:r>
              <a:rPr kumimoji="1" lang="en-US" altLang="zh-CN" sz="2000" b="1" baseline="-30000">
                <a:latin typeface="Times New Roman" panose="02020603050405020304" pitchFamily="18" charset="0"/>
                <a:ea typeface="华康简宋"/>
                <a:cs typeface="华康简宋"/>
              </a:rPr>
              <a:t>n</a:t>
            </a:r>
            <a:r>
              <a:rPr kumimoji="1" lang="en-US" altLang="zh-CN" sz="2000" b="1">
                <a:latin typeface="Times New Roman" panose="02020603050405020304" pitchFamily="18" charset="0"/>
                <a:ea typeface="楷体_GB2312" pitchFamily="49" charset="-122"/>
              </a:rPr>
              <a:t>=0.5mA/V</a:t>
            </a:r>
            <a:r>
              <a:rPr kumimoji="1" lang="en-US" altLang="zh-CN" sz="2000" b="1" baseline="30000">
                <a:latin typeface="Times New Roman" panose="02020603050405020304" pitchFamily="18" charset="0"/>
                <a:ea typeface="楷体_GB2312" pitchFamily="49" charset="-122"/>
              </a:rPr>
              <a:t>2</a:t>
            </a:r>
            <a:r>
              <a:rPr kumimoji="1" lang="zh-CN" altLang="en-US" sz="2000" b="1">
                <a:latin typeface="Times New Roman" panose="02020603050405020304" pitchFamily="18" charset="0"/>
                <a:ea typeface="楷体_GB2312" pitchFamily="49" charset="-122"/>
              </a:rPr>
              <a:t>，</a:t>
            </a:r>
            <a:r>
              <a:rPr kumimoji="1" lang="zh-CN" altLang="en-US" sz="2000" b="1" i="1">
                <a:latin typeface="Times New Roman" panose="02020603050405020304" pitchFamily="18" charset="0"/>
                <a:ea typeface="楷体_GB2312" pitchFamily="49" charset="-122"/>
                <a:sym typeface="Symbol" panose="05050102010706020507" pitchFamily="18" charset="2"/>
              </a:rPr>
              <a:t></a:t>
            </a:r>
            <a:r>
              <a:rPr kumimoji="1" lang="en-US" altLang="zh-CN" sz="2000" b="1">
                <a:latin typeface="Times New Roman" panose="02020603050405020304" pitchFamily="18" charset="0"/>
                <a:ea typeface="楷体_GB2312" pitchFamily="49" charset="-122"/>
              </a:rPr>
              <a:t>=0</a:t>
            </a:r>
            <a:r>
              <a:rPr kumimoji="1" lang="zh-CN" altLang="en-US" sz="2000" b="1">
                <a:latin typeface="Times New Roman" panose="02020603050405020304" pitchFamily="18" charset="0"/>
                <a:ea typeface="楷体_GB2312" pitchFamily="49" charset="-122"/>
              </a:rPr>
              <a:t>，</a:t>
            </a:r>
            <a:r>
              <a:rPr kumimoji="1" lang="en-US" altLang="zh-CN" sz="2000" b="1" i="1">
                <a:latin typeface="Times New Roman" panose="02020603050405020304" pitchFamily="18" charset="0"/>
                <a:ea typeface="华康简宋"/>
                <a:cs typeface="华康简宋"/>
              </a:rPr>
              <a:t>V</a:t>
            </a:r>
            <a:r>
              <a:rPr kumimoji="1" lang="en-US" altLang="zh-CN" sz="2000" b="1" baseline="-30000">
                <a:latin typeface="Times New Roman" panose="02020603050405020304" pitchFamily="18" charset="0"/>
                <a:ea typeface="华康简宋"/>
                <a:cs typeface="华康简宋"/>
              </a:rPr>
              <a:t>DD</a:t>
            </a:r>
            <a:r>
              <a:rPr kumimoji="1" lang="en-US" altLang="zh-CN" sz="2000" b="1">
                <a:latin typeface="Times New Roman" panose="02020603050405020304" pitchFamily="18" charset="0"/>
                <a:ea typeface="楷体_GB2312" pitchFamily="49" charset="-122"/>
              </a:rPr>
              <a:t>=</a:t>
            </a:r>
            <a:r>
              <a:rPr kumimoji="1" lang="en-US" altLang="zh-CN" sz="2000" b="1" i="1">
                <a:latin typeface="Times New Roman" panose="02020603050405020304" pitchFamily="18" charset="0"/>
                <a:ea typeface="华康简宋"/>
                <a:cs typeface="华康简宋"/>
              </a:rPr>
              <a:t>V</a:t>
            </a:r>
            <a:r>
              <a:rPr kumimoji="1" lang="en-US" altLang="zh-CN" sz="2000" b="1" baseline="-30000">
                <a:latin typeface="Times New Roman" panose="02020603050405020304" pitchFamily="18" charset="0"/>
                <a:ea typeface="华康简宋"/>
                <a:cs typeface="华康简宋"/>
              </a:rPr>
              <a:t>SS</a:t>
            </a:r>
            <a:r>
              <a:rPr kumimoji="1" lang="en-US" altLang="zh-CN" sz="2000" b="1">
                <a:latin typeface="Times New Roman" panose="02020603050405020304" pitchFamily="18" charset="0"/>
                <a:ea typeface="楷体_GB2312" pitchFamily="49" charset="-122"/>
              </a:rPr>
              <a:t>=5V</a:t>
            </a:r>
            <a:r>
              <a:rPr kumimoji="1" lang="zh-CN" altLang="en-US" sz="2000" b="1">
                <a:latin typeface="Times New Roman" panose="02020603050405020304" pitchFamily="18" charset="0"/>
                <a:ea typeface="楷体_GB2312" pitchFamily="49" charset="-122"/>
              </a:rPr>
              <a:t>， </a:t>
            </a:r>
            <a:r>
              <a:rPr kumimoji="1" lang="en-US" altLang="zh-CN" sz="2000" b="1" i="1">
                <a:latin typeface="Times New Roman" panose="02020603050405020304" pitchFamily="18" charset="0"/>
                <a:ea typeface="华康简宋"/>
                <a:cs typeface="华康简宋"/>
              </a:rPr>
              <a:t>R</a:t>
            </a:r>
            <a:r>
              <a:rPr kumimoji="1" lang="en-US" altLang="zh-CN" sz="2000" b="1" baseline="-30000">
                <a:latin typeface="Times New Roman" panose="02020603050405020304" pitchFamily="18" charset="0"/>
                <a:ea typeface="华康简宋"/>
                <a:cs typeface="华康简宋"/>
              </a:rPr>
              <a:t>d</a:t>
            </a:r>
            <a:r>
              <a:rPr kumimoji="1" lang="en-US" altLang="zh-CN" sz="2000" b="1">
                <a:latin typeface="Times New Roman" panose="02020603050405020304" pitchFamily="18" charset="0"/>
                <a:ea typeface="楷体_GB2312" pitchFamily="49" charset="-122"/>
              </a:rPr>
              <a:t>=10k</a:t>
            </a:r>
            <a:r>
              <a:rPr kumimoji="1" lang="en-US" altLang="zh-CN" sz="2000" b="1">
                <a:latin typeface="Times New Roman" panose="02020603050405020304" pitchFamily="18" charset="0"/>
                <a:ea typeface="楷体_GB2312" pitchFamily="49" charset="-122"/>
                <a:sym typeface="Symbol" panose="05050102010706020507" pitchFamily="18" charset="2"/>
              </a:rPr>
              <a:t></a:t>
            </a:r>
            <a:r>
              <a:rPr kumimoji="1" lang="zh-CN" altLang="en-US" sz="2000" b="1">
                <a:latin typeface="Times New Roman" panose="02020603050405020304" pitchFamily="18" charset="0"/>
                <a:ea typeface="楷体_GB2312" pitchFamily="49" charset="-122"/>
              </a:rPr>
              <a:t>， </a:t>
            </a:r>
            <a:r>
              <a:rPr kumimoji="1" lang="en-US" altLang="zh-CN" sz="2000" b="1" i="1">
                <a:latin typeface="Times New Roman" panose="02020603050405020304" pitchFamily="18" charset="0"/>
                <a:ea typeface="华康简宋"/>
                <a:cs typeface="华康简宋"/>
              </a:rPr>
              <a:t>R</a:t>
            </a:r>
            <a:r>
              <a:rPr kumimoji="1" lang="en-US" altLang="zh-CN" sz="2000" b="1" baseline="-30000">
                <a:latin typeface="Times New Roman" panose="02020603050405020304" pitchFamily="18" charset="0"/>
                <a:ea typeface="华康简宋"/>
                <a:cs typeface="华康简宋"/>
              </a:rPr>
              <a:t>s</a:t>
            </a:r>
            <a:r>
              <a:rPr kumimoji="1" lang="en-US" altLang="zh-CN" sz="2000" b="1">
                <a:latin typeface="Times New Roman" panose="02020603050405020304" pitchFamily="18" charset="0"/>
                <a:ea typeface="楷体_GB2312" pitchFamily="49" charset="-122"/>
              </a:rPr>
              <a:t>=0.5k</a:t>
            </a:r>
            <a:r>
              <a:rPr kumimoji="1" lang="en-US" altLang="zh-CN" sz="2000" b="1">
                <a:latin typeface="Times New Roman" panose="02020603050405020304" pitchFamily="18" charset="0"/>
                <a:ea typeface="楷体_GB2312" pitchFamily="49" charset="-122"/>
                <a:sym typeface="Symbol" panose="05050102010706020507" pitchFamily="18" charset="2"/>
              </a:rPr>
              <a:t></a:t>
            </a:r>
            <a:r>
              <a:rPr kumimoji="1" lang="zh-CN" altLang="en-US" sz="2000" b="1">
                <a:latin typeface="Times New Roman" panose="02020603050405020304" pitchFamily="18" charset="0"/>
                <a:ea typeface="楷体_GB2312" pitchFamily="49" charset="-122"/>
              </a:rPr>
              <a:t>， </a:t>
            </a:r>
            <a:r>
              <a:rPr kumimoji="1" lang="en-US" altLang="zh-CN" sz="2000" b="1" i="1">
                <a:latin typeface="Times New Roman" panose="02020603050405020304" pitchFamily="18" charset="0"/>
                <a:ea typeface="华康简宋"/>
                <a:cs typeface="华康简宋"/>
              </a:rPr>
              <a:t>R</a:t>
            </a:r>
            <a:r>
              <a:rPr kumimoji="1" lang="en-US" altLang="zh-CN" sz="2000" b="1" baseline="-30000">
                <a:latin typeface="Times New Roman" panose="02020603050405020304" pitchFamily="18" charset="0"/>
                <a:ea typeface="华康简宋"/>
                <a:cs typeface="华康简宋"/>
              </a:rPr>
              <a:t>si</a:t>
            </a:r>
            <a:r>
              <a:rPr kumimoji="1" lang="en-US" altLang="zh-CN" sz="2000" b="1">
                <a:latin typeface="Times New Roman" panose="02020603050405020304" pitchFamily="18" charset="0"/>
                <a:ea typeface="楷体_GB2312" pitchFamily="49" charset="-122"/>
              </a:rPr>
              <a:t>=4k</a:t>
            </a:r>
            <a:r>
              <a:rPr kumimoji="1" lang="en-US" altLang="zh-CN" sz="2000" b="1">
                <a:latin typeface="Times New Roman" panose="02020603050405020304" pitchFamily="18" charset="0"/>
                <a:ea typeface="楷体_GB2312" pitchFamily="49" charset="-122"/>
                <a:sym typeface="Symbol" panose="05050102010706020507" pitchFamily="18" charset="2"/>
              </a:rPr>
              <a:t></a:t>
            </a:r>
            <a:r>
              <a:rPr kumimoji="1" lang="zh-CN" altLang="en-US" sz="2000" b="1">
                <a:latin typeface="Times New Roman" panose="02020603050405020304" pitchFamily="18" charset="0"/>
                <a:ea typeface="楷体_GB2312" pitchFamily="49" charset="-122"/>
              </a:rPr>
              <a:t>，</a:t>
            </a:r>
            <a:r>
              <a:rPr kumimoji="1" lang="en-US" altLang="zh-CN" sz="2000" b="1" i="1">
                <a:latin typeface="Times New Roman" panose="02020603050405020304" pitchFamily="18" charset="0"/>
                <a:ea typeface="华康简宋"/>
                <a:cs typeface="华康简宋"/>
              </a:rPr>
              <a:t>R</a:t>
            </a:r>
            <a:r>
              <a:rPr kumimoji="1" lang="en-US" altLang="zh-CN" sz="2000" b="1" baseline="-30000">
                <a:latin typeface="Times New Roman" panose="02020603050405020304" pitchFamily="18" charset="0"/>
                <a:ea typeface="华康简宋"/>
                <a:cs typeface="华康简宋"/>
              </a:rPr>
              <a:t>g1</a:t>
            </a:r>
            <a:r>
              <a:rPr kumimoji="1" lang="en-US" altLang="zh-CN" sz="2000" b="1">
                <a:latin typeface="Times New Roman" panose="02020603050405020304" pitchFamily="18" charset="0"/>
                <a:ea typeface="楷体_GB2312" pitchFamily="49" charset="-122"/>
              </a:rPr>
              <a:t>=150k</a:t>
            </a:r>
            <a:r>
              <a:rPr kumimoji="1" lang="en-US" altLang="zh-CN" sz="2000" b="1">
                <a:latin typeface="Times New Roman" panose="02020603050405020304" pitchFamily="18" charset="0"/>
                <a:ea typeface="楷体_GB2312" pitchFamily="49" charset="-122"/>
                <a:sym typeface="Symbol" panose="05050102010706020507" pitchFamily="18" charset="2"/>
              </a:rPr>
              <a:t></a:t>
            </a:r>
            <a:r>
              <a:rPr kumimoji="1" lang="zh-CN" altLang="en-US" sz="2000" b="1">
                <a:latin typeface="Times New Roman" panose="02020603050405020304" pitchFamily="18" charset="0"/>
                <a:ea typeface="楷体_GB2312" pitchFamily="49" charset="-122"/>
              </a:rPr>
              <a:t>， </a:t>
            </a:r>
            <a:r>
              <a:rPr kumimoji="1" lang="en-US" altLang="zh-CN" sz="2000" b="1" i="1">
                <a:latin typeface="Times New Roman" panose="02020603050405020304" pitchFamily="18" charset="0"/>
                <a:ea typeface="华康简宋"/>
                <a:cs typeface="华康简宋"/>
              </a:rPr>
              <a:t>R</a:t>
            </a:r>
            <a:r>
              <a:rPr kumimoji="1" lang="en-US" altLang="zh-CN" sz="2000" b="1" baseline="-30000">
                <a:latin typeface="Times New Roman" panose="02020603050405020304" pitchFamily="18" charset="0"/>
                <a:ea typeface="华康简宋"/>
                <a:cs typeface="华康简宋"/>
              </a:rPr>
              <a:t>g2</a:t>
            </a:r>
            <a:r>
              <a:rPr kumimoji="1" lang="en-US" altLang="zh-CN" sz="2000" b="1">
                <a:latin typeface="Times New Roman" panose="02020603050405020304" pitchFamily="18" charset="0"/>
                <a:ea typeface="楷体_GB2312" pitchFamily="49" charset="-122"/>
              </a:rPr>
              <a:t>=47k</a:t>
            </a:r>
            <a:r>
              <a:rPr kumimoji="1" lang="en-US" altLang="zh-CN" sz="2000" b="1">
                <a:latin typeface="Times New Roman" panose="02020603050405020304" pitchFamily="18" charset="0"/>
                <a:ea typeface="楷体_GB2312" pitchFamily="49" charset="-122"/>
                <a:sym typeface="Symbol" panose="05050102010706020507" pitchFamily="18" charset="2"/>
              </a:rPr>
              <a:t></a:t>
            </a:r>
            <a:r>
              <a:rPr kumimoji="1" lang="zh-CN" altLang="en-US" sz="2000" b="1">
                <a:latin typeface="Times New Roman" panose="02020603050405020304" pitchFamily="18" charset="0"/>
                <a:ea typeface="楷体_GB2312" pitchFamily="49" charset="-122"/>
              </a:rPr>
              <a:t>，确定静态工作点，求动态指标。</a:t>
            </a:r>
          </a:p>
        </p:txBody>
      </p:sp>
      <p:sp>
        <p:nvSpPr>
          <p:cNvPr id="81925" name="Rectangle 54"/>
          <p:cNvSpPr>
            <a:spLocks noChangeArrowheads="1"/>
          </p:cNvSpPr>
          <p:nvPr/>
        </p:nvSpPr>
        <p:spPr bwMode="auto">
          <a:xfrm>
            <a:off x="503238" y="2611438"/>
            <a:ext cx="3132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zh-CN" altLang="en-US" sz="2000" b="1">
                <a:latin typeface="Arial Narrow" panose="020B0606020202030204" pitchFamily="34" charset="0"/>
                <a:ea typeface="楷体_GB2312" pitchFamily="49" charset="-122"/>
              </a:rPr>
              <a:t>解：（</a:t>
            </a:r>
            <a:r>
              <a:rPr lang="en-US" altLang="zh-CN" sz="2000" b="1">
                <a:latin typeface="Arial Narrow" panose="020B0606020202030204" pitchFamily="34" charset="0"/>
                <a:ea typeface="楷体_GB2312" pitchFamily="49" charset="-122"/>
              </a:rPr>
              <a:t>1</a:t>
            </a:r>
            <a:r>
              <a:rPr lang="zh-CN" altLang="en-US" sz="2000" b="1">
                <a:latin typeface="Arial Narrow" panose="020B0606020202030204" pitchFamily="34" charset="0"/>
                <a:ea typeface="楷体_GB2312" pitchFamily="49" charset="-122"/>
              </a:rPr>
              <a:t>）静态工作点</a:t>
            </a:r>
          </a:p>
        </p:txBody>
      </p:sp>
      <p:sp>
        <p:nvSpPr>
          <p:cNvPr id="30" name="Rectangle 5"/>
          <p:cNvSpPr>
            <a:spLocks noChangeArrowheads="1"/>
          </p:cNvSpPr>
          <p:nvPr/>
        </p:nvSpPr>
        <p:spPr bwMode="auto">
          <a:xfrm>
            <a:off x="468313" y="3141663"/>
            <a:ext cx="29511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itchFamily="34" charset="0"/>
                <a:ea typeface="楷体_GB2312" pitchFamily="49" charset="-122"/>
              </a:defRPr>
            </a:lvl1pPr>
            <a:lvl2pPr marL="381000" indent="-381000" algn="l">
              <a:defRPr sz="3600" b="1">
                <a:solidFill>
                  <a:schemeClr val="tx2"/>
                </a:solidFill>
                <a:latin typeface="Arial Narrow" pitchFamily="34" charset="0"/>
                <a:ea typeface="楷体_GB2312" pitchFamily="49" charset="-122"/>
              </a:defRPr>
            </a:lvl2pPr>
            <a:lvl3pPr marL="381000" indent="-381000" algn="l">
              <a:defRPr sz="3600" b="1">
                <a:solidFill>
                  <a:schemeClr val="tx2"/>
                </a:solidFill>
                <a:latin typeface="Arial Narrow" pitchFamily="34" charset="0"/>
                <a:ea typeface="楷体_GB2312" pitchFamily="49" charset="-122"/>
              </a:defRPr>
            </a:lvl3pPr>
            <a:lvl4pPr marL="381000" indent="-381000" algn="l">
              <a:defRPr sz="3600" b="1">
                <a:solidFill>
                  <a:schemeClr val="tx2"/>
                </a:solidFill>
                <a:latin typeface="Arial Narrow" pitchFamily="34" charset="0"/>
                <a:ea typeface="楷体_GB2312" pitchFamily="49" charset="-122"/>
              </a:defRPr>
            </a:lvl4pPr>
            <a:lvl5pPr marL="381000" indent="-381000" algn="l">
              <a:defRPr sz="3600" b="1">
                <a:solidFill>
                  <a:schemeClr val="tx2"/>
                </a:solidFill>
                <a:latin typeface="Arial Narrow"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000" kern="0">
                <a:solidFill>
                  <a:srgbClr val="000000"/>
                </a:solidFill>
              </a:rPr>
              <a:t>求得</a:t>
            </a:r>
          </a:p>
        </p:txBody>
      </p:sp>
      <p:sp>
        <p:nvSpPr>
          <p:cNvPr id="31" name="Rectangle 15"/>
          <p:cNvSpPr>
            <a:spLocks noChangeArrowheads="1"/>
          </p:cNvSpPr>
          <p:nvPr/>
        </p:nvSpPr>
        <p:spPr bwMode="auto">
          <a:xfrm>
            <a:off x="503238" y="4581525"/>
            <a:ext cx="11160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eaLnBrk="0" hangingPunct="0">
              <a:spcBef>
                <a:spcPct val="0"/>
              </a:spcBef>
              <a:buFontTx/>
              <a:buNone/>
            </a:pPr>
            <a:r>
              <a:rPr kumimoji="1" lang="zh-CN" altLang="en-US" sz="2000" b="1">
                <a:solidFill>
                  <a:srgbClr val="000000"/>
                </a:solidFill>
                <a:latin typeface="Times New Roman" panose="02020603050405020304" pitchFamily="18" charset="0"/>
                <a:ea typeface="楷体_GB2312" pitchFamily="49" charset="-122"/>
              </a:rPr>
              <a:t>验证</a:t>
            </a:r>
          </a:p>
        </p:txBody>
      </p:sp>
      <p:graphicFrame>
        <p:nvGraphicFramePr>
          <p:cNvPr id="32" name="Object 18"/>
          <p:cNvGraphicFramePr>
            <a:graphicFrameLocks noChangeAspect="1"/>
          </p:cNvGraphicFramePr>
          <p:nvPr/>
        </p:nvGraphicFramePr>
        <p:xfrm>
          <a:off x="2268538" y="3632200"/>
          <a:ext cx="1597025" cy="409575"/>
        </p:xfrm>
        <a:graphic>
          <a:graphicData uri="http://schemas.openxmlformats.org/presentationml/2006/ole">
            <mc:AlternateContent xmlns:mc="http://schemas.openxmlformats.org/markup-compatibility/2006">
              <mc:Choice xmlns:v="urn:schemas-microsoft-com:vml" Requires="v">
                <p:oleObj spid="_x0000_s59405" name="公式" r:id="rId5" imgW="939392" imgH="241195" progId="Equation.3">
                  <p:embed/>
                </p:oleObj>
              </mc:Choice>
              <mc:Fallback>
                <p:oleObj name="公式" r:id="rId5" imgW="939392" imgH="241195" progId="Equation.3">
                  <p:embed/>
                  <p:pic>
                    <p:nvPicPr>
                      <p:cNvPr id="32" name="Object 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68538" y="3632200"/>
                        <a:ext cx="159702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Object 19"/>
          <p:cNvGraphicFramePr>
            <a:graphicFrameLocks noChangeAspect="1"/>
          </p:cNvGraphicFramePr>
          <p:nvPr/>
        </p:nvGraphicFramePr>
        <p:xfrm>
          <a:off x="755650" y="3632200"/>
          <a:ext cx="1358900" cy="409575"/>
        </p:xfrm>
        <a:graphic>
          <a:graphicData uri="http://schemas.openxmlformats.org/presentationml/2006/ole">
            <mc:AlternateContent xmlns:mc="http://schemas.openxmlformats.org/markup-compatibility/2006">
              <mc:Choice xmlns:v="urn:schemas-microsoft-com:vml" Requires="v">
                <p:oleObj spid="_x0000_s59406" name="公式" r:id="rId7" imgW="799753" imgH="241195" progId="Equation.3">
                  <p:embed/>
                </p:oleObj>
              </mc:Choice>
              <mc:Fallback>
                <p:oleObj name="公式" r:id="rId7" imgW="799753" imgH="241195" progId="Equation.3">
                  <p:embed/>
                  <p:pic>
                    <p:nvPicPr>
                      <p:cNvPr id="33" name="Object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5650" y="3632200"/>
                        <a:ext cx="13589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Object 20"/>
          <p:cNvGraphicFramePr>
            <a:graphicFrameLocks noChangeAspect="1"/>
          </p:cNvGraphicFramePr>
          <p:nvPr/>
        </p:nvGraphicFramePr>
        <p:xfrm>
          <a:off x="777875" y="4113213"/>
          <a:ext cx="1490663" cy="409575"/>
        </p:xfrm>
        <a:graphic>
          <a:graphicData uri="http://schemas.openxmlformats.org/presentationml/2006/ole">
            <mc:AlternateContent xmlns:mc="http://schemas.openxmlformats.org/markup-compatibility/2006">
              <mc:Choice xmlns:v="urn:schemas-microsoft-com:vml" Requires="v">
                <p:oleObj spid="_x0000_s59407" name="公式" r:id="rId9" imgW="876300" imgH="241300" progId="Equation.3">
                  <p:embed/>
                </p:oleObj>
              </mc:Choice>
              <mc:Fallback>
                <p:oleObj name="公式" r:id="rId9" imgW="876300" imgH="241300" progId="Equation.3">
                  <p:embed/>
                  <p:pic>
                    <p:nvPicPr>
                      <p:cNvPr id="34" name="Object 2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7875" y="4113213"/>
                        <a:ext cx="14906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35" name="Group 22"/>
          <p:cNvGrpSpPr>
            <a:grpSpLocks/>
          </p:cNvGrpSpPr>
          <p:nvPr/>
        </p:nvGrpSpPr>
        <p:grpSpPr bwMode="auto">
          <a:xfrm>
            <a:off x="1079500" y="4941888"/>
            <a:ext cx="2713038" cy="396875"/>
            <a:chOff x="726" y="2636"/>
            <a:chExt cx="1709" cy="250"/>
          </a:xfrm>
        </p:grpSpPr>
        <p:graphicFrame>
          <p:nvGraphicFramePr>
            <p:cNvPr id="81933" name="Object 16"/>
            <p:cNvGraphicFramePr>
              <a:graphicFrameLocks noChangeAspect="1"/>
            </p:cNvGraphicFramePr>
            <p:nvPr/>
          </p:nvGraphicFramePr>
          <p:xfrm>
            <a:off x="1254" y="2636"/>
            <a:ext cx="1181" cy="245"/>
          </p:xfrm>
          <a:graphic>
            <a:graphicData uri="http://schemas.openxmlformats.org/presentationml/2006/ole">
              <mc:AlternateContent xmlns:mc="http://schemas.openxmlformats.org/markup-compatibility/2006">
                <mc:Choice xmlns:v="urn:schemas-microsoft-com:vml" Requires="v">
                  <p:oleObj spid="_x0000_s59408" name="公式" r:id="rId11" imgW="1104900" imgH="228600" progId="Equation.3">
                    <p:embed/>
                  </p:oleObj>
                </mc:Choice>
                <mc:Fallback>
                  <p:oleObj name="公式" r:id="rId11" imgW="1104900" imgH="228600" progId="Equation.3">
                    <p:embed/>
                    <p:pic>
                      <p:nvPicPr>
                        <p:cNvPr id="81933" name="Object 1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54" y="2636"/>
                          <a:ext cx="1181" cy="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 name="Rectangle 21"/>
            <p:cNvSpPr>
              <a:spLocks noChangeArrowheads="1"/>
            </p:cNvSpPr>
            <p:nvPr/>
          </p:nvSpPr>
          <p:spPr bwMode="auto">
            <a:xfrm>
              <a:off x="726" y="2636"/>
              <a:ext cx="54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tabLst>
                  <a:tab pos="3060700" algn="ctr"/>
                </a:tabLst>
                <a:defRPr kumimoji="1" sz="2400">
                  <a:solidFill>
                    <a:schemeClr val="tx1"/>
                  </a:solidFill>
                  <a:latin typeface="Times New Roman" pitchFamily="18" charset="0"/>
                  <a:ea typeface="宋体" pitchFamily="2" charset="-122"/>
                </a:defRPr>
              </a:lvl1pPr>
              <a:lvl2pPr algn="l">
                <a:tabLst>
                  <a:tab pos="3060700" algn="ctr"/>
                </a:tabLst>
                <a:defRPr kumimoji="1" sz="2400">
                  <a:solidFill>
                    <a:schemeClr val="tx1"/>
                  </a:solidFill>
                  <a:latin typeface="Times New Roman" pitchFamily="18" charset="0"/>
                  <a:ea typeface="宋体" pitchFamily="2" charset="-122"/>
                </a:defRPr>
              </a:lvl2pPr>
              <a:lvl3pPr algn="l">
                <a:tabLst>
                  <a:tab pos="3060700" algn="ctr"/>
                </a:tabLst>
                <a:defRPr kumimoji="1" sz="2400">
                  <a:solidFill>
                    <a:schemeClr val="tx1"/>
                  </a:solidFill>
                  <a:latin typeface="Times New Roman" pitchFamily="18" charset="0"/>
                  <a:ea typeface="宋体" pitchFamily="2" charset="-122"/>
                </a:defRPr>
              </a:lvl3pPr>
              <a:lvl4pPr algn="l">
                <a:tabLst>
                  <a:tab pos="3060700" algn="ctr"/>
                </a:tabLst>
                <a:defRPr kumimoji="1" sz="2400">
                  <a:solidFill>
                    <a:schemeClr val="tx1"/>
                  </a:solidFill>
                  <a:latin typeface="Times New Roman" pitchFamily="18" charset="0"/>
                  <a:ea typeface="宋体" pitchFamily="2" charset="-122"/>
                </a:defRPr>
              </a:lvl4pPr>
              <a:lvl5pPr algn="l">
                <a:tabLst>
                  <a:tab pos="3060700" algn="ctr"/>
                </a:tabLst>
                <a:defRPr kumimoji="1" sz="2400">
                  <a:solidFill>
                    <a:schemeClr val="tx1"/>
                  </a:solidFill>
                  <a:latin typeface="Times New Roman" pitchFamily="18" charset="0"/>
                  <a:ea typeface="宋体" pitchFamily="2" charset="-122"/>
                </a:defRPr>
              </a:lvl5pPr>
              <a:lvl6pPr fontAlgn="base">
                <a:spcBef>
                  <a:spcPct val="0"/>
                </a:spcBef>
                <a:spcAft>
                  <a:spcPct val="0"/>
                </a:spcAft>
                <a:tabLst>
                  <a:tab pos="3060700" algn="ctr"/>
                </a:tabLst>
                <a:defRPr kumimoji="1" sz="2400">
                  <a:solidFill>
                    <a:schemeClr val="tx1"/>
                  </a:solidFill>
                  <a:latin typeface="Times New Roman" pitchFamily="18" charset="0"/>
                  <a:ea typeface="宋体" pitchFamily="2" charset="-122"/>
                </a:defRPr>
              </a:lvl6pPr>
              <a:lvl7pPr fontAlgn="base">
                <a:spcBef>
                  <a:spcPct val="0"/>
                </a:spcBef>
                <a:spcAft>
                  <a:spcPct val="0"/>
                </a:spcAft>
                <a:tabLst>
                  <a:tab pos="3060700" algn="ctr"/>
                </a:tabLst>
                <a:defRPr kumimoji="1" sz="2400">
                  <a:solidFill>
                    <a:schemeClr val="tx1"/>
                  </a:solidFill>
                  <a:latin typeface="Times New Roman" pitchFamily="18" charset="0"/>
                  <a:ea typeface="宋体" pitchFamily="2" charset="-122"/>
                </a:defRPr>
              </a:lvl7pPr>
              <a:lvl8pPr fontAlgn="base">
                <a:spcBef>
                  <a:spcPct val="0"/>
                </a:spcBef>
                <a:spcAft>
                  <a:spcPct val="0"/>
                </a:spcAft>
                <a:tabLst>
                  <a:tab pos="3060700" algn="ctr"/>
                </a:tabLst>
                <a:defRPr kumimoji="1" sz="2400">
                  <a:solidFill>
                    <a:schemeClr val="tx1"/>
                  </a:solidFill>
                  <a:latin typeface="Times New Roman" pitchFamily="18" charset="0"/>
                  <a:ea typeface="宋体" pitchFamily="2" charset="-122"/>
                </a:defRPr>
              </a:lvl8pPr>
              <a:lvl9pPr fontAlgn="base">
                <a:spcBef>
                  <a:spcPct val="0"/>
                </a:spcBef>
                <a:spcAft>
                  <a:spcPct val="0"/>
                </a:spcAft>
                <a:tabLst>
                  <a:tab pos="3060700" algn="ctr"/>
                </a:tabLst>
                <a:defRPr kumimoji="1" sz="2400">
                  <a:solidFill>
                    <a:schemeClr val="tx1"/>
                  </a:solidFill>
                  <a:latin typeface="Times New Roman" pitchFamily="18" charset="0"/>
                  <a:ea typeface="宋体" pitchFamily="2" charset="-122"/>
                </a:defRPr>
              </a:lvl9pPr>
            </a:lstStyle>
            <a:p>
              <a:pPr algn="just" eaLnBrk="0" hangingPunct="0">
                <a:defRPr/>
              </a:pPr>
              <a:r>
                <a:rPr lang="zh-CN" altLang="en-US" sz="2000" b="1" kern="0">
                  <a:solidFill>
                    <a:srgbClr val="000000"/>
                  </a:solidFill>
                  <a:ea typeface="楷体_GB2312" pitchFamily="49" charset="-122"/>
                </a:rPr>
                <a:t>满足</a:t>
              </a:r>
            </a:p>
          </p:txBody>
        </p:sp>
      </p:grpSp>
      <p:sp>
        <p:nvSpPr>
          <p:cNvPr id="38" name="Rectangle 23"/>
          <p:cNvSpPr>
            <a:spLocks noChangeArrowheads="1"/>
          </p:cNvSpPr>
          <p:nvPr/>
        </p:nvSpPr>
        <p:spPr bwMode="auto">
          <a:xfrm>
            <a:off x="998538" y="5554663"/>
            <a:ext cx="26368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eaLnBrk="0" hangingPunct="0">
              <a:spcBef>
                <a:spcPct val="0"/>
              </a:spcBef>
              <a:buFontTx/>
              <a:buNone/>
            </a:pPr>
            <a:r>
              <a:rPr kumimoji="1" lang="zh-CN" altLang="en-US" sz="2000" b="1">
                <a:solidFill>
                  <a:srgbClr val="000000"/>
                </a:solidFill>
                <a:latin typeface="Times New Roman" panose="02020603050405020304" pitchFamily="18" charset="0"/>
                <a:ea typeface="楷体_GB2312" pitchFamily="49" charset="-122"/>
              </a:rPr>
              <a:t>工作在饱和区</a:t>
            </a:r>
          </a:p>
        </p:txBody>
      </p:sp>
    </p:spTree>
    <p:extLst>
      <p:ext uri="{BB962C8B-B14F-4D97-AF65-F5344CB8AC3E}">
        <p14:creationId xmlns:p14="http://schemas.microsoft.com/office/powerpoint/2010/main" val="3706989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strips(downRight)">
                                      <p:cBhvr>
                                        <p:cTn id="7" dur="500"/>
                                        <p:tgtEl>
                                          <p:spTgt spid="3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strips(downRight)">
                                      <p:cBhvr>
                                        <p:cTn id="12" dur="500"/>
                                        <p:tgtEl>
                                          <p:spTgt spid="3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strips(downRight)">
                                      <p:cBhvr>
                                        <p:cTn id="17" dur="500"/>
                                        <p:tgtEl>
                                          <p:spTgt spid="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strips(downRight)">
                                      <p:cBhvr>
                                        <p:cTn id="22" dur="500"/>
                                        <p:tgtEl>
                                          <p:spTgt spid="31"/>
                                        </p:tgtEl>
                                      </p:cBhvr>
                                    </p:animEffect>
                                  </p:childTnLst>
                                </p:cTn>
                              </p:par>
                              <p:par>
                                <p:cTn id="23" presetID="18" presetClass="entr" presetSubtype="6"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strips(downRight)">
                                      <p:cBhvr>
                                        <p:cTn id="25" dur="500"/>
                                        <p:tgtEl>
                                          <p:spTgt spid="3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strips(downRight)">
                                      <p:cBhvr>
                                        <p:cTn id="3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8"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0163" y="61913"/>
            <a:ext cx="754062" cy="5032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aphicFrame>
        <p:nvGraphicFramePr>
          <p:cNvPr id="9" name="Object 19"/>
          <p:cNvGraphicFramePr>
            <a:graphicFrameLocks noChangeAspect="1"/>
          </p:cNvGraphicFramePr>
          <p:nvPr/>
        </p:nvGraphicFramePr>
        <p:xfrm>
          <a:off x="444500" y="2924175"/>
          <a:ext cx="3840163" cy="3205163"/>
        </p:xfrm>
        <a:graphic>
          <a:graphicData uri="http://schemas.openxmlformats.org/presentationml/2006/ole">
            <mc:AlternateContent xmlns:mc="http://schemas.openxmlformats.org/markup-compatibility/2006">
              <mc:Choice xmlns:v="urn:schemas-microsoft-com:vml" Requires="v">
                <p:oleObj spid="_x0000_s60422" name="图片" r:id="rId3" imgW="2133515" imgH="1780197" progId="Word.Picture.8">
                  <p:embed/>
                </p:oleObj>
              </mc:Choice>
              <mc:Fallback>
                <p:oleObj name="图片" r:id="rId3" imgW="2133515" imgH="1780197" progId="Word.Picture.8">
                  <p:embed/>
                  <p:pic>
                    <p:nvPicPr>
                      <p:cNvPr id="9" name="Object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500" y="2924175"/>
                        <a:ext cx="3840163" cy="320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2948" name="Object 4"/>
          <p:cNvGraphicFramePr>
            <a:graphicFrameLocks noChangeAspect="1"/>
          </p:cNvGraphicFramePr>
          <p:nvPr/>
        </p:nvGraphicFramePr>
        <p:xfrm>
          <a:off x="4284663" y="200025"/>
          <a:ext cx="4786312" cy="3516313"/>
        </p:xfrm>
        <a:graphic>
          <a:graphicData uri="http://schemas.openxmlformats.org/presentationml/2006/ole">
            <mc:AlternateContent xmlns:mc="http://schemas.openxmlformats.org/markup-compatibility/2006">
              <mc:Choice xmlns:v="urn:schemas-microsoft-com:vml" Requires="v">
                <p:oleObj spid="_x0000_s60423" name="图片" r:id="rId5" imgW="2657353" imgH="1951487" progId="Word.Picture.8">
                  <p:embed/>
                </p:oleObj>
              </mc:Choice>
              <mc:Fallback>
                <p:oleObj name="图片" r:id="rId5" imgW="2657353" imgH="1951487" progId="Word.Picture.8">
                  <p:embed/>
                  <p:pic>
                    <p:nvPicPr>
                      <p:cNvPr id="82948"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4663" y="200025"/>
                        <a:ext cx="4786312" cy="3516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Rectangle 5"/>
          <p:cNvSpPr>
            <a:spLocks noChangeArrowheads="1"/>
          </p:cNvSpPr>
          <p:nvPr/>
        </p:nvSpPr>
        <p:spPr bwMode="auto">
          <a:xfrm>
            <a:off x="468313" y="2384425"/>
            <a:ext cx="29511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itchFamily="34" charset="0"/>
                <a:ea typeface="楷体_GB2312" pitchFamily="49" charset="-122"/>
              </a:defRPr>
            </a:lvl1pPr>
            <a:lvl2pPr marL="381000" indent="-381000" algn="l">
              <a:defRPr sz="3600" b="1">
                <a:solidFill>
                  <a:schemeClr val="tx2"/>
                </a:solidFill>
                <a:latin typeface="Arial Narrow" pitchFamily="34" charset="0"/>
                <a:ea typeface="楷体_GB2312" pitchFamily="49" charset="-122"/>
              </a:defRPr>
            </a:lvl2pPr>
            <a:lvl3pPr marL="381000" indent="-381000" algn="l">
              <a:defRPr sz="3600" b="1">
                <a:solidFill>
                  <a:schemeClr val="tx2"/>
                </a:solidFill>
                <a:latin typeface="Arial Narrow" pitchFamily="34" charset="0"/>
                <a:ea typeface="楷体_GB2312" pitchFamily="49" charset="-122"/>
              </a:defRPr>
            </a:lvl3pPr>
            <a:lvl4pPr marL="381000" indent="-381000" algn="l">
              <a:defRPr sz="3600" b="1">
                <a:solidFill>
                  <a:schemeClr val="tx2"/>
                </a:solidFill>
                <a:latin typeface="Arial Narrow" pitchFamily="34" charset="0"/>
                <a:ea typeface="楷体_GB2312" pitchFamily="49" charset="-122"/>
              </a:defRPr>
            </a:lvl4pPr>
            <a:lvl5pPr marL="381000" indent="-381000" algn="l">
              <a:defRPr sz="3600" b="1">
                <a:solidFill>
                  <a:schemeClr val="tx2"/>
                </a:solidFill>
                <a:latin typeface="Arial Narrow"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000" kern="0">
                <a:solidFill>
                  <a:srgbClr val="000000"/>
                </a:solidFill>
              </a:rPr>
              <a:t>小信号等效电路</a:t>
            </a:r>
          </a:p>
        </p:txBody>
      </p:sp>
      <p:sp>
        <p:nvSpPr>
          <p:cNvPr id="12" name="Rectangle 6"/>
          <p:cNvSpPr>
            <a:spLocks noChangeArrowheads="1"/>
          </p:cNvSpPr>
          <p:nvPr/>
        </p:nvSpPr>
        <p:spPr bwMode="auto">
          <a:xfrm>
            <a:off x="468313" y="115888"/>
            <a:ext cx="4679950" cy="1800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40000"/>
              </a:lnSpc>
              <a:defRPr/>
            </a:pPr>
            <a:r>
              <a:rPr lang="zh-CN" altLang="en-US" sz="2000" kern="0">
                <a:solidFill>
                  <a:srgbClr val="000000"/>
                </a:solidFill>
              </a:rPr>
              <a:t>例</a:t>
            </a:r>
            <a:r>
              <a:rPr lang="en-US" altLang="zh-CN" sz="2000" kern="0">
                <a:solidFill>
                  <a:srgbClr val="000000"/>
                </a:solidFill>
              </a:rPr>
              <a:t>4.4.2    </a:t>
            </a:r>
            <a:r>
              <a:rPr kumimoji="1" lang="en-US" altLang="zh-CN" sz="2000" i="1" kern="0">
                <a:solidFill>
                  <a:srgbClr val="000000"/>
                </a:solidFill>
                <a:latin typeface="Times New Roman" pitchFamily="18" charset="0"/>
                <a:ea typeface="华康简宋" charset="-122"/>
              </a:rPr>
              <a:t>V</a:t>
            </a:r>
            <a:r>
              <a:rPr kumimoji="1" lang="en-US" altLang="zh-CN" sz="2000" kern="0" baseline="-30000">
                <a:solidFill>
                  <a:srgbClr val="000000"/>
                </a:solidFill>
                <a:latin typeface="Times New Roman" pitchFamily="18" charset="0"/>
                <a:ea typeface="华康简宋" charset="-122"/>
              </a:rPr>
              <a:t>TN</a:t>
            </a:r>
            <a:r>
              <a:rPr kumimoji="1" lang="en-US" altLang="zh-CN" sz="2000" kern="0">
                <a:solidFill>
                  <a:srgbClr val="000000"/>
                </a:solidFill>
                <a:latin typeface="Times New Roman" pitchFamily="18" charset="0"/>
              </a:rPr>
              <a:t>=1V</a:t>
            </a:r>
            <a:r>
              <a:rPr kumimoji="1" lang="zh-CN" altLang="en-US" sz="2000" kern="0">
                <a:solidFill>
                  <a:srgbClr val="000000"/>
                </a:solidFill>
                <a:latin typeface="Times New Roman" pitchFamily="18" charset="0"/>
              </a:rPr>
              <a:t>，</a:t>
            </a:r>
            <a:r>
              <a:rPr lang="en-US" altLang="zh-CN" sz="2000" i="1" kern="0">
                <a:solidFill>
                  <a:srgbClr val="000000"/>
                </a:solidFill>
                <a:latin typeface="Times New Roman" pitchFamily="18" charset="0"/>
              </a:rPr>
              <a:t>K</a:t>
            </a:r>
            <a:r>
              <a:rPr kumimoji="1" lang="en-US" altLang="zh-CN" sz="2000" kern="0" baseline="-30000">
                <a:solidFill>
                  <a:srgbClr val="000000"/>
                </a:solidFill>
                <a:latin typeface="Times New Roman" pitchFamily="18" charset="0"/>
                <a:ea typeface="华康简宋" charset="-122"/>
              </a:rPr>
              <a:t>n</a:t>
            </a:r>
            <a:r>
              <a:rPr kumimoji="1" lang="en-US" altLang="zh-CN" sz="2000" kern="0">
                <a:solidFill>
                  <a:srgbClr val="000000"/>
                </a:solidFill>
                <a:latin typeface="Times New Roman" pitchFamily="18" charset="0"/>
              </a:rPr>
              <a:t>=0.5mA/V</a:t>
            </a:r>
            <a:r>
              <a:rPr kumimoji="1" lang="en-US" altLang="zh-CN" sz="2000" kern="0" baseline="30000">
                <a:solidFill>
                  <a:srgbClr val="000000"/>
                </a:solidFill>
                <a:latin typeface="Times New Roman" pitchFamily="18" charset="0"/>
              </a:rPr>
              <a:t>2</a:t>
            </a:r>
            <a:r>
              <a:rPr kumimoji="1" lang="zh-CN" altLang="en-US" sz="2000" kern="0">
                <a:solidFill>
                  <a:srgbClr val="000000"/>
                </a:solidFill>
                <a:latin typeface="Times New Roman" pitchFamily="18" charset="0"/>
              </a:rPr>
              <a:t>，</a:t>
            </a:r>
            <a:r>
              <a:rPr kumimoji="1" lang="zh-CN" altLang="en-US" sz="2000" i="1" kern="0">
                <a:solidFill>
                  <a:srgbClr val="000000"/>
                </a:solidFill>
                <a:latin typeface="Times New Roman" pitchFamily="18" charset="0"/>
                <a:sym typeface="Symbol" pitchFamily="18" charset="2"/>
              </a:rPr>
              <a:t></a:t>
            </a:r>
            <a:r>
              <a:rPr kumimoji="1" lang="en-US" altLang="zh-CN" sz="2000" kern="0">
                <a:solidFill>
                  <a:srgbClr val="000000"/>
                </a:solidFill>
                <a:latin typeface="Times New Roman" pitchFamily="18" charset="0"/>
              </a:rPr>
              <a:t>=0</a:t>
            </a:r>
            <a:r>
              <a:rPr kumimoji="1" lang="zh-CN" altLang="en-US" sz="2000" kern="0">
                <a:solidFill>
                  <a:srgbClr val="000000"/>
                </a:solidFill>
                <a:latin typeface="Times New Roman" pitchFamily="18" charset="0"/>
              </a:rPr>
              <a:t>，</a:t>
            </a:r>
            <a:r>
              <a:rPr kumimoji="1" lang="en-US" altLang="zh-CN" sz="2000" i="1" kern="0">
                <a:solidFill>
                  <a:srgbClr val="000000"/>
                </a:solidFill>
                <a:latin typeface="Times New Roman" pitchFamily="18" charset="0"/>
                <a:ea typeface="华康简宋" charset="-122"/>
              </a:rPr>
              <a:t>V</a:t>
            </a:r>
            <a:r>
              <a:rPr kumimoji="1" lang="en-US" altLang="zh-CN" sz="2000" kern="0" baseline="-30000">
                <a:solidFill>
                  <a:srgbClr val="000000"/>
                </a:solidFill>
                <a:latin typeface="Times New Roman" pitchFamily="18" charset="0"/>
                <a:ea typeface="华康简宋" charset="-122"/>
              </a:rPr>
              <a:t>DD</a:t>
            </a:r>
            <a:r>
              <a:rPr kumimoji="1" lang="en-US" altLang="zh-CN" sz="2000" kern="0">
                <a:solidFill>
                  <a:srgbClr val="000000"/>
                </a:solidFill>
                <a:latin typeface="Times New Roman" pitchFamily="18" charset="0"/>
              </a:rPr>
              <a:t>=</a:t>
            </a:r>
            <a:r>
              <a:rPr kumimoji="1" lang="en-US" altLang="zh-CN" sz="2000" i="1" kern="0">
                <a:solidFill>
                  <a:srgbClr val="000000"/>
                </a:solidFill>
                <a:latin typeface="Times New Roman" pitchFamily="18" charset="0"/>
                <a:ea typeface="华康简宋" charset="-122"/>
              </a:rPr>
              <a:t>V</a:t>
            </a:r>
            <a:r>
              <a:rPr kumimoji="1" lang="en-US" altLang="zh-CN" sz="2000" kern="0" baseline="-30000">
                <a:solidFill>
                  <a:srgbClr val="000000"/>
                </a:solidFill>
                <a:latin typeface="Times New Roman" pitchFamily="18" charset="0"/>
                <a:ea typeface="华康简宋" charset="-122"/>
              </a:rPr>
              <a:t>SS</a:t>
            </a:r>
            <a:r>
              <a:rPr kumimoji="1" lang="en-US" altLang="zh-CN" sz="2000" kern="0">
                <a:solidFill>
                  <a:srgbClr val="000000"/>
                </a:solidFill>
                <a:latin typeface="Times New Roman" pitchFamily="18" charset="0"/>
              </a:rPr>
              <a:t>=5V</a:t>
            </a:r>
            <a:r>
              <a:rPr kumimoji="1" lang="zh-CN" altLang="en-US" sz="2000" kern="0">
                <a:solidFill>
                  <a:srgbClr val="000000"/>
                </a:solidFill>
                <a:latin typeface="Times New Roman" pitchFamily="18" charset="0"/>
              </a:rPr>
              <a:t>， </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d</a:t>
            </a:r>
            <a:r>
              <a:rPr kumimoji="1" lang="en-US" altLang="zh-CN" sz="2000" kern="0">
                <a:solidFill>
                  <a:srgbClr val="000000"/>
                </a:solidFill>
                <a:latin typeface="Times New Roman" pitchFamily="18" charset="0"/>
              </a:rPr>
              <a:t>=10k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 </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s</a:t>
            </a:r>
            <a:r>
              <a:rPr kumimoji="1" lang="en-US" altLang="zh-CN" sz="2000" kern="0">
                <a:solidFill>
                  <a:srgbClr val="000000"/>
                </a:solidFill>
                <a:latin typeface="Times New Roman" pitchFamily="18" charset="0"/>
              </a:rPr>
              <a:t>=0.5k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 </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si</a:t>
            </a:r>
            <a:r>
              <a:rPr kumimoji="1" lang="en-US" altLang="zh-CN" sz="2000" kern="0">
                <a:solidFill>
                  <a:srgbClr val="000000"/>
                </a:solidFill>
                <a:latin typeface="Times New Roman" pitchFamily="18" charset="0"/>
              </a:rPr>
              <a:t>=4k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g1</a:t>
            </a:r>
            <a:r>
              <a:rPr kumimoji="1" lang="en-US" altLang="zh-CN" sz="2000" kern="0">
                <a:solidFill>
                  <a:srgbClr val="000000"/>
                </a:solidFill>
                <a:latin typeface="Times New Roman" pitchFamily="18" charset="0"/>
              </a:rPr>
              <a:t>=150k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 </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g2</a:t>
            </a:r>
            <a:r>
              <a:rPr kumimoji="1" lang="en-US" altLang="zh-CN" sz="2000" kern="0">
                <a:solidFill>
                  <a:srgbClr val="000000"/>
                </a:solidFill>
                <a:latin typeface="Times New Roman" pitchFamily="18" charset="0"/>
              </a:rPr>
              <a:t>=47k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，确定静态工作点，求动态指标。</a:t>
            </a:r>
          </a:p>
        </p:txBody>
      </p:sp>
      <p:sp>
        <p:nvSpPr>
          <p:cNvPr id="13" name="Rectangle 7"/>
          <p:cNvSpPr>
            <a:spLocks noChangeArrowheads="1"/>
          </p:cNvSpPr>
          <p:nvPr/>
        </p:nvSpPr>
        <p:spPr bwMode="auto">
          <a:xfrm>
            <a:off x="503238" y="1916113"/>
            <a:ext cx="3132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defRPr/>
            </a:pPr>
            <a:r>
              <a:rPr lang="zh-CN" altLang="en-US" sz="2000" kern="0">
                <a:solidFill>
                  <a:srgbClr val="000000"/>
                </a:solidFill>
              </a:rPr>
              <a:t>解：（</a:t>
            </a:r>
            <a:r>
              <a:rPr lang="en-US" altLang="zh-CN" sz="2000" kern="0">
                <a:solidFill>
                  <a:srgbClr val="000000"/>
                </a:solidFill>
              </a:rPr>
              <a:t>2</a:t>
            </a:r>
            <a:r>
              <a:rPr lang="zh-CN" altLang="en-US" sz="2000" kern="0">
                <a:solidFill>
                  <a:srgbClr val="000000"/>
                </a:solidFill>
              </a:rPr>
              <a:t>）动态指标</a:t>
            </a:r>
          </a:p>
        </p:txBody>
      </p:sp>
    </p:spTree>
    <p:extLst>
      <p:ext uri="{BB962C8B-B14F-4D97-AF65-F5344CB8AC3E}">
        <p14:creationId xmlns:p14="http://schemas.microsoft.com/office/powerpoint/2010/main" val="23092990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ox(in)">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0163" y="61913"/>
            <a:ext cx="754062" cy="5032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Rectangle 7"/>
          <p:cNvSpPr>
            <a:spLocks noChangeArrowheads="1"/>
          </p:cNvSpPr>
          <p:nvPr/>
        </p:nvSpPr>
        <p:spPr bwMode="auto">
          <a:xfrm>
            <a:off x="468313" y="115888"/>
            <a:ext cx="8196262" cy="13731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40000"/>
              </a:lnSpc>
              <a:defRPr/>
            </a:pPr>
            <a:r>
              <a:rPr lang="zh-CN" altLang="en-US" sz="2000" kern="0">
                <a:solidFill>
                  <a:srgbClr val="000000"/>
                </a:solidFill>
              </a:rPr>
              <a:t>例</a:t>
            </a:r>
            <a:r>
              <a:rPr lang="en-US" altLang="zh-CN" sz="2000" kern="0">
                <a:solidFill>
                  <a:srgbClr val="000000"/>
                </a:solidFill>
              </a:rPr>
              <a:t>4.4.2    </a:t>
            </a:r>
            <a:r>
              <a:rPr kumimoji="1" lang="en-US" altLang="zh-CN" sz="2000" i="1" kern="0">
                <a:solidFill>
                  <a:srgbClr val="000000"/>
                </a:solidFill>
                <a:latin typeface="Times New Roman" pitchFamily="18" charset="0"/>
                <a:ea typeface="华康简宋" charset="-122"/>
              </a:rPr>
              <a:t>V</a:t>
            </a:r>
            <a:r>
              <a:rPr kumimoji="1" lang="en-US" altLang="zh-CN" sz="2000" kern="0" baseline="-30000">
                <a:solidFill>
                  <a:srgbClr val="000000"/>
                </a:solidFill>
                <a:latin typeface="Times New Roman" pitchFamily="18" charset="0"/>
                <a:ea typeface="华康简宋" charset="-122"/>
              </a:rPr>
              <a:t>TN</a:t>
            </a:r>
            <a:r>
              <a:rPr kumimoji="1" lang="en-US" altLang="zh-CN" sz="2000" kern="0">
                <a:solidFill>
                  <a:srgbClr val="000000"/>
                </a:solidFill>
                <a:latin typeface="Times New Roman" pitchFamily="18" charset="0"/>
              </a:rPr>
              <a:t>=1V</a:t>
            </a:r>
            <a:r>
              <a:rPr kumimoji="1" lang="zh-CN" altLang="en-US" sz="2000" kern="0">
                <a:solidFill>
                  <a:srgbClr val="000000"/>
                </a:solidFill>
                <a:latin typeface="Times New Roman" pitchFamily="18" charset="0"/>
              </a:rPr>
              <a:t>，</a:t>
            </a:r>
            <a:r>
              <a:rPr lang="en-US" altLang="zh-CN" sz="2000" i="1" kern="0">
                <a:solidFill>
                  <a:srgbClr val="000000"/>
                </a:solidFill>
                <a:latin typeface="Times New Roman" pitchFamily="18" charset="0"/>
              </a:rPr>
              <a:t>K</a:t>
            </a:r>
            <a:r>
              <a:rPr kumimoji="1" lang="en-US" altLang="zh-CN" sz="2000" kern="0" baseline="-30000">
                <a:solidFill>
                  <a:srgbClr val="000000"/>
                </a:solidFill>
                <a:latin typeface="Times New Roman" pitchFamily="18" charset="0"/>
                <a:ea typeface="华康简宋" charset="-122"/>
              </a:rPr>
              <a:t>n</a:t>
            </a:r>
            <a:r>
              <a:rPr kumimoji="1" lang="en-US" altLang="zh-CN" sz="2000" kern="0">
                <a:solidFill>
                  <a:srgbClr val="000000"/>
                </a:solidFill>
                <a:latin typeface="Times New Roman" pitchFamily="18" charset="0"/>
              </a:rPr>
              <a:t>=0.5mA/V</a:t>
            </a:r>
            <a:r>
              <a:rPr kumimoji="1" lang="en-US" altLang="zh-CN" sz="2000" kern="0" baseline="30000">
                <a:solidFill>
                  <a:srgbClr val="000000"/>
                </a:solidFill>
                <a:latin typeface="Times New Roman" pitchFamily="18" charset="0"/>
              </a:rPr>
              <a:t>2</a:t>
            </a:r>
            <a:r>
              <a:rPr kumimoji="1" lang="zh-CN" altLang="en-US" sz="2000" kern="0">
                <a:solidFill>
                  <a:srgbClr val="000000"/>
                </a:solidFill>
                <a:latin typeface="Times New Roman" pitchFamily="18" charset="0"/>
              </a:rPr>
              <a:t>，</a:t>
            </a:r>
            <a:r>
              <a:rPr kumimoji="1" lang="zh-CN" altLang="en-US" sz="2000" i="1" kern="0">
                <a:solidFill>
                  <a:srgbClr val="000000"/>
                </a:solidFill>
                <a:latin typeface="Times New Roman" pitchFamily="18" charset="0"/>
                <a:sym typeface="Symbol" pitchFamily="18" charset="2"/>
              </a:rPr>
              <a:t></a:t>
            </a:r>
            <a:r>
              <a:rPr kumimoji="1" lang="en-US" altLang="zh-CN" sz="2000" kern="0">
                <a:solidFill>
                  <a:srgbClr val="000000"/>
                </a:solidFill>
                <a:latin typeface="Times New Roman" pitchFamily="18" charset="0"/>
              </a:rPr>
              <a:t>=0</a:t>
            </a:r>
            <a:r>
              <a:rPr kumimoji="1" lang="zh-CN" altLang="en-US" sz="2000" kern="0">
                <a:solidFill>
                  <a:srgbClr val="000000"/>
                </a:solidFill>
                <a:latin typeface="Times New Roman" pitchFamily="18" charset="0"/>
              </a:rPr>
              <a:t>，</a:t>
            </a:r>
            <a:r>
              <a:rPr kumimoji="1" lang="en-US" altLang="zh-CN" sz="2000" i="1" kern="0">
                <a:solidFill>
                  <a:srgbClr val="000000"/>
                </a:solidFill>
                <a:latin typeface="Times New Roman" pitchFamily="18" charset="0"/>
                <a:ea typeface="华康简宋" charset="-122"/>
              </a:rPr>
              <a:t>V</a:t>
            </a:r>
            <a:r>
              <a:rPr kumimoji="1" lang="en-US" altLang="zh-CN" sz="2000" kern="0" baseline="-30000">
                <a:solidFill>
                  <a:srgbClr val="000000"/>
                </a:solidFill>
                <a:latin typeface="Times New Roman" pitchFamily="18" charset="0"/>
                <a:ea typeface="华康简宋" charset="-122"/>
              </a:rPr>
              <a:t>DD</a:t>
            </a:r>
            <a:r>
              <a:rPr kumimoji="1" lang="en-US" altLang="zh-CN" sz="2000" kern="0">
                <a:solidFill>
                  <a:srgbClr val="000000"/>
                </a:solidFill>
                <a:latin typeface="Times New Roman" pitchFamily="18" charset="0"/>
              </a:rPr>
              <a:t>=</a:t>
            </a:r>
            <a:r>
              <a:rPr kumimoji="1" lang="en-US" altLang="zh-CN" sz="2000" i="1" kern="0">
                <a:solidFill>
                  <a:srgbClr val="000000"/>
                </a:solidFill>
                <a:latin typeface="Times New Roman" pitchFamily="18" charset="0"/>
                <a:ea typeface="华康简宋" charset="-122"/>
              </a:rPr>
              <a:t>V</a:t>
            </a:r>
            <a:r>
              <a:rPr kumimoji="1" lang="en-US" altLang="zh-CN" sz="2000" kern="0" baseline="-30000">
                <a:solidFill>
                  <a:srgbClr val="000000"/>
                </a:solidFill>
                <a:latin typeface="Times New Roman" pitchFamily="18" charset="0"/>
                <a:ea typeface="华康简宋" charset="-122"/>
              </a:rPr>
              <a:t>SS</a:t>
            </a:r>
            <a:r>
              <a:rPr kumimoji="1" lang="en-US" altLang="zh-CN" sz="2000" kern="0">
                <a:solidFill>
                  <a:srgbClr val="000000"/>
                </a:solidFill>
                <a:latin typeface="Times New Roman" pitchFamily="18" charset="0"/>
              </a:rPr>
              <a:t>=5V</a:t>
            </a:r>
            <a:r>
              <a:rPr kumimoji="1" lang="zh-CN" altLang="en-US" sz="2000" kern="0">
                <a:solidFill>
                  <a:srgbClr val="000000"/>
                </a:solidFill>
                <a:latin typeface="Times New Roman" pitchFamily="18" charset="0"/>
              </a:rPr>
              <a:t>， </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d</a:t>
            </a:r>
            <a:r>
              <a:rPr kumimoji="1" lang="en-US" altLang="zh-CN" sz="2000" kern="0">
                <a:solidFill>
                  <a:srgbClr val="000000"/>
                </a:solidFill>
                <a:latin typeface="Times New Roman" pitchFamily="18" charset="0"/>
              </a:rPr>
              <a:t>=10k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 </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s</a:t>
            </a:r>
            <a:r>
              <a:rPr kumimoji="1" lang="en-US" altLang="zh-CN" sz="2000" kern="0">
                <a:solidFill>
                  <a:srgbClr val="000000"/>
                </a:solidFill>
                <a:latin typeface="Times New Roman" pitchFamily="18" charset="0"/>
              </a:rPr>
              <a:t>=0.5k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 </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si</a:t>
            </a:r>
            <a:r>
              <a:rPr kumimoji="1" lang="en-US" altLang="zh-CN" sz="2000" kern="0">
                <a:solidFill>
                  <a:srgbClr val="000000"/>
                </a:solidFill>
                <a:latin typeface="Times New Roman" pitchFamily="18" charset="0"/>
              </a:rPr>
              <a:t>=4k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g1</a:t>
            </a:r>
            <a:r>
              <a:rPr kumimoji="1" lang="en-US" altLang="zh-CN" sz="2000" kern="0">
                <a:solidFill>
                  <a:srgbClr val="000000"/>
                </a:solidFill>
                <a:latin typeface="Times New Roman" pitchFamily="18" charset="0"/>
              </a:rPr>
              <a:t>=150k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 </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g2</a:t>
            </a:r>
            <a:r>
              <a:rPr kumimoji="1" lang="en-US" altLang="zh-CN" sz="2000" kern="0">
                <a:solidFill>
                  <a:srgbClr val="000000"/>
                </a:solidFill>
                <a:latin typeface="Times New Roman" pitchFamily="18" charset="0"/>
              </a:rPr>
              <a:t>=47k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，确定静态工作点，求动态指标。</a:t>
            </a:r>
          </a:p>
        </p:txBody>
      </p:sp>
      <p:sp>
        <p:nvSpPr>
          <p:cNvPr id="21" name="Rectangle 8"/>
          <p:cNvSpPr>
            <a:spLocks noChangeArrowheads="1"/>
          </p:cNvSpPr>
          <p:nvPr/>
        </p:nvSpPr>
        <p:spPr bwMode="auto">
          <a:xfrm>
            <a:off x="503238" y="1484313"/>
            <a:ext cx="3132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defRPr/>
            </a:pPr>
            <a:r>
              <a:rPr lang="zh-CN" altLang="en-US" sz="2000" kern="0">
                <a:solidFill>
                  <a:srgbClr val="000000"/>
                </a:solidFill>
              </a:rPr>
              <a:t>解：（</a:t>
            </a:r>
            <a:r>
              <a:rPr lang="en-US" altLang="zh-CN" sz="2000" kern="0">
                <a:solidFill>
                  <a:srgbClr val="000000"/>
                </a:solidFill>
              </a:rPr>
              <a:t>2</a:t>
            </a:r>
            <a:r>
              <a:rPr lang="zh-CN" altLang="en-US" sz="2000" kern="0">
                <a:solidFill>
                  <a:srgbClr val="000000"/>
                </a:solidFill>
              </a:rPr>
              <a:t>）动态指标</a:t>
            </a:r>
          </a:p>
        </p:txBody>
      </p:sp>
      <p:graphicFrame>
        <p:nvGraphicFramePr>
          <p:cNvPr id="22" name="Object 9"/>
          <p:cNvGraphicFramePr>
            <a:graphicFrameLocks noChangeAspect="1"/>
          </p:cNvGraphicFramePr>
          <p:nvPr/>
        </p:nvGraphicFramePr>
        <p:xfrm>
          <a:off x="714375" y="2060575"/>
          <a:ext cx="3714750" cy="407988"/>
        </p:xfrm>
        <a:graphic>
          <a:graphicData uri="http://schemas.openxmlformats.org/presentationml/2006/ole">
            <mc:AlternateContent xmlns:mc="http://schemas.openxmlformats.org/markup-compatibility/2006">
              <mc:Choice xmlns:v="urn:schemas-microsoft-com:vml" Requires="v">
                <p:oleObj spid="_x0000_s61460" name="公式" r:id="rId3" imgW="2222500" imgH="241300" progId="Equation.3">
                  <p:embed/>
                </p:oleObj>
              </mc:Choice>
              <mc:Fallback>
                <p:oleObj name="公式" r:id="rId3" imgW="2222500" imgH="241300" progId="Equation.3">
                  <p:embed/>
                  <p:pic>
                    <p:nvPicPr>
                      <p:cNvPr id="22"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75" y="2060575"/>
                        <a:ext cx="3714750"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10"/>
          <p:cNvGraphicFramePr>
            <a:graphicFrameLocks noChangeAspect="1"/>
          </p:cNvGraphicFramePr>
          <p:nvPr/>
        </p:nvGraphicFramePr>
        <p:xfrm>
          <a:off x="974725" y="3416300"/>
          <a:ext cx="1597025" cy="409575"/>
        </p:xfrm>
        <a:graphic>
          <a:graphicData uri="http://schemas.openxmlformats.org/presentationml/2006/ole">
            <mc:AlternateContent xmlns:mc="http://schemas.openxmlformats.org/markup-compatibility/2006">
              <mc:Choice xmlns:v="urn:schemas-microsoft-com:vml" Requires="v">
                <p:oleObj spid="_x0000_s61461" name="公式" r:id="rId5" imgW="939392" imgH="241195" progId="Equation.3">
                  <p:embed/>
                </p:oleObj>
              </mc:Choice>
              <mc:Fallback>
                <p:oleObj name="公式" r:id="rId5" imgW="939392" imgH="241195" progId="Equation.3">
                  <p:embed/>
                  <p:pic>
                    <p:nvPicPr>
                      <p:cNvPr id="23"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4725" y="3416300"/>
                        <a:ext cx="159702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11"/>
          <p:cNvGraphicFramePr>
            <a:graphicFrameLocks noChangeAspect="1"/>
          </p:cNvGraphicFramePr>
          <p:nvPr/>
        </p:nvGraphicFramePr>
        <p:xfrm>
          <a:off x="982663" y="2960688"/>
          <a:ext cx="3625850" cy="409575"/>
        </p:xfrm>
        <a:graphic>
          <a:graphicData uri="http://schemas.openxmlformats.org/presentationml/2006/ole">
            <mc:AlternateContent xmlns:mc="http://schemas.openxmlformats.org/markup-compatibility/2006">
              <mc:Choice xmlns:v="urn:schemas-microsoft-com:vml" Requires="v">
                <p:oleObj spid="_x0000_s61462" name="公式" r:id="rId7" imgW="2133600" imgH="241300" progId="Equation.3">
                  <p:embed/>
                </p:oleObj>
              </mc:Choice>
              <mc:Fallback>
                <p:oleObj name="公式" r:id="rId7" imgW="2133600" imgH="241300" progId="Equation.3">
                  <p:embed/>
                  <p:pic>
                    <p:nvPicPr>
                      <p:cNvPr id="24"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2663" y="2960688"/>
                        <a:ext cx="362585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12"/>
          <p:cNvGraphicFramePr>
            <a:graphicFrameLocks noChangeAspect="1"/>
          </p:cNvGraphicFramePr>
          <p:nvPr/>
        </p:nvGraphicFramePr>
        <p:xfrm>
          <a:off x="958850" y="3825875"/>
          <a:ext cx="2332038" cy="755650"/>
        </p:xfrm>
        <a:graphic>
          <a:graphicData uri="http://schemas.openxmlformats.org/presentationml/2006/ole">
            <mc:AlternateContent xmlns:mc="http://schemas.openxmlformats.org/markup-compatibility/2006">
              <mc:Choice xmlns:v="urn:schemas-microsoft-com:vml" Requires="v">
                <p:oleObj spid="_x0000_s61463" name="公式" r:id="rId9" imgW="1371600" imgH="444500" progId="Equation.3">
                  <p:embed/>
                </p:oleObj>
              </mc:Choice>
              <mc:Fallback>
                <p:oleObj name="公式" r:id="rId9" imgW="1371600" imgH="444500" progId="Equation.3">
                  <p:embed/>
                  <p:pic>
                    <p:nvPicPr>
                      <p:cNvPr id="25" name="Object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58850" y="3825875"/>
                        <a:ext cx="2332038"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13"/>
          <p:cNvGraphicFramePr>
            <a:graphicFrameLocks noChangeAspect="1"/>
          </p:cNvGraphicFramePr>
          <p:nvPr/>
        </p:nvGraphicFramePr>
        <p:xfrm>
          <a:off x="3311525" y="3992563"/>
          <a:ext cx="755650" cy="301625"/>
        </p:xfrm>
        <a:graphic>
          <a:graphicData uri="http://schemas.openxmlformats.org/presentationml/2006/ole">
            <mc:AlternateContent xmlns:mc="http://schemas.openxmlformats.org/markup-compatibility/2006">
              <mc:Choice xmlns:v="urn:schemas-microsoft-com:vml" Requires="v">
                <p:oleObj spid="_x0000_s61464" name="公式" r:id="rId11" imgW="444114" imgH="177646" progId="Equation.3">
                  <p:embed/>
                </p:oleObj>
              </mc:Choice>
              <mc:Fallback>
                <p:oleObj name="公式" r:id="rId11" imgW="444114" imgH="177646" progId="Equation.3">
                  <p:embed/>
                  <p:pic>
                    <p:nvPicPr>
                      <p:cNvPr id="26" name="Object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11525" y="3992563"/>
                        <a:ext cx="755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3978" name="Object 14"/>
          <p:cNvGraphicFramePr>
            <a:graphicFrameLocks noChangeAspect="1"/>
          </p:cNvGraphicFramePr>
          <p:nvPr/>
        </p:nvGraphicFramePr>
        <p:xfrm>
          <a:off x="4895850" y="1125538"/>
          <a:ext cx="3840163" cy="3205162"/>
        </p:xfrm>
        <a:graphic>
          <a:graphicData uri="http://schemas.openxmlformats.org/presentationml/2006/ole">
            <mc:AlternateContent xmlns:mc="http://schemas.openxmlformats.org/markup-compatibility/2006">
              <mc:Choice xmlns:v="urn:schemas-microsoft-com:vml" Requires="v">
                <p:oleObj spid="_x0000_s61465" name="图片" r:id="rId13" imgW="2133515" imgH="1780197" progId="Word.Picture.8">
                  <p:embed/>
                </p:oleObj>
              </mc:Choice>
              <mc:Fallback>
                <p:oleObj name="图片" r:id="rId13" imgW="2133515" imgH="1780197" progId="Word.Picture.8">
                  <p:embed/>
                  <p:pic>
                    <p:nvPicPr>
                      <p:cNvPr id="83978" name="Object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895850" y="1125538"/>
                        <a:ext cx="3840163" cy="320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 name="Rectangle 16"/>
          <p:cNvSpPr>
            <a:spLocks noChangeArrowheads="1"/>
          </p:cNvSpPr>
          <p:nvPr/>
        </p:nvSpPr>
        <p:spPr bwMode="auto">
          <a:xfrm>
            <a:off x="719138" y="2528888"/>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000" kern="0">
                <a:solidFill>
                  <a:srgbClr val="000000"/>
                </a:solidFill>
              </a:rPr>
              <a:t>电压增益</a:t>
            </a:r>
          </a:p>
        </p:txBody>
      </p:sp>
      <p:sp>
        <p:nvSpPr>
          <p:cNvPr id="29" name="Rectangle 17"/>
          <p:cNvSpPr>
            <a:spLocks noChangeArrowheads="1"/>
          </p:cNvSpPr>
          <p:nvPr/>
        </p:nvSpPr>
        <p:spPr bwMode="auto">
          <a:xfrm>
            <a:off x="719138" y="4530725"/>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000" kern="0">
                <a:solidFill>
                  <a:srgbClr val="000000"/>
                </a:solidFill>
              </a:rPr>
              <a:t>输入电阻</a:t>
            </a:r>
          </a:p>
        </p:txBody>
      </p:sp>
      <p:graphicFrame>
        <p:nvGraphicFramePr>
          <p:cNvPr id="30" name="Object 18"/>
          <p:cNvGraphicFramePr>
            <a:graphicFrameLocks noChangeAspect="1"/>
          </p:cNvGraphicFramePr>
          <p:nvPr/>
        </p:nvGraphicFramePr>
        <p:xfrm>
          <a:off x="1042988" y="4891088"/>
          <a:ext cx="2133600" cy="755650"/>
        </p:xfrm>
        <a:graphic>
          <a:graphicData uri="http://schemas.openxmlformats.org/presentationml/2006/ole">
            <mc:AlternateContent xmlns:mc="http://schemas.openxmlformats.org/markup-compatibility/2006">
              <mc:Choice xmlns:v="urn:schemas-microsoft-com:vml" Requires="v">
                <p:oleObj spid="_x0000_s61466" name="公式" r:id="rId15" imgW="1256755" imgH="444307" progId="Equation.3">
                  <p:embed/>
                </p:oleObj>
              </mc:Choice>
              <mc:Fallback>
                <p:oleObj name="公式" r:id="rId15" imgW="1256755" imgH="444307" progId="Equation.3">
                  <p:embed/>
                  <p:pic>
                    <p:nvPicPr>
                      <p:cNvPr id="30" name="Object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42988" y="4891088"/>
                        <a:ext cx="21336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 name="Rectangle 19"/>
          <p:cNvSpPr>
            <a:spLocks noChangeArrowheads="1"/>
          </p:cNvSpPr>
          <p:nvPr/>
        </p:nvSpPr>
        <p:spPr bwMode="auto">
          <a:xfrm>
            <a:off x="3240088" y="5013325"/>
            <a:ext cx="13684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lang="en-US" altLang="zh-CN" sz="2000" b="1">
                <a:solidFill>
                  <a:srgbClr val="000000"/>
                </a:solidFill>
                <a:latin typeface="Times New Roman" panose="02020603050405020304" pitchFamily="18" charset="0"/>
                <a:ea typeface="楷体_GB2312" pitchFamily="49" charset="-122"/>
              </a:rPr>
              <a:t>35.79 k</a:t>
            </a: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p>
        </p:txBody>
      </p:sp>
      <p:sp>
        <p:nvSpPr>
          <p:cNvPr id="32" name="Rectangle 20"/>
          <p:cNvSpPr>
            <a:spLocks noChangeArrowheads="1"/>
          </p:cNvSpPr>
          <p:nvPr/>
        </p:nvSpPr>
        <p:spPr bwMode="auto">
          <a:xfrm>
            <a:off x="4787900" y="4308475"/>
            <a:ext cx="2636838"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000" kern="0">
                <a:solidFill>
                  <a:srgbClr val="000000"/>
                </a:solidFill>
              </a:rPr>
              <a:t>源电压增益</a:t>
            </a:r>
          </a:p>
        </p:txBody>
      </p:sp>
      <p:graphicFrame>
        <p:nvGraphicFramePr>
          <p:cNvPr id="33" name="Object 21"/>
          <p:cNvGraphicFramePr>
            <a:graphicFrameLocks noChangeAspect="1"/>
          </p:cNvGraphicFramePr>
          <p:nvPr/>
        </p:nvGraphicFramePr>
        <p:xfrm>
          <a:off x="5580063" y="4581525"/>
          <a:ext cx="1943100" cy="755650"/>
        </p:xfrm>
        <a:graphic>
          <a:graphicData uri="http://schemas.openxmlformats.org/presentationml/2006/ole">
            <mc:AlternateContent xmlns:mc="http://schemas.openxmlformats.org/markup-compatibility/2006">
              <mc:Choice xmlns:v="urn:schemas-microsoft-com:vml" Requires="v">
                <p:oleObj spid="_x0000_s61467" name="公式" r:id="rId17" imgW="1143000" imgH="444500" progId="Equation.3">
                  <p:embed/>
                </p:oleObj>
              </mc:Choice>
              <mc:Fallback>
                <p:oleObj name="公式" r:id="rId17" imgW="1143000" imgH="444500" progId="Equation.3">
                  <p:embed/>
                  <p:pic>
                    <p:nvPicPr>
                      <p:cNvPr id="33" name="Object 2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580063" y="4581525"/>
                        <a:ext cx="19431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Object 22"/>
          <p:cNvGraphicFramePr>
            <a:graphicFrameLocks noChangeAspect="1"/>
          </p:cNvGraphicFramePr>
          <p:nvPr/>
        </p:nvGraphicFramePr>
        <p:xfrm>
          <a:off x="6008688" y="5302250"/>
          <a:ext cx="2416175" cy="755650"/>
        </p:xfrm>
        <a:graphic>
          <a:graphicData uri="http://schemas.openxmlformats.org/presentationml/2006/ole">
            <mc:AlternateContent xmlns:mc="http://schemas.openxmlformats.org/markup-compatibility/2006">
              <mc:Choice xmlns:v="urn:schemas-microsoft-com:vml" Requires="v">
                <p:oleObj spid="_x0000_s61468" name="公式" r:id="rId19" imgW="1422400" imgH="444500" progId="Equation.3">
                  <p:embed/>
                </p:oleObj>
              </mc:Choice>
              <mc:Fallback>
                <p:oleObj name="公式" r:id="rId19" imgW="1422400" imgH="444500" progId="Equation.3">
                  <p:embed/>
                  <p:pic>
                    <p:nvPicPr>
                      <p:cNvPr id="34" name="Object 2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008688" y="5302250"/>
                        <a:ext cx="2416175"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 name="Text Box 23"/>
          <p:cNvSpPr txBox="1">
            <a:spLocks noChangeArrowheads="1"/>
          </p:cNvSpPr>
          <p:nvPr/>
        </p:nvSpPr>
        <p:spPr bwMode="auto">
          <a:xfrm>
            <a:off x="503238" y="5695950"/>
            <a:ext cx="50768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FF0000"/>
                </a:solidFill>
                <a:latin typeface="黑体" panose="02010609060101010101" pitchFamily="49" charset="-122"/>
                <a:ea typeface="黑体" panose="02010609060101010101" pitchFamily="49" charset="-122"/>
                <a:sym typeface="Symbol" panose="05050102010706020507" pitchFamily="18" charset="2"/>
              </a:rPr>
              <a:t>放大电路的输入电阻不包含信号源的内阻</a:t>
            </a:r>
            <a:endParaRPr kumimoji="1" lang="zh-CN" altLang="en-US" sz="2000" b="1">
              <a:solidFill>
                <a:srgbClr val="FF000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41092168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strips(downRight)">
                                      <p:cBhvr>
                                        <p:cTn id="7" dur="500"/>
                                        <p:tgtEl>
                                          <p:spTgt spid="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strips(downRight)">
                                      <p:cBhvr>
                                        <p:cTn id="12" dur="500"/>
                                        <p:tgtEl>
                                          <p:spTgt spid="2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strips(downRight)">
                                      <p:cBhvr>
                                        <p:cTn id="17" dur="500"/>
                                        <p:tgtEl>
                                          <p:spTgt spid="2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strips(downRight)">
                                      <p:cBhvr>
                                        <p:cTn id="22" dur="500"/>
                                        <p:tgtEl>
                                          <p:spTgt spid="2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strips(downRight)">
                                      <p:cBhvr>
                                        <p:cTn id="27" dur="500"/>
                                        <p:tgtEl>
                                          <p:spTgt spid="2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strips(downRight)">
                                      <p:cBhvr>
                                        <p:cTn id="32" dur="500"/>
                                        <p:tgtEl>
                                          <p:spTgt spid="2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strips(downRight)">
                                      <p:cBhvr>
                                        <p:cTn id="37" dur="500"/>
                                        <p:tgtEl>
                                          <p:spTgt spid="2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strips(downRight)">
                                      <p:cBhvr>
                                        <p:cTn id="42" dur="500"/>
                                        <p:tgtEl>
                                          <p:spTgt spid="3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strips(downRight)">
                                      <p:cBhvr>
                                        <p:cTn id="47" dur="500"/>
                                        <p:tgtEl>
                                          <p:spTgt spid="3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strips(downRight)">
                                      <p:cBhvr>
                                        <p:cTn id="52" dur="500"/>
                                        <p:tgtEl>
                                          <p:spTgt spid="3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strips(downRight)">
                                      <p:cBhvr>
                                        <p:cTn id="57" dur="500"/>
                                        <p:tgtEl>
                                          <p:spTgt spid="32"/>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8" presetClass="entr" presetSubtype="6" fill="hold" nodeType="click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strips(downRight)">
                                      <p:cBhvr>
                                        <p:cTn id="62" dur="500"/>
                                        <p:tgtEl>
                                          <p:spTgt spid="33"/>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8" presetClass="entr" presetSubtype="6" fill="hold" nodeType="click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strips(downRight)">
                                      <p:cBhvr>
                                        <p:cTn id="6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1" grpId="0"/>
      <p:bldP spid="32" grpId="0"/>
      <p:bldP spid="35" grpId="0" autoUpdateAnimBg="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0163" y="61913"/>
            <a:ext cx="754062" cy="5032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Rectangle 4"/>
          <p:cNvSpPr>
            <a:spLocks noChangeArrowheads="1"/>
          </p:cNvSpPr>
          <p:nvPr/>
        </p:nvSpPr>
        <p:spPr bwMode="auto">
          <a:xfrm>
            <a:off x="468313" y="115888"/>
            <a:ext cx="8196262" cy="13731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40000"/>
              </a:lnSpc>
              <a:defRPr/>
            </a:pPr>
            <a:r>
              <a:rPr lang="zh-CN" altLang="en-US" sz="2000" kern="0">
                <a:solidFill>
                  <a:srgbClr val="000000"/>
                </a:solidFill>
              </a:rPr>
              <a:t>例</a:t>
            </a:r>
            <a:r>
              <a:rPr lang="en-US" altLang="zh-CN" sz="2000" kern="0">
                <a:solidFill>
                  <a:srgbClr val="000000"/>
                </a:solidFill>
              </a:rPr>
              <a:t>4.4.2    </a:t>
            </a:r>
            <a:r>
              <a:rPr kumimoji="1" lang="en-US" altLang="zh-CN" sz="2000" i="1" kern="0">
                <a:solidFill>
                  <a:srgbClr val="000000"/>
                </a:solidFill>
                <a:latin typeface="Times New Roman" pitchFamily="18" charset="0"/>
                <a:ea typeface="华康简宋" charset="-122"/>
              </a:rPr>
              <a:t>V</a:t>
            </a:r>
            <a:r>
              <a:rPr kumimoji="1" lang="en-US" altLang="zh-CN" sz="2000" kern="0" baseline="-30000">
                <a:solidFill>
                  <a:srgbClr val="000000"/>
                </a:solidFill>
                <a:latin typeface="Times New Roman" pitchFamily="18" charset="0"/>
                <a:ea typeface="华康简宋" charset="-122"/>
              </a:rPr>
              <a:t>TN</a:t>
            </a:r>
            <a:r>
              <a:rPr kumimoji="1" lang="en-US" altLang="zh-CN" sz="2000" kern="0">
                <a:solidFill>
                  <a:srgbClr val="000000"/>
                </a:solidFill>
                <a:latin typeface="Times New Roman" pitchFamily="18" charset="0"/>
              </a:rPr>
              <a:t>=1V</a:t>
            </a:r>
            <a:r>
              <a:rPr kumimoji="1" lang="zh-CN" altLang="en-US" sz="2000" kern="0">
                <a:solidFill>
                  <a:srgbClr val="000000"/>
                </a:solidFill>
                <a:latin typeface="Times New Roman" pitchFamily="18" charset="0"/>
              </a:rPr>
              <a:t>，</a:t>
            </a:r>
            <a:r>
              <a:rPr lang="en-US" altLang="zh-CN" sz="2000" i="1" kern="0">
                <a:solidFill>
                  <a:srgbClr val="000000"/>
                </a:solidFill>
                <a:latin typeface="Times New Roman" pitchFamily="18" charset="0"/>
              </a:rPr>
              <a:t>K</a:t>
            </a:r>
            <a:r>
              <a:rPr kumimoji="1" lang="en-US" altLang="zh-CN" sz="2000" kern="0" baseline="-30000">
                <a:solidFill>
                  <a:srgbClr val="000000"/>
                </a:solidFill>
                <a:latin typeface="Times New Roman" pitchFamily="18" charset="0"/>
                <a:ea typeface="华康简宋" charset="-122"/>
              </a:rPr>
              <a:t>n</a:t>
            </a:r>
            <a:r>
              <a:rPr kumimoji="1" lang="en-US" altLang="zh-CN" sz="2000" kern="0">
                <a:solidFill>
                  <a:srgbClr val="000000"/>
                </a:solidFill>
                <a:latin typeface="Times New Roman" pitchFamily="18" charset="0"/>
              </a:rPr>
              <a:t>=0.5mA/V</a:t>
            </a:r>
            <a:r>
              <a:rPr kumimoji="1" lang="en-US" altLang="zh-CN" sz="2000" kern="0" baseline="30000">
                <a:solidFill>
                  <a:srgbClr val="000000"/>
                </a:solidFill>
                <a:latin typeface="Times New Roman" pitchFamily="18" charset="0"/>
              </a:rPr>
              <a:t>2</a:t>
            </a:r>
            <a:r>
              <a:rPr kumimoji="1" lang="zh-CN" altLang="en-US" sz="2000" kern="0">
                <a:solidFill>
                  <a:srgbClr val="000000"/>
                </a:solidFill>
                <a:latin typeface="Times New Roman" pitchFamily="18" charset="0"/>
              </a:rPr>
              <a:t>，</a:t>
            </a:r>
            <a:r>
              <a:rPr kumimoji="1" lang="zh-CN" altLang="en-US" sz="2000" i="1" kern="0">
                <a:solidFill>
                  <a:srgbClr val="000000"/>
                </a:solidFill>
                <a:latin typeface="Times New Roman" pitchFamily="18" charset="0"/>
                <a:sym typeface="Symbol" pitchFamily="18" charset="2"/>
              </a:rPr>
              <a:t></a:t>
            </a:r>
            <a:r>
              <a:rPr kumimoji="1" lang="en-US" altLang="zh-CN" sz="2000" kern="0">
                <a:solidFill>
                  <a:srgbClr val="000000"/>
                </a:solidFill>
                <a:latin typeface="Times New Roman" pitchFamily="18" charset="0"/>
              </a:rPr>
              <a:t>=0</a:t>
            </a:r>
            <a:r>
              <a:rPr kumimoji="1" lang="zh-CN" altLang="en-US" sz="2000" kern="0">
                <a:solidFill>
                  <a:srgbClr val="000000"/>
                </a:solidFill>
                <a:latin typeface="Times New Roman" pitchFamily="18" charset="0"/>
              </a:rPr>
              <a:t>，</a:t>
            </a:r>
            <a:r>
              <a:rPr kumimoji="1" lang="en-US" altLang="zh-CN" sz="2000" i="1" kern="0">
                <a:solidFill>
                  <a:srgbClr val="000000"/>
                </a:solidFill>
                <a:latin typeface="Times New Roman" pitchFamily="18" charset="0"/>
                <a:ea typeface="华康简宋" charset="-122"/>
              </a:rPr>
              <a:t>V</a:t>
            </a:r>
            <a:r>
              <a:rPr kumimoji="1" lang="en-US" altLang="zh-CN" sz="2000" kern="0" baseline="-30000">
                <a:solidFill>
                  <a:srgbClr val="000000"/>
                </a:solidFill>
                <a:latin typeface="Times New Roman" pitchFamily="18" charset="0"/>
                <a:ea typeface="华康简宋" charset="-122"/>
              </a:rPr>
              <a:t>DD</a:t>
            </a:r>
            <a:r>
              <a:rPr kumimoji="1" lang="en-US" altLang="zh-CN" sz="2000" kern="0">
                <a:solidFill>
                  <a:srgbClr val="000000"/>
                </a:solidFill>
                <a:latin typeface="Times New Roman" pitchFamily="18" charset="0"/>
              </a:rPr>
              <a:t>=</a:t>
            </a:r>
            <a:r>
              <a:rPr kumimoji="1" lang="en-US" altLang="zh-CN" sz="2000" i="1" kern="0">
                <a:solidFill>
                  <a:srgbClr val="000000"/>
                </a:solidFill>
                <a:latin typeface="Times New Roman" pitchFamily="18" charset="0"/>
                <a:ea typeface="华康简宋" charset="-122"/>
              </a:rPr>
              <a:t>V</a:t>
            </a:r>
            <a:r>
              <a:rPr kumimoji="1" lang="en-US" altLang="zh-CN" sz="2000" kern="0" baseline="-30000">
                <a:solidFill>
                  <a:srgbClr val="000000"/>
                </a:solidFill>
                <a:latin typeface="Times New Roman" pitchFamily="18" charset="0"/>
                <a:ea typeface="华康简宋" charset="-122"/>
              </a:rPr>
              <a:t>SS</a:t>
            </a:r>
            <a:r>
              <a:rPr kumimoji="1" lang="en-US" altLang="zh-CN" sz="2000" kern="0">
                <a:solidFill>
                  <a:srgbClr val="000000"/>
                </a:solidFill>
                <a:latin typeface="Times New Roman" pitchFamily="18" charset="0"/>
              </a:rPr>
              <a:t>=5V</a:t>
            </a:r>
            <a:r>
              <a:rPr kumimoji="1" lang="zh-CN" altLang="en-US" sz="2000" kern="0">
                <a:solidFill>
                  <a:srgbClr val="000000"/>
                </a:solidFill>
                <a:latin typeface="Times New Roman" pitchFamily="18" charset="0"/>
              </a:rPr>
              <a:t>， </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d</a:t>
            </a:r>
            <a:r>
              <a:rPr kumimoji="1" lang="en-US" altLang="zh-CN" sz="2000" kern="0">
                <a:solidFill>
                  <a:srgbClr val="000000"/>
                </a:solidFill>
                <a:latin typeface="Times New Roman" pitchFamily="18" charset="0"/>
              </a:rPr>
              <a:t>=10k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 </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s</a:t>
            </a:r>
            <a:r>
              <a:rPr kumimoji="1" lang="en-US" altLang="zh-CN" sz="2000" kern="0">
                <a:solidFill>
                  <a:srgbClr val="000000"/>
                </a:solidFill>
                <a:latin typeface="Times New Roman" pitchFamily="18" charset="0"/>
              </a:rPr>
              <a:t>=0.5k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 </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si</a:t>
            </a:r>
            <a:r>
              <a:rPr kumimoji="1" lang="en-US" altLang="zh-CN" sz="2000" kern="0">
                <a:solidFill>
                  <a:srgbClr val="000000"/>
                </a:solidFill>
                <a:latin typeface="Times New Roman" pitchFamily="18" charset="0"/>
              </a:rPr>
              <a:t>=4k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g1</a:t>
            </a:r>
            <a:r>
              <a:rPr kumimoji="1" lang="en-US" altLang="zh-CN" sz="2000" kern="0">
                <a:solidFill>
                  <a:srgbClr val="000000"/>
                </a:solidFill>
                <a:latin typeface="Times New Roman" pitchFamily="18" charset="0"/>
              </a:rPr>
              <a:t>=150k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 </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g2</a:t>
            </a:r>
            <a:r>
              <a:rPr kumimoji="1" lang="en-US" altLang="zh-CN" sz="2000" kern="0">
                <a:solidFill>
                  <a:srgbClr val="000000"/>
                </a:solidFill>
                <a:latin typeface="Times New Roman" pitchFamily="18" charset="0"/>
              </a:rPr>
              <a:t>=47k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，确定静态工作点，求动态指标。</a:t>
            </a:r>
          </a:p>
        </p:txBody>
      </p:sp>
      <p:sp>
        <p:nvSpPr>
          <p:cNvPr id="15" name="Rectangle 5"/>
          <p:cNvSpPr>
            <a:spLocks noChangeArrowheads="1"/>
          </p:cNvSpPr>
          <p:nvPr/>
        </p:nvSpPr>
        <p:spPr bwMode="auto">
          <a:xfrm>
            <a:off x="503238" y="1484313"/>
            <a:ext cx="3132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defRPr/>
            </a:pPr>
            <a:r>
              <a:rPr lang="zh-CN" altLang="en-US" sz="2000" kern="0">
                <a:solidFill>
                  <a:srgbClr val="000000"/>
                </a:solidFill>
              </a:rPr>
              <a:t>解：（</a:t>
            </a:r>
            <a:r>
              <a:rPr lang="en-US" altLang="zh-CN" sz="2000" kern="0">
                <a:solidFill>
                  <a:srgbClr val="000000"/>
                </a:solidFill>
              </a:rPr>
              <a:t>2</a:t>
            </a:r>
            <a:r>
              <a:rPr lang="zh-CN" altLang="en-US" sz="2000" kern="0">
                <a:solidFill>
                  <a:srgbClr val="000000"/>
                </a:solidFill>
              </a:rPr>
              <a:t>）动态指标</a:t>
            </a:r>
          </a:p>
        </p:txBody>
      </p:sp>
      <p:sp>
        <p:nvSpPr>
          <p:cNvPr id="16" name="Rectangle 13"/>
          <p:cNvSpPr>
            <a:spLocks noChangeArrowheads="1"/>
          </p:cNvSpPr>
          <p:nvPr/>
        </p:nvSpPr>
        <p:spPr bwMode="auto">
          <a:xfrm>
            <a:off x="719138" y="1916113"/>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000" kern="0">
                <a:solidFill>
                  <a:srgbClr val="000000"/>
                </a:solidFill>
              </a:rPr>
              <a:t>输出电阻</a:t>
            </a:r>
          </a:p>
        </p:txBody>
      </p:sp>
      <p:sp>
        <p:nvSpPr>
          <p:cNvPr id="17" name="Text Box 21"/>
          <p:cNvSpPr txBox="1">
            <a:spLocks noChangeArrowheads="1"/>
          </p:cNvSpPr>
          <p:nvPr/>
        </p:nvSpPr>
        <p:spPr bwMode="auto">
          <a:xfrm>
            <a:off x="587375" y="2276475"/>
            <a:ext cx="34083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en-US" altLang="zh-CN" sz="2000" b="1">
                <a:solidFill>
                  <a:srgbClr val="000000"/>
                </a:solidFill>
                <a:latin typeface="Times New Roman" panose="02020603050405020304" pitchFamily="18" charset="0"/>
                <a:ea typeface="楷体_GB2312" pitchFamily="49" charset="-122"/>
              </a:rPr>
              <a:t>        </a:t>
            </a:r>
            <a:r>
              <a:rPr kumimoji="1" lang="zh-CN" altLang="en-US" sz="2000" b="1">
                <a:solidFill>
                  <a:srgbClr val="000000"/>
                </a:solidFill>
                <a:latin typeface="Times New Roman" panose="02020603050405020304" pitchFamily="18" charset="0"/>
                <a:ea typeface="楷体_GB2312" pitchFamily="49" charset="-122"/>
              </a:rPr>
              <a:t>为便于分析，先考虑</a:t>
            </a:r>
            <a:r>
              <a:rPr kumimoji="1" lang="zh-CN" altLang="en-US" sz="2000" b="1" i="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a:solidFill>
                  <a:srgbClr val="000000"/>
                </a:solidFill>
                <a:latin typeface="Times New Roman" panose="02020603050405020304" pitchFamily="18" charset="0"/>
                <a:ea typeface="楷体_GB2312" pitchFamily="49" charset="-122"/>
              </a:rPr>
              <a:t>0</a:t>
            </a:r>
            <a:r>
              <a:rPr kumimoji="1" lang="zh-CN" altLang="en-US" sz="2000" b="1">
                <a:solidFill>
                  <a:srgbClr val="000000"/>
                </a:solidFill>
                <a:latin typeface="Times New Roman" panose="02020603050405020304" pitchFamily="18" charset="0"/>
                <a:ea typeface="楷体_GB2312" pitchFamily="49" charset="-122"/>
              </a:rPr>
              <a:t>时的情况</a:t>
            </a:r>
          </a:p>
        </p:txBody>
      </p:sp>
      <p:graphicFrame>
        <p:nvGraphicFramePr>
          <p:cNvPr id="84999" name="Object 38"/>
          <p:cNvGraphicFramePr>
            <a:graphicFrameLocks noChangeAspect="1"/>
          </p:cNvGraphicFramePr>
          <p:nvPr/>
        </p:nvGraphicFramePr>
        <p:xfrm>
          <a:off x="4895850" y="1125538"/>
          <a:ext cx="3840163" cy="3205162"/>
        </p:xfrm>
        <a:graphic>
          <a:graphicData uri="http://schemas.openxmlformats.org/presentationml/2006/ole">
            <mc:AlternateContent xmlns:mc="http://schemas.openxmlformats.org/markup-compatibility/2006">
              <mc:Choice xmlns:v="urn:schemas-microsoft-com:vml" Requires="v">
                <p:oleObj spid="_x0000_s62468" name="图片" r:id="rId3" imgW="2133515" imgH="1780197" progId="Word.Picture.8">
                  <p:embed/>
                </p:oleObj>
              </mc:Choice>
              <mc:Fallback>
                <p:oleObj name="图片" r:id="rId3" imgW="2133515" imgH="1780197" progId="Word.Picture.8">
                  <p:embed/>
                  <p:pic>
                    <p:nvPicPr>
                      <p:cNvPr id="84999" name="Object 3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5850" y="1125538"/>
                        <a:ext cx="3840163" cy="320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6917932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trips(downRight)">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0163" y="61913"/>
            <a:ext cx="754062" cy="5032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2" name="Rectangle 4"/>
          <p:cNvSpPr>
            <a:spLocks noChangeArrowheads="1"/>
          </p:cNvSpPr>
          <p:nvPr/>
        </p:nvSpPr>
        <p:spPr bwMode="auto">
          <a:xfrm>
            <a:off x="468313" y="115888"/>
            <a:ext cx="8196262" cy="13731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40000"/>
              </a:lnSpc>
              <a:defRPr/>
            </a:pPr>
            <a:r>
              <a:rPr lang="zh-CN" altLang="en-US" sz="2000" kern="0">
                <a:solidFill>
                  <a:srgbClr val="000000"/>
                </a:solidFill>
              </a:rPr>
              <a:t>例</a:t>
            </a:r>
            <a:r>
              <a:rPr lang="en-US" altLang="zh-CN" sz="2000" kern="0">
                <a:solidFill>
                  <a:srgbClr val="000000"/>
                </a:solidFill>
              </a:rPr>
              <a:t>4.4.2    </a:t>
            </a:r>
            <a:r>
              <a:rPr kumimoji="1" lang="en-US" altLang="zh-CN" sz="2000" i="1" kern="0">
                <a:solidFill>
                  <a:srgbClr val="000000"/>
                </a:solidFill>
                <a:latin typeface="Times New Roman" pitchFamily="18" charset="0"/>
                <a:ea typeface="华康简宋" charset="-122"/>
              </a:rPr>
              <a:t>V</a:t>
            </a:r>
            <a:r>
              <a:rPr kumimoji="1" lang="en-US" altLang="zh-CN" sz="2000" kern="0" baseline="-30000">
                <a:solidFill>
                  <a:srgbClr val="000000"/>
                </a:solidFill>
                <a:latin typeface="Times New Roman" pitchFamily="18" charset="0"/>
                <a:ea typeface="华康简宋" charset="-122"/>
              </a:rPr>
              <a:t>TN</a:t>
            </a:r>
            <a:r>
              <a:rPr kumimoji="1" lang="en-US" altLang="zh-CN" sz="2000" kern="0">
                <a:solidFill>
                  <a:srgbClr val="000000"/>
                </a:solidFill>
                <a:latin typeface="Times New Roman" pitchFamily="18" charset="0"/>
              </a:rPr>
              <a:t>=1V</a:t>
            </a:r>
            <a:r>
              <a:rPr kumimoji="1" lang="zh-CN" altLang="en-US" sz="2000" kern="0">
                <a:solidFill>
                  <a:srgbClr val="000000"/>
                </a:solidFill>
                <a:latin typeface="Times New Roman" pitchFamily="18" charset="0"/>
              </a:rPr>
              <a:t>，</a:t>
            </a:r>
            <a:r>
              <a:rPr lang="en-US" altLang="zh-CN" sz="2000" i="1" kern="0">
                <a:solidFill>
                  <a:srgbClr val="000000"/>
                </a:solidFill>
                <a:latin typeface="Times New Roman" pitchFamily="18" charset="0"/>
              </a:rPr>
              <a:t>K</a:t>
            </a:r>
            <a:r>
              <a:rPr kumimoji="1" lang="en-US" altLang="zh-CN" sz="2000" kern="0" baseline="-30000">
                <a:solidFill>
                  <a:srgbClr val="000000"/>
                </a:solidFill>
                <a:latin typeface="Times New Roman" pitchFamily="18" charset="0"/>
                <a:ea typeface="华康简宋" charset="-122"/>
              </a:rPr>
              <a:t>n</a:t>
            </a:r>
            <a:r>
              <a:rPr kumimoji="1" lang="en-US" altLang="zh-CN" sz="2000" kern="0">
                <a:solidFill>
                  <a:srgbClr val="000000"/>
                </a:solidFill>
                <a:latin typeface="Times New Roman" pitchFamily="18" charset="0"/>
              </a:rPr>
              <a:t>=0.5mA/V</a:t>
            </a:r>
            <a:r>
              <a:rPr kumimoji="1" lang="en-US" altLang="zh-CN" sz="2000" kern="0" baseline="30000">
                <a:solidFill>
                  <a:srgbClr val="000000"/>
                </a:solidFill>
                <a:latin typeface="Times New Roman" pitchFamily="18" charset="0"/>
              </a:rPr>
              <a:t>2</a:t>
            </a:r>
            <a:r>
              <a:rPr kumimoji="1" lang="zh-CN" altLang="en-US" sz="2000" kern="0">
                <a:solidFill>
                  <a:srgbClr val="000000"/>
                </a:solidFill>
                <a:latin typeface="Times New Roman" pitchFamily="18" charset="0"/>
              </a:rPr>
              <a:t>，</a:t>
            </a:r>
            <a:r>
              <a:rPr kumimoji="1" lang="zh-CN" altLang="en-US" sz="2000" i="1" kern="0">
                <a:solidFill>
                  <a:srgbClr val="000000"/>
                </a:solidFill>
                <a:latin typeface="Times New Roman" pitchFamily="18" charset="0"/>
                <a:sym typeface="Symbol" pitchFamily="18" charset="2"/>
              </a:rPr>
              <a:t></a:t>
            </a:r>
            <a:r>
              <a:rPr kumimoji="1" lang="en-US" altLang="zh-CN" sz="2000" kern="0">
                <a:solidFill>
                  <a:srgbClr val="000000"/>
                </a:solidFill>
                <a:latin typeface="Times New Roman" pitchFamily="18" charset="0"/>
              </a:rPr>
              <a:t>=0</a:t>
            </a:r>
            <a:r>
              <a:rPr kumimoji="1" lang="zh-CN" altLang="en-US" sz="2000" kern="0">
                <a:solidFill>
                  <a:srgbClr val="000000"/>
                </a:solidFill>
                <a:latin typeface="Times New Roman" pitchFamily="18" charset="0"/>
              </a:rPr>
              <a:t>，</a:t>
            </a:r>
            <a:r>
              <a:rPr kumimoji="1" lang="en-US" altLang="zh-CN" sz="2000" i="1" kern="0">
                <a:solidFill>
                  <a:srgbClr val="000000"/>
                </a:solidFill>
                <a:latin typeface="Times New Roman" pitchFamily="18" charset="0"/>
                <a:ea typeface="华康简宋" charset="-122"/>
              </a:rPr>
              <a:t>V</a:t>
            </a:r>
            <a:r>
              <a:rPr kumimoji="1" lang="en-US" altLang="zh-CN" sz="2000" kern="0" baseline="-30000">
                <a:solidFill>
                  <a:srgbClr val="000000"/>
                </a:solidFill>
                <a:latin typeface="Times New Roman" pitchFamily="18" charset="0"/>
                <a:ea typeface="华康简宋" charset="-122"/>
              </a:rPr>
              <a:t>DD</a:t>
            </a:r>
            <a:r>
              <a:rPr kumimoji="1" lang="en-US" altLang="zh-CN" sz="2000" kern="0">
                <a:solidFill>
                  <a:srgbClr val="000000"/>
                </a:solidFill>
                <a:latin typeface="Times New Roman" pitchFamily="18" charset="0"/>
              </a:rPr>
              <a:t>=</a:t>
            </a:r>
            <a:r>
              <a:rPr kumimoji="1" lang="en-US" altLang="zh-CN" sz="2000" i="1" kern="0">
                <a:solidFill>
                  <a:srgbClr val="000000"/>
                </a:solidFill>
                <a:latin typeface="Times New Roman" pitchFamily="18" charset="0"/>
                <a:ea typeface="华康简宋" charset="-122"/>
              </a:rPr>
              <a:t>V</a:t>
            </a:r>
            <a:r>
              <a:rPr kumimoji="1" lang="en-US" altLang="zh-CN" sz="2000" kern="0" baseline="-30000">
                <a:solidFill>
                  <a:srgbClr val="000000"/>
                </a:solidFill>
                <a:latin typeface="Times New Roman" pitchFamily="18" charset="0"/>
                <a:ea typeface="华康简宋" charset="-122"/>
              </a:rPr>
              <a:t>SS</a:t>
            </a:r>
            <a:r>
              <a:rPr kumimoji="1" lang="en-US" altLang="zh-CN" sz="2000" kern="0">
                <a:solidFill>
                  <a:srgbClr val="000000"/>
                </a:solidFill>
                <a:latin typeface="Times New Roman" pitchFamily="18" charset="0"/>
              </a:rPr>
              <a:t>=5V</a:t>
            </a:r>
            <a:r>
              <a:rPr kumimoji="1" lang="zh-CN" altLang="en-US" sz="2000" kern="0">
                <a:solidFill>
                  <a:srgbClr val="000000"/>
                </a:solidFill>
                <a:latin typeface="Times New Roman" pitchFamily="18" charset="0"/>
              </a:rPr>
              <a:t>， </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d</a:t>
            </a:r>
            <a:r>
              <a:rPr kumimoji="1" lang="en-US" altLang="zh-CN" sz="2000" kern="0">
                <a:solidFill>
                  <a:srgbClr val="000000"/>
                </a:solidFill>
                <a:latin typeface="Times New Roman" pitchFamily="18" charset="0"/>
              </a:rPr>
              <a:t>=10k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 </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s</a:t>
            </a:r>
            <a:r>
              <a:rPr kumimoji="1" lang="en-US" altLang="zh-CN" sz="2000" kern="0">
                <a:solidFill>
                  <a:srgbClr val="000000"/>
                </a:solidFill>
                <a:latin typeface="Times New Roman" pitchFamily="18" charset="0"/>
              </a:rPr>
              <a:t>=0.5k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 </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si</a:t>
            </a:r>
            <a:r>
              <a:rPr kumimoji="1" lang="en-US" altLang="zh-CN" sz="2000" kern="0">
                <a:solidFill>
                  <a:srgbClr val="000000"/>
                </a:solidFill>
                <a:latin typeface="Times New Roman" pitchFamily="18" charset="0"/>
              </a:rPr>
              <a:t>=4k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g1</a:t>
            </a:r>
            <a:r>
              <a:rPr kumimoji="1" lang="en-US" altLang="zh-CN" sz="2000" kern="0">
                <a:solidFill>
                  <a:srgbClr val="000000"/>
                </a:solidFill>
                <a:latin typeface="Times New Roman" pitchFamily="18" charset="0"/>
              </a:rPr>
              <a:t>=150k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 </a:t>
            </a:r>
            <a:r>
              <a:rPr kumimoji="1" lang="en-US" altLang="zh-CN" sz="2000" i="1" kern="0">
                <a:solidFill>
                  <a:srgbClr val="000000"/>
                </a:solidFill>
                <a:latin typeface="Times New Roman" pitchFamily="18" charset="0"/>
                <a:ea typeface="华康简宋" charset="-122"/>
              </a:rPr>
              <a:t>R</a:t>
            </a:r>
            <a:r>
              <a:rPr kumimoji="1" lang="en-US" altLang="zh-CN" sz="2000" kern="0" baseline="-30000">
                <a:solidFill>
                  <a:srgbClr val="000000"/>
                </a:solidFill>
                <a:latin typeface="Times New Roman" pitchFamily="18" charset="0"/>
                <a:ea typeface="华康简宋" charset="-122"/>
              </a:rPr>
              <a:t>g2</a:t>
            </a:r>
            <a:r>
              <a:rPr kumimoji="1" lang="en-US" altLang="zh-CN" sz="2000" kern="0">
                <a:solidFill>
                  <a:srgbClr val="000000"/>
                </a:solidFill>
                <a:latin typeface="Times New Roman" pitchFamily="18" charset="0"/>
              </a:rPr>
              <a:t>=47k</a:t>
            </a:r>
            <a:r>
              <a:rPr kumimoji="1" lang="en-US" altLang="zh-CN" sz="2000" kern="0">
                <a:solidFill>
                  <a:srgbClr val="000000"/>
                </a:solidFill>
                <a:latin typeface="Times New Roman" pitchFamily="18" charset="0"/>
                <a:sym typeface="Symbol" pitchFamily="18" charset="2"/>
              </a:rPr>
              <a:t></a:t>
            </a:r>
            <a:r>
              <a:rPr kumimoji="1" lang="zh-CN" altLang="en-US" sz="2000" kern="0">
                <a:solidFill>
                  <a:srgbClr val="000000"/>
                </a:solidFill>
                <a:latin typeface="Times New Roman" pitchFamily="18" charset="0"/>
              </a:rPr>
              <a:t>，确定静态工作点，求动态指标。</a:t>
            </a:r>
          </a:p>
        </p:txBody>
      </p:sp>
      <p:sp>
        <p:nvSpPr>
          <p:cNvPr id="43" name="Rectangle 5"/>
          <p:cNvSpPr>
            <a:spLocks noChangeArrowheads="1"/>
          </p:cNvSpPr>
          <p:nvPr/>
        </p:nvSpPr>
        <p:spPr bwMode="auto">
          <a:xfrm>
            <a:off x="503238" y="1484313"/>
            <a:ext cx="3132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20000"/>
              </a:lnSpc>
              <a:defRPr/>
            </a:pPr>
            <a:r>
              <a:rPr lang="zh-CN" altLang="en-US" sz="2000" kern="0">
                <a:solidFill>
                  <a:srgbClr val="000000"/>
                </a:solidFill>
              </a:rPr>
              <a:t>解：（</a:t>
            </a:r>
            <a:r>
              <a:rPr lang="en-US" altLang="zh-CN" sz="2000" kern="0">
                <a:solidFill>
                  <a:srgbClr val="000000"/>
                </a:solidFill>
              </a:rPr>
              <a:t>2</a:t>
            </a:r>
            <a:r>
              <a:rPr lang="zh-CN" altLang="en-US" sz="2000" kern="0">
                <a:solidFill>
                  <a:srgbClr val="000000"/>
                </a:solidFill>
              </a:rPr>
              <a:t>）动态指标</a:t>
            </a:r>
          </a:p>
        </p:txBody>
      </p:sp>
      <p:graphicFrame>
        <p:nvGraphicFramePr>
          <p:cNvPr id="44" name="Object 6"/>
          <p:cNvGraphicFramePr>
            <a:graphicFrameLocks noChangeAspect="1"/>
          </p:cNvGraphicFramePr>
          <p:nvPr/>
        </p:nvGraphicFramePr>
        <p:xfrm>
          <a:off x="971550" y="3681413"/>
          <a:ext cx="2698750" cy="409575"/>
        </p:xfrm>
        <a:graphic>
          <a:graphicData uri="http://schemas.openxmlformats.org/presentationml/2006/ole">
            <mc:AlternateContent xmlns:mc="http://schemas.openxmlformats.org/markup-compatibility/2006">
              <mc:Choice xmlns:v="urn:schemas-microsoft-com:vml" Requires="v">
                <p:oleObj spid="_x0000_s63506" name="公式" r:id="rId3" imgW="1587500" imgH="241300" progId="Equation.3">
                  <p:embed/>
                </p:oleObj>
              </mc:Choice>
              <mc:Fallback>
                <p:oleObj name="公式" r:id="rId3" imgW="1587500" imgH="241300" progId="Equation.3">
                  <p:embed/>
                  <p:pic>
                    <p:nvPicPr>
                      <p:cNvPr id="44"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550" y="3681413"/>
                        <a:ext cx="269875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5" name="Object 7"/>
          <p:cNvGraphicFramePr>
            <a:graphicFrameLocks noChangeAspect="1"/>
          </p:cNvGraphicFramePr>
          <p:nvPr/>
        </p:nvGraphicFramePr>
        <p:xfrm>
          <a:off x="971550" y="3176588"/>
          <a:ext cx="1230313" cy="409575"/>
        </p:xfrm>
        <a:graphic>
          <a:graphicData uri="http://schemas.openxmlformats.org/presentationml/2006/ole">
            <mc:AlternateContent xmlns:mc="http://schemas.openxmlformats.org/markup-compatibility/2006">
              <mc:Choice xmlns:v="urn:schemas-microsoft-com:vml" Requires="v">
                <p:oleObj spid="_x0000_s63507" name="公式" r:id="rId5" imgW="723586" imgH="241195" progId="Equation.3">
                  <p:embed/>
                </p:oleObj>
              </mc:Choice>
              <mc:Fallback>
                <p:oleObj name="公式" r:id="rId5" imgW="723586" imgH="241195" progId="Equation.3">
                  <p:embed/>
                  <p:pic>
                    <p:nvPicPr>
                      <p:cNvPr id="45"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1550" y="3176588"/>
                        <a:ext cx="123031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6" name="Rectangle 8"/>
          <p:cNvSpPr>
            <a:spLocks noChangeArrowheads="1"/>
          </p:cNvSpPr>
          <p:nvPr/>
        </p:nvSpPr>
        <p:spPr bwMode="auto">
          <a:xfrm>
            <a:off x="719138" y="1916113"/>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000" kern="0">
                <a:solidFill>
                  <a:srgbClr val="000000"/>
                </a:solidFill>
              </a:rPr>
              <a:t>输出电阻</a:t>
            </a:r>
          </a:p>
        </p:txBody>
      </p:sp>
      <p:graphicFrame>
        <p:nvGraphicFramePr>
          <p:cNvPr id="47" name="Object 9"/>
          <p:cNvGraphicFramePr>
            <a:graphicFrameLocks noChangeAspect="1"/>
          </p:cNvGraphicFramePr>
          <p:nvPr/>
        </p:nvGraphicFramePr>
        <p:xfrm>
          <a:off x="4141788" y="5151438"/>
          <a:ext cx="1938337" cy="388937"/>
        </p:xfrm>
        <a:graphic>
          <a:graphicData uri="http://schemas.openxmlformats.org/presentationml/2006/ole">
            <mc:AlternateContent xmlns:mc="http://schemas.openxmlformats.org/markup-compatibility/2006">
              <mc:Choice xmlns:v="urn:schemas-microsoft-com:vml" Requires="v">
                <p:oleObj spid="_x0000_s63508" name="公式" r:id="rId7" imgW="1143000" imgH="228600" progId="Equation.3">
                  <p:embed/>
                </p:oleObj>
              </mc:Choice>
              <mc:Fallback>
                <p:oleObj name="公式" r:id="rId7" imgW="1143000" imgH="228600" progId="Equation.3">
                  <p:embed/>
                  <p:pic>
                    <p:nvPicPr>
                      <p:cNvPr id="47"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41788" y="5151438"/>
                        <a:ext cx="1938337"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8" name="Rectangle 10"/>
          <p:cNvSpPr>
            <a:spLocks noChangeArrowheads="1"/>
          </p:cNvSpPr>
          <p:nvPr/>
        </p:nvSpPr>
        <p:spPr bwMode="auto">
          <a:xfrm>
            <a:off x="4468813" y="4371975"/>
            <a:ext cx="5715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&gt;</a:t>
            </a:r>
            <a:r>
              <a:rPr lang="en-US" altLang="zh-CN" sz="2000" b="1">
                <a:solidFill>
                  <a:srgbClr val="000000"/>
                </a:solidFill>
                <a:latin typeface="Times New Roman" panose="02020603050405020304" pitchFamily="18" charset="0"/>
                <a:ea typeface="楷体_GB2312" pitchFamily="49" charset="-122"/>
              </a:rPr>
              <a:t> </a:t>
            </a: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ds</a:t>
            </a:r>
            <a:endParaRPr lang="en-US" altLang="zh-CN" sz="2000" b="1" baseline="-25000">
              <a:solidFill>
                <a:srgbClr val="000000"/>
              </a:solidFill>
              <a:latin typeface="Times New Roman" panose="02020603050405020304" pitchFamily="18" charset="0"/>
              <a:ea typeface="楷体_GB2312" pitchFamily="49" charset="-122"/>
              <a:sym typeface="Symbol" panose="05050102010706020507" pitchFamily="18" charset="2"/>
            </a:endParaRPr>
          </a:p>
        </p:txBody>
      </p:sp>
      <p:graphicFrame>
        <p:nvGraphicFramePr>
          <p:cNvPr id="86026" name="Object 11"/>
          <p:cNvGraphicFramePr>
            <a:graphicFrameLocks noChangeAspect="1"/>
          </p:cNvGraphicFramePr>
          <p:nvPr/>
        </p:nvGraphicFramePr>
        <p:xfrm>
          <a:off x="4519613" y="1116013"/>
          <a:ext cx="4408487" cy="3225800"/>
        </p:xfrm>
        <a:graphic>
          <a:graphicData uri="http://schemas.openxmlformats.org/presentationml/2006/ole">
            <mc:AlternateContent xmlns:mc="http://schemas.openxmlformats.org/markup-compatibility/2006">
              <mc:Choice xmlns:v="urn:schemas-microsoft-com:vml" Requires="v">
                <p:oleObj spid="_x0000_s63509" name="图片" r:id="rId9" imgW="2447818" imgH="1789553" progId="Word.Picture.8">
                  <p:embed/>
                </p:oleObj>
              </mc:Choice>
              <mc:Fallback>
                <p:oleObj name="图片" r:id="rId9" imgW="2447818" imgH="1789553" progId="Word.Picture.8">
                  <p:embed/>
                  <p:pic>
                    <p:nvPicPr>
                      <p:cNvPr id="86026" name="Object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19613" y="1116013"/>
                        <a:ext cx="4408487" cy="322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6027" name="Text Box 12"/>
          <p:cNvSpPr txBox="1">
            <a:spLocks noChangeArrowheads="1"/>
          </p:cNvSpPr>
          <p:nvPr/>
        </p:nvSpPr>
        <p:spPr bwMode="auto">
          <a:xfrm>
            <a:off x="587375" y="2276475"/>
            <a:ext cx="34083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en-US" altLang="zh-CN" sz="2000" b="1">
                <a:solidFill>
                  <a:srgbClr val="000000"/>
                </a:solidFill>
                <a:latin typeface="Times New Roman" panose="02020603050405020304" pitchFamily="18" charset="0"/>
                <a:ea typeface="楷体_GB2312" pitchFamily="49" charset="-122"/>
              </a:rPr>
              <a:t>        </a:t>
            </a:r>
            <a:r>
              <a:rPr kumimoji="1" lang="zh-CN" altLang="en-US" sz="2000" b="1">
                <a:solidFill>
                  <a:srgbClr val="000000"/>
                </a:solidFill>
                <a:latin typeface="Times New Roman" panose="02020603050405020304" pitchFamily="18" charset="0"/>
                <a:ea typeface="楷体_GB2312" pitchFamily="49" charset="-122"/>
              </a:rPr>
              <a:t>为便于分析，先考虑</a:t>
            </a:r>
            <a:r>
              <a:rPr kumimoji="1" lang="zh-CN" altLang="en-US" sz="2000" b="1" i="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a:solidFill>
                  <a:srgbClr val="000000"/>
                </a:solidFill>
                <a:latin typeface="Times New Roman" panose="02020603050405020304" pitchFamily="18" charset="0"/>
                <a:ea typeface="楷体_GB2312" pitchFamily="49" charset="-122"/>
              </a:rPr>
              <a:t>0</a:t>
            </a:r>
            <a:r>
              <a:rPr kumimoji="1" lang="zh-CN" altLang="en-US" sz="2000" b="1">
                <a:solidFill>
                  <a:srgbClr val="000000"/>
                </a:solidFill>
                <a:latin typeface="Times New Roman" panose="02020603050405020304" pitchFamily="18" charset="0"/>
                <a:ea typeface="楷体_GB2312" pitchFamily="49" charset="-122"/>
              </a:rPr>
              <a:t>时的情况</a:t>
            </a:r>
          </a:p>
        </p:txBody>
      </p:sp>
      <p:grpSp>
        <p:nvGrpSpPr>
          <p:cNvPr id="51" name="Group 13"/>
          <p:cNvGrpSpPr>
            <a:grpSpLocks/>
          </p:cNvGrpSpPr>
          <p:nvPr/>
        </p:nvGrpSpPr>
        <p:grpSpPr bwMode="auto">
          <a:xfrm>
            <a:off x="7461250" y="3322638"/>
            <a:ext cx="381000" cy="1077912"/>
            <a:chOff x="4700" y="2154"/>
            <a:chExt cx="240" cy="679"/>
          </a:xfrm>
        </p:grpSpPr>
        <p:grpSp>
          <p:nvGrpSpPr>
            <p:cNvPr id="86034" name="Group 14"/>
            <p:cNvGrpSpPr>
              <a:grpSpLocks/>
            </p:cNvGrpSpPr>
            <p:nvPr/>
          </p:nvGrpSpPr>
          <p:grpSpPr bwMode="auto">
            <a:xfrm flipH="1">
              <a:off x="4700" y="2154"/>
              <a:ext cx="153" cy="482"/>
              <a:chOff x="8768" y="10494"/>
              <a:chExt cx="204" cy="637"/>
            </a:xfrm>
          </p:grpSpPr>
          <p:sp>
            <p:nvSpPr>
              <p:cNvPr id="54" name="Freeform 15"/>
              <p:cNvSpPr>
                <a:spLocks/>
              </p:cNvSpPr>
              <p:nvPr/>
            </p:nvSpPr>
            <p:spPr bwMode="auto">
              <a:xfrm rot="-5400000">
                <a:off x="8892" y="10449"/>
                <a:ext cx="34" cy="125"/>
              </a:xfrm>
              <a:custGeom>
                <a:avLst/>
                <a:gdLst>
                  <a:gd name="T0" fmla="*/ 24 w 44"/>
                  <a:gd name="T1" fmla="*/ 160 h 160"/>
                  <a:gd name="T2" fmla="*/ 44 w 44"/>
                  <a:gd name="T3" fmla="*/ 0 h 160"/>
                  <a:gd name="T4" fmla="*/ 0 w 44"/>
                  <a:gd name="T5" fmla="*/ 0 h 160"/>
                  <a:gd name="T6" fmla="*/ 24 w 44"/>
                  <a:gd name="T7" fmla="*/ 160 h 160"/>
                </a:gdLst>
                <a:ahLst/>
                <a:cxnLst>
                  <a:cxn ang="0">
                    <a:pos x="T0" y="T1"/>
                  </a:cxn>
                  <a:cxn ang="0">
                    <a:pos x="T2" y="T3"/>
                  </a:cxn>
                  <a:cxn ang="0">
                    <a:pos x="T4" y="T5"/>
                  </a:cxn>
                  <a:cxn ang="0">
                    <a:pos x="T6" y="T7"/>
                  </a:cxn>
                </a:cxnLst>
                <a:rect l="0" t="0" r="r" b="b"/>
                <a:pathLst>
                  <a:path w="44" h="160">
                    <a:moveTo>
                      <a:pt x="24" y="160"/>
                    </a:moveTo>
                    <a:lnTo>
                      <a:pt x="44" y="0"/>
                    </a:lnTo>
                    <a:lnTo>
                      <a:pt x="0" y="0"/>
                    </a:lnTo>
                    <a:lnTo>
                      <a:pt x="24" y="160"/>
                    </a:lnTo>
                    <a:close/>
                  </a:path>
                </a:pathLst>
              </a:custGeom>
              <a:solidFill>
                <a:srgbClr val="000000"/>
              </a:solidFill>
              <a:ln w="1270">
                <a:solidFill>
                  <a:srgbClr val="000000"/>
                </a:solidFill>
                <a:prstDash val="solid"/>
                <a:round/>
                <a:headEnd/>
                <a:tailEnd/>
              </a:ln>
            </p:spPr>
            <p:txBody>
              <a:bodyPr/>
              <a:lstStyle/>
              <a:p>
                <a:pPr algn="ctr">
                  <a:defRPr/>
                </a:pPr>
                <a:endParaRPr lang="zh-CN" altLang="en-US" b="1" kern="0">
                  <a:solidFill>
                    <a:srgbClr val="000000"/>
                  </a:solidFill>
                  <a:latin typeface="Arial Narrow" pitchFamily="34" charset="0"/>
                  <a:ea typeface="+mn-ea"/>
                </a:endParaRPr>
              </a:p>
            </p:txBody>
          </p:sp>
          <p:sp>
            <p:nvSpPr>
              <p:cNvPr id="55" name="Freeform 16"/>
              <p:cNvSpPr>
                <a:spLocks/>
              </p:cNvSpPr>
              <p:nvPr/>
            </p:nvSpPr>
            <p:spPr bwMode="auto">
              <a:xfrm>
                <a:off x="8768" y="10516"/>
                <a:ext cx="97" cy="615"/>
              </a:xfrm>
              <a:custGeom>
                <a:avLst/>
                <a:gdLst>
                  <a:gd name="T0" fmla="*/ 97 w 97"/>
                  <a:gd name="T1" fmla="*/ 0 h 615"/>
                  <a:gd name="T2" fmla="*/ 0 w 97"/>
                  <a:gd name="T3" fmla="*/ 0 h 615"/>
                  <a:gd name="T4" fmla="*/ 0 w 97"/>
                  <a:gd name="T5" fmla="*/ 615 h 615"/>
                </a:gdLst>
                <a:ahLst/>
                <a:cxnLst>
                  <a:cxn ang="0">
                    <a:pos x="T0" y="T1"/>
                  </a:cxn>
                  <a:cxn ang="0">
                    <a:pos x="T2" y="T3"/>
                  </a:cxn>
                  <a:cxn ang="0">
                    <a:pos x="T4" y="T5"/>
                  </a:cxn>
                </a:cxnLst>
                <a:rect l="0" t="0" r="r" b="b"/>
                <a:pathLst>
                  <a:path w="97" h="615">
                    <a:moveTo>
                      <a:pt x="97" y="0"/>
                    </a:moveTo>
                    <a:lnTo>
                      <a:pt x="0" y="0"/>
                    </a:lnTo>
                    <a:lnTo>
                      <a:pt x="0" y="615"/>
                    </a:lnTo>
                  </a:path>
                </a:pathLst>
              </a:custGeom>
              <a:noFill/>
              <a:ln w="158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algn="ctr">
                  <a:defRPr/>
                </a:pPr>
                <a:endParaRPr lang="zh-CN" altLang="en-US" b="1" kern="0">
                  <a:solidFill>
                    <a:srgbClr val="000000"/>
                  </a:solidFill>
                  <a:latin typeface="Arial Narrow" pitchFamily="34" charset="0"/>
                  <a:ea typeface="+mn-ea"/>
                </a:endParaRPr>
              </a:p>
            </p:txBody>
          </p:sp>
        </p:grpSp>
        <p:graphicFrame>
          <p:nvGraphicFramePr>
            <p:cNvPr id="86035" name="Object 17"/>
            <p:cNvGraphicFramePr>
              <a:graphicFrameLocks noChangeAspect="1"/>
            </p:cNvGraphicFramePr>
            <p:nvPr/>
          </p:nvGraphicFramePr>
          <p:xfrm>
            <a:off x="4750" y="2618"/>
            <a:ext cx="190" cy="215"/>
          </p:xfrm>
          <a:graphic>
            <a:graphicData uri="http://schemas.openxmlformats.org/presentationml/2006/ole">
              <mc:AlternateContent xmlns:mc="http://schemas.openxmlformats.org/markup-compatibility/2006">
                <mc:Choice xmlns:v="urn:schemas-microsoft-com:vml" Requires="v">
                  <p:oleObj spid="_x0000_s63510" name="公式" r:id="rId11" imgW="203112" imgH="228501" progId="Equation.3">
                    <p:embed/>
                  </p:oleObj>
                </mc:Choice>
                <mc:Fallback>
                  <p:oleObj name="公式" r:id="rId11" imgW="203112" imgH="228501" progId="Equation.3">
                    <p:embed/>
                    <p:pic>
                      <p:nvPicPr>
                        <p:cNvPr id="86035" name="Object 1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50" y="2618"/>
                          <a:ext cx="190"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56" name="Object 18"/>
          <p:cNvGraphicFramePr>
            <a:graphicFrameLocks noChangeAspect="1"/>
          </p:cNvGraphicFramePr>
          <p:nvPr/>
        </p:nvGraphicFramePr>
        <p:xfrm>
          <a:off x="971550" y="4156075"/>
          <a:ext cx="3368675" cy="863600"/>
        </p:xfrm>
        <a:graphic>
          <a:graphicData uri="http://schemas.openxmlformats.org/presentationml/2006/ole">
            <mc:AlternateContent xmlns:mc="http://schemas.openxmlformats.org/markup-compatibility/2006">
              <mc:Choice xmlns:v="urn:schemas-microsoft-com:vml" Requires="v">
                <p:oleObj spid="_x0000_s63511" name="公式" r:id="rId13" imgW="1981200" imgH="508000" progId="Equation.3">
                  <p:embed/>
                </p:oleObj>
              </mc:Choice>
              <mc:Fallback>
                <p:oleObj name="公式" r:id="rId13" imgW="1981200" imgH="508000" progId="Equation.3">
                  <p:embed/>
                  <p:pic>
                    <p:nvPicPr>
                      <p:cNvPr id="56" name="Object 1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71550" y="4156075"/>
                        <a:ext cx="33686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7" name="Text Box 19"/>
          <p:cNvSpPr txBox="1">
            <a:spLocks noChangeArrowheads="1"/>
          </p:cNvSpPr>
          <p:nvPr/>
        </p:nvSpPr>
        <p:spPr bwMode="auto">
          <a:xfrm>
            <a:off x="801688" y="5056188"/>
            <a:ext cx="24018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000" b="1">
                <a:solidFill>
                  <a:srgbClr val="000000"/>
                </a:solidFill>
                <a:latin typeface="Times New Roman" panose="02020603050405020304" pitchFamily="18" charset="0"/>
                <a:ea typeface="楷体_GB2312" pitchFamily="49" charset="-122"/>
              </a:rPr>
              <a:t>所以当</a:t>
            </a:r>
            <a:r>
              <a:rPr kumimoji="1" lang="zh-CN" altLang="en-US" sz="2000" b="1" i="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a:solidFill>
                  <a:srgbClr val="000000"/>
                </a:solidFill>
                <a:latin typeface="Times New Roman" panose="02020603050405020304" pitchFamily="18" charset="0"/>
                <a:ea typeface="楷体_GB2312" pitchFamily="49" charset="-122"/>
              </a:rPr>
              <a:t>=0</a:t>
            </a:r>
            <a:r>
              <a:rPr kumimoji="1" lang="zh-CN" altLang="en-US" sz="2000" b="1">
                <a:solidFill>
                  <a:srgbClr val="000000"/>
                </a:solidFill>
                <a:latin typeface="Times New Roman" panose="02020603050405020304" pitchFamily="18" charset="0"/>
                <a:ea typeface="楷体_GB2312" pitchFamily="49" charset="-122"/>
              </a:rPr>
              <a:t>时，</a:t>
            </a:r>
          </a:p>
        </p:txBody>
      </p:sp>
      <p:graphicFrame>
        <p:nvGraphicFramePr>
          <p:cNvPr id="58" name="Object 20"/>
          <p:cNvGraphicFramePr>
            <a:graphicFrameLocks noChangeAspect="1"/>
          </p:cNvGraphicFramePr>
          <p:nvPr/>
        </p:nvGraphicFramePr>
        <p:xfrm>
          <a:off x="2889250" y="5165725"/>
          <a:ext cx="925513" cy="388938"/>
        </p:xfrm>
        <a:graphic>
          <a:graphicData uri="http://schemas.openxmlformats.org/presentationml/2006/ole">
            <mc:AlternateContent xmlns:mc="http://schemas.openxmlformats.org/markup-compatibility/2006">
              <mc:Choice xmlns:v="urn:schemas-microsoft-com:vml" Requires="v">
                <p:oleObj spid="_x0000_s63512" name="公式" r:id="rId15" imgW="545863" imgH="228501" progId="Equation.3">
                  <p:embed/>
                </p:oleObj>
              </mc:Choice>
              <mc:Fallback>
                <p:oleObj name="公式" r:id="rId15" imgW="545863" imgH="228501" progId="Equation.3">
                  <p:embed/>
                  <p:pic>
                    <p:nvPicPr>
                      <p:cNvPr id="58" name="Object 2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89250" y="5165725"/>
                        <a:ext cx="925513"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9" name="Object 21"/>
          <p:cNvGraphicFramePr>
            <a:graphicFrameLocks noChangeAspect="1"/>
          </p:cNvGraphicFramePr>
          <p:nvPr/>
        </p:nvGraphicFramePr>
        <p:xfrm>
          <a:off x="4141788" y="5649913"/>
          <a:ext cx="1938337" cy="388937"/>
        </p:xfrm>
        <a:graphic>
          <a:graphicData uri="http://schemas.openxmlformats.org/presentationml/2006/ole">
            <mc:AlternateContent xmlns:mc="http://schemas.openxmlformats.org/markup-compatibility/2006">
              <mc:Choice xmlns:v="urn:schemas-microsoft-com:vml" Requires="v">
                <p:oleObj spid="_x0000_s63513" name="公式" r:id="rId17" imgW="1143000" imgH="228600" progId="Equation.3">
                  <p:embed/>
                </p:oleObj>
              </mc:Choice>
              <mc:Fallback>
                <p:oleObj name="公式" r:id="rId17" imgW="1143000" imgH="228600" progId="Equation.3">
                  <p:embed/>
                  <p:pic>
                    <p:nvPicPr>
                      <p:cNvPr id="59" name="Object 2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141788" y="5649913"/>
                        <a:ext cx="1938337"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0" name="Text Box 22"/>
          <p:cNvSpPr txBox="1">
            <a:spLocks noChangeArrowheads="1"/>
          </p:cNvSpPr>
          <p:nvPr/>
        </p:nvSpPr>
        <p:spPr bwMode="auto">
          <a:xfrm>
            <a:off x="801688" y="5540375"/>
            <a:ext cx="35734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000" b="1">
                <a:solidFill>
                  <a:srgbClr val="000000"/>
                </a:solidFill>
                <a:latin typeface="Times New Roman" panose="02020603050405020304" pitchFamily="18" charset="0"/>
                <a:ea typeface="楷体_GB2312" pitchFamily="49" charset="-122"/>
              </a:rPr>
              <a:t>当</a:t>
            </a:r>
            <a:r>
              <a:rPr kumimoji="1" lang="zh-CN" altLang="en-US" sz="2000" b="1" i="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a:solidFill>
                  <a:srgbClr val="000000"/>
                </a:solidFill>
                <a:latin typeface="Times New Roman" panose="02020603050405020304" pitchFamily="18" charset="0"/>
                <a:ea typeface="楷体_GB2312" pitchFamily="49" charset="-122"/>
              </a:rPr>
              <a:t>0</a:t>
            </a:r>
            <a:r>
              <a:rPr kumimoji="1" lang="zh-CN" altLang="en-US" sz="2000" b="1">
                <a:solidFill>
                  <a:srgbClr val="000000"/>
                </a:solidFill>
                <a:latin typeface="Times New Roman" panose="02020603050405020304" pitchFamily="18" charset="0"/>
                <a:ea typeface="楷体_GB2312" pitchFamily="49" charset="-122"/>
              </a:rPr>
              <a:t>时，若</a:t>
            </a:r>
            <a:r>
              <a:rPr kumimoji="1" lang="en-US" altLang="zh-CN" sz="2000" b="1" i="1">
                <a:solidFill>
                  <a:srgbClr val="000000"/>
                </a:solidFill>
                <a:latin typeface="Times New Roman" panose="02020603050405020304" pitchFamily="18" charset="0"/>
                <a:ea typeface="华康简宋"/>
                <a:cs typeface="华康简宋"/>
              </a:rPr>
              <a:t>r</a:t>
            </a:r>
            <a:r>
              <a:rPr kumimoji="1" lang="en-US" altLang="zh-CN" sz="2000" b="1" baseline="-30000">
                <a:solidFill>
                  <a:srgbClr val="000000"/>
                </a:solidFill>
                <a:latin typeface="Times New Roman" panose="02020603050405020304" pitchFamily="18" charset="0"/>
                <a:ea typeface="华康简宋"/>
                <a:cs typeface="华康简宋"/>
              </a:rPr>
              <a:t>ds</a:t>
            </a:r>
            <a:r>
              <a:rPr kumimoji="1" lang="en-US" altLang="zh-CN" sz="2000" b="1">
                <a:solidFill>
                  <a:srgbClr val="000000"/>
                </a:solidFill>
                <a:latin typeface="Times New Roman" panose="02020603050405020304" pitchFamily="18" charset="0"/>
                <a:ea typeface="楷体_GB2312" pitchFamily="49" charset="-122"/>
              </a:rPr>
              <a:t> &gt;&gt; </a:t>
            </a:r>
            <a:r>
              <a:rPr kumimoji="1" lang="en-US" altLang="zh-CN" sz="2000" b="1" i="1">
                <a:solidFill>
                  <a:srgbClr val="000000"/>
                </a:solidFill>
                <a:latin typeface="Times New Roman" panose="02020603050405020304" pitchFamily="18" charset="0"/>
                <a:ea typeface="华康简宋"/>
                <a:cs typeface="华康简宋"/>
              </a:rPr>
              <a:t>R</a:t>
            </a:r>
            <a:r>
              <a:rPr kumimoji="1" lang="en-US" altLang="zh-CN" sz="2000" b="1" baseline="-30000">
                <a:solidFill>
                  <a:srgbClr val="000000"/>
                </a:solidFill>
                <a:latin typeface="Times New Roman" panose="02020603050405020304" pitchFamily="18" charset="0"/>
                <a:ea typeface="华康简宋"/>
                <a:cs typeface="华康简宋"/>
              </a:rPr>
              <a:t>d </a:t>
            </a:r>
            <a:r>
              <a:rPr kumimoji="1" lang="zh-CN" altLang="en-US" sz="2000" b="1">
                <a:solidFill>
                  <a:srgbClr val="000000"/>
                </a:solidFill>
                <a:latin typeface="Times New Roman" panose="02020603050405020304" pitchFamily="18" charset="0"/>
                <a:ea typeface="华康简宋"/>
                <a:cs typeface="华康简宋"/>
              </a:rPr>
              <a:t>，则</a:t>
            </a:r>
          </a:p>
        </p:txBody>
      </p:sp>
    </p:spTree>
    <p:extLst>
      <p:ext uri="{BB962C8B-B14F-4D97-AF65-F5344CB8AC3E}">
        <p14:creationId xmlns:p14="http://schemas.microsoft.com/office/powerpoint/2010/main" val="35136139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9"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strips(upLeft)">
                                      <p:cBhvr>
                                        <p:cTn id="7" dur="500"/>
                                        <p:tgtEl>
                                          <p:spTgt spid="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strips(downRight)">
                                      <p:cBhvr>
                                        <p:cTn id="12" dur="500"/>
                                        <p:tgtEl>
                                          <p:spTgt spid="4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strips(downRight)">
                                      <p:cBhvr>
                                        <p:cTn id="17" dur="500"/>
                                        <p:tgtEl>
                                          <p:spTgt spid="4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strips(downRight)">
                                      <p:cBhvr>
                                        <p:cTn id="22" dur="500"/>
                                        <p:tgtEl>
                                          <p:spTgt spid="5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strips(downRight)">
                                      <p:cBhvr>
                                        <p:cTn id="27" dur="500"/>
                                        <p:tgtEl>
                                          <p:spTgt spid="4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strips(downRight)">
                                      <p:cBhvr>
                                        <p:cTn id="32" dur="500"/>
                                        <p:tgtEl>
                                          <p:spTgt spid="5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strips(downRight)">
                                      <p:cBhvr>
                                        <p:cTn id="37" dur="500"/>
                                        <p:tgtEl>
                                          <p:spTgt spid="5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strips(downRight)">
                                      <p:cBhvr>
                                        <p:cTn id="42" dur="500"/>
                                        <p:tgtEl>
                                          <p:spTgt spid="47"/>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strips(downRight)">
                                      <p:cBhvr>
                                        <p:cTn id="47" dur="500"/>
                                        <p:tgtEl>
                                          <p:spTgt spid="6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nodeType="click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strips(downRight)">
                                      <p:cBhvr>
                                        <p:cTn id="5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7" grpId="0" autoUpdateAnimBg="0"/>
      <p:bldP spid="60" grpId="0" autoUpdateAnimBg="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标题 1"/>
          <p:cNvSpPr>
            <a:spLocks noGrp="1"/>
          </p:cNvSpPr>
          <p:nvPr>
            <p:ph type="title"/>
          </p:nvPr>
        </p:nvSpPr>
        <p:spPr>
          <a:xfrm>
            <a:off x="701675" y="71438"/>
            <a:ext cx="7888288" cy="646112"/>
          </a:xfrm>
        </p:spPr>
        <p:txBody>
          <a:bodyPr/>
          <a:lstStyle/>
          <a:p>
            <a:r>
              <a:rPr lang="en-US" altLang="zh-CN"/>
              <a:t>4.4.3  </a:t>
            </a:r>
            <a:r>
              <a:rPr lang="zh-CN" altLang="en-US"/>
              <a:t>带源极电阻的共源极放大电路分析</a:t>
            </a:r>
          </a:p>
        </p:txBody>
      </p:sp>
      <p:graphicFrame>
        <p:nvGraphicFramePr>
          <p:cNvPr id="87043" name="Object 9"/>
          <p:cNvGraphicFramePr>
            <a:graphicFrameLocks noChangeAspect="1"/>
          </p:cNvGraphicFramePr>
          <p:nvPr/>
        </p:nvGraphicFramePr>
        <p:xfrm>
          <a:off x="1150938" y="1603375"/>
          <a:ext cx="2332037" cy="755650"/>
        </p:xfrm>
        <a:graphic>
          <a:graphicData uri="http://schemas.openxmlformats.org/presentationml/2006/ole">
            <mc:AlternateContent xmlns:mc="http://schemas.openxmlformats.org/markup-compatibility/2006">
              <mc:Choice xmlns:v="urn:schemas-microsoft-com:vml" Requires="v">
                <p:oleObj spid="_x0000_s64522" name="公式" r:id="rId3" imgW="1371600" imgH="444500" progId="Equation.3">
                  <p:embed/>
                </p:oleObj>
              </mc:Choice>
              <mc:Fallback>
                <p:oleObj name="公式" r:id="rId3" imgW="1371600" imgH="444500" progId="Equation.3">
                  <p:embed/>
                  <p:pic>
                    <p:nvPicPr>
                      <p:cNvPr id="87043"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0938" y="1603375"/>
                        <a:ext cx="2332037"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Rectangle 12"/>
          <p:cNvSpPr>
            <a:spLocks noChangeArrowheads="1"/>
          </p:cNvSpPr>
          <p:nvPr/>
        </p:nvSpPr>
        <p:spPr bwMode="auto">
          <a:xfrm>
            <a:off x="533400" y="1222375"/>
            <a:ext cx="2636838"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000" kern="0">
                <a:solidFill>
                  <a:srgbClr val="000000"/>
                </a:solidFill>
              </a:rPr>
              <a:t>电压增益</a:t>
            </a:r>
          </a:p>
        </p:txBody>
      </p:sp>
      <p:graphicFrame>
        <p:nvGraphicFramePr>
          <p:cNvPr id="87045" name="Object 22"/>
          <p:cNvGraphicFramePr>
            <a:graphicFrameLocks noChangeAspect="1"/>
          </p:cNvGraphicFramePr>
          <p:nvPr/>
        </p:nvGraphicFramePr>
        <p:xfrm>
          <a:off x="4286250" y="704850"/>
          <a:ext cx="4786313" cy="3516313"/>
        </p:xfrm>
        <a:graphic>
          <a:graphicData uri="http://schemas.openxmlformats.org/presentationml/2006/ole">
            <mc:AlternateContent xmlns:mc="http://schemas.openxmlformats.org/markup-compatibility/2006">
              <mc:Choice xmlns:v="urn:schemas-microsoft-com:vml" Requires="v">
                <p:oleObj spid="_x0000_s64523" name="图片" r:id="rId5" imgW="2657353" imgH="1951487" progId="Word.Picture.8">
                  <p:embed/>
                </p:oleObj>
              </mc:Choice>
              <mc:Fallback>
                <p:oleObj name="图片" r:id="rId5" imgW="2657353" imgH="1951487" progId="Word.Picture.8">
                  <p:embed/>
                  <p:pic>
                    <p:nvPicPr>
                      <p:cNvPr id="87045" name="Object 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6250" y="704850"/>
                        <a:ext cx="4786313" cy="3516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7046" name="Object 23"/>
          <p:cNvGraphicFramePr>
            <a:graphicFrameLocks noChangeAspect="1"/>
          </p:cNvGraphicFramePr>
          <p:nvPr/>
        </p:nvGraphicFramePr>
        <p:xfrm>
          <a:off x="333375" y="3335338"/>
          <a:ext cx="3843338" cy="2865437"/>
        </p:xfrm>
        <a:graphic>
          <a:graphicData uri="http://schemas.openxmlformats.org/presentationml/2006/ole">
            <mc:AlternateContent xmlns:mc="http://schemas.openxmlformats.org/markup-compatibility/2006">
              <mc:Choice xmlns:v="urn:schemas-microsoft-com:vml" Requires="v">
                <p:oleObj spid="_x0000_s64524" name="图片" r:id="rId7" imgW="2133515" imgH="1589834" progId="Word.Picture.8">
                  <p:embed/>
                </p:oleObj>
              </mc:Choice>
              <mc:Fallback>
                <p:oleObj name="图片" r:id="rId7" imgW="2133515" imgH="1589834" progId="Word.Picture.8">
                  <p:embed/>
                  <p:pic>
                    <p:nvPicPr>
                      <p:cNvPr id="87046" name="Object 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3375" y="3335338"/>
                        <a:ext cx="3843338" cy="286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7047" name="Object 26"/>
          <p:cNvGraphicFramePr>
            <a:graphicFrameLocks noChangeAspect="1"/>
          </p:cNvGraphicFramePr>
          <p:nvPr/>
        </p:nvGraphicFramePr>
        <p:xfrm>
          <a:off x="3492500" y="1808163"/>
          <a:ext cx="755650" cy="301625"/>
        </p:xfrm>
        <a:graphic>
          <a:graphicData uri="http://schemas.openxmlformats.org/presentationml/2006/ole">
            <mc:AlternateContent xmlns:mc="http://schemas.openxmlformats.org/markup-compatibility/2006">
              <mc:Choice xmlns:v="urn:schemas-microsoft-com:vml" Requires="v">
                <p:oleObj spid="_x0000_s64525" name="公式" r:id="rId9" imgW="444114" imgH="177646" progId="Equation.3">
                  <p:embed/>
                </p:oleObj>
              </mc:Choice>
              <mc:Fallback>
                <p:oleObj name="公式" r:id="rId9" imgW="444114" imgH="177646" progId="Equation.3">
                  <p:embed/>
                  <p:pic>
                    <p:nvPicPr>
                      <p:cNvPr id="87047" name="Object 2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92500" y="1808163"/>
                        <a:ext cx="755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27"/>
          <p:cNvSpPr>
            <a:spLocks noChangeArrowheads="1"/>
          </p:cNvSpPr>
          <p:nvPr/>
        </p:nvSpPr>
        <p:spPr bwMode="auto">
          <a:xfrm>
            <a:off x="468313" y="657225"/>
            <a:ext cx="4140200"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40000"/>
              </a:lnSpc>
              <a:defRPr/>
            </a:pPr>
            <a:r>
              <a:rPr lang="zh-CN" altLang="en-US" sz="2200" kern="0">
                <a:solidFill>
                  <a:srgbClr val="000000"/>
                </a:solidFill>
              </a:rPr>
              <a:t>例</a:t>
            </a:r>
            <a:r>
              <a:rPr lang="en-US" altLang="zh-CN" sz="2200" kern="0">
                <a:solidFill>
                  <a:srgbClr val="000000"/>
                </a:solidFill>
              </a:rPr>
              <a:t>4.4.2</a:t>
            </a:r>
            <a:endParaRPr kumimoji="1" lang="en-US" altLang="zh-CN" sz="2200" kern="0">
              <a:solidFill>
                <a:srgbClr val="000000"/>
              </a:solidFill>
              <a:latin typeface="Times New Roman" pitchFamily="18" charset="0"/>
            </a:endParaRPr>
          </a:p>
        </p:txBody>
      </p:sp>
    </p:spTree>
    <p:extLst>
      <p:ext uri="{BB962C8B-B14F-4D97-AF65-F5344CB8AC3E}">
        <p14:creationId xmlns:p14="http://schemas.microsoft.com/office/powerpoint/2010/main" val="219433660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标题 1"/>
          <p:cNvSpPr>
            <a:spLocks noGrp="1"/>
          </p:cNvSpPr>
          <p:nvPr>
            <p:ph type="title"/>
          </p:nvPr>
        </p:nvSpPr>
        <p:spPr>
          <a:xfrm>
            <a:off x="701675" y="71438"/>
            <a:ext cx="7888288" cy="646112"/>
          </a:xfrm>
        </p:spPr>
        <p:txBody>
          <a:bodyPr/>
          <a:lstStyle/>
          <a:p>
            <a:r>
              <a:rPr lang="en-US" altLang="zh-CN"/>
              <a:t>4.4.3  </a:t>
            </a:r>
            <a:r>
              <a:rPr lang="zh-CN" altLang="en-US"/>
              <a:t>带源极电阻的共源极放大电路分析</a:t>
            </a:r>
          </a:p>
        </p:txBody>
      </p:sp>
      <p:sp>
        <p:nvSpPr>
          <p:cNvPr id="16" name="Rectangle 47"/>
          <p:cNvSpPr>
            <a:spLocks noChangeArrowheads="1"/>
          </p:cNvSpPr>
          <p:nvPr/>
        </p:nvSpPr>
        <p:spPr bwMode="auto">
          <a:xfrm>
            <a:off x="468313" y="703263"/>
            <a:ext cx="554355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a:lnSpc>
                <a:spcPct val="140000"/>
              </a:lnSpc>
              <a:defRPr/>
            </a:pPr>
            <a:r>
              <a:rPr lang="zh-CN" altLang="en-US" sz="2400" kern="0">
                <a:solidFill>
                  <a:srgbClr val="000000"/>
                </a:solidFill>
              </a:rPr>
              <a:t>例</a:t>
            </a:r>
            <a:r>
              <a:rPr lang="en-US" altLang="zh-CN" sz="2400" kern="0">
                <a:solidFill>
                  <a:srgbClr val="000000"/>
                </a:solidFill>
              </a:rPr>
              <a:t>4.4.3    </a:t>
            </a:r>
            <a:r>
              <a:rPr lang="zh-CN" altLang="en-US" sz="2400" kern="0">
                <a:solidFill>
                  <a:srgbClr val="000000"/>
                </a:solidFill>
              </a:rPr>
              <a:t>双电源供电，电流源偏置</a:t>
            </a:r>
            <a:endParaRPr kumimoji="1" lang="zh-CN" altLang="en-US" sz="2400" kern="0">
              <a:solidFill>
                <a:srgbClr val="000000"/>
              </a:solidFill>
              <a:latin typeface="Times New Roman" pitchFamily="18" charset="0"/>
            </a:endParaRPr>
          </a:p>
        </p:txBody>
      </p:sp>
      <p:graphicFrame>
        <p:nvGraphicFramePr>
          <p:cNvPr id="88068" name="Object 48"/>
          <p:cNvGraphicFramePr>
            <a:graphicFrameLocks noChangeAspect="1"/>
          </p:cNvGraphicFramePr>
          <p:nvPr/>
        </p:nvGraphicFramePr>
        <p:xfrm>
          <a:off x="5842000" y="703263"/>
          <a:ext cx="3051175" cy="4148137"/>
        </p:xfrm>
        <a:graphic>
          <a:graphicData uri="http://schemas.openxmlformats.org/presentationml/2006/ole">
            <mc:AlternateContent xmlns:mc="http://schemas.openxmlformats.org/markup-compatibility/2006">
              <mc:Choice xmlns:v="urn:schemas-microsoft-com:vml" Requires="v">
                <p:oleObj spid="_x0000_s65548" name="图片" r:id="rId3" imgW="1695363" imgH="2303784" progId="Word.Picture.8">
                  <p:embed/>
                </p:oleObj>
              </mc:Choice>
              <mc:Fallback>
                <p:oleObj name="图片" r:id="rId3" imgW="1695363" imgH="2303784" progId="Word.Picture.8">
                  <p:embed/>
                  <p:pic>
                    <p:nvPicPr>
                      <p:cNvPr id="88068" name="Object 4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2000" y="703263"/>
                        <a:ext cx="3051175" cy="414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ectangle 50"/>
          <p:cNvSpPr>
            <a:spLocks noChangeArrowheads="1"/>
          </p:cNvSpPr>
          <p:nvPr/>
        </p:nvSpPr>
        <p:spPr bwMode="auto">
          <a:xfrm>
            <a:off x="457200" y="1376363"/>
            <a:ext cx="4876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eaLnBrk="0" hangingPunct="0">
              <a:spcBef>
                <a:spcPct val="0"/>
              </a:spcBef>
              <a:buFontTx/>
              <a:buNone/>
            </a:pPr>
            <a:r>
              <a:rPr kumimoji="1" lang="zh-CN" altLang="en-US" sz="2000" b="1">
                <a:solidFill>
                  <a:srgbClr val="000000"/>
                </a:solidFill>
                <a:latin typeface="Times New Roman" panose="02020603050405020304" pitchFamily="18" charset="0"/>
                <a:ea typeface="楷体_GB2312" pitchFamily="49" charset="-122"/>
              </a:rPr>
              <a:t>静态时，</a:t>
            </a:r>
            <a:r>
              <a:rPr kumimoji="1" lang="en-US" altLang="zh-CN" sz="2000" b="1" i="1">
                <a:solidFill>
                  <a:srgbClr val="000000"/>
                </a:solidFill>
                <a:latin typeface="Book Antiqua" panose="02040602050305030304" pitchFamily="18" charset="0"/>
                <a:ea typeface="华康简宋"/>
                <a:cs typeface="华康简宋"/>
              </a:rPr>
              <a:t>v</a:t>
            </a:r>
            <a:r>
              <a:rPr kumimoji="1" lang="en-US" altLang="zh-CN" sz="2000" b="1" baseline="-30000">
                <a:solidFill>
                  <a:srgbClr val="000000"/>
                </a:solidFill>
                <a:latin typeface="Times New Roman" panose="02020603050405020304" pitchFamily="18" charset="0"/>
                <a:ea typeface="华康简宋"/>
                <a:cs typeface="华康简宋"/>
              </a:rPr>
              <a:t>I</a:t>
            </a:r>
            <a:r>
              <a:rPr kumimoji="1" lang="zh-CN" altLang="en-US" sz="2000" b="1">
                <a:solidFill>
                  <a:srgbClr val="000000"/>
                </a:solidFill>
                <a:latin typeface="楷体_GB2312" pitchFamily="49" charset="-122"/>
                <a:ea typeface="楷体_GB2312" pitchFamily="49" charset="-122"/>
              </a:rPr>
              <a:t>＝</a:t>
            </a:r>
            <a:r>
              <a:rPr kumimoji="1" lang="en-US" altLang="zh-CN" sz="2000" b="1">
                <a:solidFill>
                  <a:srgbClr val="000000"/>
                </a:solidFill>
                <a:latin typeface="楷体_GB2312" pitchFamily="49" charset="-122"/>
                <a:ea typeface="楷体_GB2312" pitchFamily="49" charset="-122"/>
              </a:rPr>
              <a:t>0</a:t>
            </a:r>
            <a:r>
              <a:rPr kumimoji="1" lang="zh-CN" altLang="en-US" sz="2000" b="1">
                <a:solidFill>
                  <a:srgbClr val="000000"/>
                </a:solidFill>
                <a:latin typeface="楷体_GB2312" pitchFamily="49" charset="-122"/>
                <a:ea typeface="楷体_GB2312" pitchFamily="49" charset="-122"/>
              </a:rPr>
              <a:t>，</a:t>
            </a:r>
            <a:r>
              <a:rPr kumimoji="1" lang="en-US" altLang="zh-CN" sz="2000" b="1" i="1">
                <a:solidFill>
                  <a:srgbClr val="000000"/>
                </a:solidFill>
                <a:latin typeface="Times New Roman" panose="02020603050405020304" pitchFamily="18" charset="0"/>
                <a:ea typeface="华康简宋"/>
                <a:cs typeface="华康简宋"/>
              </a:rPr>
              <a:t>V</a:t>
            </a:r>
            <a:r>
              <a:rPr kumimoji="1" lang="en-US" altLang="zh-CN" sz="2000" b="1" baseline="-30000">
                <a:solidFill>
                  <a:srgbClr val="000000"/>
                </a:solidFill>
                <a:latin typeface="Times New Roman" panose="02020603050405020304" pitchFamily="18" charset="0"/>
                <a:ea typeface="华康简宋"/>
                <a:cs typeface="华康简宋"/>
              </a:rPr>
              <a:t>G </a:t>
            </a:r>
            <a:r>
              <a:rPr kumimoji="1" lang="zh-CN" altLang="en-US" sz="2000" b="1">
                <a:solidFill>
                  <a:srgbClr val="000000"/>
                </a:solidFill>
                <a:latin typeface="楷体_GB2312" pitchFamily="49" charset="-122"/>
                <a:ea typeface="楷体_GB2312" pitchFamily="49" charset="-122"/>
              </a:rPr>
              <a:t>＝</a:t>
            </a:r>
            <a:r>
              <a:rPr kumimoji="1" lang="en-US" altLang="zh-CN" sz="2000" b="1">
                <a:solidFill>
                  <a:srgbClr val="000000"/>
                </a:solidFill>
                <a:latin typeface="Times New Roman" panose="02020603050405020304" pitchFamily="18" charset="0"/>
                <a:ea typeface="楷体_GB2312" pitchFamily="49" charset="-122"/>
              </a:rPr>
              <a:t>0</a:t>
            </a:r>
            <a:r>
              <a:rPr kumimoji="1" lang="zh-CN" altLang="en-US" sz="2000" b="1">
                <a:solidFill>
                  <a:srgbClr val="000000"/>
                </a:solidFill>
                <a:latin typeface="楷体_GB2312" pitchFamily="49" charset="-122"/>
                <a:ea typeface="楷体_GB2312" pitchFamily="49" charset="-122"/>
              </a:rPr>
              <a:t>，</a:t>
            </a:r>
            <a:r>
              <a:rPr kumimoji="1" lang="en-US" altLang="zh-CN" sz="2000" b="1" i="1">
                <a:solidFill>
                  <a:srgbClr val="000000"/>
                </a:solidFill>
                <a:latin typeface="Times New Roman" panose="02020603050405020304" pitchFamily="18" charset="0"/>
                <a:ea typeface="华康简宋"/>
                <a:cs typeface="华康简宋"/>
              </a:rPr>
              <a:t>I</a:t>
            </a:r>
            <a:r>
              <a:rPr kumimoji="1" lang="en-US" altLang="zh-CN" sz="2000" b="1" baseline="-30000">
                <a:solidFill>
                  <a:srgbClr val="000000"/>
                </a:solidFill>
                <a:latin typeface="Times New Roman" panose="02020603050405020304" pitchFamily="18" charset="0"/>
                <a:ea typeface="华康简宋"/>
                <a:cs typeface="华康简宋"/>
              </a:rPr>
              <a:t>DQ </a:t>
            </a:r>
            <a:r>
              <a:rPr kumimoji="1" lang="zh-CN" altLang="en-US" sz="2000" b="1">
                <a:solidFill>
                  <a:srgbClr val="000000"/>
                </a:solidFill>
                <a:latin typeface="楷体_GB2312" pitchFamily="49" charset="-122"/>
                <a:ea typeface="楷体_GB2312" pitchFamily="49" charset="-122"/>
              </a:rPr>
              <a:t>＝</a:t>
            </a:r>
            <a:r>
              <a:rPr kumimoji="1" lang="en-US" altLang="zh-CN" sz="2000" b="1" i="1">
                <a:solidFill>
                  <a:srgbClr val="000000"/>
                </a:solidFill>
                <a:latin typeface="Times New Roman" panose="02020603050405020304" pitchFamily="18" charset="0"/>
                <a:ea typeface="华康简宋"/>
                <a:cs typeface="华康简宋"/>
              </a:rPr>
              <a:t>I</a:t>
            </a:r>
            <a:endParaRPr kumimoji="1" lang="en-US" altLang="zh-CN" sz="2000" b="1" baseline="-30000">
              <a:solidFill>
                <a:srgbClr val="000000"/>
              </a:solidFill>
              <a:latin typeface="Times New Roman" panose="02020603050405020304" pitchFamily="18" charset="0"/>
              <a:ea typeface="华康简宋"/>
              <a:cs typeface="华康简宋"/>
            </a:endParaRPr>
          </a:p>
        </p:txBody>
      </p:sp>
      <p:sp>
        <p:nvSpPr>
          <p:cNvPr id="19" name="Rectangle 51"/>
          <p:cNvSpPr>
            <a:spLocks noChangeArrowheads="1"/>
          </p:cNvSpPr>
          <p:nvPr/>
        </p:nvSpPr>
        <p:spPr bwMode="auto">
          <a:xfrm>
            <a:off x="431800" y="2889250"/>
            <a:ext cx="31797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eaLnBrk="0" hangingPunct="0">
              <a:spcBef>
                <a:spcPct val="0"/>
              </a:spcBef>
              <a:buFontTx/>
              <a:buNone/>
            </a:pPr>
            <a:r>
              <a:rPr kumimoji="1" lang="zh-CN" altLang="en-US" sz="2000" b="1">
                <a:solidFill>
                  <a:srgbClr val="000000"/>
                </a:solidFill>
                <a:latin typeface="Times New Roman" panose="02020603050405020304" pitchFamily="18" charset="0"/>
                <a:ea typeface="楷体_GB2312" pitchFamily="49" charset="-122"/>
              </a:rPr>
              <a:t>又    </a:t>
            </a:r>
            <a:r>
              <a:rPr kumimoji="1" lang="en-US" altLang="zh-CN" sz="2000" b="1" i="1">
                <a:solidFill>
                  <a:srgbClr val="000000"/>
                </a:solidFill>
                <a:latin typeface="Times New Roman" panose="02020603050405020304" pitchFamily="18" charset="0"/>
                <a:ea typeface="华康简宋"/>
                <a:cs typeface="华康简宋"/>
              </a:rPr>
              <a:t>V</a:t>
            </a:r>
            <a:r>
              <a:rPr kumimoji="1" lang="en-US" altLang="zh-CN" sz="2000" b="1" baseline="-30000">
                <a:solidFill>
                  <a:srgbClr val="000000"/>
                </a:solidFill>
                <a:latin typeface="Times New Roman" panose="02020603050405020304" pitchFamily="18" charset="0"/>
                <a:ea typeface="华康简宋"/>
                <a:cs typeface="华康简宋"/>
              </a:rPr>
              <a:t>S</a:t>
            </a:r>
            <a:r>
              <a:rPr kumimoji="1" lang="zh-CN" altLang="en-US" sz="2000" b="1">
                <a:solidFill>
                  <a:srgbClr val="000000"/>
                </a:solidFill>
                <a:latin typeface="楷体_GB2312" pitchFamily="49" charset="-122"/>
                <a:ea typeface="楷体_GB2312" pitchFamily="49" charset="-122"/>
              </a:rPr>
              <a:t>＝</a:t>
            </a:r>
            <a:r>
              <a:rPr kumimoji="1" lang="en-US" altLang="zh-CN" sz="2000" b="1" i="1">
                <a:solidFill>
                  <a:srgbClr val="000000"/>
                </a:solidFill>
                <a:latin typeface="Times New Roman" panose="02020603050405020304" pitchFamily="18" charset="0"/>
                <a:ea typeface="华康简宋"/>
                <a:cs typeface="华康简宋"/>
              </a:rPr>
              <a:t>V</a:t>
            </a:r>
            <a:r>
              <a:rPr kumimoji="1" lang="en-US" altLang="zh-CN" sz="2000" b="1" baseline="-30000">
                <a:solidFill>
                  <a:srgbClr val="000000"/>
                </a:solidFill>
                <a:latin typeface="Times New Roman" panose="02020603050405020304" pitchFamily="18" charset="0"/>
                <a:ea typeface="华康简宋"/>
                <a:cs typeface="华康简宋"/>
              </a:rPr>
              <a:t>G</a:t>
            </a:r>
            <a:r>
              <a:rPr kumimoji="1" lang="zh-CN" altLang="en-US" sz="2000" b="1">
                <a:solidFill>
                  <a:srgbClr val="000000"/>
                </a:solidFill>
                <a:latin typeface="楷体_GB2312" pitchFamily="49" charset="-122"/>
                <a:ea typeface="楷体_GB2312" pitchFamily="49" charset="-122"/>
              </a:rPr>
              <a:t>－</a:t>
            </a:r>
            <a:r>
              <a:rPr kumimoji="1" lang="en-US" altLang="zh-CN" sz="2000" b="1" i="1">
                <a:solidFill>
                  <a:srgbClr val="000000"/>
                </a:solidFill>
                <a:latin typeface="Times New Roman" panose="02020603050405020304" pitchFamily="18" charset="0"/>
                <a:ea typeface="华康简宋"/>
                <a:cs typeface="华康简宋"/>
              </a:rPr>
              <a:t>V</a:t>
            </a:r>
            <a:r>
              <a:rPr kumimoji="1" lang="en-US" altLang="zh-CN" sz="2000" b="1" baseline="-30000">
                <a:solidFill>
                  <a:srgbClr val="000000"/>
                </a:solidFill>
                <a:latin typeface="Times New Roman" panose="02020603050405020304" pitchFamily="18" charset="0"/>
                <a:ea typeface="华康简宋"/>
                <a:cs typeface="华康简宋"/>
              </a:rPr>
              <a:t>GSQ </a:t>
            </a:r>
          </a:p>
        </p:txBody>
      </p:sp>
      <p:graphicFrame>
        <p:nvGraphicFramePr>
          <p:cNvPr id="20" name="Object 52"/>
          <p:cNvGraphicFramePr>
            <a:graphicFrameLocks noChangeAspect="1"/>
          </p:cNvGraphicFramePr>
          <p:nvPr/>
        </p:nvGraphicFramePr>
        <p:xfrm>
          <a:off x="3095625" y="2925763"/>
          <a:ext cx="1828800" cy="385762"/>
        </p:xfrm>
        <a:graphic>
          <a:graphicData uri="http://schemas.openxmlformats.org/presentationml/2006/ole">
            <mc:AlternateContent xmlns:mc="http://schemas.openxmlformats.org/markup-compatibility/2006">
              <mc:Choice xmlns:v="urn:schemas-microsoft-com:vml" Requires="v">
                <p:oleObj spid="_x0000_s65549" name="公式" r:id="rId5" imgW="1117600" imgH="241300" progId="Equation.3">
                  <p:embed/>
                </p:oleObj>
              </mc:Choice>
              <mc:Fallback>
                <p:oleObj name="公式" r:id="rId5" imgW="1117600" imgH="241300" progId="Equation.3">
                  <p:embed/>
                  <p:pic>
                    <p:nvPicPr>
                      <p:cNvPr id="20" name="Object 5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95625" y="2925763"/>
                        <a:ext cx="1828800"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53"/>
          <p:cNvGraphicFramePr>
            <a:graphicFrameLocks noChangeAspect="1"/>
          </p:cNvGraphicFramePr>
          <p:nvPr/>
        </p:nvGraphicFramePr>
        <p:xfrm>
          <a:off x="1150938" y="3427413"/>
          <a:ext cx="1514475" cy="384175"/>
        </p:xfrm>
        <a:graphic>
          <a:graphicData uri="http://schemas.openxmlformats.org/presentationml/2006/ole">
            <mc:AlternateContent xmlns:mc="http://schemas.openxmlformats.org/markup-compatibility/2006">
              <mc:Choice xmlns:v="urn:schemas-microsoft-com:vml" Requires="v">
                <p:oleObj spid="_x0000_s65550" name="公式" r:id="rId7" imgW="927100" imgH="241300" progId="Equation.3">
                  <p:embed/>
                </p:oleObj>
              </mc:Choice>
              <mc:Fallback>
                <p:oleObj name="公式" r:id="rId7" imgW="927100" imgH="241300" progId="Equation.3">
                  <p:embed/>
                  <p:pic>
                    <p:nvPicPr>
                      <p:cNvPr id="21" name="Object 5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50938" y="3427413"/>
                        <a:ext cx="151447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 name="Rectangle 54"/>
          <p:cNvSpPr>
            <a:spLocks noChangeArrowheads="1"/>
          </p:cNvSpPr>
          <p:nvPr/>
        </p:nvSpPr>
        <p:spPr bwMode="auto">
          <a:xfrm>
            <a:off x="466725" y="1844675"/>
            <a:ext cx="10810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eaLnBrk="0" hangingPunct="0">
              <a:spcBef>
                <a:spcPct val="0"/>
              </a:spcBef>
              <a:buFontTx/>
              <a:buNone/>
            </a:pPr>
            <a:r>
              <a:rPr kumimoji="1" lang="zh-CN" altLang="en-US" sz="2000" b="1">
                <a:solidFill>
                  <a:srgbClr val="000000"/>
                </a:solidFill>
                <a:latin typeface="Times New Roman" panose="02020603050405020304" pitchFamily="18" charset="0"/>
                <a:ea typeface="楷体_GB2312" pitchFamily="49" charset="-122"/>
              </a:rPr>
              <a:t>根据</a:t>
            </a:r>
            <a:endParaRPr kumimoji="1" lang="zh-CN" altLang="en-US" sz="2000" b="1" baseline="-30000">
              <a:solidFill>
                <a:srgbClr val="000000"/>
              </a:solidFill>
              <a:latin typeface="Times New Roman" panose="02020603050405020304" pitchFamily="18" charset="0"/>
              <a:ea typeface="华康简宋"/>
              <a:cs typeface="华康简宋"/>
            </a:endParaRPr>
          </a:p>
        </p:txBody>
      </p:sp>
      <p:sp>
        <p:nvSpPr>
          <p:cNvPr id="23" name="Rectangle 55"/>
          <p:cNvSpPr>
            <a:spLocks noChangeArrowheads="1"/>
          </p:cNvSpPr>
          <p:nvPr/>
        </p:nvSpPr>
        <p:spPr bwMode="auto">
          <a:xfrm>
            <a:off x="466725" y="2384425"/>
            <a:ext cx="21605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eaLnBrk="0" hangingPunct="0">
              <a:spcBef>
                <a:spcPct val="0"/>
              </a:spcBef>
              <a:buFontTx/>
              <a:buNone/>
            </a:pPr>
            <a:r>
              <a:rPr kumimoji="1" lang="zh-CN" altLang="en-US" sz="2000" b="1">
                <a:solidFill>
                  <a:srgbClr val="000000"/>
                </a:solidFill>
                <a:latin typeface="Times New Roman" panose="02020603050405020304" pitchFamily="18" charset="0"/>
                <a:ea typeface="楷体_GB2312" pitchFamily="49" charset="-122"/>
              </a:rPr>
              <a:t>可求得</a:t>
            </a:r>
            <a:r>
              <a:rPr kumimoji="1" lang="zh-CN" altLang="en-US" sz="2000" b="1">
                <a:solidFill>
                  <a:srgbClr val="000000"/>
                </a:solidFill>
                <a:latin typeface="Arial Narrow" panose="020B0606020202030204" pitchFamily="34" charset="0"/>
              </a:rPr>
              <a:t> </a:t>
            </a:r>
            <a:r>
              <a:rPr kumimoji="1" lang="en-US" altLang="zh-CN" sz="2000" b="1" i="1">
                <a:solidFill>
                  <a:srgbClr val="000000"/>
                </a:solidFill>
                <a:latin typeface="Times New Roman" panose="02020603050405020304" pitchFamily="18" charset="0"/>
                <a:ea typeface="华康简宋"/>
                <a:cs typeface="华康简宋"/>
              </a:rPr>
              <a:t>V</a:t>
            </a:r>
            <a:r>
              <a:rPr kumimoji="1" lang="en-US" altLang="zh-CN" sz="2000" b="1" baseline="-30000">
                <a:solidFill>
                  <a:srgbClr val="000000"/>
                </a:solidFill>
                <a:latin typeface="Times New Roman" panose="02020603050405020304" pitchFamily="18" charset="0"/>
                <a:ea typeface="华康简宋"/>
                <a:cs typeface="华康简宋"/>
              </a:rPr>
              <a:t>GSQ</a:t>
            </a:r>
          </a:p>
        </p:txBody>
      </p:sp>
      <p:sp>
        <p:nvSpPr>
          <p:cNvPr id="24" name="Rectangle 57"/>
          <p:cNvSpPr>
            <a:spLocks noChangeArrowheads="1"/>
          </p:cNvSpPr>
          <p:nvPr/>
        </p:nvSpPr>
        <p:spPr bwMode="auto">
          <a:xfrm>
            <a:off x="468313" y="3395663"/>
            <a:ext cx="10810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eaLnBrk="0" hangingPunct="0">
              <a:spcBef>
                <a:spcPct val="0"/>
              </a:spcBef>
              <a:buFontTx/>
              <a:buNone/>
            </a:pPr>
            <a:r>
              <a:rPr kumimoji="1" lang="zh-CN" altLang="en-US" sz="2000" b="1">
                <a:solidFill>
                  <a:srgbClr val="000000"/>
                </a:solidFill>
                <a:latin typeface="Times New Roman" panose="02020603050405020304" pitchFamily="18" charset="0"/>
                <a:ea typeface="楷体_GB2312" pitchFamily="49" charset="-122"/>
              </a:rPr>
              <a:t>则</a:t>
            </a:r>
            <a:endParaRPr kumimoji="1" lang="zh-CN" altLang="en-US" sz="2000" b="1" baseline="-30000">
              <a:solidFill>
                <a:srgbClr val="000000"/>
              </a:solidFill>
              <a:latin typeface="Times New Roman" panose="02020603050405020304" pitchFamily="18" charset="0"/>
              <a:ea typeface="华康简宋"/>
              <a:cs typeface="华康简宋"/>
            </a:endParaRPr>
          </a:p>
        </p:txBody>
      </p:sp>
      <p:graphicFrame>
        <p:nvGraphicFramePr>
          <p:cNvPr id="25" name="Object 59"/>
          <p:cNvGraphicFramePr>
            <a:graphicFrameLocks noChangeAspect="1"/>
          </p:cNvGraphicFramePr>
          <p:nvPr/>
        </p:nvGraphicFramePr>
        <p:xfrm>
          <a:off x="1331913" y="1890713"/>
          <a:ext cx="2295525" cy="406400"/>
        </p:xfrm>
        <a:graphic>
          <a:graphicData uri="http://schemas.openxmlformats.org/presentationml/2006/ole">
            <mc:AlternateContent xmlns:mc="http://schemas.openxmlformats.org/markup-compatibility/2006">
              <mc:Choice xmlns:v="urn:schemas-microsoft-com:vml" Requires="v">
                <p:oleObj spid="_x0000_s65551" name="公式" r:id="rId9" imgW="1435100" imgH="254000" progId="Equation.3">
                  <p:embed/>
                </p:oleObj>
              </mc:Choice>
              <mc:Fallback>
                <p:oleObj name="公式" r:id="rId9" imgW="1435100" imgH="254000" progId="Equation.3">
                  <p:embed/>
                  <p:pic>
                    <p:nvPicPr>
                      <p:cNvPr id="25" name="Object 5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31913" y="1890713"/>
                        <a:ext cx="2295525"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Rectangle 60"/>
          <p:cNvSpPr>
            <a:spLocks noChangeArrowheads="1"/>
          </p:cNvSpPr>
          <p:nvPr/>
        </p:nvSpPr>
        <p:spPr bwMode="auto">
          <a:xfrm>
            <a:off x="3743325" y="1916113"/>
            <a:ext cx="1625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eaLnBrk="0" hangingPunct="0">
              <a:spcBef>
                <a:spcPct val="0"/>
              </a:spcBef>
              <a:buFontTx/>
              <a:buNone/>
            </a:pPr>
            <a:r>
              <a:rPr kumimoji="1" lang="zh-CN" altLang="en-US" sz="2000" b="1">
                <a:solidFill>
                  <a:srgbClr val="000000"/>
                </a:solidFill>
                <a:latin typeface="Times New Roman" panose="02020603050405020304" pitchFamily="18" charset="0"/>
                <a:ea typeface="楷体_GB2312" pitchFamily="49" charset="-122"/>
              </a:rPr>
              <a:t>（饱和区） </a:t>
            </a:r>
          </a:p>
        </p:txBody>
      </p:sp>
      <p:graphicFrame>
        <p:nvGraphicFramePr>
          <p:cNvPr id="27" name="Object 62"/>
          <p:cNvGraphicFramePr>
            <a:graphicFrameLocks noChangeAspect="1"/>
          </p:cNvGraphicFramePr>
          <p:nvPr/>
        </p:nvGraphicFramePr>
        <p:xfrm>
          <a:off x="1463675" y="3789363"/>
          <a:ext cx="4008438" cy="2330450"/>
        </p:xfrm>
        <a:graphic>
          <a:graphicData uri="http://schemas.openxmlformats.org/presentationml/2006/ole">
            <mc:AlternateContent xmlns:mc="http://schemas.openxmlformats.org/markup-compatibility/2006">
              <mc:Choice xmlns:v="urn:schemas-microsoft-com:vml" Requires="v">
                <p:oleObj spid="_x0000_s65552" name="图片" r:id="rId11" imgW="2228562" imgH="1294394" progId="Word.Picture.8">
                  <p:embed/>
                </p:oleObj>
              </mc:Choice>
              <mc:Fallback>
                <p:oleObj name="图片" r:id="rId11" imgW="2228562" imgH="1294394" progId="Word.Picture.8">
                  <p:embed/>
                  <p:pic>
                    <p:nvPicPr>
                      <p:cNvPr id="27" name="Object 6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63675" y="3789363"/>
                        <a:ext cx="4008438" cy="233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 name="Rectangle 64"/>
          <p:cNvSpPr>
            <a:spLocks noChangeArrowheads="1"/>
          </p:cNvSpPr>
          <p:nvPr/>
        </p:nvSpPr>
        <p:spPr bwMode="auto">
          <a:xfrm>
            <a:off x="431800" y="4002088"/>
            <a:ext cx="11160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eaLnBrk="0" hangingPunct="0">
              <a:spcBef>
                <a:spcPct val="0"/>
              </a:spcBef>
              <a:buFontTx/>
              <a:buNone/>
            </a:pPr>
            <a:r>
              <a:rPr kumimoji="1" lang="zh-CN" altLang="en-US" sz="2000" b="1">
                <a:solidFill>
                  <a:srgbClr val="000000"/>
                </a:solidFill>
                <a:latin typeface="Times New Roman" panose="02020603050405020304" pitchFamily="18" charset="0"/>
                <a:ea typeface="楷体_GB2312" pitchFamily="49" charset="-122"/>
              </a:rPr>
              <a:t>动态时</a:t>
            </a:r>
            <a:endParaRPr kumimoji="1" lang="zh-CN" altLang="en-US" sz="2000" b="1" baseline="-30000">
              <a:solidFill>
                <a:srgbClr val="000000"/>
              </a:solidFill>
              <a:latin typeface="Times New Roman" panose="02020603050405020304" pitchFamily="18" charset="0"/>
              <a:ea typeface="华康简宋"/>
              <a:cs typeface="华康简宋"/>
            </a:endParaRPr>
          </a:p>
        </p:txBody>
      </p:sp>
    </p:spTree>
    <p:extLst>
      <p:ext uri="{BB962C8B-B14F-4D97-AF65-F5344CB8AC3E}">
        <p14:creationId xmlns:p14="http://schemas.microsoft.com/office/powerpoint/2010/main" val="2791158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trips(downRight)">
                                      <p:cBhvr>
                                        <p:cTn id="7" dur="500"/>
                                        <p:tgtEl>
                                          <p:spTgt spid="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strips(downRight)">
                                      <p:cBhvr>
                                        <p:cTn id="12" dur="500"/>
                                        <p:tgtEl>
                                          <p:spTgt spid="2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strips(downRight)">
                                      <p:cBhvr>
                                        <p:cTn id="17" dur="500"/>
                                        <p:tgtEl>
                                          <p:spTgt spid="25"/>
                                        </p:tgtEl>
                                      </p:cBhvr>
                                    </p:animEffect>
                                  </p:childTnLst>
                                </p:cTn>
                              </p:par>
                              <p:par>
                                <p:cTn id="18" presetID="18" presetClass="entr" presetSubtype="6"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strips(downRight)">
                                      <p:cBhvr>
                                        <p:cTn id="20" dur="500"/>
                                        <p:tgtEl>
                                          <p:spTgt spid="2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6"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strips(downRight)">
                                      <p:cBhvr>
                                        <p:cTn id="25" dur="500"/>
                                        <p:tgtEl>
                                          <p:spTgt spid="2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strips(downRight)">
                                      <p:cBhvr>
                                        <p:cTn id="30" dur="500"/>
                                        <p:tgtEl>
                                          <p:spTgt spid="1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8" presetClass="entr" presetSubtype="6"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strips(downRight)">
                                      <p:cBhvr>
                                        <p:cTn id="35" dur="500"/>
                                        <p:tgtEl>
                                          <p:spTgt spid="20"/>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8" presetClass="entr" presetSubtype="6" fill="hold" grpId="0" nodeType="click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strips(downRight)">
                                      <p:cBhvr>
                                        <p:cTn id="40" dur="500"/>
                                        <p:tgtEl>
                                          <p:spTgt spid="24"/>
                                        </p:tgtEl>
                                      </p:cBhvr>
                                    </p:animEffect>
                                  </p:childTnLst>
                                </p:cTn>
                              </p:par>
                            </p:childTnLst>
                          </p:cTn>
                        </p:par>
                        <p:par>
                          <p:cTn id="41" fill="hold" nodeType="afterGroup">
                            <p:stCondLst>
                              <p:cond delay="500"/>
                            </p:stCondLst>
                            <p:childTnLst>
                              <p:par>
                                <p:cTn id="42" presetID="18" presetClass="entr" presetSubtype="6"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strips(downRight)">
                                      <p:cBhvr>
                                        <p:cTn id="44" dur="500"/>
                                        <p:tgtEl>
                                          <p:spTgt spid="21"/>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8" presetClass="entr" presetSubtype="6" fill="hold" grpId="0" nodeType="click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strips(downRight)">
                                      <p:cBhvr>
                                        <p:cTn id="49" dur="500"/>
                                        <p:tgtEl>
                                          <p:spTgt spid="28"/>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4" presetClass="entr" presetSubtype="16" fill="hold" nodeType="click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box(in)">
                                      <p:cBhvr>
                                        <p:cTn id="5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utoUpdateAnimBg="0"/>
      <p:bldP spid="19" grpId="0" autoUpdateAnimBg="0"/>
      <p:bldP spid="22" grpId="0" autoUpdateAnimBg="0"/>
      <p:bldP spid="23" grpId="0" autoUpdateAnimBg="0"/>
      <p:bldP spid="24" grpId="0" autoUpdateAnimBg="0"/>
      <p:bldP spid="26" grpId="0"/>
      <p:bldP spid="28" grpId="0"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标题 1"/>
          <p:cNvSpPr>
            <a:spLocks noGrp="1"/>
          </p:cNvSpPr>
          <p:nvPr>
            <p:ph type="title"/>
          </p:nvPr>
        </p:nvSpPr>
        <p:spPr>
          <a:xfrm>
            <a:off x="701675" y="71438"/>
            <a:ext cx="7888288" cy="646112"/>
          </a:xfrm>
        </p:spPr>
        <p:txBody>
          <a:bodyPr/>
          <a:lstStyle/>
          <a:p>
            <a:r>
              <a:rPr lang="en-US" altLang="zh-CN"/>
              <a:t>4.4.4  </a:t>
            </a:r>
            <a:r>
              <a:rPr lang="zh-CN" altLang="en-US"/>
              <a:t>小信号模型分析法的适用范围</a:t>
            </a:r>
          </a:p>
        </p:txBody>
      </p:sp>
      <p:sp>
        <p:nvSpPr>
          <p:cNvPr id="89091" name="Rectangle 3"/>
          <p:cNvSpPr>
            <a:spLocks noChangeArrowheads="1"/>
          </p:cNvSpPr>
          <p:nvPr/>
        </p:nvSpPr>
        <p:spPr bwMode="auto">
          <a:xfrm>
            <a:off x="609600" y="765175"/>
            <a:ext cx="82296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放大电路的输入信号幅度较小，</a:t>
            </a:r>
            <a:r>
              <a:rPr kumimoji="1" lang="en-US" altLang="zh-CN" sz="2400" b="1">
                <a:solidFill>
                  <a:srgbClr val="000000"/>
                </a:solidFill>
                <a:latin typeface="Times New Roman" panose="02020603050405020304" pitchFamily="18" charset="0"/>
                <a:ea typeface="楷体_GB2312" pitchFamily="49" charset="-122"/>
              </a:rPr>
              <a:t>FET</a:t>
            </a:r>
            <a:r>
              <a:rPr kumimoji="1" lang="zh-CN" altLang="en-US" sz="2400" b="1">
                <a:solidFill>
                  <a:srgbClr val="000000"/>
                </a:solidFill>
                <a:latin typeface="Times New Roman" panose="02020603050405020304" pitchFamily="18" charset="0"/>
                <a:ea typeface="楷体_GB2312" pitchFamily="49" charset="-122"/>
              </a:rPr>
              <a:t>工作在其</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特性曲线的饱和区（即近似线性范围）内。模型参数的值是在静态工作点上求得的。所以，放大电路的动态性能与静态工作点位置及稳定性密切相关。</a:t>
            </a:r>
          </a:p>
        </p:txBody>
      </p:sp>
      <p:sp>
        <p:nvSpPr>
          <p:cNvPr id="7" name="Rectangle 4"/>
          <p:cNvSpPr>
            <a:spLocks noChangeArrowheads="1"/>
          </p:cNvSpPr>
          <p:nvPr/>
        </p:nvSpPr>
        <p:spPr bwMode="auto">
          <a:xfrm>
            <a:off x="609600" y="2652713"/>
            <a:ext cx="8305800" cy="146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zh-CN" altLang="en-US" sz="2400" b="1">
                <a:solidFill>
                  <a:srgbClr val="800000"/>
                </a:solidFill>
                <a:latin typeface="楷体_GB2312" pitchFamily="49" charset="-122"/>
                <a:ea typeface="楷体_GB2312" pitchFamily="49" charset="-122"/>
              </a:rPr>
              <a:t>优点</a:t>
            </a:r>
            <a:r>
              <a:rPr kumimoji="1" lang="zh-CN" altLang="en-US" sz="2400" b="1">
                <a:solidFill>
                  <a:srgbClr val="000000"/>
                </a:solidFill>
                <a:latin typeface="楷体_GB2312" pitchFamily="49" charset="-122"/>
                <a:ea typeface="楷体_GB2312" pitchFamily="49" charset="-122"/>
              </a:rPr>
              <a:t>：</a:t>
            </a:r>
          </a:p>
          <a:p>
            <a:pPr>
              <a:lnSpc>
                <a:spcPct val="125000"/>
              </a:lnSpc>
            </a:pPr>
            <a:r>
              <a:rPr kumimoji="1" lang="zh-CN" altLang="en-US" sz="2400" b="1">
                <a:solidFill>
                  <a:srgbClr val="000000"/>
                </a:solidFill>
                <a:latin typeface="Times New Roman" panose="02020603050405020304" pitchFamily="18" charset="0"/>
                <a:ea typeface="楷体_GB2312" pitchFamily="49" charset="-122"/>
              </a:rPr>
              <a:t>        分析放大电路的动态性能指标</a:t>
            </a:r>
            <a:r>
              <a:rPr kumimoji="1" lang="en-US" altLang="zh-CN"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A</a:t>
            </a:r>
            <a:r>
              <a:rPr kumimoji="1" lang="en-US" altLang="zh-CN" sz="2400" b="1" i="1" baseline="-30000">
                <a:solidFill>
                  <a:srgbClr val="000000"/>
                </a:solidFill>
                <a:latin typeface="Book Antiqua" panose="02040602050305030304" pitchFamily="18" charset="0"/>
                <a:ea typeface="楷体_GB2312" pitchFamily="49" charset="-122"/>
              </a:rPr>
              <a:t>v</a:t>
            </a: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30000">
                <a:solidFill>
                  <a:srgbClr val="000000"/>
                </a:solidFill>
                <a:latin typeface="Times New Roman" panose="02020603050405020304" pitchFamily="18" charset="0"/>
                <a:ea typeface="楷体_GB2312" pitchFamily="49" charset="-122"/>
              </a:rPr>
              <a:t>i</a:t>
            </a:r>
            <a:r>
              <a:rPr kumimoji="1" lang="zh-CN" altLang="en-US" sz="2400" b="1">
                <a:solidFill>
                  <a:srgbClr val="000000"/>
                </a:solidFill>
                <a:latin typeface="Times New Roman" panose="02020603050405020304" pitchFamily="18" charset="0"/>
                <a:ea typeface="楷体_GB2312" pitchFamily="49" charset="-122"/>
              </a:rPr>
              <a:t>和</a:t>
            </a: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30000">
                <a:solidFill>
                  <a:srgbClr val="000000"/>
                </a:solidFill>
                <a:latin typeface="Times New Roman" panose="02020603050405020304" pitchFamily="18" charset="0"/>
                <a:ea typeface="楷体_GB2312" pitchFamily="49" charset="-122"/>
              </a:rPr>
              <a:t>o</a:t>
            </a:r>
            <a:r>
              <a:rPr kumimoji="1" lang="zh-CN" altLang="en-US" sz="2400" b="1">
                <a:solidFill>
                  <a:srgbClr val="000000"/>
                </a:solidFill>
                <a:latin typeface="Times New Roman" panose="02020603050405020304" pitchFamily="18" charset="0"/>
                <a:ea typeface="楷体_GB2312" pitchFamily="49" charset="-122"/>
              </a:rPr>
              <a:t>等</a:t>
            </a:r>
            <a:r>
              <a:rPr kumimoji="1" lang="en-US" altLang="zh-CN" sz="2400" b="1">
                <a:solidFill>
                  <a:srgbClr val="000000"/>
                </a:solidFill>
                <a:latin typeface="Times New Roman" panose="02020603050405020304" pitchFamily="18" charset="0"/>
                <a:ea typeface="楷体_GB2312" pitchFamily="49" charset="-122"/>
              </a:rPr>
              <a:t>)</a:t>
            </a:r>
            <a:r>
              <a:rPr kumimoji="1" lang="zh-CN" altLang="en-US" sz="2400" b="1">
                <a:solidFill>
                  <a:srgbClr val="000000"/>
                </a:solidFill>
                <a:latin typeface="Times New Roman" panose="02020603050405020304" pitchFamily="18" charset="0"/>
                <a:ea typeface="楷体_GB2312" pitchFamily="49" charset="-122"/>
              </a:rPr>
              <a:t>非常方便，且适用于频率较高时（用高频模型）的分析。</a:t>
            </a:r>
            <a:endParaRPr kumimoji="1" lang="zh-CN" altLang="en-US" sz="2400" b="1">
              <a:solidFill>
                <a:srgbClr val="000000"/>
              </a:solidFill>
              <a:latin typeface="楷体_GB2312" pitchFamily="49" charset="-122"/>
              <a:ea typeface="楷体_GB2312" pitchFamily="49" charset="-122"/>
            </a:endParaRPr>
          </a:p>
        </p:txBody>
      </p:sp>
      <p:sp>
        <p:nvSpPr>
          <p:cNvPr id="8" name="Rectangle 5"/>
          <p:cNvSpPr>
            <a:spLocks noChangeArrowheads="1"/>
          </p:cNvSpPr>
          <p:nvPr/>
        </p:nvSpPr>
        <p:spPr bwMode="auto">
          <a:xfrm>
            <a:off x="609600" y="4064000"/>
            <a:ext cx="83058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zh-CN" altLang="en-US" sz="2400" b="1">
                <a:solidFill>
                  <a:srgbClr val="800000"/>
                </a:solidFill>
                <a:latin typeface="楷体_GB2312" pitchFamily="49" charset="-122"/>
                <a:ea typeface="楷体_GB2312" pitchFamily="49" charset="-122"/>
              </a:rPr>
              <a:t>缺点</a:t>
            </a:r>
            <a:r>
              <a:rPr kumimoji="1" lang="zh-CN" altLang="en-US" sz="2400" b="1">
                <a:solidFill>
                  <a:srgbClr val="000000"/>
                </a:solidFill>
                <a:latin typeface="楷体_GB2312" pitchFamily="49" charset="-122"/>
                <a:ea typeface="楷体_GB2312" pitchFamily="49" charset="-122"/>
              </a:rPr>
              <a:t>：</a:t>
            </a:r>
          </a:p>
          <a:p>
            <a:pPr>
              <a:lnSpc>
                <a:spcPct val="125000"/>
              </a:lnSpc>
            </a:pPr>
            <a:r>
              <a:rPr kumimoji="1" lang="zh-CN" altLang="en-US" sz="2400" b="1">
                <a:solidFill>
                  <a:srgbClr val="000000"/>
                </a:solidFill>
                <a:latin typeface="Times New Roman" panose="02020603050405020304" pitchFamily="18" charset="0"/>
                <a:ea typeface="楷体_GB2312" pitchFamily="49" charset="-122"/>
              </a:rPr>
              <a:t>        在放大电路的小信号等效电路中，电压、电流等电量及模型参数均是针对变化量</a:t>
            </a:r>
            <a:r>
              <a:rPr kumimoji="1" lang="en-US" altLang="zh-CN" sz="2400" b="1">
                <a:solidFill>
                  <a:srgbClr val="000000"/>
                </a:solidFill>
                <a:latin typeface="Times New Roman" panose="02020603050405020304" pitchFamily="18" charset="0"/>
                <a:ea typeface="楷体_GB2312" pitchFamily="49" charset="-122"/>
              </a:rPr>
              <a:t>(</a:t>
            </a:r>
            <a:r>
              <a:rPr kumimoji="1" lang="zh-CN" altLang="en-US" sz="2400" b="1">
                <a:solidFill>
                  <a:srgbClr val="000000"/>
                </a:solidFill>
                <a:latin typeface="Times New Roman" panose="02020603050405020304" pitchFamily="18" charset="0"/>
                <a:ea typeface="楷体_GB2312" pitchFamily="49" charset="-122"/>
              </a:rPr>
              <a:t>交流量</a:t>
            </a:r>
            <a:r>
              <a:rPr kumimoji="1" lang="en-US" altLang="zh-CN" sz="2400" b="1">
                <a:solidFill>
                  <a:srgbClr val="000000"/>
                </a:solidFill>
                <a:latin typeface="Times New Roman" panose="02020603050405020304" pitchFamily="18" charset="0"/>
                <a:ea typeface="楷体_GB2312" pitchFamily="49" charset="-122"/>
              </a:rPr>
              <a:t>)</a:t>
            </a:r>
            <a:r>
              <a:rPr kumimoji="1" lang="zh-CN" altLang="en-US" sz="2400" b="1">
                <a:solidFill>
                  <a:srgbClr val="000000"/>
                </a:solidFill>
                <a:latin typeface="Times New Roman" panose="02020603050405020304" pitchFamily="18" charset="0"/>
                <a:ea typeface="楷体_GB2312" pitchFamily="49" charset="-122"/>
              </a:rPr>
              <a:t>而言的，不能用来分析计算静态工作点。</a:t>
            </a:r>
          </a:p>
        </p:txBody>
      </p:sp>
    </p:spTree>
    <p:extLst>
      <p:ext uri="{BB962C8B-B14F-4D97-AF65-F5344CB8AC3E}">
        <p14:creationId xmlns:p14="http://schemas.microsoft.com/office/powerpoint/2010/main" val="11306135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8" grpId="0"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543050" y="476250"/>
            <a:ext cx="5908675" cy="1223963"/>
          </a:xfrm>
        </p:spPr>
        <p:txBody>
          <a:bodyPr rtlCol="0">
            <a:noAutofit/>
          </a:bodyPr>
          <a:lstStyle/>
          <a:p>
            <a:pPr fontAlgn="auto">
              <a:spcAft>
                <a:spcPts val="0"/>
              </a:spcAft>
              <a:defRPr/>
            </a:pPr>
            <a:r>
              <a:rPr lang="en-US" altLang="zh-CN" sz="4800" dirty="0"/>
              <a:t>5.5  </a:t>
            </a:r>
            <a:r>
              <a:rPr lang="zh-CN" altLang="en-US" sz="4800" dirty="0"/>
              <a:t>共集电极放大电路和共基极放大电路</a:t>
            </a:r>
          </a:p>
        </p:txBody>
      </p:sp>
      <p:sp>
        <p:nvSpPr>
          <p:cNvPr id="77827" name="副标题 2"/>
          <p:cNvSpPr>
            <a:spLocks noGrp="1"/>
          </p:cNvSpPr>
          <p:nvPr>
            <p:ph type="subTitle" idx="1"/>
          </p:nvPr>
        </p:nvSpPr>
        <p:spPr>
          <a:xfrm>
            <a:off x="971550" y="1989138"/>
            <a:ext cx="7200900" cy="3649662"/>
          </a:xfrm>
        </p:spPr>
        <p:txBody>
          <a:bodyPr>
            <a:normAutofit/>
          </a:bodyPr>
          <a:lstStyle/>
          <a:p>
            <a:r>
              <a:rPr lang="en-US" altLang="zh-CN" sz="2800" dirty="0"/>
              <a:t>5.5.1   </a:t>
            </a:r>
            <a:r>
              <a:rPr lang="zh-CN" altLang="en-US" sz="2800" dirty="0"/>
              <a:t>共集电极放大电路</a:t>
            </a:r>
          </a:p>
          <a:p>
            <a:r>
              <a:rPr lang="en-US" altLang="zh-CN" sz="2800" dirty="0"/>
              <a:t>5.5.2   </a:t>
            </a:r>
            <a:r>
              <a:rPr lang="zh-CN" altLang="en-US" sz="2800" dirty="0"/>
              <a:t>共基极放大电路</a:t>
            </a:r>
          </a:p>
          <a:p>
            <a:r>
              <a:rPr lang="en-US" altLang="zh-CN" sz="2800" dirty="0"/>
              <a:t>5.5.3   BJT</a:t>
            </a:r>
            <a:r>
              <a:rPr lang="zh-CN" altLang="en-US" sz="2800" dirty="0"/>
              <a:t>放大电路三种组态的比较</a:t>
            </a:r>
          </a:p>
        </p:txBody>
      </p:sp>
    </p:spTree>
    <p:extLst>
      <p:ext uri="{BB962C8B-B14F-4D97-AF65-F5344CB8AC3E}">
        <p14:creationId xmlns:p14="http://schemas.microsoft.com/office/powerpoint/2010/main" val="134705001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p:cNvSpPr txBox="1">
            <a:spLocks noChangeArrowheads="1"/>
          </p:cNvSpPr>
          <p:nvPr/>
        </p:nvSpPr>
        <p:spPr bwMode="auto">
          <a:xfrm>
            <a:off x="827088" y="101600"/>
            <a:ext cx="365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800" b="1">
                <a:solidFill>
                  <a:srgbClr val="CC0000"/>
                </a:solidFill>
                <a:latin typeface="楷体_GB2312" pitchFamily="49" charset="-122"/>
                <a:ea typeface="楷体_GB2312" pitchFamily="49" charset="-122"/>
              </a:rPr>
              <a:t>三种组态的判别</a:t>
            </a:r>
          </a:p>
        </p:txBody>
      </p:sp>
      <p:sp>
        <p:nvSpPr>
          <p:cNvPr id="150" name="Rectangle 3"/>
          <p:cNvSpPr>
            <a:spLocks noChangeArrowheads="1"/>
          </p:cNvSpPr>
          <p:nvPr/>
        </p:nvSpPr>
        <p:spPr bwMode="auto">
          <a:xfrm>
            <a:off x="466725" y="3730625"/>
            <a:ext cx="8305800" cy="169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200" b="1">
                <a:solidFill>
                  <a:srgbClr val="000000"/>
                </a:solidFill>
                <a:latin typeface="楷体_GB2312" pitchFamily="49" charset="-122"/>
                <a:ea typeface="楷体_GB2312" pitchFamily="49" charset="-122"/>
              </a:rPr>
              <a:t>以输入、输出信号的位置为判断依据：</a:t>
            </a:r>
          </a:p>
          <a:p>
            <a:pPr>
              <a:lnSpc>
                <a:spcPct val="120000"/>
              </a:lnSpc>
            </a:pPr>
            <a:r>
              <a:rPr kumimoji="1" lang="zh-CN" altLang="en-US" sz="2200" b="1">
                <a:solidFill>
                  <a:srgbClr val="000000"/>
                </a:solidFill>
                <a:latin typeface="楷体_GB2312" pitchFamily="49" charset="-122"/>
                <a:ea typeface="楷体_GB2312" pitchFamily="49" charset="-122"/>
              </a:rPr>
              <a:t>    信号由基极输入，集电极输出</a:t>
            </a:r>
            <a:r>
              <a:rPr kumimoji="1" lang="en-US" altLang="zh-CN"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楷体_GB2312" pitchFamily="49" charset="-122"/>
                <a:ea typeface="楷体_GB2312" pitchFamily="49" charset="-122"/>
              </a:rPr>
              <a:t> </a:t>
            </a:r>
            <a:r>
              <a:rPr kumimoji="1" lang="zh-CN" altLang="en-US" sz="2200" b="1">
                <a:solidFill>
                  <a:srgbClr val="000000"/>
                </a:solidFill>
                <a:latin typeface="楷体_GB2312" pitchFamily="49" charset="-122"/>
                <a:ea typeface="楷体_GB2312" pitchFamily="49" charset="-122"/>
              </a:rPr>
              <a:t>共射极放大电路</a:t>
            </a:r>
          </a:p>
          <a:p>
            <a:pPr>
              <a:lnSpc>
                <a:spcPct val="120000"/>
              </a:lnSpc>
            </a:pPr>
            <a:r>
              <a:rPr kumimoji="1" lang="zh-CN" altLang="en-US" sz="2200" b="1">
                <a:solidFill>
                  <a:srgbClr val="000000"/>
                </a:solidFill>
                <a:latin typeface="楷体_GB2312" pitchFamily="49" charset="-122"/>
                <a:ea typeface="楷体_GB2312" pitchFamily="49" charset="-122"/>
              </a:rPr>
              <a:t>    信号由基极输入，发射极输出</a:t>
            </a:r>
            <a:r>
              <a:rPr kumimoji="1" lang="en-US" altLang="zh-CN"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楷体_GB2312" pitchFamily="49" charset="-122"/>
                <a:ea typeface="楷体_GB2312" pitchFamily="49" charset="-122"/>
              </a:rPr>
              <a:t> </a:t>
            </a:r>
            <a:r>
              <a:rPr kumimoji="1" lang="zh-CN" altLang="en-US" sz="2200" b="1">
                <a:solidFill>
                  <a:srgbClr val="000000"/>
                </a:solidFill>
                <a:latin typeface="楷体_GB2312" pitchFamily="49" charset="-122"/>
                <a:ea typeface="楷体_GB2312" pitchFamily="49" charset="-122"/>
              </a:rPr>
              <a:t>共集电极放大电路</a:t>
            </a:r>
          </a:p>
          <a:p>
            <a:pPr>
              <a:lnSpc>
                <a:spcPct val="120000"/>
              </a:lnSpc>
            </a:pPr>
            <a:r>
              <a:rPr kumimoji="1" lang="zh-CN" altLang="en-US" sz="2200" b="1">
                <a:solidFill>
                  <a:srgbClr val="000000"/>
                </a:solidFill>
                <a:latin typeface="楷体_GB2312" pitchFamily="49" charset="-122"/>
                <a:ea typeface="楷体_GB2312" pitchFamily="49" charset="-122"/>
              </a:rPr>
              <a:t>    信号由发射极输入，集电极输出</a:t>
            </a:r>
            <a:r>
              <a:rPr kumimoji="1" lang="en-US" altLang="zh-CN"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楷体_GB2312" pitchFamily="49" charset="-122"/>
                <a:ea typeface="楷体_GB2312" pitchFamily="49" charset="-122"/>
              </a:rPr>
              <a:t> </a:t>
            </a:r>
            <a:r>
              <a:rPr kumimoji="1" lang="zh-CN" altLang="en-US" sz="2200" b="1">
                <a:solidFill>
                  <a:srgbClr val="000000"/>
                </a:solidFill>
                <a:latin typeface="楷体_GB2312" pitchFamily="49" charset="-122"/>
                <a:ea typeface="楷体_GB2312" pitchFamily="49" charset="-122"/>
              </a:rPr>
              <a:t>共基极电路 </a:t>
            </a:r>
          </a:p>
        </p:txBody>
      </p:sp>
      <p:grpSp>
        <p:nvGrpSpPr>
          <p:cNvPr id="78852" name="组合 4"/>
          <p:cNvGrpSpPr>
            <a:grpSpLocks/>
          </p:cNvGrpSpPr>
          <p:nvPr/>
        </p:nvGrpSpPr>
        <p:grpSpPr bwMode="auto">
          <a:xfrm>
            <a:off x="6186488" y="1016000"/>
            <a:ext cx="2633662" cy="2533650"/>
            <a:chOff x="6186810" y="1016000"/>
            <a:chExt cx="2633662" cy="2533650"/>
          </a:xfrm>
        </p:grpSpPr>
        <p:sp>
          <p:nvSpPr>
            <p:cNvPr id="78950" name="Line 53"/>
            <p:cNvSpPr>
              <a:spLocks noChangeShapeType="1"/>
            </p:cNvSpPr>
            <p:nvPr/>
          </p:nvSpPr>
          <p:spPr bwMode="auto">
            <a:xfrm rot="10800000" flipH="1" flipV="1">
              <a:off x="6932934" y="1162050"/>
              <a:ext cx="0" cy="224155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51" name="Line 54"/>
            <p:cNvSpPr>
              <a:spLocks noChangeShapeType="1"/>
            </p:cNvSpPr>
            <p:nvPr/>
          </p:nvSpPr>
          <p:spPr bwMode="auto">
            <a:xfrm>
              <a:off x="6928172" y="3403600"/>
              <a:ext cx="711200" cy="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52" name="Line 55"/>
            <p:cNvSpPr>
              <a:spLocks noChangeShapeType="1"/>
            </p:cNvSpPr>
            <p:nvPr/>
          </p:nvSpPr>
          <p:spPr bwMode="auto">
            <a:xfrm>
              <a:off x="7634609" y="2438400"/>
              <a:ext cx="0" cy="109855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53" name="Line 56"/>
            <p:cNvSpPr>
              <a:spLocks noChangeShapeType="1"/>
            </p:cNvSpPr>
            <p:nvPr/>
          </p:nvSpPr>
          <p:spPr bwMode="auto">
            <a:xfrm>
              <a:off x="7634609" y="1163638"/>
              <a:ext cx="0" cy="954087"/>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54" name="Line 57"/>
            <p:cNvSpPr>
              <a:spLocks noChangeShapeType="1"/>
            </p:cNvSpPr>
            <p:nvPr/>
          </p:nvSpPr>
          <p:spPr bwMode="auto">
            <a:xfrm>
              <a:off x="7534597" y="3549650"/>
              <a:ext cx="201612" cy="0"/>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55" name="Oval 58"/>
            <p:cNvSpPr>
              <a:spLocks noChangeAspect="1" noChangeArrowheads="1"/>
            </p:cNvSpPr>
            <p:nvPr/>
          </p:nvSpPr>
          <p:spPr bwMode="auto">
            <a:xfrm flipH="1">
              <a:off x="7598097" y="3367088"/>
              <a:ext cx="71437" cy="71437"/>
            </a:xfrm>
            <a:prstGeom prst="ellipse">
              <a:avLst/>
            </a:prstGeom>
            <a:solidFill>
              <a:srgbClr val="000000"/>
            </a:solidFill>
            <a:ln w="95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956" name="Oval 59"/>
            <p:cNvSpPr>
              <a:spLocks noChangeAspect="1" noChangeArrowheads="1"/>
            </p:cNvSpPr>
            <p:nvPr/>
          </p:nvSpPr>
          <p:spPr bwMode="auto">
            <a:xfrm flipH="1">
              <a:off x="7598097" y="1920875"/>
              <a:ext cx="71437" cy="71438"/>
            </a:xfrm>
            <a:prstGeom prst="ellipse">
              <a:avLst/>
            </a:prstGeom>
            <a:solidFill>
              <a:srgbClr val="000000"/>
            </a:solidFill>
            <a:ln w="95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957" name="Rectangle 60"/>
            <p:cNvSpPr>
              <a:spLocks noChangeArrowheads="1"/>
            </p:cNvSpPr>
            <p:nvPr/>
          </p:nvSpPr>
          <p:spPr bwMode="auto">
            <a:xfrm rot="5400000" flipH="1">
              <a:off x="7456015" y="1513682"/>
              <a:ext cx="360363" cy="107950"/>
            </a:xfrm>
            <a:prstGeom prst="rect">
              <a:avLst/>
            </a:prstGeom>
            <a:solidFill>
              <a:srgbClr val="FFFFFF"/>
            </a:solidFill>
            <a:ln w="38100">
              <a:solidFill>
                <a:srgbClr val="0000FF"/>
              </a:solidFill>
              <a:miter lim="800000"/>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958" name="Rectangle 61"/>
            <p:cNvSpPr>
              <a:spLocks noChangeArrowheads="1"/>
            </p:cNvSpPr>
            <p:nvPr/>
          </p:nvSpPr>
          <p:spPr bwMode="auto">
            <a:xfrm rot="5400000" flipH="1">
              <a:off x="6752753" y="1578769"/>
              <a:ext cx="360362" cy="107950"/>
            </a:xfrm>
            <a:prstGeom prst="rect">
              <a:avLst/>
            </a:prstGeom>
            <a:solidFill>
              <a:srgbClr val="FFFFFF"/>
            </a:solidFill>
            <a:ln w="38100">
              <a:solidFill>
                <a:srgbClr val="0000FF"/>
              </a:solidFill>
              <a:miter lim="800000"/>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959" name="Line 62"/>
            <p:cNvSpPr>
              <a:spLocks noChangeShapeType="1"/>
            </p:cNvSpPr>
            <p:nvPr/>
          </p:nvSpPr>
          <p:spPr bwMode="auto">
            <a:xfrm>
              <a:off x="6926584" y="1162050"/>
              <a:ext cx="1098550" cy="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60" name="Oval 63"/>
            <p:cNvSpPr>
              <a:spLocks noChangeAspect="1" noChangeArrowheads="1"/>
            </p:cNvSpPr>
            <p:nvPr/>
          </p:nvSpPr>
          <p:spPr bwMode="auto">
            <a:xfrm flipH="1">
              <a:off x="7598097" y="2546350"/>
              <a:ext cx="71437" cy="71438"/>
            </a:xfrm>
            <a:prstGeom prst="ellipse">
              <a:avLst/>
            </a:prstGeom>
            <a:solidFill>
              <a:srgbClr val="000000"/>
            </a:solidFill>
            <a:ln w="95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961" name="Oval 64"/>
            <p:cNvSpPr>
              <a:spLocks noChangeArrowheads="1"/>
            </p:cNvSpPr>
            <p:nvPr/>
          </p:nvSpPr>
          <p:spPr bwMode="auto">
            <a:xfrm>
              <a:off x="8009259" y="1130300"/>
              <a:ext cx="71438" cy="71438"/>
            </a:xfrm>
            <a:prstGeom prst="ellipse">
              <a:avLst/>
            </a:prstGeom>
            <a:solidFill>
              <a:srgbClr val="FFFFFF"/>
            </a:solidFill>
            <a:ln w="222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962" name="Text Box 65"/>
            <p:cNvSpPr txBox="1">
              <a:spLocks noChangeArrowheads="1"/>
            </p:cNvSpPr>
            <p:nvPr/>
          </p:nvSpPr>
          <p:spPr bwMode="auto">
            <a:xfrm>
              <a:off x="8001322" y="1016000"/>
              <a:ext cx="646112"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a:solidFill>
                    <a:srgbClr val="000000"/>
                  </a:solidFill>
                  <a:latin typeface="Times New Roman" panose="02020603050405020304" pitchFamily="18" charset="0"/>
                </a:rPr>
                <a:t>+</a:t>
              </a:r>
              <a:r>
                <a:rPr lang="en-US" altLang="zh-CN" sz="1600" b="1" i="1">
                  <a:solidFill>
                    <a:srgbClr val="000000"/>
                  </a:solidFill>
                  <a:latin typeface="Times New Roman" panose="02020603050405020304" pitchFamily="18" charset="0"/>
                </a:rPr>
                <a:t>V</a:t>
              </a:r>
              <a:r>
                <a:rPr lang="en-US" altLang="zh-CN" sz="1600" b="1" baseline="-25000">
                  <a:solidFill>
                    <a:srgbClr val="000000"/>
                  </a:solidFill>
                  <a:latin typeface="Times New Roman" panose="02020603050405020304" pitchFamily="18" charset="0"/>
                </a:rPr>
                <a:t>CC</a:t>
              </a:r>
              <a:endParaRPr lang="en-US" altLang="zh-CN" sz="1600" b="1">
                <a:solidFill>
                  <a:srgbClr val="000000"/>
                </a:solidFill>
                <a:latin typeface="Arial Narrow" panose="020B0606020202030204" pitchFamily="34" charset="0"/>
              </a:endParaRPr>
            </a:p>
          </p:txBody>
        </p:sp>
        <p:sp>
          <p:nvSpPr>
            <p:cNvPr id="78963" name="Text Box 66"/>
            <p:cNvSpPr txBox="1">
              <a:spLocks noChangeArrowheads="1"/>
            </p:cNvSpPr>
            <p:nvPr/>
          </p:nvSpPr>
          <p:spPr bwMode="auto">
            <a:xfrm>
              <a:off x="7228209" y="1390650"/>
              <a:ext cx="323850" cy="312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i="1">
                  <a:solidFill>
                    <a:srgbClr val="000000"/>
                  </a:solidFill>
                  <a:latin typeface="Times New Roman" panose="02020603050405020304" pitchFamily="18" charset="0"/>
                </a:rPr>
                <a:t>R</a:t>
              </a:r>
              <a:r>
                <a:rPr lang="en-US" altLang="zh-CN" sz="1600" b="1" baseline="-25000">
                  <a:solidFill>
                    <a:srgbClr val="000000"/>
                  </a:solidFill>
                  <a:latin typeface="Times New Roman" panose="02020603050405020304" pitchFamily="18" charset="0"/>
                </a:rPr>
                <a:t>c</a:t>
              </a:r>
              <a:endParaRPr lang="en-US" altLang="zh-CN" sz="1600" b="1">
                <a:solidFill>
                  <a:srgbClr val="000000"/>
                </a:solidFill>
                <a:latin typeface="Arial Narrow" panose="020B0606020202030204" pitchFamily="34" charset="0"/>
              </a:endParaRPr>
            </a:p>
          </p:txBody>
        </p:sp>
        <p:sp>
          <p:nvSpPr>
            <p:cNvPr id="78964" name="Text Box 67"/>
            <p:cNvSpPr txBox="1">
              <a:spLocks noChangeArrowheads="1"/>
            </p:cNvSpPr>
            <p:nvPr/>
          </p:nvSpPr>
          <p:spPr bwMode="auto">
            <a:xfrm>
              <a:off x="6420172" y="1400175"/>
              <a:ext cx="469900" cy="420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i="1">
                  <a:solidFill>
                    <a:srgbClr val="000000"/>
                  </a:solidFill>
                  <a:latin typeface="Times New Roman" panose="02020603050405020304" pitchFamily="18" charset="0"/>
                </a:rPr>
                <a:t>R</a:t>
              </a:r>
              <a:r>
                <a:rPr lang="en-US" altLang="zh-CN" sz="1600" b="1" baseline="-25000">
                  <a:solidFill>
                    <a:srgbClr val="000000"/>
                  </a:solidFill>
                  <a:latin typeface="Times New Roman" panose="02020603050405020304" pitchFamily="18" charset="0"/>
                </a:rPr>
                <a:t>b1</a:t>
              </a:r>
              <a:endParaRPr lang="en-US" altLang="zh-CN" sz="1600" b="1">
                <a:solidFill>
                  <a:srgbClr val="000000"/>
                </a:solidFill>
                <a:latin typeface="Arial Narrow" panose="020B0606020202030204" pitchFamily="34" charset="0"/>
              </a:endParaRPr>
            </a:p>
          </p:txBody>
        </p:sp>
        <p:sp>
          <p:nvSpPr>
            <p:cNvPr id="78965" name="Text Box 68"/>
            <p:cNvSpPr txBox="1">
              <a:spLocks noChangeArrowheads="1"/>
            </p:cNvSpPr>
            <p:nvPr/>
          </p:nvSpPr>
          <p:spPr bwMode="auto">
            <a:xfrm>
              <a:off x="7607622" y="2393950"/>
              <a:ext cx="206375" cy="193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200" b="1">
                  <a:solidFill>
                    <a:srgbClr val="000000"/>
                  </a:solidFill>
                  <a:latin typeface="Times New Roman" panose="02020603050405020304" pitchFamily="18" charset="0"/>
                </a:rPr>
                <a:t>e</a:t>
              </a:r>
              <a:endParaRPr lang="en-US" altLang="zh-CN" sz="1200" b="1">
                <a:solidFill>
                  <a:srgbClr val="000000"/>
                </a:solidFill>
                <a:latin typeface="Arial Narrow" panose="020B0606020202030204" pitchFamily="34" charset="0"/>
              </a:endParaRPr>
            </a:p>
          </p:txBody>
        </p:sp>
        <p:sp>
          <p:nvSpPr>
            <p:cNvPr id="78966" name="Text Box 69"/>
            <p:cNvSpPr txBox="1">
              <a:spLocks noChangeArrowheads="1"/>
            </p:cNvSpPr>
            <p:nvPr/>
          </p:nvSpPr>
          <p:spPr bwMode="auto">
            <a:xfrm>
              <a:off x="7239322" y="2092325"/>
              <a:ext cx="206375" cy="193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200" b="1">
                  <a:solidFill>
                    <a:srgbClr val="000000"/>
                  </a:solidFill>
                  <a:latin typeface="Times New Roman" panose="02020603050405020304" pitchFamily="18" charset="0"/>
                </a:rPr>
                <a:t>b</a:t>
              </a:r>
              <a:endParaRPr lang="en-US" altLang="zh-CN" sz="1200" b="1">
                <a:solidFill>
                  <a:srgbClr val="000000"/>
                </a:solidFill>
                <a:latin typeface="Arial Narrow" panose="020B0606020202030204" pitchFamily="34" charset="0"/>
              </a:endParaRPr>
            </a:p>
          </p:txBody>
        </p:sp>
        <p:sp>
          <p:nvSpPr>
            <p:cNvPr id="78967" name="Text Box 70"/>
            <p:cNvSpPr txBox="1">
              <a:spLocks noChangeArrowheads="1"/>
            </p:cNvSpPr>
            <p:nvPr/>
          </p:nvSpPr>
          <p:spPr bwMode="auto">
            <a:xfrm>
              <a:off x="7594922" y="1936750"/>
              <a:ext cx="206375" cy="25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200" b="1">
                  <a:solidFill>
                    <a:srgbClr val="000000"/>
                  </a:solidFill>
                  <a:latin typeface="Times New Roman" panose="02020603050405020304" pitchFamily="18" charset="0"/>
                </a:rPr>
                <a:t>c</a:t>
              </a:r>
              <a:endParaRPr lang="en-US" altLang="zh-CN" sz="1200" b="1">
                <a:solidFill>
                  <a:srgbClr val="000000"/>
                </a:solidFill>
                <a:latin typeface="Arial Narrow" panose="020B0606020202030204" pitchFamily="34" charset="0"/>
              </a:endParaRPr>
            </a:p>
          </p:txBody>
        </p:sp>
        <p:sp>
          <p:nvSpPr>
            <p:cNvPr id="78968" name="Text Box 71"/>
            <p:cNvSpPr txBox="1">
              <a:spLocks noChangeArrowheads="1"/>
            </p:cNvSpPr>
            <p:nvPr/>
          </p:nvSpPr>
          <p:spPr bwMode="auto">
            <a:xfrm>
              <a:off x="7572697" y="2144713"/>
              <a:ext cx="252412" cy="273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a:solidFill>
                    <a:srgbClr val="000000"/>
                  </a:solidFill>
                  <a:latin typeface="Times New Roman" panose="02020603050405020304" pitchFamily="18" charset="0"/>
                </a:rPr>
                <a:t>T</a:t>
              </a:r>
              <a:endParaRPr lang="en-US" altLang="zh-CN" sz="1600" b="1">
                <a:solidFill>
                  <a:srgbClr val="000000"/>
                </a:solidFill>
                <a:latin typeface="Arial Narrow" panose="020B0606020202030204" pitchFamily="34" charset="0"/>
              </a:endParaRPr>
            </a:p>
          </p:txBody>
        </p:sp>
        <p:sp>
          <p:nvSpPr>
            <p:cNvPr id="78969" name="Line 72"/>
            <p:cNvSpPr>
              <a:spLocks noChangeShapeType="1"/>
            </p:cNvSpPr>
            <p:nvPr/>
          </p:nvSpPr>
          <p:spPr bwMode="auto">
            <a:xfrm>
              <a:off x="6932934" y="2265363"/>
              <a:ext cx="520700" cy="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78970" name="Group 73"/>
            <p:cNvGrpSpPr>
              <a:grpSpLocks/>
            </p:cNvGrpSpPr>
            <p:nvPr/>
          </p:nvGrpSpPr>
          <p:grpSpPr bwMode="auto">
            <a:xfrm>
              <a:off x="6186810" y="2400301"/>
              <a:ext cx="1420812" cy="590550"/>
              <a:chOff x="2580" y="1580"/>
              <a:chExt cx="895" cy="372"/>
            </a:xfrm>
          </p:grpSpPr>
          <p:sp>
            <p:nvSpPr>
              <p:cNvPr id="78991" name="Line 74"/>
              <p:cNvSpPr>
                <a:spLocks noChangeShapeType="1"/>
              </p:cNvSpPr>
              <p:nvPr/>
            </p:nvSpPr>
            <p:spPr bwMode="auto">
              <a:xfrm>
                <a:off x="3228" y="1696"/>
                <a:ext cx="247" cy="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92" name="Line 75"/>
              <p:cNvSpPr>
                <a:spLocks noChangeShapeType="1"/>
              </p:cNvSpPr>
              <p:nvPr/>
            </p:nvSpPr>
            <p:spPr bwMode="auto">
              <a:xfrm>
                <a:off x="2839" y="1696"/>
                <a:ext cx="337" cy="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93" name="Oval 76"/>
              <p:cNvSpPr>
                <a:spLocks noChangeArrowheads="1"/>
              </p:cNvSpPr>
              <p:nvPr/>
            </p:nvSpPr>
            <p:spPr bwMode="auto">
              <a:xfrm>
                <a:off x="2794" y="1674"/>
                <a:ext cx="45" cy="45"/>
              </a:xfrm>
              <a:prstGeom prst="ellipse">
                <a:avLst/>
              </a:prstGeom>
              <a:solidFill>
                <a:srgbClr val="FFFFFF"/>
              </a:solidFill>
              <a:ln w="222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994" name="Text Box 77"/>
              <p:cNvSpPr txBox="1">
                <a:spLocks noChangeArrowheads="1"/>
              </p:cNvSpPr>
              <p:nvPr/>
            </p:nvSpPr>
            <p:spPr bwMode="auto">
              <a:xfrm>
                <a:off x="2580" y="1580"/>
                <a:ext cx="242" cy="2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i="1">
                    <a:solidFill>
                      <a:srgbClr val="000000"/>
                    </a:solidFill>
                    <a:latin typeface="Times New Roman" panose="02020603050405020304" pitchFamily="18" charset="0"/>
                  </a:rPr>
                  <a:t>v</a:t>
                </a:r>
                <a:r>
                  <a:rPr lang="en-US" altLang="zh-CN" sz="2000" b="1" baseline="-25000">
                    <a:solidFill>
                      <a:srgbClr val="000000"/>
                    </a:solidFill>
                    <a:latin typeface="Times New Roman" panose="02020603050405020304" pitchFamily="18" charset="0"/>
                  </a:rPr>
                  <a:t>i</a:t>
                </a:r>
                <a:endParaRPr lang="en-US" altLang="zh-CN" sz="2000" b="1">
                  <a:solidFill>
                    <a:srgbClr val="000000"/>
                  </a:solidFill>
                  <a:latin typeface="Arial Narrow" panose="020B0606020202030204" pitchFamily="34" charset="0"/>
                </a:endParaRPr>
              </a:p>
            </p:txBody>
          </p:sp>
          <p:sp>
            <p:nvSpPr>
              <p:cNvPr id="78995" name="Text Box 78"/>
              <p:cNvSpPr txBox="1">
                <a:spLocks noChangeArrowheads="1"/>
              </p:cNvSpPr>
              <p:nvPr/>
            </p:nvSpPr>
            <p:spPr bwMode="auto">
              <a:xfrm>
                <a:off x="3060" y="1755"/>
                <a:ext cx="246" cy="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i="1">
                    <a:solidFill>
                      <a:srgbClr val="000000"/>
                    </a:solidFill>
                    <a:latin typeface="Times New Roman" panose="02020603050405020304" pitchFamily="18" charset="0"/>
                  </a:rPr>
                  <a:t>C</a:t>
                </a:r>
                <a:r>
                  <a:rPr lang="en-US" altLang="zh-CN" sz="1600" b="1" baseline="-25000">
                    <a:solidFill>
                      <a:srgbClr val="000000"/>
                    </a:solidFill>
                    <a:latin typeface="Times New Roman" panose="02020603050405020304" pitchFamily="18" charset="0"/>
                  </a:rPr>
                  <a:t>1</a:t>
                </a:r>
                <a:endParaRPr lang="en-US" altLang="zh-CN" sz="1600" b="1">
                  <a:solidFill>
                    <a:srgbClr val="000000"/>
                  </a:solidFill>
                  <a:latin typeface="Arial Narrow" panose="020B0606020202030204" pitchFamily="34" charset="0"/>
                </a:endParaRPr>
              </a:p>
            </p:txBody>
          </p:sp>
          <p:grpSp>
            <p:nvGrpSpPr>
              <p:cNvPr id="78996" name="Group 79"/>
              <p:cNvGrpSpPr>
                <a:grpSpLocks/>
              </p:cNvGrpSpPr>
              <p:nvPr/>
            </p:nvGrpSpPr>
            <p:grpSpPr bwMode="auto">
              <a:xfrm>
                <a:off x="3171" y="1615"/>
                <a:ext cx="57" cy="159"/>
                <a:chOff x="10344" y="8285"/>
                <a:chExt cx="85" cy="197"/>
              </a:xfrm>
            </p:grpSpPr>
            <p:sp>
              <p:nvSpPr>
                <p:cNvPr id="78997" name="Line 80"/>
                <p:cNvSpPr>
                  <a:spLocks noChangeShapeType="1"/>
                </p:cNvSpPr>
                <p:nvPr/>
              </p:nvSpPr>
              <p:spPr bwMode="auto">
                <a:xfrm rot="5400000" flipH="1">
                  <a:off x="10330" y="8384"/>
                  <a:ext cx="197" cy="0"/>
                </a:xfrm>
                <a:prstGeom prst="line">
                  <a:avLst/>
                </a:prstGeom>
                <a:noFill/>
                <a:ln w="3492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98" name="Line 81"/>
                <p:cNvSpPr>
                  <a:spLocks noChangeShapeType="1"/>
                </p:cNvSpPr>
                <p:nvPr/>
              </p:nvSpPr>
              <p:spPr bwMode="auto">
                <a:xfrm rot="5400000" flipH="1">
                  <a:off x="10245" y="8384"/>
                  <a:ext cx="197" cy="0"/>
                </a:xfrm>
                <a:prstGeom prst="line">
                  <a:avLst/>
                </a:prstGeom>
                <a:noFill/>
                <a:ln w="3492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78971" name="Group 82"/>
            <p:cNvGrpSpPr>
              <a:grpSpLocks/>
            </p:cNvGrpSpPr>
            <p:nvPr/>
          </p:nvGrpSpPr>
          <p:grpSpPr bwMode="auto">
            <a:xfrm>
              <a:off x="7447284" y="2111375"/>
              <a:ext cx="196850" cy="330200"/>
              <a:chOff x="1397" y="1623"/>
              <a:chExt cx="124" cy="208"/>
            </a:xfrm>
          </p:grpSpPr>
          <p:sp>
            <p:nvSpPr>
              <p:cNvPr id="78987" name="Line 83"/>
              <p:cNvSpPr>
                <a:spLocks noChangeShapeType="1"/>
              </p:cNvSpPr>
              <p:nvPr/>
            </p:nvSpPr>
            <p:spPr bwMode="auto">
              <a:xfrm flipV="1">
                <a:off x="1410" y="1623"/>
                <a:ext cx="107" cy="60"/>
              </a:xfrm>
              <a:prstGeom prst="line">
                <a:avLst/>
              </a:prstGeom>
              <a:noFill/>
              <a:ln w="1968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88" name="Line 84"/>
              <p:cNvSpPr>
                <a:spLocks noChangeShapeType="1"/>
              </p:cNvSpPr>
              <p:nvPr/>
            </p:nvSpPr>
            <p:spPr bwMode="auto">
              <a:xfrm>
                <a:off x="1401" y="1755"/>
                <a:ext cx="64" cy="42"/>
              </a:xfrm>
              <a:prstGeom prst="line">
                <a:avLst/>
              </a:prstGeom>
              <a:noFill/>
              <a:ln w="1968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89" name="Freeform 85"/>
              <p:cNvSpPr>
                <a:spLocks/>
              </p:cNvSpPr>
              <p:nvPr/>
            </p:nvSpPr>
            <p:spPr bwMode="auto">
              <a:xfrm>
                <a:off x="1454" y="1782"/>
                <a:ext cx="67" cy="49"/>
              </a:xfrm>
              <a:custGeom>
                <a:avLst/>
                <a:gdLst>
                  <a:gd name="T0" fmla="*/ 67 w 147"/>
                  <a:gd name="T1" fmla="*/ 49 h 112"/>
                  <a:gd name="T2" fmla="*/ 0 w 147"/>
                  <a:gd name="T3" fmla="*/ 28 h 112"/>
                  <a:gd name="T4" fmla="*/ 17 w 147"/>
                  <a:gd name="T5" fmla="*/ 0 h 112"/>
                  <a:gd name="T6" fmla="*/ 67 w 147"/>
                  <a:gd name="T7" fmla="*/ 49 h 1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7" h="112">
                    <a:moveTo>
                      <a:pt x="147" y="112"/>
                    </a:moveTo>
                    <a:lnTo>
                      <a:pt x="0" y="63"/>
                    </a:lnTo>
                    <a:lnTo>
                      <a:pt x="37" y="0"/>
                    </a:lnTo>
                    <a:lnTo>
                      <a:pt x="147" y="112"/>
                    </a:lnTo>
                    <a:close/>
                  </a:path>
                </a:pathLst>
              </a:custGeom>
              <a:solidFill>
                <a:srgbClr val="0000FF"/>
              </a:solidFill>
              <a:ln w="2540">
                <a:solidFill>
                  <a:srgbClr val="0000FF"/>
                </a:solidFill>
                <a:prstDash val="solid"/>
                <a:round/>
                <a:headEnd/>
                <a:tailEnd/>
              </a:ln>
            </p:spPr>
            <p:txBody>
              <a:bodyPr/>
              <a:lstStyle/>
              <a:p>
                <a:endParaRPr lang="zh-CN" altLang="en-US"/>
              </a:p>
            </p:txBody>
          </p:sp>
          <p:sp>
            <p:nvSpPr>
              <p:cNvPr id="78990" name="Rectangle 86"/>
              <p:cNvSpPr>
                <a:spLocks noChangeArrowheads="1"/>
              </p:cNvSpPr>
              <p:nvPr/>
            </p:nvSpPr>
            <p:spPr bwMode="auto">
              <a:xfrm>
                <a:off x="1397" y="1640"/>
                <a:ext cx="23" cy="159"/>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grpSp>
        <p:grpSp>
          <p:nvGrpSpPr>
            <p:cNvPr id="78972" name="Group 87"/>
            <p:cNvGrpSpPr>
              <a:grpSpLocks/>
            </p:cNvGrpSpPr>
            <p:nvPr/>
          </p:nvGrpSpPr>
          <p:grpSpPr bwMode="auto">
            <a:xfrm>
              <a:off x="7637784" y="1544638"/>
              <a:ext cx="1182688" cy="600075"/>
              <a:chOff x="1517" y="1266"/>
              <a:chExt cx="745" cy="378"/>
            </a:xfrm>
          </p:grpSpPr>
          <p:sp>
            <p:nvSpPr>
              <p:cNvPr id="78979" name="Line 88"/>
              <p:cNvSpPr>
                <a:spLocks noChangeShapeType="1"/>
              </p:cNvSpPr>
              <p:nvPr/>
            </p:nvSpPr>
            <p:spPr bwMode="auto">
              <a:xfrm>
                <a:off x="1517" y="1525"/>
                <a:ext cx="234" cy="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80" name="Text Box 89"/>
              <p:cNvSpPr txBox="1">
                <a:spLocks noChangeArrowheads="1"/>
              </p:cNvSpPr>
              <p:nvPr/>
            </p:nvSpPr>
            <p:spPr bwMode="auto">
              <a:xfrm>
                <a:off x="1669" y="1266"/>
                <a:ext cx="246" cy="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i="1">
                    <a:solidFill>
                      <a:srgbClr val="000000"/>
                    </a:solidFill>
                    <a:latin typeface="Times New Roman" panose="02020603050405020304" pitchFamily="18" charset="0"/>
                  </a:rPr>
                  <a:t>C</a:t>
                </a:r>
                <a:r>
                  <a:rPr lang="en-US" altLang="zh-CN" sz="1600" b="1" baseline="-25000">
                    <a:solidFill>
                      <a:srgbClr val="000000"/>
                    </a:solidFill>
                    <a:latin typeface="Times New Roman" panose="02020603050405020304" pitchFamily="18" charset="0"/>
                  </a:rPr>
                  <a:t>2</a:t>
                </a:r>
                <a:endParaRPr lang="en-US" altLang="zh-CN" sz="1600" b="1">
                  <a:solidFill>
                    <a:srgbClr val="000000"/>
                  </a:solidFill>
                  <a:latin typeface="Arial Narrow" panose="020B0606020202030204" pitchFamily="34" charset="0"/>
                </a:endParaRPr>
              </a:p>
            </p:txBody>
          </p:sp>
          <p:sp>
            <p:nvSpPr>
              <p:cNvPr id="78981" name="Text Box 90"/>
              <p:cNvSpPr txBox="1">
                <a:spLocks noChangeArrowheads="1"/>
              </p:cNvSpPr>
              <p:nvPr/>
            </p:nvSpPr>
            <p:spPr bwMode="auto">
              <a:xfrm>
                <a:off x="2034" y="1409"/>
                <a:ext cx="228" cy="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i="1">
                    <a:solidFill>
                      <a:srgbClr val="000000"/>
                    </a:solidFill>
                    <a:latin typeface="Times New Roman" panose="02020603050405020304" pitchFamily="18" charset="0"/>
                  </a:rPr>
                  <a:t>v</a:t>
                </a:r>
                <a:r>
                  <a:rPr lang="en-US" altLang="zh-CN" sz="2000" b="1" baseline="-25000">
                    <a:solidFill>
                      <a:srgbClr val="000000"/>
                    </a:solidFill>
                    <a:latin typeface="Times New Roman" panose="02020603050405020304" pitchFamily="18" charset="0"/>
                  </a:rPr>
                  <a:t>o</a:t>
                </a:r>
                <a:endParaRPr lang="en-US" altLang="zh-CN" sz="2000" b="1">
                  <a:solidFill>
                    <a:srgbClr val="000000"/>
                  </a:solidFill>
                  <a:latin typeface="Arial Narrow" panose="020B0606020202030204" pitchFamily="34" charset="0"/>
                </a:endParaRPr>
              </a:p>
            </p:txBody>
          </p:sp>
          <p:sp>
            <p:nvSpPr>
              <p:cNvPr id="78982" name="Line 91"/>
              <p:cNvSpPr>
                <a:spLocks noChangeShapeType="1"/>
              </p:cNvSpPr>
              <p:nvPr/>
            </p:nvSpPr>
            <p:spPr bwMode="auto">
              <a:xfrm>
                <a:off x="1818" y="1527"/>
                <a:ext cx="216" cy="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78983" name="Group 92"/>
              <p:cNvGrpSpPr>
                <a:grpSpLocks/>
              </p:cNvGrpSpPr>
              <p:nvPr/>
            </p:nvGrpSpPr>
            <p:grpSpPr bwMode="auto">
              <a:xfrm>
                <a:off x="1761" y="1444"/>
                <a:ext cx="57" cy="159"/>
                <a:chOff x="10344" y="8285"/>
                <a:chExt cx="85" cy="197"/>
              </a:xfrm>
            </p:grpSpPr>
            <p:sp>
              <p:nvSpPr>
                <p:cNvPr id="78985" name="Line 93"/>
                <p:cNvSpPr>
                  <a:spLocks noChangeShapeType="1"/>
                </p:cNvSpPr>
                <p:nvPr/>
              </p:nvSpPr>
              <p:spPr bwMode="auto">
                <a:xfrm rot="5400000" flipH="1">
                  <a:off x="10330" y="8384"/>
                  <a:ext cx="197" cy="0"/>
                </a:xfrm>
                <a:prstGeom prst="line">
                  <a:avLst/>
                </a:prstGeom>
                <a:noFill/>
                <a:ln w="3492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86" name="Line 94"/>
                <p:cNvSpPr>
                  <a:spLocks noChangeShapeType="1"/>
                </p:cNvSpPr>
                <p:nvPr/>
              </p:nvSpPr>
              <p:spPr bwMode="auto">
                <a:xfrm rot="5400000" flipH="1">
                  <a:off x="10245" y="8384"/>
                  <a:ext cx="197" cy="0"/>
                </a:xfrm>
                <a:prstGeom prst="line">
                  <a:avLst/>
                </a:prstGeom>
                <a:noFill/>
                <a:ln w="3492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78984" name="Oval 95"/>
              <p:cNvSpPr>
                <a:spLocks noChangeArrowheads="1"/>
              </p:cNvSpPr>
              <p:nvPr/>
            </p:nvSpPr>
            <p:spPr bwMode="auto">
              <a:xfrm flipH="1">
                <a:off x="2009" y="1505"/>
                <a:ext cx="45" cy="45"/>
              </a:xfrm>
              <a:prstGeom prst="ellipse">
                <a:avLst/>
              </a:prstGeom>
              <a:solidFill>
                <a:srgbClr val="FFFFFF"/>
              </a:solidFill>
              <a:ln w="222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grpSp>
        <p:sp>
          <p:nvSpPr>
            <p:cNvPr id="78973" name="Oval 96"/>
            <p:cNvSpPr>
              <a:spLocks noChangeAspect="1" noChangeArrowheads="1"/>
            </p:cNvSpPr>
            <p:nvPr/>
          </p:nvSpPr>
          <p:spPr bwMode="auto">
            <a:xfrm flipH="1">
              <a:off x="6894834" y="2228850"/>
              <a:ext cx="71438" cy="71438"/>
            </a:xfrm>
            <a:prstGeom prst="ellipse">
              <a:avLst/>
            </a:prstGeom>
            <a:solidFill>
              <a:srgbClr val="000000"/>
            </a:solidFill>
            <a:ln w="95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974" name="Rectangle 97"/>
            <p:cNvSpPr>
              <a:spLocks noChangeArrowheads="1"/>
            </p:cNvSpPr>
            <p:nvPr/>
          </p:nvSpPr>
          <p:spPr bwMode="auto">
            <a:xfrm rot="5400000" flipH="1">
              <a:off x="6752752" y="2837657"/>
              <a:ext cx="360363" cy="107950"/>
            </a:xfrm>
            <a:prstGeom prst="rect">
              <a:avLst/>
            </a:prstGeom>
            <a:solidFill>
              <a:srgbClr val="FFFFFF"/>
            </a:solidFill>
            <a:ln w="38100">
              <a:solidFill>
                <a:srgbClr val="0000FF"/>
              </a:solidFill>
              <a:miter lim="800000"/>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975" name="Text Box 98"/>
            <p:cNvSpPr txBox="1">
              <a:spLocks noChangeArrowheads="1"/>
            </p:cNvSpPr>
            <p:nvPr/>
          </p:nvSpPr>
          <p:spPr bwMode="auto">
            <a:xfrm>
              <a:off x="6436047" y="2701925"/>
              <a:ext cx="469900" cy="420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i="1">
                  <a:solidFill>
                    <a:srgbClr val="000000"/>
                  </a:solidFill>
                  <a:latin typeface="Times New Roman" panose="02020603050405020304" pitchFamily="18" charset="0"/>
                </a:rPr>
                <a:t>R</a:t>
              </a:r>
              <a:r>
                <a:rPr lang="en-US" altLang="zh-CN" sz="1600" b="1" baseline="-25000">
                  <a:solidFill>
                    <a:srgbClr val="000000"/>
                  </a:solidFill>
                  <a:latin typeface="Times New Roman" panose="02020603050405020304" pitchFamily="18" charset="0"/>
                </a:rPr>
                <a:t>b2</a:t>
              </a:r>
              <a:endParaRPr lang="en-US" altLang="zh-CN" sz="1600" b="1">
                <a:solidFill>
                  <a:srgbClr val="000000"/>
                </a:solidFill>
                <a:latin typeface="Arial Narrow" panose="020B0606020202030204" pitchFamily="34" charset="0"/>
              </a:endParaRPr>
            </a:p>
          </p:txBody>
        </p:sp>
        <p:sp>
          <p:nvSpPr>
            <p:cNvPr id="78976" name="Rectangle 99"/>
            <p:cNvSpPr>
              <a:spLocks noChangeArrowheads="1"/>
            </p:cNvSpPr>
            <p:nvPr/>
          </p:nvSpPr>
          <p:spPr bwMode="auto">
            <a:xfrm rot="5400000" flipH="1">
              <a:off x="7452840" y="2875757"/>
              <a:ext cx="360363" cy="107950"/>
            </a:xfrm>
            <a:prstGeom prst="rect">
              <a:avLst/>
            </a:prstGeom>
            <a:solidFill>
              <a:srgbClr val="FFFFFF"/>
            </a:solidFill>
            <a:ln w="38100">
              <a:solidFill>
                <a:srgbClr val="0000FF"/>
              </a:solidFill>
              <a:miter lim="800000"/>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977" name="Text Box 100"/>
            <p:cNvSpPr txBox="1">
              <a:spLocks noChangeArrowheads="1"/>
            </p:cNvSpPr>
            <p:nvPr/>
          </p:nvSpPr>
          <p:spPr bwMode="auto">
            <a:xfrm>
              <a:off x="7252022" y="2765425"/>
              <a:ext cx="323850" cy="312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i="1">
                  <a:solidFill>
                    <a:srgbClr val="000000"/>
                  </a:solidFill>
                  <a:latin typeface="Times New Roman" panose="02020603050405020304" pitchFamily="18" charset="0"/>
                </a:rPr>
                <a:t>R</a:t>
              </a:r>
              <a:r>
                <a:rPr lang="en-US" altLang="zh-CN" sz="1600" b="1" baseline="-25000">
                  <a:solidFill>
                    <a:srgbClr val="000000"/>
                  </a:solidFill>
                  <a:latin typeface="Times New Roman" panose="02020603050405020304" pitchFamily="18" charset="0"/>
                </a:rPr>
                <a:t>e</a:t>
              </a:r>
              <a:endParaRPr lang="en-US" altLang="zh-CN" sz="1600" b="1">
                <a:solidFill>
                  <a:srgbClr val="000000"/>
                </a:solidFill>
                <a:latin typeface="Arial Narrow" panose="020B0606020202030204" pitchFamily="34" charset="0"/>
              </a:endParaRPr>
            </a:p>
          </p:txBody>
        </p:sp>
        <p:sp>
          <p:nvSpPr>
            <p:cNvPr id="78978" name="Oval 101"/>
            <p:cNvSpPr>
              <a:spLocks noChangeAspect="1" noChangeArrowheads="1"/>
            </p:cNvSpPr>
            <p:nvPr/>
          </p:nvSpPr>
          <p:spPr bwMode="auto">
            <a:xfrm flipH="1">
              <a:off x="7598097" y="1127125"/>
              <a:ext cx="71437" cy="71438"/>
            </a:xfrm>
            <a:prstGeom prst="ellipse">
              <a:avLst/>
            </a:prstGeom>
            <a:solidFill>
              <a:srgbClr val="000000"/>
            </a:solidFill>
            <a:ln w="95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grpSp>
      <p:grpSp>
        <p:nvGrpSpPr>
          <p:cNvPr id="78853" name="组合 3"/>
          <p:cNvGrpSpPr>
            <a:grpSpLocks/>
          </p:cNvGrpSpPr>
          <p:nvPr/>
        </p:nvGrpSpPr>
        <p:grpSpPr bwMode="auto">
          <a:xfrm>
            <a:off x="3105150" y="1052513"/>
            <a:ext cx="3051175" cy="2533650"/>
            <a:chOff x="2814638" y="1052513"/>
            <a:chExt cx="3051175" cy="2533650"/>
          </a:xfrm>
        </p:grpSpPr>
        <p:sp>
          <p:nvSpPr>
            <p:cNvPr id="78902" name="Line 5"/>
            <p:cNvSpPr>
              <a:spLocks noChangeShapeType="1"/>
            </p:cNvSpPr>
            <p:nvPr/>
          </p:nvSpPr>
          <p:spPr bwMode="auto">
            <a:xfrm>
              <a:off x="3579813" y="2300288"/>
              <a:ext cx="392112" cy="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03" name="Line 6"/>
            <p:cNvSpPr>
              <a:spLocks noChangeShapeType="1"/>
            </p:cNvSpPr>
            <p:nvPr/>
          </p:nvSpPr>
          <p:spPr bwMode="auto">
            <a:xfrm rot="10800000" flipH="1" flipV="1">
              <a:off x="3978275" y="1198563"/>
              <a:ext cx="0" cy="224155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04" name="Line 7"/>
            <p:cNvSpPr>
              <a:spLocks noChangeShapeType="1"/>
            </p:cNvSpPr>
            <p:nvPr/>
          </p:nvSpPr>
          <p:spPr bwMode="auto">
            <a:xfrm>
              <a:off x="3208338" y="2300288"/>
              <a:ext cx="288925" cy="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05" name="Line 8"/>
            <p:cNvSpPr>
              <a:spLocks noChangeShapeType="1"/>
            </p:cNvSpPr>
            <p:nvPr/>
          </p:nvSpPr>
          <p:spPr bwMode="auto">
            <a:xfrm>
              <a:off x="3973513" y="3440113"/>
              <a:ext cx="711200" cy="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06" name="Line 9"/>
            <p:cNvSpPr>
              <a:spLocks noChangeShapeType="1"/>
            </p:cNvSpPr>
            <p:nvPr/>
          </p:nvSpPr>
          <p:spPr bwMode="auto">
            <a:xfrm>
              <a:off x="4679950" y="2474913"/>
              <a:ext cx="0" cy="109855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07" name="Line 10"/>
            <p:cNvSpPr>
              <a:spLocks noChangeShapeType="1"/>
            </p:cNvSpPr>
            <p:nvPr/>
          </p:nvSpPr>
          <p:spPr bwMode="auto">
            <a:xfrm>
              <a:off x="4679950" y="1200150"/>
              <a:ext cx="0" cy="954088"/>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08" name="Line 11"/>
            <p:cNvSpPr>
              <a:spLocks noChangeShapeType="1"/>
            </p:cNvSpPr>
            <p:nvPr/>
          </p:nvSpPr>
          <p:spPr bwMode="auto">
            <a:xfrm>
              <a:off x="4579938" y="3586163"/>
              <a:ext cx="201612" cy="0"/>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09" name="Oval 12"/>
            <p:cNvSpPr>
              <a:spLocks noChangeAspect="1" noChangeArrowheads="1"/>
            </p:cNvSpPr>
            <p:nvPr/>
          </p:nvSpPr>
          <p:spPr bwMode="auto">
            <a:xfrm flipH="1">
              <a:off x="4643438" y="3403600"/>
              <a:ext cx="71437" cy="71438"/>
            </a:xfrm>
            <a:prstGeom prst="ellipse">
              <a:avLst/>
            </a:prstGeom>
            <a:solidFill>
              <a:srgbClr val="000000"/>
            </a:solidFill>
            <a:ln w="95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910" name="Oval 13"/>
            <p:cNvSpPr>
              <a:spLocks noChangeAspect="1" noChangeArrowheads="1"/>
            </p:cNvSpPr>
            <p:nvPr/>
          </p:nvSpPr>
          <p:spPr bwMode="auto">
            <a:xfrm flipH="1">
              <a:off x="4643438" y="1957388"/>
              <a:ext cx="71437" cy="71437"/>
            </a:xfrm>
            <a:prstGeom prst="ellipse">
              <a:avLst/>
            </a:prstGeom>
            <a:solidFill>
              <a:srgbClr val="000000"/>
            </a:solidFill>
            <a:ln w="95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911" name="Rectangle 14"/>
            <p:cNvSpPr>
              <a:spLocks noChangeArrowheads="1"/>
            </p:cNvSpPr>
            <p:nvPr/>
          </p:nvSpPr>
          <p:spPr bwMode="auto">
            <a:xfrm rot="5400000" flipH="1">
              <a:off x="4501357" y="1550194"/>
              <a:ext cx="360362" cy="107950"/>
            </a:xfrm>
            <a:prstGeom prst="rect">
              <a:avLst/>
            </a:prstGeom>
            <a:solidFill>
              <a:srgbClr val="FFFFFF"/>
            </a:solidFill>
            <a:ln w="38100">
              <a:solidFill>
                <a:srgbClr val="0000FF"/>
              </a:solidFill>
              <a:miter lim="800000"/>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912" name="Rectangle 15"/>
            <p:cNvSpPr>
              <a:spLocks noChangeArrowheads="1"/>
            </p:cNvSpPr>
            <p:nvPr/>
          </p:nvSpPr>
          <p:spPr bwMode="auto">
            <a:xfrm rot="5400000" flipH="1">
              <a:off x="3798093" y="1615282"/>
              <a:ext cx="360363" cy="107950"/>
            </a:xfrm>
            <a:prstGeom prst="rect">
              <a:avLst/>
            </a:prstGeom>
            <a:solidFill>
              <a:srgbClr val="FFFFFF"/>
            </a:solidFill>
            <a:ln w="38100">
              <a:solidFill>
                <a:srgbClr val="0000FF"/>
              </a:solidFill>
              <a:miter lim="800000"/>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913" name="Line 16"/>
            <p:cNvSpPr>
              <a:spLocks noChangeShapeType="1"/>
            </p:cNvSpPr>
            <p:nvPr/>
          </p:nvSpPr>
          <p:spPr bwMode="auto">
            <a:xfrm>
              <a:off x="3971925" y="1198563"/>
              <a:ext cx="1098550" cy="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14" name="Oval 17"/>
            <p:cNvSpPr>
              <a:spLocks noChangeAspect="1" noChangeArrowheads="1"/>
            </p:cNvSpPr>
            <p:nvPr/>
          </p:nvSpPr>
          <p:spPr bwMode="auto">
            <a:xfrm flipH="1">
              <a:off x="4643438" y="2582863"/>
              <a:ext cx="71437" cy="71437"/>
            </a:xfrm>
            <a:prstGeom prst="ellipse">
              <a:avLst/>
            </a:prstGeom>
            <a:solidFill>
              <a:srgbClr val="000000"/>
            </a:solidFill>
            <a:ln w="95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915" name="Oval 18"/>
            <p:cNvSpPr>
              <a:spLocks noChangeArrowheads="1"/>
            </p:cNvSpPr>
            <p:nvPr/>
          </p:nvSpPr>
          <p:spPr bwMode="auto">
            <a:xfrm>
              <a:off x="5054600" y="1166813"/>
              <a:ext cx="71438" cy="71437"/>
            </a:xfrm>
            <a:prstGeom prst="ellipse">
              <a:avLst/>
            </a:prstGeom>
            <a:solidFill>
              <a:srgbClr val="FFFFFF"/>
            </a:solidFill>
            <a:ln w="222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916" name="Text Box 20"/>
            <p:cNvSpPr txBox="1">
              <a:spLocks noChangeArrowheads="1"/>
            </p:cNvSpPr>
            <p:nvPr/>
          </p:nvSpPr>
          <p:spPr bwMode="auto">
            <a:xfrm>
              <a:off x="5046663" y="1052513"/>
              <a:ext cx="646112"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a:solidFill>
                    <a:srgbClr val="000000"/>
                  </a:solidFill>
                  <a:latin typeface="Times New Roman" panose="02020603050405020304" pitchFamily="18" charset="0"/>
                </a:rPr>
                <a:t>+</a:t>
              </a:r>
              <a:r>
                <a:rPr lang="en-US" altLang="zh-CN" sz="1600" b="1" i="1">
                  <a:solidFill>
                    <a:srgbClr val="000000"/>
                  </a:solidFill>
                  <a:latin typeface="Times New Roman" panose="02020603050405020304" pitchFamily="18" charset="0"/>
                </a:rPr>
                <a:t>V</a:t>
              </a:r>
              <a:r>
                <a:rPr lang="en-US" altLang="zh-CN" sz="1600" b="1" baseline="-25000">
                  <a:solidFill>
                    <a:srgbClr val="000000"/>
                  </a:solidFill>
                  <a:latin typeface="Times New Roman" panose="02020603050405020304" pitchFamily="18" charset="0"/>
                </a:rPr>
                <a:t>CC</a:t>
              </a:r>
              <a:endParaRPr lang="en-US" altLang="zh-CN" sz="1600" b="1">
                <a:solidFill>
                  <a:srgbClr val="000000"/>
                </a:solidFill>
                <a:latin typeface="Arial Narrow" panose="020B0606020202030204" pitchFamily="34" charset="0"/>
              </a:endParaRPr>
            </a:p>
          </p:txBody>
        </p:sp>
        <p:sp>
          <p:nvSpPr>
            <p:cNvPr id="78917" name="Text Box 21"/>
            <p:cNvSpPr txBox="1">
              <a:spLocks noChangeArrowheads="1"/>
            </p:cNvSpPr>
            <p:nvPr/>
          </p:nvSpPr>
          <p:spPr bwMode="auto">
            <a:xfrm>
              <a:off x="4273550" y="1427163"/>
              <a:ext cx="323850" cy="312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i="1">
                  <a:solidFill>
                    <a:srgbClr val="000000"/>
                  </a:solidFill>
                  <a:latin typeface="Times New Roman" panose="02020603050405020304" pitchFamily="18" charset="0"/>
                </a:rPr>
                <a:t>R</a:t>
              </a:r>
              <a:r>
                <a:rPr lang="en-US" altLang="zh-CN" sz="1600" b="1" baseline="-25000">
                  <a:solidFill>
                    <a:srgbClr val="000000"/>
                  </a:solidFill>
                  <a:latin typeface="Times New Roman" panose="02020603050405020304" pitchFamily="18" charset="0"/>
                </a:rPr>
                <a:t>c</a:t>
              </a:r>
              <a:endParaRPr lang="en-US" altLang="zh-CN" sz="1600" b="1">
                <a:solidFill>
                  <a:srgbClr val="000000"/>
                </a:solidFill>
                <a:latin typeface="Arial Narrow" panose="020B0606020202030204" pitchFamily="34" charset="0"/>
              </a:endParaRPr>
            </a:p>
          </p:txBody>
        </p:sp>
        <p:sp>
          <p:nvSpPr>
            <p:cNvPr id="78918" name="Text Box 22"/>
            <p:cNvSpPr txBox="1">
              <a:spLocks noChangeArrowheads="1"/>
            </p:cNvSpPr>
            <p:nvPr/>
          </p:nvSpPr>
          <p:spPr bwMode="auto">
            <a:xfrm>
              <a:off x="3465513" y="1436688"/>
              <a:ext cx="469900" cy="420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i="1">
                  <a:solidFill>
                    <a:srgbClr val="000000"/>
                  </a:solidFill>
                  <a:latin typeface="Times New Roman" panose="02020603050405020304" pitchFamily="18" charset="0"/>
                </a:rPr>
                <a:t>R</a:t>
              </a:r>
              <a:r>
                <a:rPr lang="en-US" altLang="zh-CN" sz="1600" b="1" baseline="-25000">
                  <a:solidFill>
                    <a:srgbClr val="000000"/>
                  </a:solidFill>
                  <a:latin typeface="Times New Roman" panose="02020603050405020304" pitchFamily="18" charset="0"/>
                </a:rPr>
                <a:t>b1</a:t>
              </a:r>
              <a:endParaRPr lang="en-US" altLang="zh-CN" sz="1600" b="1">
                <a:solidFill>
                  <a:srgbClr val="000000"/>
                </a:solidFill>
                <a:latin typeface="Arial Narrow" panose="020B0606020202030204" pitchFamily="34" charset="0"/>
              </a:endParaRPr>
            </a:p>
          </p:txBody>
        </p:sp>
        <p:sp>
          <p:nvSpPr>
            <p:cNvPr id="78919" name="Text Box 24"/>
            <p:cNvSpPr txBox="1">
              <a:spLocks noChangeArrowheads="1"/>
            </p:cNvSpPr>
            <p:nvPr/>
          </p:nvSpPr>
          <p:spPr bwMode="auto">
            <a:xfrm>
              <a:off x="3313113" y="1878013"/>
              <a:ext cx="390525" cy="312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i="1">
                  <a:solidFill>
                    <a:srgbClr val="000000"/>
                  </a:solidFill>
                  <a:latin typeface="Times New Roman" panose="02020603050405020304" pitchFamily="18" charset="0"/>
                </a:rPr>
                <a:t>C</a:t>
              </a:r>
              <a:r>
                <a:rPr lang="en-US" altLang="zh-CN" sz="1600" b="1" baseline="-25000">
                  <a:solidFill>
                    <a:srgbClr val="000000"/>
                  </a:solidFill>
                  <a:latin typeface="Times New Roman" panose="02020603050405020304" pitchFamily="18" charset="0"/>
                </a:rPr>
                <a:t>1</a:t>
              </a:r>
              <a:endParaRPr lang="en-US" altLang="zh-CN" sz="1600" b="1">
                <a:solidFill>
                  <a:srgbClr val="000000"/>
                </a:solidFill>
                <a:latin typeface="Arial Narrow" panose="020B0606020202030204" pitchFamily="34" charset="0"/>
              </a:endParaRPr>
            </a:p>
          </p:txBody>
        </p:sp>
        <p:sp>
          <p:nvSpPr>
            <p:cNvPr id="78920" name="Text Box 25"/>
            <p:cNvSpPr txBox="1">
              <a:spLocks noChangeArrowheads="1"/>
            </p:cNvSpPr>
            <p:nvPr/>
          </p:nvSpPr>
          <p:spPr bwMode="auto">
            <a:xfrm>
              <a:off x="4652963" y="2430463"/>
              <a:ext cx="206375" cy="193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200" b="1">
                  <a:solidFill>
                    <a:srgbClr val="000000"/>
                  </a:solidFill>
                  <a:latin typeface="Times New Roman" panose="02020603050405020304" pitchFamily="18" charset="0"/>
                </a:rPr>
                <a:t>e</a:t>
              </a:r>
              <a:endParaRPr lang="en-US" altLang="zh-CN" sz="1200" b="1">
                <a:solidFill>
                  <a:srgbClr val="000000"/>
                </a:solidFill>
                <a:latin typeface="Arial Narrow" panose="020B0606020202030204" pitchFamily="34" charset="0"/>
              </a:endParaRPr>
            </a:p>
          </p:txBody>
        </p:sp>
        <p:sp>
          <p:nvSpPr>
            <p:cNvPr id="78921" name="Text Box 26"/>
            <p:cNvSpPr txBox="1">
              <a:spLocks noChangeArrowheads="1"/>
            </p:cNvSpPr>
            <p:nvPr/>
          </p:nvSpPr>
          <p:spPr bwMode="auto">
            <a:xfrm>
              <a:off x="4284663" y="2128838"/>
              <a:ext cx="206375" cy="193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200" b="1">
                  <a:solidFill>
                    <a:srgbClr val="000000"/>
                  </a:solidFill>
                  <a:latin typeface="Times New Roman" panose="02020603050405020304" pitchFamily="18" charset="0"/>
                </a:rPr>
                <a:t>b</a:t>
              </a:r>
              <a:endParaRPr lang="en-US" altLang="zh-CN" sz="1200" b="1">
                <a:solidFill>
                  <a:srgbClr val="000000"/>
                </a:solidFill>
                <a:latin typeface="Arial Narrow" panose="020B0606020202030204" pitchFamily="34" charset="0"/>
              </a:endParaRPr>
            </a:p>
          </p:txBody>
        </p:sp>
        <p:sp>
          <p:nvSpPr>
            <p:cNvPr id="78922" name="Text Box 27"/>
            <p:cNvSpPr txBox="1">
              <a:spLocks noChangeArrowheads="1"/>
            </p:cNvSpPr>
            <p:nvPr/>
          </p:nvSpPr>
          <p:spPr bwMode="auto">
            <a:xfrm>
              <a:off x="4640263" y="1973263"/>
              <a:ext cx="206375" cy="25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200" b="1">
                  <a:solidFill>
                    <a:srgbClr val="000000"/>
                  </a:solidFill>
                  <a:latin typeface="Times New Roman" panose="02020603050405020304" pitchFamily="18" charset="0"/>
                </a:rPr>
                <a:t>c</a:t>
              </a:r>
              <a:endParaRPr lang="en-US" altLang="zh-CN" sz="1200" b="1">
                <a:solidFill>
                  <a:srgbClr val="000000"/>
                </a:solidFill>
                <a:latin typeface="Arial Narrow" panose="020B0606020202030204" pitchFamily="34" charset="0"/>
              </a:endParaRPr>
            </a:p>
          </p:txBody>
        </p:sp>
        <p:sp>
          <p:nvSpPr>
            <p:cNvPr id="78923" name="Text Box 28"/>
            <p:cNvSpPr txBox="1">
              <a:spLocks noChangeArrowheads="1"/>
            </p:cNvSpPr>
            <p:nvPr/>
          </p:nvSpPr>
          <p:spPr bwMode="auto">
            <a:xfrm>
              <a:off x="4618038" y="2181225"/>
              <a:ext cx="252412" cy="273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a:solidFill>
                    <a:srgbClr val="000000"/>
                  </a:solidFill>
                  <a:latin typeface="Times New Roman" panose="02020603050405020304" pitchFamily="18" charset="0"/>
                </a:rPr>
                <a:t>T</a:t>
              </a:r>
              <a:endParaRPr lang="en-US" altLang="zh-CN" sz="1600" b="1">
                <a:solidFill>
                  <a:srgbClr val="000000"/>
                </a:solidFill>
                <a:latin typeface="Arial Narrow" panose="020B0606020202030204" pitchFamily="34" charset="0"/>
              </a:endParaRPr>
            </a:p>
          </p:txBody>
        </p:sp>
        <p:sp>
          <p:nvSpPr>
            <p:cNvPr id="78924" name="Line 29"/>
            <p:cNvSpPr>
              <a:spLocks noChangeShapeType="1"/>
            </p:cNvSpPr>
            <p:nvPr/>
          </p:nvSpPr>
          <p:spPr bwMode="auto">
            <a:xfrm>
              <a:off x="3978275" y="2301875"/>
              <a:ext cx="520700" cy="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78925" name="Group 30"/>
            <p:cNvGrpSpPr>
              <a:grpSpLocks/>
            </p:cNvGrpSpPr>
            <p:nvPr/>
          </p:nvGrpSpPr>
          <p:grpSpPr bwMode="auto">
            <a:xfrm>
              <a:off x="3489325" y="2171700"/>
              <a:ext cx="90488" cy="252413"/>
              <a:chOff x="10344" y="8285"/>
              <a:chExt cx="85" cy="197"/>
            </a:xfrm>
          </p:grpSpPr>
          <p:sp>
            <p:nvSpPr>
              <p:cNvPr id="78948" name="Line 31"/>
              <p:cNvSpPr>
                <a:spLocks noChangeShapeType="1"/>
              </p:cNvSpPr>
              <p:nvPr/>
            </p:nvSpPr>
            <p:spPr bwMode="auto">
              <a:xfrm rot="5400000" flipH="1">
                <a:off x="10330" y="8384"/>
                <a:ext cx="197" cy="0"/>
              </a:xfrm>
              <a:prstGeom prst="line">
                <a:avLst/>
              </a:prstGeom>
              <a:noFill/>
              <a:ln w="3492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49" name="Line 32"/>
              <p:cNvSpPr>
                <a:spLocks noChangeShapeType="1"/>
              </p:cNvSpPr>
              <p:nvPr/>
            </p:nvSpPr>
            <p:spPr bwMode="auto">
              <a:xfrm rot="5400000" flipH="1">
                <a:off x="10245" y="8384"/>
                <a:ext cx="197" cy="0"/>
              </a:xfrm>
              <a:prstGeom prst="line">
                <a:avLst/>
              </a:prstGeom>
              <a:noFill/>
              <a:ln w="3492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78926" name="Group 33"/>
            <p:cNvGrpSpPr>
              <a:grpSpLocks/>
            </p:cNvGrpSpPr>
            <p:nvPr/>
          </p:nvGrpSpPr>
          <p:grpSpPr bwMode="auto">
            <a:xfrm>
              <a:off x="4492625" y="2147888"/>
              <a:ext cx="196850" cy="330200"/>
              <a:chOff x="1397" y="1623"/>
              <a:chExt cx="124" cy="208"/>
            </a:xfrm>
          </p:grpSpPr>
          <p:sp>
            <p:nvSpPr>
              <p:cNvPr id="78944" name="Line 34"/>
              <p:cNvSpPr>
                <a:spLocks noChangeShapeType="1"/>
              </p:cNvSpPr>
              <p:nvPr/>
            </p:nvSpPr>
            <p:spPr bwMode="auto">
              <a:xfrm flipV="1">
                <a:off x="1410" y="1623"/>
                <a:ext cx="107" cy="60"/>
              </a:xfrm>
              <a:prstGeom prst="line">
                <a:avLst/>
              </a:prstGeom>
              <a:noFill/>
              <a:ln w="1968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45" name="Line 35"/>
              <p:cNvSpPr>
                <a:spLocks noChangeShapeType="1"/>
              </p:cNvSpPr>
              <p:nvPr/>
            </p:nvSpPr>
            <p:spPr bwMode="auto">
              <a:xfrm>
                <a:off x="1401" y="1755"/>
                <a:ext cx="64" cy="42"/>
              </a:xfrm>
              <a:prstGeom prst="line">
                <a:avLst/>
              </a:prstGeom>
              <a:noFill/>
              <a:ln w="1968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46" name="Freeform 36"/>
              <p:cNvSpPr>
                <a:spLocks/>
              </p:cNvSpPr>
              <p:nvPr/>
            </p:nvSpPr>
            <p:spPr bwMode="auto">
              <a:xfrm>
                <a:off x="1454" y="1782"/>
                <a:ext cx="67" cy="49"/>
              </a:xfrm>
              <a:custGeom>
                <a:avLst/>
                <a:gdLst>
                  <a:gd name="T0" fmla="*/ 67 w 147"/>
                  <a:gd name="T1" fmla="*/ 49 h 112"/>
                  <a:gd name="T2" fmla="*/ 0 w 147"/>
                  <a:gd name="T3" fmla="*/ 28 h 112"/>
                  <a:gd name="T4" fmla="*/ 17 w 147"/>
                  <a:gd name="T5" fmla="*/ 0 h 112"/>
                  <a:gd name="T6" fmla="*/ 67 w 147"/>
                  <a:gd name="T7" fmla="*/ 49 h 1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7" h="112">
                    <a:moveTo>
                      <a:pt x="147" y="112"/>
                    </a:moveTo>
                    <a:lnTo>
                      <a:pt x="0" y="63"/>
                    </a:lnTo>
                    <a:lnTo>
                      <a:pt x="37" y="0"/>
                    </a:lnTo>
                    <a:lnTo>
                      <a:pt x="147" y="112"/>
                    </a:lnTo>
                    <a:close/>
                  </a:path>
                </a:pathLst>
              </a:custGeom>
              <a:solidFill>
                <a:srgbClr val="0000FF"/>
              </a:solidFill>
              <a:ln w="2540">
                <a:solidFill>
                  <a:srgbClr val="0000FF"/>
                </a:solidFill>
                <a:prstDash val="solid"/>
                <a:round/>
                <a:headEnd/>
                <a:tailEnd/>
              </a:ln>
            </p:spPr>
            <p:txBody>
              <a:bodyPr/>
              <a:lstStyle/>
              <a:p>
                <a:endParaRPr lang="zh-CN" altLang="en-US"/>
              </a:p>
            </p:txBody>
          </p:sp>
          <p:sp>
            <p:nvSpPr>
              <p:cNvPr id="78947" name="Rectangle 37"/>
              <p:cNvSpPr>
                <a:spLocks noChangeArrowheads="1"/>
              </p:cNvSpPr>
              <p:nvPr/>
            </p:nvSpPr>
            <p:spPr bwMode="auto">
              <a:xfrm>
                <a:off x="1397" y="1640"/>
                <a:ext cx="23" cy="159"/>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grpSp>
        <p:grpSp>
          <p:nvGrpSpPr>
            <p:cNvPr id="78927" name="Group 38"/>
            <p:cNvGrpSpPr>
              <a:grpSpLocks/>
            </p:cNvGrpSpPr>
            <p:nvPr/>
          </p:nvGrpSpPr>
          <p:grpSpPr bwMode="auto">
            <a:xfrm>
              <a:off x="4683125" y="2202387"/>
              <a:ext cx="1182688" cy="600075"/>
              <a:chOff x="1517" y="1266"/>
              <a:chExt cx="745" cy="378"/>
            </a:xfrm>
          </p:grpSpPr>
          <p:sp>
            <p:nvSpPr>
              <p:cNvPr id="78936" name="Line 39"/>
              <p:cNvSpPr>
                <a:spLocks noChangeShapeType="1"/>
              </p:cNvSpPr>
              <p:nvPr/>
            </p:nvSpPr>
            <p:spPr bwMode="auto">
              <a:xfrm>
                <a:off x="1517" y="1525"/>
                <a:ext cx="234" cy="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37" name="Text Box 40"/>
              <p:cNvSpPr txBox="1">
                <a:spLocks noChangeArrowheads="1"/>
              </p:cNvSpPr>
              <p:nvPr/>
            </p:nvSpPr>
            <p:spPr bwMode="auto">
              <a:xfrm>
                <a:off x="1669" y="1266"/>
                <a:ext cx="246" cy="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i="1">
                    <a:solidFill>
                      <a:srgbClr val="000000"/>
                    </a:solidFill>
                    <a:latin typeface="Times New Roman" panose="02020603050405020304" pitchFamily="18" charset="0"/>
                  </a:rPr>
                  <a:t>C</a:t>
                </a:r>
                <a:r>
                  <a:rPr lang="en-US" altLang="zh-CN" sz="1600" b="1" baseline="-25000">
                    <a:solidFill>
                      <a:srgbClr val="000000"/>
                    </a:solidFill>
                    <a:latin typeface="Times New Roman" panose="02020603050405020304" pitchFamily="18" charset="0"/>
                  </a:rPr>
                  <a:t>2</a:t>
                </a:r>
                <a:endParaRPr lang="en-US" altLang="zh-CN" sz="1600" b="1">
                  <a:solidFill>
                    <a:srgbClr val="000000"/>
                  </a:solidFill>
                  <a:latin typeface="Arial Narrow" panose="020B0606020202030204" pitchFamily="34" charset="0"/>
                </a:endParaRPr>
              </a:p>
            </p:txBody>
          </p:sp>
          <p:sp>
            <p:nvSpPr>
              <p:cNvPr id="78938" name="Text Box 41"/>
              <p:cNvSpPr txBox="1">
                <a:spLocks noChangeArrowheads="1"/>
              </p:cNvSpPr>
              <p:nvPr/>
            </p:nvSpPr>
            <p:spPr bwMode="auto">
              <a:xfrm>
                <a:off x="2034" y="1409"/>
                <a:ext cx="228" cy="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i="1">
                    <a:solidFill>
                      <a:srgbClr val="000000"/>
                    </a:solidFill>
                    <a:latin typeface="Times New Roman" panose="02020603050405020304" pitchFamily="18" charset="0"/>
                  </a:rPr>
                  <a:t>v</a:t>
                </a:r>
                <a:r>
                  <a:rPr lang="en-US" altLang="zh-CN" sz="2000" b="1" baseline="-25000">
                    <a:solidFill>
                      <a:srgbClr val="000000"/>
                    </a:solidFill>
                    <a:latin typeface="Times New Roman" panose="02020603050405020304" pitchFamily="18" charset="0"/>
                  </a:rPr>
                  <a:t>o</a:t>
                </a:r>
                <a:endParaRPr lang="en-US" altLang="zh-CN" sz="2000" b="1">
                  <a:solidFill>
                    <a:srgbClr val="000000"/>
                  </a:solidFill>
                  <a:latin typeface="Arial Narrow" panose="020B0606020202030204" pitchFamily="34" charset="0"/>
                </a:endParaRPr>
              </a:p>
            </p:txBody>
          </p:sp>
          <p:sp>
            <p:nvSpPr>
              <p:cNvPr id="78939" name="Line 42"/>
              <p:cNvSpPr>
                <a:spLocks noChangeShapeType="1"/>
              </p:cNvSpPr>
              <p:nvPr/>
            </p:nvSpPr>
            <p:spPr bwMode="auto">
              <a:xfrm>
                <a:off x="1818" y="1527"/>
                <a:ext cx="216" cy="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78940" name="Group 43"/>
              <p:cNvGrpSpPr>
                <a:grpSpLocks/>
              </p:cNvGrpSpPr>
              <p:nvPr/>
            </p:nvGrpSpPr>
            <p:grpSpPr bwMode="auto">
              <a:xfrm>
                <a:off x="1761" y="1444"/>
                <a:ext cx="57" cy="159"/>
                <a:chOff x="10344" y="8285"/>
                <a:chExt cx="85" cy="197"/>
              </a:xfrm>
            </p:grpSpPr>
            <p:sp>
              <p:nvSpPr>
                <p:cNvPr id="78942" name="Line 44"/>
                <p:cNvSpPr>
                  <a:spLocks noChangeShapeType="1"/>
                </p:cNvSpPr>
                <p:nvPr/>
              </p:nvSpPr>
              <p:spPr bwMode="auto">
                <a:xfrm rot="5400000" flipH="1">
                  <a:off x="10330" y="8384"/>
                  <a:ext cx="197" cy="0"/>
                </a:xfrm>
                <a:prstGeom prst="line">
                  <a:avLst/>
                </a:prstGeom>
                <a:noFill/>
                <a:ln w="3492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43" name="Line 45"/>
                <p:cNvSpPr>
                  <a:spLocks noChangeShapeType="1"/>
                </p:cNvSpPr>
                <p:nvPr/>
              </p:nvSpPr>
              <p:spPr bwMode="auto">
                <a:xfrm rot="5400000" flipH="1">
                  <a:off x="10245" y="8384"/>
                  <a:ext cx="197" cy="0"/>
                </a:xfrm>
                <a:prstGeom prst="line">
                  <a:avLst/>
                </a:prstGeom>
                <a:noFill/>
                <a:ln w="3492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78941" name="Oval 46"/>
              <p:cNvSpPr>
                <a:spLocks noChangeArrowheads="1"/>
              </p:cNvSpPr>
              <p:nvPr/>
            </p:nvSpPr>
            <p:spPr bwMode="auto">
              <a:xfrm flipH="1">
                <a:off x="2009" y="1505"/>
                <a:ext cx="45" cy="45"/>
              </a:xfrm>
              <a:prstGeom prst="ellipse">
                <a:avLst/>
              </a:prstGeom>
              <a:solidFill>
                <a:srgbClr val="FFFFFF"/>
              </a:solidFill>
              <a:ln w="222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grpSp>
        <p:sp>
          <p:nvSpPr>
            <p:cNvPr id="78928" name="Oval 47"/>
            <p:cNvSpPr>
              <a:spLocks noChangeAspect="1" noChangeArrowheads="1"/>
            </p:cNvSpPr>
            <p:nvPr/>
          </p:nvSpPr>
          <p:spPr bwMode="auto">
            <a:xfrm flipH="1">
              <a:off x="3940175" y="2265363"/>
              <a:ext cx="71438" cy="71437"/>
            </a:xfrm>
            <a:prstGeom prst="ellipse">
              <a:avLst/>
            </a:prstGeom>
            <a:solidFill>
              <a:srgbClr val="000000"/>
            </a:solidFill>
            <a:ln w="95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929" name="Rectangle 48"/>
            <p:cNvSpPr>
              <a:spLocks noChangeArrowheads="1"/>
            </p:cNvSpPr>
            <p:nvPr/>
          </p:nvSpPr>
          <p:spPr bwMode="auto">
            <a:xfrm rot="5400000" flipH="1">
              <a:off x="3798094" y="2874169"/>
              <a:ext cx="360362" cy="107950"/>
            </a:xfrm>
            <a:prstGeom prst="rect">
              <a:avLst/>
            </a:prstGeom>
            <a:solidFill>
              <a:srgbClr val="FFFFFF"/>
            </a:solidFill>
            <a:ln w="38100">
              <a:solidFill>
                <a:srgbClr val="0000FF"/>
              </a:solidFill>
              <a:miter lim="800000"/>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930" name="Text Box 49"/>
            <p:cNvSpPr txBox="1">
              <a:spLocks noChangeArrowheads="1"/>
            </p:cNvSpPr>
            <p:nvPr/>
          </p:nvSpPr>
          <p:spPr bwMode="auto">
            <a:xfrm>
              <a:off x="3481388" y="2738438"/>
              <a:ext cx="469900" cy="420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i="1">
                  <a:solidFill>
                    <a:srgbClr val="000000"/>
                  </a:solidFill>
                  <a:latin typeface="Times New Roman" panose="02020603050405020304" pitchFamily="18" charset="0"/>
                </a:rPr>
                <a:t>R</a:t>
              </a:r>
              <a:r>
                <a:rPr lang="en-US" altLang="zh-CN" sz="1600" b="1" baseline="-25000">
                  <a:solidFill>
                    <a:srgbClr val="000000"/>
                  </a:solidFill>
                  <a:latin typeface="Times New Roman" panose="02020603050405020304" pitchFamily="18" charset="0"/>
                </a:rPr>
                <a:t>b2</a:t>
              </a:r>
              <a:endParaRPr lang="en-US" altLang="zh-CN" sz="1600" b="1">
                <a:solidFill>
                  <a:srgbClr val="000000"/>
                </a:solidFill>
                <a:latin typeface="Arial Narrow" panose="020B0606020202030204" pitchFamily="34" charset="0"/>
              </a:endParaRPr>
            </a:p>
          </p:txBody>
        </p:sp>
        <p:sp>
          <p:nvSpPr>
            <p:cNvPr id="78931" name="Rectangle 50"/>
            <p:cNvSpPr>
              <a:spLocks noChangeArrowheads="1"/>
            </p:cNvSpPr>
            <p:nvPr/>
          </p:nvSpPr>
          <p:spPr bwMode="auto">
            <a:xfrm rot="5400000" flipH="1">
              <a:off x="4498182" y="2912269"/>
              <a:ext cx="360362" cy="107950"/>
            </a:xfrm>
            <a:prstGeom prst="rect">
              <a:avLst/>
            </a:prstGeom>
            <a:solidFill>
              <a:srgbClr val="FFFFFF"/>
            </a:solidFill>
            <a:ln w="38100">
              <a:solidFill>
                <a:srgbClr val="0000FF"/>
              </a:solidFill>
              <a:miter lim="800000"/>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932" name="Text Box 51"/>
            <p:cNvSpPr txBox="1">
              <a:spLocks noChangeArrowheads="1"/>
            </p:cNvSpPr>
            <p:nvPr/>
          </p:nvSpPr>
          <p:spPr bwMode="auto">
            <a:xfrm>
              <a:off x="4297363" y="2801938"/>
              <a:ext cx="323850" cy="312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i="1">
                  <a:solidFill>
                    <a:srgbClr val="000000"/>
                  </a:solidFill>
                  <a:latin typeface="Times New Roman" panose="02020603050405020304" pitchFamily="18" charset="0"/>
                </a:rPr>
                <a:t>R</a:t>
              </a:r>
              <a:r>
                <a:rPr lang="en-US" altLang="zh-CN" sz="1600" b="1" baseline="-25000">
                  <a:solidFill>
                    <a:srgbClr val="000000"/>
                  </a:solidFill>
                  <a:latin typeface="Times New Roman" panose="02020603050405020304" pitchFamily="18" charset="0"/>
                </a:rPr>
                <a:t>e</a:t>
              </a:r>
              <a:endParaRPr lang="en-US" altLang="zh-CN" sz="1600" b="1">
                <a:solidFill>
                  <a:srgbClr val="000000"/>
                </a:solidFill>
                <a:latin typeface="Arial Narrow" panose="020B0606020202030204" pitchFamily="34" charset="0"/>
              </a:endParaRPr>
            </a:p>
          </p:txBody>
        </p:sp>
        <p:sp>
          <p:nvSpPr>
            <p:cNvPr id="78933" name="Oval 52"/>
            <p:cNvSpPr>
              <a:spLocks noChangeAspect="1" noChangeArrowheads="1"/>
            </p:cNvSpPr>
            <p:nvPr/>
          </p:nvSpPr>
          <p:spPr bwMode="auto">
            <a:xfrm flipH="1">
              <a:off x="4643438" y="1163638"/>
              <a:ext cx="71437" cy="71437"/>
            </a:xfrm>
            <a:prstGeom prst="ellipse">
              <a:avLst/>
            </a:prstGeom>
            <a:solidFill>
              <a:srgbClr val="000000"/>
            </a:solidFill>
            <a:ln w="95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934" name="Oval 19"/>
            <p:cNvSpPr>
              <a:spLocks noChangeArrowheads="1"/>
            </p:cNvSpPr>
            <p:nvPr/>
          </p:nvSpPr>
          <p:spPr bwMode="auto">
            <a:xfrm>
              <a:off x="3154363" y="2265363"/>
              <a:ext cx="71437" cy="71437"/>
            </a:xfrm>
            <a:prstGeom prst="ellipse">
              <a:avLst/>
            </a:prstGeom>
            <a:solidFill>
              <a:srgbClr val="FFFFFF"/>
            </a:solidFill>
            <a:ln w="222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935" name="Text Box 23"/>
            <p:cNvSpPr txBox="1">
              <a:spLocks noChangeArrowheads="1"/>
            </p:cNvSpPr>
            <p:nvPr/>
          </p:nvSpPr>
          <p:spPr bwMode="auto">
            <a:xfrm>
              <a:off x="2814638" y="2116138"/>
              <a:ext cx="384175" cy="354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i="1">
                  <a:solidFill>
                    <a:srgbClr val="000000"/>
                  </a:solidFill>
                  <a:latin typeface="Times New Roman" panose="02020603050405020304" pitchFamily="18" charset="0"/>
                </a:rPr>
                <a:t>v</a:t>
              </a:r>
              <a:r>
                <a:rPr lang="en-US" altLang="zh-CN" sz="2000" b="1" baseline="-25000">
                  <a:solidFill>
                    <a:srgbClr val="000000"/>
                  </a:solidFill>
                  <a:latin typeface="Times New Roman" panose="02020603050405020304" pitchFamily="18" charset="0"/>
                </a:rPr>
                <a:t>i</a:t>
              </a:r>
              <a:endParaRPr lang="en-US" altLang="zh-CN" sz="2000" b="1">
                <a:solidFill>
                  <a:srgbClr val="000000"/>
                </a:solidFill>
                <a:latin typeface="Arial Narrow" panose="020B0606020202030204" pitchFamily="34" charset="0"/>
              </a:endParaRPr>
            </a:p>
          </p:txBody>
        </p:sp>
      </p:grpSp>
      <p:grpSp>
        <p:nvGrpSpPr>
          <p:cNvPr id="78854" name="组合 2"/>
          <p:cNvGrpSpPr>
            <a:grpSpLocks/>
          </p:cNvGrpSpPr>
          <p:nvPr/>
        </p:nvGrpSpPr>
        <p:grpSpPr bwMode="auto">
          <a:xfrm>
            <a:off x="349250" y="1041400"/>
            <a:ext cx="2836863" cy="2533650"/>
            <a:chOff x="58738" y="1041400"/>
            <a:chExt cx="2836862" cy="2533650"/>
          </a:xfrm>
        </p:grpSpPr>
        <p:sp>
          <p:nvSpPr>
            <p:cNvPr id="78855" name="Line 102"/>
            <p:cNvSpPr>
              <a:spLocks noChangeShapeType="1"/>
            </p:cNvSpPr>
            <p:nvPr/>
          </p:nvSpPr>
          <p:spPr bwMode="auto">
            <a:xfrm>
              <a:off x="723900" y="2289175"/>
              <a:ext cx="392113" cy="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856" name="Line 103"/>
            <p:cNvSpPr>
              <a:spLocks noChangeShapeType="1"/>
            </p:cNvSpPr>
            <p:nvPr/>
          </p:nvSpPr>
          <p:spPr bwMode="auto">
            <a:xfrm rot="10800000" flipH="1" flipV="1">
              <a:off x="1122363" y="1187450"/>
              <a:ext cx="0" cy="224155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857" name="Line 104"/>
            <p:cNvSpPr>
              <a:spLocks noChangeShapeType="1"/>
            </p:cNvSpPr>
            <p:nvPr/>
          </p:nvSpPr>
          <p:spPr bwMode="auto">
            <a:xfrm>
              <a:off x="352425" y="2289175"/>
              <a:ext cx="288925" cy="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858" name="Line 105"/>
            <p:cNvSpPr>
              <a:spLocks noChangeShapeType="1"/>
            </p:cNvSpPr>
            <p:nvPr/>
          </p:nvSpPr>
          <p:spPr bwMode="auto">
            <a:xfrm>
              <a:off x="1117600" y="3429000"/>
              <a:ext cx="711200" cy="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859" name="Line 106"/>
            <p:cNvSpPr>
              <a:spLocks noChangeShapeType="1"/>
            </p:cNvSpPr>
            <p:nvPr/>
          </p:nvSpPr>
          <p:spPr bwMode="auto">
            <a:xfrm>
              <a:off x="1824038" y="2463800"/>
              <a:ext cx="0" cy="109855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860" name="Line 107"/>
            <p:cNvSpPr>
              <a:spLocks noChangeShapeType="1"/>
            </p:cNvSpPr>
            <p:nvPr/>
          </p:nvSpPr>
          <p:spPr bwMode="auto">
            <a:xfrm>
              <a:off x="1824038" y="1189038"/>
              <a:ext cx="0" cy="954087"/>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861" name="Line 108"/>
            <p:cNvSpPr>
              <a:spLocks noChangeShapeType="1"/>
            </p:cNvSpPr>
            <p:nvPr/>
          </p:nvSpPr>
          <p:spPr bwMode="auto">
            <a:xfrm>
              <a:off x="1724025" y="3575050"/>
              <a:ext cx="201613" cy="0"/>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862" name="Oval 109"/>
            <p:cNvSpPr>
              <a:spLocks noChangeAspect="1" noChangeArrowheads="1"/>
            </p:cNvSpPr>
            <p:nvPr/>
          </p:nvSpPr>
          <p:spPr bwMode="auto">
            <a:xfrm flipH="1">
              <a:off x="1787525" y="3392488"/>
              <a:ext cx="71438" cy="71437"/>
            </a:xfrm>
            <a:prstGeom prst="ellipse">
              <a:avLst/>
            </a:prstGeom>
            <a:solidFill>
              <a:srgbClr val="000000"/>
            </a:solidFill>
            <a:ln w="95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863" name="Oval 110"/>
            <p:cNvSpPr>
              <a:spLocks noChangeAspect="1" noChangeArrowheads="1"/>
            </p:cNvSpPr>
            <p:nvPr/>
          </p:nvSpPr>
          <p:spPr bwMode="auto">
            <a:xfrm flipH="1">
              <a:off x="1787525" y="1946275"/>
              <a:ext cx="71438" cy="71438"/>
            </a:xfrm>
            <a:prstGeom prst="ellipse">
              <a:avLst/>
            </a:prstGeom>
            <a:solidFill>
              <a:srgbClr val="000000"/>
            </a:solidFill>
            <a:ln w="95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864" name="Rectangle 111"/>
            <p:cNvSpPr>
              <a:spLocks noChangeArrowheads="1"/>
            </p:cNvSpPr>
            <p:nvPr/>
          </p:nvSpPr>
          <p:spPr bwMode="auto">
            <a:xfrm rot="5400000" flipH="1">
              <a:off x="1645443" y="1539082"/>
              <a:ext cx="360363" cy="107950"/>
            </a:xfrm>
            <a:prstGeom prst="rect">
              <a:avLst/>
            </a:prstGeom>
            <a:solidFill>
              <a:srgbClr val="FFFFFF"/>
            </a:solidFill>
            <a:ln w="38100">
              <a:solidFill>
                <a:srgbClr val="0000FF"/>
              </a:solidFill>
              <a:miter lim="800000"/>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865" name="Rectangle 112"/>
            <p:cNvSpPr>
              <a:spLocks noChangeArrowheads="1"/>
            </p:cNvSpPr>
            <p:nvPr/>
          </p:nvSpPr>
          <p:spPr bwMode="auto">
            <a:xfrm rot="5400000" flipH="1">
              <a:off x="942182" y="1604169"/>
              <a:ext cx="360362" cy="107950"/>
            </a:xfrm>
            <a:prstGeom prst="rect">
              <a:avLst/>
            </a:prstGeom>
            <a:solidFill>
              <a:srgbClr val="FFFFFF"/>
            </a:solidFill>
            <a:ln w="38100">
              <a:solidFill>
                <a:srgbClr val="0000FF"/>
              </a:solidFill>
              <a:miter lim="800000"/>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866" name="Line 113"/>
            <p:cNvSpPr>
              <a:spLocks noChangeShapeType="1"/>
            </p:cNvSpPr>
            <p:nvPr/>
          </p:nvSpPr>
          <p:spPr bwMode="auto">
            <a:xfrm>
              <a:off x="1116013" y="1187450"/>
              <a:ext cx="1098550" cy="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867" name="Oval 114"/>
            <p:cNvSpPr>
              <a:spLocks noChangeAspect="1" noChangeArrowheads="1"/>
            </p:cNvSpPr>
            <p:nvPr/>
          </p:nvSpPr>
          <p:spPr bwMode="auto">
            <a:xfrm flipH="1">
              <a:off x="1787525" y="2571750"/>
              <a:ext cx="71438" cy="71438"/>
            </a:xfrm>
            <a:prstGeom prst="ellipse">
              <a:avLst/>
            </a:prstGeom>
            <a:solidFill>
              <a:srgbClr val="000000"/>
            </a:solidFill>
            <a:ln w="95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868" name="Oval 115"/>
            <p:cNvSpPr>
              <a:spLocks noChangeArrowheads="1"/>
            </p:cNvSpPr>
            <p:nvPr/>
          </p:nvSpPr>
          <p:spPr bwMode="auto">
            <a:xfrm>
              <a:off x="2198688" y="1155700"/>
              <a:ext cx="71437" cy="71438"/>
            </a:xfrm>
            <a:prstGeom prst="ellipse">
              <a:avLst/>
            </a:prstGeom>
            <a:solidFill>
              <a:srgbClr val="FFFFFF"/>
            </a:solidFill>
            <a:ln w="222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869" name="Oval 116"/>
            <p:cNvSpPr>
              <a:spLocks noChangeArrowheads="1"/>
            </p:cNvSpPr>
            <p:nvPr/>
          </p:nvSpPr>
          <p:spPr bwMode="auto">
            <a:xfrm>
              <a:off x="298450" y="2254250"/>
              <a:ext cx="71438" cy="71438"/>
            </a:xfrm>
            <a:prstGeom prst="ellipse">
              <a:avLst/>
            </a:prstGeom>
            <a:solidFill>
              <a:srgbClr val="FFFFFF"/>
            </a:solidFill>
            <a:ln w="222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870" name="Text Box 117"/>
            <p:cNvSpPr txBox="1">
              <a:spLocks noChangeArrowheads="1"/>
            </p:cNvSpPr>
            <p:nvPr/>
          </p:nvSpPr>
          <p:spPr bwMode="auto">
            <a:xfrm>
              <a:off x="2190750" y="1041400"/>
              <a:ext cx="646113"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a:solidFill>
                    <a:srgbClr val="000000"/>
                  </a:solidFill>
                  <a:latin typeface="Times New Roman" panose="02020603050405020304" pitchFamily="18" charset="0"/>
                </a:rPr>
                <a:t>+</a:t>
              </a:r>
              <a:r>
                <a:rPr lang="en-US" altLang="zh-CN" sz="1600" b="1" i="1">
                  <a:solidFill>
                    <a:srgbClr val="000000"/>
                  </a:solidFill>
                  <a:latin typeface="Times New Roman" panose="02020603050405020304" pitchFamily="18" charset="0"/>
                </a:rPr>
                <a:t>V</a:t>
              </a:r>
              <a:r>
                <a:rPr lang="en-US" altLang="zh-CN" sz="1600" b="1" baseline="-25000">
                  <a:solidFill>
                    <a:srgbClr val="000000"/>
                  </a:solidFill>
                  <a:latin typeface="Times New Roman" panose="02020603050405020304" pitchFamily="18" charset="0"/>
                </a:rPr>
                <a:t>CC</a:t>
              </a:r>
              <a:endParaRPr lang="en-US" altLang="zh-CN" sz="1600" b="1">
                <a:solidFill>
                  <a:srgbClr val="000000"/>
                </a:solidFill>
                <a:latin typeface="Arial Narrow" panose="020B0606020202030204" pitchFamily="34" charset="0"/>
              </a:endParaRPr>
            </a:p>
          </p:txBody>
        </p:sp>
        <p:sp>
          <p:nvSpPr>
            <p:cNvPr id="78871" name="Text Box 118"/>
            <p:cNvSpPr txBox="1">
              <a:spLocks noChangeArrowheads="1"/>
            </p:cNvSpPr>
            <p:nvPr/>
          </p:nvSpPr>
          <p:spPr bwMode="auto">
            <a:xfrm>
              <a:off x="1417638" y="1416050"/>
              <a:ext cx="323850" cy="312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i="1">
                  <a:solidFill>
                    <a:srgbClr val="000000"/>
                  </a:solidFill>
                  <a:latin typeface="Times New Roman" panose="02020603050405020304" pitchFamily="18" charset="0"/>
                </a:rPr>
                <a:t>R</a:t>
              </a:r>
              <a:r>
                <a:rPr lang="en-US" altLang="zh-CN" sz="1600" b="1" baseline="-25000">
                  <a:solidFill>
                    <a:srgbClr val="000000"/>
                  </a:solidFill>
                  <a:latin typeface="Times New Roman" panose="02020603050405020304" pitchFamily="18" charset="0"/>
                </a:rPr>
                <a:t>c</a:t>
              </a:r>
              <a:endParaRPr lang="en-US" altLang="zh-CN" sz="1600" b="1">
                <a:solidFill>
                  <a:srgbClr val="000000"/>
                </a:solidFill>
                <a:latin typeface="Arial Narrow" panose="020B0606020202030204" pitchFamily="34" charset="0"/>
              </a:endParaRPr>
            </a:p>
          </p:txBody>
        </p:sp>
        <p:sp>
          <p:nvSpPr>
            <p:cNvPr id="78872" name="Text Box 119"/>
            <p:cNvSpPr txBox="1">
              <a:spLocks noChangeArrowheads="1"/>
            </p:cNvSpPr>
            <p:nvPr/>
          </p:nvSpPr>
          <p:spPr bwMode="auto">
            <a:xfrm>
              <a:off x="609600" y="1425575"/>
              <a:ext cx="469900" cy="420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i="1">
                  <a:solidFill>
                    <a:srgbClr val="000000"/>
                  </a:solidFill>
                  <a:latin typeface="Times New Roman" panose="02020603050405020304" pitchFamily="18" charset="0"/>
                </a:rPr>
                <a:t>R</a:t>
              </a:r>
              <a:r>
                <a:rPr lang="en-US" altLang="zh-CN" sz="1600" b="1" baseline="-25000">
                  <a:solidFill>
                    <a:srgbClr val="000000"/>
                  </a:solidFill>
                  <a:latin typeface="Times New Roman" panose="02020603050405020304" pitchFamily="18" charset="0"/>
                </a:rPr>
                <a:t>b1</a:t>
              </a:r>
              <a:endParaRPr lang="en-US" altLang="zh-CN" sz="1600" b="1">
                <a:solidFill>
                  <a:srgbClr val="000000"/>
                </a:solidFill>
                <a:latin typeface="Arial Narrow" panose="020B0606020202030204" pitchFamily="34" charset="0"/>
              </a:endParaRPr>
            </a:p>
          </p:txBody>
        </p:sp>
        <p:sp>
          <p:nvSpPr>
            <p:cNvPr id="78873" name="Text Box 120"/>
            <p:cNvSpPr txBox="1">
              <a:spLocks noChangeArrowheads="1"/>
            </p:cNvSpPr>
            <p:nvPr/>
          </p:nvSpPr>
          <p:spPr bwMode="auto">
            <a:xfrm>
              <a:off x="58738" y="1882775"/>
              <a:ext cx="384175" cy="354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i="1">
                  <a:solidFill>
                    <a:srgbClr val="000000"/>
                  </a:solidFill>
                  <a:latin typeface="Times New Roman" panose="02020603050405020304" pitchFamily="18" charset="0"/>
                </a:rPr>
                <a:t>v</a:t>
              </a:r>
              <a:r>
                <a:rPr lang="en-US" altLang="zh-CN" sz="2000" b="1" baseline="-25000">
                  <a:solidFill>
                    <a:srgbClr val="000000"/>
                  </a:solidFill>
                  <a:latin typeface="Times New Roman" panose="02020603050405020304" pitchFamily="18" charset="0"/>
                </a:rPr>
                <a:t>i</a:t>
              </a:r>
              <a:endParaRPr lang="en-US" altLang="zh-CN" sz="2000" b="1">
                <a:solidFill>
                  <a:srgbClr val="000000"/>
                </a:solidFill>
                <a:latin typeface="Arial Narrow" panose="020B0606020202030204" pitchFamily="34" charset="0"/>
              </a:endParaRPr>
            </a:p>
          </p:txBody>
        </p:sp>
        <p:sp>
          <p:nvSpPr>
            <p:cNvPr id="78874" name="Text Box 121"/>
            <p:cNvSpPr txBox="1">
              <a:spLocks noChangeArrowheads="1"/>
            </p:cNvSpPr>
            <p:nvPr/>
          </p:nvSpPr>
          <p:spPr bwMode="auto">
            <a:xfrm>
              <a:off x="457200" y="1866900"/>
              <a:ext cx="390525" cy="312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i="1">
                  <a:solidFill>
                    <a:srgbClr val="000000"/>
                  </a:solidFill>
                  <a:latin typeface="Times New Roman" panose="02020603050405020304" pitchFamily="18" charset="0"/>
                </a:rPr>
                <a:t>C</a:t>
              </a:r>
              <a:r>
                <a:rPr lang="en-US" altLang="zh-CN" sz="1600" b="1" baseline="-25000">
                  <a:solidFill>
                    <a:srgbClr val="000000"/>
                  </a:solidFill>
                  <a:latin typeface="Times New Roman" panose="02020603050405020304" pitchFamily="18" charset="0"/>
                </a:rPr>
                <a:t>1</a:t>
              </a:r>
              <a:endParaRPr lang="en-US" altLang="zh-CN" sz="1600" b="1">
                <a:solidFill>
                  <a:srgbClr val="000000"/>
                </a:solidFill>
                <a:latin typeface="Arial Narrow" panose="020B0606020202030204" pitchFamily="34" charset="0"/>
              </a:endParaRPr>
            </a:p>
          </p:txBody>
        </p:sp>
        <p:sp>
          <p:nvSpPr>
            <p:cNvPr id="78875" name="Text Box 122"/>
            <p:cNvSpPr txBox="1">
              <a:spLocks noChangeArrowheads="1"/>
            </p:cNvSpPr>
            <p:nvPr/>
          </p:nvSpPr>
          <p:spPr bwMode="auto">
            <a:xfrm>
              <a:off x="1797050" y="2419350"/>
              <a:ext cx="206375" cy="193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200" b="1">
                  <a:solidFill>
                    <a:srgbClr val="000000"/>
                  </a:solidFill>
                  <a:latin typeface="Times New Roman" panose="02020603050405020304" pitchFamily="18" charset="0"/>
                </a:rPr>
                <a:t>e</a:t>
              </a:r>
              <a:endParaRPr lang="en-US" altLang="zh-CN" sz="1200" b="1">
                <a:solidFill>
                  <a:srgbClr val="000000"/>
                </a:solidFill>
                <a:latin typeface="Arial Narrow" panose="020B0606020202030204" pitchFamily="34" charset="0"/>
              </a:endParaRPr>
            </a:p>
          </p:txBody>
        </p:sp>
        <p:sp>
          <p:nvSpPr>
            <p:cNvPr id="78876" name="Text Box 123"/>
            <p:cNvSpPr txBox="1">
              <a:spLocks noChangeArrowheads="1"/>
            </p:cNvSpPr>
            <p:nvPr/>
          </p:nvSpPr>
          <p:spPr bwMode="auto">
            <a:xfrm>
              <a:off x="1428750" y="2117725"/>
              <a:ext cx="206375" cy="193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200" b="1">
                  <a:solidFill>
                    <a:srgbClr val="000000"/>
                  </a:solidFill>
                  <a:latin typeface="Times New Roman" panose="02020603050405020304" pitchFamily="18" charset="0"/>
                </a:rPr>
                <a:t>b</a:t>
              </a:r>
              <a:endParaRPr lang="en-US" altLang="zh-CN" sz="1200" b="1">
                <a:solidFill>
                  <a:srgbClr val="000000"/>
                </a:solidFill>
                <a:latin typeface="Arial Narrow" panose="020B0606020202030204" pitchFamily="34" charset="0"/>
              </a:endParaRPr>
            </a:p>
          </p:txBody>
        </p:sp>
        <p:sp>
          <p:nvSpPr>
            <p:cNvPr id="78877" name="Text Box 124"/>
            <p:cNvSpPr txBox="1">
              <a:spLocks noChangeArrowheads="1"/>
            </p:cNvSpPr>
            <p:nvPr/>
          </p:nvSpPr>
          <p:spPr bwMode="auto">
            <a:xfrm>
              <a:off x="1784350" y="1962150"/>
              <a:ext cx="206375" cy="25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200" b="1">
                  <a:solidFill>
                    <a:srgbClr val="000000"/>
                  </a:solidFill>
                  <a:latin typeface="Times New Roman" panose="02020603050405020304" pitchFamily="18" charset="0"/>
                </a:rPr>
                <a:t>c</a:t>
              </a:r>
              <a:endParaRPr lang="en-US" altLang="zh-CN" sz="1200" b="1">
                <a:solidFill>
                  <a:srgbClr val="000000"/>
                </a:solidFill>
                <a:latin typeface="Arial Narrow" panose="020B0606020202030204" pitchFamily="34" charset="0"/>
              </a:endParaRPr>
            </a:p>
          </p:txBody>
        </p:sp>
        <p:sp>
          <p:nvSpPr>
            <p:cNvPr id="78878" name="Text Box 125"/>
            <p:cNvSpPr txBox="1">
              <a:spLocks noChangeArrowheads="1"/>
            </p:cNvSpPr>
            <p:nvPr/>
          </p:nvSpPr>
          <p:spPr bwMode="auto">
            <a:xfrm>
              <a:off x="1762125" y="2170113"/>
              <a:ext cx="252413" cy="273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a:solidFill>
                    <a:srgbClr val="000000"/>
                  </a:solidFill>
                  <a:latin typeface="Times New Roman" panose="02020603050405020304" pitchFamily="18" charset="0"/>
                </a:rPr>
                <a:t>T</a:t>
              </a:r>
              <a:endParaRPr lang="en-US" altLang="zh-CN" sz="1600" b="1">
                <a:solidFill>
                  <a:srgbClr val="000000"/>
                </a:solidFill>
                <a:latin typeface="Arial Narrow" panose="020B0606020202030204" pitchFamily="34" charset="0"/>
              </a:endParaRPr>
            </a:p>
          </p:txBody>
        </p:sp>
        <p:sp>
          <p:nvSpPr>
            <p:cNvPr id="78879" name="Line 126"/>
            <p:cNvSpPr>
              <a:spLocks noChangeShapeType="1"/>
            </p:cNvSpPr>
            <p:nvPr/>
          </p:nvSpPr>
          <p:spPr bwMode="auto">
            <a:xfrm>
              <a:off x="1122363" y="2290763"/>
              <a:ext cx="520700" cy="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78880" name="Group 127"/>
            <p:cNvGrpSpPr>
              <a:grpSpLocks/>
            </p:cNvGrpSpPr>
            <p:nvPr/>
          </p:nvGrpSpPr>
          <p:grpSpPr bwMode="auto">
            <a:xfrm>
              <a:off x="633413" y="2160588"/>
              <a:ext cx="90487" cy="252412"/>
              <a:chOff x="10344" y="8285"/>
              <a:chExt cx="85" cy="197"/>
            </a:xfrm>
          </p:grpSpPr>
          <p:sp>
            <p:nvSpPr>
              <p:cNvPr id="78900" name="Line 128"/>
              <p:cNvSpPr>
                <a:spLocks noChangeShapeType="1"/>
              </p:cNvSpPr>
              <p:nvPr/>
            </p:nvSpPr>
            <p:spPr bwMode="auto">
              <a:xfrm rot="5400000" flipH="1">
                <a:off x="10330" y="8384"/>
                <a:ext cx="197" cy="0"/>
              </a:xfrm>
              <a:prstGeom prst="line">
                <a:avLst/>
              </a:prstGeom>
              <a:noFill/>
              <a:ln w="3492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901" name="Line 129"/>
              <p:cNvSpPr>
                <a:spLocks noChangeShapeType="1"/>
              </p:cNvSpPr>
              <p:nvPr/>
            </p:nvSpPr>
            <p:spPr bwMode="auto">
              <a:xfrm rot="5400000" flipH="1">
                <a:off x="10245" y="8384"/>
                <a:ext cx="197" cy="0"/>
              </a:xfrm>
              <a:prstGeom prst="line">
                <a:avLst/>
              </a:prstGeom>
              <a:noFill/>
              <a:ln w="3492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78881" name="Group 130"/>
            <p:cNvGrpSpPr>
              <a:grpSpLocks/>
            </p:cNvGrpSpPr>
            <p:nvPr/>
          </p:nvGrpSpPr>
          <p:grpSpPr bwMode="auto">
            <a:xfrm>
              <a:off x="1636713" y="2136775"/>
              <a:ext cx="196850" cy="330200"/>
              <a:chOff x="1397" y="1623"/>
              <a:chExt cx="124" cy="208"/>
            </a:xfrm>
          </p:grpSpPr>
          <p:sp>
            <p:nvSpPr>
              <p:cNvPr id="78896" name="Line 131"/>
              <p:cNvSpPr>
                <a:spLocks noChangeShapeType="1"/>
              </p:cNvSpPr>
              <p:nvPr/>
            </p:nvSpPr>
            <p:spPr bwMode="auto">
              <a:xfrm flipV="1">
                <a:off x="1410" y="1623"/>
                <a:ext cx="107" cy="60"/>
              </a:xfrm>
              <a:prstGeom prst="line">
                <a:avLst/>
              </a:prstGeom>
              <a:noFill/>
              <a:ln w="1968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897" name="Line 132"/>
              <p:cNvSpPr>
                <a:spLocks noChangeShapeType="1"/>
              </p:cNvSpPr>
              <p:nvPr/>
            </p:nvSpPr>
            <p:spPr bwMode="auto">
              <a:xfrm>
                <a:off x="1401" y="1755"/>
                <a:ext cx="64" cy="42"/>
              </a:xfrm>
              <a:prstGeom prst="line">
                <a:avLst/>
              </a:prstGeom>
              <a:noFill/>
              <a:ln w="1968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898" name="Freeform 133"/>
              <p:cNvSpPr>
                <a:spLocks/>
              </p:cNvSpPr>
              <p:nvPr/>
            </p:nvSpPr>
            <p:spPr bwMode="auto">
              <a:xfrm>
                <a:off x="1454" y="1782"/>
                <a:ext cx="67" cy="49"/>
              </a:xfrm>
              <a:custGeom>
                <a:avLst/>
                <a:gdLst>
                  <a:gd name="T0" fmla="*/ 67 w 147"/>
                  <a:gd name="T1" fmla="*/ 49 h 112"/>
                  <a:gd name="T2" fmla="*/ 0 w 147"/>
                  <a:gd name="T3" fmla="*/ 28 h 112"/>
                  <a:gd name="T4" fmla="*/ 17 w 147"/>
                  <a:gd name="T5" fmla="*/ 0 h 112"/>
                  <a:gd name="T6" fmla="*/ 67 w 147"/>
                  <a:gd name="T7" fmla="*/ 49 h 1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7" h="112">
                    <a:moveTo>
                      <a:pt x="147" y="112"/>
                    </a:moveTo>
                    <a:lnTo>
                      <a:pt x="0" y="63"/>
                    </a:lnTo>
                    <a:lnTo>
                      <a:pt x="37" y="0"/>
                    </a:lnTo>
                    <a:lnTo>
                      <a:pt x="147" y="112"/>
                    </a:lnTo>
                    <a:close/>
                  </a:path>
                </a:pathLst>
              </a:custGeom>
              <a:solidFill>
                <a:srgbClr val="0000FF"/>
              </a:solidFill>
              <a:ln w="2540">
                <a:solidFill>
                  <a:srgbClr val="0000FF"/>
                </a:solidFill>
                <a:prstDash val="solid"/>
                <a:round/>
                <a:headEnd/>
                <a:tailEnd/>
              </a:ln>
            </p:spPr>
            <p:txBody>
              <a:bodyPr/>
              <a:lstStyle/>
              <a:p>
                <a:endParaRPr lang="zh-CN" altLang="en-US"/>
              </a:p>
            </p:txBody>
          </p:sp>
          <p:sp>
            <p:nvSpPr>
              <p:cNvPr id="78899" name="Rectangle 134"/>
              <p:cNvSpPr>
                <a:spLocks noChangeArrowheads="1"/>
              </p:cNvSpPr>
              <p:nvPr/>
            </p:nvSpPr>
            <p:spPr bwMode="auto">
              <a:xfrm>
                <a:off x="1397" y="1640"/>
                <a:ext cx="23" cy="159"/>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grpSp>
        <p:sp>
          <p:nvSpPr>
            <p:cNvPr id="78882" name="Line 135"/>
            <p:cNvSpPr>
              <a:spLocks noChangeShapeType="1"/>
            </p:cNvSpPr>
            <p:nvPr/>
          </p:nvSpPr>
          <p:spPr bwMode="auto">
            <a:xfrm>
              <a:off x="1827213" y="1981200"/>
              <a:ext cx="371475" cy="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883" name="Text Box 136"/>
            <p:cNvSpPr txBox="1">
              <a:spLocks noChangeArrowheads="1"/>
            </p:cNvSpPr>
            <p:nvPr/>
          </p:nvSpPr>
          <p:spPr bwMode="auto">
            <a:xfrm>
              <a:off x="2068513" y="1570038"/>
              <a:ext cx="390525" cy="312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i="1">
                  <a:solidFill>
                    <a:srgbClr val="000000"/>
                  </a:solidFill>
                  <a:latin typeface="Times New Roman" panose="02020603050405020304" pitchFamily="18" charset="0"/>
                </a:rPr>
                <a:t>C</a:t>
              </a:r>
              <a:r>
                <a:rPr lang="en-US" altLang="zh-CN" sz="1600" b="1" baseline="-25000">
                  <a:solidFill>
                    <a:srgbClr val="000000"/>
                  </a:solidFill>
                  <a:latin typeface="Times New Roman" panose="02020603050405020304" pitchFamily="18" charset="0"/>
                </a:rPr>
                <a:t>2</a:t>
              </a:r>
              <a:endParaRPr lang="en-US" altLang="zh-CN" sz="1600" b="1">
                <a:solidFill>
                  <a:srgbClr val="000000"/>
                </a:solidFill>
                <a:latin typeface="Arial Narrow" panose="020B0606020202030204" pitchFamily="34" charset="0"/>
              </a:endParaRPr>
            </a:p>
          </p:txBody>
        </p:sp>
        <p:sp>
          <p:nvSpPr>
            <p:cNvPr id="78884" name="Text Box 137"/>
            <p:cNvSpPr txBox="1">
              <a:spLocks noChangeArrowheads="1"/>
            </p:cNvSpPr>
            <p:nvPr/>
          </p:nvSpPr>
          <p:spPr bwMode="auto">
            <a:xfrm>
              <a:off x="2533650" y="1597025"/>
              <a:ext cx="361950" cy="373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i="1">
                  <a:solidFill>
                    <a:srgbClr val="000000"/>
                  </a:solidFill>
                  <a:latin typeface="Times New Roman" panose="02020603050405020304" pitchFamily="18" charset="0"/>
                </a:rPr>
                <a:t>v</a:t>
              </a:r>
              <a:r>
                <a:rPr lang="en-US" altLang="zh-CN" sz="2000" b="1" baseline="-25000">
                  <a:solidFill>
                    <a:srgbClr val="000000"/>
                  </a:solidFill>
                  <a:latin typeface="Times New Roman" panose="02020603050405020304" pitchFamily="18" charset="0"/>
                </a:rPr>
                <a:t>o</a:t>
              </a:r>
              <a:endParaRPr lang="en-US" altLang="zh-CN" sz="2000" b="1">
                <a:solidFill>
                  <a:srgbClr val="000000"/>
                </a:solidFill>
                <a:latin typeface="Arial Narrow" panose="020B0606020202030204" pitchFamily="34" charset="0"/>
              </a:endParaRPr>
            </a:p>
          </p:txBody>
        </p:sp>
        <p:sp>
          <p:nvSpPr>
            <p:cNvPr id="78885" name="Line 138"/>
            <p:cNvSpPr>
              <a:spLocks noChangeShapeType="1"/>
            </p:cNvSpPr>
            <p:nvPr/>
          </p:nvSpPr>
          <p:spPr bwMode="auto">
            <a:xfrm>
              <a:off x="2305050" y="1984375"/>
              <a:ext cx="342900" cy="0"/>
            </a:xfrm>
            <a:prstGeom prst="line">
              <a:avLst/>
            </a:prstGeom>
            <a:noFill/>
            <a:ln w="25400">
              <a:solidFill>
                <a:srgbClr val="8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78886" name="Group 139"/>
            <p:cNvGrpSpPr>
              <a:grpSpLocks/>
            </p:cNvGrpSpPr>
            <p:nvPr/>
          </p:nvGrpSpPr>
          <p:grpSpPr bwMode="auto">
            <a:xfrm>
              <a:off x="2214563" y="1852613"/>
              <a:ext cx="90487" cy="252412"/>
              <a:chOff x="10344" y="8285"/>
              <a:chExt cx="85" cy="197"/>
            </a:xfrm>
          </p:grpSpPr>
          <p:sp>
            <p:nvSpPr>
              <p:cNvPr id="78894" name="Line 140"/>
              <p:cNvSpPr>
                <a:spLocks noChangeShapeType="1"/>
              </p:cNvSpPr>
              <p:nvPr/>
            </p:nvSpPr>
            <p:spPr bwMode="auto">
              <a:xfrm rot="5400000" flipH="1">
                <a:off x="10330" y="8384"/>
                <a:ext cx="197" cy="0"/>
              </a:xfrm>
              <a:prstGeom prst="line">
                <a:avLst/>
              </a:prstGeom>
              <a:noFill/>
              <a:ln w="3492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8895" name="Line 141"/>
              <p:cNvSpPr>
                <a:spLocks noChangeShapeType="1"/>
              </p:cNvSpPr>
              <p:nvPr/>
            </p:nvSpPr>
            <p:spPr bwMode="auto">
              <a:xfrm rot="5400000" flipH="1">
                <a:off x="10245" y="8384"/>
                <a:ext cx="197" cy="0"/>
              </a:xfrm>
              <a:prstGeom prst="line">
                <a:avLst/>
              </a:prstGeom>
              <a:noFill/>
              <a:ln w="34925">
                <a:solidFill>
                  <a:srgbClr val="0000FF"/>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78887" name="Oval 142"/>
            <p:cNvSpPr>
              <a:spLocks noChangeArrowheads="1"/>
            </p:cNvSpPr>
            <p:nvPr/>
          </p:nvSpPr>
          <p:spPr bwMode="auto">
            <a:xfrm flipH="1">
              <a:off x="2608263" y="1949450"/>
              <a:ext cx="71437" cy="71438"/>
            </a:xfrm>
            <a:prstGeom prst="ellipse">
              <a:avLst/>
            </a:prstGeom>
            <a:solidFill>
              <a:srgbClr val="FFFFFF"/>
            </a:solidFill>
            <a:ln w="222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888" name="Oval 143"/>
            <p:cNvSpPr>
              <a:spLocks noChangeAspect="1" noChangeArrowheads="1"/>
            </p:cNvSpPr>
            <p:nvPr/>
          </p:nvSpPr>
          <p:spPr bwMode="auto">
            <a:xfrm flipH="1">
              <a:off x="1084263" y="2254250"/>
              <a:ext cx="71437" cy="71438"/>
            </a:xfrm>
            <a:prstGeom prst="ellipse">
              <a:avLst/>
            </a:prstGeom>
            <a:solidFill>
              <a:srgbClr val="000000"/>
            </a:solidFill>
            <a:ln w="95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889" name="Rectangle 144"/>
            <p:cNvSpPr>
              <a:spLocks noChangeArrowheads="1"/>
            </p:cNvSpPr>
            <p:nvPr/>
          </p:nvSpPr>
          <p:spPr bwMode="auto">
            <a:xfrm rot="5400000" flipH="1">
              <a:off x="942181" y="2863057"/>
              <a:ext cx="360363" cy="107950"/>
            </a:xfrm>
            <a:prstGeom prst="rect">
              <a:avLst/>
            </a:prstGeom>
            <a:solidFill>
              <a:srgbClr val="FFFFFF"/>
            </a:solidFill>
            <a:ln w="38100">
              <a:solidFill>
                <a:srgbClr val="0000FF"/>
              </a:solidFill>
              <a:miter lim="800000"/>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890" name="Text Box 145"/>
            <p:cNvSpPr txBox="1">
              <a:spLocks noChangeArrowheads="1"/>
            </p:cNvSpPr>
            <p:nvPr/>
          </p:nvSpPr>
          <p:spPr bwMode="auto">
            <a:xfrm>
              <a:off x="625475" y="2727325"/>
              <a:ext cx="469900" cy="420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i="1">
                  <a:solidFill>
                    <a:srgbClr val="000000"/>
                  </a:solidFill>
                  <a:latin typeface="Times New Roman" panose="02020603050405020304" pitchFamily="18" charset="0"/>
                </a:rPr>
                <a:t>R</a:t>
              </a:r>
              <a:r>
                <a:rPr lang="en-US" altLang="zh-CN" sz="1600" b="1" baseline="-25000">
                  <a:solidFill>
                    <a:srgbClr val="000000"/>
                  </a:solidFill>
                  <a:latin typeface="Times New Roman" panose="02020603050405020304" pitchFamily="18" charset="0"/>
                </a:rPr>
                <a:t>b2</a:t>
              </a:r>
              <a:endParaRPr lang="en-US" altLang="zh-CN" sz="1600" b="1">
                <a:solidFill>
                  <a:srgbClr val="000000"/>
                </a:solidFill>
                <a:latin typeface="Arial Narrow" panose="020B0606020202030204" pitchFamily="34" charset="0"/>
              </a:endParaRPr>
            </a:p>
          </p:txBody>
        </p:sp>
        <p:sp>
          <p:nvSpPr>
            <p:cNvPr id="78891" name="Rectangle 146"/>
            <p:cNvSpPr>
              <a:spLocks noChangeArrowheads="1"/>
            </p:cNvSpPr>
            <p:nvPr/>
          </p:nvSpPr>
          <p:spPr bwMode="auto">
            <a:xfrm rot="5400000" flipH="1">
              <a:off x="1642268" y="2901157"/>
              <a:ext cx="360363" cy="107950"/>
            </a:xfrm>
            <a:prstGeom prst="rect">
              <a:avLst/>
            </a:prstGeom>
            <a:solidFill>
              <a:srgbClr val="FFFFFF"/>
            </a:solidFill>
            <a:ln w="38100">
              <a:solidFill>
                <a:srgbClr val="0000FF"/>
              </a:solidFill>
              <a:miter lim="800000"/>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78892" name="Text Box 147"/>
            <p:cNvSpPr txBox="1">
              <a:spLocks noChangeArrowheads="1"/>
            </p:cNvSpPr>
            <p:nvPr/>
          </p:nvSpPr>
          <p:spPr bwMode="auto">
            <a:xfrm>
              <a:off x="1441450" y="2790825"/>
              <a:ext cx="323850" cy="312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b="1" i="1">
                  <a:solidFill>
                    <a:srgbClr val="000000"/>
                  </a:solidFill>
                  <a:latin typeface="Times New Roman" panose="02020603050405020304" pitchFamily="18" charset="0"/>
                </a:rPr>
                <a:t>R</a:t>
              </a:r>
              <a:r>
                <a:rPr lang="en-US" altLang="zh-CN" sz="1600" b="1" baseline="-25000">
                  <a:solidFill>
                    <a:srgbClr val="000000"/>
                  </a:solidFill>
                  <a:latin typeface="Times New Roman" panose="02020603050405020304" pitchFamily="18" charset="0"/>
                </a:rPr>
                <a:t>e</a:t>
              </a:r>
              <a:endParaRPr lang="en-US" altLang="zh-CN" sz="1600" b="1">
                <a:solidFill>
                  <a:srgbClr val="000000"/>
                </a:solidFill>
                <a:latin typeface="Arial Narrow" panose="020B0606020202030204" pitchFamily="34" charset="0"/>
              </a:endParaRPr>
            </a:p>
          </p:txBody>
        </p:sp>
        <p:sp>
          <p:nvSpPr>
            <p:cNvPr id="78893" name="Oval 148"/>
            <p:cNvSpPr>
              <a:spLocks noChangeAspect="1" noChangeArrowheads="1"/>
            </p:cNvSpPr>
            <p:nvPr/>
          </p:nvSpPr>
          <p:spPr bwMode="auto">
            <a:xfrm flipH="1">
              <a:off x="1787525" y="1152525"/>
              <a:ext cx="71438" cy="71438"/>
            </a:xfrm>
            <a:prstGeom prst="ellipse">
              <a:avLst/>
            </a:prstGeom>
            <a:solidFill>
              <a:srgbClr val="000000"/>
            </a:solidFill>
            <a:ln w="9525">
              <a:solidFill>
                <a:srgbClr val="000000"/>
              </a:solidFill>
              <a:round/>
              <a:headEnd/>
              <a:tailEnd/>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grpSp>
    </p:spTree>
    <p:extLst>
      <p:ext uri="{BB962C8B-B14F-4D97-AF65-F5344CB8AC3E}">
        <p14:creationId xmlns:p14="http://schemas.microsoft.com/office/powerpoint/2010/main" val="29571285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50"/>
                                        </p:tgtEl>
                                        <p:attrNameLst>
                                          <p:attrName>style.visibility</p:attrName>
                                        </p:attrNameLst>
                                      </p:cBhvr>
                                      <p:to>
                                        <p:strVal val="visible"/>
                                      </p:to>
                                    </p:set>
                                    <p:animEffect transition="in" filter="strips(downRight)">
                                      <p:cBhvr>
                                        <p:cTn id="7"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标题 1"/>
          <p:cNvSpPr>
            <a:spLocks noGrp="1"/>
          </p:cNvSpPr>
          <p:nvPr>
            <p:ph type="title"/>
          </p:nvPr>
        </p:nvSpPr>
        <p:spPr>
          <a:xfrm>
            <a:off x="701675" y="71438"/>
            <a:ext cx="7888288" cy="646112"/>
          </a:xfrm>
        </p:spPr>
        <p:txBody>
          <a:bodyPr/>
          <a:lstStyle/>
          <a:p>
            <a:r>
              <a:rPr lang="en-US" altLang="zh-CN"/>
              <a:t>5.5.1  </a:t>
            </a:r>
            <a:r>
              <a:rPr lang="zh-CN" altLang="en-US"/>
              <a:t>共集电极放大电路</a:t>
            </a:r>
          </a:p>
        </p:txBody>
      </p:sp>
      <p:sp>
        <p:nvSpPr>
          <p:cNvPr id="19" name="Text Box 3"/>
          <p:cNvSpPr txBox="1">
            <a:spLocks noChangeArrowheads="1"/>
          </p:cNvSpPr>
          <p:nvPr/>
        </p:nvSpPr>
        <p:spPr bwMode="auto">
          <a:xfrm>
            <a:off x="454025" y="2055813"/>
            <a:ext cx="2438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400" b="1">
                <a:solidFill>
                  <a:srgbClr val="CC0000"/>
                </a:solidFill>
                <a:latin typeface="楷体_GB2312" pitchFamily="49" charset="-122"/>
                <a:ea typeface="楷体_GB2312" pitchFamily="49" charset="-122"/>
              </a:rPr>
              <a:t>1.</a:t>
            </a:r>
            <a:r>
              <a:rPr kumimoji="1" lang="zh-CN" altLang="en-US" sz="2400" b="1">
                <a:solidFill>
                  <a:srgbClr val="CC0000"/>
                </a:solidFill>
                <a:latin typeface="楷体_GB2312" pitchFamily="49" charset="-122"/>
                <a:ea typeface="楷体_GB2312" pitchFamily="49" charset="-122"/>
              </a:rPr>
              <a:t>静态分析</a:t>
            </a:r>
          </a:p>
        </p:txBody>
      </p:sp>
      <p:sp>
        <p:nvSpPr>
          <p:cNvPr id="79876" name="Text Box 4"/>
          <p:cNvSpPr txBox="1">
            <a:spLocks noChangeArrowheads="1"/>
          </p:cNvSpPr>
          <p:nvPr/>
        </p:nvSpPr>
        <p:spPr bwMode="auto">
          <a:xfrm>
            <a:off x="457200" y="836613"/>
            <a:ext cx="411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Times New Roman" panose="02020603050405020304" pitchFamily="18" charset="0"/>
                <a:ea typeface="楷体_GB2312" pitchFamily="49" charset="-122"/>
              </a:rPr>
              <a:t>共集电极电路结构如图示</a:t>
            </a:r>
          </a:p>
        </p:txBody>
      </p:sp>
      <p:sp>
        <p:nvSpPr>
          <p:cNvPr id="21" name="Text Box 5"/>
          <p:cNvSpPr txBox="1">
            <a:spLocks noChangeArrowheads="1"/>
          </p:cNvSpPr>
          <p:nvPr/>
        </p:nvSpPr>
        <p:spPr bwMode="auto">
          <a:xfrm>
            <a:off x="457200" y="1446213"/>
            <a:ext cx="411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Times New Roman" panose="02020603050405020304" pitchFamily="18" charset="0"/>
                <a:ea typeface="楷体_GB2312" pitchFamily="49" charset="-122"/>
              </a:rPr>
              <a:t>该电路也称为</a:t>
            </a:r>
            <a:r>
              <a:rPr kumimoji="1" lang="zh-CN" altLang="en-US" sz="2400" b="1">
                <a:solidFill>
                  <a:srgbClr val="FF0000"/>
                </a:solidFill>
                <a:latin typeface="Times New Roman" panose="02020603050405020304" pitchFamily="18" charset="0"/>
                <a:ea typeface="楷体_GB2312" pitchFamily="49" charset="-122"/>
              </a:rPr>
              <a:t>射极输出器</a:t>
            </a:r>
            <a:endParaRPr kumimoji="1" lang="zh-CN" altLang="en-US" sz="2400" b="1">
              <a:solidFill>
                <a:srgbClr val="000000"/>
              </a:solidFill>
              <a:latin typeface="Times New Roman" panose="02020603050405020304" pitchFamily="18" charset="0"/>
              <a:ea typeface="楷体_GB2312" pitchFamily="49" charset="-122"/>
            </a:endParaRPr>
          </a:p>
        </p:txBody>
      </p:sp>
      <p:pic>
        <p:nvPicPr>
          <p:cNvPr id="79878" name="Picture 17" descr="未标题-2 拷贝"/>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152400"/>
            <a:ext cx="4176712" cy="277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Group 18"/>
          <p:cNvGrpSpPr>
            <a:grpSpLocks/>
          </p:cNvGrpSpPr>
          <p:nvPr/>
        </p:nvGrpSpPr>
        <p:grpSpPr bwMode="auto">
          <a:xfrm>
            <a:off x="5940425" y="3068638"/>
            <a:ext cx="2219325" cy="3076575"/>
            <a:chOff x="3742" y="2205"/>
            <a:chExt cx="1398" cy="1938"/>
          </a:xfrm>
        </p:grpSpPr>
        <p:pic>
          <p:nvPicPr>
            <p:cNvPr id="79889" name="Picture 19" descr="未标题-3 拷贝"/>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2" y="2205"/>
              <a:ext cx="1398" cy="1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90" name="Rectangle 20"/>
            <p:cNvSpPr>
              <a:spLocks noChangeArrowheads="1"/>
            </p:cNvSpPr>
            <p:nvPr/>
          </p:nvSpPr>
          <p:spPr bwMode="auto">
            <a:xfrm>
              <a:off x="4098" y="3912"/>
              <a:ext cx="73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b="1">
                  <a:solidFill>
                    <a:srgbClr val="000000"/>
                  </a:solidFill>
                  <a:latin typeface="Times New Roman" panose="02020603050405020304" pitchFamily="18" charset="0"/>
                  <a:ea typeface="楷体_GB2312" pitchFamily="49" charset="-122"/>
                </a:rPr>
                <a:t>直流通路 </a:t>
              </a:r>
            </a:p>
          </p:txBody>
        </p:sp>
      </p:grpSp>
      <p:graphicFrame>
        <p:nvGraphicFramePr>
          <p:cNvPr id="26" name="Object 21"/>
          <p:cNvGraphicFramePr>
            <a:graphicFrameLocks noChangeAspect="1"/>
          </p:cNvGraphicFramePr>
          <p:nvPr/>
        </p:nvGraphicFramePr>
        <p:xfrm>
          <a:off x="898525" y="3990975"/>
          <a:ext cx="2665413" cy="912813"/>
        </p:xfrm>
        <a:graphic>
          <a:graphicData uri="http://schemas.openxmlformats.org/presentationml/2006/ole">
            <mc:AlternateContent xmlns:mc="http://schemas.openxmlformats.org/markup-compatibility/2006">
              <mc:Choice xmlns:v="urn:schemas-microsoft-com:vml" Requires="v">
                <p:oleObj spid="_x0000_s66572" name="公式" r:id="rId5" imgW="1333500" imgH="457200" progId="Equation.3">
                  <p:embed/>
                </p:oleObj>
              </mc:Choice>
              <mc:Fallback>
                <p:oleObj name="公式" r:id="rId5" imgW="1333500" imgH="457200" progId="Equation.3">
                  <p:embed/>
                  <p:pic>
                    <p:nvPicPr>
                      <p:cNvPr id="26" name="Object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8525" y="3990975"/>
                        <a:ext cx="2665413" cy="912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7" name="Object 22"/>
          <p:cNvGraphicFramePr>
            <a:graphicFrameLocks noChangeAspect="1"/>
          </p:cNvGraphicFramePr>
          <p:nvPr/>
        </p:nvGraphicFramePr>
        <p:xfrm>
          <a:off x="812800" y="5070475"/>
          <a:ext cx="4238625" cy="479425"/>
        </p:xfrm>
        <a:graphic>
          <a:graphicData uri="http://schemas.openxmlformats.org/presentationml/2006/ole">
            <mc:AlternateContent xmlns:mc="http://schemas.openxmlformats.org/markup-compatibility/2006">
              <mc:Choice xmlns:v="urn:schemas-microsoft-com:vml" Requires="v">
                <p:oleObj spid="_x0000_s66573" name="公式" r:id="rId7" imgW="2120900" imgH="241300" progId="Equation.3">
                  <p:embed/>
                </p:oleObj>
              </mc:Choice>
              <mc:Fallback>
                <p:oleObj name="公式" r:id="rId7" imgW="2120900" imgH="241300" progId="Equation.3">
                  <p:embed/>
                  <p:pic>
                    <p:nvPicPr>
                      <p:cNvPr id="27" name="Object 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2800" y="5070475"/>
                        <a:ext cx="4238625" cy="47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 name="Object 23"/>
          <p:cNvGraphicFramePr>
            <a:graphicFrameLocks noChangeAspect="1"/>
          </p:cNvGraphicFramePr>
          <p:nvPr/>
        </p:nvGraphicFramePr>
        <p:xfrm>
          <a:off x="3962400" y="4232275"/>
          <a:ext cx="1622425" cy="479425"/>
        </p:xfrm>
        <a:graphic>
          <a:graphicData uri="http://schemas.openxmlformats.org/presentationml/2006/ole">
            <mc:AlternateContent xmlns:mc="http://schemas.openxmlformats.org/markup-compatibility/2006">
              <mc:Choice xmlns:v="urn:schemas-microsoft-com:vml" Requires="v">
                <p:oleObj spid="_x0000_s66574" name="公式" r:id="rId9" imgW="812447" imgH="241195" progId="Equation.3">
                  <p:embed/>
                </p:oleObj>
              </mc:Choice>
              <mc:Fallback>
                <p:oleObj name="公式" r:id="rId9" imgW="812447" imgH="241195" progId="Equation.3">
                  <p:embed/>
                  <p:pic>
                    <p:nvPicPr>
                      <p:cNvPr id="28" name="Object 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62400" y="4232275"/>
                        <a:ext cx="1622425" cy="47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 name="Object 24"/>
          <p:cNvGraphicFramePr>
            <a:graphicFrameLocks noChangeAspect="1"/>
          </p:cNvGraphicFramePr>
          <p:nvPr/>
        </p:nvGraphicFramePr>
        <p:xfrm>
          <a:off x="995363" y="2708275"/>
          <a:ext cx="3500437" cy="479425"/>
        </p:xfrm>
        <a:graphic>
          <a:graphicData uri="http://schemas.openxmlformats.org/presentationml/2006/ole">
            <mc:AlternateContent xmlns:mc="http://schemas.openxmlformats.org/markup-compatibility/2006">
              <mc:Choice xmlns:v="urn:schemas-microsoft-com:vml" Requires="v">
                <p:oleObj spid="_x0000_s66575" name="公式" r:id="rId11" imgW="1752600" imgH="241300" progId="Equation.3">
                  <p:embed/>
                </p:oleObj>
              </mc:Choice>
              <mc:Fallback>
                <p:oleObj name="公式" r:id="rId11" imgW="1752600" imgH="241300" progId="Equation.3">
                  <p:embed/>
                  <p:pic>
                    <p:nvPicPr>
                      <p:cNvPr id="29" name="Object 2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95363" y="2708275"/>
                        <a:ext cx="3500437" cy="47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 name="Object 25"/>
          <p:cNvGraphicFramePr>
            <a:graphicFrameLocks noChangeAspect="1"/>
          </p:cNvGraphicFramePr>
          <p:nvPr/>
        </p:nvGraphicFramePr>
        <p:xfrm>
          <a:off x="1042988" y="3317875"/>
          <a:ext cx="2081212" cy="479425"/>
        </p:xfrm>
        <a:graphic>
          <a:graphicData uri="http://schemas.openxmlformats.org/presentationml/2006/ole">
            <mc:AlternateContent xmlns:mc="http://schemas.openxmlformats.org/markup-compatibility/2006">
              <mc:Choice xmlns:v="urn:schemas-microsoft-com:vml" Requires="v">
                <p:oleObj spid="_x0000_s66576" name="公式" r:id="rId13" imgW="1040948" imgH="241195" progId="Equation.3">
                  <p:embed/>
                </p:oleObj>
              </mc:Choice>
              <mc:Fallback>
                <p:oleObj name="公式" r:id="rId13" imgW="1040948" imgH="241195" progId="Equation.3">
                  <p:embed/>
                  <p:pic>
                    <p:nvPicPr>
                      <p:cNvPr id="30" name="Object 2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42988" y="3317875"/>
                        <a:ext cx="2081212" cy="47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1" name="Group 26"/>
          <p:cNvGrpSpPr>
            <a:grpSpLocks/>
          </p:cNvGrpSpPr>
          <p:nvPr/>
        </p:nvGrpSpPr>
        <p:grpSpPr bwMode="auto">
          <a:xfrm>
            <a:off x="293688" y="2851150"/>
            <a:ext cx="677862" cy="685800"/>
            <a:chOff x="185" y="1842"/>
            <a:chExt cx="427" cy="432"/>
          </a:xfrm>
        </p:grpSpPr>
        <p:sp>
          <p:nvSpPr>
            <p:cNvPr id="32" name="AutoShape 27"/>
            <p:cNvSpPr>
              <a:spLocks/>
            </p:cNvSpPr>
            <p:nvPr/>
          </p:nvSpPr>
          <p:spPr bwMode="auto">
            <a:xfrm>
              <a:off x="516" y="1842"/>
              <a:ext cx="96" cy="432"/>
            </a:xfrm>
            <a:prstGeom prst="leftBrace">
              <a:avLst>
                <a:gd name="adj1" fmla="val 37500"/>
                <a:gd name="adj2" fmla="val 50000"/>
              </a:avLst>
            </a:prstGeom>
            <a:noFill/>
            <a:ln w="1587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33" name="Text Box 28"/>
            <p:cNvSpPr txBox="1">
              <a:spLocks noChangeArrowheads="1"/>
            </p:cNvSpPr>
            <p:nvPr/>
          </p:nvSpPr>
          <p:spPr bwMode="auto">
            <a:xfrm>
              <a:off x="185" y="1888"/>
              <a:ext cx="3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defRPr/>
              </a:pPr>
              <a:r>
                <a:rPr kumimoji="1" lang="zh-CN" altLang="en-US" sz="2400" b="1" kern="0">
                  <a:solidFill>
                    <a:srgbClr val="000000"/>
                  </a:solidFill>
                  <a:latin typeface="Times New Roman" pitchFamily="18" charset="0"/>
                  <a:ea typeface="楷体_GB2312" pitchFamily="49" charset="-122"/>
                </a:rPr>
                <a:t>由</a:t>
              </a:r>
            </a:p>
          </p:txBody>
        </p:sp>
      </p:grpSp>
      <p:sp>
        <p:nvSpPr>
          <p:cNvPr id="34" name="Text Box 29"/>
          <p:cNvSpPr txBox="1">
            <a:spLocks noChangeArrowheads="1"/>
          </p:cNvSpPr>
          <p:nvPr/>
        </p:nvSpPr>
        <p:spPr bwMode="auto">
          <a:xfrm>
            <a:off x="323850" y="4195763"/>
            <a:ext cx="53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Times New Roman" panose="02020603050405020304" pitchFamily="18" charset="0"/>
                <a:ea typeface="楷体_GB2312" pitchFamily="49" charset="-122"/>
              </a:rPr>
              <a:t>得</a:t>
            </a:r>
          </a:p>
        </p:txBody>
      </p:sp>
    </p:spTree>
    <p:extLst>
      <p:ext uri="{BB962C8B-B14F-4D97-AF65-F5344CB8AC3E}">
        <p14:creationId xmlns:p14="http://schemas.microsoft.com/office/powerpoint/2010/main" val="8809838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strips(downRight)">
                                      <p:cBhvr>
                                        <p:cTn id="7" dur="500"/>
                                        <p:tgtEl>
                                          <p:spTgt spid="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strips(downRight)">
                                      <p:cBhvr>
                                        <p:cTn id="12" dur="500"/>
                                        <p:tgtEl>
                                          <p:spTgt spid="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ox(in)">
                                      <p:cBhvr>
                                        <p:cTn id="17" dur="500"/>
                                        <p:tgtEl>
                                          <p:spTgt spid="2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strips(downRight)">
                                      <p:cBhvr>
                                        <p:cTn id="22" dur="500"/>
                                        <p:tgtEl>
                                          <p:spTgt spid="31"/>
                                        </p:tgtEl>
                                      </p:cBhvr>
                                    </p:animEffect>
                                  </p:childTnLst>
                                </p:cTn>
                              </p:par>
                            </p:childTnLst>
                          </p:cTn>
                        </p:par>
                        <p:par>
                          <p:cTn id="23" fill="hold" nodeType="afterGroup">
                            <p:stCondLst>
                              <p:cond delay="500"/>
                            </p:stCondLst>
                            <p:childTnLst>
                              <p:par>
                                <p:cTn id="24" presetID="18" presetClass="entr" presetSubtype="6"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strips(downRight)">
                                      <p:cBhvr>
                                        <p:cTn id="26" dur="500"/>
                                        <p:tgtEl>
                                          <p:spTgt spid="2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6"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strips(downRight)">
                                      <p:cBhvr>
                                        <p:cTn id="31" dur="500"/>
                                        <p:tgtEl>
                                          <p:spTgt spid="30"/>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8" presetClass="entr" presetSubtype="6" fill="hold" grpId="0" nodeType="click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strips(downRight)">
                                      <p:cBhvr>
                                        <p:cTn id="36" dur="500"/>
                                        <p:tgtEl>
                                          <p:spTgt spid="34"/>
                                        </p:tgtEl>
                                      </p:cBhvr>
                                    </p:animEffect>
                                  </p:childTnLst>
                                </p:cTn>
                              </p:par>
                            </p:childTnLst>
                          </p:cTn>
                        </p:par>
                        <p:par>
                          <p:cTn id="37" fill="hold" nodeType="afterGroup">
                            <p:stCondLst>
                              <p:cond delay="500"/>
                            </p:stCondLst>
                            <p:childTnLst>
                              <p:par>
                                <p:cTn id="38" presetID="18" presetClass="entr" presetSubtype="6"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strips(downRight)">
                                      <p:cBhvr>
                                        <p:cTn id="40" dur="500"/>
                                        <p:tgtEl>
                                          <p:spTgt spid="26"/>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8" presetClass="entr" presetSubtype="6" fill="hold" nodeType="click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strips(downRight)">
                                      <p:cBhvr>
                                        <p:cTn id="45" dur="500"/>
                                        <p:tgtEl>
                                          <p:spTgt spid="28"/>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8" presetClass="entr" presetSubtype="6" fill="hold" nodeType="click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strips(downRight)">
                                      <p:cBhvr>
                                        <p:cTn id="5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utoUpdateAnimBg="0"/>
      <p:bldP spid="21" grpId="0" autoUpdateAnimBg="0"/>
      <p:bldP spid="34" grpId="0"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标题 1"/>
          <p:cNvSpPr>
            <a:spLocks noGrp="1"/>
          </p:cNvSpPr>
          <p:nvPr>
            <p:ph type="title"/>
          </p:nvPr>
        </p:nvSpPr>
        <p:spPr>
          <a:xfrm>
            <a:off x="701675" y="71438"/>
            <a:ext cx="7888288" cy="646112"/>
          </a:xfrm>
        </p:spPr>
        <p:txBody>
          <a:bodyPr/>
          <a:lstStyle/>
          <a:p>
            <a:r>
              <a:rPr lang="en-US" altLang="zh-CN"/>
              <a:t>5.5.1  </a:t>
            </a:r>
            <a:r>
              <a:rPr lang="zh-CN" altLang="en-US"/>
              <a:t>共集电极放大电路</a:t>
            </a:r>
          </a:p>
        </p:txBody>
      </p:sp>
      <p:sp>
        <p:nvSpPr>
          <p:cNvPr id="7" name="Rectangle 3"/>
          <p:cNvSpPr>
            <a:spLocks noChangeArrowheads="1"/>
          </p:cNvSpPr>
          <p:nvPr/>
        </p:nvSpPr>
        <p:spPr bwMode="auto">
          <a:xfrm>
            <a:off x="869950" y="1368425"/>
            <a:ext cx="2971800" cy="44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300" b="1">
                <a:solidFill>
                  <a:srgbClr val="0000FF"/>
                </a:solidFill>
                <a:latin typeface="楷体_GB2312" pitchFamily="49" charset="-122"/>
                <a:ea typeface="楷体_GB2312" pitchFamily="49" charset="-122"/>
              </a:rPr>
              <a:t>①</a:t>
            </a:r>
            <a:r>
              <a:rPr lang="zh-CN" altLang="en-US" sz="2300" b="1">
                <a:solidFill>
                  <a:srgbClr val="0000FF"/>
                </a:solidFill>
                <a:latin typeface="楷体_GB2312" pitchFamily="49" charset="-122"/>
                <a:ea typeface="楷体_GB2312" pitchFamily="49" charset="-122"/>
              </a:rPr>
              <a:t>小信号等效电路</a:t>
            </a:r>
          </a:p>
        </p:txBody>
      </p:sp>
      <p:sp>
        <p:nvSpPr>
          <p:cNvPr id="80900" name="Text Box 4"/>
          <p:cNvSpPr txBox="1">
            <a:spLocks noChangeArrowheads="1"/>
          </p:cNvSpPr>
          <p:nvPr/>
        </p:nvSpPr>
        <p:spPr bwMode="auto">
          <a:xfrm>
            <a:off x="561975" y="801688"/>
            <a:ext cx="24384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800" b="1">
                <a:solidFill>
                  <a:srgbClr val="CC0000"/>
                </a:solidFill>
                <a:latin typeface="楷体_GB2312" pitchFamily="49" charset="-122"/>
                <a:ea typeface="楷体_GB2312" pitchFamily="49" charset="-122"/>
              </a:rPr>
              <a:t>2.</a:t>
            </a:r>
            <a:r>
              <a:rPr kumimoji="1" lang="zh-CN" altLang="en-US" sz="2800" b="1">
                <a:solidFill>
                  <a:srgbClr val="CC0000"/>
                </a:solidFill>
                <a:latin typeface="楷体_GB2312" pitchFamily="49" charset="-122"/>
                <a:ea typeface="楷体_GB2312" pitchFamily="49" charset="-122"/>
              </a:rPr>
              <a:t>动态分析</a:t>
            </a:r>
          </a:p>
        </p:txBody>
      </p:sp>
      <p:pic>
        <p:nvPicPr>
          <p:cNvPr id="80901" name="Picture 48" descr="未标题-2 拷贝"/>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463" y="152400"/>
            <a:ext cx="4176712" cy="277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2" descr="4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673350"/>
            <a:ext cx="4537075" cy="311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22689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标题 1"/>
          <p:cNvSpPr>
            <a:spLocks noGrp="1"/>
          </p:cNvSpPr>
          <p:nvPr>
            <p:ph type="title"/>
          </p:nvPr>
        </p:nvSpPr>
        <p:spPr>
          <a:xfrm>
            <a:off x="701675" y="71438"/>
            <a:ext cx="7888288" cy="646112"/>
          </a:xfrm>
        </p:spPr>
        <p:txBody>
          <a:bodyPr/>
          <a:lstStyle/>
          <a:p>
            <a:r>
              <a:rPr lang="en-US" altLang="zh-CN"/>
              <a:t>5.5.1  </a:t>
            </a:r>
            <a:r>
              <a:rPr lang="zh-CN" altLang="en-US"/>
              <a:t>共集电极放大电路</a:t>
            </a:r>
          </a:p>
        </p:txBody>
      </p:sp>
      <p:sp>
        <p:nvSpPr>
          <p:cNvPr id="81923" name="Rectangle 2"/>
          <p:cNvSpPr>
            <a:spLocks noChangeArrowheads="1"/>
          </p:cNvSpPr>
          <p:nvPr/>
        </p:nvSpPr>
        <p:spPr bwMode="auto">
          <a:xfrm>
            <a:off x="685800" y="1196975"/>
            <a:ext cx="2514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300" b="1">
                <a:solidFill>
                  <a:srgbClr val="0000FF"/>
                </a:solidFill>
                <a:latin typeface="楷体_GB2312" pitchFamily="49" charset="-122"/>
                <a:ea typeface="楷体_GB2312" pitchFamily="49" charset="-122"/>
              </a:rPr>
              <a:t>②</a:t>
            </a:r>
            <a:r>
              <a:rPr lang="zh-CN" altLang="en-US" sz="2300" b="1">
                <a:solidFill>
                  <a:srgbClr val="0000FF"/>
                </a:solidFill>
                <a:latin typeface="楷体_GB2312" pitchFamily="49" charset="-122"/>
                <a:ea typeface="楷体_GB2312" pitchFamily="49" charset="-122"/>
              </a:rPr>
              <a:t>电压增益</a:t>
            </a:r>
          </a:p>
        </p:txBody>
      </p:sp>
      <p:sp>
        <p:nvSpPr>
          <p:cNvPr id="31" name="Text Box 4"/>
          <p:cNvSpPr txBox="1">
            <a:spLocks noChangeArrowheads="1"/>
          </p:cNvSpPr>
          <p:nvPr/>
        </p:nvSpPr>
        <p:spPr bwMode="auto">
          <a:xfrm>
            <a:off x="838200" y="1654175"/>
            <a:ext cx="1752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000000"/>
                </a:solidFill>
                <a:latin typeface="楷体_GB2312" pitchFamily="49" charset="-122"/>
                <a:ea typeface="楷体_GB2312" pitchFamily="49" charset="-122"/>
              </a:rPr>
              <a:t>输入回路：</a:t>
            </a:r>
          </a:p>
        </p:txBody>
      </p:sp>
      <p:sp>
        <p:nvSpPr>
          <p:cNvPr id="81925" name="Text Box 30"/>
          <p:cNvSpPr txBox="1">
            <a:spLocks noChangeArrowheads="1"/>
          </p:cNvSpPr>
          <p:nvPr/>
        </p:nvSpPr>
        <p:spPr bwMode="auto">
          <a:xfrm>
            <a:off x="561975" y="677863"/>
            <a:ext cx="24384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800" b="1">
                <a:solidFill>
                  <a:srgbClr val="CC0000"/>
                </a:solidFill>
                <a:latin typeface="楷体_GB2312" pitchFamily="49" charset="-122"/>
                <a:ea typeface="楷体_GB2312" pitchFamily="49" charset="-122"/>
              </a:rPr>
              <a:t>2.</a:t>
            </a:r>
            <a:r>
              <a:rPr kumimoji="1" lang="zh-CN" altLang="en-US" sz="2800" b="1">
                <a:solidFill>
                  <a:srgbClr val="CC0000"/>
                </a:solidFill>
                <a:latin typeface="楷体_GB2312" pitchFamily="49" charset="-122"/>
                <a:ea typeface="楷体_GB2312" pitchFamily="49" charset="-122"/>
              </a:rPr>
              <a:t>动态分析</a:t>
            </a:r>
          </a:p>
        </p:txBody>
      </p:sp>
      <p:pic>
        <p:nvPicPr>
          <p:cNvPr id="81926" name="Picture 32" descr="4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9950" y="296863"/>
            <a:ext cx="4203700" cy="288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 Box 34"/>
          <p:cNvSpPr txBox="1">
            <a:spLocks noChangeArrowheads="1"/>
          </p:cNvSpPr>
          <p:nvPr/>
        </p:nvSpPr>
        <p:spPr bwMode="auto">
          <a:xfrm>
            <a:off x="838200" y="3494088"/>
            <a:ext cx="1752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000000"/>
                </a:solidFill>
                <a:latin typeface="楷体_GB2312" pitchFamily="49" charset="-122"/>
                <a:ea typeface="楷体_GB2312" pitchFamily="49" charset="-122"/>
              </a:rPr>
              <a:t>输出回路：</a:t>
            </a:r>
          </a:p>
        </p:txBody>
      </p:sp>
      <p:graphicFrame>
        <p:nvGraphicFramePr>
          <p:cNvPr id="35" name="Object 35"/>
          <p:cNvGraphicFramePr>
            <a:graphicFrameLocks noChangeAspect="1"/>
          </p:cNvGraphicFramePr>
          <p:nvPr/>
        </p:nvGraphicFramePr>
        <p:xfrm>
          <a:off x="1223963" y="2046288"/>
          <a:ext cx="3022600" cy="908050"/>
        </p:xfrm>
        <a:graphic>
          <a:graphicData uri="http://schemas.openxmlformats.org/presentationml/2006/ole">
            <mc:AlternateContent xmlns:mc="http://schemas.openxmlformats.org/markup-compatibility/2006">
              <mc:Choice xmlns:v="urn:schemas-microsoft-com:vml" Requires="v">
                <p:oleObj spid="_x0000_s67600" name="公式" r:id="rId4" imgW="1511300" imgH="457200" progId="Equation.3">
                  <p:embed/>
                </p:oleObj>
              </mc:Choice>
              <mc:Fallback>
                <p:oleObj name="公式" r:id="rId4" imgW="1511300" imgH="457200" progId="Equation.3">
                  <p:embed/>
                  <p:pic>
                    <p:nvPicPr>
                      <p:cNvPr id="35" name="Object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3963" y="2046288"/>
                        <a:ext cx="3022600" cy="908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6" name="Text Box 36"/>
          <p:cNvSpPr txBox="1">
            <a:spLocks noChangeArrowheads="1"/>
          </p:cNvSpPr>
          <p:nvPr/>
        </p:nvSpPr>
        <p:spPr bwMode="auto">
          <a:xfrm>
            <a:off x="838200" y="3951288"/>
            <a:ext cx="1752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000000"/>
                </a:solidFill>
                <a:latin typeface="楷体_GB2312" pitchFamily="49" charset="-122"/>
                <a:ea typeface="楷体_GB2312" pitchFamily="49" charset="-122"/>
              </a:rPr>
              <a:t>电压增益：</a:t>
            </a:r>
          </a:p>
        </p:txBody>
      </p:sp>
      <p:grpSp>
        <p:nvGrpSpPr>
          <p:cNvPr id="37" name="Group 37"/>
          <p:cNvGrpSpPr>
            <a:grpSpLocks/>
          </p:cNvGrpSpPr>
          <p:nvPr/>
        </p:nvGrpSpPr>
        <p:grpSpPr bwMode="auto">
          <a:xfrm>
            <a:off x="1066800" y="4400550"/>
            <a:ext cx="7620000" cy="914400"/>
            <a:chOff x="912" y="3072"/>
            <a:chExt cx="4800" cy="576"/>
          </a:xfrm>
        </p:grpSpPr>
        <p:sp>
          <p:nvSpPr>
            <p:cNvPr id="38" name="AutoShape 38" descr="羊皮纸"/>
            <p:cNvSpPr>
              <a:spLocks noChangeArrowheads="1"/>
            </p:cNvSpPr>
            <p:nvPr/>
          </p:nvSpPr>
          <p:spPr bwMode="auto">
            <a:xfrm>
              <a:off x="912" y="3072"/>
              <a:ext cx="4800" cy="576"/>
            </a:xfrm>
            <a:prstGeom prst="roundRect">
              <a:avLst>
                <a:gd name="adj" fmla="val 16667"/>
              </a:avLst>
            </a:prstGeom>
            <a:blipFill dpi="0" rotWithShape="0">
              <a:blip r:embed="rId6"/>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aphicFrame>
          <p:nvGraphicFramePr>
            <p:cNvPr id="81949" name="Object 39"/>
            <p:cNvGraphicFramePr>
              <a:graphicFrameLocks noChangeAspect="1"/>
            </p:cNvGraphicFramePr>
            <p:nvPr/>
          </p:nvGraphicFramePr>
          <p:xfrm>
            <a:off x="1092" y="3079"/>
            <a:ext cx="4471" cy="505"/>
          </p:xfrm>
          <a:graphic>
            <a:graphicData uri="http://schemas.openxmlformats.org/presentationml/2006/ole">
              <mc:AlternateContent xmlns:mc="http://schemas.openxmlformats.org/markup-compatibility/2006">
                <mc:Choice xmlns:v="urn:schemas-microsoft-com:vml" Requires="v">
                  <p:oleObj spid="_x0000_s67601" name="公式" r:id="rId7" imgW="3937000" imgH="444500" progId="Equation.3">
                    <p:embed/>
                  </p:oleObj>
                </mc:Choice>
                <mc:Fallback>
                  <p:oleObj name="公式" r:id="rId7" imgW="3937000" imgH="444500" progId="Equation.3">
                    <p:embed/>
                    <p:pic>
                      <p:nvPicPr>
                        <p:cNvPr id="81949" name="Object 3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92" y="3079"/>
                          <a:ext cx="4471" cy="5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0" name="Group 40"/>
          <p:cNvGrpSpPr>
            <a:grpSpLocks/>
          </p:cNvGrpSpPr>
          <p:nvPr/>
        </p:nvGrpSpPr>
        <p:grpSpPr bwMode="auto">
          <a:xfrm>
            <a:off x="914400" y="3036888"/>
            <a:ext cx="2133600" cy="403225"/>
            <a:chOff x="4368" y="2415"/>
            <a:chExt cx="1344" cy="254"/>
          </a:xfrm>
        </p:grpSpPr>
        <p:sp>
          <p:nvSpPr>
            <p:cNvPr id="41" name="Text Box 41"/>
            <p:cNvSpPr txBox="1">
              <a:spLocks noChangeArrowheads="1"/>
            </p:cNvSpPr>
            <p:nvPr/>
          </p:nvSpPr>
          <p:spPr bwMode="auto">
            <a:xfrm>
              <a:off x="4368" y="2419"/>
              <a:ext cx="62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defRPr/>
              </a:pPr>
              <a:r>
                <a:rPr kumimoji="1" lang="zh-CN" altLang="en-US" b="1" kern="0">
                  <a:solidFill>
                    <a:srgbClr val="000000"/>
                  </a:solidFill>
                  <a:latin typeface="宋体" pitchFamily="2" charset="-122"/>
                  <a:ea typeface="+mn-ea"/>
                </a:rPr>
                <a:t>其中</a:t>
              </a:r>
            </a:p>
          </p:txBody>
        </p:sp>
        <p:graphicFrame>
          <p:nvGraphicFramePr>
            <p:cNvPr id="81947" name="Object 42"/>
            <p:cNvGraphicFramePr>
              <a:graphicFrameLocks noChangeAspect="1"/>
            </p:cNvGraphicFramePr>
            <p:nvPr/>
          </p:nvGraphicFramePr>
          <p:xfrm>
            <a:off x="4752" y="2415"/>
            <a:ext cx="960" cy="254"/>
          </p:xfrm>
          <a:graphic>
            <a:graphicData uri="http://schemas.openxmlformats.org/presentationml/2006/ole">
              <mc:AlternateContent xmlns:mc="http://schemas.openxmlformats.org/markup-compatibility/2006">
                <mc:Choice xmlns:v="urn:schemas-microsoft-com:vml" Requires="v">
                  <p:oleObj spid="_x0000_s67602" name="公式" r:id="rId9" imgW="761669" imgH="203112" progId="Equation.3">
                    <p:embed/>
                  </p:oleObj>
                </mc:Choice>
                <mc:Fallback>
                  <p:oleObj name="公式" r:id="rId9" imgW="761669" imgH="203112" progId="Equation.3">
                    <p:embed/>
                    <p:pic>
                      <p:nvPicPr>
                        <p:cNvPr id="81947" name="Object 4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52" y="2415"/>
                          <a:ext cx="960"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43" name="Object 43"/>
          <p:cNvGraphicFramePr>
            <a:graphicFrameLocks noChangeAspect="1"/>
          </p:cNvGraphicFramePr>
          <p:nvPr/>
        </p:nvGraphicFramePr>
        <p:xfrm>
          <a:off x="2249488" y="3481388"/>
          <a:ext cx="4062412" cy="454025"/>
        </p:xfrm>
        <a:graphic>
          <a:graphicData uri="http://schemas.openxmlformats.org/presentationml/2006/ole">
            <mc:AlternateContent xmlns:mc="http://schemas.openxmlformats.org/markup-compatibility/2006">
              <mc:Choice xmlns:v="urn:schemas-microsoft-com:vml" Requires="v">
                <p:oleObj spid="_x0000_s67603" name="公式" r:id="rId11" imgW="2032000" imgH="228600" progId="Equation.3">
                  <p:embed/>
                </p:oleObj>
              </mc:Choice>
              <mc:Fallback>
                <p:oleObj name="公式" r:id="rId11" imgW="2032000" imgH="228600" progId="Equation.3">
                  <p:embed/>
                  <p:pic>
                    <p:nvPicPr>
                      <p:cNvPr id="43" name="Object 4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49488" y="3481388"/>
                        <a:ext cx="4062412"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4" name="Group 44"/>
          <p:cNvGrpSpPr>
            <a:grpSpLocks/>
          </p:cNvGrpSpPr>
          <p:nvPr/>
        </p:nvGrpSpPr>
        <p:grpSpPr bwMode="auto">
          <a:xfrm>
            <a:off x="685800" y="5414963"/>
            <a:ext cx="2128838" cy="403225"/>
            <a:chOff x="816" y="3936"/>
            <a:chExt cx="1341" cy="254"/>
          </a:xfrm>
        </p:grpSpPr>
        <p:sp>
          <p:nvSpPr>
            <p:cNvPr id="45" name="Text Box 45"/>
            <p:cNvSpPr txBox="1">
              <a:spLocks noChangeArrowheads="1"/>
            </p:cNvSpPr>
            <p:nvPr/>
          </p:nvSpPr>
          <p:spPr bwMode="auto">
            <a:xfrm>
              <a:off x="816" y="3936"/>
              <a:ext cx="62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defRPr/>
              </a:pPr>
              <a:r>
                <a:rPr kumimoji="1" lang="zh-CN" altLang="en-US" sz="2000" b="1" kern="0">
                  <a:solidFill>
                    <a:srgbClr val="000000"/>
                  </a:solidFill>
                  <a:latin typeface="楷体_GB2312" pitchFamily="49" charset="-122"/>
                  <a:ea typeface="楷体_GB2312" pitchFamily="49" charset="-122"/>
                </a:rPr>
                <a:t>一般</a:t>
              </a:r>
            </a:p>
          </p:txBody>
        </p:sp>
        <p:graphicFrame>
          <p:nvGraphicFramePr>
            <p:cNvPr id="81945" name="Object 46"/>
            <p:cNvGraphicFramePr>
              <a:graphicFrameLocks noChangeAspect="1"/>
            </p:cNvGraphicFramePr>
            <p:nvPr/>
          </p:nvGraphicFramePr>
          <p:xfrm>
            <a:off x="1248" y="3936"/>
            <a:ext cx="909" cy="254"/>
          </p:xfrm>
          <a:graphic>
            <a:graphicData uri="http://schemas.openxmlformats.org/presentationml/2006/ole">
              <mc:AlternateContent xmlns:mc="http://schemas.openxmlformats.org/markup-compatibility/2006">
                <mc:Choice xmlns:v="urn:schemas-microsoft-com:vml" Requires="v">
                  <p:oleObj spid="_x0000_s67604" name="公式" r:id="rId13" imgW="723586" imgH="203112" progId="Equation.3">
                    <p:embed/>
                  </p:oleObj>
                </mc:Choice>
                <mc:Fallback>
                  <p:oleObj name="公式" r:id="rId13" imgW="723586" imgH="203112" progId="Equation.3">
                    <p:embed/>
                    <p:pic>
                      <p:nvPicPr>
                        <p:cNvPr id="81945" name="Object 4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48" y="3936"/>
                          <a:ext cx="909"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7" name="Text Box 47"/>
          <p:cNvSpPr txBox="1">
            <a:spLocks noChangeArrowheads="1"/>
          </p:cNvSpPr>
          <p:nvPr/>
        </p:nvSpPr>
        <p:spPr bwMode="auto">
          <a:xfrm>
            <a:off x="2743200" y="5414963"/>
            <a:ext cx="4495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000000"/>
                </a:solidFill>
                <a:latin typeface="Times New Roman" panose="02020603050405020304" pitchFamily="18" charset="0"/>
                <a:ea typeface="楷体_GB2312" pitchFamily="49" charset="-122"/>
              </a:rPr>
              <a:t>，则电压增益接近于</a:t>
            </a:r>
            <a:r>
              <a:rPr kumimoji="1" lang="en-US" altLang="zh-CN" sz="2000" b="1">
                <a:solidFill>
                  <a:srgbClr val="000000"/>
                </a:solidFill>
                <a:latin typeface="Times New Roman" panose="02020603050405020304" pitchFamily="18" charset="0"/>
                <a:ea typeface="楷体_GB2312" pitchFamily="49" charset="-122"/>
              </a:rPr>
              <a:t>1</a:t>
            </a:r>
            <a:r>
              <a:rPr kumimoji="1" lang="zh-CN" altLang="en-US" sz="2000" b="1">
                <a:solidFill>
                  <a:srgbClr val="000000"/>
                </a:solidFill>
                <a:latin typeface="Times New Roman" panose="02020603050405020304" pitchFamily="18" charset="0"/>
                <a:ea typeface="楷体_GB2312" pitchFamily="49" charset="-122"/>
              </a:rPr>
              <a:t>，</a:t>
            </a:r>
          </a:p>
        </p:txBody>
      </p:sp>
      <p:graphicFrame>
        <p:nvGraphicFramePr>
          <p:cNvPr id="48" name="Object 48"/>
          <p:cNvGraphicFramePr>
            <a:graphicFrameLocks noChangeAspect="1"/>
          </p:cNvGraphicFramePr>
          <p:nvPr/>
        </p:nvGraphicFramePr>
        <p:xfrm>
          <a:off x="7024688" y="5402263"/>
          <a:ext cx="1497012" cy="454025"/>
        </p:xfrm>
        <a:graphic>
          <a:graphicData uri="http://schemas.openxmlformats.org/presentationml/2006/ole">
            <mc:AlternateContent xmlns:mc="http://schemas.openxmlformats.org/markup-compatibility/2006">
              <mc:Choice xmlns:v="urn:schemas-microsoft-com:vml" Requires="v">
                <p:oleObj spid="_x0000_s67605" name="公式" r:id="rId15" imgW="749300" imgH="228600" progId="Equation.3">
                  <p:embed/>
                </p:oleObj>
              </mc:Choice>
              <mc:Fallback>
                <p:oleObj name="公式" r:id="rId15" imgW="749300" imgH="228600" progId="Equation.3">
                  <p:embed/>
                  <p:pic>
                    <p:nvPicPr>
                      <p:cNvPr id="48" name="Object 4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024688" y="5402263"/>
                        <a:ext cx="1497012"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9" name="Text Box 49"/>
          <p:cNvSpPr txBox="1">
            <a:spLocks noChangeArrowheads="1"/>
          </p:cNvSpPr>
          <p:nvPr/>
        </p:nvSpPr>
        <p:spPr bwMode="auto">
          <a:xfrm>
            <a:off x="3886200" y="5848350"/>
            <a:ext cx="1752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FF0000"/>
                </a:solidFill>
                <a:latin typeface="宋体" panose="02010600030101010101" pitchFamily="2" charset="-122"/>
              </a:rPr>
              <a:t>电压跟随器</a:t>
            </a:r>
            <a:endParaRPr kumimoji="1" lang="zh-CN" altLang="en-US" sz="2000" b="1">
              <a:solidFill>
                <a:srgbClr val="000000"/>
              </a:solidFill>
              <a:latin typeface="宋体" panose="02010600030101010101" pitchFamily="2" charset="-122"/>
            </a:endParaRPr>
          </a:p>
        </p:txBody>
      </p:sp>
      <p:grpSp>
        <p:nvGrpSpPr>
          <p:cNvPr id="50" name="Group 50"/>
          <p:cNvGrpSpPr>
            <a:grpSpLocks/>
          </p:cNvGrpSpPr>
          <p:nvPr/>
        </p:nvGrpSpPr>
        <p:grpSpPr bwMode="auto">
          <a:xfrm>
            <a:off x="5486400" y="5391150"/>
            <a:ext cx="1676400" cy="465138"/>
            <a:chOff x="3456" y="3456"/>
            <a:chExt cx="1056" cy="293"/>
          </a:xfrm>
        </p:grpSpPr>
        <p:sp>
          <p:nvSpPr>
            <p:cNvPr id="51" name="Rectangle 51" descr="羊皮纸"/>
            <p:cNvSpPr>
              <a:spLocks noChangeArrowheads="1"/>
            </p:cNvSpPr>
            <p:nvPr/>
          </p:nvSpPr>
          <p:spPr bwMode="auto">
            <a:xfrm>
              <a:off x="3504" y="3456"/>
              <a:ext cx="864" cy="288"/>
            </a:xfrm>
            <a:prstGeom prst="rect">
              <a:avLst/>
            </a:prstGeom>
            <a:blipFill dpi="0" rotWithShape="0">
              <a:blip r:embed="rId6"/>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pSp>
          <p:nvGrpSpPr>
            <p:cNvPr id="81939" name="Group 52"/>
            <p:cNvGrpSpPr>
              <a:grpSpLocks/>
            </p:cNvGrpSpPr>
            <p:nvPr/>
          </p:nvGrpSpPr>
          <p:grpSpPr bwMode="auto">
            <a:xfrm>
              <a:off x="3456" y="3464"/>
              <a:ext cx="1056" cy="285"/>
              <a:chOff x="3456" y="3499"/>
              <a:chExt cx="1056" cy="285"/>
            </a:xfrm>
          </p:grpSpPr>
          <p:grpSp>
            <p:nvGrpSpPr>
              <p:cNvPr id="81940" name="Group 53"/>
              <p:cNvGrpSpPr>
                <a:grpSpLocks/>
              </p:cNvGrpSpPr>
              <p:nvPr/>
            </p:nvGrpSpPr>
            <p:grpSpPr bwMode="auto">
              <a:xfrm>
                <a:off x="3456" y="3499"/>
                <a:ext cx="824" cy="285"/>
                <a:chOff x="3456" y="3755"/>
                <a:chExt cx="824" cy="285"/>
              </a:xfrm>
            </p:grpSpPr>
            <p:graphicFrame>
              <p:nvGraphicFramePr>
                <p:cNvPr id="81942" name="Object 54"/>
                <p:cNvGraphicFramePr>
                  <a:graphicFrameLocks noChangeAspect="1"/>
                </p:cNvGraphicFramePr>
                <p:nvPr/>
              </p:nvGraphicFramePr>
              <p:xfrm>
                <a:off x="3736" y="3755"/>
                <a:ext cx="544" cy="285"/>
              </p:xfrm>
              <a:graphic>
                <a:graphicData uri="http://schemas.openxmlformats.org/presentationml/2006/ole">
                  <mc:AlternateContent xmlns:mc="http://schemas.openxmlformats.org/markup-compatibility/2006">
                    <mc:Choice xmlns:v="urn:schemas-microsoft-com:vml" Requires="v">
                      <p:oleObj spid="_x0000_s67606" name="公式" r:id="rId17" imgW="431613" imgH="228501" progId="Equation.3">
                        <p:embed/>
                      </p:oleObj>
                    </mc:Choice>
                    <mc:Fallback>
                      <p:oleObj name="公式" r:id="rId17" imgW="431613" imgH="228501" progId="Equation.3">
                        <p:embed/>
                        <p:pic>
                          <p:nvPicPr>
                            <p:cNvPr id="81942" name="Object 5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736" y="3755"/>
                              <a:ext cx="544" cy="2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6" name="Text Box 55"/>
                <p:cNvSpPr txBox="1">
                  <a:spLocks noChangeArrowheads="1"/>
                </p:cNvSpPr>
                <p:nvPr/>
              </p:nvSpPr>
              <p:spPr bwMode="auto">
                <a:xfrm>
                  <a:off x="3456" y="3762"/>
                  <a:ext cx="43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defRPr/>
                  </a:pPr>
                  <a:r>
                    <a:rPr kumimoji="1" lang="zh-CN" altLang="en-US" sz="2000" b="1" kern="0">
                      <a:solidFill>
                        <a:srgbClr val="000000"/>
                      </a:solidFill>
                      <a:latin typeface="楷体_GB2312" pitchFamily="49" charset="-122"/>
                      <a:ea typeface="楷体_GB2312" pitchFamily="49" charset="-122"/>
                    </a:rPr>
                    <a:t>即</a:t>
                  </a:r>
                </a:p>
              </p:txBody>
            </p:sp>
          </p:grpSp>
          <p:sp>
            <p:nvSpPr>
              <p:cNvPr id="54" name="Text Box 56"/>
              <p:cNvSpPr txBox="1">
                <a:spLocks noChangeArrowheads="1"/>
              </p:cNvSpPr>
              <p:nvPr/>
            </p:nvSpPr>
            <p:spPr bwMode="auto">
              <a:xfrm>
                <a:off x="4224" y="3504"/>
                <a:ext cx="28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defRPr/>
                </a:pPr>
                <a:r>
                  <a:rPr kumimoji="1" lang="zh-CN" altLang="en-US" sz="2000" b="1" kern="0">
                    <a:solidFill>
                      <a:srgbClr val="000000"/>
                    </a:solidFill>
                    <a:latin typeface="宋体" pitchFamily="2" charset="-122"/>
                    <a:ea typeface="+mn-ea"/>
                  </a:rPr>
                  <a:t>。</a:t>
                </a:r>
              </a:p>
            </p:txBody>
          </p:sp>
        </p:grpSp>
      </p:grpSp>
    </p:spTree>
    <p:extLst>
      <p:ext uri="{BB962C8B-B14F-4D97-AF65-F5344CB8AC3E}">
        <p14:creationId xmlns:p14="http://schemas.microsoft.com/office/powerpoint/2010/main" val="7345791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strips(downRight)">
                                      <p:cBhvr>
                                        <p:cTn id="7" dur="500"/>
                                        <p:tgtEl>
                                          <p:spTgt spid="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strips(downRight)">
                                      <p:cBhvr>
                                        <p:cTn id="12" dur="500"/>
                                        <p:tgtEl>
                                          <p:spTgt spid="3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strips(downRight)">
                                      <p:cBhvr>
                                        <p:cTn id="17" dur="500"/>
                                        <p:tgtEl>
                                          <p:spTgt spid="4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strips(downRight)">
                                      <p:cBhvr>
                                        <p:cTn id="22" dur="500"/>
                                        <p:tgtEl>
                                          <p:spTgt spid="3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strips(downRight)">
                                      <p:cBhvr>
                                        <p:cTn id="27" dur="500"/>
                                        <p:tgtEl>
                                          <p:spTgt spid="4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strips(downRight)">
                                      <p:cBhvr>
                                        <p:cTn id="32" dur="500"/>
                                        <p:tgtEl>
                                          <p:spTgt spid="3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strips(downRight)">
                                      <p:cBhvr>
                                        <p:cTn id="37" dur="500"/>
                                        <p:tgtEl>
                                          <p:spTgt spid="3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strips(downRight)">
                                      <p:cBhvr>
                                        <p:cTn id="42" dur="500"/>
                                        <p:tgtEl>
                                          <p:spTgt spid="4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strips(downRight)">
                                      <p:cBhvr>
                                        <p:cTn id="47" dur="500"/>
                                        <p:tgtEl>
                                          <p:spTgt spid="47"/>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nodeType="click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strips(downRight)">
                                      <p:cBhvr>
                                        <p:cTn id="52" dur="500"/>
                                        <p:tgtEl>
                                          <p:spTgt spid="50"/>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nodeType="click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strips(downRight)">
                                      <p:cBhvr>
                                        <p:cTn id="57" dur="500"/>
                                        <p:tgtEl>
                                          <p:spTgt spid="48"/>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8" presetClass="entr" presetSubtype="6" fill="hold" grpId="0" nodeType="click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strips(downRight)">
                                      <p:cBhvr>
                                        <p:cTn id="6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utoUpdateAnimBg="0"/>
      <p:bldP spid="34" grpId="0" autoUpdateAnimBg="0"/>
      <p:bldP spid="36" grpId="0" autoUpdateAnimBg="0"/>
      <p:bldP spid="47" grpId="0" autoUpdateAnimBg="0"/>
      <p:bldP spid="49" grpId="0" autoUpdateAnimBg="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标题 1"/>
          <p:cNvSpPr>
            <a:spLocks noGrp="1"/>
          </p:cNvSpPr>
          <p:nvPr>
            <p:ph type="title"/>
          </p:nvPr>
        </p:nvSpPr>
        <p:spPr>
          <a:xfrm>
            <a:off x="701675" y="71438"/>
            <a:ext cx="7888288" cy="646112"/>
          </a:xfrm>
        </p:spPr>
        <p:txBody>
          <a:bodyPr/>
          <a:lstStyle/>
          <a:p>
            <a:r>
              <a:rPr lang="en-US" altLang="zh-CN"/>
              <a:t>5.5.1  </a:t>
            </a:r>
            <a:r>
              <a:rPr lang="zh-CN" altLang="en-US"/>
              <a:t>共集电极放大电路</a:t>
            </a:r>
          </a:p>
        </p:txBody>
      </p:sp>
      <p:sp>
        <p:nvSpPr>
          <p:cNvPr id="82947" name="Rectangle 15"/>
          <p:cNvSpPr>
            <a:spLocks noChangeArrowheads="1"/>
          </p:cNvSpPr>
          <p:nvPr/>
        </p:nvSpPr>
        <p:spPr bwMode="auto">
          <a:xfrm>
            <a:off x="590550" y="1268413"/>
            <a:ext cx="2514600" cy="442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300" b="1">
                <a:solidFill>
                  <a:srgbClr val="0000FF"/>
                </a:solidFill>
                <a:latin typeface="楷体_GB2312" pitchFamily="49" charset="-122"/>
                <a:ea typeface="楷体_GB2312" pitchFamily="49" charset="-122"/>
              </a:rPr>
              <a:t>③</a:t>
            </a:r>
            <a:r>
              <a:rPr lang="zh-CN" altLang="en-US" sz="2300" b="1">
                <a:solidFill>
                  <a:srgbClr val="0000FF"/>
                </a:solidFill>
                <a:latin typeface="楷体_GB2312" pitchFamily="49" charset="-122"/>
                <a:ea typeface="楷体_GB2312" pitchFamily="49" charset="-122"/>
              </a:rPr>
              <a:t>输入电阻</a:t>
            </a:r>
          </a:p>
        </p:txBody>
      </p:sp>
      <p:graphicFrame>
        <p:nvGraphicFramePr>
          <p:cNvPr id="30" name="Object 18"/>
          <p:cNvGraphicFramePr>
            <a:graphicFrameLocks noChangeAspect="1"/>
          </p:cNvGraphicFramePr>
          <p:nvPr/>
        </p:nvGraphicFramePr>
        <p:xfrm>
          <a:off x="3041650" y="4700588"/>
          <a:ext cx="3860800" cy="889000"/>
        </p:xfrm>
        <a:graphic>
          <a:graphicData uri="http://schemas.openxmlformats.org/presentationml/2006/ole">
            <mc:AlternateContent xmlns:mc="http://schemas.openxmlformats.org/markup-compatibility/2006">
              <mc:Choice xmlns:v="urn:schemas-microsoft-com:vml" Requires="v">
                <p:oleObj spid="_x0000_s68630" name="公式" r:id="rId3" imgW="1930400" imgH="444500" progId="Equation.3">
                  <p:embed/>
                </p:oleObj>
              </mc:Choice>
              <mc:Fallback>
                <p:oleObj name="公式" r:id="rId3" imgW="1930400" imgH="444500" progId="Equation.3">
                  <p:embed/>
                  <p:pic>
                    <p:nvPicPr>
                      <p:cNvPr id="30" name="Object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1650" y="4700588"/>
                        <a:ext cx="3860800" cy="88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 name="Object 19"/>
          <p:cNvGraphicFramePr>
            <a:graphicFrameLocks noChangeAspect="1"/>
          </p:cNvGraphicFramePr>
          <p:nvPr/>
        </p:nvGraphicFramePr>
        <p:xfrm>
          <a:off x="1230313" y="2781300"/>
          <a:ext cx="1406525" cy="482600"/>
        </p:xfrm>
        <a:graphic>
          <a:graphicData uri="http://schemas.openxmlformats.org/presentationml/2006/ole">
            <mc:AlternateContent xmlns:mc="http://schemas.openxmlformats.org/markup-compatibility/2006">
              <mc:Choice xmlns:v="urn:schemas-microsoft-com:vml" Requires="v">
                <p:oleObj spid="_x0000_s68631" name="公式" r:id="rId5" imgW="698500" imgH="241300" progId="Equation.3">
                  <p:embed/>
                </p:oleObj>
              </mc:Choice>
              <mc:Fallback>
                <p:oleObj name="公式" r:id="rId5" imgW="698500" imgH="241300" progId="Equation.3">
                  <p:embed/>
                  <p:pic>
                    <p:nvPicPr>
                      <p:cNvPr id="31" name="Object 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30313" y="2781300"/>
                        <a:ext cx="1406525"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 name="Object 20"/>
          <p:cNvGraphicFramePr>
            <a:graphicFrameLocks noChangeAspect="1"/>
          </p:cNvGraphicFramePr>
          <p:nvPr/>
        </p:nvGraphicFramePr>
        <p:xfrm>
          <a:off x="1230313" y="3825875"/>
          <a:ext cx="2946400" cy="454025"/>
        </p:xfrm>
        <a:graphic>
          <a:graphicData uri="http://schemas.openxmlformats.org/presentationml/2006/ole">
            <mc:AlternateContent xmlns:mc="http://schemas.openxmlformats.org/markup-compatibility/2006">
              <mc:Choice xmlns:v="urn:schemas-microsoft-com:vml" Requires="v">
                <p:oleObj spid="_x0000_s68632" name="公式" r:id="rId7" imgW="1473200" imgH="228600" progId="Equation.3">
                  <p:embed/>
                </p:oleObj>
              </mc:Choice>
              <mc:Fallback>
                <p:oleObj name="公式" r:id="rId7" imgW="1473200" imgH="228600" progId="Equation.3">
                  <p:embed/>
                  <p:pic>
                    <p:nvPicPr>
                      <p:cNvPr id="32" name="Object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30313" y="3825875"/>
                        <a:ext cx="2946400"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 name="Object 21"/>
          <p:cNvGraphicFramePr>
            <a:graphicFrameLocks noChangeAspect="1"/>
          </p:cNvGraphicFramePr>
          <p:nvPr/>
        </p:nvGraphicFramePr>
        <p:xfrm>
          <a:off x="1230313" y="3316288"/>
          <a:ext cx="1376362" cy="481012"/>
        </p:xfrm>
        <a:graphic>
          <a:graphicData uri="http://schemas.openxmlformats.org/presentationml/2006/ole">
            <mc:AlternateContent xmlns:mc="http://schemas.openxmlformats.org/markup-compatibility/2006">
              <mc:Choice xmlns:v="urn:schemas-microsoft-com:vml" Requires="v">
                <p:oleObj spid="_x0000_s68633" name="公式" r:id="rId9" imgW="685800" imgH="241300" progId="Equation.3">
                  <p:embed/>
                </p:oleObj>
              </mc:Choice>
              <mc:Fallback>
                <p:oleObj name="公式" r:id="rId9" imgW="685800" imgH="241300" progId="Equation.3">
                  <p:embed/>
                  <p:pic>
                    <p:nvPicPr>
                      <p:cNvPr id="33" name="Object 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30313" y="3316288"/>
                        <a:ext cx="1376362" cy="481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 name="AutoShape 22"/>
          <p:cNvSpPr>
            <a:spLocks/>
          </p:cNvSpPr>
          <p:nvPr/>
        </p:nvSpPr>
        <p:spPr bwMode="auto">
          <a:xfrm>
            <a:off x="820738" y="2895600"/>
            <a:ext cx="227012" cy="1676400"/>
          </a:xfrm>
          <a:prstGeom prst="leftBrace">
            <a:avLst>
              <a:gd name="adj1" fmla="val 61539"/>
              <a:gd name="adj2" fmla="val 50000"/>
            </a:avLst>
          </a:prstGeom>
          <a:noFill/>
          <a:ln w="1905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35" name="Text Box 23"/>
          <p:cNvSpPr txBox="1">
            <a:spLocks noChangeArrowheads="1"/>
          </p:cNvSpPr>
          <p:nvPr/>
        </p:nvSpPr>
        <p:spPr bwMode="auto">
          <a:xfrm>
            <a:off x="1127125" y="1812925"/>
            <a:ext cx="1447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000000"/>
                </a:solidFill>
                <a:latin typeface="楷体_GB2312" pitchFamily="49" charset="-122"/>
                <a:ea typeface="楷体_GB2312" pitchFamily="49" charset="-122"/>
                <a:sym typeface="Symbol" panose="05050102010706020507" pitchFamily="18" charset="2"/>
              </a:rPr>
              <a:t>根据定义</a:t>
            </a:r>
            <a:endParaRPr kumimoji="1" lang="zh-CN" altLang="en-US" sz="2000" b="1">
              <a:solidFill>
                <a:srgbClr val="000000"/>
              </a:solidFill>
              <a:latin typeface="楷体_GB2312" pitchFamily="49" charset="-122"/>
              <a:ea typeface="楷体_GB2312" pitchFamily="49" charset="-122"/>
            </a:endParaRPr>
          </a:p>
        </p:txBody>
      </p:sp>
      <p:sp>
        <p:nvSpPr>
          <p:cNvPr id="36" name="Text Box 24"/>
          <p:cNvSpPr txBox="1">
            <a:spLocks noChangeArrowheads="1"/>
          </p:cNvSpPr>
          <p:nvPr/>
        </p:nvSpPr>
        <p:spPr bwMode="auto">
          <a:xfrm>
            <a:off x="438150" y="2312988"/>
            <a:ext cx="2438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000000"/>
                </a:solidFill>
                <a:latin typeface="楷体_GB2312" pitchFamily="49" charset="-122"/>
                <a:ea typeface="楷体_GB2312" pitchFamily="49" charset="-122"/>
                <a:sym typeface="Symbol" panose="05050102010706020507" pitchFamily="18" charset="2"/>
              </a:rPr>
              <a:t>由电路列出方程</a:t>
            </a:r>
            <a:endParaRPr kumimoji="1" lang="zh-CN" altLang="en-US" sz="2000" b="1">
              <a:solidFill>
                <a:srgbClr val="000000"/>
              </a:solidFill>
              <a:latin typeface="楷体_GB2312" pitchFamily="49" charset="-122"/>
              <a:ea typeface="楷体_GB2312" pitchFamily="49" charset="-122"/>
            </a:endParaRPr>
          </a:p>
        </p:txBody>
      </p:sp>
      <p:sp>
        <p:nvSpPr>
          <p:cNvPr id="37" name="Text Box 25"/>
          <p:cNvSpPr txBox="1">
            <a:spLocks noChangeArrowheads="1"/>
          </p:cNvSpPr>
          <p:nvPr/>
        </p:nvSpPr>
        <p:spPr bwMode="auto">
          <a:xfrm>
            <a:off x="1352550" y="4937125"/>
            <a:ext cx="1905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000000"/>
                </a:solidFill>
                <a:latin typeface="楷体_GB2312" pitchFamily="49" charset="-122"/>
                <a:ea typeface="楷体_GB2312" pitchFamily="49" charset="-122"/>
                <a:sym typeface="Symbol" panose="05050102010706020507" pitchFamily="18" charset="2"/>
              </a:rPr>
              <a:t>则输入电阻</a:t>
            </a:r>
            <a:endParaRPr kumimoji="1" lang="zh-CN" altLang="en-US" sz="2000" b="1">
              <a:solidFill>
                <a:srgbClr val="000000"/>
              </a:solidFill>
              <a:latin typeface="楷体_GB2312" pitchFamily="49" charset="-122"/>
              <a:ea typeface="楷体_GB2312" pitchFamily="49" charset="-122"/>
            </a:endParaRPr>
          </a:p>
        </p:txBody>
      </p:sp>
      <p:graphicFrame>
        <p:nvGraphicFramePr>
          <p:cNvPr id="38" name="Object 26"/>
          <p:cNvGraphicFramePr>
            <a:graphicFrameLocks noChangeAspect="1"/>
          </p:cNvGraphicFramePr>
          <p:nvPr/>
        </p:nvGraphicFramePr>
        <p:xfrm>
          <a:off x="2447925" y="1612900"/>
          <a:ext cx="1012825" cy="889000"/>
        </p:xfrm>
        <a:graphic>
          <a:graphicData uri="http://schemas.openxmlformats.org/presentationml/2006/ole">
            <mc:AlternateContent xmlns:mc="http://schemas.openxmlformats.org/markup-compatibility/2006">
              <mc:Choice xmlns:v="urn:schemas-microsoft-com:vml" Requires="v">
                <p:oleObj spid="_x0000_s68634" name="公式" r:id="rId11" imgW="507780" imgH="444307" progId="Equation.3">
                  <p:embed/>
                </p:oleObj>
              </mc:Choice>
              <mc:Fallback>
                <p:oleObj name="公式" r:id="rId11" imgW="507780" imgH="444307" progId="Equation.3">
                  <p:embed/>
                  <p:pic>
                    <p:nvPicPr>
                      <p:cNvPr id="38" name="Object 2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47925" y="1612900"/>
                        <a:ext cx="1012825" cy="88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 name="Object 27"/>
          <p:cNvGraphicFramePr>
            <a:graphicFrameLocks noChangeAspect="1"/>
          </p:cNvGraphicFramePr>
          <p:nvPr/>
        </p:nvGraphicFramePr>
        <p:xfrm>
          <a:off x="1230313" y="4371975"/>
          <a:ext cx="1676400" cy="454025"/>
        </p:xfrm>
        <a:graphic>
          <a:graphicData uri="http://schemas.openxmlformats.org/presentationml/2006/ole">
            <mc:AlternateContent xmlns:mc="http://schemas.openxmlformats.org/markup-compatibility/2006">
              <mc:Choice xmlns:v="urn:schemas-microsoft-com:vml" Requires="v">
                <p:oleObj spid="_x0000_s68635" name="公式" r:id="rId13" imgW="838200" imgH="228600" progId="Equation.3">
                  <p:embed/>
                </p:oleObj>
              </mc:Choice>
              <mc:Fallback>
                <p:oleObj name="公式" r:id="rId13" imgW="838200" imgH="228600" progId="Equation.3">
                  <p:embed/>
                  <p:pic>
                    <p:nvPicPr>
                      <p:cNvPr id="39" name="Object 2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30313" y="4371975"/>
                        <a:ext cx="1676400"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0" name="Group 28"/>
          <p:cNvGrpSpPr>
            <a:grpSpLocks/>
          </p:cNvGrpSpPr>
          <p:nvPr/>
        </p:nvGrpSpPr>
        <p:grpSpPr bwMode="auto">
          <a:xfrm>
            <a:off x="1047750" y="5638800"/>
            <a:ext cx="1905000" cy="396875"/>
            <a:chOff x="672" y="3648"/>
            <a:chExt cx="1200" cy="250"/>
          </a:xfrm>
        </p:grpSpPr>
        <p:sp>
          <p:nvSpPr>
            <p:cNvPr id="41" name="Text Box 29"/>
            <p:cNvSpPr txBox="1">
              <a:spLocks noChangeArrowheads="1"/>
            </p:cNvSpPr>
            <p:nvPr/>
          </p:nvSpPr>
          <p:spPr bwMode="auto">
            <a:xfrm>
              <a:off x="672" y="3648"/>
              <a:ext cx="3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defRPr/>
              </a:pPr>
              <a:r>
                <a:rPr kumimoji="1" lang="zh-CN" altLang="en-US" sz="2000" b="1" kern="0">
                  <a:solidFill>
                    <a:srgbClr val="000000"/>
                  </a:solidFill>
                  <a:latin typeface="楷体_GB2312" pitchFamily="49" charset="-122"/>
                  <a:ea typeface="楷体_GB2312" pitchFamily="49" charset="-122"/>
                  <a:sym typeface="Symbol" pitchFamily="18" charset="2"/>
                </a:rPr>
                <a:t>当</a:t>
              </a:r>
              <a:endParaRPr kumimoji="1" lang="zh-CN" altLang="en-US" sz="2000" b="1" kern="0">
                <a:solidFill>
                  <a:srgbClr val="000000"/>
                </a:solidFill>
                <a:latin typeface="楷体_GB2312" pitchFamily="49" charset="-122"/>
                <a:ea typeface="楷体_GB2312" pitchFamily="49" charset="-122"/>
              </a:endParaRPr>
            </a:p>
          </p:txBody>
        </p:sp>
        <p:grpSp>
          <p:nvGrpSpPr>
            <p:cNvPr id="82970" name="Group 30"/>
            <p:cNvGrpSpPr>
              <a:grpSpLocks/>
            </p:cNvGrpSpPr>
            <p:nvPr/>
          </p:nvGrpSpPr>
          <p:grpSpPr bwMode="auto">
            <a:xfrm>
              <a:off x="1056" y="3648"/>
              <a:ext cx="816" cy="250"/>
              <a:chOff x="1056" y="3648"/>
              <a:chExt cx="816" cy="250"/>
            </a:xfrm>
          </p:grpSpPr>
          <p:graphicFrame>
            <p:nvGraphicFramePr>
              <p:cNvPr id="82971" name="Object 31"/>
              <p:cNvGraphicFramePr>
                <a:graphicFrameLocks noChangeAspect="1"/>
              </p:cNvGraphicFramePr>
              <p:nvPr/>
            </p:nvGraphicFramePr>
            <p:xfrm>
              <a:off x="1056" y="3655"/>
              <a:ext cx="542" cy="240"/>
            </p:xfrm>
            <a:graphic>
              <a:graphicData uri="http://schemas.openxmlformats.org/presentationml/2006/ole">
                <mc:AlternateContent xmlns:mc="http://schemas.openxmlformats.org/markup-compatibility/2006">
                  <mc:Choice xmlns:v="urn:schemas-microsoft-com:vml" Requires="v">
                    <p:oleObj spid="_x0000_s68636" name="公式" r:id="rId15" imgW="431613" imgH="190417" progId="Equation.3">
                      <p:embed/>
                    </p:oleObj>
                  </mc:Choice>
                  <mc:Fallback>
                    <p:oleObj name="公式" r:id="rId15" imgW="431613" imgH="190417" progId="Equation.3">
                      <p:embed/>
                      <p:pic>
                        <p:nvPicPr>
                          <p:cNvPr id="82971" name="Object 3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56" y="3655"/>
                            <a:ext cx="542" cy="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4" name="Text Box 32"/>
              <p:cNvSpPr txBox="1">
                <a:spLocks noChangeArrowheads="1"/>
              </p:cNvSpPr>
              <p:nvPr/>
            </p:nvSpPr>
            <p:spPr bwMode="auto">
              <a:xfrm>
                <a:off x="1536" y="3648"/>
                <a:ext cx="3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defRPr/>
                </a:pPr>
                <a:r>
                  <a:rPr kumimoji="1" lang="zh-CN" altLang="en-US" sz="2000" b="1" kern="0">
                    <a:solidFill>
                      <a:srgbClr val="000000"/>
                    </a:solidFill>
                    <a:latin typeface="楷体_GB2312" pitchFamily="49" charset="-122"/>
                    <a:ea typeface="楷体_GB2312" pitchFamily="49" charset="-122"/>
                    <a:sym typeface="Symbol" pitchFamily="18" charset="2"/>
                  </a:rPr>
                  <a:t>，</a:t>
                </a:r>
                <a:endParaRPr kumimoji="1" lang="zh-CN" altLang="en-US" sz="2000" b="1" kern="0">
                  <a:solidFill>
                    <a:srgbClr val="000000"/>
                  </a:solidFill>
                  <a:latin typeface="楷体_GB2312" pitchFamily="49" charset="-122"/>
                  <a:ea typeface="楷体_GB2312" pitchFamily="49" charset="-122"/>
                </a:endParaRPr>
              </a:p>
            </p:txBody>
          </p:sp>
        </p:grpSp>
      </p:grpSp>
      <p:grpSp>
        <p:nvGrpSpPr>
          <p:cNvPr id="45" name="Group 33"/>
          <p:cNvGrpSpPr>
            <a:grpSpLocks/>
          </p:cNvGrpSpPr>
          <p:nvPr/>
        </p:nvGrpSpPr>
        <p:grpSpPr bwMode="auto">
          <a:xfrm>
            <a:off x="2825750" y="5616575"/>
            <a:ext cx="2514600" cy="419100"/>
            <a:chOff x="1776" y="3634"/>
            <a:chExt cx="1584" cy="264"/>
          </a:xfrm>
        </p:grpSpPr>
        <p:graphicFrame>
          <p:nvGraphicFramePr>
            <p:cNvPr id="82967" name="Object 34"/>
            <p:cNvGraphicFramePr>
              <a:graphicFrameLocks noChangeAspect="1"/>
            </p:cNvGraphicFramePr>
            <p:nvPr/>
          </p:nvGraphicFramePr>
          <p:xfrm>
            <a:off x="1776" y="3634"/>
            <a:ext cx="910" cy="254"/>
          </p:xfrm>
          <a:graphic>
            <a:graphicData uri="http://schemas.openxmlformats.org/presentationml/2006/ole">
              <mc:AlternateContent xmlns:mc="http://schemas.openxmlformats.org/markup-compatibility/2006">
                <mc:Choice xmlns:v="urn:schemas-microsoft-com:vml" Requires="v">
                  <p:oleObj spid="_x0000_s68637" name="公式" r:id="rId17" imgW="723586" imgH="203112" progId="Equation.3">
                    <p:embed/>
                  </p:oleObj>
                </mc:Choice>
                <mc:Fallback>
                  <p:oleObj name="公式" r:id="rId17" imgW="723586" imgH="203112" progId="Equation.3">
                    <p:embed/>
                    <p:pic>
                      <p:nvPicPr>
                        <p:cNvPr id="82967" name="Object 3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776" y="3634"/>
                          <a:ext cx="910" cy="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 name="Text Box 35"/>
            <p:cNvSpPr txBox="1">
              <a:spLocks noChangeArrowheads="1"/>
            </p:cNvSpPr>
            <p:nvPr/>
          </p:nvSpPr>
          <p:spPr bwMode="auto">
            <a:xfrm>
              <a:off x="2688" y="3648"/>
              <a:ext cx="67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defRPr/>
              </a:pPr>
              <a:r>
                <a:rPr kumimoji="1" lang="zh-CN" altLang="en-US" sz="2000" b="1" kern="0">
                  <a:solidFill>
                    <a:srgbClr val="000000"/>
                  </a:solidFill>
                  <a:latin typeface="宋体" pitchFamily="2" charset="-122"/>
                  <a:ea typeface="+mn-ea"/>
                  <a:sym typeface="Symbol" pitchFamily="18" charset="2"/>
                </a:rPr>
                <a:t>时，</a:t>
              </a:r>
              <a:endParaRPr kumimoji="1" lang="zh-CN" altLang="en-US" sz="2000" b="1" kern="0">
                <a:solidFill>
                  <a:srgbClr val="000000"/>
                </a:solidFill>
                <a:latin typeface="宋体" pitchFamily="2" charset="-122"/>
                <a:ea typeface="+mn-ea"/>
              </a:endParaRPr>
            </a:p>
          </p:txBody>
        </p:sp>
      </p:grpSp>
      <p:graphicFrame>
        <p:nvGraphicFramePr>
          <p:cNvPr id="48" name="Object 36"/>
          <p:cNvGraphicFramePr>
            <a:graphicFrameLocks noChangeAspect="1"/>
          </p:cNvGraphicFramePr>
          <p:nvPr/>
        </p:nvGraphicFramePr>
        <p:xfrm>
          <a:off x="4857750" y="5602288"/>
          <a:ext cx="1981200" cy="454025"/>
        </p:xfrm>
        <a:graphic>
          <a:graphicData uri="http://schemas.openxmlformats.org/presentationml/2006/ole">
            <mc:AlternateContent xmlns:mc="http://schemas.openxmlformats.org/markup-compatibility/2006">
              <mc:Choice xmlns:v="urn:schemas-microsoft-com:vml" Requires="v">
                <p:oleObj spid="_x0000_s68638" name="公式" r:id="rId19" imgW="990600" imgH="228600" progId="Equation.3">
                  <p:embed/>
                </p:oleObj>
              </mc:Choice>
              <mc:Fallback>
                <p:oleObj name="公式" r:id="rId19" imgW="990600" imgH="228600" progId="Equation.3">
                  <p:embed/>
                  <p:pic>
                    <p:nvPicPr>
                      <p:cNvPr id="48" name="Object 3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857750" y="5602288"/>
                        <a:ext cx="1981200"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9" name="Text Box 37"/>
          <p:cNvSpPr txBox="1">
            <a:spLocks noChangeArrowheads="1"/>
          </p:cNvSpPr>
          <p:nvPr/>
        </p:nvSpPr>
        <p:spPr bwMode="auto">
          <a:xfrm>
            <a:off x="6915150" y="5562600"/>
            <a:ext cx="1905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000000"/>
                </a:solidFill>
                <a:latin typeface="楷体_GB2312" pitchFamily="49" charset="-122"/>
                <a:ea typeface="楷体_GB2312" pitchFamily="49" charset="-122"/>
              </a:rPr>
              <a:t>输入电阻大</a:t>
            </a:r>
          </a:p>
        </p:txBody>
      </p:sp>
      <p:sp>
        <p:nvSpPr>
          <p:cNvPr id="82962" name="Text Box 38"/>
          <p:cNvSpPr txBox="1">
            <a:spLocks noChangeArrowheads="1"/>
          </p:cNvSpPr>
          <p:nvPr/>
        </p:nvSpPr>
        <p:spPr bwMode="auto">
          <a:xfrm>
            <a:off x="561975" y="677863"/>
            <a:ext cx="24384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800" b="1">
                <a:solidFill>
                  <a:srgbClr val="CC0000"/>
                </a:solidFill>
                <a:latin typeface="楷体_GB2312" pitchFamily="49" charset="-122"/>
                <a:ea typeface="楷体_GB2312" pitchFamily="49" charset="-122"/>
              </a:rPr>
              <a:t>2.</a:t>
            </a:r>
            <a:r>
              <a:rPr kumimoji="1" lang="zh-CN" altLang="en-US" sz="2800" b="1">
                <a:solidFill>
                  <a:srgbClr val="CC0000"/>
                </a:solidFill>
                <a:latin typeface="楷体_GB2312" pitchFamily="49" charset="-122"/>
                <a:ea typeface="楷体_GB2312" pitchFamily="49" charset="-122"/>
              </a:rPr>
              <a:t>动态分析</a:t>
            </a:r>
          </a:p>
        </p:txBody>
      </p:sp>
      <p:pic>
        <p:nvPicPr>
          <p:cNvPr id="82963" name="Picture 40" descr="452"/>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427538" y="768350"/>
            <a:ext cx="4203700" cy="288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2964" name="Group 43"/>
          <p:cNvGrpSpPr>
            <a:grpSpLocks/>
          </p:cNvGrpSpPr>
          <p:nvPr/>
        </p:nvGrpSpPr>
        <p:grpSpPr bwMode="auto">
          <a:xfrm>
            <a:off x="5492750" y="1449388"/>
            <a:ext cx="266700" cy="363537"/>
            <a:chOff x="3460" y="913"/>
            <a:chExt cx="168" cy="229"/>
          </a:xfrm>
        </p:grpSpPr>
        <p:graphicFrame>
          <p:nvGraphicFramePr>
            <p:cNvPr id="82965" name="Object 41"/>
            <p:cNvGraphicFramePr>
              <a:graphicFrameLocks noChangeAspect="1"/>
            </p:cNvGraphicFramePr>
            <p:nvPr/>
          </p:nvGraphicFramePr>
          <p:xfrm>
            <a:off x="3460" y="944"/>
            <a:ext cx="168" cy="198"/>
          </p:xfrm>
          <a:graphic>
            <a:graphicData uri="http://schemas.openxmlformats.org/presentationml/2006/ole">
              <mc:AlternateContent xmlns:mc="http://schemas.openxmlformats.org/markup-compatibility/2006">
                <mc:Choice xmlns:v="urn:schemas-microsoft-com:vml" Requires="v">
                  <p:oleObj spid="_x0000_s68639" name="公式" r:id="rId22" imgW="203112" imgH="241195" progId="Equation.3">
                    <p:embed/>
                  </p:oleObj>
                </mc:Choice>
                <mc:Fallback>
                  <p:oleObj name="公式" r:id="rId22" imgW="203112" imgH="241195" progId="Equation.3">
                    <p:embed/>
                    <p:pic>
                      <p:nvPicPr>
                        <p:cNvPr id="82965" name="Object 41"/>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460" y="944"/>
                          <a:ext cx="168" cy="1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4" name="Line 42"/>
            <p:cNvSpPr>
              <a:spLocks noChangeShapeType="1"/>
            </p:cNvSpPr>
            <p:nvPr/>
          </p:nvSpPr>
          <p:spPr bwMode="auto">
            <a:xfrm>
              <a:off x="3628" y="913"/>
              <a:ext cx="0" cy="229"/>
            </a:xfrm>
            <a:prstGeom prst="line">
              <a:avLst/>
            </a:prstGeom>
            <a:noFill/>
            <a:ln w="15875">
              <a:solidFill>
                <a:srgbClr val="00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defRPr/>
              </a:pPr>
              <a:endParaRPr lang="zh-CN" altLang="en-US" b="1" kern="0">
                <a:solidFill>
                  <a:srgbClr val="000000"/>
                </a:solidFill>
                <a:latin typeface="Arial Narrow" pitchFamily="34" charset="0"/>
                <a:ea typeface="+mn-ea"/>
              </a:endParaRPr>
            </a:p>
          </p:txBody>
        </p:sp>
      </p:grpSp>
    </p:spTree>
    <p:extLst>
      <p:ext uri="{BB962C8B-B14F-4D97-AF65-F5344CB8AC3E}">
        <p14:creationId xmlns:p14="http://schemas.microsoft.com/office/powerpoint/2010/main" val="33861189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strips(downRight)">
                                      <p:cBhvr>
                                        <p:cTn id="7" dur="500"/>
                                        <p:tgtEl>
                                          <p:spTgt spid="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strips(downRight)">
                                      <p:cBhvr>
                                        <p:cTn id="12" dur="500"/>
                                        <p:tgtEl>
                                          <p:spTgt spid="3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strips(downRight)">
                                      <p:cBhvr>
                                        <p:cTn id="17" dur="500"/>
                                        <p:tgtEl>
                                          <p:spTgt spid="3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strips(downRight)">
                                      <p:cBhvr>
                                        <p:cTn id="22" dur="500"/>
                                        <p:tgtEl>
                                          <p:spTgt spid="34"/>
                                        </p:tgtEl>
                                      </p:cBhvr>
                                    </p:animEffect>
                                  </p:childTnLst>
                                </p:cTn>
                              </p:par>
                              <p:par>
                                <p:cTn id="23" presetID="18" presetClass="entr" presetSubtype="6"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strips(downRight)">
                                      <p:cBhvr>
                                        <p:cTn id="25" dur="500"/>
                                        <p:tgtEl>
                                          <p:spTgt spid="3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strips(downRight)">
                                      <p:cBhvr>
                                        <p:cTn id="30" dur="500"/>
                                        <p:tgtEl>
                                          <p:spTgt spid="3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8" presetClass="entr" presetSubtype="6" fill="hold" nodeType="click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strips(downRight)">
                                      <p:cBhvr>
                                        <p:cTn id="35" dur="500"/>
                                        <p:tgtEl>
                                          <p:spTgt spid="32"/>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8" presetClass="entr" presetSubtype="6" fill="hold" nodeType="click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strips(downRight)">
                                      <p:cBhvr>
                                        <p:cTn id="40" dur="500"/>
                                        <p:tgtEl>
                                          <p:spTgt spid="39"/>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8" presetClass="entr" presetSubtype="6" fill="hold" grpId="0" nodeType="click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strips(downRight)">
                                      <p:cBhvr>
                                        <p:cTn id="45" dur="500"/>
                                        <p:tgtEl>
                                          <p:spTgt spid="37"/>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8" presetClass="entr" presetSubtype="6" fill="hold" nodeType="click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strips(downRight)">
                                      <p:cBhvr>
                                        <p:cTn id="50" dur="500"/>
                                        <p:tgtEl>
                                          <p:spTgt spid="30"/>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8" presetClass="entr" presetSubtype="6" fill="hold" nodeType="click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strips(downRight)">
                                      <p:cBhvr>
                                        <p:cTn id="55" dur="500"/>
                                        <p:tgtEl>
                                          <p:spTgt spid="40"/>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8" presetClass="entr" presetSubtype="6" fill="hold" nodeType="click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strips(downRight)">
                                      <p:cBhvr>
                                        <p:cTn id="60" dur="500"/>
                                        <p:tgtEl>
                                          <p:spTgt spid="45"/>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18" presetClass="entr" presetSubtype="6" fill="hold" nodeType="click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strips(downRight)">
                                      <p:cBhvr>
                                        <p:cTn id="65" dur="500"/>
                                        <p:tgtEl>
                                          <p:spTgt spid="48"/>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18" presetClass="entr" presetSubtype="6" fill="hold" grpId="0" nodeType="click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strips(downRight)">
                                      <p:cBhvr>
                                        <p:cTn id="7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utoUpdateAnimBg="0"/>
      <p:bldP spid="36" grpId="0" autoUpdateAnimBg="0"/>
      <p:bldP spid="37" grpId="0" autoUpdateAnimBg="0"/>
      <p:bldP spid="49" grpId="0" autoUpdateAnimBg="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标题 1"/>
          <p:cNvSpPr>
            <a:spLocks noGrp="1"/>
          </p:cNvSpPr>
          <p:nvPr>
            <p:ph type="title"/>
          </p:nvPr>
        </p:nvSpPr>
        <p:spPr>
          <a:xfrm>
            <a:off x="701675" y="71438"/>
            <a:ext cx="7888288" cy="646112"/>
          </a:xfrm>
        </p:spPr>
        <p:txBody>
          <a:bodyPr/>
          <a:lstStyle/>
          <a:p>
            <a:r>
              <a:rPr lang="en-US" altLang="zh-CN"/>
              <a:t>5.5.1  </a:t>
            </a:r>
            <a:r>
              <a:rPr lang="zh-CN" altLang="en-US"/>
              <a:t>共集电极放大电路</a:t>
            </a:r>
          </a:p>
        </p:txBody>
      </p:sp>
      <p:sp>
        <p:nvSpPr>
          <p:cNvPr id="83971" name="Rectangle 34"/>
          <p:cNvSpPr>
            <a:spLocks noChangeArrowheads="1"/>
          </p:cNvSpPr>
          <p:nvPr/>
        </p:nvSpPr>
        <p:spPr bwMode="auto">
          <a:xfrm>
            <a:off x="609600" y="1196975"/>
            <a:ext cx="2209800" cy="442913"/>
          </a:xfrm>
          <a:prstGeom prst="rect">
            <a:avLst/>
          </a:prstGeom>
          <a:noFill/>
          <a:ln>
            <a:noFill/>
          </a:ln>
          <a:effectLst/>
          <a:extLst>
            <a:ext uri="{909E8E84-426E-40DD-AFC4-6F175D3DCCD1}">
              <a14:hiddenFill xmlns:a14="http://schemas.microsoft.com/office/drawing/2010/main">
                <a:solidFill>
                  <a:srgbClr val="33CC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300" b="1">
                <a:solidFill>
                  <a:srgbClr val="0000FF"/>
                </a:solidFill>
                <a:latin typeface="楷体_GB2312" pitchFamily="49" charset="-122"/>
                <a:ea typeface="楷体_GB2312" pitchFamily="49" charset="-122"/>
              </a:rPr>
              <a:t>④</a:t>
            </a:r>
            <a:r>
              <a:rPr lang="zh-CN" altLang="en-US" sz="2300" b="1">
                <a:solidFill>
                  <a:srgbClr val="0000FF"/>
                </a:solidFill>
                <a:latin typeface="楷体_GB2312" pitchFamily="49" charset="-122"/>
                <a:ea typeface="楷体_GB2312" pitchFamily="49" charset="-122"/>
              </a:rPr>
              <a:t>输出电阻</a:t>
            </a:r>
          </a:p>
        </p:txBody>
      </p:sp>
      <p:sp>
        <p:nvSpPr>
          <p:cNvPr id="27" name="Text Box 35"/>
          <p:cNvSpPr txBox="1">
            <a:spLocks noChangeArrowheads="1"/>
          </p:cNvSpPr>
          <p:nvPr/>
        </p:nvSpPr>
        <p:spPr bwMode="auto">
          <a:xfrm>
            <a:off x="685800" y="1665288"/>
            <a:ext cx="2209800" cy="396875"/>
          </a:xfrm>
          <a:prstGeom prst="rect">
            <a:avLst/>
          </a:prstGeom>
          <a:noFill/>
          <a:ln>
            <a:noFill/>
          </a:ln>
          <a:effectLst/>
          <a:extLst>
            <a:ext uri="{909E8E84-426E-40DD-AFC4-6F175D3DCCD1}">
              <a14:hiddenFill xmlns:a14="http://schemas.microsoft.com/office/drawing/2010/main">
                <a:solidFill>
                  <a:srgbClr val="33CCCC"/>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000000"/>
                </a:solidFill>
                <a:latin typeface="楷体_GB2312" pitchFamily="49" charset="-122"/>
                <a:ea typeface="楷体_GB2312" pitchFamily="49" charset="-122"/>
                <a:sym typeface="Symbol" panose="05050102010706020507" pitchFamily="18" charset="2"/>
              </a:rPr>
              <a:t>由电路列出方程</a:t>
            </a:r>
            <a:endParaRPr kumimoji="1" lang="zh-CN" altLang="en-US" sz="2000" b="1">
              <a:solidFill>
                <a:srgbClr val="000000"/>
              </a:solidFill>
              <a:latin typeface="楷体_GB2312" pitchFamily="49" charset="-122"/>
              <a:ea typeface="楷体_GB2312" pitchFamily="49" charset="-122"/>
            </a:endParaRPr>
          </a:p>
        </p:txBody>
      </p:sp>
      <p:grpSp>
        <p:nvGrpSpPr>
          <p:cNvPr id="28" name="Group 71"/>
          <p:cNvGrpSpPr>
            <a:grpSpLocks/>
          </p:cNvGrpSpPr>
          <p:nvPr/>
        </p:nvGrpSpPr>
        <p:grpSpPr bwMode="auto">
          <a:xfrm>
            <a:off x="717550" y="4268788"/>
            <a:ext cx="3976688" cy="708025"/>
            <a:chOff x="452" y="2689"/>
            <a:chExt cx="2505" cy="446"/>
          </a:xfrm>
        </p:grpSpPr>
        <p:sp>
          <p:nvSpPr>
            <p:cNvPr id="29" name="Text Box 47"/>
            <p:cNvSpPr txBox="1">
              <a:spLocks noChangeArrowheads="1"/>
            </p:cNvSpPr>
            <p:nvPr/>
          </p:nvSpPr>
          <p:spPr bwMode="auto">
            <a:xfrm>
              <a:off x="452" y="2772"/>
              <a:ext cx="43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defRPr/>
              </a:pPr>
              <a:r>
                <a:rPr kumimoji="1" lang="zh-CN" altLang="en-US" sz="2000" b="1" kern="0">
                  <a:solidFill>
                    <a:srgbClr val="000000"/>
                  </a:solidFill>
                  <a:latin typeface="宋体" pitchFamily="2" charset="-122"/>
                  <a:ea typeface="楷体_GB2312" pitchFamily="49" charset="-122"/>
                </a:rPr>
                <a:t>当</a:t>
              </a:r>
            </a:p>
          </p:txBody>
        </p:sp>
        <p:graphicFrame>
          <p:nvGraphicFramePr>
            <p:cNvPr id="83990" name="Object 48"/>
            <p:cNvGraphicFramePr>
              <a:graphicFrameLocks noChangeAspect="1"/>
            </p:cNvGraphicFramePr>
            <p:nvPr/>
          </p:nvGraphicFramePr>
          <p:xfrm>
            <a:off x="747" y="2689"/>
            <a:ext cx="954" cy="446"/>
          </p:xfrm>
          <a:graphic>
            <a:graphicData uri="http://schemas.openxmlformats.org/presentationml/2006/ole">
              <mc:AlternateContent xmlns:mc="http://schemas.openxmlformats.org/markup-compatibility/2006">
                <mc:Choice xmlns:v="urn:schemas-microsoft-com:vml" Requires="v">
                  <p:oleObj spid="_x0000_s69650" name="公式" r:id="rId3" imgW="837836" imgH="393529" progId="Equation.3">
                    <p:embed/>
                  </p:oleObj>
                </mc:Choice>
                <mc:Fallback>
                  <p:oleObj name="公式" r:id="rId3" imgW="837836" imgH="393529" progId="Equation.3">
                    <p:embed/>
                    <p:pic>
                      <p:nvPicPr>
                        <p:cNvPr id="83990" name="Object 4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 y="2689"/>
                          <a:ext cx="954" cy="4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 name="Text Box 49"/>
            <p:cNvSpPr txBox="1">
              <a:spLocks noChangeArrowheads="1"/>
            </p:cNvSpPr>
            <p:nvPr/>
          </p:nvSpPr>
          <p:spPr bwMode="auto">
            <a:xfrm>
              <a:off x="1755" y="2799"/>
              <a:ext cx="48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defRPr/>
              </a:pPr>
              <a:r>
                <a:rPr kumimoji="1" lang="zh-CN" altLang="en-US" sz="2000" b="1" kern="0">
                  <a:solidFill>
                    <a:srgbClr val="000000"/>
                  </a:solidFill>
                  <a:latin typeface="宋体" pitchFamily="2" charset="-122"/>
                  <a:ea typeface="楷体_GB2312" pitchFamily="49" charset="-122"/>
                </a:rPr>
                <a:t>，</a:t>
              </a:r>
            </a:p>
          </p:txBody>
        </p:sp>
        <p:graphicFrame>
          <p:nvGraphicFramePr>
            <p:cNvPr id="83992" name="Object 51"/>
            <p:cNvGraphicFramePr>
              <a:graphicFrameLocks noChangeAspect="1"/>
            </p:cNvGraphicFramePr>
            <p:nvPr/>
          </p:nvGraphicFramePr>
          <p:xfrm>
            <a:off x="1953" y="2850"/>
            <a:ext cx="487" cy="215"/>
          </p:xfrm>
          <a:graphic>
            <a:graphicData uri="http://schemas.openxmlformats.org/presentationml/2006/ole">
              <mc:AlternateContent xmlns:mc="http://schemas.openxmlformats.org/markup-compatibility/2006">
                <mc:Choice xmlns:v="urn:schemas-microsoft-com:vml" Requires="v">
                  <p:oleObj spid="_x0000_s69651" name="公式" r:id="rId5" imgW="431613" imgH="190417" progId="Equation.3">
                    <p:embed/>
                  </p:oleObj>
                </mc:Choice>
                <mc:Fallback>
                  <p:oleObj name="公式" r:id="rId5" imgW="431613" imgH="190417" progId="Equation.3">
                    <p:embed/>
                    <p:pic>
                      <p:nvPicPr>
                        <p:cNvPr id="83992" name="Object 5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53" y="2850"/>
                          <a:ext cx="487" cy="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 name="Text Box 52"/>
            <p:cNvSpPr txBox="1">
              <a:spLocks noChangeArrowheads="1"/>
            </p:cNvSpPr>
            <p:nvPr/>
          </p:nvSpPr>
          <p:spPr bwMode="auto">
            <a:xfrm>
              <a:off x="2449" y="2802"/>
              <a:ext cx="50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defRPr/>
              </a:pPr>
              <a:r>
                <a:rPr kumimoji="1" lang="zh-CN" altLang="en-US" sz="2000" b="1" kern="0">
                  <a:solidFill>
                    <a:srgbClr val="000000"/>
                  </a:solidFill>
                  <a:latin typeface="宋体" pitchFamily="2" charset="-122"/>
                  <a:ea typeface="楷体_GB2312" pitchFamily="49" charset="-122"/>
                </a:rPr>
                <a:t>时，</a:t>
              </a:r>
            </a:p>
          </p:txBody>
        </p:sp>
      </p:grpSp>
      <p:graphicFrame>
        <p:nvGraphicFramePr>
          <p:cNvPr id="34" name="Object 53"/>
          <p:cNvGraphicFramePr>
            <a:graphicFrameLocks noChangeAspect="1"/>
          </p:cNvGraphicFramePr>
          <p:nvPr/>
        </p:nvGraphicFramePr>
        <p:xfrm>
          <a:off x="1008063" y="5121275"/>
          <a:ext cx="1490662" cy="757238"/>
        </p:xfrm>
        <a:graphic>
          <a:graphicData uri="http://schemas.openxmlformats.org/presentationml/2006/ole">
            <mc:AlternateContent xmlns:mc="http://schemas.openxmlformats.org/markup-compatibility/2006">
              <mc:Choice xmlns:v="urn:schemas-microsoft-com:vml" Requires="v">
                <p:oleObj spid="_x0000_s69652" name="公式" r:id="rId7" imgW="825500" imgH="419100" progId="Equation.3">
                  <p:embed/>
                </p:oleObj>
              </mc:Choice>
              <mc:Fallback>
                <p:oleObj name="公式" r:id="rId7" imgW="825500" imgH="419100" progId="Equation.3">
                  <p:embed/>
                  <p:pic>
                    <p:nvPicPr>
                      <p:cNvPr id="34" name="Object 5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8063" y="5121275"/>
                        <a:ext cx="1490662" cy="757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 name="Text Box 54"/>
          <p:cNvSpPr txBox="1">
            <a:spLocks noChangeArrowheads="1"/>
          </p:cNvSpPr>
          <p:nvPr/>
        </p:nvSpPr>
        <p:spPr bwMode="auto">
          <a:xfrm>
            <a:off x="2879725" y="5264150"/>
            <a:ext cx="1905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000000"/>
                </a:solidFill>
                <a:latin typeface="宋体" panose="02010600030101010101" pitchFamily="2" charset="-122"/>
                <a:ea typeface="楷体_GB2312" pitchFamily="49" charset="-122"/>
              </a:rPr>
              <a:t>输出电阻小</a:t>
            </a:r>
          </a:p>
        </p:txBody>
      </p:sp>
      <p:sp>
        <p:nvSpPr>
          <p:cNvPr id="83976" name="Text Box 55"/>
          <p:cNvSpPr txBox="1">
            <a:spLocks noChangeArrowheads="1"/>
          </p:cNvSpPr>
          <p:nvPr/>
        </p:nvSpPr>
        <p:spPr bwMode="auto">
          <a:xfrm>
            <a:off x="561975" y="692150"/>
            <a:ext cx="2438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800" b="1">
                <a:solidFill>
                  <a:srgbClr val="CC0000"/>
                </a:solidFill>
                <a:latin typeface="楷体_GB2312" pitchFamily="49" charset="-122"/>
                <a:ea typeface="楷体_GB2312" pitchFamily="49" charset="-122"/>
              </a:rPr>
              <a:t>2.</a:t>
            </a:r>
            <a:r>
              <a:rPr kumimoji="1" lang="zh-CN" altLang="en-US" sz="2800" b="1">
                <a:solidFill>
                  <a:srgbClr val="CC0000"/>
                </a:solidFill>
                <a:latin typeface="楷体_GB2312" pitchFamily="49" charset="-122"/>
                <a:ea typeface="楷体_GB2312" pitchFamily="49" charset="-122"/>
              </a:rPr>
              <a:t>动态分析</a:t>
            </a:r>
          </a:p>
        </p:txBody>
      </p:sp>
      <p:pic>
        <p:nvPicPr>
          <p:cNvPr id="83977" name="Picture 58" descr="45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24400" y="44450"/>
            <a:ext cx="4203700" cy="288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 name="Group 59"/>
          <p:cNvGrpSpPr>
            <a:grpSpLocks/>
          </p:cNvGrpSpPr>
          <p:nvPr/>
        </p:nvGrpSpPr>
        <p:grpSpPr bwMode="auto">
          <a:xfrm>
            <a:off x="935038" y="2097088"/>
            <a:ext cx="2235200" cy="1403350"/>
            <a:chOff x="672" y="1430"/>
            <a:chExt cx="1408" cy="884"/>
          </a:xfrm>
        </p:grpSpPr>
        <p:sp>
          <p:nvSpPr>
            <p:cNvPr id="39" name="AutoShape 60"/>
            <p:cNvSpPr>
              <a:spLocks/>
            </p:cNvSpPr>
            <p:nvPr/>
          </p:nvSpPr>
          <p:spPr bwMode="auto">
            <a:xfrm>
              <a:off x="672" y="1527"/>
              <a:ext cx="128" cy="672"/>
            </a:xfrm>
            <a:prstGeom prst="leftBrace">
              <a:avLst>
                <a:gd name="adj1" fmla="val 43750"/>
                <a:gd name="adj2" fmla="val 50000"/>
              </a:avLst>
            </a:prstGeom>
            <a:noFill/>
            <a:ln w="1905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aphicFrame>
          <p:nvGraphicFramePr>
            <p:cNvPr id="83986" name="Object 61"/>
            <p:cNvGraphicFramePr>
              <a:graphicFrameLocks noChangeAspect="1"/>
            </p:cNvGraphicFramePr>
            <p:nvPr/>
          </p:nvGraphicFramePr>
          <p:xfrm>
            <a:off x="890" y="1430"/>
            <a:ext cx="1190" cy="273"/>
          </p:xfrm>
          <a:graphic>
            <a:graphicData uri="http://schemas.openxmlformats.org/presentationml/2006/ole">
              <mc:AlternateContent xmlns:mc="http://schemas.openxmlformats.org/markup-compatibility/2006">
                <mc:Choice xmlns:v="urn:schemas-microsoft-com:vml" Requires="v">
                  <p:oleObj spid="_x0000_s69653" name="公式" r:id="rId10" imgW="1040948" imgH="241195" progId="Equation.3">
                    <p:embed/>
                  </p:oleObj>
                </mc:Choice>
                <mc:Fallback>
                  <p:oleObj name="公式" r:id="rId10" imgW="1040948" imgH="241195" progId="Equation.3">
                    <p:embed/>
                    <p:pic>
                      <p:nvPicPr>
                        <p:cNvPr id="83986" name="Object 6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90" y="1430"/>
                          <a:ext cx="1190" cy="2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3987" name="Object 62"/>
            <p:cNvGraphicFramePr>
              <a:graphicFrameLocks noChangeAspect="1"/>
            </p:cNvGraphicFramePr>
            <p:nvPr/>
          </p:nvGraphicFramePr>
          <p:xfrm>
            <a:off x="792" y="1711"/>
            <a:ext cx="1264" cy="286"/>
          </p:xfrm>
          <a:graphic>
            <a:graphicData uri="http://schemas.openxmlformats.org/presentationml/2006/ole">
              <mc:AlternateContent xmlns:mc="http://schemas.openxmlformats.org/markup-compatibility/2006">
                <mc:Choice xmlns:v="urn:schemas-microsoft-com:vml" Requires="v">
                  <p:oleObj spid="_x0000_s69654" name="公式" r:id="rId12" imgW="1002865" imgH="228501" progId="Equation.3">
                    <p:embed/>
                  </p:oleObj>
                </mc:Choice>
                <mc:Fallback>
                  <p:oleObj name="公式" r:id="rId12" imgW="1002865" imgH="228501" progId="Equation.3">
                    <p:embed/>
                    <p:pic>
                      <p:nvPicPr>
                        <p:cNvPr id="83987" name="Object 6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2" y="1711"/>
                          <a:ext cx="1264" cy="2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3988" name="Object 63"/>
            <p:cNvGraphicFramePr>
              <a:graphicFrameLocks noChangeAspect="1"/>
            </p:cNvGraphicFramePr>
            <p:nvPr/>
          </p:nvGraphicFramePr>
          <p:xfrm>
            <a:off x="872" y="2040"/>
            <a:ext cx="724" cy="274"/>
          </p:xfrm>
          <a:graphic>
            <a:graphicData uri="http://schemas.openxmlformats.org/presentationml/2006/ole">
              <mc:AlternateContent xmlns:mc="http://schemas.openxmlformats.org/markup-compatibility/2006">
                <mc:Choice xmlns:v="urn:schemas-microsoft-com:vml" Requires="v">
                  <p:oleObj spid="_x0000_s69655" name="公式" r:id="rId14" imgW="634725" imgH="241195" progId="Equation.3">
                    <p:embed/>
                  </p:oleObj>
                </mc:Choice>
                <mc:Fallback>
                  <p:oleObj name="公式" r:id="rId14" imgW="634725" imgH="241195" progId="Equation.3">
                    <p:embed/>
                    <p:pic>
                      <p:nvPicPr>
                        <p:cNvPr id="83988" name="Object 6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72" y="2040"/>
                          <a:ext cx="724" cy="2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43" name="Group 64"/>
          <p:cNvGrpSpPr>
            <a:grpSpLocks/>
          </p:cNvGrpSpPr>
          <p:nvPr/>
        </p:nvGrpSpPr>
        <p:grpSpPr bwMode="auto">
          <a:xfrm>
            <a:off x="2916238" y="3033713"/>
            <a:ext cx="2286000" cy="455612"/>
            <a:chOff x="480" y="2343"/>
            <a:chExt cx="1440" cy="287"/>
          </a:xfrm>
        </p:grpSpPr>
        <p:sp>
          <p:nvSpPr>
            <p:cNvPr id="44" name="Text Box 65"/>
            <p:cNvSpPr txBox="1">
              <a:spLocks noChangeArrowheads="1"/>
            </p:cNvSpPr>
            <p:nvPr/>
          </p:nvSpPr>
          <p:spPr bwMode="auto">
            <a:xfrm>
              <a:off x="480" y="2343"/>
              <a:ext cx="52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defRPr/>
              </a:pPr>
              <a:r>
                <a:rPr kumimoji="1" lang="zh-CN" altLang="en-US" sz="2000" b="1" kern="0">
                  <a:solidFill>
                    <a:srgbClr val="000000"/>
                  </a:solidFill>
                  <a:latin typeface="Times New Roman" pitchFamily="18" charset="0"/>
                  <a:ea typeface="楷体_GB2312" pitchFamily="49" charset="-122"/>
                  <a:sym typeface="Symbol" pitchFamily="18" charset="2"/>
                </a:rPr>
                <a:t>其中</a:t>
              </a:r>
              <a:endParaRPr kumimoji="1" lang="zh-CN" altLang="en-US" sz="2000" b="1" kern="0">
                <a:solidFill>
                  <a:srgbClr val="000000"/>
                </a:solidFill>
                <a:latin typeface="Times New Roman" pitchFamily="18" charset="0"/>
                <a:ea typeface="楷体_GB2312" pitchFamily="49" charset="-122"/>
              </a:endParaRPr>
            </a:p>
          </p:txBody>
        </p:sp>
        <p:graphicFrame>
          <p:nvGraphicFramePr>
            <p:cNvPr id="83984" name="Object 66"/>
            <p:cNvGraphicFramePr>
              <a:graphicFrameLocks noChangeAspect="1"/>
            </p:cNvGraphicFramePr>
            <p:nvPr/>
          </p:nvGraphicFramePr>
          <p:xfrm>
            <a:off x="914" y="2344"/>
            <a:ext cx="1006" cy="286"/>
          </p:xfrm>
          <a:graphic>
            <a:graphicData uri="http://schemas.openxmlformats.org/presentationml/2006/ole">
              <mc:AlternateContent xmlns:mc="http://schemas.openxmlformats.org/markup-compatibility/2006">
                <mc:Choice xmlns:v="urn:schemas-microsoft-com:vml" Requires="v">
                  <p:oleObj spid="_x0000_s69656" name="公式" r:id="rId16" imgW="800100" imgH="228600" progId="Equation.3">
                    <p:embed/>
                  </p:oleObj>
                </mc:Choice>
                <mc:Fallback>
                  <p:oleObj name="公式" r:id="rId16" imgW="800100" imgH="228600" progId="Equation.3">
                    <p:embed/>
                    <p:pic>
                      <p:nvPicPr>
                        <p:cNvPr id="83984" name="Object 6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14" y="2344"/>
                          <a:ext cx="1006" cy="2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6" name="Text Box 67"/>
          <p:cNvSpPr txBox="1">
            <a:spLocks noChangeArrowheads="1"/>
          </p:cNvSpPr>
          <p:nvPr/>
        </p:nvSpPr>
        <p:spPr bwMode="auto">
          <a:xfrm>
            <a:off x="647700" y="3735388"/>
            <a:ext cx="1676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000000"/>
                </a:solidFill>
                <a:latin typeface="宋体" panose="02010600030101010101" pitchFamily="2" charset="-122"/>
                <a:ea typeface="楷体_GB2312" pitchFamily="49" charset="-122"/>
                <a:sym typeface="Symbol" panose="05050102010706020507" pitchFamily="18" charset="2"/>
              </a:rPr>
              <a:t>则</a:t>
            </a:r>
            <a:r>
              <a:rPr kumimoji="1" lang="zh-CN" altLang="en-US" sz="2000" b="1">
                <a:solidFill>
                  <a:srgbClr val="000000"/>
                </a:solidFill>
                <a:latin typeface="宋体" panose="02010600030101010101" pitchFamily="2" charset="-122"/>
                <a:ea typeface="楷体_GB2312" pitchFamily="49" charset="-122"/>
              </a:rPr>
              <a:t>输出电阻</a:t>
            </a:r>
          </a:p>
        </p:txBody>
      </p:sp>
      <p:graphicFrame>
        <p:nvGraphicFramePr>
          <p:cNvPr id="47" name="Object 70"/>
          <p:cNvGraphicFramePr>
            <a:graphicFrameLocks noChangeAspect="1"/>
          </p:cNvGraphicFramePr>
          <p:nvPr/>
        </p:nvGraphicFramePr>
        <p:xfrm>
          <a:off x="2265363" y="3562350"/>
          <a:ext cx="2601912" cy="798513"/>
        </p:xfrm>
        <a:graphic>
          <a:graphicData uri="http://schemas.openxmlformats.org/presentationml/2006/ole">
            <mc:AlternateContent xmlns:mc="http://schemas.openxmlformats.org/markup-compatibility/2006">
              <mc:Choice xmlns:v="urn:schemas-microsoft-com:vml" Requires="v">
                <p:oleObj spid="_x0000_s69657" name="公式" r:id="rId18" imgW="1447172" imgH="444307" progId="Equation.3">
                  <p:embed/>
                </p:oleObj>
              </mc:Choice>
              <mc:Fallback>
                <p:oleObj name="公式" r:id="rId18" imgW="1447172" imgH="444307" progId="Equation.3">
                  <p:embed/>
                  <p:pic>
                    <p:nvPicPr>
                      <p:cNvPr id="47" name="Object 7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265363" y="3562350"/>
                        <a:ext cx="2601912" cy="798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48" name="Picture 57" descr="453"/>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148263" y="3213100"/>
            <a:ext cx="3641725" cy="265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18823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ox(in)">
                                      <p:cBhvr>
                                        <p:cTn id="7" dur="500"/>
                                        <p:tgtEl>
                                          <p:spTgt spid="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strips(downRight)">
                                      <p:cBhvr>
                                        <p:cTn id="12" dur="500"/>
                                        <p:tgtEl>
                                          <p:spTgt spid="2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strips(downRight)">
                                      <p:cBhvr>
                                        <p:cTn id="17" dur="500"/>
                                        <p:tgtEl>
                                          <p:spTgt spid="3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strips(downRight)">
                                      <p:cBhvr>
                                        <p:cTn id="22" dur="500"/>
                                        <p:tgtEl>
                                          <p:spTgt spid="4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strips(downRight)">
                                      <p:cBhvr>
                                        <p:cTn id="27" dur="500"/>
                                        <p:tgtEl>
                                          <p:spTgt spid="46"/>
                                        </p:tgtEl>
                                      </p:cBhvr>
                                    </p:animEffect>
                                  </p:childTnLst>
                                </p:cTn>
                              </p:par>
                            </p:childTnLst>
                          </p:cTn>
                        </p:par>
                        <p:par>
                          <p:cTn id="28" fill="hold" nodeType="afterGroup">
                            <p:stCondLst>
                              <p:cond delay="500"/>
                            </p:stCondLst>
                            <p:childTnLst>
                              <p:par>
                                <p:cTn id="29" presetID="18" presetClass="entr" presetSubtype="6" fill="hold"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strips(downRight)">
                                      <p:cBhvr>
                                        <p:cTn id="31" dur="500"/>
                                        <p:tgtEl>
                                          <p:spTgt spid="47"/>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8" presetClass="entr" presetSubtype="6" fill="hold" nodeType="click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strips(downRight)">
                                      <p:cBhvr>
                                        <p:cTn id="36" dur="50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8" presetClass="entr" presetSubtype="6" fill="hold" nodeType="click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strips(downRight)">
                                      <p:cBhvr>
                                        <p:cTn id="41" dur="500"/>
                                        <p:tgtEl>
                                          <p:spTgt spid="34"/>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8" presetClass="entr" presetSubtype="6" fill="hold" grpId="0" nodeType="click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strips(downRight)">
                                      <p:cBhvr>
                                        <p:cTn id="4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utoUpdateAnimBg="0"/>
      <p:bldP spid="35" grpId="0" autoUpdateAnimBg="0"/>
      <p:bldP spid="46" grpId="0"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标题 1"/>
          <p:cNvSpPr>
            <a:spLocks noGrp="1"/>
          </p:cNvSpPr>
          <p:nvPr>
            <p:ph type="title"/>
          </p:nvPr>
        </p:nvSpPr>
        <p:spPr>
          <a:xfrm>
            <a:off x="701675" y="71438"/>
            <a:ext cx="7888288" cy="646112"/>
          </a:xfrm>
        </p:spPr>
        <p:txBody>
          <a:bodyPr/>
          <a:lstStyle/>
          <a:p>
            <a:r>
              <a:rPr lang="en-US" altLang="zh-CN"/>
              <a:t>5.5.1  </a:t>
            </a:r>
            <a:r>
              <a:rPr lang="zh-CN" altLang="en-US"/>
              <a:t>共集电极放大电路</a:t>
            </a:r>
          </a:p>
        </p:txBody>
      </p:sp>
      <p:graphicFrame>
        <p:nvGraphicFramePr>
          <p:cNvPr id="84995" name="Object 5"/>
          <p:cNvGraphicFramePr>
            <a:graphicFrameLocks noChangeAspect="1"/>
          </p:cNvGraphicFramePr>
          <p:nvPr/>
        </p:nvGraphicFramePr>
        <p:xfrm>
          <a:off x="906463" y="1819275"/>
          <a:ext cx="2260600" cy="863600"/>
        </p:xfrm>
        <a:graphic>
          <a:graphicData uri="http://schemas.openxmlformats.org/presentationml/2006/ole">
            <mc:AlternateContent xmlns:mc="http://schemas.openxmlformats.org/markup-compatibility/2006">
              <mc:Choice xmlns:v="urn:schemas-microsoft-com:vml" Requires="v">
                <p:oleObj spid="_x0000_s70664" name="公式" r:id="rId3" imgW="1129810" imgH="431613" progId="Equation.3">
                  <p:embed/>
                </p:oleObj>
              </mc:Choice>
              <mc:Fallback>
                <p:oleObj name="公式" r:id="rId3" imgW="1129810" imgH="431613" progId="Equation.3">
                  <p:embed/>
                  <p:pic>
                    <p:nvPicPr>
                      <p:cNvPr id="84995"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6463" y="1819275"/>
                        <a:ext cx="2260600" cy="86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 name="Text Box 6">
            <a:hlinkClick r:id="rId5" action="ppaction://hlinksldjump"/>
          </p:cNvPr>
          <p:cNvSpPr txBox="1">
            <a:spLocks noChangeArrowheads="1"/>
          </p:cNvSpPr>
          <p:nvPr/>
        </p:nvSpPr>
        <p:spPr bwMode="auto">
          <a:xfrm>
            <a:off x="619125" y="4961946"/>
            <a:ext cx="8058150" cy="855234"/>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10000"/>
              </a:lnSpc>
            </a:pPr>
            <a:r>
              <a:rPr kumimoji="1" lang="en-US" altLang="zh-CN" sz="2400" b="1" dirty="0">
                <a:solidFill>
                  <a:srgbClr val="000066"/>
                </a:solidFill>
                <a:latin typeface="楷体_GB2312" pitchFamily="49" charset="-122"/>
                <a:ea typeface="楷体_GB2312" pitchFamily="49" charset="-122"/>
              </a:rPr>
              <a:t># </a:t>
            </a:r>
            <a:r>
              <a:rPr kumimoji="1" lang="zh-CN" altLang="en-US" sz="2400" b="1" dirty="0">
                <a:solidFill>
                  <a:srgbClr val="000066"/>
                </a:solidFill>
                <a:latin typeface="楷体_GB2312" pitchFamily="49" charset="-122"/>
                <a:ea typeface="楷体_GB2312" pitchFamily="49" charset="-122"/>
              </a:rPr>
              <a:t>既然共集电极电路的电压增益小于</a:t>
            </a:r>
            <a:r>
              <a:rPr kumimoji="1" lang="en-US" altLang="zh-CN" sz="2400" b="1" dirty="0">
                <a:solidFill>
                  <a:srgbClr val="000066"/>
                </a:solidFill>
                <a:latin typeface="楷体_GB2312" pitchFamily="49" charset="-122"/>
                <a:ea typeface="楷体_GB2312" pitchFamily="49" charset="-122"/>
              </a:rPr>
              <a:t>1</a:t>
            </a:r>
            <a:r>
              <a:rPr kumimoji="1" lang="zh-CN" altLang="en-US" sz="2400" b="1" dirty="0">
                <a:solidFill>
                  <a:srgbClr val="000066"/>
                </a:solidFill>
                <a:latin typeface="楷体_GB2312" pitchFamily="49" charset="-122"/>
                <a:ea typeface="楷体_GB2312" pitchFamily="49" charset="-122"/>
              </a:rPr>
              <a:t>（接近于</a:t>
            </a:r>
            <a:r>
              <a:rPr kumimoji="1" lang="en-US" altLang="zh-CN" sz="2400" b="1" dirty="0">
                <a:solidFill>
                  <a:srgbClr val="000066"/>
                </a:solidFill>
                <a:latin typeface="楷体_GB2312" pitchFamily="49" charset="-122"/>
                <a:ea typeface="楷体_GB2312" pitchFamily="49" charset="-122"/>
              </a:rPr>
              <a:t>1</a:t>
            </a:r>
            <a:r>
              <a:rPr kumimoji="1" lang="zh-CN" altLang="en-US" sz="2400" b="1" dirty="0">
                <a:solidFill>
                  <a:srgbClr val="000066"/>
                </a:solidFill>
                <a:latin typeface="楷体_GB2312" pitchFamily="49" charset="-122"/>
                <a:ea typeface="楷体_GB2312" pitchFamily="49" charset="-122"/>
              </a:rPr>
              <a:t>），那么它对电压放大没有任何作用。这种说法是否正确？</a:t>
            </a:r>
          </a:p>
        </p:txBody>
      </p:sp>
      <p:grpSp>
        <p:nvGrpSpPr>
          <p:cNvPr id="19" name="Group 45"/>
          <p:cNvGrpSpPr>
            <a:grpSpLocks/>
          </p:cNvGrpSpPr>
          <p:nvPr/>
        </p:nvGrpSpPr>
        <p:grpSpPr bwMode="auto">
          <a:xfrm>
            <a:off x="755650" y="2816224"/>
            <a:ext cx="7345363" cy="1905000"/>
            <a:chOff x="476" y="1774"/>
            <a:chExt cx="4627" cy="1200"/>
          </a:xfrm>
        </p:grpSpPr>
        <p:grpSp>
          <p:nvGrpSpPr>
            <p:cNvPr id="85001" name="Group 9"/>
            <p:cNvGrpSpPr>
              <a:grpSpLocks/>
            </p:cNvGrpSpPr>
            <p:nvPr/>
          </p:nvGrpSpPr>
          <p:grpSpPr bwMode="auto">
            <a:xfrm>
              <a:off x="476" y="1774"/>
              <a:ext cx="2064" cy="289"/>
              <a:chOff x="288" y="2592"/>
              <a:chExt cx="2736" cy="289"/>
            </a:xfrm>
          </p:grpSpPr>
          <p:sp>
            <p:nvSpPr>
              <p:cNvPr id="26" name="Text Box 10"/>
              <p:cNvSpPr txBox="1">
                <a:spLocks noChangeArrowheads="1"/>
              </p:cNvSpPr>
              <p:nvPr/>
            </p:nvSpPr>
            <p:spPr bwMode="auto">
              <a:xfrm>
                <a:off x="288" y="2592"/>
                <a:ext cx="273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defRPr/>
                </a:pPr>
                <a:r>
                  <a:rPr kumimoji="1" lang="zh-CN" altLang="en-US" sz="2400" b="1" kern="0">
                    <a:solidFill>
                      <a:srgbClr val="FF0000"/>
                    </a:solidFill>
                    <a:latin typeface="楷体_GB2312" pitchFamily="49" charset="-122"/>
                    <a:ea typeface="楷体_GB2312" pitchFamily="49" charset="-122"/>
                  </a:rPr>
                  <a:t>共集电极电路特点：</a:t>
                </a:r>
              </a:p>
            </p:txBody>
          </p:sp>
          <p:sp>
            <p:nvSpPr>
              <p:cNvPr id="27" name="Line 11"/>
              <p:cNvSpPr>
                <a:spLocks noChangeShapeType="1"/>
              </p:cNvSpPr>
              <p:nvPr/>
            </p:nvSpPr>
            <p:spPr bwMode="auto">
              <a:xfrm>
                <a:off x="288" y="2880"/>
                <a:ext cx="2280" cy="1"/>
              </a:xfrm>
              <a:prstGeom prst="line">
                <a:avLst/>
              </a:prstGeom>
              <a:noFill/>
              <a:ln w="76200" cmpd="tri">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pSp>
        <mc:AlternateContent xmlns:mc="http://schemas.openxmlformats.org/markup-compatibility/2006" xmlns:a14="http://schemas.microsoft.com/office/drawing/2010/main">
          <mc:Choice Requires="a14">
            <p:sp>
              <p:nvSpPr>
                <p:cNvPr id="25" name="Text Box 14"/>
                <p:cNvSpPr txBox="1">
                  <a:spLocks noChangeArrowheads="1"/>
                </p:cNvSpPr>
                <p:nvPr/>
              </p:nvSpPr>
              <p:spPr bwMode="auto">
                <a:xfrm>
                  <a:off x="720" y="2105"/>
                  <a:ext cx="4383" cy="298"/>
                </a:xfrm>
                <a:prstGeom prst="rect">
                  <a:avLst/>
                </a:prstGeom>
                <a:noFill/>
                <a:ln>
                  <a:noFill/>
                </a:ln>
                <a:effectLst/>
                <a:extLst>
                  <a:ext uri="{909E8E84-426E-40DD-AFC4-6F175D3DCCD1}">
                    <a14:hiddenFill>
                      <a:solidFill>
                        <a:schemeClr val="accent1"/>
                      </a:solidFill>
                    </a14:hiddenFill>
                  </a:ext>
                  <a:ext uri="{91240B29-F687-4F45-9708-019B960494DF}">
                    <a14:hiddenLine w="12700" cap="sq">
                      <a:solidFill>
                        <a:schemeClr val="tx1"/>
                      </a:solidFill>
                      <a:miter lim="800000"/>
                      <a:headEnd type="none" w="sm" len="sm"/>
                      <a:tailEnd type="none" w="sm" len="sm"/>
                    </a14:hiddenLine>
                  </a:ext>
                  <a:ext uri="{AF507438-7753-43E0-B8FC-AC1667EBCBE1}">
                    <a14:hiddenEffects>
                      <a:effectLst>
                        <a:outerShdw dist="35921" dir="2700000" algn="ctr" rotWithShape="0">
                          <a:srgbClr val="808080"/>
                        </a:outerShdw>
                      </a:effectLst>
                    </a14:hiddenEffects>
                  </a:ext>
                </a:extLst>
              </p:spPr>
              <p:txBody>
                <a:bodyPr wrap="square">
                  <a:spAutoFit/>
                </a:bodyPr>
                <a:lstStyle/>
                <a:p>
                  <a:pPr>
                    <a:spcBef>
                      <a:spcPct val="50000"/>
                    </a:spcBef>
                    <a:defRPr/>
                  </a:pPr>
                  <a:r>
                    <a:rPr kumimoji="1" lang="en-US" altLang="zh-CN" sz="2400" b="1" kern="0" dirty="0">
                      <a:solidFill>
                        <a:srgbClr val="0000FF"/>
                      </a:solidFill>
                      <a:latin typeface="楷体_GB2312" pitchFamily="49" charset="-122"/>
                      <a:ea typeface="楷体_GB2312" pitchFamily="49" charset="-122"/>
                    </a:rPr>
                    <a:t>◆ </a:t>
                  </a:r>
                  <a:r>
                    <a:rPr kumimoji="1" lang="zh-CN" altLang="en-US" sz="2400" b="1" kern="0" dirty="0">
                      <a:solidFill>
                        <a:srgbClr val="000000"/>
                      </a:solidFill>
                      <a:latin typeface="楷体_GB2312" pitchFamily="49" charset="-122"/>
                      <a:ea typeface="楷体_GB2312" pitchFamily="49" charset="-122"/>
                    </a:rPr>
                    <a:t>电压增益小于</a:t>
                  </a:r>
                  <a:r>
                    <a:rPr kumimoji="1" lang="en-US" altLang="zh-CN" sz="2400" b="1" kern="0" dirty="0">
                      <a:solidFill>
                        <a:srgbClr val="000000"/>
                      </a:solidFill>
                      <a:latin typeface="楷体_GB2312" pitchFamily="49" charset="-122"/>
                      <a:ea typeface="楷体_GB2312" pitchFamily="49" charset="-122"/>
                    </a:rPr>
                    <a:t>1</a:t>
                  </a:r>
                  <a:r>
                    <a:rPr kumimoji="1" lang="zh-CN" altLang="en-US" sz="2400" b="1" kern="0" dirty="0">
                      <a:solidFill>
                        <a:srgbClr val="000000"/>
                      </a:solidFill>
                      <a:latin typeface="楷体_GB2312" pitchFamily="49" charset="-122"/>
                      <a:ea typeface="楷体_GB2312" pitchFamily="49" charset="-122"/>
                    </a:rPr>
                    <a:t>但接近于</a:t>
                  </a:r>
                  <a:r>
                    <a:rPr kumimoji="1" lang="en-US" altLang="zh-CN" sz="2400" b="1" kern="0" dirty="0">
                      <a:solidFill>
                        <a:srgbClr val="000000"/>
                      </a:solidFill>
                      <a:latin typeface="楷体_GB2312" pitchFamily="49" charset="-122"/>
                      <a:ea typeface="楷体_GB2312" pitchFamily="49" charset="-122"/>
                    </a:rPr>
                    <a:t>1</a:t>
                  </a:r>
                  <a:r>
                    <a:rPr kumimoji="1" lang="zh-CN" altLang="en-US" sz="2400" b="1" kern="0" dirty="0">
                      <a:solidFill>
                        <a:srgbClr val="000000"/>
                      </a:solidFill>
                      <a:latin typeface="楷体_GB2312" pitchFamily="49" charset="-122"/>
                      <a:ea typeface="楷体_GB2312" pitchFamily="49" charset="-122"/>
                    </a:rPr>
                    <a:t>，</a:t>
                  </a:r>
                  <a14:m>
                    <m:oMath xmlns:m="http://schemas.openxmlformats.org/officeDocument/2006/math">
                      <m:sSub>
                        <m:sSubPr>
                          <m:ctrlPr>
                            <a:rPr kumimoji="1" lang="en-US" altLang="zh-CN" sz="2400" b="1" i="1" kern="0" dirty="0">
                              <a:solidFill>
                                <a:srgbClr val="000000"/>
                              </a:solidFill>
                              <a:latin typeface="Cambria Math" panose="02040503050406030204" pitchFamily="18" charset="0"/>
                              <a:ea typeface="楷体_GB2312" pitchFamily="49" charset="-122"/>
                            </a:rPr>
                          </m:ctrlPr>
                        </m:sSubPr>
                        <m:e>
                          <m:acc>
                            <m:accPr>
                              <m:chr m:val="̇"/>
                              <m:ctrlPr>
                                <a:rPr kumimoji="1" lang="en-US" altLang="zh-CN" sz="2400" b="1" i="1" kern="0" dirty="0">
                                  <a:solidFill>
                                    <a:srgbClr val="000000"/>
                                  </a:solidFill>
                                  <a:latin typeface="Cambria Math" panose="02040503050406030204" pitchFamily="18" charset="0"/>
                                  <a:ea typeface="楷体_GB2312" pitchFamily="49" charset="-122"/>
                                </a:rPr>
                              </m:ctrlPr>
                            </m:accPr>
                            <m:e>
                              <m:r>
                                <a:rPr lang="en-US" altLang="zh-CN" sz="2400" b="1" i="1" smtClean="0">
                                  <a:solidFill>
                                    <a:srgbClr val="000000"/>
                                  </a:solidFill>
                                  <a:latin typeface="Cambria Math" panose="02040503050406030204" pitchFamily="18" charset="0"/>
                                </a:rPr>
                                <m:t>𝑽</m:t>
                              </m:r>
                            </m:e>
                          </m:acc>
                        </m:e>
                        <m:sub>
                          <m:r>
                            <a:rPr lang="en-US" altLang="zh-CN" sz="2400" b="1" i="1">
                              <a:solidFill>
                                <a:srgbClr val="000000"/>
                              </a:solidFill>
                              <a:latin typeface="Cambria Math" panose="02040503050406030204" pitchFamily="18" charset="0"/>
                            </a:rPr>
                            <m:t>𝒐</m:t>
                          </m:r>
                        </m:sub>
                      </m:sSub>
                    </m:oMath>
                  </a14:m>
                  <a:r>
                    <a:rPr kumimoji="1" lang="zh-CN" altLang="en-US" sz="2400" b="1" kern="0" dirty="0">
                      <a:solidFill>
                        <a:srgbClr val="000000"/>
                      </a:solidFill>
                      <a:latin typeface="楷体_GB2312" pitchFamily="49" charset="-122"/>
                      <a:ea typeface="楷体_GB2312" pitchFamily="49" charset="-122"/>
                    </a:rPr>
                    <a:t>与</a:t>
                  </a:r>
                  <a14:m>
                    <m:oMath xmlns:m="http://schemas.openxmlformats.org/officeDocument/2006/math">
                      <m:r>
                        <a:rPr lang="en-US" altLang="zh-CN" sz="2400" b="1" i="1">
                          <a:solidFill>
                            <a:srgbClr val="000000"/>
                          </a:solidFill>
                          <a:latin typeface="Cambria Math" panose="02040503050406030204" pitchFamily="18" charset="0"/>
                        </a:rPr>
                        <m:t> </m:t>
                      </m:r>
                      <m:sSub>
                        <m:sSubPr>
                          <m:ctrlPr>
                            <a:rPr lang="en-US" altLang="zh-CN" sz="2400" b="1" i="1">
                              <a:solidFill>
                                <a:srgbClr val="000000"/>
                              </a:solidFill>
                              <a:latin typeface="Cambria Math" panose="02040503050406030204" pitchFamily="18" charset="0"/>
                            </a:rPr>
                          </m:ctrlPr>
                        </m:sSubPr>
                        <m:e>
                          <m:acc>
                            <m:accPr>
                              <m:chr m:val="̇"/>
                              <m:ctrlPr>
                                <a:rPr lang="en-US" altLang="zh-CN" sz="2400" b="1" i="1">
                                  <a:solidFill>
                                    <a:srgbClr val="000000"/>
                                  </a:solidFill>
                                  <a:latin typeface="Cambria Math" panose="02040503050406030204" pitchFamily="18" charset="0"/>
                                </a:rPr>
                              </m:ctrlPr>
                            </m:accPr>
                            <m:e>
                              <m:r>
                                <a:rPr lang="en-US" altLang="zh-CN" sz="2400" b="1" i="1" smtClean="0">
                                  <a:solidFill>
                                    <a:srgbClr val="000000"/>
                                  </a:solidFill>
                                  <a:latin typeface="Cambria Math" panose="02040503050406030204" pitchFamily="18" charset="0"/>
                                </a:rPr>
                                <m:t>𝑽</m:t>
                              </m:r>
                            </m:e>
                          </m:acc>
                        </m:e>
                        <m:sub>
                          <m:r>
                            <a:rPr lang="en-US" altLang="zh-CN" sz="2400" b="1" i="1">
                              <a:solidFill>
                                <a:srgbClr val="000000"/>
                              </a:solidFill>
                              <a:latin typeface="Cambria Math" panose="02040503050406030204" pitchFamily="18" charset="0"/>
                            </a:rPr>
                            <m:t>𝒊</m:t>
                          </m:r>
                        </m:sub>
                      </m:sSub>
                    </m:oMath>
                  </a14:m>
                  <a:r>
                    <a:rPr kumimoji="1" lang="zh-CN" altLang="en-US" sz="2400" b="1" kern="0" dirty="0">
                      <a:solidFill>
                        <a:srgbClr val="000000"/>
                      </a:solidFill>
                      <a:latin typeface="楷体_GB2312" pitchFamily="49" charset="-122"/>
                      <a:ea typeface="楷体_GB2312" pitchFamily="49" charset="-122"/>
                    </a:rPr>
                    <a:t>同相</a:t>
                  </a:r>
                </a:p>
              </p:txBody>
            </p:sp>
          </mc:Choice>
          <mc:Fallback xmlns="">
            <p:sp>
              <p:nvSpPr>
                <p:cNvPr id="25" name="Text Box 14"/>
                <p:cNvSpPr txBox="1">
                  <a:spLocks noRot="1" noChangeAspect="1" noMove="1" noResize="1" noEditPoints="1" noAdjustHandles="1" noChangeArrowheads="1" noChangeShapeType="1" noTextEdit="1"/>
                </p:cNvSpPr>
                <p:nvPr/>
              </p:nvSpPr>
              <p:spPr bwMode="auto">
                <a:xfrm>
                  <a:off x="720" y="2105"/>
                  <a:ext cx="4383" cy="298"/>
                </a:xfrm>
                <a:prstGeom prst="rect">
                  <a:avLst/>
                </a:prstGeom>
                <a:blipFill>
                  <a:blip r:embed="rId6"/>
                  <a:stretch>
                    <a:fillRect l="-1402" t="-11538" b="-2435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p:sp>
          <p:nvSpPr>
            <p:cNvPr id="22" name="Text Box 15"/>
            <p:cNvSpPr txBox="1">
              <a:spLocks noChangeArrowheads="1"/>
            </p:cNvSpPr>
            <p:nvPr/>
          </p:nvSpPr>
          <p:spPr bwMode="auto">
            <a:xfrm>
              <a:off x="716" y="2398"/>
              <a:ext cx="427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defRPr/>
              </a:pPr>
              <a:r>
                <a:rPr kumimoji="1" lang="en-US" altLang="zh-CN" sz="2400" b="1" kern="0" dirty="0">
                  <a:solidFill>
                    <a:srgbClr val="0000FF"/>
                  </a:solidFill>
                  <a:latin typeface="楷体_GB2312" pitchFamily="49" charset="-122"/>
                  <a:ea typeface="楷体_GB2312" pitchFamily="49" charset="-122"/>
                </a:rPr>
                <a:t>◆ </a:t>
              </a:r>
              <a:r>
                <a:rPr kumimoji="1" lang="zh-CN" altLang="en-US" sz="2400" b="1" kern="0" dirty="0">
                  <a:solidFill>
                    <a:srgbClr val="000000"/>
                  </a:solidFill>
                  <a:latin typeface="楷体_GB2312" pitchFamily="49" charset="-122"/>
                  <a:ea typeface="楷体_GB2312" pitchFamily="49" charset="-122"/>
                </a:rPr>
                <a:t>输入电阻大，对电压信号源衰减小</a:t>
              </a:r>
            </a:p>
          </p:txBody>
        </p:sp>
        <p:sp>
          <p:nvSpPr>
            <p:cNvPr id="23" name="Text Box 16"/>
            <p:cNvSpPr txBox="1">
              <a:spLocks noChangeArrowheads="1"/>
            </p:cNvSpPr>
            <p:nvPr/>
          </p:nvSpPr>
          <p:spPr bwMode="auto">
            <a:xfrm>
              <a:off x="716" y="2686"/>
              <a:ext cx="341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defRPr/>
              </a:pPr>
              <a:r>
                <a:rPr kumimoji="1" lang="en-US" altLang="zh-CN" sz="2400" b="1" kern="0" dirty="0">
                  <a:solidFill>
                    <a:srgbClr val="0000FF"/>
                  </a:solidFill>
                  <a:latin typeface="楷体_GB2312" pitchFamily="49" charset="-122"/>
                  <a:ea typeface="楷体_GB2312" pitchFamily="49" charset="-122"/>
                </a:rPr>
                <a:t>◆ </a:t>
              </a:r>
              <a:r>
                <a:rPr kumimoji="1" lang="zh-CN" altLang="en-US" sz="2400" b="1" kern="0" dirty="0">
                  <a:solidFill>
                    <a:srgbClr val="000000"/>
                  </a:solidFill>
                  <a:latin typeface="楷体_GB2312" pitchFamily="49" charset="-122"/>
                  <a:ea typeface="楷体_GB2312" pitchFamily="49" charset="-122"/>
                </a:rPr>
                <a:t>输出电阻小，带负载能力强</a:t>
              </a:r>
            </a:p>
          </p:txBody>
        </p:sp>
      </p:grpSp>
      <p:graphicFrame>
        <p:nvGraphicFramePr>
          <p:cNvPr id="84998" name="Object 19"/>
          <p:cNvGraphicFramePr>
            <a:graphicFrameLocks noChangeAspect="1"/>
          </p:cNvGraphicFramePr>
          <p:nvPr/>
        </p:nvGraphicFramePr>
        <p:xfrm>
          <a:off x="877888" y="1325563"/>
          <a:ext cx="3225800" cy="457200"/>
        </p:xfrm>
        <a:graphic>
          <a:graphicData uri="http://schemas.openxmlformats.org/presentationml/2006/ole">
            <mc:AlternateContent xmlns:mc="http://schemas.openxmlformats.org/markup-compatibility/2006">
              <mc:Choice xmlns:v="urn:schemas-microsoft-com:vml" Requires="v">
                <p:oleObj spid="_x0000_s70665" name="公式" r:id="rId7" imgW="1612900" imgH="228600" progId="Equation.3">
                  <p:embed/>
                </p:oleObj>
              </mc:Choice>
              <mc:Fallback>
                <p:oleObj name="公式" r:id="rId7" imgW="1612900" imgH="228600" progId="Equation.3">
                  <p:embed/>
                  <p:pic>
                    <p:nvPicPr>
                      <p:cNvPr id="84998" name="Object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7888" y="1325563"/>
                        <a:ext cx="3225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84999" name="Picture 30" descr="未标题-2 拷贝"/>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87900" y="225425"/>
            <a:ext cx="4176713" cy="277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5000" name="Object 42"/>
          <p:cNvGraphicFramePr>
            <a:graphicFrameLocks noChangeAspect="1"/>
          </p:cNvGraphicFramePr>
          <p:nvPr/>
        </p:nvGraphicFramePr>
        <p:xfrm>
          <a:off x="906463" y="765175"/>
          <a:ext cx="863600" cy="454025"/>
        </p:xfrm>
        <a:graphic>
          <a:graphicData uri="http://schemas.openxmlformats.org/presentationml/2006/ole">
            <mc:AlternateContent xmlns:mc="http://schemas.openxmlformats.org/markup-compatibility/2006">
              <mc:Choice xmlns:v="urn:schemas-microsoft-com:vml" Requires="v">
                <p:oleObj spid="_x0000_s70666" name="公式" r:id="rId10" imgW="431613" imgH="228501" progId="Equation.3">
                  <p:embed/>
                </p:oleObj>
              </mc:Choice>
              <mc:Fallback>
                <p:oleObj name="公式" r:id="rId10" imgW="431613" imgH="228501" progId="Equation.3">
                  <p:embed/>
                  <p:pic>
                    <p:nvPicPr>
                      <p:cNvPr id="85000" name="Object 4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06463" y="765175"/>
                        <a:ext cx="863600" cy="454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6907072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5"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linds(vertical)">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标题 3"/>
          <p:cNvSpPr>
            <a:spLocks noGrp="1"/>
          </p:cNvSpPr>
          <p:nvPr>
            <p:ph type="title"/>
          </p:nvPr>
        </p:nvSpPr>
        <p:spPr>
          <a:xfrm>
            <a:off x="701675" y="71438"/>
            <a:ext cx="7888288" cy="646112"/>
          </a:xfrm>
        </p:spPr>
        <p:txBody>
          <a:bodyPr/>
          <a:lstStyle/>
          <a:p>
            <a:r>
              <a:rPr lang="en-US" altLang="zh-CN"/>
              <a:t>4.5.1  </a:t>
            </a:r>
            <a:r>
              <a:rPr lang="zh-CN" altLang="en-US"/>
              <a:t>共漏极（源极跟随器）放大电路</a:t>
            </a:r>
          </a:p>
        </p:txBody>
      </p:sp>
      <p:sp>
        <p:nvSpPr>
          <p:cNvPr id="13" name="Rectangle 3"/>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1.  </a:t>
            </a:r>
            <a:r>
              <a:rPr lang="zh-CN" altLang="en-US" sz="2400" b="1">
                <a:solidFill>
                  <a:srgbClr val="000000"/>
                </a:solidFill>
                <a:latin typeface="Times New Roman" panose="02020603050405020304" pitchFamily="18" charset="0"/>
                <a:ea typeface="楷体_GB2312" pitchFamily="49" charset="-122"/>
              </a:rPr>
              <a:t>静态分析</a:t>
            </a:r>
          </a:p>
        </p:txBody>
      </p:sp>
      <p:sp>
        <p:nvSpPr>
          <p:cNvPr id="14" name="Rectangle 4"/>
          <p:cNvSpPr>
            <a:spLocks noChangeArrowheads="1"/>
          </p:cNvSpPr>
          <p:nvPr/>
        </p:nvSpPr>
        <p:spPr bwMode="auto">
          <a:xfrm>
            <a:off x="609600" y="1209675"/>
            <a:ext cx="3817938"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设</a:t>
            </a:r>
            <a:r>
              <a:rPr lang="en-US" altLang="zh-CN" sz="2200" b="1">
                <a:solidFill>
                  <a:srgbClr val="000000"/>
                </a:solidFill>
                <a:latin typeface="楷体_GB2312" pitchFamily="49" charset="-122"/>
                <a:ea typeface="楷体_GB2312" pitchFamily="49" charset="-122"/>
              </a:rPr>
              <a:t>MOS</a:t>
            </a:r>
            <a:r>
              <a:rPr lang="zh-CN" altLang="en-US" sz="2200" b="1">
                <a:solidFill>
                  <a:srgbClr val="000000"/>
                </a:solidFill>
                <a:latin typeface="楷体_GB2312" pitchFamily="49" charset="-122"/>
                <a:ea typeface="楷体_GB2312" pitchFamily="49" charset="-122"/>
              </a:rPr>
              <a:t>管工作于饱和区</a:t>
            </a:r>
          </a:p>
        </p:txBody>
      </p:sp>
      <p:graphicFrame>
        <p:nvGraphicFramePr>
          <p:cNvPr id="91141" name="Object 20"/>
          <p:cNvGraphicFramePr>
            <a:graphicFrameLocks noChangeAspect="1"/>
          </p:cNvGraphicFramePr>
          <p:nvPr/>
        </p:nvGraphicFramePr>
        <p:xfrm>
          <a:off x="4824413" y="679450"/>
          <a:ext cx="4030662" cy="3362325"/>
        </p:xfrm>
        <a:graphic>
          <a:graphicData uri="http://schemas.openxmlformats.org/presentationml/2006/ole">
            <mc:AlternateContent xmlns:mc="http://schemas.openxmlformats.org/markup-compatibility/2006">
              <mc:Choice xmlns:v="urn:schemas-microsoft-com:vml" Requires="v">
                <p:oleObj spid="_x0000_s71690" name="图片" r:id="rId3" imgW="2237084" imgH="1869276" progId="Word.Picture.8">
                  <p:embed/>
                </p:oleObj>
              </mc:Choice>
              <mc:Fallback>
                <p:oleObj name="图片" r:id="rId3" imgW="2237084" imgH="1869276" progId="Word.Picture.8">
                  <p:embed/>
                  <p:pic>
                    <p:nvPicPr>
                      <p:cNvPr id="91141" name="Object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413" y="679450"/>
                        <a:ext cx="4030662"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22"/>
          <p:cNvGraphicFramePr>
            <a:graphicFrameLocks noChangeAspect="1"/>
          </p:cNvGraphicFramePr>
          <p:nvPr/>
        </p:nvGraphicFramePr>
        <p:xfrm>
          <a:off x="1079500" y="1833563"/>
          <a:ext cx="2438400" cy="431800"/>
        </p:xfrm>
        <a:graphic>
          <a:graphicData uri="http://schemas.openxmlformats.org/presentationml/2006/ole">
            <mc:AlternateContent xmlns:mc="http://schemas.openxmlformats.org/markup-compatibility/2006">
              <mc:Choice xmlns:v="urn:schemas-microsoft-com:vml" Requires="v">
                <p:oleObj spid="_x0000_s71691" name="公式" r:id="rId5" imgW="1435100" imgH="254000" progId="Equation.3">
                  <p:embed/>
                </p:oleObj>
              </mc:Choice>
              <mc:Fallback>
                <p:oleObj name="公式" r:id="rId5" imgW="1435100" imgH="254000" progId="Equation.3">
                  <p:embed/>
                  <p:pic>
                    <p:nvPicPr>
                      <p:cNvPr id="16" name="Object 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9500" y="1833563"/>
                        <a:ext cx="24384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AutoShape 23"/>
          <p:cNvSpPr>
            <a:spLocks/>
          </p:cNvSpPr>
          <p:nvPr/>
        </p:nvSpPr>
        <p:spPr bwMode="auto">
          <a:xfrm>
            <a:off x="863600" y="1938338"/>
            <a:ext cx="107950" cy="1584325"/>
          </a:xfrm>
          <a:prstGeom prst="leftBrace">
            <a:avLst>
              <a:gd name="adj1" fmla="val 122304"/>
              <a:gd name="adj2" fmla="val 50000"/>
            </a:avLst>
          </a:prstGeom>
          <a:noFill/>
          <a:ln w="1905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aphicFrame>
        <p:nvGraphicFramePr>
          <p:cNvPr id="18" name="Object 24"/>
          <p:cNvGraphicFramePr>
            <a:graphicFrameLocks noChangeAspect="1"/>
          </p:cNvGraphicFramePr>
          <p:nvPr/>
        </p:nvGraphicFramePr>
        <p:xfrm>
          <a:off x="1116013" y="2332038"/>
          <a:ext cx="3192462" cy="798512"/>
        </p:xfrm>
        <a:graphic>
          <a:graphicData uri="http://schemas.openxmlformats.org/presentationml/2006/ole">
            <mc:AlternateContent xmlns:mc="http://schemas.openxmlformats.org/markup-compatibility/2006">
              <mc:Choice xmlns:v="urn:schemas-microsoft-com:vml" Requires="v">
                <p:oleObj spid="_x0000_s71692" name="公式" r:id="rId7" imgW="1879600" imgH="469900" progId="Equation.3">
                  <p:embed/>
                </p:oleObj>
              </mc:Choice>
              <mc:Fallback>
                <p:oleObj name="公式" r:id="rId7" imgW="1879600" imgH="469900" progId="Equation.3">
                  <p:embed/>
                  <p:pic>
                    <p:nvPicPr>
                      <p:cNvPr id="18" name="Object 2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6013" y="2332038"/>
                        <a:ext cx="3192462"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25"/>
          <p:cNvGraphicFramePr>
            <a:graphicFrameLocks noChangeAspect="1"/>
          </p:cNvGraphicFramePr>
          <p:nvPr/>
        </p:nvGraphicFramePr>
        <p:xfrm>
          <a:off x="1116013" y="3271838"/>
          <a:ext cx="2070100" cy="409575"/>
        </p:xfrm>
        <a:graphic>
          <a:graphicData uri="http://schemas.openxmlformats.org/presentationml/2006/ole">
            <mc:AlternateContent xmlns:mc="http://schemas.openxmlformats.org/markup-compatibility/2006">
              <mc:Choice xmlns:v="urn:schemas-microsoft-com:vml" Requires="v">
                <p:oleObj spid="_x0000_s71693" name="公式" r:id="rId9" imgW="1218671" imgH="241195" progId="Equation.3">
                  <p:embed/>
                </p:oleObj>
              </mc:Choice>
              <mc:Fallback>
                <p:oleObj name="公式" r:id="rId9" imgW="1218671" imgH="241195" progId="Equation.3">
                  <p:embed/>
                  <p:pic>
                    <p:nvPicPr>
                      <p:cNvPr id="19" name="Object 2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16013" y="3271838"/>
                        <a:ext cx="20701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 name="Rectangle 26"/>
          <p:cNvSpPr>
            <a:spLocks noChangeArrowheads="1"/>
          </p:cNvSpPr>
          <p:nvPr/>
        </p:nvSpPr>
        <p:spPr bwMode="auto">
          <a:xfrm>
            <a:off x="933450" y="3863975"/>
            <a:ext cx="3817938"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需验证是否工作在饱和区</a:t>
            </a:r>
          </a:p>
        </p:txBody>
      </p:sp>
    </p:spTree>
    <p:extLst>
      <p:ext uri="{BB962C8B-B14F-4D97-AF65-F5344CB8AC3E}">
        <p14:creationId xmlns:p14="http://schemas.microsoft.com/office/powerpoint/2010/main" val="40125183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downRight)">
                                      <p:cBhvr>
                                        <p:cTn id="7" dur="5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blinds(horizontal)">
                                      <p:cBhvr>
                                        <p:cTn id="12" dur="500"/>
                                        <p:tgtEl>
                                          <p:spTgt spid="1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strips(downRight)">
                                      <p:cBhvr>
                                        <p:cTn id="17" dur="500"/>
                                        <p:tgtEl>
                                          <p:spTgt spid="16"/>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up)">
                                      <p:cBhvr>
                                        <p:cTn id="20" dur="500"/>
                                        <p:tgtEl>
                                          <p:spTgt spid="1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6"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strips(downRight)">
                                      <p:cBhvr>
                                        <p:cTn id="25" dur="500"/>
                                        <p:tgtEl>
                                          <p:spTgt spid="1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strips(downRight)">
                                      <p:cBhvr>
                                        <p:cTn id="30" dur="500"/>
                                        <p:tgtEl>
                                          <p:spTgt spid="1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20">
                                            <p:txEl>
                                              <p:pRg st="0" end="0"/>
                                            </p:txEl>
                                          </p:spTgt>
                                        </p:tgtEl>
                                        <p:attrNameLst>
                                          <p:attrName>style.visibility</p:attrName>
                                        </p:attrNameLst>
                                      </p:cBhvr>
                                      <p:to>
                                        <p:strVal val="visible"/>
                                      </p:to>
                                    </p:set>
                                    <p:animEffect transition="in" filter="blinds(horizontal)">
                                      <p:cBhvr>
                                        <p:cTn id="35"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P spid="14" grpId="0" build="p" autoUpdateAnimBg="0"/>
      <p:bldP spid="17" grpId="0" animBg="1"/>
      <p:bldP spid="20" grpId="0" build="p" autoUpdateAnimBg="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标题 1"/>
          <p:cNvSpPr>
            <a:spLocks noGrp="1"/>
          </p:cNvSpPr>
          <p:nvPr>
            <p:ph type="title"/>
          </p:nvPr>
        </p:nvSpPr>
        <p:spPr>
          <a:xfrm>
            <a:off x="701675" y="71438"/>
            <a:ext cx="7888288" cy="646112"/>
          </a:xfrm>
        </p:spPr>
        <p:txBody>
          <a:bodyPr/>
          <a:lstStyle/>
          <a:p>
            <a:r>
              <a:rPr lang="en-US" altLang="zh-CN"/>
              <a:t>4.5.1  </a:t>
            </a:r>
            <a:r>
              <a:rPr lang="zh-CN" altLang="en-US"/>
              <a:t>共漏极（源极跟随器）放大电路</a:t>
            </a:r>
          </a:p>
        </p:txBody>
      </p:sp>
      <p:sp>
        <p:nvSpPr>
          <p:cNvPr id="92163" name="Rectangle 17"/>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动态分析</a:t>
            </a:r>
          </a:p>
        </p:txBody>
      </p:sp>
      <p:sp>
        <p:nvSpPr>
          <p:cNvPr id="16" name="Rectangle 18"/>
          <p:cNvSpPr>
            <a:spLocks noChangeArrowheads="1"/>
          </p:cNvSpPr>
          <p:nvPr/>
        </p:nvSpPr>
        <p:spPr bwMode="auto">
          <a:xfrm>
            <a:off x="609600" y="1592263"/>
            <a:ext cx="3817938"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000" b="1">
                <a:solidFill>
                  <a:srgbClr val="000000"/>
                </a:solidFill>
                <a:latin typeface="Times New Roman" panose="02020603050405020304" pitchFamily="18" charset="0"/>
                <a:ea typeface="楷体_GB2312" pitchFamily="49" charset="-122"/>
              </a:rPr>
              <a:t>根据静态工作点可求得 </a:t>
            </a:r>
            <a:r>
              <a:rPr lang="en-US" altLang="zh-CN" sz="2000" b="1" i="1">
                <a:solidFill>
                  <a:srgbClr val="000000"/>
                </a:solidFill>
                <a:latin typeface="Times New Roman" panose="02020603050405020304" pitchFamily="18" charset="0"/>
                <a:ea typeface="楷体_GB2312" pitchFamily="49" charset="-122"/>
              </a:rPr>
              <a:t>g</a:t>
            </a:r>
            <a:r>
              <a:rPr lang="en-US" altLang="zh-CN" sz="2000" b="1" baseline="-25000">
                <a:solidFill>
                  <a:srgbClr val="000000"/>
                </a:solidFill>
                <a:latin typeface="Times New Roman" panose="02020603050405020304" pitchFamily="18" charset="0"/>
                <a:ea typeface="楷体_GB2312" pitchFamily="49" charset="-122"/>
              </a:rPr>
              <a:t>m</a:t>
            </a:r>
          </a:p>
        </p:txBody>
      </p:sp>
      <p:graphicFrame>
        <p:nvGraphicFramePr>
          <p:cNvPr id="92165" name="Object 20"/>
          <p:cNvGraphicFramePr>
            <a:graphicFrameLocks noChangeAspect="1"/>
          </p:cNvGraphicFramePr>
          <p:nvPr/>
        </p:nvGraphicFramePr>
        <p:xfrm>
          <a:off x="4824413" y="679450"/>
          <a:ext cx="4030662" cy="3362325"/>
        </p:xfrm>
        <a:graphic>
          <a:graphicData uri="http://schemas.openxmlformats.org/presentationml/2006/ole">
            <mc:AlternateContent xmlns:mc="http://schemas.openxmlformats.org/markup-compatibility/2006">
              <mc:Choice xmlns:v="urn:schemas-microsoft-com:vml" Requires="v">
                <p:oleObj spid="_x0000_s72720" name="图片" r:id="rId3" imgW="2237084" imgH="1869276" progId="Word.Picture.8">
                  <p:embed/>
                </p:oleObj>
              </mc:Choice>
              <mc:Fallback>
                <p:oleObj name="图片" r:id="rId3" imgW="2237084" imgH="1869276" progId="Word.Picture.8">
                  <p:embed/>
                  <p:pic>
                    <p:nvPicPr>
                      <p:cNvPr id="92165" name="Object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413" y="679450"/>
                        <a:ext cx="4030662"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26"/>
          <p:cNvGraphicFramePr>
            <a:graphicFrameLocks noChangeAspect="1"/>
          </p:cNvGraphicFramePr>
          <p:nvPr/>
        </p:nvGraphicFramePr>
        <p:xfrm>
          <a:off x="4529138" y="3968750"/>
          <a:ext cx="4146550" cy="2365375"/>
        </p:xfrm>
        <a:graphic>
          <a:graphicData uri="http://schemas.openxmlformats.org/presentationml/2006/ole">
            <mc:AlternateContent xmlns:mc="http://schemas.openxmlformats.org/markup-compatibility/2006">
              <mc:Choice xmlns:v="urn:schemas-microsoft-com:vml" Requires="v">
                <p:oleObj spid="_x0000_s72721" name="图片" r:id="rId5" imgW="2303653" imgH="1315884" progId="Word.Picture.8">
                  <p:embed/>
                </p:oleObj>
              </mc:Choice>
              <mc:Fallback>
                <p:oleObj name="图片" r:id="rId5" imgW="2303653" imgH="1315884" progId="Word.Picture.8">
                  <p:embed/>
                  <p:pic>
                    <p:nvPicPr>
                      <p:cNvPr id="18" name="Object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9138" y="3968750"/>
                        <a:ext cx="4146550" cy="236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Rectangle 28"/>
          <p:cNvSpPr>
            <a:spLocks noChangeArrowheads="1"/>
          </p:cNvSpPr>
          <p:nvPr/>
        </p:nvSpPr>
        <p:spPr bwMode="auto">
          <a:xfrm>
            <a:off x="576263" y="1233488"/>
            <a:ext cx="29511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itchFamily="34" charset="0"/>
                <a:ea typeface="楷体_GB2312" pitchFamily="49" charset="-122"/>
              </a:defRPr>
            </a:lvl1pPr>
            <a:lvl2pPr marL="381000" indent="-381000" algn="l">
              <a:defRPr sz="3600" b="1">
                <a:solidFill>
                  <a:schemeClr val="tx2"/>
                </a:solidFill>
                <a:latin typeface="Arial Narrow" pitchFamily="34" charset="0"/>
                <a:ea typeface="楷体_GB2312" pitchFamily="49" charset="-122"/>
              </a:defRPr>
            </a:lvl2pPr>
            <a:lvl3pPr marL="381000" indent="-381000" algn="l">
              <a:defRPr sz="3600" b="1">
                <a:solidFill>
                  <a:schemeClr val="tx2"/>
                </a:solidFill>
                <a:latin typeface="Arial Narrow" pitchFamily="34" charset="0"/>
                <a:ea typeface="楷体_GB2312" pitchFamily="49" charset="-122"/>
              </a:defRPr>
            </a:lvl3pPr>
            <a:lvl4pPr marL="381000" indent="-381000" algn="l">
              <a:defRPr sz="3600" b="1">
                <a:solidFill>
                  <a:schemeClr val="tx2"/>
                </a:solidFill>
                <a:latin typeface="Arial Narrow" pitchFamily="34" charset="0"/>
                <a:ea typeface="楷体_GB2312" pitchFamily="49" charset="-122"/>
              </a:defRPr>
            </a:lvl4pPr>
            <a:lvl5pPr marL="381000" indent="-381000" algn="l">
              <a:defRPr sz="3600" b="1">
                <a:solidFill>
                  <a:schemeClr val="tx2"/>
                </a:solidFill>
                <a:latin typeface="Arial Narrow"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000" kern="0">
                <a:solidFill>
                  <a:srgbClr val="000000"/>
                </a:solidFill>
              </a:rPr>
              <a:t>小信号等效电路</a:t>
            </a:r>
          </a:p>
        </p:txBody>
      </p:sp>
      <p:graphicFrame>
        <p:nvGraphicFramePr>
          <p:cNvPr id="20" name="Object 29"/>
          <p:cNvGraphicFramePr>
            <a:graphicFrameLocks noChangeAspect="1"/>
          </p:cNvGraphicFramePr>
          <p:nvPr/>
        </p:nvGraphicFramePr>
        <p:xfrm>
          <a:off x="1295400" y="2068513"/>
          <a:ext cx="2224088" cy="385762"/>
        </p:xfrm>
        <a:graphic>
          <a:graphicData uri="http://schemas.openxmlformats.org/presentationml/2006/ole">
            <mc:AlternateContent xmlns:mc="http://schemas.openxmlformats.org/markup-compatibility/2006">
              <mc:Choice xmlns:v="urn:schemas-microsoft-com:vml" Requires="v">
                <p:oleObj spid="_x0000_s72722" name="公式" r:id="rId7" imgW="1409088" imgH="241195" progId="Equation.3">
                  <p:embed/>
                </p:oleObj>
              </mc:Choice>
              <mc:Fallback>
                <p:oleObj name="公式" r:id="rId7" imgW="1409088" imgH="241195" progId="Equation.3">
                  <p:embed/>
                  <p:pic>
                    <p:nvPicPr>
                      <p:cNvPr id="20" name="Object 2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95400" y="2068513"/>
                        <a:ext cx="2224088"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30"/>
          <p:cNvGraphicFramePr>
            <a:graphicFrameLocks noChangeAspect="1"/>
          </p:cNvGraphicFramePr>
          <p:nvPr/>
        </p:nvGraphicFramePr>
        <p:xfrm>
          <a:off x="1008063" y="3752850"/>
          <a:ext cx="1970087" cy="385763"/>
        </p:xfrm>
        <a:graphic>
          <a:graphicData uri="http://schemas.openxmlformats.org/presentationml/2006/ole">
            <mc:AlternateContent xmlns:mc="http://schemas.openxmlformats.org/markup-compatibility/2006">
              <mc:Choice xmlns:v="urn:schemas-microsoft-com:vml" Requires="v">
                <p:oleObj spid="_x0000_s72723" name="公式" r:id="rId9" imgW="1231366" imgH="241195" progId="Equation.3">
                  <p:embed/>
                </p:oleObj>
              </mc:Choice>
              <mc:Fallback>
                <p:oleObj name="公式" r:id="rId9" imgW="1231366" imgH="241195" progId="Equation.3">
                  <p:embed/>
                  <p:pic>
                    <p:nvPicPr>
                      <p:cNvPr id="21" name="Object 3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08063" y="3752850"/>
                        <a:ext cx="1970087"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31"/>
          <p:cNvGraphicFramePr>
            <a:graphicFrameLocks noChangeAspect="1"/>
          </p:cNvGraphicFramePr>
          <p:nvPr/>
        </p:nvGraphicFramePr>
        <p:xfrm>
          <a:off x="960438" y="2876550"/>
          <a:ext cx="3452812" cy="792163"/>
        </p:xfrm>
        <a:graphic>
          <a:graphicData uri="http://schemas.openxmlformats.org/presentationml/2006/ole">
            <mc:AlternateContent xmlns:mc="http://schemas.openxmlformats.org/markup-compatibility/2006">
              <mc:Choice xmlns:v="urn:schemas-microsoft-com:vml" Requires="v">
                <p:oleObj spid="_x0000_s72724" name="公式" r:id="rId11" imgW="2159000" imgH="495300" progId="Equation.3">
                  <p:embed/>
                </p:oleObj>
              </mc:Choice>
              <mc:Fallback>
                <p:oleObj name="公式" r:id="rId11" imgW="2159000" imgH="495300" progId="Equation.3">
                  <p:embed/>
                  <p:pic>
                    <p:nvPicPr>
                      <p:cNvPr id="22" name="Object 3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60438" y="2876550"/>
                        <a:ext cx="3452812"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 name="Rectangle 34"/>
          <p:cNvSpPr>
            <a:spLocks noChangeArrowheads="1"/>
          </p:cNvSpPr>
          <p:nvPr/>
        </p:nvSpPr>
        <p:spPr bwMode="auto">
          <a:xfrm>
            <a:off x="719138" y="2457450"/>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000" kern="0">
                <a:solidFill>
                  <a:srgbClr val="000000"/>
                </a:solidFill>
              </a:rPr>
              <a:t>电压增益</a:t>
            </a:r>
          </a:p>
        </p:txBody>
      </p:sp>
      <p:graphicFrame>
        <p:nvGraphicFramePr>
          <p:cNvPr id="24" name="Object 35"/>
          <p:cNvGraphicFramePr>
            <a:graphicFrameLocks noChangeAspect="1"/>
          </p:cNvGraphicFramePr>
          <p:nvPr/>
        </p:nvGraphicFramePr>
        <p:xfrm>
          <a:off x="755650" y="4221163"/>
          <a:ext cx="3067050" cy="750887"/>
        </p:xfrm>
        <a:graphic>
          <a:graphicData uri="http://schemas.openxmlformats.org/presentationml/2006/ole">
            <mc:AlternateContent xmlns:mc="http://schemas.openxmlformats.org/markup-compatibility/2006">
              <mc:Choice xmlns:v="urn:schemas-microsoft-com:vml" Requires="v">
                <p:oleObj spid="_x0000_s72725" name="公式" r:id="rId13" imgW="1917700" imgH="469900" progId="Equation.3">
                  <p:embed/>
                </p:oleObj>
              </mc:Choice>
              <mc:Fallback>
                <p:oleObj name="公式" r:id="rId13" imgW="1917700" imgH="469900" progId="Equation.3">
                  <p:embed/>
                  <p:pic>
                    <p:nvPicPr>
                      <p:cNvPr id="24" name="Object 3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5650" y="4221163"/>
                        <a:ext cx="3067050" cy="75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36"/>
          <p:cNvGraphicFramePr>
            <a:graphicFrameLocks noChangeAspect="1"/>
          </p:cNvGraphicFramePr>
          <p:nvPr/>
        </p:nvGraphicFramePr>
        <p:xfrm>
          <a:off x="1108075" y="5121275"/>
          <a:ext cx="2133600" cy="711200"/>
        </p:xfrm>
        <a:graphic>
          <a:graphicData uri="http://schemas.openxmlformats.org/presentationml/2006/ole">
            <mc:AlternateContent xmlns:mc="http://schemas.openxmlformats.org/markup-compatibility/2006">
              <mc:Choice xmlns:v="urn:schemas-microsoft-com:vml" Requires="v">
                <p:oleObj spid="_x0000_s72726" name="公式" r:id="rId15" imgW="1333500" imgH="444500" progId="Equation.3">
                  <p:embed/>
                </p:oleObj>
              </mc:Choice>
              <mc:Fallback>
                <p:oleObj name="公式" r:id="rId15" imgW="1333500" imgH="444500" progId="Equation.3">
                  <p:embed/>
                  <p:pic>
                    <p:nvPicPr>
                      <p:cNvPr id="25" name="Object 3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08075" y="5121275"/>
                        <a:ext cx="21336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Text Box 37"/>
          <p:cNvSpPr txBox="1">
            <a:spLocks noChangeArrowheads="1"/>
          </p:cNvSpPr>
          <p:nvPr/>
        </p:nvSpPr>
        <p:spPr bwMode="auto">
          <a:xfrm>
            <a:off x="431800" y="5911850"/>
            <a:ext cx="46450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FF0000"/>
                </a:solidFill>
                <a:latin typeface="黑体" panose="02010609060101010101" pitchFamily="49" charset="-122"/>
                <a:ea typeface="黑体" panose="02010609060101010101" pitchFamily="49" charset="-122"/>
                <a:sym typeface="Symbol" panose="05050102010706020507" pitchFamily="18" charset="2"/>
              </a:rPr>
              <a:t>输出与输入同相，且增益小于等于</a:t>
            </a:r>
            <a:r>
              <a:rPr kumimoji="1" lang="en-US" altLang="zh-CN" sz="2000" b="1">
                <a:solidFill>
                  <a:srgbClr val="FF0000"/>
                </a:solidFill>
                <a:latin typeface="黑体" panose="02010609060101010101" pitchFamily="49" charset="-122"/>
                <a:ea typeface="黑体" panose="02010609060101010101" pitchFamily="49" charset="-122"/>
                <a:sym typeface="Symbol" panose="05050102010706020507" pitchFamily="18" charset="2"/>
              </a:rPr>
              <a:t>1</a:t>
            </a:r>
            <a:endParaRPr kumimoji="1" lang="en-US" altLang="zh-CN" sz="2000" b="1">
              <a:solidFill>
                <a:srgbClr val="FF000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16347829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ox(in)">
                                      <p:cBhvr>
                                        <p:cTn id="13" dur="500"/>
                                        <p:tgtEl>
                                          <p:spTgt spid="1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6">
                                            <p:txEl>
                                              <p:pRg st="0" end="0"/>
                                            </p:txEl>
                                          </p:spTgt>
                                        </p:tgtEl>
                                        <p:attrNameLst>
                                          <p:attrName>style.visibility</p:attrName>
                                        </p:attrNameLst>
                                      </p:cBhvr>
                                      <p:to>
                                        <p:strVal val="visible"/>
                                      </p:to>
                                    </p:set>
                                    <p:animEffect transition="in" filter="blinds(horizontal)">
                                      <p:cBhvr>
                                        <p:cTn id="18" dur="500"/>
                                        <p:tgtEl>
                                          <p:spTgt spid="16">
                                            <p:txEl>
                                              <p:pRg st="0" end="0"/>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8" presetClass="entr" presetSubtype="6"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strips(downRight)">
                                      <p:cBhvr>
                                        <p:cTn id="23" dur="500"/>
                                        <p:tgtEl>
                                          <p:spTgt spid="2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8" presetClass="entr" presetSubtype="6"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strips(downRight)">
                                      <p:cBhvr>
                                        <p:cTn id="28" dur="500"/>
                                        <p:tgtEl>
                                          <p:spTgt spid="23"/>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8" presetClass="entr" presetSubtype="6" fill="hold"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strips(downRight)">
                                      <p:cBhvr>
                                        <p:cTn id="33" dur="500"/>
                                        <p:tgtEl>
                                          <p:spTgt spid="22"/>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8" presetClass="entr" presetSubtype="6" fill="hold"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strips(downRight)">
                                      <p:cBhvr>
                                        <p:cTn id="38" dur="500"/>
                                        <p:tgtEl>
                                          <p:spTgt spid="21"/>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8" presetClass="entr" presetSubtype="6"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strips(downRight)">
                                      <p:cBhvr>
                                        <p:cTn id="43" dur="500"/>
                                        <p:tgtEl>
                                          <p:spTgt spid="24"/>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8" presetClass="entr" presetSubtype="6" fill="hold"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strips(downRight)">
                                      <p:cBhvr>
                                        <p:cTn id="48" dur="500"/>
                                        <p:tgtEl>
                                          <p:spTgt spid="25"/>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8" presetClass="entr" presetSubtype="6" fill="hold" grpId="0" nodeType="click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strips(downRight)">
                                      <p:cBhvr>
                                        <p:cTn id="5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autoUpdateAnimBg="0"/>
      <p:bldP spid="19" grpId="0" autoUpdateAnimBg="0"/>
      <p:bldP spid="23" grpId="0"/>
      <p:bldP spid="26" grpId="0" autoUpdateAnimBg="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标题 1"/>
          <p:cNvSpPr>
            <a:spLocks noGrp="1"/>
          </p:cNvSpPr>
          <p:nvPr>
            <p:ph type="title"/>
          </p:nvPr>
        </p:nvSpPr>
        <p:spPr>
          <a:xfrm>
            <a:off x="701675" y="71438"/>
            <a:ext cx="7888288" cy="646112"/>
          </a:xfrm>
        </p:spPr>
        <p:txBody>
          <a:bodyPr/>
          <a:lstStyle/>
          <a:p>
            <a:r>
              <a:rPr lang="en-US" altLang="zh-CN"/>
              <a:t>4.5.1  </a:t>
            </a:r>
            <a:r>
              <a:rPr lang="zh-CN" altLang="en-US"/>
              <a:t>共漏极（源极跟随器）放大电路</a:t>
            </a:r>
          </a:p>
        </p:txBody>
      </p:sp>
      <p:sp>
        <p:nvSpPr>
          <p:cNvPr id="93187" name="Rectangle 19"/>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动态分析</a:t>
            </a:r>
          </a:p>
        </p:txBody>
      </p:sp>
      <p:graphicFrame>
        <p:nvGraphicFramePr>
          <p:cNvPr id="93188" name="Object 21"/>
          <p:cNvGraphicFramePr>
            <a:graphicFrameLocks noChangeAspect="1"/>
          </p:cNvGraphicFramePr>
          <p:nvPr/>
        </p:nvGraphicFramePr>
        <p:xfrm>
          <a:off x="4824413" y="679450"/>
          <a:ext cx="4030662" cy="3362325"/>
        </p:xfrm>
        <a:graphic>
          <a:graphicData uri="http://schemas.openxmlformats.org/presentationml/2006/ole">
            <mc:AlternateContent xmlns:mc="http://schemas.openxmlformats.org/markup-compatibility/2006">
              <mc:Choice xmlns:v="urn:schemas-microsoft-com:vml" Requires="v">
                <p:oleObj spid="_x0000_s73738" name="图片" r:id="rId3" imgW="2237084" imgH="1869276" progId="Word.Picture.8">
                  <p:embed/>
                </p:oleObj>
              </mc:Choice>
              <mc:Fallback>
                <p:oleObj name="图片" r:id="rId3" imgW="2237084" imgH="1869276" progId="Word.Picture.8">
                  <p:embed/>
                  <p:pic>
                    <p:nvPicPr>
                      <p:cNvPr id="93188" name="Object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413" y="679450"/>
                        <a:ext cx="4030662"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3189" name="Object 22"/>
          <p:cNvGraphicFramePr>
            <a:graphicFrameLocks noChangeAspect="1"/>
          </p:cNvGraphicFramePr>
          <p:nvPr/>
        </p:nvGraphicFramePr>
        <p:xfrm>
          <a:off x="4529138" y="3968750"/>
          <a:ext cx="4146550" cy="2365375"/>
        </p:xfrm>
        <a:graphic>
          <a:graphicData uri="http://schemas.openxmlformats.org/presentationml/2006/ole">
            <mc:AlternateContent xmlns:mc="http://schemas.openxmlformats.org/markup-compatibility/2006">
              <mc:Choice xmlns:v="urn:schemas-microsoft-com:vml" Requires="v">
                <p:oleObj spid="_x0000_s73739" name="图片" r:id="rId5" imgW="2303653" imgH="1315884" progId="Word.Picture.8">
                  <p:embed/>
                </p:oleObj>
              </mc:Choice>
              <mc:Fallback>
                <p:oleObj name="图片" r:id="rId5" imgW="2303653" imgH="1315884" progId="Word.Picture.8">
                  <p:embed/>
                  <p:pic>
                    <p:nvPicPr>
                      <p:cNvPr id="93189" name="Object 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9138" y="3968750"/>
                        <a:ext cx="4146550" cy="236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Rectangle 23"/>
          <p:cNvSpPr>
            <a:spLocks noChangeArrowheads="1"/>
          </p:cNvSpPr>
          <p:nvPr/>
        </p:nvSpPr>
        <p:spPr bwMode="auto">
          <a:xfrm>
            <a:off x="576263" y="1233488"/>
            <a:ext cx="29511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itchFamily="34" charset="0"/>
                <a:ea typeface="楷体_GB2312" pitchFamily="49" charset="-122"/>
              </a:defRPr>
            </a:lvl1pPr>
            <a:lvl2pPr marL="381000" indent="-381000" algn="l">
              <a:defRPr sz="3600" b="1">
                <a:solidFill>
                  <a:schemeClr val="tx2"/>
                </a:solidFill>
                <a:latin typeface="Arial Narrow" pitchFamily="34" charset="0"/>
                <a:ea typeface="楷体_GB2312" pitchFamily="49" charset="-122"/>
              </a:defRPr>
            </a:lvl2pPr>
            <a:lvl3pPr marL="381000" indent="-381000" algn="l">
              <a:defRPr sz="3600" b="1">
                <a:solidFill>
                  <a:schemeClr val="tx2"/>
                </a:solidFill>
                <a:latin typeface="Arial Narrow" pitchFamily="34" charset="0"/>
                <a:ea typeface="楷体_GB2312" pitchFamily="49" charset="-122"/>
              </a:defRPr>
            </a:lvl3pPr>
            <a:lvl4pPr marL="381000" indent="-381000" algn="l">
              <a:defRPr sz="3600" b="1">
                <a:solidFill>
                  <a:schemeClr val="tx2"/>
                </a:solidFill>
                <a:latin typeface="Arial Narrow" pitchFamily="34" charset="0"/>
                <a:ea typeface="楷体_GB2312" pitchFamily="49" charset="-122"/>
              </a:defRPr>
            </a:lvl4pPr>
            <a:lvl5pPr marL="381000" indent="-381000" algn="l">
              <a:defRPr sz="3600" b="1">
                <a:solidFill>
                  <a:schemeClr val="tx2"/>
                </a:solidFill>
                <a:latin typeface="Arial Narrow"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000" kern="0">
                <a:solidFill>
                  <a:srgbClr val="000000"/>
                </a:solidFill>
              </a:rPr>
              <a:t>源电压增益</a:t>
            </a:r>
          </a:p>
        </p:txBody>
      </p:sp>
      <p:sp>
        <p:nvSpPr>
          <p:cNvPr id="15" name="Rectangle 27"/>
          <p:cNvSpPr>
            <a:spLocks noChangeArrowheads="1"/>
          </p:cNvSpPr>
          <p:nvPr/>
        </p:nvSpPr>
        <p:spPr bwMode="auto">
          <a:xfrm>
            <a:off x="719138" y="3084513"/>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000" kern="0">
                <a:solidFill>
                  <a:srgbClr val="000000"/>
                </a:solidFill>
              </a:rPr>
              <a:t>输入电阻</a:t>
            </a:r>
          </a:p>
        </p:txBody>
      </p:sp>
      <p:graphicFrame>
        <p:nvGraphicFramePr>
          <p:cNvPr id="16" name="Object 31"/>
          <p:cNvGraphicFramePr>
            <a:graphicFrameLocks noChangeAspect="1"/>
          </p:cNvGraphicFramePr>
          <p:nvPr/>
        </p:nvGraphicFramePr>
        <p:xfrm>
          <a:off x="941388" y="1612900"/>
          <a:ext cx="3270250" cy="1420813"/>
        </p:xfrm>
        <a:graphic>
          <a:graphicData uri="http://schemas.openxmlformats.org/presentationml/2006/ole">
            <mc:AlternateContent xmlns:mc="http://schemas.openxmlformats.org/markup-compatibility/2006">
              <mc:Choice xmlns:v="urn:schemas-microsoft-com:vml" Requires="v">
                <p:oleObj spid="_x0000_s73740" name="公式" r:id="rId7" imgW="2044700" imgH="889000" progId="Equation.3">
                  <p:embed/>
                </p:oleObj>
              </mc:Choice>
              <mc:Fallback>
                <p:oleObj name="公式" r:id="rId7" imgW="2044700" imgH="889000" progId="Equation.3">
                  <p:embed/>
                  <p:pic>
                    <p:nvPicPr>
                      <p:cNvPr id="16" name="Object 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1388" y="1612900"/>
                        <a:ext cx="3270250" cy="142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32"/>
          <p:cNvGraphicFramePr>
            <a:graphicFrameLocks noChangeAspect="1"/>
          </p:cNvGraphicFramePr>
          <p:nvPr/>
        </p:nvGraphicFramePr>
        <p:xfrm>
          <a:off x="1258888" y="3548063"/>
          <a:ext cx="1377950" cy="385762"/>
        </p:xfrm>
        <a:graphic>
          <a:graphicData uri="http://schemas.openxmlformats.org/presentationml/2006/ole">
            <mc:AlternateContent xmlns:mc="http://schemas.openxmlformats.org/markup-compatibility/2006">
              <mc:Choice xmlns:v="urn:schemas-microsoft-com:vml" Requires="v">
                <p:oleObj spid="_x0000_s73741" name="公式" r:id="rId9" imgW="863225" imgH="241195" progId="Equation.3">
                  <p:embed/>
                </p:oleObj>
              </mc:Choice>
              <mc:Fallback>
                <p:oleObj name="公式" r:id="rId9" imgW="863225" imgH="241195" progId="Equation.3">
                  <p:embed/>
                  <p:pic>
                    <p:nvPicPr>
                      <p:cNvPr id="17" name="Object 3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58888" y="3548063"/>
                        <a:ext cx="1377950"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Text Box 33"/>
          <p:cNvSpPr txBox="1">
            <a:spLocks noChangeArrowheads="1"/>
          </p:cNvSpPr>
          <p:nvPr/>
        </p:nvSpPr>
        <p:spPr bwMode="auto">
          <a:xfrm>
            <a:off x="528638" y="4113213"/>
            <a:ext cx="3683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spcBef>
                <a:spcPct val="50000"/>
              </a:spcBef>
            </a:pPr>
            <a:r>
              <a:rPr kumimoji="1" lang="en-US" altLang="zh-CN" sz="2000" b="1">
                <a:solidFill>
                  <a:srgbClr val="FF0000"/>
                </a:solidFill>
                <a:latin typeface="黑体" panose="02010609060101010101" pitchFamily="49" charset="-122"/>
                <a:ea typeface="黑体" panose="02010609060101010101" pitchFamily="49" charset="-122"/>
                <a:sym typeface="Symbol" panose="05050102010706020507" pitchFamily="18" charset="2"/>
              </a:rPr>
              <a:t>    </a:t>
            </a:r>
            <a:r>
              <a:rPr kumimoji="1" lang="zh-CN" altLang="en-US" sz="2000" b="1">
                <a:solidFill>
                  <a:srgbClr val="FF0000"/>
                </a:solidFill>
                <a:latin typeface="黑体" panose="02010609060101010101" pitchFamily="49" charset="-122"/>
                <a:ea typeface="黑体" panose="02010609060101010101" pitchFamily="49" charset="-122"/>
                <a:sym typeface="Symbol" panose="05050102010706020507" pitchFamily="18" charset="2"/>
              </a:rPr>
              <a:t>受静态偏置电路的影响，栅极绝缘的特性并未充分表现出来</a:t>
            </a:r>
            <a:endParaRPr kumimoji="1" lang="zh-CN" altLang="en-US" sz="2000" b="1">
              <a:solidFill>
                <a:srgbClr val="FF000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9351572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8" presetClass="entr" presetSubtype="6"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trips(downRight)">
                                      <p:cBhvr>
                                        <p:cTn id="13" dur="500"/>
                                        <p:tgtEl>
                                          <p:spTgt spid="1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8" presetClass="entr" presetSubtype="6"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strips(downRight)">
                                      <p:cBhvr>
                                        <p:cTn id="18" dur="500"/>
                                        <p:tgtEl>
                                          <p:spTgt spid="1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8" presetClass="entr" presetSubtype="6"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strips(downRight)">
                                      <p:cBhvr>
                                        <p:cTn id="23" dur="500"/>
                                        <p:tgtEl>
                                          <p:spTgt spid="1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8" presetClass="entr" presetSubtype="6"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strips(downRight)">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utoUpdateAnimBg="0"/>
      <p:bldP spid="15" grpId="0"/>
      <p:bldP spid="18" grpId="0" autoUpdateAnimBg="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标题 1"/>
          <p:cNvSpPr>
            <a:spLocks noGrp="1"/>
          </p:cNvSpPr>
          <p:nvPr>
            <p:ph type="title"/>
          </p:nvPr>
        </p:nvSpPr>
        <p:spPr>
          <a:xfrm>
            <a:off x="701675" y="71438"/>
            <a:ext cx="7888288" cy="646112"/>
          </a:xfrm>
        </p:spPr>
        <p:txBody>
          <a:bodyPr/>
          <a:lstStyle/>
          <a:p>
            <a:r>
              <a:rPr lang="en-US" altLang="zh-CN"/>
              <a:t>4.5.1  </a:t>
            </a:r>
            <a:r>
              <a:rPr lang="zh-CN" altLang="en-US"/>
              <a:t>共漏极（源极跟随器）放大电路</a:t>
            </a:r>
          </a:p>
        </p:txBody>
      </p:sp>
      <p:sp>
        <p:nvSpPr>
          <p:cNvPr id="94211" name="Rectangle 19"/>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动态分析</a:t>
            </a:r>
          </a:p>
        </p:txBody>
      </p:sp>
      <p:graphicFrame>
        <p:nvGraphicFramePr>
          <p:cNvPr id="94212" name="Object 20"/>
          <p:cNvGraphicFramePr>
            <a:graphicFrameLocks noChangeAspect="1"/>
          </p:cNvGraphicFramePr>
          <p:nvPr/>
        </p:nvGraphicFramePr>
        <p:xfrm>
          <a:off x="4824413" y="679450"/>
          <a:ext cx="4030662" cy="3362325"/>
        </p:xfrm>
        <a:graphic>
          <a:graphicData uri="http://schemas.openxmlformats.org/presentationml/2006/ole">
            <mc:AlternateContent xmlns:mc="http://schemas.openxmlformats.org/markup-compatibility/2006">
              <mc:Choice xmlns:v="urn:schemas-microsoft-com:vml" Requires="v">
                <p:oleObj spid="_x0000_s74764" name="图片" r:id="rId3" imgW="2237084" imgH="1869276" progId="Word.Picture.8">
                  <p:embed/>
                </p:oleObj>
              </mc:Choice>
              <mc:Fallback>
                <p:oleObj name="图片" r:id="rId3" imgW="2237084" imgH="1869276" progId="Word.Picture.8">
                  <p:embed/>
                  <p:pic>
                    <p:nvPicPr>
                      <p:cNvPr id="94212" name="Object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4413" y="679450"/>
                        <a:ext cx="4030662"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Rectangle 23"/>
          <p:cNvSpPr>
            <a:spLocks noChangeArrowheads="1"/>
          </p:cNvSpPr>
          <p:nvPr/>
        </p:nvSpPr>
        <p:spPr bwMode="auto">
          <a:xfrm>
            <a:off x="755650" y="1343025"/>
            <a:ext cx="2636838"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000" kern="0">
                <a:solidFill>
                  <a:srgbClr val="000000"/>
                </a:solidFill>
              </a:rPr>
              <a:t>输出电阻</a:t>
            </a:r>
          </a:p>
        </p:txBody>
      </p:sp>
      <p:graphicFrame>
        <p:nvGraphicFramePr>
          <p:cNvPr id="15" name="Object 29"/>
          <p:cNvGraphicFramePr>
            <a:graphicFrameLocks noChangeAspect="1"/>
          </p:cNvGraphicFramePr>
          <p:nvPr/>
        </p:nvGraphicFramePr>
        <p:xfrm>
          <a:off x="931863" y="4221163"/>
          <a:ext cx="2092325" cy="711200"/>
        </p:xfrm>
        <a:graphic>
          <a:graphicData uri="http://schemas.openxmlformats.org/presentationml/2006/ole">
            <mc:AlternateContent xmlns:mc="http://schemas.openxmlformats.org/markup-compatibility/2006">
              <mc:Choice xmlns:v="urn:schemas-microsoft-com:vml" Requires="v">
                <p:oleObj spid="_x0000_s74765" name="公式" r:id="rId5" imgW="1307532" imgH="444307" progId="Equation.3">
                  <p:embed/>
                </p:oleObj>
              </mc:Choice>
              <mc:Fallback>
                <p:oleObj name="公式" r:id="rId5" imgW="1307532" imgH="444307" progId="Equation.3">
                  <p:embed/>
                  <p:pic>
                    <p:nvPicPr>
                      <p:cNvPr id="15" name="Object 2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1863" y="4221163"/>
                        <a:ext cx="2092325"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30"/>
          <p:cNvGraphicFramePr>
            <a:graphicFrameLocks noChangeAspect="1"/>
          </p:cNvGraphicFramePr>
          <p:nvPr/>
        </p:nvGraphicFramePr>
        <p:xfrm>
          <a:off x="3887788" y="4300538"/>
          <a:ext cx="3921125" cy="1016000"/>
        </p:xfrm>
        <a:graphic>
          <a:graphicData uri="http://schemas.openxmlformats.org/presentationml/2006/ole">
            <mc:AlternateContent xmlns:mc="http://schemas.openxmlformats.org/markup-compatibility/2006">
              <mc:Choice xmlns:v="urn:schemas-microsoft-com:vml" Requires="v">
                <p:oleObj spid="_x0000_s74766" name="公式" r:id="rId7" imgW="2451100" imgH="635000" progId="Equation.3">
                  <p:embed/>
                </p:oleObj>
              </mc:Choice>
              <mc:Fallback>
                <p:oleObj name="公式" r:id="rId7" imgW="2451100" imgH="635000" progId="Equation.3">
                  <p:embed/>
                  <p:pic>
                    <p:nvPicPr>
                      <p:cNvPr id="16" name="Object 3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87788" y="4300538"/>
                        <a:ext cx="39211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31"/>
          <p:cNvGraphicFramePr>
            <a:graphicFrameLocks noChangeAspect="1"/>
          </p:cNvGraphicFramePr>
          <p:nvPr/>
        </p:nvGraphicFramePr>
        <p:xfrm>
          <a:off x="938213" y="5046663"/>
          <a:ext cx="995362" cy="385762"/>
        </p:xfrm>
        <a:graphic>
          <a:graphicData uri="http://schemas.openxmlformats.org/presentationml/2006/ole">
            <mc:AlternateContent xmlns:mc="http://schemas.openxmlformats.org/markup-compatibility/2006">
              <mc:Choice xmlns:v="urn:schemas-microsoft-com:vml" Requires="v">
                <p:oleObj spid="_x0000_s74767" name="公式" r:id="rId9" imgW="622030" imgH="241195" progId="Equation.3">
                  <p:embed/>
                </p:oleObj>
              </mc:Choice>
              <mc:Fallback>
                <p:oleObj name="公式" r:id="rId9" imgW="622030" imgH="241195" progId="Equation.3">
                  <p:embed/>
                  <p:pic>
                    <p:nvPicPr>
                      <p:cNvPr id="17" name="Object 3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38213" y="5046663"/>
                        <a:ext cx="995362"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AutoShape 32"/>
          <p:cNvSpPr>
            <a:spLocks/>
          </p:cNvSpPr>
          <p:nvPr/>
        </p:nvSpPr>
        <p:spPr bwMode="auto">
          <a:xfrm>
            <a:off x="750888" y="4541838"/>
            <a:ext cx="73025" cy="774700"/>
          </a:xfrm>
          <a:prstGeom prst="leftBrace">
            <a:avLst>
              <a:gd name="adj1" fmla="val 88406"/>
              <a:gd name="adj2" fmla="val 50000"/>
            </a:avLst>
          </a:prstGeom>
          <a:noFill/>
          <a:ln w="1905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aphicFrame>
        <p:nvGraphicFramePr>
          <p:cNvPr id="19" name="Object 33"/>
          <p:cNvGraphicFramePr>
            <a:graphicFrameLocks noChangeAspect="1"/>
          </p:cNvGraphicFramePr>
          <p:nvPr/>
        </p:nvGraphicFramePr>
        <p:xfrm>
          <a:off x="92075" y="1749425"/>
          <a:ext cx="4516438" cy="2363788"/>
        </p:xfrm>
        <a:graphic>
          <a:graphicData uri="http://schemas.openxmlformats.org/presentationml/2006/ole">
            <mc:AlternateContent xmlns:mc="http://schemas.openxmlformats.org/markup-compatibility/2006">
              <mc:Choice xmlns:v="urn:schemas-microsoft-com:vml" Requires="v">
                <p:oleObj spid="_x0000_s74768" name="图片" r:id="rId11" imgW="2655930" imgH="1392313" progId="Word.Picture.8">
                  <p:embed/>
                </p:oleObj>
              </mc:Choice>
              <mc:Fallback>
                <p:oleObj name="图片" r:id="rId11" imgW="2655930" imgH="1392313" progId="Word.Picture.8">
                  <p:embed/>
                  <p:pic>
                    <p:nvPicPr>
                      <p:cNvPr id="19" name="Object 3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2075" y="1749425"/>
                        <a:ext cx="4516438" cy="236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 name="Text Box 35"/>
          <p:cNvSpPr txBox="1">
            <a:spLocks noChangeArrowheads="1"/>
          </p:cNvSpPr>
          <p:nvPr/>
        </p:nvSpPr>
        <p:spPr bwMode="auto">
          <a:xfrm>
            <a:off x="750888" y="5713413"/>
            <a:ext cx="44227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FF0000"/>
                </a:solidFill>
                <a:latin typeface="黑体" panose="02010609060101010101" pitchFamily="49" charset="-122"/>
                <a:ea typeface="黑体" panose="02010609060101010101" pitchFamily="49" charset="-122"/>
                <a:sym typeface="Symbol" panose="05050102010706020507" pitchFamily="18" charset="2"/>
              </a:rPr>
              <a:t>输出电阻较小</a:t>
            </a:r>
            <a:endParaRPr kumimoji="1" lang="zh-CN" altLang="en-US" sz="2000" b="1">
              <a:solidFill>
                <a:srgbClr val="FF000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2702554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ox(in)">
                                      <p:cBhvr>
                                        <p:cTn id="7" dur="500"/>
                                        <p:tgtEl>
                                          <p:spTgt spid="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strips(downRight)">
                                      <p:cBhvr>
                                        <p:cTn id="12" dur="500"/>
                                        <p:tgtEl>
                                          <p:spTgt spid="18"/>
                                        </p:tgtEl>
                                      </p:cBhvr>
                                    </p:animEffect>
                                  </p:childTnLst>
                                </p:cTn>
                              </p:par>
                            </p:childTnLst>
                          </p:cTn>
                        </p:par>
                        <p:par>
                          <p:cTn id="13" fill="hold" nodeType="afterGroup">
                            <p:stCondLst>
                              <p:cond delay="500"/>
                            </p:stCondLst>
                            <p:childTnLst>
                              <p:par>
                                <p:cTn id="14" presetID="18" presetClass="entr" presetSubtype="6"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strips(downRight)">
                                      <p:cBhvr>
                                        <p:cTn id="16" dur="500"/>
                                        <p:tgtEl>
                                          <p:spTgt spid="1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6"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strips(downRight)">
                                      <p:cBhvr>
                                        <p:cTn id="21" dur="500"/>
                                        <p:tgtEl>
                                          <p:spTgt spid="17"/>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8" presetClass="entr" presetSubtype="6"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strips(downRight)">
                                      <p:cBhvr>
                                        <p:cTn id="26" dur="500"/>
                                        <p:tgtEl>
                                          <p:spTgt spid="1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6"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strips(downRight)">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utoUpdateAnimBg="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标题 1"/>
          <p:cNvSpPr>
            <a:spLocks noGrp="1"/>
          </p:cNvSpPr>
          <p:nvPr>
            <p:ph type="title"/>
          </p:nvPr>
        </p:nvSpPr>
        <p:spPr>
          <a:xfrm>
            <a:off x="701675" y="71438"/>
            <a:ext cx="7888288" cy="646112"/>
          </a:xfrm>
        </p:spPr>
        <p:txBody>
          <a:bodyPr/>
          <a:lstStyle/>
          <a:p>
            <a:r>
              <a:rPr lang="en-US" altLang="zh-CN"/>
              <a:t>5.5.2  </a:t>
            </a:r>
            <a:r>
              <a:rPr lang="zh-CN" altLang="en-US"/>
              <a:t>共基极放大电路</a:t>
            </a:r>
          </a:p>
        </p:txBody>
      </p:sp>
      <p:sp>
        <p:nvSpPr>
          <p:cNvPr id="86019" name="Text Box 3"/>
          <p:cNvSpPr txBox="1">
            <a:spLocks noChangeArrowheads="1"/>
          </p:cNvSpPr>
          <p:nvPr/>
        </p:nvSpPr>
        <p:spPr bwMode="auto">
          <a:xfrm>
            <a:off x="381000" y="728663"/>
            <a:ext cx="2362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800" b="1">
                <a:solidFill>
                  <a:srgbClr val="CC0000"/>
                </a:solidFill>
                <a:latin typeface="楷体_GB2312" pitchFamily="49" charset="-122"/>
                <a:ea typeface="楷体_GB2312" pitchFamily="49" charset="-122"/>
              </a:rPr>
              <a:t>1.</a:t>
            </a:r>
            <a:r>
              <a:rPr kumimoji="1" lang="zh-CN" altLang="en-US" sz="2800" b="1">
                <a:solidFill>
                  <a:srgbClr val="CC0000"/>
                </a:solidFill>
                <a:latin typeface="楷体_GB2312" pitchFamily="49" charset="-122"/>
                <a:ea typeface="楷体_GB2312" pitchFamily="49" charset="-122"/>
              </a:rPr>
              <a:t>静态工作点</a:t>
            </a:r>
          </a:p>
        </p:txBody>
      </p:sp>
      <p:sp>
        <p:nvSpPr>
          <p:cNvPr id="12" name="Text Box 4"/>
          <p:cNvSpPr txBox="1">
            <a:spLocks noChangeArrowheads="1"/>
          </p:cNvSpPr>
          <p:nvPr/>
        </p:nvSpPr>
        <p:spPr bwMode="auto">
          <a:xfrm>
            <a:off x="452438" y="1236663"/>
            <a:ext cx="4443412"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spcBef>
                <a:spcPct val="50000"/>
              </a:spcBef>
            </a:pPr>
            <a:r>
              <a:rPr kumimoji="1" lang="zh-CN" altLang="en-US" sz="2400" b="1">
                <a:solidFill>
                  <a:srgbClr val="000000"/>
                </a:solidFill>
                <a:latin typeface="楷体_GB2312" pitchFamily="49" charset="-122"/>
                <a:ea typeface="楷体_GB2312" pitchFamily="49" charset="-122"/>
              </a:rPr>
              <a:t>直流通路与射极偏置电路相同</a:t>
            </a:r>
          </a:p>
        </p:txBody>
      </p:sp>
      <p:pic>
        <p:nvPicPr>
          <p:cNvPr id="86021" name="Picture 13" descr="未标题-2 拷贝"/>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2575" y="152400"/>
            <a:ext cx="3386138"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4" descr="45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0763" y="3357563"/>
            <a:ext cx="2478087"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5" name="Object 15"/>
          <p:cNvGraphicFramePr>
            <a:graphicFrameLocks noChangeAspect="1"/>
          </p:cNvGraphicFramePr>
          <p:nvPr/>
        </p:nvGraphicFramePr>
        <p:xfrm>
          <a:off x="949325" y="1916113"/>
          <a:ext cx="2640013" cy="887412"/>
        </p:xfrm>
        <a:graphic>
          <a:graphicData uri="http://schemas.openxmlformats.org/presentationml/2006/ole">
            <mc:AlternateContent xmlns:mc="http://schemas.openxmlformats.org/markup-compatibility/2006">
              <mc:Choice xmlns:v="urn:schemas-microsoft-com:vml" Requires="v">
                <p:oleObj spid="_x0000_s75786" name="公式" r:id="rId5" imgW="1320227" imgH="444307" progId="Equation.3">
                  <p:embed/>
                </p:oleObj>
              </mc:Choice>
              <mc:Fallback>
                <p:oleObj name="公式" r:id="rId5" imgW="1320227" imgH="444307" progId="Equation.3">
                  <p:embed/>
                  <p:pic>
                    <p:nvPicPr>
                      <p:cNvPr id="15" name="Object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9325" y="1916113"/>
                        <a:ext cx="2640013" cy="887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 name="Object 16"/>
          <p:cNvGraphicFramePr>
            <a:graphicFrameLocks noChangeAspect="1"/>
          </p:cNvGraphicFramePr>
          <p:nvPr/>
        </p:nvGraphicFramePr>
        <p:xfrm>
          <a:off x="949325" y="2894013"/>
          <a:ext cx="2995613" cy="912812"/>
        </p:xfrm>
        <a:graphic>
          <a:graphicData uri="http://schemas.openxmlformats.org/presentationml/2006/ole">
            <mc:AlternateContent xmlns:mc="http://schemas.openxmlformats.org/markup-compatibility/2006">
              <mc:Choice xmlns:v="urn:schemas-microsoft-com:vml" Requires="v">
                <p:oleObj spid="_x0000_s75787" name="公式" r:id="rId7" imgW="1498600" imgH="457200" progId="Equation.3">
                  <p:embed/>
                </p:oleObj>
              </mc:Choice>
              <mc:Fallback>
                <p:oleObj name="公式" r:id="rId7" imgW="1498600" imgH="457200" progId="Equation.3">
                  <p:embed/>
                  <p:pic>
                    <p:nvPicPr>
                      <p:cNvPr id="16" name="Object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9325" y="2894013"/>
                        <a:ext cx="2995613" cy="912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 name="Object 17"/>
          <p:cNvGraphicFramePr>
            <a:graphicFrameLocks noChangeAspect="1"/>
          </p:cNvGraphicFramePr>
          <p:nvPr/>
        </p:nvGraphicFramePr>
        <p:xfrm>
          <a:off x="949325" y="3897313"/>
          <a:ext cx="3475038" cy="965200"/>
        </p:xfrm>
        <a:graphic>
          <a:graphicData uri="http://schemas.openxmlformats.org/presentationml/2006/ole">
            <mc:AlternateContent xmlns:mc="http://schemas.openxmlformats.org/markup-compatibility/2006">
              <mc:Choice xmlns:v="urn:schemas-microsoft-com:vml" Requires="v">
                <p:oleObj spid="_x0000_s75788" name="公式" r:id="rId9" imgW="1739900" imgH="482600" progId="Equation.3">
                  <p:embed/>
                </p:oleObj>
              </mc:Choice>
              <mc:Fallback>
                <p:oleObj name="公式" r:id="rId9" imgW="1739900" imgH="482600" progId="Equation.3">
                  <p:embed/>
                  <p:pic>
                    <p:nvPicPr>
                      <p:cNvPr id="17" name="Object 1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49325" y="3897313"/>
                        <a:ext cx="3475038" cy="965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 name="Object 18"/>
          <p:cNvGraphicFramePr>
            <a:graphicFrameLocks noChangeAspect="1"/>
          </p:cNvGraphicFramePr>
          <p:nvPr/>
        </p:nvGraphicFramePr>
        <p:xfrm>
          <a:off x="949325" y="4953000"/>
          <a:ext cx="1366838" cy="890588"/>
        </p:xfrm>
        <a:graphic>
          <a:graphicData uri="http://schemas.openxmlformats.org/presentationml/2006/ole">
            <mc:AlternateContent xmlns:mc="http://schemas.openxmlformats.org/markup-compatibility/2006">
              <mc:Choice xmlns:v="urn:schemas-microsoft-com:vml" Requires="v">
                <p:oleObj spid="_x0000_s75789" name="公式" r:id="rId11" imgW="685502" imgH="444307" progId="Equation.3">
                  <p:embed/>
                </p:oleObj>
              </mc:Choice>
              <mc:Fallback>
                <p:oleObj name="公式" r:id="rId11" imgW="685502" imgH="444307" progId="Equation.3">
                  <p:embed/>
                  <p:pic>
                    <p:nvPicPr>
                      <p:cNvPr id="18" name="Object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49325" y="4953000"/>
                        <a:ext cx="1366838" cy="890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9014625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Right)">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ox(in)">
                                      <p:cBhvr>
                                        <p:cTn id="12" dur="500"/>
                                        <p:tgtEl>
                                          <p:spTgt spid="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strips(downRight)">
                                      <p:cBhvr>
                                        <p:cTn id="17" dur="500"/>
                                        <p:tgtEl>
                                          <p:spTgt spid="1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strips(downRight)">
                                      <p:cBhvr>
                                        <p:cTn id="22" dur="500"/>
                                        <p:tgtEl>
                                          <p:spTgt spid="1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strips(downRight)">
                                      <p:cBhvr>
                                        <p:cTn id="27" dur="500"/>
                                        <p:tgtEl>
                                          <p:spTgt spid="1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strips(downRight)">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标题 1"/>
          <p:cNvSpPr>
            <a:spLocks noGrp="1"/>
          </p:cNvSpPr>
          <p:nvPr>
            <p:ph type="title"/>
          </p:nvPr>
        </p:nvSpPr>
        <p:spPr>
          <a:xfrm>
            <a:off x="701675" y="71438"/>
            <a:ext cx="7888288" cy="646112"/>
          </a:xfrm>
        </p:spPr>
        <p:txBody>
          <a:bodyPr/>
          <a:lstStyle/>
          <a:p>
            <a:r>
              <a:rPr lang="en-US" altLang="zh-CN"/>
              <a:t>5.5.2  </a:t>
            </a:r>
            <a:r>
              <a:rPr lang="zh-CN" altLang="en-US"/>
              <a:t>共基极放大电路</a:t>
            </a:r>
          </a:p>
        </p:txBody>
      </p:sp>
      <p:sp>
        <p:nvSpPr>
          <p:cNvPr id="87043" name="Text Box 2"/>
          <p:cNvSpPr txBox="1">
            <a:spLocks noChangeArrowheads="1"/>
          </p:cNvSpPr>
          <p:nvPr/>
        </p:nvSpPr>
        <p:spPr bwMode="auto">
          <a:xfrm>
            <a:off x="468313" y="714375"/>
            <a:ext cx="2362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800" b="1">
                <a:solidFill>
                  <a:srgbClr val="CC0000"/>
                </a:solidFill>
                <a:latin typeface="楷体_GB2312" pitchFamily="49" charset="-122"/>
                <a:ea typeface="楷体_GB2312" pitchFamily="49" charset="-122"/>
              </a:rPr>
              <a:t>2.</a:t>
            </a:r>
            <a:r>
              <a:rPr kumimoji="1" lang="zh-CN" altLang="en-US" sz="2800" b="1">
                <a:solidFill>
                  <a:srgbClr val="CC0000"/>
                </a:solidFill>
                <a:latin typeface="楷体_GB2312" pitchFamily="49" charset="-122"/>
                <a:ea typeface="楷体_GB2312" pitchFamily="49" charset="-122"/>
              </a:rPr>
              <a:t>动态指标</a:t>
            </a:r>
          </a:p>
        </p:txBody>
      </p:sp>
      <p:grpSp>
        <p:nvGrpSpPr>
          <p:cNvPr id="12" name="Group 23"/>
          <p:cNvGrpSpPr>
            <a:grpSpLocks/>
          </p:cNvGrpSpPr>
          <p:nvPr/>
        </p:nvGrpSpPr>
        <p:grpSpPr bwMode="auto">
          <a:xfrm>
            <a:off x="611188" y="1238250"/>
            <a:ext cx="4248150" cy="2874963"/>
            <a:chOff x="68" y="482"/>
            <a:chExt cx="2676" cy="1811"/>
          </a:xfrm>
        </p:grpSpPr>
        <p:pic>
          <p:nvPicPr>
            <p:cNvPr id="87048" name="Picture 24" descr="未标题-3 拷贝"/>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 y="482"/>
              <a:ext cx="2676" cy="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9" name="Rectangle 25"/>
            <p:cNvSpPr>
              <a:spLocks noChangeArrowheads="1"/>
            </p:cNvSpPr>
            <p:nvPr/>
          </p:nvSpPr>
          <p:spPr bwMode="auto">
            <a:xfrm>
              <a:off x="930" y="2043"/>
              <a:ext cx="80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000" b="1">
                  <a:solidFill>
                    <a:srgbClr val="000000"/>
                  </a:solidFill>
                  <a:latin typeface="Times New Roman" panose="02020603050405020304" pitchFamily="18" charset="0"/>
                  <a:ea typeface="楷体_GB2312" pitchFamily="49" charset="-122"/>
                </a:rPr>
                <a:t>交流通路 </a:t>
              </a:r>
            </a:p>
          </p:txBody>
        </p:sp>
      </p:grpSp>
      <p:pic>
        <p:nvPicPr>
          <p:cNvPr id="15" name="Picture 27" descr="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3325" y="3321050"/>
            <a:ext cx="4464050"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29"/>
          <p:cNvSpPr txBox="1">
            <a:spLocks noChangeArrowheads="1"/>
          </p:cNvSpPr>
          <p:nvPr/>
        </p:nvSpPr>
        <p:spPr bwMode="auto">
          <a:xfrm>
            <a:off x="1503363" y="5157788"/>
            <a:ext cx="21034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spcBef>
                <a:spcPct val="50000"/>
              </a:spcBef>
            </a:pPr>
            <a:r>
              <a:rPr kumimoji="1" lang="zh-CN" altLang="en-US" sz="2000" b="1">
                <a:solidFill>
                  <a:srgbClr val="000000"/>
                </a:solidFill>
                <a:latin typeface="楷体_GB2312" pitchFamily="49" charset="-122"/>
                <a:ea typeface="楷体_GB2312" pitchFamily="49" charset="-122"/>
              </a:rPr>
              <a:t>小信号等效电路</a:t>
            </a:r>
          </a:p>
        </p:txBody>
      </p:sp>
      <p:pic>
        <p:nvPicPr>
          <p:cNvPr id="87047" name="Picture 13" descr="未标题-2 拷贝"/>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2575" y="152400"/>
            <a:ext cx="3386138"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32413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strips(downRight)">
                                      <p:cBhvr>
                                        <p:cTn id="12" dur="500"/>
                                        <p:tgtEl>
                                          <p:spTgt spid="16"/>
                                        </p:tgtEl>
                                      </p:cBhvr>
                                    </p:animEffect>
                                  </p:childTnLst>
                                </p:cTn>
                              </p:par>
                              <p:par>
                                <p:cTn id="13" presetID="22" presetClass="entr" presetSubtype="8"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标题 1"/>
          <p:cNvSpPr>
            <a:spLocks noGrp="1"/>
          </p:cNvSpPr>
          <p:nvPr>
            <p:ph type="title"/>
          </p:nvPr>
        </p:nvSpPr>
        <p:spPr>
          <a:xfrm>
            <a:off x="701675" y="71438"/>
            <a:ext cx="7888288" cy="646112"/>
          </a:xfrm>
        </p:spPr>
        <p:txBody>
          <a:bodyPr/>
          <a:lstStyle/>
          <a:p>
            <a:r>
              <a:rPr lang="en-US" altLang="zh-CN"/>
              <a:t>5.5.2  </a:t>
            </a:r>
            <a:r>
              <a:rPr lang="zh-CN" altLang="en-US"/>
              <a:t>共基极放大电路</a:t>
            </a:r>
          </a:p>
        </p:txBody>
      </p:sp>
      <p:sp>
        <p:nvSpPr>
          <p:cNvPr id="88067" name="Text Box 5"/>
          <p:cNvSpPr txBox="1">
            <a:spLocks noChangeArrowheads="1"/>
          </p:cNvSpPr>
          <p:nvPr/>
        </p:nvSpPr>
        <p:spPr bwMode="auto">
          <a:xfrm>
            <a:off x="468313" y="714375"/>
            <a:ext cx="2362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800" b="1">
                <a:solidFill>
                  <a:srgbClr val="CC0000"/>
                </a:solidFill>
                <a:latin typeface="楷体_GB2312" pitchFamily="49" charset="-122"/>
                <a:ea typeface="楷体_GB2312" pitchFamily="49" charset="-122"/>
              </a:rPr>
              <a:t>2.</a:t>
            </a:r>
            <a:r>
              <a:rPr kumimoji="1" lang="zh-CN" altLang="en-US" sz="2800" b="1">
                <a:solidFill>
                  <a:srgbClr val="CC0000"/>
                </a:solidFill>
                <a:latin typeface="楷体_GB2312" pitchFamily="49" charset="-122"/>
                <a:ea typeface="楷体_GB2312" pitchFamily="49" charset="-122"/>
              </a:rPr>
              <a:t>动态指标</a:t>
            </a:r>
          </a:p>
        </p:txBody>
      </p:sp>
      <p:pic>
        <p:nvPicPr>
          <p:cNvPr id="88068" name="Picture 6" descr="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1175" y="152400"/>
            <a:ext cx="4464050"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7"/>
          <p:cNvSpPr>
            <a:spLocks noChangeArrowheads="1"/>
          </p:cNvSpPr>
          <p:nvPr/>
        </p:nvSpPr>
        <p:spPr bwMode="auto">
          <a:xfrm>
            <a:off x="390525" y="1304925"/>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0000FF"/>
                </a:solidFill>
                <a:latin typeface="楷体_GB2312" pitchFamily="49" charset="-122"/>
                <a:ea typeface="楷体_GB2312" pitchFamily="49" charset="-122"/>
              </a:rPr>
              <a:t>①</a:t>
            </a:r>
            <a:r>
              <a:rPr lang="zh-CN" altLang="en-US" sz="2400" b="1">
                <a:solidFill>
                  <a:srgbClr val="0000FF"/>
                </a:solidFill>
                <a:latin typeface="楷体_GB2312" pitchFamily="49" charset="-122"/>
                <a:ea typeface="楷体_GB2312" pitchFamily="49" charset="-122"/>
              </a:rPr>
              <a:t>电压增益</a:t>
            </a:r>
          </a:p>
        </p:txBody>
      </p:sp>
      <p:sp>
        <p:nvSpPr>
          <p:cNvPr id="21" name="Text Box 8"/>
          <p:cNvSpPr txBox="1">
            <a:spLocks noChangeArrowheads="1"/>
          </p:cNvSpPr>
          <p:nvPr/>
        </p:nvSpPr>
        <p:spPr bwMode="auto">
          <a:xfrm>
            <a:off x="590550" y="2379663"/>
            <a:ext cx="175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楷体_GB2312" pitchFamily="49" charset="-122"/>
                <a:ea typeface="楷体_GB2312" pitchFamily="49" charset="-122"/>
              </a:rPr>
              <a:t>输出回路：</a:t>
            </a:r>
          </a:p>
        </p:txBody>
      </p:sp>
      <p:sp>
        <p:nvSpPr>
          <p:cNvPr id="22" name="Text Box 9"/>
          <p:cNvSpPr txBox="1">
            <a:spLocks noChangeArrowheads="1"/>
          </p:cNvSpPr>
          <p:nvPr/>
        </p:nvSpPr>
        <p:spPr bwMode="auto">
          <a:xfrm>
            <a:off x="590550" y="1830388"/>
            <a:ext cx="175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楷体_GB2312" pitchFamily="49" charset="-122"/>
                <a:ea typeface="楷体_GB2312" pitchFamily="49" charset="-122"/>
              </a:rPr>
              <a:t>输入回路：</a:t>
            </a:r>
          </a:p>
        </p:txBody>
      </p:sp>
      <p:sp>
        <p:nvSpPr>
          <p:cNvPr id="23" name="Text Box 10"/>
          <p:cNvSpPr txBox="1">
            <a:spLocks noChangeArrowheads="1"/>
          </p:cNvSpPr>
          <p:nvPr/>
        </p:nvSpPr>
        <p:spPr bwMode="auto">
          <a:xfrm>
            <a:off x="590550" y="3049588"/>
            <a:ext cx="175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楷体_GB2312" pitchFamily="49" charset="-122"/>
                <a:ea typeface="楷体_GB2312" pitchFamily="49" charset="-122"/>
              </a:rPr>
              <a:t>电压增益：</a:t>
            </a:r>
          </a:p>
        </p:txBody>
      </p:sp>
      <p:graphicFrame>
        <p:nvGraphicFramePr>
          <p:cNvPr id="24" name="Object 11"/>
          <p:cNvGraphicFramePr>
            <a:graphicFrameLocks noChangeAspect="1"/>
          </p:cNvGraphicFramePr>
          <p:nvPr/>
        </p:nvGraphicFramePr>
        <p:xfrm>
          <a:off x="4716463" y="3176588"/>
          <a:ext cx="1504950" cy="411162"/>
        </p:xfrm>
        <a:graphic>
          <a:graphicData uri="http://schemas.openxmlformats.org/presentationml/2006/ole">
            <mc:AlternateContent xmlns:mc="http://schemas.openxmlformats.org/markup-compatibility/2006">
              <mc:Choice xmlns:v="urn:schemas-microsoft-com:vml" Requires="v">
                <p:oleObj spid="_x0000_s76814" name="公式" r:id="rId4" imgW="838200" imgH="228600" progId="Equation.3">
                  <p:embed/>
                </p:oleObj>
              </mc:Choice>
              <mc:Fallback>
                <p:oleObj name="公式" r:id="rId4" imgW="838200" imgH="228600" progId="Equation.3">
                  <p:embed/>
                  <p:pic>
                    <p:nvPicPr>
                      <p:cNvPr id="24" name="Objec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463" y="3176588"/>
                        <a:ext cx="1504950" cy="411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 name="Object 12"/>
          <p:cNvGraphicFramePr>
            <a:graphicFrameLocks noChangeAspect="1"/>
          </p:cNvGraphicFramePr>
          <p:nvPr/>
        </p:nvGraphicFramePr>
        <p:xfrm>
          <a:off x="2236788" y="2408238"/>
          <a:ext cx="1700212" cy="457200"/>
        </p:xfrm>
        <a:graphic>
          <a:graphicData uri="http://schemas.openxmlformats.org/presentationml/2006/ole">
            <mc:AlternateContent xmlns:mc="http://schemas.openxmlformats.org/markup-compatibility/2006">
              <mc:Choice xmlns:v="urn:schemas-microsoft-com:vml" Requires="v">
                <p:oleObj spid="_x0000_s76815" name="公式" r:id="rId6" imgW="850900" imgH="228600" progId="Equation.3">
                  <p:embed/>
                </p:oleObj>
              </mc:Choice>
              <mc:Fallback>
                <p:oleObj name="公式" r:id="rId6" imgW="850900" imgH="228600" progId="Equation.3">
                  <p:embed/>
                  <p:pic>
                    <p:nvPicPr>
                      <p:cNvPr id="25" name="Object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36788" y="2408238"/>
                        <a:ext cx="1700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13"/>
          <p:cNvGraphicFramePr>
            <a:graphicFrameLocks noChangeAspect="1"/>
          </p:cNvGraphicFramePr>
          <p:nvPr/>
        </p:nvGraphicFramePr>
        <p:xfrm>
          <a:off x="2268538" y="1828800"/>
          <a:ext cx="1344612" cy="457200"/>
        </p:xfrm>
        <a:graphic>
          <a:graphicData uri="http://schemas.openxmlformats.org/presentationml/2006/ole">
            <mc:AlternateContent xmlns:mc="http://schemas.openxmlformats.org/markup-compatibility/2006">
              <mc:Choice xmlns:v="urn:schemas-microsoft-com:vml" Requires="v">
                <p:oleObj spid="_x0000_s76816" name="公式" r:id="rId8" imgW="672808" imgH="228501" progId="Equation.3">
                  <p:embed/>
                </p:oleObj>
              </mc:Choice>
              <mc:Fallback>
                <p:oleObj name="公式" r:id="rId8" imgW="672808" imgH="228501" progId="Equation.3">
                  <p:embed/>
                  <p:pic>
                    <p:nvPicPr>
                      <p:cNvPr id="26" name="Object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68538" y="1828800"/>
                        <a:ext cx="13446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14"/>
          <p:cNvGraphicFramePr>
            <a:graphicFrameLocks noChangeAspect="1"/>
          </p:cNvGraphicFramePr>
          <p:nvPr/>
        </p:nvGraphicFramePr>
        <p:xfrm>
          <a:off x="2238375" y="2865438"/>
          <a:ext cx="2081213" cy="887412"/>
        </p:xfrm>
        <a:graphic>
          <a:graphicData uri="http://schemas.openxmlformats.org/presentationml/2006/ole">
            <mc:AlternateContent xmlns:mc="http://schemas.openxmlformats.org/markup-compatibility/2006">
              <mc:Choice xmlns:v="urn:schemas-microsoft-com:vml" Requires="v">
                <p:oleObj spid="_x0000_s76817" name="公式" r:id="rId10" imgW="1040948" imgH="444307" progId="Equation.3">
                  <p:embed/>
                </p:oleObj>
              </mc:Choice>
              <mc:Fallback>
                <p:oleObj name="公式" r:id="rId10" imgW="1040948" imgH="444307" progId="Equation.3">
                  <p:embed/>
                  <p:pic>
                    <p:nvPicPr>
                      <p:cNvPr id="27" name="Object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38375" y="2865438"/>
                        <a:ext cx="2081213"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 name="Rectangle 15"/>
          <p:cNvSpPr>
            <a:spLocks noChangeArrowheads="1"/>
          </p:cNvSpPr>
          <p:nvPr/>
        </p:nvSpPr>
        <p:spPr bwMode="auto">
          <a:xfrm>
            <a:off x="447675" y="3716338"/>
            <a:ext cx="2514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0000FF"/>
                </a:solidFill>
                <a:latin typeface="楷体_GB2312" pitchFamily="49" charset="-122"/>
                <a:ea typeface="楷体_GB2312" pitchFamily="49" charset="-122"/>
              </a:rPr>
              <a:t>② </a:t>
            </a:r>
            <a:r>
              <a:rPr lang="zh-CN" altLang="en-US" sz="2400" b="1">
                <a:solidFill>
                  <a:srgbClr val="0000FF"/>
                </a:solidFill>
                <a:latin typeface="楷体_GB2312" pitchFamily="49" charset="-122"/>
                <a:ea typeface="楷体_GB2312" pitchFamily="49" charset="-122"/>
              </a:rPr>
              <a:t>输入电阻</a:t>
            </a:r>
          </a:p>
        </p:txBody>
      </p:sp>
      <p:graphicFrame>
        <p:nvGraphicFramePr>
          <p:cNvPr id="29" name="Object 25"/>
          <p:cNvGraphicFramePr>
            <a:graphicFrameLocks noChangeAspect="1"/>
          </p:cNvGraphicFramePr>
          <p:nvPr/>
        </p:nvGraphicFramePr>
        <p:xfrm>
          <a:off x="996950" y="4292600"/>
          <a:ext cx="2692400" cy="1778000"/>
        </p:xfrm>
        <a:graphic>
          <a:graphicData uri="http://schemas.openxmlformats.org/presentationml/2006/ole">
            <mc:AlternateContent xmlns:mc="http://schemas.openxmlformats.org/markup-compatibility/2006">
              <mc:Choice xmlns:v="urn:schemas-microsoft-com:vml" Requires="v">
                <p:oleObj spid="_x0000_s76818" name="公式" r:id="rId12" imgW="1346200" imgH="889000" progId="Equation.3">
                  <p:embed/>
                </p:oleObj>
              </mc:Choice>
              <mc:Fallback>
                <p:oleObj name="公式" r:id="rId12" imgW="1346200" imgH="889000" progId="Equation.3">
                  <p:embed/>
                  <p:pic>
                    <p:nvPicPr>
                      <p:cNvPr id="29" name="Object 2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96950" y="4292600"/>
                        <a:ext cx="2692400" cy="177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0" name="Group 26"/>
          <p:cNvGrpSpPr>
            <a:grpSpLocks/>
          </p:cNvGrpSpPr>
          <p:nvPr/>
        </p:nvGrpSpPr>
        <p:grpSpPr bwMode="auto">
          <a:xfrm>
            <a:off x="3613150" y="4135438"/>
            <a:ext cx="5029200" cy="990600"/>
            <a:chOff x="288" y="2544"/>
            <a:chExt cx="3168" cy="624"/>
          </a:xfrm>
        </p:grpSpPr>
        <p:sp>
          <p:nvSpPr>
            <p:cNvPr id="31" name="AutoShape 27" descr="羊皮纸"/>
            <p:cNvSpPr>
              <a:spLocks noChangeArrowheads="1"/>
            </p:cNvSpPr>
            <p:nvPr/>
          </p:nvSpPr>
          <p:spPr bwMode="auto">
            <a:xfrm>
              <a:off x="288" y="2544"/>
              <a:ext cx="3168" cy="624"/>
            </a:xfrm>
            <a:prstGeom prst="roundRect">
              <a:avLst>
                <a:gd name="adj" fmla="val 16667"/>
              </a:avLst>
            </a:prstGeom>
            <a:blipFill dpi="0" rotWithShape="0">
              <a:blip r:embed="rId14"/>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aphicFrame>
          <p:nvGraphicFramePr>
            <p:cNvPr id="88081" name="Object 28"/>
            <p:cNvGraphicFramePr>
              <a:graphicFrameLocks noChangeAspect="1"/>
            </p:cNvGraphicFramePr>
            <p:nvPr/>
          </p:nvGraphicFramePr>
          <p:xfrm>
            <a:off x="352" y="2552"/>
            <a:ext cx="2960" cy="560"/>
          </p:xfrm>
          <a:graphic>
            <a:graphicData uri="http://schemas.openxmlformats.org/presentationml/2006/ole">
              <mc:AlternateContent xmlns:mc="http://schemas.openxmlformats.org/markup-compatibility/2006">
                <mc:Choice xmlns:v="urn:schemas-microsoft-com:vml" Requires="v">
                  <p:oleObj spid="_x0000_s76819" name="公式" r:id="rId15" imgW="2349500" imgH="444500" progId="Equation.3">
                    <p:embed/>
                  </p:oleObj>
                </mc:Choice>
                <mc:Fallback>
                  <p:oleObj name="公式" r:id="rId15" imgW="2349500" imgH="444500" progId="Equation.3">
                    <p:embed/>
                    <p:pic>
                      <p:nvPicPr>
                        <p:cNvPr id="88081" name="Object 2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52" y="2552"/>
                          <a:ext cx="2960" cy="5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extLst>
      <p:ext uri="{BB962C8B-B14F-4D97-AF65-F5344CB8AC3E}">
        <p14:creationId xmlns:p14="http://schemas.microsoft.com/office/powerpoint/2010/main" val="39668206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strips(downRight)">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strips(downRight)">
                                      <p:cBhvr>
                                        <p:cTn id="12" dur="500"/>
                                        <p:tgtEl>
                                          <p:spTgt spid="2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strips(downRight)">
                                      <p:cBhvr>
                                        <p:cTn id="17" dur="500"/>
                                        <p:tgtEl>
                                          <p:spTgt spid="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strips(downRight)">
                                      <p:cBhvr>
                                        <p:cTn id="22" dur="500"/>
                                        <p:tgtEl>
                                          <p:spTgt spid="2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strips(downRight)">
                                      <p:cBhvr>
                                        <p:cTn id="27" dur="500"/>
                                        <p:tgtEl>
                                          <p:spTgt spid="2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strips(downRight)">
                                      <p:cBhvr>
                                        <p:cTn id="32" dur="500"/>
                                        <p:tgtEl>
                                          <p:spTgt spid="2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strips(downRight)">
                                      <p:cBhvr>
                                        <p:cTn id="37" dur="500"/>
                                        <p:tgtEl>
                                          <p:spTgt spid="2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strips(downRight)">
                                      <p:cBhvr>
                                        <p:cTn id="42" dur="500"/>
                                        <p:tgtEl>
                                          <p:spTgt spid="27"/>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strips(downRight)">
                                      <p:cBhvr>
                                        <p:cTn id="47" dur="500"/>
                                        <p:tgtEl>
                                          <p:spTgt spid="2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nodeType="click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strips(downRight)">
                                      <p:cBhvr>
                                        <p:cTn id="52" dur="500"/>
                                        <p:tgtEl>
                                          <p:spTgt spid="29"/>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nodeType="click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strips(downRight)">
                                      <p:cBhvr>
                                        <p:cTn id="5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utoUpdateAnimBg="0"/>
      <p:bldP spid="21" grpId="0" autoUpdateAnimBg="0"/>
      <p:bldP spid="22" grpId="0" autoUpdateAnimBg="0"/>
      <p:bldP spid="23" grpId="0" autoUpdateAnimBg="0"/>
      <p:bldP spid="28"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标题 1"/>
          <p:cNvSpPr>
            <a:spLocks noGrp="1"/>
          </p:cNvSpPr>
          <p:nvPr>
            <p:ph type="title"/>
          </p:nvPr>
        </p:nvSpPr>
        <p:spPr>
          <a:xfrm>
            <a:off x="701675" y="71438"/>
            <a:ext cx="7888288" cy="646112"/>
          </a:xfrm>
        </p:spPr>
        <p:txBody>
          <a:bodyPr/>
          <a:lstStyle/>
          <a:p>
            <a:r>
              <a:rPr lang="en-US" altLang="zh-CN"/>
              <a:t>5.5.2  </a:t>
            </a:r>
            <a:r>
              <a:rPr lang="zh-CN" altLang="en-US"/>
              <a:t>共基极放大电路</a:t>
            </a:r>
          </a:p>
        </p:txBody>
      </p:sp>
      <p:sp>
        <p:nvSpPr>
          <p:cNvPr id="8" name="Text Box 2"/>
          <p:cNvSpPr txBox="1">
            <a:spLocks noChangeArrowheads="1"/>
          </p:cNvSpPr>
          <p:nvPr/>
        </p:nvSpPr>
        <p:spPr bwMode="auto">
          <a:xfrm>
            <a:off x="685800" y="3392488"/>
            <a:ext cx="7862888" cy="822325"/>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a:solidFill>
                  <a:srgbClr val="FF3399"/>
                </a:solidFill>
                <a:latin typeface="楷体_GB2312" pitchFamily="49" charset="-122"/>
                <a:ea typeface="楷体_GB2312" pitchFamily="49" charset="-122"/>
              </a:rPr>
              <a:t>    #</a:t>
            </a:r>
            <a:r>
              <a:rPr kumimoji="1" lang="en-US" altLang="zh-CN" sz="2400" b="1">
                <a:solidFill>
                  <a:srgbClr val="CC0000"/>
                </a:solidFill>
                <a:latin typeface="楷体_GB2312" pitchFamily="49" charset="-122"/>
                <a:ea typeface="楷体_GB2312" pitchFamily="49" charset="-122"/>
              </a:rPr>
              <a:t> </a:t>
            </a:r>
            <a:r>
              <a:rPr kumimoji="1" lang="zh-CN" altLang="en-US" sz="2400" b="1">
                <a:solidFill>
                  <a:srgbClr val="CC0000"/>
                </a:solidFill>
                <a:latin typeface="楷体_GB2312" pitchFamily="49" charset="-122"/>
                <a:ea typeface="楷体_GB2312" pitchFamily="49" charset="-122"/>
              </a:rPr>
              <a:t>共基极电路的输入电阻很小，最适合用来放大何种信号源的信号？</a:t>
            </a:r>
          </a:p>
        </p:txBody>
      </p:sp>
      <p:sp>
        <p:nvSpPr>
          <p:cNvPr id="9" name="Rectangle 4"/>
          <p:cNvSpPr>
            <a:spLocks noChangeArrowheads="1"/>
          </p:cNvSpPr>
          <p:nvPr/>
        </p:nvSpPr>
        <p:spPr bwMode="auto">
          <a:xfrm>
            <a:off x="685800" y="1304925"/>
            <a:ext cx="2514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0000FF"/>
                </a:solidFill>
                <a:latin typeface="楷体_GB2312" pitchFamily="49" charset="-122"/>
                <a:ea typeface="楷体_GB2312" pitchFamily="49" charset="-122"/>
              </a:rPr>
              <a:t>③ </a:t>
            </a:r>
            <a:r>
              <a:rPr lang="zh-CN" altLang="en-US" sz="2400" b="1">
                <a:solidFill>
                  <a:srgbClr val="0000FF"/>
                </a:solidFill>
                <a:latin typeface="楷体_GB2312" pitchFamily="49" charset="-122"/>
                <a:ea typeface="楷体_GB2312" pitchFamily="49" charset="-122"/>
              </a:rPr>
              <a:t>输出电阻</a:t>
            </a:r>
          </a:p>
        </p:txBody>
      </p:sp>
      <p:graphicFrame>
        <p:nvGraphicFramePr>
          <p:cNvPr id="10" name="Object 9"/>
          <p:cNvGraphicFramePr>
            <a:graphicFrameLocks noChangeAspect="1"/>
          </p:cNvGraphicFramePr>
          <p:nvPr/>
        </p:nvGraphicFramePr>
        <p:xfrm>
          <a:off x="1619250" y="1952625"/>
          <a:ext cx="1041400" cy="457200"/>
        </p:xfrm>
        <a:graphic>
          <a:graphicData uri="http://schemas.openxmlformats.org/presentationml/2006/ole">
            <mc:AlternateContent xmlns:mc="http://schemas.openxmlformats.org/markup-compatibility/2006">
              <mc:Choice xmlns:v="urn:schemas-microsoft-com:vml" Requires="v">
                <p:oleObj spid="_x0000_s77828" name="公式" r:id="rId3" imgW="520700" imgH="228600" progId="Equation.3">
                  <p:embed/>
                </p:oleObj>
              </mc:Choice>
              <mc:Fallback>
                <p:oleObj name="公式" r:id="rId3" imgW="520700" imgH="228600" progId="Equation.3">
                  <p:embed/>
                  <p:pic>
                    <p:nvPicPr>
                      <p:cNvPr id="1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0" y="1952625"/>
                        <a:ext cx="10414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9094" name="Text Box 13"/>
          <p:cNvSpPr txBox="1">
            <a:spLocks noChangeArrowheads="1"/>
          </p:cNvSpPr>
          <p:nvPr/>
        </p:nvSpPr>
        <p:spPr bwMode="auto">
          <a:xfrm>
            <a:off x="468313" y="714375"/>
            <a:ext cx="2362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800" b="1">
                <a:solidFill>
                  <a:srgbClr val="CC0000"/>
                </a:solidFill>
                <a:latin typeface="楷体_GB2312" pitchFamily="49" charset="-122"/>
                <a:ea typeface="楷体_GB2312" pitchFamily="49" charset="-122"/>
              </a:rPr>
              <a:t>2.</a:t>
            </a:r>
            <a:r>
              <a:rPr kumimoji="1" lang="zh-CN" altLang="en-US" sz="2800" b="1">
                <a:solidFill>
                  <a:srgbClr val="CC0000"/>
                </a:solidFill>
                <a:latin typeface="楷体_GB2312" pitchFamily="49" charset="-122"/>
                <a:ea typeface="楷体_GB2312" pitchFamily="49" charset="-122"/>
              </a:rPr>
              <a:t>动态指标</a:t>
            </a:r>
          </a:p>
        </p:txBody>
      </p:sp>
      <p:pic>
        <p:nvPicPr>
          <p:cNvPr id="89095" name="Picture 14" descr="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1175" y="152400"/>
            <a:ext cx="4464050"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87357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8" presetClass="entr" presetSubtype="6"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strips(downRight)">
                                      <p:cBhvr>
                                        <p:cTn id="13" dur="500"/>
                                        <p:tgtEl>
                                          <p:spTgt spid="1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5"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linds(vertical)">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标题 1"/>
          <p:cNvSpPr>
            <a:spLocks noGrp="1"/>
          </p:cNvSpPr>
          <p:nvPr>
            <p:ph type="title"/>
          </p:nvPr>
        </p:nvSpPr>
        <p:spPr>
          <a:xfrm>
            <a:off x="701675" y="71438"/>
            <a:ext cx="7888288" cy="646112"/>
          </a:xfrm>
        </p:spPr>
        <p:txBody>
          <a:bodyPr/>
          <a:lstStyle/>
          <a:p>
            <a:r>
              <a:rPr lang="en-US" altLang="zh-CN"/>
              <a:t>4.5.2  </a:t>
            </a:r>
            <a:r>
              <a:rPr lang="zh-CN" altLang="en-US"/>
              <a:t>共栅极放大电路</a:t>
            </a:r>
          </a:p>
        </p:txBody>
      </p:sp>
      <p:graphicFrame>
        <p:nvGraphicFramePr>
          <p:cNvPr id="95235" name="Object 18"/>
          <p:cNvGraphicFramePr>
            <a:graphicFrameLocks noChangeAspect="1"/>
          </p:cNvGraphicFramePr>
          <p:nvPr/>
        </p:nvGraphicFramePr>
        <p:xfrm>
          <a:off x="4284663" y="800100"/>
          <a:ext cx="4700587" cy="2212975"/>
        </p:xfrm>
        <a:graphic>
          <a:graphicData uri="http://schemas.openxmlformats.org/presentationml/2006/ole">
            <mc:AlternateContent xmlns:mc="http://schemas.openxmlformats.org/markup-compatibility/2006">
              <mc:Choice xmlns:v="urn:schemas-microsoft-com:vml" Requires="v">
                <p:oleObj spid="_x0000_s78860" name="图片" r:id="rId3" imgW="2608432" imgH="1230081" progId="Word.Picture.8">
                  <p:embed/>
                </p:oleObj>
              </mc:Choice>
              <mc:Fallback>
                <p:oleObj name="图片" r:id="rId3" imgW="2608432" imgH="1230081" progId="Word.Picture.8">
                  <p:embed/>
                  <p:pic>
                    <p:nvPicPr>
                      <p:cNvPr id="95235" name="Object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800100"/>
                        <a:ext cx="4700587"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Rectangle 8"/>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1.  </a:t>
            </a:r>
            <a:r>
              <a:rPr lang="zh-CN" altLang="en-US" sz="2400" b="1">
                <a:solidFill>
                  <a:srgbClr val="000000"/>
                </a:solidFill>
                <a:latin typeface="Times New Roman" panose="02020603050405020304" pitchFamily="18" charset="0"/>
                <a:ea typeface="楷体_GB2312" pitchFamily="49" charset="-122"/>
              </a:rPr>
              <a:t>静态分析</a:t>
            </a:r>
          </a:p>
        </p:txBody>
      </p:sp>
      <p:sp>
        <p:nvSpPr>
          <p:cNvPr id="18" name="Rectangle 9"/>
          <p:cNvSpPr>
            <a:spLocks noChangeArrowheads="1"/>
          </p:cNvSpPr>
          <p:nvPr/>
        </p:nvSpPr>
        <p:spPr bwMode="auto">
          <a:xfrm>
            <a:off x="609600" y="1209675"/>
            <a:ext cx="3817938"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根据直流通路有</a:t>
            </a:r>
          </a:p>
        </p:txBody>
      </p:sp>
      <p:graphicFrame>
        <p:nvGraphicFramePr>
          <p:cNvPr id="19" name="Object 11"/>
          <p:cNvGraphicFramePr>
            <a:graphicFrameLocks noChangeAspect="1"/>
          </p:cNvGraphicFramePr>
          <p:nvPr/>
        </p:nvGraphicFramePr>
        <p:xfrm>
          <a:off x="1116013" y="1843088"/>
          <a:ext cx="936625" cy="433387"/>
        </p:xfrm>
        <a:graphic>
          <a:graphicData uri="http://schemas.openxmlformats.org/presentationml/2006/ole">
            <mc:AlternateContent xmlns:mc="http://schemas.openxmlformats.org/markup-compatibility/2006">
              <mc:Choice xmlns:v="urn:schemas-microsoft-com:vml" Requires="v">
                <p:oleObj spid="_x0000_s78861" name="公式" r:id="rId5" imgW="520474" imgH="241195" progId="Equation.3">
                  <p:embed/>
                </p:oleObj>
              </mc:Choice>
              <mc:Fallback>
                <p:oleObj name="公式" r:id="rId5" imgW="520474" imgH="241195" progId="Equation.3">
                  <p:embed/>
                  <p:pic>
                    <p:nvPicPr>
                      <p:cNvPr id="19"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6013" y="1843088"/>
                        <a:ext cx="936625"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3"/>
          <p:cNvGraphicFramePr>
            <a:graphicFrameLocks noChangeAspect="1"/>
          </p:cNvGraphicFramePr>
          <p:nvPr/>
        </p:nvGraphicFramePr>
        <p:xfrm>
          <a:off x="2817813" y="3581400"/>
          <a:ext cx="2011362" cy="433388"/>
        </p:xfrm>
        <a:graphic>
          <a:graphicData uri="http://schemas.openxmlformats.org/presentationml/2006/ole">
            <mc:AlternateContent xmlns:mc="http://schemas.openxmlformats.org/markup-compatibility/2006">
              <mc:Choice xmlns:v="urn:schemas-microsoft-com:vml" Requires="v">
                <p:oleObj spid="_x0000_s78862" name="公式" r:id="rId7" imgW="1117600" imgH="241300" progId="Equation.3">
                  <p:embed/>
                </p:oleObj>
              </mc:Choice>
              <mc:Fallback>
                <p:oleObj name="公式" r:id="rId7" imgW="1117600" imgH="241300" progId="Equation.3">
                  <p:embed/>
                  <p:pic>
                    <p:nvPicPr>
                      <p:cNvPr id="20" name="Object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17813" y="3581400"/>
                        <a:ext cx="2011362"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nvGraphicFramePr>
        <p:xfrm>
          <a:off x="5543550" y="3438525"/>
          <a:ext cx="2659063" cy="1905000"/>
        </p:xfrm>
        <a:graphic>
          <a:graphicData uri="http://schemas.openxmlformats.org/presentationml/2006/ole">
            <mc:AlternateContent xmlns:mc="http://schemas.openxmlformats.org/markup-compatibility/2006">
              <mc:Choice xmlns:v="urn:schemas-microsoft-com:vml" Requires="v">
                <p:oleObj spid="_x0000_s78863" name="图片" r:id="rId9" imgW="1475317" imgH="1058475" progId="Word.Picture.8">
                  <p:embed/>
                </p:oleObj>
              </mc:Choice>
              <mc:Fallback>
                <p:oleObj name="图片" r:id="rId9" imgW="1475317" imgH="1058475" progId="Word.Picture.8">
                  <p:embed/>
                  <p:pic>
                    <p:nvPicPr>
                      <p:cNvPr id="21" name="Object 2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43550" y="3438525"/>
                        <a:ext cx="265906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2"/>
          <p:cNvGraphicFramePr>
            <a:graphicFrameLocks noChangeAspect="1"/>
          </p:cNvGraphicFramePr>
          <p:nvPr/>
        </p:nvGraphicFramePr>
        <p:xfrm>
          <a:off x="1196975" y="2349500"/>
          <a:ext cx="2582863" cy="457200"/>
        </p:xfrm>
        <a:graphic>
          <a:graphicData uri="http://schemas.openxmlformats.org/presentationml/2006/ole">
            <mc:AlternateContent xmlns:mc="http://schemas.openxmlformats.org/markup-compatibility/2006">
              <mc:Choice xmlns:v="urn:schemas-microsoft-com:vml" Requires="v">
                <p:oleObj spid="_x0000_s78864" name="公式" r:id="rId11" imgW="1435100" imgH="254000" progId="Equation.3">
                  <p:embed/>
                </p:oleObj>
              </mc:Choice>
              <mc:Fallback>
                <p:oleObj name="公式" r:id="rId11" imgW="1435100" imgH="254000" progId="Equation.3">
                  <p:embed/>
                  <p:pic>
                    <p:nvPicPr>
                      <p:cNvPr id="22" name="Object 2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96975" y="2349500"/>
                        <a:ext cx="25828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 name="Rectangle 23"/>
          <p:cNvSpPr>
            <a:spLocks noChangeArrowheads="1"/>
          </p:cNvSpPr>
          <p:nvPr/>
        </p:nvSpPr>
        <p:spPr bwMode="auto">
          <a:xfrm>
            <a:off x="620713" y="2254250"/>
            <a:ext cx="1028700"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由</a:t>
            </a:r>
          </a:p>
        </p:txBody>
      </p:sp>
      <p:sp>
        <p:nvSpPr>
          <p:cNvPr id="24" name="Rectangle 25"/>
          <p:cNvSpPr>
            <a:spLocks noChangeArrowheads="1"/>
          </p:cNvSpPr>
          <p:nvPr/>
        </p:nvSpPr>
        <p:spPr bwMode="auto">
          <a:xfrm>
            <a:off x="620713" y="2917825"/>
            <a:ext cx="1863725"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Times New Roman" panose="02020603050405020304" pitchFamily="18" charset="0"/>
                <a:ea typeface="楷体_GB2312" pitchFamily="49" charset="-122"/>
              </a:rPr>
              <a:t>可得  </a:t>
            </a:r>
            <a:r>
              <a:rPr lang="en-US" altLang="zh-CN" sz="2200" b="1" i="1">
                <a:solidFill>
                  <a:srgbClr val="000000"/>
                </a:solidFill>
                <a:latin typeface="Times New Roman" panose="0202060305040502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GSQ</a:t>
            </a:r>
          </a:p>
        </p:txBody>
      </p:sp>
      <p:sp>
        <p:nvSpPr>
          <p:cNvPr id="25" name="Rectangle 26"/>
          <p:cNvSpPr>
            <a:spLocks noChangeArrowheads="1"/>
          </p:cNvSpPr>
          <p:nvPr/>
        </p:nvSpPr>
        <p:spPr bwMode="auto">
          <a:xfrm>
            <a:off x="620713" y="3463925"/>
            <a:ext cx="3195637"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Times New Roman" panose="02020603050405020304" pitchFamily="18" charset="0"/>
                <a:ea typeface="楷体_GB2312" pitchFamily="49" charset="-122"/>
              </a:rPr>
              <a:t>又  </a:t>
            </a:r>
            <a:r>
              <a:rPr lang="en-US" altLang="zh-CN" sz="2200" b="1" i="1">
                <a:solidFill>
                  <a:srgbClr val="000000"/>
                </a:solidFill>
                <a:latin typeface="Times New Roman" panose="0202060305040502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S</a:t>
            </a:r>
            <a:r>
              <a:rPr lang="en-US" altLang="zh-CN" sz="2200" b="1">
                <a:solidFill>
                  <a:srgbClr val="000000"/>
                </a:solidFill>
                <a:latin typeface="Times New Roman" panose="02020603050405020304" pitchFamily="18" charset="0"/>
                <a:ea typeface="楷体_GB2312" pitchFamily="49" charset="-122"/>
              </a:rPr>
              <a:t> = </a:t>
            </a:r>
            <a:r>
              <a:rPr lang="en-US" altLang="zh-CN" sz="2200" b="1">
                <a:solidFill>
                  <a:srgbClr val="000000"/>
                </a:solidFill>
                <a:latin typeface="楷体_GB2312" pitchFamily="49" charset="-122"/>
                <a:ea typeface="楷体_GB2312" pitchFamily="49" charset="-122"/>
              </a:rPr>
              <a:t>-</a:t>
            </a:r>
            <a:r>
              <a:rPr lang="en-US" altLang="zh-CN" sz="2200" b="1" i="1">
                <a:solidFill>
                  <a:srgbClr val="000000"/>
                </a:solidFill>
                <a:latin typeface="Times New Roman" panose="0202060305040502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GSQ</a:t>
            </a:r>
          </a:p>
        </p:txBody>
      </p:sp>
      <p:sp>
        <p:nvSpPr>
          <p:cNvPr id="26" name="Rectangle 27"/>
          <p:cNvSpPr>
            <a:spLocks noChangeArrowheads="1"/>
          </p:cNvSpPr>
          <p:nvPr/>
        </p:nvSpPr>
        <p:spPr bwMode="auto">
          <a:xfrm>
            <a:off x="620713" y="4149725"/>
            <a:ext cx="1863725"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Times New Roman" panose="02020603050405020304" pitchFamily="18" charset="0"/>
                <a:ea typeface="楷体_GB2312" pitchFamily="49" charset="-122"/>
              </a:rPr>
              <a:t>所以</a:t>
            </a:r>
            <a:endParaRPr lang="zh-CN" altLang="en-US" sz="2200" b="1" baseline="-25000">
              <a:solidFill>
                <a:srgbClr val="000000"/>
              </a:solidFill>
              <a:latin typeface="Times New Roman" panose="02020603050405020304" pitchFamily="18" charset="0"/>
              <a:ea typeface="楷体_GB2312" pitchFamily="49" charset="-122"/>
            </a:endParaRPr>
          </a:p>
        </p:txBody>
      </p:sp>
      <p:sp>
        <p:nvSpPr>
          <p:cNvPr id="27" name="Rectangle 28"/>
          <p:cNvSpPr>
            <a:spLocks noChangeArrowheads="1"/>
          </p:cNvSpPr>
          <p:nvPr/>
        </p:nvSpPr>
        <p:spPr bwMode="auto">
          <a:xfrm>
            <a:off x="1438275" y="4127500"/>
            <a:ext cx="3817938" cy="1030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5000"/>
              </a:lnSpc>
              <a:spcBef>
                <a:spcPct val="10000"/>
              </a:spcBef>
              <a:buClr>
                <a:srgbClr val="CC0000"/>
              </a:buClr>
              <a:buFont typeface="Wingdings" panose="05000000000000000000" pitchFamily="2" charset="2"/>
              <a:buNone/>
            </a:pPr>
            <a:r>
              <a:rPr lang="en-US" altLang="zh-CN" sz="2200" b="1" i="1">
                <a:solidFill>
                  <a:srgbClr val="000000"/>
                </a:solidFill>
                <a:latin typeface="Times New Roman" panose="0202060305040502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DSQ</a:t>
            </a:r>
            <a:r>
              <a:rPr lang="en-US" altLang="zh-CN" sz="2200" b="1">
                <a:solidFill>
                  <a:srgbClr val="000000"/>
                </a:solidFill>
                <a:latin typeface="Times New Roman" panose="02020603050405020304" pitchFamily="18" charset="0"/>
                <a:ea typeface="楷体_GB2312" pitchFamily="49" charset="-122"/>
              </a:rPr>
              <a:t> = </a:t>
            </a:r>
            <a:r>
              <a:rPr lang="en-US" altLang="zh-CN" sz="2200" b="1" i="1">
                <a:solidFill>
                  <a:srgbClr val="000000"/>
                </a:solidFill>
                <a:latin typeface="Times New Roman" panose="0202060305040502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D</a:t>
            </a:r>
            <a:r>
              <a:rPr lang="en-US" altLang="zh-CN" sz="2200" b="1">
                <a:solidFill>
                  <a:srgbClr val="000000"/>
                </a:solidFill>
                <a:latin typeface="Times New Roman" panose="02020603050405020304" pitchFamily="18" charset="0"/>
                <a:ea typeface="楷体_GB2312" pitchFamily="49" charset="-122"/>
              </a:rPr>
              <a:t> </a:t>
            </a:r>
            <a:r>
              <a:rPr lang="en-US" altLang="zh-CN" sz="2200" b="1">
                <a:solidFill>
                  <a:srgbClr val="000000"/>
                </a:solidFill>
                <a:latin typeface="楷体_GB2312" pitchFamily="49" charset="-122"/>
                <a:ea typeface="楷体_GB2312" pitchFamily="49" charset="-122"/>
              </a:rPr>
              <a:t>- </a:t>
            </a:r>
            <a:r>
              <a:rPr lang="en-US" altLang="zh-CN" sz="2200" b="1" i="1">
                <a:solidFill>
                  <a:srgbClr val="000000"/>
                </a:solidFill>
                <a:latin typeface="Times New Roman" panose="0202060305040502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S </a:t>
            </a:r>
          </a:p>
          <a:p>
            <a:pPr>
              <a:lnSpc>
                <a:spcPct val="135000"/>
              </a:lnSpc>
              <a:spcBef>
                <a:spcPct val="10000"/>
              </a:spcBef>
              <a:buClr>
                <a:srgbClr val="CC0000"/>
              </a:buClr>
              <a:buFont typeface="Wingdings" panose="05000000000000000000" pitchFamily="2" charset="2"/>
              <a:buNone/>
            </a:pPr>
            <a:r>
              <a:rPr lang="en-US" altLang="zh-CN" sz="2200" b="1" baseline="-25000">
                <a:solidFill>
                  <a:srgbClr val="000000"/>
                </a:solidFill>
                <a:latin typeface="Times New Roman" panose="02020603050405020304" pitchFamily="18" charset="0"/>
                <a:ea typeface="楷体_GB2312" pitchFamily="49" charset="-122"/>
              </a:rPr>
              <a:t>              </a:t>
            </a:r>
            <a:r>
              <a:rPr lang="en-US" altLang="zh-CN" sz="2200" b="1">
                <a:solidFill>
                  <a:srgbClr val="000000"/>
                </a:solidFill>
                <a:latin typeface="Times New Roman" panose="02020603050405020304" pitchFamily="18" charset="0"/>
                <a:ea typeface="楷体_GB2312" pitchFamily="49" charset="-122"/>
              </a:rPr>
              <a:t>= </a:t>
            </a:r>
            <a:r>
              <a:rPr lang="en-US" altLang="zh-CN" sz="2200" b="1" i="1">
                <a:solidFill>
                  <a:srgbClr val="000000"/>
                </a:solidFill>
                <a:latin typeface="Times New Roman" panose="0202060305040502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DD</a:t>
            </a:r>
            <a:r>
              <a:rPr lang="en-US" altLang="zh-CN" sz="2200" b="1">
                <a:solidFill>
                  <a:srgbClr val="000000"/>
                </a:solidFill>
                <a:latin typeface="Times New Roman" panose="02020603050405020304" pitchFamily="18" charset="0"/>
                <a:ea typeface="楷体_GB2312" pitchFamily="49" charset="-122"/>
              </a:rPr>
              <a:t> </a:t>
            </a:r>
            <a:r>
              <a:rPr lang="en-US" altLang="zh-CN" sz="2200" b="1">
                <a:solidFill>
                  <a:srgbClr val="000000"/>
                </a:solidFill>
                <a:latin typeface="楷体_GB2312" pitchFamily="49" charset="-122"/>
                <a:ea typeface="楷体_GB2312" pitchFamily="49" charset="-122"/>
              </a:rPr>
              <a:t>-</a:t>
            </a:r>
            <a:r>
              <a:rPr lang="en-US" altLang="zh-CN" sz="2200" b="1" i="1">
                <a:solidFill>
                  <a:srgbClr val="000000"/>
                </a:solidFill>
                <a:latin typeface="Times New Roman" panose="02020603050405020304" pitchFamily="18" charset="0"/>
                <a:ea typeface="楷体_GB2312" pitchFamily="49" charset="-122"/>
              </a:rPr>
              <a:t>I</a:t>
            </a:r>
            <a:r>
              <a:rPr lang="en-US" altLang="zh-CN" sz="2200" b="1" baseline="-25000">
                <a:solidFill>
                  <a:srgbClr val="000000"/>
                </a:solidFill>
                <a:latin typeface="Times New Roman" panose="02020603050405020304" pitchFamily="18" charset="0"/>
                <a:ea typeface="楷体_GB2312" pitchFamily="49" charset="-122"/>
              </a:rPr>
              <a:t>DQ </a:t>
            </a:r>
            <a:r>
              <a:rPr lang="en-US" altLang="zh-CN" sz="2200" b="1" i="1">
                <a:solidFill>
                  <a:srgbClr val="000000"/>
                </a:solidFill>
                <a:latin typeface="Times New Roman" panose="02020603050405020304" pitchFamily="18" charset="0"/>
                <a:ea typeface="楷体_GB2312" pitchFamily="49" charset="-122"/>
              </a:rPr>
              <a:t>R</a:t>
            </a:r>
            <a:r>
              <a:rPr lang="en-US" altLang="zh-CN" sz="2200" b="1" baseline="-25000">
                <a:solidFill>
                  <a:srgbClr val="000000"/>
                </a:solidFill>
                <a:latin typeface="Times New Roman" panose="02020603050405020304" pitchFamily="18" charset="0"/>
                <a:ea typeface="楷体_GB2312" pitchFamily="49" charset="-122"/>
              </a:rPr>
              <a:t>d</a:t>
            </a:r>
            <a:r>
              <a:rPr lang="en-US" altLang="zh-CN" sz="2200" b="1">
                <a:solidFill>
                  <a:srgbClr val="000000"/>
                </a:solidFill>
                <a:latin typeface="Times New Roman" panose="02020603050405020304" pitchFamily="18" charset="0"/>
                <a:ea typeface="楷体_GB2312" pitchFamily="49" charset="-122"/>
              </a:rPr>
              <a:t> </a:t>
            </a:r>
            <a:r>
              <a:rPr lang="en-US" altLang="zh-CN" sz="2200" b="1">
                <a:solidFill>
                  <a:srgbClr val="000000"/>
                </a:solidFill>
                <a:latin typeface="楷体_GB2312" pitchFamily="49" charset="-122"/>
                <a:ea typeface="楷体_GB2312" pitchFamily="49" charset="-122"/>
              </a:rPr>
              <a:t>+ </a:t>
            </a:r>
            <a:r>
              <a:rPr lang="en-US" altLang="zh-CN" sz="2200" b="1" i="1">
                <a:solidFill>
                  <a:srgbClr val="000000"/>
                </a:solidFill>
                <a:latin typeface="Times New Roman" panose="0202060305040502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GSQ</a:t>
            </a:r>
          </a:p>
        </p:txBody>
      </p:sp>
      <p:sp>
        <p:nvSpPr>
          <p:cNvPr id="28" name="Rectangle 29"/>
          <p:cNvSpPr>
            <a:spLocks noChangeArrowheads="1"/>
          </p:cNvSpPr>
          <p:nvPr/>
        </p:nvSpPr>
        <p:spPr bwMode="auto">
          <a:xfrm>
            <a:off x="933450" y="5343525"/>
            <a:ext cx="3817938"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需验证是否工作在饱和区</a:t>
            </a:r>
          </a:p>
        </p:txBody>
      </p:sp>
    </p:spTree>
    <p:extLst>
      <p:ext uri="{BB962C8B-B14F-4D97-AF65-F5344CB8AC3E}">
        <p14:creationId xmlns:p14="http://schemas.microsoft.com/office/powerpoint/2010/main" val="36917937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trips(downRight)">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strips(downRight)">
                                      <p:cBhvr>
                                        <p:cTn id="12" dur="500"/>
                                        <p:tgtEl>
                                          <p:spTgt spid="1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ox(in)">
                                      <p:cBhvr>
                                        <p:cTn id="17" dur="500"/>
                                        <p:tgtEl>
                                          <p:spTgt spid="2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strips(downRight)">
                                      <p:cBhvr>
                                        <p:cTn id="22" dur="500"/>
                                        <p:tgtEl>
                                          <p:spTgt spid="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23">
                                            <p:txEl>
                                              <p:pRg st="0" end="0"/>
                                            </p:txEl>
                                          </p:spTgt>
                                        </p:tgtEl>
                                        <p:attrNameLst>
                                          <p:attrName>style.visibility</p:attrName>
                                        </p:attrNameLst>
                                      </p:cBhvr>
                                      <p:to>
                                        <p:strVal val="visible"/>
                                      </p:to>
                                    </p:set>
                                    <p:animEffect transition="in" filter="strips(downRight)">
                                      <p:cBhvr>
                                        <p:cTn id="27" dur="500"/>
                                        <p:tgtEl>
                                          <p:spTgt spid="23">
                                            <p:txEl>
                                              <p:pRg st="0" end="0"/>
                                            </p:txEl>
                                          </p:spTgt>
                                        </p:tgtEl>
                                      </p:cBhvr>
                                    </p:animEffect>
                                  </p:childTnLst>
                                </p:cTn>
                              </p:par>
                            </p:childTnLst>
                          </p:cTn>
                        </p:par>
                        <p:par>
                          <p:cTn id="28" fill="hold" nodeType="afterGroup">
                            <p:stCondLst>
                              <p:cond delay="500"/>
                            </p:stCondLst>
                            <p:childTnLst>
                              <p:par>
                                <p:cTn id="29" presetID="18" presetClass="entr" presetSubtype="6"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strips(downRight)">
                                      <p:cBhvr>
                                        <p:cTn id="31" dur="500"/>
                                        <p:tgtEl>
                                          <p:spTgt spid="2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8" presetClass="entr" presetSubtype="6" fill="hold" grpId="0" nodeType="clickEffect">
                                  <p:stCondLst>
                                    <p:cond delay="0"/>
                                  </p:stCondLst>
                                  <p:childTnLst>
                                    <p:set>
                                      <p:cBhvr>
                                        <p:cTn id="35" dur="1" fill="hold">
                                          <p:stCondLst>
                                            <p:cond delay="0"/>
                                          </p:stCondLst>
                                        </p:cTn>
                                        <p:tgtEl>
                                          <p:spTgt spid="24">
                                            <p:txEl>
                                              <p:pRg st="0" end="0"/>
                                            </p:txEl>
                                          </p:spTgt>
                                        </p:tgtEl>
                                        <p:attrNameLst>
                                          <p:attrName>style.visibility</p:attrName>
                                        </p:attrNameLst>
                                      </p:cBhvr>
                                      <p:to>
                                        <p:strVal val="visible"/>
                                      </p:to>
                                    </p:set>
                                    <p:animEffect transition="in" filter="strips(downRight)">
                                      <p:cBhvr>
                                        <p:cTn id="36" dur="500"/>
                                        <p:tgtEl>
                                          <p:spTgt spid="24">
                                            <p:txEl>
                                              <p:pRg st="0" end="0"/>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8" presetClass="entr" presetSubtype="6" fill="hold" grpId="0" nodeType="clickEffect">
                                  <p:stCondLst>
                                    <p:cond delay="0"/>
                                  </p:stCondLst>
                                  <p:childTnLst>
                                    <p:set>
                                      <p:cBhvr>
                                        <p:cTn id="40" dur="1" fill="hold">
                                          <p:stCondLst>
                                            <p:cond delay="0"/>
                                          </p:stCondLst>
                                        </p:cTn>
                                        <p:tgtEl>
                                          <p:spTgt spid="25">
                                            <p:txEl>
                                              <p:pRg st="0" end="0"/>
                                            </p:txEl>
                                          </p:spTgt>
                                        </p:tgtEl>
                                        <p:attrNameLst>
                                          <p:attrName>style.visibility</p:attrName>
                                        </p:attrNameLst>
                                      </p:cBhvr>
                                      <p:to>
                                        <p:strVal val="visible"/>
                                      </p:to>
                                    </p:set>
                                    <p:animEffect transition="in" filter="strips(downRight)">
                                      <p:cBhvr>
                                        <p:cTn id="41" dur="500"/>
                                        <p:tgtEl>
                                          <p:spTgt spid="25">
                                            <p:txEl>
                                              <p:pRg st="0" end="0"/>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8" presetClass="entr" presetSubtype="6" fill="hold"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strips(downRight)">
                                      <p:cBhvr>
                                        <p:cTn id="46" dur="500"/>
                                        <p:tgtEl>
                                          <p:spTgt spid="20"/>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8" presetClass="entr" presetSubtype="6" fill="hold" grpId="0" nodeType="clickEffect">
                                  <p:stCondLst>
                                    <p:cond delay="0"/>
                                  </p:stCondLst>
                                  <p:childTnLst>
                                    <p:set>
                                      <p:cBhvr>
                                        <p:cTn id="50" dur="1" fill="hold">
                                          <p:stCondLst>
                                            <p:cond delay="0"/>
                                          </p:stCondLst>
                                        </p:cTn>
                                        <p:tgtEl>
                                          <p:spTgt spid="26">
                                            <p:txEl>
                                              <p:pRg st="0" end="0"/>
                                            </p:txEl>
                                          </p:spTgt>
                                        </p:tgtEl>
                                        <p:attrNameLst>
                                          <p:attrName>style.visibility</p:attrName>
                                        </p:attrNameLst>
                                      </p:cBhvr>
                                      <p:to>
                                        <p:strVal val="visible"/>
                                      </p:to>
                                    </p:set>
                                    <p:animEffect transition="in" filter="strips(downRight)">
                                      <p:cBhvr>
                                        <p:cTn id="51" dur="500"/>
                                        <p:tgtEl>
                                          <p:spTgt spid="26">
                                            <p:txEl>
                                              <p:pRg st="0" end="0"/>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8" presetClass="entr" presetSubtype="6" fill="hold" grpId="0" nodeType="clickEffect">
                                  <p:stCondLst>
                                    <p:cond delay="0"/>
                                  </p:stCondLst>
                                  <p:childTnLst>
                                    <p:set>
                                      <p:cBhvr>
                                        <p:cTn id="55" dur="1" fill="hold">
                                          <p:stCondLst>
                                            <p:cond delay="0"/>
                                          </p:stCondLst>
                                        </p:cTn>
                                        <p:tgtEl>
                                          <p:spTgt spid="27">
                                            <p:txEl>
                                              <p:pRg st="0" end="0"/>
                                            </p:txEl>
                                          </p:spTgt>
                                        </p:tgtEl>
                                        <p:attrNameLst>
                                          <p:attrName>style.visibility</p:attrName>
                                        </p:attrNameLst>
                                      </p:cBhvr>
                                      <p:to>
                                        <p:strVal val="visible"/>
                                      </p:to>
                                    </p:set>
                                    <p:animEffect transition="in" filter="strips(downRight)">
                                      <p:cBhvr>
                                        <p:cTn id="56" dur="500"/>
                                        <p:tgtEl>
                                          <p:spTgt spid="27">
                                            <p:txEl>
                                              <p:pRg st="0" end="0"/>
                                            </p:txEl>
                                          </p:spTgt>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8" presetClass="entr" presetSubtype="6" fill="hold" grpId="0" nodeType="clickEffect">
                                  <p:stCondLst>
                                    <p:cond delay="0"/>
                                  </p:stCondLst>
                                  <p:childTnLst>
                                    <p:set>
                                      <p:cBhvr>
                                        <p:cTn id="60" dur="1" fill="hold">
                                          <p:stCondLst>
                                            <p:cond delay="0"/>
                                          </p:stCondLst>
                                        </p:cTn>
                                        <p:tgtEl>
                                          <p:spTgt spid="27">
                                            <p:txEl>
                                              <p:pRg st="1" end="1"/>
                                            </p:txEl>
                                          </p:spTgt>
                                        </p:tgtEl>
                                        <p:attrNameLst>
                                          <p:attrName>style.visibility</p:attrName>
                                        </p:attrNameLst>
                                      </p:cBhvr>
                                      <p:to>
                                        <p:strVal val="visible"/>
                                      </p:to>
                                    </p:set>
                                    <p:animEffect transition="in" filter="strips(downRight)">
                                      <p:cBhvr>
                                        <p:cTn id="61" dur="500"/>
                                        <p:tgtEl>
                                          <p:spTgt spid="27">
                                            <p:txEl>
                                              <p:pRg st="1" end="1"/>
                                            </p:txEl>
                                          </p:spTgt>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28">
                                            <p:txEl>
                                              <p:pRg st="0" end="0"/>
                                            </p:txEl>
                                          </p:spTgt>
                                        </p:tgtEl>
                                        <p:attrNameLst>
                                          <p:attrName>style.visibility</p:attrName>
                                        </p:attrNameLst>
                                      </p:cBhvr>
                                      <p:to>
                                        <p:strVal val="visible"/>
                                      </p:to>
                                    </p:set>
                                    <p:animEffect transition="in" filter="blinds(horizontal)">
                                      <p:cBhvr>
                                        <p:cTn id="66"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build="p" autoUpdateAnimBg="0"/>
      <p:bldP spid="23" grpId="0" build="p" autoUpdateAnimBg="0"/>
      <p:bldP spid="24" grpId="0" build="p" autoUpdateAnimBg="0"/>
      <p:bldP spid="25" grpId="0" build="p" autoUpdateAnimBg="0"/>
      <p:bldP spid="26" grpId="0" build="p" autoUpdateAnimBg="0"/>
      <p:bldP spid="27" grpId="0" build="p" autoUpdateAnimBg="0"/>
      <p:bldP spid="28" grpId="0" build="p" autoUpdateAnimBg="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标题 1"/>
          <p:cNvSpPr>
            <a:spLocks noGrp="1"/>
          </p:cNvSpPr>
          <p:nvPr>
            <p:ph type="title"/>
          </p:nvPr>
        </p:nvSpPr>
        <p:spPr>
          <a:xfrm>
            <a:off x="701675" y="71438"/>
            <a:ext cx="7888288" cy="646112"/>
          </a:xfrm>
        </p:spPr>
        <p:txBody>
          <a:bodyPr/>
          <a:lstStyle/>
          <a:p>
            <a:r>
              <a:rPr lang="en-US" altLang="zh-CN"/>
              <a:t>4.5.2  </a:t>
            </a:r>
            <a:r>
              <a:rPr lang="zh-CN" altLang="en-US"/>
              <a:t>共栅极放大电路</a:t>
            </a:r>
          </a:p>
        </p:txBody>
      </p:sp>
      <p:graphicFrame>
        <p:nvGraphicFramePr>
          <p:cNvPr id="96259" name="Object 7"/>
          <p:cNvGraphicFramePr>
            <a:graphicFrameLocks noChangeAspect="1"/>
          </p:cNvGraphicFramePr>
          <p:nvPr/>
        </p:nvGraphicFramePr>
        <p:xfrm>
          <a:off x="4284663" y="800100"/>
          <a:ext cx="4700587" cy="2212975"/>
        </p:xfrm>
        <a:graphic>
          <a:graphicData uri="http://schemas.openxmlformats.org/presentationml/2006/ole">
            <mc:AlternateContent xmlns:mc="http://schemas.openxmlformats.org/markup-compatibility/2006">
              <mc:Choice xmlns:v="urn:schemas-microsoft-com:vml" Requires="v">
                <p:oleObj spid="_x0000_s79888" name="图片" r:id="rId3" imgW="2608432" imgH="1230081" progId="Word.Picture.8">
                  <p:embed/>
                </p:oleObj>
              </mc:Choice>
              <mc:Fallback>
                <p:oleObj name="图片" r:id="rId3" imgW="2608432" imgH="1230081" progId="Word.Picture.8">
                  <p:embed/>
                  <p:pic>
                    <p:nvPicPr>
                      <p:cNvPr id="96259"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800100"/>
                        <a:ext cx="4700587"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6260" name="Rectangle 9"/>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动态分析</a:t>
            </a:r>
          </a:p>
        </p:txBody>
      </p:sp>
      <p:graphicFrame>
        <p:nvGraphicFramePr>
          <p:cNvPr id="17" name="Object 23"/>
          <p:cNvGraphicFramePr>
            <a:graphicFrameLocks noChangeAspect="1"/>
          </p:cNvGraphicFramePr>
          <p:nvPr/>
        </p:nvGraphicFramePr>
        <p:xfrm>
          <a:off x="1004888" y="2600325"/>
          <a:ext cx="2192337" cy="385763"/>
        </p:xfrm>
        <a:graphic>
          <a:graphicData uri="http://schemas.openxmlformats.org/presentationml/2006/ole">
            <mc:AlternateContent xmlns:mc="http://schemas.openxmlformats.org/markup-compatibility/2006">
              <mc:Choice xmlns:v="urn:schemas-microsoft-com:vml" Requires="v">
                <p:oleObj spid="_x0000_s79889" name="公式" r:id="rId5" imgW="1371600" imgH="241300" progId="Equation.3">
                  <p:embed/>
                </p:oleObj>
              </mc:Choice>
              <mc:Fallback>
                <p:oleObj name="公式" r:id="rId5" imgW="1371600" imgH="241300" progId="Equation.3">
                  <p:embed/>
                  <p:pic>
                    <p:nvPicPr>
                      <p:cNvPr id="17" name="Object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4888" y="2600325"/>
                        <a:ext cx="2192337"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24"/>
          <p:cNvGraphicFramePr>
            <a:graphicFrameLocks noChangeAspect="1"/>
          </p:cNvGraphicFramePr>
          <p:nvPr/>
        </p:nvGraphicFramePr>
        <p:xfrm>
          <a:off x="1008063" y="2168525"/>
          <a:ext cx="955675" cy="387350"/>
        </p:xfrm>
        <a:graphic>
          <a:graphicData uri="http://schemas.openxmlformats.org/presentationml/2006/ole">
            <mc:AlternateContent xmlns:mc="http://schemas.openxmlformats.org/markup-compatibility/2006">
              <mc:Choice xmlns:v="urn:schemas-microsoft-com:vml" Requires="v">
                <p:oleObj spid="_x0000_s79890" name="公式" r:id="rId7" imgW="596900" imgH="241300" progId="Equation.3">
                  <p:embed/>
                </p:oleObj>
              </mc:Choice>
              <mc:Fallback>
                <p:oleObj name="公式" r:id="rId7" imgW="596900" imgH="241300" progId="Equation.3">
                  <p:embed/>
                  <p:pic>
                    <p:nvPicPr>
                      <p:cNvPr id="18" name="Object 2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8063" y="2168525"/>
                        <a:ext cx="955675"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Rectangle 25"/>
          <p:cNvSpPr>
            <a:spLocks noChangeArrowheads="1"/>
          </p:cNvSpPr>
          <p:nvPr/>
        </p:nvSpPr>
        <p:spPr bwMode="auto">
          <a:xfrm>
            <a:off x="719138" y="1700213"/>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000" kern="0">
                <a:solidFill>
                  <a:srgbClr val="000000"/>
                </a:solidFill>
              </a:rPr>
              <a:t>电压增益</a:t>
            </a:r>
          </a:p>
        </p:txBody>
      </p:sp>
      <p:graphicFrame>
        <p:nvGraphicFramePr>
          <p:cNvPr id="20" name="Object 26"/>
          <p:cNvGraphicFramePr>
            <a:graphicFrameLocks noChangeAspect="1"/>
          </p:cNvGraphicFramePr>
          <p:nvPr/>
        </p:nvGraphicFramePr>
        <p:xfrm>
          <a:off x="1008063" y="3033713"/>
          <a:ext cx="2335212" cy="711200"/>
        </p:xfrm>
        <a:graphic>
          <a:graphicData uri="http://schemas.openxmlformats.org/presentationml/2006/ole">
            <mc:AlternateContent xmlns:mc="http://schemas.openxmlformats.org/markup-compatibility/2006">
              <mc:Choice xmlns:v="urn:schemas-microsoft-com:vml" Requires="v">
                <p:oleObj spid="_x0000_s79891" name="公式" r:id="rId9" imgW="1459866" imgH="444307" progId="Equation.3">
                  <p:embed/>
                </p:oleObj>
              </mc:Choice>
              <mc:Fallback>
                <p:oleObj name="公式" r:id="rId9" imgW="1459866" imgH="444307" progId="Equation.3">
                  <p:embed/>
                  <p:pic>
                    <p:nvPicPr>
                      <p:cNvPr id="20" name="Object 2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08063" y="3033713"/>
                        <a:ext cx="2335212"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 name="Text Box 28"/>
          <p:cNvSpPr txBox="1">
            <a:spLocks noChangeArrowheads="1"/>
          </p:cNvSpPr>
          <p:nvPr/>
        </p:nvSpPr>
        <p:spPr bwMode="auto">
          <a:xfrm>
            <a:off x="719138" y="5553075"/>
            <a:ext cx="34210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FF0000"/>
                </a:solidFill>
                <a:latin typeface="黑体" panose="02010609060101010101" pitchFamily="49" charset="-122"/>
                <a:ea typeface="黑体" panose="02010609060101010101" pitchFamily="49" charset="-122"/>
                <a:sym typeface="Symbol" panose="05050102010706020507" pitchFamily="18" charset="2"/>
              </a:rPr>
              <a:t>输出与输入同相</a:t>
            </a:r>
            <a:endParaRPr kumimoji="1" lang="zh-CN" altLang="en-US" sz="2000" b="1">
              <a:solidFill>
                <a:srgbClr val="FF0000"/>
              </a:solidFill>
              <a:latin typeface="黑体" panose="02010609060101010101" pitchFamily="49" charset="-122"/>
              <a:ea typeface="黑体" panose="02010609060101010101" pitchFamily="49" charset="-122"/>
            </a:endParaRPr>
          </a:p>
        </p:txBody>
      </p:sp>
      <p:graphicFrame>
        <p:nvGraphicFramePr>
          <p:cNvPr id="22" name="Object 29"/>
          <p:cNvGraphicFramePr>
            <a:graphicFrameLocks noChangeAspect="1"/>
          </p:cNvGraphicFramePr>
          <p:nvPr/>
        </p:nvGraphicFramePr>
        <p:xfrm>
          <a:off x="4652963" y="3141663"/>
          <a:ext cx="4203700" cy="2265362"/>
        </p:xfrm>
        <a:graphic>
          <a:graphicData uri="http://schemas.openxmlformats.org/presentationml/2006/ole">
            <mc:AlternateContent xmlns:mc="http://schemas.openxmlformats.org/markup-compatibility/2006">
              <mc:Choice xmlns:v="urn:schemas-microsoft-com:vml" Requires="v">
                <p:oleObj spid="_x0000_s79892" name="图片" r:id="rId11" imgW="2332080" imgH="1258922" progId="Word.Picture.8">
                  <p:embed/>
                </p:oleObj>
              </mc:Choice>
              <mc:Fallback>
                <p:oleObj name="图片" r:id="rId11" imgW="2332080" imgH="1258922" progId="Word.Picture.8">
                  <p:embed/>
                  <p:pic>
                    <p:nvPicPr>
                      <p:cNvPr id="22" name="Object 2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52963" y="3141663"/>
                        <a:ext cx="4203700" cy="226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 name="Rectangle 31"/>
          <p:cNvSpPr>
            <a:spLocks noChangeArrowheads="1"/>
          </p:cNvSpPr>
          <p:nvPr/>
        </p:nvSpPr>
        <p:spPr bwMode="auto">
          <a:xfrm>
            <a:off x="684213" y="1209675"/>
            <a:ext cx="24765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000" b="1">
                <a:solidFill>
                  <a:srgbClr val="000000"/>
                </a:solidFill>
                <a:latin typeface="楷体_GB2312" pitchFamily="49" charset="-122"/>
                <a:ea typeface="楷体_GB2312" pitchFamily="49" charset="-122"/>
              </a:rPr>
              <a:t>设</a:t>
            </a:r>
            <a:r>
              <a:rPr lang="zh-CN" altLang="en-US" sz="2000" b="1" i="1">
                <a:solidFill>
                  <a:srgbClr val="000000"/>
                </a:solidFill>
                <a:latin typeface="楷体_GB2312" pitchFamily="49" charset="-122"/>
                <a:ea typeface="楷体_GB2312" pitchFamily="49" charset="-122"/>
                <a:sym typeface="Symbol" panose="05050102010706020507" pitchFamily="18" charset="2"/>
              </a:rPr>
              <a:t></a:t>
            </a:r>
            <a:r>
              <a:rPr lang="en-US" altLang="zh-CN" sz="2000" b="1">
                <a:solidFill>
                  <a:srgbClr val="000000"/>
                </a:solidFill>
                <a:latin typeface="楷体_GB2312" pitchFamily="49" charset="-122"/>
                <a:ea typeface="楷体_GB2312" pitchFamily="49" charset="-122"/>
                <a:sym typeface="Symbol" panose="05050102010706020507" pitchFamily="18" charset="2"/>
              </a:rPr>
              <a:t>=0</a:t>
            </a:r>
            <a:endParaRPr lang="en-US" altLang="zh-CN" sz="2000" b="1">
              <a:solidFill>
                <a:srgbClr val="000000"/>
              </a:solidFill>
              <a:latin typeface="楷体_GB2312" pitchFamily="49" charset="-122"/>
              <a:ea typeface="楷体_GB2312" pitchFamily="49" charset="-122"/>
            </a:endParaRPr>
          </a:p>
        </p:txBody>
      </p:sp>
      <p:graphicFrame>
        <p:nvGraphicFramePr>
          <p:cNvPr id="24" name="Object 33"/>
          <p:cNvGraphicFramePr>
            <a:graphicFrameLocks noChangeAspect="1"/>
          </p:cNvGraphicFramePr>
          <p:nvPr/>
        </p:nvGraphicFramePr>
        <p:xfrm>
          <a:off x="1009650" y="4213225"/>
          <a:ext cx="3130550" cy="387350"/>
        </p:xfrm>
        <a:graphic>
          <a:graphicData uri="http://schemas.openxmlformats.org/presentationml/2006/ole">
            <mc:AlternateContent xmlns:mc="http://schemas.openxmlformats.org/markup-compatibility/2006">
              <mc:Choice xmlns:v="urn:schemas-microsoft-com:vml" Requires="v">
                <p:oleObj spid="_x0000_s79893" name="公式" r:id="rId13" imgW="1955800" imgH="241300" progId="Equation.3">
                  <p:embed/>
                </p:oleObj>
              </mc:Choice>
              <mc:Fallback>
                <p:oleObj name="公式" r:id="rId13" imgW="1955800" imgH="241300" progId="Equation.3">
                  <p:embed/>
                  <p:pic>
                    <p:nvPicPr>
                      <p:cNvPr id="24" name="Object 3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09650" y="4213225"/>
                        <a:ext cx="313055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 name="Rectangle 34"/>
          <p:cNvSpPr>
            <a:spLocks noChangeArrowheads="1"/>
          </p:cNvSpPr>
          <p:nvPr/>
        </p:nvSpPr>
        <p:spPr bwMode="auto">
          <a:xfrm>
            <a:off x="719138" y="3744913"/>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000" kern="0">
                <a:solidFill>
                  <a:srgbClr val="000000"/>
                </a:solidFill>
              </a:rPr>
              <a:t>源电压增益</a:t>
            </a:r>
          </a:p>
        </p:txBody>
      </p:sp>
      <p:graphicFrame>
        <p:nvGraphicFramePr>
          <p:cNvPr id="26" name="Object 35"/>
          <p:cNvGraphicFramePr>
            <a:graphicFrameLocks noChangeAspect="1"/>
          </p:cNvGraphicFramePr>
          <p:nvPr/>
        </p:nvGraphicFramePr>
        <p:xfrm>
          <a:off x="1008063" y="4699000"/>
          <a:ext cx="2374900" cy="709613"/>
        </p:xfrm>
        <a:graphic>
          <a:graphicData uri="http://schemas.openxmlformats.org/presentationml/2006/ole">
            <mc:AlternateContent xmlns:mc="http://schemas.openxmlformats.org/markup-compatibility/2006">
              <mc:Choice xmlns:v="urn:schemas-microsoft-com:vml" Requires="v">
                <p:oleObj spid="_x0000_s79894" name="公式" r:id="rId15" imgW="1485255" imgH="444307" progId="Equation.3">
                  <p:embed/>
                </p:oleObj>
              </mc:Choice>
              <mc:Fallback>
                <p:oleObj name="公式" r:id="rId15" imgW="1485255" imgH="444307" progId="Equation.3">
                  <p:embed/>
                  <p:pic>
                    <p:nvPicPr>
                      <p:cNvPr id="26" name="Object 3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08063" y="4699000"/>
                        <a:ext cx="2374900"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1622438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strips(downRight)">
                                      <p:cBhvr>
                                        <p:cTn id="7" dur="500"/>
                                        <p:tgtEl>
                                          <p:spTgt spid="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strips(downRight)">
                                      <p:cBhvr>
                                        <p:cTn id="17" dur="500"/>
                                        <p:tgtEl>
                                          <p:spTgt spid="1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strips(downRight)">
                                      <p:cBhvr>
                                        <p:cTn id="22" dur="500"/>
                                        <p:tgtEl>
                                          <p:spTgt spid="1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strips(downRight)">
                                      <p:cBhvr>
                                        <p:cTn id="27" dur="500"/>
                                        <p:tgtEl>
                                          <p:spTgt spid="1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strips(downRight)">
                                      <p:cBhvr>
                                        <p:cTn id="32" dur="500"/>
                                        <p:tgtEl>
                                          <p:spTgt spid="2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strips(downRight)">
                                      <p:cBhvr>
                                        <p:cTn id="37" dur="500"/>
                                        <p:tgtEl>
                                          <p:spTgt spid="2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strips(downRight)">
                                      <p:cBhvr>
                                        <p:cTn id="42" dur="500"/>
                                        <p:tgtEl>
                                          <p:spTgt spid="2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strips(downRight)">
                                      <p:cBhvr>
                                        <p:cTn id="47" dur="500"/>
                                        <p:tgtEl>
                                          <p:spTgt spid="2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strips(downRight)">
                                      <p:cBhvr>
                                        <p:cTn id="5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autoUpdateAnimBg="0"/>
      <p:bldP spid="23" grpId="0" build="p" autoUpdateAnimBg="0"/>
      <p:bldP spid="25"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标题 1"/>
          <p:cNvSpPr>
            <a:spLocks noGrp="1"/>
          </p:cNvSpPr>
          <p:nvPr>
            <p:ph type="title"/>
          </p:nvPr>
        </p:nvSpPr>
        <p:spPr>
          <a:xfrm>
            <a:off x="701675" y="71438"/>
            <a:ext cx="7888288" cy="646112"/>
          </a:xfrm>
        </p:spPr>
        <p:txBody>
          <a:bodyPr/>
          <a:lstStyle/>
          <a:p>
            <a:r>
              <a:rPr lang="en-US" altLang="zh-CN"/>
              <a:t>4.5.2  </a:t>
            </a:r>
            <a:r>
              <a:rPr lang="zh-CN" altLang="en-US"/>
              <a:t>共栅极放大电路</a:t>
            </a:r>
          </a:p>
        </p:txBody>
      </p:sp>
      <p:graphicFrame>
        <p:nvGraphicFramePr>
          <p:cNvPr id="97283" name="Object 9"/>
          <p:cNvGraphicFramePr>
            <a:graphicFrameLocks noChangeAspect="1"/>
          </p:cNvGraphicFramePr>
          <p:nvPr/>
        </p:nvGraphicFramePr>
        <p:xfrm>
          <a:off x="4284663" y="800100"/>
          <a:ext cx="4700587" cy="2212975"/>
        </p:xfrm>
        <a:graphic>
          <a:graphicData uri="http://schemas.openxmlformats.org/presentationml/2006/ole">
            <mc:AlternateContent xmlns:mc="http://schemas.openxmlformats.org/markup-compatibility/2006">
              <mc:Choice xmlns:v="urn:schemas-microsoft-com:vml" Requires="v">
                <p:oleObj spid="_x0000_s80904" name="图片" r:id="rId3" imgW="2608432" imgH="1230081" progId="Word.Picture.8">
                  <p:embed/>
                </p:oleObj>
              </mc:Choice>
              <mc:Fallback>
                <p:oleObj name="图片" r:id="rId3" imgW="2608432" imgH="1230081" progId="Word.Picture.8">
                  <p:embed/>
                  <p:pic>
                    <p:nvPicPr>
                      <p:cNvPr id="97283"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800100"/>
                        <a:ext cx="4700587"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7284" name="Rectangle 11"/>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动态分析</a:t>
            </a:r>
          </a:p>
        </p:txBody>
      </p:sp>
      <p:sp>
        <p:nvSpPr>
          <p:cNvPr id="15" name="Rectangle 14"/>
          <p:cNvSpPr>
            <a:spLocks noChangeArrowheads="1"/>
          </p:cNvSpPr>
          <p:nvPr/>
        </p:nvSpPr>
        <p:spPr bwMode="auto">
          <a:xfrm>
            <a:off x="719138" y="1344613"/>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000" kern="0">
                <a:solidFill>
                  <a:srgbClr val="000000"/>
                </a:solidFill>
              </a:rPr>
              <a:t>输入电阻</a:t>
            </a:r>
          </a:p>
        </p:txBody>
      </p:sp>
      <p:graphicFrame>
        <p:nvGraphicFramePr>
          <p:cNvPr id="16" name="Object 15"/>
          <p:cNvGraphicFramePr>
            <a:graphicFrameLocks noChangeAspect="1"/>
          </p:cNvGraphicFramePr>
          <p:nvPr/>
        </p:nvGraphicFramePr>
        <p:xfrm>
          <a:off x="919163" y="1725613"/>
          <a:ext cx="2436812" cy="752475"/>
        </p:xfrm>
        <a:graphic>
          <a:graphicData uri="http://schemas.openxmlformats.org/presentationml/2006/ole">
            <mc:AlternateContent xmlns:mc="http://schemas.openxmlformats.org/markup-compatibility/2006">
              <mc:Choice xmlns:v="urn:schemas-microsoft-com:vml" Requires="v">
                <p:oleObj spid="_x0000_s80905" name="公式" r:id="rId5" imgW="1524000" imgH="469900" progId="Equation.3">
                  <p:embed/>
                </p:oleObj>
              </mc:Choice>
              <mc:Fallback>
                <p:oleObj name="公式" r:id="rId5" imgW="1524000" imgH="469900" progId="Equation.3">
                  <p:embed/>
                  <p:pic>
                    <p:nvPicPr>
                      <p:cNvPr id="16" name="Object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9163" y="1725613"/>
                        <a:ext cx="2436812"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Text Box 16"/>
          <p:cNvSpPr txBox="1">
            <a:spLocks noChangeArrowheads="1"/>
          </p:cNvSpPr>
          <p:nvPr/>
        </p:nvSpPr>
        <p:spPr bwMode="auto">
          <a:xfrm>
            <a:off x="719138" y="4760913"/>
            <a:ext cx="34210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FF0000"/>
                </a:solidFill>
                <a:latin typeface="黑体" panose="02010609060101010101" pitchFamily="49" charset="-122"/>
                <a:ea typeface="黑体" panose="02010609060101010101" pitchFamily="49" charset="-122"/>
                <a:sym typeface="Symbol" panose="05050102010706020507" pitchFamily="18" charset="2"/>
              </a:rPr>
              <a:t>与共源电路同相</a:t>
            </a:r>
            <a:endParaRPr kumimoji="1" lang="zh-CN" altLang="en-US" sz="2000" b="1">
              <a:solidFill>
                <a:srgbClr val="FF0000"/>
              </a:solidFill>
              <a:latin typeface="黑体" panose="02010609060101010101" pitchFamily="49" charset="-122"/>
              <a:ea typeface="黑体" panose="02010609060101010101" pitchFamily="49" charset="-122"/>
            </a:endParaRPr>
          </a:p>
        </p:txBody>
      </p:sp>
      <p:graphicFrame>
        <p:nvGraphicFramePr>
          <p:cNvPr id="97288" name="Object 17"/>
          <p:cNvGraphicFramePr>
            <a:graphicFrameLocks noChangeAspect="1"/>
          </p:cNvGraphicFramePr>
          <p:nvPr/>
        </p:nvGraphicFramePr>
        <p:xfrm>
          <a:off x="4652963" y="3141663"/>
          <a:ext cx="4203700" cy="2265362"/>
        </p:xfrm>
        <a:graphic>
          <a:graphicData uri="http://schemas.openxmlformats.org/presentationml/2006/ole">
            <mc:AlternateContent xmlns:mc="http://schemas.openxmlformats.org/markup-compatibility/2006">
              <mc:Choice xmlns:v="urn:schemas-microsoft-com:vml" Requires="v">
                <p:oleObj spid="_x0000_s80906" name="图片" r:id="rId7" imgW="2332080" imgH="1258922" progId="Word.Picture.8">
                  <p:embed/>
                </p:oleObj>
              </mc:Choice>
              <mc:Fallback>
                <p:oleObj name="图片" r:id="rId7" imgW="2332080" imgH="1258922" progId="Word.Picture.8">
                  <p:embed/>
                  <p:pic>
                    <p:nvPicPr>
                      <p:cNvPr id="97288" name="Object 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52963" y="3141663"/>
                        <a:ext cx="4203700" cy="226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Rectangle 20"/>
          <p:cNvSpPr>
            <a:spLocks noChangeArrowheads="1"/>
          </p:cNvSpPr>
          <p:nvPr/>
        </p:nvSpPr>
        <p:spPr bwMode="auto">
          <a:xfrm>
            <a:off x="719138" y="3141663"/>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000" kern="0">
                <a:solidFill>
                  <a:srgbClr val="000000"/>
                </a:solidFill>
              </a:rPr>
              <a:t>输出电阻</a:t>
            </a:r>
          </a:p>
        </p:txBody>
      </p:sp>
      <p:sp>
        <p:nvSpPr>
          <p:cNvPr id="20" name="Text Box 22"/>
          <p:cNvSpPr txBox="1">
            <a:spLocks noChangeArrowheads="1"/>
          </p:cNvSpPr>
          <p:nvPr/>
        </p:nvSpPr>
        <p:spPr bwMode="auto">
          <a:xfrm>
            <a:off x="647700" y="2616200"/>
            <a:ext cx="35655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FF0000"/>
                </a:solidFill>
                <a:latin typeface="黑体" panose="02010609060101010101" pitchFamily="49" charset="-122"/>
                <a:ea typeface="黑体" panose="02010609060101010101" pitchFamily="49" charset="-122"/>
                <a:sym typeface="Symbol" panose="05050102010706020507" pitchFamily="18" charset="2"/>
              </a:rPr>
              <a:t>输入电阻远小于其它两种组态</a:t>
            </a:r>
            <a:endParaRPr kumimoji="1" lang="zh-CN" altLang="en-US" sz="2000" b="1">
              <a:solidFill>
                <a:srgbClr val="FF0000"/>
              </a:solidFill>
              <a:latin typeface="黑体" panose="02010609060101010101" pitchFamily="49" charset="-122"/>
              <a:ea typeface="黑体" panose="02010609060101010101" pitchFamily="49" charset="-122"/>
            </a:endParaRPr>
          </a:p>
        </p:txBody>
      </p:sp>
      <p:sp>
        <p:nvSpPr>
          <p:cNvPr id="21" name="Rectangle 23"/>
          <p:cNvSpPr>
            <a:spLocks noChangeArrowheads="1"/>
          </p:cNvSpPr>
          <p:nvPr/>
        </p:nvSpPr>
        <p:spPr bwMode="auto">
          <a:xfrm>
            <a:off x="746125" y="3681413"/>
            <a:ext cx="339407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zh-CN" altLang="en-US" sz="2000" b="1">
                <a:solidFill>
                  <a:srgbClr val="000000"/>
                </a:solidFill>
                <a:latin typeface="Times New Roman" panose="02020603050405020304" pitchFamily="18" charset="0"/>
                <a:ea typeface="楷体_GB2312" pitchFamily="49" charset="-122"/>
              </a:rPr>
              <a:t>当</a:t>
            </a: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ds </a:t>
            </a:r>
            <a:r>
              <a:rPr lang="en-US" altLang="zh-CN" sz="2000" b="1">
                <a:solidFill>
                  <a:srgbClr val="000000"/>
                </a:solidFill>
                <a:latin typeface="Times New Roman" panose="02020603050405020304" pitchFamily="18" charset="0"/>
                <a:ea typeface="楷体_GB2312" pitchFamily="49" charset="-122"/>
              </a:rPr>
              <a:t>&gt;&gt; </a:t>
            </a: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d</a:t>
            </a:r>
            <a:r>
              <a:rPr lang="en-US" altLang="zh-CN" sz="2000" b="1">
                <a:solidFill>
                  <a:srgbClr val="000000"/>
                </a:solidFill>
                <a:latin typeface="Times New Roman" panose="02020603050405020304" pitchFamily="18" charset="0"/>
                <a:ea typeface="楷体_GB2312" pitchFamily="49" charset="-122"/>
              </a:rPr>
              <a:t> </a:t>
            </a:r>
            <a:r>
              <a:rPr lang="zh-CN" altLang="en-US" sz="2000" b="1">
                <a:solidFill>
                  <a:srgbClr val="000000"/>
                </a:solidFill>
                <a:latin typeface="Times New Roman" panose="02020603050405020304" pitchFamily="18" charset="0"/>
                <a:ea typeface="楷体_GB2312" pitchFamily="49" charset="-122"/>
              </a:rPr>
              <a:t>和 </a:t>
            </a: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ds </a:t>
            </a:r>
            <a:r>
              <a:rPr lang="en-US" altLang="zh-CN" sz="2000" b="1">
                <a:solidFill>
                  <a:srgbClr val="000000"/>
                </a:solidFill>
                <a:latin typeface="Times New Roman" panose="02020603050405020304" pitchFamily="18" charset="0"/>
                <a:ea typeface="楷体_GB2312" pitchFamily="49" charset="-122"/>
              </a:rPr>
              <a:t>&gt;&gt; </a:t>
            </a: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si</a:t>
            </a:r>
            <a:r>
              <a:rPr lang="zh-CN" altLang="en-US" sz="2000" b="1">
                <a:solidFill>
                  <a:srgbClr val="000000"/>
                </a:solidFill>
                <a:latin typeface="Times New Roman" panose="02020603050405020304" pitchFamily="18" charset="0"/>
                <a:ea typeface="楷体_GB2312" pitchFamily="49" charset="-122"/>
              </a:rPr>
              <a:t>时</a:t>
            </a:r>
          </a:p>
        </p:txBody>
      </p:sp>
      <p:sp>
        <p:nvSpPr>
          <p:cNvPr id="22" name="Rectangle 24"/>
          <p:cNvSpPr>
            <a:spLocks noChangeArrowheads="1"/>
          </p:cNvSpPr>
          <p:nvPr/>
        </p:nvSpPr>
        <p:spPr bwMode="auto">
          <a:xfrm>
            <a:off x="1331913" y="4221163"/>
            <a:ext cx="15843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o </a:t>
            </a: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lang="en-US" altLang="zh-CN" sz="2000" b="1">
                <a:solidFill>
                  <a:srgbClr val="000000"/>
                </a:solidFill>
                <a:latin typeface="Times New Roman" panose="02020603050405020304" pitchFamily="18" charset="0"/>
                <a:ea typeface="楷体_GB2312" pitchFamily="49" charset="-122"/>
              </a:rPr>
              <a:t> </a:t>
            </a: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d</a:t>
            </a:r>
            <a:endParaRPr lang="en-US" altLang="zh-CN" sz="2000" b="1">
              <a:solidFill>
                <a:srgbClr val="000000"/>
              </a:solidFill>
              <a:latin typeface="Times New Roman" panose="02020603050405020304" pitchFamily="18" charset="0"/>
              <a:ea typeface="楷体_GB2312" pitchFamily="49" charset="-122"/>
            </a:endParaRPr>
          </a:p>
        </p:txBody>
      </p:sp>
    </p:spTree>
    <p:extLst>
      <p:ext uri="{BB962C8B-B14F-4D97-AF65-F5344CB8AC3E}">
        <p14:creationId xmlns:p14="http://schemas.microsoft.com/office/powerpoint/2010/main" val="8181659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strips(downRight)">
                                      <p:cBhvr>
                                        <p:cTn id="12" dur="500"/>
                                        <p:tgtEl>
                                          <p:spTgt spid="2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strips(downRight)">
                                      <p:cBhvr>
                                        <p:cTn id="17" dur="500"/>
                                        <p:tgtEl>
                                          <p:spTgt spid="1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strips(downRight)">
                                      <p:cBhvr>
                                        <p:cTn id="22" dur="500"/>
                                        <p:tgtEl>
                                          <p:spTgt spid="2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strips(downRight)">
                                      <p:cBhvr>
                                        <p:cTn id="27" dur="500"/>
                                        <p:tgtEl>
                                          <p:spTgt spid="2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strips(downRight)">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9" grpId="0"/>
      <p:bldP spid="20" grpId="0" autoUpdateAnimBg="0"/>
      <p:bldP spid="21" grpId="0"/>
      <p:bldP spid="22"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标题 1"/>
          <p:cNvSpPr>
            <a:spLocks noGrp="1"/>
          </p:cNvSpPr>
          <p:nvPr>
            <p:ph type="title"/>
          </p:nvPr>
        </p:nvSpPr>
        <p:spPr>
          <a:xfrm>
            <a:off x="701675" y="71438"/>
            <a:ext cx="7888288" cy="646112"/>
          </a:xfrm>
        </p:spPr>
        <p:txBody>
          <a:bodyPr/>
          <a:lstStyle/>
          <a:p>
            <a:r>
              <a:rPr lang="en-US" altLang="zh-CN"/>
              <a:t>4.5.3  MOSFET</a:t>
            </a:r>
            <a:r>
              <a:rPr lang="zh-CN" altLang="en-US"/>
              <a:t>放大电路三种组态的总结和比较</a:t>
            </a:r>
          </a:p>
        </p:txBody>
      </p:sp>
      <p:sp>
        <p:nvSpPr>
          <p:cNvPr id="98307" name="Rectangle 2"/>
          <p:cNvSpPr>
            <a:spLocks noChangeArrowheads="1"/>
          </p:cNvSpPr>
          <p:nvPr/>
        </p:nvSpPr>
        <p:spPr bwMode="auto">
          <a:xfrm>
            <a:off x="611188" y="830263"/>
            <a:ext cx="27098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a:solidFill>
                  <a:srgbClr val="000000"/>
                </a:solidFill>
                <a:latin typeface="Times New Roman" panose="02020603050405020304" pitchFamily="18" charset="0"/>
                <a:ea typeface="楷体_GB2312" pitchFamily="49" charset="-122"/>
              </a:rPr>
              <a:t>1</a:t>
            </a:r>
            <a:r>
              <a:rPr kumimoji="1" lang="en-US" altLang="en-US" sz="2400" b="1">
                <a:solidFill>
                  <a:srgbClr val="000000"/>
                </a:solidFill>
                <a:latin typeface="Times New Roman" panose="02020603050405020304" pitchFamily="18" charset="0"/>
                <a:ea typeface="楷体_GB2312" pitchFamily="49" charset="-122"/>
              </a:rPr>
              <a:t>. </a:t>
            </a: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三种组态的判断</a:t>
            </a:r>
          </a:p>
        </p:txBody>
      </p:sp>
      <p:sp>
        <p:nvSpPr>
          <p:cNvPr id="7" name="Rectangle 8"/>
          <p:cNvSpPr>
            <a:spLocks noChangeArrowheads="1"/>
          </p:cNvSpPr>
          <p:nvPr/>
        </p:nvSpPr>
        <p:spPr bwMode="auto">
          <a:xfrm>
            <a:off x="827088" y="1323975"/>
            <a:ext cx="7524750" cy="332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5000"/>
              </a:lnSpc>
              <a:spcBef>
                <a:spcPct val="5000"/>
              </a:spcBef>
            </a:pPr>
            <a:r>
              <a:rPr kumimoji="1" lang="en-US" altLang="zh-CN" sz="2200" b="1">
                <a:solidFill>
                  <a:srgbClr val="000000"/>
                </a:solidFill>
                <a:latin typeface="Times New Roman" panose="02020603050405020304" pitchFamily="18" charset="0"/>
                <a:ea typeface="楷体_GB2312" pitchFamily="49" charset="-122"/>
              </a:rPr>
              <a:t>        </a:t>
            </a:r>
            <a:r>
              <a:rPr kumimoji="1" lang="zh-CN" altLang="en-US" sz="2200" b="1">
                <a:solidFill>
                  <a:srgbClr val="000000"/>
                </a:solidFill>
                <a:latin typeface="Times New Roman" panose="02020603050405020304" pitchFamily="18" charset="0"/>
                <a:ea typeface="楷体_GB2312" pitchFamily="49" charset="-122"/>
              </a:rPr>
              <a:t>较好的方法并不是试图寻找接地的电极，而是寻找信号的输入电极和输出电极。</a:t>
            </a:r>
          </a:p>
          <a:p>
            <a:pPr>
              <a:lnSpc>
                <a:spcPct val="135000"/>
              </a:lnSpc>
              <a:spcBef>
                <a:spcPct val="5000"/>
              </a:spcBef>
            </a:pPr>
            <a:r>
              <a:rPr kumimoji="1" lang="zh-CN" altLang="en-US" sz="2200" b="1">
                <a:solidFill>
                  <a:srgbClr val="000000"/>
                </a:solidFill>
                <a:latin typeface="Times New Roman" panose="02020603050405020304" pitchFamily="18" charset="0"/>
                <a:ea typeface="楷体_GB2312" pitchFamily="49" charset="-122"/>
              </a:rPr>
              <a:t>        即观察输入信号加在哪个电极，输出信号从哪个电极取出，剩下的那个电极便是共同电极。如</a:t>
            </a:r>
          </a:p>
          <a:p>
            <a:pPr>
              <a:lnSpc>
                <a:spcPct val="135000"/>
              </a:lnSpc>
              <a:spcBef>
                <a:spcPct val="5000"/>
              </a:spcBef>
            </a:pPr>
            <a:r>
              <a:rPr kumimoji="1" lang="zh-CN" altLang="en-US" sz="2200" b="1">
                <a:solidFill>
                  <a:srgbClr val="000000"/>
                </a:solidFill>
                <a:latin typeface="Times New Roman" panose="02020603050405020304" pitchFamily="18" charset="0"/>
                <a:ea typeface="楷体_GB2312" pitchFamily="49" charset="-122"/>
              </a:rPr>
              <a:t>        共源极放大电路，信号由栅极输入，漏极输出；</a:t>
            </a:r>
          </a:p>
          <a:p>
            <a:pPr>
              <a:lnSpc>
                <a:spcPct val="135000"/>
              </a:lnSpc>
              <a:spcBef>
                <a:spcPct val="5000"/>
              </a:spcBef>
            </a:pPr>
            <a:r>
              <a:rPr kumimoji="1" lang="zh-CN" altLang="en-US" sz="2200" b="1">
                <a:solidFill>
                  <a:srgbClr val="000000"/>
                </a:solidFill>
                <a:latin typeface="Times New Roman" panose="02020603050405020304" pitchFamily="18" charset="0"/>
                <a:ea typeface="楷体_GB2312" pitchFamily="49" charset="-122"/>
              </a:rPr>
              <a:t>        共漏极放大电路，信号由栅极输入，源极输出；</a:t>
            </a:r>
          </a:p>
          <a:p>
            <a:pPr>
              <a:lnSpc>
                <a:spcPct val="135000"/>
              </a:lnSpc>
              <a:spcBef>
                <a:spcPct val="5000"/>
              </a:spcBef>
            </a:pPr>
            <a:r>
              <a:rPr kumimoji="1" lang="zh-CN" altLang="en-US" sz="2200" b="1">
                <a:solidFill>
                  <a:srgbClr val="000000"/>
                </a:solidFill>
                <a:latin typeface="Times New Roman" panose="02020603050405020304" pitchFamily="18" charset="0"/>
                <a:ea typeface="楷体_GB2312" pitchFamily="49" charset="-122"/>
              </a:rPr>
              <a:t>        共栅极放大电路，信号由源极输入，漏极输出。 </a:t>
            </a:r>
          </a:p>
        </p:txBody>
      </p:sp>
      <p:sp>
        <p:nvSpPr>
          <p:cNvPr id="8" name="Text Box 17"/>
          <p:cNvSpPr txBox="1">
            <a:spLocks noChangeArrowheads="1"/>
          </p:cNvSpPr>
          <p:nvPr/>
        </p:nvSpPr>
        <p:spPr bwMode="auto">
          <a:xfrm>
            <a:off x="863600" y="4868863"/>
            <a:ext cx="34210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FF0000"/>
                </a:solidFill>
                <a:latin typeface="黑体" panose="02010609060101010101" pitchFamily="49" charset="-122"/>
                <a:ea typeface="黑体" panose="02010609060101010101" pitchFamily="49" charset="-122"/>
                <a:sym typeface="Symbol" panose="05050102010706020507" pitchFamily="18" charset="2"/>
              </a:rPr>
              <a:t>栅极始终不能做输出电极</a:t>
            </a:r>
            <a:endParaRPr kumimoji="1" lang="zh-CN" altLang="en-US" sz="2000" b="1">
              <a:solidFill>
                <a:srgbClr val="FF0000"/>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5121549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strips(downRight)">
                                      <p:cBhvr>
                                        <p:cTn id="7" dur="500"/>
                                        <p:tgtEl>
                                          <p:spTgt spid="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strips(downRight)">
                                      <p:cBhvr>
                                        <p:cTn id="12" dur="500"/>
                                        <p:tgtEl>
                                          <p:spTgt spid="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strips(downRight)">
                                      <p:cBhvr>
                                        <p:cTn id="17" dur="500"/>
                                        <p:tgtEl>
                                          <p:spTgt spid="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strips(downRight)">
                                      <p:cBhvr>
                                        <p:cTn id="22" dur="500"/>
                                        <p:tgtEl>
                                          <p:spTgt spid="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strips(downRight)">
                                      <p:cBhvr>
                                        <p:cTn id="27" dur="500"/>
                                        <p:tgtEl>
                                          <p:spTgt spid="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strips(downRight)">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标题 1"/>
          <p:cNvSpPr>
            <a:spLocks noGrp="1"/>
          </p:cNvSpPr>
          <p:nvPr>
            <p:ph type="title"/>
          </p:nvPr>
        </p:nvSpPr>
        <p:spPr>
          <a:xfrm>
            <a:off x="701675" y="71438"/>
            <a:ext cx="7888288" cy="646112"/>
          </a:xfrm>
        </p:spPr>
        <p:txBody>
          <a:bodyPr/>
          <a:lstStyle/>
          <a:p>
            <a:r>
              <a:rPr lang="en-US" altLang="zh-CN"/>
              <a:t>5.5.3  BJT</a:t>
            </a:r>
            <a:r>
              <a:rPr lang="zh-CN" altLang="en-US"/>
              <a:t>放大电路三种组态的比较</a:t>
            </a:r>
          </a:p>
        </p:txBody>
      </p:sp>
      <p:pic>
        <p:nvPicPr>
          <p:cNvPr id="90115" name="Picture 32" descr="未标题-2 拷贝"/>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836613"/>
            <a:ext cx="9075738" cy="487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85500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标题 1"/>
          <p:cNvSpPr>
            <a:spLocks noGrp="1"/>
          </p:cNvSpPr>
          <p:nvPr>
            <p:ph type="title"/>
          </p:nvPr>
        </p:nvSpPr>
        <p:spPr>
          <a:xfrm>
            <a:off x="701675" y="71438"/>
            <a:ext cx="7888288" cy="646112"/>
          </a:xfrm>
        </p:spPr>
        <p:txBody>
          <a:bodyPr/>
          <a:lstStyle/>
          <a:p>
            <a:r>
              <a:rPr lang="en-US" altLang="zh-CN"/>
              <a:t>4.5.3  MOSFET</a:t>
            </a:r>
            <a:r>
              <a:rPr lang="zh-CN" altLang="en-US"/>
              <a:t>放大电路三种组态的总结和比较</a:t>
            </a:r>
          </a:p>
        </p:txBody>
      </p:sp>
      <p:sp>
        <p:nvSpPr>
          <p:cNvPr id="99331" name="Rectangle 10"/>
          <p:cNvSpPr>
            <a:spLocks noChangeArrowheads="1"/>
          </p:cNvSpPr>
          <p:nvPr/>
        </p:nvSpPr>
        <p:spPr bwMode="auto">
          <a:xfrm>
            <a:off x="611188" y="830263"/>
            <a:ext cx="4500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a:solidFill>
                  <a:srgbClr val="000000"/>
                </a:solidFill>
                <a:latin typeface="Times New Roman" panose="02020603050405020304" pitchFamily="18" charset="0"/>
                <a:ea typeface="楷体_GB2312" pitchFamily="49" charset="-122"/>
              </a:rPr>
              <a:t>2</a:t>
            </a:r>
            <a:r>
              <a:rPr kumimoji="1" lang="en-US" altLang="en-US" sz="2400" b="1">
                <a:solidFill>
                  <a:srgbClr val="000000"/>
                </a:solidFill>
                <a:latin typeface="Times New Roman" panose="02020603050405020304" pitchFamily="18" charset="0"/>
                <a:ea typeface="楷体_GB2312" pitchFamily="49" charset="-122"/>
              </a:rPr>
              <a:t>. </a:t>
            </a: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三种组态的动态指标比较</a:t>
            </a:r>
          </a:p>
        </p:txBody>
      </p:sp>
      <p:sp>
        <p:nvSpPr>
          <p:cNvPr id="22" name="Rectangle 175"/>
          <p:cNvSpPr>
            <a:spLocks noChangeArrowheads="1"/>
          </p:cNvSpPr>
          <p:nvPr/>
        </p:nvSpPr>
        <p:spPr bwMode="auto">
          <a:xfrm>
            <a:off x="1798638" y="1484313"/>
            <a:ext cx="900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400" kern="0">
                <a:solidFill>
                  <a:srgbClr val="000000"/>
                </a:solidFill>
              </a:rPr>
              <a:t>共源</a:t>
            </a:r>
          </a:p>
        </p:txBody>
      </p:sp>
      <p:sp>
        <p:nvSpPr>
          <p:cNvPr id="23" name="Rectangle 176"/>
          <p:cNvSpPr>
            <a:spLocks noChangeArrowheads="1"/>
          </p:cNvSpPr>
          <p:nvPr/>
        </p:nvSpPr>
        <p:spPr bwMode="auto">
          <a:xfrm>
            <a:off x="4572000" y="1484313"/>
            <a:ext cx="9001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400" kern="0">
                <a:solidFill>
                  <a:srgbClr val="000000"/>
                </a:solidFill>
              </a:rPr>
              <a:t>共漏</a:t>
            </a:r>
          </a:p>
        </p:txBody>
      </p:sp>
      <p:sp>
        <p:nvSpPr>
          <p:cNvPr id="24" name="Rectangle 177"/>
          <p:cNvSpPr>
            <a:spLocks noChangeArrowheads="1"/>
          </p:cNvSpPr>
          <p:nvPr/>
        </p:nvSpPr>
        <p:spPr bwMode="auto">
          <a:xfrm>
            <a:off x="7164388" y="1484313"/>
            <a:ext cx="900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400" kern="0">
                <a:solidFill>
                  <a:srgbClr val="000000"/>
                </a:solidFill>
              </a:rPr>
              <a:t>共栅</a:t>
            </a:r>
          </a:p>
        </p:txBody>
      </p:sp>
      <p:sp>
        <p:nvSpPr>
          <p:cNvPr id="25" name="Rectangle 178"/>
          <p:cNvSpPr>
            <a:spLocks noChangeArrowheads="1"/>
          </p:cNvSpPr>
          <p:nvPr/>
        </p:nvSpPr>
        <p:spPr bwMode="auto">
          <a:xfrm>
            <a:off x="160338" y="2276475"/>
            <a:ext cx="12795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000" kern="0">
                <a:solidFill>
                  <a:srgbClr val="000000"/>
                </a:solidFill>
              </a:rPr>
              <a:t>电压增益</a:t>
            </a:r>
          </a:p>
        </p:txBody>
      </p:sp>
      <p:sp>
        <p:nvSpPr>
          <p:cNvPr id="26" name="Rectangle 179"/>
          <p:cNvSpPr>
            <a:spLocks noChangeArrowheads="1"/>
          </p:cNvSpPr>
          <p:nvPr/>
        </p:nvSpPr>
        <p:spPr bwMode="auto">
          <a:xfrm>
            <a:off x="160338" y="3259138"/>
            <a:ext cx="12795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000" kern="0">
                <a:solidFill>
                  <a:srgbClr val="000000"/>
                </a:solidFill>
              </a:rPr>
              <a:t>输入电阻</a:t>
            </a:r>
          </a:p>
        </p:txBody>
      </p:sp>
      <p:sp>
        <p:nvSpPr>
          <p:cNvPr id="27" name="Rectangle 180"/>
          <p:cNvSpPr>
            <a:spLocks noChangeArrowheads="1"/>
          </p:cNvSpPr>
          <p:nvPr/>
        </p:nvSpPr>
        <p:spPr bwMode="auto">
          <a:xfrm>
            <a:off x="160338" y="4076700"/>
            <a:ext cx="12795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000" kern="0">
                <a:solidFill>
                  <a:srgbClr val="000000"/>
                </a:solidFill>
              </a:rPr>
              <a:t>输出电阻</a:t>
            </a:r>
          </a:p>
        </p:txBody>
      </p:sp>
      <p:graphicFrame>
        <p:nvGraphicFramePr>
          <p:cNvPr id="28" name="Object 181"/>
          <p:cNvGraphicFramePr>
            <a:graphicFrameLocks noChangeAspect="1"/>
          </p:cNvGraphicFramePr>
          <p:nvPr/>
        </p:nvGraphicFramePr>
        <p:xfrm>
          <a:off x="1439863" y="2319338"/>
          <a:ext cx="2141537" cy="411162"/>
        </p:xfrm>
        <a:graphic>
          <a:graphicData uri="http://schemas.openxmlformats.org/presentationml/2006/ole">
            <mc:AlternateContent xmlns:mc="http://schemas.openxmlformats.org/markup-compatibility/2006">
              <mc:Choice xmlns:v="urn:schemas-microsoft-com:vml" Requires="v">
                <p:oleObj spid="_x0000_s81932" name="公式" r:id="rId3" imgW="1193800" imgH="228600" progId="Equation.3">
                  <p:embed/>
                </p:oleObj>
              </mc:Choice>
              <mc:Fallback>
                <p:oleObj name="公式" r:id="rId3" imgW="1193800" imgH="228600" progId="Equation.3">
                  <p:embed/>
                  <p:pic>
                    <p:nvPicPr>
                      <p:cNvPr id="28" name="Object 18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9863" y="2319338"/>
                        <a:ext cx="2141537"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 name="Object 182"/>
          <p:cNvGraphicFramePr>
            <a:graphicFrameLocks noChangeAspect="1"/>
          </p:cNvGraphicFramePr>
          <p:nvPr/>
        </p:nvGraphicFramePr>
        <p:xfrm>
          <a:off x="3841750" y="2217738"/>
          <a:ext cx="2459038" cy="711200"/>
        </p:xfrm>
        <a:graphic>
          <a:graphicData uri="http://schemas.openxmlformats.org/presentationml/2006/ole">
            <mc:AlternateContent xmlns:mc="http://schemas.openxmlformats.org/markup-compatibility/2006">
              <mc:Choice xmlns:v="urn:schemas-microsoft-com:vml" Requires="v">
                <p:oleObj spid="_x0000_s81933" name="公式" r:id="rId5" imgW="1536033" imgH="444307" progId="Equation.3">
                  <p:embed/>
                </p:oleObj>
              </mc:Choice>
              <mc:Fallback>
                <p:oleObj name="公式" r:id="rId5" imgW="1536033" imgH="444307" progId="Equation.3">
                  <p:embed/>
                  <p:pic>
                    <p:nvPicPr>
                      <p:cNvPr id="29" name="Object 18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41750" y="2217738"/>
                        <a:ext cx="2459038"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183"/>
          <p:cNvGraphicFramePr>
            <a:graphicFrameLocks noChangeAspect="1"/>
          </p:cNvGraphicFramePr>
          <p:nvPr/>
        </p:nvGraphicFramePr>
        <p:xfrm>
          <a:off x="6805613" y="2389188"/>
          <a:ext cx="1827212" cy="366712"/>
        </p:xfrm>
        <a:graphic>
          <a:graphicData uri="http://schemas.openxmlformats.org/presentationml/2006/ole">
            <mc:AlternateContent xmlns:mc="http://schemas.openxmlformats.org/markup-compatibility/2006">
              <mc:Choice xmlns:v="urn:schemas-microsoft-com:vml" Requires="v">
                <p:oleObj spid="_x0000_s81934" name="公式" r:id="rId7" imgW="1143000" imgH="228600" progId="Equation.3">
                  <p:embed/>
                </p:oleObj>
              </mc:Choice>
              <mc:Fallback>
                <p:oleObj name="公式" r:id="rId7" imgW="1143000" imgH="228600" progId="Equation.3">
                  <p:embed/>
                  <p:pic>
                    <p:nvPicPr>
                      <p:cNvPr id="30" name="Object 18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05613" y="2389188"/>
                        <a:ext cx="18272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 name="Object 184"/>
          <p:cNvGraphicFramePr>
            <a:graphicFrameLocks noChangeAspect="1"/>
          </p:cNvGraphicFramePr>
          <p:nvPr/>
        </p:nvGraphicFramePr>
        <p:xfrm>
          <a:off x="7046913" y="3111500"/>
          <a:ext cx="893762" cy="712788"/>
        </p:xfrm>
        <a:graphic>
          <a:graphicData uri="http://schemas.openxmlformats.org/presentationml/2006/ole">
            <mc:AlternateContent xmlns:mc="http://schemas.openxmlformats.org/markup-compatibility/2006">
              <mc:Choice xmlns:v="urn:schemas-microsoft-com:vml" Requires="v">
                <p:oleObj spid="_x0000_s81935" name="公式" r:id="rId9" imgW="558558" imgH="444307" progId="Equation.3">
                  <p:embed/>
                </p:oleObj>
              </mc:Choice>
              <mc:Fallback>
                <p:oleObj name="公式" r:id="rId9" imgW="558558" imgH="444307" progId="Equation.3">
                  <p:embed/>
                  <p:pic>
                    <p:nvPicPr>
                      <p:cNvPr id="31" name="Object 18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46913" y="3111500"/>
                        <a:ext cx="893762"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 name="Rectangle 185"/>
          <p:cNvSpPr>
            <a:spLocks noChangeArrowheads="1"/>
          </p:cNvSpPr>
          <p:nvPr/>
        </p:nvSpPr>
        <p:spPr bwMode="auto">
          <a:xfrm>
            <a:off x="2051050" y="3278188"/>
            <a:ext cx="900113"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000" kern="0">
                <a:solidFill>
                  <a:srgbClr val="000000"/>
                </a:solidFill>
              </a:rPr>
              <a:t>很高</a:t>
            </a:r>
          </a:p>
        </p:txBody>
      </p:sp>
      <p:sp>
        <p:nvSpPr>
          <p:cNvPr id="33" name="Rectangle 186"/>
          <p:cNvSpPr>
            <a:spLocks noChangeArrowheads="1"/>
          </p:cNvSpPr>
          <p:nvPr/>
        </p:nvSpPr>
        <p:spPr bwMode="auto">
          <a:xfrm>
            <a:off x="4535488" y="3278188"/>
            <a:ext cx="900112"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000" kern="0">
                <a:solidFill>
                  <a:srgbClr val="000000"/>
                </a:solidFill>
              </a:rPr>
              <a:t>很高</a:t>
            </a:r>
          </a:p>
        </p:txBody>
      </p:sp>
      <p:sp>
        <p:nvSpPr>
          <p:cNvPr id="34" name="Rectangle 187"/>
          <p:cNvSpPr>
            <a:spLocks noChangeArrowheads="1"/>
          </p:cNvSpPr>
          <p:nvPr/>
        </p:nvSpPr>
        <p:spPr bwMode="auto">
          <a:xfrm>
            <a:off x="7058025" y="4106863"/>
            <a:ext cx="1258888"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o </a:t>
            </a: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lang="en-US" altLang="zh-CN" sz="2000" b="1">
                <a:solidFill>
                  <a:srgbClr val="000000"/>
                </a:solidFill>
                <a:latin typeface="Times New Roman" panose="02020603050405020304" pitchFamily="18" charset="0"/>
                <a:ea typeface="楷体_GB2312" pitchFamily="49" charset="-122"/>
              </a:rPr>
              <a:t> </a:t>
            </a: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d</a:t>
            </a:r>
            <a:endParaRPr lang="en-US" altLang="zh-CN" sz="2000" b="1">
              <a:solidFill>
                <a:srgbClr val="000000"/>
              </a:solidFill>
              <a:latin typeface="Times New Roman" panose="02020603050405020304" pitchFamily="18" charset="0"/>
              <a:ea typeface="楷体_GB2312" pitchFamily="49" charset="-122"/>
            </a:endParaRPr>
          </a:p>
        </p:txBody>
      </p:sp>
      <p:sp>
        <p:nvSpPr>
          <p:cNvPr id="35" name="Rectangle 188"/>
          <p:cNvSpPr>
            <a:spLocks noChangeArrowheads="1"/>
          </p:cNvSpPr>
          <p:nvPr/>
        </p:nvSpPr>
        <p:spPr bwMode="auto">
          <a:xfrm>
            <a:off x="1979613" y="4106863"/>
            <a:ext cx="11525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o </a:t>
            </a: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lang="en-US" altLang="zh-CN" sz="2000" b="1">
                <a:solidFill>
                  <a:srgbClr val="000000"/>
                </a:solidFill>
                <a:latin typeface="Times New Roman" panose="02020603050405020304" pitchFamily="18" charset="0"/>
                <a:ea typeface="楷体_GB2312" pitchFamily="49" charset="-122"/>
              </a:rPr>
              <a:t> </a:t>
            </a: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d</a:t>
            </a:r>
            <a:endParaRPr lang="en-US" altLang="zh-CN" sz="2000" b="1">
              <a:solidFill>
                <a:srgbClr val="000000"/>
              </a:solidFill>
              <a:latin typeface="Times New Roman" panose="02020603050405020304" pitchFamily="18" charset="0"/>
              <a:ea typeface="楷体_GB2312" pitchFamily="49" charset="-122"/>
            </a:endParaRPr>
          </a:p>
        </p:txBody>
      </p:sp>
      <p:graphicFrame>
        <p:nvGraphicFramePr>
          <p:cNvPr id="36" name="Object 189"/>
          <p:cNvGraphicFramePr>
            <a:graphicFrameLocks noChangeAspect="1"/>
          </p:cNvGraphicFramePr>
          <p:nvPr/>
        </p:nvGraphicFramePr>
        <p:xfrm>
          <a:off x="4116388" y="3941763"/>
          <a:ext cx="1787525" cy="711200"/>
        </p:xfrm>
        <a:graphic>
          <a:graphicData uri="http://schemas.openxmlformats.org/presentationml/2006/ole">
            <mc:AlternateContent xmlns:mc="http://schemas.openxmlformats.org/markup-compatibility/2006">
              <mc:Choice xmlns:v="urn:schemas-microsoft-com:vml" Requires="v">
                <p:oleObj spid="_x0000_s81936" name="公式" r:id="rId11" imgW="1117115" imgH="444307" progId="Equation.3">
                  <p:embed/>
                </p:oleObj>
              </mc:Choice>
              <mc:Fallback>
                <p:oleObj name="公式" r:id="rId11" imgW="1117115" imgH="444307" progId="Equation.3">
                  <p:embed/>
                  <p:pic>
                    <p:nvPicPr>
                      <p:cNvPr id="36" name="Object 18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116388" y="3941763"/>
                        <a:ext cx="1787525"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 name="Line 190"/>
          <p:cNvSpPr>
            <a:spLocks noChangeShapeType="1"/>
          </p:cNvSpPr>
          <p:nvPr/>
        </p:nvSpPr>
        <p:spPr bwMode="auto">
          <a:xfrm>
            <a:off x="160338" y="2097088"/>
            <a:ext cx="8472487" cy="0"/>
          </a:xfrm>
          <a:prstGeom prst="line">
            <a:avLst/>
          </a:prstGeom>
          <a:noFill/>
          <a:ln w="158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defRPr/>
            </a:pPr>
            <a:endParaRPr lang="zh-CN" altLang="en-US" b="1" kern="0">
              <a:solidFill>
                <a:srgbClr val="000000"/>
              </a:solidFill>
              <a:latin typeface="Arial Narrow" pitchFamily="34" charset="0"/>
              <a:ea typeface="+mn-ea"/>
            </a:endParaRPr>
          </a:p>
        </p:txBody>
      </p:sp>
      <p:sp>
        <p:nvSpPr>
          <p:cNvPr id="38" name="Line 191"/>
          <p:cNvSpPr>
            <a:spLocks noChangeShapeType="1"/>
          </p:cNvSpPr>
          <p:nvPr/>
        </p:nvSpPr>
        <p:spPr bwMode="auto">
          <a:xfrm>
            <a:off x="1295400" y="1484313"/>
            <a:ext cx="0" cy="3457575"/>
          </a:xfrm>
          <a:prstGeom prst="line">
            <a:avLst/>
          </a:prstGeom>
          <a:noFill/>
          <a:ln w="158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defRPr/>
            </a:pPr>
            <a:endParaRPr lang="zh-CN" altLang="en-US" b="1" kern="0">
              <a:solidFill>
                <a:srgbClr val="000000"/>
              </a:solidFill>
              <a:latin typeface="Arial Narrow" pitchFamily="34" charset="0"/>
              <a:ea typeface="+mn-ea"/>
            </a:endParaRPr>
          </a:p>
        </p:txBody>
      </p:sp>
    </p:spTree>
    <p:extLst>
      <p:ext uri="{BB962C8B-B14F-4D97-AF65-F5344CB8AC3E}">
        <p14:creationId xmlns:p14="http://schemas.microsoft.com/office/powerpoint/2010/main" val="16025819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strips(downRight)">
                                      <p:cBhvr>
                                        <p:cTn id="7" dur="500"/>
                                        <p:tgtEl>
                                          <p:spTgt spid="22"/>
                                        </p:tgtEl>
                                      </p:cBhvr>
                                    </p:animEffect>
                                  </p:childTnLst>
                                </p:cTn>
                              </p:par>
                              <p:par>
                                <p:cTn id="8" presetID="18" presetClass="entr" presetSubtype="6"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strips(downRight)">
                                      <p:cBhvr>
                                        <p:cTn id="10" dur="500"/>
                                        <p:tgtEl>
                                          <p:spTgt spid="23"/>
                                        </p:tgtEl>
                                      </p:cBhvr>
                                    </p:animEffect>
                                  </p:childTnLst>
                                </p:cTn>
                              </p:par>
                              <p:par>
                                <p:cTn id="11" presetID="18" presetClass="entr" presetSubtype="6"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strips(downRight)">
                                      <p:cBhvr>
                                        <p:cTn id="13" dur="500"/>
                                        <p:tgtEl>
                                          <p:spTgt spid="24"/>
                                        </p:tgtEl>
                                      </p:cBhvr>
                                    </p:animEffect>
                                  </p:childTnLst>
                                </p:cTn>
                              </p:par>
                              <p:par>
                                <p:cTn id="14" presetID="22" presetClass="entr" presetSubtype="8" fill="hold"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left)">
                                      <p:cBhvr>
                                        <p:cTn id="16" dur="500"/>
                                        <p:tgtEl>
                                          <p:spTgt spid="3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strips(downRight)">
                                      <p:cBhvr>
                                        <p:cTn id="21" dur="500"/>
                                        <p:tgtEl>
                                          <p:spTgt spid="25"/>
                                        </p:tgtEl>
                                      </p:cBhvr>
                                    </p:animEffect>
                                  </p:childTnLst>
                                </p:cTn>
                              </p:par>
                              <p:par>
                                <p:cTn id="22" presetID="18" presetClass="entr" presetSubtype="6"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strips(downRight)">
                                      <p:cBhvr>
                                        <p:cTn id="24" dur="500"/>
                                        <p:tgtEl>
                                          <p:spTgt spid="26"/>
                                        </p:tgtEl>
                                      </p:cBhvr>
                                    </p:animEffect>
                                  </p:childTnLst>
                                </p:cTn>
                              </p:par>
                              <p:par>
                                <p:cTn id="25" presetID="18" presetClass="entr" presetSubtype="6"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strips(downRight)">
                                      <p:cBhvr>
                                        <p:cTn id="27" dur="500"/>
                                        <p:tgtEl>
                                          <p:spTgt spid="27"/>
                                        </p:tgtEl>
                                      </p:cBhvr>
                                    </p:animEffect>
                                  </p:childTnLst>
                                </p:cTn>
                              </p:par>
                              <p:par>
                                <p:cTn id="28" presetID="22" presetClass="entr" presetSubtype="1"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wipe(up)">
                                      <p:cBhvr>
                                        <p:cTn id="30" dur="500"/>
                                        <p:tgtEl>
                                          <p:spTgt spid="3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8" presetClass="entr" presetSubtype="6" fill="hold"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strips(downRight)">
                                      <p:cBhvr>
                                        <p:cTn id="35" dur="500"/>
                                        <p:tgtEl>
                                          <p:spTgt spid="28"/>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8" presetClass="entr" presetSubtype="6" fill="hold"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strips(downRight)">
                                      <p:cBhvr>
                                        <p:cTn id="40" dur="500"/>
                                        <p:tgtEl>
                                          <p:spTgt spid="29"/>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8" presetClass="entr" presetSubtype="6" fill="hold" nodeType="click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strips(downRight)">
                                      <p:cBhvr>
                                        <p:cTn id="45" dur="500"/>
                                        <p:tgtEl>
                                          <p:spTgt spid="30"/>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8" presetClass="entr" presetSubtype="6" fill="hold" grpId="0" nodeType="click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strips(downRight)">
                                      <p:cBhvr>
                                        <p:cTn id="50" dur="500"/>
                                        <p:tgtEl>
                                          <p:spTgt spid="32"/>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8" presetClass="entr" presetSubtype="6" fill="hold" grpId="0" nodeType="click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strips(downRight)">
                                      <p:cBhvr>
                                        <p:cTn id="55" dur="500"/>
                                        <p:tgtEl>
                                          <p:spTgt spid="33"/>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8" presetClass="entr" presetSubtype="6" fill="hold" nodeType="click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strips(downRight)">
                                      <p:cBhvr>
                                        <p:cTn id="60" dur="500"/>
                                        <p:tgtEl>
                                          <p:spTgt spid="31"/>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18" presetClass="entr" presetSubtype="6" fill="hold" grpId="0" nodeType="click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strips(downRight)">
                                      <p:cBhvr>
                                        <p:cTn id="65" dur="500"/>
                                        <p:tgtEl>
                                          <p:spTgt spid="35"/>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18" presetClass="entr" presetSubtype="6" fill="hold" nodeType="click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strips(downRight)">
                                      <p:cBhvr>
                                        <p:cTn id="70" dur="500"/>
                                        <p:tgtEl>
                                          <p:spTgt spid="36"/>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18" presetClass="entr" presetSubtype="6" fill="hold" grpId="0" nodeType="click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strips(downRight)">
                                      <p:cBhvr>
                                        <p:cTn id="7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32" grpId="0"/>
      <p:bldP spid="33" grpId="0"/>
      <p:bldP spid="34" grpId="0"/>
      <p:bldP spid="35"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标题 1"/>
          <p:cNvSpPr>
            <a:spLocks noGrp="1"/>
          </p:cNvSpPr>
          <p:nvPr>
            <p:ph type="title"/>
          </p:nvPr>
        </p:nvSpPr>
        <p:spPr>
          <a:xfrm>
            <a:off x="701675" y="71438"/>
            <a:ext cx="7888288" cy="646112"/>
          </a:xfrm>
        </p:spPr>
        <p:txBody>
          <a:bodyPr/>
          <a:lstStyle/>
          <a:p>
            <a:r>
              <a:rPr lang="en-US" altLang="zh-CN"/>
              <a:t>5.5.3  BJT</a:t>
            </a:r>
            <a:r>
              <a:rPr lang="zh-CN" altLang="en-US"/>
              <a:t>放大电路三种组态的比较</a:t>
            </a:r>
          </a:p>
        </p:txBody>
      </p:sp>
      <p:sp>
        <p:nvSpPr>
          <p:cNvPr id="91139" name="Text Box 2"/>
          <p:cNvSpPr txBox="1">
            <a:spLocks noChangeArrowheads="1"/>
          </p:cNvSpPr>
          <p:nvPr/>
        </p:nvSpPr>
        <p:spPr bwMode="auto">
          <a:xfrm>
            <a:off x="366713" y="765175"/>
            <a:ext cx="5105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CC0000"/>
                </a:solidFill>
                <a:latin typeface="楷体_GB2312" pitchFamily="49" charset="-122"/>
                <a:ea typeface="楷体_GB2312" pitchFamily="49" charset="-122"/>
              </a:rPr>
              <a:t>三种组态的特点及用途</a:t>
            </a:r>
          </a:p>
        </p:txBody>
      </p:sp>
      <p:sp>
        <p:nvSpPr>
          <p:cNvPr id="91140" name="Rectangle 3"/>
          <p:cNvSpPr>
            <a:spLocks noChangeArrowheads="1"/>
          </p:cNvSpPr>
          <p:nvPr/>
        </p:nvSpPr>
        <p:spPr bwMode="auto">
          <a:xfrm>
            <a:off x="381000" y="1196975"/>
            <a:ext cx="8610600" cy="128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000" b="1">
                <a:solidFill>
                  <a:srgbClr val="FF0000"/>
                </a:solidFill>
                <a:latin typeface="楷体_GB2312" pitchFamily="49" charset="-122"/>
                <a:ea typeface="楷体_GB2312" pitchFamily="49" charset="-122"/>
              </a:rPr>
              <a:t>共射极放大电路：</a:t>
            </a:r>
          </a:p>
          <a:p>
            <a:pPr>
              <a:lnSpc>
                <a:spcPct val="130000"/>
              </a:lnSpc>
            </a:pPr>
            <a:r>
              <a:rPr kumimoji="1" lang="zh-CN" altLang="en-US" sz="2000" b="1">
                <a:solidFill>
                  <a:srgbClr val="000000"/>
                </a:solidFill>
                <a:latin typeface="楷体_GB2312" pitchFamily="49" charset="-122"/>
                <a:ea typeface="楷体_GB2312" pitchFamily="49" charset="-122"/>
              </a:rPr>
              <a:t>    电压和电流增益都大于</a:t>
            </a:r>
            <a:r>
              <a:rPr kumimoji="1" lang="en-US" altLang="zh-CN" sz="2000" b="1">
                <a:solidFill>
                  <a:srgbClr val="000000"/>
                </a:solidFill>
                <a:latin typeface="楷体_GB2312" pitchFamily="49" charset="-122"/>
                <a:ea typeface="楷体_GB2312" pitchFamily="49" charset="-122"/>
              </a:rPr>
              <a:t>1</a:t>
            </a:r>
            <a:r>
              <a:rPr kumimoji="1" lang="zh-CN" altLang="en-US" sz="2000" b="1">
                <a:solidFill>
                  <a:srgbClr val="000000"/>
                </a:solidFill>
                <a:latin typeface="楷体_GB2312" pitchFamily="49" charset="-122"/>
                <a:ea typeface="楷体_GB2312" pitchFamily="49" charset="-122"/>
              </a:rPr>
              <a:t>，输入电阻在三种组态中居中，输出电阻与集电极电阻有很大关系。适用于低频情况下，作多级放大电路的中间级。</a:t>
            </a:r>
          </a:p>
        </p:txBody>
      </p:sp>
      <p:sp>
        <p:nvSpPr>
          <p:cNvPr id="9" name="Rectangle 5"/>
          <p:cNvSpPr>
            <a:spLocks noChangeArrowheads="1"/>
          </p:cNvSpPr>
          <p:nvPr/>
        </p:nvSpPr>
        <p:spPr bwMode="auto">
          <a:xfrm>
            <a:off x="381000" y="2493963"/>
            <a:ext cx="8610600" cy="167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000" b="1">
                <a:solidFill>
                  <a:srgbClr val="FF0000"/>
                </a:solidFill>
                <a:latin typeface="楷体_GB2312" pitchFamily="49" charset="-122"/>
                <a:ea typeface="楷体_GB2312" pitchFamily="49" charset="-122"/>
              </a:rPr>
              <a:t>共集电极放大电路：</a:t>
            </a:r>
          </a:p>
          <a:p>
            <a:pPr>
              <a:lnSpc>
                <a:spcPct val="130000"/>
              </a:lnSpc>
            </a:pPr>
            <a:r>
              <a:rPr kumimoji="1" lang="zh-CN" altLang="en-US" sz="2000" b="1">
                <a:solidFill>
                  <a:srgbClr val="000000"/>
                </a:solidFill>
                <a:latin typeface="楷体_GB2312" pitchFamily="49" charset="-122"/>
                <a:ea typeface="楷体_GB2312" pitchFamily="49" charset="-122"/>
              </a:rPr>
              <a:t>    只有电流放大作用，没有电压放大，有电压跟随作用。在三种组态中，输入电阻最</a:t>
            </a:r>
            <a:r>
              <a:rPr kumimoji="1" lang="zh-CN" altLang="en-US" b="1">
                <a:solidFill>
                  <a:srgbClr val="000000"/>
                </a:solidFill>
                <a:latin typeface="Arial Narrow" panose="020B0606020202030204" pitchFamily="34" charset="0"/>
              </a:rPr>
              <a:t>大</a:t>
            </a:r>
            <a:r>
              <a:rPr kumimoji="1" lang="zh-CN" altLang="en-US" sz="2000" b="1">
                <a:solidFill>
                  <a:srgbClr val="000000"/>
                </a:solidFill>
                <a:latin typeface="楷体_GB2312" pitchFamily="49" charset="-122"/>
                <a:ea typeface="楷体_GB2312" pitchFamily="49" charset="-122"/>
              </a:rPr>
              <a:t>，输出电阻最小，频率特性好。可用于输入级、输出级或缓冲级。</a:t>
            </a:r>
          </a:p>
        </p:txBody>
      </p:sp>
      <p:sp>
        <p:nvSpPr>
          <p:cNvPr id="10" name="Rectangle 6"/>
          <p:cNvSpPr>
            <a:spLocks noChangeArrowheads="1"/>
          </p:cNvSpPr>
          <p:nvPr/>
        </p:nvSpPr>
        <p:spPr bwMode="auto">
          <a:xfrm>
            <a:off x="381000" y="4125913"/>
            <a:ext cx="8431213" cy="167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000" b="1">
                <a:solidFill>
                  <a:srgbClr val="FF0000"/>
                </a:solidFill>
                <a:latin typeface="楷体_GB2312" pitchFamily="49" charset="-122"/>
                <a:ea typeface="楷体_GB2312" pitchFamily="49" charset="-122"/>
              </a:rPr>
              <a:t>共基极放大电路：</a:t>
            </a:r>
          </a:p>
          <a:p>
            <a:pPr>
              <a:lnSpc>
                <a:spcPct val="130000"/>
              </a:lnSpc>
            </a:pPr>
            <a:r>
              <a:rPr kumimoji="1" lang="zh-CN" altLang="en-US" sz="2000" b="1">
                <a:solidFill>
                  <a:srgbClr val="000000"/>
                </a:solidFill>
                <a:latin typeface="楷体_GB2312" pitchFamily="49" charset="-122"/>
                <a:ea typeface="楷体_GB2312" pitchFamily="49" charset="-122"/>
              </a:rPr>
              <a:t>    只有电压放大作用，没有电流放大，有电流跟随作用，输入电阻小，输出电阻与集电极电阻有关。高频特性较好，常用于高频或宽频带低输入阻抗的场合，模拟集成电路中亦兼有电位移动的功能。 </a:t>
            </a:r>
          </a:p>
        </p:txBody>
      </p:sp>
    </p:spTree>
    <p:extLst>
      <p:ext uri="{BB962C8B-B14F-4D97-AF65-F5344CB8AC3E}">
        <p14:creationId xmlns:p14="http://schemas.microsoft.com/office/powerpoint/2010/main" val="34171921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strips(downRight)">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182688" y="404813"/>
            <a:ext cx="6629400" cy="1295400"/>
          </a:xfrm>
        </p:spPr>
        <p:txBody>
          <a:bodyPr rtlCol="0">
            <a:noAutofit/>
          </a:bodyPr>
          <a:lstStyle/>
          <a:p>
            <a:pPr fontAlgn="auto">
              <a:spcAft>
                <a:spcPts val="0"/>
              </a:spcAft>
              <a:defRPr/>
            </a:pPr>
            <a:r>
              <a:rPr lang="en-US" altLang="zh-CN" sz="4400" dirty="0"/>
              <a:t>4.6  </a:t>
            </a:r>
            <a:r>
              <a:rPr lang="zh-CN" altLang="en-US" sz="4400" dirty="0"/>
              <a:t>漏极电阻的替换</a:t>
            </a:r>
            <a:r>
              <a:rPr lang="en-US" altLang="zh-CN" sz="4400" dirty="0"/>
              <a:t>——</a:t>
            </a:r>
            <a:r>
              <a:rPr lang="zh-CN" altLang="en-US" sz="4400" dirty="0"/>
              <a:t>集成电路单级</a:t>
            </a:r>
            <a:r>
              <a:rPr lang="en-US" altLang="zh-CN" sz="4400" dirty="0"/>
              <a:t>MOSFET</a:t>
            </a:r>
            <a:r>
              <a:rPr lang="zh-CN" altLang="en-US" sz="4400" dirty="0"/>
              <a:t>放大电路</a:t>
            </a:r>
          </a:p>
        </p:txBody>
      </p:sp>
      <p:sp>
        <p:nvSpPr>
          <p:cNvPr id="100355" name="副标题 2"/>
          <p:cNvSpPr>
            <a:spLocks noGrp="1"/>
          </p:cNvSpPr>
          <p:nvPr>
            <p:ph type="subTitle" idx="1"/>
          </p:nvPr>
        </p:nvSpPr>
        <p:spPr>
          <a:xfrm>
            <a:off x="827088" y="1989138"/>
            <a:ext cx="7489825" cy="3649662"/>
          </a:xfrm>
        </p:spPr>
        <p:txBody>
          <a:bodyPr>
            <a:normAutofit/>
          </a:bodyPr>
          <a:lstStyle/>
          <a:p>
            <a:r>
              <a:rPr lang="en-US" altLang="zh-CN" sz="2800" dirty="0"/>
              <a:t>4.6.1  </a:t>
            </a:r>
            <a:r>
              <a:rPr lang="zh-CN" altLang="en-US" sz="2800" dirty="0"/>
              <a:t>带增强型负载的</a:t>
            </a:r>
            <a:r>
              <a:rPr lang="en-US" altLang="zh-CN" sz="2800" dirty="0"/>
              <a:t>NMOS</a:t>
            </a:r>
            <a:r>
              <a:rPr lang="zh-CN" altLang="en-US" sz="2800" dirty="0"/>
              <a:t>放大电路</a:t>
            </a:r>
          </a:p>
          <a:p>
            <a:r>
              <a:rPr lang="en-US" altLang="zh-CN" sz="2800" dirty="0"/>
              <a:t>4.6.2  </a:t>
            </a:r>
            <a:r>
              <a:rPr lang="zh-CN" altLang="en-US" sz="2800" dirty="0"/>
              <a:t>带耗尽型负载的</a:t>
            </a:r>
            <a:r>
              <a:rPr lang="en-US" altLang="zh-CN" sz="2800" dirty="0"/>
              <a:t>NMOS</a:t>
            </a:r>
            <a:r>
              <a:rPr lang="zh-CN" altLang="en-US" sz="2800" dirty="0"/>
              <a:t>放大电路</a:t>
            </a:r>
          </a:p>
          <a:p>
            <a:r>
              <a:rPr lang="en-US" altLang="zh-CN" sz="2800" dirty="0"/>
              <a:t>4.6.3  </a:t>
            </a:r>
            <a:r>
              <a:rPr lang="zh-CN" altLang="en-US" sz="2800" dirty="0"/>
              <a:t>带</a:t>
            </a:r>
            <a:r>
              <a:rPr lang="en-US" altLang="zh-CN" sz="2800" dirty="0"/>
              <a:t>PMOS</a:t>
            </a:r>
            <a:r>
              <a:rPr lang="zh-CN" altLang="en-US" sz="2800" dirty="0"/>
              <a:t>负载的</a:t>
            </a:r>
            <a:r>
              <a:rPr lang="en-US" altLang="zh-CN" sz="2800" dirty="0"/>
              <a:t>NMOS</a:t>
            </a:r>
            <a:r>
              <a:rPr lang="zh-CN" altLang="en-US" sz="2800" dirty="0"/>
              <a:t>放大电路</a:t>
            </a:r>
          </a:p>
          <a:p>
            <a:r>
              <a:rPr lang="zh-CN" altLang="en-US" sz="2800" dirty="0"/>
              <a:t>         （</a:t>
            </a:r>
            <a:r>
              <a:rPr lang="en-US" altLang="zh-CN" sz="2800" dirty="0"/>
              <a:t>CMOS</a:t>
            </a:r>
            <a:r>
              <a:rPr lang="zh-CN" altLang="en-US" sz="2800" dirty="0"/>
              <a:t>共源放大电路）</a:t>
            </a:r>
          </a:p>
        </p:txBody>
      </p:sp>
    </p:spTree>
    <p:extLst>
      <p:ext uri="{BB962C8B-B14F-4D97-AF65-F5344CB8AC3E}">
        <p14:creationId xmlns:p14="http://schemas.microsoft.com/office/powerpoint/2010/main" val="15785827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1378" name="对象 3"/>
          <p:cNvGraphicFramePr>
            <a:graphicFrameLocks noChangeAspect="1"/>
          </p:cNvGraphicFramePr>
          <p:nvPr/>
        </p:nvGraphicFramePr>
        <p:xfrm>
          <a:off x="1982788" y="620713"/>
          <a:ext cx="6910387" cy="5849937"/>
        </p:xfrm>
        <a:graphic>
          <a:graphicData uri="http://schemas.openxmlformats.org/presentationml/2006/ole">
            <mc:AlternateContent xmlns:mc="http://schemas.openxmlformats.org/markup-compatibility/2006">
              <mc:Choice xmlns:v="urn:schemas-microsoft-com:vml" Requires="v">
                <p:oleObj spid="_x0000_s82956" name="Picture" r:id="rId3" imgW="4064909" imgH="3441413" progId="Word.Picture.8">
                  <p:embed/>
                </p:oleObj>
              </mc:Choice>
              <mc:Fallback>
                <p:oleObj name="Picture" r:id="rId3" imgW="4064909" imgH="3441413" progId="Word.Picture.8">
                  <p:embed/>
                  <p:pic>
                    <p:nvPicPr>
                      <p:cNvPr id="101378" name="对象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2788" y="620713"/>
                        <a:ext cx="6910387" cy="584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1379" name="标题 1"/>
          <p:cNvSpPr>
            <a:spLocks noGrp="1"/>
          </p:cNvSpPr>
          <p:nvPr>
            <p:ph type="title"/>
          </p:nvPr>
        </p:nvSpPr>
        <p:spPr>
          <a:xfrm>
            <a:off x="701675" y="71438"/>
            <a:ext cx="7888288" cy="646112"/>
          </a:xfrm>
        </p:spPr>
        <p:txBody>
          <a:bodyPr/>
          <a:lstStyle/>
          <a:p>
            <a:r>
              <a:rPr lang="en-US" altLang="zh-CN"/>
              <a:t>4.6.1  </a:t>
            </a:r>
            <a:r>
              <a:rPr lang="zh-CN" altLang="en-US"/>
              <a:t>带增强型负载的</a:t>
            </a:r>
            <a:r>
              <a:rPr lang="en-US" altLang="zh-CN"/>
              <a:t>NMOS</a:t>
            </a:r>
            <a:r>
              <a:rPr lang="zh-CN" altLang="en-US"/>
              <a:t>放大电路</a:t>
            </a:r>
          </a:p>
        </p:txBody>
      </p:sp>
      <p:sp>
        <p:nvSpPr>
          <p:cNvPr id="101380" name="Rectangle 3"/>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1.  </a:t>
            </a:r>
            <a:r>
              <a:rPr lang="zh-CN" altLang="en-US" sz="2400" b="1">
                <a:solidFill>
                  <a:srgbClr val="000000"/>
                </a:solidFill>
                <a:latin typeface="Times New Roman" panose="02020603050405020304" pitchFamily="18" charset="0"/>
                <a:ea typeface="楷体_GB2312" pitchFamily="49" charset="-122"/>
              </a:rPr>
              <a:t>负载线复习</a:t>
            </a:r>
          </a:p>
        </p:txBody>
      </p:sp>
      <p:sp>
        <p:nvSpPr>
          <p:cNvPr id="24" name="Rectangle 4"/>
          <p:cNvSpPr>
            <a:spLocks noChangeArrowheads="1"/>
          </p:cNvSpPr>
          <p:nvPr/>
        </p:nvSpPr>
        <p:spPr bwMode="auto">
          <a:xfrm>
            <a:off x="503238" y="1700213"/>
            <a:ext cx="1749425" cy="1841500"/>
          </a:xfrm>
          <a:prstGeom prst="rect">
            <a:avLst/>
          </a:prstGeom>
          <a:solidFill>
            <a:srgbClr val="CCFFCC"/>
          </a:solidFill>
          <a:ln w="9525">
            <a:solidFill>
              <a:srgbClr val="FF66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en-US" altLang="zh-CN" sz="2200" b="1">
                <a:solidFill>
                  <a:srgbClr val="000000"/>
                </a:solidFill>
                <a:latin typeface="楷体_GB2312" pitchFamily="49" charset="-122"/>
                <a:ea typeface="楷体_GB2312" pitchFamily="49" charset="-122"/>
              </a:rPr>
              <a:t>    </a:t>
            </a:r>
            <a:r>
              <a:rPr lang="zh-CN" altLang="en-US" sz="2200" b="1">
                <a:solidFill>
                  <a:srgbClr val="000000"/>
                </a:solidFill>
                <a:latin typeface="楷体_GB2312" pitchFamily="49" charset="-122"/>
                <a:ea typeface="楷体_GB2312" pitchFamily="49" charset="-122"/>
              </a:rPr>
              <a:t>两横轴的映射关系导致负载线水平翻转</a:t>
            </a:r>
          </a:p>
        </p:txBody>
      </p:sp>
      <p:graphicFrame>
        <p:nvGraphicFramePr>
          <p:cNvPr id="32" name="Object 38"/>
          <p:cNvGraphicFramePr>
            <a:graphicFrameLocks noChangeAspect="1"/>
          </p:cNvGraphicFramePr>
          <p:nvPr/>
        </p:nvGraphicFramePr>
        <p:xfrm>
          <a:off x="793750" y="4151313"/>
          <a:ext cx="1601788" cy="388937"/>
        </p:xfrm>
        <a:graphic>
          <a:graphicData uri="http://schemas.openxmlformats.org/presentationml/2006/ole">
            <mc:AlternateContent xmlns:mc="http://schemas.openxmlformats.org/markup-compatibility/2006">
              <mc:Choice xmlns:v="urn:schemas-microsoft-com:vml" Requires="v">
                <p:oleObj spid="_x0000_s82957" name="公式" r:id="rId5" imgW="939800" imgH="228600" progId="Equation.3">
                  <p:embed/>
                </p:oleObj>
              </mc:Choice>
              <mc:Fallback>
                <p:oleObj name="公式" r:id="rId5" imgW="939800" imgH="228600" progId="Equation.3">
                  <p:embed/>
                  <p:pic>
                    <p:nvPicPr>
                      <p:cNvPr id="32" name="Object 3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3750" y="4151313"/>
                        <a:ext cx="1601788"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Object 39"/>
          <p:cNvGraphicFramePr>
            <a:graphicFrameLocks noChangeAspect="1"/>
          </p:cNvGraphicFramePr>
          <p:nvPr/>
        </p:nvGraphicFramePr>
        <p:xfrm>
          <a:off x="839788" y="4710113"/>
          <a:ext cx="995362" cy="366712"/>
        </p:xfrm>
        <a:graphic>
          <a:graphicData uri="http://schemas.openxmlformats.org/presentationml/2006/ole">
            <mc:AlternateContent xmlns:mc="http://schemas.openxmlformats.org/markup-compatibility/2006">
              <mc:Choice xmlns:v="urn:schemas-microsoft-com:vml" Requires="v">
                <p:oleObj spid="_x0000_s82958" name="公式" r:id="rId7" imgW="583693" imgH="215713" progId="Equation.3">
                  <p:embed/>
                </p:oleObj>
              </mc:Choice>
              <mc:Fallback>
                <p:oleObj name="公式" r:id="rId7" imgW="583693" imgH="215713" progId="Equation.3">
                  <p:embed/>
                  <p:pic>
                    <p:nvPicPr>
                      <p:cNvPr id="33" name="Object 3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9788" y="4710113"/>
                        <a:ext cx="9953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Object 40"/>
          <p:cNvGraphicFramePr>
            <a:graphicFrameLocks noChangeAspect="1"/>
          </p:cNvGraphicFramePr>
          <p:nvPr/>
        </p:nvGraphicFramePr>
        <p:xfrm>
          <a:off x="2546350" y="4699000"/>
          <a:ext cx="842963" cy="388938"/>
        </p:xfrm>
        <a:graphic>
          <a:graphicData uri="http://schemas.openxmlformats.org/presentationml/2006/ole">
            <mc:AlternateContent xmlns:mc="http://schemas.openxmlformats.org/markup-compatibility/2006">
              <mc:Choice xmlns:v="urn:schemas-microsoft-com:vml" Requires="v">
                <p:oleObj spid="_x0000_s82959" name="公式" r:id="rId9" imgW="495085" imgH="228501" progId="Equation.3">
                  <p:embed/>
                </p:oleObj>
              </mc:Choice>
              <mc:Fallback>
                <p:oleObj name="公式" r:id="rId9" imgW="495085" imgH="228501" progId="Equation.3">
                  <p:embed/>
                  <p:pic>
                    <p:nvPicPr>
                      <p:cNvPr id="34" name="Object 4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46350" y="4699000"/>
                        <a:ext cx="842963"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 name="AutoShape 41"/>
          <p:cNvSpPr>
            <a:spLocks noChangeArrowheads="1"/>
          </p:cNvSpPr>
          <p:nvPr/>
        </p:nvSpPr>
        <p:spPr bwMode="auto">
          <a:xfrm>
            <a:off x="1979613" y="4840288"/>
            <a:ext cx="338137" cy="115887"/>
          </a:xfrm>
          <a:prstGeom prst="leftRightArrow">
            <a:avLst>
              <a:gd name="adj1" fmla="val 50000"/>
              <a:gd name="adj2" fmla="val 58356"/>
            </a:avLst>
          </a:prstGeom>
          <a:solidFill>
            <a:srgbClr val="A3B2C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aphicFrame>
        <p:nvGraphicFramePr>
          <p:cNvPr id="42" name="Object 47"/>
          <p:cNvGraphicFramePr>
            <a:graphicFrameLocks noChangeAspect="1"/>
          </p:cNvGraphicFramePr>
          <p:nvPr/>
        </p:nvGraphicFramePr>
        <p:xfrm>
          <a:off x="839788" y="5213350"/>
          <a:ext cx="1601787" cy="388938"/>
        </p:xfrm>
        <a:graphic>
          <a:graphicData uri="http://schemas.openxmlformats.org/presentationml/2006/ole">
            <mc:AlternateContent xmlns:mc="http://schemas.openxmlformats.org/markup-compatibility/2006">
              <mc:Choice xmlns:v="urn:schemas-microsoft-com:vml" Requires="v">
                <p:oleObj spid="_x0000_s82960" name="公式" r:id="rId11" imgW="939800" imgH="228600" progId="Equation.3">
                  <p:embed/>
                </p:oleObj>
              </mc:Choice>
              <mc:Fallback>
                <p:oleObj name="公式" r:id="rId11" imgW="939800" imgH="228600" progId="Equation.3">
                  <p:embed/>
                  <p:pic>
                    <p:nvPicPr>
                      <p:cNvPr id="42" name="Object 4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39788" y="5213350"/>
                        <a:ext cx="1601787"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1387" name="Rectangle 16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Tree>
    <p:extLst>
      <p:ext uri="{BB962C8B-B14F-4D97-AF65-F5344CB8AC3E}">
        <p14:creationId xmlns:p14="http://schemas.microsoft.com/office/powerpoint/2010/main" val="30961261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strips(downRight)">
                                      <p:cBhvr>
                                        <p:cTn id="7" dur="500"/>
                                        <p:tgtEl>
                                          <p:spTgt spid="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strips(downRight)">
                                      <p:cBhvr>
                                        <p:cTn id="12" dur="500"/>
                                        <p:tgtEl>
                                          <p:spTgt spid="33"/>
                                        </p:tgtEl>
                                      </p:cBhvr>
                                    </p:animEffect>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nodeType="afterGroup">
                            <p:stCondLst>
                              <p:cond delay="1000"/>
                            </p:stCondLst>
                            <p:childTnLst>
                              <p:par>
                                <p:cTn id="18" presetID="18" presetClass="entr" presetSubtype="6" fill="hold"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strips(downRight)">
                                      <p:cBhvr>
                                        <p:cTn id="20" dur="500"/>
                                        <p:tgtEl>
                                          <p:spTgt spid="3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6" fill="hold" nodeType="click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strips(downRight)">
                                      <p:cBhvr>
                                        <p:cTn id="25" dur="500"/>
                                        <p:tgtEl>
                                          <p:spTgt spid="4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strips(downRight)">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5"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标题 1"/>
          <p:cNvSpPr>
            <a:spLocks noGrp="1"/>
          </p:cNvSpPr>
          <p:nvPr>
            <p:ph type="title"/>
          </p:nvPr>
        </p:nvSpPr>
        <p:spPr>
          <a:xfrm>
            <a:off x="701675" y="71438"/>
            <a:ext cx="7888288" cy="646112"/>
          </a:xfrm>
        </p:spPr>
        <p:txBody>
          <a:bodyPr/>
          <a:lstStyle/>
          <a:p>
            <a:r>
              <a:rPr lang="en-US" altLang="zh-CN"/>
              <a:t>4.6.1  </a:t>
            </a:r>
            <a:r>
              <a:rPr lang="zh-CN" altLang="en-US"/>
              <a:t>带增强型负载的</a:t>
            </a:r>
            <a:r>
              <a:rPr lang="en-US" altLang="zh-CN"/>
              <a:t>NMOS</a:t>
            </a:r>
            <a:r>
              <a:rPr lang="zh-CN" altLang="en-US"/>
              <a:t>放大电路</a:t>
            </a:r>
          </a:p>
        </p:txBody>
      </p:sp>
      <p:graphicFrame>
        <p:nvGraphicFramePr>
          <p:cNvPr id="10" name="Object 65"/>
          <p:cNvGraphicFramePr>
            <a:graphicFrameLocks noChangeAspect="1"/>
          </p:cNvGraphicFramePr>
          <p:nvPr/>
        </p:nvGraphicFramePr>
        <p:xfrm>
          <a:off x="5084763" y="1050925"/>
          <a:ext cx="3886200" cy="2514600"/>
        </p:xfrm>
        <a:graphic>
          <a:graphicData uri="http://schemas.openxmlformats.org/presentationml/2006/ole">
            <mc:AlternateContent xmlns:mc="http://schemas.openxmlformats.org/markup-compatibility/2006">
              <mc:Choice xmlns:v="urn:schemas-microsoft-com:vml" Requires="v">
                <p:oleObj spid="_x0000_s83978" name="图片" r:id="rId3" imgW="2427436" imgH="1573653" progId="Word.Picture.8">
                  <p:embed/>
                </p:oleObj>
              </mc:Choice>
              <mc:Fallback>
                <p:oleObj name="图片" r:id="rId3" imgW="2427436" imgH="1573653" progId="Word.Picture.8">
                  <p:embed/>
                  <p:pic>
                    <p:nvPicPr>
                      <p:cNvPr id="10" name="Object 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4763" y="1050925"/>
                        <a:ext cx="38862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04" name="Rectangle 39"/>
          <p:cNvSpPr>
            <a:spLocks noChangeArrowheads="1"/>
          </p:cNvSpPr>
          <p:nvPr/>
        </p:nvSpPr>
        <p:spPr bwMode="auto">
          <a:xfrm>
            <a:off x="503238" y="765175"/>
            <a:ext cx="5651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带增强型负载的</a:t>
            </a:r>
            <a:r>
              <a:rPr lang="en-US" altLang="zh-CN" sz="2400" b="1">
                <a:solidFill>
                  <a:srgbClr val="000000"/>
                </a:solidFill>
                <a:latin typeface="Times New Roman" panose="02020603050405020304" pitchFamily="18" charset="0"/>
                <a:ea typeface="楷体_GB2312" pitchFamily="49" charset="-122"/>
              </a:rPr>
              <a:t>NMOS</a:t>
            </a:r>
            <a:r>
              <a:rPr lang="zh-CN" altLang="en-US" sz="2400" b="1">
                <a:solidFill>
                  <a:srgbClr val="000000"/>
                </a:solidFill>
                <a:latin typeface="Times New Roman" panose="02020603050405020304" pitchFamily="18" charset="0"/>
                <a:ea typeface="楷体_GB2312" pitchFamily="49" charset="-122"/>
              </a:rPr>
              <a:t>放大电路</a:t>
            </a:r>
          </a:p>
        </p:txBody>
      </p:sp>
      <p:graphicFrame>
        <p:nvGraphicFramePr>
          <p:cNvPr id="12" name="Object 48"/>
          <p:cNvGraphicFramePr>
            <a:graphicFrameLocks noChangeAspect="1"/>
          </p:cNvGraphicFramePr>
          <p:nvPr/>
        </p:nvGraphicFramePr>
        <p:xfrm>
          <a:off x="949325" y="4062413"/>
          <a:ext cx="2338388" cy="388937"/>
        </p:xfrm>
        <a:graphic>
          <a:graphicData uri="http://schemas.openxmlformats.org/presentationml/2006/ole">
            <mc:AlternateContent xmlns:mc="http://schemas.openxmlformats.org/markup-compatibility/2006">
              <mc:Choice xmlns:v="urn:schemas-microsoft-com:vml" Requires="v">
                <p:oleObj spid="_x0000_s83979" name="公式" r:id="rId5" imgW="1371600" imgH="228600" progId="Equation.3">
                  <p:embed/>
                </p:oleObj>
              </mc:Choice>
              <mc:Fallback>
                <p:oleObj name="公式" r:id="rId5" imgW="1371600" imgH="228600" progId="Equation.3">
                  <p:embed/>
                  <p:pic>
                    <p:nvPicPr>
                      <p:cNvPr id="12" name="Object 4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9325" y="4062413"/>
                        <a:ext cx="2338388"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58"/>
          <p:cNvGraphicFramePr>
            <a:graphicFrameLocks noChangeAspect="1"/>
          </p:cNvGraphicFramePr>
          <p:nvPr/>
        </p:nvGraphicFramePr>
        <p:xfrm>
          <a:off x="1057275" y="5124450"/>
          <a:ext cx="4025900" cy="411163"/>
        </p:xfrm>
        <a:graphic>
          <a:graphicData uri="http://schemas.openxmlformats.org/presentationml/2006/ole">
            <mc:AlternateContent xmlns:mc="http://schemas.openxmlformats.org/markup-compatibility/2006">
              <mc:Choice xmlns:v="urn:schemas-microsoft-com:vml" Requires="v">
                <p:oleObj spid="_x0000_s83980" name="公式" r:id="rId7" imgW="2362200" imgH="241300" progId="Equation.3">
                  <p:embed/>
                </p:oleObj>
              </mc:Choice>
              <mc:Fallback>
                <p:oleObj name="公式" r:id="rId7" imgW="2362200" imgH="241300" progId="Equation.3">
                  <p:embed/>
                  <p:pic>
                    <p:nvPicPr>
                      <p:cNvPr id="13" name="Object 5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7275" y="5124450"/>
                        <a:ext cx="4025900"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Rectangle 59"/>
          <p:cNvSpPr>
            <a:spLocks noChangeArrowheads="1"/>
          </p:cNvSpPr>
          <p:nvPr/>
        </p:nvSpPr>
        <p:spPr bwMode="auto">
          <a:xfrm>
            <a:off x="528638" y="1203325"/>
            <a:ext cx="40798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en-US" altLang="zh-CN" sz="2000" b="1">
                <a:solidFill>
                  <a:srgbClr val="000000"/>
                </a:solidFill>
                <a:latin typeface="Times New Roman" panose="02020603050405020304" pitchFamily="18" charset="0"/>
                <a:ea typeface="楷体_GB2312" pitchFamily="49" charset="-122"/>
              </a:rPr>
              <a:t>N</a:t>
            </a:r>
            <a:r>
              <a:rPr lang="zh-CN" altLang="en-US" sz="2000" b="1">
                <a:solidFill>
                  <a:srgbClr val="000000"/>
                </a:solidFill>
                <a:latin typeface="Times New Roman" panose="02020603050405020304" pitchFamily="18" charset="0"/>
                <a:ea typeface="楷体_GB2312" pitchFamily="49" charset="-122"/>
              </a:rPr>
              <a:t>沟道增强型负载器件的</a:t>
            </a:r>
            <a:r>
              <a:rPr lang="en-US" altLang="zh-CN" sz="2000" b="1" i="1">
                <a:solidFill>
                  <a:srgbClr val="000000"/>
                </a:solidFill>
                <a:latin typeface="Times New Roman" panose="02020603050405020304" pitchFamily="18" charset="0"/>
                <a:ea typeface="楷体_GB2312" pitchFamily="49" charset="-122"/>
              </a:rPr>
              <a:t>I</a:t>
            </a:r>
            <a:r>
              <a:rPr lang="en-US" altLang="zh-CN" sz="2000" b="1">
                <a:solidFill>
                  <a:srgbClr val="000000"/>
                </a:solidFill>
                <a:latin typeface="Times New Roman" panose="02020603050405020304" pitchFamily="18" charset="0"/>
                <a:ea typeface="楷体_GB2312" pitchFamily="49" charset="-122"/>
              </a:rPr>
              <a:t>-</a:t>
            </a:r>
            <a:r>
              <a:rPr lang="en-US" altLang="zh-CN" sz="2000" b="1" i="1">
                <a:solidFill>
                  <a:srgbClr val="000000"/>
                </a:solidFill>
                <a:latin typeface="Times New Roman" panose="02020603050405020304" pitchFamily="18" charset="0"/>
                <a:ea typeface="楷体_GB2312" pitchFamily="49" charset="-122"/>
              </a:rPr>
              <a:t>V </a:t>
            </a:r>
            <a:r>
              <a:rPr lang="zh-CN" altLang="en-US" sz="2000" b="1">
                <a:solidFill>
                  <a:srgbClr val="000000"/>
                </a:solidFill>
                <a:latin typeface="Times New Roman" panose="02020603050405020304" pitchFamily="18" charset="0"/>
                <a:ea typeface="楷体_GB2312" pitchFamily="49" charset="-122"/>
              </a:rPr>
              <a:t>特性</a:t>
            </a:r>
          </a:p>
        </p:txBody>
      </p:sp>
      <p:graphicFrame>
        <p:nvGraphicFramePr>
          <p:cNvPr id="15" name="Object 60"/>
          <p:cNvGraphicFramePr>
            <a:graphicFrameLocks noChangeAspect="1"/>
          </p:cNvGraphicFramePr>
          <p:nvPr/>
        </p:nvGraphicFramePr>
        <p:xfrm>
          <a:off x="1406525" y="1720850"/>
          <a:ext cx="1406525" cy="2195513"/>
        </p:xfrm>
        <a:graphic>
          <a:graphicData uri="http://schemas.openxmlformats.org/presentationml/2006/ole">
            <mc:AlternateContent xmlns:mc="http://schemas.openxmlformats.org/markup-compatibility/2006">
              <mc:Choice xmlns:v="urn:schemas-microsoft-com:vml" Requires="v">
                <p:oleObj spid="_x0000_s83981" name="图片" r:id="rId9" imgW="780478" imgH="1220708" progId="Word.Picture.8">
                  <p:embed/>
                </p:oleObj>
              </mc:Choice>
              <mc:Fallback>
                <p:oleObj name="图片" r:id="rId9" imgW="780478" imgH="1220708" progId="Word.Picture.8">
                  <p:embed/>
                  <p:pic>
                    <p:nvPicPr>
                      <p:cNvPr id="15" name="Object 6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06525" y="1720850"/>
                        <a:ext cx="1406525" cy="21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64"/>
          <p:cNvSpPr>
            <a:spLocks noChangeArrowheads="1"/>
          </p:cNvSpPr>
          <p:nvPr/>
        </p:nvSpPr>
        <p:spPr bwMode="auto">
          <a:xfrm>
            <a:off x="754063" y="4451350"/>
            <a:ext cx="5729287"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始终成立，所以管子一定工作在饱和区。有</a:t>
            </a:r>
          </a:p>
        </p:txBody>
      </p:sp>
    </p:spTree>
    <p:extLst>
      <p:ext uri="{BB962C8B-B14F-4D97-AF65-F5344CB8AC3E}">
        <p14:creationId xmlns:p14="http://schemas.microsoft.com/office/powerpoint/2010/main" val="208413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strips(downRight)">
                                      <p:cBhvr>
                                        <p:cTn id="7" dur="500"/>
                                        <p:tgtEl>
                                          <p:spTgt spid="1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ox(in)">
                                      <p:cBhvr>
                                        <p:cTn id="12" dur="500"/>
                                        <p:tgtEl>
                                          <p:spTgt spid="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trips(downRight)">
                                      <p:cBhvr>
                                        <p:cTn id="17" dur="500"/>
                                        <p:tgtEl>
                                          <p:spTgt spid="12"/>
                                        </p:tgtEl>
                                      </p:cBhvr>
                                    </p:animEffect>
                                  </p:childTnLst>
                                </p:cTn>
                              </p:par>
                            </p:childTnLst>
                          </p:cTn>
                        </p:par>
                        <p:par>
                          <p:cTn id="18" fill="hold" nodeType="afterGroup">
                            <p:stCondLst>
                              <p:cond delay="500"/>
                            </p:stCondLst>
                            <p:childTnLst>
                              <p:par>
                                <p:cTn id="19" presetID="3" presetClass="entr" presetSubtype="10" fill="hold" grpId="0" nodeType="afterEffect">
                                  <p:stCondLst>
                                    <p:cond delay="0"/>
                                  </p:stCondLst>
                                  <p:childTnLst>
                                    <p:set>
                                      <p:cBhvr>
                                        <p:cTn id="20" dur="1" fill="hold">
                                          <p:stCondLst>
                                            <p:cond delay="0"/>
                                          </p:stCondLst>
                                        </p:cTn>
                                        <p:tgtEl>
                                          <p:spTgt spid="16">
                                            <p:txEl>
                                              <p:pRg st="0" end="0"/>
                                            </p:txEl>
                                          </p:spTgt>
                                        </p:tgtEl>
                                        <p:attrNameLst>
                                          <p:attrName>style.visibility</p:attrName>
                                        </p:attrNameLst>
                                      </p:cBhvr>
                                      <p:to>
                                        <p:strVal val="visible"/>
                                      </p:to>
                                    </p:set>
                                    <p:animEffect transition="in" filter="blinds(horizontal)">
                                      <p:cBhvr>
                                        <p:cTn id="21" dur="500"/>
                                        <p:tgtEl>
                                          <p:spTgt spid="16">
                                            <p:txEl>
                                              <p:pRg st="0" end="0"/>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8" presetClass="entr" presetSubtype="6"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strips(downRight)">
                                      <p:cBhvr>
                                        <p:cTn id="26" dur="500"/>
                                        <p:tgtEl>
                                          <p:spTgt spid="13"/>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3"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strips(upRight)">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autoUpdateAnimBg="0"/>
      <p:bldP spid="16" grpId="0" build="p" autoUpdateAnimBg="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p:cNvGraphicFramePr>
            <a:graphicFrameLocks noChangeAspect="1"/>
          </p:cNvGraphicFramePr>
          <p:nvPr/>
        </p:nvGraphicFramePr>
        <p:xfrm>
          <a:off x="4859338" y="3332163"/>
          <a:ext cx="3405187" cy="2941637"/>
        </p:xfrm>
        <a:graphic>
          <a:graphicData uri="http://schemas.openxmlformats.org/presentationml/2006/ole">
            <mc:AlternateContent xmlns:mc="http://schemas.openxmlformats.org/markup-compatibility/2006">
              <mc:Choice xmlns:v="urn:schemas-microsoft-com:vml" Requires="v">
                <p:oleObj spid="_x0000_s85002" name="Picture" r:id="rId3" imgW="2521583" imgH="2179917" progId="Word.Picture.8">
                  <p:embed/>
                </p:oleObj>
              </mc:Choice>
              <mc:Fallback>
                <p:oleObj name="Picture" r:id="rId3" imgW="2521583" imgH="2179917" progId="Word.Picture.8">
                  <p:embed/>
                  <p:pic>
                    <p:nvPicPr>
                      <p:cNvPr id="4" name="对象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9338" y="3332163"/>
                        <a:ext cx="3405187" cy="294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3427" name="标题 1"/>
          <p:cNvSpPr>
            <a:spLocks noGrp="1"/>
          </p:cNvSpPr>
          <p:nvPr>
            <p:ph type="title"/>
          </p:nvPr>
        </p:nvSpPr>
        <p:spPr>
          <a:xfrm>
            <a:off x="701675" y="71438"/>
            <a:ext cx="7888288" cy="646112"/>
          </a:xfrm>
        </p:spPr>
        <p:txBody>
          <a:bodyPr/>
          <a:lstStyle/>
          <a:p>
            <a:r>
              <a:rPr lang="en-US" altLang="zh-CN"/>
              <a:t>4.6.1  </a:t>
            </a:r>
            <a:r>
              <a:rPr lang="zh-CN" altLang="en-US"/>
              <a:t>带增强型负载的</a:t>
            </a:r>
            <a:r>
              <a:rPr lang="en-US" altLang="zh-CN"/>
              <a:t>NMOS</a:t>
            </a:r>
            <a:r>
              <a:rPr lang="zh-CN" altLang="en-US"/>
              <a:t>放大电路</a:t>
            </a:r>
          </a:p>
        </p:txBody>
      </p:sp>
      <p:sp>
        <p:nvSpPr>
          <p:cNvPr id="103428" name="Rectangle 35"/>
          <p:cNvSpPr>
            <a:spLocks noChangeArrowheads="1"/>
          </p:cNvSpPr>
          <p:nvPr/>
        </p:nvSpPr>
        <p:spPr bwMode="auto">
          <a:xfrm>
            <a:off x="503238" y="765175"/>
            <a:ext cx="5651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带增强型负载的</a:t>
            </a:r>
            <a:r>
              <a:rPr lang="en-US" altLang="zh-CN" sz="2400" b="1">
                <a:solidFill>
                  <a:srgbClr val="000000"/>
                </a:solidFill>
                <a:latin typeface="Times New Roman" panose="02020603050405020304" pitchFamily="18" charset="0"/>
                <a:ea typeface="楷体_GB2312" pitchFamily="49" charset="-122"/>
              </a:rPr>
              <a:t>NMOS</a:t>
            </a:r>
            <a:r>
              <a:rPr lang="zh-CN" altLang="en-US" sz="2400" b="1">
                <a:solidFill>
                  <a:srgbClr val="000000"/>
                </a:solidFill>
                <a:latin typeface="Times New Roman" panose="02020603050405020304" pitchFamily="18" charset="0"/>
                <a:ea typeface="楷体_GB2312" pitchFamily="49" charset="-122"/>
              </a:rPr>
              <a:t>放大电路</a:t>
            </a:r>
          </a:p>
        </p:txBody>
      </p:sp>
      <p:sp>
        <p:nvSpPr>
          <p:cNvPr id="103429" name="Rectangle 38"/>
          <p:cNvSpPr>
            <a:spLocks noChangeArrowheads="1"/>
          </p:cNvSpPr>
          <p:nvPr/>
        </p:nvSpPr>
        <p:spPr bwMode="auto">
          <a:xfrm>
            <a:off x="550863" y="1158875"/>
            <a:ext cx="4173537"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000" b="1">
                <a:solidFill>
                  <a:srgbClr val="000000"/>
                </a:solidFill>
                <a:latin typeface="Times New Roman" panose="02020603050405020304" pitchFamily="18" charset="0"/>
                <a:ea typeface="楷体_GB2312" pitchFamily="49" charset="-122"/>
              </a:rPr>
              <a:t>带负载时的图解分析</a:t>
            </a:r>
          </a:p>
        </p:txBody>
      </p:sp>
      <p:graphicFrame>
        <p:nvGraphicFramePr>
          <p:cNvPr id="103430" name="Object 42"/>
          <p:cNvGraphicFramePr>
            <a:graphicFrameLocks noChangeAspect="1"/>
          </p:cNvGraphicFramePr>
          <p:nvPr/>
        </p:nvGraphicFramePr>
        <p:xfrm>
          <a:off x="1592263" y="1741488"/>
          <a:ext cx="1982787" cy="3249612"/>
        </p:xfrm>
        <a:graphic>
          <a:graphicData uri="http://schemas.openxmlformats.org/presentationml/2006/ole">
            <mc:AlternateContent xmlns:mc="http://schemas.openxmlformats.org/markup-compatibility/2006">
              <mc:Choice xmlns:v="urn:schemas-microsoft-com:vml" Requires="v">
                <p:oleObj spid="_x0000_s85003" name="图片" r:id="rId5" imgW="1237467" imgH="2031508" progId="Word.Picture.8">
                  <p:embed/>
                </p:oleObj>
              </mc:Choice>
              <mc:Fallback>
                <p:oleObj name="图片" r:id="rId5" imgW="1237467" imgH="2031508" progId="Word.Picture.8">
                  <p:embed/>
                  <p:pic>
                    <p:nvPicPr>
                      <p:cNvPr id="103430" name="Object 4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92263" y="1741488"/>
                        <a:ext cx="1982787" cy="324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3431" name="Object 54"/>
          <p:cNvGraphicFramePr>
            <a:graphicFrameLocks noChangeAspect="1"/>
          </p:cNvGraphicFramePr>
          <p:nvPr/>
        </p:nvGraphicFramePr>
        <p:xfrm>
          <a:off x="5084763" y="835025"/>
          <a:ext cx="3886200" cy="2514600"/>
        </p:xfrm>
        <a:graphic>
          <a:graphicData uri="http://schemas.openxmlformats.org/presentationml/2006/ole">
            <mc:AlternateContent xmlns:mc="http://schemas.openxmlformats.org/markup-compatibility/2006">
              <mc:Choice xmlns:v="urn:schemas-microsoft-com:vml" Requires="v">
                <p:oleObj spid="_x0000_s85004" name="图片" r:id="rId7" imgW="2427436" imgH="1573653" progId="Word.Picture.8">
                  <p:embed/>
                </p:oleObj>
              </mc:Choice>
              <mc:Fallback>
                <p:oleObj name="图片" r:id="rId7" imgW="2427436" imgH="1573653" progId="Word.Picture.8">
                  <p:embed/>
                  <p:pic>
                    <p:nvPicPr>
                      <p:cNvPr id="103431" name="Object 5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84763" y="835025"/>
                        <a:ext cx="38862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55"/>
          <p:cNvGraphicFramePr>
            <a:graphicFrameLocks noChangeAspect="1"/>
          </p:cNvGraphicFramePr>
          <p:nvPr/>
        </p:nvGraphicFramePr>
        <p:xfrm>
          <a:off x="1016000" y="5178425"/>
          <a:ext cx="1839913" cy="388938"/>
        </p:xfrm>
        <a:graphic>
          <a:graphicData uri="http://schemas.openxmlformats.org/presentationml/2006/ole">
            <mc:AlternateContent xmlns:mc="http://schemas.openxmlformats.org/markup-compatibility/2006">
              <mc:Choice xmlns:v="urn:schemas-microsoft-com:vml" Requires="v">
                <p:oleObj spid="_x0000_s85005" name="公式" r:id="rId9" imgW="1079500" imgH="228600" progId="Equation.3">
                  <p:embed/>
                </p:oleObj>
              </mc:Choice>
              <mc:Fallback>
                <p:oleObj name="公式" r:id="rId9" imgW="1079500" imgH="228600" progId="Equation.3">
                  <p:embed/>
                  <p:pic>
                    <p:nvPicPr>
                      <p:cNvPr id="16" name="Object 5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16000" y="5178425"/>
                        <a:ext cx="1839913"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3433" name="Rectangle 9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Tree>
    <p:extLst>
      <p:ext uri="{BB962C8B-B14F-4D97-AF65-F5344CB8AC3E}">
        <p14:creationId xmlns:p14="http://schemas.microsoft.com/office/powerpoint/2010/main" val="28262965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450" name="对象 2"/>
          <p:cNvGraphicFramePr>
            <a:graphicFrameLocks noChangeAspect="1"/>
          </p:cNvGraphicFramePr>
          <p:nvPr/>
        </p:nvGraphicFramePr>
        <p:xfrm>
          <a:off x="4859338" y="3332163"/>
          <a:ext cx="3405187" cy="2941637"/>
        </p:xfrm>
        <a:graphic>
          <a:graphicData uri="http://schemas.openxmlformats.org/presentationml/2006/ole">
            <mc:AlternateContent xmlns:mc="http://schemas.openxmlformats.org/markup-compatibility/2006">
              <mc:Choice xmlns:v="urn:schemas-microsoft-com:vml" Requires="v">
                <p:oleObj spid="_x0000_s86024" name="Picture" r:id="rId3" imgW="2521583" imgH="2179917" progId="Word.Picture.8">
                  <p:embed/>
                </p:oleObj>
              </mc:Choice>
              <mc:Fallback>
                <p:oleObj name="Picture" r:id="rId3" imgW="2521583" imgH="2179917" progId="Word.Picture.8">
                  <p:embed/>
                  <p:pic>
                    <p:nvPicPr>
                      <p:cNvPr id="104450" name="对象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9338" y="3332163"/>
                        <a:ext cx="3405187" cy="294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51" name="标题 1"/>
          <p:cNvSpPr>
            <a:spLocks noGrp="1"/>
          </p:cNvSpPr>
          <p:nvPr>
            <p:ph type="title"/>
          </p:nvPr>
        </p:nvSpPr>
        <p:spPr>
          <a:xfrm>
            <a:off x="701675" y="71438"/>
            <a:ext cx="7888288" cy="646112"/>
          </a:xfrm>
        </p:spPr>
        <p:txBody>
          <a:bodyPr/>
          <a:lstStyle/>
          <a:p>
            <a:r>
              <a:rPr lang="en-US" altLang="zh-CN"/>
              <a:t>4.6.1  </a:t>
            </a:r>
            <a:r>
              <a:rPr lang="zh-CN" altLang="en-US"/>
              <a:t>带增强型负载的</a:t>
            </a:r>
            <a:r>
              <a:rPr lang="en-US" altLang="zh-CN"/>
              <a:t>NMOS</a:t>
            </a:r>
            <a:r>
              <a:rPr lang="zh-CN" altLang="en-US"/>
              <a:t>放大电路</a:t>
            </a:r>
          </a:p>
        </p:txBody>
      </p:sp>
      <p:sp>
        <p:nvSpPr>
          <p:cNvPr id="104452" name="Rectangle 37"/>
          <p:cNvSpPr>
            <a:spLocks noChangeArrowheads="1"/>
          </p:cNvSpPr>
          <p:nvPr/>
        </p:nvSpPr>
        <p:spPr bwMode="auto">
          <a:xfrm>
            <a:off x="503238" y="765175"/>
            <a:ext cx="5651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带增强型负载的</a:t>
            </a:r>
            <a:r>
              <a:rPr lang="en-US" altLang="zh-CN" sz="2400" b="1">
                <a:solidFill>
                  <a:srgbClr val="000000"/>
                </a:solidFill>
                <a:latin typeface="Times New Roman" panose="02020603050405020304" pitchFamily="18" charset="0"/>
                <a:ea typeface="楷体_GB2312" pitchFamily="49" charset="-122"/>
              </a:rPr>
              <a:t>NMOS</a:t>
            </a:r>
            <a:r>
              <a:rPr lang="zh-CN" altLang="en-US" sz="2400" b="1">
                <a:solidFill>
                  <a:srgbClr val="000000"/>
                </a:solidFill>
                <a:latin typeface="Times New Roman" panose="02020603050405020304" pitchFamily="18" charset="0"/>
                <a:ea typeface="楷体_GB2312" pitchFamily="49" charset="-122"/>
              </a:rPr>
              <a:t>放大电路</a:t>
            </a:r>
          </a:p>
        </p:txBody>
      </p:sp>
      <p:sp>
        <p:nvSpPr>
          <p:cNvPr id="104453" name="Rectangle 38"/>
          <p:cNvSpPr>
            <a:spLocks noChangeArrowheads="1"/>
          </p:cNvSpPr>
          <p:nvPr/>
        </p:nvSpPr>
        <p:spPr bwMode="auto">
          <a:xfrm>
            <a:off x="550863" y="1158875"/>
            <a:ext cx="4173537"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000" b="1">
                <a:solidFill>
                  <a:srgbClr val="000000"/>
                </a:solidFill>
                <a:latin typeface="Times New Roman" panose="02020603050405020304" pitchFamily="18" charset="0"/>
                <a:ea typeface="楷体_GB2312" pitchFamily="49" charset="-122"/>
              </a:rPr>
              <a:t>带负载时的图解分析</a:t>
            </a:r>
          </a:p>
        </p:txBody>
      </p:sp>
      <p:graphicFrame>
        <p:nvGraphicFramePr>
          <p:cNvPr id="104454" name="Object 39"/>
          <p:cNvGraphicFramePr>
            <a:graphicFrameLocks noChangeAspect="1"/>
          </p:cNvGraphicFramePr>
          <p:nvPr/>
        </p:nvGraphicFramePr>
        <p:xfrm>
          <a:off x="1592263" y="1741488"/>
          <a:ext cx="1982787" cy="3249612"/>
        </p:xfrm>
        <a:graphic>
          <a:graphicData uri="http://schemas.openxmlformats.org/presentationml/2006/ole">
            <mc:AlternateContent xmlns:mc="http://schemas.openxmlformats.org/markup-compatibility/2006">
              <mc:Choice xmlns:v="urn:schemas-microsoft-com:vml" Requires="v">
                <p:oleObj spid="_x0000_s86025" name="图片" r:id="rId5" imgW="1237467" imgH="2031508" progId="Word.Picture.8">
                  <p:embed/>
                </p:oleObj>
              </mc:Choice>
              <mc:Fallback>
                <p:oleObj name="图片" r:id="rId5" imgW="1237467" imgH="2031508" progId="Word.Picture.8">
                  <p:embed/>
                  <p:pic>
                    <p:nvPicPr>
                      <p:cNvPr id="104454" name="Object 3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92263" y="1741488"/>
                        <a:ext cx="1982787" cy="324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44"/>
          <p:cNvGraphicFramePr>
            <a:graphicFrameLocks noChangeAspect="1"/>
          </p:cNvGraphicFramePr>
          <p:nvPr/>
        </p:nvGraphicFramePr>
        <p:xfrm>
          <a:off x="5257800" y="765175"/>
          <a:ext cx="3351213" cy="2817813"/>
        </p:xfrm>
        <a:graphic>
          <a:graphicData uri="http://schemas.openxmlformats.org/presentationml/2006/ole">
            <mc:AlternateContent xmlns:mc="http://schemas.openxmlformats.org/markup-compatibility/2006">
              <mc:Choice xmlns:v="urn:schemas-microsoft-com:vml" Requires="v">
                <p:oleObj spid="_x0000_s86026" name="图片" r:id="rId7" imgW="2094230" imgH="1764366" progId="Word.Picture.8">
                  <p:embed/>
                </p:oleObj>
              </mc:Choice>
              <mc:Fallback>
                <p:oleObj name="图片" r:id="rId7" imgW="2094230" imgH="1764366" progId="Word.Picture.8">
                  <p:embed/>
                  <p:pic>
                    <p:nvPicPr>
                      <p:cNvPr id="15" name="Object 4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57800" y="765175"/>
                        <a:ext cx="3351213" cy="281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56" name="Rectangle 46"/>
          <p:cNvSpPr>
            <a:spLocks noChangeArrowheads="1"/>
          </p:cNvSpPr>
          <p:nvPr/>
        </p:nvSpPr>
        <p:spPr bwMode="auto">
          <a:xfrm>
            <a:off x="754063" y="5254625"/>
            <a:ext cx="3414712"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电压传输特性曲线</a:t>
            </a:r>
          </a:p>
        </p:txBody>
      </p:sp>
    </p:spTree>
    <p:extLst>
      <p:ext uri="{BB962C8B-B14F-4D97-AF65-F5344CB8AC3E}">
        <p14:creationId xmlns:p14="http://schemas.microsoft.com/office/powerpoint/2010/main" val="26589157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标题 1"/>
          <p:cNvSpPr>
            <a:spLocks noGrp="1"/>
          </p:cNvSpPr>
          <p:nvPr>
            <p:ph type="title"/>
          </p:nvPr>
        </p:nvSpPr>
        <p:spPr>
          <a:xfrm>
            <a:off x="701675" y="71438"/>
            <a:ext cx="7888288" cy="646112"/>
          </a:xfrm>
        </p:spPr>
        <p:txBody>
          <a:bodyPr/>
          <a:lstStyle/>
          <a:p>
            <a:r>
              <a:rPr lang="en-US" altLang="zh-CN"/>
              <a:t>4.6.1  </a:t>
            </a:r>
            <a:r>
              <a:rPr lang="zh-CN" altLang="en-US"/>
              <a:t>带增强型负载的</a:t>
            </a:r>
            <a:r>
              <a:rPr lang="en-US" altLang="zh-CN"/>
              <a:t>NMOS</a:t>
            </a:r>
            <a:r>
              <a:rPr lang="zh-CN" altLang="en-US"/>
              <a:t>放大电路</a:t>
            </a:r>
          </a:p>
        </p:txBody>
      </p:sp>
      <p:sp>
        <p:nvSpPr>
          <p:cNvPr id="105475" name="Rectangle 31"/>
          <p:cNvSpPr>
            <a:spLocks noChangeArrowheads="1"/>
          </p:cNvSpPr>
          <p:nvPr/>
        </p:nvSpPr>
        <p:spPr bwMode="auto">
          <a:xfrm>
            <a:off x="503238" y="765175"/>
            <a:ext cx="5651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带增强型负载的</a:t>
            </a:r>
            <a:r>
              <a:rPr lang="en-US" altLang="zh-CN" sz="2400" b="1">
                <a:solidFill>
                  <a:srgbClr val="000000"/>
                </a:solidFill>
                <a:latin typeface="Times New Roman" panose="02020603050405020304" pitchFamily="18" charset="0"/>
                <a:ea typeface="楷体_GB2312" pitchFamily="49" charset="-122"/>
              </a:rPr>
              <a:t>NMOS</a:t>
            </a:r>
            <a:r>
              <a:rPr lang="zh-CN" altLang="en-US" sz="2400" b="1">
                <a:solidFill>
                  <a:srgbClr val="000000"/>
                </a:solidFill>
                <a:latin typeface="Times New Roman" panose="02020603050405020304" pitchFamily="18" charset="0"/>
                <a:ea typeface="楷体_GB2312" pitchFamily="49" charset="-122"/>
              </a:rPr>
              <a:t>放大电路</a:t>
            </a:r>
          </a:p>
        </p:txBody>
      </p:sp>
      <p:sp>
        <p:nvSpPr>
          <p:cNvPr id="105476" name="Rectangle 32"/>
          <p:cNvSpPr>
            <a:spLocks noChangeArrowheads="1"/>
          </p:cNvSpPr>
          <p:nvPr/>
        </p:nvSpPr>
        <p:spPr bwMode="auto">
          <a:xfrm>
            <a:off x="550863" y="1158875"/>
            <a:ext cx="4173537"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Times New Roman" panose="02020603050405020304" pitchFamily="18" charset="0"/>
                <a:ea typeface="楷体_GB2312" pitchFamily="49" charset="-122"/>
              </a:rPr>
              <a:t>电压增益</a:t>
            </a:r>
          </a:p>
        </p:txBody>
      </p:sp>
      <p:graphicFrame>
        <p:nvGraphicFramePr>
          <p:cNvPr id="105477" name="Object 33"/>
          <p:cNvGraphicFramePr>
            <a:graphicFrameLocks noChangeAspect="1"/>
          </p:cNvGraphicFramePr>
          <p:nvPr/>
        </p:nvGraphicFramePr>
        <p:xfrm>
          <a:off x="6580188" y="665163"/>
          <a:ext cx="1982787" cy="3249612"/>
        </p:xfrm>
        <a:graphic>
          <a:graphicData uri="http://schemas.openxmlformats.org/presentationml/2006/ole">
            <mc:AlternateContent xmlns:mc="http://schemas.openxmlformats.org/markup-compatibility/2006">
              <mc:Choice xmlns:v="urn:schemas-microsoft-com:vml" Requires="v">
                <p:oleObj spid="_x0000_s87054" name="图片" r:id="rId3" imgW="1237467" imgH="2031508" progId="Word.Picture.8">
                  <p:embed/>
                </p:oleObj>
              </mc:Choice>
              <mc:Fallback>
                <p:oleObj name="图片" r:id="rId3" imgW="1237467" imgH="2031508" progId="Word.Picture.8">
                  <p:embed/>
                  <p:pic>
                    <p:nvPicPr>
                      <p:cNvPr id="105477" name="Object 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0188" y="665163"/>
                        <a:ext cx="1982787" cy="324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Rectangle 37"/>
          <p:cNvSpPr>
            <a:spLocks noChangeArrowheads="1"/>
          </p:cNvSpPr>
          <p:nvPr/>
        </p:nvSpPr>
        <p:spPr bwMode="auto">
          <a:xfrm>
            <a:off x="698500" y="1685925"/>
            <a:ext cx="3892550"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Times New Roman" panose="02020603050405020304" pitchFamily="18" charset="0"/>
                <a:ea typeface="楷体_GB2312" pitchFamily="49" charset="-122"/>
              </a:rPr>
              <a:t>由</a:t>
            </a:r>
            <a:r>
              <a:rPr lang="en-US" altLang="zh-CN" sz="2200" b="1">
                <a:solidFill>
                  <a:srgbClr val="000000"/>
                </a:solidFill>
                <a:latin typeface="Times New Roman" panose="02020603050405020304" pitchFamily="18" charset="0"/>
                <a:ea typeface="楷体_GB2312" pitchFamily="49" charset="-122"/>
              </a:rPr>
              <a:t>T</a:t>
            </a:r>
            <a:r>
              <a:rPr lang="en-US" altLang="zh-CN" sz="2200" b="1" baseline="-25000">
                <a:solidFill>
                  <a:srgbClr val="000000"/>
                </a:solidFill>
                <a:latin typeface="Times New Roman" panose="02020603050405020304" pitchFamily="18" charset="0"/>
                <a:ea typeface="楷体_GB2312" pitchFamily="49" charset="-122"/>
              </a:rPr>
              <a:t>2</a:t>
            </a:r>
            <a:r>
              <a:rPr lang="zh-CN" altLang="en-US" sz="2200" b="1">
                <a:solidFill>
                  <a:srgbClr val="000000"/>
                </a:solidFill>
                <a:latin typeface="Times New Roman" panose="02020603050405020304" pitchFamily="18" charset="0"/>
                <a:ea typeface="楷体_GB2312" pitchFamily="49" charset="-122"/>
              </a:rPr>
              <a:t>源极看进去的电阻为</a:t>
            </a:r>
          </a:p>
        </p:txBody>
      </p:sp>
      <p:graphicFrame>
        <p:nvGraphicFramePr>
          <p:cNvPr id="20" name="Object 40"/>
          <p:cNvGraphicFramePr>
            <a:graphicFrameLocks noChangeAspect="1"/>
          </p:cNvGraphicFramePr>
          <p:nvPr/>
        </p:nvGraphicFramePr>
        <p:xfrm>
          <a:off x="4724400" y="4060825"/>
          <a:ext cx="4149725" cy="2109788"/>
        </p:xfrm>
        <a:graphic>
          <a:graphicData uri="http://schemas.openxmlformats.org/presentationml/2006/ole">
            <mc:AlternateContent xmlns:mc="http://schemas.openxmlformats.org/markup-compatibility/2006">
              <mc:Choice xmlns:v="urn:schemas-microsoft-com:vml" Requires="v">
                <p:oleObj spid="_x0000_s87055" name="图片" r:id="rId5" imgW="2303653" imgH="1172759" progId="Word.Picture.8">
                  <p:embed/>
                </p:oleObj>
              </mc:Choice>
              <mc:Fallback>
                <p:oleObj name="图片" r:id="rId5" imgW="2303653" imgH="1172759" progId="Word.Picture.8">
                  <p:embed/>
                  <p:pic>
                    <p:nvPicPr>
                      <p:cNvPr id="20" name="Object 4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4060825"/>
                        <a:ext cx="4149725" cy="210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42"/>
          <p:cNvGraphicFramePr>
            <a:graphicFrameLocks noChangeAspect="1"/>
          </p:cNvGraphicFramePr>
          <p:nvPr/>
        </p:nvGraphicFramePr>
        <p:xfrm>
          <a:off x="4024313" y="1663700"/>
          <a:ext cx="954087" cy="711200"/>
        </p:xfrm>
        <a:graphic>
          <a:graphicData uri="http://schemas.openxmlformats.org/presentationml/2006/ole">
            <mc:AlternateContent xmlns:mc="http://schemas.openxmlformats.org/markup-compatibility/2006">
              <mc:Choice xmlns:v="urn:schemas-microsoft-com:vml" Requires="v">
                <p:oleObj spid="_x0000_s87056" name="公式" r:id="rId7" imgW="596641" imgH="444307" progId="Equation.3">
                  <p:embed/>
                </p:oleObj>
              </mc:Choice>
              <mc:Fallback>
                <p:oleObj name="公式" r:id="rId7" imgW="596641" imgH="444307" progId="Equation.3">
                  <p:embed/>
                  <p:pic>
                    <p:nvPicPr>
                      <p:cNvPr id="21" name="Object 4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24313" y="1663700"/>
                        <a:ext cx="954087"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 name="Rectangle 43"/>
          <p:cNvSpPr>
            <a:spLocks noChangeArrowheads="1"/>
          </p:cNvSpPr>
          <p:nvPr/>
        </p:nvSpPr>
        <p:spPr bwMode="auto">
          <a:xfrm>
            <a:off x="698500" y="2349500"/>
            <a:ext cx="2951163"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itchFamily="34" charset="0"/>
                <a:ea typeface="楷体_GB2312" pitchFamily="49" charset="-122"/>
              </a:defRPr>
            </a:lvl1pPr>
            <a:lvl2pPr marL="381000" indent="-381000" algn="l">
              <a:defRPr sz="3600" b="1">
                <a:solidFill>
                  <a:schemeClr val="tx2"/>
                </a:solidFill>
                <a:latin typeface="Arial Narrow" pitchFamily="34" charset="0"/>
                <a:ea typeface="楷体_GB2312" pitchFamily="49" charset="-122"/>
              </a:defRPr>
            </a:lvl2pPr>
            <a:lvl3pPr marL="381000" indent="-381000" algn="l">
              <a:defRPr sz="3600" b="1">
                <a:solidFill>
                  <a:schemeClr val="tx2"/>
                </a:solidFill>
                <a:latin typeface="Arial Narrow" pitchFamily="34" charset="0"/>
                <a:ea typeface="楷体_GB2312" pitchFamily="49" charset="-122"/>
              </a:defRPr>
            </a:lvl3pPr>
            <a:lvl4pPr marL="381000" indent="-381000" algn="l">
              <a:defRPr sz="3600" b="1">
                <a:solidFill>
                  <a:schemeClr val="tx2"/>
                </a:solidFill>
                <a:latin typeface="Arial Narrow" pitchFamily="34" charset="0"/>
                <a:ea typeface="楷体_GB2312" pitchFamily="49" charset="-122"/>
              </a:defRPr>
            </a:lvl4pPr>
            <a:lvl5pPr marL="381000" indent="-381000" algn="l">
              <a:defRPr sz="3600" b="1">
                <a:solidFill>
                  <a:schemeClr val="tx2"/>
                </a:solidFill>
                <a:latin typeface="Arial Narrow"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200" kern="0">
                <a:solidFill>
                  <a:srgbClr val="000000"/>
                </a:solidFill>
              </a:rPr>
              <a:t>小信号等效电路</a:t>
            </a:r>
          </a:p>
        </p:txBody>
      </p:sp>
      <p:graphicFrame>
        <p:nvGraphicFramePr>
          <p:cNvPr id="23" name="Object 45"/>
          <p:cNvGraphicFramePr>
            <a:graphicFrameLocks noChangeAspect="1"/>
          </p:cNvGraphicFramePr>
          <p:nvPr/>
        </p:nvGraphicFramePr>
        <p:xfrm>
          <a:off x="920750" y="2962275"/>
          <a:ext cx="3590925" cy="798513"/>
        </p:xfrm>
        <a:graphic>
          <a:graphicData uri="http://schemas.openxmlformats.org/presentationml/2006/ole">
            <mc:AlternateContent xmlns:mc="http://schemas.openxmlformats.org/markup-compatibility/2006">
              <mc:Choice xmlns:v="urn:schemas-microsoft-com:vml" Requires="v">
                <p:oleObj spid="_x0000_s87057" name="公式" r:id="rId9" imgW="1993900" imgH="444500" progId="Equation.3">
                  <p:embed/>
                </p:oleObj>
              </mc:Choice>
              <mc:Fallback>
                <p:oleObj name="公式" r:id="rId9" imgW="1993900" imgH="444500" progId="Equation.3">
                  <p:embed/>
                  <p:pic>
                    <p:nvPicPr>
                      <p:cNvPr id="23" name="Object 4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20750" y="2962275"/>
                        <a:ext cx="3590925"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 name="Rectangle 48"/>
          <p:cNvSpPr>
            <a:spLocks noChangeArrowheads="1"/>
          </p:cNvSpPr>
          <p:nvPr/>
        </p:nvSpPr>
        <p:spPr bwMode="auto">
          <a:xfrm>
            <a:off x="595313" y="3960813"/>
            <a:ext cx="104775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itchFamily="34" charset="0"/>
                <a:ea typeface="楷体_GB2312" pitchFamily="49" charset="-122"/>
              </a:defRPr>
            </a:lvl1pPr>
            <a:lvl2pPr marL="381000" indent="-381000" algn="l">
              <a:defRPr sz="3600" b="1">
                <a:solidFill>
                  <a:schemeClr val="tx2"/>
                </a:solidFill>
                <a:latin typeface="Arial Narrow" pitchFamily="34" charset="0"/>
                <a:ea typeface="楷体_GB2312" pitchFamily="49" charset="-122"/>
              </a:defRPr>
            </a:lvl2pPr>
            <a:lvl3pPr marL="381000" indent="-381000" algn="l">
              <a:defRPr sz="3600" b="1">
                <a:solidFill>
                  <a:schemeClr val="tx2"/>
                </a:solidFill>
                <a:latin typeface="Arial Narrow" pitchFamily="34" charset="0"/>
                <a:ea typeface="楷体_GB2312" pitchFamily="49" charset="-122"/>
              </a:defRPr>
            </a:lvl3pPr>
            <a:lvl4pPr marL="381000" indent="-381000" algn="l">
              <a:defRPr sz="3600" b="1">
                <a:solidFill>
                  <a:schemeClr val="tx2"/>
                </a:solidFill>
                <a:latin typeface="Arial Narrow" pitchFamily="34" charset="0"/>
                <a:ea typeface="楷体_GB2312" pitchFamily="49" charset="-122"/>
              </a:defRPr>
            </a:lvl4pPr>
            <a:lvl5pPr marL="381000" indent="-381000" algn="l">
              <a:defRPr sz="3600" b="1">
                <a:solidFill>
                  <a:schemeClr val="tx2"/>
                </a:solidFill>
                <a:latin typeface="Arial Narrow"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200" kern="0">
                <a:solidFill>
                  <a:srgbClr val="000000"/>
                </a:solidFill>
              </a:rPr>
              <a:t>若</a:t>
            </a:r>
          </a:p>
        </p:txBody>
      </p:sp>
      <p:graphicFrame>
        <p:nvGraphicFramePr>
          <p:cNvPr id="25" name="Object 49"/>
          <p:cNvGraphicFramePr>
            <a:graphicFrameLocks noChangeAspect="1"/>
          </p:cNvGraphicFramePr>
          <p:nvPr/>
        </p:nvGraphicFramePr>
        <p:xfrm>
          <a:off x="1254125" y="3803650"/>
          <a:ext cx="2836863" cy="798513"/>
        </p:xfrm>
        <a:graphic>
          <a:graphicData uri="http://schemas.openxmlformats.org/presentationml/2006/ole">
            <mc:AlternateContent xmlns:mc="http://schemas.openxmlformats.org/markup-compatibility/2006">
              <mc:Choice xmlns:v="urn:schemas-microsoft-com:vml" Requires="v">
                <p:oleObj spid="_x0000_s87058" name="公式" r:id="rId11" imgW="1574800" imgH="444500" progId="Equation.3">
                  <p:embed/>
                </p:oleObj>
              </mc:Choice>
              <mc:Fallback>
                <p:oleObj name="公式" r:id="rId11" imgW="1574800" imgH="444500" progId="Equation.3">
                  <p:embed/>
                  <p:pic>
                    <p:nvPicPr>
                      <p:cNvPr id="25" name="Object 4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54125" y="3803650"/>
                        <a:ext cx="2836863"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50"/>
          <p:cNvGraphicFramePr>
            <a:graphicFrameLocks noChangeAspect="1"/>
          </p:cNvGraphicFramePr>
          <p:nvPr/>
        </p:nvGraphicFramePr>
        <p:xfrm>
          <a:off x="1273175" y="4851400"/>
          <a:ext cx="2036763" cy="868363"/>
        </p:xfrm>
        <a:graphic>
          <a:graphicData uri="http://schemas.openxmlformats.org/presentationml/2006/ole">
            <mc:AlternateContent xmlns:mc="http://schemas.openxmlformats.org/markup-compatibility/2006">
              <mc:Choice xmlns:v="urn:schemas-microsoft-com:vml" Requires="v">
                <p:oleObj spid="_x0000_s87059" name="公式" r:id="rId13" imgW="1129810" imgH="482391" progId="Equation.3">
                  <p:embed/>
                </p:oleObj>
              </mc:Choice>
              <mc:Fallback>
                <p:oleObj name="公式" r:id="rId13" imgW="1129810" imgH="482391" progId="Equation.3">
                  <p:embed/>
                  <p:pic>
                    <p:nvPicPr>
                      <p:cNvPr id="26" name="Object 5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73175" y="4851400"/>
                        <a:ext cx="2036763"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 name="Rectangle 51"/>
          <p:cNvSpPr>
            <a:spLocks noChangeArrowheads="1"/>
          </p:cNvSpPr>
          <p:nvPr/>
        </p:nvSpPr>
        <p:spPr bwMode="auto">
          <a:xfrm>
            <a:off x="661988" y="5026025"/>
            <a:ext cx="104775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itchFamily="34" charset="0"/>
                <a:ea typeface="楷体_GB2312" pitchFamily="49" charset="-122"/>
              </a:defRPr>
            </a:lvl1pPr>
            <a:lvl2pPr marL="381000" indent="-381000" algn="l">
              <a:defRPr sz="3600" b="1">
                <a:solidFill>
                  <a:schemeClr val="tx2"/>
                </a:solidFill>
                <a:latin typeface="Arial Narrow" pitchFamily="34" charset="0"/>
                <a:ea typeface="楷体_GB2312" pitchFamily="49" charset="-122"/>
              </a:defRPr>
            </a:lvl2pPr>
            <a:lvl3pPr marL="381000" indent="-381000" algn="l">
              <a:defRPr sz="3600" b="1">
                <a:solidFill>
                  <a:schemeClr val="tx2"/>
                </a:solidFill>
                <a:latin typeface="Arial Narrow" pitchFamily="34" charset="0"/>
                <a:ea typeface="楷体_GB2312" pitchFamily="49" charset="-122"/>
              </a:defRPr>
            </a:lvl3pPr>
            <a:lvl4pPr marL="381000" indent="-381000" algn="l">
              <a:defRPr sz="3600" b="1">
                <a:solidFill>
                  <a:schemeClr val="tx2"/>
                </a:solidFill>
                <a:latin typeface="Arial Narrow" pitchFamily="34" charset="0"/>
                <a:ea typeface="楷体_GB2312" pitchFamily="49" charset="-122"/>
              </a:defRPr>
            </a:lvl4pPr>
            <a:lvl5pPr marL="381000" indent="-381000" algn="l">
              <a:defRPr sz="3600" b="1">
                <a:solidFill>
                  <a:schemeClr val="tx2"/>
                </a:solidFill>
                <a:latin typeface="Arial Narrow"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200" kern="0">
                <a:solidFill>
                  <a:srgbClr val="000000"/>
                </a:solidFill>
              </a:rPr>
              <a:t>则</a:t>
            </a:r>
          </a:p>
        </p:txBody>
      </p:sp>
      <p:sp>
        <p:nvSpPr>
          <p:cNvPr id="28" name="Rectangle 52"/>
          <p:cNvSpPr>
            <a:spLocks noChangeArrowheads="1"/>
          </p:cNvSpPr>
          <p:nvPr/>
        </p:nvSpPr>
        <p:spPr bwMode="auto">
          <a:xfrm>
            <a:off x="5126038" y="1447800"/>
            <a:ext cx="1509712" cy="1163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1800" b="1">
                <a:solidFill>
                  <a:srgbClr val="000000"/>
                </a:solidFill>
                <a:latin typeface="Times New Roman" panose="02020603050405020304" pitchFamily="18" charset="0"/>
                <a:ea typeface="楷体_GB2312" pitchFamily="49" charset="-122"/>
              </a:rPr>
              <a:t>（参考共漏极放大电路的输出电阻）</a:t>
            </a:r>
          </a:p>
        </p:txBody>
      </p:sp>
    </p:spTree>
    <p:extLst>
      <p:ext uri="{BB962C8B-B14F-4D97-AF65-F5344CB8AC3E}">
        <p14:creationId xmlns:p14="http://schemas.microsoft.com/office/powerpoint/2010/main" val="28770096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strips(downRight)">
                                      <p:cBhvr>
                                        <p:cTn id="7" dur="500"/>
                                        <p:tgtEl>
                                          <p:spTgt spid="19"/>
                                        </p:tgtEl>
                                      </p:cBhvr>
                                    </p:animEffect>
                                  </p:childTnLst>
                                </p:cTn>
                              </p:par>
                            </p:childTnLst>
                          </p:cTn>
                        </p:par>
                        <p:par>
                          <p:cTn id="8" fill="hold" nodeType="afterGroup">
                            <p:stCondLst>
                              <p:cond delay="500"/>
                            </p:stCondLst>
                            <p:childTnLst>
                              <p:par>
                                <p:cTn id="9" presetID="18" presetClass="entr" presetSubtype="6"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strips(downRight)">
                                      <p:cBhvr>
                                        <p:cTn id="11" dur="500"/>
                                        <p:tgtEl>
                                          <p:spTgt spid="2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grpId="0" nodeType="click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strips(downRight)">
                                      <p:cBhvr>
                                        <p:cTn id="16" dur="500"/>
                                        <p:tgtEl>
                                          <p:spTgt spid="2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strips(downRight)">
                                      <p:cBhvr>
                                        <p:cTn id="21" dur="500"/>
                                        <p:tgtEl>
                                          <p:spTgt spid="2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4" presetClass="entr" presetSubtype="16"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ox(in)">
                                      <p:cBhvr>
                                        <p:cTn id="26" dur="500"/>
                                        <p:tgtEl>
                                          <p:spTgt spid="20"/>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6"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strips(downRight)">
                                      <p:cBhvr>
                                        <p:cTn id="31" dur="500"/>
                                        <p:tgtEl>
                                          <p:spTgt spid="23"/>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8" presetClass="entr" presetSubtype="6" fill="hold" grpId="0"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strips(downRight)">
                                      <p:cBhvr>
                                        <p:cTn id="36" dur="500"/>
                                        <p:tgtEl>
                                          <p:spTgt spid="24"/>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8" presetClass="entr" presetSubtype="6" fill="hold"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strips(downRight)">
                                      <p:cBhvr>
                                        <p:cTn id="41" dur="500"/>
                                        <p:tgtEl>
                                          <p:spTgt spid="25"/>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8" presetClass="entr" presetSubtype="6" fill="hold" grpId="0" nodeType="click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strips(downRight)">
                                      <p:cBhvr>
                                        <p:cTn id="46" dur="500"/>
                                        <p:tgtEl>
                                          <p:spTgt spid="27"/>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8" presetClass="entr" presetSubtype="6" fill="hold" nodeType="click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strips(downRight)">
                                      <p:cBhvr>
                                        <p:cTn id="5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autoUpdateAnimBg="0"/>
      <p:bldP spid="24" grpId="0" autoUpdateAnimBg="0"/>
      <p:bldP spid="27" grpId="0" autoUpdateAnimBg="0"/>
      <p:bldP spid="28"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标题 1"/>
          <p:cNvSpPr>
            <a:spLocks noGrp="1"/>
          </p:cNvSpPr>
          <p:nvPr>
            <p:ph type="title"/>
          </p:nvPr>
        </p:nvSpPr>
        <p:spPr>
          <a:xfrm>
            <a:off x="701675" y="71438"/>
            <a:ext cx="7888288" cy="646112"/>
          </a:xfrm>
        </p:spPr>
        <p:txBody>
          <a:bodyPr/>
          <a:lstStyle/>
          <a:p>
            <a:r>
              <a:rPr lang="en-US" altLang="zh-CN"/>
              <a:t>4.6.2  </a:t>
            </a:r>
            <a:r>
              <a:rPr lang="zh-CN" altLang="en-US"/>
              <a:t>带耗尽型负载的</a:t>
            </a:r>
            <a:r>
              <a:rPr lang="en-US" altLang="zh-CN"/>
              <a:t>NMOS</a:t>
            </a:r>
            <a:r>
              <a:rPr lang="zh-CN" altLang="en-US"/>
              <a:t>放大电路</a:t>
            </a:r>
          </a:p>
        </p:txBody>
      </p:sp>
      <p:graphicFrame>
        <p:nvGraphicFramePr>
          <p:cNvPr id="10" name="Object 46"/>
          <p:cNvGraphicFramePr>
            <a:graphicFrameLocks noChangeAspect="1"/>
          </p:cNvGraphicFramePr>
          <p:nvPr/>
        </p:nvGraphicFramePr>
        <p:xfrm>
          <a:off x="4929188" y="1222375"/>
          <a:ext cx="3944937" cy="2830513"/>
        </p:xfrm>
        <a:graphic>
          <a:graphicData uri="http://schemas.openxmlformats.org/presentationml/2006/ole">
            <mc:AlternateContent xmlns:mc="http://schemas.openxmlformats.org/markup-compatibility/2006">
              <mc:Choice xmlns:v="urn:schemas-microsoft-com:vml" Requires="v">
                <p:oleObj spid="_x0000_s88072" name="图片" r:id="rId3" imgW="2189226" imgH="1573653" progId="Word.Picture.8">
                  <p:embed/>
                </p:oleObj>
              </mc:Choice>
              <mc:Fallback>
                <p:oleObj name="图片" r:id="rId3" imgW="2189226" imgH="1573653" progId="Word.Picture.8">
                  <p:embed/>
                  <p:pic>
                    <p:nvPicPr>
                      <p:cNvPr id="10" name="Object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9188" y="1222375"/>
                        <a:ext cx="3944937" cy="283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Rectangle 9"/>
          <p:cNvSpPr>
            <a:spLocks noChangeArrowheads="1"/>
          </p:cNvSpPr>
          <p:nvPr/>
        </p:nvSpPr>
        <p:spPr bwMode="auto">
          <a:xfrm>
            <a:off x="503238" y="765175"/>
            <a:ext cx="51133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1.  N</a:t>
            </a:r>
            <a:r>
              <a:rPr lang="zh-CN" altLang="en-US" sz="2400" b="1">
                <a:solidFill>
                  <a:srgbClr val="000000"/>
                </a:solidFill>
                <a:latin typeface="Times New Roman" panose="02020603050405020304" pitchFamily="18" charset="0"/>
                <a:ea typeface="楷体_GB2312" pitchFamily="49" charset="-122"/>
              </a:rPr>
              <a:t>沟道耗尽型负载器件的</a:t>
            </a:r>
            <a:r>
              <a:rPr lang="en-US" altLang="zh-CN" sz="2400" b="1" i="1">
                <a:solidFill>
                  <a:srgbClr val="000000"/>
                </a:solidFill>
                <a:latin typeface="Times New Roman" panose="02020603050405020304" pitchFamily="18" charset="0"/>
                <a:ea typeface="楷体_GB2312" pitchFamily="49" charset="-122"/>
              </a:rPr>
              <a:t>I</a:t>
            </a:r>
            <a:r>
              <a:rPr lang="en-US" altLang="zh-CN" sz="2400" b="1">
                <a:solidFill>
                  <a:srgbClr val="000000"/>
                </a:solidFill>
                <a:latin typeface="Times New Roman" panose="02020603050405020304" pitchFamily="18" charset="0"/>
                <a:ea typeface="楷体_GB2312" pitchFamily="49" charset="-122"/>
              </a:rPr>
              <a:t>-</a:t>
            </a:r>
            <a:r>
              <a:rPr lang="en-US" altLang="zh-CN" sz="2400" b="1" i="1">
                <a:solidFill>
                  <a:srgbClr val="000000"/>
                </a:solidFill>
                <a:latin typeface="Times New Roman" panose="02020603050405020304" pitchFamily="18" charset="0"/>
                <a:ea typeface="楷体_GB2312" pitchFamily="49" charset="-122"/>
              </a:rPr>
              <a:t>V</a:t>
            </a:r>
            <a:r>
              <a:rPr lang="zh-CN" altLang="en-US" sz="2400" b="1">
                <a:solidFill>
                  <a:srgbClr val="000000"/>
                </a:solidFill>
                <a:latin typeface="Times New Roman" panose="02020603050405020304" pitchFamily="18" charset="0"/>
                <a:ea typeface="楷体_GB2312" pitchFamily="49" charset="-122"/>
              </a:rPr>
              <a:t>特性</a:t>
            </a:r>
          </a:p>
        </p:txBody>
      </p:sp>
      <p:graphicFrame>
        <p:nvGraphicFramePr>
          <p:cNvPr id="12" name="Object 36"/>
          <p:cNvGraphicFramePr>
            <a:graphicFrameLocks noChangeAspect="1"/>
          </p:cNvGraphicFramePr>
          <p:nvPr/>
        </p:nvGraphicFramePr>
        <p:xfrm>
          <a:off x="1457325" y="1222375"/>
          <a:ext cx="1457325" cy="1971675"/>
        </p:xfrm>
        <a:graphic>
          <a:graphicData uri="http://schemas.openxmlformats.org/presentationml/2006/ole">
            <mc:AlternateContent xmlns:mc="http://schemas.openxmlformats.org/markup-compatibility/2006">
              <mc:Choice xmlns:v="urn:schemas-microsoft-com:vml" Requires="v">
                <p:oleObj spid="_x0000_s88073" name="图片" r:id="rId5" imgW="808905" imgH="1096690" progId="Word.Picture.8">
                  <p:embed/>
                </p:oleObj>
              </mc:Choice>
              <mc:Fallback>
                <p:oleObj name="图片" r:id="rId5" imgW="808905" imgH="1096690" progId="Word.Picture.8">
                  <p:embed/>
                  <p:pic>
                    <p:nvPicPr>
                      <p:cNvPr id="12" name="Object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57325" y="1222375"/>
                        <a:ext cx="1457325"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ectangle 40"/>
          <p:cNvSpPr>
            <a:spLocks noChangeArrowheads="1"/>
          </p:cNvSpPr>
          <p:nvPr/>
        </p:nvSpPr>
        <p:spPr bwMode="auto">
          <a:xfrm>
            <a:off x="754063" y="3924300"/>
            <a:ext cx="4862512"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Times New Roman" panose="02020603050405020304" pitchFamily="18" charset="0"/>
                <a:ea typeface="楷体_GB2312" pitchFamily="49" charset="-122"/>
              </a:rPr>
              <a:t>对应于 </a:t>
            </a:r>
            <a:r>
              <a:rPr lang="en-US" altLang="zh-CN" sz="2200" b="1" i="1">
                <a:solidFill>
                  <a:srgbClr val="000000"/>
                </a:solidFill>
                <a:latin typeface="Book Antiqua" panose="0204060205030503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GS</a:t>
            </a:r>
            <a:r>
              <a:rPr lang="en-US" altLang="zh-CN" sz="2200" b="1">
                <a:solidFill>
                  <a:srgbClr val="000000"/>
                </a:solidFill>
                <a:latin typeface="Times New Roman" panose="02020603050405020304" pitchFamily="18" charset="0"/>
                <a:ea typeface="楷体_GB2312" pitchFamily="49" charset="-122"/>
              </a:rPr>
              <a:t>= 0 </a:t>
            </a:r>
            <a:r>
              <a:rPr lang="zh-CN" altLang="en-US" sz="2200" b="1">
                <a:solidFill>
                  <a:srgbClr val="000000"/>
                </a:solidFill>
                <a:latin typeface="Times New Roman" panose="02020603050405020304" pitchFamily="18" charset="0"/>
                <a:ea typeface="楷体_GB2312" pitchFamily="49" charset="-122"/>
              </a:rPr>
              <a:t>的那根输出特性曲线</a:t>
            </a:r>
          </a:p>
        </p:txBody>
      </p:sp>
      <p:sp>
        <p:nvSpPr>
          <p:cNvPr id="14" name="Rectangle 43"/>
          <p:cNvSpPr>
            <a:spLocks noChangeArrowheads="1"/>
          </p:cNvSpPr>
          <p:nvPr/>
        </p:nvSpPr>
        <p:spPr bwMode="auto">
          <a:xfrm>
            <a:off x="787400" y="3335338"/>
            <a:ext cx="1382713"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始终有</a:t>
            </a:r>
          </a:p>
        </p:txBody>
      </p:sp>
      <p:graphicFrame>
        <p:nvGraphicFramePr>
          <p:cNvPr id="15" name="Object 44"/>
          <p:cNvGraphicFramePr>
            <a:graphicFrameLocks noChangeAspect="1"/>
          </p:cNvGraphicFramePr>
          <p:nvPr/>
        </p:nvGraphicFramePr>
        <p:xfrm>
          <a:off x="1892300" y="3473450"/>
          <a:ext cx="844550" cy="388938"/>
        </p:xfrm>
        <a:graphic>
          <a:graphicData uri="http://schemas.openxmlformats.org/presentationml/2006/ole">
            <mc:AlternateContent xmlns:mc="http://schemas.openxmlformats.org/markup-compatibility/2006">
              <mc:Choice xmlns:v="urn:schemas-microsoft-com:vml" Requires="v">
                <p:oleObj spid="_x0000_s88074" name="公式" r:id="rId7" imgW="495085" imgH="228501" progId="Equation.3">
                  <p:embed/>
                </p:oleObj>
              </mc:Choice>
              <mc:Fallback>
                <p:oleObj name="公式" r:id="rId7" imgW="495085" imgH="228501" progId="Equation.3">
                  <p:embed/>
                  <p:pic>
                    <p:nvPicPr>
                      <p:cNvPr id="15" name="Object 4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92300" y="3473450"/>
                        <a:ext cx="84455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45"/>
          <p:cNvSpPr>
            <a:spLocks noChangeArrowheads="1"/>
          </p:cNvSpPr>
          <p:nvPr/>
        </p:nvSpPr>
        <p:spPr bwMode="auto">
          <a:xfrm>
            <a:off x="754063" y="4451350"/>
            <a:ext cx="4862512"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Times New Roman" panose="02020603050405020304" pitchFamily="18" charset="0"/>
                <a:ea typeface="楷体_GB2312" pitchFamily="49" charset="-122"/>
              </a:rPr>
              <a:t>饱和区线段的等效电阻就是</a:t>
            </a:r>
            <a:r>
              <a:rPr lang="en-US" altLang="zh-CN" sz="2200" b="1" i="1">
                <a:solidFill>
                  <a:srgbClr val="000000"/>
                </a:solidFill>
                <a:latin typeface="Times New Roman" panose="02020603050405020304" pitchFamily="18" charset="0"/>
                <a:ea typeface="楷体_GB2312" pitchFamily="49" charset="-122"/>
              </a:rPr>
              <a:t>r</a:t>
            </a:r>
            <a:r>
              <a:rPr lang="en-US" altLang="zh-CN" sz="2200" b="1" baseline="-25000">
                <a:solidFill>
                  <a:srgbClr val="000000"/>
                </a:solidFill>
                <a:latin typeface="Times New Roman" panose="02020603050405020304" pitchFamily="18" charset="0"/>
                <a:ea typeface="楷体_GB2312" pitchFamily="49" charset="-122"/>
              </a:rPr>
              <a:t>ds</a:t>
            </a:r>
          </a:p>
        </p:txBody>
      </p:sp>
    </p:spTree>
    <p:extLst>
      <p:ext uri="{BB962C8B-B14F-4D97-AF65-F5344CB8AC3E}">
        <p14:creationId xmlns:p14="http://schemas.microsoft.com/office/powerpoint/2010/main" val="7250972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ox(in)">
                                      <p:cBhvr>
                                        <p:cTn id="12" dur="5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blinds(horizontal)">
                                      <p:cBhvr>
                                        <p:cTn id="17" dur="500"/>
                                        <p:tgtEl>
                                          <p:spTgt spid="14">
                                            <p:txEl>
                                              <p:pRg st="0" end="0"/>
                                            </p:txEl>
                                          </p:spTgt>
                                        </p:tgtEl>
                                      </p:cBhvr>
                                    </p:animEffect>
                                  </p:childTnLst>
                                </p:cTn>
                              </p:par>
                              <p:par>
                                <p:cTn id="18" presetID="18" presetClass="entr" presetSubtype="6"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strips(downRight)">
                                      <p:cBhvr>
                                        <p:cTn id="20" dur="500"/>
                                        <p:tgtEl>
                                          <p:spTgt spid="15"/>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3">
                                            <p:txEl>
                                              <p:pRg st="0" end="0"/>
                                            </p:txEl>
                                          </p:spTgt>
                                        </p:tgtEl>
                                        <p:attrNameLst>
                                          <p:attrName>style.visibility</p:attrName>
                                        </p:attrNameLst>
                                      </p:cBhvr>
                                      <p:to>
                                        <p:strVal val="visible"/>
                                      </p:to>
                                    </p:set>
                                    <p:animEffect transition="in" filter="blinds(horizontal)">
                                      <p:cBhvr>
                                        <p:cTn id="25" dur="500"/>
                                        <p:tgtEl>
                                          <p:spTgt spid="13">
                                            <p:txEl>
                                              <p:pRg st="0" end="0"/>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3"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strips(upRight)">
                                      <p:cBhvr>
                                        <p:cTn id="30" dur="500"/>
                                        <p:tgtEl>
                                          <p:spTgt spid="10"/>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6">
                                            <p:txEl>
                                              <p:pRg st="0" end="0"/>
                                            </p:txEl>
                                          </p:spTgt>
                                        </p:tgtEl>
                                        <p:attrNameLst>
                                          <p:attrName>style.visibility</p:attrName>
                                        </p:attrNameLst>
                                      </p:cBhvr>
                                      <p:to>
                                        <p:strVal val="visible"/>
                                      </p:to>
                                    </p:set>
                                    <p:animEffect transition="in" filter="blinds(horizontal)">
                                      <p:cBhvr>
                                        <p:cTn id="3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P spid="13" grpId="0" build="p" autoUpdateAnimBg="0"/>
      <p:bldP spid="14" grpId="0" build="p" autoUpdateAnimBg="0"/>
      <p:bldP spid="16" grpId="0" build="p" autoUpdateAnimBg="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标题 1"/>
          <p:cNvSpPr>
            <a:spLocks noGrp="1"/>
          </p:cNvSpPr>
          <p:nvPr>
            <p:ph type="title"/>
          </p:nvPr>
        </p:nvSpPr>
        <p:spPr>
          <a:xfrm>
            <a:off x="701675" y="71438"/>
            <a:ext cx="7888288" cy="646112"/>
          </a:xfrm>
        </p:spPr>
        <p:txBody>
          <a:bodyPr/>
          <a:lstStyle/>
          <a:p>
            <a:r>
              <a:rPr lang="en-US" altLang="zh-CN"/>
              <a:t>4.6.2  </a:t>
            </a:r>
            <a:r>
              <a:rPr lang="zh-CN" altLang="en-US"/>
              <a:t>带耗尽型负载的</a:t>
            </a:r>
            <a:r>
              <a:rPr lang="en-US" altLang="zh-CN"/>
              <a:t>NMOS</a:t>
            </a:r>
            <a:r>
              <a:rPr lang="zh-CN" altLang="en-US"/>
              <a:t>放大电路</a:t>
            </a:r>
          </a:p>
        </p:txBody>
      </p:sp>
      <p:graphicFrame>
        <p:nvGraphicFramePr>
          <p:cNvPr id="9" name="Object 17"/>
          <p:cNvGraphicFramePr>
            <a:graphicFrameLocks noChangeAspect="1"/>
          </p:cNvGraphicFramePr>
          <p:nvPr/>
        </p:nvGraphicFramePr>
        <p:xfrm>
          <a:off x="5233988" y="3841750"/>
          <a:ext cx="3652837" cy="2109788"/>
        </p:xfrm>
        <a:graphic>
          <a:graphicData uri="http://schemas.openxmlformats.org/presentationml/2006/ole">
            <mc:AlternateContent xmlns:mc="http://schemas.openxmlformats.org/markup-compatibility/2006">
              <mc:Choice xmlns:v="urn:schemas-microsoft-com:vml" Requires="v">
                <p:oleObj spid="_x0000_s89096" name="图片" r:id="rId3" imgW="2027661" imgH="1172759" progId="Word.Picture.8">
                  <p:embed/>
                </p:oleObj>
              </mc:Choice>
              <mc:Fallback>
                <p:oleObj name="图片" r:id="rId3" imgW="2027661" imgH="1172759" progId="Word.Picture.8">
                  <p:embed/>
                  <p:pic>
                    <p:nvPicPr>
                      <p:cNvPr id="9" name="Object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3988" y="3841750"/>
                        <a:ext cx="3652837" cy="210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7524" name="Rectangle 4"/>
          <p:cNvSpPr>
            <a:spLocks noChangeArrowheads="1"/>
          </p:cNvSpPr>
          <p:nvPr/>
        </p:nvSpPr>
        <p:spPr bwMode="auto">
          <a:xfrm>
            <a:off x="503238" y="765175"/>
            <a:ext cx="48006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用小信号模型分析法求电压增益</a:t>
            </a:r>
          </a:p>
        </p:txBody>
      </p:sp>
      <p:graphicFrame>
        <p:nvGraphicFramePr>
          <p:cNvPr id="107525" name="Object 6"/>
          <p:cNvGraphicFramePr>
            <a:graphicFrameLocks noChangeAspect="1"/>
          </p:cNvGraphicFramePr>
          <p:nvPr/>
        </p:nvGraphicFramePr>
        <p:xfrm>
          <a:off x="6659563" y="115888"/>
          <a:ext cx="2227262" cy="3563937"/>
        </p:xfrm>
        <a:graphic>
          <a:graphicData uri="http://schemas.openxmlformats.org/presentationml/2006/ole">
            <mc:AlternateContent xmlns:mc="http://schemas.openxmlformats.org/markup-compatibility/2006">
              <mc:Choice xmlns:v="urn:schemas-microsoft-com:vml" Requires="v">
                <p:oleObj spid="_x0000_s89097" name="图片" r:id="rId5" imgW="1237467" imgH="1983560" progId="Word.Picture.8">
                  <p:embed/>
                </p:oleObj>
              </mc:Choice>
              <mc:Fallback>
                <p:oleObj name="图片" r:id="rId5" imgW="1237467" imgH="1983560" progId="Word.Picture.8">
                  <p:embed/>
                  <p:pic>
                    <p:nvPicPr>
                      <p:cNvPr id="107525"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59563" y="115888"/>
                        <a:ext cx="2227262" cy="35639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Rectangle 11"/>
          <p:cNvSpPr>
            <a:spLocks noChangeArrowheads="1"/>
          </p:cNvSpPr>
          <p:nvPr/>
        </p:nvSpPr>
        <p:spPr bwMode="auto">
          <a:xfrm>
            <a:off x="754063" y="1222375"/>
            <a:ext cx="4862512" cy="1449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5000"/>
              </a:lnSpc>
              <a:spcBef>
                <a:spcPct val="10000"/>
              </a:spcBef>
              <a:buClr>
                <a:srgbClr val="CC0000"/>
              </a:buClr>
              <a:buFont typeface="Wingdings" panose="05000000000000000000" pitchFamily="2" charset="2"/>
              <a:buNone/>
            </a:pPr>
            <a:r>
              <a:rPr lang="en-US" altLang="zh-CN" sz="2200" b="1">
                <a:solidFill>
                  <a:srgbClr val="000000"/>
                </a:solidFill>
                <a:latin typeface="Times New Roman" panose="02020603050405020304" pitchFamily="18" charset="0"/>
                <a:ea typeface="楷体_GB2312" pitchFamily="49" charset="-122"/>
              </a:rPr>
              <a:t>        </a:t>
            </a:r>
            <a:r>
              <a:rPr lang="zh-CN" altLang="en-US" sz="2200" b="1">
                <a:solidFill>
                  <a:srgbClr val="000000"/>
                </a:solidFill>
                <a:latin typeface="Times New Roman" panose="02020603050405020304" pitchFamily="18" charset="0"/>
                <a:ea typeface="楷体_GB2312" pitchFamily="49" charset="-122"/>
              </a:rPr>
              <a:t>当</a:t>
            </a:r>
            <a:r>
              <a:rPr lang="en-US" altLang="zh-CN" sz="2200" b="1" i="1">
                <a:solidFill>
                  <a:srgbClr val="000000"/>
                </a:solidFill>
                <a:latin typeface="Book Antiqua" panose="0204060205030503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GS</a:t>
            </a:r>
            <a:r>
              <a:rPr lang="zh-CN" altLang="en-US" sz="2200" b="1">
                <a:solidFill>
                  <a:srgbClr val="000000"/>
                </a:solidFill>
                <a:latin typeface="Times New Roman" panose="02020603050405020304" pitchFamily="18" charset="0"/>
                <a:ea typeface="楷体_GB2312" pitchFamily="49" charset="-122"/>
              </a:rPr>
              <a:t>为恒定值时，源极看进去的电阻与 </a:t>
            </a:r>
            <a:r>
              <a:rPr lang="en-US" altLang="zh-CN" sz="2200" b="1" i="1">
                <a:solidFill>
                  <a:srgbClr val="000000"/>
                </a:solidFill>
                <a:latin typeface="Times New Roman" panose="02020603050405020304" pitchFamily="18" charset="0"/>
                <a:ea typeface="楷体_GB2312" pitchFamily="49" charset="-122"/>
              </a:rPr>
              <a:t>g</a:t>
            </a:r>
            <a:r>
              <a:rPr lang="en-US" altLang="zh-CN" sz="2200" b="1" baseline="-25000">
                <a:solidFill>
                  <a:srgbClr val="000000"/>
                </a:solidFill>
                <a:latin typeface="Times New Roman" panose="02020603050405020304" pitchFamily="18" charset="0"/>
                <a:ea typeface="楷体_GB2312" pitchFamily="49" charset="-122"/>
              </a:rPr>
              <a:t>m</a:t>
            </a:r>
            <a:r>
              <a:rPr lang="zh-CN" altLang="en-US" sz="2200" b="1">
                <a:solidFill>
                  <a:srgbClr val="000000"/>
                </a:solidFill>
                <a:latin typeface="Times New Roman" panose="02020603050405020304" pitchFamily="18" charset="0"/>
                <a:ea typeface="楷体_GB2312" pitchFamily="49" charset="-122"/>
              </a:rPr>
              <a:t>无关，所以由</a:t>
            </a:r>
            <a:r>
              <a:rPr lang="en-US" altLang="zh-CN" sz="2200" b="1">
                <a:solidFill>
                  <a:srgbClr val="000000"/>
                </a:solidFill>
                <a:latin typeface="Times New Roman" panose="02020603050405020304" pitchFamily="18" charset="0"/>
                <a:ea typeface="楷体_GB2312" pitchFamily="49" charset="-122"/>
              </a:rPr>
              <a:t>T</a:t>
            </a:r>
            <a:r>
              <a:rPr lang="en-US" altLang="zh-CN" sz="2200" b="1" baseline="-25000">
                <a:solidFill>
                  <a:srgbClr val="000000"/>
                </a:solidFill>
                <a:latin typeface="Times New Roman" panose="02020603050405020304" pitchFamily="18" charset="0"/>
                <a:ea typeface="楷体_GB2312" pitchFamily="49" charset="-122"/>
              </a:rPr>
              <a:t>2</a:t>
            </a:r>
            <a:r>
              <a:rPr lang="zh-CN" altLang="en-US" sz="2200" b="1">
                <a:solidFill>
                  <a:srgbClr val="000000"/>
                </a:solidFill>
                <a:latin typeface="Times New Roman" panose="02020603050405020304" pitchFamily="18" charset="0"/>
                <a:ea typeface="楷体_GB2312" pitchFamily="49" charset="-122"/>
              </a:rPr>
              <a:t>源极看进去的电阻为</a:t>
            </a:r>
            <a:r>
              <a:rPr lang="en-US" altLang="zh-CN" sz="2200" b="1" i="1">
                <a:solidFill>
                  <a:srgbClr val="000000"/>
                </a:solidFill>
                <a:latin typeface="Times New Roman" panose="02020603050405020304" pitchFamily="18" charset="0"/>
                <a:ea typeface="楷体_GB2312" pitchFamily="49" charset="-122"/>
              </a:rPr>
              <a:t>r</a:t>
            </a:r>
            <a:r>
              <a:rPr lang="en-US" altLang="zh-CN" sz="2200" b="1" baseline="-25000">
                <a:solidFill>
                  <a:srgbClr val="000000"/>
                </a:solidFill>
                <a:latin typeface="Times New Roman" panose="02020603050405020304" pitchFamily="18" charset="0"/>
                <a:ea typeface="楷体_GB2312" pitchFamily="49" charset="-122"/>
              </a:rPr>
              <a:t>ds</a:t>
            </a:r>
          </a:p>
        </p:txBody>
      </p:sp>
      <p:sp>
        <p:nvSpPr>
          <p:cNvPr id="13" name="Rectangle 13"/>
          <p:cNvSpPr>
            <a:spLocks noChangeArrowheads="1"/>
          </p:cNvSpPr>
          <p:nvPr/>
        </p:nvSpPr>
        <p:spPr bwMode="auto">
          <a:xfrm>
            <a:off x="698500" y="2820988"/>
            <a:ext cx="2951163"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itchFamily="34" charset="0"/>
                <a:ea typeface="楷体_GB2312" pitchFamily="49" charset="-122"/>
              </a:defRPr>
            </a:lvl1pPr>
            <a:lvl2pPr marL="381000" indent="-381000" algn="l">
              <a:defRPr sz="3600" b="1">
                <a:solidFill>
                  <a:schemeClr val="tx2"/>
                </a:solidFill>
                <a:latin typeface="Arial Narrow" pitchFamily="34" charset="0"/>
                <a:ea typeface="楷体_GB2312" pitchFamily="49" charset="-122"/>
              </a:defRPr>
            </a:lvl2pPr>
            <a:lvl3pPr marL="381000" indent="-381000" algn="l">
              <a:defRPr sz="3600" b="1">
                <a:solidFill>
                  <a:schemeClr val="tx2"/>
                </a:solidFill>
                <a:latin typeface="Arial Narrow" pitchFamily="34" charset="0"/>
                <a:ea typeface="楷体_GB2312" pitchFamily="49" charset="-122"/>
              </a:defRPr>
            </a:lvl3pPr>
            <a:lvl4pPr marL="381000" indent="-381000" algn="l">
              <a:defRPr sz="3600" b="1">
                <a:solidFill>
                  <a:schemeClr val="tx2"/>
                </a:solidFill>
                <a:latin typeface="Arial Narrow" pitchFamily="34" charset="0"/>
                <a:ea typeface="楷体_GB2312" pitchFamily="49" charset="-122"/>
              </a:defRPr>
            </a:lvl4pPr>
            <a:lvl5pPr marL="381000" indent="-381000" algn="l">
              <a:defRPr sz="3600" b="1">
                <a:solidFill>
                  <a:schemeClr val="tx2"/>
                </a:solidFill>
                <a:latin typeface="Arial Narrow"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200" kern="0">
                <a:solidFill>
                  <a:srgbClr val="000000"/>
                </a:solidFill>
              </a:rPr>
              <a:t>小信号等效电路</a:t>
            </a:r>
          </a:p>
        </p:txBody>
      </p:sp>
      <p:graphicFrame>
        <p:nvGraphicFramePr>
          <p:cNvPr id="14" name="Object 14"/>
          <p:cNvGraphicFramePr>
            <a:graphicFrameLocks noChangeAspect="1"/>
          </p:cNvGraphicFramePr>
          <p:nvPr/>
        </p:nvGraphicFramePr>
        <p:xfrm>
          <a:off x="1252538" y="3389313"/>
          <a:ext cx="2927350" cy="798512"/>
        </p:xfrm>
        <a:graphic>
          <a:graphicData uri="http://schemas.openxmlformats.org/presentationml/2006/ole">
            <mc:AlternateContent xmlns:mc="http://schemas.openxmlformats.org/markup-compatibility/2006">
              <mc:Choice xmlns:v="urn:schemas-microsoft-com:vml" Requires="v">
                <p:oleObj spid="_x0000_s89098" name="公式" r:id="rId7" imgW="1624895" imgH="444307" progId="Equation.3">
                  <p:embed/>
                </p:oleObj>
              </mc:Choice>
              <mc:Fallback>
                <p:oleObj name="公式" r:id="rId7" imgW="1624895" imgH="444307" progId="Equation.3">
                  <p:embed/>
                  <p:pic>
                    <p:nvPicPr>
                      <p:cNvPr id="14" name="Object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52538" y="3389313"/>
                        <a:ext cx="2927350"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9616947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linds(horizontal)">
                                      <p:cBhvr>
                                        <p:cTn id="7" dur="500"/>
                                        <p:tgtEl>
                                          <p:spTgt spid="1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trips(downRight)">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ox(in)">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strips(downRight)">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autoUpdateAnimBg="0"/>
      <p:bldP spid="13" grpId="0" autoUpdateAnimBg="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标题 1"/>
          <p:cNvSpPr>
            <a:spLocks noGrp="1"/>
          </p:cNvSpPr>
          <p:nvPr>
            <p:ph type="title"/>
          </p:nvPr>
        </p:nvSpPr>
        <p:spPr>
          <a:xfrm>
            <a:off x="701675" y="71438"/>
            <a:ext cx="8442325" cy="646112"/>
          </a:xfrm>
        </p:spPr>
        <p:txBody>
          <a:bodyPr/>
          <a:lstStyle/>
          <a:p>
            <a:r>
              <a:rPr lang="en-US" altLang="zh-CN" sz="2600"/>
              <a:t>4.6.3  </a:t>
            </a:r>
            <a:r>
              <a:rPr lang="zh-CN" altLang="en-US" sz="2600"/>
              <a:t>带</a:t>
            </a:r>
            <a:r>
              <a:rPr lang="en-US" altLang="zh-CN" sz="2600"/>
              <a:t>PMOS</a:t>
            </a:r>
            <a:r>
              <a:rPr lang="zh-CN" altLang="en-US" sz="2600"/>
              <a:t>负载的</a:t>
            </a:r>
            <a:r>
              <a:rPr lang="en-US" altLang="zh-CN" sz="2600"/>
              <a:t>NMOS</a:t>
            </a:r>
            <a:r>
              <a:rPr lang="zh-CN" altLang="en-US" sz="2600"/>
              <a:t>放大电路</a:t>
            </a:r>
            <a:r>
              <a:rPr lang="en-US" altLang="zh-CN" sz="2600"/>
              <a:t>(CMOS</a:t>
            </a:r>
            <a:r>
              <a:rPr lang="zh-CN" altLang="en-US" sz="2600"/>
              <a:t>共源放大电路</a:t>
            </a:r>
            <a:r>
              <a:rPr lang="en-US" altLang="zh-CN" sz="2600"/>
              <a:t>)</a:t>
            </a:r>
            <a:endParaRPr lang="zh-CN" altLang="en-US" sz="2600"/>
          </a:p>
        </p:txBody>
      </p:sp>
      <p:sp>
        <p:nvSpPr>
          <p:cNvPr id="9" name="Rectangle 4"/>
          <p:cNvSpPr>
            <a:spLocks noChangeArrowheads="1"/>
          </p:cNvSpPr>
          <p:nvPr/>
        </p:nvSpPr>
        <p:spPr bwMode="auto">
          <a:xfrm>
            <a:off x="503238" y="765175"/>
            <a:ext cx="51133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1.  </a:t>
            </a:r>
            <a:r>
              <a:rPr lang="zh-CN" altLang="en-US" sz="2400" b="1">
                <a:solidFill>
                  <a:srgbClr val="000000"/>
                </a:solidFill>
                <a:latin typeface="Times New Roman" panose="02020603050405020304" pitchFamily="18" charset="0"/>
                <a:ea typeface="楷体_GB2312" pitchFamily="49" charset="-122"/>
              </a:rPr>
              <a:t>增强型</a:t>
            </a:r>
            <a:r>
              <a:rPr lang="en-US" altLang="zh-CN" sz="2400" b="1">
                <a:solidFill>
                  <a:srgbClr val="000000"/>
                </a:solidFill>
                <a:latin typeface="Times New Roman" panose="02020603050405020304" pitchFamily="18" charset="0"/>
                <a:ea typeface="楷体_GB2312" pitchFamily="49" charset="-122"/>
              </a:rPr>
              <a:t>PMOS</a:t>
            </a:r>
            <a:r>
              <a:rPr lang="zh-CN" altLang="en-US" sz="2400" b="1">
                <a:solidFill>
                  <a:srgbClr val="000000"/>
                </a:solidFill>
                <a:latin typeface="Times New Roman" panose="02020603050405020304" pitchFamily="18" charset="0"/>
                <a:ea typeface="楷体_GB2312" pitchFamily="49" charset="-122"/>
              </a:rPr>
              <a:t>负载管的</a:t>
            </a:r>
            <a:r>
              <a:rPr lang="en-US" altLang="zh-CN" sz="2400" b="1" i="1">
                <a:solidFill>
                  <a:srgbClr val="000000"/>
                </a:solidFill>
                <a:latin typeface="Times New Roman" panose="02020603050405020304" pitchFamily="18" charset="0"/>
                <a:ea typeface="楷体_GB2312" pitchFamily="49" charset="-122"/>
              </a:rPr>
              <a:t>I</a:t>
            </a:r>
            <a:r>
              <a:rPr lang="en-US" altLang="zh-CN" sz="2400" b="1">
                <a:solidFill>
                  <a:srgbClr val="000000"/>
                </a:solidFill>
                <a:latin typeface="Times New Roman" panose="02020603050405020304" pitchFamily="18" charset="0"/>
                <a:ea typeface="楷体_GB2312" pitchFamily="49" charset="-122"/>
              </a:rPr>
              <a:t>-</a:t>
            </a:r>
            <a:r>
              <a:rPr lang="en-US" altLang="zh-CN" sz="2400" b="1" i="1">
                <a:solidFill>
                  <a:srgbClr val="000000"/>
                </a:solidFill>
                <a:latin typeface="Times New Roman" panose="02020603050405020304" pitchFamily="18" charset="0"/>
                <a:ea typeface="楷体_GB2312" pitchFamily="49" charset="-122"/>
              </a:rPr>
              <a:t>V</a:t>
            </a:r>
            <a:r>
              <a:rPr lang="zh-CN" altLang="en-US" sz="2400" b="1">
                <a:solidFill>
                  <a:srgbClr val="000000"/>
                </a:solidFill>
                <a:latin typeface="Times New Roman" panose="02020603050405020304" pitchFamily="18" charset="0"/>
                <a:ea typeface="楷体_GB2312" pitchFamily="49" charset="-122"/>
              </a:rPr>
              <a:t>特性</a:t>
            </a:r>
          </a:p>
        </p:txBody>
      </p:sp>
      <p:sp>
        <p:nvSpPr>
          <p:cNvPr id="10" name="Rectangle 7"/>
          <p:cNvSpPr>
            <a:spLocks noChangeArrowheads="1"/>
          </p:cNvSpPr>
          <p:nvPr/>
        </p:nvSpPr>
        <p:spPr bwMode="auto">
          <a:xfrm>
            <a:off x="512763" y="3757613"/>
            <a:ext cx="4354512"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en-US" altLang="zh-CN" sz="2000" b="1" i="1">
                <a:solidFill>
                  <a:srgbClr val="000000"/>
                </a:solidFill>
                <a:latin typeface="Book Antiqua" panose="02040602050305030304" pitchFamily="18" charset="0"/>
                <a:ea typeface="楷体_GB2312" pitchFamily="49" charset="-122"/>
              </a:rPr>
              <a:t>v</a:t>
            </a:r>
            <a:r>
              <a:rPr lang="en-US" altLang="zh-CN" sz="2000" b="1" baseline="-25000">
                <a:solidFill>
                  <a:srgbClr val="000000"/>
                </a:solidFill>
                <a:latin typeface="Times New Roman" panose="02020603050405020304" pitchFamily="18" charset="0"/>
                <a:ea typeface="楷体_GB2312" pitchFamily="49" charset="-122"/>
              </a:rPr>
              <a:t>GS</a:t>
            </a:r>
            <a:r>
              <a:rPr lang="zh-CN" altLang="en-US" sz="2000" b="1">
                <a:solidFill>
                  <a:srgbClr val="000000"/>
                </a:solidFill>
                <a:latin typeface="Times New Roman" panose="02020603050405020304" pitchFamily="18" charset="0"/>
                <a:ea typeface="楷体_GB2312" pitchFamily="49" charset="-122"/>
              </a:rPr>
              <a:t>为定值，输出特性曲线中的一根</a:t>
            </a:r>
          </a:p>
        </p:txBody>
      </p:sp>
      <p:graphicFrame>
        <p:nvGraphicFramePr>
          <p:cNvPr id="11" name="Object 13"/>
          <p:cNvGraphicFramePr>
            <a:graphicFrameLocks noChangeAspect="1"/>
          </p:cNvGraphicFramePr>
          <p:nvPr/>
        </p:nvGraphicFramePr>
        <p:xfrm>
          <a:off x="928688" y="1322388"/>
          <a:ext cx="2795587" cy="2178050"/>
        </p:xfrm>
        <a:graphic>
          <a:graphicData uri="http://schemas.openxmlformats.org/presentationml/2006/ole">
            <mc:AlternateContent xmlns:mc="http://schemas.openxmlformats.org/markup-compatibility/2006">
              <mc:Choice xmlns:v="urn:schemas-microsoft-com:vml" Requires="v">
                <p:oleObj spid="_x0000_s90118" name="图片" r:id="rId3" imgW="1551601" imgH="1210974" progId="Word.Picture.8">
                  <p:embed/>
                </p:oleObj>
              </mc:Choice>
              <mc:Fallback>
                <p:oleObj name="图片" r:id="rId3" imgW="1551601" imgH="1210974" progId="Word.Picture.8">
                  <p:embed/>
                  <p:pic>
                    <p:nvPicPr>
                      <p:cNvPr id="11"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8688" y="1322388"/>
                        <a:ext cx="2795587" cy="217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7"/>
          <p:cNvGraphicFramePr>
            <a:graphicFrameLocks noChangeAspect="1"/>
          </p:cNvGraphicFramePr>
          <p:nvPr/>
        </p:nvGraphicFramePr>
        <p:xfrm>
          <a:off x="5046663" y="1481138"/>
          <a:ext cx="3771900" cy="2452687"/>
        </p:xfrm>
        <a:graphic>
          <a:graphicData uri="http://schemas.openxmlformats.org/presentationml/2006/ole">
            <mc:AlternateContent xmlns:mc="http://schemas.openxmlformats.org/markup-compatibility/2006">
              <mc:Choice xmlns:v="urn:schemas-microsoft-com:vml" Requires="v">
                <p:oleObj spid="_x0000_s90119" name="图片" r:id="rId5" imgW="2094230" imgH="1363833" progId="Word.Picture.8">
                  <p:embed/>
                </p:oleObj>
              </mc:Choice>
              <mc:Fallback>
                <p:oleObj name="图片" r:id="rId5" imgW="2094230" imgH="1363833" progId="Word.Picture.8">
                  <p:embed/>
                  <p:pic>
                    <p:nvPicPr>
                      <p:cNvPr id="13"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46663" y="1481138"/>
                        <a:ext cx="3771900" cy="245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6469052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ox(in)">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blinds(horizontal)">
                                      <p:cBhvr>
                                        <p:cTn id="17" dur="500"/>
                                        <p:tgtEl>
                                          <p:spTgt spid="10">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3"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strips(upRigh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P spid="10" grpId="0" build="p" autoUpdateAnimBg="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标题 1"/>
          <p:cNvSpPr>
            <a:spLocks noGrp="1"/>
          </p:cNvSpPr>
          <p:nvPr>
            <p:ph type="title"/>
          </p:nvPr>
        </p:nvSpPr>
        <p:spPr>
          <a:xfrm>
            <a:off x="701675" y="71438"/>
            <a:ext cx="8442325" cy="646112"/>
          </a:xfrm>
        </p:spPr>
        <p:txBody>
          <a:bodyPr/>
          <a:lstStyle/>
          <a:p>
            <a:r>
              <a:rPr lang="en-US" altLang="zh-CN" sz="2600"/>
              <a:t>4.6.3  </a:t>
            </a:r>
            <a:r>
              <a:rPr lang="zh-CN" altLang="en-US" sz="2600"/>
              <a:t>带</a:t>
            </a:r>
            <a:r>
              <a:rPr lang="en-US" altLang="zh-CN" sz="2600"/>
              <a:t>PMOS</a:t>
            </a:r>
            <a:r>
              <a:rPr lang="zh-CN" altLang="en-US" sz="2600"/>
              <a:t>负载的</a:t>
            </a:r>
            <a:r>
              <a:rPr lang="en-US" altLang="zh-CN" sz="2600"/>
              <a:t>NMOS</a:t>
            </a:r>
            <a:r>
              <a:rPr lang="zh-CN" altLang="en-US" sz="2600"/>
              <a:t>放大电路</a:t>
            </a:r>
            <a:r>
              <a:rPr lang="en-US" altLang="zh-CN" sz="2600"/>
              <a:t>(CMOS</a:t>
            </a:r>
            <a:r>
              <a:rPr lang="zh-CN" altLang="en-US" sz="2600"/>
              <a:t>共源放大电路</a:t>
            </a:r>
            <a:r>
              <a:rPr lang="en-US" altLang="zh-CN" sz="2600"/>
              <a:t>)</a:t>
            </a:r>
            <a:endParaRPr lang="zh-CN" altLang="en-US" sz="2600"/>
          </a:p>
        </p:txBody>
      </p:sp>
      <p:graphicFrame>
        <p:nvGraphicFramePr>
          <p:cNvPr id="9" name="Object 12"/>
          <p:cNvGraphicFramePr>
            <a:graphicFrameLocks noChangeAspect="1"/>
          </p:cNvGraphicFramePr>
          <p:nvPr/>
        </p:nvGraphicFramePr>
        <p:xfrm>
          <a:off x="5062538" y="2998788"/>
          <a:ext cx="3652837" cy="2109787"/>
        </p:xfrm>
        <a:graphic>
          <a:graphicData uri="http://schemas.openxmlformats.org/presentationml/2006/ole">
            <mc:AlternateContent xmlns:mc="http://schemas.openxmlformats.org/markup-compatibility/2006">
              <mc:Choice xmlns:v="urn:schemas-microsoft-com:vml" Requires="v">
                <p:oleObj spid="_x0000_s91144" name="图片" r:id="rId3" imgW="2027661" imgH="1172759" progId="Word.Picture.8">
                  <p:embed/>
                </p:oleObj>
              </mc:Choice>
              <mc:Fallback>
                <p:oleObj name="图片" r:id="rId3" imgW="2027661" imgH="1172759" progId="Word.Picture.8">
                  <p:embed/>
                  <p:pic>
                    <p:nvPicPr>
                      <p:cNvPr id="9"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2538" y="2998788"/>
                        <a:ext cx="3652837" cy="210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9572" name="Rectangle 3"/>
          <p:cNvSpPr>
            <a:spLocks noChangeArrowheads="1"/>
          </p:cNvSpPr>
          <p:nvPr/>
        </p:nvSpPr>
        <p:spPr bwMode="auto">
          <a:xfrm>
            <a:off x="503238" y="765175"/>
            <a:ext cx="48006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用小信号模型分析法求电压增益</a:t>
            </a:r>
          </a:p>
        </p:txBody>
      </p:sp>
      <p:sp>
        <p:nvSpPr>
          <p:cNvPr id="11" name="Rectangle 6"/>
          <p:cNvSpPr>
            <a:spLocks noChangeArrowheads="1"/>
          </p:cNvSpPr>
          <p:nvPr/>
        </p:nvSpPr>
        <p:spPr bwMode="auto">
          <a:xfrm>
            <a:off x="754063" y="1222375"/>
            <a:ext cx="4257675" cy="99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5000"/>
              </a:lnSpc>
              <a:spcBef>
                <a:spcPct val="10000"/>
              </a:spcBef>
              <a:buClr>
                <a:srgbClr val="CC0000"/>
              </a:buClr>
              <a:buFont typeface="Wingdings" panose="05000000000000000000" pitchFamily="2" charset="2"/>
              <a:buNone/>
            </a:pPr>
            <a:r>
              <a:rPr lang="en-US" altLang="zh-CN" sz="2200" b="1">
                <a:solidFill>
                  <a:srgbClr val="000000"/>
                </a:solidFill>
                <a:latin typeface="Times New Roman" panose="02020603050405020304" pitchFamily="18" charset="0"/>
                <a:ea typeface="楷体_GB2312" pitchFamily="49" charset="-122"/>
              </a:rPr>
              <a:t>        </a:t>
            </a:r>
            <a:r>
              <a:rPr lang="zh-CN" altLang="en-US" sz="2200" b="1">
                <a:solidFill>
                  <a:srgbClr val="000000"/>
                </a:solidFill>
                <a:latin typeface="Times New Roman" panose="02020603050405020304" pitchFamily="18" charset="0"/>
                <a:ea typeface="楷体_GB2312" pitchFamily="49" charset="-122"/>
              </a:rPr>
              <a:t>类似地，当</a:t>
            </a:r>
            <a:r>
              <a:rPr lang="en-US" altLang="zh-CN" sz="2200" b="1" i="1">
                <a:solidFill>
                  <a:srgbClr val="000000"/>
                </a:solidFill>
                <a:latin typeface="Book Antiqua" panose="0204060205030503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GS</a:t>
            </a:r>
            <a:r>
              <a:rPr lang="zh-CN" altLang="en-US" sz="2200" b="1">
                <a:solidFill>
                  <a:srgbClr val="000000"/>
                </a:solidFill>
                <a:latin typeface="Times New Roman" panose="02020603050405020304" pitchFamily="18" charset="0"/>
                <a:ea typeface="楷体_GB2312" pitchFamily="49" charset="-122"/>
              </a:rPr>
              <a:t>为恒定值时，漏极看进去的电阻也是</a:t>
            </a:r>
            <a:r>
              <a:rPr lang="en-US" altLang="zh-CN" sz="2200" b="1" i="1">
                <a:solidFill>
                  <a:srgbClr val="000000"/>
                </a:solidFill>
                <a:latin typeface="Times New Roman" panose="02020603050405020304" pitchFamily="18" charset="0"/>
                <a:ea typeface="楷体_GB2312" pitchFamily="49" charset="-122"/>
              </a:rPr>
              <a:t>r</a:t>
            </a:r>
            <a:r>
              <a:rPr lang="en-US" altLang="zh-CN" sz="2200" b="1" baseline="-25000">
                <a:solidFill>
                  <a:srgbClr val="000000"/>
                </a:solidFill>
                <a:latin typeface="Times New Roman" panose="02020603050405020304" pitchFamily="18" charset="0"/>
                <a:ea typeface="楷体_GB2312" pitchFamily="49" charset="-122"/>
              </a:rPr>
              <a:t>ds</a:t>
            </a:r>
          </a:p>
        </p:txBody>
      </p:sp>
      <p:sp>
        <p:nvSpPr>
          <p:cNvPr id="12" name="Rectangle 7"/>
          <p:cNvSpPr>
            <a:spLocks noChangeArrowheads="1"/>
          </p:cNvSpPr>
          <p:nvPr/>
        </p:nvSpPr>
        <p:spPr bwMode="auto">
          <a:xfrm>
            <a:off x="5233988" y="1320800"/>
            <a:ext cx="2951162"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itchFamily="34" charset="0"/>
                <a:ea typeface="楷体_GB2312" pitchFamily="49" charset="-122"/>
              </a:defRPr>
            </a:lvl1pPr>
            <a:lvl2pPr marL="381000" indent="-381000" algn="l">
              <a:defRPr sz="3600" b="1">
                <a:solidFill>
                  <a:schemeClr val="tx2"/>
                </a:solidFill>
                <a:latin typeface="Arial Narrow" pitchFamily="34" charset="0"/>
                <a:ea typeface="楷体_GB2312" pitchFamily="49" charset="-122"/>
              </a:defRPr>
            </a:lvl2pPr>
            <a:lvl3pPr marL="381000" indent="-381000" algn="l">
              <a:defRPr sz="3600" b="1">
                <a:solidFill>
                  <a:schemeClr val="tx2"/>
                </a:solidFill>
                <a:latin typeface="Arial Narrow" pitchFamily="34" charset="0"/>
                <a:ea typeface="楷体_GB2312" pitchFamily="49" charset="-122"/>
              </a:defRPr>
            </a:lvl3pPr>
            <a:lvl4pPr marL="381000" indent="-381000" algn="l">
              <a:defRPr sz="3600" b="1">
                <a:solidFill>
                  <a:schemeClr val="tx2"/>
                </a:solidFill>
                <a:latin typeface="Arial Narrow" pitchFamily="34" charset="0"/>
                <a:ea typeface="楷体_GB2312" pitchFamily="49" charset="-122"/>
              </a:defRPr>
            </a:lvl4pPr>
            <a:lvl5pPr marL="381000" indent="-381000" algn="l">
              <a:defRPr sz="3600" b="1">
                <a:solidFill>
                  <a:schemeClr val="tx2"/>
                </a:solidFill>
                <a:latin typeface="Arial Narrow"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200" kern="0">
                <a:solidFill>
                  <a:srgbClr val="000000"/>
                </a:solidFill>
              </a:rPr>
              <a:t>小信号等效电路</a:t>
            </a:r>
          </a:p>
        </p:txBody>
      </p:sp>
      <p:graphicFrame>
        <p:nvGraphicFramePr>
          <p:cNvPr id="13" name="Object 8"/>
          <p:cNvGraphicFramePr>
            <a:graphicFrameLocks noChangeAspect="1"/>
          </p:cNvGraphicFramePr>
          <p:nvPr/>
        </p:nvGraphicFramePr>
        <p:xfrm>
          <a:off x="5788025" y="1889125"/>
          <a:ext cx="2927350" cy="798513"/>
        </p:xfrm>
        <a:graphic>
          <a:graphicData uri="http://schemas.openxmlformats.org/presentationml/2006/ole">
            <mc:AlternateContent xmlns:mc="http://schemas.openxmlformats.org/markup-compatibility/2006">
              <mc:Choice xmlns:v="urn:schemas-microsoft-com:vml" Requires="v">
                <p:oleObj spid="_x0000_s91145" name="公式" r:id="rId5" imgW="1624895" imgH="444307" progId="Equation.3">
                  <p:embed/>
                </p:oleObj>
              </mc:Choice>
              <mc:Fallback>
                <p:oleObj name="公式" r:id="rId5" imgW="1624895" imgH="444307" progId="Equation.3">
                  <p:embed/>
                  <p:pic>
                    <p:nvPicPr>
                      <p:cNvPr id="13"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88025" y="1889125"/>
                        <a:ext cx="2927350"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9576" name="Object 11"/>
          <p:cNvGraphicFramePr>
            <a:graphicFrameLocks noChangeAspect="1"/>
          </p:cNvGraphicFramePr>
          <p:nvPr/>
        </p:nvGraphicFramePr>
        <p:xfrm>
          <a:off x="754063" y="2354263"/>
          <a:ext cx="2713037" cy="3597275"/>
        </p:xfrm>
        <a:graphic>
          <a:graphicData uri="http://schemas.openxmlformats.org/presentationml/2006/ole">
            <mc:AlternateContent xmlns:mc="http://schemas.openxmlformats.org/markup-compatibility/2006">
              <mc:Choice xmlns:v="urn:schemas-microsoft-com:vml" Requires="v">
                <p:oleObj spid="_x0000_s91146" name="图片" r:id="rId7" imgW="1694455" imgH="2250702" progId="Word.Picture.8">
                  <p:embed/>
                </p:oleObj>
              </mc:Choice>
              <mc:Fallback>
                <p:oleObj name="图片" r:id="rId7" imgW="1694455" imgH="2250702" progId="Word.Picture.8">
                  <p:embed/>
                  <p:pic>
                    <p:nvPicPr>
                      <p:cNvPr id="109576"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4063" y="2354263"/>
                        <a:ext cx="2713037" cy="359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5922941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linds(horizontal)">
                                      <p:cBhvr>
                                        <p:cTn id="7" dur="500"/>
                                        <p:tgtEl>
                                          <p:spTgt spid="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trips(downRight)">
                                      <p:cBhvr>
                                        <p:cTn id="12" dur="5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ox(in)">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strips(downRigh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autoUpdateAnimBg="0"/>
      <p:bldP spid="12" grpId="0" autoUpdateAnimBg="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11188" y="981075"/>
            <a:ext cx="7772400" cy="719138"/>
          </a:xfrm>
        </p:spPr>
        <p:txBody>
          <a:bodyPr rtlCol="0">
            <a:normAutofit fontScale="90000"/>
          </a:bodyPr>
          <a:lstStyle/>
          <a:p>
            <a:pPr fontAlgn="auto">
              <a:spcAft>
                <a:spcPts val="0"/>
              </a:spcAft>
              <a:defRPr/>
            </a:pPr>
            <a:r>
              <a:rPr lang="en-US" altLang="zh-CN" dirty="0"/>
              <a:t>4.10  </a:t>
            </a:r>
            <a:r>
              <a:rPr lang="zh-CN" altLang="en-US" dirty="0"/>
              <a:t>各种</a:t>
            </a:r>
            <a:r>
              <a:rPr lang="en-US" altLang="zh-CN" dirty="0"/>
              <a:t>FET</a:t>
            </a:r>
            <a:r>
              <a:rPr lang="zh-CN" altLang="en-US" dirty="0"/>
              <a:t>的特性及使用注意事项</a:t>
            </a:r>
          </a:p>
        </p:txBody>
      </p:sp>
      <p:sp>
        <p:nvSpPr>
          <p:cNvPr id="137219" name="副标题 2"/>
          <p:cNvSpPr>
            <a:spLocks noGrp="1"/>
          </p:cNvSpPr>
          <p:nvPr>
            <p:ph type="subTitle" idx="1"/>
          </p:nvPr>
        </p:nvSpPr>
        <p:spPr>
          <a:xfrm>
            <a:off x="1371600" y="1989138"/>
            <a:ext cx="6400800" cy="3649662"/>
          </a:xfrm>
        </p:spPr>
        <p:txBody>
          <a:bodyPr>
            <a:normAutofit/>
          </a:bodyPr>
          <a:lstStyle/>
          <a:p>
            <a:endParaRPr lang="en-US" altLang="zh-CN" sz="2800" dirty="0"/>
          </a:p>
          <a:p>
            <a:r>
              <a:rPr lang="en-US" altLang="zh-CN" sz="2800" dirty="0"/>
              <a:t>1.  </a:t>
            </a:r>
            <a:r>
              <a:rPr lang="zh-CN" altLang="en-US" sz="2800" dirty="0"/>
              <a:t>各种</a:t>
            </a:r>
            <a:r>
              <a:rPr lang="en-US" altLang="zh-CN" sz="2800" dirty="0"/>
              <a:t>FET</a:t>
            </a:r>
            <a:r>
              <a:rPr lang="zh-CN" altLang="en-US" sz="2800" dirty="0"/>
              <a:t>的特性比较</a:t>
            </a:r>
          </a:p>
          <a:p>
            <a:r>
              <a:rPr lang="en-US" altLang="zh-CN" sz="2800" dirty="0"/>
              <a:t>2.  </a:t>
            </a:r>
            <a:r>
              <a:rPr lang="zh-CN" altLang="en-US" sz="2800" dirty="0"/>
              <a:t>使用注意事项</a:t>
            </a:r>
          </a:p>
        </p:txBody>
      </p:sp>
    </p:spTree>
    <p:extLst>
      <p:ext uri="{BB962C8B-B14F-4D97-AF65-F5344CB8AC3E}">
        <p14:creationId xmlns:p14="http://schemas.microsoft.com/office/powerpoint/2010/main" val="182893364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标题 1"/>
          <p:cNvSpPr>
            <a:spLocks noGrp="1"/>
          </p:cNvSpPr>
          <p:nvPr>
            <p:ph type="title"/>
          </p:nvPr>
        </p:nvSpPr>
        <p:spPr>
          <a:xfrm>
            <a:off x="701675" y="71438"/>
            <a:ext cx="7888288" cy="646112"/>
          </a:xfrm>
        </p:spPr>
        <p:txBody>
          <a:bodyPr/>
          <a:lstStyle/>
          <a:p>
            <a:r>
              <a:rPr lang="en-US" altLang="zh-CN"/>
              <a:t>1.  </a:t>
            </a:r>
            <a:r>
              <a:rPr lang="zh-CN" altLang="en-US"/>
              <a:t>各种</a:t>
            </a:r>
            <a:r>
              <a:rPr lang="en-US" altLang="zh-CN"/>
              <a:t>FET</a:t>
            </a:r>
            <a:r>
              <a:rPr lang="zh-CN" altLang="en-US"/>
              <a:t>的特性比较</a:t>
            </a:r>
          </a:p>
        </p:txBody>
      </p:sp>
      <p:sp>
        <p:nvSpPr>
          <p:cNvPr id="4" name="Text Box 15" descr="羊皮纸"/>
          <p:cNvSpPr txBox="1">
            <a:spLocks noChangeArrowheads="1"/>
          </p:cNvSpPr>
          <p:nvPr/>
        </p:nvSpPr>
        <p:spPr bwMode="auto">
          <a:xfrm>
            <a:off x="646113" y="728663"/>
            <a:ext cx="7705725" cy="585787"/>
          </a:xfrm>
          <a:prstGeom prst="rect">
            <a:avLst/>
          </a:prstGeom>
          <a:noFill/>
          <a:ln>
            <a:noFill/>
          </a:ln>
          <a:effectLst/>
          <a:extLst>
            <a:ext uri="{909E8E84-426E-40DD-AFC4-6F175D3DCCD1}">
              <a14:hiddenFill xmlns:a14="http://schemas.microsoft.com/office/drawing/2010/main">
                <a:blipFill dpi="0" rotWithShape="0">
                  <a:blip r:embed="rId2"/>
                  <a:srcRect/>
                  <a:tile tx="0" ty="0" sx="100000" sy="100000" flip="none" algn="tl"/>
                </a:blip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5000"/>
              </a:lnSpc>
              <a:spcBef>
                <a:spcPct val="30000"/>
              </a:spcBef>
            </a:pPr>
            <a:r>
              <a:rPr kumimoji="1" lang="zh-CN" altLang="en-US" sz="2400" b="1">
                <a:solidFill>
                  <a:srgbClr val="000000"/>
                </a:solidFill>
                <a:latin typeface="Times New Roman" panose="02020603050405020304" pitchFamily="18" charset="0"/>
                <a:ea typeface="楷体_GB2312" pitchFamily="49" charset="-122"/>
              </a:rPr>
              <a:t>见表</a:t>
            </a:r>
            <a:r>
              <a:rPr kumimoji="1" lang="en-US" altLang="en-US" sz="2400" b="1">
                <a:solidFill>
                  <a:srgbClr val="000000"/>
                </a:solidFill>
                <a:latin typeface="Times New Roman" panose="02020603050405020304" pitchFamily="18" charset="0"/>
                <a:ea typeface="楷体_GB2312" pitchFamily="49" charset="-122"/>
              </a:rPr>
              <a:t>4.10.1</a:t>
            </a:r>
          </a:p>
        </p:txBody>
      </p:sp>
    </p:spTree>
    <p:extLst>
      <p:ext uri="{BB962C8B-B14F-4D97-AF65-F5344CB8AC3E}">
        <p14:creationId xmlns:p14="http://schemas.microsoft.com/office/powerpoint/2010/main" val="15471520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Right)">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13" descr="未命名-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4763"/>
            <a:ext cx="8856663" cy="685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079889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182688" y="404813"/>
            <a:ext cx="6629400" cy="1295400"/>
          </a:xfrm>
        </p:spPr>
        <p:txBody>
          <a:bodyPr rtlCol="0">
            <a:noAutofit/>
          </a:bodyPr>
          <a:lstStyle/>
          <a:p>
            <a:pPr fontAlgn="auto">
              <a:spcAft>
                <a:spcPts val="0"/>
              </a:spcAft>
              <a:defRPr/>
            </a:pPr>
            <a:r>
              <a:rPr lang="en-US" altLang="zh-CN" sz="4800" dirty="0">
                <a:solidFill>
                  <a:srgbClr val="CC6600"/>
                </a:solidFill>
              </a:rPr>
              <a:t>5.6  FET</a:t>
            </a:r>
            <a:r>
              <a:rPr lang="zh-CN" altLang="en-US" sz="4800" dirty="0">
                <a:solidFill>
                  <a:srgbClr val="CC6600"/>
                </a:solidFill>
              </a:rPr>
              <a:t>和</a:t>
            </a:r>
            <a:r>
              <a:rPr lang="en-US" altLang="zh-CN" sz="4800" dirty="0">
                <a:solidFill>
                  <a:srgbClr val="CC6600"/>
                </a:solidFill>
              </a:rPr>
              <a:t>BJT</a:t>
            </a:r>
            <a:r>
              <a:rPr lang="zh-CN" altLang="en-US" sz="4800" dirty="0">
                <a:solidFill>
                  <a:srgbClr val="CC6600"/>
                </a:solidFill>
              </a:rPr>
              <a:t>及其基本放大电路性能的比较</a:t>
            </a:r>
            <a:endParaRPr lang="zh-CN" altLang="en-US" sz="4800" dirty="0"/>
          </a:p>
        </p:txBody>
      </p:sp>
      <p:sp>
        <p:nvSpPr>
          <p:cNvPr id="92163" name="副标题 2"/>
          <p:cNvSpPr>
            <a:spLocks noGrp="1"/>
          </p:cNvSpPr>
          <p:nvPr>
            <p:ph type="subTitle" idx="1"/>
          </p:nvPr>
        </p:nvSpPr>
        <p:spPr>
          <a:xfrm>
            <a:off x="900113" y="1989138"/>
            <a:ext cx="7343775" cy="3649662"/>
          </a:xfrm>
        </p:spPr>
        <p:txBody>
          <a:bodyPr>
            <a:normAutofit/>
          </a:bodyPr>
          <a:lstStyle/>
          <a:p>
            <a:endParaRPr lang="en-US" altLang="zh-CN" sz="3200" dirty="0"/>
          </a:p>
          <a:p>
            <a:r>
              <a:rPr lang="en-US" altLang="zh-CN" sz="3200" dirty="0"/>
              <a:t>5.6.1   FET</a:t>
            </a:r>
            <a:r>
              <a:rPr lang="zh-CN" altLang="en-US" sz="3200" dirty="0"/>
              <a:t>和</a:t>
            </a:r>
            <a:r>
              <a:rPr lang="en-US" altLang="zh-CN" sz="3200" dirty="0"/>
              <a:t>BJT</a:t>
            </a:r>
            <a:r>
              <a:rPr lang="zh-CN" altLang="en-US" sz="3200" dirty="0"/>
              <a:t>重要特性的比较</a:t>
            </a:r>
          </a:p>
          <a:p>
            <a:r>
              <a:rPr lang="en-US" altLang="zh-CN" sz="3200" dirty="0"/>
              <a:t>5.6.2   FET</a:t>
            </a:r>
            <a:r>
              <a:rPr lang="zh-CN" altLang="en-US" sz="3200" dirty="0"/>
              <a:t>和</a:t>
            </a:r>
            <a:r>
              <a:rPr lang="en-US" altLang="zh-CN" sz="3200" dirty="0"/>
              <a:t>BJT</a:t>
            </a:r>
            <a:r>
              <a:rPr lang="zh-CN" altLang="en-US" sz="3200" dirty="0"/>
              <a:t>放大电路性能的比较</a:t>
            </a:r>
          </a:p>
        </p:txBody>
      </p:sp>
    </p:spTree>
    <p:extLst>
      <p:ext uri="{BB962C8B-B14F-4D97-AF65-F5344CB8AC3E}">
        <p14:creationId xmlns:p14="http://schemas.microsoft.com/office/powerpoint/2010/main" val="63225196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标题 1"/>
          <p:cNvSpPr>
            <a:spLocks noGrp="1"/>
          </p:cNvSpPr>
          <p:nvPr>
            <p:ph type="title"/>
          </p:nvPr>
        </p:nvSpPr>
        <p:spPr>
          <a:xfrm>
            <a:off x="701675" y="71438"/>
            <a:ext cx="7888288" cy="646112"/>
          </a:xfrm>
        </p:spPr>
        <p:txBody>
          <a:bodyPr/>
          <a:lstStyle/>
          <a:p>
            <a:r>
              <a:rPr lang="en-US" altLang="zh-CN"/>
              <a:t>5.6.1  FET</a:t>
            </a:r>
            <a:r>
              <a:rPr lang="zh-CN" altLang="en-US"/>
              <a:t>和</a:t>
            </a:r>
            <a:r>
              <a:rPr lang="en-US" altLang="zh-CN"/>
              <a:t>BJT</a:t>
            </a:r>
            <a:r>
              <a:rPr lang="zh-CN" altLang="en-US"/>
              <a:t>重要特性的比较</a:t>
            </a:r>
          </a:p>
        </p:txBody>
      </p:sp>
      <p:sp>
        <p:nvSpPr>
          <p:cNvPr id="4" name="Text Box 4"/>
          <p:cNvSpPr txBox="1">
            <a:spLocks noChangeArrowheads="1"/>
          </p:cNvSpPr>
          <p:nvPr/>
        </p:nvSpPr>
        <p:spPr bwMode="auto">
          <a:xfrm>
            <a:off x="528638" y="836613"/>
            <a:ext cx="8147050" cy="3744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914400" indent="-4572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371600" indent="-4572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828800" indent="-4572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286000" indent="-4572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7432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2004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6576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41148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45000"/>
              </a:lnSpc>
              <a:buFontTx/>
              <a:buAutoNum type="arabicPeriod"/>
            </a:pPr>
            <a:r>
              <a:rPr kumimoji="1" lang="en-US" altLang="zh-CN" sz="2200" b="1">
                <a:solidFill>
                  <a:srgbClr val="000000"/>
                </a:solidFill>
                <a:latin typeface="Times New Roman" panose="02020603050405020304" pitchFamily="18" charset="0"/>
                <a:ea typeface="楷体_GB2312" pitchFamily="49" charset="-122"/>
              </a:rPr>
              <a:t>FET</a:t>
            </a:r>
            <a:r>
              <a:rPr kumimoji="1" lang="zh-CN" altLang="en-US" sz="2200" b="1">
                <a:solidFill>
                  <a:srgbClr val="000000"/>
                </a:solidFill>
                <a:latin typeface="Times New Roman" panose="02020603050405020304" pitchFamily="18" charset="0"/>
                <a:ea typeface="楷体_GB2312" pitchFamily="49" charset="-122"/>
              </a:rPr>
              <a:t>和</a:t>
            </a:r>
            <a:r>
              <a:rPr kumimoji="1" lang="en-US" altLang="zh-CN" sz="2200" b="1">
                <a:solidFill>
                  <a:srgbClr val="000000"/>
                </a:solidFill>
                <a:latin typeface="Times New Roman" panose="02020603050405020304" pitchFamily="18" charset="0"/>
                <a:ea typeface="楷体_GB2312" pitchFamily="49" charset="-122"/>
              </a:rPr>
              <a:t>BJT</a:t>
            </a:r>
            <a:r>
              <a:rPr kumimoji="1" lang="zh-CN" altLang="en-US" sz="2200" b="1">
                <a:solidFill>
                  <a:srgbClr val="000000"/>
                </a:solidFill>
                <a:latin typeface="Times New Roman" panose="02020603050405020304" pitchFamily="18" charset="0"/>
                <a:ea typeface="楷体_GB2312" pitchFamily="49" charset="-122"/>
              </a:rPr>
              <a:t>内部都含有两个</a:t>
            </a:r>
            <a:r>
              <a:rPr kumimoji="1" lang="en-US" altLang="zh-CN" sz="2200" b="1">
                <a:solidFill>
                  <a:srgbClr val="000000"/>
                </a:solidFill>
                <a:latin typeface="Times New Roman" panose="02020603050405020304" pitchFamily="18" charset="0"/>
                <a:ea typeface="楷体_GB2312" pitchFamily="49" charset="-122"/>
              </a:rPr>
              <a:t>PN</a:t>
            </a:r>
            <a:r>
              <a:rPr kumimoji="1" lang="zh-CN" altLang="en-US" sz="2200" b="1">
                <a:solidFill>
                  <a:srgbClr val="000000"/>
                </a:solidFill>
                <a:latin typeface="Times New Roman" panose="02020603050405020304" pitchFamily="18" charset="0"/>
                <a:ea typeface="楷体_GB2312" pitchFamily="49" charset="-122"/>
              </a:rPr>
              <a:t>结，外部都有</a:t>
            </a:r>
            <a:r>
              <a:rPr kumimoji="1" lang="en-US" altLang="zh-CN" sz="2200" b="1">
                <a:solidFill>
                  <a:srgbClr val="000000"/>
                </a:solidFill>
                <a:latin typeface="Times New Roman" panose="02020603050405020304" pitchFamily="18" charset="0"/>
                <a:ea typeface="楷体_GB2312" pitchFamily="49" charset="-122"/>
              </a:rPr>
              <a:t>3</a:t>
            </a:r>
            <a:r>
              <a:rPr kumimoji="1" lang="zh-CN" altLang="en-US" sz="2200" b="1">
                <a:solidFill>
                  <a:srgbClr val="000000"/>
                </a:solidFill>
                <a:latin typeface="Times New Roman" panose="02020603050405020304" pitchFamily="18" charset="0"/>
                <a:ea typeface="楷体_GB2312" pitchFamily="49" charset="-122"/>
              </a:rPr>
              <a:t>个电极。它们有如下的对应关系：</a:t>
            </a:r>
          </a:p>
          <a:p>
            <a:pPr>
              <a:lnSpc>
                <a:spcPct val="125000"/>
              </a:lnSpc>
              <a:spcBef>
                <a:spcPct val="10000"/>
              </a:spcBef>
              <a:buFontTx/>
              <a:buNone/>
            </a:pPr>
            <a:r>
              <a:rPr kumimoji="1" lang="zh-CN" altLang="en-US" sz="2200" b="1">
                <a:solidFill>
                  <a:srgbClr val="000000"/>
                </a:solidFill>
                <a:latin typeface="Times New Roman" panose="02020603050405020304" pitchFamily="18" charset="0"/>
                <a:ea typeface="楷体_GB2312" pitchFamily="49" charset="-122"/>
              </a:rPr>
              <a:t>                             </a:t>
            </a:r>
            <a:r>
              <a:rPr kumimoji="1" lang="en-US" altLang="zh-CN" sz="2200" b="1">
                <a:solidFill>
                  <a:srgbClr val="000000"/>
                </a:solidFill>
                <a:latin typeface="Times New Roman" panose="02020603050405020304" pitchFamily="18" charset="0"/>
                <a:ea typeface="楷体_GB2312" pitchFamily="49" charset="-122"/>
              </a:rPr>
              <a:t>FET             BJT</a:t>
            </a:r>
          </a:p>
          <a:p>
            <a:pPr>
              <a:lnSpc>
                <a:spcPct val="125000"/>
              </a:lnSpc>
              <a:spcBef>
                <a:spcPct val="0"/>
              </a:spcBef>
              <a:buFontTx/>
              <a:buNone/>
            </a:pPr>
            <a:r>
              <a:rPr kumimoji="1" lang="en-US" altLang="zh-CN" sz="2200" b="1">
                <a:solidFill>
                  <a:srgbClr val="000000"/>
                </a:solidFill>
                <a:latin typeface="Times New Roman" panose="02020603050405020304" pitchFamily="18" charset="0"/>
                <a:ea typeface="楷体_GB2312" pitchFamily="49" charset="-122"/>
              </a:rPr>
              <a:t>                           </a:t>
            </a:r>
            <a:r>
              <a:rPr kumimoji="1" lang="zh-CN" altLang="en-US" sz="2200" b="1">
                <a:solidFill>
                  <a:srgbClr val="000000"/>
                </a:solidFill>
                <a:latin typeface="Times New Roman" panose="02020603050405020304" pitchFamily="18" charset="0"/>
                <a:ea typeface="楷体_GB2312" pitchFamily="49" charset="-122"/>
              </a:rPr>
              <a:t>栅极</a:t>
            </a:r>
            <a:r>
              <a:rPr kumimoji="1" lang="en-US" altLang="zh-CN" sz="2200" b="1">
                <a:solidFill>
                  <a:srgbClr val="000000"/>
                </a:solidFill>
                <a:latin typeface="Times New Roman" panose="02020603050405020304" pitchFamily="18" charset="0"/>
                <a:ea typeface="楷体_GB2312" pitchFamily="49" charset="-122"/>
              </a:rPr>
              <a:t>g    </a:t>
            </a:r>
            <a:r>
              <a:rPr kumimoji="1" lang="en-US" altLang="zh-CN" sz="2200" b="1">
                <a:solidFill>
                  <a:srgbClr val="000000"/>
                </a:solidFill>
                <a:latin typeface="Times New Roman" panose="02020603050405020304" pitchFamily="18" charset="0"/>
                <a:ea typeface="楷体_GB2312" pitchFamily="49" charset="-122"/>
                <a:sym typeface="Symbol" panose="05050102010706020507" pitchFamily="18" charset="2"/>
              </a:rPr>
              <a:t>   </a:t>
            </a:r>
            <a:r>
              <a:rPr kumimoji="1" lang="zh-CN" altLang="en-US" sz="2200" b="1">
                <a:solidFill>
                  <a:srgbClr val="000000"/>
                </a:solidFill>
                <a:latin typeface="Times New Roman" panose="02020603050405020304" pitchFamily="18" charset="0"/>
                <a:ea typeface="楷体_GB2312" pitchFamily="49" charset="-122"/>
              </a:rPr>
              <a:t>基极</a:t>
            </a:r>
            <a:r>
              <a:rPr kumimoji="1" lang="en-US" altLang="zh-CN" sz="2200" b="1">
                <a:solidFill>
                  <a:srgbClr val="000000"/>
                </a:solidFill>
                <a:latin typeface="Times New Roman" panose="02020603050405020304" pitchFamily="18" charset="0"/>
                <a:ea typeface="楷体_GB2312" pitchFamily="49" charset="-122"/>
              </a:rPr>
              <a:t>b</a:t>
            </a:r>
          </a:p>
          <a:p>
            <a:pPr>
              <a:lnSpc>
                <a:spcPct val="125000"/>
              </a:lnSpc>
              <a:spcBef>
                <a:spcPct val="0"/>
              </a:spcBef>
              <a:buFontTx/>
              <a:buNone/>
            </a:pPr>
            <a:r>
              <a:rPr kumimoji="1" lang="en-US" altLang="zh-CN" sz="2200" b="1">
                <a:solidFill>
                  <a:srgbClr val="000000"/>
                </a:solidFill>
                <a:latin typeface="Times New Roman" panose="02020603050405020304" pitchFamily="18" charset="0"/>
                <a:ea typeface="楷体_GB2312" pitchFamily="49" charset="-122"/>
              </a:rPr>
              <a:t>                           </a:t>
            </a:r>
            <a:r>
              <a:rPr kumimoji="1" lang="zh-CN" altLang="en-US" sz="2200" b="1">
                <a:solidFill>
                  <a:srgbClr val="000000"/>
                </a:solidFill>
                <a:latin typeface="Times New Roman" panose="02020603050405020304" pitchFamily="18" charset="0"/>
                <a:ea typeface="楷体_GB2312" pitchFamily="49" charset="-122"/>
              </a:rPr>
              <a:t>源极</a:t>
            </a:r>
            <a:r>
              <a:rPr kumimoji="1" lang="en-US" altLang="zh-CN" sz="2200" b="1">
                <a:solidFill>
                  <a:srgbClr val="000000"/>
                </a:solidFill>
                <a:latin typeface="Times New Roman" panose="02020603050405020304" pitchFamily="18" charset="0"/>
                <a:ea typeface="楷体_GB2312" pitchFamily="49" charset="-122"/>
              </a:rPr>
              <a:t>s    </a:t>
            </a:r>
            <a:r>
              <a:rPr kumimoji="1" lang="en-US" altLang="zh-CN" sz="2200" b="1">
                <a:solidFill>
                  <a:srgbClr val="000000"/>
                </a:solidFill>
                <a:latin typeface="Times New Roman" panose="02020603050405020304" pitchFamily="18" charset="0"/>
                <a:ea typeface="楷体_GB2312" pitchFamily="49" charset="-122"/>
                <a:sym typeface="Symbol" panose="05050102010706020507" pitchFamily="18" charset="2"/>
              </a:rPr>
              <a:t>    </a:t>
            </a:r>
            <a:r>
              <a:rPr kumimoji="1" lang="zh-CN" altLang="en-US" sz="2200" b="1">
                <a:solidFill>
                  <a:srgbClr val="000000"/>
                </a:solidFill>
                <a:latin typeface="Times New Roman" panose="02020603050405020304" pitchFamily="18" charset="0"/>
                <a:ea typeface="楷体_GB2312" pitchFamily="49" charset="-122"/>
              </a:rPr>
              <a:t>发射极</a:t>
            </a:r>
            <a:r>
              <a:rPr kumimoji="1" lang="en-US" altLang="zh-CN" sz="2200" b="1">
                <a:solidFill>
                  <a:srgbClr val="000000"/>
                </a:solidFill>
                <a:latin typeface="Times New Roman" panose="02020603050405020304" pitchFamily="18" charset="0"/>
                <a:ea typeface="楷体_GB2312" pitchFamily="49" charset="-122"/>
              </a:rPr>
              <a:t>e</a:t>
            </a:r>
          </a:p>
          <a:p>
            <a:pPr>
              <a:lnSpc>
                <a:spcPct val="125000"/>
              </a:lnSpc>
              <a:spcBef>
                <a:spcPct val="0"/>
              </a:spcBef>
              <a:buFontTx/>
              <a:buNone/>
            </a:pPr>
            <a:r>
              <a:rPr kumimoji="1" lang="en-US" altLang="zh-CN" sz="2200" b="1">
                <a:solidFill>
                  <a:srgbClr val="000000"/>
                </a:solidFill>
                <a:latin typeface="Times New Roman" panose="02020603050405020304" pitchFamily="18" charset="0"/>
                <a:ea typeface="楷体_GB2312" pitchFamily="49" charset="-122"/>
              </a:rPr>
              <a:t>                           </a:t>
            </a:r>
            <a:r>
              <a:rPr kumimoji="1" lang="zh-CN" altLang="en-US" sz="2200" b="1">
                <a:solidFill>
                  <a:srgbClr val="000000"/>
                </a:solidFill>
                <a:latin typeface="Times New Roman" panose="02020603050405020304" pitchFamily="18" charset="0"/>
                <a:ea typeface="楷体_GB2312" pitchFamily="49" charset="-122"/>
              </a:rPr>
              <a:t>漏极</a:t>
            </a:r>
            <a:r>
              <a:rPr kumimoji="1" lang="en-US" altLang="zh-CN" sz="2200" b="1">
                <a:solidFill>
                  <a:srgbClr val="000000"/>
                </a:solidFill>
                <a:latin typeface="Times New Roman" panose="02020603050405020304" pitchFamily="18" charset="0"/>
                <a:ea typeface="楷体_GB2312" pitchFamily="49" charset="-122"/>
              </a:rPr>
              <a:t>d    </a:t>
            </a:r>
            <a:r>
              <a:rPr kumimoji="1" lang="en-US" altLang="zh-CN" sz="2200" b="1">
                <a:solidFill>
                  <a:srgbClr val="000000"/>
                </a:solidFill>
                <a:latin typeface="Times New Roman" panose="02020603050405020304" pitchFamily="18" charset="0"/>
                <a:ea typeface="楷体_GB2312" pitchFamily="49" charset="-122"/>
                <a:sym typeface="Symbol" panose="05050102010706020507" pitchFamily="18" charset="2"/>
              </a:rPr>
              <a:t>   </a:t>
            </a:r>
            <a:r>
              <a:rPr kumimoji="1" lang="zh-CN" altLang="en-US" sz="2200" b="1">
                <a:solidFill>
                  <a:srgbClr val="000000"/>
                </a:solidFill>
                <a:latin typeface="Times New Roman" panose="02020603050405020304" pitchFamily="18" charset="0"/>
                <a:ea typeface="楷体_GB2312" pitchFamily="49" charset="-122"/>
              </a:rPr>
              <a:t>集电极</a:t>
            </a:r>
            <a:r>
              <a:rPr kumimoji="1" lang="en-US" altLang="zh-CN" sz="2200" b="1">
                <a:solidFill>
                  <a:srgbClr val="000000"/>
                </a:solidFill>
                <a:latin typeface="Times New Roman" panose="02020603050405020304" pitchFamily="18" charset="0"/>
                <a:ea typeface="楷体_GB2312" pitchFamily="49" charset="-122"/>
              </a:rPr>
              <a:t>c</a:t>
            </a:r>
          </a:p>
          <a:p>
            <a:pPr>
              <a:lnSpc>
                <a:spcPct val="125000"/>
              </a:lnSpc>
              <a:buFontTx/>
              <a:buNone/>
            </a:pPr>
            <a:r>
              <a:rPr kumimoji="1" lang="en-US" altLang="zh-CN" sz="2200" b="1">
                <a:solidFill>
                  <a:srgbClr val="000000"/>
                </a:solidFill>
                <a:latin typeface="Times New Roman" panose="02020603050405020304" pitchFamily="18" charset="0"/>
                <a:ea typeface="楷体_GB2312" pitchFamily="49" charset="-122"/>
              </a:rPr>
              <a:t>             </a:t>
            </a:r>
          </a:p>
          <a:p>
            <a:pPr>
              <a:lnSpc>
                <a:spcPct val="125000"/>
              </a:lnSpc>
              <a:buFontTx/>
              <a:buAutoNum type="arabicPeriod" startAt="2"/>
            </a:pPr>
            <a:endParaRPr kumimoji="1" lang="en-US" altLang="zh-CN" sz="2200" b="1">
              <a:solidFill>
                <a:srgbClr val="000000"/>
              </a:solidFill>
              <a:latin typeface="Times New Roman" panose="02020603050405020304" pitchFamily="18" charset="0"/>
              <a:ea typeface="楷体_GB2312" pitchFamily="49" charset="-122"/>
            </a:endParaRPr>
          </a:p>
        </p:txBody>
      </p:sp>
    </p:spTree>
    <p:extLst>
      <p:ext uri="{BB962C8B-B14F-4D97-AF65-F5344CB8AC3E}">
        <p14:creationId xmlns:p14="http://schemas.microsoft.com/office/powerpoint/2010/main" val="4748111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Right)">
                                      <p:cBhvr>
                                        <p:cTn id="7" dur="500"/>
                                        <p:tgtEl>
                                          <p:spTgt spid="4">
                                            <p:txEl>
                                              <p:pRg st="1" end="1"/>
                                            </p:txEl>
                                          </p:spTgt>
                                        </p:tgtEl>
                                      </p:cBhvr>
                                    </p:animEffect>
                                  </p:childTnLst>
                                </p:cTn>
                              </p:par>
                              <p:par>
                                <p:cTn id="8" presetID="18" presetClass="entr" presetSubtype="6"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strips(downRight)">
                                      <p:cBhvr>
                                        <p:cTn id="10" dur="500"/>
                                        <p:tgtEl>
                                          <p:spTgt spid="4">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8" presetClass="entr" presetSubtype="6"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strips(downRight)">
                                      <p:cBhvr>
                                        <p:cTn id="15" dur="500"/>
                                        <p:tgtEl>
                                          <p:spTgt spid="4">
                                            <p:txEl>
                                              <p:pRg st="3" end="3"/>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8" presetClass="entr" presetSubtype="6" fill="hold"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strips(downRight)">
                                      <p:cBhvr>
                                        <p:cTn id="20"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标题 1"/>
          <p:cNvSpPr>
            <a:spLocks noGrp="1"/>
          </p:cNvSpPr>
          <p:nvPr>
            <p:ph type="title"/>
          </p:nvPr>
        </p:nvSpPr>
        <p:spPr>
          <a:xfrm>
            <a:off x="701675" y="71438"/>
            <a:ext cx="7888288" cy="646112"/>
          </a:xfrm>
        </p:spPr>
        <p:txBody>
          <a:bodyPr/>
          <a:lstStyle/>
          <a:p>
            <a:r>
              <a:rPr lang="en-US" altLang="zh-CN"/>
              <a:t>5.6.1  FET</a:t>
            </a:r>
            <a:r>
              <a:rPr lang="zh-CN" altLang="en-US"/>
              <a:t>和</a:t>
            </a:r>
            <a:r>
              <a:rPr lang="en-US" altLang="zh-CN"/>
              <a:t>BJT</a:t>
            </a:r>
            <a:r>
              <a:rPr lang="zh-CN" altLang="en-US"/>
              <a:t>重要特性的比较</a:t>
            </a:r>
          </a:p>
        </p:txBody>
      </p:sp>
      <p:sp>
        <p:nvSpPr>
          <p:cNvPr id="4" name="Text Box 56"/>
          <p:cNvSpPr txBox="1">
            <a:spLocks noChangeArrowheads="1"/>
          </p:cNvSpPr>
          <p:nvPr/>
        </p:nvSpPr>
        <p:spPr bwMode="auto">
          <a:xfrm>
            <a:off x="503238" y="692150"/>
            <a:ext cx="8147050" cy="548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914400" indent="-4572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371600" indent="-4572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828800" indent="-4572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286000" indent="-4572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7432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2004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6576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41148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50000"/>
              </a:lnSpc>
              <a:spcBef>
                <a:spcPct val="30000"/>
              </a:spcBef>
              <a:buFontTx/>
              <a:buAutoNum type="arabicPeriod" startAt="2"/>
            </a:pPr>
            <a:r>
              <a:rPr kumimoji="1" lang="zh-CN" altLang="en-US" sz="2000" b="1">
                <a:solidFill>
                  <a:srgbClr val="000000"/>
                </a:solidFill>
                <a:latin typeface="Times New Roman" panose="02020603050405020304" pitchFamily="18" charset="0"/>
                <a:ea typeface="楷体_GB2312" pitchFamily="49" charset="-122"/>
              </a:rPr>
              <a:t>虽然这两类器件的工作原理不相同，但它们都可以利用两个电极之间的电压控制流过第三个电极的电流来实现输入对输出的控制。</a:t>
            </a:r>
          </a:p>
          <a:p>
            <a:pPr>
              <a:lnSpc>
                <a:spcPct val="150000"/>
              </a:lnSpc>
              <a:spcBef>
                <a:spcPct val="30000"/>
              </a:spcBef>
              <a:buFontTx/>
              <a:buNone/>
            </a:pPr>
            <a:r>
              <a:rPr kumimoji="1" lang="zh-CN" altLang="en-US" sz="2000" b="1">
                <a:solidFill>
                  <a:srgbClr val="000000"/>
                </a:solidFill>
                <a:latin typeface="Times New Roman" panose="02020603050405020304" pitchFamily="18" charset="0"/>
                <a:ea typeface="楷体_GB2312" pitchFamily="49" charset="-122"/>
              </a:rPr>
              <a:t>               </a:t>
            </a:r>
            <a:r>
              <a:rPr kumimoji="1" lang="en-US" altLang="zh-CN" sz="2000" b="1">
                <a:solidFill>
                  <a:srgbClr val="000000"/>
                </a:solidFill>
                <a:latin typeface="Times New Roman" panose="02020603050405020304" pitchFamily="18" charset="0"/>
                <a:ea typeface="楷体_GB2312" pitchFamily="49" charset="-122"/>
              </a:rPr>
              <a:t>MOS</a:t>
            </a:r>
            <a:r>
              <a:rPr kumimoji="1" lang="zh-CN" altLang="en-US" sz="2000" b="1">
                <a:solidFill>
                  <a:srgbClr val="000000"/>
                </a:solidFill>
                <a:latin typeface="Times New Roman" panose="02020603050405020304" pitchFamily="18" charset="0"/>
                <a:ea typeface="楷体_GB2312" pitchFamily="49" charset="-122"/>
              </a:rPr>
              <a:t>管：栅</a:t>
            </a:r>
            <a:r>
              <a:rPr kumimoji="1" lang="en-US" altLang="zh-CN" sz="2000" b="1">
                <a:solidFill>
                  <a:srgbClr val="000000"/>
                </a:solidFill>
                <a:latin typeface="Times New Roman" panose="02020603050405020304" pitchFamily="18" charset="0"/>
                <a:ea typeface="楷体_GB2312" pitchFamily="49" charset="-122"/>
              </a:rPr>
              <a:t>-</a:t>
            </a:r>
            <a:r>
              <a:rPr kumimoji="1" lang="zh-CN" altLang="en-US" sz="2000" b="1">
                <a:solidFill>
                  <a:srgbClr val="000000"/>
                </a:solidFill>
                <a:latin typeface="Times New Roman" panose="02020603050405020304" pitchFamily="18" charset="0"/>
                <a:ea typeface="楷体_GB2312" pitchFamily="49" charset="-122"/>
              </a:rPr>
              <a:t>源电压</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GS</a:t>
            </a:r>
            <a:r>
              <a:rPr kumimoji="1" lang="zh-CN" altLang="en-US" sz="2000" b="1">
                <a:solidFill>
                  <a:srgbClr val="000000"/>
                </a:solidFill>
                <a:latin typeface="Times New Roman" panose="02020603050405020304" pitchFamily="18" charset="0"/>
                <a:ea typeface="楷体_GB2312" pitchFamily="49" charset="-122"/>
              </a:rPr>
              <a:t>控制漏极</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D</a:t>
            </a:r>
          </a:p>
          <a:p>
            <a:pPr>
              <a:lnSpc>
                <a:spcPct val="150000"/>
              </a:lnSpc>
              <a:spcBef>
                <a:spcPct val="30000"/>
              </a:spcBef>
              <a:buFontTx/>
              <a:buNone/>
            </a:pPr>
            <a:r>
              <a:rPr kumimoji="1" lang="en-US" altLang="zh-CN" sz="2000" b="1" baseline="-25000">
                <a:solidFill>
                  <a:srgbClr val="000000"/>
                </a:solidFill>
                <a:latin typeface="Times New Roman" panose="02020603050405020304" pitchFamily="18" charset="0"/>
                <a:ea typeface="楷体_GB2312" pitchFamily="49" charset="-122"/>
              </a:rPr>
              <a:t>                      </a:t>
            </a:r>
            <a:r>
              <a:rPr kumimoji="1" lang="en-US" altLang="zh-CN" sz="2000" b="1">
                <a:solidFill>
                  <a:srgbClr val="000000"/>
                </a:solidFill>
                <a:latin typeface="Times New Roman" panose="02020603050405020304" pitchFamily="18" charset="0"/>
                <a:ea typeface="楷体_GB2312" pitchFamily="49" charset="-122"/>
              </a:rPr>
              <a:t>BJT</a:t>
            </a:r>
            <a:r>
              <a:rPr kumimoji="1" lang="zh-CN" altLang="en-US" sz="2000" b="1">
                <a:solidFill>
                  <a:srgbClr val="000000"/>
                </a:solidFill>
                <a:latin typeface="Times New Roman" panose="02020603050405020304" pitchFamily="18" charset="0"/>
                <a:ea typeface="楷体_GB2312" pitchFamily="49" charset="-122"/>
              </a:rPr>
              <a:t>：基</a:t>
            </a:r>
            <a:r>
              <a:rPr kumimoji="1" lang="en-US" altLang="zh-CN" sz="2000" b="1">
                <a:solidFill>
                  <a:srgbClr val="000000"/>
                </a:solidFill>
                <a:latin typeface="Times New Roman" panose="02020603050405020304" pitchFamily="18" charset="0"/>
                <a:ea typeface="楷体_GB2312" pitchFamily="49" charset="-122"/>
              </a:rPr>
              <a:t>-</a:t>
            </a:r>
            <a:r>
              <a:rPr kumimoji="1" lang="zh-CN" altLang="en-US" sz="2000" b="1">
                <a:solidFill>
                  <a:srgbClr val="000000"/>
                </a:solidFill>
                <a:latin typeface="Times New Roman" panose="02020603050405020304" pitchFamily="18" charset="0"/>
                <a:ea typeface="楷体_GB2312" pitchFamily="49" charset="-122"/>
              </a:rPr>
              <a:t>射极间电压</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BE</a:t>
            </a:r>
            <a:r>
              <a:rPr kumimoji="1" lang="zh-CN" altLang="en-US" sz="2000" b="1">
                <a:solidFill>
                  <a:srgbClr val="000000"/>
                </a:solidFill>
                <a:latin typeface="Times New Roman" panose="02020603050405020304" pitchFamily="18" charset="0"/>
                <a:ea typeface="楷体_GB2312" pitchFamily="49" charset="-122"/>
              </a:rPr>
              <a:t>控制集电极电流</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C</a:t>
            </a:r>
            <a:endParaRPr kumimoji="1" lang="en-US" altLang="zh-CN" sz="2000" b="1">
              <a:solidFill>
                <a:srgbClr val="000000"/>
              </a:solidFill>
              <a:latin typeface="Times New Roman" panose="02020603050405020304" pitchFamily="18" charset="0"/>
              <a:ea typeface="楷体_GB2312" pitchFamily="49" charset="-122"/>
            </a:endParaRPr>
          </a:p>
          <a:p>
            <a:pPr>
              <a:lnSpc>
                <a:spcPct val="150000"/>
              </a:lnSpc>
              <a:spcBef>
                <a:spcPct val="30000"/>
              </a:spcBef>
              <a:buFontTx/>
              <a:buNone/>
            </a:pPr>
            <a:r>
              <a:rPr kumimoji="1" lang="en-US" altLang="zh-CN" sz="2000" b="1">
                <a:solidFill>
                  <a:srgbClr val="000000"/>
                </a:solidFill>
                <a:latin typeface="Times New Roman" panose="02020603050405020304" pitchFamily="18" charset="0"/>
                <a:ea typeface="楷体_GB2312" pitchFamily="49" charset="-122"/>
              </a:rPr>
              <a:t>               </a:t>
            </a:r>
            <a:r>
              <a:rPr kumimoji="1" lang="zh-CN" altLang="en-US" sz="2000" b="1">
                <a:solidFill>
                  <a:srgbClr val="000000"/>
                </a:solidFill>
                <a:latin typeface="Times New Roman" panose="02020603050405020304" pitchFamily="18" charset="0"/>
                <a:ea typeface="楷体_GB2312" pitchFamily="49" charset="-122"/>
              </a:rPr>
              <a:t>在放大区域内，</a:t>
            </a:r>
            <a:r>
              <a:rPr kumimoji="1" lang="en-US" altLang="zh-CN" sz="2000" b="1">
                <a:solidFill>
                  <a:srgbClr val="000000"/>
                </a:solidFill>
                <a:latin typeface="Times New Roman" panose="02020603050405020304" pitchFamily="18" charset="0"/>
                <a:ea typeface="楷体_GB2312" pitchFamily="49" charset="-122"/>
              </a:rPr>
              <a:t>MOS</a:t>
            </a:r>
            <a:r>
              <a:rPr kumimoji="1" lang="zh-CN" altLang="en-US" sz="2000" b="1">
                <a:solidFill>
                  <a:srgbClr val="000000"/>
                </a:solidFill>
                <a:latin typeface="Times New Roman" panose="02020603050405020304" pitchFamily="18" charset="0"/>
                <a:ea typeface="楷体_GB2312" pitchFamily="49" charset="-122"/>
              </a:rPr>
              <a:t>管的</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D</a:t>
            </a:r>
            <a:r>
              <a:rPr kumimoji="1" lang="zh-CN" altLang="en-US" sz="2000" b="1">
                <a:solidFill>
                  <a:srgbClr val="000000"/>
                </a:solidFill>
                <a:latin typeface="Times New Roman" panose="02020603050405020304" pitchFamily="18" charset="0"/>
                <a:ea typeface="楷体_GB2312" pitchFamily="49" charset="-122"/>
              </a:rPr>
              <a:t>与</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GS</a:t>
            </a:r>
            <a:r>
              <a:rPr kumimoji="1" lang="zh-CN" altLang="en-US" sz="2000" b="1">
                <a:solidFill>
                  <a:srgbClr val="000000"/>
                </a:solidFill>
                <a:latin typeface="Times New Roman" panose="02020603050405020304" pitchFamily="18" charset="0"/>
                <a:ea typeface="楷体_GB2312" pitchFamily="49" charset="-122"/>
              </a:rPr>
              <a:t>之间是平方律关系，而</a:t>
            </a:r>
            <a:r>
              <a:rPr kumimoji="1" lang="en-US" altLang="zh-CN" sz="2000" b="1">
                <a:solidFill>
                  <a:srgbClr val="000000"/>
                </a:solidFill>
                <a:latin typeface="Times New Roman" panose="02020603050405020304" pitchFamily="18" charset="0"/>
                <a:ea typeface="楷体_GB2312" pitchFamily="49" charset="-122"/>
              </a:rPr>
              <a:t>BJT</a:t>
            </a:r>
            <a:r>
              <a:rPr kumimoji="1" lang="zh-CN" altLang="en-US" sz="2000" b="1">
                <a:solidFill>
                  <a:srgbClr val="000000"/>
                </a:solidFill>
                <a:latin typeface="Times New Roman" panose="02020603050405020304" pitchFamily="18" charset="0"/>
                <a:ea typeface="楷体_GB2312" pitchFamily="49" charset="-122"/>
              </a:rPr>
              <a:t>的</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C</a:t>
            </a:r>
            <a:r>
              <a:rPr kumimoji="1" lang="zh-CN" altLang="en-US" sz="2000" b="1">
                <a:solidFill>
                  <a:srgbClr val="000000"/>
                </a:solidFill>
                <a:latin typeface="Times New Roman" panose="02020603050405020304" pitchFamily="18" charset="0"/>
                <a:ea typeface="楷体_GB2312" pitchFamily="49" charset="-122"/>
              </a:rPr>
              <a:t>与</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BE</a:t>
            </a:r>
            <a:r>
              <a:rPr kumimoji="1" lang="zh-CN" altLang="en-US" sz="2000" b="1">
                <a:solidFill>
                  <a:srgbClr val="000000"/>
                </a:solidFill>
                <a:latin typeface="Times New Roman" panose="02020603050405020304" pitchFamily="18" charset="0"/>
                <a:ea typeface="楷体_GB2312" pitchFamily="49" charset="-122"/>
              </a:rPr>
              <a:t>之间是指数关系。显然，指数关系更加敏感，所以通常</a:t>
            </a:r>
            <a:r>
              <a:rPr kumimoji="1" lang="en-US" altLang="zh-CN" sz="2000" b="1">
                <a:solidFill>
                  <a:srgbClr val="000000"/>
                </a:solidFill>
                <a:latin typeface="Times New Roman" panose="02020603050405020304" pitchFamily="18" charset="0"/>
                <a:ea typeface="楷体_GB2312" pitchFamily="49" charset="-122"/>
              </a:rPr>
              <a:t>BJT</a:t>
            </a:r>
            <a:r>
              <a:rPr kumimoji="1" lang="zh-CN" altLang="en-US" sz="2000" b="1">
                <a:solidFill>
                  <a:srgbClr val="000000"/>
                </a:solidFill>
                <a:latin typeface="Times New Roman" panose="02020603050405020304" pitchFamily="18" charset="0"/>
                <a:ea typeface="楷体_GB2312" pitchFamily="49" charset="-122"/>
              </a:rPr>
              <a:t>管的跨导要大于</a:t>
            </a:r>
            <a:r>
              <a:rPr kumimoji="1" lang="en-US" altLang="zh-CN" sz="2000" b="1">
                <a:solidFill>
                  <a:srgbClr val="000000"/>
                </a:solidFill>
                <a:latin typeface="Times New Roman" panose="02020603050405020304" pitchFamily="18" charset="0"/>
                <a:ea typeface="楷体_GB2312" pitchFamily="49" charset="-122"/>
              </a:rPr>
              <a:t>MOS</a:t>
            </a:r>
            <a:r>
              <a:rPr kumimoji="1" lang="zh-CN" altLang="en-US" sz="2000" b="1">
                <a:solidFill>
                  <a:srgbClr val="000000"/>
                </a:solidFill>
                <a:latin typeface="Times New Roman" panose="02020603050405020304" pitchFamily="18" charset="0"/>
                <a:ea typeface="楷体_GB2312" pitchFamily="49" charset="-122"/>
              </a:rPr>
              <a:t>管的跨导。</a:t>
            </a:r>
          </a:p>
          <a:p>
            <a:pPr>
              <a:lnSpc>
                <a:spcPct val="150000"/>
              </a:lnSpc>
              <a:spcBef>
                <a:spcPct val="30000"/>
              </a:spcBef>
              <a:buFontTx/>
              <a:buNone/>
            </a:pPr>
            <a:r>
              <a:rPr kumimoji="1" lang="zh-CN" altLang="en-US" sz="2000" b="1">
                <a:solidFill>
                  <a:srgbClr val="000000"/>
                </a:solidFill>
                <a:latin typeface="Times New Roman" panose="02020603050405020304" pitchFamily="18" charset="0"/>
                <a:ea typeface="楷体_GB2312" pitchFamily="49" charset="-122"/>
              </a:rPr>
              <a:t>               因</a:t>
            </a:r>
            <a:r>
              <a:rPr kumimoji="1" lang="en-US" altLang="zh-CN" sz="2000" b="1">
                <a:solidFill>
                  <a:srgbClr val="000000"/>
                </a:solidFill>
                <a:latin typeface="Times New Roman" panose="02020603050405020304" pitchFamily="18" charset="0"/>
                <a:ea typeface="楷体_GB2312" pitchFamily="49" charset="-122"/>
              </a:rPr>
              <a:t>MOS</a:t>
            </a:r>
            <a:r>
              <a:rPr kumimoji="1" lang="zh-CN" altLang="en-US" sz="2000" b="1">
                <a:solidFill>
                  <a:srgbClr val="000000"/>
                </a:solidFill>
                <a:latin typeface="Times New Roman" panose="02020603050405020304" pitchFamily="18" charset="0"/>
                <a:ea typeface="楷体_GB2312" pitchFamily="49" charset="-122"/>
              </a:rPr>
              <a:t>管的栅极电流</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G</a:t>
            </a:r>
            <a:r>
              <a:rPr kumimoji="1" lang="en-US" altLang="zh-CN" sz="2000" b="1">
                <a:solidFill>
                  <a:srgbClr val="000000"/>
                </a:solidFill>
                <a:latin typeface="Times New Roman" panose="02020603050405020304" pitchFamily="18" charset="0"/>
                <a:ea typeface="楷体_GB2312" pitchFamily="49" charset="-122"/>
              </a:rPr>
              <a:t>=0</a:t>
            </a:r>
            <a:r>
              <a:rPr kumimoji="1" lang="zh-CN" altLang="en-US" sz="2000" b="1">
                <a:solidFill>
                  <a:srgbClr val="000000"/>
                </a:solidFill>
                <a:latin typeface="Times New Roman" panose="02020603050405020304" pitchFamily="18" charset="0"/>
                <a:ea typeface="楷体_GB2312" pitchFamily="49" charset="-122"/>
              </a:rPr>
              <a:t>，而</a:t>
            </a:r>
            <a:r>
              <a:rPr kumimoji="1" lang="en-US" altLang="zh-CN" sz="2000" b="1">
                <a:solidFill>
                  <a:srgbClr val="000000"/>
                </a:solidFill>
                <a:latin typeface="Times New Roman" panose="02020603050405020304" pitchFamily="18" charset="0"/>
                <a:ea typeface="楷体_GB2312" pitchFamily="49" charset="-122"/>
              </a:rPr>
              <a:t>BJT</a:t>
            </a:r>
            <a:r>
              <a:rPr kumimoji="1" lang="zh-CN" altLang="en-US" sz="2000" b="1">
                <a:solidFill>
                  <a:srgbClr val="000000"/>
                </a:solidFill>
                <a:latin typeface="Times New Roman" panose="02020603050405020304" pitchFamily="18" charset="0"/>
                <a:ea typeface="楷体_GB2312" pitchFamily="49" charset="-122"/>
              </a:rPr>
              <a:t>管的基极电流</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B</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a:solidFill>
                  <a:srgbClr val="000000"/>
                </a:solidFill>
                <a:latin typeface="Times New Roman" panose="02020603050405020304" pitchFamily="18" charset="0"/>
                <a:ea typeface="楷体_GB2312" pitchFamily="49" charset="-122"/>
              </a:rPr>
              <a:t>0</a:t>
            </a:r>
            <a:r>
              <a:rPr kumimoji="1" lang="zh-CN" altLang="en-US" sz="2000" b="1">
                <a:solidFill>
                  <a:srgbClr val="000000"/>
                </a:solidFill>
                <a:latin typeface="Times New Roman" panose="02020603050405020304" pitchFamily="18" charset="0"/>
                <a:ea typeface="楷体_GB2312" pitchFamily="49" charset="-122"/>
              </a:rPr>
              <a:t>，且电压</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BE</a:t>
            </a:r>
            <a:r>
              <a:rPr kumimoji="1" lang="zh-CN" altLang="en-US" sz="2000" b="1">
                <a:solidFill>
                  <a:srgbClr val="000000"/>
                </a:solidFill>
                <a:latin typeface="Times New Roman" panose="02020603050405020304" pitchFamily="18" charset="0"/>
                <a:ea typeface="楷体_GB2312" pitchFamily="49" charset="-122"/>
              </a:rPr>
              <a:t>首先影响</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B</a:t>
            </a:r>
            <a:r>
              <a:rPr kumimoji="1" lang="zh-CN" altLang="en-US" sz="2000" b="1">
                <a:solidFill>
                  <a:srgbClr val="000000"/>
                </a:solidFill>
                <a:latin typeface="Times New Roman" panose="02020603050405020304" pitchFamily="18" charset="0"/>
                <a:ea typeface="楷体_GB2312" pitchFamily="49" charset="-122"/>
              </a:rPr>
              <a:t>（或</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E</a:t>
            </a:r>
            <a:r>
              <a:rPr kumimoji="1" lang="zh-CN" altLang="en-US" sz="2000" b="1">
                <a:solidFill>
                  <a:srgbClr val="000000"/>
                </a:solidFill>
                <a:latin typeface="Times New Roman" panose="02020603050405020304" pitchFamily="18" charset="0"/>
                <a:ea typeface="楷体_GB2312" pitchFamily="49" charset="-122"/>
              </a:rPr>
              <a:t>），然后通过</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B</a:t>
            </a:r>
            <a:r>
              <a:rPr kumimoji="1" lang="zh-CN" altLang="en-US" sz="2000" b="1">
                <a:solidFill>
                  <a:srgbClr val="000000"/>
                </a:solidFill>
                <a:latin typeface="Times New Roman" panose="02020603050405020304" pitchFamily="18" charset="0"/>
                <a:ea typeface="楷体_GB2312" pitchFamily="49" charset="-122"/>
              </a:rPr>
              <a:t>（或</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E</a:t>
            </a:r>
            <a:r>
              <a:rPr kumimoji="1" lang="zh-CN" altLang="en-US" sz="2000" b="1">
                <a:solidFill>
                  <a:srgbClr val="000000"/>
                </a:solidFill>
                <a:latin typeface="Times New Roman" panose="02020603050405020304" pitchFamily="18" charset="0"/>
                <a:ea typeface="楷体_GB2312" pitchFamily="49" charset="-122"/>
              </a:rPr>
              <a:t>）实现对</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E</a:t>
            </a:r>
            <a:r>
              <a:rPr kumimoji="1" lang="zh-CN" altLang="en-US" sz="2000" b="1">
                <a:solidFill>
                  <a:srgbClr val="000000"/>
                </a:solidFill>
                <a:latin typeface="Times New Roman" panose="02020603050405020304" pitchFamily="18" charset="0"/>
                <a:ea typeface="楷体_GB2312" pitchFamily="49" charset="-122"/>
              </a:rPr>
              <a:t>的控制，故常将</a:t>
            </a:r>
            <a:r>
              <a:rPr kumimoji="1" lang="en-US" altLang="zh-CN" sz="2000" b="1">
                <a:solidFill>
                  <a:srgbClr val="000000"/>
                </a:solidFill>
                <a:latin typeface="Times New Roman" panose="02020603050405020304" pitchFamily="18" charset="0"/>
                <a:ea typeface="楷体_GB2312" pitchFamily="49" charset="-122"/>
              </a:rPr>
              <a:t>BJT</a:t>
            </a:r>
            <a:r>
              <a:rPr kumimoji="1" lang="zh-CN" altLang="en-US" sz="2000" b="1">
                <a:solidFill>
                  <a:srgbClr val="000000"/>
                </a:solidFill>
                <a:latin typeface="Times New Roman" panose="02020603050405020304" pitchFamily="18" charset="0"/>
                <a:ea typeface="楷体_GB2312" pitchFamily="49" charset="-122"/>
              </a:rPr>
              <a:t>称为电流控制器件，</a:t>
            </a:r>
            <a:r>
              <a:rPr kumimoji="1" lang="en-US" altLang="zh-CN" sz="2000" b="1">
                <a:solidFill>
                  <a:srgbClr val="000000"/>
                </a:solidFill>
                <a:latin typeface="Times New Roman" panose="02020603050405020304" pitchFamily="18" charset="0"/>
                <a:ea typeface="楷体_GB2312" pitchFamily="49" charset="-122"/>
              </a:rPr>
              <a:t>MOS</a:t>
            </a:r>
            <a:r>
              <a:rPr kumimoji="1" lang="zh-CN" altLang="en-US" sz="2000" b="1">
                <a:solidFill>
                  <a:srgbClr val="000000"/>
                </a:solidFill>
                <a:latin typeface="Times New Roman" panose="02020603050405020304" pitchFamily="18" charset="0"/>
                <a:ea typeface="楷体_GB2312" pitchFamily="49" charset="-122"/>
              </a:rPr>
              <a:t>管称为电压控制器件，以示两者之差别。</a:t>
            </a:r>
          </a:p>
        </p:txBody>
      </p:sp>
    </p:spTree>
    <p:extLst>
      <p:ext uri="{BB962C8B-B14F-4D97-AF65-F5344CB8AC3E}">
        <p14:creationId xmlns:p14="http://schemas.microsoft.com/office/powerpoint/2010/main" val="2760917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Right)">
                                      <p:cBhvr>
                                        <p:cTn id="7" dur="500"/>
                                        <p:tgtEl>
                                          <p:spTgt spid="4">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Right)">
                                      <p:cBhvr>
                                        <p:cTn id="12" dur="500"/>
                                        <p:tgtEl>
                                          <p:spTgt spid="4">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Right)">
                                      <p:cBhvr>
                                        <p:cTn id="17" dur="500"/>
                                        <p:tgtEl>
                                          <p:spTgt spid="4">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Right)">
                                      <p:cBhvr>
                                        <p:cTn id="2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标题 1"/>
          <p:cNvSpPr>
            <a:spLocks noGrp="1"/>
          </p:cNvSpPr>
          <p:nvPr>
            <p:ph type="title"/>
          </p:nvPr>
        </p:nvSpPr>
        <p:spPr>
          <a:xfrm>
            <a:off x="701675" y="71438"/>
            <a:ext cx="7888288" cy="646112"/>
          </a:xfrm>
        </p:spPr>
        <p:txBody>
          <a:bodyPr/>
          <a:lstStyle/>
          <a:p>
            <a:r>
              <a:rPr lang="en-US" altLang="zh-CN"/>
              <a:t>5.6.1  FET</a:t>
            </a:r>
            <a:r>
              <a:rPr lang="zh-CN" altLang="en-US"/>
              <a:t>和</a:t>
            </a:r>
            <a:r>
              <a:rPr lang="en-US" altLang="zh-CN"/>
              <a:t>BJT</a:t>
            </a:r>
            <a:r>
              <a:rPr lang="zh-CN" altLang="en-US"/>
              <a:t>重要特性的比较</a:t>
            </a:r>
          </a:p>
        </p:txBody>
      </p:sp>
      <p:sp>
        <p:nvSpPr>
          <p:cNvPr id="4" name="Text Box 58"/>
          <p:cNvSpPr txBox="1">
            <a:spLocks noChangeArrowheads="1"/>
          </p:cNvSpPr>
          <p:nvPr/>
        </p:nvSpPr>
        <p:spPr bwMode="auto">
          <a:xfrm>
            <a:off x="457200" y="836613"/>
            <a:ext cx="8147050" cy="512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914400" indent="-4572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371600" indent="-4572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828800" indent="-4572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286000" indent="-4572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7432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2004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6576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41148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60000"/>
              </a:lnSpc>
              <a:spcBef>
                <a:spcPct val="30000"/>
              </a:spcBef>
              <a:buFontTx/>
              <a:buAutoNum type="arabicPeriod" startAt="3"/>
            </a:pPr>
            <a:r>
              <a:rPr kumimoji="1" lang="en-US" altLang="zh-CN" sz="2200" b="1">
                <a:solidFill>
                  <a:srgbClr val="000000"/>
                </a:solidFill>
                <a:latin typeface="Times New Roman" panose="02020603050405020304" pitchFamily="18" charset="0"/>
                <a:ea typeface="楷体_GB2312" pitchFamily="49" charset="-122"/>
              </a:rPr>
              <a:t>MOS</a:t>
            </a:r>
            <a:r>
              <a:rPr kumimoji="1" lang="zh-CN" altLang="en-US" sz="2200" b="1">
                <a:solidFill>
                  <a:srgbClr val="000000"/>
                </a:solidFill>
                <a:latin typeface="Times New Roman" panose="02020603050405020304" pitchFamily="18" charset="0"/>
                <a:ea typeface="楷体_GB2312" pitchFamily="49" charset="-122"/>
              </a:rPr>
              <a:t>管的跨导</a:t>
            </a:r>
            <a:r>
              <a:rPr kumimoji="1" lang="en-US" altLang="zh-CN" sz="2200" b="1" i="1">
                <a:solidFill>
                  <a:srgbClr val="000000"/>
                </a:solidFill>
                <a:latin typeface="Times New Roman" panose="02020603050405020304" pitchFamily="18" charset="0"/>
                <a:ea typeface="楷体_GB2312" pitchFamily="49" charset="-122"/>
              </a:rPr>
              <a:t>g</a:t>
            </a:r>
            <a:r>
              <a:rPr kumimoji="1" lang="en-US" altLang="zh-CN" sz="2200" b="1" baseline="-25000">
                <a:solidFill>
                  <a:srgbClr val="000000"/>
                </a:solidFill>
                <a:latin typeface="Times New Roman" panose="02020603050405020304" pitchFamily="18" charset="0"/>
                <a:ea typeface="楷体_GB2312" pitchFamily="49" charset="-122"/>
              </a:rPr>
              <a:t>m</a:t>
            </a:r>
            <a:r>
              <a:rPr kumimoji="1" lang="zh-CN" altLang="en-US" sz="2200" b="1">
                <a:solidFill>
                  <a:srgbClr val="000000"/>
                </a:solidFill>
                <a:latin typeface="Times New Roman" panose="02020603050405020304" pitchFamily="18" charset="0"/>
                <a:ea typeface="楷体_GB2312" pitchFamily="49" charset="-122"/>
              </a:rPr>
              <a:t>不仅与</a:t>
            </a:r>
            <a:r>
              <a:rPr kumimoji="1" lang="en-US" altLang="zh-CN" sz="2200" b="1" i="1">
                <a:solidFill>
                  <a:srgbClr val="000000"/>
                </a:solidFill>
                <a:latin typeface="Times New Roman" panose="0202060305040502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GSQ</a:t>
            </a:r>
            <a:r>
              <a:rPr kumimoji="1" lang="zh-CN" altLang="en-US" sz="2200" b="1">
                <a:solidFill>
                  <a:srgbClr val="000000"/>
                </a:solidFill>
                <a:latin typeface="Times New Roman" panose="02020603050405020304" pitchFamily="18" charset="0"/>
                <a:ea typeface="楷体_GB2312" pitchFamily="49" charset="-122"/>
              </a:rPr>
              <a:t>和开启（夹断）电压的差值（或</a:t>
            </a:r>
            <a:r>
              <a:rPr kumimoji="1" lang="en-US" altLang="zh-CN" sz="2200" b="1" i="1">
                <a:solidFill>
                  <a:srgbClr val="000000"/>
                </a:solidFill>
                <a:latin typeface="Times New Roman" panose="02020603050405020304" pitchFamily="18" charset="0"/>
                <a:ea typeface="楷体_GB2312" pitchFamily="49" charset="-122"/>
              </a:rPr>
              <a:t>I</a:t>
            </a:r>
            <a:r>
              <a:rPr kumimoji="1" lang="en-US" altLang="zh-CN" sz="2200" b="1" baseline="-25000">
                <a:solidFill>
                  <a:srgbClr val="000000"/>
                </a:solidFill>
                <a:latin typeface="Times New Roman" panose="02020603050405020304" pitchFamily="18" charset="0"/>
                <a:ea typeface="楷体_GB2312" pitchFamily="49" charset="-122"/>
              </a:rPr>
              <a:t>DQ</a:t>
            </a:r>
            <a:r>
              <a:rPr kumimoji="1" lang="zh-CN" altLang="en-US" sz="2200" b="1">
                <a:solidFill>
                  <a:srgbClr val="000000"/>
                </a:solidFill>
                <a:latin typeface="Times New Roman" panose="02020603050405020304" pitchFamily="18" charset="0"/>
                <a:ea typeface="楷体_GB2312" pitchFamily="49" charset="-122"/>
              </a:rPr>
              <a:t>）有关，而且还与其沟道的宽长比</a:t>
            </a:r>
            <a:r>
              <a:rPr kumimoji="1" lang="en-US" altLang="zh-CN" sz="2200" b="1" i="1">
                <a:solidFill>
                  <a:srgbClr val="000000"/>
                </a:solidFill>
                <a:latin typeface="Times New Roman" panose="02020603050405020304" pitchFamily="18" charset="0"/>
                <a:ea typeface="楷体_GB2312" pitchFamily="49" charset="-122"/>
              </a:rPr>
              <a:t>W</a:t>
            </a:r>
            <a:r>
              <a:rPr kumimoji="1" lang="en-US" altLang="zh-CN" sz="2200" b="1">
                <a:solidFill>
                  <a:srgbClr val="000000"/>
                </a:solidFill>
                <a:latin typeface="Times New Roman" panose="02020603050405020304" pitchFamily="18" charset="0"/>
                <a:ea typeface="楷体_GB2312" pitchFamily="49" charset="-122"/>
              </a:rPr>
              <a:t>/</a:t>
            </a:r>
            <a:r>
              <a:rPr kumimoji="1" lang="en-US" altLang="zh-CN" sz="2200" b="1" i="1">
                <a:solidFill>
                  <a:srgbClr val="000000"/>
                </a:solidFill>
                <a:latin typeface="Times New Roman" panose="02020603050405020304" pitchFamily="18" charset="0"/>
                <a:ea typeface="楷体_GB2312" pitchFamily="49" charset="-122"/>
              </a:rPr>
              <a:t>L</a:t>
            </a:r>
            <a:r>
              <a:rPr kumimoji="1" lang="en-US" altLang="zh-CN" sz="2200" b="1">
                <a:solidFill>
                  <a:srgbClr val="000000"/>
                </a:solidFill>
                <a:latin typeface="Times New Roman" panose="02020603050405020304" pitchFamily="18" charset="0"/>
                <a:ea typeface="楷体_GB2312" pitchFamily="49" charset="-122"/>
              </a:rPr>
              <a:t> </a:t>
            </a:r>
            <a:r>
              <a:rPr kumimoji="1" lang="zh-CN" altLang="en-US" sz="2200" b="1">
                <a:solidFill>
                  <a:srgbClr val="000000"/>
                </a:solidFill>
                <a:latin typeface="Times New Roman" panose="02020603050405020304" pitchFamily="18" charset="0"/>
                <a:ea typeface="楷体_GB2312" pitchFamily="49" charset="-122"/>
              </a:rPr>
              <a:t>有关。而</a:t>
            </a:r>
            <a:r>
              <a:rPr kumimoji="1" lang="en-US" altLang="zh-CN" sz="2200" b="1">
                <a:solidFill>
                  <a:srgbClr val="000000"/>
                </a:solidFill>
                <a:latin typeface="Times New Roman" panose="02020603050405020304" pitchFamily="18" charset="0"/>
                <a:ea typeface="楷体_GB2312" pitchFamily="49" charset="-122"/>
              </a:rPr>
              <a:t>BJT</a:t>
            </a:r>
            <a:r>
              <a:rPr kumimoji="1" lang="zh-CN" altLang="en-US" sz="2200" b="1">
                <a:solidFill>
                  <a:srgbClr val="000000"/>
                </a:solidFill>
                <a:latin typeface="Times New Roman" panose="02020603050405020304" pitchFamily="18" charset="0"/>
                <a:ea typeface="楷体_GB2312" pitchFamily="49" charset="-122"/>
              </a:rPr>
              <a:t>的</a:t>
            </a:r>
            <a:r>
              <a:rPr kumimoji="1" lang="en-US" altLang="zh-CN" sz="2200" b="1" i="1">
                <a:solidFill>
                  <a:srgbClr val="000000"/>
                </a:solidFill>
                <a:latin typeface="Times New Roman" panose="02020603050405020304" pitchFamily="18" charset="0"/>
                <a:ea typeface="楷体_GB2312" pitchFamily="49" charset="-122"/>
              </a:rPr>
              <a:t>g</a:t>
            </a:r>
            <a:r>
              <a:rPr kumimoji="1" lang="en-US" altLang="zh-CN" sz="2200" b="1" baseline="-25000">
                <a:solidFill>
                  <a:srgbClr val="000000"/>
                </a:solidFill>
                <a:latin typeface="Times New Roman" panose="02020603050405020304" pitchFamily="18" charset="0"/>
                <a:ea typeface="楷体_GB2312" pitchFamily="49" charset="-122"/>
              </a:rPr>
              <a:t>m</a:t>
            </a:r>
            <a:r>
              <a:rPr kumimoji="1" lang="en-US" altLang="zh-CN" sz="2200" b="1">
                <a:solidFill>
                  <a:srgbClr val="000000"/>
                </a:solidFill>
                <a:latin typeface="Times New Roman" panose="02020603050405020304" pitchFamily="18" charset="0"/>
                <a:ea typeface="楷体_GB2312" pitchFamily="49" charset="-122"/>
              </a:rPr>
              <a:t> </a:t>
            </a:r>
            <a:r>
              <a:rPr kumimoji="1" lang="zh-CN" altLang="en-US" sz="2200" b="1">
                <a:solidFill>
                  <a:srgbClr val="000000"/>
                </a:solidFill>
                <a:latin typeface="Times New Roman" panose="02020603050405020304" pitchFamily="18" charset="0"/>
                <a:ea typeface="楷体_GB2312" pitchFamily="49" charset="-122"/>
              </a:rPr>
              <a:t>仅与</a:t>
            </a:r>
            <a:r>
              <a:rPr kumimoji="1" lang="en-US" altLang="zh-CN" sz="2200" b="1" i="1">
                <a:solidFill>
                  <a:srgbClr val="000000"/>
                </a:solidFill>
                <a:latin typeface="Times New Roman" panose="02020603050405020304" pitchFamily="18" charset="0"/>
                <a:ea typeface="楷体_GB2312" pitchFamily="49" charset="-122"/>
              </a:rPr>
              <a:t>I</a:t>
            </a:r>
            <a:r>
              <a:rPr kumimoji="1" lang="en-US" altLang="zh-CN" sz="2200" b="1" baseline="-25000">
                <a:solidFill>
                  <a:srgbClr val="000000"/>
                </a:solidFill>
                <a:latin typeface="Times New Roman" panose="02020603050405020304" pitchFamily="18" charset="0"/>
                <a:ea typeface="楷体_GB2312" pitchFamily="49" charset="-122"/>
              </a:rPr>
              <a:t>CQ</a:t>
            </a:r>
            <a:r>
              <a:rPr kumimoji="1" lang="zh-CN" altLang="en-US" sz="2200" b="1">
                <a:solidFill>
                  <a:srgbClr val="000000"/>
                </a:solidFill>
                <a:latin typeface="Times New Roman" panose="02020603050405020304" pitchFamily="18" charset="0"/>
                <a:ea typeface="楷体_GB2312" pitchFamily="49" charset="-122"/>
              </a:rPr>
              <a:t>有关。</a:t>
            </a:r>
          </a:p>
          <a:p>
            <a:pPr>
              <a:lnSpc>
                <a:spcPct val="160000"/>
              </a:lnSpc>
              <a:spcBef>
                <a:spcPct val="30000"/>
              </a:spcBef>
              <a:buFontTx/>
              <a:buAutoNum type="arabicPeriod" startAt="3"/>
            </a:pPr>
            <a:r>
              <a:rPr kumimoji="1" lang="zh-CN" altLang="en-US" sz="2200" b="1">
                <a:solidFill>
                  <a:srgbClr val="000000"/>
                </a:solidFill>
                <a:latin typeface="Times New Roman" panose="02020603050405020304" pitchFamily="18" charset="0"/>
                <a:ea typeface="楷体_GB2312" pitchFamily="49" charset="-122"/>
              </a:rPr>
              <a:t>这两类器件的输出电阻</a:t>
            </a:r>
            <a:r>
              <a:rPr kumimoji="1" lang="en-US" altLang="zh-CN" sz="2200" b="1" i="1">
                <a:solidFill>
                  <a:srgbClr val="000000"/>
                </a:solidFill>
                <a:latin typeface="Times New Roman" panose="02020603050405020304" pitchFamily="18" charset="0"/>
                <a:ea typeface="楷体_GB2312" pitchFamily="49" charset="-122"/>
              </a:rPr>
              <a:t>r</a:t>
            </a:r>
            <a:r>
              <a:rPr kumimoji="1" lang="en-US" altLang="zh-CN" sz="2200" b="1" baseline="-25000">
                <a:solidFill>
                  <a:srgbClr val="000000"/>
                </a:solidFill>
                <a:latin typeface="Times New Roman" panose="02020603050405020304" pitchFamily="18" charset="0"/>
                <a:ea typeface="楷体_GB2312" pitchFamily="49" charset="-122"/>
              </a:rPr>
              <a:t>o</a:t>
            </a:r>
            <a:r>
              <a:rPr kumimoji="1" lang="zh-CN" altLang="en-US" sz="2200" b="1">
                <a:solidFill>
                  <a:srgbClr val="000000"/>
                </a:solidFill>
                <a:latin typeface="Times New Roman" panose="02020603050405020304" pitchFamily="18" charset="0"/>
                <a:ea typeface="楷体_GB2312" pitchFamily="49" charset="-122"/>
              </a:rPr>
              <a:t>都等于</a:t>
            </a:r>
            <a:r>
              <a:rPr kumimoji="1" lang="en-US" altLang="zh-CN" sz="2200" b="1">
                <a:solidFill>
                  <a:srgbClr val="000000"/>
                </a:solidFill>
                <a:latin typeface="Times New Roman" panose="02020603050405020304" pitchFamily="18" charset="0"/>
                <a:ea typeface="楷体_GB2312" pitchFamily="49" charset="-122"/>
              </a:rPr>
              <a:t>Early</a:t>
            </a:r>
            <a:r>
              <a:rPr kumimoji="1" lang="zh-CN" altLang="en-US" sz="2200" b="1">
                <a:solidFill>
                  <a:srgbClr val="000000"/>
                </a:solidFill>
                <a:latin typeface="Times New Roman" panose="02020603050405020304" pitchFamily="18" charset="0"/>
                <a:ea typeface="楷体_GB2312" pitchFamily="49" charset="-122"/>
              </a:rPr>
              <a:t>电压</a:t>
            </a:r>
            <a:r>
              <a:rPr kumimoji="1" lang="en-US" altLang="zh-CN" sz="2200" b="1" i="1">
                <a:solidFill>
                  <a:srgbClr val="000000"/>
                </a:solidFill>
                <a:latin typeface="Times New Roman" panose="0202060305040502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A</a:t>
            </a:r>
            <a:r>
              <a:rPr kumimoji="1" lang="zh-CN" altLang="en-US" sz="2200" b="1">
                <a:solidFill>
                  <a:srgbClr val="000000"/>
                </a:solidFill>
                <a:latin typeface="Times New Roman" panose="02020603050405020304" pitchFamily="18" charset="0"/>
                <a:ea typeface="楷体_GB2312" pitchFamily="49" charset="-122"/>
              </a:rPr>
              <a:t>与静态电流（</a:t>
            </a:r>
            <a:r>
              <a:rPr kumimoji="1" lang="en-US" altLang="zh-CN" sz="2200" b="1" i="1">
                <a:solidFill>
                  <a:srgbClr val="000000"/>
                </a:solidFill>
                <a:latin typeface="Times New Roman" panose="02020603050405020304" pitchFamily="18" charset="0"/>
                <a:ea typeface="楷体_GB2312" pitchFamily="49" charset="-122"/>
              </a:rPr>
              <a:t>I</a:t>
            </a:r>
            <a:r>
              <a:rPr kumimoji="1" lang="en-US" altLang="zh-CN" sz="2200" b="1" baseline="-25000">
                <a:solidFill>
                  <a:srgbClr val="000000"/>
                </a:solidFill>
                <a:latin typeface="Times New Roman" panose="02020603050405020304" pitchFamily="18" charset="0"/>
                <a:ea typeface="楷体_GB2312" pitchFamily="49" charset="-122"/>
              </a:rPr>
              <a:t>DQ</a:t>
            </a:r>
            <a:r>
              <a:rPr kumimoji="1" lang="zh-CN" altLang="en-US" sz="2200" b="1">
                <a:solidFill>
                  <a:srgbClr val="000000"/>
                </a:solidFill>
                <a:latin typeface="Times New Roman" panose="02020603050405020304" pitchFamily="18" charset="0"/>
                <a:ea typeface="楷体_GB2312" pitchFamily="49" charset="-122"/>
              </a:rPr>
              <a:t>或</a:t>
            </a:r>
            <a:r>
              <a:rPr kumimoji="1" lang="en-US" altLang="zh-CN" sz="2200" b="1" i="1">
                <a:solidFill>
                  <a:srgbClr val="000000"/>
                </a:solidFill>
                <a:latin typeface="Times New Roman" panose="02020603050405020304" pitchFamily="18" charset="0"/>
                <a:ea typeface="楷体_GB2312" pitchFamily="49" charset="-122"/>
              </a:rPr>
              <a:t>I</a:t>
            </a:r>
            <a:r>
              <a:rPr kumimoji="1" lang="en-US" altLang="zh-CN" sz="2200" b="1" baseline="-25000">
                <a:solidFill>
                  <a:srgbClr val="000000"/>
                </a:solidFill>
                <a:latin typeface="Times New Roman" panose="02020603050405020304" pitchFamily="18" charset="0"/>
                <a:ea typeface="楷体_GB2312" pitchFamily="49" charset="-122"/>
              </a:rPr>
              <a:t>CQ</a:t>
            </a:r>
            <a:r>
              <a:rPr kumimoji="1" lang="zh-CN" altLang="en-US" sz="2200" b="1">
                <a:solidFill>
                  <a:srgbClr val="000000"/>
                </a:solidFill>
                <a:latin typeface="Times New Roman" panose="02020603050405020304" pitchFamily="18" charset="0"/>
                <a:ea typeface="楷体_GB2312" pitchFamily="49" charset="-122"/>
              </a:rPr>
              <a:t>）的比值。通常</a:t>
            </a:r>
            <a:r>
              <a:rPr kumimoji="1" lang="en-US" altLang="zh-CN" sz="2200" b="1">
                <a:solidFill>
                  <a:srgbClr val="000000"/>
                </a:solidFill>
                <a:latin typeface="Times New Roman" panose="02020603050405020304" pitchFamily="18" charset="0"/>
                <a:ea typeface="楷体_GB2312" pitchFamily="49" charset="-122"/>
              </a:rPr>
              <a:t>BJT</a:t>
            </a:r>
            <a:r>
              <a:rPr kumimoji="1" lang="zh-CN" altLang="en-US" sz="2200" b="1">
                <a:solidFill>
                  <a:srgbClr val="000000"/>
                </a:solidFill>
                <a:latin typeface="Times New Roman" panose="02020603050405020304" pitchFamily="18" charset="0"/>
                <a:ea typeface="楷体_GB2312" pitchFamily="49" charset="-122"/>
              </a:rPr>
              <a:t>的</a:t>
            </a:r>
            <a:r>
              <a:rPr kumimoji="1" lang="en-US" altLang="zh-CN" sz="2200" b="1" i="1">
                <a:solidFill>
                  <a:srgbClr val="000000"/>
                </a:solidFill>
                <a:latin typeface="Times New Roman" panose="0202060305040502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A</a:t>
            </a:r>
            <a:r>
              <a:rPr kumimoji="1" lang="zh-CN" altLang="en-US" sz="2200" b="1">
                <a:solidFill>
                  <a:srgbClr val="000000"/>
                </a:solidFill>
                <a:latin typeface="Times New Roman" panose="02020603050405020304" pitchFamily="18" charset="0"/>
                <a:ea typeface="楷体_GB2312" pitchFamily="49" charset="-122"/>
              </a:rPr>
              <a:t>比</a:t>
            </a:r>
            <a:r>
              <a:rPr kumimoji="1" lang="en-US" altLang="zh-CN" sz="2200" b="1">
                <a:solidFill>
                  <a:srgbClr val="000000"/>
                </a:solidFill>
                <a:latin typeface="Times New Roman" panose="02020603050405020304" pitchFamily="18" charset="0"/>
                <a:ea typeface="楷体_GB2312" pitchFamily="49" charset="-122"/>
              </a:rPr>
              <a:t>MOS</a:t>
            </a:r>
            <a:r>
              <a:rPr kumimoji="1" lang="zh-CN" altLang="en-US" sz="2200" b="1">
                <a:solidFill>
                  <a:srgbClr val="000000"/>
                </a:solidFill>
                <a:latin typeface="Times New Roman" panose="02020603050405020304" pitchFamily="18" charset="0"/>
                <a:ea typeface="楷体_GB2312" pitchFamily="49" charset="-122"/>
              </a:rPr>
              <a:t>管的</a:t>
            </a:r>
            <a:r>
              <a:rPr kumimoji="1" lang="en-US" altLang="zh-CN" sz="2200" b="1" i="1">
                <a:solidFill>
                  <a:srgbClr val="000000"/>
                </a:solidFill>
                <a:latin typeface="Times New Roman" panose="0202060305040502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A</a:t>
            </a:r>
            <a:r>
              <a:rPr kumimoji="1" lang="zh-CN" altLang="en-US" sz="2200" b="1">
                <a:solidFill>
                  <a:srgbClr val="000000"/>
                </a:solidFill>
                <a:latin typeface="Times New Roman" panose="02020603050405020304" pitchFamily="18" charset="0"/>
                <a:ea typeface="楷体_GB2312" pitchFamily="49" charset="-122"/>
              </a:rPr>
              <a:t>大。意味着 </a:t>
            </a:r>
            <a:r>
              <a:rPr kumimoji="1" lang="en-US" altLang="zh-CN" sz="2200" b="1">
                <a:solidFill>
                  <a:srgbClr val="000000"/>
                </a:solidFill>
                <a:latin typeface="Times New Roman" panose="02020603050405020304" pitchFamily="18" charset="0"/>
                <a:ea typeface="楷体_GB2312" pitchFamily="49" charset="-122"/>
              </a:rPr>
              <a:t>BJT</a:t>
            </a:r>
            <a:r>
              <a:rPr kumimoji="1" lang="zh-CN" altLang="en-US" sz="2200" b="1">
                <a:solidFill>
                  <a:srgbClr val="000000"/>
                </a:solidFill>
                <a:latin typeface="Times New Roman" panose="02020603050405020304" pitchFamily="18" charset="0"/>
                <a:ea typeface="楷体_GB2312" pitchFamily="49" charset="-122"/>
              </a:rPr>
              <a:t>的输出电阻</a:t>
            </a:r>
            <a:r>
              <a:rPr kumimoji="1" lang="en-US" altLang="zh-CN" sz="2200" b="1" i="1">
                <a:solidFill>
                  <a:srgbClr val="000000"/>
                </a:solidFill>
                <a:latin typeface="Times New Roman" panose="02020603050405020304" pitchFamily="18" charset="0"/>
                <a:ea typeface="楷体_GB2312" pitchFamily="49" charset="-122"/>
              </a:rPr>
              <a:t>r</a:t>
            </a:r>
            <a:r>
              <a:rPr kumimoji="1" lang="en-US" altLang="zh-CN" sz="2200" b="1" baseline="-25000">
                <a:solidFill>
                  <a:srgbClr val="000000"/>
                </a:solidFill>
                <a:latin typeface="Times New Roman" panose="02020603050405020304" pitchFamily="18" charset="0"/>
                <a:ea typeface="楷体_GB2312" pitchFamily="49" charset="-122"/>
              </a:rPr>
              <a:t>o</a:t>
            </a:r>
            <a:r>
              <a:rPr kumimoji="1" lang="en-US" altLang="zh-CN" sz="2200" b="1">
                <a:solidFill>
                  <a:srgbClr val="000000"/>
                </a:solidFill>
                <a:latin typeface="Times New Roman" panose="02020603050405020304" pitchFamily="18" charset="0"/>
                <a:ea typeface="楷体_GB2312" pitchFamily="49" charset="-122"/>
              </a:rPr>
              <a:t> </a:t>
            </a:r>
            <a:r>
              <a:rPr kumimoji="1" lang="zh-CN" altLang="en-US" sz="2200" b="1">
                <a:solidFill>
                  <a:srgbClr val="000000"/>
                </a:solidFill>
                <a:latin typeface="Times New Roman" panose="02020603050405020304" pitchFamily="18" charset="0"/>
                <a:ea typeface="楷体_GB2312" pitchFamily="49" charset="-122"/>
              </a:rPr>
              <a:t>比</a:t>
            </a:r>
            <a:r>
              <a:rPr kumimoji="1" lang="en-US" altLang="zh-CN" sz="2200" b="1">
                <a:solidFill>
                  <a:srgbClr val="000000"/>
                </a:solidFill>
                <a:latin typeface="Times New Roman" panose="02020603050405020304" pitchFamily="18" charset="0"/>
                <a:ea typeface="楷体_GB2312" pitchFamily="49" charset="-122"/>
              </a:rPr>
              <a:t>MOS</a:t>
            </a:r>
            <a:r>
              <a:rPr kumimoji="1" lang="zh-CN" altLang="en-US" sz="2200" b="1">
                <a:solidFill>
                  <a:srgbClr val="000000"/>
                </a:solidFill>
                <a:latin typeface="Times New Roman" panose="02020603050405020304" pitchFamily="18" charset="0"/>
                <a:ea typeface="楷体_GB2312" pitchFamily="49" charset="-122"/>
              </a:rPr>
              <a:t>管的大。</a:t>
            </a:r>
          </a:p>
          <a:p>
            <a:pPr>
              <a:lnSpc>
                <a:spcPct val="160000"/>
              </a:lnSpc>
              <a:spcBef>
                <a:spcPct val="30000"/>
              </a:spcBef>
              <a:buFontTx/>
              <a:buAutoNum type="arabicPeriod" startAt="3"/>
            </a:pPr>
            <a:r>
              <a:rPr kumimoji="1" lang="en-US" altLang="zh-CN" sz="2200" b="1">
                <a:solidFill>
                  <a:srgbClr val="000000"/>
                </a:solidFill>
                <a:latin typeface="Times New Roman" panose="02020603050405020304" pitchFamily="18" charset="0"/>
                <a:ea typeface="楷体_GB2312" pitchFamily="49" charset="-122"/>
              </a:rPr>
              <a:t>MOS</a:t>
            </a:r>
            <a:r>
              <a:rPr kumimoji="1" lang="zh-CN" altLang="en-US" sz="2200" b="1">
                <a:solidFill>
                  <a:srgbClr val="000000"/>
                </a:solidFill>
                <a:latin typeface="Times New Roman" panose="02020603050405020304" pitchFamily="18" charset="0"/>
                <a:ea typeface="楷体_GB2312" pitchFamily="49" charset="-122"/>
              </a:rPr>
              <a:t>管的</a:t>
            </a:r>
            <a:r>
              <a:rPr kumimoji="1" lang="en-US" altLang="zh-CN" sz="2200" b="1" i="1">
                <a:solidFill>
                  <a:srgbClr val="000000"/>
                </a:solidFill>
                <a:latin typeface="Times New Roman" panose="02020603050405020304" pitchFamily="18" charset="0"/>
                <a:ea typeface="楷体_GB2312" pitchFamily="49" charset="-122"/>
              </a:rPr>
              <a:t>K</a:t>
            </a:r>
            <a:r>
              <a:rPr kumimoji="1" lang="en-US" altLang="zh-CN" sz="2200" b="1" baseline="-25000">
                <a:solidFill>
                  <a:srgbClr val="000000"/>
                </a:solidFill>
                <a:latin typeface="Times New Roman" panose="02020603050405020304" pitchFamily="18" charset="0"/>
                <a:ea typeface="楷体_GB2312" pitchFamily="49" charset="-122"/>
              </a:rPr>
              <a:t>n</a:t>
            </a:r>
            <a:r>
              <a:rPr kumimoji="1" lang="zh-CN" altLang="en-US" sz="2200" b="1">
                <a:solidFill>
                  <a:srgbClr val="000000"/>
                </a:solidFill>
                <a:latin typeface="Times New Roman" panose="02020603050405020304" pitchFamily="18" charset="0"/>
                <a:ea typeface="楷体_GB2312" pitchFamily="49" charset="-122"/>
              </a:rPr>
              <a:t>与</a:t>
            </a:r>
            <a:r>
              <a:rPr kumimoji="1" lang="en-US" altLang="zh-CN" sz="2200" b="1">
                <a:solidFill>
                  <a:srgbClr val="000000"/>
                </a:solidFill>
                <a:latin typeface="Times New Roman" panose="02020603050405020304" pitchFamily="18" charset="0"/>
                <a:ea typeface="楷体_GB2312" pitchFamily="49" charset="-122"/>
              </a:rPr>
              <a:t>BJT</a:t>
            </a:r>
            <a:r>
              <a:rPr kumimoji="1" lang="zh-CN" altLang="en-US" sz="2200" b="1">
                <a:solidFill>
                  <a:srgbClr val="000000"/>
                </a:solidFill>
                <a:latin typeface="Times New Roman" panose="02020603050405020304" pitchFamily="18" charset="0"/>
                <a:ea typeface="楷体_GB2312" pitchFamily="49" charset="-122"/>
              </a:rPr>
              <a:t>的</a:t>
            </a:r>
            <a:r>
              <a:rPr kumimoji="1" lang="zh-CN" altLang="en-US" sz="2200" b="1" i="1">
                <a:solidFill>
                  <a:srgbClr val="000000"/>
                </a:solidFill>
                <a:latin typeface="Times New Roman" panose="02020603050405020304" pitchFamily="18" charset="0"/>
                <a:ea typeface="楷体_GB2312" pitchFamily="49" charset="-122"/>
                <a:sym typeface="Symbol" panose="05050102010706020507" pitchFamily="18" charset="2"/>
              </a:rPr>
              <a:t> </a:t>
            </a:r>
            <a:r>
              <a:rPr kumimoji="1" lang="zh-CN" altLang="en-US" sz="2200" b="1">
                <a:solidFill>
                  <a:srgbClr val="000000"/>
                </a:solidFill>
                <a:latin typeface="Times New Roman" panose="02020603050405020304" pitchFamily="18" charset="0"/>
                <a:ea typeface="楷体_GB2312" pitchFamily="49" charset="-122"/>
              </a:rPr>
              <a:t>或</a:t>
            </a:r>
            <a:r>
              <a:rPr kumimoji="1" lang="zh-CN" altLang="en-US" sz="2200" b="1" i="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zh-CN" altLang="en-US" sz="2200" b="1">
                <a:solidFill>
                  <a:srgbClr val="000000"/>
                </a:solidFill>
                <a:latin typeface="Times New Roman" panose="02020603050405020304" pitchFamily="18" charset="0"/>
                <a:ea typeface="楷体_GB2312" pitchFamily="49" charset="-122"/>
              </a:rPr>
              <a:t>具有类似的性质，即它们主要取决于管子的固有参数（如，尺寸、参杂浓度、载流子迁移率等），而与它们所在的电路无关。</a:t>
            </a:r>
          </a:p>
        </p:txBody>
      </p:sp>
    </p:spTree>
    <p:extLst>
      <p:ext uri="{BB962C8B-B14F-4D97-AF65-F5344CB8AC3E}">
        <p14:creationId xmlns:p14="http://schemas.microsoft.com/office/powerpoint/2010/main" val="36647275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Right)">
                                      <p:cBhvr>
                                        <p:cTn id="7" dur="500"/>
                                        <p:tgtEl>
                                          <p:spTgt spid="4">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Right)">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标题 1"/>
          <p:cNvSpPr>
            <a:spLocks noGrp="1"/>
          </p:cNvSpPr>
          <p:nvPr>
            <p:ph type="title"/>
          </p:nvPr>
        </p:nvSpPr>
        <p:spPr>
          <a:xfrm>
            <a:off x="701675" y="71438"/>
            <a:ext cx="7888288" cy="646112"/>
          </a:xfrm>
        </p:spPr>
        <p:txBody>
          <a:bodyPr/>
          <a:lstStyle/>
          <a:p>
            <a:r>
              <a:rPr lang="en-US" altLang="zh-CN"/>
              <a:t>5.6.2  FET</a:t>
            </a:r>
            <a:r>
              <a:rPr lang="zh-CN" altLang="en-US"/>
              <a:t>和</a:t>
            </a:r>
            <a:r>
              <a:rPr lang="en-US" altLang="zh-CN"/>
              <a:t>BJT</a:t>
            </a:r>
            <a:r>
              <a:rPr lang="zh-CN" altLang="en-US"/>
              <a:t>放大电路性能的比较</a:t>
            </a:r>
          </a:p>
        </p:txBody>
      </p:sp>
      <p:pic>
        <p:nvPicPr>
          <p:cNvPr id="96259" name="Picture 44" descr="未命名-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363" y="623888"/>
            <a:ext cx="8694737" cy="579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59366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标题 1"/>
          <p:cNvSpPr>
            <a:spLocks noGrp="1"/>
          </p:cNvSpPr>
          <p:nvPr>
            <p:ph type="title"/>
          </p:nvPr>
        </p:nvSpPr>
        <p:spPr>
          <a:xfrm>
            <a:off x="701675" y="71438"/>
            <a:ext cx="7888288" cy="646112"/>
          </a:xfrm>
        </p:spPr>
        <p:txBody>
          <a:bodyPr/>
          <a:lstStyle/>
          <a:p>
            <a:r>
              <a:rPr lang="en-US" altLang="zh-CN"/>
              <a:t>2.  </a:t>
            </a:r>
            <a:r>
              <a:rPr lang="zh-CN" altLang="en-US"/>
              <a:t>使用注意事项</a:t>
            </a:r>
          </a:p>
        </p:txBody>
      </p:sp>
      <p:sp>
        <p:nvSpPr>
          <p:cNvPr id="4" name="Text Box 20" descr="羊皮纸"/>
          <p:cNvSpPr txBox="1">
            <a:spLocks noChangeArrowheads="1"/>
          </p:cNvSpPr>
          <p:nvPr/>
        </p:nvSpPr>
        <p:spPr bwMode="auto">
          <a:xfrm>
            <a:off x="576263" y="728663"/>
            <a:ext cx="8064500" cy="5268912"/>
          </a:xfrm>
          <a:prstGeom prst="rect">
            <a:avLst/>
          </a:prstGeom>
          <a:noFill/>
          <a:ln>
            <a:noFill/>
          </a:ln>
          <a:effectLst/>
          <a:extLst>
            <a:ext uri="{909E8E84-426E-40DD-AFC4-6F175D3DCCD1}">
              <a14:hiddenFill xmlns:a14="http://schemas.microsoft.com/office/drawing/2010/main">
                <a:blipFill dpi="0" rotWithShape="0">
                  <a:blip r:embed="rId2"/>
                  <a:srcRect/>
                  <a:tile tx="0" ty="0" sx="100000" sy="100000" flip="none" algn="tl"/>
                </a:blip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5000"/>
              </a:lnSpc>
              <a:spcBef>
                <a:spcPct val="30000"/>
              </a:spcBef>
            </a:pPr>
            <a:r>
              <a:rPr kumimoji="1" lang="zh-CN" altLang="en-US"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Times New Roman" panose="02020603050405020304" pitchFamily="18" charset="0"/>
                <a:ea typeface="楷体_GB2312" pitchFamily="49" charset="-122"/>
              </a:rPr>
              <a:t>1</a:t>
            </a:r>
            <a:r>
              <a:rPr kumimoji="1" lang="zh-CN" altLang="en-US" sz="2200" b="1">
                <a:solidFill>
                  <a:srgbClr val="000000"/>
                </a:solidFill>
                <a:latin typeface="Times New Roman" panose="02020603050405020304" pitchFamily="18" charset="0"/>
                <a:ea typeface="楷体_GB2312" pitchFamily="49" charset="-122"/>
              </a:rPr>
              <a:t>）在</a:t>
            </a:r>
            <a:r>
              <a:rPr kumimoji="1" lang="en-US" altLang="zh-CN" sz="2200" b="1">
                <a:solidFill>
                  <a:srgbClr val="000000"/>
                </a:solidFill>
                <a:latin typeface="Times New Roman" panose="02020603050405020304" pitchFamily="18" charset="0"/>
                <a:ea typeface="楷体_GB2312" pitchFamily="49" charset="-122"/>
              </a:rPr>
              <a:t>MOS</a:t>
            </a:r>
            <a:r>
              <a:rPr kumimoji="1" lang="zh-CN" altLang="en-US" sz="2200" b="1">
                <a:solidFill>
                  <a:srgbClr val="000000"/>
                </a:solidFill>
                <a:latin typeface="Times New Roman" panose="02020603050405020304" pitchFamily="18" charset="0"/>
                <a:ea typeface="楷体_GB2312" pitchFamily="49" charset="-122"/>
              </a:rPr>
              <a:t>管中，有的产品将衬底引出（这种管子有四个管脚），使用者可视需要进行连接。一般</a:t>
            </a:r>
            <a:r>
              <a:rPr kumimoji="1" lang="en-US" altLang="zh-CN" sz="2200" b="1">
                <a:solidFill>
                  <a:srgbClr val="000000"/>
                </a:solidFill>
                <a:latin typeface="Times New Roman" panose="02020603050405020304" pitchFamily="18" charset="0"/>
                <a:ea typeface="楷体_GB2312" pitchFamily="49" charset="-122"/>
              </a:rPr>
              <a:t>P</a:t>
            </a:r>
            <a:r>
              <a:rPr kumimoji="1" lang="zh-CN" altLang="en-US" sz="2200" b="1">
                <a:solidFill>
                  <a:srgbClr val="000000"/>
                </a:solidFill>
                <a:latin typeface="Times New Roman" panose="02020603050405020304" pitchFamily="18" charset="0"/>
                <a:ea typeface="楷体_GB2312" pitchFamily="49" charset="-122"/>
              </a:rPr>
              <a:t>衬底接低电位，</a:t>
            </a:r>
            <a:r>
              <a:rPr kumimoji="1" lang="en-US" altLang="zh-CN" sz="2200" b="1">
                <a:solidFill>
                  <a:srgbClr val="000000"/>
                </a:solidFill>
                <a:latin typeface="Times New Roman" panose="02020603050405020304" pitchFamily="18" charset="0"/>
                <a:ea typeface="楷体_GB2312" pitchFamily="49" charset="-122"/>
              </a:rPr>
              <a:t>N</a:t>
            </a:r>
            <a:r>
              <a:rPr kumimoji="1" lang="zh-CN" altLang="en-US" sz="2200" b="1">
                <a:solidFill>
                  <a:srgbClr val="000000"/>
                </a:solidFill>
                <a:latin typeface="Times New Roman" panose="02020603050405020304" pitchFamily="18" charset="0"/>
                <a:ea typeface="楷体_GB2312" pitchFamily="49" charset="-122"/>
              </a:rPr>
              <a:t>衬底接高电位。也可将源极与衬底连在一起。</a:t>
            </a:r>
          </a:p>
          <a:p>
            <a:pPr>
              <a:lnSpc>
                <a:spcPct val="135000"/>
              </a:lnSpc>
              <a:spcBef>
                <a:spcPct val="30000"/>
              </a:spcBef>
            </a:pPr>
            <a:r>
              <a:rPr kumimoji="1" lang="zh-CN" altLang="en-US"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Times New Roman" panose="02020603050405020304" pitchFamily="18" charset="0"/>
                <a:ea typeface="楷体_GB2312" pitchFamily="49" charset="-122"/>
              </a:rPr>
              <a:t>2</a:t>
            </a:r>
            <a:r>
              <a:rPr kumimoji="1" lang="zh-CN" altLang="en-US"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Times New Roman" panose="02020603050405020304" pitchFamily="18" charset="0"/>
                <a:ea typeface="楷体_GB2312" pitchFamily="49" charset="-122"/>
              </a:rPr>
              <a:t>FET</a:t>
            </a:r>
            <a:r>
              <a:rPr kumimoji="1" lang="zh-CN" altLang="en-US" sz="2200" b="1">
                <a:solidFill>
                  <a:srgbClr val="000000"/>
                </a:solidFill>
                <a:latin typeface="Times New Roman" panose="02020603050405020304" pitchFamily="18" charset="0"/>
                <a:ea typeface="楷体_GB2312" pitchFamily="49" charset="-122"/>
              </a:rPr>
              <a:t>（包括结型和</a:t>
            </a:r>
            <a:r>
              <a:rPr kumimoji="1" lang="en-US" altLang="zh-CN" sz="2200" b="1">
                <a:solidFill>
                  <a:srgbClr val="000000"/>
                </a:solidFill>
                <a:latin typeface="Times New Roman" panose="02020603050405020304" pitchFamily="18" charset="0"/>
                <a:ea typeface="楷体_GB2312" pitchFamily="49" charset="-122"/>
              </a:rPr>
              <a:t>MOS</a:t>
            </a:r>
            <a:r>
              <a:rPr kumimoji="1" lang="zh-CN" altLang="en-US" sz="2200" b="1">
                <a:solidFill>
                  <a:srgbClr val="000000"/>
                </a:solidFill>
                <a:latin typeface="Times New Roman" panose="02020603050405020304" pitchFamily="18" charset="0"/>
                <a:ea typeface="楷体_GB2312" pitchFamily="49" charset="-122"/>
              </a:rPr>
              <a:t>型）的漏极和源极通常可以互换。但有些产品出厂时已将源极与衬底连在一起，这时源极与漏极就不能互换了。</a:t>
            </a:r>
          </a:p>
          <a:p>
            <a:pPr>
              <a:lnSpc>
                <a:spcPct val="135000"/>
              </a:lnSpc>
              <a:spcBef>
                <a:spcPct val="30000"/>
              </a:spcBef>
            </a:pPr>
            <a:r>
              <a:rPr kumimoji="1" lang="zh-CN" altLang="en-US"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Times New Roman" panose="02020603050405020304" pitchFamily="18" charset="0"/>
                <a:ea typeface="楷体_GB2312" pitchFamily="49" charset="-122"/>
              </a:rPr>
              <a:t>3</a:t>
            </a:r>
            <a:r>
              <a:rPr kumimoji="1" lang="zh-CN" altLang="en-US"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Times New Roman" panose="02020603050405020304" pitchFamily="18" charset="0"/>
                <a:ea typeface="楷体_GB2312" pitchFamily="49" charset="-122"/>
              </a:rPr>
              <a:t>JFET</a:t>
            </a:r>
            <a:r>
              <a:rPr kumimoji="1" lang="zh-CN" altLang="en-US" sz="2200" b="1">
                <a:solidFill>
                  <a:srgbClr val="000000"/>
                </a:solidFill>
                <a:latin typeface="Times New Roman" panose="02020603050405020304" pitchFamily="18" charset="0"/>
                <a:ea typeface="楷体_GB2312" pitchFamily="49" charset="-122"/>
              </a:rPr>
              <a:t>的栅源电压不能接反，但可以在开路状态下保存。早期的</a:t>
            </a:r>
            <a:r>
              <a:rPr kumimoji="1" lang="en-US" altLang="zh-CN" sz="2200" b="1">
                <a:solidFill>
                  <a:srgbClr val="000000"/>
                </a:solidFill>
                <a:latin typeface="Times New Roman" panose="02020603050405020304" pitchFamily="18" charset="0"/>
                <a:ea typeface="楷体_GB2312" pitchFamily="49" charset="-122"/>
              </a:rPr>
              <a:t>MOSFET</a:t>
            </a:r>
            <a:r>
              <a:rPr kumimoji="1" lang="zh-CN" altLang="en-US" sz="2200" b="1">
                <a:solidFill>
                  <a:srgbClr val="000000"/>
                </a:solidFill>
                <a:latin typeface="Times New Roman" panose="02020603050405020304" pitchFamily="18" charset="0"/>
                <a:ea typeface="楷体_GB2312" pitchFamily="49" charset="-122"/>
              </a:rPr>
              <a:t>栅极无电荷释放通路，很容易累积感应电荷而产生高压，导致极薄的绝缘层击穿损坏管子。现在的</a:t>
            </a:r>
            <a:r>
              <a:rPr kumimoji="1" lang="en-US" altLang="zh-CN" sz="2200" b="1">
                <a:solidFill>
                  <a:srgbClr val="000000"/>
                </a:solidFill>
                <a:latin typeface="Times New Roman" panose="02020603050405020304" pitchFamily="18" charset="0"/>
                <a:ea typeface="楷体_GB2312" pitchFamily="49" charset="-122"/>
              </a:rPr>
              <a:t>MOSFET</a:t>
            </a:r>
            <a:r>
              <a:rPr kumimoji="1" lang="zh-CN" altLang="en-US" sz="2200" b="1">
                <a:solidFill>
                  <a:srgbClr val="000000"/>
                </a:solidFill>
                <a:latin typeface="Times New Roman" panose="02020603050405020304" pitchFamily="18" charset="0"/>
                <a:ea typeface="楷体_GB2312" pitchFamily="49" charset="-122"/>
              </a:rPr>
              <a:t>产品已采取了措施（栅</a:t>
            </a:r>
            <a:r>
              <a:rPr kumimoji="1" lang="en-US" altLang="zh-CN" sz="2200" b="1">
                <a:solidFill>
                  <a:srgbClr val="000000"/>
                </a:solidFill>
                <a:latin typeface="Times New Roman" panose="02020603050405020304" pitchFamily="18" charset="0"/>
                <a:ea typeface="楷体_GB2312" pitchFamily="49" charset="-122"/>
              </a:rPr>
              <a:t>-</a:t>
            </a:r>
            <a:r>
              <a:rPr kumimoji="1" lang="zh-CN" altLang="en-US" sz="2200" b="1">
                <a:solidFill>
                  <a:srgbClr val="000000"/>
                </a:solidFill>
                <a:latin typeface="Times New Roman" panose="02020603050405020304" pitchFamily="18" charset="0"/>
                <a:ea typeface="楷体_GB2312" pitchFamily="49" charset="-122"/>
              </a:rPr>
              <a:t>源间连有两只背靠背的稳压二极管），不再出现早期的问题。</a:t>
            </a:r>
          </a:p>
        </p:txBody>
      </p:sp>
      <p:sp>
        <p:nvSpPr>
          <p:cNvPr id="5" name="Text Box 8"/>
          <p:cNvSpPr txBox="1">
            <a:spLocks noChangeArrowheads="1"/>
          </p:cNvSpPr>
          <p:nvPr/>
        </p:nvSpPr>
        <p:spPr bwMode="auto">
          <a:xfrm>
            <a:off x="5076825" y="6381750"/>
            <a:ext cx="7620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800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000" b="1">
                <a:solidFill>
                  <a:srgbClr val="FF0000"/>
                </a:solidFill>
                <a:latin typeface="Times New Roman" panose="02020603050405020304" pitchFamily="18" charset="0"/>
              </a:rPr>
              <a:t>end</a:t>
            </a:r>
          </a:p>
        </p:txBody>
      </p:sp>
    </p:spTree>
    <p:extLst>
      <p:ext uri="{BB962C8B-B14F-4D97-AF65-F5344CB8AC3E}">
        <p14:creationId xmlns:p14="http://schemas.microsoft.com/office/powerpoint/2010/main" val="15284199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Right)">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Right)">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Right)">
                                      <p:cBhvr>
                                        <p:cTn id="17" dur="500"/>
                                        <p:tgtEl>
                                          <p:spTgt spid="4">
                                            <p:txEl>
                                              <p:pRg st="2" end="2"/>
                                            </p:txEl>
                                          </p:spTgt>
                                        </p:tgtEl>
                                      </p:cBhvr>
                                    </p:animEffect>
                                  </p:childTnLst>
                                </p:cTn>
                              </p:par>
                            </p:childTnLst>
                          </p:cTn>
                        </p:par>
                        <p:par>
                          <p:cTn id="18" fill="hold" nodeType="afterGroup">
                            <p:stCondLst>
                              <p:cond delay="500"/>
                            </p:stCondLst>
                            <p:childTnLst>
                              <p:par>
                                <p:cTn id="19" presetID="2" presetClass="entr" presetSubtype="4" fill="hold" grpId="0" nodeType="afterEffect">
                                  <p:stCondLst>
                                    <p:cond delay="20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木活字">
  <a:themeElements>
    <a:clrScheme name="木活字">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木活字">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木活字">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TM03090434[[fn=木材纹理]]</Template>
  <TotalTime>702</TotalTime>
  <Words>6815</Words>
  <Application>Microsoft Office PowerPoint</Application>
  <PresentationFormat>全屏显示(4:3)</PresentationFormat>
  <Paragraphs>863</Paragraphs>
  <Slides>133</Slides>
  <Notes>0</Notes>
  <HiddenSlides>0</HiddenSlides>
  <MMClips>0</MMClips>
  <ScaleCrop>false</ScaleCrop>
  <HeadingPairs>
    <vt:vector size="8" baseType="variant">
      <vt:variant>
        <vt:lpstr>已用的字体</vt:lpstr>
      </vt:variant>
      <vt:variant>
        <vt:i4>15</vt:i4>
      </vt:variant>
      <vt:variant>
        <vt:lpstr>主题</vt:lpstr>
      </vt:variant>
      <vt:variant>
        <vt:i4>1</vt:i4>
      </vt:variant>
      <vt:variant>
        <vt:lpstr>嵌入 OLE 服务器</vt:lpstr>
      </vt:variant>
      <vt:variant>
        <vt:i4>6</vt:i4>
      </vt:variant>
      <vt:variant>
        <vt:lpstr>幻灯片标题</vt:lpstr>
      </vt:variant>
      <vt:variant>
        <vt:i4>133</vt:i4>
      </vt:variant>
    </vt:vector>
  </HeadingPairs>
  <TitlesOfParts>
    <vt:vector size="155" baseType="lpstr">
      <vt:lpstr>等线</vt:lpstr>
      <vt:lpstr>黑体</vt:lpstr>
      <vt:lpstr>楷体_GB2312</vt:lpstr>
      <vt:lpstr>宋体</vt:lpstr>
      <vt:lpstr>幼圆</vt:lpstr>
      <vt:lpstr>Arial</vt:lpstr>
      <vt:lpstr>Arial Narrow</vt:lpstr>
      <vt:lpstr>Book Antiqua</vt:lpstr>
      <vt:lpstr>Calibri</vt:lpstr>
      <vt:lpstr>Cambria Math</vt:lpstr>
      <vt:lpstr>Rockwell</vt:lpstr>
      <vt:lpstr>Rockwell Condensed</vt:lpstr>
      <vt:lpstr>Symbol</vt:lpstr>
      <vt:lpstr>Times New Roman</vt:lpstr>
      <vt:lpstr>Wingdings</vt:lpstr>
      <vt:lpstr>木活字</vt:lpstr>
      <vt:lpstr>公式</vt:lpstr>
      <vt:lpstr>图片</vt:lpstr>
      <vt:lpstr>Picture</vt:lpstr>
      <vt:lpstr>Equation</vt:lpstr>
      <vt:lpstr>Picture2</vt:lpstr>
      <vt:lpstr>Image</vt:lpstr>
      <vt:lpstr>电子电路基础</vt:lpstr>
      <vt:lpstr>PowerPoint 演示文稿</vt:lpstr>
      <vt:lpstr>PowerPoint 演示文稿</vt:lpstr>
      <vt:lpstr>5.1.2  放大状态下BJT的工作原理</vt:lpstr>
      <vt:lpstr>5.2  基本共射极放大电路</vt:lpstr>
      <vt:lpstr>5.2.1  基本共射极放大电路的组成</vt:lpstr>
      <vt:lpstr>5.2.2  基本共射极放大电路的工作原理</vt:lpstr>
      <vt:lpstr>5.2.2  基本共射极放大电路的工作原理</vt:lpstr>
      <vt:lpstr>PowerPoint 演示文稿</vt:lpstr>
      <vt:lpstr>PowerPoint 演示文稿</vt:lpstr>
      <vt:lpstr>4.2.1  基本共源极放大电路的组成</vt:lpstr>
      <vt:lpstr>4.2.1  基本共源极放大电路的组成</vt:lpstr>
      <vt:lpstr>4.2.2  基本共源放大电路的工作原理</vt:lpstr>
      <vt:lpstr>4.2.2  基本共源放大电路的工作原理</vt:lpstr>
      <vt:lpstr>4.2.2  基本共源放大电路的工作原理</vt:lpstr>
      <vt:lpstr>4.2.2  基本共源放大电路的工作原理</vt:lpstr>
      <vt:lpstr>4.2.2  基本共源放大电路的工作原理</vt:lpstr>
      <vt:lpstr>PowerPoint 演示文稿</vt:lpstr>
      <vt:lpstr>4.2.2  基本共源放大电路的工作原理</vt:lpstr>
      <vt:lpstr>4.2.2  基本共源放大电路的工作原理</vt:lpstr>
      <vt:lpstr>4.2.3  放大电路的习惯画法和主要分析法</vt:lpstr>
      <vt:lpstr>4.2.3  放大电路的习惯画法和主要分析法</vt:lpstr>
      <vt:lpstr>5.3  放大电路的分析方法</vt:lpstr>
      <vt:lpstr>5.3.1  BJT放大电路的图解分析法</vt:lpstr>
      <vt:lpstr>5.3.1  BJT放大电路的图解分析法</vt:lpstr>
      <vt:lpstr>5.3.1  BJT放大电路的图解分析法</vt:lpstr>
      <vt:lpstr>5.3.1  BJT放大电路的图解分析法</vt:lpstr>
      <vt:lpstr>5.3.1  BJT放大电路的图解分析法</vt:lpstr>
      <vt:lpstr>5.3.1  BJT放大电路的图解分析法</vt:lpstr>
      <vt:lpstr>5.3.1  BJT放大电路的图解分析法</vt:lpstr>
      <vt:lpstr>5.3.1  BJT放大电路的图解分析法</vt:lpstr>
      <vt:lpstr>5.3.1  BJT放大电路的图解分析法</vt:lpstr>
      <vt:lpstr>5.3.1  BJT放大电路的图解分析法</vt:lpstr>
      <vt:lpstr>5.3.1  BJT放大电路的图解分析法</vt:lpstr>
      <vt:lpstr>4.3.1  用图解方法确定静态工作点Q</vt:lpstr>
      <vt:lpstr>4.3.1  用图解方法确定静态工作点Q</vt:lpstr>
      <vt:lpstr>4.3.2  动态工作情况的图解分析</vt:lpstr>
      <vt:lpstr>4.3.2  动态工作情况的图解分析</vt:lpstr>
      <vt:lpstr>4.3.2  动态工作情况的图解分析</vt:lpstr>
      <vt:lpstr>4.3.2  动态工作情况的图解分析</vt:lpstr>
      <vt:lpstr>4.3.3  图解分析法的适用范围</vt:lpstr>
      <vt:lpstr>4.4  小信号模型分析法</vt:lpstr>
      <vt:lpstr>5.3.2  BJT放大电路的小信号模型分析法</vt:lpstr>
      <vt:lpstr>PowerPoint 演示文稿</vt:lpstr>
      <vt:lpstr>PowerPoint 演示文稿</vt:lpstr>
      <vt:lpstr>PowerPoint 演示文稿</vt:lpstr>
      <vt:lpstr>PowerPoint 演示文稿</vt:lpstr>
      <vt:lpstr>PowerPoint 演示文稿</vt:lpstr>
      <vt:lpstr>5.3.2  BJT放大电路的小信号模型分析法</vt:lpstr>
      <vt:lpstr>5.3.2  BJT放大电路的小信号模型分析法</vt:lpstr>
      <vt:lpstr>5.3.2  BJT放大电路的小信号模型分析法</vt:lpstr>
      <vt:lpstr>5.3.2  BJT放大电路的小信号模型分析法</vt:lpstr>
      <vt:lpstr>PowerPoint 演示文稿</vt:lpstr>
      <vt:lpstr>PowerPoint 演示文稿</vt:lpstr>
      <vt:lpstr>PowerPoint 演示文稿</vt:lpstr>
      <vt:lpstr>4.4.1  MOSFET的小信号模型</vt:lpstr>
      <vt:lpstr>4.4.1  MOSFET的小信号模型</vt:lpstr>
      <vt:lpstr>4.4.1  MOSFET的小信号模型</vt:lpstr>
      <vt:lpstr>4.4.1  MOSFET的小信号模型</vt:lpstr>
      <vt:lpstr>4.4.1  MOSFET的小信号模型</vt:lpstr>
      <vt:lpstr>4.4.1  MOSFET的小信号模型</vt:lpstr>
      <vt:lpstr>4.4.1  MOSFET的小信号模型</vt:lpstr>
      <vt:lpstr>4.4.1  MOSFET的小信号模型</vt:lpstr>
      <vt:lpstr>4.4.2  用小信号模型分析共源放大电路</vt:lpstr>
      <vt:lpstr>PowerPoint 演示文稿</vt:lpstr>
      <vt:lpstr>PowerPoint 演示文稿</vt:lpstr>
      <vt:lpstr>PowerPoint 演示文稿</vt:lpstr>
      <vt:lpstr>PowerPoint 演示文稿</vt:lpstr>
      <vt:lpstr>PowerPoint 演示文稿</vt:lpstr>
      <vt:lpstr>5.4  放大电路静态工作点的稳定问题</vt:lpstr>
      <vt:lpstr>5.4.1  温度对静态工作点的影响</vt:lpstr>
      <vt:lpstr>5.4.2  射极偏置电路</vt:lpstr>
      <vt:lpstr>5.4.2  射极偏置电路</vt:lpstr>
      <vt:lpstr>5.4.2  射极偏置电路</vt:lpstr>
      <vt:lpstr>5.4.2  射极偏置电路</vt:lpstr>
      <vt:lpstr>PowerPoint 演示文稿</vt:lpstr>
      <vt:lpstr>PowerPoint 演示文稿</vt:lpstr>
      <vt:lpstr>PowerPoint 演示文稿</vt:lpstr>
      <vt:lpstr>5.4.2  射极偏置电路</vt:lpstr>
      <vt:lpstr>5.4.2  射极偏置电路</vt:lpstr>
      <vt:lpstr>5.4.2  射极偏置电路</vt:lpstr>
      <vt:lpstr>5.4.2  射极偏置电路</vt:lpstr>
      <vt:lpstr>4.4.3  带源极电阻的共源极放大电路分析</vt:lpstr>
      <vt:lpstr>4.4.3  带源极电阻的共源极放大电路分析</vt:lpstr>
      <vt:lpstr>PowerPoint 演示文稿</vt:lpstr>
      <vt:lpstr>PowerPoint 演示文稿</vt:lpstr>
      <vt:lpstr>PowerPoint 演示文稿</vt:lpstr>
      <vt:lpstr>PowerPoint 演示文稿</vt:lpstr>
      <vt:lpstr>4.4.3  带源极电阻的共源极放大电路分析</vt:lpstr>
      <vt:lpstr>4.4.3  带源极电阻的共源极放大电路分析</vt:lpstr>
      <vt:lpstr>4.4.4  小信号模型分析法的适用范围</vt:lpstr>
      <vt:lpstr>5.5  共集电极放大电路和共基极放大电路</vt:lpstr>
      <vt:lpstr>PowerPoint 演示文稿</vt:lpstr>
      <vt:lpstr>5.5.1  共集电极放大电路</vt:lpstr>
      <vt:lpstr>5.5.1  共集电极放大电路</vt:lpstr>
      <vt:lpstr>5.5.1  共集电极放大电路</vt:lpstr>
      <vt:lpstr>5.5.1  共集电极放大电路</vt:lpstr>
      <vt:lpstr>5.5.1  共集电极放大电路</vt:lpstr>
      <vt:lpstr>5.5.1  共集电极放大电路</vt:lpstr>
      <vt:lpstr>4.5.1  共漏极（源极跟随器）放大电路</vt:lpstr>
      <vt:lpstr>4.5.1  共漏极（源极跟随器）放大电路</vt:lpstr>
      <vt:lpstr>4.5.1  共漏极（源极跟随器）放大电路</vt:lpstr>
      <vt:lpstr>4.5.1  共漏极（源极跟随器）放大电路</vt:lpstr>
      <vt:lpstr>5.5.2  共基极放大电路</vt:lpstr>
      <vt:lpstr>5.5.2  共基极放大电路</vt:lpstr>
      <vt:lpstr>5.5.2  共基极放大电路</vt:lpstr>
      <vt:lpstr>5.5.2  共基极放大电路</vt:lpstr>
      <vt:lpstr>4.5.2  共栅极放大电路</vt:lpstr>
      <vt:lpstr>4.5.2  共栅极放大电路</vt:lpstr>
      <vt:lpstr>4.5.2  共栅极放大电路</vt:lpstr>
      <vt:lpstr>4.5.3  MOSFET放大电路三种组态的总结和比较</vt:lpstr>
      <vt:lpstr>5.5.3  BJT放大电路三种组态的比较</vt:lpstr>
      <vt:lpstr>4.5.3  MOSFET放大电路三种组态的总结和比较</vt:lpstr>
      <vt:lpstr>5.5.3  BJT放大电路三种组态的比较</vt:lpstr>
      <vt:lpstr>4.6  漏极电阻的替换——集成电路单级MOSFET放大电路</vt:lpstr>
      <vt:lpstr>4.6.1  带增强型负载的NMOS放大电路</vt:lpstr>
      <vt:lpstr>4.6.1  带增强型负载的NMOS放大电路</vt:lpstr>
      <vt:lpstr>4.6.1  带增强型负载的NMOS放大电路</vt:lpstr>
      <vt:lpstr>4.6.1  带增强型负载的NMOS放大电路</vt:lpstr>
      <vt:lpstr>4.6.1  带增强型负载的NMOS放大电路</vt:lpstr>
      <vt:lpstr>4.6.2  带耗尽型负载的NMOS放大电路</vt:lpstr>
      <vt:lpstr>4.6.2  带耗尽型负载的NMOS放大电路</vt:lpstr>
      <vt:lpstr>4.6.3  带PMOS负载的NMOS放大电路(CMOS共源放大电路)</vt:lpstr>
      <vt:lpstr>4.6.3  带PMOS负载的NMOS放大电路(CMOS共源放大电路)</vt:lpstr>
      <vt:lpstr>4.10  各种FET的特性及使用注意事项</vt:lpstr>
      <vt:lpstr>1.  各种FET的特性比较</vt:lpstr>
      <vt:lpstr>PowerPoint 演示文稿</vt:lpstr>
      <vt:lpstr>5.6  FET和BJT及其基本放大电路性能的比较</vt:lpstr>
      <vt:lpstr>5.6.1  FET和BJT重要特性的比较</vt:lpstr>
      <vt:lpstr>5.6.1  FET和BJT重要特性的比较</vt:lpstr>
      <vt:lpstr>5.6.1  FET和BJT重要特性的比较</vt:lpstr>
      <vt:lpstr>5.6.2  FET和BJT放大电路性能的比较</vt:lpstr>
      <vt:lpstr>2.  使用注意事项</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电子电路基础</dc:title>
  <dc:creator>Jeng Shawn</dc:creator>
  <cp:lastModifiedBy>njucn</cp:lastModifiedBy>
  <cp:revision>38</cp:revision>
  <dcterms:created xsi:type="dcterms:W3CDTF">2024-06-19T12:38:22Z</dcterms:created>
  <dcterms:modified xsi:type="dcterms:W3CDTF">2024-12-13T09:13:19Z</dcterms:modified>
</cp:coreProperties>
</file>