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wmf" ContentType="image/x-wmf"/>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7"/>
  </p:notesMasterIdLst>
  <p:sldIdLst>
    <p:sldId id="256" r:id="rId3"/>
    <p:sldId id="306" r:id="rId4"/>
    <p:sldId id="287" r:id="rId5"/>
    <p:sldId id="359" r:id="rId6"/>
    <p:sldId id="360" r:id="rId7"/>
    <p:sldId id="361" r:id="rId8"/>
    <p:sldId id="362" r:id="rId9"/>
    <p:sldId id="363" r:id="rId10"/>
    <p:sldId id="364" r:id="rId11"/>
    <p:sldId id="365" r:id="rId12"/>
    <p:sldId id="366" r:id="rId13"/>
    <p:sldId id="367" r:id="rId14"/>
    <p:sldId id="368" r:id="rId15"/>
    <p:sldId id="369" r:id="rId16"/>
    <p:sldId id="370" r:id="rId17"/>
    <p:sldId id="371" r:id="rId18"/>
    <p:sldId id="372" r:id="rId19"/>
    <p:sldId id="373" r:id="rId20"/>
    <p:sldId id="374" r:id="rId21"/>
    <p:sldId id="375" r:id="rId22"/>
    <p:sldId id="376" r:id="rId23"/>
    <p:sldId id="377" r:id="rId24"/>
    <p:sldId id="378" r:id="rId25"/>
    <p:sldId id="379" r:id="rId26"/>
    <p:sldId id="380" r:id="rId27"/>
    <p:sldId id="381" r:id="rId28"/>
    <p:sldId id="382" r:id="rId29"/>
    <p:sldId id="383" r:id="rId30"/>
    <p:sldId id="384" r:id="rId31"/>
    <p:sldId id="385" r:id="rId32"/>
    <p:sldId id="386" r:id="rId33"/>
    <p:sldId id="387" r:id="rId34"/>
    <p:sldId id="388" r:id="rId35"/>
    <p:sldId id="389" r:id="rId36"/>
    <p:sldId id="390" r:id="rId37"/>
    <p:sldId id="391" r:id="rId38"/>
    <p:sldId id="392" r:id="rId39"/>
    <p:sldId id="393" r:id="rId40"/>
    <p:sldId id="394" r:id="rId41"/>
    <p:sldId id="395" r:id="rId42"/>
    <p:sldId id="396" r:id="rId43"/>
    <p:sldId id="397" r:id="rId44"/>
    <p:sldId id="398" r:id="rId45"/>
    <p:sldId id="399" r:id="rId46"/>
    <p:sldId id="400" r:id="rId47"/>
    <p:sldId id="401" r:id="rId48"/>
    <p:sldId id="402" r:id="rId49"/>
    <p:sldId id="403" r:id="rId50"/>
    <p:sldId id="404" r:id="rId51"/>
    <p:sldId id="405" r:id="rId52"/>
    <p:sldId id="406" r:id="rId53"/>
    <p:sldId id="407" r:id="rId54"/>
    <p:sldId id="408" r:id="rId55"/>
    <p:sldId id="409" r:id="rId56"/>
    <p:sldId id="410" r:id="rId57"/>
    <p:sldId id="411" r:id="rId58"/>
    <p:sldId id="412" r:id="rId59"/>
    <p:sldId id="413" r:id="rId60"/>
    <p:sldId id="414" r:id="rId61"/>
    <p:sldId id="415" r:id="rId62"/>
    <p:sldId id="416" r:id="rId63"/>
    <p:sldId id="417" r:id="rId64"/>
    <p:sldId id="418" r:id="rId65"/>
    <p:sldId id="419" r:id="rId66"/>
    <p:sldId id="420" r:id="rId67"/>
    <p:sldId id="421" r:id="rId68"/>
    <p:sldId id="422" r:id="rId69"/>
    <p:sldId id="423" r:id="rId70"/>
    <p:sldId id="424" r:id="rId71"/>
    <p:sldId id="425" r:id="rId72"/>
    <p:sldId id="426" r:id="rId73"/>
    <p:sldId id="427" r:id="rId74"/>
    <p:sldId id="428" r:id="rId75"/>
    <p:sldId id="429" r:id="rId76"/>
    <p:sldId id="430" r:id="rId77"/>
    <p:sldId id="432" r:id="rId78"/>
    <p:sldId id="433" r:id="rId79"/>
    <p:sldId id="435" r:id="rId80"/>
    <p:sldId id="436" r:id="rId81"/>
    <p:sldId id="437" r:id="rId82"/>
    <p:sldId id="438" r:id="rId83"/>
    <p:sldId id="439" r:id="rId84"/>
    <p:sldId id="440" r:id="rId85"/>
    <p:sldId id="441" r:id="rId86"/>
    <p:sldId id="442" r:id="rId87"/>
    <p:sldId id="443" r:id="rId88"/>
    <p:sldId id="444" r:id="rId89"/>
    <p:sldId id="445" r:id="rId90"/>
    <p:sldId id="446" r:id="rId91"/>
    <p:sldId id="447" r:id="rId92"/>
    <p:sldId id="448" r:id="rId93"/>
    <p:sldId id="449" r:id="rId94"/>
    <p:sldId id="450" r:id="rId95"/>
    <p:sldId id="451" r:id="rId96"/>
    <p:sldId id="454" r:id="rId97"/>
    <p:sldId id="455" r:id="rId98"/>
    <p:sldId id="458" r:id="rId99"/>
    <p:sldId id="459" r:id="rId100"/>
    <p:sldId id="460" r:id="rId101"/>
    <p:sldId id="461" r:id="rId102"/>
    <p:sldId id="462" r:id="rId103"/>
    <p:sldId id="463" r:id="rId104"/>
    <p:sldId id="464" r:id="rId105"/>
    <p:sldId id="465" r:id="rId106"/>
    <p:sldId id="466" r:id="rId108"/>
    <p:sldId id="467" r:id="rId109"/>
    <p:sldId id="468" r:id="rId110"/>
    <p:sldId id="469" r:id="rId111"/>
    <p:sldId id="470" r:id="rId112"/>
    <p:sldId id="471" r:id="rId113"/>
    <p:sldId id="472" r:id="rId114"/>
    <p:sldId id="473" r:id="rId115"/>
    <p:sldId id="474" r:id="rId116"/>
    <p:sldId id="475" r:id="rId117"/>
    <p:sldId id="476" r:id="rId118"/>
    <p:sldId id="477" r:id="rId119"/>
    <p:sldId id="478" r:id="rId120"/>
    <p:sldId id="479" r:id="rId121"/>
    <p:sldId id="480" r:id="rId122"/>
    <p:sldId id="481" r:id="rId123"/>
    <p:sldId id="482" r:id="rId124"/>
    <p:sldId id="483" r:id="rId125"/>
    <p:sldId id="484" r:id="rId126"/>
    <p:sldId id="485" r:id="rId127"/>
    <p:sldId id="486" r:id="rId128"/>
    <p:sldId id="487" r:id="rId129"/>
    <p:sldId id="489" r:id="rId130"/>
    <p:sldId id="490" r:id="rId131"/>
    <p:sldId id="491" r:id="rId132"/>
    <p:sldId id="492" r:id="rId133"/>
    <p:sldId id="493" r:id="rId134"/>
    <p:sldId id="488" r:id="rId135"/>
  </p:sldIdLst>
  <p:sldSz cx="9144000" cy="6858000" type="screen4x3"/>
  <p:notesSz cx="6858000" cy="9144000"/>
  <p:custDataLst>
    <p:tags r:id="rId13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4065" autoAdjust="0"/>
  </p:normalViewPr>
  <p:slideViewPr>
    <p:cSldViewPr snapToGrid="0">
      <p:cViewPr varScale="1">
        <p:scale>
          <a:sx n="95" d="100"/>
          <a:sy n="95" d="100"/>
        </p:scale>
        <p:origin x="121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7.xml"/><Relationship Id="rId98" Type="http://schemas.openxmlformats.org/officeDocument/2006/relationships/slide" Target="slides/slide96.xml"/><Relationship Id="rId97" Type="http://schemas.openxmlformats.org/officeDocument/2006/relationships/slide" Target="slides/slide95.xml"/><Relationship Id="rId96" Type="http://schemas.openxmlformats.org/officeDocument/2006/relationships/slide" Target="slides/slide94.xml"/><Relationship Id="rId95" Type="http://schemas.openxmlformats.org/officeDocument/2006/relationships/slide" Target="slides/slide93.xml"/><Relationship Id="rId94" Type="http://schemas.openxmlformats.org/officeDocument/2006/relationships/slide" Target="slides/slide92.xml"/><Relationship Id="rId93" Type="http://schemas.openxmlformats.org/officeDocument/2006/relationships/slide" Target="slides/slide91.xml"/><Relationship Id="rId92" Type="http://schemas.openxmlformats.org/officeDocument/2006/relationships/slide" Target="slides/slide90.xml"/><Relationship Id="rId91" Type="http://schemas.openxmlformats.org/officeDocument/2006/relationships/slide" Target="slides/slide89.xml"/><Relationship Id="rId90" Type="http://schemas.openxmlformats.org/officeDocument/2006/relationships/slide" Target="slides/slide88.xml"/><Relationship Id="rId9" Type="http://schemas.openxmlformats.org/officeDocument/2006/relationships/slide" Target="slides/slide7.xml"/><Relationship Id="rId89" Type="http://schemas.openxmlformats.org/officeDocument/2006/relationships/slide" Target="slides/slide87.xml"/><Relationship Id="rId88" Type="http://schemas.openxmlformats.org/officeDocument/2006/relationships/slide" Target="slides/slide86.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9" Type="http://schemas.openxmlformats.org/officeDocument/2006/relationships/tags" Target="tags/tag1.xml"/><Relationship Id="rId138" Type="http://schemas.openxmlformats.org/officeDocument/2006/relationships/tableStyles" Target="tableStyles.xml"/><Relationship Id="rId137" Type="http://schemas.openxmlformats.org/officeDocument/2006/relationships/viewProps" Target="viewProps.xml"/><Relationship Id="rId136" Type="http://schemas.openxmlformats.org/officeDocument/2006/relationships/presProps" Target="presProps.xml"/><Relationship Id="rId135" Type="http://schemas.openxmlformats.org/officeDocument/2006/relationships/slide" Target="slides/slide132.xml"/><Relationship Id="rId134" Type="http://schemas.openxmlformats.org/officeDocument/2006/relationships/slide" Target="slides/slide131.xml"/><Relationship Id="rId133" Type="http://schemas.openxmlformats.org/officeDocument/2006/relationships/slide" Target="slides/slide130.xml"/><Relationship Id="rId132" Type="http://schemas.openxmlformats.org/officeDocument/2006/relationships/slide" Target="slides/slide129.xml"/><Relationship Id="rId131" Type="http://schemas.openxmlformats.org/officeDocument/2006/relationships/slide" Target="slides/slide128.xml"/><Relationship Id="rId130" Type="http://schemas.openxmlformats.org/officeDocument/2006/relationships/slide" Target="slides/slide127.xml"/><Relationship Id="rId13" Type="http://schemas.openxmlformats.org/officeDocument/2006/relationships/slide" Target="slides/slide11.xml"/><Relationship Id="rId129" Type="http://schemas.openxmlformats.org/officeDocument/2006/relationships/slide" Target="slides/slide126.xml"/><Relationship Id="rId128" Type="http://schemas.openxmlformats.org/officeDocument/2006/relationships/slide" Target="slides/slide125.xml"/><Relationship Id="rId127" Type="http://schemas.openxmlformats.org/officeDocument/2006/relationships/slide" Target="slides/slide124.xml"/><Relationship Id="rId126" Type="http://schemas.openxmlformats.org/officeDocument/2006/relationships/slide" Target="slides/slide123.xml"/><Relationship Id="rId125" Type="http://schemas.openxmlformats.org/officeDocument/2006/relationships/slide" Target="slides/slide122.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10.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9.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notesMaster" Target="notesMasters/notesMaster1.xml"/><Relationship Id="rId106" Type="http://schemas.openxmlformats.org/officeDocument/2006/relationships/slide" Target="slides/slide104.xml"/><Relationship Id="rId105" Type="http://schemas.openxmlformats.org/officeDocument/2006/relationships/slide" Target="slides/slide103.xml"/><Relationship Id="rId104" Type="http://schemas.openxmlformats.org/officeDocument/2006/relationships/slide" Target="slides/slide102.xml"/><Relationship Id="rId103" Type="http://schemas.openxmlformats.org/officeDocument/2006/relationships/slide" Target="slides/slide101.xml"/><Relationship Id="rId102" Type="http://schemas.openxmlformats.org/officeDocument/2006/relationships/slide" Target="slides/slide100.xml"/><Relationship Id="rId101" Type="http://schemas.openxmlformats.org/officeDocument/2006/relationships/slide" Target="slides/slide99.xml"/><Relationship Id="rId100" Type="http://schemas.openxmlformats.org/officeDocument/2006/relationships/slide" Target="slides/slide98.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7.wmf"/><Relationship Id="rId1"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4" Type="http://schemas.openxmlformats.org/officeDocument/2006/relationships/image" Target="../media/image23.wmf"/><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4" Type="http://schemas.openxmlformats.org/officeDocument/2006/relationships/image" Target="../media/image25.wmf"/><Relationship Id="rId3" Type="http://schemas.openxmlformats.org/officeDocument/2006/relationships/image" Target="../media/image22.wmf"/><Relationship Id="rId2" Type="http://schemas.openxmlformats.org/officeDocument/2006/relationships/image" Target="../media/image24.wmf"/><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7.wmf"/><Relationship Id="rId1" Type="http://schemas.openxmlformats.org/officeDocument/2006/relationships/image" Target="../media/image26.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emf"/></Relationships>
</file>

<file path=ppt/drawings/_rels/vmlDrawing10.vml.rels><?xml version="1.0" encoding="UTF-8" standalone="yes"?>
<Relationships xmlns="http://schemas.openxmlformats.org/package/2006/relationships"><Relationship Id="rId6" Type="http://schemas.openxmlformats.org/officeDocument/2006/relationships/image" Target="../media/image31.emf"/><Relationship Id="rId5" Type="http://schemas.openxmlformats.org/officeDocument/2006/relationships/image" Target="../media/image32.wmf"/><Relationship Id="rId4" Type="http://schemas.openxmlformats.org/officeDocument/2006/relationships/image" Target="../media/image36.wmf"/><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s>
</file>

<file path=ppt/drawings/_rels/vmlDrawing11.vml.rels><?xml version="1.0" encoding="UTF-8" standalone="yes"?>
<Relationships xmlns="http://schemas.openxmlformats.org/package/2006/relationships"><Relationship Id="rId5" Type="http://schemas.openxmlformats.org/officeDocument/2006/relationships/image" Target="../media/image31.emf"/><Relationship Id="rId4" Type="http://schemas.openxmlformats.org/officeDocument/2006/relationships/image" Target="../media/image40.wmf"/><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s>
</file>

<file path=ppt/drawings/_rels/vmlDrawing12.vml.rels><?xml version="1.0" encoding="UTF-8" standalone="yes"?>
<Relationships xmlns="http://schemas.openxmlformats.org/package/2006/relationships"><Relationship Id="rId5" Type="http://schemas.openxmlformats.org/officeDocument/2006/relationships/image" Target="../media/image31.emf"/><Relationship Id="rId4" Type="http://schemas.openxmlformats.org/officeDocument/2006/relationships/image" Target="../media/image44.wmf"/><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s>
</file>

<file path=ppt/drawings/_rels/vmlDrawing13.vml.rels><?xml version="1.0" encoding="UTF-8" standalone="yes"?>
<Relationships xmlns="http://schemas.openxmlformats.org/package/2006/relationships"><Relationship Id="rId4" Type="http://schemas.openxmlformats.org/officeDocument/2006/relationships/image" Target="../media/image31.emf"/><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e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image" Target="../media/image48.wmf"/></Relationships>
</file>

<file path=ppt/drawings/_rels/vmlDrawing15.vml.rels><?xml version="1.0" encoding="UTF-8" standalone="yes"?>
<Relationships xmlns="http://schemas.openxmlformats.org/package/2006/relationships"><Relationship Id="rId4" Type="http://schemas.openxmlformats.org/officeDocument/2006/relationships/image" Target="../media/image53.wmf"/><Relationship Id="rId3" Type="http://schemas.openxmlformats.org/officeDocument/2006/relationships/image" Target="../media/image52.wmf"/><Relationship Id="rId2" Type="http://schemas.openxmlformats.org/officeDocument/2006/relationships/image" Target="../media/image51.emf"/><Relationship Id="rId1" Type="http://schemas.openxmlformats.org/officeDocument/2006/relationships/image" Target="../media/image50.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61.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33.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image" Target="../media/image63.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65.emf"/></Relationships>
</file>

<file path=ppt/drawings/_rels/vmlDrawing24.vml.rels><?xml version="1.0" encoding="UTF-8" standalone="yes"?>
<Relationships xmlns="http://schemas.openxmlformats.org/package/2006/relationships"><Relationship Id="rId4" Type="http://schemas.openxmlformats.org/officeDocument/2006/relationships/image" Target="../media/image69.wmf"/><Relationship Id="rId3" Type="http://schemas.openxmlformats.org/officeDocument/2006/relationships/image" Target="../media/image68.wmf"/><Relationship Id="rId2" Type="http://schemas.openxmlformats.org/officeDocument/2006/relationships/image" Target="../media/image67.wmf"/><Relationship Id="rId1" Type="http://schemas.openxmlformats.org/officeDocument/2006/relationships/image" Target="../media/image66.wmf"/></Relationships>
</file>

<file path=ppt/drawings/_rels/vmlDrawing25.vml.rels><?xml version="1.0" encoding="UTF-8" standalone="yes"?>
<Relationships xmlns="http://schemas.openxmlformats.org/package/2006/relationships"><Relationship Id="rId9" Type="http://schemas.openxmlformats.org/officeDocument/2006/relationships/image" Target="../media/image78.wmf"/><Relationship Id="rId8" Type="http://schemas.openxmlformats.org/officeDocument/2006/relationships/image" Target="../media/image77.wmf"/><Relationship Id="rId7" Type="http://schemas.openxmlformats.org/officeDocument/2006/relationships/image" Target="../media/image76.wmf"/><Relationship Id="rId6" Type="http://schemas.openxmlformats.org/officeDocument/2006/relationships/image" Target="../media/image75.wmf"/><Relationship Id="rId5" Type="http://schemas.openxmlformats.org/officeDocument/2006/relationships/image" Target="../media/image74.wmf"/><Relationship Id="rId4" Type="http://schemas.openxmlformats.org/officeDocument/2006/relationships/image" Target="../media/image73.wmf"/><Relationship Id="rId3" Type="http://schemas.openxmlformats.org/officeDocument/2006/relationships/image" Target="../media/image72.wmf"/><Relationship Id="rId2" Type="http://schemas.openxmlformats.org/officeDocument/2006/relationships/image" Target="../media/image71.wmf"/><Relationship Id="rId1" Type="http://schemas.openxmlformats.org/officeDocument/2006/relationships/image" Target="../media/image70.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79.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80.emf"/></Relationships>
</file>

<file path=ppt/drawings/_rels/vmlDrawing28.vml.rels><?xml version="1.0" encoding="UTF-8" standalone="yes"?>
<Relationships xmlns="http://schemas.openxmlformats.org/package/2006/relationships"><Relationship Id="rId3" Type="http://schemas.openxmlformats.org/officeDocument/2006/relationships/image" Target="../media/image81.wmf"/><Relationship Id="rId2" Type="http://schemas.openxmlformats.org/officeDocument/2006/relationships/image" Target="../media/image41.wmf"/><Relationship Id="rId1" Type="http://schemas.openxmlformats.org/officeDocument/2006/relationships/image" Target="../media/image80.emf"/></Relationships>
</file>

<file path=ppt/drawings/_rels/vmlDrawing29.vml.rels><?xml version="1.0" encoding="UTF-8" standalone="yes"?>
<Relationships xmlns="http://schemas.openxmlformats.org/package/2006/relationships"><Relationship Id="rId2" Type="http://schemas.openxmlformats.org/officeDocument/2006/relationships/image" Target="../media/image80.emf"/><Relationship Id="rId1" Type="http://schemas.openxmlformats.org/officeDocument/2006/relationships/image" Target="../media/image82.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image" Target="../media/image80.e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image" Target="../media/image84.wmf"/><Relationship Id="rId1" Type="http://schemas.openxmlformats.org/officeDocument/2006/relationships/image" Target="../media/image82.emf"/></Relationships>
</file>

<file path=ppt/drawings/_rels/vmlDrawing33.vml.rels><?xml version="1.0" encoding="UTF-8" standalone="yes"?>
<Relationships xmlns="http://schemas.openxmlformats.org/package/2006/relationships"><Relationship Id="rId2" Type="http://schemas.openxmlformats.org/officeDocument/2006/relationships/image" Target="../media/image84.wmf"/><Relationship Id="rId1" Type="http://schemas.openxmlformats.org/officeDocument/2006/relationships/image" Target="../media/image82.emf"/></Relationships>
</file>

<file path=ppt/drawings/_rels/vmlDrawing34.vml.rels><?xml version="1.0" encoding="UTF-8" standalone="yes"?>
<Relationships xmlns="http://schemas.openxmlformats.org/package/2006/relationships"><Relationship Id="rId2" Type="http://schemas.openxmlformats.org/officeDocument/2006/relationships/image" Target="../media/image84.wmf"/><Relationship Id="rId1" Type="http://schemas.openxmlformats.org/officeDocument/2006/relationships/image" Target="../media/image31.e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87.wmf"/><Relationship Id="rId2" Type="http://schemas.openxmlformats.org/officeDocument/2006/relationships/image" Target="../media/image80.emf"/><Relationship Id="rId1" Type="http://schemas.openxmlformats.org/officeDocument/2006/relationships/image" Target="../media/image86.emf"/></Relationships>
</file>

<file path=ppt/drawings/_rels/vmlDrawing36.v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image" Target="../media/image80.emf"/></Relationships>
</file>

<file path=ppt/drawings/_rels/vmlDrawing37.vml.rels><?xml version="1.0" encoding="UTF-8" standalone="yes"?>
<Relationships xmlns="http://schemas.openxmlformats.org/package/2006/relationships"><Relationship Id="rId4" Type="http://schemas.openxmlformats.org/officeDocument/2006/relationships/image" Target="../media/image92.emf"/><Relationship Id="rId3" Type="http://schemas.openxmlformats.org/officeDocument/2006/relationships/image" Target="../media/image91.emf"/><Relationship Id="rId2" Type="http://schemas.openxmlformats.org/officeDocument/2006/relationships/image" Target="../media/image90.emf"/><Relationship Id="rId1" Type="http://schemas.openxmlformats.org/officeDocument/2006/relationships/image" Target="../media/image89.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93.emf"/></Relationships>
</file>

<file path=ppt/drawings/_rels/vmlDrawing39.v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image" Target="../media/image95.emf"/></Relationships>
</file>

<file path=ppt/drawings/_rels/vmlDrawing40.v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image" Target="../media/image97.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97.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98.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99.emf"/></Relationships>
</file>

<file path=ppt/drawings/_rels/vmlDrawing44.vml.rels><?xml version="1.0" encoding="UTF-8" standalone="yes"?>
<Relationships xmlns="http://schemas.openxmlformats.org/package/2006/relationships"><Relationship Id="rId9" Type="http://schemas.openxmlformats.org/officeDocument/2006/relationships/image" Target="../media/image12.jpeg"/><Relationship Id="rId8" Type="http://schemas.openxmlformats.org/officeDocument/2006/relationships/image" Target="../media/image107.wmf"/><Relationship Id="rId7" Type="http://schemas.openxmlformats.org/officeDocument/2006/relationships/image" Target="../media/image106.wmf"/><Relationship Id="rId6" Type="http://schemas.openxmlformats.org/officeDocument/2006/relationships/image" Target="../media/image105.wmf"/><Relationship Id="rId5" Type="http://schemas.openxmlformats.org/officeDocument/2006/relationships/image" Target="../media/image104.wmf"/><Relationship Id="rId4" Type="http://schemas.openxmlformats.org/officeDocument/2006/relationships/image" Target="../media/image103.wmf"/><Relationship Id="rId3" Type="http://schemas.openxmlformats.org/officeDocument/2006/relationships/image" Target="../media/image102.wmf"/><Relationship Id="rId2" Type="http://schemas.openxmlformats.org/officeDocument/2006/relationships/image" Target="../media/image101.wmf"/><Relationship Id="rId13" Type="http://schemas.openxmlformats.org/officeDocument/2006/relationships/image" Target="../media/image111.wmf"/><Relationship Id="rId12" Type="http://schemas.openxmlformats.org/officeDocument/2006/relationships/image" Target="../media/image110.wmf"/><Relationship Id="rId11" Type="http://schemas.openxmlformats.org/officeDocument/2006/relationships/image" Target="../media/image109.wmf"/><Relationship Id="rId10" Type="http://schemas.openxmlformats.org/officeDocument/2006/relationships/image" Target="../media/image108.wmf"/><Relationship Id="rId1" Type="http://schemas.openxmlformats.org/officeDocument/2006/relationships/image" Target="../media/image100.emf"/></Relationships>
</file>

<file path=ppt/drawings/_rels/vmlDrawing45.vml.rels><?xml version="1.0" encoding="UTF-8" standalone="yes"?>
<Relationships xmlns="http://schemas.openxmlformats.org/package/2006/relationships"><Relationship Id="rId6" Type="http://schemas.openxmlformats.org/officeDocument/2006/relationships/image" Target="../media/image116.emf"/><Relationship Id="rId5" Type="http://schemas.openxmlformats.org/officeDocument/2006/relationships/image" Target="../media/image115.wmf"/><Relationship Id="rId4" Type="http://schemas.openxmlformats.org/officeDocument/2006/relationships/image" Target="../media/image114.wmf"/><Relationship Id="rId3" Type="http://schemas.openxmlformats.org/officeDocument/2006/relationships/image" Target="../media/image113.wmf"/><Relationship Id="rId2" Type="http://schemas.openxmlformats.org/officeDocument/2006/relationships/image" Target="../media/image112.wmf"/><Relationship Id="rId1" Type="http://schemas.openxmlformats.org/officeDocument/2006/relationships/image" Target="../media/image100.emf"/></Relationships>
</file>

<file path=ppt/drawings/_rels/vmlDrawing46.vml.rels><?xml version="1.0" encoding="UTF-8" standalone="yes"?>
<Relationships xmlns="http://schemas.openxmlformats.org/package/2006/relationships"><Relationship Id="rId4" Type="http://schemas.openxmlformats.org/officeDocument/2006/relationships/image" Target="../media/image119.wmf"/><Relationship Id="rId3" Type="http://schemas.openxmlformats.org/officeDocument/2006/relationships/image" Target="../media/image118.wmf"/><Relationship Id="rId2" Type="http://schemas.openxmlformats.org/officeDocument/2006/relationships/image" Target="../media/image100.emf"/><Relationship Id="rId1" Type="http://schemas.openxmlformats.org/officeDocument/2006/relationships/image" Target="../media/image117.e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122.wmf"/><Relationship Id="rId2" Type="http://schemas.openxmlformats.org/officeDocument/2006/relationships/image" Target="../media/image121.wmf"/><Relationship Id="rId1" Type="http://schemas.openxmlformats.org/officeDocument/2006/relationships/image" Target="../media/image120.e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124.wmf"/><Relationship Id="rId2" Type="http://schemas.openxmlformats.org/officeDocument/2006/relationships/image" Target="../media/image123.wmf"/><Relationship Id="rId1" Type="http://schemas.openxmlformats.org/officeDocument/2006/relationships/image" Target="../media/image118.wmf"/></Relationships>
</file>

<file path=ppt/drawings/_rels/vmlDrawing49.vml.rels><?xml version="1.0" encoding="UTF-8" standalone="yes"?>
<Relationships xmlns="http://schemas.openxmlformats.org/package/2006/relationships"><Relationship Id="rId4" Type="http://schemas.openxmlformats.org/officeDocument/2006/relationships/image" Target="../media/image126.wmf"/><Relationship Id="rId3" Type="http://schemas.openxmlformats.org/officeDocument/2006/relationships/image" Target="../media/image117.emf"/><Relationship Id="rId2" Type="http://schemas.openxmlformats.org/officeDocument/2006/relationships/image" Target="../media/image116.emf"/><Relationship Id="rId1" Type="http://schemas.openxmlformats.org/officeDocument/2006/relationships/image" Target="../media/image125.wmf"/></Relationships>
</file>

<file path=ppt/drawings/_rels/vmlDrawing50.vml.rels><?xml version="1.0" encoding="UTF-8" standalone="yes"?>
<Relationships xmlns="http://schemas.openxmlformats.org/package/2006/relationships"><Relationship Id="rId4" Type="http://schemas.openxmlformats.org/officeDocument/2006/relationships/image" Target="../media/image129.emf"/><Relationship Id="rId3" Type="http://schemas.openxmlformats.org/officeDocument/2006/relationships/image" Target="../media/image128.wmf"/><Relationship Id="rId2" Type="http://schemas.openxmlformats.org/officeDocument/2006/relationships/image" Target="../media/image117.emf"/><Relationship Id="rId1" Type="http://schemas.openxmlformats.org/officeDocument/2006/relationships/image" Target="../media/image127.wmf"/></Relationships>
</file>

<file path=ppt/drawings/_rels/vmlDrawing51.vml.rels><?xml version="1.0" encoding="UTF-8" standalone="yes"?>
<Relationships xmlns="http://schemas.openxmlformats.org/package/2006/relationships"><Relationship Id="rId6" Type="http://schemas.openxmlformats.org/officeDocument/2006/relationships/image" Target="../media/image135.wmf"/><Relationship Id="rId5" Type="http://schemas.openxmlformats.org/officeDocument/2006/relationships/image" Target="../media/image134.wmf"/><Relationship Id="rId4" Type="http://schemas.openxmlformats.org/officeDocument/2006/relationships/image" Target="../media/image133.emf"/><Relationship Id="rId3" Type="http://schemas.openxmlformats.org/officeDocument/2006/relationships/image" Target="../media/image132.emf"/><Relationship Id="rId2" Type="http://schemas.openxmlformats.org/officeDocument/2006/relationships/image" Target="../media/image131.wmf"/><Relationship Id="rId1" Type="http://schemas.openxmlformats.org/officeDocument/2006/relationships/image" Target="../media/image130.wmf"/></Relationships>
</file>

<file path=ppt/drawings/_rels/vmlDrawing52.vml.rels><?xml version="1.0" encoding="UTF-8" standalone="yes"?>
<Relationships xmlns="http://schemas.openxmlformats.org/package/2006/relationships"><Relationship Id="rId3" Type="http://schemas.openxmlformats.org/officeDocument/2006/relationships/image" Target="../media/image138.wmf"/><Relationship Id="rId2" Type="http://schemas.openxmlformats.org/officeDocument/2006/relationships/image" Target="../media/image137.wmf"/><Relationship Id="rId1" Type="http://schemas.openxmlformats.org/officeDocument/2006/relationships/image" Target="../media/image136.emf"/></Relationships>
</file>

<file path=ppt/drawings/_rels/vmlDrawing53.vml.rels><?xml version="1.0" encoding="UTF-8" standalone="yes"?>
<Relationships xmlns="http://schemas.openxmlformats.org/package/2006/relationships"><Relationship Id="rId4" Type="http://schemas.openxmlformats.org/officeDocument/2006/relationships/image" Target="../media/image139.emf"/><Relationship Id="rId3" Type="http://schemas.openxmlformats.org/officeDocument/2006/relationships/image" Target="../media/image138.wmf"/><Relationship Id="rId2" Type="http://schemas.openxmlformats.org/officeDocument/2006/relationships/image" Target="../media/image137.wmf"/><Relationship Id="rId1" Type="http://schemas.openxmlformats.org/officeDocument/2006/relationships/image" Target="../media/image136.emf"/></Relationships>
</file>

<file path=ppt/drawings/_rels/vmlDrawing54.vml.rels><?xml version="1.0" encoding="UTF-8" standalone="yes"?>
<Relationships xmlns="http://schemas.openxmlformats.org/package/2006/relationships"><Relationship Id="rId7" Type="http://schemas.openxmlformats.org/officeDocument/2006/relationships/image" Target="../media/image138.wmf"/><Relationship Id="rId6" Type="http://schemas.openxmlformats.org/officeDocument/2006/relationships/image" Target="../media/image137.wmf"/><Relationship Id="rId5" Type="http://schemas.openxmlformats.org/officeDocument/2006/relationships/image" Target="../media/image143.wmf"/><Relationship Id="rId4" Type="http://schemas.openxmlformats.org/officeDocument/2006/relationships/image" Target="../media/image142.wmf"/><Relationship Id="rId3" Type="http://schemas.openxmlformats.org/officeDocument/2006/relationships/image" Target="../media/image141.wmf"/><Relationship Id="rId2" Type="http://schemas.openxmlformats.org/officeDocument/2006/relationships/image" Target="../media/image140.wmf"/><Relationship Id="rId1" Type="http://schemas.openxmlformats.org/officeDocument/2006/relationships/image" Target="../media/image139.emf"/></Relationships>
</file>

<file path=ppt/drawings/_rels/vmlDrawing55.vml.rels><?xml version="1.0" encoding="UTF-8" standalone="yes"?>
<Relationships xmlns="http://schemas.openxmlformats.org/package/2006/relationships"><Relationship Id="rId4" Type="http://schemas.openxmlformats.org/officeDocument/2006/relationships/image" Target="../media/image144.wmf"/><Relationship Id="rId3" Type="http://schemas.openxmlformats.org/officeDocument/2006/relationships/image" Target="../media/image138.wmf"/><Relationship Id="rId2" Type="http://schemas.openxmlformats.org/officeDocument/2006/relationships/image" Target="../media/image137.wmf"/><Relationship Id="rId1" Type="http://schemas.openxmlformats.org/officeDocument/2006/relationships/image" Target="../media/image136.emf"/></Relationships>
</file>

<file path=ppt/drawings/_rels/vmlDrawing56.vml.rels><?xml version="1.0" encoding="UTF-8" standalone="yes"?>
<Relationships xmlns="http://schemas.openxmlformats.org/package/2006/relationships"><Relationship Id="rId9" Type="http://schemas.openxmlformats.org/officeDocument/2006/relationships/image" Target="../media/image152.wmf"/><Relationship Id="rId8" Type="http://schemas.openxmlformats.org/officeDocument/2006/relationships/image" Target="../media/image151.wmf"/><Relationship Id="rId7" Type="http://schemas.openxmlformats.org/officeDocument/2006/relationships/image" Target="../media/image150.wmf"/><Relationship Id="rId6" Type="http://schemas.openxmlformats.org/officeDocument/2006/relationships/image" Target="../media/image149.wmf"/><Relationship Id="rId5" Type="http://schemas.openxmlformats.org/officeDocument/2006/relationships/image" Target="../media/image148.wmf"/><Relationship Id="rId4" Type="http://schemas.openxmlformats.org/officeDocument/2006/relationships/image" Target="../media/image147.wmf"/><Relationship Id="rId3" Type="http://schemas.openxmlformats.org/officeDocument/2006/relationships/image" Target="../media/image146.wmf"/><Relationship Id="rId2" Type="http://schemas.openxmlformats.org/officeDocument/2006/relationships/image" Target="../media/image145.wmf"/><Relationship Id="rId13" Type="http://schemas.openxmlformats.org/officeDocument/2006/relationships/image" Target="../media/image138.wmf"/><Relationship Id="rId12" Type="http://schemas.openxmlformats.org/officeDocument/2006/relationships/image" Target="../media/image137.wmf"/><Relationship Id="rId11" Type="http://schemas.openxmlformats.org/officeDocument/2006/relationships/image" Target="../media/image154.wmf"/><Relationship Id="rId10" Type="http://schemas.openxmlformats.org/officeDocument/2006/relationships/image" Target="../media/image153.wmf"/><Relationship Id="rId1" Type="http://schemas.openxmlformats.org/officeDocument/2006/relationships/image" Target="../media/image144.wmf"/></Relationships>
</file>

<file path=ppt/drawings/_rels/vmlDrawing57.vml.rels><?xml version="1.0" encoding="UTF-8" standalone="yes"?>
<Relationships xmlns="http://schemas.openxmlformats.org/package/2006/relationships"><Relationship Id="rId8" Type="http://schemas.openxmlformats.org/officeDocument/2006/relationships/image" Target="../media/image159.wmf"/><Relationship Id="rId7" Type="http://schemas.openxmlformats.org/officeDocument/2006/relationships/image" Target="../media/image144.wmf"/><Relationship Id="rId6" Type="http://schemas.openxmlformats.org/officeDocument/2006/relationships/image" Target="../media/image138.wmf"/><Relationship Id="rId5" Type="http://schemas.openxmlformats.org/officeDocument/2006/relationships/image" Target="../media/image137.wmf"/><Relationship Id="rId4" Type="http://schemas.openxmlformats.org/officeDocument/2006/relationships/image" Target="../media/image158.wmf"/><Relationship Id="rId3" Type="http://schemas.openxmlformats.org/officeDocument/2006/relationships/image" Target="../media/image157.wmf"/><Relationship Id="rId2" Type="http://schemas.openxmlformats.org/officeDocument/2006/relationships/image" Target="../media/image156.wmf"/><Relationship Id="rId1" Type="http://schemas.openxmlformats.org/officeDocument/2006/relationships/image" Target="../media/image155.wmf"/></Relationships>
</file>

<file path=ppt/drawings/_rels/vmlDrawing58.vml.rels><?xml version="1.0" encoding="UTF-8" standalone="yes"?>
<Relationships xmlns="http://schemas.openxmlformats.org/package/2006/relationships"><Relationship Id="rId6" Type="http://schemas.openxmlformats.org/officeDocument/2006/relationships/image" Target="../media/image165.wmf"/><Relationship Id="rId5" Type="http://schemas.openxmlformats.org/officeDocument/2006/relationships/image" Target="../media/image164.wmf"/><Relationship Id="rId4" Type="http://schemas.openxmlformats.org/officeDocument/2006/relationships/image" Target="../media/image163.wmf"/><Relationship Id="rId3" Type="http://schemas.openxmlformats.org/officeDocument/2006/relationships/image" Target="../media/image162.wmf"/><Relationship Id="rId2" Type="http://schemas.openxmlformats.org/officeDocument/2006/relationships/image" Target="../media/image161.wmf"/><Relationship Id="rId1" Type="http://schemas.openxmlformats.org/officeDocument/2006/relationships/image" Target="../media/image160.emf"/></Relationships>
</file>

<file path=ppt/drawings/_rels/vmlDrawing59.vml.rels><?xml version="1.0" encoding="UTF-8" standalone="yes"?>
<Relationships xmlns="http://schemas.openxmlformats.org/package/2006/relationships"><Relationship Id="rId5" Type="http://schemas.openxmlformats.org/officeDocument/2006/relationships/image" Target="../media/image169.wmf"/><Relationship Id="rId4" Type="http://schemas.openxmlformats.org/officeDocument/2006/relationships/image" Target="../media/image168.wmf"/><Relationship Id="rId3" Type="http://schemas.openxmlformats.org/officeDocument/2006/relationships/image" Target="../media/image167.wmf"/><Relationship Id="rId2" Type="http://schemas.openxmlformats.org/officeDocument/2006/relationships/image" Target="../media/image166.wmf"/><Relationship Id="rId1" Type="http://schemas.openxmlformats.org/officeDocument/2006/relationships/image" Target="../media/image160.emf"/></Relationships>
</file>

<file path=ppt/drawings/_rels/vmlDrawing60.vml.rels><?xml version="1.0" encoding="UTF-8" standalone="yes"?>
<Relationships xmlns="http://schemas.openxmlformats.org/package/2006/relationships"><Relationship Id="rId2" Type="http://schemas.openxmlformats.org/officeDocument/2006/relationships/image" Target="../media/image160.emf"/><Relationship Id="rId1" Type="http://schemas.openxmlformats.org/officeDocument/2006/relationships/image" Target="../media/image170.emf"/></Relationships>
</file>

<file path=ppt/drawings/_rels/vmlDrawing61.vml.rels><?xml version="1.0" encoding="UTF-8" standalone="yes"?>
<Relationships xmlns="http://schemas.openxmlformats.org/package/2006/relationships"><Relationship Id="rId9" Type="http://schemas.openxmlformats.org/officeDocument/2006/relationships/image" Target="../media/image177.wmf"/><Relationship Id="rId8" Type="http://schemas.openxmlformats.org/officeDocument/2006/relationships/image" Target="../media/image176.wmf"/><Relationship Id="rId7" Type="http://schemas.openxmlformats.org/officeDocument/2006/relationships/image" Target="../media/image155.wmf"/><Relationship Id="rId6" Type="http://schemas.openxmlformats.org/officeDocument/2006/relationships/image" Target="../media/image170.emf"/><Relationship Id="rId5" Type="http://schemas.openxmlformats.org/officeDocument/2006/relationships/image" Target="../media/image175.wmf"/><Relationship Id="rId4" Type="http://schemas.openxmlformats.org/officeDocument/2006/relationships/image" Target="../media/image174.wmf"/><Relationship Id="rId3" Type="http://schemas.openxmlformats.org/officeDocument/2006/relationships/image" Target="../media/image173.wmf"/><Relationship Id="rId2" Type="http://schemas.openxmlformats.org/officeDocument/2006/relationships/image" Target="../media/image172.wmf"/><Relationship Id="rId1" Type="http://schemas.openxmlformats.org/officeDocument/2006/relationships/image" Target="../media/image171.w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170.emf"/></Relationships>
</file>

<file path=ppt/drawings/_rels/vmlDrawing63.vml.rels><?xml version="1.0" encoding="UTF-8" standalone="yes"?>
<Relationships xmlns="http://schemas.openxmlformats.org/package/2006/relationships"><Relationship Id="rId8" Type="http://schemas.openxmlformats.org/officeDocument/2006/relationships/image" Target="../media/image185.wmf"/><Relationship Id="rId7" Type="http://schemas.openxmlformats.org/officeDocument/2006/relationships/image" Target="../media/image184.wmf"/><Relationship Id="rId6" Type="http://schemas.openxmlformats.org/officeDocument/2006/relationships/image" Target="../media/image183.wmf"/><Relationship Id="rId5" Type="http://schemas.openxmlformats.org/officeDocument/2006/relationships/image" Target="../media/image182.wmf"/><Relationship Id="rId4" Type="http://schemas.openxmlformats.org/officeDocument/2006/relationships/image" Target="../media/image181.emf"/><Relationship Id="rId3" Type="http://schemas.openxmlformats.org/officeDocument/2006/relationships/image" Target="../media/image180.wmf"/><Relationship Id="rId2" Type="http://schemas.openxmlformats.org/officeDocument/2006/relationships/image" Target="../media/image179.wmf"/><Relationship Id="rId1" Type="http://schemas.openxmlformats.org/officeDocument/2006/relationships/image" Target="../media/image178.wmf"/></Relationships>
</file>

<file path=ppt/drawings/_rels/vmlDrawing64.vml.rels><?xml version="1.0" encoding="UTF-8" standalone="yes"?>
<Relationships xmlns="http://schemas.openxmlformats.org/package/2006/relationships"><Relationship Id="rId4" Type="http://schemas.openxmlformats.org/officeDocument/2006/relationships/image" Target="../media/image175.wmf"/><Relationship Id="rId3" Type="http://schemas.openxmlformats.org/officeDocument/2006/relationships/image" Target="../media/image186.emf"/><Relationship Id="rId2" Type="http://schemas.openxmlformats.org/officeDocument/2006/relationships/image" Target="../media/image160.emf"/><Relationship Id="rId1" Type="http://schemas.openxmlformats.org/officeDocument/2006/relationships/image" Target="../media/image174.wmf"/></Relationships>
</file>

<file path=ppt/drawings/_rels/vmlDrawing65.vml.rels><?xml version="1.0" encoding="UTF-8" standalone="yes"?>
<Relationships xmlns="http://schemas.openxmlformats.org/package/2006/relationships"><Relationship Id="rId5" Type="http://schemas.openxmlformats.org/officeDocument/2006/relationships/image" Target="../media/image191.emf"/><Relationship Id="rId4" Type="http://schemas.openxmlformats.org/officeDocument/2006/relationships/image" Target="../media/image190.wmf"/><Relationship Id="rId3" Type="http://schemas.openxmlformats.org/officeDocument/2006/relationships/image" Target="../media/image189.wmf"/><Relationship Id="rId2" Type="http://schemas.openxmlformats.org/officeDocument/2006/relationships/image" Target="../media/image188.wmf"/><Relationship Id="rId1" Type="http://schemas.openxmlformats.org/officeDocument/2006/relationships/image" Target="../media/image187.emf"/></Relationships>
</file>

<file path=ppt/drawings/_rels/vmlDrawing66.vml.rels><?xml version="1.0" encoding="UTF-8" standalone="yes"?>
<Relationships xmlns="http://schemas.openxmlformats.org/package/2006/relationships"><Relationship Id="rId4" Type="http://schemas.openxmlformats.org/officeDocument/2006/relationships/image" Target="../media/image194.wmf"/><Relationship Id="rId3" Type="http://schemas.openxmlformats.org/officeDocument/2006/relationships/image" Target="../media/image193.wmf"/><Relationship Id="rId2" Type="http://schemas.openxmlformats.org/officeDocument/2006/relationships/image" Target="../media/image164.wmf"/><Relationship Id="rId1" Type="http://schemas.openxmlformats.org/officeDocument/2006/relationships/image" Target="../media/image192.emf"/></Relationships>
</file>

<file path=ppt/drawings/_rels/vmlDrawing67.vml.rels><?xml version="1.0" encoding="UTF-8" standalone="yes"?>
<Relationships xmlns="http://schemas.openxmlformats.org/package/2006/relationships"><Relationship Id="rId7" Type="http://schemas.openxmlformats.org/officeDocument/2006/relationships/image" Target="../media/image200.wmf"/><Relationship Id="rId6" Type="http://schemas.openxmlformats.org/officeDocument/2006/relationships/image" Target="../media/image199.wmf"/><Relationship Id="rId5" Type="http://schemas.openxmlformats.org/officeDocument/2006/relationships/image" Target="../media/image198.wmf"/><Relationship Id="rId4" Type="http://schemas.openxmlformats.org/officeDocument/2006/relationships/image" Target="../media/image197.wmf"/><Relationship Id="rId3" Type="http://schemas.openxmlformats.org/officeDocument/2006/relationships/image" Target="../media/image196.wmf"/><Relationship Id="rId2" Type="http://schemas.openxmlformats.org/officeDocument/2006/relationships/image" Target="../media/image195.emf"/><Relationship Id="rId1" Type="http://schemas.openxmlformats.org/officeDocument/2006/relationships/image" Target="../media/image192.emf"/></Relationships>
</file>

<file path=ppt/drawings/_rels/vmlDrawing68.vml.rels><?xml version="1.0" encoding="UTF-8" standalone="yes"?>
<Relationships xmlns="http://schemas.openxmlformats.org/package/2006/relationships"><Relationship Id="rId4" Type="http://schemas.openxmlformats.org/officeDocument/2006/relationships/image" Target="../media/image202.wmf"/><Relationship Id="rId3" Type="http://schemas.openxmlformats.org/officeDocument/2006/relationships/image" Target="../media/image201.wmf"/><Relationship Id="rId2" Type="http://schemas.openxmlformats.org/officeDocument/2006/relationships/image" Target="../media/image195.emf"/><Relationship Id="rId1" Type="http://schemas.openxmlformats.org/officeDocument/2006/relationships/image" Target="../media/image192.emf"/></Relationships>
</file>

<file path=ppt/drawings/_rels/vmlDrawing69.vml.rels><?xml version="1.0" encoding="UTF-8" standalone="yes"?>
<Relationships xmlns="http://schemas.openxmlformats.org/package/2006/relationships"><Relationship Id="rId5" Type="http://schemas.openxmlformats.org/officeDocument/2006/relationships/image" Target="../media/image206.emf"/><Relationship Id="rId4" Type="http://schemas.openxmlformats.org/officeDocument/2006/relationships/image" Target="../media/image205.wmf"/><Relationship Id="rId3" Type="http://schemas.openxmlformats.org/officeDocument/2006/relationships/image" Target="../media/image204.wmf"/><Relationship Id="rId2" Type="http://schemas.openxmlformats.org/officeDocument/2006/relationships/image" Target="../media/image203.wmf"/><Relationship Id="rId1" Type="http://schemas.openxmlformats.org/officeDocument/2006/relationships/image" Target="../media/image192.emf"/></Relationships>
</file>

<file path=ppt/drawings/_rels/vmlDrawing70.vml.rels><?xml version="1.0" encoding="UTF-8" standalone="yes"?>
<Relationships xmlns="http://schemas.openxmlformats.org/package/2006/relationships"><Relationship Id="rId5" Type="http://schemas.openxmlformats.org/officeDocument/2006/relationships/image" Target="../media/image164.wmf"/><Relationship Id="rId4" Type="http://schemas.openxmlformats.org/officeDocument/2006/relationships/image" Target="../media/image210.emf"/><Relationship Id="rId3" Type="http://schemas.openxmlformats.org/officeDocument/2006/relationships/image" Target="../media/image209.wmf"/><Relationship Id="rId2" Type="http://schemas.openxmlformats.org/officeDocument/2006/relationships/image" Target="../media/image208.wmf"/><Relationship Id="rId1" Type="http://schemas.openxmlformats.org/officeDocument/2006/relationships/image" Target="../media/image207.emf"/></Relationships>
</file>

<file path=ppt/drawings/_rels/vmlDrawing71.vml.rels><?xml version="1.0" encoding="UTF-8" standalone="yes"?>
<Relationships xmlns="http://schemas.openxmlformats.org/package/2006/relationships"><Relationship Id="rId7" Type="http://schemas.openxmlformats.org/officeDocument/2006/relationships/image" Target="../media/image216.wmf"/><Relationship Id="rId6" Type="http://schemas.openxmlformats.org/officeDocument/2006/relationships/image" Target="../media/image215.wmf"/><Relationship Id="rId5" Type="http://schemas.openxmlformats.org/officeDocument/2006/relationships/image" Target="../media/image214.emf"/><Relationship Id="rId4" Type="http://schemas.openxmlformats.org/officeDocument/2006/relationships/image" Target="../media/image213.wmf"/><Relationship Id="rId3" Type="http://schemas.openxmlformats.org/officeDocument/2006/relationships/image" Target="../media/image212.wmf"/><Relationship Id="rId2" Type="http://schemas.openxmlformats.org/officeDocument/2006/relationships/image" Target="../media/image211.wmf"/><Relationship Id="rId1" Type="http://schemas.openxmlformats.org/officeDocument/2006/relationships/image" Target="../media/image207.emf"/></Relationships>
</file>

<file path=ppt/drawings/_rels/vmlDrawing72.vml.rels><?xml version="1.0" encoding="UTF-8" standalone="yes"?>
<Relationships xmlns="http://schemas.openxmlformats.org/package/2006/relationships"><Relationship Id="rId3" Type="http://schemas.openxmlformats.org/officeDocument/2006/relationships/image" Target="../media/image214.emf"/><Relationship Id="rId2" Type="http://schemas.openxmlformats.org/officeDocument/2006/relationships/image" Target="../media/image217.wmf"/><Relationship Id="rId1" Type="http://schemas.openxmlformats.org/officeDocument/2006/relationships/image" Target="../media/image207.emf"/></Relationships>
</file>

<file path=ppt/drawings/_rels/vmlDrawing73.vml.rels><?xml version="1.0" encoding="UTF-8" standalone="yes"?>
<Relationships xmlns="http://schemas.openxmlformats.org/package/2006/relationships"><Relationship Id="rId5" Type="http://schemas.openxmlformats.org/officeDocument/2006/relationships/image" Target="../media/image222.wmf"/><Relationship Id="rId4" Type="http://schemas.openxmlformats.org/officeDocument/2006/relationships/image" Target="../media/image221.wmf"/><Relationship Id="rId3" Type="http://schemas.openxmlformats.org/officeDocument/2006/relationships/image" Target="../media/image220.wmf"/><Relationship Id="rId2" Type="http://schemas.openxmlformats.org/officeDocument/2006/relationships/image" Target="../media/image219.wmf"/><Relationship Id="rId1" Type="http://schemas.openxmlformats.org/officeDocument/2006/relationships/image" Target="../media/image218.wmf"/></Relationships>
</file>

<file path=ppt/drawings/_rels/vmlDrawing74.vml.rels><?xml version="1.0" encoding="UTF-8" standalone="yes"?>
<Relationships xmlns="http://schemas.openxmlformats.org/package/2006/relationships"><Relationship Id="rId5" Type="http://schemas.openxmlformats.org/officeDocument/2006/relationships/image" Target="../media/image227.wmf"/><Relationship Id="rId4" Type="http://schemas.openxmlformats.org/officeDocument/2006/relationships/image" Target="../media/image226.wmf"/><Relationship Id="rId3" Type="http://schemas.openxmlformats.org/officeDocument/2006/relationships/image" Target="../media/image225.wmf"/><Relationship Id="rId2" Type="http://schemas.openxmlformats.org/officeDocument/2006/relationships/image" Target="../media/image224.wmf"/><Relationship Id="rId1" Type="http://schemas.openxmlformats.org/officeDocument/2006/relationships/image" Target="../media/image223.emf"/></Relationships>
</file>

<file path=ppt/drawings/_rels/vmlDrawing75.vml.rels><?xml version="1.0" encoding="UTF-8" standalone="yes"?>
<Relationships xmlns="http://schemas.openxmlformats.org/package/2006/relationships"><Relationship Id="rId4" Type="http://schemas.openxmlformats.org/officeDocument/2006/relationships/image" Target="../media/image231.emf"/><Relationship Id="rId3" Type="http://schemas.openxmlformats.org/officeDocument/2006/relationships/image" Target="../media/image230.wmf"/><Relationship Id="rId2" Type="http://schemas.openxmlformats.org/officeDocument/2006/relationships/image" Target="../media/image229.wmf"/><Relationship Id="rId1" Type="http://schemas.openxmlformats.org/officeDocument/2006/relationships/image" Target="../media/image228.emf"/></Relationships>
</file>

<file path=ppt/drawings/_rels/vmlDrawing76.vml.rels><?xml version="1.0" encoding="UTF-8" standalone="yes"?>
<Relationships xmlns="http://schemas.openxmlformats.org/package/2006/relationships"><Relationship Id="rId4" Type="http://schemas.openxmlformats.org/officeDocument/2006/relationships/image" Target="../media/image234.wmf"/><Relationship Id="rId3" Type="http://schemas.openxmlformats.org/officeDocument/2006/relationships/image" Target="../media/image228.emf"/><Relationship Id="rId2" Type="http://schemas.openxmlformats.org/officeDocument/2006/relationships/image" Target="../media/image233.emf"/><Relationship Id="rId1" Type="http://schemas.openxmlformats.org/officeDocument/2006/relationships/image" Target="../media/image232.emf"/></Relationships>
</file>

<file path=ppt/drawings/_rels/vmlDrawing77.vml.rels><?xml version="1.0" encoding="UTF-8" standalone="yes"?>
<Relationships xmlns="http://schemas.openxmlformats.org/package/2006/relationships"><Relationship Id="rId3" Type="http://schemas.openxmlformats.org/officeDocument/2006/relationships/image" Target="../media/image235.emf"/><Relationship Id="rId2" Type="http://schemas.openxmlformats.org/officeDocument/2006/relationships/image" Target="../media/image233.emf"/><Relationship Id="rId1" Type="http://schemas.openxmlformats.org/officeDocument/2006/relationships/image" Target="../media/image232.emf"/></Relationships>
</file>

<file path=ppt/drawings/_rels/vmlDrawing78.vml.rels><?xml version="1.0" encoding="UTF-8" standalone="yes"?>
<Relationships xmlns="http://schemas.openxmlformats.org/package/2006/relationships"><Relationship Id="rId6" Type="http://schemas.openxmlformats.org/officeDocument/2006/relationships/image" Target="../media/image240.wmf"/><Relationship Id="rId5" Type="http://schemas.openxmlformats.org/officeDocument/2006/relationships/image" Target="../media/image239.wmf"/><Relationship Id="rId4" Type="http://schemas.openxmlformats.org/officeDocument/2006/relationships/image" Target="../media/image238.wmf"/><Relationship Id="rId3" Type="http://schemas.openxmlformats.org/officeDocument/2006/relationships/image" Target="../media/image237.wmf"/><Relationship Id="rId2" Type="http://schemas.openxmlformats.org/officeDocument/2006/relationships/image" Target="../media/image236.emf"/><Relationship Id="rId1" Type="http://schemas.openxmlformats.org/officeDocument/2006/relationships/image" Target="../media/image233.emf"/></Relationships>
</file>

<file path=ppt/drawings/_rels/vmlDrawing79.vml.rels><?xml version="1.0" encoding="UTF-8" standalone="yes"?>
<Relationships xmlns="http://schemas.openxmlformats.org/package/2006/relationships"><Relationship Id="rId3" Type="http://schemas.openxmlformats.org/officeDocument/2006/relationships/image" Target="../media/image243.wmf"/><Relationship Id="rId2" Type="http://schemas.openxmlformats.org/officeDocument/2006/relationships/image" Target="../media/image242.emf"/><Relationship Id="rId1" Type="http://schemas.openxmlformats.org/officeDocument/2006/relationships/image" Target="../media/image241.emf"/></Relationships>
</file>

<file path=ppt/drawings/_rels/vmlDrawing80.vml.rels><?xml version="1.0" encoding="UTF-8" standalone="yes"?>
<Relationships xmlns="http://schemas.openxmlformats.org/package/2006/relationships"><Relationship Id="rId3" Type="http://schemas.openxmlformats.org/officeDocument/2006/relationships/image" Target="../media/image246.wmf"/><Relationship Id="rId2" Type="http://schemas.openxmlformats.org/officeDocument/2006/relationships/image" Target="../media/image245.emf"/><Relationship Id="rId1" Type="http://schemas.openxmlformats.org/officeDocument/2006/relationships/image" Target="../media/image244.emf"/></Relationships>
</file>

<file path=ppt/drawings/_rels/vmlDrawing81.vml.rels><?xml version="1.0" encoding="UTF-8" standalone="yes"?>
<Relationships xmlns="http://schemas.openxmlformats.org/package/2006/relationships"><Relationship Id="rId2" Type="http://schemas.openxmlformats.org/officeDocument/2006/relationships/image" Target="../media/image248.emf"/><Relationship Id="rId1" Type="http://schemas.openxmlformats.org/officeDocument/2006/relationships/image" Target="../media/image247.emf"/></Relationships>
</file>

<file path=ppt/drawings/_rels/vmlDrawing82.vml.rels><?xml version="1.0" encoding="UTF-8" standalone="yes"?>
<Relationships xmlns="http://schemas.openxmlformats.org/package/2006/relationships"><Relationship Id="rId3" Type="http://schemas.openxmlformats.org/officeDocument/2006/relationships/image" Target="../media/image250.emf"/><Relationship Id="rId2" Type="http://schemas.openxmlformats.org/officeDocument/2006/relationships/image" Target="../media/image246.wmf"/><Relationship Id="rId1" Type="http://schemas.openxmlformats.org/officeDocument/2006/relationships/image" Target="../media/image249.emf"/></Relationships>
</file>

<file path=ppt/drawings/_rels/vmlDrawing83.vml.rels><?xml version="1.0" encoding="UTF-8" standalone="yes"?>
<Relationships xmlns="http://schemas.openxmlformats.org/package/2006/relationships"><Relationship Id="rId2" Type="http://schemas.openxmlformats.org/officeDocument/2006/relationships/image" Target="../media/image252.emf"/><Relationship Id="rId1" Type="http://schemas.openxmlformats.org/officeDocument/2006/relationships/image" Target="../media/image251.emf"/></Relationships>
</file>

<file path=ppt/drawings/_rels/vmlDrawing84.vml.rels><?xml version="1.0" encoding="UTF-8" standalone="yes"?>
<Relationships xmlns="http://schemas.openxmlformats.org/package/2006/relationships"><Relationship Id="rId7" Type="http://schemas.openxmlformats.org/officeDocument/2006/relationships/image" Target="../media/image258.wmf"/><Relationship Id="rId6" Type="http://schemas.openxmlformats.org/officeDocument/2006/relationships/image" Target="../media/image257.wmf"/><Relationship Id="rId5" Type="http://schemas.openxmlformats.org/officeDocument/2006/relationships/image" Target="../media/image256.wmf"/><Relationship Id="rId4" Type="http://schemas.openxmlformats.org/officeDocument/2006/relationships/image" Target="../media/image252.emf"/><Relationship Id="rId3" Type="http://schemas.openxmlformats.org/officeDocument/2006/relationships/image" Target="../media/image255.wmf"/><Relationship Id="rId2" Type="http://schemas.openxmlformats.org/officeDocument/2006/relationships/image" Target="../media/image254.wmf"/><Relationship Id="rId1" Type="http://schemas.openxmlformats.org/officeDocument/2006/relationships/image" Target="../media/image253.wmf"/></Relationships>
</file>

<file path=ppt/drawings/_rels/vmlDrawing85.vml.rels><?xml version="1.0" encoding="UTF-8" standalone="yes"?>
<Relationships xmlns="http://schemas.openxmlformats.org/package/2006/relationships"><Relationship Id="rId1" Type="http://schemas.openxmlformats.org/officeDocument/2006/relationships/image" Target="../media/image252.emf"/></Relationships>
</file>

<file path=ppt/drawings/_rels/vmlDrawing86.vml.rels><?xml version="1.0" encoding="UTF-8" standalone="yes"?>
<Relationships xmlns="http://schemas.openxmlformats.org/package/2006/relationships"><Relationship Id="rId7" Type="http://schemas.openxmlformats.org/officeDocument/2006/relationships/image" Target="../media/image263.wmf"/><Relationship Id="rId6" Type="http://schemas.openxmlformats.org/officeDocument/2006/relationships/image" Target="../media/image262.emf"/><Relationship Id="rId5" Type="http://schemas.openxmlformats.org/officeDocument/2006/relationships/image" Target="../media/image251.emf"/><Relationship Id="rId4" Type="http://schemas.openxmlformats.org/officeDocument/2006/relationships/image" Target="../media/image261.wmf"/><Relationship Id="rId3" Type="http://schemas.openxmlformats.org/officeDocument/2006/relationships/image" Target="../media/image260.wmf"/><Relationship Id="rId2" Type="http://schemas.openxmlformats.org/officeDocument/2006/relationships/image" Target="../media/image259.wmf"/><Relationship Id="rId1" Type="http://schemas.openxmlformats.org/officeDocument/2006/relationships/image" Target="../media/image196.wmf"/></Relationships>
</file>

<file path=ppt/drawings/_rels/vmlDrawing87.vml.rels><?xml version="1.0" encoding="UTF-8" standalone="yes"?>
<Relationships xmlns="http://schemas.openxmlformats.org/package/2006/relationships"><Relationship Id="rId5" Type="http://schemas.openxmlformats.org/officeDocument/2006/relationships/image" Target="../media/image266.wmf"/><Relationship Id="rId4" Type="http://schemas.openxmlformats.org/officeDocument/2006/relationships/image" Target="../media/image265.wmf"/><Relationship Id="rId3" Type="http://schemas.openxmlformats.org/officeDocument/2006/relationships/image" Target="../media/image262.emf"/><Relationship Id="rId2" Type="http://schemas.openxmlformats.org/officeDocument/2006/relationships/image" Target="../media/image202.wmf"/><Relationship Id="rId1" Type="http://schemas.openxmlformats.org/officeDocument/2006/relationships/image" Target="../media/image264.wmf"/></Relationships>
</file>

<file path=ppt/drawings/_rels/vmlDrawing88.vml.rels><?xml version="1.0" encoding="UTF-8" standalone="yes"?>
<Relationships xmlns="http://schemas.openxmlformats.org/package/2006/relationships"><Relationship Id="rId2" Type="http://schemas.openxmlformats.org/officeDocument/2006/relationships/image" Target="../media/image268.emf"/><Relationship Id="rId1" Type="http://schemas.openxmlformats.org/officeDocument/2006/relationships/image" Target="../media/image267.emf"/></Relationships>
</file>

<file path=ppt/drawings/_rels/vmlDrawing89.vml.rels><?xml version="1.0" encoding="UTF-8" standalone="yes"?>
<Relationships xmlns="http://schemas.openxmlformats.org/package/2006/relationships"><Relationship Id="rId7" Type="http://schemas.openxmlformats.org/officeDocument/2006/relationships/image" Target="../media/image272.wmf"/><Relationship Id="rId6" Type="http://schemas.openxmlformats.org/officeDocument/2006/relationships/image" Target="../media/image271.wmf"/><Relationship Id="rId5" Type="http://schemas.openxmlformats.org/officeDocument/2006/relationships/image" Target="../media/image257.wmf"/><Relationship Id="rId4" Type="http://schemas.openxmlformats.org/officeDocument/2006/relationships/image" Target="../media/image270.wmf"/><Relationship Id="rId3" Type="http://schemas.openxmlformats.org/officeDocument/2006/relationships/image" Target="../media/image269.wmf"/><Relationship Id="rId2" Type="http://schemas.openxmlformats.org/officeDocument/2006/relationships/image" Target="../media/image253.wmf"/><Relationship Id="rId1" Type="http://schemas.openxmlformats.org/officeDocument/2006/relationships/image" Target="../media/image268.emf"/></Relationships>
</file>

<file path=ppt/drawings/_rels/vmlDrawing90.vml.rels><?xml version="1.0" encoding="UTF-8" standalone="yes"?>
<Relationships xmlns="http://schemas.openxmlformats.org/package/2006/relationships"><Relationship Id="rId5" Type="http://schemas.openxmlformats.org/officeDocument/2006/relationships/image" Target="../media/image275.emf"/><Relationship Id="rId4" Type="http://schemas.openxmlformats.org/officeDocument/2006/relationships/image" Target="../media/image267.emf"/><Relationship Id="rId3" Type="http://schemas.openxmlformats.org/officeDocument/2006/relationships/image" Target="../media/image274.wmf"/><Relationship Id="rId2" Type="http://schemas.openxmlformats.org/officeDocument/2006/relationships/image" Target="../media/image260.wmf"/><Relationship Id="rId1" Type="http://schemas.openxmlformats.org/officeDocument/2006/relationships/image" Target="../media/image273.wmf"/></Relationships>
</file>

<file path=ppt/drawings/_rels/vmlDrawing91.vml.rels><?xml version="1.0" encoding="UTF-8" standalone="yes"?>
<Relationships xmlns="http://schemas.openxmlformats.org/package/2006/relationships"><Relationship Id="rId2" Type="http://schemas.openxmlformats.org/officeDocument/2006/relationships/image" Target="../media/image276.wmf"/><Relationship Id="rId1" Type="http://schemas.openxmlformats.org/officeDocument/2006/relationships/image" Target="../media/image275.emf"/></Relationships>
</file>

<file path=ppt/drawings/_rels/vmlDrawing92.vml.rels><?xml version="1.0" encoding="UTF-8" standalone="yes"?>
<Relationships xmlns="http://schemas.openxmlformats.org/package/2006/relationships"><Relationship Id="rId3" Type="http://schemas.openxmlformats.org/officeDocument/2006/relationships/image" Target="../media/image289.wmf"/><Relationship Id="rId2" Type="http://schemas.openxmlformats.org/officeDocument/2006/relationships/image" Target="../media/image286.wmf"/><Relationship Id="rId1" Type="http://schemas.openxmlformats.org/officeDocument/2006/relationships/image" Target="../media/image285.wmf"/></Relationships>
</file>

<file path=ppt/drawings/_rels/vmlDrawing93.vml.rels><?xml version="1.0" encoding="UTF-8" standalone="yes"?>
<Relationships xmlns="http://schemas.openxmlformats.org/package/2006/relationships"><Relationship Id="rId4" Type="http://schemas.openxmlformats.org/officeDocument/2006/relationships/image" Target="../media/image294.wmf"/><Relationship Id="rId3" Type="http://schemas.openxmlformats.org/officeDocument/2006/relationships/image" Target="../media/image293.wmf"/><Relationship Id="rId2" Type="http://schemas.openxmlformats.org/officeDocument/2006/relationships/image" Target="../media/image292.wmf"/><Relationship Id="rId1" Type="http://schemas.openxmlformats.org/officeDocument/2006/relationships/image" Target="../media/image291.emf"/></Relationships>
</file>

<file path=ppt/drawings/_rels/vmlDrawing94.vml.rels><?xml version="1.0" encoding="UTF-8" standalone="yes"?>
<Relationships xmlns="http://schemas.openxmlformats.org/package/2006/relationships"><Relationship Id="rId2" Type="http://schemas.openxmlformats.org/officeDocument/2006/relationships/image" Target="../media/image295.emf"/><Relationship Id="rId1" Type="http://schemas.openxmlformats.org/officeDocument/2006/relationships/image" Target="../media/image291.emf"/></Relationships>
</file>

<file path=ppt/drawings/_rels/vmlDrawing95.vml.rels><?xml version="1.0" encoding="UTF-8" standalone="yes"?>
<Relationships xmlns="http://schemas.openxmlformats.org/package/2006/relationships"><Relationship Id="rId9" Type="http://schemas.openxmlformats.org/officeDocument/2006/relationships/image" Target="../media/image295.emf"/><Relationship Id="rId8" Type="http://schemas.openxmlformats.org/officeDocument/2006/relationships/image" Target="../media/image303.wmf"/><Relationship Id="rId7" Type="http://schemas.openxmlformats.org/officeDocument/2006/relationships/image" Target="../media/image302.wmf"/><Relationship Id="rId6" Type="http://schemas.openxmlformats.org/officeDocument/2006/relationships/image" Target="../media/image301.wmf"/><Relationship Id="rId5" Type="http://schemas.openxmlformats.org/officeDocument/2006/relationships/image" Target="../media/image300.wmf"/><Relationship Id="rId4" Type="http://schemas.openxmlformats.org/officeDocument/2006/relationships/image" Target="../media/image299.wmf"/><Relationship Id="rId3" Type="http://schemas.openxmlformats.org/officeDocument/2006/relationships/image" Target="../media/image298.wmf"/><Relationship Id="rId2" Type="http://schemas.openxmlformats.org/officeDocument/2006/relationships/image" Target="../media/image297.wmf"/><Relationship Id="rId1" Type="http://schemas.openxmlformats.org/officeDocument/2006/relationships/image" Target="../media/image296.wmf"/></Relationships>
</file>

<file path=ppt/drawings/_rels/vmlDrawing96.vml.rels><?xml version="1.0" encoding="UTF-8" standalone="yes"?>
<Relationships xmlns="http://schemas.openxmlformats.org/package/2006/relationships"><Relationship Id="rId3" Type="http://schemas.openxmlformats.org/officeDocument/2006/relationships/image" Target="../media/image305.wmf"/><Relationship Id="rId2" Type="http://schemas.openxmlformats.org/officeDocument/2006/relationships/image" Target="../media/image295.emf"/><Relationship Id="rId1" Type="http://schemas.openxmlformats.org/officeDocument/2006/relationships/image" Target="../media/image304.wmf"/></Relationships>
</file>

<file path=ppt/drawings/_rels/vmlDrawing97.vml.rels><?xml version="1.0" encoding="UTF-8" standalone="yes"?>
<Relationships xmlns="http://schemas.openxmlformats.org/package/2006/relationships"><Relationship Id="rId2" Type="http://schemas.openxmlformats.org/officeDocument/2006/relationships/image" Target="../media/image307.emf"/><Relationship Id="rId1" Type="http://schemas.openxmlformats.org/officeDocument/2006/relationships/image" Target="../media/image306.emf"/></Relationships>
</file>

<file path=ppt/drawings/_rels/vmlDrawing98.vml.rels><?xml version="1.0" encoding="UTF-8" standalone="yes"?>
<Relationships xmlns="http://schemas.openxmlformats.org/package/2006/relationships"><Relationship Id="rId2" Type="http://schemas.openxmlformats.org/officeDocument/2006/relationships/image" Target="../media/image309.wmf"/><Relationship Id="rId1" Type="http://schemas.openxmlformats.org/officeDocument/2006/relationships/image" Target="../media/image30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88B50A-B17D-424E-9A79-165AAB328B8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B3CA91-00E5-42BC-8F96-04AE44849E7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5" Type="http://schemas.microsoft.com/office/2007/relationships/hdphoto" Target="../media/image4.wdp"/><Relationship Id="rId4" Type="http://schemas.openxmlformats.org/officeDocument/2006/relationships/image" Target="../media/image3.png"/><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5" Type="http://schemas.microsoft.com/office/2007/relationships/hdphoto" Target="../media/image4.wdp"/><Relationship Id="rId4" Type="http://schemas.openxmlformats.org/officeDocument/2006/relationships/image" Target="../media/image3.png"/><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5" Type="http://schemas.microsoft.com/office/2007/relationships/hdphoto" Target="../media/image4.wdp"/><Relationship Id="rId4" Type="http://schemas.openxmlformats.org/officeDocument/2006/relationships/image" Target="../media/image5.png"/><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5" Type="http://schemas.microsoft.com/office/2007/relationships/hdphoto" Target="../media/image4.wdp"/><Relationship Id="rId4" Type="http://schemas.openxmlformats.org/officeDocument/2006/relationships/image" Target="../media/image5.png"/><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6F3187A-E8BF-4572-8554-E1B94456778F}" type="datetime1">
              <a:rPr lang="en-US" altLang="zh-CN" smtClean="0"/>
            </a:fld>
            <a:endParaRPr lang="en-US" dirty="0"/>
          </a:p>
        </p:txBody>
      </p:sp>
      <p:sp>
        <p:nvSpPr>
          <p:cNvPr id="5" name="Footer Placeholder 4"/>
          <p:cNvSpPr>
            <a:spLocks noGrp="1"/>
          </p:cNvSpPr>
          <p:nvPr>
            <p:ph type="ftr" sz="quarter" idx="11"/>
          </p:nvPr>
        </p:nvSpPr>
        <p:spPr>
          <a:xfrm>
            <a:off x="812805" y="6272785"/>
            <a:ext cx="4745736" cy="365125"/>
          </a:xfrm>
        </p:spPr>
        <p:txBody>
          <a:bodyPr/>
          <a:lstStyle/>
          <a:p>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4FAB73BC-B049-4115-A692-8D63A059BFB8}"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113AE142-B161-43D0-BC76-1D5C5EB65F62}" type="datetime1">
              <a:rPr lang="en-US" altLang="zh-CN"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03670BE4-F528-4EFE-ABD6-84E74FFDFC23}" type="datetime1">
              <a:rPr lang="en-US" altLang="zh-CN" smtClean="0"/>
            </a:fld>
            <a:endParaRPr lang="en-US" dirty="0"/>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en-US" dirty="0"/>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4FAB73BC-B049-4115-A692-8D63A059BFB8}"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1B0515F4-3B14-4DCF-B968-DC1296025B5C}" type="datetime1">
              <a:rPr lang="en-US" altLang="zh-CN"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87E1D09A-4506-413C-8F8B-00E170C267E2}" type="datetime1">
              <a:rPr lang="en-US" altLang="zh-CN"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1FA1570F-513C-42AB-8237-D35FCD225A42}" type="datetime1">
              <a:rPr lang="en-US" altLang="zh-CN" smtClean="0"/>
            </a:fld>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FE4442-BA5F-4376-B2B3-5583ABE0E03C}" type="datetime1">
              <a:rPr lang="en-US" altLang="zh-CN" smtClean="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endParaRPr lang="zh-CN" altLang="en-US"/>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40000" contrast="20000"/>
                        </a14:imgEffect>
                        <a14:imgEffect>
                          <a14:saturation sat="95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B9516567-03EB-4D4F-9FC8-2B328C359B2A}" type="datetime1">
              <a:rPr lang="en-US" altLang="zh-CN" smtClean="0"/>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endParaRPr lang="zh-CN" altLang="en-US"/>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40000" contrast="20000"/>
                        </a14:imgEffect>
                        <a14:imgEffect>
                          <a14:saturation sat="95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42FA96E3-B4A6-44A5-BE43-47C2D4A30BD8}" type="datetime1">
              <a:rPr lang="en-US" altLang="zh-CN" smtClean="0"/>
            </a:fld>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C0381E06-CB85-452A-AAD0-7D8B010AA80F}" type="datetime1">
              <a:rPr lang="en-US" altLang="zh-CN"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00100" y="533400"/>
            <a:ext cx="5629275" cy="5638800"/>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9E127350-7CA6-4BC9-BF6B-ADC11C000F9D}" type="datetime1">
              <a:rPr lang="en-US" altLang="zh-CN"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3" name="AutoShape 4"/>
          <p:cNvSpPr>
            <a:spLocks noChangeArrowheads="1"/>
          </p:cNvSpPr>
          <p:nvPr userDrawn="1"/>
        </p:nvSpPr>
        <p:spPr bwMode="auto">
          <a:xfrm>
            <a:off x="609600" y="665163"/>
            <a:ext cx="7958138" cy="53975"/>
          </a:xfrm>
          <a:custGeom>
            <a:avLst/>
            <a:gdLst>
              <a:gd name="T0" fmla="*/ 0 w 1000"/>
              <a:gd name="T1" fmla="*/ 0 h 1000"/>
              <a:gd name="T2" fmla="*/ 4528181 w 1000"/>
              <a:gd name="T3" fmla="*/ 0 h 1000"/>
              <a:gd name="T4" fmla="*/ 4528181 w 1000"/>
              <a:gd name="T5" fmla="*/ 53975 h 1000"/>
              <a:gd name="T6" fmla="*/ 0 w 1000"/>
              <a:gd name="T7" fmla="*/ 53975 h 1000"/>
              <a:gd name="T8" fmla="*/ 0 w 1000"/>
              <a:gd name="T9" fmla="*/ 0 h 1000"/>
              <a:gd name="T10" fmla="*/ 7958138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69" y="0"/>
                </a:lnTo>
                <a:lnTo>
                  <a:pt x="569" y="1000"/>
                </a:lnTo>
                <a:lnTo>
                  <a:pt x="0" y="1000"/>
                </a:lnTo>
                <a:lnTo>
                  <a:pt x="0" y="0"/>
                </a:lnTo>
                <a:close/>
              </a:path>
              <a:path w="1000" h="1000">
                <a:moveTo>
                  <a:pt x="0" y="0"/>
                </a:moveTo>
                <a:lnTo>
                  <a:pt x="1000" y="0"/>
                </a:lnTo>
              </a:path>
            </a:pathLst>
          </a:custGeom>
          <a:solidFill>
            <a:srgbClr val="0099CC"/>
          </a:solidFill>
          <a:ln w="12700">
            <a:solidFill>
              <a:srgbClr val="0099CC"/>
            </a:solidFill>
            <a:round/>
          </a:ln>
        </p:spPr>
        <p:txBody>
          <a:bodyPr/>
          <a:lstStyle/>
          <a:p>
            <a:endParaRPr lang="zh-CN" altLang="en-US"/>
          </a:p>
        </p:txBody>
      </p:sp>
      <p:sp>
        <p:nvSpPr>
          <p:cNvPr id="4" name="TextBox 8"/>
          <p:cNvSpPr txBox="1">
            <a:spLocks noChangeArrowheads="1"/>
          </p:cNvSpPr>
          <p:nvPr userDrawn="1"/>
        </p:nvSpPr>
        <p:spPr bwMode="auto">
          <a:xfrm>
            <a:off x="515938" y="6429375"/>
            <a:ext cx="3714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64B26275-3F87-4DDD-8754-FD2C5E416A4F}" type="slidenum">
              <a:rPr lang="zh-CN" altLang="en-US" sz="1200" i="1">
                <a:solidFill>
                  <a:srgbClr val="0099CC"/>
                </a:solidFill>
                <a:latin typeface="Arial" panose="020B0604020202020204" pitchFamily="34" charset="0"/>
                <a:ea typeface="华文行楷" panose="02010800040101010101" pitchFamily="2" charset="-122"/>
              </a:rPr>
            </a:fld>
            <a:endParaRPr lang="en-US" altLang="zh-CN" sz="1200" i="1">
              <a:solidFill>
                <a:srgbClr val="0099CC"/>
              </a:solidFill>
              <a:latin typeface="Arial" panose="020B0604020202020204" pitchFamily="34" charset="0"/>
              <a:ea typeface="华文行楷" panose="02010800040101010101" pitchFamily="2" charset="-122"/>
            </a:endParaRPr>
          </a:p>
        </p:txBody>
      </p:sp>
      <p:pic>
        <p:nvPicPr>
          <p:cNvPr id="5" name="Picture 12" descr="前进">
            <a:hlinkClick r:id="" action="ppaction://hlinkshowjump?jump=nextslide"/>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08850"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3" descr="播放">
            <a:hlinkClick r:id="" action="ppaction://hlinkshowjump?jump=endshow"/>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93063"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 descr="后退">
            <a:hlinkClick r:id="" action="ppaction://hlinkshowjump?jump=previousslide"/>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624638"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5" descr="机动">
            <a:hlinkClick r:id="" action="ppaction://hlinkshowjump?jump=firstslide"/>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940425"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5"/>
          <p:cNvSpPr>
            <a:spLocks noChangeShapeType="1"/>
          </p:cNvSpPr>
          <p:nvPr userDrawn="1"/>
        </p:nvSpPr>
        <p:spPr bwMode="auto">
          <a:xfrm flipV="1">
            <a:off x="609600" y="6381750"/>
            <a:ext cx="7956550" cy="0"/>
          </a:xfrm>
          <a:prstGeom prst="line">
            <a:avLst/>
          </a:prstGeom>
          <a:noFill/>
          <a:ln w="12700">
            <a:solidFill>
              <a:srgbClr val="0099CC"/>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 name="标题 1"/>
          <p:cNvSpPr>
            <a:spLocks noGrp="1"/>
          </p:cNvSpPr>
          <p:nvPr>
            <p:ph type="title"/>
          </p:nvPr>
        </p:nvSpPr>
        <p:spPr>
          <a:xfrm>
            <a:off x="701974" y="71258"/>
            <a:ext cx="7887463" cy="646783"/>
          </a:xfrm>
        </p:spPr>
        <p:txBody>
          <a:bodyPr>
            <a:normAutofit/>
          </a:bodyPr>
          <a:lstStyle>
            <a:lvl1pPr algn="l">
              <a:defRPr sz="3200" b="1">
                <a:solidFill>
                  <a:schemeClr val="accent6">
                    <a:lumMod val="75000"/>
                  </a:schemeClr>
                </a:solidFill>
                <a:latin typeface="Arial Narrow" panose="020B0606020202030204" pitchFamily="34" charset="0"/>
                <a:ea typeface="黑体" panose="02010609060101010101" pitchFamily="49" charset="-122"/>
                <a:cs typeface="Arial" panose="020B0604020202020204" pitchFamily="34" charset="0"/>
              </a:defRPr>
            </a:lvl1pPr>
          </a:lstStyle>
          <a:p>
            <a:r>
              <a:rPr lang="zh-CN" altLang="en-US" dirty="0"/>
              <a:t>单击此处编辑母版标题样式</a:t>
            </a:r>
            <a:endParaRPr lang="zh-CN" altLang="en-US" dirty="0"/>
          </a:p>
        </p:txBody>
      </p:sp>
      <p:sp>
        <p:nvSpPr>
          <p:cNvPr id="11" name="日期占位符 2"/>
          <p:cNvSpPr>
            <a:spLocks noGrp="1"/>
          </p:cNvSpPr>
          <p:nvPr>
            <p:ph type="dt" sz="half" idx="10"/>
          </p:nvPr>
        </p:nvSpPr>
        <p:spPr/>
        <p:txBody>
          <a:bodyPr/>
          <a:lstStyle>
            <a:lvl1pPr>
              <a:defRPr/>
            </a:lvl1pPr>
          </a:lstStyle>
          <a:p>
            <a:pPr>
              <a:defRPr/>
            </a:pPr>
            <a:fld id="{19F2AFEB-83E0-4FDE-9669-2044D5DA2B86}" type="datetimeFigureOut">
              <a:rPr lang="zh-CN" altLang="en-US"/>
            </a:fld>
            <a:endParaRPr lang="zh-CN" altLang="en-US"/>
          </a:p>
        </p:txBody>
      </p:sp>
      <p:sp>
        <p:nvSpPr>
          <p:cNvPr id="12" name="页脚占位符 3"/>
          <p:cNvSpPr>
            <a:spLocks noGrp="1"/>
          </p:cNvSpPr>
          <p:nvPr>
            <p:ph type="ftr" sz="quarter" idx="11"/>
          </p:nvPr>
        </p:nvSpPr>
        <p:spPr/>
        <p:txBody>
          <a:bodyPr/>
          <a:lstStyle>
            <a:lvl1pPr>
              <a:defRPr/>
            </a:lvl1pPr>
          </a:lstStyle>
          <a:p>
            <a:pPr>
              <a:defRPr/>
            </a:pPr>
            <a:endParaRPr lang="zh-CN" altLang="en-US"/>
          </a:p>
        </p:txBody>
      </p:sp>
      <p:sp>
        <p:nvSpPr>
          <p:cNvPr id="13" name="灯片编号占位符 4"/>
          <p:cNvSpPr>
            <a:spLocks noGrp="1"/>
          </p:cNvSpPr>
          <p:nvPr>
            <p:ph type="sldNum" sz="quarter" idx="12"/>
          </p:nvPr>
        </p:nvSpPr>
        <p:spPr/>
        <p:txBody>
          <a:bodyPr/>
          <a:lstStyle>
            <a:lvl1pPr>
              <a:defRPr/>
            </a:lvl1pPr>
          </a:lstStyle>
          <a:p>
            <a:fld id="{1E9E0906-35F5-445F-940D-B60711BBED27}" type="slidenum">
              <a:rPr lang="zh-CN" altLang="en-US"/>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image" Target="../media/image3.png"/><Relationship Id="rId15" Type="http://schemas.microsoft.com/office/2007/relationships/hdphoto" Target="../media/image4.wdp"/><Relationship Id="rId14" Type="http://schemas.openxmlformats.org/officeDocument/2006/relationships/image" Target="../media/image5.png"/><Relationship Id="rId13" Type="http://schemas.openxmlformats.org/officeDocument/2006/relationships/image" Target="../media/image10.pn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13" cstate="print">
            <a:lum bright="70000" contrast="-70000"/>
            <a:extLst>
              <a:ext uri="{28A0092B-C50C-407E-A947-70E740481C1C}">
                <a14:useLocalDpi xmlns:a14="http://schemas.microsoft.com/office/drawing/2010/main" val="0"/>
              </a:ext>
            </a:extLst>
          </a:blip>
          <a:stretch>
            <a:fillRect/>
          </a:stretch>
        </p:blipFill>
        <p:spPr>
          <a:xfrm>
            <a:off x="7092011" y="171449"/>
            <a:ext cx="1908754" cy="2392866"/>
          </a:xfrm>
          <a:prstGeom prst="rect">
            <a:avLst/>
          </a:prstGeom>
        </p:spPr>
      </p:pic>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brightnessContrast bright="-40000" contrast="20000"/>
                        </a14:imgEffect>
                        <a14:imgEffect>
                          <a14:saturation sat="95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FD5C9B09-530A-4AE7-857C-3A5513713535}" type="datetime1">
              <a:rPr lang="en-US" altLang="zh-CN" smtClean="0"/>
            </a:fld>
            <a:endParaRPr lang="en-US" dirty="0"/>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4FAB73BC-B049-4115-A692-8D63A059BFB8}"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200" b="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anose="05000000000000000000"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5pPr>
      <a:lvl6pPr marL="1600200" indent="-22860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6pPr>
      <a:lvl7pPr marL="1899920" indent="-22860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7pPr>
      <a:lvl8pPr marL="2200275" indent="-22860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8pPr>
      <a:lvl9pPr marL="2499995" indent="-22860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6" Type="http://schemas.openxmlformats.org/officeDocument/2006/relationships/vmlDrawing" Target="../drawings/vmlDrawing1.vml"/><Relationship Id="rId5" Type="http://schemas.openxmlformats.org/officeDocument/2006/relationships/slideLayout" Target="../slideLayouts/slideLayout12.xml"/><Relationship Id="rId4" Type="http://schemas.openxmlformats.org/officeDocument/2006/relationships/image" Target="../media/image13.wmf"/><Relationship Id="rId3" Type="http://schemas.openxmlformats.org/officeDocument/2006/relationships/oleObject" Target="../embeddings/oleObject1.bin"/><Relationship Id="rId2" Type="http://schemas.openxmlformats.org/officeDocument/2006/relationships/image" Target="../media/image12.jpeg"/><Relationship Id="rId1" Type="http://schemas.openxmlformats.org/officeDocument/2006/relationships/slide" Target="slide2.xml"/></Relationships>
</file>

<file path=ppt/slides/_rels/slide4.xml.rels><?xml version="1.0" encoding="UTF-8" standalone="yes"?>
<Relationships xmlns="http://schemas.openxmlformats.org/package/2006/relationships"><Relationship Id="rId8" Type="http://schemas.openxmlformats.org/officeDocument/2006/relationships/vmlDrawing" Target="../drawings/vmlDrawing2.vml"/><Relationship Id="rId7" Type="http://schemas.openxmlformats.org/officeDocument/2006/relationships/slideLayout" Target="../slideLayouts/slideLayout12.xml"/><Relationship Id="rId6" Type="http://schemas.openxmlformats.org/officeDocument/2006/relationships/slide" Target="slide2.xml"/><Relationship Id="rId5" Type="http://schemas.openxmlformats.org/officeDocument/2006/relationships/image" Target="../media/image15.wmf"/><Relationship Id="rId4" Type="http://schemas.openxmlformats.org/officeDocument/2006/relationships/oleObject" Target="../embeddings/oleObject3.bin"/><Relationship Id="rId3" Type="http://schemas.openxmlformats.org/officeDocument/2006/relationships/image" Target="../media/image14.wmf"/><Relationship Id="rId2" Type="http://schemas.openxmlformats.org/officeDocument/2006/relationships/oleObject" Target="../embeddings/oleObject2.bin"/><Relationship Id="rId1" Type="http://schemas.openxmlformats.org/officeDocument/2006/relationships/image" Target="../media/image12.jpeg"/></Relationships>
</file>

<file path=ppt/slides/_rels/slide5.xml.rels><?xml version="1.0" encoding="UTF-8" standalone="yes"?>
<Relationships xmlns="http://schemas.openxmlformats.org/package/2006/relationships"><Relationship Id="rId7" Type="http://schemas.openxmlformats.org/officeDocument/2006/relationships/vmlDrawing" Target="../drawings/vmlDrawing3.vml"/><Relationship Id="rId6" Type="http://schemas.openxmlformats.org/officeDocument/2006/relationships/slideLayout" Target="../slideLayouts/slideLayout12.xml"/><Relationship Id="rId5" Type="http://schemas.openxmlformats.org/officeDocument/2006/relationships/slide" Target="slide2.xml"/><Relationship Id="rId4" Type="http://schemas.openxmlformats.org/officeDocument/2006/relationships/image" Target="../media/image17.wmf"/><Relationship Id="rId3" Type="http://schemas.openxmlformats.org/officeDocument/2006/relationships/oleObject" Target="../embeddings/oleObject5.bin"/><Relationship Id="rId2" Type="http://schemas.openxmlformats.org/officeDocument/2006/relationships/image" Target="../media/image16.wmf"/><Relationship Id="rId1"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9" Type="http://schemas.openxmlformats.org/officeDocument/2006/relationships/vmlDrawing" Target="../drawings/vmlDrawing4.vml"/><Relationship Id="rId8" Type="http://schemas.openxmlformats.org/officeDocument/2006/relationships/slideLayout" Target="../slideLayouts/slideLayout12.xml"/><Relationship Id="rId7" Type="http://schemas.openxmlformats.org/officeDocument/2006/relationships/slide" Target="slide2.xml"/><Relationship Id="rId6" Type="http://schemas.openxmlformats.org/officeDocument/2006/relationships/image" Target="../media/image19.wmf"/><Relationship Id="rId5" Type="http://schemas.openxmlformats.org/officeDocument/2006/relationships/oleObject" Target="../embeddings/oleObject8.bin"/><Relationship Id="rId4" Type="http://schemas.openxmlformats.org/officeDocument/2006/relationships/image" Target="../media/image17.wmf"/><Relationship Id="rId3" Type="http://schemas.openxmlformats.org/officeDocument/2006/relationships/oleObject" Target="../embeddings/oleObject7.bin"/><Relationship Id="rId2" Type="http://schemas.openxmlformats.org/officeDocument/2006/relationships/image" Target="../media/image18.wmf"/><Relationship Id="rId1"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9" Type="http://schemas.openxmlformats.org/officeDocument/2006/relationships/image" Target="../media/image23.wmf"/><Relationship Id="rId8" Type="http://schemas.openxmlformats.org/officeDocument/2006/relationships/oleObject" Target="../embeddings/oleObject12.bin"/><Relationship Id="rId7" Type="http://schemas.openxmlformats.org/officeDocument/2006/relationships/image" Target="../media/image22.wmf"/><Relationship Id="rId6" Type="http://schemas.openxmlformats.org/officeDocument/2006/relationships/oleObject" Target="../embeddings/oleObject11.bin"/><Relationship Id="rId5" Type="http://schemas.openxmlformats.org/officeDocument/2006/relationships/image" Target="../media/image21.wmf"/><Relationship Id="rId4" Type="http://schemas.openxmlformats.org/officeDocument/2006/relationships/oleObject" Target="../embeddings/oleObject10.bin"/><Relationship Id="rId3" Type="http://schemas.openxmlformats.org/officeDocument/2006/relationships/image" Target="../media/image20.wmf"/><Relationship Id="rId2" Type="http://schemas.openxmlformats.org/officeDocument/2006/relationships/oleObject" Target="../embeddings/oleObject9.bin"/><Relationship Id="rId11" Type="http://schemas.openxmlformats.org/officeDocument/2006/relationships/vmlDrawing" Target="../drawings/vmlDrawing5.vml"/><Relationship Id="rId10" Type="http://schemas.openxmlformats.org/officeDocument/2006/relationships/slideLayout" Target="../slideLayouts/slideLayout12.xml"/><Relationship Id="rId1" Type="http://schemas.openxmlformats.org/officeDocument/2006/relationships/slide" Target="slide2.xml"/></Relationships>
</file>

<file path=ppt/slides/_rels/slide8.xml.rels><?xml version="1.0" encoding="UTF-8" standalone="yes"?>
<Relationships xmlns="http://schemas.openxmlformats.org/package/2006/relationships"><Relationship Id="rId9" Type="http://schemas.openxmlformats.org/officeDocument/2006/relationships/slide" Target="slide2.xml"/><Relationship Id="rId8" Type="http://schemas.openxmlformats.org/officeDocument/2006/relationships/image" Target="../media/image25.wmf"/><Relationship Id="rId7" Type="http://schemas.openxmlformats.org/officeDocument/2006/relationships/oleObject" Target="../embeddings/oleObject16.bin"/><Relationship Id="rId6" Type="http://schemas.openxmlformats.org/officeDocument/2006/relationships/image" Target="../media/image22.wmf"/><Relationship Id="rId5" Type="http://schemas.openxmlformats.org/officeDocument/2006/relationships/oleObject" Target="../embeddings/oleObject15.bin"/><Relationship Id="rId4" Type="http://schemas.openxmlformats.org/officeDocument/2006/relationships/image" Target="../media/image24.wmf"/><Relationship Id="rId3" Type="http://schemas.openxmlformats.org/officeDocument/2006/relationships/oleObject" Target="../embeddings/oleObject14.bin"/><Relationship Id="rId2" Type="http://schemas.openxmlformats.org/officeDocument/2006/relationships/image" Target="../media/image20.wmf"/><Relationship Id="rId11" Type="http://schemas.openxmlformats.org/officeDocument/2006/relationships/vmlDrawing" Target="../drawings/vmlDrawing6.vml"/><Relationship Id="rId10" Type="http://schemas.openxmlformats.org/officeDocument/2006/relationships/slideLayout" Target="../slideLayouts/slideLayout12.xml"/><Relationship Id="rId1" Type="http://schemas.openxmlformats.org/officeDocument/2006/relationships/oleObject" Target="../embeddings/oleObject13.bin"/></Relationships>
</file>

<file path=ppt/slides/_rels/slide9.xml.rels><?xml version="1.0" encoding="UTF-8" standalone="yes"?>
<Relationships xmlns="http://schemas.openxmlformats.org/package/2006/relationships"><Relationship Id="rId9" Type="http://schemas.openxmlformats.org/officeDocument/2006/relationships/vmlDrawing" Target="../drawings/vmlDrawing7.vml"/><Relationship Id="rId8" Type="http://schemas.openxmlformats.org/officeDocument/2006/relationships/slideLayout" Target="../slideLayouts/slideLayout12.xml"/><Relationship Id="rId7" Type="http://schemas.openxmlformats.org/officeDocument/2006/relationships/slide" Target="slide2.xml"/><Relationship Id="rId6" Type="http://schemas.openxmlformats.org/officeDocument/2006/relationships/image" Target="../media/image24.wmf"/><Relationship Id="rId5" Type="http://schemas.openxmlformats.org/officeDocument/2006/relationships/oleObject" Target="../embeddings/oleObject19.bin"/><Relationship Id="rId4" Type="http://schemas.openxmlformats.org/officeDocument/2006/relationships/image" Target="../media/image27.wmf"/><Relationship Id="rId3" Type="http://schemas.openxmlformats.org/officeDocument/2006/relationships/oleObject" Target="../embeddings/oleObject18.bin"/><Relationship Id="rId2" Type="http://schemas.openxmlformats.org/officeDocument/2006/relationships/image" Target="../media/image26.wmf"/><Relationship Id="rId1" Type="http://schemas.openxmlformats.org/officeDocument/2006/relationships/oleObject" Target="../embeddings/oleObject17.bin"/></Relationships>
</file>

<file path=ppt/slides/_rels/slide10.xml.rels><?xml version="1.0" encoding="UTF-8" standalone="yes"?>
<Relationships xmlns="http://schemas.openxmlformats.org/package/2006/relationships"><Relationship Id="rId8" Type="http://schemas.openxmlformats.org/officeDocument/2006/relationships/vmlDrawing" Target="../drawings/vmlDrawing8.vml"/><Relationship Id="rId7" Type="http://schemas.openxmlformats.org/officeDocument/2006/relationships/slideLayout" Target="../slideLayouts/slideLayout12.xml"/><Relationship Id="rId6" Type="http://schemas.openxmlformats.org/officeDocument/2006/relationships/slide" Target="slide2.xml"/><Relationship Id="rId5" Type="http://schemas.openxmlformats.org/officeDocument/2006/relationships/image" Target="../media/image30.wmf"/><Relationship Id="rId4" Type="http://schemas.openxmlformats.org/officeDocument/2006/relationships/oleObject" Target="../embeddings/oleObject21.bin"/><Relationship Id="rId3" Type="http://schemas.openxmlformats.org/officeDocument/2006/relationships/image" Target="../media/image29.wmf"/><Relationship Id="rId2" Type="http://schemas.openxmlformats.org/officeDocument/2006/relationships/oleObject" Target="../embeddings/oleObject20.bin"/><Relationship Id="rId1"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7" Type="http://schemas.openxmlformats.org/officeDocument/2006/relationships/vmlDrawing" Target="../drawings/vmlDrawing9.vml"/><Relationship Id="rId6" Type="http://schemas.openxmlformats.org/officeDocument/2006/relationships/slideLayout" Target="../slideLayouts/slideLayout12.xml"/><Relationship Id="rId5" Type="http://schemas.openxmlformats.org/officeDocument/2006/relationships/image" Target="../media/image32.wmf"/><Relationship Id="rId4" Type="http://schemas.openxmlformats.org/officeDocument/2006/relationships/oleObject" Target="../embeddings/oleObject23.bin"/><Relationship Id="rId3" Type="http://schemas.openxmlformats.org/officeDocument/2006/relationships/slide" Target="slide2.xml"/><Relationship Id="rId2" Type="http://schemas.openxmlformats.org/officeDocument/2006/relationships/image" Target="../media/image31.emf"/><Relationship Id="rId1" Type="http://schemas.openxmlformats.org/officeDocument/2006/relationships/oleObject" Target="../embeddings/oleObject22.bin"/></Relationships>
</file>

<file path=ppt/slides/_rels/slide13.xml.rels><?xml version="1.0" encoding="UTF-8" standalone="yes"?>
<Relationships xmlns="http://schemas.openxmlformats.org/package/2006/relationships"><Relationship Id="rId9" Type="http://schemas.openxmlformats.org/officeDocument/2006/relationships/oleObject" Target="../embeddings/oleObject28.bin"/><Relationship Id="rId8" Type="http://schemas.openxmlformats.org/officeDocument/2006/relationships/image" Target="../media/image36.wmf"/><Relationship Id="rId7" Type="http://schemas.openxmlformats.org/officeDocument/2006/relationships/oleObject" Target="../embeddings/oleObject27.bin"/><Relationship Id="rId6" Type="http://schemas.openxmlformats.org/officeDocument/2006/relationships/image" Target="../media/image35.wmf"/><Relationship Id="rId5" Type="http://schemas.openxmlformats.org/officeDocument/2006/relationships/oleObject" Target="../embeddings/oleObject26.bin"/><Relationship Id="rId4" Type="http://schemas.openxmlformats.org/officeDocument/2006/relationships/image" Target="../media/image34.wmf"/><Relationship Id="rId3" Type="http://schemas.openxmlformats.org/officeDocument/2006/relationships/oleObject" Target="../embeddings/oleObject25.bin"/><Relationship Id="rId2" Type="http://schemas.openxmlformats.org/officeDocument/2006/relationships/image" Target="../media/image33.wmf"/><Relationship Id="rId15" Type="http://schemas.openxmlformats.org/officeDocument/2006/relationships/vmlDrawing" Target="../drawings/vmlDrawing10.vml"/><Relationship Id="rId14" Type="http://schemas.openxmlformats.org/officeDocument/2006/relationships/slideLayout" Target="../slideLayouts/slideLayout12.xml"/><Relationship Id="rId13" Type="http://schemas.openxmlformats.org/officeDocument/2006/relationships/slide" Target="slide2.xml"/><Relationship Id="rId12" Type="http://schemas.openxmlformats.org/officeDocument/2006/relationships/image" Target="../media/image31.emf"/><Relationship Id="rId11" Type="http://schemas.openxmlformats.org/officeDocument/2006/relationships/oleObject" Target="../embeddings/oleObject29.bin"/><Relationship Id="rId10" Type="http://schemas.openxmlformats.org/officeDocument/2006/relationships/image" Target="../media/image32.wmf"/><Relationship Id="rId1" Type="http://schemas.openxmlformats.org/officeDocument/2006/relationships/oleObject" Target="../embeddings/oleObject24.bin"/></Relationships>
</file>

<file path=ppt/slides/_rels/slide14.xml.rels><?xml version="1.0" encoding="UTF-8" standalone="yes"?>
<Relationships xmlns="http://schemas.openxmlformats.org/package/2006/relationships"><Relationship Id="rId9" Type="http://schemas.openxmlformats.org/officeDocument/2006/relationships/oleObject" Target="../embeddings/oleObject34.bin"/><Relationship Id="rId8" Type="http://schemas.openxmlformats.org/officeDocument/2006/relationships/image" Target="../media/image40.wmf"/><Relationship Id="rId7" Type="http://schemas.openxmlformats.org/officeDocument/2006/relationships/oleObject" Target="../embeddings/oleObject33.bin"/><Relationship Id="rId6" Type="http://schemas.openxmlformats.org/officeDocument/2006/relationships/image" Target="../media/image39.wmf"/><Relationship Id="rId5" Type="http://schemas.openxmlformats.org/officeDocument/2006/relationships/oleObject" Target="../embeddings/oleObject32.bin"/><Relationship Id="rId4" Type="http://schemas.openxmlformats.org/officeDocument/2006/relationships/image" Target="../media/image38.wmf"/><Relationship Id="rId3" Type="http://schemas.openxmlformats.org/officeDocument/2006/relationships/oleObject" Target="../embeddings/oleObject31.bin"/><Relationship Id="rId2" Type="http://schemas.openxmlformats.org/officeDocument/2006/relationships/image" Target="../media/image37.wmf"/><Relationship Id="rId13" Type="http://schemas.openxmlformats.org/officeDocument/2006/relationships/vmlDrawing" Target="../drawings/vmlDrawing11.vml"/><Relationship Id="rId12" Type="http://schemas.openxmlformats.org/officeDocument/2006/relationships/slideLayout" Target="../slideLayouts/slideLayout12.xml"/><Relationship Id="rId11" Type="http://schemas.openxmlformats.org/officeDocument/2006/relationships/slide" Target="slide2.xml"/><Relationship Id="rId10" Type="http://schemas.openxmlformats.org/officeDocument/2006/relationships/image" Target="../media/image31.emf"/><Relationship Id="rId1" Type="http://schemas.openxmlformats.org/officeDocument/2006/relationships/oleObject" Target="../embeddings/oleObject30.bin"/></Relationships>
</file>

<file path=ppt/slides/_rels/slide15.xml.rels><?xml version="1.0" encoding="UTF-8" standalone="yes"?>
<Relationships xmlns="http://schemas.openxmlformats.org/package/2006/relationships"><Relationship Id="rId9" Type="http://schemas.openxmlformats.org/officeDocument/2006/relationships/slide" Target="slide2.xml"/><Relationship Id="rId8" Type="http://schemas.openxmlformats.org/officeDocument/2006/relationships/image" Target="../media/image44.wmf"/><Relationship Id="rId7" Type="http://schemas.openxmlformats.org/officeDocument/2006/relationships/oleObject" Target="../embeddings/oleObject38.bin"/><Relationship Id="rId6" Type="http://schemas.openxmlformats.org/officeDocument/2006/relationships/image" Target="../media/image43.wmf"/><Relationship Id="rId5" Type="http://schemas.openxmlformats.org/officeDocument/2006/relationships/oleObject" Target="../embeddings/oleObject37.bin"/><Relationship Id="rId4" Type="http://schemas.openxmlformats.org/officeDocument/2006/relationships/image" Target="../media/image42.wmf"/><Relationship Id="rId3" Type="http://schemas.openxmlformats.org/officeDocument/2006/relationships/oleObject" Target="../embeddings/oleObject36.bin"/><Relationship Id="rId2" Type="http://schemas.openxmlformats.org/officeDocument/2006/relationships/image" Target="../media/image41.wmf"/><Relationship Id="rId13" Type="http://schemas.openxmlformats.org/officeDocument/2006/relationships/vmlDrawing" Target="../drawings/vmlDrawing12.vml"/><Relationship Id="rId12" Type="http://schemas.openxmlformats.org/officeDocument/2006/relationships/slideLayout" Target="../slideLayouts/slideLayout12.xml"/><Relationship Id="rId11" Type="http://schemas.openxmlformats.org/officeDocument/2006/relationships/image" Target="../media/image31.emf"/><Relationship Id="rId10" Type="http://schemas.openxmlformats.org/officeDocument/2006/relationships/oleObject" Target="../embeddings/oleObject39.bin"/><Relationship Id="rId1" Type="http://schemas.openxmlformats.org/officeDocument/2006/relationships/oleObject" Target="../embeddings/oleObject35.bin"/></Relationships>
</file>

<file path=ppt/slides/_rels/slide16.xml.rels><?xml version="1.0" encoding="UTF-8" standalone="yes"?>
<Relationships xmlns="http://schemas.openxmlformats.org/package/2006/relationships"><Relationship Id="rId9" Type="http://schemas.openxmlformats.org/officeDocument/2006/relationships/slide" Target="slide2.xml"/><Relationship Id="rId8" Type="http://schemas.openxmlformats.org/officeDocument/2006/relationships/image" Target="../media/image31.emf"/><Relationship Id="rId7" Type="http://schemas.openxmlformats.org/officeDocument/2006/relationships/oleObject" Target="../embeddings/oleObject43.bin"/><Relationship Id="rId6" Type="http://schemas.openxmlformats.org/officeDocument/2006/relationships/image" Target="../media/image47.wmf"/><Relationship Id="rId5" Type="http://schemas.openxmlformats.org/officeDocument/2006/relationships/oleObject" Target="../embeddings/oleObject42.bin"/><Relationship Id="rId4" Type="http://schemas.openxmlformats.org/officeDocument/2006/relationships/image" Target="../media/image46.wmf"/><Relationship Id="rId3" Type="http://schemas.openxmlformats.org/officeDocument/2006/relationships/oleObject" Target="../embeddings/oleObject41.bin"/><Relationship Id="rId2" Type="http://schemas.openxmlformats.org/officeDocument/2006/relationships/image" Target="../media/image45.emf"/><Relationship Id="rId11" Type="http://schemas.openxmlformats.org/officeDocument/2006/relationships/vmlDrawing" Target="../drawings/vmlDrawing13.vml"/><Relationship Id="rId10" Type="http://schemas.openxmlformats.org/officeDocument/2006/relationships/slideLayout" Target="../slideLayouts/slideLayout12.xml"/><Relationship Id="rId1" Type="http://schemas.openxmlformats.org/officeDocument/2006/relationships/oleObject" Target="../embeddings/oleObject40.bin"/></Relationships>
</file>

<file path=ppt/slides/_rels/slide17.xml.rels><?xml version="1.0" encoding="UTF-8" standalone="yes"?>
<Relationships xmlns="http://schemas.openxmlformats.org/package/2006/relationships"><Relationship Id="rId7" Type="http://schemas.openxmlformats.org/officeDocument/2006/relationships/vmlDrawing" Target="../drawings/vmlDrawing14.vml"/><Relationship Id="rId6" Type="http://schemas.openxmlformats.org/officeDocument/2006/relationships/slideLayout" Target="../slideLayouts/slideLayout12.xml"/><Relationship Id="rId5" Type="http://schemas.openxmlformats.org/officeDocument/2006/relationships/image" Target="../media/image49.wmf"/><Relationship Id="rId4" Type="http://schemas.openxmlformats.org/officeDocument/2006/relationships/oleObject" Target="../embeddings/oleObject45.bin"/><Relationship Id="rId3" Type="http://schemas.openxmlformats.org/officeDocument/2006/relationships/image" Target="../media/image48.wmf"/><Relationship Id="rId2" Type="http://schemas.openxmlformats.org/officeDocument/2006/relationships/oleObject" Target="../embeddings/oleObject44.bin"/><Relationship Id="rId1" Type="http://schemas.openxmlformats.org/officeDocument/2006/relationships/slide" Target="slide2.xml"/></Relationships>
</file>

<file path=ppt/slides/_rels/slide18.xml.rels><?xml version="1.0" encoding="UTF-8" standalone="yes"?>
<Relationships xmlns="http://schemas.openxmlformats.org/package/2006/relationships"><Relationship Id="rId9" Type="http://schemas.openxmlformats.org/officeDocument/2006/relationships/slide" Target="slide2.xml"/><Relationship Id="rId8" Type="http://schemas.openxmlformats.org/officeDocument/2006/relationships/image" Target="../media/image53.wmf"/><Relationship Id="rId7" Type="http://schemas.openxmlformats.org/officeDocument/2006/relationships/oleObject" Target="../embeddings/oleObject49.bin"/><Relationship Id="rId6" Type="http://schemas.openxmlformats.org/officeDocument/2006/relationships/image" Target="../media/image52.wmf"/><Relationship Id="rId5" Type="http://schemas.openxmlformats.org/officeDocument/2006/relationships/oleObject" Target="../embeddings/oleObject48.bin"/><Relationship Id="rId4" Type="http://schemas.openxmlformats.org/officeDocument/2006/relationships/image" Target="../media/image51.emf"/><Relationship Id="rId3" Type="http://schemas.openxmlformats.org/officeDocument/2006/relationships/oleObject" Target="../embeddings/oleObject47.bin"/><Relationship Id="rId2" Type="http://schemas.openxmlformats.org/officeDocument/2006/relationships/image" Target="../media/image50.emf"/><Relationship Id="rId11" Type="http://schemas.openxmlformats.org/officeDocument/2006/relationships/vmlDrawing" Target="../drawings/vmlDrawing15.vml"/><Relationship Id="rId10" Type="http://schemas.openxmlformats.org/officeDocument/2006/relationships/slideLayout" Target="../slideLayouts/slideLayout12.xml"/><Relationship Id="rId1" Type="http://schemas.openxmlformats.org/officeDocument/2006/relationships/oleObject" Target="../embeddings/oleObject46.bin"/></Relationships>
</file>

<file path=ppt/slides/_rels/slide19.xml.rels><?xml version="1.0" encoding="UTF-8" standalone="yes"?>
<Relationships xmlns="http://schemas.openxmlformats.org/package/2006/relationships"><Relationship Id="rId6" Type="http://schemas.openxmlformats.org/officeDocument/2006/relationships/vmlDrawing" Target="../drawings/vmlDrawing16.vml"/><Relationship Id="rId5" Type="http://schemas.openxmlformats.org/officeDocument/2006/relationships/slideLayout" Target="../slideLayouts/slideLayout12.xml"/><Relationship Id="rId4" Type="http://schemas.openxmlformats.org/officeDocument/2006/relationships/image" Target="../media/image55.wmf"/><Relationship Id="rId3" Type="http://schemas.openxmlformats.org/officeDocument/2006/relationships/oleObject" Target="../embeddings/oleObject51.bin"/><Relationship Id="rId2" Type="http://schemas.openxmlformats.org/officeDocument/2006/relationships/image" Target="../media/image54.wmf"/><Relationship Id="rId1" Type="http://schemas.openxmlformats.org/officeDocument/2006/relationships/oleObject" Target="../embeddings/oleObject50.bin"/></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56.jpeg"/></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slide" Target="slide2.xml"/><Relationship Id="rId7" Type="http://schemas.openxmlformats.org/officeDocument/2006/relationships/image" Target="../media/image60.wmf"/><Relationship Id="rId6" Type="http://schemas.openxmlformats.org/officeDocument/2006/relationships/oleObject" Target="../embeddings/oleObject54.bin"/><Relationship Id="rId5" Type="http://schemas.openxmlformats.org/officeDocument/2006/relationships/image" Target="../media/image59.wmf"/><Relationship Id="rId4" Type="http://schemas.openxmlformats.org/officeDocument/2006/relationships/oleObject" Target="../embeddings/oleObject53.bin"/><Relationship Id="rId3" Type="http://schemas.openxmlformats.org/officeDocument/2006/relationships/image" Target="../media/image58.wmf"/><Relationship Id="rId2" Type="http://schemas.openxmlformats.org/officeDocument/2006/relationships/oleObject" Target="../embeddings/oleObject52.bin"/><Relationship Id="rId10" Type="http://schemas.openxmlformats.org/officeDocument/2006/relationships/vmlDrawing" Target="../drawings/vmlDrawing17.vml"/><Relationship Id="rId1" Type="http://schemas.openxmlformats.org/officeDocument/2006/relationships/image" Target="../media/image57.png"/></Relationships>
</file>

<file path=ppt/slides/_rels/slide22.xml.rels><?xml version="1.0" encoding="UTF-8" standalone="yes"?>
<Relationships xmlns="http://schemas.openxmlformats.org/package/2006/relationships"><Relationship Id="rId6" Type="http://schemas.openxmlformats.org/officeDocument/2006/relationships/vmlDrawing" Target="../drawings/vmlDrawing18.vml"/><Relationship Id="rId5" Type="http://schemas.openxmlformats.org/officeDocument/2006/relationships/slideLayout" Target="../slideLayouts/slideLayout12.xml"/><Relationship Id="rId4" Type="http://schemas.openxmlformats.org/officeDocument/2006/relationships/image" Target="../media/image62.png"/><Relationship Id="rId3" Type="http://schemas.openxmlformats.org/officeDocument/2006/relationships/slide" Target="slide2.xml"/><Relationship Id="rId2" Type="http://schemas.openxmlformats.org/officeDocument/2006/relationships/image" Target="../media/image61.emf"/><Relationship Id="rId1" Type="http://schemas.openxmlformats.org/officeDocument/2006/relationships/oleObject" Target="../embeddings/oleObject55.bin"/></Relationships>
</file>

<file path=ppt/slides/_rels/slide23.xml.rels><?xml version="1.0" encoding="UTF-8" standalone="yes"?>
<Relationships xmlns="http://schemas.openxmlformats.org/package/2006/relationships"><Relationship Id="rId5" Type="http://schemas.openxmlformats.org/officeDocument/2006/relationships/vmlDrawing" Target="../drawings/vmlDrawing19.vml"/><Relationship Id="rId4" Type="http://schemas.openxmlformats.org/officeDocument/2006/relationships/slideLayout" Target="../slideLayouts/slideLayout12.xml"/><Relationship Id="rId3" Type="http://schemas.openxmlformats.org/officeDocument/2006/relationships/image" Target="../media/image61.emf"/><Relationship Id="rId2" Type="http://schemas.openxmlformats.org/officeDocument/2006/relationships/oleObject" Target="../embeddings/oleObject56.bin"/><Relationship Id="rId1" Type="http://schemas.openxmlformats.org/officeDocument/2006/relationships/slide" Target="slide2.xml"/></Relationships>
</file>

<file path=ppt/slides/_rels/slide24.xml.rels><?xml version="1.0" encoding="UTF-8" standalone="yes"?>
<Relationships xmlns="http://schemas.openxmlformats.org/package/2006/relationships"><Relationship Id="rId7" Type="http://schemas.openxmlformats.org/officeDocument/2006/relationships/vmlDrawing" Target="../drawings/vmlDrawing20.vml"/><Relationship Id="rId6" Type="http://schemas.openxmlformats.org/officeDocument/2006/relationships/slideLayout" Target="../slideLayouts/slideLayout12.xml"/><Relationship Id="rId5" Type="http://schemas.openxmlformats.org/officeDocument/2006/relationships/image" Target="../media/image41.wmf"/><Relationship Id="rId4" Type="http://schemas.openxmlformats.org/officeDocument/2006/relationships/oleObject" Target="../embeddings/oleObject58.bin"/><Relationship Id="rId3" Type="http://schemas.openxmlformats.org/officeDocument/2006/relationships/image" Target="../media/image33.wmf"/><Relationship Id="rId2" Type="http://schemas.openxmlformats.org/officeDocument/2006/relationships/oleObject" Target="../embeddings/oleObject57.bin"/><Relationship Id="rId1" Type="http://schemas.openxmlformats.org/officeDocument/2006/relationships/slide" Target="slide2.xml"/></Relationships>
</file>

<file path=ppt/slides/_rels/slide25.xml.rels><?xml version="1.0" encoding="UTF-8" standalone="yes"?>
<Relationships xmlns="http://schemas.openxmlformats.org/package/2006/relationships"><Relationship Id="rId5" Type="http://schemas.openxmlformats.org/officeDocument/2006/relationships/vmlDrawing" Target="../drawings/vmlDrawing21.vml"/><Relationship Id="rId4" Type="http://schemas.openxmlformats.org/officeDocument/2006/relationships/slideLayout" Target="../slideLayouts/slideLayout12.xml"/><Relationship Id="rId3" Type="http://schemas.openxmlformats.org/officeDocument/2006/relationships/image" Target="../media/image29.wmf"/><Relationship Id="rId2" Type="http://schemas.openxmlformats.org/officeDocument/2006/relationships/oleObject" Target="../embeddings/oleObject59.bin"/><Relationship Id="rId1" Type="http://schemas.openxmlformats.org/officeDocument/2006/relationships/slide" Target="slide2.xml"/></Relationships>
</file>

<file path=ppt/slides/_rels/slide26.xml.rels><?xml version="1.0" encoding="UTF-8" standalone="yes"?>
<Relationships xmlns="http://schemas.openxmlformats.org/package/2006/relationships"><Relationship Id="rId6" Type="http://schemas.openxmlformats.org/officeDocument/2006/relationships/vmlDrawing" Target="../drawings/vmlDrawing22.vml"/><Relationship Id="rId5" Type="http://schemas.openxmlformats.org/officeDocument/2006/relationships/slideLayout" Target="../slideLayouts/slideLayout12.xml"/><Relationship Id="rId4" Type="http://schemas.openxmlformats.org/officeDocument/2006/relationships/image" Target="../media/image64.emf"/><Relationship Id="rId3" Type="http://schemas.openxmlformats.org/officeDocument/2006/relationships/oleObject" Target="../embeddings/oleObject61.bin"/><Relationship Id="rId2" Type="http://schemas.openxmlformats.org/officeDocument/2006/relationships/image" Target="../media/image63.emf"/><Relationship Id="rId1" Type="http://schemas.openxmlformats.org/officeDocument/2006/relationships/oleObject" Target="../embeddings/oleObject60.bin"/></Relationships>
</file>

<file path=ppt/slides/_rels/slide27.xml.rels><?xml version="1.0" encoding="UTF-8" standalone="yes"?>
<Relationships xmlns="http://schemas.openxmlformats.org/package/2006/relationships"><Relationship Id="rId4" Type="http://schemas.openxmlformats.org/officeDocument/2006/relationships/vmlDrawing" Target="../drawings/vmlDrawing23.vml"/><Relationship Id="rId3" Type="http://schemas.openxmlformats.org/officeDocument/2006/relationships/slideLayout" Target="../slideLayouts/slideLayout12.xml"/><Relationship Id="rId2" Type="http://schemas.openxmlformats.org/officeDocument/2006/relationships/image" Target="../media/image65.emf"/><Relationship Id="rId1" Type="http://schemas.openxmlformats.org/officeDocument/2006/relationships/oleObject" Target="../embeddings/oleObject62.bin"/></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69.wmf"/><Relationship Id="rId7" Type="http://schemas.openxmlformats.org/officeDocument/2006/relationships/oleObject" Target="../embeddings/oleObject66.bin"/><Relationship Id="rId6" Type="http://schemas.openxmlformats.org/officeDocument/2006/relationships/image" Target="../media/image68.wmf"/><Relationship Id="rId5" Type="http://schemas.openxmlformats.org/officeDocument/2006/relationships/oleObject" Target="../embeddings/oleObject65.bin"/><Relationship Id="rId4" Type="http://schemas.openxmlformats.org/officeDocument/2006/relationships/image" Target="../media/image67.wmf"/><Relationship Id="rId3" Type="http://schemas.openxmlformats.org/officeDocument/2006/relationships/oleObject" Target="../embeddings/oleObject64.bin"/><Relationship Id="rId2" Type="http://schemas.openxmlformats.org/officeDocument/2006/relationships/image" Target="../media/image66.wmf"/><Relationship Id="rId10" Type="http://schemas.openxmlformats.org/officeDocument/2006/relationships/vmlDrawing" Target="../drawings/vmlDrawing24.vml"/><Relationship Id="rId1" Type="http://schemas.openxmlformats.org/officeDocument/2006/relationships/oleObject" Target="../embeddings/oleObject63.bin"/></Relationships>
</file>

<file path=ppt/slides/_rels/slide29.xml.rels><?xml version="1.0" encoding="UTF-8" standalone="yes"?>
<Relationships xmlns="http://schemas.openxmlformats.org/package/2006/relationships"><Relationship Id="rId9" Type="http://schemas.openxmlformats.org/officeDocument/2006/relationships/image" Target="../media/image73.wmf"/><Relationship Id="rId8" Type="http://schemas.openxmlformats.org/officeDocument/2006/relationships/oleObject" Target="../embeddings/oleObject70.bin"/><Relationship Id="rId7" Type="http://schemas.openxmlformats.org/officeDocument/2006/relationships/image" Target="../media/image72.wmf"/><Relationship Id="rId6" Type="http://schemas.openxmlformats.org/officeDocument/2006/relationships/oleObject" Target="../embeddings/oleObject69.bin"/><Relationship Id="rId5" Type="http://schemas.openxmlformats.org/officeDocument/2006/relationships/image" Target="../media/image71.wmf"/><Relationship Id="rId4" Type="http://schemas.openxmlformats.org/officeDocument/2006/relationships/oleObject" Target="../embeddings/oleObject68.bin"/><Relationship Id="rId3" Type="http://schemas.openxmlformats.org/officeDocument/2006/relationships/image" Target="../media/image70.wmf"/><Relationship Id="rId21" Type="http://schemas.openxmlformats.org/officeDocument/2006/relationships/vmlDrawing" Target="../drawings/vmlDrawing25.vml"/><Relationship Id="rId20" Type="http://schemas.openxmlformats.org/officeDocument/2006/relationships/slideLayout" Target="../slideLayouts/slideLayout12.xml"/><Relationship Id="rId2" Type="http://schemas.openxmlformats.org/officeDocument/2006/relationships/oleObject" Target="../embeddings/oleObject67.bin"/><Relationship Id="rId19" Type="http://schemas.openxmlformats.org/officeDocument/2006/relationships/image" Target="../media/image78.wmf"/><Relationship Id="rId18" Type="http://schemas.openxmlformats.org/officeDocument/2006/relationships/oleObject" Target="../embeddings/oleObject75.bin"/><Relationship Id="rId17" Type="http://schemas.openxmlformats.org/officeDocument/2006/relationships/image" Target="../media/image77.wmf"/><Relationship Id="rId16" Type="http://schemas.openxmlformats.org/officeDocument/2006/relationships/oleObject" Target="../embeddings/oleObject74.bin"/><Relationship Id="rId15" Type="http://schemas.openxmlformats.org/officeDocument/2006/relationships/image" Target="../media/image76.wmf"/><Relationship Id="rId14" Type="http://schemas.openxmlformats.org/officeDocument/2006/relationships/oleObject" Target="../embeddings/oleObject73.bin"/><Relationship Id="rId13" Type="http://schemas.openxmlformats.org/officeDocument/2006/relationships/image" Target="../media/image75.wmf"/><Relationship Id="rId12" Type="http://schemas.openxmlformats.org/officeDocument/2006/relationships/oleObject" Target="../embeddings/oleObject72.bin"/><Relationship Id="rId11" Type="http://schemas.openxmlformats.org/officeDocument/2006/relationships/image" Target="../media/image74.wmf"/><Relationship Id="rId10" Type="http://schemas.openxmlformats.org/officeDocument/2006/relationships/oleObject" Target="../embeddings/oleObject71.bin"/><Relationship Id="rId1" Type="http://schemas.openxmlformats.org/officeDocument/2006/relationships/image" Target="../media/image12.jpeg"/></Relationships>
</file>

<file path=ppt/slides/_rels/slide30.xml.rels><?xml version="1.0" encoding="UTF-8" standalone="yes"?>
<Relationships xmlns="http://schemas.openxmlformats.org/package/2006/relationships"><Relationship Id="rId4" Type="http://schemas.openxmlformats.org/officeDocument/2006/relationships/vmlDrawing" Target="../drawings/vmlDrawing26.vml"/><Relationship Id="rId3" Type="http://schemas.openxmlformats.org/officeDocument/2006/relationships/slideLayout" Target="../slideLayouts/slideLayout12.xml"/><Relationship Id="rId2" Type="http://schemas.openxmlformats.org/officeDocument/2006/relationships/image" Target="../media/image79.emf"/><Relationship Id="rId1" Type="http://schemas.openxmlformats.org/officeDocument/2006/relationships/oleObject" Target="../embeddings/oleObject76.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4" Type="http://schemas.openxmlformats.org/officeDocument/2006/relationships/vmlDrawing" Target="../drawings/vmlDrawing27.vml"/><Relationship Id="rId3" Type="http://schemas.openxmlformats.org/officeDocument/2006/relationships/slideLayout" Target="../slideLayouts/slideLayout12.xml"/><Relationship Id="rId2" Type="http://schemas.openxmlformats.org/officeDocument/2006/relationships/image" Target="../media/image80.emf"/><Relationship Id="rId1" Type="http://schemas.openxmlformats.org/officeDocument/2006/relationships/oleObject" Target="../embeddings/oleObject77.bin"/></Relationships>
</file>

<file path=ppt/slides/_rels/slide33.xml.rels><?xml version="1.0" encoding="UTF-8" standalone="yes"?>
<Relationships xmlns="http://schemas.openxmlformats.org/package/2006/relationships"><Relationship Id="rId8" Type="http://schemas.openxmlformats.org/officeDocument/2006/relationships/vmlDrawing" Target="../drawings/vmlDrawing28.vml"/><Relationship Id="rId7" Type="http://schemas.openxmlformats.org/officeDocument/2006/relationships/slideLayout" Target="../slideLayouts/slideLayout12.xml"/><Relationship Id="rId6" Type="http://schemas.openxmlformats.org/officeDocument/2006/relationships/image" Target="../media/image81.wmf"/><Relationship Id="rId5" Type="http://schemas.openxmlformats.org/officeDocument/2006/relationships/oleObject" Target="../embeddings/oleObject80.bin"/><Relationship Id="rId4" Type="http://schemas.openxmlformats.org/officeDocument/2006/relationships/image" Target="../media/image41.wmf"/><Relationship Id="rId3" Type="http://schemas.openxmlformats.org/officeDocument/2006/relationships/oleObject" Target="../embeddings/oleObject79.bin"/><Relationship Id="rId2" Type="http://schemas.openxmlformats.org/officeDocument/2006/relationships/image" Target="../media/image80.emf"/><Relationship Id="rId1" Type="http://schemas.openxmlformats.org/officeDocument/2006/relationships/oleObject" Target="../embeddings/oleObject78.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6" Type="http://schemas.openxmlformats.org/officeDocument/2006/relationships/vmlDrawing" Target="../drawings/vmlDrawing29.vml"/><Relationship Id="rId5" Type="http://schemas.openxmlformats.org/officeDocument/2006/relationships/slideLayout" Target="../slideLayouts/slideLayout12.xml"/><Relationship Id="rId4" Type="http://schemas.openxmlformats.org/officeDocument/2006/relationships/image" Target="../media/image80.emf"/><Relationship Id="rId3" Type="http://schemas.openxmlformats.org/officeDocument/2006/relationships/oleObject" Target="../embeddings/oleObject82.bin"/><Relationship Id="rId2" Type="http://schemas.openxmlformats.org/officeDocument/2006/relationships/image" Target="../media/image82.emf"/><Relationship Id="rId1" Type="http://schemas.openxmlformats.org/officeDocument/2006/relationships/oleObject" Target="../embeddings/oleObject81.bin"/></Relationships>
</file>

<file path=ppt/slides/_rels/slide36.xml.rels><?xml version="1.0" encoding="UTF-8" standalone="yes"?>
<Relationships xmlns="http://schemas.openxmlformats.org/package/2006/relationships"><Relationship Id="rId4" Type="http://schemas.openxmlformats.org/officeDocument/2006/relationships/vmlDrawing" Target="../drawings/vmlDrawing30.vml"/><Relationship Id="rId3" Type="http://schemas.openxmlformats.org/officeDocument/2006/relationships/slideLayout" Target="../slideLayouts/slideLayout12.xml"/><Relationship Id="rId2" Type="http://schemas.openxmlformats.org/officeDocument/2006/relationships/image" Target="../media/image82.emf"/><Relationship Id="rId1" Type="http://schemas.openxmlformats.org/officeDocument/2006/relationships/oleObject" Target="../embeddings/oleObject83.bin"/></Relationships>
</file>

<file path=ppt/slides/_rels/slide37.xml.rels><?xml version="1.0" encoding="UTF-8" standalone="yes"?>
<Relationships xmlns="http://schemas.openxmlformats.org/package/2006/relationships"><Relationship Id="rId6" Type="http://schemas.openxmlformats.org/officeDocument/2006/relationships/vmlDrawing" Target="../drawings/vmlDrawing31.vml"/><Relationship Id="rId5" Type="http://schemas.openxmlformats.org/officeDocument/2006/relationships/slideLayout" Target="../slideLayouts/slideLayout12.xml"/><Relationship Id="rId4" Type="http://schemas.openxmlformats.org/officeDocument/2006/relationships/image" Target="../media/image83.emf"/><Relationship Id="rId3" Type="http://schemas.openxmlformats.org/officeDocument/2006/relationships/oleObject" Target="../embeddings/oleObject85.bin"/><Relationship Id="rId2" Type="http://schemas.openxmlformats.org/officeDocument/2006/relationships/image" Target="../media/image80.emf"/><Relationship Id="rId1" Type="http://schemas.openxmlformats.org/officeDocument/2006/relationships/oleObject" Target="../embeddings/oleObject84.bin"/></Relationships>
</file>

<file path=ppt/slides/_rels/slide38.xml.rels><?xml version="1.0" encoding="UTF-8" standalone="yes"?>
<Relationships xmlns="http://schemas.openxmlformats.org/package/2006/relationships"><Relationship Id="rId8" Type="http://schemas.openxmlformats.org/officeDocument/2006/relationships/vmlDrawing" Target="../drawings/vmlDrawing32.vml"/><Relationship Id="rId7" Type="http://schemas.openxmlformats.org/officeDocument/2006/relationships/slideLayout" Target="../slideLayouts/slideLayout12.xml"/><Relationship Id="rId6" Type="http://schemas.openxmlformats.org/officeDocument/2006/relationships/image" Target="../media/image85.wmf"/><Relationship Id="rId5" Type="http://schemas.openxmlformats.org/officeDocument/2006/relationships/oleObject" Target="../embeddings/oleObject88.bin"/><Relationship Id="rId4" Type="http://schemas.openxmlformats.org/officeDocument/2006/relationships/image" Target="../media/image84.wmf"/><Relationship Id="rId3" Type="http://schemas.openxmlformats.org/officeDocument/2006/relationships/oleObject" Target="../embeddings/oleObject87.bin"/><Relationship Id="rId2" Type="http://schemas.openxmlformats.org/officeDocument/2006/relationships/image" Target="../media/image82.emf"/><Relationship Id="rId1" Type="http://schemas.openxmlformats.org/officeDocument/2006/relationships/oleObject" Target="../embeddings/oleObject86.bin"/></Relationships>
</file>

<file path=ppt/slides/_rels/slide39.xml.rels><?xml version="1.0" encoding="UTF-8" standalone="yes"?>
<Relationships xmlns="http://schemas.openxmlformats.org/package/2006/relationships"><Relationship Id="rId7" Type="http://schemas.openxmlformats.org/officeDocument/2006/relationships/vmlDrawing" Target="../drawings/vmlDrawing33.vml"/><Relationship Id="rId6" Type="http://schemas.openxmlformats.org/officeDocument/2006/relationships/slideLayout" Target="../slideLayouts/slideLayout12.xml"/><Relationship Id="rId5" Type="http://schemas.openxmlformats.org/officeDocument/2006/relationships/image" Target="../media/image84.wmf"/><Relationship Id="rId4" Type="http://schemas.openxmlformats.org/officeDocument/2006/relationships/oleObject" Target="../embeddings/oleObject90.bin"/><Relationship Id="rId3" Type="http://schemas.openxmlformats.org/officeDocument/2006/relationships/image" Target="../media/image82.emf"/><Relationship Id="rId2" Type="http://schemas.openxmlformats.org/officeDocument/2006/relationships/oleObject" Target="../embeddings/oleObject89.bin"/><Relationship Id="rId1" Type="http://schemas.openxmlformats.org/officeDocument/2006/relationships/slide" Target="slide2.xml"/></Relationships>
</file>

<file path=ppt/slides/_rels/slide40.xml.rels><?xml version="1.0" encoding="UTF-8" standalone="yes"?>
<Relationships xmlns="http://schemas.openxmlformats.org/package/2006/relationships"><Relationship Id="rId6" Type="http://schemas.openxmlformats.org/officeDocument/2006/relationships/vmlDrawing" Target="../drawings/vmlDrawing34.vml"/><Relationship Id="rId5" Type="http://schemas.openxmlformats.org/officeDocument/2006/relationships/slideLayout" Target="../slideLayouts/slideLayout12.xml"/><Relationship Id="rId4" Type="http://schemas.openxmlformats.org/officeDocument/2006/relationships/image" Target="../media/image84.wmf"/><Relationship Id="rId3" Type="http://schemas.openxmlformats.org/officeDocument/2006/relationships/oleObject" Target="../embeddings/oleObject92.bin"/><Relationship Id="rId2" Type="http://schemas.openxmlformats.org/officeDocument/2006/relationships/image" Target="../media/image31.emf"/><Relationship Id="rId1" Type="http://schemas.openxmlformats.org/officeDocument/2006/relationships/oleObject" Target="../embeddings/oleObject91.bin"/></Relationships>
</file>

<file path=ppt/slides/_rels/slide41.xml.rels><?xml version="1.0" encoding="UTF-8" standalone="yes"?>
<Relationships xmlns="http://schemas.openxmlformats.org/package/2006/relationships"><Relationship Id="rId8" Type="http://schemas.openxmlformats.org/officeDocument/2006/relationships/vmlDrawing" Target="../drawings/vmlDrawing35.vml"/><Relationship Id="rId7" Type="http://schemas.openxmlformats.org/officeDocument/2006/relationships/slideLayout" Target="../slideLayouts/slideLayout12.xml"/><Relationship Id="rId6" Type="http://schemas.openxmlformats.org/officeDocument/2006/relationships/image" Target="../media/image87.wmf"/><Relationship Id="rId5" Type="http://schemas.openxmlformats.org/officeDocument/2006/relationships/oleObject" Target="../embeddings/oleObject95.bin"/><Relationship Id="rId4" Type="http://schemas.openxmlformats.org/officeDocument/2006/relationships/image" Target="../media/image80.emf"/><Relationship Id="rId3" Type="http://schemas.openxmlformats.org/officeDocument/2006/relationships/oleObject" Target="../embeddings/oleObject94.bin"/><Relationship Id="rId2" Type="http://schemas.openxmlformats.org/officeDocument/2006/relationships/image" Target="../media/image86.emf"/><Relationship Id="rId1" Type="http://schemas.openxmlformats.org/officeDocument/2006/relationships/oleObject" Target="../embeddings/oleObject93.bin"/></Relationships>
</file>

<file path=ppt/slides/_rels/slide42.xml.rels><?xml version="1.0" encoding="UTF-8" standalone="yes"?>
<Relationships xmlns="http://schemas.openxmlformats.org/package/2006/relationships"><Relationship Id="rId6" Type="http://schemas.openxmlformats.org/officeDocument/2006/relationships/vmlDrawing" Target="../drawings/vmlDrawing36.vml"/><Relationship Id="rId5" Type="http://schemas.openxmlformats.org/officeDocument/2006/relationships/slideLayout" Target="../slideLayouts/slideLayout12.xml"/><Relationship Id="rId4" Type="http://schemas.openxmlformats.org/officeDocument/2006/relationships/image" Target="../media/image88.emf"/><Relationship Id="rId3" Type="http://schemas.openxmlformats.org/officeDocument/2006/relationships/oleObject" Target="../embeddings/oleObject97.bin"/><Relationship Id="rId2" Type="http://schemas.openxmlformats.org/officeDocument/2006/relationships/image" Target="../media/image80.emf"/><Relationship Id="rId1" Type="http://schemas.openxmlformats.org/officeDocument/2006/relationships/oleObject" Target="../embeddings/oleObject96.bin"/></Relationships>
</file>

<file path=ppt/slides/_rels/slide43.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92.emf"/><Relationship Id="rId7" Type="http://schemas.openxmlformats.org/officeDocument/2006/relationships/oleObject" Target="../embeddings/oleObject101.bin"/><Relationship Id="rId6" Type="http://schemas.openxmlformats.org/officeDocument/2006/relationships/image" Target="../media/image91.emf"/><Relationship Id="rId5" Type="http://schemas.openxmlformats.org/officeDocument/2006/relationships/oleObject" Target="../embeddings/oleObject100.bin"/><Relationship Id="rId4" Type="http://schemas.openxmlformats.org/officeDocument/2006/relationships/image" Target="../media/image90.emf"/><Relationship Id="rId3" Type="http://schemas.openxmlformats.org/officeDocument/2006/relationships/oleObject" Target="../embeddings/oleObject99.bin"/><Relationship Id="rId2" Type="http://schemas.openxmlformats.org/officeDocument/2006/relationships/image" Target="../media/image89.emf"/><Relationship Id="rId10" Type="http://schemas.openxmlformats.org/officeDocument/2006/relationships/vmlDrawing" Target="../drawings/vmlDrawing37.vml"/><Relationship Id="rId1" Type="http://schemas.openxmlformats.org/officeDocument/2006/relationships/oleObject" Target="../embeddings/oleObject98.bin"/></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5" Type="http://schemas.openxmlformats.org/officeDocument/2006/relationships/vmlDrawing" Target="../drawings/vmlDrawing38.vml"/><Relationship Id="rId4" Type="http://schemas.openxmlformats.org/officeDocument/2006/relationships/slideLayout" Target="../slideLayouts/slideLayout12.xml"/><Relationship Id="rId3" Type="http://schemas.openxmlformats.org/officeDocument/2006/relationships/image" Target="../media/image94.png"/><Relationship Id="rId2" Type="http://schemas.openxmlformats.org/officeDocument/2006/relationships/image" Target="../media/image93.emf"/><Relationship Id="rId1" Type="http://schemas.openxmlformats.org/officeDocument/2006/relationships/oleObject" Target="../embeddings/oleObject102.bin"/></Relationships>
</file>

<file path=ppt/slides/_rels/slide47.xml.rels><?xml version="1.0" encoding="UTF-8" standalone="yes"?>
<Relationships xmlns="http://schemas.openxmlformats.org/package/2006/relationships"><Relationship Id="rId7" Type="http://schemas.openxmlformats.org/officeDocument/2006/relationships/vmlDrawing" Target="../drawings/vmlDrawing39.vml"/><Relationship Id="rId6" Type="http://schemas.openxmlformats.org/officeDocument/2006/relationships/slideLayout" Target="../slideLayouts/slideLayout12.xml"/><Relationship Id="rId5" Type="http://schemas.openxmlformats.org/officeDocument/2006/relationships/image" Target="../media/image93.emf"/><Relationship Id="rId4" Type="http://schemas.openxmlformats.org/officeDocument/2006/relationships/oleObject" Target="../embeddings/oleObject104.bin"/><Relationship Id="rId3" Type="http://schemas.openxmlformats.org/officeDocument/2006/relationships/image" Target="../media/image96.png"/><Relationship Id="rId2" Type="http://schemas.openxmlformats.org/officeDocument/2006/relationships/image" Target="../media/image95.emf"/><Relationship Id="rId1" Type="http://schemas.openxmlformats.org/officeDocument/2006/relationships/oleObject" Target="../embeddings/oleObject103.bin"/></Relationships>
</file>

<file path=ppt/slides/_rels/slide48.xml.rels><?xml version="1.0" encoding="UTF-8" standalone="yes"?>
<Relationships xmlns="http://schemas.openxmlformats.org/package/2006/relationships"><Relationship Id="rId6" Type="http://schemas.openxmlformats.org/officeDocument/2006/relationships/vmlDrawing" Target="../drawings/vmlDrawing40.vml"/><Relationship Id="rId5" Type="http://schemas.openxmlformats.org/officeDocument/2006/relationships/slideLayout" Target="../slideLayouts/slideLayout12.xml"/><Relationship Id="rId4" Type="http://schemas.openxmlformats.org/officeDocument/2006/relationships/image" Target="../media/image93.emf"/><Relationship Id="rId3" Type="http://schemas.openxmlformats.org/officeDocument/2006/relationships/oleObject" Target="../embeddings/oleObject106.bin"/><Relationship Id="rId2" Type="http://schemas.openxmlformats.org/officeDocument/2006/relationships/image" Target="../media/image97.emf"/><Relationship Id="rId1" Type="http://schemas.openxmlformats.org/officeDocument/2006/relationships/oleObject" Target="../embeddings/oleObject105.bin"/></Relationships>
</file>

<file path=ppt/slides/_rels/slide49.xml.rels><?xml version="1.0" encoding="UTF-8" standalone="yes"?>
<Relationships xmlns="http://schemas.openxmlformats.org/package/2006/relationships"><Relationship Id="rId4" Type="http://schemas.openxmlformats.org/officeDocument/2006/relationships/vmlDrawing" Target="../drawings/vmlDrawing41.vml"/><Relationship Id="rId3" Type="http://schemas.openxmlformats.org/officeDocument/2006/relationships/slideLayout" Target="../slideLayouts/slideLayout12.xml"/><Relationship Id="rId2" Type="http://schemas.openxmlformats.org/officeDocument/2006/relationships/image" Target="../media/image97.emf"/><Relationship Id="rId1" Type="http://schemas.openxmlformats.org/officeDocument/2006/relationships/oleObject" Target="../embeddings/oleObject107.bin"/></Relationships>
</file>

<file path=ppt/slides/_rels/slide50.xml.rels><?xml version="1.0" encoding="UTF-8" standalone="yes"?>
<Relationships xmlns="http://schemas.openxmlformats.org/package/2006/relationships"><Relationship Id="rId4" Type="http://schemas.openxmlformats.org/officeDocument/2006/relationships/vmlDrawing" Target="../drawings/vmlDrawing42.vml"/><Relationship Id="rId3" Type="http://schemas.openxmlformats.org/officeDocument/2006/relationships/slideLayout" Target="../slideLayouts/slideLayout12.xml"/><Relationship Id="rId2" Type="http://schemas.openxmlformats.org/officeDocument/2006/relationships/image" Target="../media/image98.emf"/><Relationship Id="rId1" Type="http://schemas.openxmlformats.org/officeDocument/2006/relationships/oleObject" Target="../embeddings/oleObject108.bin"/></Relationships>
</file>

<file path=ppt/slides/_rels/slide51.xml.rels><?xml version="1.0" encoding="UTF-8" standalone="yes"?>
<Relationships xmlns="http://schemas.openxmlformats.org/package/2006/relationships"><Relationship Id="rId4" Type="http://schemas.openxmlformats.org/officeDocument/2006/relationships/vmlDrawing" Target="../drawings/vmlDrawing43.vml"/><Relationship Id="rId3" Type="http://schemas.openxmlformats.org/officeDocument/2006/relationships/slideLayout" Target="../slideLayouts/slideLayout12.xml"/><Relationship Id="rId2" Type="http://schemas.openxmlformats.org/officeDocument/2006/relationships/image" Target="../media/image99.emf"/><Relationship Id="rId1" Type="http://schemas.openxmlformats.org/officeDocument/2006/relationships/oleObject" Target="../embeddings/oleObject109.bin"/></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9" Type="http://schemas.openxmlformats.org/officeDocument/2006/relationships/image" Target="../media/image103.wmf"/><Relationship Id="rId8" Type="http://schemas.openxmlformats.org/officeDocument/2006/relationships/oleObject" Target="../embeddings/oleObject113.bin"/><Relationship Id="rId7" Type="http://schemas.openxmlformats.org/officeDocument/2006/relationships/image" Target="../media/image102.wmf"/><Relationship Id="rId6" Type="http://schemas.openxmlformats.org/officeDocument/2006/relationships/oleObject" Target="../embeddings/oleObject112.bin"/><Relationship Id="rId5" Type="http://schemas.openxmlformats.org/officeDocument/2006/relationships/image" Target="../media/image101.wmf"/><Relationship Id="rId4" Type="http://schemas.openxmlformats.org/officeDocument/2006/relationships/oleObject" Target="../embeddings/oleObject111.bin"/><Relationship Id="rId3" Type="http://schemas.openxmlformats.org/officeDocument/2006/relationships/slide" Target="slide2.xml"/><Relationship Id="rId28" Type="http://schemas.openxmlformats.org/officeDocument/2006/relationships/vmlDrawing" Target="../drawings/vmlDrawing44.vml"/><Relationship Id="rId27" Type="http://schemas.openxmlformats.org/officeDocument/2006/relationships/slideLayout" Target="../slideLayouts/slideLayout12.xml"/><Relationship Id="rId26" Type="http://schemas.openxmlformats.org/officeDocument/2006/relationships/image" Target="../media/image111.wmf"/><Relationship Id="rId25" Type="http://schemas.openxmlformats.org/officeDocument/2006/relationships/oleObject" Target="../embeddings/oleObject121.bin"/><Relationship Id="rId24" Type="http://schemas.openxmlformats.org/officeDocument/2006/relationships/image" Target="../media/image110.wmf"/><Relationship Id="rId23" Type="http://schemas.openxmlformats.org/officeDocument/2006/relationships/oleObject" Target="../embeddings/oleObject120.bin"/><Relationship Id="rId22" Type="http://schemas.openxmlformats.org/officeDocument/2006/relationships/image" Target="../media/image109.wmf"/><Relationship Id="rId21" Type="http://schemas.openxmlformats.org/officeDocument/2006/relationships/oleObject" Target="../embeddings/oleObject119.bin"/><Relationship Id="rId20" Type="http://schemas.openxmlformats.org/officeDocument/2006/relationships/image" Target="../media/image12.jpeg"/><Relationship Id="rId2" Type="http://schemas.openxmlformats.org/officeDocument/2006/relationships/image" Target="../media/image100.emf"/><Relationship Id="rId19" Type="http://schemas.openxmlformats.org/officeDocument/2006/relationships/image" Target="../media/image108.wmf"/><Relationship Id="rId18" Type="http://schemas.openxmlformats.org/officeDocument/2006/relationships/oleObject" Target="../embeddings/oleObject118.bin"/><Relationship Id="rId17" Type="http://schemas.openxmlformats.org/officeDocument/2006/relationships/image" Target="../media/image107.wmf"/><Relationship Id="rId16" Type="http://schemas.openxmlformats.org/officeDocument/2006/relationships/oleObject" Target="../embeddings/oleObject117.bin"/><Relationship Id="rId15" Type="http://schemas.openxmlformats.org/officeDocument/2006/relationships/image" Target="../media/image106.wmf"/><Relationship Id="rId14" Type="http://schemas.openxmlformats.org/officeDocument/2006/relationships/oleObject" Target="../embeddings/oleObject116.bin"/><Relationship Id="rId13" Type="http://schemas.openxmlformats.org/officeDocument/2006/relationships/image" Target="../media/image105.wmf"/><Relationship Id="rId12" Type="http://schemas.openxmlformats.org/officeDocument/2006/relationships/oleObject" Target="../embeddings/oleObject115.bin"/><Relationship Id="rId11" Type="http://schemas.openxmlformats.org/officeDocument/2006/relationships/image" Target="../media/image104.wmf"/><Relationship Id="rId10" Type="http://schemas.openxmlformats.org/officeDocument/2006/relationships/oleObject" Target="../embeddings/oleObject114.bin"/><Relationship Id="rId1" Type="http://schemas.openxmlformats.org/officeDocument/2006/relationships/oleObject" Target="../embeddings/oleObject110.bin"/></Relationships>
</file>

<file path=ppt/slides/_rels/slide56.xml.rels><?xml version="1.0" encoding="UTF-8" standalone="yes"?>
<Relationships xmlns="http://schemas.openxmlformats.org/package/2006/relationships"><Relationship Id="rId9" Type="http://schemas.openxmlformats.org/officeDocument/2006/relationships/image" Target="../media/image114.wmf"/><Relationship Id="rId8" Type="http://schemas.openxmlformats.org/officeDocument/2006/relationships/oleObject" Target="../embeddings/oleObject125.bin"/><Relationship Id="rId7" Type="http://schemas.openxmlformats.org/officeDocument/2006/relationships/image" Target="../media/image113.wmf"/><Relationship Id="rId6" Type="http://schemas.openxmlformats.org/officeDocument/2006/relationships/oleObject" Target="../embeddings/oleObject124.bin"/><Relationship Id="rId5" Type="http://schemas.openxmlformats.org/officeDocument/2006/relationships/image" Target="../media/image12.jpeg"/><Relationship Id="rId4" Type="http://schemas.openxmlformats.org/officeDocument/2006/relationships/image" Target="../media/image112.wmf"/><Relationship Id="rId3" Type="http://schemas.openxmlformats.org/officeDocument/2006/relationships/oleObject" Target="../embeddings/oleObject123.bin"/><Relationship Id="rId2" Type="http://schemas.openxmlformats.org/officeDocument/2006/relationships/image" Target="../media/image100.emf"/><Relationship Id="rId16" Type="http://schemas.openxmlformats.org/officeDocument/2006/relationships/vmlDrawing" Target="../drawings/vmlDrawing45.vml"/><Relationship Id="rId15" Type="http://schemas.openxmlformats.org/officeDocument/2006/relationships/slideLayout" Target="../slideLayouts/slideLayout12.xml"/><Relationship Id="rId14" Type="http://schemas.openxmlformats.org/officeDocument/2006/relationships/slide" Target="slide2.xml"/><Relationship Id="rId13" Type="http://schemas.openxmlformats.org/officeDocument/2006/relationships/image" Target="../media/image116.emf"/><Relationship Id="rId12" Type="http://schemas.openxmlformats.org/officeDocument/2006/relationships/oleObject" Target="../embeddings/oleObject127.bin"/><Relationship Id="rId11" Type="http://schemas.openxmlformats.org/officeDocument/2006/relationships/image" Target="../media/image115.wmf"/><Relationship Id="rId10" Type="http://schemas.openxmlformats.org/officeDocument/2006/relationships/oleObject" Target="../embeddings/oleObject126.bin"/><Relationship Id="rId1" Type="http://schemas.openxmlformats.org/officeDocument/2006/relationships/oleObject" Target="../embeddings/oleObject122.bin"/></Relationships>
</file>

<file path=ppt/slides/_rels/slide57.xml.rels><?xml version="1.0" encoding="UTF-8" standalone="yes"?>
<Relationships xmlns="http://schemas.openxmlformats.org/package/2006/relationships"><Relationship Id="rId9" Type="http://schemas.openxmlformats.org/officeDocument/2006/relationships/image" Target="../media/image119.wmf"/><Relationship Id="rId8" Type="http://schemas.openxmlformats.org/officeDocument/2006/relationships/oleObject" Target="../embeddings/oleObject131.bin"/><Relationship Id="rId7" Type="http://schemas.openxmlformats.org/officeDocument/2006/relationships/image" Target="../media/image118.wmf"/><Relationship Id="rId6" Type="http://schemas.openxmlformats.org/officeDocument/2006/relationships/oleObject" Target="../embeddings/oleObject130.bin"/><Relationship Id="rId5" Type="http://schemas.openxmlformats.org/officeDocument/2006/relationships/slide" Target="slide2.xml"/><Relationship Id="rId4" Type="http://schemas.openxmlformats.org/officeDocument/2006/relationships/image" Target="../media/image100.emf"/><Relationship Id="rId3" Type="http://schemas.openxmlformats.org/officeDocument/2006/relationships/oleObject" Target="../embeddings/oleObject129.bin"/><Relationship Id="rId2" Type="http://schemas.openxmlformats.org/officeDocument/2006/relationships/image" Target="../media/image117.emf"/><Relationship Id="rId11" Type="http://schemas.openxmlformats.org/officeDocument/2006/relationships/vmlDrawing" Target="../drawings/vmlDrawing46.vml"/><Relationship Id="rId10" Type="http://schemas.openxmlformats.org/officeDocument/2006/relationships/slideLayout" Target="../slideLayouts/slideLayout12.xml"/><Relationship Id="rId1" Type="http://schemas.openxmlformats.org/officeDocument/2006/relationships/oleObject" Target="../embeddings/oleObject128.bin"/></Relationships>
</file>

<file path=ppt/slides/_rels/slide58.xml.rels><?xml version="1.0" encoding="UTF-8" standalone="yes"?>
<Relationships xmlns="http://schemas.openxmlformats.org/package/2006/relationships"><Relationship Id="rId9" Type="http://schemas.openxmlformats.org/officeDocument/2006/relationships/vmlDrawing" Target="../drawings/vmlDrawing47.vml"/><Relationship Id="rId8" Type="http://schemas.openxmlformats.org/officeDocument/2006/relationships/slideLayout" Target="../slideLayouts/slideLayout12.xml"/><Relationship Id="rId7" Type="http://schemas.openxmlformats.org/officeDocument/2006/relationships/image" Target="../media/image122.wmf"/><Relationship Id="rId6" Type="http://schemas.openxmlformats.org/officeDocument/2006/relationships/oleObject" Target="../embeddings/oleObject134.bin"/><Relationship Id="rId5" Type="http://schemas.openxmlformats.org/officeDocument/2006/relationships/image" Target="../media/image121.wmf"/><Relationship Id="rId4" Type="http://schemas.openxmlformats.org/officeDocument/2006/relationships/oleObject" Target="../embeddings/oleObject133.bin"/><Relationship Id="rId3" Type="http://schemas.openxmlformats.org/officeDocument/2006/relationships/slide" Target="slide2.xml"/><Relationship Id="rId2" Type="http://schemas.openxmlformats.org/officeDocument/2006/relationships/image" Target="../media/image120.emf"/><Relationship Id="rId1" Type="http://schemas.openxmlformats.org/officeDocument/2006/relationships/oleObject" Target="../embeddings/oleObject132.bin"/></Relationships>
</file>

<file path=ppt/slides/_rels/slide59.xml.rels><?xml version="1.0" encoding="UTF-8" standalone="yes"?>
<Relationships xmlns="http://schemas.openxmlformats.org/package/2006/relationships"><Relationship Id="rId9" Type="http://schemas.openxmlformats.org/officeDocument/2006/relationships/vmlDrawing" Target="../drawings/vmlDrawing48.vml"/><Relationship Id="rId8" Type="http://schemas.openxmlformats.org/officeDocument/2006/relationships/slideLayout" Target="../slideLayouts/slideLayout12.xml"/><Relationship Id="rId7" Type="http://schemas.openxmlformats.org/officeDocument/2006/relationships/image" Target="../media/image124.wmf"/><Relationship Id="rId6" Type="http://schemas.openxmlformats.org/officeDocument/2006/relationships/oleObject" Target="../embeddings/oleObject137.bin"/><Relationship Id="rId5" Type="http://schemas.openxmlformats.org/officeDocument/2006/relationships/image" Target="../media/image123.wmf"/><Relationship Id="rId4" Type="http://schemas.openxmlformats.org/officeDocument/2006/relationships/oleObject" Target="../embeddings/oleObject136.bin"/><Relationship Id="rId3" Type="http://schemas.openxmlformats.org/officeDocument/2006/relationships/image" Target="../media/image118.wmf"/><Relationship Id="rId2" Type="http://schemas.openxmlformats.org/officeDocument/2006/relationships/oleObject" Target="../embeddings/oleObject135.bin"/><Relationship Id="rId1" Type="http://schemas.openxmlformats.org/officeDocument/2006/relationships/slide" Target="slide2.xml"/></Relationships>
</file>

<file path=ppt/slides/_rels/slide60.xml.rels><?xml version="1.0" encoding="UTF-8" standalone="yes"?>
<Relationships xmlns="http://schemas.openxmlformats.org/package/2006/relationships"><Relationship Id="rId9" Type="http://schemas.openxmlformats.org/officeDocument/2006/relationships/image" Target="../media/image126.wmf"/><Relationship Id="rId8" Type="http://schemas.openxmlformats.org/officeDocument/2006/relationships/oleObject" Target="../embeddings/oleObject141.bin"/><Relationship Id="rId7" Type="http://schemas.openxmlformats.org/officeDocument/2006/relationships/image" Target="../media/image117.emf"/><Relationship Id="rId6" Type="http://schemas.openxmlformats.org/officeDocument/2006/relationships/oleObject" Target="../embeddings/oleObject140.bin"/><Relationship Id="rId5" Type="http://schemas.openxmlformats.org/officeDocument/2006/relationships/image" Target="../media/image116.emf"/><Relationship Id="rId4" Type="http://schemas.openxmlformats.org/officeDocument/2006/relationships/oleObject" Target="../embeddings/oleObject139.bin"/><Relationship Id="rId3" Type="http://schemas.openxmlformats.org/officeDocument/2006/relationships/image" Target="../media/image125.wmf"/><Relationship Id="rId2" Type="http://schemas.openxmlformats.org/officeDocument/2006/relationships/oleObject" Target="../embeddings/oleObject138.bin"/><Relationship Id="rId11" Type="http://schemas.openxmlformats.org/officeDocument/2006/relationships/vmlDrawing" Target="../drawings/vmlDrawing49.vml"/><Relationship Id="rId10" Type="http://schemas.openxmlformats.org/officeDocument/2006/relationships/slideLayout" Target="../slideLayouts/slideLayout12.xml"/><Relationship Id="rId1" Type="http://schemas.openxmlformats.org/officeDocument/2006/relationships/slide" Target="slide2.xml"/></Relationships>
</file>

<file path=ppt/slides/_rels/slide61.xml.rels><?xml version="1.0" encoding="UTF-8" standalone="yes"?>
<Relationships xmlns="http://schemas.openxmlformats.org/package/2006/relationships"><Relationship Id="rId9" Type="http://schemas.openxmlformats.org/officeDocument/2006/relationships/image" Target="../media/image129.emf"/><Relationship Id="rId8" Type="http://schemas.openxmlformats.org/officeDocument/2006/relationships/oleObject" Target="../embeddings/oleObject145.bin"/><Relationship Id="rId7" Type="http://schemas.openxmlformats.org/officeDocument/2006/relationships/image" Target="../media/image128.wmf"/><Relationship Id="rId6" Type="http://schemas.openxmlformats.org/officeDocument/2006/relationships/oleObject" Target="../embeddings/oleObject144.bin"/><Relationship Id="rId5" Type="http://schemas.openxmlformats.org/officeDocument/2006/relationships/image" Target="../media/image117.emf"/><Relationship Id="rId4" Type="http://schemas.openxmlformats.org/officeDocument/2006/relationships/oleObject" Target="../embeddings/oleObject143.bin"/><Relationship Id="rId3" Type="http://schemas.openxmlformats.org/officeDocument/2006/relationships/image" Target="../media/image127.wmf"/><Relationship Id="rId2" Type="http://schemas.openxmlformats.org/officeDocument/2006/relationships/oleObject" Target="../embeddings/oleObject142.bin"/><Relationship Id="rId11" Type="http://schemas.openxmlformats.org/officeDocument/2006/relationships/vmlDrawing" Target="../drawings/vmlDrawing50.vml"/><Relationship Id="rId10" Type="http://schemas.openxmlformats.org/officeDocument/2006/relationships/slideLayout" Target="../slideLayouts/slideLayout12.xml"/><Relationship Id="rId1" Type="http://schemas.openxmlformats.org/officeDocument/2006/relationships/slide" Target="slide2.xml"/></Relationships>
</file>

<file path=ppt/slides/_rels/slide62.xml.rels><?xml version="1.0" encoding="UTF-8" standalone="yes"?>
<Relationships xmlns="http://schemas.openxmlformats.org/package/2006/relationships"><Relationship Id="rId9" Type="http://schemas.openxmlformats.org/officeDocument/2006/relationships/image" Target="../media/image133.emf"/><Relationship Id="rId8" Type="http://schemas.openxmlformats.org/officeDocument/2006/relationships/oleObject" Target="../embeddings/oleObject149.bin"/><Relationship Id="rId7" Type="http://schemas.openxmlformats.org/officeDocument/2006/relationships/image" Target="../media/image132.emf"/><Relationship Id="rId6" Type="http://schemas.openxmlformats.org/officeDocument/2006/relationships/oleObject" Target="../embeddings/oleObject148.bin"/><Relationship Id="rId5" Type="http://schemas.openxmlformats.org/officeDocument/2006/relationships/image" Target="../media/image131.wmf"/><Relationship Id="rId4" Type="http://schemas.openxmlformats.org/officeDocument/2006/relationships/oleObject" Target="../embeddings/oleObject147.bin"/><Relationship Id="rId3" Type="http://schemas.openxmlformats.org/officeDocument/2006/relationships/image" Target="../media/image130.wmf"/><Relationship Id="rId2" Type="http://schemas.openxmlformats.org/officeDocument/2006/relationships/oleObject" Target="../embeddings/oleObject146.bin"/><Relationship Id="rId15" Type="http://schemas.openxmlformats.org/officeDocument/2006/relationships/vmlDrawing" Target="../drawings/vmlDrawing51.vml"/><Relationship Id="rId14" Type="http://schemas.openxmlformats.org/officeDocument/2006/relationships/slideLayout" Target="../slideLayouts/slideLayout12.xml"/><Relationship Id="rId13" Type="http://schemas.openxmlformats.org/officeDocument/2006/relationships/image" Target="../media/image135.wmf"/><Relationship Id="rId12" Type="http://schemas.openxmlformats.org/officeDocument/2006/relationships/oleObject" Target="../embeddings/oleObject151.bin"/><Relationship Id="rId11" Type="http://schemas.openxmlformats.org/officeDocument/2006/relationships/image" Target="../media/image134.wmf"/><Relationship Id="rId10" Type="http://schemas.openxmlformats.org/officeDocument/2006/relationships/oleObject" Target="../embeddings/oleObject150.bin"/><Relationship Id="rId1" Type="http://schemas.openxmlformats.org/officeDocument/2006/relationships/slide" Target="slide2.xml"/></Relationships>
</file>

<file path=ppt/slides/_rels/slide63.xml.rels><?xml version="1.0" encoding="UTF-8" standalone="yes"?>
<Relationships xmlns="http://schemas.openxmlformats.org/package/2006/relationships"><Relationship Id="rId8" Type="http://schemas.openxmlformats.org/officeDocument/2006/relationships/vmlDrawing" Target="../drawings/vmlDrawing52.vml"/><Relationship Id="rId7" Type="http://schemas.openxmlformats.org/officeDocument/2006/relationships/slideLayout" Target="../slideLayouts/slideLayout12.xml"/><Relationship Id="rId6" Type="http://schemas.openxmlformats.org/officeDocument/2006/relationships/image" Target="../media/image138.wmf"/><Relationship Id="rId5" Type="http://schemas.openxmlformats.org/officeDocument/2006/relationships/oleObject" Target="../embeddings/oleObject154.bin"/><Relationship Id="rId4" Type="http://schemas.openxmlformats.org/officeDocument/2006/relationships/image" Target="../media/image137.wmf"/><Relationship Id="rId3" Type="http://schemas.openxmlformats.org/officeDocument/2006/relationships/oleObject" Target="../embeddings/oleObject153.bin"/><Relationship Id="rId2" Type="http://schemas.openxmlformats.org/officeDocument/2006/relationships/image" Target="../media/image136.emf"/><Relationship Id="rId1" Type="http://schemas.openxmlformats.org/officeDocument/2006/relationships/oleObject" Target="../embeddings/oleObject152.bin"/></Relationships>
</file>

<file path=ppt/slides/_rels/slide64.xml.rels><?xml version="1.0" encoding="UTF-8" standalone="yes"?>
<Relationships xmlns="http://schemas.openxmlformats.org/package/2006/relationships"><Relationship Id="rId9" Type="http://schemas.openxmlformats.org/officeDocument/2006/relationships/image" Target="../media/image139.emf"/><Relationship Id="rId8" Type="http://schemas.openxmlformats.org/officeDocument/2006/relationships/oleObject" Target="../embeddings/oleObject158.bin"/><Relationship Id="rId7" Type="http://schemas.openxmlformats.org/officeDocument/2006/relationships/image" Target="../media/image138.wmf"/><Relationship Id="rId6" Type="http://schemas.openxmlformats.org/officeDocument/2006/relationships/oleObject" Target="../embeddings/oleObject157.bin"/><Relationship Id="rId5" Type="http://schemas.openxmlformats.org/officeDocument/2006/relationships/image" Target="../media/image137.wmf"/><Relationship Id="rId4" Type="http://schemas.openxmlformats.org/officeDocument/2006/relationships/oleObject" Target="../embeddings/oleObject156.bin"/><Relationship Id="rId3" Type="http://schemas.openxmlformats.org/officeDocument/2006/relationships/image" Target="../media/image136.emf"/><Relationship Id="rId2" Type="http://schemas.openxmlformats.org/officeDocument/2006/relationships/oleObject" Target="../embeddings/oleObject155.bin"/><Relationship Id="rId11" Type="http://schemas.openxmlformats.org/officeDocument/2006/relationships/vmlDrawing" Target="../drawings/vmlDrawing53.vml"/><Relationship Id="rId10" Type="http://schemas.openxmlformats.org/officeDocument/2006/relationships/slideLayout" Target="../slideLayouts/slideLayout12.xml"/><Relationship Id="rId1" Type="http://schemas.openxmlformats.org/officeDocument/2006/relationships/slide" Target="slide2.xml"/></Relationships>
</file>

<file path=ppt/slides/_rels/slide65.xml.rels><?xml version="1.0" encoding="UTF-8" standalone="yes"?>
<Relationships xmlns="http://schemas.openxmlformats.org/package/2006/relationships"><Relationship Id="rId9" Type="http://schemas.openxmlformats.org/officeDocument/2006/relationships/oleObject" Target="../embeddings/oleObject163.bin"/><Relationship Id="rId8" Type="http://schemas.openxmlformats.org/officeDocument/2006/relationships/image" Target="../media/image142.wmf"/><Relationship Id="rId7" Type="http://schemas.openxmlformats.org/officeDocument/2006/relationships/oleObject" Target="../embeddings/oleObject162.bin"/><Relationship Id="rId6" Type="http://schemas.openxmlformats.org/officeDocument/2006/relationships/image" Target="../media/image141.wmf"/><Relationship Id="rId5" Type="http://schemas.openxmlformats.org/officeDocument/2006/relationships/oleObject" Target="../embeddings/oleObject161.bin"/><Relationship Id="rId4" Type="http://schemas.openxmlformats.org/officeDocument/2006/relationships/image" Target="../media/image140.wmf"/><Relationship Id="rId3" Type="http://schemas.openxmlformats.org/officeDocument/2006/relationships/oleObject" Target="../embeddings/oleObject160.bin"/><Relationship Id="rId2" Type="http://schemas.openxmlformats.org/officeDocument/2006/relationships/image" Target="../media/image139.emf"/><Relationship Id="rId17" Type="http://schemas.openxmlformats.org/officeDocument/2006/relationships/vmlDrawing" Target="../drawings/vmlDrawing54.vml"/><Relationship Id="rId16" Type="http://schemas.openxmlformats.org/officeDocument/2006/relationships/slideLayout" Target="../slideLayouts/slideLayout12.xml"/><Relationship Id="rId15" Type="http://schemas.openxmlformats.org/officeDocument/2006/relationships/image" Target="../media/image138.wmf"/><Relationship Id="rId14" Type="http://schemas.openxmlformats.org/officeDocument/2006/relationships/oleObject" Target="../embeddings/oleObject165.bin"/><Relationship Id="rId13" Type="http://schemas.openxmlformats.org/officeDocument/2006/relationships/image" Target="../media/image137.wmf"/><Relationship Id="rId12" Type="http://schemas.openxmlformats.org/officeDocument/2006/relationships/oleObject" Target="../embeddings/oleObject164.bin"/><Relationship Id="rId11" Type="http://schemas.openxmlformats.org/officeDocument/2006/relationships/slide" Target="slide2.xml"/><Relationship Id="rId10" Type="http://schemas.openxmlformats.org/officeDocument/2006/relationships/image" Target="../media/image143.wmf"/><Relationship Id="rId1" Type="http://schemas.openxmlformats.org/officeDocument/2006/relationships/oleObject" Target="../embeddings/oleObject159.bin"/></Relationships>
</file>

<file path=ppt/slides/_rels/slide66.xml.rels><?xml version="1.0" encoding="UTF-8" standalone="yes"?>
<Relationships xmlns="http://schemas.openxmlformats.org/package/2006/relationships"><Relationship Id="rId9" Type="http://schemas.openxmlformats.org/officeDocument/2006/relationships/image" Target="../media/image144.wmf"/><Relationship Id="rId8" Type="http://schemas.openxmlformats.org/officeDocument/2006/relationships/oleObject" Target="../embeddings/oleObject169.bin"/><Relationship Id="rId7" Type="http://schemas.openxmlformats.org/officeDocument/2006/relationships/image" Target="../media/image138.wmf"/><Relationship Id="rId6" Type="http://schemas.openxmlformats.org/officeDocument/2006/relationships/oleObject" Target="../embeddings/oleObject168.bin"/><Relationship Id="rId5" Type="http://schemas.openxmlformats.org/officeDocument/2006/relationships/image" Target="../media/image137.wmf"/><Relationship Id="rId4" Type="http://schemas.openxmlformats.org/officeDocument/2006/relationships/oleObject" Target="../embeddings/oleObject167.bin"/><Relationship Id="rId3" Type="http://schemas.openxmlformats.org/officeDocument/2006/relationships/slide" Target="slide2.xml"/><Relationship Id="rId2" Type="http://schemas.openxmlformats.org/officeDocument/2006/relationships/image" Target="../media/image136.emf"/><Relationship Id="rId11" Type="http://schemas.openxmlformats.org/officeDocument/2006/relationships/vmlDrawing" Target="../drawings/vmlDrawing55.vml"/><Relationship Id="rId10" Type="http://schemas.openxmlformats.org/officeDocument/2006/relationships/slideLayout" Target="../slideLayouts/slideLayout12.xml"/><Relationship Id="rId1" Type="http://schemas.openxmlformats.org/officeDocument/2006/relationships/oleObject" Target="../embeddings/oleObject166.bin"/></Relationships>
</file>

<file path=ppt/slides/_rels/slide67.xml.rels><?xml version="1.0" encoding="UTF-8" standalone="yes"?>
<Relationships xmlns="http://schemas.openxmlformats.org/package/2006/relationships"><Relationship Id="rId9" Type="http://schemas.openxmlformats.org/officeDocument/2006/relationships/oleObject" Target="../embeddings/oleObject174.bin"/><Relationship Id="rId8" Type="http://schemas.openxmlformats.org/officeDocument/2006/relationships/image" Target="../media/image147.wmf"/><Relationship Id="rId7" Type="http://schemas.openxmlformats.org/officeDocument/2006/relationships/oleObject" Target="../embeddings/oleObject173.bin"/><Relationship Id="rId6" Type="http://schemas.openxmlformats.org/officeDocument/2006/relationships/image" Target="../media/image146.wmf"/><Relationship Id="rId5" Type="http://schemas.openxmlformats.org/officeDocument/2006/relationships/oleObject" Target="../embeddings/oleObject172.bin"/><Relationship Id="rId4" Type="http://schemas.openxmlformats.org/officeDocument/2006/relationships/image" Target="../media/image145.wmf"/><Relationship Id="rId3" Type="http://schemas.openxmlformats.org/officeDocument/2006/relationships/oleObject" Target="../embeddings/oleObject171.bin"/><Relationship Id="rId29" Type="http://schemas.openxmlformats.org/officeDocument/2006/relationships/vmlDrawing" Target="../drawings/vmlDrawing56.vml"/><Relationship Id="rId28" Type="http://schemas.openxmlformats.org/officeDocument/2006/relationships/slideLayout" Target="../slideLayouts/slideLayout12.xml"/><Relationship Id="rId27" Type="http://schemas.openxmlformats.org/officeDocument/2006/relationships/image" Target="../media/image138.wmf"/><Relationship Id="rId26" Type="http://schemas.openxmlformats.org/officeDocument/2006/relationships/oleObject" Target="../embeddings/oleObject182.bin"/><Relationship Id="rId25" Type="http://schemas.openxmlformats.org/officeDocument/2006/relationships/image" Target="../media/image137.wmf"/><Relationship Id="rId24" Type="http://schemas.openxmlformats.org/officeDocument/2006/relationships/oleObject" Target="../embeddings/oleObject181.bin"/><Relationship Id="rId23" Type="http://schemas.openxmlformats.org/officeDocument/2006/relationships/slide" Target="slide2.xml"/><Relationship Id="rId22" Type="http://schemas.openxmlformats.org/officeDocument/2006/relationships/image" Target="../media/image154.wmf"/><Relationship Id="rId21" Type="http://schemas.openxmlformats.org/officeDocument/2006/relationships/oleObject" Target="../embeddings/oleObject180.bin"/><Relationship Id="rId20" Type="http://schemas.openxmlformats.org/officeDocument/2006/relationships/image" Target="../media/image153.wmf"/><Relationship Id="rId2" Type="http://schemas.openxmlformats.org/officeDocument/2006/relationships/image" Target="../media/image144.wmf"/><Relationship Id="rId19" Type="http://schemas.openxmlformats.org/officeDocument/2006/relationships/oleObject" Target="../embeddings/oleObject179.bin"/><Relationship Id="rId18" Type="http://schemas.openxmlformats.org/officeDocument/2006/relationships/image" Target="../media/image152.wmf"/><Relationship Id="rId17" Type="http://schemas.openxmlformats.org/officeDocument/2006/relationships/oleObject" Target="../embeddings/oleObject178.bin"/><Relationship Id="rId16" Type="http://schemas.openxmlformats.org/officeDocument/2006/relationships/image" Target="../media/image151.wmf"/><Relationship Id="rId15" Type="http://schemas.openxmlformats.org/officeDocument/2006/relationships/oleObject" Target="../embeddings/oleObject177.bin"/><Relationship Id="rId14" Type="http://schemas.openxmlformats.org/officeDocument/2006/relationships/image" Target="../media/image150.wmf"/><Relationship Id="rId13" Type="http://schemas.openxmlformats.org/officeDocument/2006/relationships/oleObject" Target="../embeddings/oleObject176.bin"/><Relationship Id="rId12" Type="http://schemas.openxmlformats.org/officeDocument/2006/relationships/image" Target="../media/image149.wmf"/><Relationship Id="rId11" Type="http://schemas.openxmlformats.org/officeDocument/2006/relationships/oleObject" Target="../embeddings/oleObject175.bin"/><Relationship Id="rId10" Type="http://schemas.openxmlformats.org/officeDocument/2006/relationships/image" Target="../media/image148.wmf"/><Relationship Id="rId1" Type="http://schemas.openxmlformats.org/officeDocument/2006/relationships/oleObject" Target="../embeddings/oleObject170.bin"/></Relationships>
</file>

<file path=ppt/slides/_rels/slide68.xml.rels><?xml version="1.0" encoding="UTF-8" standalone="yes"?>
<Relationships xmlns="http://schemas.openxmlformats.org/package/2006/relationships"><Relationship Id="rId9" Type="http://schemas.openxmlformats.org/officeDocument/2006/relationships/slide" Target="slide2.xml"/><Relationship Id="rId8" Type="http://schemas.openxmlformats.org/officeDocument/2006/relationships/image" Target="../media/image158.wmf"/><Relationship Id="rId7" Type="http://schemas.openxmlformats.org/officeDocument/2006/relationships/oleObject" Target="../embeddings/oleObject186.bin"/><Relationship Id="rId6" Type="http://schemas.openxmlformats.org/officeDocument/2006/relationships/image" Target="../media/image157.wmf"/><Relationship Id="rId5" Type="http://schemas.openxmlformats.org/officeDocument/2006/relationships/oleObject" Target="../embeddings/oleObject185.bin"/><Relationship Id="rId4" Type="http://schemas.openxmlformats.org/officeDocument/2006/relationships/image" Target="../media/image156.wmf"/><Relationship Id="rId3" Type="http://schemas.openxmlformats.org/officeDocument/2006/relationships/oleObject" Target="../embeddings/oleObject184.bin"/><Relationship Id="rId2" Type="http://schemas.openxmlformats.org/officeDocument/2006/relationships/image" Target="../media/image155.wmf"/><Relationship Id="rId19" Type="http://schemas.openxmlformats.org/officeDocument/2006/relationships/vmlDrawing" Target="../drawings/vmlDrawing57.vml"/><Relationship Id="rId18" Type="http://schemas.openxmlformats.org/officeDocument/2006/relationships/slideLayout" Target="../slideLayouts/slideLayout12.xml"/><Relationship Id="rId17" Type="http://schemas.openxmlformats.org/officeDocument/2006/relationships/image" Target="../media/image159.wmf"/><Relationship Id="rId16" Type="http://schemas.openxmlformats.org/officeDocument/2006/relationships/oleObject" Target="../embeddings/oleObject190.bin"/><Relationship Id="rId15" Type="http://schemas.openxmlformats.org/officeDocument/2006/relationships/image" Target="../media/image144.wmf"/><Relationship Id="rId14" Type="http://schemas.openxmlformats.org/officeDocument/2006/relationships/oleObject" Target="../embeddings/oleObject189.bin"/><Relationship Id="rId13" Type="http://schemas.openxmlformats.org/officeDocument/2006/relationships/image" Target="../media/image138.wmf"/><Relationship Id="rId12" Type="http://schemas.openxmlformats.org/officeDocument/2006/relationships/oleObject" Target="../embeddings/oleObject188.bin"/><Relationship Id="rId11" Type="http://schemas.openxmlformats.org/officeDocument/2006/relationships/image" Target="../media/image137.wmf"/><Relationship Id="rId10" Type="http://schemas.openxmlformats.org/officeDocument/2006/relationships/oleObject" Target="../embeddings/oleObject187.bin"/><Relationship Id="rId1" Type="http://schemas.openxmlformats.org/officeDocument/2006/relationships/oleObject" Target="../embeddings/oleObject183.bin"/></Relationships>
</file>

<file path=ppt/slides/_rels/slide69.xml.rels><?xml version="1.0" encoding="UTF-8" standalone="yes"?>
<Relationships xmlns="http://schemas.openxmlformats.org/package/2006/relationships"><Relationship Id="rId9" Type="http://schemas.openxmlformats.org/officeDocument/2006/relationships/oleObject" Target="../embeddings/oleObject195.bin"/><Relationship Id="rId8" Type="http://schemas.openxmlformats.org/officeDocument/2006/relationships/image" Target="../media/image163.wmf"/><Relationship Id="rId7" Type="http://schemas.openxmlformats.org/officeDocument/2006/relationships/oleObject" Target="../embeddings/oleObject194.bin"/><Relationship Id="rId6" Type="http://schemas.openxmlformats.org/officeDocument/2006/relationships/image" Target="../media/image162.wmf"/><Relationship Id="rId5" Type="http://schemas.openxmlformats.org/officeDocument/2006/relationships/oleObject" Target="../embeddings/oleObject193.bin"/><Relationship Id="rId4" Type="http://schemas.openxmlformats.org/officeDocument/2006/relationships/image" Target="../media/image161.wmf"/><Relationship Id="rId3" Type="http://schemas.openxmlformats.org/officeDocument/2006/relationships/oleObject" Target="../embeddings/oleObject192.bin"/><Relationship Id="rId2" Type="http://schemas.openxmlformats.org/officeDocument/2006/relationships/image" Target="../media/image160.emf"/><Relationship Id="rId14" Type="http://schemas.openxmlformats.org/officeDocument/2006/relationships/vmlDrawing" Target="../drawings/vmlDrawing58.vml"/><Relationship Id="rId13" Type="http://schemas.openxmlformats.org/officeDocument/2006/relationships/slideLayout" Target="../slideLayouts/slideLayout12.xml"/><Relationship Id="rId12" Type="http://schemas.openxmlformats.org/officeDocument/2006/relationships/image" Target="../media/image165.wmf"/><Relationship Id="rId11" Type="http://schemas.openxmlformats.org/officeDocument/2006/relationships/oleObject" Target="../embeddings/oleObject196.bin"/><Relationship Id="rId10" Type="http://schemas.openxmlformats.org/officeDocument/2006/relationships/image" Target="../media/image164.wmf"/><Relationship Id="rId1" Type="http://schemas.openxmlformats.org/officeDocument/2006/relationships/oleObject" Target="../embeddings/oleObject191.bin"/></Relationships>
</file>

<file path=ppt/slides/_rels/slide70.xml.rels><?xml version="1.0" encoding="UTF-8" standalone="yes"?>
<Relationships xmlns="http://schemas.openxmlformats.org/package/2006/relationships"><Relationship Id="rId9" Type="http://schemas.openxmlformats.org/officeDocument/2006/relationships/oleObject" Target="../embeddings/oleObject201.bin"/><Relationship Id="rId8" Type="http://schemas.openxmlformats.org/officeDocument/2006/relationships/image" Target="../media/image168.wmf"/><Relationship Id="rId7" Type="http://schemas.openxmlformats.org/officeDocument/2006/relationships/oleObject" Target="../embeddings/oleObject200.bin"/><Relationship Id="rId6" Type="http://schemas.openxmlformats.org/officeDocument/2006/relationships/image" Target="../media/image167.wmf"/><Relationship Id="rId5" Type="http://schemas.openxmlformats.org/officeDocument/2006/relationships/oleObject" Target="../embeddings/oleObject199.bin"/><Relationship Id="rId4" Type="http://schemas.openxmlformats.org/officeDocument/2006/relationships/image" Target="../media/image166.wmf"/><Relationship Id="rId3" Type="http://schemas.openxmlformats.org/officeDocument/2006/relationships/oleObject" Target="../embeddings/oleObject198.bin"/><Relationship Id="rId2" Type="http://schemas.openxmlformats.org/officeDocument/2006/relationships/image" Target="../media/image160.emf"/><Relationship Id="rId12" Type="http://schemas.openxmlformats.org/officeDocument/2006/relationships/vmlDrawing" Target="../drawings/vmlDrawing59.vml"/><Relationship Id="rId11" Type="http://schemas.openxmlformats.org/officeDocument/2006/relationships/slideLayout" Target="../slideLayouts/slideLayout12.xml"/><Relationship Id="rId10" Type="http://schemas.openxmlformats.org/officeDocument/2006/relationships/image" Target="../media/image169.wmf"/><Relationship Id="rId1" Type="http://schemas.openxmlformats.org/officeDocument/2006/relationships/oleObject" Target="../embeddings/oleObject197.bin"/></Relationships>
</file>

<file path=ppt/slides/_rels/slide71.xml.rels><?xml version="1.0" encoding="UTF-8" standalone="yes"?>
<Relationships xmlns="http://schemas.openxmlformats.org/package/2006/relationships"><Relationship Id="rId6" Type="http://schemas.openxmlformats.org/officeDocument/2006/relationships/vmlDrawing" Target="../drawings/vmlDrawing60.vml"/><Relationship Id="rId5" Type="http://schemas.openxmlformats.org/officeDocument/2006/relationships/slideLayout" Target="../slideLayouts/slideLayout12.xml"/><Relationship Id="rId4" Type="http://schemas.openxmlformats.org/officeDocument/2006/relationships/image" Target="../media/image160.emf"/><Relationship Id="rId3" Type="http://schemas.openxmlformats.org/officeDocument/2006/relationships/oleObject" Target="../embeddings/oleObject203.bin"/><Relationship Id="rId2" Type="http://schemas.openxmlformats.org/officeDocument/2006/relationships/image" Target="../media/image170.emf"/><Relationship Id="rId1" Type="http://schemas.openxmlformats.org/officeDocument/2006/relationships/oleObject" Target="../embeddings/oleObject202.bin"/></Relationships>
</file>

<file path=ppt/slides/_rels/slide72.xml.rels><?xml version="1.0" encoding="UTF-8" standalone="yes"?>
<Relationships xmlns="http://schemas.openxmlformats.org/package/2006/relationships"><Relationship Id="rId9" Type="http://schemas.openxmlformats.org/officeDocument/2006/relationships/oleObject" Target="../embeddings/oleObject208.bin"/><Relationship Id="rId8" Type="http://schemas.openxmlformats.org/officeDocument/2006/relationships/image" Target="../media/image174.wmf"/><Relationship Id="rId7" Type="http://schemas.openxmlformats.org/officeDocument/2006/relationships/oleObject" Target="../embeddings/oleObject207.bin"/><Relationship Id="rId6" Type="http://schemas.openxmlformats.org/officeDocument/2006/relationships/image" Target="../media/image173.wmf"/><Relationship Id="rId5" Type="http://schemas.openxmlformats.org/officeDocument/2006/relationships/oleObject" Target="../embeddings/oleObject206.bin"/><Relationship Id="rId4" Type="http://schemas.openxmlformats.org/officeDocument/2006/relationships/image" Target="../media/image172.wmf"/><Relationship Id="rId3" Type="http://schemas.openxmlformats.org/officeDocument/2006/relationships/oleObject" Target="../embeddings/oleObject205.bin"/><Relationship Id="rId20" Type="http://schemas.openxmlformats.org/officeDocument/2006/relationships/vmlDrawing" Target="../drawings/vmlDrawing61.vml"/><Relationship Id="rId2" Type="http://schemas.openxmlformats.org/officeDocument/2006/relationships/image" Target="../media/image171.wmf"/><Relationship Id="rId19" Type="http://schemas.openxmlformats.org/officeDocument/2006/relationships/slideLayout" Target="../slideLayouts/slideLayout12.xml"/><Relationship Id="rId18" Type="http://schemas.openxmlformats.org/officeDocument/2006/relationships/image" Target="../media/image177.wmf"/><Relationship Id="rId17" Type="http://schemas.openxmlformats.org/officeDocument/2006/relationships/oleObject" Target="../embeddings/oleObject212.bin"/><Relationship Id="rId16" Type="http://schemas.openxmlformats.org/officeDocument/2006/relationships/image" Target="../media/image176.wmf"/><Relationship Id="rId15" Type="http://schemas.openxmlformats.org/officeDocument/2006/relationships/oleObject" Target="../embeddings/oleObject211.bin"/><Relationship Id="rId14" Type="http://schemas.openxmlformats.org/officeDocument/2006/relationships/image" Target="../media/image155.wmf"/><Relationship Id="rId13" Type="http://schemas.openxmlformats.org/officeDocument/2006/relationships/oleObject" Target="../embeddings/oleObject210.bin"/><Relationship Id="rId12" Type="http://schemas.openxmlformats.org/officeDocument/2006/relationships/image" Target="../media/image170.emf"/><Relationship Id="rId11" Type="http://schemas.openxmlformats.org/officeDocument/2006/relationships/oleObject" Target="../embeddings/oleObject209.bin"/><Relationship Id="rId10" Type="http://schemas.openxmlformats.org/officeDocument/2006/relationships/image" Target="../media/image175.wmf"/><Relationship Id="rId1" Type="http://schemas.openxmlformats.org/officeDocument/2006/relationships/oleObject" Target="../embeddings/oleObject204.bin"/></Relationships>
</file>

<file path=ppt/slides/_rels/slide73.xml.rels><?xml version="1.0" encoding="UTF-8" standalone="yes"?>
<Relationships xmlns="http://schemas.openxmlformats.org/package/2006/relationships"><Relationship Id="rId4" Type="http://schemas.openxmlformats.org/officeDocument/2006/relationships/vmlDrawing" Target="../drawings/vmlDrawing62.vml"/><Relationship Id="rId3" Type="http://schemas.openxmlformats.org/officeDocument/2006/relationships/slideLayout" Target="../slideLayouts/slideLayout12.xml"/><Relationship Id="rId2" Type="http://schemas.openxmlformats.org/officeDocument/2006/relationships/image" Target="../media/image170.emf"/><Relationship Id="rId1" Type="http://schemas.openxmlformats.org/officeDocument/2006/relationships/oleObject" Target="../embeddings/oleObject213.bin"/></Relationships>
</file>

<file path=ppt/slides/_rels/slide74.xml.rels><?xml version="1.0" encoding="UTF-8" standalone="yes"?>
<Relationships xmlns="http://schemas.openxmlformats.org/package/2006/relationships"><Relationship Id="rId9" Type="http://schemas.openxmlformats.org/officeDocument/2006/relationships/oleObject" Target="../embeddings/oleObject218.bin"/><Relationship Id="rId8" Type="http://schemas.openxmlformats.org/officeDocument/2006/relationships/image" Target="../media/image181.emf"/><Relationship Id="rId7" Type="http://schemas.openxmlformats.org/officeDocument/2006/relationships/oleObject" Target="../embeddings/oleObject217.bin"/><Relationship Id="rId6" Type="http://schemas.openxmlformats.org/officeDocument/2006/relationships/image" Target="../media/image180.wmf"/><Relationship Id="rId5" Type="http://schemas.openxmlformats.org/officeDocument/2006/relationships/oleObject" Target="../embeddings/oleObject216.bin"/><Relationship Id="rId4" Type="http://schemas.openxmlformats.org/officeDocument/2006/relationships/image" Target="../media/image179.wmf"/><Relationship Id="rId3" Type="http://schemas.openxmlformats.org/officeDocument/2006/relationships/oleObject" Target="../embeddings/oleObject215.bin"/><Relationship Id="rId2" Type="http://schemas.openxmlformats.org/officeDocument/2006/relationships/image" Target="../media/image178.wmf"/><Relationship Id="rId18" Type="http://schemas.openxmlformats.org/officeDocument/2006/relationships/vmlDrawing" Target="../drawings/vmlDrawing63.vml"/><Relationship Id="rId17" Type="http://schemas.openxmlformats.org/officeDocument/2006/relationships/slideLayout" Target="../slideLayouts/slideLayout12.xml"/><Relationship Id="rId16" Type="http://schemas.openxmlformats.org/officeDocument/2006/relationships/image" Target="../media/image185.wmf"/><Relationship Id="rId15" Type="http://schemas.openxmlformats.org/officeDocument/2006/relationships/oleObject" Target="../embeddings/oleObject221.bin"/><Relationship Id="rId14" Type="http://schemas.openxmlformats.org/officeDocument/2006/relationships/image" Target="../media/image184.wmf"/><Relationship Id="rId13" Type="http://schemas.openxmlformats.org/officeDocument/2006/relationships/oleObject" Target="../embeddings/oleObject220.bin"/><Relationship Id="rId12" Type="http://schemas.openxmlformats.org/officeDocument/2006/relationships/image" Target="../media/image183.wmf"/><Relationship Id="rId11" Type="http://schemas.openxmlformats.org/officeDocument/2006/relationships/oleObject" Target="../embeddings/oleObject219.bin"/><Relationship Id="rId10" Type="http://schemas.openxmlformats.org/officeDocument/2006/relationships/image" Target="../media/image182.wmf"/><Relationship Id="rId1" Type="http://schemas.openxmlformats.org/officeDocument/2006/relationships/oleObject" Target="../embeddings/oleObject214.bin"/></Relationships>
</file>

<file path=ppt/slides/_rels/slide75.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175.wmf"/><Relationship Id="rId7" Type="http://schemas.openxmlformats.org/officeDocument/2006/relationships/oleObject" Target="../embeddings/oleObject225.bin"/><Relationship Id="rId6" Type="http://schemas.openxmlformats.org/officeDocument/2006/relationships/image" Target="../media/image186.emf"/><Relationship Id="rId5" Type="http://schemas.openxmlformats.org/officeDocument/2006/relationships/oleObject" Target="../embeddings/oleObject224.bin"/><Relationship Id="rId4" Type="http://schemas.openxmlformats.org/officeDocument/2006/relationships/image" Target="../media/image160.emf"/><Relationship Id="rId3" Type="http://schemas.openxmlformats.org/officeDocument/2006/relationships/oleObject" Target="../embeddings/oleObject223.bin"/><Relationship Id="rId2" Type="http://schemas.openxmlformats.org/officeDocument/2006/relationships/image" Target="../media/image174.wmf"/><Relationship Id="rId10" Type="http://schemas.openxmlformats.org/officeDocument/2006/relationships/vmlDrawing" Target="../drawings/vmlDrawing64.vml"/><Relationship Id="rId1" Type="http://schemas.openxmlformats.org/officeDocument/2006/relationships/oleObject" Target="../embeddings/oleObject222.bin"/></Relationships>
</file>

<file path=ppt/slides/_rels/slide76.xml.rels><?xml version="1.0" encoding="UTF-8" standalone="yes"?>
<Relationships xmlns="http://schemas.openxmlformats.org/package/2006/relationships"><Relationship Id="rId9" Type="http://schemas.openxmlformats.org/officeDocument/2006/relationships/oleObject" Target="../embeddings/oleObject230.bin"/><Relationship Id="rId8" Type="http://schemas.openxmlformats.org/officeDocument/2006/relationships/image" Target="../media/image190.wmf"/><Relationship Id="rId7" Type="http://schemas.openxmlformats.org/officeDocument/2006/relationships/oleObject" Target="../embeddings/oleObject229.bin"/><Relationship Id="rId6" Type="http://schemas.openxmlformats.org/officeDocument/2006/relationships/image" Target="../media/image189.wmf"/><Relationship Id="rId5" Type="http://schemas.openxmlformats.org/officeDocument/2006/relationships/oleObject" Target="../embeddings/oleObject228.bin"/><Relationship Id="rId4" Type="http://schemas.openxmlformats.org/officeDocument/2006/relationships/image" Target="../media/image188.wmf"/><Relationship Id="rId3" Type="http://schemas.openxmlformats.org/officeDocument/2006/relationships/oleObject" Target="../embeddings/oleObject227.bin"/><Relationship Id="rId2" Type="http://schemas.openxmlformats.org/officeDocument/2006/relationships/image" Target="../media/image187.emf"/><Relationship Id="rId12" Type="http://schemas.openxmlformats.org/officeDocument/2006/relationships/vmlDrawing" Target="../drawings/vmlDrawing65.vml"/><Relationship Id="rId11" Type="http://schemas.openxmlformats.org/officeDocument/2006/relationships/slideLayout" Target="../slideLayouts/slideLayout12.xml"/><Relationship Id="rId10" Type="http://schemas.openxmlformats.org/officeDocument/2006/relationships/image" Target="../media/image191.emf"/><Relationship Id="rId1" Type="http://schemas.openxmlformats.org/officeDocument/2006/relationships/oleObject" Target="../embeddings/oleObject226.bin"/></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194.wmf"/><Relationship Id="rId7" Type="http://schemas.openxmlformats.org/officeDocument/2006/relationships/oleObject" Target="../embeddings/oleObject234.bin"/><Relationship Id="rId6" Type="http://schemas.openxmlformats.org/officeDocument/2006/relationships/image" Target="../media/image193.wmf"/><Relationship Id="rId5" Type="http://schemas.openxmlformats.org/officeDocument/2006/relationships/oleObject" Target="../embeddings/oleObject233.bin"/><Relationship Id="rId4" Type="http://schemas.openxmlformats.org/officeDocument/2006/relationships/image" Target="../media/image164.wmf"/><Relationship Id="rId3" Type="http://schemas.openxmlformats.org/officeDocument/2006/relationships/oleObject" Target="../embeddings/oleObject232.bin"/><Relationship Id="rId2" Type="http://schemas.openxmlformats.org/officeDocument/2006/relationships/image" Target="../media/image192.emf"/><Relationship Id="rId10" Type="http://schemas.openxmlformats.org/officeDocument/2006/relationships/vmlDrawing" Target="../drawings/vmlDrawing66.vml"/><Relationship Id="rId1" Type="http://schemas.openxmlformats.org/officeDocument/2006/relationships/oleObject" Target="../embeddings/oleObject231.bin"/></Relationships>
</file>

<file path=ppt/slides/_rels/slide80.xml.rels><?xml version="1.0" encoding="UTF-8" standalone="yes"?>
<Relationships xmlns="http://schemas.openxmlformats.org/package/2006/relationships"><Relationship Id="rId9" Type="http://schemas.openxmlformats.org/officeDocument/2006/relationships/oleObject" Target="../embeddings/oleObject239.bin"/><Relationship Id="rId8" Type="http://schemas.openxmlformats.org/officeDocument/2006/relationships/image" Target="../media/image197.wmf"/><Relationship Id="rId7" Type="http://schemas.openxmlformats.org/officeDocument/2006/relationships/oleObject" Target="../embeddings/oleObject238.bin"/><Relationship Id="rId6" Type="http://schemas.openxmlformats.org/officeDocument/2006/relationships/image" Target="../media/image196.wmf"/><Relationship Id="rId5" Type="http://schemas.openxmlformats.org/officeDocument/2006/relationships/oleObject" Target="../embeddings/oleObject237.bin"/><Relationship Id="rId4" Type="http://schemas.openxmlformats.org/officeDocument/2006/relationships/image" Target="../media/image195.emf"/><Relationship Id="rId3" Type="http://schemas.openxmlformats.org/officeDocument/2006/relationships/oleObject" Target="../embeddings/oleObject236.bin"/><Relationship Id="rId2" Type="http://schemas.openxmlformats.org/officeDocument/2006/relationships/image" Target="../media/image192.emf"/><Relationship Id="rId16" Type="http://schemas.openxmlformats.org/officeDocument/2006/relationships/vmlDrawing" Target="../drawings/vmlDrawing67.vml"/><Relationship Id="rId15" Type="http://schemas.openxmlformats.org/officeDocument/2006/relationships/slideLayout" Target="../slideLayouts/slideLayout12.xml"/><Relationship Id="rId14" Type="http://schemas.openxmlformats.org/officeDocument/2006/relationships/image" Target="../media/image200.wmf"/><Relationship Id="rId13" Type="http://schemas.openxmlformats.org/officeDocument/2006/relationships/oleObject" Target="../embeddings/oleObject241.bin"/><Relationship Id="rId12" Type="http://schemas.openxmlformats.org/officeDocument/2006/relationships/image" Target="../media/image199.wmf"/><Relationship Id="rId11" Type="http://schemas.openxmlformats.org/officeDocument/2006/relationships/oleObject" Target="../embeddings/oleObject240.bin"/><Relationship Id="rId10" Type="http://schemas.openxmlformats.org/officeDocument/2006/relationships/image" Target="../media/image198.wmf"/><Relationship Id="rId1" Type="http://schemas.openxmlformats.org/officeDocument/2006/relationships/oleObject" Target="../embeddings/oleObject235.bin"/></Relationships>
</file>

<file path=ppt/slides/_rels/slide81.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202.wmf"/><Relationship Id="rId7" Type="http://schemas.openxmlformats.org/officeDocument/2006/relationships/oleObject" Target="../embeddings/oleObject245.bin"/><Relationship Id="rId6" Type="http://schemas.openxmlformats.org/officeDocument/2006/relationships/image" Target="../media/image201.wmf"/><Relationship Id="rId5" Type="http://schemas.openxmlformats.org/officeDocument/2006/relationships/oleObject" Target="../embeddings/oleObject244.bin"/><Relationship Id="rId4" Type="http://schemas.openxmlformats.org/officeDocument/2006/relationships/image" Target="../media/image195.emf"/><Relationship Id="rId3" Type="http://schemas.openxmlformats.org/officeDocument/2006/relationships/oleObject" Target="../embeddings/oleObject243.bin"/><Relationship Id="rId2" Type="http://schemas.openxmlformats.org/officeDocument/2006/relationships/image" Target="../media/image192.emf"/><Relationship Id="rId10" Type="http://schemas.openxmlformats.org/officeDocument/2006/relationships/vmlDrawing" Target="../drawings/vmlDrawing68.vml"/><Relationship Id="rId1" Type="http://schemas.openxmlformats.org/officeDocument/2006/relationships/oleObject" Target="../embeddings/oleObject242.bin"/></Relationships>
</file>

<file path=ppt/slides/_rels/slide82.xml.rels><?xml version="1.0" encoding="UTF-8" standalone="yes"?>
<Relationships xmlns="http://schemas.openxmlformats.org/package/2006/relationships"><Relationship Id="rId9" Type="http://schemas.openxmlformats.org/officeDocument/2006/relationships/oleObject" Target="../embeddings/oleObject250.bin"/><Relationship Id="rId8" Type="http://schemas.openxmlformats.org/officeDocument/2006/relationships/image" Target="../media/image205.wmf"/><Relationship Id="rId7" Type="http://schemas.openxmlformats.org/officeDocument/2006/relationships/oleObject" Target="../embeddings/oleObject249.bin"/><Relationship Id="rId6" Type="http://schemas.openxmlformats.org/officeDocument/2006/relationships/image" Target="../media/image204.wmf"/><Relationship Id="rId5" Type="http://schemas.openxmlformats.org/officeDocument/2006/relationships/oleObject" Target="../embeddings/oleObject248.bin"/><Relationship Id="rId4" Type="http://schemas.openxmlformats.org/officeDocument/2006/relationships/image" Target="../media/image203.wmf"/><Relationship Id="rId3" Type="http://schemas.openxmlformats.org/officeDocument/2006/relationships/oleObject" Target="../embeddings/oleObject247.bin"/><Relationship Id="rId2" Type="http://schemas.openxmlformats.org/officeDocument/2006/relationships/image" Target="../media/image192.emf"/><Relationship Id="rId12" Type="http://schemas.openxmlformats.org/officeDocument/2006/relationships/vmlDrawing" Target="../drawings/vmlDrawing69.vml"/><Relationship Id="rId11" Type="http://schemas.openxmlformats.org/officeDocument/2006/relationships/slideLayout" Target="../slideLayouts/slideLayout12.xml"/><Relationship Id="rId10" Type="http://schemas.openxmlformats.org/officeDocument/2006/relationships/image" Target="../media/image206.emf"/><Relationship Id="rId1" Type="http://schemas.openxmlformats.org/officeDocument/2006/relationships/oleObject" Target="../embeddings/oleObject246.bin"/></Relationships>
</file>

<file path=ppt/slides/_rels/slide83.xml.rels><?xml version="1.0" encoding="UTF-8" standalone="yes"?>
<Relationships xmlns="http://schemas.openxmlformats.org/package/2006/relationships"><Relationship Id="rId9" Type="http://schemas.openxmlformats.org/officeDocument/2006/relationships/oleObject" Target="../embeddings/oleObject255.bin"/><Relationship Id="rId8" Type="http://schemas.openxmlformats.org/officeDocument/2006/relationships/image" Target="../media/image210.emf"/><Relationship Id="rId7" Type="http://schemas.openxmlformats.org/officeDocument/2006/relationships/oleObject" Target="../embeddings/oleObject254.bin"/><Relationship Id="rId6" Type="http://schemas.openxmlformats.org/officeDocument/2006/relationships/image" Target="../media/image209.wmf"/><Relationship Id="rId5" Type="http://schemas.openxmlformats.org/officeDocument/2006/relationships/oleObject" Target="../embeddings/oleObject253.bin"/><Relationship Id="rId4" Type="http://schemas.openxmlformats.org/officeDocument/2006/relationships/image" Target="../media/image208.wmf"/><Relationship Id="rId3" Type="http://schemas.openxmlformats.org/officeDocument/2006/relationships/oleObject" Target="../embeddings/oleObject252.bin"/><Relationship Id="rId2" Type="http://schemas.openxmlformats.org/officeDocument/2006/relationships/image" Target="../media/image207.emf"/><Relationship Id="rId12" Type="http://schemas.openxmlformats.org/officeDocument/2006/relationships/vmlDrawing" Target="../drawings/vmlDrawing70.vml"/><Relationship Id="rId11" Type="http://schemas.openxmlformats.org/officeDocument/2006/relationships/slideLayout" Target="../slideLayouts/slideLayout12.xml"/><Relationship Id="rId10" Type="http://schemas.openxmlformats.org/officeDocument/2006/relationships/image" Target="../media/image164.wmf"/><Relationship Id="rId1" Type="http://schemas.openxmlformats.org/officeDocument/2006/relationships/oleObject" Target="../embeddings/oleObject251.bin"/></Relationships>
</file>

<file path=ppt/slides/_rels/slide84.xml.rels><?xml version="1.0" encoding="UTF-8" standalone="yes"?>
<Relationships xmlns="http://schemas.openxmlformats.org/package/2006/relationships"><Relationship Id="rId9" Type="http://schemas.openxmlformats.org/officeDocument/2006/relationships/oleObject" Target="../embeddings/oleObject260.bin"/><Relationship Id="rId8" Type="http://schemas.openxmlformats.org/officeDocument/2006/relationships/image" Target="../media/image213.wmf"/><Relationship Id="rId7" Type="http://schemas.openxmlformats.org/officeDocument/2006/relationships/oleObject" Target="../embeddings/oleObject259.bin"/><Relationship Id="rId6" Type="http://schemas.openxmlformats.org/officeDocument/2006/relationships/image" Target="../media/image212.wmf"/><Relationship Id="rId5" Type="http://schemas.openxmlformats.org/officeDocument/2006/relationships/oleObject" Target="../embeddings/oleObject258.bin"/><Relationship Id="rId4" Type="http://schemas.openxmlformats.org/officeDocument/2006/relationships/image" Target="../media/image211.wmf"/><Relationship Id="rId3" Type="http://schemas.openxmlformats.org/officeDocument/2006/relationships/oleObject" Target="../embeddings/oleObject257.bin"/><Relationship Id="rId2" Type="http://schemas.openxmlformats.org/officeDocument/2006/relationships/image" Target="../media/image207.emf"/><Relationship Id="rId16" Type="http://schemas.openxmlformats.org/officeDocument/2006/relationships/vmlDrawing" Target="../drawings/vmlDrawing71.vml"/><Relationship Id="rId15" Type="http://schemas.openxmlformats.org/officeDocument/2006/relationships/slideLayout" Target="../slideLayouts/slideLayout12.xml"/><Relationship Id="rId14" Type="http://schemas.openxmlformats.org/officeDocument/2006/relationships/image" Target="../media/image216.wmf"/><Relationship Id="rId13" Type="http://schemas.openxmlformats.org/officeDocument/2006/relationships/oleObject" Target="../embeddings/oleObject262.bin"/><Relationship Id="rId12" Type="http://schemas.openxmlformats.org/officeDocument/2006/relationships/image" Target="../media/image215.wmf"/><Relationship Id="rId11" Type="http://schemas.openxmlformats.org/officeDocument/2006/relationships/oleObject" Target="../embeddings/oleObject261.bin"/><Relationship Id="rId10" Type="http://schemas.openxmlformats.org/officeDocument/2006/relationships/image" Target="../media/image214.emf"/><Relationship Id="rId1" Type="http://schemas.openxmlformats.org/officeDocument/2006/relationships/oleObject" Target="../embeddings/oleObject256.bin"/></Relationships>
</file>

<file path=ppt/slides/_rels/slide85.xml.rels><?xml version="1.0" encoding="UTF-8" standalone="yes"?>
<Relationships xmlns="http://schemas.openxmlformats.org/package/2006/relationships"><Relationship Id="rId8" Type="http://schemas.openxmlformats.org/officeDocument/2006/relationships/vmlDrawing" Target="../drawings/vmlDrawing72.vml"/><Relationship Id="rId7" Type="http://schemas.openxmlformats.org/officeDocument/2006/relationships/slideLayout" Target="../slideLayouts/slideLayout12.xml"/><Relationship Id="rId6" Type="http://schemas.openxmlformats.org/officeDocument/2006/relationships/image" Target="../media/image214.emf"/><Relationship Id="rId5" Type="http://schemas.openxmlformats.org/officeDocument/2006/relationships/oleObject" Target="../embeddings/oleObject265.bin"/><Relationship Id="rId4" Type="http://schemas.openxmlformats.org/officeDocument/2006/relationships/image" Target="../media/image217.wmf"/><Relationship Id="rId3" Type="http://schemas.openxmlformats.org/officeDocument/2006/relationships/oleObject" Target="../embeddings/oleObject264.bin"/><Relationship Id="rId2" Type="http://schemas.openxmlformats.org/officeDocument/2006/relationships/image" Target="../media/image207.emf"/><Relationship Id="rId1" Type="http://schemas.openxmlformats.org/officeDocument/2006/relationships/oleObject" Target="../embeddings/oleObject263.bin"/></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9" Type="http://schemas.openxmlformats.org/officeDocument/2006/relationships/oleObject" Target="../embeddings/oleObject270.bin"/><Relationship Id="rId8" Type="http://schemas.openxmlformats.org/officeDocument/2006/relationships/image" Target="../media/image221.wmf"/><Relationship Id="rId7" Type="http://schemas.openxmlformats.org/officeDocument/2006/relationships/oleObject" Target="../embeddings/oleObject269.bin"/><Relationship Id="rId6" Type="http://schemas.openxmlformats.org/officeDocument/2006/relationships/image" Target="../media/image220.wmf"/><Relationship Id="rId5" Type="http://schemas.openxmlformats.org/officeDocument/2006/relationships/oleObject" Target="../embeddings/oleObject268.bin"/><Relationship Id="rId4" Type="http://schemas.openxmlformats.org/officeDocument/2006/relationships/image" Target="../media/image219.wmf"/><Relationship Id="rId3" Type="http://schemas.openxmlformats.org/officeDocument/2006/relationships/oleObject" Target="../embeddings/oleObject267.bin"/><Relationship Id="rId2" Type="http://schemas.openxmlformats.org/officeDocument/2006/relationships/image" Target="../media/image218.wmf"/><Relationship Id="rId12" Type="http://schemas.openxmlformats.org/officeDocument/2006/relationships/vmlDrawing" Target="../drawings/vmlDrawing73.vml"/><Relationship Id="rId11" Type="http://schemas.openxmlformats.org/officeDocument/2006/relationships/slideLayout" Target="../slideLayouts/slideLayout12.xml"/><Relationship Id="rId10" Type="http://schemas.openxmlformats.org/officeDocument/2006/relationships/image" Target="../media/image222.wmf"/><Relationship Id="rId1" Type="http://schemas.openxmlformats.org/officeDocument/2006/relationships/oleObject" Target="../embeddings/oleObject266.bin"/></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9" Type="http://schemas.openxmlformats.org/officeDocument/2006/relationships/oleObject" Target="../embeddings/oleObject275.bin"/><Relationship Id="rId8" Type="http://schemas.openxmlformats.org/officeDocument/2006/relationships/image" Target="../media/image226.wmf"/><Relationship Id="rId7" Type="http://schemas.openxmlformats.org/officeDocument/2006/relationships/oleObject" Target="../embeddings/oleObject274.bin"/><Relationship Id="rId6" Type="http://schemas.openxmlformats.org/officeDocument/2006/relationships/image" Target="../media/image225.wmf"/><Relationship Id="rId5" Type="http://schemas.openxmlformats.org/officeDocument/2006/relationships/oleObject" Target="../embeddings/oleObject273.bin"/><Relationship Id="rId4" Type="http://schemas.openxmlformats.org/officeDocument/2006/relationships/image" Target="../media/image224.wmf"/><Relationship Id="rId3" Type="http://schemas.openxmlformats.org/officeDocument/2006/relationships/oleObject" Target="../embeddings/oleObject272.bin"/><Relationship Id="rId2" Type="http://schemas.openxmlformats.org/officeDocument/2006/relationships/image" Target="../media/image223.emf"/><Relationship Id="rId12" Type="http://schemas.openxmlformats.org/officeDocument/2006/relationships/vmlDrawing" Target="../drawings/vmlDrawing74.vml"/><Relationship Id="rId11" Type="http://schemas.openxmlformats.org/officeDocument/2006/relationships/slideLayout" Target="../slideLayouts/slideLayout12.xml"/><Relationship Id="rId10" Type="http://schemas.openxmlformats.org/officeDocument/2006/relationships/image" Target="../media/image227.wmf"/><Relationship Id="rId1" Type="http://schemas.openxmlformats.org/officeDocument/2006/relationships/oleObject" Target="../embeddings/oleObject271.bin"/></Relationships>
</file>

<file path=ppt/slides/_rels/slide90.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231.emf"/><Relationship Id="rId7" Type="http://schemas.openxmlformats.org/officeDocument/2006/relationships/oleObject" Target="../embeddings/oleObject279.bin"/><Relationship Id="rId6" Type="http://schemas.openxmlformats.org/officeDocument/2006/relationships/image" Target="../media/image230.wmf"/><Relationship Id="rId5" Type="http://schemas.openxmlformats.org/officeDocument/2006/relationships/oleObject" Target="../embeddings/oleObject278.bin"/><Relationship Id="rId4" Type="http://schemas.openxmlformats.org/officeDocument/2006/relationships/image" Target="../media/image229.wmf"/><Relationship Id="rId3" Type="http://schemas.openxmlformats.org/officeDocument/2006/relationships/oleObject" Target="../embeddings/oleObject277.bin"/><Relationship Id="rId2" Type="http://schemas.openxmlformats.org/officeDocument/2006/relationships/image" Target="../media/image228.emf"/><Relationship Id="rId10" Type="http://schemas.openxmlformats.org/officeDocument/2006/relationships/vmlDrawing" Target="../drawings/vmlDrawing75.vml"/><Relationship Id="rId1" Type="http://schemas.openxmlformats.org/officeDocument/2006/relationships/oleObject" Target="../embeddings/oleObject276.bin"/></Relationships>
</file>

<file path=ppt/slides/_rels/slide91.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234.wmf"/><Relationship Id="rId7" Type="http://schemas.openxmlformats.org/officeDocument/2006/relationships/oleObject" Target="../embeddings/oleObject283.bin"/><Relationship Id="rId6" Type="http://schemas.openxmlformats.org/officeDocument/2006/relationships/image" Target="../media/image228.emf"/><Relationship Id="rId5" Type="http://schemas.openxmlformats.org/officeDocument/2006/relationships/oleObject" Target="../embeddings/oleObject282.bin"/><Relationship Id="rId4" Type="http://schemas.openxmlformats.org/officeDocument/2006/relationships/image" Target="../media/image233.emf"/><Relationship Id="rId3" Type="http://schemas.openxmlformats.org/officeDocument/2006/relationships/oleObject" Target="../embeddings/oleObject281.bin"/><Relationship Id="rId2" Type="http://schemas.openxmlformats.org/officeDocument/2006/relationships/image" Target="../media/image232.emf"/><Relationship Id="rId10" Type="http://schemas.openxmlformats.org/officeDocument/2006/relationships/vmlDrawing" Target="../drawings/vmlDrawing76.vml"/><Relationship Id="rId1" Type="http://schemas.openxmlformats.org/officeDocument/2006/relationships/oleObject" Target="../embeddings/oleObject280.bin"/></Relationships>
</file>

<file path=ppt/slides/_rels/slide92.xml.rels><?xml version="1.0" encoding="UTF-8" standalone="yes"?>
<Relationships xmlns="http://schemas.openxmlformats.org/package/2006/relationships"><Relationship Id="rId8" Type="http://schemas.openxmlformats.org/officeDocument/2006/relationships/vmlDrawing" Target="../drawings/vmlDrawing77.vml"/><Relationship Id="rId7" Type="http://schemas.openxmlformats.org/officeDocument/2006/relationships/slideLayout" Target="../slideLayouts/slideLayout12.xml"/><Relationship Id="rId6" Type="http://schemas.openxmlformats.org/officeDocument/2006/relationships/image" Target="../media/image235.emf"/><Relationship Id="rId5" Type="http://schemas.openxmlformats.org/officeDocument/2006/relationships/oleObject" Target="../embeddings/oleObject286.bin"/><Relationship Id="rId4" Type="http://schemas.openxmlformats.org/officeDocument/2006/relationships/image" Target="../media/image233.emf"/><Relationship Id="rId3" Type="http://schemas.openxmlformats.org/officeDocument/2006/relationships/oleObject" Target="../embeddings/oleObject285.bin"/><Relationship Id="rId2" Type="http://schemas.openxmlformats.org/officeDocument/2006/relationships/image" Target="../media/image232.emf"/><Relationship Id="rId1" Type="http://schemas.openxmlformats.org/officeDocument/2006/relationships/oleObject" Target="../embeddings/oleObject284.bin"/></Relationships>
</file>

<file path=ppt/slides/_rels/slide93.xml.rels><?xml version="1.0" encoding="UTF-8" standalone="yes"?>
<Relationships xmlns="http://schemas.openxmlformats.org/package/2006/relationships"><Relationship Id="rId9" Type="http://schemas.openxmlformats.org/officeDocument/2006/relationships/oleObject" Target="../embeddings/oleObject291.bin"/><Relationship Id="rId8" Type="http://schemas.openxmlformats.org/officeDocument/2006/relationships/image" Target="../media/image238.wmf"/><Relationship Id="rId7" Type="http://schemas.openxmlformats.org/officeDocument/2006/relationships/oleObject" Target="../embeddings/oleObject290.bin"/><Relationship Id="rId6" Type="http://schemas.openxmlformats.org/officeDocument/2006/relationships/image" Target="../media/image237.wmf"/><Relationship Id="rId5" Type="http://schemas.openxmlformats.org/officeDocument/2006/relationships/oleObject" Target="../embeddings/oleObject289.bin"/><Relationship Id="rId4" Type="http://schemas.openxmlformats.org/officeDocument/2006/relationships/image" Target="../media/image236.emf"/><Relationship Id="rId3" Type="http://schemas.openxmlformats.org/officeDocument/2006/relationships/oleObject" Target="../embeddings/oleObject288.bin"/><Relationship Id="rId2" Type="http://schemas.openxmlformats.org/officeDocument/2006/relationships/image" Target="../media/image233.emf"/><Relationship Id="rId14" Type="http://schemas.openxmlformats.org/officeDocument/2006/relationships/vmlDrawing" Target="../drawings/vmlDrawing78.vml"/><Relationship Id="rId13" Type="http://schemas.openxmlformats.org/officeDocument/2006/relationships/slideLayout" Target="../slideLayouts/slideLayout12.xml"/><Relationship Id="rId12" Type="http://schemas.openxmlformats.org/officeDocument/2006/relationships/image" Target="../media/image240.wmf"/><Relationship Id="rId11" Type="http://schemas.openxmlformats.org/officeDocument/2006/relationships/oleObject" Target="../embeddings/oleObject292.bin"/><Relationship Id="rId10" Type="http://schemas.openxmlformats.org/officeDocument/2006/relationships/image" Target="../media/image239.wmf"/><Relationship Id="rId1" Type="http://schemas.openxmlformats.org/officeDocument/2006/relationships/oleObject" Target="../embeddings/oleObject287.bin"/></Relationships>
</file>

<file path=ppt/slides/_rels/slide94.xml.rels><?xml version="1.0" encoding="UTF-8" standalone="yes"?>
<Relationships xmlns="http://schemas.openxmlformats.org/package/2006/relationships"><Relationship Id="rId8" Type="http://schemas.openxmlformats.org/officeDocument/2006/relationships/vmlDrawing" Target="../drawings/vmlDrawing79.vml"/><Relationship Id="rId7" Type="http://schemas.openxmlformats.org/officeDocument/2006/relationships/slideLayout" Target="../slideLayouts/slideLayout12.xml"/><Relationship Id="rId6" Type="http://schemas.openxmlformats.org/officeDocument/2006/relationships/image" Target="../media/image243.wmf"/><Relationship Id="rId5" Type="http://schemas.openxmlformats.org/officeDocument/2006/relationships/oleObject" Target="../embeddings/oleObject295.bin"/><Relationship Id="rId4" Type="http://schemas.openxmlformats.org/officeDocument/2006/relationships/image" Target="../media/image242.emf"/><Relationship Id="rId3" Type="http://schemas.openxmlformats.org/officeDocument/2006/relationships/oleObject" Target="../embeddings/oleObject294.bin"/><Relationship Id="rId2" Type="http://schemas.openxmlformats.org/officeDocument/2006/relationships/image" Target="../media/image241.emf"/><Relationship Id="rId1" Type="http://schemas.openxmlformats.org/officeDocument/2006/relationships/oleObject" Target="../embeddings/oleObject293.bin"/></Relationships>
</file>

<file path=ppt/slides/_rels/slide95.xml.rels><?xml version="1.0" encoding="UTF-8" standalone="yes"?>
<Relationships xmlns="http://schemas.openxmlformats.org/package/2006/relationships"><Relationship Id="rId8" Type="http://schemas.openxmlformats.org/officeDocument/2006/relationships/vmlDrawing" Target="../drawings/vmlDrawing80.vml"/><Relationship Id="rId7" Type="http://schemas.openxmlformats.org/officeDocument/2006/relationships/slideLayout" Target="../slideLayouts/slideLayout12.xml"/><Relationship Id="rId6" Type="http://schemas.openxmlformats.org/officeDocument/2006/relationships/image" Target="../media/image246.wmf"/><Relationship Id="rId5" Type="http://schemas.openxmlformats.org/officeDocument/2006/relationships/oleObject" Target="../embeddings/oleObject298.bin"/><Relationship Id="rId4" Type="http://schemas.openxmlformats.org/officeDocument/2006/relationships/image" Target="../media/image245.emf"/><Relationship Id="rId3" Type="http://schemas.openxmlformats.org/officeDocument/2006/relationships/oleObject" Target="../embeddings/oleObject297.bin"/><Relationship Id="rId2" Type="http://schemas.openxmlformats.org/officeDocument/2006/relationships/image" Target="../media/image244.emf"/><Relationship Id="rId1" Type="http://schemas.openxmlformats.org/officeDocument/2006/relationships/oleObject" Target="../embeddings/oleObject296.bin"/></Relationships>
</file>

<file path=ppt/slides/_rels/slide96.xml.rels><?xml version="1.0" encoding="UTF-8" standalone="yes"?>
<Relationships xmlns="http://schemas.openxmlformats.org/package/2006/relationships"><Relationship Id="rId6" Type="http://schemas.openxmlformats.org/officeDocument/2006/relationships/vmlDrawing" Target="../drawings/vmlDrawing81.vml"/><Relationship Id="rId5" Type="http://schemas.openxmlformats.org/officeDocument/2006/relationships/slideLayout" Target="../slideLayouts/slideLayout12.xml"/><Relationship Id="rId4" Type="http://schemas.openxmlformats.org/officeDocument/2006/relationships/image" Target="../media/image248.emf"/><Relationship Id="rId3" Type="http://schemas.openxmlformats.org/officeDocument/2006/relationships/oleObject" Target="../embeddings/oleObject300.bin"/><Relationship Id="rId2" Type="http://schemas.openxmlformats.org/officeDocument/2006/relationships/image" Target="../media/image247.emf"/><Relationship Id="rId1" Type="http://schemas.openxmlformats.org/officeDocument/2006/relationships/oleObject" Target="../embeddings/oleObject299.bin"/></Relationships>
</file>

<file path=ppt/slides/_rels/slide97.xml.rels><?xml version="1.0" encoding="UTF-8" standalone="yes"?>
<Relationships xmlns="http://schemas.openxmlformats.org/package/2006/relationships"><Relationship Id="rId8" Type="http://schemas.openxmlformats.org/officeDocument/2006/relationships/vmlDrawing" Target="../drawings/vmlDrawing82.vml"/><Relationship Id="rId7" Type="http://schemas.openxmlformats.org/officeDocument/2006/relationships/slideLayout" Target="../slideLayouts/slideLayout12.xml"/><Relationship Id="rId6" Type="http://schemas.openxmlformats.org/officeDocument/2006/relationships/image" Target="../media/image250.emf"/><Relationship Id="rId5" Type="http://schemas.openxmlformats.org/officeDocument/2006/relationships/oleObject" Target="../embeddings/oleObject303.bin"/><Relationship Id="rId4" Type="http://schemas.openxmlformats.org/officeDocument/2006/relationships/image" Target="../media/image246.wmf"/><Relationship Id="rId3" Type="http://schemas.openxmlformats.org/officeDocument/2006/relationships/oleObject" Target="../embeddings/oleObject302.bin"/><Relationship Id="rId2" Type="http://schemas.openxmlformats.org/officeDocument/2006/relationships/image" Target="../media/image249.emf"/><Relationship Id="rId1" Type="http://schemas.openxmlformats.org/officeDocument/2006/relationships/oleObject" Target="../embeddings/oleObject301.bin"/></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6" Type="http://schemas.openxmlformats.org/officeDocument/2006/relationships/vmlDrawing" Target="../drawings/vmlDrawing83.vml"/><Relationship Id="rId5" Type="http://schemas.openxmlformats.org/officeDocument/2006/relationships/slideLayout" Target="../slideLayouts/slideLayout12.xml"/><Relationship Id="rId4" Type="http://schemas.openxmlformats.org/officeDocument/2006/relationships/image" Target="../media/image252.emf"/><Relationship Id="rId3" Type="http://schemas.openxmlformats.org/officeDocument/2006/relationships/oleObject" Target="../embeddings/oleObject305.bin"/><Relationship Id="rId2" Type="http://schemas.openxmlformats.org/officeDocument/2006/relationships/image" Target="../media/image251.emf"/><Relationship Id="rId1" Type="http://schemas.openxmlformats.org/officeDocument/2006/relationships/oleObject" Target="../embeddings/oleObject304.bin"/></Relationships>
</file>

<file path=ppt/slides/_rels/slide100.xml.rels><?xml version="1.0" encoding="UTF-8" standalone="yes"?>
<Relationships xmlns="http://schemas.openxmlformats.org/package/2006/relationships"><Relationship Id="rId9" Type="http://schemas.openxmlformats.org/officeDocument/2006/relationships/image" Target="../media/image252.emf"/><Relationship Id="rId8" Type="http://schemas.openxmlformats.org/officeDocument/2006/relationships/oleObject" Target="../embeddings/oleObject309.bin"/><Relationship Id="rId7" Type="http://schemas.openxmlformats.org/officeDocument/2006/relationships/image" Target="../media/image255.wmf"/><Relationship Id="rId6" Type="http://schemas.openxmlformats.org/officeDocument/2006/relationships/oleObject" Target="../embeddings/oleObject308.bin"/><Relationship Id="rId5" Type="http://schemas.openxmlformats.org/officeDocument/2006/relationships/image" Target="../media/image254.wmf"/><Relationship Id="rId4" Type="http://schemas.openxmlformats.org/officeDocument/2006/relationships/oleObject" Target="../embeddings/oleObject307.bin"/><Relationship Id="rId3" Type="http://schemas.openxmlformats.org/officeDocument/2006/relationships/image" Target="../media/image253.wmf"/><Relationship Id="rId2" Type="http://schemas.openxmlformats.org/officeDocument/2006/relationships/oleObject" Target="../embeddings/oleObject306.bin"/><Relationship Id="rId17" Type="http://schemas.openxmlformats.org/officeDocument/2006/relationships/vmlDrawing" Target="../drawings/vmlDrawing84.vml"/><Relationship Id="rId16" Type="http://schemas.openxmlformats.org/officeDocument/2006/relationships/slideLayout" Target="../slideLayouts/slideLayout12.xml"/><Relationship Id="rId15" Type="http://schemas.openxmlformats.org/officeDocument/2006/relationships/image" Target="../media/image258.wmf"/><Relationship Id="rId14" Type="http://schemas.openxmlformats.org/officeDocument/2006/relationships/oleObject" Target="../embeddings/oleObject312.bin"/><Relationship Id="rId13" Type="http://schemas.openxmlformats.org/officeDocument/2006/relationships/image" Target="../media/image257.wmf"/><Relationship Id="rId12" Type="http://schemas.openxmlformats.org/officeDocument/2006/relationships/oleObject" Target="../embeddings/oleObject311.bin"/><Relationship Id="rId11" Type="http://schemas.openxmlformats.org/officeDocument/2006/relationships/image" Target="../media/image256.wmf"/><Relationship Id="rId10" Type="http://schemas.openxmlformats.org/officeDocument/2006/relationships/oleObject" Target="../embeddings/oleObject310.bin"/><Relationship Id="rId1" Type="http://schemas.openxmlformats.org/officeDocument/2006/relationships/slide" Target="slide2.xml"/></Relationships>
</file>

<file path=ppt/slides/_rels/slide101.xml.rels><?xml version="1.0" encoding="UTF-8" standalone="yes"?>
<Relationships xmlns="http://schemas.openxmlformats.org/package/2006/relationships"><Relationship Id="rId5" Type="http://schemas.openxmlformats.org/officeDocument/2006/relationships/vmlDrawing" Target="../drawings/vmlDrawing85.vml"/><Relationship Id="rId4" Type="http://schemas.openxmlformats.org/officeDocument/2006/relationships/slideLayout" Target="../slideLayouts/slideLayout12.xml"/><Relationship Id="rId3" Type="http://schemas.openxmlformats.org/officeDocument/2006/relationships/slide" Target="slide2.xml"/><Relationship Id="rId2" Type="http://schemas.openxmlformats.org/officeDocument/2006/relationships/image" Target="../media/image252.emf"/><Relationship Id="rId1" Type="http://schemas.openxmlformats.org/officeDocument/2006/relationships/oleObject" Target="../embeddings/oleObject313.bin"/></Relationships>
</file>

<file path=ppt/slides/_rels/slide102.xml.rels><?xml version="1.0" encoding="UTF-8" standalone="yes"?>
<Relationships xmlns="http://schemas.openxmlformats.org/package/2006/relationships"><Relationship Id="rId9" Type="http://schemas.openxmlformats.org/officeDocument/2006/relationships/image" Target="../media/image261.wmf"/><Relationship Id="rId8" Type="http://schemas.openxmlformats.org/officeDocument/2006/relationships/oleObject" Target="../embeddings/oleObject317.bin"/><Relationship Id="rId7" Type="http://schemas.openxmlformats.org/officeDocument/2006/relationships/image" Target="../media/image260.wmf"/><Relationship Id="rId6" Type="http://schemas.openxmlformats.org/officeDocument/2006/relationships/oleObject" Target="../embeddings/oleObject316.bin"/><Relationship Id="rId5" Type="http://schemas.openxmlformats.org/officeDocument/2006/relationships/image" Target="../media/image259.wmf"/><Relationship Id="rId4" Type="http://schemas.openxmlformats.org/officeDocument/2006/relationships/oleObject" Target="../embeddings/oleObject315.bin"/><Relationship Id="rId3" Type="http://schemas.openxmlformats.org/officeDocument/2006/relationships/image" Target="../media/image196.wmf"/><Relationship Id="rId2" Type="http://schemas.openxmlformats.org/officeDocument/2006/relationships/oleObject" Target="../embeddings/oleObject314.bin"/><Relationship Id="rId17" Type="http://schemas.openxmlformats.org/officeDocument/2006/relationships/vmlDrawing" Target="../drawings/vmlDrawing86.vml"/><Relationship Id="rId16" Type="http://schemas.openxmlformats.org/officeDocument/2006/relationships/slideLayout" Target="../slideLayouts/slideLayout12.xml"/><Relationship Id="rId15" Type="http://schemas.openxmlformats.org/officeDocument/2006/relationships/image" Target="../media/image263.wmf"/><Relationship Id="rId14" Type="http://schemas.openxmlformats.org/officeDocument/2006/relationships/oleObject" Target="../embeddings/oleObject320.bin"/><Relationship Id="rId13" Type="http://schemas.openxmlformats.org/officeDocument/2006/relationships/image" Target="../media/image262.emf"/><Relationship Id="rId12" Type="http://schemas.openxmlformats.org/officeDocument/2006/relationships/oleObject" Target="../embeddings/oleObject319.bin"/><Relationship Id="rId11" Type="http://schemas.openxmlformats.org/officeDocument/2006/relationships/image" Target="../media/image251.emf"/><Relationship Id="rId10" Type="http://schemas.openxmlformats.org/officeDocument/2006/relationships/oleObject" Target="../embeddings/oleObject318.bin"/><Relationship Id="rId1" Type="http://schemas.openxmlformats.org/officeDocument/2006/relationships/slide" Target="slide2.xml"/></Relationships>
</file>

<file path=ppt/slides/_rels/slide103.xml.rels><?xml version="1.0" encoding="UTF-8" standalone="yes"?>
<Relationships xmlns="http://schemas.openxmlformats.org/package/2006/relationships"><Relationship Id="rId9" Type="http://schemas.openxmlformats.org/officeDocument/2006/relationships/oleObject" Target="../embeddings/oleObject325.bin"/><Relationship Id="rId8" Type="http://schemas.openxmlformats.org/officeDocument/2006/relationships/image" Target="../media/image265.wmf"/><Relationship Id="rId7" Type="http://schemas.openxmlformats.org/officeDocument/2006/relationships/oleObject" Target="../embeddings/oleObject324.bin"/><Relationship Id="rId6" Type="http://schemas.openxmlformats.org/officeDocument/2006/relationships/image" Target="../media/image262.emf"/><Relationship Id="rId5" Type="http://schemas.openxmlformats.org/officeDocument/2006/relationships/oleObject" Target="../embeddings/oleObject323.bin"/><Relationship Id="rId4" Type="http://schemas.openxmlformats.org/officeDocument/2006/relationships/image" Target="../media/image202.wmf"/><Relationship Id="rId3" Type="http://schemas.openxmlformats.org/officeDocument/2006/relationships/oleObject" Target="../embeddings/oleObject322.bin"/><Relationship Id="rId2" Type="http://schemas.openxmlformats.org/officeDocument/2006/relationships/image" Target="../media/image264.wmf"/><Relationship Id="rId13" Type="http://schemas.openxmlformats.org/officeDocument/2006/relationships/vmlDrawing" Target="../drawings/vmlDrawing87.vml"/><Relationship Id="rId12" Type="http://schemas.openxmlformats.org/officeDocument/2006/relationships/slideLayout" Target="../slideLayouts/slideLayout12.xml"/><Relationship Id="rId11" Type="http://schemas.openxmlformats.org/officeDocument/2006/relationships/slide" Target="slide2.xml"/><Relationship Id="rId10" Type="http://schemas.openxmlformats.org/officeDocument/2006/relationships/image" Target="../media/image266.wmf"/><Relationship Id="rId1" Type="http://schemas.openxmlformats.org/officeDocument/2006/relationships/oleObject" Target="../embeddings/oleObject321.bin"/></Relationships>
</file>

<file path=ppt/slides/_rels/slide104.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vmlDrawing" Target="../drawings/vmlDrawing88.vml"/><Relationship Id="rId5" Type="http://schemas.openxmlformats.org/officeDocument/2006/relationships/slideLayout" Target="../slideLayouts/slideLayout12.xml"/><Relationship Id="rId4" Type="http://schemas.openxmlformats.org/officeDocument/2006/relationships/image" Target="../media/image268.emf"/><Relationship Id="rId3" Type="http://schemas.openxmlformats.org/officeDocument/2006/relationships/oleObject" Target="../embeddings/oleObject327.bin"/><Relationship Id="rId2" Type="http://schemas.openxmlformats.org/officeDocument/2006/relationships/image" Target="../media/image267.emf"/><Relationship Id="rId1" Type="http://schemas.openxmlformats.org/officeDocument/2006/relationships/oleObject" Target="../embeddings/oleObject326.bin"/></Relationships>
</file>

<file path=ppt/slides/_rels/slide105.xml.rels><?xml version="1.0" encoding="UTF-8" standalone="yes"?>
<Relationships xmlns="http://schemas.openxmlformats.org/package/2006/relationships"><Relationship Id="rId9" Type="http://schemas.openxmlformats.org/officeDocument/2006/relationships/oleObject" Target="../embeddings/oleObject332.bin"/><Relationship Id="rId8" Type="http://schemas.openxmlformats.org/officeDocument/2006/relationships/image" Target="../media/image270.wmf"/><Relationship Id="rId7" Type="http://schemas.openxmlformats.org/officeDocument/2006/relationships/oleObject" Target="../embeddings/oleObject331.bin"/><Relationship Id="rId6" Type="http://schemas.openxmlformats.org/officeDocument/2006/relationships/image" Target="../media/image269.wmf"/><Relationship Id="rId5" Type="http://schemas.openxmlformats.org/officeDocument/2006/relationships/oleObject" Target="../embeddings/oleObject330.bin"/><Relationship Id="rId4" Type="http://schemas.openxmlformats.org/officeDocument/2006/relationships/image" Target="../media/image253.wmf"/><Relationship Id="rId3" Type="http://schemas.openxmlformats.org/officeDocument/2006/relationships/oleObject" Target="../embeddings/oleObject329.bin"/><Relationship Id="rId2" Type="http://schemas.openxmlformats.org/officeDocument/2006/relationships/image" Target="../media/image268.emf"/><Relationship Id="rId17" Type="http://schemas.openxmlformats.org/officeDocument/2006/relationships/vmlDrawing" Target="../drawings/vmlDrawing89.vml"/><Relationship Id="rId16" Type="http://schemas.openxmlformats.org/officeDocument/2006/relationships/slideLayout" Target="../slideLayouts/slideLayout12.xml"/><Relationship Id="rId15" Type="http://schemas.openxmlformats.org/officeDocument/2006/relationships/image" Target="../media/image272.wmf"/><Relationship Id="rId14" Type="http://schemas.openxmlformats.org/officeDocument/2006/relationships/oleObject" Target="../embeddings/oleObject334.bin"/><Relationship Id="rId13" Type="http://schemas.openxmlformats.org/officeDocument/2006/relationships/slide" Target="slide2.xml"/><Relationship Id="rId12" Type="http://schemas.openxmlformats.org/officeDocument/2006/relationships/image" Target="../media/image271.wmf"/><Relationship Id="rId11" Type="http://schemas.openxmlformats.org/officeDocument/2006/relationships/oleObject" Target="../embeddings/oleObject333.bin"/><Relationship Id="rId10" Type="http://schemas.openxmlformats.org/officeDocument/2006/relationships/image" Target="../media/image257.wmf"/><Relationship Id="rId1" Type="http://schemas.openxmlformats.org/officeDocument/2006/relationships/oleObject" Target="../embeddings/oleObject328.bin"/></Relationships>
</file>

<file path=ppt/slides/_rels/slide106.xml.rels><?xml version="1.0" encoding="UTF-8" standalone="yes"?>
<Relationships xmlns="http://schemas.openxmlformats.org/package/2006/relationships"><Relationship Id="rId9" Type="http://schemas.openxmlformats.org/officeDocument/2006/relationships/image" Target="../media/image267.emf"/><Relationship Id="rId8" Type="http://schemas.openxmlformats.org/officeDocument/2006/relationships/oleObject" Target="../embeddings/oleObject338.bin"/><Relationship Id="rId7" Type="http://schemas.openxmlformats.org/officeDocument/2006/relationships/image" Target="../media/image274.wmf"/><Relationship Id="rId6" Type="http://schemas.openxmlformats.org/officeDocument/2006/relationships/oleObject" Target="../embeddings/oleObject337.bin"/><Relationship Id="rId5" Type="http://schemas.openxmlformats.org/officeDocument/2006/relationships/image" Target="../media/image260.wmf"/><Relationship Id="rId4" Type="http://schemas.openxmlformats.org/officeDocument/2006/relationships/oleObject" Target="../embeddings/oleObject336.bin"/><Relationship Id="rId3" Type="http://schemas.openxmlformats.org/officeDocument/2006/relationships/image" Target="../media/image273.wmf"/><Relationship Id="rId2" Type="http://schemas.openxmlformats.org/officeDocument/2006/relationships/oleObject" Target="../embeddings/oleObject335.bin"/><Relationship Id="rId13" Type="http://schemas.openxmlformats.org/officeDocument/2006/relationships/vmlDrawing" Target="../drawings/vmlDrawing90.vml"/><Relationship Id="rId12" Type="http://schemas.openxmlformats.org/officeDocument/2006/relationships/slideLayout" Target="../slideLayouts/slideLayout12.xml"/><Relationship Id="rId11" Type="http://schemas.openxmlformats.org/officeDocument/2006/relationships/image" Target="../media/image275.emf"/><Relationship Id="rId10" Type="http://schemas.openxmlformats.org/officeDocument/2006/relationships/oleObject" Target="../embeddings/oleObject339.bin"/><Relationship Id="rId1" Type="http://schemas.openxmlformats.org/officeDocument/2006/relationships/slide" Target="slide2.xml"/></Relationships>
</file>

<file path=ppt/slides/_rels/slide107.xml.rels><?xml version="1.0" encoding="UTF-8" standalone="yes"?>
<Relationships xmlns="http://schemas.openxmlformats.org/package/2006/relationships"><Relationship Id="rId7" Type="http://schemas.openxmlformats.org/officeDocument/2006/relationships/vmlDrawing" Target="../drawings/vmlDrawing91.vml"/><Relationship Id="rId6" Type="http://schemas.openxmlformats.org/officeDocument/2006/relationships/slideLayout" Target="../slideLayouts/slideLayout12.xml"/><Relationship Id="rId5" Type="http://schemas.openxmlformats.org/officeDocument/2006/relationships/slide" Target="slide2.xml"/><Relationship Id="rId4" Type="http://schemas.openxmlformats.org/officeDocument/2006/relationships/image" Target="../media/image276.wmf"/><Relationship Id="rId3" Type="http://schemas.openxmlformats.org/officeDocument/2006/relationships/oleObject" Target="../embeddings/oleObject341.bin"/><Relationship Id="rId2" Type="http://schemas.openxmlformats.org/officeDocument/2006/relationships/image" Target="../media/image275.emf"/><Relationship Id="rId1" Type="http://schemas.openxmlformats.org/officeDocument/2006/relationships/oleObject" Target="../embeddings/oleObject340.bin"/></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279.jpeg"/><Relationship Id="rId2" Type="http://schemas.openxmlformats.org/officeDocument/2006/relationships/image" Target="../media/image278.jpeg"/><Relationship Id="rId1" Type="http://schemas.openxmlformats.org/officeDocument/2006/relationships/image" Target="../media/image277.jpeg"/></Relationships>
</file>

<file path=ppt/slides/_rels/slide110.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281.jpeg"/><Relationship Id="rId2" Type="http://schemas.openxmlformats.org/officeDocument/2006/relationships/image" Target="../media/image280.jpeg"/><Relationship Id="rId1" Type="http://schemas.openxmlformats.org/officeDocument/2006/relationships/hyperlink" Target="Avi/0410102.swf" TargetMode="External"/></Relationships>
</file>

<file path=ppt/slides/_rels/slide111.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hyperlink" Target="Avi/0410102.swf" TargetMode="External"/><Relationship Id="rId3" Type="http://schemas.openxmlformats.org/officeDocument/2006/relationships/image" Target="../media/image284.jpeg"/><Relationship Id="rId2" Type="http://schemas.openxmlformats.org/officeDocument/2006/relationships/image" Target="../media/image283.jpeg"/><Relationship Id="rId1" Type="http://schemas.openxmlformats.org/officeDocument/2006/relationships/image" Target="../media/image282.jpeg"/></Relationships>
</file>

<file path=ppt/slides/_rels/slide1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hyperlink" Target="Avi/0410102.swf" TargetMode="Externa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289.wmf"/><Relationship Id="rId7" Type="http://schemas.openxmlformats.org/officeDocument/2006/relationships/oleObject" Target="../embeddings/oleObject344.bin"/><Relationship Id="rId6" Type="http://schemas.openxmlformats.org/officeDocument/2006/relationships/image" Target="../media/image288.jpeg"/><Relationship Id="rId5" Type="http://schemas.openxmlformats.org/officeDocument/2006/relationships/image" Target="../media/image287.jpeg"/><Relationship Id="rId4" Type="http://schemas.openxmlformats.org/officeDocument/2006/relationships/image" Target="../media/image286.wmf"/><Relationship Id="rId3" Type="http://schemas.openxmlformats.org/officeDocument/2006/relationships/oleObject" Target="../embeddings/oleObject343.bin"/><Relationship Id="rId2" Type="http://schemas.openxmlformats.org/officeDocument/2006/relationships/image" Target="../media/image285.wmf"/><Relationship Id="rId10" Type="http://schemas.openxmlformats.org/officeDocument/2006/relationships/vmlDrawing" Target="../drawings/vmlDrawing92.vml"/><Relationship Id="rId1" Type="http://schemas.openxmlformats.org/officeDocument/2006/relationships/oleObject" Target="../embeddings/oleObject342.bin"/></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90.jpeg"/></Relationships>
</file>

<file path=ppt/slides/_rels/slide117.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294.wmf"/><Relationship Id="rId7" Type="http://schemas.openxmlformats.org/officeDocument/2006/relationships/oleObject" Target="../embeddings/oleObject348.bin"/><Relationship Id="rId6" Type="http://schemas.openxmlformats.org/officeDocument/2006/relationships/image" Target="../media/image293.wmf"/><Relationship Id="rId5" Type="http://schemas.openxmlformats.org/officeDocument/2006/relationships/oleObject" Target="../embeddings/oleObject347.bin"/><Relationship Id="rId4" Type="http://schemas.openxmlformats.org/officeDocument/2006/relationships/image" Target="../media/image292.wmf"/><Relationship Id="rId3" Type="http://schemas.openxmlformats.org/officeDocument/2006/relationships/oleObject" Target="../embeddings/oleObject346.bin"/><Relationship Id="rId2" Type="http://schemas.openxmlformats.org/officeDocument/2006/relationships/image" Target="../media/image291.emf"/><Relationship Id="rId10" Type="http://schemas.openxmlformats.org/officeDocument/2006/relationships/vmlDrawing" Target="../drawings/vmlDrawing93.vml"/><Relationship Id="rId1" Type="http://schemas.openxmlformats.org/officeDocument/2006/relationships/oleObject" Target="../embeddings/oleObject345.bin"/></Relationships>
</file>

<file path=ppt/slides/_rels/slide118.xml.rels><?xml version="1.0" encoding="UTF-8" standalone="yes"?>
<Relationships xmlns="http://schemas.openxmlformats.org/package/2006/relationships"><Relationship Id="rId6" Type="http://schemas.openxmlformats.org/officeDocument/2006/relationships/vmlDrawing" Target="../drawings/vmlDrawing94.vml"/><Relationship Id="rId5" Type="http://schemas.openxmlformats.org/officeDocument/2006/relationships/slideLayout" Target="../slideLayouts/slideLayout12.xml"/><Relationship Id="rId4" Type="http://schemas.openxmlformats.org/officeDocument/2006/relationships/image" Target="../media/image295.emf"/><Relationship Id="rId3" Type="http://schemas.openxmlformats.org/officeDocument/2006/relationships/oleObject" Target="../embeddings/oleObject350.bin"/><Relationship Id="rId2" Type="http://schemas.openxmlformats.org/officeDocument/2006/relationships/image" Target="../media/image291.emf"/><Relationship Id="rId1" Type="http://schemas.openxmlformats.org/officeDocument/2006/relationships/oleObject" Target="../embeddings/oleObject349.bin"/></Relationships>
</file>

<file path=ppt/slides/_rels/slide119.xml.rels><?xml version="1.0" encoding="UTF-8" standalone="yes"?>
<Relationships xmlns="http://schemas.openxmlformats.org/package/2006/relationships"><Relationship Id="rId9" Type="http://schemas.openxmlformats.org/officeDocument/2006/relationships/oleObject" Target="../embeddings/oleObject355.bin"/><Relationship Id="rId8" Type="http://schemas.openxmlformats.org/officeDocument/2006/relationships/image" Target="../media/image299.wmf"/><Relationship Id="rId7" Type="http://schemas.openxmlformats.org/officeDocument/2006/relationships/oleObject" Target="../embeddings/oleObject354.bin"/><Relationship Id="rId6" Type="http://schemas.openxmlformats.org/officeDocument/2006/relationships/image" Target="../media/image298.wmf"/><Relationship Id="rId5" Type="http://schemas.openxmlformats.org/officeDocument/2006/relationships/oleObject" Target="../embeddings/oleObject353.bin"/><Relationship Id="rId4" Type="http://schemas.openxmlformats.org/officeDocument/2006/relationships/image" Target="../media/image297.wmf"/><Relationship Id="rId3" Type="http://schemas.openxmlformats.org/officeDocument/2006/relationships/oleObject" Target="../embeddings/oleObject352.bin"/><Relationship Id="rId20" Type="http://schemas.openxmlformats.org/officeDocument/2006/relationships/vmlDrawing" Target="../drawings/vmlDrawing95.vml"/><Relationship Id="rId2" Type="http://schemas.openxmlformats.org/officeDocument/2006/relationships/image" Target="../media/image296.wmf"/><Relationship Id="rId19" Type="http://schemas.openxmlformats.org/officeDocument/2006/relationships/slideLayout" Target="../slideLayouts/slideLayout12.xml"/><Relationship Id="rId18" Type="http://schemas.openxmlformats.org/officeDocument/2006/relationships/image" Target="../media/image295.emf"/><Relationship Id="rId17" Type="http://schemas.openxmlformats.org/officeDocument/2006/relationships/oleObject" Target="../embeddings/oleObject359.bin"/><Relationship Id="rId16" Type="http://schemas.openxmlformats.org/officeDocument/2006/relationships/image" Target="../media/image303.wmf"/><Relationship Id="rId15" Type="http://schemas.openxmlformats.org/officeDocument/2006/relationships/oleObject" Target="../embeddings/oleObject358.bin"/><Relationship Id="rId14" Type="http://schemas.openxmlformats.org/officeDocument/2006/relationships/image" Target="../media/image302.wmf"/><Relationship Id="rId13" Type="http://schemas.openxmlformats.org/officeDocument/2006/relationships/oleObject" Target="../embeddings/oleObject357.bin"/><Relationship Id="rId12" Type="http://schemas.openxmlformats.org/officeDocument/2006/relationships/image" Target="../media/image301.wmf"/><Relationship Id="rId11" Type="http://schemas.openxmlformats.org/officeDocument/2006/relationships/oleObject" Target="../embeddings/oleObject356.bin"/><Relationship Id="rId10" Type="http://schemas.openxmlformats.org/officeDocument/2006/relationships/image" Target="../media/image300.wmf"/><Relationship Id="rId1" Type="http://schemas.openxmlformats.org/officeDocument/2006/relationships/oleObject" Target="../embeddings/oleObject351.bin"/></Relationships>
</file>

<file path=ppt/slides/_rels/slide120.xml.rels><?xml version="1.0" encoding="UTF-8" standalone="yes"?>
<Relationships xmlns="http://schemas.openxmlformats.org/package/2006/relationships"><Relationship Id="rId8" Type="http://schemas.openxmlformats.org/officeDocument/2006/relationships/vmlDrawing" Target="../drawings/vmlDrawing96.vml"/><Relationship Id="rId7" Type="http://schemas.openxmlformats.org/officeDocument/2006/relationships/slideLayout" Target="../slideLayouts/slideLayout12.xml"/><Relationship Id="rId6" Type="http://schemas.openxmlformats.org/officeDocument/2006/relationships/image" Target="../media/image305.wmf"/><Relationship Id="rId5" Type="http://schemas.openxmlformats.org/officeDocument/2006/relationships/oleObject" Target="../embeddings/oleObject362.bin"/><Relationship Id="rId4" Type="http://schemas.openxmlformats.org/officeDocument/2006/relationships/image" Target="../media/image295.emf"/><Relationship Id="rId3" Type="http://schemas.openxmlformats.org/officeDocument/2006/relationships/oleObject" Target="../embeddings/oleObject361.bin"/><Relationship Id="rId2" Type="http://schemas.openxmlformats.org/officeDocument/2006/relationships/image" Target="../media/image304.wmf"/><Relationship Id="rId1" Type="http://schemas.openxmlformats.org/officeDocument/2006/relationships/oleObject" Target="../embeddings/oleObject360.bin"/></Relationships>
</file>

<file path=ppt/slides/_rels/slide12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2.jpeg"/></Relationships>
</file>

<file path=ppt/slides/_rels/slide122.xml.rels><?xml version="1.0" encoding="UTF-8" standalone="yes"?>
<Relationships xmlns="http://schemas.openxmlformats.org/package/2006/relationships"><Relationship Id="rId8" Type="http://schemas.openxmlformats.org/officeDocument/2006/relationships/vmlDrawing" Target="../drawings/vmlDrawing97.vml"/><Relationship Id="rId7" Type="http://schemas.openxmlformats.org/officeDocument/2006/relationships/slideLayout" Target="../slideLayouts/slideLayout12.xml"/><Relationship Id="rId6" Type="http://schemas.openxmlformats.org/officeDocument/2006/relationships/image" Target="../media/image307.emf"/><Relationship Id="rId5" Type="http://schemas.openxmlformats.org/officeDocument/2006/relationships/oleObject" Target="../embeddings/oleObject364.bin"/><Relationship Id="rId4" Type="http://schemas.openxmlformats.org/officeDocument/2006/relationships/image" Target="../media/image306.emf"/><Relationship Id="rId3" Type="http://schemas.openxmlformats.org/officeDocument/2006/relationships/oleObject" Target="../embeddings/oleObject363.bin"/><Relationship Id="rId2" Type="http://schemas.openxmlformats.org/officeDocument/2006/relationships/image" Target="../media/image12.jpeg"/><Relationship Id="rId1" Type="http://schemas.openxmlformats.org/officeDocument/2006/relationships/slide" Target="slide2.xml"/></Relationships>
</file>

<file path=ppt/slides/_rels/slide123.xml.rels><?xml version="1.0" encoding="UTF-8" standalone="yes"?>
<Relationships xmlns="http://schemas.openxmlformats.org/package/2006/relationships"><Relationship Id="rId8" Type="http://schemas.openxmlformats.org/officeDocument/2006/relationships/vmlDrawing" Target="../drawings/vmlDrawing98.vml"/><Relationship Id="rId7" Type="http://schemas.openxmlformats.org/officeDocument/2006/relationships/slideLayout" Target="../slideLayouts/slideLayout12.xml"/><Relationship Id="rId6" Type="http://schemas.openxmlformats.org/officeDocument/2006/relationships/image" Target="../media/image309.wmf"/><Relationship Id="rId5" Type="http://schemas.openxmlformats.org/officeDocument/2006/relationships/oleObject" Target="../embeddings/oleObject366.bin"/><Relationship Id="rId4" Type="http://schemas.openxmlformats.org/officeDocument/2006/relationships/image" Target="../media/image308.wmf"/><Relationship Id="rId3" Type="http://schemas.openxmlformats.org/officeDocument/2006/relationships/oleObject" Target="../embeddings/oleObject365.bin"/><Relationship Id="rId2" Type="http://schemas.openxmlformats.org/officeDocument/2006/relationships/image" Target="../media/image12.jpeg"/><Relationship Id="rId1" Type="http://schemas.openxmlformats.org/officeDocument/2006/relationships/slide" Target="slide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2.jpeg"/></Relationships>
</file>

<file path=ppt/slides/_rels/slide12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10.jpe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11.jpeg"/></Relationships>
</file>

<file path=ppt/slides/_rels/slide13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电子电路基础</a:t>
            </a:r>
            <a:endParaRPr lang="zh-CN" altLang="en-US" dirty="0"/>
          </a:p>
        </p:txBody>
      </p:sp>
      <p:sp>
        <p:nvSpPr>
          <p:cNvPr id="3" name="副标题 2"/>
          <p:cNvSpPr>
            <a:spLocks noGrp="1"/>
          </p:cNvSpPr>
          <p:nvPr>
            <p:ph type="subTitle" idx="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FAB73BC-B049-4115-A692-8D63A059BFB8}" type="slidenum">
              <a:rPr lang="en-US" smtClean="0"/>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2949" y="476250"/>
            <a:ext cx="7908053" cy="1223963"/>
          </a:xfrm>
        </p:spPr>
        <p:txBody>
          <a:bodyPr rtlCol="0">
            <a:noAutofit/>
          </a:bodyPr>
          <a:lstStyle/>
          <a:p>
            <a:pPr fontAlgn="auto">
              <a:spcAft>
                <a:spcPts val="0"/>
              </a:spcAft>
              <a:defRPr/>
            </a:pPr>
            <a:r>
              <a:rPr lang="en-US" altLang="zh-CN" sz="4400" dirty="0"/>
              <a:t>4.1  </a:t>
            </a:r>
            <a:r>
              <a:rPr lang="zh-CN" altLang="en-US" sz="4400" dirty="0"/>
              <a:t>金属</a:t>
            </a:r>
            <a:r>
              <a:rPr lang="en-US" altLang="zh-CN" sz="4400" dirty="0"/>
              <a:t>-</a:t>
            </a:r>
            <a:r>
              <a:rPr lang="zh-CN" altLang="en-US" sz="4400" dirty="0"/>
              <a:t>氧化物</a:t>
            </a:r>
            <a:r>
              <a:rPr lang="en-US" altLang="zh-CN" sz="4400" dirty="0"/>
              <a:t>-</a:t>
            </a:r>
            <a:r>
              <a:rPr lang="zh-CN" altLang="en-US" sz="4400" dirty="0"/>
              <a:t>半导体（</a:t>
            </a:r>
            <a:r>
              <a:rPr lang="en-US" altLang="zh-CN" sz="4400" dirty="0"/>
              <a:t>MOS</a:t>
            </a:r>
            <a:r>
              <a:rPr lang="zh-CN" altLang="en-US" sz="4400" dirty="0"/>
              <a:t>）场效应三极管</a:t>
            </a:r>
            <a:endParaRPr lang="zh-CN" altLang="en-US" sz="4400" dirty="0"/>
          </a:p>
        </p:txBody>
      </p:sp>
      <p:sp>
        <p:nvSpPr>
          <p:cNvPr id="12291" name="副标题 2"/>
          <p:cNvSpPr>
            <a:spLocks noGrp="1"/>
          </p:cNvSpPr>
          <p:nvPr>
            <p:ph type="subTitle" idx="1"/>
          </p:nvPr>
        </p:nvSpPr>
        <p:spPr>
          <a:xfrm>
            <a:off x="1371600" y="1989138"/>
            <a:ext cx="6400800" cy="3649662"/>
          </a:xfrm>
        </p:spPr>
        <p:txBody>
          <a:bodyPr/>
          <a:lstStyle/>
          <a:p>
            <a:r>
              <a:rPr lang="en-US" altLang="zh-CN"/>
              <a:t>4.1.1  N</a:t>
            </a:r>
            <a:r>
              <a:rPr lang="zh-CN" altLang="en-US"/>
              <a:t>沟道增强型</a:t>
            </a:r>
            <a:r>
              <a:rPr lang="en-US" altLang="zh-CN"/>
              <a:t>MOSFET</a:t>
            </a:r>
            <a:endParaRPr lang="en-US" altLang="zh-CN"/>
          </a:p>
          <a:p>
            <a:r>
              <a:rPr lang="en-US" altLang="zh-CN"/>
              <a:t>4.1.2  N</a:t>
            </a:r>
            <a:r>
              <a:rPr lang="zh-CN" altLang="en-US"/>
              <a:t>沟道耗尽型</a:t>
            </a:r>
            <a:r>
              <a:rPr lang="en-US" altLang="zh-CN"/>
              <a:t>MOSFET</a:t>
            </a:r>
            <a:endParaRPr lang="en-US" altLang="zh-CN"/>
          </a:p>
          <a:p>
            <a:r>
              <a:rPr lang="en-US" altLang="zh-CN"/>
              <a:t>4.1.3  P</a:t>
            </a:r>
            <a:r>
              <a:rPr lang="zh-CN" altLang="en-US"/>
              <a:t>沟道</a:t>
            </a:r>
            <a:r>
              <a:rPr lang="en-US" altLang="zh-CN"/>
              <a:t>MOSFET</a:t>
            </a:r>
            <a:endParaRPr lang="en-US" altLang="zh-CN"/>
          </a:p>
          <a:p>
            <a:r>
              <a:rPr lang="en-US" altLang="zh-CN"/>
              <a:t>4.1.4  </a:t>
            </a:r>
            <a:r>
              <a:rPr lang="zh-CN" altLang="en-US"/>
              <a:t>沟道长度调制等几种效应</a:t>
            </a:r>
            <a:endParaRPr lang="zh-CN" altLang="en-US"/>
          </a:p>
          <a:p>
            <a:r>
              <a:rPr lang="en-US" altLang="zh-CN"/>
              <a:t>4.1.5  MOSFET</a:t>
            </a:r>
            <a:r>
              <a:rPr lang="zh-CN" altLang="en-US"/>
              <a:t>的主要参数</a:t>
            </a:r>
            <a:endParaRPr lang="en-US" altLang="zh-CN"/>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2"/>
          <p:cNvSpPr>
            <a:spLocks noGrp="1"/>
          </p:cNvSpPr>
          <p:nvPr>
            <p:ph type="title"/>
          </p:nvPr>
        </p:nvSpPr>
        <p:spPr>
          <a:xfrm>
            <a:off x="701675" y="71438"/>
            <a:ext cx="7888288" cy="646112"/>
          </a:xfrm>
        </p:spPr>
        <p:txBody>
          <a:bodyPr/>
          <a:lstStyle/>
          <a:p>
            <a:r>
              <a:rPr lang="en-US" altLang="zh-CN"/>
              <a:t>4.1.1  N</a:t>
            </a:r>
            <a:r>
              <a:rPr lang="zh-CN" altLang="en-US"/>
              <a:t>沟道增强型</a:t>
            </a:r>
            <a:r>
              <a:rPr lang="en-US" altLang="zh-CN"/>
              <a:t>MOSFET</a:t>
            </a:r>
            <a:endParaRPr lang="zh-CN" altLang="en-US"/>
          </a:p>
        </p:txBody>
      </p:sp>
      <p:sp>
        <p:nvSpPr>
          <p:cNvPr id="13315" name="Rectangle 3">
            <a:hlinkClick r:id="rId1" action="ppaction://hlinksldjump"/>
          </p:cNvPr>
          <p:cNvSpPr>
            <a:spLocks noChangeArrowheads="1"/>
          </p:cNvSpPr>
          <p:nvPr/>
        </p:nvSpPr>
        <p:spPr bwMode="auto">
          <a:xfrm>
            <a:off x="457200" y="677863"/>
            <a:ext cx="26019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1. </a:t>
            </a:r>
            <a:r>
              <a:rPr lang="zh-CN" altLang="en-US" sz="2800" b="1">
                <a:solidFill>
                  <a:srgbClr val="800000"/>
                </a:solidFill>
                <a:latin typeface="楷体_GB2312" pitchFamily="49" charset="-122"/>
                <a:ea typeface="楷体_GB2312" pitchFamily="49" charset="-122"/>
              </a:rPr>
              <a:t>结构</a:t>
            </a:r>
            <a:endParaRPr lang="zh-CN" altLang="en-US" sz="2800" b="1">
              <a:solidFill>
                <a:srgbClr val="000000"/>
              </a:solidFill>
              <a:latin typeface="楷体_GB2312" pitchFamily="49" charset="-122"/>
              <a:ea typeface="楷体_GB2312" pitchFamily="49" charset="-122"/>
            </a:endParaRPr>
          </a:p>
        </p:txBody>
      </p:sp>
      <p:sp>
        <p:nvSpPr>
          <p:cNvPr id="34" name="Text Box 12" descr="羊皮纸"/>
          <p:cNvSpPr txBox="1">
            <a:spLocks noChangeArrowheads="1"/>
          </p:cNvSpPr>
          <p:nvPr/>
        </p:nvSpPr>
        <p:spPr bwMode="auto">
          <a:xfrm>
            <a:off x="2700338" y="765175"/>
            <a:ext cx="1905000" cy="473075"/>
          </a:xfrm>
          <a:prstGeom prst="rect">
            <a:avLst/>
          </a:prstGeom>
          <a:noFill/>
          <a:ln>
            <a:noFill/>
          </a:ln>
          <a:effectLst/>
          <a:extLst>
            <a:ext uri="{909E8E84-426E-40DD-AFC4-6F175D3DCCD1}">
              <a14:hiddenFill xmlns:a14="http://schemas.microsoft.com/office/drawing/2010/main">
                <a:blipFill dpi="0" rotWithShape="0">
                  <a:blip r:embed="rId2"/>
                  <a:srcRect/>
                  <a:tile tx="0" ty="0" sx="100000" sy="100000" flip="none" algn="tl"/>
                </a:blip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000" b="1" i="1">
                <a:solidFill>
                  <a:srgbClr val="000000"/>
                </a:solidFill>
                <a:latin typeface="Times New Roman" panose="02020603050405020304" pitchFamily="18" charset="0"/>
                <a:ea typeface="楷体_GB2312" pitchFamily="49" charset="-122"/>
              </a:rPr>
              <a:t>L </a:t>
            </a:r>
            <a:r>
              <a:rPr kumimoji="1" lang="zh-CN" altLang="en-US" sz="2000" b="1">
                <a:solidFill>
                  <a:srgbClr val="000000"/>
                </a:solidFill>
                <a:latin typeface="Times New Roman" panose="02020603050405020304" pitchFamily="18" charset="0"/>
                <a:ea typeface="楷体_GB2312" pitchFamily="49" charset="-122"/>
              </a:rPr>
              <a:t>：沟道长度</a:t>
            </a:r>
            <a:endParaRPr kumimoji="1" lang="zh-CN" altLang="en-US" sz="2000" b="1" baseline="-25000">
              <a:solidFill>
                <a:srgbClr val="000000"/>
              </a:solidFill>
              <a:latin typeface="Times New Roman" panose="02020603050405020304" pitchFamily="18" charset="0"/>
              <a:ea typeface="楷体_GB2312" pitchFamily="49" charset="-122"/>
            </a:endParaRPr>
          </a:p>
        </p:txBody>
      </p:sp>
      <p:sp>
        <p:nvSpPr>
          <p:cNvPr id="35" name="Text Box 13" descr="羊皮纸"/>
          <p:cNvSpPr txBox="1">
            <a:spLocks noChangeArrowheads="1"/>
          </p:cNvSpPr>
          <p:nvPr/>
        </p:nvSpPr>
        <p:spPr bwMode="auto">
          <a:xfrm>
            <a:off x="4529138" y="765175"/>
            <a:ext cx="1905000" cy="473075"/>
          </a:xfrm>
          <a:prstGeom prst="rect">
            <a:avLst/>
          </a:prstGeom>
          <a:noFill/>
          <a:ln>
            <a:noFill/>
          </a:ln>
          <a:effectLst/>
          <a:extLst>
            <a:ext uri="{909E8E84-426E-40DD-AFC4-6F175D3DCCD1}">
              <a14:hiddenFill xmlns:a14="http://schemas.microsoft.com/office/drawing/2010/main">
                <a:blipFill dpi="0" rotWithShape="0">
                  <a:blip r:embed="rId2"/>
                  <a:srcRect/>
                  <a:tile tx="0" ty="0" sx="100000" sy="100000" flip="none" algn="tl"/>
                </a:blip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000" b="1" i="1">
                <a:solidFill>
                  <a:srgbClr val="000000"/>
                </a:solidFill>
                <a:latin typeface="Times New Roman" panose="02020603050405020304" pitchFamily="18" charset="0"/>
                <a:ea typeface="楷体_GB2312" pitchFamily="49" charset="-122"/>
              </a:rPr>
              <a:t>W </a:t>
            </a:r>
            <a:r>
              <a:rPr kumimoji="1" lang="zh-CN" altLang="en-US" sz="2000" b="1">
                <a:solidFill>
                  <a:srgbClr val="000000"/>
                </a:solidFill>
                <a:latin typeface="Times New Roman" panose="02020603050405020304" pitchFamily="18" charset="0"/>
                <a:ea typeface="楷体_GB2312" pitchFamily="49" charset="-122"/>
              </a:rPr>
              <a:t>：沟道宽度</a:t>
            </a:r>
            <a:endParaRPr kumimoji="1" lang="zh-CN" altLang="en-US" sz="2000" b="1">
              <a:solidFill>
                <a:srgbClr val="000000"/>
              </a:solidFill>
              <a:latin typeface="Times New Roman" panose="02020603050405020304" pitchFamily="18" charset="0"/>
              <a:ea typeface="楷体_GB2312" pitchFamily="49" charset="-122"/>
            </a:endParaRPr>
          </a:p>
        </p:txBody>
      </p:sp>
      <p:sp>
        <p:nvSpPr>
          <p:cNvPr id="36" name="Text Box 14" descr="羊皮纸"/>
          <p:cNvSpPr txBox="1">
            <a:spLocks noChangeArrowheads="1"/>
          </p:cNvSpPr>
          <p:nvPr/>
        </p:nvSpPr>
        <p:spPr bwMode="auto">
          <a:xfrm>
            <a:off x="6434138" y="765175"/>
            <a:ext cx="2133600" cy="473075"/>
          </a:xfrm>
          <a:prstGeom prst="rect">
            <a:avLst/>
          </a:prstGeom>
          <a:noFill/>
          <a:ln>
            <a:noFill/>
          </a:ln>
          <a:effectLst/>
          <a:extLst>
            <a:ext uri="{909E8E84-426E-40DD-AFC4-6F175D3DCCD1}">
              <a14:hiddenFill xmlns:a14="http://schemas.microsoft.com/office/drawing/2010/main">
                <a:blipFill dpi="0" rotWithShape="0">
                  <a:blip r:embed="rId2"/>
                  <a:srcRect/>
                  <a:tile tx="0" ty="0" sx="100000" sy="100000" flip="none" algn="tl"/>
                </a:blip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000" b="1" i="1">
                <a:solidFill>
                  <a:srgbClr val="000000"/>
                </a:solidFill>
                <a:latin typeface="Times New Roman" panose="02020603050405020304" pitchFamily="18" charset="0"/>
                <a:ea typeface="楷体_GB2312" pitchFamily="49" charset="-122"/>
              </a:rPr>
              <a:t>t</a:t>
            </a:r>
            <a:r>
              <a:rPr kumimoji="1" lang="en-US" altLang="zh-CN" sz="2000" b="1" baseline="-25000">
                <a:solidFill>
                  <a:srgbClr val="000000"/>
                </a:solidFill>
                <a:latin typeface="Times New Roman" panose="02020603050405020304" pitchFamily="18" charset="0"/>
                <a:ea typeface="楷体_GB2312" pitchFamily="49" charset="-122"/>
              </a:rPr>
              <a:t>ox</a:t>
            </a:r>
            <a:r>
              <a:rPr kumimoji="1" lang="en-US" altLang="zh-CN" sz="2000" b="1" i="1">
                <a:solidFill>
                  <a:srgbClr val="000000"/>
                </a:solidFill>
                <a:latin typeface="Times New Roman" panose="02020603050405020304" pitchFamily="18" charset="0"/>
                <a:ea typeface="楷体_GB2312" pitchFamily="49" charset="-122"/>
              </a:rPr>
              <a:t> </a:t>
            </a:r>
            <a:r>
              <a:rPr kumimoji="1" lang="zh-CN" altLang="en-US" sz="2000" b="1">
                <a:solidFill>
                  <a:srgbClr val="000000"/>
                </a:solidFill>
                <a:latin typeface="Times New Roman" panose="02020603050405020304" pitchFamily="18" charset="0"/>
                <a:ea typeface="楷体_GB2312" pitchFamily="49" charset="-122"/>
              </a:rPr>
              <a:t>：绝缘层厚度</a:t>
            </a:r>
            <a:endParaRPr kumimoji="1" lang="zh-CN" altLang="en-US" sz="2000" b="1">
              <a:solidFill>
                <a:srgbClr val="000000"/>
              </a:solidFill>
              <a:latin typeface="Times New Roman" panose="02020603050405020304" pitchFamily="18" charset="0"/>
              <a:ea typeface="楷体_GB2312" pitchFamily="49" charset="-122"/>
            </a:endParaRPr>
          </a:p>
        </p:txBody>
      </p:sp>
      <p:sp>
        <p:nvSpPr>
          <p:cNvPr id="38" name="Text Box 16"/>
          <p:cNvSpPr txBox="1">
            <a:spLocks noChangeArrowheads="1"/>
          </p:cNvSpPr>
          <p:nvPr/>
        </p:nvSpPr>
        <p:spPr bwMode="auto">
          <a:xfrm>
            <a:off x="6586538" y="1257300"/>
            <a:ext cx="1828800" cy="43815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zh-CN" altLang="en-US" sz="2000" b="1">
                <a:solidFill>
                  <a:srgbClr val="000000"/>
                </a:solidFill>
                <a:latin typeface="Times New Roman" panose="02020603050405020304" pitchFamily="18" charset="0"/>
                <a:ea typeface="楷体_GB2312" pitchFamily="49" charset="-122"/>
              </a:rPr>
              <a:t>通常 </a:t>
            </a:r>
            <a:r>
              <a:rPr kumimoji="1" lang="en-US" altLang="zh-CN" sz="2000" b="1" i="1">
                <a:solidFill>
                  <a:srgbClr val="000000"/>
                </a:solidFill>
                <a:latin typeface="Times New Roman" panose="02020603050405020304" pitchFamily="18" charset="0"/>
                <a:ea typeface="楷体_GB2312" pitchFamily="49" charset="-122"/>
              </a:rPr>
              <a:t>W</a:t>
            </a:r>
            <a:r>
              <a:rPr kumimoji="1" lang="en-US" altLang="zh-CN" sz="2000" b="1">
                <a:solidFill>
                  <a:srgbClr val="000000"/>
                </a:solidFill>
                <a:latin typeface="Times New Roman" panose="02020603050405020304" pitchFamily="18" charset="0"/>
                <a:ea typeface="楷体_GB2312" pitchFamily="49" charset="-122"/>
              </a:rPr>
              <a:t> &gt;</a:t>
            </a:r>
            <a:r>
              <a:rPr kumimoji="1" lang="en-US" altLang="zh-CN" sz="2000" b="1" i="1">
                <a:solidFill>
                  <a:srgbClr val="000000"/>
                </a:solidFill>
                <a:latin typeface="Times New Roman" panose="02020603050405020304" pitchFamily="18" charset="0"/>
                <a:ea typeface="楷体_GB2312" pitchFamily="49" charset="-122"/>
              </a:rPr>
              <a:t> L </a:t>
            </a:r>
            <a:endParaRPr kumimoji="1" lang="en-US" altLang="zh-CN" sz="2000" b="1" i="1">
              <a:solidFill>
                <a:srgbClr val="000000"/>
              </a:solidFill>
              <a:latin typeface="Times New Roman" panose="02020603050405020304" pitchFamily="18" charset="0"/>
              <a:ea typeface="楷体_GB2312" pitchFamily="49" charset="-122"/>
            </a:endParaRPr>
          </a:p>
        </p:txBody>
      </p:sp>
      <p:sp>
        <p:nvSpPr>
          <p:cNvPr id="13320" name="Rectangle 38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3321" name="Rectangle 38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graphicFrame>
        <p:nvGraphicFramePr>
          <p:cNvPr id="13322" name="对象 5"/>
          <p:cNvGraphicFramePr>
            <a:graphicFrameLocks noChangeAspect="1"/>
          </p:cNvGraphicFramePr>
          <p:nvPr/>
        </p:nvGraphicFramePr>
        <p:xfrm>
          <a:off x="774700" y="1773238"/>
          <a:ext cx="6440488" cy="4418012"/>
        </p:xfrm>
        <a:graphic>
          <a:graphicData uri="http://schemas.openxmlformats.org/presentationml/2006/ole">
            <mc:AlternateContent xmlns:mc="http://schemas.openxmlformats.org/markup-compatibility/2006">
              <mc:Choice xmlns:v="urn:schemas-microsoft-com:vml" Requires="v">
                <p:oleObj spid="_x0000_s1026" name="Picture" r:id="rId3" imgW="2927350" imgH="2008505" progId="Word.Picture.8">
                  <p:embed/>
                </p:oleObj>
              </mc:Choice>
              <mc:Fallback>
                <p:oleObj name="Picture" r:id="rId3" imgW="2927350" imgH="2008505" progId="Word.Picture.8">
                  <p:embed/>
                  <p:pic>
                    <p:nvPicPr>
                      <p:cNvPr id="0" name="对象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700" y="1773238"/>
                        <a:ext cx="6440488" cy="441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left)">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ipe(left)">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left)">
                                      <p:cBhvr>
                                        <p:cTn id="2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utoUpdateAnimBg="0"/>
      <p:bldP spid="35" grpId="0" autoUpdateAnimBg="0"/>
      <p:bldP spid="36" grpId="0" autoUpdateAnimBg="0"/>
      <p:bldP spid="3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1"/>
          <p:cNvSpPr>
            <a:spLocks noGrp="1"/>
          </p:cNvSpPr>
          <p:nvPr>
            <p:ph type="title"/>
          </p:nvPr>
        </p:nvSpPr>
        <p:spPr>
          <a:xfrm>
            <a:off x="701675" y="71438"/>
            <a:ext cx="7888288" cy="646112"/>
          </a:xfrm>
        </p:spPr>
        <p:txBody>
          <a:bodyPr/>
          <a:lstStyle/>
          <a:p>
            <a:r>
              <a:rPr lang="en-US" altLang="zh-CN"/>
              <a:t>4.1.1  N</a:t>
            </a:r>
            <a:r>
              <a:rPr lang="zh-CN" altLang="en-US"/>
              <a:t>沟道增强型</a:t>
            </a:r>
            <a:r>
              <a:rPr lang="en-US" altLang="zh-CN"/>
              <a:t>MOSFET</a:t>
            </a:r>
            <a:endParaRPr lang="zh-CN" altLang="en-US"/>
          </a:p>
        </p:txBody>
      </p:sp>
      <p:sp>
        <p:nvSpPr>
          <p:cNvPr id="14339" name="Text Box 3" descr="羊皮纸"/>
          <p:cNvSpPr txBox="1">
            <a:spLocks noChangeArrowheads="1"/>
          </p:cNvSpPr>
          <p:nvPr/>
        </p:nvSpPr>
        <p:spPr bwMode="auto">
          <a:xfrm>
            <a:off x="2208213" y="4716463"/>
            <a:ext cx="1371600" cy="549275"/>
          </a:xfrm>
          <a:prstGeom prst="rect">
            <a:avLst/>
          </a:prstGeom>
          <a:noFill/>
          <a:ln>
            <a:noFill/>
          </a:ln>
          <a:effectLst/>
          <a:extLst>
            <a:ext uri="{909E8E84-426E-40DD-AFC4-6F175D3DCCD1}">
              <a14:hiddenFill xmlns:a14="http://schemas.microsoft.com/office/drawing/2010/main">
                <a:blipFill dpi="0" rotWithShape="0">
                  <a:blip r:embed="rId1"/>
                  <a:srcRect/>
                  <a:tile tx="0" ty="0" sx="100000" sy="100000" flip="none" algn="tl"/>
                </a:blip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5000"/>
              </a:lnSpc>
            </a:pPr>
            <a:r>
              <a:rPr kumimoji="1" lang="zh-CN" altLang="en-US" sz="2400" b="1">
                <a:solidFill>
                  <a:srgbClr val="000000"/>
                </a:solidFill>
                <a:latin typeface="Times New Roman" panose="02020603050405020304" pitchFamily="18" charset="0"/>
                <a:ea typeface="楷体_GB2312" pitchFamily="49" charset="-122"/>
              </a:rPr>
              <a:t>剖面图</a:t>
            </a:r>
            <a:endParaRPr kumimoji="1" lang="zh-CN" altLang="en-US" sz="2400" b="1" baseline="-25000">
              <a:solidFill>
                <a:srgbClr val="000000"/>
              </a:solidFill>
              <a:latin typeface="Times New Roman" panose="02020603050405020304" pitchFamily="18" charset="0"/>
              <a:ea typeface="楷体_GB2312" pitchFamily="49" charset="-122"/>
            </a:endParaRPr>
          </a:p>
        </p:txBody>
      </p:sp>
      <p:grpSp>
        <p:nvGrpSpPr>
          <p:cNvPr id="10" name="Group 4"/>
          <p:cNvGrpSpPr/>
          <p:nvPr/>
        </p:nvGrpSpPr>
        <p:grpSpPr bwMode="auto">
          <a:xfrm>
            <a:off x="5818188" y="1744664"/>
            <a:ext cx="2720975" cy="3392488"/>
            <a:chOff x="3614" y="1521"/>
            <a:chExt cx="1714" cy="2137"/>
          </a:xfrm>
        </p:grpSpPr>
        <p:graphicFrame>
          <p:nvGraphicFramePr>
            <p:cNvPr id="14343" name="Object 5"/>
            <p:cNvGraphicFramePr>
              <a:graphicFrameLocks noChangeAspect="1"/>
            </p:cNvGraphicFramePr>
            <p:nvPr/>
          </p:nvGraphicFramePr>
          <p:xfrm>
            <a:off x="3614" y="1521"/>
            <a:ext cx="1714" cy="1599"/>
          </p:xfrm>
          <a:graphic>
            <a:graphicData uri="http://schemas.openxmlformats.org/presentationml/2006/ole">
              <mc:AlternateContent xmlns:mc="http://schemas.openxmlformats.org/markup-compatibility/2006">
                <mc:Choice xmlns:v="urn:schemas-microsoft-com:vml" Requires="v">
                  <p:oleObj spid="_x0000_s2050" name="Picture2" r:id="rId2" imgW="1134110" imgH="1057910" progId="Word.Picture.8">
                    <p:embed/>
                  </p:oleObj>
                </mc:Choice>
                <mc:Fallback>
                  <p:oleObj name="Picture2" r:id="rId2" imgW="1134110" imgH="1057910" progId="Word.Picture.8">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4" y="1521"/>
                          <a:ext cx="1714" cy="159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 Box 6" descr="羊皮纸"/>
            <p:cNvSpPr txBox="1">
              <a:spLocks noChangeArrowheads="1"/>
            </p:cNvSpPr>
            <p:nvPr/>
          </p:nvSpPr>
          <p:spPr bwMode="auto">
            <a:xfrm>
              <a:off x="4128" y="3312"/>
              <a:ext cx="864" cy="346"/>
            </a:xfrm>
            <a:prstGeom prst="rect">
              <a:avLst/>
            </a:prstGeom>
            <a:noFill/>
            <a:ln>
              <a:noFill/>
            </a:ln>
            <a:effectLst/>
            <a:extLst>
              <a:ext uri="{909E8E84-426E-40DD-AFC4-6F175D3DCCD1}">
                <a14:hiddenFill xmlns:a14="http://schemas.microsoft.com/office/drawing/2010/main">
                  <a:blipFill dpi="0" rotWithShape="0">
                    <a:blip r:embed="rId1"/>
                    <a:srcRect/>
                    <a:tile tx="0" ty="0" sx="100000" sy="100000" flip="none" algn="tl"/>
                  </a:blip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lnSpc>
                  <a:spcPct val="125000"/>
                </a:lnSpc>
                <a:defRPr/>
              </a:pPr>
              <a:r>
                <a:rPr kumimoji="1" lang="zh-CN" altLang="en-US" sz="2400" b="1" kern="0">
                  <a:solidFill>
                    <a:srgbClr val="000000"/>
                  </a:solidFill>
                  <a:latin typeface="Times New Roman" panose="02020603050405020304" pitchFamily="18" charset="0"/>
                  <a:ea typeface="楷体_GB2312" pitchFamily="49" charset="-122"/>
                </a:rPr>
                <a:t>符号</a:t>
              </a:r>
              <a:endParaRPr kumimoji="1" lang="zh-CN" altLang="en-US" sz="2400" b="1" kern="0" baseline="-25000">
                <a:solidFill>
                  <a:srgbClr val="000000"/>
                </a:solidFill>
                <a:latin typeface="Times New Roman" panose="02020603050405020304" pitchFamily="18" charset="0"/>
                <a:ea typeface="楷体_GB2312" pitchFamily="49" charset="-122"/>
              </a:endParaRPr>
            </a:p>
          </p:txBody>
        </p:sp>
      </p:grpSp>
      <p:graphicFrame>
        <p:nvGraphicFramePr>
          <p:cNvPr id="14341" name="Object 7"/>
          <p:cNvGraphicFramePr>
            <a:graphicFrameLocks noChangeAspect="1"/>
          </p:cNvGraphicFramePr>
          <p:nvPr/>
        </p:nvGraphicFramePr>
        <p:xfrm>
          <a:off x="515938" y="1408113"/>
          <a:ext cx="4664075" cy="3384550"/>
        </p:xfrm>
        <a:graphic>
          <a:graphicData uri="http://schemas.openxmlformats.org/presentationml/2006/ole">
            <mc:AlternateContent xmlns:mc="http://schemas.openxmlformats.org/markup-compatibility/2006">
              <mc:Choice xmlns:v="urn:schemas-microsoft-com:vml" Requires="v">
                <p:oleObj spid="_x0000_s2051" name="" r:id="rId4" imgW="1943100" imgH="1409700" progId="Word.Picture.8">
                  <p:embed/>
                </p:oleObj>
              </mc:Choice>
              <mc:Fallback>
                <p:oleObj name="" r:id="rId4" imgW="1943100" imgH="1409700" progId="Word.Picture.8">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938" y="1408113"/>
                        <a:ext cx="4664075"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42" name="Rectangle 10">
            <a:hlinkClick r:id="rId6" action="ppaction://hlinksldjump"/>
          </p:cNvPr>
          <p:cNvSpPr>
            <a:spLocks noChangeArrowheads="1"/>
          </p:cNvSpPr>
          <p:nvPr/>
        </p:nvSpPr>
        <p:spPr bwMode="auto">
          <a:xfrm>
            <a:off x="457200" y="677863"/>
            <a:ext cx="26019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1. </a:t>
            </a:r>
            <a:r>
              <a:rPr lang="zh-CN" altLang="en-US" sz="2800" b="1">
                <a:solidFill>
                  <a:srgbClr val="800000"/>
                </a:solidFill>
                <a:latin typeface="楷体_GB2312" pitchFamily="49" charset="-122"/>
                <a:ea typeface="楷体_GB2312" pitchFamily="49" charset="-122"/>
              </a:rPr>
              <a:t>结构</a:t>
            </a:r>
            <a:endParaRPr lang="zh-CN" altLang="en-US" sz="2800" b="1">
              <a:solidFill>
                <a:srgbClr val="000000"/>
              </a:solidFill>
              <a:latin typeface="楷体_GB2312" pitchFamily="49" charset="-122"/>
              <a:ea typeface="楷体_GB2312" pitchFamily="49" charset="-122"/>
            </a:endParaRPr>
          </a:p>
        </p:txBody>
      </p:sp>
      <p:sp>
        <p:nvSpPr>
          <p:cNvPr id="9" name="Rectangle 136"/>
          <p:cNvSpPr>
            <a:spLocks noChangeArrowheads="1"/>
          </p:cNvSpPr>
          <p:nvPr/>
        </p:nvSpPr>
        <p:spPr bwMode="auto">
          <a:xfrm>
            <a:off x="250515" y="5185122"/>
            <a:ext cx="5194920" cy="1729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ea typeface="宋体" panose="02010600030101010101" pitchFamily="2" charset="-122"/>
              </a:defRPr>
            </a:lvl1pPr>
            <a:lvl2pPr algn="ctr">
              <a:defRPr sz="4400">
                <a:solidFill>
                  <a:schemeClr val="tx2"/>
                </a:solidFill>
                <a:latin typeface="Arial" panose="020B0604020202020204" pitchFamily="34" charset="0"/>
                <a:ea typeface="宋体" panose="02010600030101010101" pitchFamily="2" charset="-122"/>
              </a:defRPr>
            </a:lvl2pPr>
            <a:lvl3pPr algn="ctr">
              <a:defRPr sz="4400">
                <a:solidFill>
                  <a:schemeClr val="tx2"/>
                </a:solidFill>
                <a:latin typeface="Arial" panose="020B0604020202020204" pitchFamily="34" charset="0"/>
                <a:ea typeface="宋体" panose="02010600030101010101" pitchFamily="2" charset="-122"/>
              </a:defRPr>
            </a:lvl3pPr>
            <a:lvl4pPr algn="ctr">
              <a:defRPr sz="4400">
                <a:solidFill>
                  <a:schemeClr val="tx2"/>
                </a:solidFill>
                <a:latin typeface="Arial" panose="020B0604020202020204" pitchFamily="34" charset="0"/>
                <a:ea typeface="宋体" panose="02010600030101010101" pitchFamily="2" charset="-122"/>
              </a:defRPr>
            </a:lvl4pPr>
            <a:lvl5pPr algn="ctr">
              <a:defRPr sz="4400">
                <a:solidFill>
                  <a:schemeClr val="tx2"/>
                </a:solidFill>
                <a:latin typeface="Arial" panose="020B0604020202020204" pitchFamily="34" charset="0"/>
                <a:ea typeface="宋体" panose="02010600030101010101" pitchFamily="2" charset="-122"/>
              </a:defRPr>
            </a:lvl5pPr>
            <a:lvl6pPr marL="457200" algn="ctr"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lgn="l">
              <a:lnSpc>
                <a:spcPct val="120000"/>
              </a:lnSpc>
            </a:pPr>
            <a:r>
              <a:rPr lang="en-US" altLang="zh-CN" sz="2400" dirty="0">
                <a:solidFill>
                  <a:schemeClr val="tx1"/>
                </a:solidFill>
                <a:latin typeface="Times New Roman" panose="02020603050405020304" pitchFamily="18" charset="0"/>
              </a:rPr>
              <a:t>    </a:t>
            </a:r>
            <a:r>
              <a:rPr lang="zh-CN" altLang="en-US" sz="2400" dirty="0">
                <a:solidFill>
                  <a:schemeClr val="tx1"/>
                </a:solidFill>
                <a:latin typeface="Times New Roman" panose="02020603050405020304" pitchFamily="18" charset="0"/>
              </a:rPr>
              <a:t>栅极和其它电极及硅片之间是绝缘的，栅极电流几乎为零，输入电阻很高，最高可达</a:t>
            </a:r>
            <a:r>
              <a:rPr lang="en-US" altLang="zh-CN" sz="2400" dirty="0">
                <a:solidFill>
                  <a:schemeClr val="tx1"/>
                </a:solidFill>
                <a:latin typeface="Times New Roman" panose="02020603050405020304" pitchFamily="18" charset="0"/>
              </a:rPr>
              <a:t>10</a:t>
            </a:r>
            <a:r>
              <a:rPr lang="en-US" altLang="zh-CN" sz="2400" baseline="30000" dirty="0">
                <a:solidFill>
                  <a:schemeClr val="tx1"/>
                </a:solidFill>
                <a:latin typeface="Times New Roman" panose="02020603050405020304" pitchFamily="18" charset="0"/>
              </a:rPr>
              <a:t>15</a:t>
            </a:r>
            <a:r>
              <a:rPr lang="en-US" altLang="zh-CN" sz="2400" dirty="0">
                <a:solidFill>
                  <a:schemeClr val="tx1"/>
                </a:solidFill>
                <a:latin typeface="Times New Roman" panose="02020603050405020304" pitchFamily="18" charset="0"/>
                <a:sym typeface="Symbol" panose="05050102010706020507" pitchFamily="18" charset="2"/>
              </a:rPr>
              <a:t> </a:t>
            </a:r>
            <a:r>
              <a:rPr lang="zh-CN" altLang="en-US" sz="2400" dirty="0">
                <a:solidFill>
                  <a:schemeClr val="tx1"/>
                </a:solidFill>
                <a:latin typeface="Times New Roman" panose="02020603050405020304" pitchFamily="18" charset="0"/>
              </a:rPr>
              <a:t>，故称</a:t>
            </a:r>
            <a:r>
              <a:rPr kumimoji="1" lang="zh-CN" altLang="en-US" sz="2400" dirty="0">
                <a:solidFill>
                  <a:srgbClr val="FF0000"/>
                </a:solidFill>
                <a:latin typeface="Times New Roman" panose="02020603050405020304" pitchFamily="18" charset="0"/>
              </a:rPr>
              <a:t>绝缘栅型场效应管</a:t>
            </a:r>
            <a:r>
              <a:rPr kumimoji="1" lang="en-US" altLang="zh-CN" sz="2400" dirty="0">
                <a:solidFill>
                  <a:srgbClr val="FF0000"/>
                </a:solidFill>
                <a:latin typeface="Times New Roman" panose="02020603050405020304" pitchFamily="18" charset="0"/>
              </a:rPr>
              <a:t>(IGFET)</a:t>
            </a:r>
            <a:r>
              <a:rPr kumimoji="1" lang="zh-CN" altLang="en-US" sz="2400" dirty="0">
                <a:solidFill>
                  <a:schemeClr val="tx1"/>
                </a:solidFill>
                <a:latin typeface="Times New Roman" panose="02020603050405020304" pitchFamily="18" charset="0"/>
              </a:rPr>
              <a:t>。</a:t>
            </a:r>
            <a:endParaRPr kumimoji="1" lang="zh-CN" altLang="en-US" sz="2400" dirty="0">
              <a:solidFill>
                <a:schemeClr val="tx1"/>
              </a:solidFill>
              <a:latin typeface="Times New Roman" panose="02020603050405020304" pitchFamily="18" charset="0"/>
            </a:endParaRPr>
          </a:p>
        </p:txBody>
      </p:sp>
      <p:sp>
        <p:nvSpPr>
          <p:cNvPr id="11" name="AutoShape 146"/>
          <p:cNvSpPr>
            <a:spLocks noChangeArrowheads="1"/>
          </p:cNvSpPr>
          <p:nvPr/>
        </p:nvSpPr>
        <p:spPr bwMode="auto">
          <a:xfrm>
            <a:off x="5308784" y="5028714"/>
            <a:ext cx="3898106" cy="1125537"/>
          </a:xfrm>
          <a:prstGeom prst="verticalScroll">
            <a:avLst>
              <a:gd name="adj" fmla="val 1250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2400">
                <a:solidFill>
                  <a:schemeClr val="tx1"/>
                </a:solidFill>
                <a:latin typeface="Times New Roman" panose="02020603050405020304" pitchFamily="18" charset="0"/>
                <a:ea typeface="宋体" panose="02010600030101010101" pitchFamily="2" charset="-122"/>
              </a:defRPr>
            </a:lvl1pPr>
            <a:lvl2pPr>
              <a:defRPr kumimoji="1" sz="2400">
                <a:solidFill>
                  <a:schemeClr val="tx1"/>
                </a:solidFill>
                <a:latin typeface="Times New Roman" panose="02020603050405020304" pitchFamily="18" charset="0"/>
                <a:ea typeface="宋体" panose="02010600030101010101" pitchFamily="2" charset="-122"/>
              </a:defRPr>
            </a:lvl2pPr>
            <a:lvl3pPr>
              <a:defRPr kumimoji="1" sz="2400">
                <a:solidFill>
                  <a:schemeClr val="tx1"/>
                </a:solidFill>
                <a:latin typeface="Times New Roman" panose="02020603050405020304" pitchFamily="18" charset="0"/>
                <a:ea typeface="宋体" panose="02010600030101010101" pitchFamily="2" charset="-122"/>
              </a:defRPr>
            </a:lvl3pPr>
            <a:lvl4pPr>
              <a:defRPr kumimoji="1" sz="2400">
                <a:solidFill>
                  <a:schemeClr val="tx1"/>
                </a:solidFill>
                <a:latin typeface="Times New Roman" panose="02020603050405020304" pitchFamily="18" charset="0"/>
                <a:ea typeface="宋体" panose="02010600030101010101" pitchFamily="2" charset="-122"/>
              </a:defRPr>
            </a:lvl4pPr>
            <a:lvl5pPr>
              <a:defRPr kumimoji="1" sz="2400">
                <a:solidFill>
                  <a:schemeClr val="tx1"/>
                </a:solidFill>
                <a:latin typeface="Times New Roman" panose="02020603050405020304" pitchFamily="18" charset="0"/>
                <a:ea typeface="宋体" panose="02010600030101010101" pitchFamily="2" charset="-122"/>
              </a:defRPr>
            </a:lvl5pPr>
            <a:lvl6pPr marL="4572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9144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1371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18288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nSpc>
                <a:spcPct val="120000"/>
              </a:lnSpc>
            </a:pPr>
            <a:r>
              <a:rPr kumimoji="0" lang="en-US" altLang="zh-CN" dirty="0"/>
              <a:t>    </a:t>
            </a:r>
            <a:r>
              <a:rPr kumimoji="0" lang="zh-CN" altLang="en-US" dirty="0"/>
              <a:t>又称</a:t>
            </a:r>
            <a:r>
              <a:rPr kumimoji="0" lang="zh-CN" altLang="en-US" dirty="0">
                <a:solidFill>
                  <a:srgbClr val="FF0000"/>
                </a:solidFill>
              </a:rPr>
              <a:t>金属</a:t>
            </a:r>
            <a:r>
              <a:rPr kumimoji="0" lang="en-US" altLang="zh-CN" dirty="0">
                <a:solidFill>
                  <a:srgbClr val="FF0000"/>
                </a:solidFill>
              </a:rPr>
              <a:t>-</a:t>
            </a:r>
            <a:r>
              <a:rPr kumimoji="0" lang="zh-CN" altLang="en-US" dirty="0">
                <a:solidFill>
                  <a:srgbClr val="FF0000"/>
                </a:solidFill>
              </a:rPr>
              <a:t>氧化物</a:t>
            </a:r>
            <a:r>
              <a:rPr kumimoji="0" lang="en-US" altLang="zh-CN" dirty="0">
                <a:solidFill>
                  <a:srgbClr val="FF0000"/>
                </a:solidFill>
              </a:rPr>
              <a:t>-</a:t>
            </a:r>
            <a:r>
              <a:rPr kumimoji="0" lang="zh-CN" altLang="en-US" dirty="0">
                <a:solidFill>
                  <a:srgbClr val="FF0000"/>
                </a:solidFill>
              </a:rPr>
              <a:t>半导体场效应管</a:t>
            </a:r>
            <a:r>
              <a:rPr lang="en-US" altLang="zh-CN" dirty="0">
                <a:solidFill>
                  <a:srgbClr val="FF0000"/>
                </a:solidFill>
              </a:rPr>
              <a:t>(MOSFET)</a:t>
            </a:r>
            <a:r>
              <a:rPr kumimoji="0" lang="en-US" altLang="zh-CN" dirty="0"/>
              <a:t> </a:t>
            </a:r>
            <a:r>
              <a:rPr kumimoji="0" lang="zh-CN" altLang="en-US" dirty="0"/>
              <a:t>。</a:t>
            </a:r>
            <a:endParaRPr kumimoji="0"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p:nvPr>
        </p:nvSpPr>
        <p:spPr>
          <a:xfrm>
            <a:off x="701675" y="71438"/>
            <a:ext cx="7888288" cy="646112"/>
          </a:xfrm>
        </p:spPr>
        <p:txBody>
          <a:bodyPr/>
          <a:lstStyle/>
          <a:p>
            <a:r>
              <a:rPr lang="en-US" altLang="zh-CN"/>
              <a:t>4.1.1  N</a:t>
            </a:r>
            <a:r>
              <a:rPr lang="zh-CN" altLang="en-US"/>
              <a:t>沟道增强型</a:t>
            </a:r>
            <a:r>
              <a:rPr lang="en-US" altLang="zh-CN"/>
              <a:t>MOSFET</a:t>
            </a:r>
            <a:endParaRPr lang="zh-CN" altLang="en-US"/>
          </a:p>
        </p:txBody>
      </p:sp>
      <p:sp>
        <p:nvSpPr>
          <p:cNvPr id="25" name="Rectangle 3"/>
          <p:cNvSpPr>
            <a:spLocks noChangeArrowheads="1"/>
          </p:cNvSpPr>
          <p:nvPr/>
        </p:nvSpPr>
        <p:spPr bwMode="auto">
          <a:xfrm>
            <a:off x="304800" y="1262063"/>
            <a:ext cx="472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2400" kern="0">
                <a:solidFill>
                  <a:srgbClr val="FF0000"/>
                </a:solidFill>
                <a:sym typeface="Wingdings" panose="05000000000000000000" pitchFamily="2" charset="2"/>
              </a:rPr>
              <a:t>（</a:t>
            </a:r>
            <a:r>
              <a:rPr lang="en-US" altLang="zh-CN" sz="2400" kern="0">
                <a:solidFill>
                  <a:srgbClr val="FF0000"/>
                </a:solidFill>
                <a:sym typeface="Wingdings" panose="05000000000000000000" pitchFamily="2" charset="2"/>
              </a:rPr>
              <a:t>1</a:t>
            </a:r>
            <a:r>
              <a:rPr lang="zh-CN" altLang="en-US" sz="2400" kern="0">
                <a:solidFill>
                  <a:srgbClr val="FF0000"/>
                </a:solidFill>
                <a:sym typeface="Wingdings" panose="05000000000000000000" pitchFamily="2" charset="2"/>
              </a:rPr>
              <a:t>）</a:t>
            </a:r>
            <a:r>
              <a:rPr lang="en-US" altLang="zh-CN" sz="2400" i="1" kern="0">
                <a:solidFill>
                  <a:srgbClr val="FF0000"/>
                </a:solidFill>
              </a:rPr>
              <a:t>V</a:t>
            </a:r>
            <a:r>
              <a:rPr lang="en-US" altLang="zh-CN" sz="2400" kern="0" baseline="-25000">
                <a:solidFill>
                  <a:srgbClr val="FF0000"/>
                </a:solidFill>
              </a:rPr>
              <a:t>GS</a:t>
            </a:r>
            <a:r>
              <a:rPr lang="zh-CN" altLang="en-US" sz="2400" kern="0">
                <a:solidFill>
                  <a:srgbClr val="FF0000"/>
                </a:solidFill>
                <a:ea typeface="黑体" panose="02010609060101010101" pitchFamily="49" charset="-122"/>
              </a:rPr>
              <a:t>对沟道的控制作用</a:t>
            </a:r>
            <a:endParaRPr lang="zh-CN" altLang="en-US" sz="2400" kern="0">
              <a:solidFill>
                <a:srgbClr val="FF0000"/>
              </a:solidFill>
              <a:ea typeface="黑体" panose="02010609060101010101" pitchFamily="49" charset="-122"/>
            </a:endParaRPr>
          </a:p>
        </p:txBody>
      </p:sp>
      <p:sp>
        <p:nvSpPr>
          <p:cNvPr id="26" name="Rectangle 4"/>
          <p:cNvSpPr>
            <a:spLocks noChangeArrowheads="1"/>
          </p:cNvSpPr>
          <p:nvPr/>
        </p:nvSpPr>
        <p:spPr bwMode="auto">
          <a:xfrm>
            <a:off x="368300" y="1762125"/>
            <a:ext cx="30480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buClr>
                <a:srgbClr val="CC0000"/>
              </a:buClr>
              <a:buFont typeface="Wingdings" panose="05000000000000000000" pitchFamily="2" charset="2"/>
              <a:buNone/>
            </a:pPr>
            <a:r>
              <a:rPr lang="zh-CN" altLang="en-US" sz="2400" b="1">
                <a:solidFill>
                  <a:srgbClr val="000000"/>
                </a:solidFill>
                <a:latin typeface="楷体_GB2312" pitchFamily="49" charset="-122"/>
                <a:ea typeface="楷体_GB2312" pitchFamily="49" charset="-122"/>
              </a:rPr>
              <a:t>当</a:t>
            </a:r>
            <a:r>
              <a:rPr lang="en-US" altLang="zh-CN" sz="2400" b="1" i="1">
                <a:solidFill>
                  <a:srgbClr val="000000"/>
                </a:solidFill>
                <a:latin typeface="楷体_GB2312" pitchFamily="49" charset="-122"/>
                <a:ea typeface="楷体_GB2312" pitchFamily="49" charset="-122"/>
              </a:rPr>
              <a:t>V</a:t>
            </a:r>
            <a:r>
              <a:rPr lang="en-US" altLang="zh-CN" sz="2400" b="1" baseline="-25000">
                <a:solidFill>
                  <a:srgbClr val="000000"/>
                </a:solidFill>
                <a:latin typeface="楷体_GB2312" pitchFamily="49" charset="-122"/>
                <a:ea typeface="楷体_GB2312" pitchFamily="49" charset="-122"/>
              </a:rPr>
              <a:t>GS</a:t>
            </a:r>
            <a:r>
              <a:rPr lang="en-US" altLang="zh-CN" sz="2400" b="1">
                <a:solidFill>
                  <a:srgbClr val="000000"/>
                </a:solidFill>
                <a:latin typeface="楷体_GB2312" pitchFamily="49" charset="-122"/>
                <a:ea typeface="楷体_GB2312" pitchFamily="49" charset="-122"/>
              </a:rPr>
              <a:t>≤0</a:t>
            </a:r>
            <a:r>
              <a:rPr lang="zh-CN" altLang="en-US" sz="2400" b="1">
                <a:solidFill>
                  <a:srgbClr val="000000"/>
                </a:solidFill>
                <a:latin typeface="楷体_GB2312" pitchFamily="49" charset="-122"/>
                <a:ea typeface="楷体_GB2312" pitchFamily="49" charset="-122"/>
              </a:rPr>
              <a:t>时</a:t>
            </a:r>
            <a:endParaRPr lang="zh-CN" altLang="en-US" sz="2400" b="1">
              <a:solidFill>
                <a:srgbClr val="3333CC"/>
              </a:solidFill>
              <a:latin typeface="楷体_GB2312" pitchFamily="49" charset="-122"/>
              <a:ea typeface="楷体_GB2312" pitchFamily="49" charset="-122"/>
            </a:endParaRPr>
          </a:p>
        </p:txBody>
      </p:sp>
      <p:sp>
        <p:nvSpPr>
          <p:cNvPr id="27" name="Rectangle 5"/>
          <p:cNvSpPr>
            <a:spLocks noChangeArrowheads="1"/>
          </p:cNvSpPr>
          <p:nvPr/>
        </p:nvSpPr>
        <p:spPr bwMode="auto">
          <a:xfrm>
            <a:off x="596900" y="2290763"/>
            <a:ext cx="396240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0000"/>
              </a:lnSpc>
              <a:spcBef>
                <a:spcPct val="0"/>
              </a:spcBef>
              <a:buClr>
                <a:srgbClr val="CC0000"/>
              </a:buClr>
              <a:buFont typeface="Wingdings" panose="05000000000000000000" pitchFamily="2" charset="2"/>
              <a:buNone/>
              <a:defRPr/>
            </a:pPr>
            <a:r>
              <a:rPr lang="en-US" altLang="zh-CN" sz="2400" kern="0">
                <a:solidFill>
                  <a:srgbClr val="000000"/>
                </a:solidFill>
              </a:rPr>
              <a:t>        </a:t>
            </a:r>
            <a:r>
              <a:rPr lang="zh-CN" altLang="en-US" sz="2400" kern="0">
                <a:solidFill>
                  <a:srgbClr val="000000"/>
                </a:solidFill>
              </a:rPr>
              <a:t>无导电沟道， </a:t>
            </a:r>
            <a:r>
              <a:rPr lang="en-US" altLang="zh-CN" sz="2400" kern="0">
                <a:solidFill>
                  <a:srgbClr val="000000"/>
                </a:solidFill>
              </a:rPr>
              <a:t>d</a:t>
            </a:r>
            <a:r>
              <a:rPr lang="zh-CN" altLang="en-US" sz="2400" kern="0">
                <a:solidFill>
                  <a:srgbClr val="000000"/>
                </a:solidFill>
              </a:rPr>
              <a:t>、</a:t>
            </a:r>
            <a:r>
              <a:rPr lang="en-US" altLang="zh-CN" sz="2400" kern="0">
                <a:solidFill>
                  <a:srgbClr val="000000"/>
                </a:solidFill>
              </a:rPr>
              <a:t>s</a:t>
            </a:r>
            <a:r>
              <a:rPr lang="zh-CN" altLang="en-US" sz="2400" kern="0">
                <a:solidFill>
                  <a:srgbClr val="000000"/>
                </a:solidFill>
              </a:rPr>
              <a:t>间加电压时，也无电流产生。</a:t>
            </a:r>
            <a:endParaRPr lang="zh-CN" altLang="en-US" sz="2400" kern="0">
              <a:solidFill>
                <a:srgbClr val="000000"/>
              </a:solidFill>
            </a:endParaRPr>
          </a:p>
        </p:txBody>
      </p:sp>
      <p:graphicFrame>
        <p:nvGraphicFramePr>
          <p:cNvPr id="15366" name="Object 6"/>
          <p:cNvGraphicFramePr>
            <a:graphicFrameLocks noChangeAspect="1"/>
          </p:cNvGraphicFramePr>
          <p:nvPr/>
        </p:nvGraphicFramePr>
        <p:xfrm>
          <a:off x="4718050" y="225425"/>
          <a:ext cx="4197350" cy="2859088"/>
        </p:xfrm>
        <a:graphic>
          <a:graphicData uri="http://schemas.openxmlformats.org/presentationml/2006/ole">
            <mc:AlternateContent xmlns:mc="http://schemas.openxmlformats.org/markup-compatibility/2006">
              <mc:Choice xmlns:v="urn:schemas-microsoft-com:vml" Requires="v">
                <p:oleObj spid="_x0000_s3074" name="Picture2" r:id="rId1" imgW="1951990" imgH="1429385" progId="Word.Picture.8">
                  <p:embed/>
                </p:oleObj>
              </mc:Choice>
              <mc:Fallback>
                <p:oleObj name="Picture2" r:id="rId1" imgW="1951990" imgH="1429385" progId="Word.Picture.8">
                  <p:embed/>
                  <p:pic>
                    <p:nvPicPr>
                      <p:cNvPr id="0" name="Object 6"/>
                      <p:cNvPicPr>
                        <a:picLocks noChangeAspect="1" noChangeArrowheads="1"/>
                      </p:cNvPicPr>
                      <p:nvPr/>
                    </p:nvPicPr>
                    <p:blipFill>
                      <a:blip r:embed="rId2">
                        <a:extLst>
                          <a:ext uri="{28A0092B-C50C-407E-A947-70E740481C1C}">
                            <a14:useLocalDpi xmlns:a14="http://schemas.microsoft.com/office/drawing/2010/main" val="0"/>
                          </a:ext>
                        </a:extLst>
                      </a:blip>
                      <a:srcRect l="-3688" r="-3688"/>
                      <a:stretch>
                        <a:fillRect/>
                      </a:stretch>
                    </p:blipFill>
                    <p:spPr bwMode="auto">
                      <a:xfrm>
                        <a:off x="4718050" y="225425"/>
                        <a:ext cx="4197350" cy="2859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 name="Rectangle 7"/>
          <p:cNvSpPr>
            <a:spLocks noChangeArrowheads="1"/>
          </p:cNvSpPr>
          <p:nvPr/>
        </p:nvSpPr>
        <p:spPr bwMode="auto">
          <a:xfrm>
            <a:off x="368300" y="3357563"/>
            <a:ext cx="30480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buClr>
                <a:srgbClr val="CC0000"/>
              </a:buClr>
              <a:buFont typeface="Wingdings" panose="05000000000000000000" pitchFamily="2" charset="2"/>
              <a:buNone/>
            </a:pPr>
            <a:r>
              <a:rPr lang="zh-CN" altLang="en-US" sz="2400" b="1">
                <a:solidFill>
                  <a:srgbClr val="000000"/>
                </a:solidFill>
                <a:latin typeface="楷体_GB2312" pitchFamily="49" charset="-122"/>
                <a:ea typeface="楷体_GB2312" pitchFamily="49" charset="-122"/>
              </a:rPr>
              <a:t>当</a:t>
            </a:r>
            <a:r>
              <a:rPr lang="en-US" altLang="zh-CN" sz="2400" b="1">
                <a:solidFill>
                  <a:srgbClr val="000000"/>
                </a:solidFill>
                <a:latin typeface="楷体_GB2312" pitchFamily="49" charset="-122"/>
                <a:ea typeface="楷体_GB2312" pitchFamily="49" charset="-122"/>
              </a:rPr>
              <a:t>0</a:t>
            </a:r>
            <a:r>
              <a:rPr lang="en-US" altLang="zh-CN" sz="2400" b="1" baseline="-25000">
                <a:solidFill>
                  <a:srgbClr val="000000"/>
                </a:solidFill>
                <a:latin typeface="楷体_GB2312" pitchFamily="49" charset="-122"/>
                <a:ea typeface="楷体_GB2312" pitchFamily="49" charset="-122"/>
              </a:rPr>
              <a:t> </a:t>
            </a:r>
            <a:r>
              <a:rPr lang="en-US" altLang="zh-CN" sz="2400" b="1">
                <a:solidFill>
                  <a:srgbClr val="000000"/>
                </a:solidFill>
                <a:latin typeface="楷体_GB2312" pitchFamily="49" charset="-122"/>
                <a:ea typeface="楷体_GB2312" pitchFamily="49" charset="-122"/>
              </a:rPr>
              <a:t>&lt;</a:t>
            </a:r>
            <a:r>
              <a:rPr lang="en-US" altLang="zh-CN" sz="2400" b="1" i="1">
                <a:solidFill>
                  <a:srgbClr val="000000"/>
                </a:solidFill>
                <a:latin typeface="楷体_GB2312" pitchFamily="49" charset="-122"/>
                <a:ea typeface="楷体_GB2312" pitchFamily="49" charset="-122"/>
              </a:rPr>
              <a:t>V</a:t>
            </a:r>
            <a:r>
              <a:rPr lang="en-US" altLang="zh-CN" sz="2400" b="1" baseline="-25000">
                <a:solidFill>
                  <a:srgbClr val="000000"/>
                </a:solidFill>
                <a:latin typeface="楷体_GB2312" pitchFamily="49" charset="-122"/>
                <a:ea typeface="楷体_GB2312" pitchFamily="49" charset="-122"/>
              </a:rPr>
              <a:t>GS </a:t>
            </a:r>
            <a:r>
              <a:rPr lang="en-US" altLang="zh-CN" sz="2400" b="1">
                <a:solidFill>
                  <a:srgbClr val="000000"/>
                </a:solidFill>
                <a:latin typeface="楷体_GB2312" pitchFamily="49" charset="-122"/>
                <a:ea typeface="楷体_GB2312" pitchFamily="49" charset="-122"/>
              </a:rPr>
              <a:t>&lt;</a:t>
            </a:r>
            <a:r>
              <a:rPr lang="en-US" altLang="zh-CN" sz="2400" b="1" i="1">
                <a:solidFill>
                  <a:srgbClr val="000000"/>
                </a:solidFill>
                <a:latin typeface="楷体_GB2312" pitchFamily="49" charset="-122"/>
                <a:ea typeface="楷体_GB2312" pitchFamily="49" charset="-122"/>
              </a:rPr>
              <a:t>V</a:t>
            </a:r>
            <a:r>
              <a:rPr lang="en-US" altLang="zh-CN" sz="2400" b="1" baseline="-25000">
                <a:solidFill>
                  <a:srgbClr val="000000"/>
                </a:solidFill>
                <a:latin typeface="楷体_GB2312" pitchFamily="49" charset="-122"/>
                <a:ea typeface="楷体_GB2312" pitchFamily="49" charset="-122"/>
              </a:rPr>
              <a:t>TN </a:t>
            </a:r>
            <a:r>
              <a:rPr lang="zh-CN" altLang="en-US" sz="2400" b="1">
                <a:solidFill>
                  <a:srgbClr val="000000"/>
                </a:solidFill>
                <a:latin typeface="楷体_GB2312" pitchFamily="49" charset="-122"/>
                <a:ea typeface="楷体_GB2312" pitchFamily="49" charset="-122"/>
              </a:rPr>
              <a:t>时</a:t>
            </a:r>
            <a:endParaRPr lang="zh-CN" altLang="en-US" sz="2400" b="1">
              <a:solidFill>
                <a:srgbClr val="000000"/>
              </a:solidFill>
              <a:latin typeface="楷体_GB2312" pitchFamily="49" charset="-122"/>
              <a:ea typeface="楷体_GB2312" pitchFamily="49" charset="-122"/>
            </a:endParaRPr>
          </a:p>
        </p:txBody>
      </p:sp>
      <p:sp>
        <p:nvSpPr>
          <p:cNvPr id="30" name="Rectangle 8"/>
          <p:cNvSpPr>
            <a:spLocks noChangeArrowheads="1"/>
          </p:cNvSpPr>
          <p:nvPr/>
        </p:nvSpPr>
        <p:spPr bwMode="auto">
          <a:xfrm>
            <a:off x="520700" y="3962400"/>
            <a:ext cx="4267200"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0000"/>
              </a:lnSpc>
              <a:spcBef>
                <a:spcPct val="0"/>
              </a:spcBef>
              <a:buClr>
                <a:srgbClr val="CC0000"/>
              </a:buClr>
              <a:buFont typeface="Wingdings" panose="05000000000000000000" pitchFamily="2" charset="2"/>
              <a:buNone/>
              <a:defRPr/>
            </a:pPr>
            <a:r>
              <a:rPr lang="en-US" altLang="zh-CN" sz="2400" kern="0">
                <a:solidFill>
                  <a:srgbClr val="000000"/>
                </a:solidFill>
              </a:rPr>
              <a:t>        </a:t>
            </a:r>
            <a:r>
              <a:rPr lang="zh-CN" altLang="en-US" sz="2400" kern="0">
                <a:solidFill>
                  <a:srgbClr val="000000"/>
                </a:solidFill>
              </a:rPr>
              <a:t>产生电场，但未形成导电沟道（反型层），</a:t>
            </a:r>
            <a:r>
              <a:rPr lang="en-US" altLang="zh-CN" sz="2400" kern="0">
                <a:solidFill>
                  <a:srgbClr val="000000"/>
                </a:solidFill>
              </a:rPr>
              <a:t>d</a:t>
            </a:r>
            <a:r>
              <a:rPr lang="zh-CN" altLang="en-US" sz="2400" kern="0">
                <a:solidFill>
                  <a:srgbClr val="000000"/>
                </a:solidFill>
              </a:rPr>
              <a:t>、</a:t>
            </a:r>
            <a:r>
              <a:rPr lang="en-US" altLang="zh-CN" sz="2400" kern="0">
                <a:solidFill>
                  <a:srgbClr val="000000"/>
                </a:solidFill>
              </a:rPr>
              <a:t>s</a:t>
            </a:r>
            <a:r>
              <a:rPr lang="zh-CN" altLang="en-US" sz="2400" kern="0">
                <a:solidFill>
                  <a:srgbClr val="000000"/>
                </a:solidFill>
              </a:rPr>
              <a:t>间加电压后，没有电流产生。</a:t>
            </a:r>
            <a:endParaRPr lang="zh-CN" altLang="en-US" sz="2400" kern="0">
              <a:solidFill>
                <a:srgbClr val="000000"/>
              </a:solidFill>
            </a:endParaRPr>
          </a:p>
        </p:txBody>
      </p:sp>
      <p:graphicFrame>
        <p:nvGraphicFramePr>
          <p:cNvPr id="31" name="Object 9"/>
          <p:cNvGraphicFramePr>
            <a:graphicFrameLocks noChangeAspect="1"/>
          </p:cNvGraphicFramePr>
          <p:nvPr/>
        </p:nvGraphicFramePr>
        <p:xfrm>
          <a:off x="4718050" y="3116263"/>
          <a:ext cx="4197350" cy="2859087"/>
        </p:xfrm>
        <a:graphic>
          <a:graphicData uri="http://schemas.openxmlformats.org/presentationml/2006/ole">
            <mc:AlternateContent xmlns:mc="http://schemas.openxmlformats.org/markup-compatibility/2006">
              <mc:Choice xmlns:v="urn:schemas-microsoft-com:vml" Requires="v">
                <p:oleObj spid="_x0000_s3075" name="Picture2" r:id="rId3" imgW="1951990" imgH="1429385" progId="Word.Picture.8">
                  <p:embed/>
                </p:oleObj>
              </mc:Choice>
              <mc:Fallback>
                <p:oleObj name="Picture2" r:id="rId3" imgW="1951990" imgH="1429385" progId="Word.Picture.8">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l="-3688" r="-3688"/>
                      <a:stretch>
                        <a:fillRect/>
                      </a:stretch>
                    </p:blipFill>
                    <p:spPr bwMode="auto">
                      <a:xfrm>
                        <a:off x="4718050" y="3116263"/>
                        <a:ext cx="4197350" cy="28590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70" name="Rectangle 12">
            <a:hlinkClick r:id="rId5" action="ppaction://hlinksldjump"/>
          </p:cNvPr>
          <p:cNvSpPr>
            <a:spLocks noChangeArrowheads="1"/>
          </p:cNvSpPr>
          <p:nvPr/>
        </p:nvSpPr>
        <p:spPr bwMode="auto">
          <a:xfrm>
            <a:off x="457200" y="677863"/>
            <a:ext cx="26019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2. </a:t>
            </a:r>
            <a:r>
              <a:rPr lang="zh-CN" altLang="en-US" sz="2800" b="1">
                <a:solidFill>
                  <a:srgbClr val="800000"/>
                </a:solidFill>
                <a:latin typeface="楷体_GB2312" pitchFamily="49" charset="-122"/>
                <a:ea typeface="楷体_GB2312" pitchFamily="49" charset="-122"/>
              </a:rPr>
              <a:t>工作原理</a:t>
            </a:r>
            <a:endParaRPr lang="zh-CN" altLang="en-US" sz="2800" b="1">
              <a:solidFill>
                <a:srgbClr val="8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strips(downRight)">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strips(downRight)">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strips(downRight)">
                                      <p:cBhvr>
                                        <p:cTn id="23" dur="500"/>
                                        <p:tgtEl>
                                          <p:spTgt spid="29"/>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strips(downRight)">
                                      <p:cBhvr>
                                        <p:cTn id="28" dur="500"/>
                                        <p:tgtEl>
                                          <p:spTgt spid="30"/>
                                        </p:tgtEl>
                                      </p:cBhvr>
                                    </p:animEffect>
                                  </p:childTnLst>
                                </p:cTn>
                              </p:par>
                            </p:childTnLst>
                          </p:cTn>
                        </p:par>
                        <p:par>
                          <p:cTn id="29" fill="hold">
                            <p:stCondLst>
                              <p:cond delay="500"/>
                            </p:stCondLst>
                            <p:childTnLst>
                              <p:par>
                                <p:cTn id="30" presetID="22" presetClass="entr" presetSubtype="1"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utoUpdateAnimBg="0"/>
      <p:bldP spid="26" grpId="0" autoUpdateAnimBg="0"/>
      <p:bldP spid="27" grpId="0" autoUpdateAnimBg="0"/>
      <p:bldP spid="29" grpId="0" autoUpdateAnimBg="0"/>
      <p:bldP spid="30"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1"/>
          <p:cNvSpPr>
            <a:spLocks noGrp="1"/>
          </p:cNvSpPr>
          <p:nvPr>
            <p:ph type="title"/>
          </p:nvPr>
        </p:nvSpPr>
        <p:spPr>
          <a:xfrm>
            <a:off x="701675" y="71438"/>
            <a:ext cx="7888288" cy="646112"/>
          </a:xfrm>
        </p:spPr>
        <p:txBody>
          <a:bodyPr/>
          <a:lstStyle/>
          <a:p>
            <a:r>
              <a:rPr lang="en-US" altLang="zh-CN"/>
              <a:t>4.1.1  N</a:t>
            </a:r>
            <a:r>
              <a:rPr lang="zh-CN" altLang="en-US"/>
              <a:t>沟道增强型</a:t>
            </a:r>
            <a:r>
              <a:rPr lang="en-US" altLang="zh-CN"/>
              <a:t>MOSFET</a:t>
            </a:r>
            <a:endParaRPr lang="zh-CN" altLang="en-US"/>
          </a:p>
        </p:txBody>
      </p:sp>
      <p:graphicFrame>
        <p:nvGraphicFramePr>
          <p:cNvPr id="13" name="Object 2"/>
          <p:cNvGraphicFramePr>
            <a:graphicFrameLocks noChangeAspect="1"/>
          </p:cNvGraphicFramePr>
          <p:nvPr/>
        </p:nvGraphicFramePr>
        <p:xfrm>
          <a:off x="4718050" y="3116263"/>
          <a:ext cx="4197350" cy="2859087"/>
        </p:xfrm>
        <a:graphic>
          <a:graphicData uri="http://schemas.openxmlformats.org/presentationml/2006/ole">
            <mc:AlternateContent xmlns:mc="http://schemas.openxmlformats.org/markup-compatibility/2006">
              <mc:Choice xmlns:v="urn:schemas-microsoft-com:vml" Requires="v">
                <p:oleObj spid="_x0000_s4098" name="图片" r:id="rId1" imgW="1953895" imgH="1429385" progId="Word.Picture.8">
                  <p:embed/>
                </p:oleObj>
              </mc:Choice>
              <mc:Fallback>
                <p:oleObj name="图片" r:id="rId1" imgW="1953895" imgH="1429385" progId="Word.Picture.8">
                  <p:embed/>
                  <p:pic>
                    <p:nvPicPr>
                      <p:cNvPr id="0" name="Object 2"/>
                      <p:cNvPicPr>
                        <a:picLocks noChangeAspect="1" noChangeArrowheads="1"/>
                      </p:cNvPicPr>
                      <p:nvPr/>
                    </p:nvPicPr>
                    <p:blipFill>
                      <a:blip r:embed="rId2">
                        <a:extLst>
                          <a:ext uri="{28A0092B-C50C-407E-A947-70E740481C1C}">
                            <a14:useLocalDpi xmlns:a14="http://schemas.microsoft.com/office/drawing/2010/main" val="0"/>
                          </a:ext>
                        </a:extLst>
                      </a:blip>
                      <a:srcRect l="-3688" r="-3688"/>
                      <a:stretch>
                        <a:fillRect/>
                      </a:stretch>
                    </p:blipFill>
                    <p:spPr bwMode="auto">
                      <a:xfrm>
                        <a:off x="4718050" y="3116263"/>
                        <a:ext cx="4197350" cy="28590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388" name="Rectangle 3"/>
          <p:cNvSpPr>
            <a:spLocks noChangeArrowheads="1"/>
          </p:cNvSpPr>
          <p:nvPr/>
        </p:nvSpPr>
        <p:spPr bwMode="auto">
          <a:xfrm>
            <a:off x="371475" y="1700213"/>
            <a:ext cx="30480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buClr>
                <a:srgbClr val="CC0000"/>
              </a:buClr>
              <a:buFont typeface="Wingdings" panose="05000000000000000000" pitchFamily="2" charset="2"/>
              <a:buNone/>
            </a:pPr>
            <a:r>
              <a:rPr lang="zh-CN" altLang="en-US" sz="2400" b="1">
                <a:solidFill>
                  <a:srgbClr val="000000"/>
                </a:solidFill>
                <a:latin typeface="楷体_GB2312" pitchFamily="49" charset="-122"/>
                <a:ea typeface="楷体_GB2312" pitchFamily="49" charset="-122"/>
              </a:rPr>
              <a:t>当</a:t>
            </a:r>
            <a:r>
              <a:rPr lang="en-US" altLang="zh-CN" sz="2400" b="1" i="1">
                <a:solidFill>
                  <a:srgbClr val="000000"/>
                </a:solidFill>
                <a:latin typeface="楷体_GB2312" pitchFamily="49" charset="-122"/>
                <a:ea typeface="楷体_GB2312" pitchFamily="49" charset="-122"/>
              </a:rPr>
              <a:t>V</a:t>
            </a:r>
            <a:r>
              <a:rPr lang="en-US" altLang="zh-CN" sz="2400" b="1" baseline="-25000">
                <a:solidFill>
                  <a:srgbClr val="000000"/>
                </a:solidFill>
                <a:latin typeface="楷体_GB2312" pitchFamily="49" charset="-122"/>
                <a:ea typeface="楷体_GB2312" pitchFamily="49" charset="-122"/>
              </a:rPr>
              <a:t>GS </a:t>
            </a:r>
            <a:r>
              <a:rPr lang="en-US" altLang="zh-CN" sz="2400" b="1">
                <a:solidFill>
                  <a:srgbClr val="000000"/>
                </a:solidFill>
                <a:latin typeface="楷体_GB2312" pitchFamily="49" charset="-122"/>
                <a:ea typeface="楷体_GB2312" pitchFamily="49" charset="-122"/>
              </a:rPr>
              <a:t>&gt;</a:t>
            </a:r>
            <a:r>
              <a:rPr lang="en-US" altLang="zh-CN" sz="2400" b="1" i="1">
                <a:solidFill>
                  <a:srgbClr val="000000"/>
                </a:solidFill>
                <a:latin typeface="楷体_GB2312" pitchFamily="49" charset="-122"/>
                <a:ea typeface="楷体_GB2312" pitchFamily="49" charset="-122"/>
              </a:rPr>
              <a:t>V</a:t>
            </a:r>
            <a:r>
              <a:rPr lang="en-US" altLang="zh-CN" sz="2400" b="1" baseline="-25000">
                <a:solidFill>
                  <a:srgbClr val="000000"/>
                </a:solidFill>
                <a:latin typeface="楷体_GB2312" pitchFamily="49" charset="-122"/>
                <a:ea typeface="楷体_GB2312" pitchFamily="49" charset="-122"/>
              </a:rPr>
              <a:t>TN </a:t>
            </a:r>
            <a:r>
              <a:rPr lang="zh-CN" altLang="en-US" sz="2400" b="1">
                <a:solidFill>
                  <a:srgbClr val="000000"/>
                </a:solidFill>
                <a:latin typeface="楷体_GB2312" pitchFamily="49" charset="-122"/>
                <a:ea typeface="楷体_GB2312" pitchFamily="49" charset="-122"/>
              </a:rPr>
              <a:t>时</a:t>
            </a:r>
            <a:endParaRPr lang="zh-CN" altLang="en-US" sz="2400" b="1">
              <a:solidFill>
                <a:srgbClr val="000000"/>
              </a:solidFill>
              <a:latin typeface="楷体_GB2312" pitchFamily="49" charset="-122"/>
              <a:ea typeface="楷体_GB2312" pitchFamily="49" charset="-122"/>
            </a:endParaRPr>
          </a:p>
        </p:txBody>
      </p:sp>
      <p:sp>
        <p:nvSpPr>
          <p:cNvPr id="15" name="Rectangle 4"/>
          <p:cNvSpPr>
            <a:spLocks noChangeArrowheads="1"/>
          </p:cNvSpPr>
          <p:nvPr/>
        </p:nvSpPr>
        <p:spPr bwMode="auto">
          <a:xfrm>
            <a:off x="533400" y="2311400"/>
            <a:ext cx="4114800"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0000"/>
              </a:lnSpc>
              <a:spcBef>
                <a:spcPct val="0"/>
              </a:spcBef>
              <a:buClr>
                <a:srgbClr val="CC0000"/>
              </a:buClr>
              <a:buFont typeface="Wingdings" panose="05000000000000000000" pitchFamily="2" charset="2"/>
              <a:buNone/>
              <a:defRPr/>
            </a:pPr>
            <a:r>
              <a:rPr lang="en-US" altLang="zh-CN" sz="2400" kern="0">
                <a:solidFill>
                  <a:srgbClr val="000000"/>
                </a:solidFill>
              </a:rPr>
              <a:t>        </a:t>
            </a:r>
            <a:r>
              <a:rPr lang="zh-CN" altLang="en-US" sz="2400" kern="0">
                <a:solidFill>
                  <a:srgbClr val="000000"/>
                </a:solidFill>
              </a:rPr>
              <a:t>在电场作用下产生导电沟道，</a:t>
            </a:r>
            <a:r>
              <a:rPr lang="en-US" altLang="zh-CN" sz="2400" kern="0">
                <a:solidFill>
                  <a:srgbClr val="000000"/>
                </a:solidFill>
              </a:rPr>
              <a:t>d</a:t>
            </a:r>
            <a:r>
              <a:rPr lang="zh-CN" altLang="en-US" sz="2400" kern="0">
                <a:solidFill>
                  <a:srgbClr val="000000"/>
                </a:solidFill>
              </a:rPr>
              <a:t>、</a:t>
            </a:r>
            <a:r>
              <a:rPr lang="en-US" altLang="zh-CN" sz="2400" kern="0">
                <a:solidFill>
                  <a:srgbClr val="000000"/>
                </a:solidFill>
              </a:rPr>
              <a:t>s</a:t>
            </a:r>
            <a:r>
              <a:rPr lang="zh-CN" altLang="en-US" sz="2400" kern="0">
                <a:solidFill>
                  <a:srgbClr val="000000"/>
                </a:solidFill>
              </a:rPr>
              <a:t>间加电压后，将有电流产生。</a:t>
            </a:r>
            <a:endParaRPr lang="zh-CN" altLang="en-US" sz="2400" kern="0">
              <a:solidFill>
                <a:srgbClr val="000000"/>
              </a:solidFill>
            </a:endParaRPr>
          </a:p>
        </p:txBody>
      </p:sp>
      <p:graphicFrame>
        <p:nvGraphicFramePr>
          <p:cNvPr id="16390" name="Object 5"/>
          <p:cNvGraphicFramePr>
            <a:graphicFrameLocks noChangeAspect="1"/>
          </p:cNvGraphicFramePr>
          <p:nvPr/>
        </p:nvGraphicFramePr>
        <p:xfrm>
          <a:off x="4718050" y="225425"/>
          <a:ext cx="4197350" cy="2859088"/>
        </p:xfrm>
        <a:graphic>
          <a:graphicData uri="http://schemas.openxmlformats.org/presentationml/2006/ole">
            <mc:AlternateContent xmlns:mc="http://schemas.openxmlformats.org/markup-compatibility/2006">
              <mc:Choice xmlns:v="urn:schemas-microsoft-com:vml" Requires="v">
                <p:oleObj spid="_x0000_s4099" name="Picture2" r:id="rId3" imgW="1951990" imgH="1429385" progId="Word.Picture.8">
                  <p:embed/>
                </p:oleObj>
              </mc:Choice>
              <mc:Fallback>
                <p:oleObj name="Picture2" r:id="rId3" imgW="1951990" imgH="1429385" progId="Word.Picture.8">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l="-3688" r="-3688"/>
                      <a:stretch>
                        <a:fillRect/>
                      </a:stretch>
                    </p:blipFill>
                    <p:spPr bwMode="auto">
                      <a:xfrm>
                        <a:off x="4718050" y="225425"/>
                        <a:ext cx="4197350" cy="2859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Rectangle 6"/>
          <p:cNvSpPr>
            <a:spLocks noChangeArrowheads="1"/>
          </p:cNvSpPr>
          <p:nvPr/>
        </p:nvSpPr>
        <p:spPr bwMode="auto">
          <a:xfrm>
            <a:off x="533400" y="3789363"/>
            <a:ext cx="411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05000"/>
              </a:lnSpc>
              <a:buClr>
                <a:srgbClr val="CC0000"/>
              </a:buClr>
              <a:buFont typeface="Wingdings" panose="05000000000000000000" pitchFamily="2" charset="2"/>
              <a:buNone/>
              <a:defRPr/>
            </a:pPr>
            <a:r>
              <a:rPr lang="en-US" altLang="zh-CN" sz="2400" kern="0">
                <a:solidFill>
                  <a:srgbClr val="000000"/>
                </a:solidFill>
              </a:rPr>
              <a:t>      </a:t>
            </a:r>
            <a:r>
              <a:rPr lang="en-US" altLang="zh-CN" sz="2400" i="1" kern="0">
                <a:solidFill>
                  <a:srgbClr val="000000"/>
                </a:solidFill>
                <a:latin typeface="楷体_GB2312" pitchFamily="49" charset="-122"/>
              </a:rPr>
              <a:t>V</a:t>
            </a:r>
            <a:r>
              <a:rPr lang="en-US" altLang="zh-CN" sz="2400" kern="0" baseline="-25000">
                <a:solidFill>
                  <a:srgbClr val="000000"/>
                </a:solidFill>
                <a:latin typeface="楷体_GB2312" pitchFamily="49" charset="-122"/>
              </a:rPr>
              <a:t>GS</a:t>
            </a:r>
            <a:r>
              <a:rPr lang="zh-CN" altLang="en-US" sz="2400" kern="0">
                <a:solidFill>
                  <a:srgbClr val="000000"/>
                </a:solidFill>
              </a:rPr>
              <a:t>越大，导电沟道越厚</a:t>
            </a:r>
            <a:endParaRPr lang="zh-CN" altLang="en-US" sz="2400" kern="0">
              <a:solidFill>
                <a:srgbClr val="000000"/>
              </a:solidFill>
            </a:endParaRPr>
          </a:p>
        </p:txBody>
      </p:sp>
      <p:graphicFrame>
        <p:nvGraphicFramePr>
          <p:cNvPr id="18" name="Object 7"/>
          <p:cNvGraphicFramePr>
            <a:graphicFrameLocks noChangeAspect="1"/>
          </p:cNvGraphicFramePr>
          <p:nvPr/>
        </p:nvGraphicFramePr>
        <p:xfrm>
          <a:off x="4718050" y="225425"/>
          <a:ext cx="4197350" cy="2859088"/>
        </p:xfrm>
        <a:graphic>
          <a:graphicData uri="http://schemas.openxmlformats.org/presentationml/2006/ole">
            <mc:AlternateContent xmlns:mc="http://schemas.openxmlformats.org/markup-compatibility/2006">
              <mc:Choice xmlns:v="urn:schemas-microsoft-com:vml" Requires="v">
                <p:oleObj spid="_x0000_s4100" name="Picture2" r:id="rId5" imgW="1951990" imgH="1429385" progId="Word.Picture.8">
                  <p:embed/>
                </p:oleObj>
              </mc:Choice>
              <mc:Fallback>
                <p:oleObj name="Picture2" r:id="rId5" imgW="1951990" imgH="1429385" progId="Word.Picture.8">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l="-3688" r="-3688"/>
                      <a:stretch>
                        <a:fillRect/>
                      </a:stretch>
                    </p:blipFill>
                    <p:spPr bwMode="auto">
                      <a:xfrm>
                        <a:off x="4718050" y="225425"/>
                        <a:ext cx="4197350" cy="2859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8"/>
          <p:cNvSpPr>
            <a:spLocks noChangeArrowheads="1"/>
          </p:cNvSpPr>
          <p:nvPr/>
        </p:nvSpPr>
        <p:spPr bwMode="auto">
          <a:xfrm>
            <a:off x="684213" y="4219575"/>
            <a:ext cx="3462337"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30000"/>
              </a:lnSpc>
              <a:spcBef>
                <a:spcPct val="0"/>
              </a:spcBef>
              <a:buClr>
                <a:srgbClr val="CC0000"/>
              </a:buClr>
              <a:buFont typeface="Wingdings" panose="05000000000000000000" pitchFamily="2" charset="2"/>
              <a:buNone/>
              <a:defRPr/>
            </a:pPr>
            <a:r>
              <a:rPr lang="en-US" altLang="zh-CN" sz="2400" i="1">
                <a:solidFill>
                  <a:srgbClr val="0000CC"/>
                </a:solidFill>
                <a:effectLst>
                  <a:outerShdw blurRad="38100" dist="38100" dir="2700000" algn="tl">
                    <a:srgbClr val="C0C0C0"/>
                  </a:outerShdw>
                </a:effectLst>
                <a:latin typeface="楷体_GB2312" pitchFamily="49" charset="-122"/>
              </a:rPr>
              <a:t>   V</a:t>
            </a:r>
            <a:r>
              <a:rPr lang="en-US" altLang="zh-CN" sz="2400" baseline="-25000">
                <a:solidFill>
                  <a:srgbClr val="0000CC"/>
                </a:solidFill>
                <a:effectLst>
                  <a:outerShdw blurRad="38100" dist="38100" dir="2700000" algn="tl">
                    <a:srgbClr val="C0C0C0"/>
                  </a:outerShdw>
                </a:effectLst>
                <a:latin typeface="楷体_GB2312" pitchFamily="49" charset="-122"/>
              </a:rPr>
              <a:t>TN </a:t>
            </a:r>
            <a:r>
              <a:rPr lang="zh-CN" altLang="en-US" sz="2400">
                <a:solidFill>
                  <a:srgbClr val="0000CC"/>
                </a:solidFill>
                <a:effectLst>
                  <a:outerShdw blurRad="38100" dist="38100" dir="2700000" algn="tl">
                    <a:srgbClr val="C0C0C0"/>
                  </a:outerShdw>
                </a:effectLst>
                <a:latin typeface="楷体_GB2312" pitchFamily="49" charset="-122"/>
              </a:rPr>
              <a:t>称为</a:t>
            </a:r>
            <a:r>
              <a:rPr lang="en-US" altLang="zh-CN" sz="2400">
                <a:solidFill>
                  <a:srgbClr val="0000CC"/>
                </a:solidFill>
                <a:effectLst>
                  <a:outerShdw blurRad="38100" dist="38100" dir="2700000" algn="tl">
                    <a:srgbClr val="C0C0C0"/>
                  </a:outerShdw>
                </a:effectLst>
                <a:latin typeface="楷体_GB2312" pitchFamily="49" charset="-122"/>
              </a:rPr>
              <a:t>N</a:t>
            </a:r>
            <a:r>
              <a:rPr lang="zh-CN" altLang="en-US" sz="2400">
                <a:solidFill>
                  <a:srgbClr val="0000CC"/>
                </a:solidFill>
                <a:effectLst>
                  <a:outerShdw blurRad="38100" dist="38100" dir="2700000" algn="tl">
                    <a:srgbClr val="C0C0C0"/>
                  </a:outerShdw>
                </a:effectLst>
                <a:latin typeface="楷体_GB2312" pitchFamily="49" charset="-122"/>
              </a:rPr>
              <a:t>沟道增强型</a:t>
            </a:r>
            <a:r>
              <a:rPr lang="en-US" altLang="zh-CN" sz="2400">
                <a:solidFill>
                  <a:srgbClr val="0000CC"/>
                </a:solidFill>
                <a:effectLst>
                  <a:outerShdw blurRad="38100" dist="38100" dir="2700000" algn="tl">
                    <a:srgbClr val="C0C0C0"/>
                  </a:outerShdw>
                </a:effectLst>
                <a:latin typeface="楷体_GB2312" pitchFamily="49" charset="-122"/>
              </a:rPr>
              <a:t>MOSFET</a:t>
            </a:r>
            <a:r>
              <a:rPr lang="zh-CN" altLang="en-US" sz="2400">
                <a:solidFill>
                  <a:srgbClr val="0000CC"/>
                </a:solidFill>
                <a:effectLst>
                  <a:outerShdw blurRad="38100" dist="38100" dir="2700000" algn="tl">
                    <a:srgbClr val="C0C0C0"/>
                  </a:outerShdw>
                </a:effectLst>
                <a:latin typeface="楷体_GB2312" pitchFamily="49" charset="-122"/>
              </a:rPr>
              <a:t>开启电压</a:t>
            </a:r>
            <a:endParaRPr lang="zh-CN" altLang="en-US" sz="2400">
              <a:solidFill>
                <a:srgbClr val="0000CC"/>
              </a:solidFill>
              <a:effectLst>
                <a:outerShdw blurRad="38100" dist="38100" dir="2700000" algn="tl">
                  <a:srgbClr val="C0C0C0"/>
                </a:outerShdw>
              </a:effectLst>
              <a:latin typeface="楷体_GB2312" pitchFamily="49" charset="-122"/>
            </a:endParaRPr>
          </a:p>
        </p:txBody>
      </p:sp>
      <p:sp>
        <p:nvSpPr>
          <p:cNvPr id="20" name="Rectangle 12"/>
          <p:cNvSpPr>
            <a:spLocks noChangeArrowheads="1"/>
          </p:cNvSpPr>
          <p:nvPr/>
        </p:nvSpPr>
        <p:spPr bwMode="auto">
          <a:xfrm>
            <a:off x="304800" y="1262063"/>
            <a:ext cx="472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2400" kern="0">
                <a:solidFill>
                  <a:srgbClr val="FF0000"/>
                </a:solidFill>
                <a:sym typeface="Wingdings" panose="05000000000000000000" pitchFamily="2" charset="2"/>
              </a:rPr>
              <a:t>（</a:t>
            </a:r>
            <a:r>
              <a:rPr lang="en-US" altLang="zh-CN" sz="2400" kern="0">
                <a:solidFill>
                  <a:srgbClr val="FF0000"/>
                </a:solidFill>
                <a:sym typeface="Wingdings" panose="05000000000000000000" pitchFamily="2" charset="2"/>
              </a:rPr>
              <a:t>1</a:t>
            </a:r>
            <a:r>
              <a:rPr lang="zh-CN" altLang="en-US" sz="2400" kern="0">
                <a:solidFill>
                  <a:srgbClr val="FF0000"/>
                </a:solidFill>
                <a:sym typeface="Wingdings" panose="05000000000000000000" pitchFamily="2" charset="2"/>
              </a:rPr>
              <a:t>）</a:t>
            </a:r>
            <a:r>
              <a:rPr lang="en-US" altLang="zh-CN" sz="2400" i="1" kern="0">
                <a:solidFill>
                  <a:srgbClr val="FF0000"/>
                </a:solidFill>
              </a:rPr>
              <a:t>V</a:t>
            </a:r>
            <a:r>
              <a:rPr lang="en-US" altLang="zh-CN" sz="2400" kern="0" baseline="-25000">
                <a:solidFill>
                  <a:srgbClr val="FF0000"/>
                </a:solidFill>
              </a:rPr>
              <a:t>GS</a:t>
            </a:r>
            <a:r>
              <a:rPr lang="zh-CN" altLang="en-US" sz="2400" kern="0">
                <a:solidFill>
                  <a:srgbClr val="FF0000"/>
                </a:solidFill>
                <a:ea typeface="黑体" panose="02010609060101010101" pitchFamily="49" charset="-122"/>
              </a:rPr>
              <a:t>对沟道的控制作用</a:t>
            </a:r>
            <a:endParaRPr lang="zh-CN" altLang="en-US" sz="2400" kern="0">
              <a:solidFill>
                <a:srgbClr val="FF0000"/>
              </a:solidFill>
              <a:ea typeface="黑体" panose="02010609060101010101" pitchFamily="49" charset="-122"/>
            </a:endParaRPr>
          </a:p>
        </p:txBody>
      </p:sp>
      <p:sp>
        <p:nvSpPr>
          <p:cNvPr id="16395" name="Rectangle 14">
            <a:hlinkClick r:id="rId7" action="ppaction://hlinksldjump"/>
          </p:cNvPr>
          <p:cNvSpPr>
            <a:spLocks noChangeArrowheads="1"/>
          </p:cNvSpPr>
          <p:nvPr/>
        </p:nvSpPr>
        <p:spPr bwMode="auto">
          <a:xfrm>
            <a:off x="457200" y="677863"/>
            <a:ext cx="26019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2. </a:t>
            </a:r>
            <a:r>
              <a:rPr lang="zh-CN" altLang="en-US" sz="2800" b="1">
                <a:solidFill>
                  <a:srgbClr val="800000"/>
                </a:solidFill>
                <a:latin typeface="楷体_GB2312" pitchFamily="49" charset="-122"/>
                <a:ea typeface="楷体_GB2312" pitchFamily="49" charset="-122"/>
              </a:rPr>
              <a:t>工作原理</a:t>
            </a:r>
            <a:endParaRPr lang="zh-CN" altLang="en-US" sz="2800" b="1">
              <a:solidFill>
                <a:srgbClr val="800000"/>
              </a:solidFill>
              <a:latin typeface="楷体_GB2312" pitchFamily="49" charset="-122"/>
              <a:ea typeface="楷体_GB2312" pitchFamily="49" charset="-122"/>
            </a:endParaRPr>
          </a:p>
        </p:txBody>
      </p:sp>
      <p:sp>
        <p:nvSpPr>
          <p:cNvPr id="22" name="Rectangle 15">
            <a:hlinkClick r:id="rId7" action="ppaction://hlinksldjump"/>
          </p:cNvPr>
          <p:cNvSpPr>
            <a:spLocks noChangeArrowheads="1"/>
          </p:cNvSpPr>
          <p:nvPr/>
        </p:nvSpPr>
        <p:spPr bwMode="auto">
          <a:xfrm>
            <a:off x="468313" y="5332413"/>
            <a:ext cx="4248150" cy="863600"/>
          </a:xfrm>
          <a:prstGeom prst="rect">
            <a:avLst/>
          </a:prstGeom>
          <a:solidFill>
            <a:srgbClr val="CCFFFF"/>
          </a:solidFill>
          <a:ln w="9525">
            <a:solidFill>
              <a:srgbClr val="FF6600"/>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FontTx/>
              <a:buNone/>
            </a:pPr>
            <a:r>
              <a:rPr lang="en-US" altLang="zh-CN" sz="2000" b="1">
                <a:solidFill>
                  <a:srgbClr val="000000"/>
                </a:solidFill>
                <a:latin typeface="Times New Roman" panose="02020603050405020304" pitchFamily="18" charset="0"/>
                <a:ea typeface="楷体_GB2312" pitchFamily="49" charset="-122"/>
              </a:rPr>
              <a:t>  </a:t>
            </a:r>
            <a:r>
              <a:rPr lang="zh-CN" altLang="en-US" sz="2000" b="1">
                <a:solidFill>
                  <a:srgbClr val="000000"/>
                </a:solidFill>
                <a:latin typeface="Times New Roman" panose="02020603050405020304" pitchFamily="18" charset="0"/>
                <a:ea typeface="楷体_GB2312" pitchFamily="49" charset="-122"/>
              </a:rPr>
              <a:t>必须依靠栅极外加电压才能产生反型层的</a:t>
            </a:r>
            <a:r>
              <a:rPr lang="en-US" altLang="zh-CN" sz="2000" b="1">
                <a:solidFill>
                  <a:srgbClr val="000000"/>
                </a:solidFill>
                <a:latin typeface="Times New Roman" panose="02020603050405020304" pitchFamily="18" charset="0"/>
                <a:ea typeface="楷体_GB2312" pitchFamily="49" charset="-122"/>
              </a:rPr>
              <a:t>MOSFET</a:t>
            </a:r>
            <a:r>
              <a:rPr lang="zh-CN" altLang="en-US" sz="2000" b="1">
                <a:solidFill>
                  <a:srgbClr val="000000"/>
                </a:solidFill>
                <a:latin typeface="Times New Roman" panose="02020603050405020304" pitchFamily="18" charset="0"/>
                <a:ea typeface="楷体_GB2312" pitchFamily="49" charset="-122"/>
              </a:rPr>
              <a:t>称为增强型器件</a:t>
            </a:r>
            <a:endParaRPr lang="zh-CN" altLang="en-US" sz="20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trips(downRight)">
                                      <p:cBhvr>
                                        <p:cTn id="7" dur="500"/>
                                        <p:tgtEl>
                                          <p:spTgt spid="1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6"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strips(downRight)">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down)">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6"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strips(downRight)">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ox(in)">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utoUpdateAnimBg="0"/>
      <p:bldP spid="17" grpId="0" autoUpdateAnimBg="0"/>
      <p:bldP spid="19" grpId="0" autoUpdateAnimBg="0"/>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8">
            <a:hlinkClick r:id="rId1" action="ppaction://hlinksldjump"/>
          </p:cNvPr>
          <p:cNvSpPr>
            <a:spLocks noChangeArrowheads="1"/>
          </p:cNvSpPr>
          <p:nvPr/>
        </p:nvSpPr>
        <p:spPr bwMode="auto">
          <a:xfrm>
            <a:off x="746125" y="115888"/>
            <a:ext cx="26019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2. </a:t>
            </a:r>
            <a:r>
              <a:rPr lang="zh-CN" altLang="en-US" sz="2800" b="1">
                <a:solidFill>
                  <a:srgbClr val="800000"/>
                </a:solidFill>
                <a:latin typeface="楷体_GB2312" pitchFamily="49" charset="-122"/>
                <a:ea typeface="楷体_GB2312" pitchFamily="49" charset="-122"/>
              </a:rPr>
              <a:t>工作原理</a:t>
            </a:r>
            <a:endParaRPr lang="zh-CN" altLang="en-US" sz="2800" b="1">
              <a:solidFill>
                <a:srgbClr val="800000"/>
              </a:solidFill>
              <a:latin typeface="楷体_GB2312" pitchFamily="49" charset="-122"/>
              <a:ea typeface="楷体_GB2312" pitchFamily="49" charset="-122"/>
            </a:endParaRPr>
          </a:p>
        </p:txBody>
      </p:sp>
      <p:sp>
        <p:nvSpPr>
          <p:cNvPr id="18" name="Rectangle 5"/>
          <p:cNvSpPr>
            <a:spLocks noChangeArrowheads="1"/>
          </p:cNvSpPr>
          <p:nvPr/>
        </p:nvSpPr>
        <p:spPr bwMode="auto">
          <a:xfrm>
            <a:off x="457200" y="758825"/>
            <a:ext cx="449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2400" kern="0">
                <a:solidFill>
                  <a:srgbClr val="FF0000"/>
                </a:solidFill>
                <a:sym typeface="Wingdings" panose="05000000000000000000" pitchFamily="2" charset="2"/>
              </a:rPr>
              <a:t>（</a:t>
            </a:r>
            <a:r>
              <a:rPr lang="en-US" altLang="zh-CN" sz="2400" kern="0">
                <a:solidFill>
                  <a:srgbClr val="FF0000"/>
                </a:solidFill>
                <a:sym typeface="Wingdings" panose="05000000000000000000" pitchFamily="2" charset="2"/>
              </a:rPr>
              <a:t>2</a:t>
            </a:r>
            <a:r>
              <a:rPr lang="zh-CN" altLang="en-US" sz="2400" kern="0">
                <a:solidFill>
                  <a:srgbClr val="FF0000"/>
                </a:solidFill>
                <a:sym typeface="Wingdings" panose="05000000000000000000" pitchFamily="2" charset="2"/>
              </a:rPr>
              <a:t>）</a:t>
            </a:r>
            <a:r>
              <a:rPr lang="en-US" altLang="zh-CN" sz="2400" i="1" kern="0">
                <a:solidFill>
                  <a:srgbClr val="FF0000"/>
                </a:solidFill>
              </a:rPr>
              <a:t>V</a:t>
            </a:r>
            <a:r>
              <a:rPr lang="en-US" altLang="zh-CN" sz="2400" kern="0" baseline="-25000">
                <a:solidFill>
                  <a:srgbClr val="FF0000"/>
                </a:solidFill>
              </a:rPr>
              <a:t>DS</a:t>
            </a:r>
            <a:r>
              <a:rPr lang="zh-CN" altLang="en-US" sz="2400" kern="0">
                <a:solidFill>
                  <a:srgbClr val="FF0000"/>
                </a:solidFill>
                <a:ea typeface="黑体" panose="02010609060101010101" pitchFamily="49" charset="-122"/>
              </a:rPr>
              <a:t>对沟道的控制作用</a:t>
            </a:r>
            <a:endParaRPr lang="zh-CN" altLang="en-US" sz="2400" kern="0">
              <a:solidFill>
                <a:srgbClr val="FF0000"/>
              </a:solidFill>
              <a:ea typeface="黑体" panose="02010609060101010101" pitchFamily="49" charset="-122"/>
            </a:endParaRPr>
          </a:p>
        </p:txBody>
      </p:sp>
      <p:sp>
        <p:nvSpPr>
          <p:cNvPr id="19" name="Text Box 6"/>
          <p:cNvSpPr txBox="1">
            <a:spLocks noChangeArrowheads="1"/>
          </p:cNvSpPr>
          <p:nvPr/>
        </p:nvSpPr>
        <p:spPr bwMode="auto">
          <a:xfrm>
            <a:off x="381000" y="2206625"/>
            <a:ext cx="4267200" cy="512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5000"/>
              </a:lnSpc>
            </a:pPr>
            <a:r>
              <a:rPr kumimoji="1" lang="en-US" altLang="zh-CN" sz="2400">
                <a:solidFill>
                  <a:srgbClr val="000000"/>
                </a:solidFill>
                <a:latin typeface="Times New Roman" panose="02020603050405020304" pitchFamily="18" charset="0"/>
                <a:sym typeface="Symbol" panose="05050102010706020507" pitchFamily="18" charset="2"/>
              </a:rPr>
              <a:t></a:t>
            </a:r>
            <a:r>
              <a:rPr kumimoji="1" lang="zh-CN" altLang="en-US" sz="2400" b="1">
                <a:solidFill>
                  <a:srgbClr val="000000"/>
                </a:solidFill>
                <a:latin typeface="楷体_GB2312" pitchFamily="49" charset="-122"/>
                <a:ea typeface="楷体_GB2312" pitchFamily="49" charset="-122"/>
              </a:rPr>
              <a:t>靠近漏极</a:t>
            </a:r>
            <a:r>
              <a:rPr kumimoji="1" lang="en-US" altLang="zh-CN" sz="2400" b="1">
                <a:solidFill>
                  <a:srgbClr val="000000"/>
                </a:solidFill>
                <a:latin typeface="楷体_GB2312" pitchFamily="49" charset="-122"/>
                <a:ea typeface="楷体_GB2312" pitchFamily="49" charset="-122"/>
              </a:rPr>
              <a:t>d</a:t>
            </a:r>
            <a:r>
              <a:rPr kumimoji="1" lang="zh-CN" altLang="en-US" sz="2400" b="1">
                <a:solidFill>
                  <a:srgbClr val="000000"/>
                </a:solidFill>
                <a:latin typeface="楷体_GB2312" pitchFamily="49" charset="-122"/>
                <a:ea typeface="楷体_GB2312" pitchFamily="49" charset="-122"/>
              </a:rPr>
              <a:t>处的电位升高</a:t>
            </a:r>
            <a:endParaRPr kumimoji="1" lang="zh-CN" altLang="en-US" sz="2400" b="1">
              <a:solidFill>
                <a:srgbClr val="000000"/>
              </a:solidFill>
              <a:latin typeface="楷体_GB2312" pitchFamily="49" charset="-122"/>
              <a:ea typeface="楷体_GB2312" pitchFamily="49" charset="-122"/>
            </a:endParaRPr>
          </a:p>
        </p:txBody>
      </p:sp>
      <p:graphicFrame>
        <p:nvGraphicFramePr>
          <p:cNvPr id="20" name="Object 7"/>
          <p:cNvGraphicFramePr>
            <a:graphicFrameLocks noChangeAspect="1"/>
          </p:cNvGraphicFramePr>
          <p:nvPr/>
        </p:nvGraphicFramePr>
        <p:xfrm>
          <a:off x="4735513" y="2940050"/>
          <a:ext cx="4179887" cy="2852738"/>
        </p:xfrm>
        <a:graphic>
          <a:graphicData uri="http://schemas.openxmlformats.org/presentationml/2006/ole">
            <mc:AlternateContent xmlns:mc="http://schemas.openxmlformats.org/markup-compatibility/2006">
              <mc:Choice xmlns:v="urn:schemas-microsoft-com:vml" Requires="v">
                <p:oleObj spid="_x0000_s5122" name="" r:id="rId2" imgW="1951990" imgH="1429385" progId="Word.Picture.8">
                  <p:embed/>
                </p:oleObj>
              </mc:Choice>
              <mc:Fallback>
                <p:oleObj name="" r:id="rId2" imgW="1951990" imgH="1429385" progId="Word.Picture.8">
                  <p:embed/>
                  <p:pic>
                    <p:nvPicPr>
                      <p:cNvPr id="0" name="Object 7"/>
                      <p:cNvPicPr>
                        <a:picLocks noChangeAspect="1" noChangeArrowheads="1"/>
                      </p:cNvPicPr>
                      <p:nvPr/>
                    </p:nvPicPr>
                    <p:blipFill>
                      <a:blip r:embed="rId3">
                        <a:extLst>
                          <a:ext uri="{28A0092B-C50C-407E-A947-70E740481C1C}">
                            <a14:useLocalDpi xmlns:a14="http://schemas.microsoft.com/office/drawing/2010/main" val="0"/>
                          </a:ext>
                        </a:extLst>
                      </a:blip>
                      <a:srcRect l="-3688" r="-3688"/>
                      <a:stretch>
                        <a:fillRect/>
                      </a:stretch>
                    </p:blipFill>
                    <p:spPr bwMode="auto">
                      <a:xfrm>
                        <a:off x="4735513" y="2940050"/>
                        <a:ext cx="4179887" cy="2852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414" name="Object 8"/>
          <p:cNvGraphicFramePr>
            <a:graphicFrameLocks noChangeAspect="1"/>
          </p:cNvGraphicFramePr>
          <p:nvPr/>
        </p:nvGraphicFramePr>
        <p:xfrm>
          <a:off x="4710113" y="44450"/>
          <a:ext cx="4197350" cy="2859088"/>
        </p:xfrm>
        <a:graphic>
          <a:graphicData uri="http://schemas.openxmlformats.org/presentationml/2006/ole">
            <mc:AlternateContent xmlns:mc="http://schemas.openxmlformats.org/markup-compatibility/2006">
              <mc:Choice xmlns:v="urn:schemas-microsoft-com:vml" Requires="v">
                <p:oleObj spid="_x0000_s5123" name="图片" r:id="rId4" imgW="1950720" imgH="1430020" progId="Word.Picture.8">
                  <p:embed/>
                </p:oleObj>
              </mc:Choice>
              <mc:Fallback>
                <p:oleObj name="图片" r:id="rId4" imgW="1950720" imgH="1430020" progId="Word.Picture.8">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l="-3688" r="-3688"/>
                      <a:stretch>
                        <a:fillRect/>
                      </a:stretch>
                    </p:blipFill>
                    <p:spPr bwMode="auto">
                      <a:xfrm>
                        <a:off x="4710113" y="44450"/>
                        <a:ext cx="4197350" cy="2859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Text Box 9"/>
          <p:cNvSpPr txBox="1">
            <a:spLocks noChangeArrowheads="1"/>
          </p:cNvSpPr>
          <p:nvPr/>
        </p:nvSpPr>
        <p:spPr bwMode="auto">
          <a:xfrm>
            <a:off x="381000" y="2655888"/>
            <a:ext cx="4267200" cy="512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5000"/>
              </a:lnSpc>
            </a:pPr>
            <a:r>
              <a:rPr kumimoji="1" lang="en-US" altLang="zh-CN" sz="2400">
                <a:solidFill>
                  <a:srgbClr val="000000"/>
                </a:solidFill>
                <a:latin typeface="Times New Roman" panose="02020603050405020304" pitchFamily="18" charset="0"/>
                <a:sym typeface="Symbol" panose="05050102010706020507" pitchFamily="18" charset="2"/>
              </a:rPr>
              <a:t></a:t>
            </a:r>
            <a:r>
              <a:rPr kumimoji="1" lang="zh-CN" altLang="en-US" sz="2400" b="1">
                <a:solidFill>
                  <a:srgbClr val="000000"/>
                </a:solidFill>
                <a:latin typeface="楷体_GB2312" pitchFamily="49" charset="-122"/>
                <a:ea typeface="楷体_GB2312" pitchFamily="49" charset="-122"/>
              </a:rPr>
              <a:t>电场强度减小</a:t>
            </a:r>
            <a:endParaRPr kumimoji="1" lang="zh-CN" altLang="en-US" sz="2400" b="1">
              <a:solidFill>
                <a:srgbClr val="000000"/>
              </a:solidFill>
              <a:latin typeface="楷体_GB2312" pitchFamily="49" charset="-122"/>
              <a:ea typeface="楷体_GB2312" pitchFamily="49" charset="-122"/>
            </a:endParaRPr>
          </a:p>
        </p:txBody>
      </p:sp>
      <p:sp>
        <p:nvSpPr>
          <p:cNvPr id="23" name="Text Box 10"/>
          <p:cNvSpPr txBox="1">
            <a:spLocks noChangeArrowheads="1"/>
          </p:cNvSpPr>
          <p:nvPr/>
        </p:nvSpPr>
        <p:spPr bwMode="auto">
          <a:xfrm>
            <a:off x="2590800" y="2655888"/>
            <a:ext cx="2133600" cy="512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5000"/>
              </a:lnSpc>
            </a:pPr>
            <a:r>
              <a:rPr kumimoji="1" lang="en-US" altLang="zh-CN" sz="2400">
                <a:solidFill>
                  <a:srgbClr val="000000"/>
                </a:solidFill>
                <a:latin typeface="Times New Roman" panose="02020603050405020304" pitchFamily="18" charset="0"/>
                <a:sym typeface="Symbol" panose="05050102010706020507" pitchFamily="18" charset="2"/>
              </a:rPr>
              <a:t></a:t>
            </a:r>
            <a:r>
              <a:rPr kumimoji="1" lang="zh-CN" altLang="en-US" sz="2400" b="1">
                <a:solidFill>
                  <a:srgbClr val="000000"/>
                </a:solidFill>
                <a:latin typeface="楷体_GB2312" pitchFamily="49" charset="-122"/>
                <a:ea typeface="楷体_GB2312" pitchFamily="49" charset="-122"/>
              </a:rPr>
              <a:t>沟道变薄</a:t>
            </a:r>
            <a:endParaRPr kumimoji="1" lang="zh-CN" altLang="en-US" sz="2400" b="1">
              <a:solidFill>
                <a:srgbClr val="000000"/>
              </a:solidFill>
              <a:latin typeface="楷体_GB2312" pitchFamily="49" charset="-122"/>
              <a:ea typeface="楷体_GB2312" pitchFamily="49" charset="-122"/>
            </a:endParaRPr>
          </a:p>
        </p:txBody>
      </p:sp>
      <p:sp>
        <p:nvSpPr>
          <p:cNvPr id="24" name="Text Box 11"/>
          <p:cNvSpPr txBox="1">
            <a:spLocks noChangeArrowheads="1"/>
          </p:cNvSpPr>
          <p:nvPr/>
        </p:nvSpPr>
        <p:spPr bwMode="auto">
          <a:xfrm>
            <a:off x="457200" y="1208088"/>
            <a:ext cx="4078288"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05000"/>
              </a:lnSpc>
            </a:pPr>
            <a:r>
              <a:rPr kumimoji="1" lang="zh-CN" altLang="en-US" sz="2400" b="1">
                <a:solidFill>
                  <a:srgbClr val="000000"/>
                </a:solidFill>
                <a:latin typeface="楷体_GB2312" pitchFamily="49" charset="-122"/>
                <a:ea typeface="楷体_GB2312" pitchFamily="49" charset="-122"/>
              </a:rPr>
              <a:t>当</a:t>
            </a:r>
            <a:r>
              <a:rPr kumimoji="1" lang="en-US" altLang="zh-CN" sz="2400" b="1" i="1">
                <a:solidFill>
                  <a:srgbClr val="000000"/>
                </a:solidFill>
                <a:latin typeface="楷体_GB2312" pitchFamily="49" charset="-122"/>
                <a:ea typeface="楷体_GB2312" pitchFamily="49" charset="-122"/>
              </a:rPr>
              <a:t>V</a:t>
            </a:r>
            <a:r>
              <a:rPr kumimoji="1" lang="en-US" altLang="zh-CN" sz="2400" b="1" baseline="-25000">
                <a:solidFill>
                  <a:srgbClr val="000000"/>
                </a:solidFill>
                <a:latin typeface="楷体_GB2312" pitchFamily="49" charset="-122"/>
                <a:ea typeface="楷体_GB2312" pitchFamily="49" charset="-122"/>
              </a:rPr>
              <a:t>GS</a:t>
            </a:r>
            <a:r>
              <a:rPr kumimoji="1" lang="zh-CN" altLang="en-US" sz="2400" b="1">
                <a:solidFill>
                  <a:srgbClr val="000000"/>
                </a:solidFill>
                <a:latin typeface="楷体_GB2312" pitchFamily="49" charset="-122"/>
                <a:ea typeface="楷体_GB2312" pitchFamily="49" charset="-122"/>
              </a:rPr>
              <a:t>一定（</a:t>
            </a:r>
            <a:r>
              <a:rPr kumimoji="1" lang="en-US" altLang="zh-CN" sz="2400" b="1" i="1">
                <a:solidFill>
                  <a:srgbClr val="000000"/>
                </a:solidFill>
                <a:latin typeface="楷体_GB2312" pitchFamily="49" charset="-122"/>
                <a:ea typeface="楷体_GB2312" pitchFamily="49" charset="-122"/>
              </a:rPr>
              <a:t>V</a:t>
            </a:r>
            <a:r>
              <a:rPr kumimoji="1" lang="en-US" altLang="zh-CN" sz="2400" b="1" baseline="-25000">
                <a:solidFill>
                  <a:srgbClr val="000000"/>
                </a:solidFill>
                <a:latin typeface="楷体_GB2312" pitchFamily="49" charset="-122"/>
                <a:ea typeface="楷体_GB2312" pitchFamily="49" charset="-122"/>
              </a:rPr>
              <a:t>GS </a:t>
            </a:r>
            <a:r>
              <a:rPr kumimoji="1" lang="en-US" altLang="zh-CN" sz="2400" b="1">
                <a:solidFill>
                  <a:srgbClr val="000000"/>
                </a:solidFill>
                <a:latin typeface="楷体_GB2312" pitchFamily="49" charset="-122"/>
                <a:ea typeface="楷体_GB2312" pitchFamily="49" charset="-122"/>
              </a:rPr>
              <a:t>&gt;</a:t>
            </a:r>
            <a:r>
              <a:rPr kumimoji="1" lang="en-US" altLang="zh-CN" sz="2400" b="1" i="1">
                <a:solidFill>
                  <a:srgbClr val="000000"/>
                </a:solidFill>
                <a:latin typeface="楷体_GB2312" pitchFamily="49" charset="-122"/>
                <a:ea typeface="楷体_GB2312" pitchFamily="49" charset="-122"/>
              </a:rPr>
              <a:t>V</a:t>
            </a:r>
            <a:r>
              <a:rPr kumimoji="1" lang="en-US" altLang="zh-CN" sz="2400" b="1" baseline="-25000">
                <a:solidFill>
                  <a:srgbClr val="000000"/>
                </a:solidFill>
                <a:latin typeface="楷体_GB2312" pitchFamily="49" charset="-122"/>
                <a:ea typeface="楷体_GB2312" pitchFamily="49" charset="-122"/>
              </a:rPr>
              <a:t>TN </a:t>
            </a:r>
            <a:r>
              <a:rPr kumimoji="1" lang="zh-CN" altLang="en-US" sz="2400" b="1">
                <a:solidFill>
                  <a:srgbClr val="000000"/>
                </a:solidFill>
                <a:latin typeface="楷体_GB2312" pitchFamily="49" charset="-122"/>
                <a:ea typeface="楷体_GB2312" pitchFamily="49" charset="-122"/>
              </a:rPr>
              <a:t>）时，</a:t>
            </a:r>
            <a:endParaRPr kumimoji="1" lang="zh-CN" altLang="en-US" sz="2400" b="1">
              <a:solidFill>
                <a:srgbClr val="000000"/>
              </a:solidFill>
              <a:latin typeface="楷体_GB2312" pitchFamily="49" charset="-122"/>
              <a:ea typeface="楷体_GB2312" pitchFamily="49" charset="-122"/>
            </a:endParaRPr>
          </a:p>
        </p:txBody>
      </p:sp>
      <p:sp>
        <p:nvSpPr>
          <p:cNvPr id="25" name="Text Box 12"/>
          <p:cNvSpPr txBox="1">
            <a:spLocks noChangeArrowheads="1"/>
          </p:cNvSpPr>
          <p:nvPr/>
        </p:nvSpPr>
        <p:spPr bwMode="auto">
          <a:xfrm>
            <a:off x="457200" y="1744663"/>
            <a:ext cx="1066800"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05000"/>
              </a:lnSpc>
            </a:pPr>
            <a:r>
              <a:rPr kumimoji="1" lang="en-US" altLang="zh-CN" sz="2400" b="1" i="1">
                <a:solidFill>
                  <a:srgbClr val="000000"/>
                </a:solidFill>
                <a:latin typeface="楷体_GB2312" pitchFamily="49" charset="-122"/>
                <a:ea typeface="楷体_GB2312" pitchFamily="49" charset="-122"/>
              </a:rPr>
              <a:t>V</a:t>
            </a:r>
            <a:r>
              <a:rPr kumimoji="1" lang="en-US" altLang="zh-CN" sz="2400" b="1" baseline="-25000">
                <a:solidFill>
                  <a:srgbClr val="000000"/>
                </a:solidFill>
                <a:latin typeface="楷体_GB2312" pitchFamily="49" charset="-122"/>
                <a:ea typeface="楷体_GB2312" pitchFamily="49" charset="-122"/>
              </a:rPr>
              <a:t>DS</a:t>
            </a:r>
            <a:r>
              <a:rPr kumimoji="1" lang="en-US" altLang="zh-CN" sz="2400" b="1">
                <a:solidFill>
                  <a:srgbClr val="000000"/>
                </a:solidFill>
                <a:latin typeface="楷体_GB2312" pitchFamily="49" charset="-122"/>
                <a:ea typeface="楷体_GB2312" pitchFamily="49" charset="-122"/>
                <a:sym typeface="Symbol" panose="05050102010706020507" pitchFamily="18" charset="2"/>
              </a:rPr>
              <a:t></a:t>
            </a:r>
            <a:endParaRPr kumimoji="1" lang="en-US" altLang="zh-CN" sz="2400">
              <a:solidFill>
                <a:srgbClr val="000000"/>
              </a:solidFill>
              <a:latin typeface="楷体_GB2312" pitchFamily="49" charset="-122"/>
              <a:ea typeface="楷体_GB2312" pitchFamily="49" charset="-122"/>
            </a:endParaRPr>
          </a:p>
        </p:txBody>
      </p:sp>
      <p:sp>
        <p:nvSpPr>
          <p:cNvPr id="26" name="Text Box 13"/>
          <p:cNvSpPr txBox="1">
            <a:spLocks noChangeArrowheads="1"/>
          </p:cNvSpPr>
          <p:nvPr/>
        </p:nvSpPr>
        <p:spPr bwMode="auto">
          <a:xfrm>
            <a:off x="1066800" y="1744663"/>
            <a:ext cx="1371600"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05000"/>
              </a:lnSpc>
            </a:pPr>
            <a:r>
              <a:rPr kumimoji="1" lang="en-US" altLang="zh-CN" sz="2400">
                <a:solidFill>
                  <a:srgbClr val="000000"/>
                </a:solidFill>
                <a:latin typeface="Times New Roman" panose="02020603050405020304" pitchFamily="18" charset="0"/>
                <a:sym typeface="Symbol" panose="05050102010706020507" pitchFamily="18" charset="2"/>
              </a:rPr>
              <a:t></a:t>
            </a:r>
            <a:r>
              <a:rPr kumimoji="1" lang="en-US" altLang="zh-CN" sz="2400" b="1" i="1">
                <a:solidFill>
                  <a:srgbClr val="000000"/>
                </a:solidFill>
                <a:latin typeface="楷体_GB2312" pitchFamily="49" charset="-122"/>
                <a:ea typeface="楷体_GB2312" pitchFamily="49" charset="-122"/>
              </a:rPr>
              <a:t>I</a:t>
            </a:r>
            <a:r>
              <a:rPr kumimoji="1" lang="en-US" altLang="zh-CN" sz="2400" b="1" baseline="-25000">
                <a:solidFill>
                  <a:srgbClr val="000000"/>
                </a:solidFill>
                <a:latin typeface="楷体_GB2312" pitchFamily="49" charset="-122"/>
                <a:ea typeface="楷体_GB2312" pitchFamily="49" charset="-122"/>
              </a:rPr>
              <a:t>D</a:t>
            </a:r>
            <a:r>
              <a:rPr kumimoji="1" lang="en-US" altLang="zh-CN" sz="2400" b="1">
                <a:solidFill>
                  <a:srgbClr val="000000"/>
                </a:solidFill>
                <a:latin typeface="楷体_GB2312" pitchFamily="49" charset="-122"/>
                <a:ea typeface="楷体_GB2312" pitchFamily="49" charset="-122"/>
                <a:sym typeface="Symbol" panose="05050102010706020507" pitchFamily="18" charset="2"/>
              </a:rPr>
              <a:t></a:t>
            </a:r>
            <a:endParaRPr kumimoji="1" lang="en-US" altLang="zh-CN" sz="2400" b="1">
              <a:solidFill>
                <a:srgbClr val="000000"/>
              </a:solidFill>
              <a:latin typeface="楷体_GB2312" pitchFamily="49" charset="-122"/>
              <a:ea typeface="楷体_GB2312" pitchFamily="49" charset="-122"/>
              <a:sym typeface="Symbol" panose="05050102010706020507" pitchFamily="18" charset="2"/>
            </a:endParaRPr>
          </a:p>
        </p:txBody>
      </p:sp>
      <p:sp>
        <p:nvSpPr>
          <p:cNvPr id="27" name="Text Box 14"/>
          <p:cNvSpPr txBox="1">
            <a:spLocks noChangeArrowheads="1"/>
          </p:cNvSpPr>
          <p:nvPr/>
        </p:nvSpPr>
        <p:spPr bwMode="auto">
          <a:xfrm>
            <a:off x="1905000" y="1725613"/>
            <a:ext cx="2514600" cy="512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5000"/>
              </a:lnSpc>
            </a:pPr>
            <a:r>
              <a:rPr kumimoji="1" lang="en-US" altLang="zh-CN" sz="2400">
                <a:solidFill>
                  <a:srgbClr val="000000"/>
                </a:solidFill>
                <a:latin typeface="Times New Roman" panose="02020603050405020304" pitchFamily="18" charset="0"/>
                <a:sym typeface="Symbol" panose="05050102010706020507" pitchFamily="18" charset="2"/>
              </a:rPr>
              <a:t></a:t>
            </a:r>
            <a:r>
              <a:rPr kumimoji="1" lang="zh-CN" altLang="en-US" sz="2400" b="1">
                <a:solidFill>
                  <a:srgbClr val="000000"/>
                </a:solidFill>
                <a:latin typeface="楷体_GB2312" pitchFamily="49" charset="-122"/>
                <a:ea typeface="楷体_GB2312" pitchFamily="49" charset="-122"/>
              </a:rPr>
              <a:t>沟道电位梯度</a:t>
            </a:r>
            <a:r>
              <a:rPr kumimoji="1" lang="zh-CN" altLang="en-US" sz="2400" b="1">
                <a:solidFill>
                  <a:srgbClr val="000000"/>
                </a:solidFill>
                <a:latin typeface="楷体_GB2312" pitchFamily="49" charset="-122"/>
                <a:ea typeface="楷体_GB2312" pitchFamily="49" charset="-122"/>
                <a:sym typeface="Symbol" panose="05050102010706020507" pitchFamily="18" charset="2"/>
              </a:rPr>
              <a:t></a:t>
            </a:r>
            <a:endParaRPr kumimoji="1" lang="zh-CN" altLang="en-US" sz="2400" b="1">
              <a:solidFill>
                <a:srgbClr val="000000"/>
              </a:solidFill>
              <a:latin typeface="楷体_GB2312" pitchFamily="49" charset="-122"/>
              <a:ea typeface="楷体_GB2312" pitchFamily="49" charset="-122"/>
              <a:sym typeface="Symbol" panose="05050102010706020507" pitchFamily="18" charset="2"/>
            </a:endParaRPr>
          </a:p>
        </p:txBody>
      </p:sp>
      <p:graphicFrame>
        <p:nvGraphicFramePr>
          <p:cNvPr id="28" name="Object 15"/>
          <p:cNvGraphicFramePr>
            <a:graphicFrameLocks noChangeAspect="1"/>
          </p:cNvGraphicFramePr>
          <p:nvPr/>
        </p:nvGraphicFramePr>
        <p:xfrm>
          <a:off x="666750" y="3284538"/>
          <a:ext cx="3829050" cy="2943225"/>
        </p:xfrm>
        <a:graphic>
          <a:graphicData uri="http://schemas.openxmlformats.org/presentationml/2006/ole">
            <mc:AlternateContent xmlns:mc="http://schemas.openxmlformats.org/markup-compatibility/2006">
              <mc:Choice xmlns:v="urn:schemas-microsoft-com:vml" Requires="v">
                <p:oleObj spid="_x0000_s5124" name="" r:id="rId6" imgW="2552700" imgH="1962785" progId="Word.Picture.8">
                  <p:embed/>
                </p:oleObj>
              </mc:Choice>
              <mc:Fallback>
                <p:oleObj name="" r:id="rId6" imgW="2552700" imgH="1962785" progId="Word.Picture.8">
                  <p:embed/>
                  <p:pic>
                    <p:nvPicPr>
                      <p:cNvPr id="0" name="Object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6750" y="3284538"/>
                        <a:ext cx="3829050" cy="2943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 name="Text Box 16"/>
          <p:cNvSpPr txBox="1">
            <a:spLocks noChangeArrowheads="1"/>
          </p:cNvSpPr>
          <p:nvPr/>
        </p:nvSpPr>
        <p:spPr bwMode="auto">
          <a:xfrm>
            <a:off x="5334000" y="5759450"/>
            <a:ext cx="3048000" cy="512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5000"/>
              </a:lnSpc>
            </a:pPr>
            <a:r>
              <a:rPr kumimoji="1" lang="zh-CN" altLang="en-US" sz="2400" b="1">
                <a:solidFill>
                  <a:srgbClr val="000000"/>
                </a:solidFill>
                <a:latin typeface="楷体_GB2312" pitchFamily="49" charset="-122"/>
                <a:ea typeface="楷体_GB2312" pitchFamily="49" charset="-122"/>
              </a:rPr>
              <a:t>整个沟道呈</a:t>
            </a:r>
            <a:r>
              <a:rPr kumimoji="1" lang="zh-CN" altLang="en-US" sz="2400" b="1">
                <a:solidFill>
                  <a:srgbClr val="000000"/>
                </a:solidFill>
                <a:latin typeface="Times New Roman" panose="02020603050405020304" pitchFamily="18" charset="0"/>
                <a:ea typeface="楷体_GB2312" pitchFamily="49" charset="-122"/>
              </a:rPr>
              <a:t>楔形分布</a:t>
            </a:r>
            <a:endParaRPr kumimoji="1" lang="zh-CN" altLang="en-US" sz="2400" b="1">
              <a:solidFill>
                <a:srgbClr val="000000"/>
              </a:solidFill>
              <a:latin typeface="Times New Roman" panose="02020603050405020304" pitchFamily="18" charset="0"/>
              <a:ea typeface="楷体_GB2312" pitchFamily="49" charset="-122"/>
            </a:endParaRPr>
          </a:p>
        </p:txBody>
      </p:sp>
      <p:graphicFrame>
        <p:nvGraphicFramePr>
          <p:cNvPr id="17423" name="Object 17"/>
          <p:cNvGraphicFramePr>
            <a:graphicFrameLocks noChangeAspect="1"/>
          </p:cNvGraphicFramePr>
          <p:nvPr/>
        </p:nvGraphicFramePr>
        <p:xfrm>
          <a:off x="6515100" y="47625"/>
          <a:ext cx="798513" cy="609600"/>
        </p:xfrm>
        <a:graphic>
          <a:graphicData uri="http://schemas.openxmlformats.org/presentationml/2006/ole">
            <mc:AlternateContent xmlns:mc="http://schemas.openxmlformats.org/markup-compatibility/2006">
              <mc:Choice xmlns:v="urn:schemas-microsoft-com:vml" Requires="v">
                <p:oleObj spid="_x0000_s5125" name="图片" r:id="rId8" imgW="371475" imgH="304800" progId="Word.Picture.8">
                  <p:embed/>
                </p:oleObj>
              </mc:Choice>
              <mc:Fallback>
                <p:oleObj name="图片" r:id="rId8" imgW="371475" imgH="304800" progId="Word.Picture.8">
                  <p:embed/>
                  <p:pic>
                    <p:nvPicPr>
                      <p:cNvPr id="0" name="Object 17"/>
                      <p:cNvPicPr>
                        <a:picLocks noChangeAspect="1" noChangeArrowheads="1"/>
                      </p:cNvPicPr>
                      <p:nvPr/>
                    </p:nvPicPr>
                    <p:blipFill>
                      <a:blip r:embed="rId9">
                        <a:extLst>
                          <a:ext uri="{28A0092B-C50C-407E-A947-70E740481C1C}">
                            <a14:useLocalDpi xmlns:a14="http://schemas.microsoft.com/office/drawing/2010/main" val="0"/>
                          </a:ext>
                        </a:extLst>
                      </a:blip>
                      <a:srcRect l="-3876" r="-3876"/>
                      <a:stretch>
                        <a:fillRect/>
                      </a:stretch>
                    </p:blipFill>
                    <p:spPr bwMode="auto">
                      <a:xfrm>
                        <a:off x="6515100" y="47625"/>
                        <a:ext cx="798513" cy="60960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trips(downRigh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strips(downRight)">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strips(downRight)">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strips(downRight)">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strips(downRight)">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strips(downRight)">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strips(downRight)">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ox(in)">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strips(downRight)">
                                      <p:cBhvr>
                                        <p:cTn id="47" dur="50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3" fill="hold"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strips(upRight)">
                                      <p:cBhvr>
                                        <p:cTn id="5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utoUpdateAnimBg="0"/>
      <p:bldP spid="22" grpId="0" autoUpdateAnimBg="0"/>
      <p:bldP spid="23" grpId="0" autoUpdateAnimBg="0"/>
      <p:bldP spid="24" grpId="0" autoUpdateAnimBg="0"/>
      <p:bldP spid="25" grpId="0" autoUpdateAnimBg="0"/>
      <p:bldP spid="26" grpId="0" autoUpdateAnimBg="0"/>
      <p:bldP spid="27" grpId="0" autoUpdateAnimBg="0"/>
      <p:bldP spid="29"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4" name="Object 6"/>
          <p:cNvGraphicFramePr>
            <a:graphicFrameLocks noChangeAspect="1"/>
          </p:cNvGraphicFramePr>
          <p:nvPr/>
        </p:nvGraphicFramePr>
        <p:xfrm>
          <a:off x="4724400" y="44450"/>
          <a:ext cx="4179888" cy="2852738"/>
        </p:xfrm>
        <a:graphic>
          <a:graphicData uri="http://schemas.openxmlformats.org/presentationml/2006/ole">
            <mc:AlternateContent xmlns:mc="http://schemas.openxmlformats.org/markup-compatibility/2006">
              <mc:Choice xmlns:v="urn:schemas-microsoft-com:vml" Requires="v">
                <p:oleObj spid="_x0000_s6146" name="" r:id="rId1" imgW="1951990" imgH="1429385" progId="Word.Picture.8">
                  <p:embed/>
                </p:oleObj>
              </mc:Choice>
              <mc:Fallback>
                <p:oleObj name="" r:id="rId1" imgW="1951990" imgH="1429385" progId="Word.Picture.8">
                  <p:embed/>
                  <p:pic>
                    <p:nvPicPr>
                      <p:cNvPr id="0" name="Object 6"/>
                      <p:cNvPicPr>
                        <a:picLocks noChangeAspect="1" noChangeArrowheads="1"/>
                      </p:cNvPicPr>
                      <p:nvPr/>
                    </p:nvPicPr>
                    <p:blipFill>
                      <a:blip r:embed="rId2">
                        <a:extLst>
                          <a:ext uri="{28A0092B-C50C-407E-A947-70E740481C1C}">
                            <a14:useLocalDpi xmlns:a14="http://schemas.microsoft.com/office/drawing/2010/main" val="0"/>
                          </a:ext>
                        </a:extLst>
                      </a:blip>
                      <a:srcRect l="-3688" r="-3688"/>
                      <a:stretch>
                        <a:fillRect/>
                      </a:stretch>
                    </p:blipFill>
                    <p:spPr bwMode="auto">
                      <a:xfrm>
                        <a:off x="4724400" y="44450"/>
                        <a:ext cx="4179888" cy="28527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8"/>
          <p:cNvGraphicFramePr>
            <a:graphicFrameLocks noChangeAspect="1"/>
          </p:cNvGraphicFramePr>
          <p:nvPr/>
        </p:nvGraphicFramePr>
        <p:xfrm>
          <a:off x="4724400" y="2940050"/>
          <a:ext cx="4197350" cy="2859088"/>
        </p:xfrm>
        <a:graphic>
          <a:graphicData uri="http://schemas.openxmlformats.org/presentationml/2006/ole">
            <mc:AlternateContent xmlns:mc="http://schemas.openxmlformats.org/markup-compatibility/2006">
              <mc:Choice xmlns:v="urn:schemas-microsoft-com:vml" Requires="v">
                <p:oleObj spid="_x0000_s6147" name="" r:id="rId3" imgW="1951990" imgH="1429385" progId="Word.Picture.8">
                  <p:embed/>
                </p:oleObj>
              </mc:Choice>
              <mc:Fallback>
                <p:oleObj name="" r:id="rId3" imgW="1951990" imgH="1429385" progId="Word.Picture.8">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l="-3688" r="-3688"/>
                      <a:stretch>
                        <a:fillRect/>
                      </a:stretch>
                    </p:blipFill>
                    <p:spPr bwMode="auto">
                      <a:xfrm>
                        <a:off x="4724400" y="2940050"/>
                        <a:ext cx="4197350" cy="2859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9"/>
          <p:cNvSpPr>
            <a:spLocks noChangeArrowheads="1"/>
          </p:cNvSpPr>
          <p:nvPr/>
        </p:nvSpPr>
        <p:spPr bwMode="auto">
          <a:xfrm>
            <a:off x="304800" y="2209800"/>
            <a:ext cx="4338638"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400" b="1">
                <a:solidFill>
                  <a:srgbClr val="000000"/>
                </a:solidFill>
                <a:latin typeface="楷体_GB2312" pitchFamily="49" charset="-122"/>
                <a:ea typeface="楷体_GB2312" pitchFamily="49" charset="-122"/>
              </a:rPr>
              <a:t>    </a:t>
            </a:r>
            <a:r>
              <a:rPr lang="zh-CN" altLang="en-US" sz="2400" b="1">
                <a:solidFill>
                  <a:srgbClr val="000000"/>
                </a:solidFill>
                <a:latin typeface="楷体_GB2312" pitchFamily="49" charset="-122"/>
                <a:ea typeface="楷体_GB2312" pitchFamily="49" charset="-122"/>
              </a:rPr>
              <a:t>当</a:t>
            </a:r>
            <a:r>
              <a:rPr lang="en-US" altLang="zh-CN" sz="2400" b="1" i="1">
                <a:solidFill>
                  <a:srgbClr val="000000"/>
                </a:solidFill>
                <a:latin typeface="楷体_GB2312" pitchFamily="49" charset="-122"/>
                <a:ea typeface="楷体_GB2312" pitchFamily="49" charset="-122"/>
              </a:rPr>
              <a:t>V</a:t>
            </a:r>
            <a:r>
              <a:rPr lang="en-US" altLang="zh-CN" sz="2400" b="1" baseline="-25000">
                <a:solidFill>
                  <a:srgbClr val="000000"/>
                </a:solidFill>
                <a:latin typeface="楷体_GB2312" pitchFamily="49" charset="-122"/>
                <a:ea typeface="楷体_GB2312" pitchFamily="49" charset="-122"/>
              </a:rPr>
              <a:t>DS</a:t>
            </a:r>
            <a:r>
              <a:rPr lang="zh-CN" altLang="en-US" sz="2400" b="1">
                <a:solidFill>
                  <a:srgbClr val="000000"/>
                </a:solidFill>
                <a:latin typeface="楷体_GB2312" pitchFamily="49" charset="-122"/>
                <a:ea typeface="楷体_GB2312" pitchFamily="49" charset="-122"/>
              </a:rPr>
              <a:t>增加到使</a:t>
            </a:r>
            <a:r>
              <a:rPr lang="en-US" altLang="zh-CN" sz="2400" b="1" i="1">
                <a:solidFill>
                  <a:srgbClr val="000000"/>
                </a:solidFill>
                <a:latin typeface="楷体_GB2312" pitchFamily="49" charset="-122"/>
                <a:ea typeface="楷体_GB2312" pitchFamily="49" charset="-122"/>
              </a:rPr>
              <a:t>V</a:t>
            </a:r>
            <a:r>
              <a:rPr lang="en-US" altLang="zh-CN" sz="2400" b="1" baseline="-25000">
                <a:solidFill>
                  <a:srgbClr val="000000"/>
                </a:solidFill>
                <a:latin typeface="楷体_GB2312" pitchFamily="49" charset="-122"/>
                <a:ea typeface="楷体_GB2312" pitchFamily="49" charset="-122"/>
              </a:rPr>
              <a:t>GD</a:t>
            </a:r>
            <a:r>
              <a:rPr lang="en-US" altLang="zh-CN" sz="2400" b="1">
                <a:solidFill>
                  <a:srgbClr val="000000"/>
                </a:solidFill>
                <a:latin typeface="楷体_GB2312" pitchFamily="49" charset="-122"/>
                <a:ea typeface="楷体_GB2312" pitchFamily="49" charset="-122"/>
              </a:rPr>
              <a:t>=</a:t>
            </a:r>
            <a:r>
              <a:rPr lang="en-US" altLang="zh-CN" sz="2400" b="1" i="1">
                <a:solidFill>
                  <a:srgbClr val="000000"/>
                </a:solidFill>
                <a:latin typeface="楷体_GB2312" pitchFamily="49" charset="-122"/>
                <a:ea typeface="楷体_GB2312" pitchFamily="49" charset="-122"/>
              </a:rPr>
              <a:t>V</a:t>
            </a:r>
            <a:r>
              <a:rPr lang="en-US" altLang="zh-CN" sz="2400" b="1" baseline="-25000">
                <a:solidFill>
                  <a:srgbClr val="000000"/>
                </a:solidFill>
                <a:latin typeface="楷体_GB2312" pitchFamily="49" charset="-122"/>
                <a:ea typeface="楷体_GB2312" pitchFamily="49" charset="-122"/>
              </a:rPr>
              <a:t>TN </a:t>
            </a:r>
            <a:r>
              <a:rPr lang="zh-CN" altLang="en-US" sz="2400" b="1">
                <a:solidFill>
                  <a:srgbClr val="000000"/>
                </a:solidFill>
                <a:latin typeface="楷体_GB2312" pitchFamily="49" charset="-122"/>
                <a:ea typeface="楷体_GB2312" pitchFamily="49" charset="-122"/>
              </a:rPr>
              <a:t>时，在紧靠漏极处出现预夹断。</a:t>
            </a:r>
            <a:endParaRPr lang="zh-CN" altLang="en-US" sz="2400" b="1">
              <a:solidFill>
                <a:srgbClr val="000000"/>
              </a:solidFill>
              <a:latin typeface="楷体_GB2312" pitchFamily="49" charset="-122"/>
              <a:ea typeface="楷体_GB2312" pitchFamily="49" charset="-122"/>
            </a:endParaRPr>
          </a:p>
        </p:txBody>
      </p:sp>
      <p:graphicFrame>
        <p:nvGraphicFramePr>
          <p:cNvPr id="18437" name="Object 10"/>
          <p:cNvGraphicFramePr>
            <a:graphicFrameLocks noChangeAspect="1"/>
          </p:cNvGraphicFramePr>
          <p:nvPr/>
        </p:nvGraphicFramePr>
        <p:xfrm>
          <a:off x="666750" y="3276600"/>
          <a:ext cx="3829050" cy="2943225"/>
        </p:xfrm>
        <a:graphic>
          <a:graphicData uri="http://schemas.openxmlformats.org/presentationml/2006/ole">
            <mc:AlternateContent xmlns:mc="http://schemas.openxmlformats.org/markup-compatibility/2006">
              <mc:Choice xmlns:v="urn:schemas-microsoft-com:vml" Requires="v">
                <p:oleObj spid="_x0000_s6148" name="" r:id="rId5" imgW="2552700" imgH="1962785" progId="Word.Picture.8">
                  <p:embed/>
                </p:oleObj>
              </mc:Choice>
              <mc:Fallback>
                <p:oleObj name="" r:id="rId5" imgW="2552700" imgH="1962785" progId="Word.Picture.8">
                  <p:embed/>
                  <p:pic>
                    <p:nvPicPr>
                      <p:cNvPr id="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6750" y="3276600"/>
                        <a:ext cx="3829050" cy="2943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1"/>
          <p:cNvGraphicFramePr>
            <a:graphicFrameLocks noChangeAspect="1"/>
          </p:cNvGraphicFramePr>
          <p:nvPr/>
        </p:nvGraphicFramePr>
        <p:xfrm>
          <a:off x="666750" y="3276600"/>
          <a:ext cx="3829050" cy="2943225"/>
        </p:xfrm>
        <a:graphic>
          <a:graphicData uri="http://schemas.openxmlformats.org/presentationml/2006/ole">
            <mc:AlternateContent xmlns:mc="http://schemas.openxmlformats.org/markup-compatibility/2006">
              <mc:Choice xmlns:v="urn:schemas-microsoft-com:vml" Requires="v">
                <p:oleObj spid="_x0000_s6149" name="" r:id="rId7" imgW="2552700" imgH="1962785" progId="Word.Picture.8">
                  <p:embed/>
                </p:oleObj>
              </mc:Choice>
              <mc:Fallback>
                <p:oleObj name="" r:id="rId7" imgW="2552700" imgH="1962785" progId="Word.Picture.8">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6750" y="3276600"/>
                        <a:ext cx="3829050"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15"/>
          <p:cNvSpPr>
            <a:spLocks noChangeArrowheads="1"/>
          </p:cNvSpPr>
          <p:nvPr/>
        </p:nvSpPr>
        <p:spPr bwMode="auto">
          <a:xfrm>
            <a:off x="4724400" y="5683250"/>
            <a:ext cx="43434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buClr>
                <a:srgbClr val="CC0000"/>
              </a:buClr>
              <a:buFont typeface="Wingdings" panose="05000000000000000000" pitchFamily="2" charset="2"/>
              <a:buNone/>
            </a:pPr>
            <a:r>
              <a:rPr lang="zh-CN" altLang="en-US" sz="2400" b="1">
                <a:solidFill>
                  <a:srgbClr val="000000"/>
                </a:solidFill>
                <a:latin typeface="楷体_GB2312" pitchFamily="49" charset="-122"/>
                <a:ea typeface="楷体_GB2312" pitchFamily="49" charset="-122"/>
              </a:rPr>
              <a:t>在预夹断处：</a:t>
            </a:r>
            <a:r>
              <a:rPr lang="en-US" altLang="zh-CN" sz="2400" b="1" i="1">
                <a:solidFill>
                  <a:srgbClr val="000000"/>
                </a:solidFill>
                <a:latin typeface="楷体_GB2312" pitchFamily="49" charset="-122"/>
                <a:ea typeface="楷体_GB2312" pitchFamily="49" charset="-122"/>
              </a:rPr>
              <a:t>V</a:t>
            </a:r>
            <a:r>
              <a:rPr lang="en-US" altLang="zh-CN" sz="2400" b="1" baseline="-25000">
                <a:solidFill>
                  <a:srgbClr val="000000"/>
                </a:solidFill>
                <a:latin typeface="楷体_GB2312" pitchFamily="49" charset="-122"/>
                <a:ea typeface="楷体_GB2312" pitchFamily="49" charset="-122"/>
              </a:rPr>
              <a:t>GD</a:t>
            </a:r>
            <a:r>
              <a:rPr lang="en-US" altLang="zh-CN" sz="2400" b="1">
                <a:solidFill>
                  <a:srgbClr val="000000"/>
                </a:solidFill>
                <a:latin typeface="楷体_GB2312" pitchFamily="49" charset="-122"/>
                <a:ea typeface="楷体_GB2312" pitchFamily="49" charset="-122"/>
              </a:rPr>
              <a:t>=</a:t>
            </a:r>
            <a:r>
              <a:rPr lang="en-US" altLang="zh-CN" sz="2400" b="1" i="1">
                <a:solidFill>
                  <a:srgbClr val="000000"/>
                </a:solidFill>
                <a:latin typeface="楷体_GB2312" pitchFamily="49" charset="-122"/>
                <a:ea typeface="楷体_GB2312" pitchFamily="49" charset="-122"/>
              </a:rPr>
              <a:t>V</a:t>
            </a:r>
            <a:r>
              <a:rPr lang="en-US" altLang="zh-CN" sz="2400" b="1" baseline="-25000">
                <a:solidFill>
                  <a:srgbClr val="000000"/>
                </a:solidFill>
                <a:latin typeface="楷体_GB2312" pitchFamily="49" charset="-122"/>
                <a:ea typeface="楷体_GB2312" pitchFamily="49" charset="-122"/>
              </a:rPr>
              <a:t>GS</a:t>
            </a:r>
            <a:r>
              <a:rPr lang="en-US" altLang="zh-CN" sz="2400" b="1">
                <a:solidFill>
                  <a:srgbClr val="000000"/>
                </a:solidFill>
                <a:latin typeface="楷体_GB2312" pitchFamily="49" charset="-122"/>
                <a:ea typeface="楷体_GB2312" pitchFamily="49" charset="-122"/>
              </a:rPr>
              <a:t>-</a:t>
            </a:r>
            <a:r>
              <a:rPr lang="en-US" altLang="zh-CN" sz="2400" b="1" i="1">
                <a:solidFill>
                  <a:srgbClr val="000000"/>
                </a:solidFill>
                <a:latin typeface="楷体_GB2312" pitchFamily="49" charset="-122"/>
                <a:ea typeface="楷体_GB2312" pitchFamily="49" charset="-122"/>
              </a:rPr>
              <a:t>V</a:t>
            </a:r>
            <a:r>
              <a:rPr lang="en-US" altLang="zh-CN" sz="2400" b="1" baseline="-25000">
                <a:solidFill>
                  <a:srgbClr val="000000"/>
                </a:solidFill>
                <a:latin typeface="楷体_GB2312" pitchFamily="49" charset="-122"/>
                <a:ea typeface="楷体_GB2312" pitchFamily="49" charset="-122"/>
              </a:rPr>
              <a:t>DS </a:t>
            </a:r>
            <a:r>
              <a:rPr lang="en-US" altLang="zh-CN" sz="2400" b="1">
                <a:solidFill>
                  <a:srgbClr val="000000"/>
                </a:solidFill>
                <a:latin typeface="楷体_GB2312" pitchFamily="49" charset="-122"/>
                <a:ea typeface="楷体_GB2312" pitchFamily="49" charset="-122"/>
              </a:rPr>
              <a:t>=</a:t>
            </a:r>
            <a:r>
              <a:rPr lang="en-US" altLang="zh-CN" sz="2400" b="1" i="1">
                <a:solidFill>
                  <a:srgbClr val="000000"/>
                </a:solidFill>
                <a:latin typeface="楷体_GB2312" pitchFamily="49" charset="-122"/>
                <a:ea typeface="楷体_GB2312" pitchFamily="49" charset="-122"/>
              </a:rPr>
              <a:t>V</a:t>
            </a:r>
            <a:r>
              <a:rPr lang="en-US" altLang="zh-CN" sz="2400" b="1" baseline="-25000">
                <a:solidFill>
                  <a:srgbClr val="000000"/>
                </a:solidFill>
                <a:latin typeface="楷体_GB2312" pitchFamily="49" charset="-122"/>
                <a:ea typeface="楷体_GB2312" pitchFamily="49" charset="-122"/>
              </a:rPr>
              <a:t>TN</a:t>
            </a:r>
            <a:endParaRPr lang="en-US" altLang="zh-CN" sz="2400" b="1" baseline="-25000">
              <a:solidFill>
                <a:srgbClr val="000000"/>
              </a:solidFill>
              <a:latin typeface="楷体_GB2312" pitchFamily="49" charset="-122"/>
              <a:ea typeface="楷体_GB2312" pitchFamily="49" charset="-122"/>
            </a:endParaRPr>
          </a:p>
        </p:txBody>
      </p:sp>
      <p:sp>
        <p:nvSpPr>
          <p:cNvPr id="20" name="Rectangle 17"/>
          <p:cNvSpPr>
            <a:spLocks noChangeArrowheads="1"/>
          </p:cNvSpPr>
          <p:nvPr/>
        </p:nvSpPr>
        <p:spPr bwMode="auto">
          <a:xfrm>
            <a:off x="457200" y="758825"/>
            <a:ext cx="449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2400" kern="0">
                <a:solidFill>
                  <a:srgbClr val="FF0000"/>
                </a:solidFill>
                <a:sym typeface="Wingdings" panose="05000000000000000000" pitchFamily="2" charset="2"/>
              </a:rPr>
              <a:t>（</a:t>
            </a:r>
            <a:r>
              <a:rPr lang="en-US" altLang="zh-CN" sz="2400" kern="0">
                <a:solidFill>
                  <a:srgbClr val="FF0000"/>
                </a:solidFill>
                <a:sym typeface="Wingdings" panose="05000000000000000000" pitchFamily="2" charset="2"/>
              </a:rPr>
              <a:t>2</a:t>
            </a:r>
            <a:r>
              <a:rPr lang="zh-CN" altLang="en-US" sz="2400" kern="0">
                <a:solidFill>
                  <a:srgbClr val="FF0000"/>
                </a:solidFill>
                <a:sym typeface="Wingdings" panose="05000000000000000000" pitchFamily="2" charset="2"/>
              </a:rPr>
              <a:t>）</a:t>
            </a:r>
            <a:r>
              <a:rPr lang="en-US" altLang="zh-CN" sz="2400" i="1" kern="0">
                <a:solidFill>
                  <a:srgbClr val="FF0000"/>
                </a:solidFill>
              </a:rPr>
              <a:t>V</a:t>
            </a:r>
            <a:r>
              <a:rPr lang="en-US" altLang="zh-CN" sz="2400" kern="0" baseline="-25000">
                <a:solidFill>
                  <a:srgbClr val="FF0000"/>
                </a:solidFill>
              </a:rPr>
              <a:t>DS</a:t>
            </a:r>
            <a:r>
              <a:rPr lang="zh-CN" altLang="en-US" sz="2400" kern="0">
                <a:solidFill>
                  <a:srgbClr val="FF0000"/>
                </a:solidFill>
                <a:ea typeface="黑体" panose="02010609060101010101" pitchFamily="49" charset="-122"/>
              </a:rPr>
              <a:t>对沟道的控制作用</a:t>
            </a:r>
            <a:endParaRPr lang="zh-CN" altLang="en-US" sz="2400" kern="0">
              <a:solidFill>
                <a:srgbClr val="FF0000"/>
              </a:solidFill>
              <a:ea typeface="黑体" panose="02010609060101010101" pitchFamily="49" charset="-122"/>
            </a:endParaRPr>
          </a:p>
        </p:txBody>
      </p:sp>
      <p:sp>
        <p:nvSpPr>
          <p:cNvPr id="18441" name="Text Box 18"/>
          <p:cNvSpPr txBox="1">
            <a:spLocks noChangeArrowheads="1"/>
          </p:cNvSpPr>
          <p:nvPr/>
        </p:nvSpPr>
        <p:spPr bwMode="auto">
          <a:xfrm>
            <a:off x="457200" y="1208088"/>
            <a:ext cx="4078288"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05000"/>
              </a:lnSpc>
            </a:pPr>
            <a:r>
              <a:rPr kumimoji="1" lang="zh-CN" altLang="en-US" sz="2400" b="1">
                <a:solidFill>
                  <a:srgbClr val="000000"/>
                </a:solidFill>
                <a:latin typeface="楷体_GB2312" pitchFamily="49" charset="-122"/>
                <a:ea typeface="楷体_GB2312" pitchFamily="49" charset="-122"/>
              </a:rPr>
              <a:t>当</a:t>
            </a:r>
            <a:r>
              <a:rPr kumimoji="1" lang="en-US" altLang="zh-CN" sz="2400" b="1" i="1">
                <a:solidFill>
                  <a:srgbClr val="000000"/>
                </a:solidFill>
                <a:latin typeface="楷体_GB2312" pitchFamily="49" charset="-122"/>
                <a:ea typeface="楷体_GB2312" pitchFamily="49" charset="-122"/>
              </a:rPr>
              <a:t>V</a:t>
            </a:r>
            <a:r>
              <a:rPr kumimoji="1" lang="en-US" altLang="zh-CN" sz="2400" b="1" baseline="-25000">
                <a:solidFill>
                  <a:srgbClr val="000000"/>
                </a:solidFill>
                <a:latin typeface="楷体_GB2312" pitchFamily="49" charset="-122"/>
                <a:ea typeface="楷体_GB2312" pitchFamily="49" charset="-122"/>
              </a:rPr>
              <a:t>GS</a:t>
            </a:r>
            <a:r>
              <a:rPr kumimoji="1" lang="zh-CN" altLang="en-US" sz="2400" b="1">
                <a:solidFill>
                  <a:srgbClr val="000000"/>
                </a:solidFill>
                <a:latin typeface="楷体_GB2312" pitchFamily="49" charset="-122"/>
                <a:ea typeface="楷体_GB2312" pitchFamily="49" charset="-122"/>
              </a:rPr>
              <a:t>一定（</a:t>
            </a:r>
            <a:r>
              <a:rPr kumimoji="1" lang="en-US" altLang="zh-CN" sz="2400" b="1" i="1">
                <a:solidFill>
                  <a:srgbClr val="000000"/>
                </a:solidFill>
                <a:latin typeface="楷体_GB2312" pitchFamily="49" charset="-122"/>
                <a:ea typeface="楷体_GB2312" pitchFamily="49" charset="-122"/>
              </a:rPr>
              <a:t>V</a:t>
            </a:r>
            <a:r>
              <a:rPr kumimoji="1" lang="en-US" altLang="zh-CN" sz="2400" b="1" baseline="-25000">
                <a:solidFill>
                  <a:srgbClr val="000000"/>
                </a:solidFill>
                <a:latin typeface="楷体_GB2312" pitchFamily="49" charset="-122"/>
                <a:ea typeface="楷体_GB2312" pitchFamily="49" charset="-122"/>
              </a:rPr>
              <a:t>GS </a:t>
            </a:r>
            <a:r>
              <a:rPr kumimoji="1" lang="en-US" altLang="zh-CN" sz="2400" b="1">
                <a:solidFill>
                  <a:srgbClr val="000000"/>
                </a:solidFill>
                <a:latin typeface="楷体_GB2312" pitchFamily="49" charset="-122"/>
                <a:ea typeface="楷体_GB2312" pitchFamily="49" charset="-122"/>
              </a:rPr>
              <a:t>&gt;</a:t>
            </a:r>
            <a:r>
              <a:rPr kumimoji="1" lang="en-US" altLang="zh-CN" sz="2400" b="1" i="1">
                <a:solidFill>
                  <a:srgbClr val="000000"/>
                </a:solidFill>
                <a:latin typeface="楷体_GB2312" pitchFamily="49" charset="-122"/>
                <a:ea typeface="楷体_GB2312" pitchFamily="49" charset="-122"/>
              </a:rPr>
              <a:t>V</a:t>
            </a:r>
            <a:r>
              <a:rPr kumimoji="1" lang="en-US" altLang="zh-CN" sz="2400" b="1" baseline="-25000">
                <a:solidFill>
                  <a:srgbClr val="000000"/>
                </a:solidFill>
                <a:latin typeface="楷体_GB2312" pitchFamily="49" charset="-122"/>
                <a:ea typeface="楷体_GB2312" pitchFamily="49" charset="-122"/>
              </a:rPr>
              <a:t>TN </a:t>
            </a:r>
            <a:r>
              <a:rPr kumimoji="1" lang="zh-CN" altLang="en-US" sz="2400" b="1">
                <a:solidFill>
                  <a:srgbClr val="000000"/>
                </a:solidFill>
                <a:latin typeface="楷体_GB2312" pitchFamily="49" charset="-122"/>
                <a:ea typeface="楷体_GB2312" pitchFamily="49" charset="-122"/>
              </a:rPr>
              <a:t>）时，</a:t>
            </a:r>
            <a:endParaRPr kumimoji="1" lang="zh-CN" altLang="en-US" sz="2400" b="1">
              <a:solidFill>
                <a:srgbClr val="000000"/>
              </a:solidFill>
              <a:latin typeface="楷体_GB2312" pitchFamily="49" charset="-122"/>
              <a:ea typeface="楷体_GB2312" pitchFamily="49" charset="-122"/>
            </a:endParaRPr>
          </a:p>
        </p:txBody>
      </p:sp>
      <p:sp>
        <p:nvSpPr>
          <p:cNvPr id="18442" name="Text Box 19"/>
          <p:cNvSpPr txBox="1">
            <a:spLocks noChangeArrowheads="1"/>
          </p:cNvSpPr>
          <p:nvPr/>
        </p:nvSpPr>
        <p:spPr bwMode="auto">
          <a:xfrm>
            <a:off x="457200" y="1744663"/>
            <a:ext cx="1066800"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05000"/>
              </a:lnSpc>
            </a:pPr>
            <a:r>
              <a:rPr kumimoji="1" lang="en-US" altLang="zh-CN" sz="2400" b="1" i="1">
                <a:solidFill>
                  <a:srgbClr val="000000"/>
                </a:solidFill>
                <a:latin typeface="楷体_GB2312" pitchFamily="49" charset="-122"/>
                <a:ea typeface="楷体_GB2312" pitchFamily="49" charset="-122"/>
              </a:rPr>
              <a:t>V</a:t>
            </a:r>
            <a:r>
              <a:rPr kumimoji="1" lang="en-US" altLang="zh-CN" sz="2400" b="1" baseline="-25000">
                <a:solidFill>
                  <a:srgbClr val="000000"/>
                </a:solidFill>
                <a:latin typeface="楷体_GB2312" pitchFamily="49" charset="-122"/>
                <a:ea typeface="楷体_GB2312" pitchFamily="49" charset="-122"/>
              </a:rPr>
              <a:t>DS</a:t>
            </a:r>
            <a:r>
              <a:rPr kumimoji="1" lang="en-US" altLang="zh-CN" sz="2400" b="1">
                <a:solidFill>
                  <a:srgbClr val="000000"/>
                </a:solidFill>
                <a:latin typeface="楷体_GB2312" pitchFamily="49" charset="-122"/>
                <a:ea typeface="楷体_GB2312" pitchFamily="49" charset="-122"/>
                <a:sym typeface="Symbol" panose="05050102010706020507" pitchFamily="18" charset="2"/>
              </a:rPr>
              <a:t></a:t>
            </a:r>
            <a:endParaRPr kumimoji="1" lang="en-US" altLang="zh-CN" sz="2400">
              <a:solidFill>
                <a:srgbClr val="000000"/>
              </a:solidFill>
              <a:latin typeface="楷体_GB2312" pitchFamily="49" charset="-122"/>
              <a:ea typeface="楷体_GB2312" pitchFamily="49" charset="-122"/>
            </a:endParaRPr>
          </a:p>
        </p:txBody>
      </p:sp>
      <p:sp>
        <p:nvSpPr>
          <p:cNvPr id="18443" name="Text Box 20"/>
          <p:cNvSpPr txBox="1">
            <a:spLocks noChangeArrowheads="1"/>
          </p:cNvSpPr>
          <p:nvPr/>
        </p:nvSpPr>
        <p:spPr bwMode="auto">
          <a:xfrm>
            <a:off x="1066800" y="1744663"/>
            <a:ext cx="1371600"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05000"/>
              </a:lnSpc>
            </a:pPr>
            <a:r>
              <a:rPr kumimoji="1" lang="en-US" altLang="zh-CN" sz="2400">
                <a:solidFill>
                  <a:srgbClr val="000000"/>
                </a:solidFill>
                <a:latin typeface="Times New Roman" panose="02020603050405020304" pitchFamily="18" charset="0"/>
                <a:sym typeface="Symbol" panose="05050102010706020507" pitchFamily="18" charset="2"/>
              </a:rPr>
              <a:t></a:t>
            </a:r>
            <a:r>
              <a:rPr kumimoji="1" lang="en-US" altLang="zh-CN" sz="2400" b="1" i="1">
                <a:solidFill>
                  <a:srgbClr val="000000"/>
                </a:solidFill>
                <a:latin typeface="楷体_GB2312" pitchFamily="49" charset="-122"/>
                <a:ea typeface="楷体_GB2312" pitchFamily="49" charset="-122"/>
              </a:rPr>
              <a:t>I</a:t>
            </a:r>
            <a:r>
              <a:rPr kumimoji="1" lang="en-US" altLang="zh-CN" sz="2400" b="1" baseline="-25000">
                <a:solidFill>
                  <a:srgbClr val="000000"/>
                </a:solidFill>
                <a:latin typeface="楷体_GB2312" pitchFamily="49" charset="-122"/>
                <a:ea typeface="楷体_GB2312" pitchFamily="49" charset="-122"/>
              </a:rPr>
              <a:t>D</a:t>
            </a:r>
            <a:r>
              <a:rPr kumimoji="1" lang="en-US" altLang="zh-CN" sz="2400" b="1">
                <a:solidFill>
                  <a:srgbClr val="000000"/>
                </a:solidFill>
                <a:latin typeface="楷体_GB2312" pitchFamily="49" charset="-122"/>
                <a:ea typeface="楷体_GB2312" pitchFamily="49" charset="-122"/>
                <a:sym typeface="Symbol" panose="05050102010706020507" pitchFamily="18" charset="2"/>
              </a:rPr>
              <a:t></a:t>
            </a:r>
            <a:endParaRPr kumimoji="1" lang="en-US" altLang="zh-CN" sz="2400" b="1">
              <a:solidFill>
                <a:srgbClr val="000000"/>
              </a:solidFill>
              <a:latin typeface="楷体_GB2312" pitchFamily="49" charset="-122"/>
              <a:ea typeface="楷体_GB2312" pitchFamily="49" charset="-122"/>
              <a:sym typeface="Symbol" panose="05050102010706020507" pitchFamily="18" charset="2"/>
            </a:endParaRPr>
          </a:p>
        </p:txBody>
      </p:sp>
      <p:sp>
        <p:nvSpPr>
          <p:cNvPr id="18444" name="Text Box 21"/>
          <p:cNvSpPr txBox="1">
            <a:spLocks noChangeArrowheads="1"/>
          </p:cNvSpPr>
          <p:nvPr/>
        </p:nvSpPr>
        <p:spPr bwMode="auto">
          <a:xfrm>
            <a:off x="1905000" y="1725613"/>
            <a:ext cx="2514600" cy="512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5000"/>
              </a:lnSpc>
            </a:pPr>
            <a:r>
              <a:rPr kumimoji="1" lang="en-US" altLang="zh-CN" sz="2400">
                <a:solidFill>
                  <a:srgbClr val="000000"/>
                </a:solidFill>
                <a:latin typeface="Times New Roman" panose="02020603050405020304" pitchFamily="18" charset="0"/>
                <a:sym typeface="Symbol" panose="05050102010706020507" pitchFamily="18" charset="2"/>
              </a:rPr>
              <a:t></a:t>
            </a:r>
            <a:r>
              <a:rPr kumimoji="1" lang="zh-CN" altLang="en-US" sz="2400" b="1">
                <a:solidFill>
                  <a:srgbClr val="000000"/>
                </a:solidFill>
                <a:latin typeface="楷体_GB2312" pitchFamily="49" charset="-122"/>
                <a:ea typeface="楷体_GB2312" pitchFamily="49" charset="-122"/>
              </a:rPr>
              <a:t>沟道电位梯度</a:t>
            </a:r>
            <a:r>
              <a:rPr kumimoji="1" lang="zh-CN" altLang="en-US" sz="2400" b="1">
                <a:solidFill>
                  <a:srgbClr val="000000"/>
                </a:solidFill>
                <a:latin typeface="楷体_GB2312" pitchFamily="49" charset="-122"/>
                <a:ea typeface="楷体_GB2312" pitchFamily="49" charset="-122"/>
                <a:sym typeface="Symbol" panose="05050102010706020507" pitchFamily="18" charset="2"/>
              </a:rPr>
              <a:t></a:t>
            </a:r>
            <a:endParaRPr kumimoji="1" lang="zh-CN" altLang="en-US" sz="2400" b="1">
              <a:solidFill>
                <a:srgbClr val="000000"/>
              </a:solidFill>
              <a:latin typeface="楷体_GB2312" pitchFamily="49" charset="-122"/>
              <a:ea typeface="楷体_GB2312" pitchFamily="49" charset="-122"/>
              <a:sym typeface="Symbol" panose="05050102010706020507" pitchFamily="18" charset="2"/>
            </a:endParaRPr>
          </a:p>
        </p:txBody>
      </p:sp>
      <p:sp>
        <p:nvSpPr>
          <p:cNvPr id="18445" name="Rectangle 18">
            <a:hlinkClick r:id="rId9" action="ppaction://hlinksldjump"/>
          </p:cNvPr>
          <p:cNvSpPr>
            <a:spLocks noChangeArrowheads="1"/>
          </p:cNvSpPr>
          <p:nvPr/>
        </p:nvSpPr>
        <p:spPr bwMode="auto">
          <a:xfrm>
            <a:off x="746125" y="115888"/>
            <a:ext cx="26019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2. </a:t>
            </a:r>
            <a:r>
              <a:rPr lang="zh-CN" altLang="en-US" sz="2800" b="1">
                <a:solidFill>
                  <a:srgbClr val="800000"/>
                </a:solidFill>
                <a:latin typeface="楷体_GB2312" pitchFamily="49" charset="-122"/>
                <a:ea typeface="楷体_GB2312" pitchFamily="49" charset="-122"/>
              </a:rPr>
              <a:t>工作原理</a:t>
            </a:r>
            <a:endParaRPr lang="zh-CN" altLang="en-US" sz="2800" b="1">
              <a:solidFill>
                <a:srgbClr val="8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ox(ou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strips(upRight)">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strips(downRight)">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9"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noChangeAspect="1"/>
          </p:cNvGraphicFramePr>
          <p:nvPr/>
        </p:nvGraphicFramePr>
        <p:xfrm>
          <a:off x="395288" y="2924175"/>
          <a:ext cx="4083050" cy="3138488"/>
        </p:xfrm>
        <a:graphic>
          <a:graphicData uri="http://schemas.openxmlformats.org/presentationml/2006/ole">
            <mc:AlternateContent xmlns:mc="http://schemas.openxmlformats.org/markup-compatibility/2006">
              <mc:Choice xmlns:v="urn:schemas-microsoft-com:vml" Requires="v">
                <p:oleObj spid="_x0000_s7170" name="Picture" r:id="rId1" imgW="2551430" imgH="1960880" progId="Word.Picture.8">
                  <p:embed/>
                </p:oleObj>
              </mc:Choice>
              <mc:Fallback>
                <p:oleObj name="Picture" r:id="rId1" imgW="2551430" imgH="1960880" progId="Word.Picture.8">
                  <p:embed/>
                  <p:pic>
                    <p:nvPicPr>
                      <p:cNvPr id="0" name="对象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924175"/>
                        <a:ext cx="4083050" cy="313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3"/>
          <p:cNvSpPr>
            <a:spLocks noChangeArrowheads="1"/>
          </p:cNvSpPr>
          <p:nvPr/>
        </p:nvSpPr>
        <p:spPr bwMode="auto">
          <a:xfrm>
            <a:off x="381000" y="1539875"/>
            <a:ext cx="3429000"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15000"/>
              </a:lnSpc>
              <a:buClr>
                <a:srgbClr val="CC0000"/>
              </a:buClr>
              <a:buFont typeface="Wingdings" panose="05000000000000000000" pitchFamily="2" charset="2"/>
              <a:buNone/>
            </a:pPr>
            <a:r>
              <a:rPr lang="zh-CN" altLang="en-US" sz="2400" b="1">
                <a:solidFill>
                  <a:srgbClr val="000000"/>
                </a:solidFill>
                <a:latin typeface="楷体_GB2312" pitchFamily="49" charset="-122"/>
                <a:ea typeface="楷体_GB2312" pitchFamily="49" charset="-122"/>
              </a:rPr>
              <a:t>预夹断后，</a:t>
            </a:r>
            <a:r>
              <a:rPr lang="en-US" altLang="zh-CN" sz="2400" b="1" i="1">
                <a:solidFill>
                  <a:srgbClr val="000000"/>
                </a:solidFill>
                <a:latin typeface="楷体_GB2312" pitchFamily="49" charset="-122"/>
                <a:ea typeface="楷体_GB2312" pitchFamily="49" charset="-122"/>
              </a:rPr>
              <a:t>V</a:t>
            </a:r>
            <a:r>
              <a:rPr lang="en-US" altLang="zh-CN" sz="2400" b="1" baseline="-25000">
                <a:solidFill>
                  <a:srgbClr val="000000"/>
                </a:solidFill>
                <a:latin typeface="楷体_GB2312" pitchFamily="49" charset="-122"/>
                <a:ea typeface="楷体_GB2312" pitchFamily="49" charset="-122"/>
              </a:rPr>
              <a:t>DS</a:t>
            </a:r>
            <a:r>
              <a:rPr lang="en-US" altLang="zh-CN" sz="2400" b="1">
                <a:solidFill>
                  <a:srgbClr val="000000"/>
                </a:solidFill>
                <a:latin typeface="楷体_GB2312" pitchFamily="49" charset="-122"/>
                <a:ea typeface="楷体_GB2312" pitchFamily="49" charset="-122"/>
                <a:sym typeface="Symbol" panose="05050102010706020507" pitchFamily="18" charset="2"/>
              </a:rPr>
              <a:t></a:t>
            </a:r>
            <a:endParaRPr lang="en-US" altLang="zh-CN" sz="2400" b="1">
              <a:solidFill>
                <a:srgbClr val="000000"/>
              </a:solidFill>
              <a:latin typeface="楷体_GB2312" pitchFamily="49" charset="-122"/>
              <a:ea typeface="楷体_GB2312" pitchFamily="49" charset="-122"/>
            </a:endParaRPr>
          </a:p>
        </p:txBody>
      </p:sp>
      <p:sp>
        <p:nvSpPr>
          <p:cNvPr id="15" name="Rectangle 4"/>
          <p:cNvSpPr>
            <a:spLocks noChangeArrowheads="1"/>
          </p:cNvSpPr>
          <p:nvPr/>
        </p:nvSpPr>
        <p:spPr bwMode="auto">
          <a:xfrm>
            <a:off x="2590800" y="1519238"/>
            <a:ext cx="2286000" cy="512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15000"/>
              </a:lnSpc>
              <a:buClr>
                <a:srgbClr val="CC0000"/>
              </a:buClr>
              <a:buFont typeface="Wingdings" panose="05000000000000000000" pitchFamily="2" charset="2"/>
              <a:buNone/>
            </a:pPr>
            <a:r>
              <a:rPr lang="en-US" altLang="zh-CN" sz="2400" b="1">
                <a:solidFill>
                  <a:srgbClr val="000000"/>
                </a:solidFill>
                <a:latin typeface="楷体_GB2312" pitchFamily="49" charset="-122"/>
                <a:ea typeface="楷体_GB2312" pitchFamily="49" charset="-122"/>
                <a:sym typeface="Symbol" panose="05050102010706020507" pitchFamily="18" charset="2"/>
              </a:rPr>
              <a:t></a:t>
            </a:r>
            <a:r>
              <a:rPr lang="zh-CN" altLang="en-US" sz="2400" b="1">
                <a:solidFill>
                  <a:srgbClr val="000000"/>
                </a:solidFill>
                <a:latin typeface="楷体_GB2312" pitchFamily="49" charset="-122"/>
                <a:ea typeface="楷体_GB2312" pitchFamily="49" charset="-122"/>
              </a:rPr>
              <a:t>夹断区延长</a:t>
            </a:r>
            <a:endParaRPr lang="zh-CN" altLang="en-US" sz="2400" b="1">
              <a:solidFill>
                <a:srgbClr val="000000"/>
              </a:solidFill>
              <a:latin typeface="楷体_GB2312" pitchFamily="49" charset="-122"/>
              <a:ea typeface="楷体_GB2312" pitchFamily="49" charset="-122"/>
            </a:endParaRPr>
          </a:p>
        </p:txBody>
      </p:sp>
      <p:sp>
        <p:nvSpPr>
          <p:cNvPr id="16" name="Rectangle 5"/>
          <p:cNvSpPr>
            <a:spLocks noChangeArrowheads="1"/>
          </p:cNvSpPr>
          <p:nvPr/>
        </p:nvSpPr>
        <p:spPr bwMode="auto">
          <a:xfrm>
            <a:off x="381000" y="2052638"/>
            <a:ext cx="2133600" cy="512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15000"/>
              </a:lnSpc>
              <a:buClr>
                <a:srgbClr val="CC0000"/>
              </a:buClr>
              <a:buFont typeface="Wingdings" panose="05000000000000000000" pitchFamily="2" charset="2"/>
              <a:buNone/>
            </a:pPr>
            <a:r>
              <a:rPr lang="en-US" altLang="zh-CN" sz="2400" b="1">
                <a:solidFill>
                  <a:srgbClr val="000000"/>
                </a:solidFill>
                <a:latin typeface="楷体_GB2312" pitchFamily="49" charset="-122"/>
                <a:ea typeface="楷体_GB2312" pitchFamily="49" charset="-122"/>
                <a:sym typeface="Symbol" panose="05050102010706020507" pitchFamily="18" charset="2"/>
              </a:rPr>
              <a:t></a:t>
            </a:r>
            <a:r>
              <a:rPr lang="zh-CN" altLang="en-US" sz="2400" b="1">
                <a:solidFill>
                  <a:srgbClr val="000000"/>
                </a:solidFill>
                <a:latin typeface="楷体_GB2312" pitchFamily="49" charset="-122"/>
                <a:ea typeface="楷体_GB2312" pitchFamily="49" charset="-122"/>
              </a:rPr>
              <a:t>沟道电阻</a:t>
            </a:r>
            <a:r>
              <a:rPr lang="zh-CN" altLang="en-US" sz="2400" b="1">
                <a:solidFill>
                  <a:srgbClr val="000000"/>
                </a:solidFill>
                <a:latin typeface="楷体_GB2312" pitchFamily="49" charset="-122"/>
                <a:ea typeface="楷体_GB2312" pitchFamily="49" charset="-122"/>
                <a:sym typeface="Symbol" panose="05050102010706020507" pitchFamily="18" charset="2"/>
              </a:rPr>
              <a:t></a:t>
            </a:r>
            <a:endParaRPr lang="zh-CN" altLang="en-US" sz="2400" b="1">
              <a:solidFill>
                <a:srgbClr val="000000"/>
              </a:solidFill>
              <a:latin typeface="楷体_GB2312" pitchFamily="49" charset="-122"/>
              <a:ea typeface="楷体_GB2312" pitchFamily="49" charset="-122"/>
              <a:sym typeface="Symbol" panose="05050102010706020507" pitchFamily="18" charset="2"/>
            </a:endParaRPr>
          </a:p>
        </p:txBody>
      </p:sp>
      <p:sp>
        <p:nvSpPr>
          <p:cNvPr id="17" name="Rectangle 6"/>
          <p:cNvSpPr>
            <a:spLocks noChangeArrowheads="1"/>
          </p:cNvSpPr>
          <p:nvPr/>
        </p:nvSpPr>
        <p:spPr bwMode="auto">
          <a:xfrm>
            <a:off x="2209800" y="2052638"/>
            <a:ext cx="2209800" cy="512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15000"/>
              </a:lnSpc>
              <a:buClr>
                <a:srgbClr val="CC0000"/>
              </a:buClr>
              <a:buFont typeface="Wingdings" panose="05000000000000000000" pitchFamily="2" charset="2"/>
              <a:buNone/>
            </a:pPr>
            <a:r>
              <a:rPr lang="en-US" altLang="zh-CN" sz="2400" b="1">
                <a:solidFill>
                  <a:srgbClr val="000000"/>
                </a:solidFill>
                <a:latin typeface="楷体_GB2312" pitchFamily="49" charset="-122"/>
                <a:ea typeface="楷体_GB2312" pitchFamily="49" charset="-122"/>
                <a:sym typeface="Symbol" panose="05050102010706020507" pitchFamily="18" charset="2"/>
              </a:rPr>
              <a:t></a:t>
            </a:r>
            <a:r>
              <a:rPr lang="en-US" altLang="zh-CN" sz="2400" b="1" i="1">
                <a:solidFill>
                  <a:srgbClr val="000000"/>
                </a:solidFill>
                <a:latin typeface="楷体_GB2312" pitchFamily="49" charset="-122"/>
                <a:ea typeface="楷体_GB2312" pitchFamily="49" charset="-122"/>
              </a:rPr>
              <a:t>I</a:t>
            </a:r>
            <a:r>
              <a:rPr lang="en-US" altLang="zh-CN" sz="2400" b="1" baseline="-25000">
                <a:solidFill>
                  <a:srgbClr val="000000"/>
                </a:solidFill>
                <a:latin typeface="楷体_GB2312" pitchFamily="49" charset="-122"/>
                <a:ea typeface="楷体_GB2312" pitchFamily="49" charset="-122"/>
              </a:rPr>
              <a:t>D</a:t>
            </a:r>
            <a:r>
              <a:rPr lang="zh-CN" altLang="en-US" sz="2400" b="1">
                <a:solidFill>
                  <a:srgbClr val="000000"/>
                </a:solidFill>
                <a:latin typeface="楷体_GB2312" pitchFamily="49" charset="-122"/>
                <a:ea typeface="楷体_GB2312" pitchFamily="49" charset="-122"/>
              </a:rPr>
              <a:t>基本不变</a:t>
            </a:r>
            <a:endParaRPr lang="zh-CN" altLang="en-US" sz="2400" b="1">
              <a:solidFill>
                <a:srgbClr val="000000"/>
              </a:solidFill>
              <a:latin typeface="楷体_GB2312" pitchFamily="49" charset="-122"/>
              <a:ea typeface="楷体_GB2312" pitchFamily="49" charset="-122"/>
            </a:endParaRPr>
          </a:p>
        </p:txBody>
      </p:sp>
      <p:graphicFrame>
        <p:nvGraphicFramePr>
          <p:cNvPr id="18" name="Object 7"/>
          <p:cNvGraphicFramePr>
            <a:graphicFrameLocks noChangeAspect="1"/>
          </p:cNvGraphicFramePr>
          <p:nvPr/>
        </p:nvGraphicFramePr>
        <p:xfrm>
          <a:off x="4718050" y="44450"/>
          <a:ext cx="4197350" cy="2859088"/>
        </p:xfrm>
        <a:graphic>
          <a:graphicData uri="http://schemas.openxmlformats.org/presentationml/2006/ole">
            <mc:AlternateContent xmlns:mc="http://schemas.openxmlformats.org/markup-compatibility/2006">
              <mc:Choice xmlns:v="urn:schemas-microsoft-com:vml" Requires="v">
                <p:oleObj spid="_x0000_s7171" name="" r:id="rId3" imgW="1951990" imgH="1429385" progId="Word.Picture.8">
                  <p:embed/>
                </p:oleObj>
              </mc:Choice>
              <mc:Fallback>
                <p:oleObj name="" r:id="rId3" imgW="1951990" imgH="1429385" progId="Word.Picture.8">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l="-3688" r="-3688"/>
                      <a:stretch>
                        <a:fillRect/>
                      </a:stretch>
                    </p:blipFill>
                    <p:spPr bwMode="auto">
                      <a:xfrm>
                        <a:off x="4718050" y="44450"/>
                        <a:ext cx="4197350" cy="2859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464" name="Object 8"/>
          <p:cNvGraphicFramePr>
            <a:graphicFrameLocks noChangeAspect="1"/>
          </p:cNvGraphicFramePr>
          <p:nvPr/>
        </p:nvGraphicFramePr>
        <p:xfrm>
          <a:off x="4724400" y="2940050"/>
          <a:ext cx="4197350" cy="2859088"/>
        </p:xfrm>
        <a:graphic>
          <a:graphicData uri="http://schemas.openxmlformats.org/presentationml/2006/ole">
            <mc:AlternateContent xmlns:mc="http://schemas.openxmlformats.org/markup-compatibility/2006">
              <mc:Choice xmlns:v="urn:schemas-microsoft-com:vml" Requires="v">
                <p:oleObj spid="_x0000_s7172" name="" r:id="rId5" imgW="1951990" imgH="1429385" progId="Word.Picture.8">
                  <p:embed/>
                </p:oleObj>
              </mc:Choice>
              <mc:Fallback>
                <p:oleObj name="" r:id="rId5" imgW="1951990" imgH="1429385" progId="Word.Picture.8">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l="-3688" r="-3688"/>
                      <a:stretch>
                        <a:fillRect/>
                      </a:stretch>
                    </p:blipFill>
                    <p:spPr bwMode="auto">
                      <a:xfrm>
                        <a:off x="4724400" y="2940050"/>
                        <a:ext cx="4197350" cy="2859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Rectangle 17"/>
          <p:cNvSpPr>
            <a:spLocks noChangeArrowheads="1"/>
          </p:cNvSpPr>
          <p:nvPr/>
        </p:nvSpPr>
        <p:spPr bwMode="auto">
          <a:xfrm>
            <a:off x="457200" y="758825"/>
            <a:ext cx="449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2400" kern="0">
                <a:solidFill>
                  <a:srgbClr val="FF0000"/>
                </a:solidFill>
                <a:sym typeface="Wingdings" panose="05000000000000000000" pitchFamily="2" charset="2"/>
              </a:rPr>
              <a:t>（</a:t>
            </a:r>
            <a:r>
              <a:rPr lang="en-US" altLang="zh-CN" sz="2400" kern="0">
                <a:solidFill>
                  <a:srgbClr val="FF0000"/>
                </a:solidFill>
                <a:sym typeface="Wingdings" panose="05000000000000000000" pitchFamily="2" charset="2"/>
              </a:rPr>
              <a:t>2</a:t>
            </a:r>
            <a:r>
              <a:rPr lang="zh-CN" altLang="en-US" sz="2400" kern="0">
                <a:solidFill>
                  <a:srgbClr val="FF0000"/>
                </a:solidFill>
                <a:sym typeface="Wingdings" panose="05000000000000000000" pitchFamily="2" charset="2"/>
              </a:rPr>
              <a:t>）</a:t>
            </a:r>
            <a:r>
              <a:rPr lang="en-US" altLang="zh-CN" sz="2400" i="1" kern="0">
                <a:solidFill>
                  <a:srgbClr val="FF0000"/>
                </a:solidFill>
              </a:rPr>
              <a:t>V</a:t>
            </a:r>
            <a:r>
              <a:rPr lang="en-US" altLang="zh-CN" sz="2400" kern="0" baseline="-25000">
                <a:solidFill>
                  <a:srgbClr val="FF0000"/>
                </a:solidFill>
              </a:rPr>
              <a:t>DS</a:t>
            </a:r>
            <a:r>
              <a:rPr lang="zh-CN" altLang="en-US" sz="2400" kern="0">
                <a:solidFill>
                  <a:srgbClr val="FF0000"/>
                </a:solidFill>
                <a:ea typeface="黑体" panose="02010609060101010101" pitchFamily="49" charset="-122"/>
              </a:rPr>
              <a:t>对沟道的控制作用</a:t>
            </a:r>
            <a:endParaRPr lang="zh-CN" altLang="en-US" sz="2400" kern="0">
              <a:solidFill>
                <a:srgbClr val="FF0000"/>
              </a:solidFill>
              <a:ea typeface="黑体" panose="02010609060101010101" pitchFamily="49" charset="-122"/>
            </a:endParaRPr>
          </a:p>
        </p:txBody>
      </p:sp>
      <p:sp>
        <p:nvSpPr>
          <p:cNvPr id="19466" name="Rectangle 18">
            <a:hlinkClick r:id="rId7" action="ppaction://hlinksldjump"/>
          </p:cNvPr>
          <p:cNvSpPr>
            <a:spLocks noChangeArrowheads="1"/>
          </p:cNvSpPr>
          <p:nvPr/>
        </p:nvSpPr>
        <p:spPr bwMode="auto">
          <a:xfrm>
            <a:off x="746125" y="115888"/>
            <a:ext cx="26019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2. </a:t>
            </a:r>
            <a:r>
              <a:rPr lang="zh-CN" altLang="en-US" sz="2800" b="1">
                <a:solidFill>
                  <a:srgbClr val="800000"/>
                </a:solidFill>
                <a:latin typeface="楷体_GB2312" pitchFamily="49" charset="-122"/>
                <a:ea typeface="楷体_GB2312" pitchFamily="49" charset="-122"/>
              </a:rPr>
              <a:t>工作原理</a:t>
            </a:r>
            <a:endParaRPr lang="zh-CN" altLang="en-US" sz="2800" b="1">
              <a:solidFill>
                <a:srgbClr val="800000"/>
              </a:solidFill>
              <a:latin typeface="楷体_GB2312" pitchFamily="49" charset="-122"/>
              <a:ea typeface="楷体_GB2312" pitchFamily="49" charset="-122"/>
            </a:endParaRPr>
          </a:p>
        </p:txBody>
      </p:sp>
      <p:sp>
        <p:nvSpPr>
          <p:cNvPr id="19467" name="Rectangle 19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trips(downRigh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ox(in)">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trips(downRight)">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strips(downRight)">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utoUpdateAnimBg="0"/>
      <p:bldP spid="15" grpId="0" autoUpdateAnimBg="0"/>
      <p:bldP spid="16" grpId="0" autoUpdateAnimBg="0"/>
      <p:bldP spid="17"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114" name="Picture 19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33400" y="2892425"/>
            <a:ext cx="3841750" cy="298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5"/>
          <p:cNvSpPr>
            <a:spLocks noChangeArrowheads="1"/>
          </p:cNvSpPr>
          <p:nvPr/>
        </p:nvSpPr>
        <p:spPr bwMode="auto">
          <a:xfrm>
            <a:off x="457200" y="758825"/>
            <a:ext cx="449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2400" kern="0">
                <a:solidFill>
                  <a:srgbClr val="FF0000"/>
                </a:solidFill>
                <a:sym typeface="Wingdings" panose="05000000000000000000" pitchFamily="2" charset="2"/>
              </a:rPr>
              <a:t>（</a:t>
            </a:r>
            <a:r>
              <a:rPr lang="en-US" altLang="zh-CN" sz="2400" kern="0">
                <a:solidFill>
                  <a:srgbClr val="FF0000"/>
                </a:solidFill>
                <a:sym typeface="Wingdings" panose="05000000000000000000" pitchFamily="2" charset="2"/>
              </a:rPr>
              <a:t>3</a:t>
            </a:r>
            <a:r>
              <a:rPr lang="zh-CN" altLang="en-US" sz="2400" kern="0">
                <a:solidFill>
                  <a:srgbClr val="FF0000"/>
                </a:solidFill>
                <a:sym typeface="Wingdings" panose="05000000000000000000" pitchFamily="2" charset="2"/>
              </a:rPr>
              <a:t>）</a:t>
            </a:r>
            <a:r>
              <a:rPr lang="en-US" altLang="zh-CN" sz="2400" i="1" kern="0">
                <a:solidFill>
                  <a:srgbClr val="FF0000"/>
                </a:solidFill>
              </a:rPr>
              <a:t>V</a:t>
            </a:r>
            <a:r>
              <a:rPr lang="en-US" altLang="zh-CN" sz="2400" kern="0" baseline="-25000">
                <a:solidFill>
                  <a:srgbClr val="FF0000"/>
                </a:solidFill>
              </a:rPr>
              <a:t>DS</a:t>
            </a:r>
            <a:r>
              <a:rPr lang="zh-CN" altLang="en-US" sz="2400" kern="0">
                <a:solidFill>
                  <a:srgbClr val="FF0000"/>
                </a:solidFill>
                <a:ea typeface="黑体" panose="02010609060101010101" pitchFamily="49" charset="-122"/>
              </a:rPr>
              <a:t>和</a:t>
            </a:r>
            <a:r>
              <a:rPr lang="en-US" altLang="zh-CN" sz="2400" i="1" kern="0">
                <a:solidFill>
                  <a:srgbClr val="FF0000"/>
                </a:solidFill>
              </a:rPr>
              <a:t>V</a:t>
            </a:r>
            <a:r>
              <a:rPr lang="en-US" altLang="zh-CN" sz="2400" kern="0" baseline="-25000">
                <a:solidFill>
                  <a:srgbClr val="FF0000"/>
                </a:solidFill>
              </a:rPr>
              <a:t>GS</a:t>
            </a:r>
            <a:r>
              <a:rPr lang="zh-CN" altLang="en-US" sz="2400" kern="0">
                <a:solidFill>
                  <a:srgbClr val="FF0000"/>
                </a:solidFill>
                <a:ea typeface="黑体" panose="02010609060101010101" pitchFamily="49" charset="-122"/>
              </a:rPr>
              <a:t>同时作用时</a:t>
            </a:r>
            <a:endParaRPr lang="zh-CN" altLang="en-US" sz="2400" kern="0">
              <a:solidFill>
                <a:srgbClr val="FF0000"/>
              </a:solidFill>
              <a:ea typeface="黑体" panose="02010609060101010101" pitchFamily="49" charset="-122"/>
            </a:endParaRPr>
          </a:p>
        </p:txBody>
      </p:sp>
      <p:sp>
        <p:nvSpPr>
          <p:cNvPr id="13" name="Rectangle 6"/>
          <p:cNvSpPr>
            <a:spLocks noChangeArrowheads="1"/>
          </p:cNvSpPr>
          <p:nvPr/>
        </p:nvSpPr>
        <p:spPr bwMode="auto">
          <a:xfrm>
            <a:off x="533400" y="1295400"/>
            <a:ext cx="3657600"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15000"/>
              </a:lnSpc>
              <a:buClr>
                <a:srgbClr val="CC0000"/>
              </a:buClr>
              <a:buFont typeface="Wingdings" panose="05000000000000000000" pitchFamily="2" charset="2"/>
              <a:buNone/>
            </a:pPr>
            <a:r>
              <a:rPr lang="en-US" altLang="zh-CN" sz="2400" b="1">
                <a:solidFill>
                  <a:srgbClr val="000000"/>
                </a:solidFill>
                <a:latin typeface="楷体_GB2312" pitchFamily="49" charset="-122"/>
                <a:ea typeface="楷体_GB2312" pitchFamily="49" charset="-122"/>
              </a:rPr>
              <a:t> </a:t>
            </a:r>
            <a:r>
              <a:rPr lang="en-US" altLang="zh-CN" sz="2400" b="1" i="1">
                <a:solidFill>
                  <a:srgbClr val="000000"/>
                </a:solidFill>
                <a:latin typeface="楷体_GB2312" pitchFamily="49" charset="-122"/>
                <a:ea typeface="楷体_GB2312" pitchFamily="49" charset="-122"/>
              </a:rPr>
              <a:t>V</a:t>
            </a:r>
            <a:r>
              <a:rPr lang="en-US" altLang="zh-CN" sz="2400" b="1" baseline="-25000">
                <a:solidFill>
                  <a:srgbClr val="000000"/>
                </a:solidFill>
                <a:latin typeface="楷体_GB2312" pitchFamily="49" charset="-122"/>
                <a:ea typeface="楷体_GB2312" pitchFamily="49" charset="-122"/>
              </a:rPr>
              <a:t>DS</a:t>
            </a:r>
            <a:r>
              <a:rPr lang="zh-CN" altLang="en-US" sz="2400" b="1">
                <a:solidFill>
                  <a:srgbClr val="000000"/>
                </a:solidFill>
                <a:latin typeface="楷体_GB2312" pitchFamily="49" charset="-122"/>
                <a:ea typeface="楷体_GB2312" pitchFamily="49" charset="-122"/>
              </a:rPr>
              <a:t>一定，</a:t>
            </a:r>
            <a:r>
              <a:rPr lang="en-US" altLang="zh-CN" sz="2400" b="1" i="1">
                <a:solidFill>
                  <a:srgbClr val="000000"/>
                </a:solidFill>
                <a:latin typeface="楷体_GB2312" pitchFamily="49" charset="-122"/>
                <a:ea typeface="楷体_GB2312" pitchFamily="49" charset="-122"/>
              </a:rPr>
              <a:t>V</a:t>
            </a:r>
            <a:r>
              <a:rPr lang="en-US" altLang="zh-CN" sz="2400" b="1" baseline="-25000">
                <a:solidFill>
                  <a:srgbClr val="000000"/>
                </a:solidFill>
                <a:latin typeface="楷体_GB2312" pitchFamily="49" charset="-122"/>
                <a:ea typeface="楷体_GB2312" pitchFamily="49" charset="-122"/>
              </a:rPr>
              <a:t>GS</a:t>
            </a:r>
            <a:r>
              <a:rPr lang="zh-CN" altLang="en-US" sz="2400" b="1">
                <a:solidFill>
                  <a:srgbClr val="000000"/>
                </a:solidFill>
                <a:latin typeface="楷体_GB2312" pitchFamily="49" charset="-122"/>
                <a:ea typeface="楷体_GB2312" pitchFamily="49" charset="-122"/>
              </a:rPr>
              <a:t>变化时</a:t>
            </a:r>
            <a:endParaRPr lang="zh-CN" altLang="en-US" sz="2400" b="1">
              <a:solidFill>
                <a:srgbClr val="000000"/>
              </a:solidFill>
              <a:latin typeface="楷体_GB2312" pitchFamily="49" charset="-122"/>
              <a:ea typeface="楷体_GB2312" pitchFamily="49" charset="-122"/>
            </a:endParaRPr>
          </a:p>
        </p:txBody>
      </p:sp>
      <p:graphicFrame>
        <p:nvGraphicFramePr>
          <p:cNvPr id="14" name="Object 7"/>
          <p:cNvGraphicFramePr>
            <a:graphicFrameLocks noChangeAspect="1"/>
          </p:cNvGraphicFramePr>
          <p:nvPr/>
        </p:nvGraphicFramePr>
        <p:xfrm>
          <a:off x="4794250" y="47625"/>
          <a:ext cx="4197350" cy="2859088"/>
        </p:xfrm>
        <a:graphic>
          <a:graphicData uri="http://schemas.openxmlformats.org/presentationml/2006/ole">
            <mc:AlternateContent xmlns:mc="http://schemas.openxmlformats.org/markup-compatibility/2006">
              <mc:Choice xmlns:v="urn:schemas-microsoft-com:vml" Requires="v">
                <p:oleObj spid="_x0000_s8194" name="" r:id="rId2" imgW="1951990" imgH="1429385" progId="Word.Picture.8">
                  <p:embed/>
                </p:oleObj>
              </mc:Choice>
              <mc:Fallback>
                <p:oleObj name="" r:id="rId2" imgW="1951990" imgH="1429385" progId="Word.Picture.8">
                  <p:embed/>
                  <p:pic>
                    <p:nvPicPr>
                      <p:cNvPr id="0" name="Object 7"/>
                      <p:cNvPicPr>
                        <a:picLocks noChangeAspect="1" noChangeArrowheads="1"/>
                      </p:cNvPicPr>
                      <p:nvPr/>
                    </p:nvPicPr>
                    <p:blipFill>
                      <a:blip r:embed="rId3">
                        <a:extLst>
                          <a:ext uri="{28A0092B-C50C-407E-A947-70E740481C1C}">
                            <a14:useLocalDpi xmlns:a14="http://schemas.microsoft.com/office/drawing/2010/main" val="0"/>
                          </a:ext>
                        </a:extLst>
                      </a:blip>
                      <a:srcRect l="-3688" r="-3688"/>
                      <a:stretch>
                        <a:fillRect/>
                      </a:stretch>
                    </p:blipFill>
                    <p:spPr bwMode="auto">
                      <a:xfrm>
                        <a:off x="4794250" y="47625"/>
                        <a:ext cx="4197350" cy="2859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8"/>
          <p:cNvGraphicFramePr>
            <a:graphicFrameLocks noChangeAspect="1"/>
          </p:cNvGraphicFramePr>
          <p:nvPr/>
        </p:nvGraphicFramePr>
        <p:xfrm>
          <a:off x="4794250" y="3017838"/>
          <a:ext cx="4197350" cy="2859087"/>
        </p:xfrm>
        <a:graphic>
          <a:graphicData uri="http://schemas.openxmlformats.org/presentationml/2006/ole">
            <mc:AlternateContent xmlns:mc="http://schemas.openxmlformats.org/markup-compatibility/2006">
              <mc:Choice xmlns:v="urn:schemas-microsoft-com:vml" Requires="v">
                <p:oleObj spid="_x0000_s8195" name="" r:id="rId4" imgW="1951990" imgH="1429385" progId="Word.Picture.8">
                  <p:embed/>
                </p:oleObj>
              </mc:Choice>
              <mc:Fallback>
                <p:oleObj name="" r:id="rId4" imgW="1951990" imgH="1429385" progId="Word.Picture.8">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l="-3688" r="-3688"/>
                      <a:stretch>
                        <a:fillRect/>
                      </a:stretch>
                    </p:blipFill>
                    <p:spPr bwMode="auto">
                      <a:xfrm>
                        <a:off x="4794250" y="3017838"/>
                        <a:ext cx="4197350" cy="28590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13"/>
          <p:cNvSpPr>
            <a:spLocks noChangeArrowheads="1"/>
          </p:cNvSpPr>
          <p:nvPr/>
        </p:nvSpPr>
        <p:spPr bwMode="auto">
          <a:xfrm>
            <a:off x="457200" y="1828800"/>
            <a:ext cx="3962400"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15000"/>
              </a:lnSpc>
              <a:buClr>
                <a:srgbClr val="CC0000"/>
              </a:buClr>
              <a:buFont typeface="Wingdings" panose="05000000000000000000" pitchFamily="2" charset="2"/>
              <a:buNone/>
              <a:defRPr/>
            </a:pPr>
            <a:r>
              <a:rPr lang="en-US" altLang="zh-CN" sz="2400" kern="0">
                <a:solidFill>
                  <a:srgbClr val="000000"/>
                </a:solidFill>
                <a:latin typeface="楷体_GB2312" pitchFamily="49" charset="-122"/>
              </a:rPr>
              <a:t>    </a:t>
            </a:r>
            <a:r>
              <a:rPr lang="zh-CN" altLang="en-US" sz="2400" kern="0">
                <a:solidFill>
                  <a:srgbClr val="000000"/>
                </a:solidFill>
                <a:latin typeface="楷体_GB2312" pitchFamily="49" charset="-122"/>
              </a:rPr>
              <a:t>给定一个</a:t>
            </a:r>
            <a:r>
              <a:rPr lang="en-US" altLang="zh-CN" sz="2400" i="1" kern="0">
                <a:solidFill>
                  <a:srgbClr val="000000"/>
                </a:solidFill>
                <a:latin typeface="Book Antiqua" panose="02040602050305030304" pitchFamily="18" charset="0"/>
              </a:rPr>
              <a:t>v</a:t>
            </a:r>
            <a:r>
              <a:rPr lang="en-US" altLang="zh-CN" sz="2400" kern="0" baseline="-25000">
                <a:solidFill>
                  <a:srgbClr val="000000"/>
                </a:solidFill>
                <a:latin typeface="楷体_GB2312" pitchFamily="49" charset="-122"/>
              </a:rPr>
              <a:t>GS </a:t>
            </a:r>
            <a:r>
              <a:rPr lang="zh-CN" altLang="en-US" sz="2400" kern="0">
                <a:solidFill>
                  <a:srgbClr val="000000"/>
                </a:solidFill>
                <a:latin typeface="楷体_GB2312" pitchFamily="49" charset="-122"/>
              </a:rPr>
              <a:t>，就有一条不同的 </a:t>
            </a:r>
            <a:r>
              <a:rPr lang="en-US" altLang="zh-CN" sz="2400" i="1" kern="0">
                <a:solidFill>
                  <a:srgbClr val="000000"/>
                </a:solidFill>
              </a:rPr>
              <a:t>i</a:t>
            </a:r>
            <a:r>
              <a:rPr lang="en-US" altLang="zh-CN" sz="2400" kern="0" baseline="-25000">
                <a:solidFill>
                  <a:srgbClr val="000000"/>
                </a:solidFill>
                <a:latin typeface="楷体_GB2312" pitchFamily="49" charset="-122"/>
              </a:rPr>
              <a:t>D </a:t>
            </a:r>
            <a:r>
              <a:rPr lang="en-US" altLang="zh-CN" sz="2400" kern="0">
                <a:solidFill>
                  <a:srgbClr val="000000"/>
                </a:solidFill>
                <a:latin typeface="Arial Narrow" panose="020B0606020202030204"/>
                <a:sym typeface="Symbol" panose="05050102010706020507" pitchFamily="18" charset="2"/>
              </a:rPr>
              <a:t>–</a:t>
            </a:r>
            <a:r>
              <a:rPr lang="en-US" altLang="zh-CN" sz="2400" kern="0">
                <a:solidFill>
                  <a:srgbClr val="000000"/>
                </a:solidFill>
                <a:latin typeface="楷体_GB2312" pitchFamily="49" charset="-122"/>
                <a:sym typeface="Symbol" panose="05050102010706020507" pitchFamily="18" charset="2"/>
              </a:rPr>
              <a:t> </a:t>
            </a:r>
            <a:r>
              <a:rPr lang="en-US" altLang="zh-CN" sz="2400" i="1" kern="0">
                <a:solidFill>
                  <a:srgbClr val="000000"/>
                </a:solidFill>
                <a:latin typeface="Book Antiqua" panose="02040602050305030304" pitchFamily="18" charset="0"/>
              </a:rPr>
              <a:t>v</a:t>
            </a:r>
            <a:r>
              <a:rPr lang="en-US" altLang="zh-CN" sz="2400" kern="0" baseline="-25000">
                <a:solidFill>
                  <a:srgbClr val="000000"/>
                </a:solidFill>
                <a:latin typeface="楷体_GB2312" pitchFamily="49" charset="-122"/>
              </a:rPr>
              <a:t>DS </a:t>
            </a:r>
            <a:r>
              <a:rPr lang="zh-CN" altLang="en-US" sz="2400" kern="0">
                <a:solidFill>
                  <a:srgbClr val="000000"/>
                </a:solidFill>
                <a:latin typeface="楷体_GB2312" pitchFamily="49" charset="-122"/>
              </a:rPr>
              <a:t>曲线。</a:t>
            </a:r>
            <a:endParaRPr lang="zh-CN" altLang="en-US" sz="2400" kern="0">
              <a:solidFill>
                <a:srgbClr val="000000"/>
              </a:solidFill>
              <a:latin typeface="楷体_GB2312" pitchFamily="49" charset="-122"/>
            </a:endParaRPr>
          </a:p>
        </p:txBody>
      </p:sp>
      <p:sp>
        <p:nvSpPr>
          <p:cNvPr id="20488" name="Rectangle 18">
            <a:hlinkClick r:id="rId6" action="ppaction://hlinksldjump"/>
          </p:cNvPr>
          <p:cNvSpPr>
            <a:spLocks noChangeArrowheads="1"/>
          </p:cNvSpPr>
          <p:nvPr/>
        </p:nvSpPr>
        <p:spPr bwMode="auto">
          <a:xfrm>
            <a:off x="746125" y="115888"/>
            <a:ext cx="26019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2. </a:t>
            </a:r>
            <a:r>
              <a:rPr lang="zh-CN" altLang="en-US" sz="2800" b="1">
                <a:solidFill>
                  <a:srgbClr val="800000"/>
                </a:solidFill>
                <a:latin typeface="楷体_GB2312" pitchFamily="49" charset="-122"/>
                <a:ea typeface="楷体_GB2312" pitchFamily="49" charset="-122"/>
              </a:rPr>
              <a:t>工作原理</a:t>
            </a:r>
            <a:endParaRPr lang="zh-CN" altLang="en-US" sz="2800" b="1">
              <a:solidFill>
                <a:srgbClr val="8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Righ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ox(i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ox(in)">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trips(downRight)">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82114"/>
                                        </p:tgtEl>
                                        <p:attrNameLst>
                                          <p:attrName>style.visibility</p:attrName>
                                        </p:attrNameLst>
                                      </p:cBhvr>
                                      <p:to>
                                        <p:strVal val="visible"/>
                                      </p:to>
                                    </p:set>
                                    <p:animEffect transition="in" filter="wipe(left)">
                                      <p:cBhvr>
                                        <p:cTn id="27" dur="500"/>
                                        <p:tgtEl>
                                          <p:spTgt spid="82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6"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795338" y="115888"/>
            <a:ext cx="32004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b="1">
                <a:solidFill>
                  <a:srgbClr val="D60093"/>
                </a:solidFill>
                <a:latin typeface="黑体" panose="02010609060101010101" pitchFamily="49" charset="-122"/>
                <a:ea typeface="黑体" panose="02010609060101010101" pitchFamily="49" charset="-122"/>
              </a:rPr>
              <a:t>以上分析可知</a:t>
            </a:r>
            <a:endParaRPr lang="zh-CN" altLang="en-US" sz="2800" b="1">
              <a:solidFill>
                <a:srgbClr val="D60093"/>
              </a:solidFill>
              <a:latin typeface="黑体" panose="02010609060101010101" pitchFamily="49" charset="-122"/>
              <a:ea typeface="黑体" panose="02010609060101010101" pitchFamily="49" charset="-122"/>
            </a:endParaRPr>
          </a:p>
        </p:txBody>
      </p:sp>
      <p:sp>
        <p:nvSpPr>
          <p:cNvPr id="11" name="Rectangle 3"/>
          <p:cNvSpPr>
            <a:spLocks noChangeArrowheads="1"/>
          </p:cNvSpPr>
          <p:nvPr/>
        </p:nvSpPr>
        <p:spPr bwMode="auto">
          <a:xfrm>
            <a:off x="381000" y="1143000"/>
            <a:ext cx="845820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2857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285750" indent="-2857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285750" indent="-2857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85750" indent="-2857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7429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2001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6573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1145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Clr>
                <a:srgbClr val="FF0000"/>
              </a:buClr>
              <a:buFont typeface="Wingdings" panose="05000000000000000000" pitchFamily="2" charset="2"/>
              <a:buChar char="§"/>
            </a:pPr>
            <a:r>
              <a:rPr lang="zh-CN" altLang="en-US" sz="2400" b="1">
                <a:solidFill>
                  <a:srgbClr val="000000"/>
                </a:solidFill>
                <a:latin typeface="Times New Roman" panose="02020603050405020304" pitchFamily="18" charset="0"/>
                <a:ea typeface="楷体_GB2312" pitchFamily="49" charset="-122"/>
              </a:rPr>
              <a:t>沟道中只有一种类型的载流子参与导电，所以场效应管也称为单极型三极管</a:t>
            </a:r>
            <a:r>
              <a:rPr lang="zh-CN" altLang="en-US" sz="2400" b="1">
                <a:solidFill>
                  <a:srgbClr val="000000"/>
                </a:solidFill>
                <a:latin typeface="Times New Roman" panose="02020603050405020304" pitchFamily="18" charset="0"/>
                <a:ea typeface="楷体_GB2312" pitchFamily="49" charset="-122"/>
                <a:sym typeface="Symbol" panose="05050102010706020507" pitchFamily="18" charset="2"/>
              </a:rPr>
              <a:t>。</a:t>
            </a:r>
            <a:endParaRPr lang="zh-CN" altLang="en-US" sz="2400" b="1">
              <a:solidFill>
                <a:srgbClr val="000000"/>
              </a:solidFill>
              <a:latin typeface="Times New Roman" panose="02020603050405020304" pitchFamily="18" charset="0"/>
              <a:ea typeface="楷体_GB2312" pitchFamily="49" charset="-122"/>
              <a:sym typeface="Symbol" panose="05050102010706020507" pitchFamily="18" charset="2"/>
            </a:endParaRPr>
          </a:p>
        </p:txBody>
      </p:sp>
      <p:sp>
        <p:nvSpPr>
          <p:cNvPr id="12" name="Rectangle 4"/>
          <p:cNvSpPr>
            <a:spLocks noChangeArrowheads="1"/>
          </p:cNvSpPr>
          <p:nvPr/>
        </p:nvSpPr>
        <p:spPr bwMode="auto">
          <a:xfrm>
            <a:off x="381000" y="2963863"/>
            <a:ext cx="853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2857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285750" indent="-2857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285750" indent="-2857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85750" indent="-2857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7429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2001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6573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1145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Clr>
                <a:srgbClr val="FF0000"/>
              </a:buClr>
              <a:buFont typeface="Wingdings" panose="05000000000000000000" pitchFamily="2" charset="2"/>
              <a:buChar char="§"/>
            </a:pPr>
            <a:r>
              <a:rPr lang="en-US" altLang="zh-CN" sz="2400" b="1" dirty="0">
                <a:solidFill>
                  <a:srgbClr val="000000"/>
                </a:solidFill>
                <a:latin typeface="Times New Roman" panose="02020603050405020304" pitchFamily="18" charset="0"/>
                <a:ea typeface="楷体_GB2312" pitchFamily="49" charset="-122"/>
              </a:rPr>
              <a:t>MOSFET</a:t>
            </a:r>
            <a:r>
              <a:rPr lang="zh-CN" altLang="en-US" sz="2400" b="1" dirty="0">
                <a:solidFill>
                  <a:srgbClr val="000000"/>
                </a:solidFill>
                <a:latin typeface="Times New Roman" panose="02020603050405020304" pitchFamily="18" charset="0"/>
                <a:ea typeface="楷体_GB2312" pitchFamily="49" charset="-122"/>
              </a:rPr>
              <a:t>是电压控制电流器件（</a:t>
            </a:r>
            <a:r>
              <a:rPr lang="en-US" altLang="zh-CN" sz="2400" b="1" dirty="0">
                <a:solidFill>
                  <a:srgbClr val="000000"/>
                </a:solidFill>
                <a:latin typeface="Times New Roman" panose="02020603050405020304" pitchFamily="18" charset="0"/>
                <a:ea typeface="楷体_GB2312" pitchFamily="49" charset="-122"/>
              </a:rPr>
              <a:t>VCCS</a:t>
            </a:r>
            <a:r>
              <a:rPr lang="zh-CN" altLang="en-US" sz="2400" b="1" dirty="0">
                <a:solidFill>
                  <a:srgbClr val="000000"/>
                </a:solidFill>
                <a:latin typeface="Times New Roman" panose="02020603050405020304" pitchFamily="18" charset="0"/>
                <a:ea typeface="楷体_GB2312" pitchFamily="49" charset="-122"/>
              </a:rPr>
              <a:t>），</a:t>
            </a:r>
            <a:r>
              <a:rPr lang="en-US" altLang="zh-CN" sz="2400" b="1" i="1" dirty="0" err="1">
                <a:solidFill>
                  <a:srgbClr val="000000"/>
                </a:solidFill>
                <a:latin typeface="Times New Roman" panose="02020603050405020304" pitchFamily="18" charset="0"/>
                <a:ea typeface="楷体_GB2312" pitchFamily="49" charset="-122"/>
              </a:rPr>
              <a:t>i</a:t>
            </a:r>
            <a:r>
              <a:rPr lang="en-US" altLang="zh-CN" sz="2400" b="1" baseline="-25000" dirty="0" err="1">
                <a:solidFill>
                  <a:srgbClr val="000000"/>
                </a:solidFill>
                <a:latin typeface="Times New Roman" panose="02020603050405020304" pitchFamily="18" charset="0"/>
                <a:ea typeface="楷体_GB2312" pitchFamily="49" charset="-122"/>
              </a:rPr>
              <a:t>D</a:t>
            </a:r>
            <a:r>
              <a:rPr lang="zh-CN" altLang="en-US" sz="2400" b="1" dirty="0">
                <a:solidFill>
                  <a:srgbClr val="000000"/>
                </a:solidFill>
                <a:latin typeface="Times New Roman" panose="02020603050405020304" pitchFamily="18" charset="0"/>
                <a:ea typeface="楷体_GB2312" pitchFamily="49" charset="-122"/>
              </a:rPr>
              <a:t>受</a:t>
            </a:r>
            <a:r>
              <a:rPr lang="en-US" altLang="zh-CN" sz="2400" b="1" i="1" dirty="0" err="1">
                <a:solidFill>
                  <a:srgbClr val="000000"/>
                </a:solidFill>
                <a:latin typeface="Book Antiqua" panose="02040602050305030304" pitchFamily="18" charset="0"/>
                <a:ea typeface="楷体_GB2312" pitchFamily="49" charset="-122"/>
              </a:rPr>
              <a:t>v</a:t>
            </a:r>
            <a:r>
              <a:rPr lang="en-US" altLang="zh-CN" sz="2400" b="1" baseline="-25000" dirty="0" err="1">
                <a:solidFill>
                  <a:srgbClr val="000000"/>
                </a:solidFill>
                <a:latin typeface="Times New Roman" panose="02020603050405020304" pitchFamily="18" charset="0"/>
                <a:ea typeface="楷体_GB2312" pitchFamily="49" charset="-122"/>
              </a:rPr>
              <a:t>GS</a:t>
            </a:r>
            <a:r>
              <a:rPr lang="zh-CN" altLang="en-US" sz="2400" b="1" dirty="0">
                <a:solidFill>
                  <a:srgbClr val="000000"/>
                </a:solidFill>
                <a:latin typeface="Times New Roman" panose="02020603050405020304" pitchFamily="18" charset="0"/>
                <a:ea typeface="楷体_GB2312" pitchFamily="49" charset="-122"/>
              </a:rPr>
              <a:t>控制。</a:t>
            </a:r>
            <a:endParaRPr lang="zh-CN" altLang="en-US" sz="2400" b="1" dirty="0">
              <a:solidFill>
                <a:srgbClr val="000000"/>
              </a:solidFill>
              <a:latin typeface="Times New Roman" panose="02020603050405020304" pitchFamily="18" charset="0"/>
              <a:ea typeface="楷体_GB2312" pitchFamily="49" charset="-122"/>
            </a:endParaRPr>
          </a:p>
        </p:txBody>
      </p:sp>
      <p:sp>
        <p:nvSpPr>
          <p:cNvPr id="13" name="Rectangle 5"/>
          <p:cNvSpPr>
            <a:spLocks noChangeArrowheads="1"/>
          </p:cNvSpPr>
          <p:nvPr/>
        </p:nvSpPr>
        <p:spPr bwMode="auto">
          <a:xfrm>
            <a:off x="381000" y="4170363"/>
            <a:ext cx="838200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2857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285750" indent="-2857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285750" indent="-2857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85750" indent="-2857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7429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2001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6573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1145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Clr>
                <a:srgbClr val="FF0000"/>
              </a:buClr>
              <a:buFont typeface="Wingdings" panose="05000000000000000000" pitchFamily="2" charset="2"/>
              <a:buChar char="§"/>
            </a:pPr>
            <a:r>
              <a:rPr lang="zh-CN" altLang="en-US" sz="2400" b="1">
                <a:solidFill>
                  <a:srgbClr val="000000"/>
                </a:solidFill>
                <a:latin typeface="Times New Roman" panose="02020603050405020304" pitchFamily="18" charset="0"/>
                <a:ea typeface="楷体_GB2312" pitchFamily="49" charset="-122"/>
              </a:rPr>
              <a:t>预夹断前</a:t>
            </a:r>
            <a:r>
              <a:rPr lang="en-US" altLang="zh-CN" sz="2400" b="1" i="1">
                <a:solidFill>
                  <a:srgbClr val="000000"/>
                </a:solidFill>
                <a:latin typeface="Times New Roman" panose="02020603050405020304" pitchFamily="18" charset="0"/>
                <a:ea typeface="楷体_GB2312" pitchFamily="49" charset="-122"/>
              </a:rPr>
              <a:t>i</a:t>
            </a:r>
            <a:r>
              <a:rPr lang="en-US" altLang="zh-CN" sz="2400" b="1" baseline="-25000">
                <a:solidFill>
                  <a:srgbClr val="000000"/>
                </a:solidFill>
                <a:latin typeface="Times New Roman" panose="02020603050405020304" pitchFamily="18" charset="0"/>
                <a:ea typeface="楷体_GB2312" pitchFamily="49" charset="-122"/>
              </a:rPr>
              <a:t>D</a:t>
            </a:r>
            <a:r>
              <a:rPr lang="zh-CN" altLang="en-US" sz="2400" b="1">
                <a:solidFill>
                  <a:srgbClr val="000000"/>
                </a:solidFill>
                <a:latin typeface="Times New Roman" panose="02020603050405020304" pitchFamily="18" charset="0"/>
                <a:ea typeface="楷体_GB2312" pitchFamily="49" charset="-122"/>
              </a:rPr>
              <a:t>与</a:t>
            </a:r>
            <a:r>
              <a:rPr lang="en-US" altLang="zh-CN" sz="2400" b="1" i="1">
                <a:solidFill>
                  <a:srgbClr val="000000"/>
                </a:solidFill>
                <a:latin typeface="Book Antiqua" panose="02040602050305030304" pitchFamily="18" charset="0"/>
                <a:ea typeface="楷体_GB2312" pitchFamily="49" charset="-122"/>
              </a:rPr>
              <a:t>v</a:t>
            </a:r>
            <a:r>
              <a:rPr lang="en-US" altLang="zh-CN" sz="2400" b="1" baseline="-25000">
                <a:solidFill>
                  <a:srgbClr val="000000"/>
                </a:solidFill>
                <a:latin typeface="Times New Roman" panose="02020603050405020304" pitchFamily="18" charset="0"/>
                <a:ea typeface="楷体_GB2312" pitchFamily="49" charset="-122"/>
              </a:rPr>
              <a:t>DS</a:t>
            </a:r>
            <a:r>
              <a:rPr lang="zh-CN" altLang="en-US" sz="2400" b="1">
                <a:solidFill>
                  <a:srgbClr val="000000"/>
                </a:solidFill>
                <a:latin typeface="Times New Roman" panose="02020603050405020304" pitchFamily="18" charset="0"/>
                <a:ea typeface="楷体_GB2312" pitchFamily="49" charset="-122"/>
              </a:rPr>
              <a:t>呈近似线性关系；预夹断后，</a:t>
            </a:r>
            <a:r>
              <a:rPr lang="en-US" altLang="zh-CN" sz="2400" b="1" i="1">
                <a:solidFill>
                  <a:srgbClr val="000000"/>
                </a:solidFill>
                <a:latin typeface="Times New Roman" panose="02020603050405020304" pitchFamily="18" charset="0"/>
                <a:ea typeface="楷体_GB2312" pitchFamily="49" charset="-122"/>
              </a:rPr>
              <a:t>i</a:t>
            </a:r>
            <a:r>
              <a:rPr lang="en-US" altLang="zh-CN" sz="2400" b="1" baseline="-25000">
                <a:solidFill>
                  <a:srgbClr val="000000"/>
                </a:solidFill>
                <a:latin typeface="Times New Roman" panose="02020603050405020304" pitchFamily="18" charset="0"/>
                <a:ea typeface="楷体_GB2312" pitchFamily="49" charset="-122"/>
              </a:rPr>
              <a:t>D</a:t>
            </a:r>
            <a:r>
              <a:rPr lang="zh-CN" altLang="en-US" sz="2400" b="1">
                <a:solidFill>
                  <a:srgbClr val="000000"/>
                </a:solidFill>
                <a:latin typeface="Times New Roman" panose="02020603050405020304" pitchFamily="18" charset="0"/>
                <a:ea typeface="楷体_GB2312" pitchFamily="49" charset="-122"/>
              </a:rPr>
              <a:t>趋于饱和。</a:t>
            </a:r>
            <a:endParaRPr lang="zh-CN" altLang="en-US" sz="2400" b="1">
              <a:solidFill>
                <a:srgbClr val="000000"/>
              </a:solidFill>
              <a:latin typeface="Times New Roman" panose="02020603050405020304" pitchFamily="18" charset="0"/>
              <a:ea typeface="楷体_GB2312" pitchFamily="49" charset="-122"/>
            </a:endParaRPr>
          </a:p>
        </p:txBody>
      </p:sp>
      <p:sp>
        <p:nvSpPr>
          <p:cNvPr id="14" name="Text Box 6"/>
          <p:cNvSpPr txBox="1">
            <a:spLocks noChangeArrowheads="1"/>
          </p:cNvSpPr>
          <p:nvPr/>
        </p:nvSpPr>
        <p:spPr bwMode="auto">
          <a:xfrm>
            <a:off x="1371600" y="4962525"/>
            <a:ext cx="6553200" cy="457200"/>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a:solidFill>
                  <a:srgbClr val="800000"/>
                </a:solidFill>
                <a:latin typeface="Times New Roman" panose="02020603050405020304" pitchFamily="18" charset="0"/>
                <a:ea typeface="楷体_GB2312" pitchFamily="49" charset="-122"/>
              </a:rPr>
              <a:t>#</a:t>
            </a:r>
            <a:r>
              <a:rPr kumimoji="1" lang="en-US" altLang="zh-CN" sz="2400" b="1">
                <a:solidFill>
                  <a:srgbClr val="0000CC"/>
                </a:solidFill>
                <a:latin typeface="Times New Roman" panose="02020603050405020304" pitchFamily="18" charset="0"/>
                <a:ea typeface="楷体_GB2312" pitchFamily="49" charset="-122"/>
              </a:rPr>
              <a:t> </a:t>
            </a:r>
            <a:r>
              <a:rPr kumimoji="1" lang="zh-CN" altLang="en-US" sz="2400" b="1">
                <a:solidFill>
                  <a:srgbClr val="0000CC"/>
                </a:solidFill>
                <a:latin typeface="Times New Roman" panose="02020603050405020304" pitchFamily="18" charset="0"/>
                <a:ea typeface="楷体_GB2312" pitchFamily="49" charset="-122"/>
              </a:rPr>
              <a:t>为什么</a:t>
            </a:r>
            <a:r>
              <a:rPr kumimoji="1" lang="en-US" altLang="zh-CN" sz="2400" b="1">
                <a:solidFill>
                  <a:srgbClr val="0000CC"/>
                </a:solidFill>
                <a:latin typeface="Times New Roman" panose="02020603050405020304" pitchFamily="18" charset="0"/>
                <a:ea typeface="楷体_GB2312" pitchFamily="49" charset="-122"/>
              </a:rPr>
              <a:t>MOSFET</a:t>
            </a:r>
            <a:r>
              <a:rPr kumimoji="1" lang="zh-CN" altLang="en-US" sz="2400" b="1">
                <a:solidFill>
                  <a:srgbClr val="0000CC"/>
                </a:solidFill>
                <a:latin typeface="Times New Roman" panose="02020603050405020304" pitchFamily="18" charset="0"/>
                <a:ea typeface="楷体_GB2312" pitchFamily="49" charset="-122"/>
              </a:rPr>
              <a:t>的输入电阻比</a:t>
            </a:r>
            <a:r>
              <a:rPr kumimoji="1" lang="en-US" altLang="zh-CN" sz="2400" b="1">
                <a:solidFill>
                  <a:srgbClr val="0000CC"/>
                </a:solidFill>
                <a:latin typeface="Times New Roman" panose="02020603050405020304" pitchFamily="18" charset="0"/>
                <a:ea typeface="楷体_GB2312" pitchFamily="49" charset="-122"/>
              </a:rPr>
              <a:t>BJT</a:t>
            </a:r>
            <a:r>
              <a:rPr kumimoji="1" lang="zh-CN" altLang="en-US" sz="2400" b="1">
                <a:solidFill>
                  <a:srgbClr val="0000CC"/>
                </a:solidFill>
                <a:latin typeface="Times New Roman" panose="02020603050405020304" pitchFamily="18" charset="0"/>
                <a:ea typeface="楷体_GB2312" pitchFamily="49" charset="-122"/>
              </a:rPr>
              <a:t>高得多？</a:t>
            </a:r>
            <a:endParaRPr kumimoji="1" lang="zh-CN" altLang="en-US" sz="2400" b="1">
              <a:solidFill>
                <a:srgbClr val="0000CC"/>
              </a:solidFill>
              <a:latin typeface="Times New Roman" panose="02020603050405020304" pitchFamily="18" charset="0"/>
              <a:ea typeface="楷体_GB2312" pitchFamily="49" charset="-122"/>
            </a:endParaRPr>
          </a:p>
        </p:txBody>
      </p:sp>
      <p:sp>
        <p:nvSpPr>
          <p:cNvPr id="15" name="Rectangle 7"/>
          <p:cNvSpPr>
            <a:spLocks noChangeArrowheads="1"/>
          </p:cNvSpPr>
          <p:nvPr/>
        </p:nvSpPr>
        <p:spPr bwMode="auto">
          <a:xfrm>
            <a:off x="381000" y="2225675"/>
            <a:ext cx="853440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Clr>
                <a:srgbClr val="FF0000"/>
              </a:buClr>
              <a:buFont typeface="Wingdings" panose="05000000000000000000" pitchFamily="2" charset="2"/>
              <a:buChar char="§"/>
            </a:pPr>
            <a:r>
              <a:rPr lang="en-US" altLang="zh-CN" sz="2400" b="1">
                <a:solidFill>
                  <a:srgbClr val="000000"/>
                </a:solidFill>
                <a:latin typeface="Times New Roman" panose="02020603050405020304" pitchFamily="18" charset="0"/>
                <a:ea typeface="楷体_GB2312" pitchFamily="49" charset="-122"/>
              </a:rPr>
              <a:t> MOSFET</a:t>
            </a:r>
            <a:r>
              <a:rPr lang="zh-CN" altLang="en-US" sz="2400" b="1">
                <a:solidFill>
                  <a:srgbClr val="000000"/>
                </a:solidFill>
                <a:latin typeface="Times New Roman" panose="02020603050405020304" pitchFamily="18" charset="0"/>
                <a:ea typeface="楷体_GB2312" pitchFamily="49" charset="-122"/>
              </a:rPr>
              <a:t>的栅极是绝缘的，所以</a:t>
            </a:r>
            <a:r>
              <a:rPr lang="en-US" altLang="zh-CN" sz="2400" b="1" i="1">
                <a:solidFill>
                  <a:srgbClr val="000000"/>
                </a:solidFill>
                <a:latin typeface="Times New Roman" panose="02020603050405020304" pitchFamily="18" charset="0"/>
                <a:ea typeface="楷体_GB2312" pitchFamily="49" charset="-122"/>
              </a:rPr>
              <a:t>i</a:t>
            </a:r>
            <a:r>
              <a:rPr lang="en-US" altLang="zh-CN" sz="2400" b="1" baseline="-25000">
                <a:solidFill>
                  <a:srgbClr val="000000"/>
                </a:solidFill>
                <a:latin typeface="Times New Roman" panose="02020603050405020304" pitchFamily="18" charset="0"/>
                <a:ea typeface="楷体_GB2312" pitchFamily="49" charset="-122"/>
              </a:rPr>
              <a:t>G</a:t>
            </a:r>
            <a:r>
              <a:rPr lang="en-US" altLang="zh-CN" sz="2400" b="1">
                <a:solidFill>
                  <a:srgbClr val="000000"/>
                </a:solidFill>
                <a:latin typeface="Times New Roman" panose="02020603050405020304" pitchFamily="18" charset="0"/>
                <a:ea typeface="楷体_GB2312" pitchFamily="49" charset="-122"/>
                <a:sym typeface="Symbol" panose="05050102010706020507" pitchFamily="18" charset="2"/>
              </a:rPr>
              <a:t>0</a:t>
            </a:r>
            <a:r>
              <a:rPr lang="zh-CN" altLang="en-US" sz="2400" b="1">
                <a:solidFill>
                  <a:srgbClr val="000000"/>
                </a:solidFill>
                <a:latin typeface="Times New Roman" panose="02020603050405020304" pitchFamily="18" charset="0"/>
                <a:ea typeface="楷体_GB2312" pitchFamily="49" charset="-122"/>
                <a:sym typeface="Symbol" panose="05050102010706020507" pitchFamily="18" charset="2"/>
              </a:rPr>
              <a:t>，输入电阻很高。</a:t>
            </a:r>
            <a:endParaRPr lang="zh-CN" altLang="en-US" sz="2400" b="1">
              <a:solidFill>
                <a:srgbClr val="000000"/>
              </a:solidFill>
              <a:latin typeface="Times New Roman" panose="02020603050405020304" pitchFamily="18" charset="0"/>
              <a:ea typeface="楷体_GB2312" pitchFamily="49" charset="-122"/>
              <a:sym typeface="Symbol" panose="05050102010706020507" pitchFamily="18" charset="2"/>
            </a:endParaRPr>
          </a:p>
        </p:txBody>
      </p:sp>
      <p:sp>
        <p:nvSpPr>
          <p:cNvPr id="16" name="Rectangle 8"/>
          <p:cNvSpPr>
            <a:spLocks noChangeArrowheads="1"/>
          </p:cNvSpPr>
          <p:nvPr/>
        </p:nvSpPr>
        <p:spPr bwMode="auto">
          <a:xfrm>
            <a:off x="381000" y="3594100"/>
            <a:ext cx="853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2857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285750" indent="-2857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285750" indent="-2857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85750" indent="-2857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7429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2001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6573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1145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Clr>
                <a:srgbClr val="FF0000"/>
              </a:buClr>
              <a:buFont typeface="Wingdings" panose="05000000000000000000" pitchFamily="2" charset="2"/>
              <a:buChar char="§"/>
            </a:pPr>
            <a:r>
              <a:rPr lang="zh-CN" altLang="en-US" sz="2400" b="1">
                <a:solidFill>
                  <a:srgbClr val="000000"/>
                </a:solidFill>
                <a:latin typeface="Times New Roman" panose="02020603050405020304" pitchFamily="18" charset="0"/>
                <a:ea typeface="楷体_GB2312" pitchFamily="49" charset="-122"/>
              </a:rPr>
              <a:t>只有当</a:t>
            </a:r>
            <a:r>
              <a:rPr lang="en-US" altLang="zh-CN" sz="2400" b="1" i="1">
                <a:solidFill>
                  <a:srgbClr val="000000"/>
                </a:solidFill>
                <a:latin typeface="Book Antiqua" panose="02040602050305030304" pitchFamily="18" charset="0"/>
                <a:ea typeface="楷体_GB2312" pitchFamily="49" charset="-122"/>
              </a:rPr>
              <a:t>v</a:t>
            </a:r>
            <a:r>
              <a:rPr lang="en-US" altLang="zh-CN" sz="2400" b="1" baseline="-25000">
                <a:solidFill>
                  <a:srgbClr val="000000"/>
                </a:solidFill>
                <a:latin typeface="Times New Roman" panose="02020603050405020304" pitchFamily="18" charset="0"/>
                <a:ea typeface="楷体_GB2312" pitchFamily="49" charset="-122"/>
              </a:rPr>
              <a:t>GS</a:t>
            </a:r>
            <a:r>
              <a:rPr lang="en-US" altLang="zh-CN" sz="2400" b="1">
                <a:solidFill>
                  <a:srgbClr val="000000"/>
                </a:solidFill>
                <a:latin typeface="Times New Roman" panose="02020603050405020304" pitchFamily="18" charset="0"/>
                <a:ea typeface="楷体_GB2312" pitchFamily="49" charset="-122"/>
              </a:rPr>
              <a:t>&gt;</a:t>
            </a:r>
            <a:r>
              <a:rPr lang="en-US" altLang="zh-CN" sz="2400" b="1" i="1">
                <a:solidFill>
                  <a:srgbClr val="000000"/>
                </a:solidFill>
                <a:latin typeface="Times New Roman" panose="02020603050405020304" pitchFamily="18" charset="0"/>
                <a:ea typeface="楷体_GB2312" pitchFamily="49" charset="-122"/>
              </a:rPr>
              <a:t>V</a:t>
            </a:r>
            <a:r>
              <a:rPr lang="en-US" altLang="zh-CN" sz="2400" b="1" baseline="-25000">
                <a:solidFill>
                  <a:srgbClr val="000000"/>
                </a:solidFill>
                <a:latin typeface="Times New Roman" panose="02020603050405020304" pitchFamily="18" charset="0"/>
                <a:ea typeface="楷体_GB2312" pitchFamily="49" charset="-122"/>
              </a:rPr>
              <a:t>TN</a:t>
            </a:r>
            <a:r>
              <a:rPr lang="zh-CN" altLang="en-US" sz="2400" b="1">
                <a:solidFill>
                  <a:srgbClr val="000000"/>
                </a:solidFill>
                <a:latin typeface="Times New Roman" panose="02020603050405020304" pitchFamily="18" charset="0"/>
                <a:ea typeface="楷体_GB2312" pitchFamily="49" charset="-122"/>
              </a:rPr>
              <a:t>时，增强型</a:t>
            </a:r>
            <a:r>
              <a:rPr lang="en-US" altLang="zh-CN" sz="2400" b="1">
                <a:solidFill>
                  <a:srgbClr val="000000"/>
                </a:solidFill>
                <a:latin typeface="Times New Roman" panose="02020603050405020304" pitchFamily="18" charset="0"/>
                <a:ea typeface="楷体_GB2312" pitchFamily="49" charset="-122"/>
              </a:rPr>
              <a:t>MOSFET</a:t>
            </a:r>
            <a:r>
              <a:rPr lang="zh-CN" altLang="en-US" sz="2400" b="1">
                <a:solidFill>
                  <a:srgbClr val="000000"/>
                </a:solidFill>
                <a:latin typeface="Times New Roman" panose="02020603050405020304" pitchFamily="18" charset="0"/>
                <a:ea typeface="楷体_GB2312" pitchFamily="49" charset="-122"/>
              </a:rPr>
              <a:t>的</a:t>
            </a:r>
            <a:r>
              <a:rPr lang="en-US" altLang="zh-CN" sz="2400" b="1">
                <a:solidFill>
                  <a:srgbClr val="000000"/>
                </a:solidFill>
                <a:latin typeface="Times New Roman" panose="02020603050405020304" pitchFamily="18" charset="0"/>
                <a:ea typeface="楷体_GB2312" pitchFamily="49" charset="-122"/>
              </a:rPr>
              <a:t>d</a:t>
            </a:r>
            <a:r>
              <a:rPr lang="zh-CN" altLang="en-US" sz="2400" b="1">
                <a:solidFill>
                  <a:srgbClr val="000000"/>
                </a:solidFill>
                <a:latin typeface="Times New Roman" panose="02020603050405020304" pitchFamily="18" charset="0"/>
                <a:ea typeface="楷体_GB2312" pitchFamily="49" charset="-122"/>
              </a:rPr>
              <a:t>、</a:t>
            </a:r>
            <a:r>
              <a:rPr lang="en-US" altLang="zh-CN" sz="2400" b="1">
                <a:solidFill>
                  <a:srgbClr val="000000"/>
                </a:solidFill>
                <a:latin typeface="Times New Roman" panose="02020603050405020304" pitchFamily="18" charset="0"/>
                <a:ea typeface="楷体_GB2312" pitchFamily="49" charset="-122"/>
              </a:rPr>
              <a:t>s</a:t>
            </a:r>
            <a:r>
              <a:rPr lang="zh-CN" altLang="en-US" sz="2400" b="1">
                <a:solidFill>
                  <a:srgbClr val="000000"/>
                </a:solidFill>
                <a:latin typeface="Times New Roman" panose="02020603050405020304" pitchFamily="18" charset="0"/>
                <a:ea typeface="楷体_GB2312" pitchFamily="49" charset="-122"/>
              </a:rPr>
              <a:t>间才能导通。</a:t>
            </a:r>
            <a:endParaRPr lang="zh-CN" altLang="en-US" sz="24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trips(downRigh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trips(downRigh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trips(downRight)">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trips(downRight)">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5"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linds(vertical)">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2" grpId="0" autoUpdateAnimBg="0"/>
      <p:bldP spid="13" grpId="0" autoUpdateAnimBg="0"/>
      <p:bldP spid="14" grpId="0" autoUpdateAnimBg="0"/>
      <p:bldP spid="15" grpId="0" autoUpdateAnimBg="0"/>
      <p:bldP spid="16"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16"/>
          <p:cNvGraphicFramePr>
            <a:graphicFrameLocks noChangeAspect="1"/>
          </p:cNvGraphicFramePr>
          <p:nvPr/>
        </p:nvGraphicFramePr>
        <p:xfrm>
          <a:off x="4175125" y="1196975"/>
          <a:ext cx="4681538" cy="3694113"/>
        </p:xfrm>
        <a:graphic>
          <a:graphicData uri="http://schemas.openxmlformats.org/presentationml/2006/ole">
            <mc:AlternateContent xmlns:mc="http://schemas.openxmlformats.org/markup-compatibility/2006">
              <mc:Choice xmlns:v="urn:schemas-microsoft-com:vml" Requires="v">
                <p:oleObj spid="_x0000_s9218" name="图片" r:id="rId1" imgW="2753995" imgH="2177415" progId="Word.Picture.8">
                  <p:embed/>
                </p:oleObj>
              </mc:Choice>
              <mc:Fallback>
                <p:oleObj name="图片" r:id="rId1" imgW="2753995" imgH="2177415" progId="Word.Picture.8">
                  <p:embed/>
                  <p:pic>
                    <p:nvPicPr>
                      <p:cNvPr id="0" name="Object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5125" y="1196975"/>
                        <a:ext cx="4681538"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531" name="Rectangle 9">
            <a:hlinkClick r:id="rId3" action="ppaction://hlinksldjump"/>
          </p:cNvPr>
          <p:cNvSpPr>
            <a:spLocks noChangeArrowheads="1"/>
          </p:cNvSpPr>
          <p:nvPr/>
        </p:nvSpPr>
        <p:spPr bwMode="auto">
          <a:xfrm>
            <a:off x="744538" y="115888"/>
            <a:ext cx="64198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3. </a:t>
            </a:r>
            <a:r>
              <a:rPr lang="en-US" altLang="zh-CN" sz="2800" b="1" i="1">
                <a:solidFill>
                  <a:srgbClr val="800000"/>
                </a:solidFill>
                <a:latin typeface="楷体_GB2312" pitchFamily="49" charset="-122"/>
                <a:ea typeface="楷体_GB2312" pitchFamily="49" charset="-122"/>
              </a:rPr>
              <a:t>I-V</a:t>
            </a:r>
            <a:r>
              <a:rPr lang="en-US" altLang="zh-CN" sz="2800" b="1">
                <a:solidFill>
                  <a:srgbClr val="800000"/>
                </a:solidFill>
                <a:latin typeface="楷体_GB2312" pitchFamily="49" charset="-122"/>
                <a:ea typeface="楷体_GB2312" pitchFamily="49" charset="-122"/>
              </a:rPr>
              <a:t> </a:t>
            </a:r>
            <a:r>
              <a:rPr lang="zh-CN" altLang="en-US" sz="2800" b="1">
                <a:solidFill>
                  <a:srgbClr val="800000"/>
                </a:solidFill>
                <a:latin typeface="楷体_GB2312" pitchFamily="49" charset="-122"/>
                <a:ea typeface="楷体_GB2312" pitchFamily="49" charset="-122"/>
              </a:rPr>
              <a:t>特性曲线及大信号特性方程</a:t>
            </a:r>
            <a:endParaRPr lang="zh-CN" altLang="en-US" sz="2800" b="1">
              <a:solidFill>
                <a:srgbClr val="800000"/>
              </a:solidFill>
              <a:latin typeface="楷体_GB2312" pitchFamily="49" charset="-122"/>
              <a:ea typeface="楷体_GB2312" pitchFamily="49" charset="-122"/>
            </a:endParaRPr>
          </a:p>
        </p:txBody>
      </p:sp>
      <p:sp>
        <p:nvSpPr>
          <p:cNvPr id="22532" name="Rectangle 5"/>
          <p:cNvSpPr>
            <a:spLocks noChangeArrowheads="1"/>
          </p:cNvSpPr>
          <p:nvPr/>
        </p:nvSpPr>
        <p:spPr bwMode="auto">
          <a:xfrm>
            <a:off x="358775" y="765175"/>
            <a:ext cx="502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400" b="1">
                <a:solidFill>
                  <a:srgbClr val="FF0000"/>
                </a:solidFill>
                <a:latin typeface="Arial Narrow" panose="020B0606020202030204" pitchFamily="34" charset="0"/>
                <a:ea typeface="黑体" panose="02010609060101010101" pitchFamily="49" charset="-122"/>
              </a:rPr>
              <a:t>（</a:t>
            </a:r>
            <a:r>
              <a:rPr lang="en-US" altLang="zh-CN" sz="2400" b="1">
                <a:solidFill>
                  <a:srgbClr val="FF0000"/>
                </a:solidFill>
                <a:latin typeface="Arial Narrow" panose="020B0606020202030204" pitchFamily="34" charset="0"/>
                <a:ea typeface="黑体" panose="02010609060101010101" pitchFamily="49" charset="-122"/>
              </a:rPr>
              <a:t>1</a:t>
            </a:r>
            <a:r>
              <a:rPr lang="zh-CN" altLang="en-US" sz="2400" b="1">
                <a:solidFill>
                  <a:srgbClr val="FF0000"/>
                </a:solidFill>
                <a:latin typeface="Arial Narrow" panose="020B0606020202030204" pitchFamily="34" charset="0"/>
                <a:ea typeface="黑体" panose="02010609060101010101" pitchFamily="49" charset="-122"/>
              </a:rPr>
              <a:t>）输出特性及大信号特性方程</a:t>
            </a:r>
            <a:endParaRPr lang="zh-CN" altLang="en-US" sz="2400" b="1">
              <a:solidFill>
                <a:srgbClr val="FF0000"/>
              </a:solidFill>
              <a:latin typeface="Arial Narrow" panose="020B0606020202030204" pitchFamily="34" charset="0"/>
              <a:ea typeface="黑体" panose="02010609060101010101" pitchFamily="49" charset="-122"/>
            </a:endParaRPr>
          </a:p>
        </p:txBody>
      </p:sp>
      <p:graphicFrame>
        <p:nvGraphicFramePr>
          <p:cNvPr id="11" name="Object 6"/>
          <p:cNvGraphicFramePr>
            <a:graphicFrameLocks noChangeAspect="1"/>
          </p:cNvGraphicFramePr>
          <p:nvPr/>
        </p:nvGraphicFramePr>
        <p:xfrm>
          <a:off x="671513" y="1341438"/>
          <a:ext cx="2757487" cy="641350"/>
        </p:xfrm>
        <a:graphic>
          <a:graphicData uri="http://schemas.openxmlformats.org/presentationml/2006/ole">
            <mc:AlternateContent xmlns:mc="http://schemas.openxmlformats.org/markup-compatibility/2006">
              <mc:Choice xmlns:v="urn:schemas-microsoft-com:vml" Requires="v">
                <p:oleObj spid="_x0000_s9219" name="Equation" r:id="rId4" imgW="1193800" imgH="279400" progId="Equation.3">
                  <p:embed/>
                </p:oleObj>
              </mc:Choice>
              <mc:Fallback>
                <p:oleObj name="Equation" r:id="rId4" imgW="1193800" imgH="27940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1513" y="1341438"/>
                        <a:ext cx="2757487"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 name="Rectangle 8"/>
          <p:cNvSpPr>
            <a:spLocks noChangeArrowheads="1"/>
          </p:cNvSpPr>
          <p:nvPr/>
        </p:nvSpPr>
        <p:spPr bwMode="auto">
          <a:xfrm>
            <a:off x="503238" y="2124075"/>
            <a:ext cx="3594100" cy="199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30000"/>
              </a:lnSpc>
            </a:pPr>
            <a:r>
              <a:rPr kumimoji="1" lang="en-US" altLang="zh-CN" sz="2400" b="1">
                <a:solidFill>
                  <a:srgbClr val="000000"/>
                </a:solidFill>
                <a:latin typeface="Times New Roman" panose="02020603050405020304" pitchFamily="18" charset="0"/>
                <a:ea typeface="楷体_GB2312" pitchFamily="49" charset="-122"/>
              </a:rPr>
              <a:t>① </a:t>
            </a:r>
            <a:r>
              <a:rPr kumimoji="1" lang="zh-CN" altLang="en-US" sz="2400" b="1">
                <a:solidFill>
                  <a:srgbClr val="000000"/>
                </a:solidFill>
                <a:latin typeface="Times New Roman" panose="02020603050405020304" pitchFamily="18" charset="0"/>
                <a:ea typeface="楷体_GB2312" pitchFamily="49" charset="-122"/>
              </a:rPr>
              <a:t>截止区</a:t>
            </a:r>
            <a:endParaRPr kumimoji="1" lang="zh-CN" altLang="en-US" sz="2400" b="1">
              <a:solidFill>
                <a:srgbClr val="000000"/>
              </a:solidFill>
              <a:latin typeface="Times New Roman" panose="02020603050405020304" pitchFamily="18" charset="0"/>
              <a:ea typeface="楷体_GB2312" pitchFamily="49" charset="-122"/>
            </a:endParaRPr>
          </a:p>
          <a:p>
            <a:pPr algn="just" eaLnBrk="0" hangingPunct="0">
              <a:lnSpc>
                <a:spcPct val="130000"/>
              </a:lnSpc>
            </a:pPr>
            <a:r>
              <a:rPr kumimoji="1" lang="zh-CN" altLang="en-US" sz="2400" b="1">
                <a:solidFill>
                  <a:srgbClr val="000000"/>
                </a:solidFill>
                <a:latin typeface="Times New Roman" panose="02020603050405020304" pitchFamily="18" charset="0"/>
                <a:ea typeface="楷体_GB2312" pitchFamily="49" charset="-122"/>
              </a:rPr>
              <a:t>当</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30000">
                <a:solidFill>
                  <a:srgbClr val="000000"/>
                </a:solidFill>
                <a:latin typeface="Times New Roman" panose="02020603050405020304" pitchFamily="18" charset="0"/>
                <a:ea typeface="楷体_GB2312" pitchFamily="49" charset="-122"/>
              </a:rPr>
              <a:t>GS</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30000">
                <a:solidFill>
                  <a:srgbClr val="000000"/>
                </a:solidFill>
                <a:latin typeface="Times New Roman" panose="02020603050405020304" pitchFamily="18" charset="0"/>
                <a:ea typeface="楷体_GB2312" pitchFamily="49" charset="-122"/>
              </a:rPr>
              <a:t>TN</a:t>
            </a:r>
            <a:r>
              <a:rPr kumimoji="1" lang="zh-CN" altLang="en-US" sz="2400" b="1">
                <a:solidFill>
                  <a:srgbClr val="000000"/>
                </a:solidFill>
                <a:latin typeface="Times New Roman" panose="02020603050405020304" pitchFamily="18" charset="0"/>
                <a:ea typeface="楷体_GB2312" pitchFamily="49" charset="-122"/>
              </a:rPr>
              <a:t>时，导电沟道尚未形成，</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30000">
                <a:solidFill>
                  <a:srgbClr val="000000"/>
                </a:solidFill>
                <a:latin typeface="Times New Roman" panose="02020603050405020304" pitchFamily="18" charset="0"/>
                <a:ea typeface="楷体_GB2312" pitchFamily="49" charset="-122"/>
              </a:rPr>
              <a:t>D</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0</a:t>
            </a:r>
            <a:r>
              <a:rPr kumimoji="1" lang="zh-CN" altLang="en-US" sz="2400" b="1">
                <a:solidFill>
                  <a:srgbClr val="000000"/>
                </a:solidFill>
                <a:latin typeface="Times New Roman" panose="02020603050405020304" pitchFamily="18" charset="0"/>
                <a:ea typeface="楷体_GB2312" pitchFamily="49" charset="-122"/>
              </a:rPr>
              <a:t>，为截止工作状态。</a:t>
            </a:r>
            <a:endParaRPr kumimoji="1" lang="zh-CN" altLang="en-US" sz="24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trips(downRight)">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ChangeArrowheads="1"/>
          </p:cNvSpPr>
          <p:nvPr/>
        </p:nvSpPr>
        <p:spPr bwMode="auto">
          <a:xfrm>
            <a:off x="330200" y="1916113"/>
            <a:ext cx="3810000"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30000"/>
              </a:lnSpc>
            </a:pPr>
            <a:r>
              <a:rPr kumimoji="1" lang="en-US" altLang="zh-CN" sz="2400" b="1">
                <a:solidFill>
                  <a:srgbClr val="000000"/>
                </a:solidFill>
                <a:latin typeface="Times New Roman" panose="02020603050405020304" pitchFamily="18" charset="0"/>
                <a:ea typeface="楷体_GB2312" pitchFamily="49" charset="-122"/>
              </a:rPr>
              <a:t>② </a:t>
            </a:r>
            <a:r>
              <a:rPr kumimoji="1" lang="zh-CN" altLang="en-US" sz="2400" b="1">
                <a:solidFill>
                  <a:srgbClr val="000000"/>
                </a:solidFill>
                <a:latin typeface="Times New Roman" panose="02020603050405020304" pitchFamily="18" charset="0"/>
                <a:ea typeface="楷体_GB2312" pitchFamily="49" charset="-122"/>
              </a:rPr>
              <a:t>可变电阻区</a:t>
            </a:r>
            <a:endParaRPr kumimoji="1" lang="zh-CN" altLang="en-US" sz="2400" b="1">
              <a:solidFill>
                <a:srgbClr val="000000"/>
              </a:solidFill>
              <a:latin typeface="Times New Roman" panose="02020603050405020304" pitchFamily="18" charset="0"/>
              <a:ea typeface="楷体_GB2312" pitchFamily="49" charset="-122"/>
            </a:endParaRPr>
          </a:p>
          <a:p>
            <a:pPr algn="just" eaLnBrk="0" hangingPunct="0">
              <a:lnSpc>
                <a:spcPct val="130000"/>
              </a:lnSpc>
            </a:pPr>
            <a:r>
              <a:rPr kumimoji="1" lang="zh-CN" altLang="en-US" sz="2400" b="1" i="1">
                <a:solidFill>
                  <a:srgbClr val="000000"/>
                </a:solidFill>
                <a:latin typeface="Book Antiqua" panose="02040602050305030304" pitchFamily="18" charset="0"/>
                <a:ea typeface="华康简宋"/>
                <a:cs typeface="华康简宋"/>
              </a:rPr>
              <a:t>      </a:t>
            </a:r>
            <a:r>
              <a:rPr kumimoji="1" lang="en-US" altLang="zh-CN" sz="2400" b="1" i="1">
                <a:solidFill>
                  <a:srgbClr val="000000"/>
                </a:solidFill>
                <a:latin typeface="Book Antiqua" panose="0204060205030503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DS </a:t>
            </a:r>
            <a:r>
              <a:rPr kumimoji="1" lang="en-US" altLang="zh-CN" sz="2400" b="1">
                <a:solidFill>
                  <a:srgbClr val="000000"/>
                </a:solidFill>
                <a:latin typeface="Times New Roman" panose="02020603050405020304" pitchFamily="18" charset="0"/>
                <a:ea typeface="华康简宋"/>
                <a:cs typeface="华康简宋"/>
              </a:rPr>
              <a:t>&lt;</a:t>
            </a:r>
            <a:r>
              <a:rPr kumimoji="1" lang="zh-CN" altLang="en-US" sz="2400" b="1">
                <a:solidFill>
                  <a:srgbClr val="000000"/>
                </a:solidFill>
                <a:latin typeface="Times New Roman" panose="02020603050405020304" pitchFamily="18" charset="0"/>
                <a:ea typeface="华康简宋"/>
                <a:cs typeface="华康简宋"/>
              </a:rPr>
              <a:t>（</a:t>
            </a:r>
            <a:r>
              <a:rPr kumimoji="1" lang="en-US" altLang="zh-CN" sz="2400" b="1" i="1">
                <a:solidFill>
                  <a:srgbClr val="000000"/>
                </a:solidFill>
                <a:latin typeface="Book Antiqua" panose="0204060205030503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GS</a:t>
            </a:r>
            <a:r>
              <a:rPr kumimoji="1" lang="zh-CN" altLang="en-US" sz="2400" b="1">
                <a:solidFill>
                  <a:srgbClr val="000000"/>
                </a:solidFill>
                <a:latin typeface="Times New Roman" panose="02020603050405020304" pitchFamily="18" charset="0"/>
                <a:ea typeface="华康简宋"/>
                <a:cs typeface="华康简宋"/>
              </a:rPr>
              <a:t>－</a:t>
            </a:r>
            <a:r>
              <a:rPr kumimoji="1" lang="en-US" altLang="zh-CN" sz="2400" b="1" i="1">
                <a:solidFill>
                  <a:srgbClr val="000000"/>
                </a:solidFill>
                <a:latin typeface="Times New Roman" panose="0202060305040502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TN</a:t>
            </a:r>
            <a:r>
              <a:rPr kumimoji="1" lang="zh-CN" altLang="en-US" sz="2400" b="1">
                <a:solidFill>
                  <a:srgbClr val="000000"/>
                </a:solidFill>
                <a:latin typeface="Times New Roman" panose="02020603050405020304" pitchFamily="18" charset="0"/>
                <a:ea typeface="华康简宋"/>
                <a:cs typeface="华康简宋"/>
              </a:rPr>
              <a:t>）</a:t>
            </a:r>
            <a:endParaRPr kumimoji="1" lang="zh-CN" altLang="en-US" sz="2400" b="1">
              <a:solidFill>
                <a:srgbClr val="000000"/>
              </a:solidFill>
              <a:latin typeface="Times New Roman" panose="02020603050405020304" pitchFamily="18" charset="0"/>
              <a:ea typeface="楷体_GB2312" pitchFamily="49" charset="-122"/>
            </a:endParaRPr>
          </a:p>
        </p:txBody>
      </p:sp>
      <p:graphicFrame>
        <p:nvGraphicFramePr>
          <p:cNvPr id="14" name="Object 8"/>
          <p:cNvGraphicFramePr>
            <a:graphicFrameLocks noChangeAspect="1"/>
          </p:cNvGraphicFramePr>
          <p:nvPr/>
        </p:nvGraphicFramePr>
        <p:xfrm>
          <a:off x="282575" y="3068638"/>
          <a:ext cx="3927475" cy="481012"/>
        </p:xfrm>
        <a:graphic>
          <a:graphicData uri="http://schemas.openxmlformats.org/presentationml/2006/ole">
            <mc:AlternateContent xmlns:mc="http://schemas.openxmlformats.org/markup-compatibility/2006">
              <mc:Choice xmlns:v="urn:schemas-microsoft-com:vml" Requires="v">
                <p:oleObj spid="_x0000_s10242" name="公式" r:id="rId1" imgW="1993900" imgH="241300" progId="Equation.3">
                  <p:embed/>
                </p:oleObj>
              </mc:Choice>
              <mc:Fallback>
                <p:oleObj name="公式" r:id="rId1" imgW="1993900" imgH="241300" progId="Equation.3">
                  <p:embed/>
                  <p:pic>
                    <p:nvPicPr>
                      <p:cNvPr id="0" name="Object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575" y="3068638"/>
                        <a:ext cx="392747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Text Box 9"/>
          <p:cNvSpPr txBox="1">
            <a:spLocks noChangeArrowheads="1"/>
          </p:cNvSpPr>
          <p:nvPr/>
        </p:nvSpPr>
        <p:spPr bwMode="auto">
          <a:xfrm>
            <a:off x="330200" y="3733800"/>
            <a:ext cx="3657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rPr>
              <a:t>由于</a:t>
            </a:r>
            <a:r>
              <a:rPr kumimoji="1" lang="en-US" altLang="zh-CN" sz="2400" b="1" i="1">
                <a:solidFill>
                  <a:srgbClr val="000000"/>
                </a:solidFill>
                <a:latin typeface="Book Antiqua" panose="0204060205030503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DS</a:t>
            </a:r>
            <a:r>
              <a:rPr kumimoji="1" lang="zh-CN" altLang="en-US" sz="2400" b="1">
                <a:solidFill>
                  <a:srgbClr val="000000"/>
                </a:solidFill>
                <a:latin typeface="Times New Roman" panose="02020603050405020304" pitchFamily="18" charset="0"/>
                <a:ea typeface="楷体_GB2312" pitchFamily="49" charset="-122"/>
              </a:rPr>
              <a:t>较小，可近似为</a:t>
            </a:r>
            <a:endParaRPr kumimoji="1" lang="zh-CN" altLang="en-US" sz="2400" b="1">
              <a:solidFill>
                <a:srgbClr val="000000"/>
              </a:solidFill>
              <a:latin typeface="Times New Roman" panose="02020603050405020304" pitchFamily="18" charset="0"/>
              <a:ea typeface="楷体_GB2312" pitchFamily="49" charset="-122"/>
            </a:endParaRPr>
          </a:p>
        </p:txBody>
      </p:sp>
      <p:graphicFrame>
        <p:nvGraphicFramePr>
          <p:cNvPr id="16" name="Object 10"/>
          <p:cNvGraphicFramePr>
            <a:graphicFrameLocks noChangeAspect="1"/>
          </p:cNvGraphicFramePr>
          <p:nvPr/>
        </p:nvGraphicFramePr>
        <p:xfrm>
          <a:off x="446088" y="4370388"/>
          <a:ext cx="2976562" cy="455612"/>
        </p:xfrm>
        <a:graphic>
          <a:graphicData uri="http://schemas.openxmlformats.org/presentationml/2006/ole">
            <mc:AlternateContent xmlns:mc="http://schemas.openxmlformats.org/markup-compatibility/2006">
              <mc:Choice xmlns:v="urn:schemas-microsoft-com:vml" Requires="v">
                <p:oleObj spid="_x0000_s10243" name="公式" r:id="rId3" imgW="1511300" imgH="228600" progId="Equation.3">
                  <p:embed/>
                </p:oleObj>
              </mc:Choice>
              <mc:Fallback>
                <p:oleObj name="公式" r:id="rId3" imgW="1511300" imgH="228600" progId="Equation.3">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088" y="4370388"/>
                        <a:ext cx="297656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1"/>
          <p:cNvGraphicFramePr>
            <a:graphicFrameLocks noChangeAspect="1"/>
          </p:cNvGraphicFramePr>
          <p:nvPr/>
        </p:nvGraphicFramePr>
        <p:xfrm>
          <a:off x="488950" y="5003800"/>
          <a:ext cx="2203450" cy="939800"/>
        </p:xfrm>
        <a:graphic>
          <a:graphicData uri="http://schemas.openxmlformats.org/presentationml/2006/ole">
            <mc:AlternateContent xmlns:mc="http://schemas.openxmlformats.org/markup-compatibility/2006">
              <mc:Choice xmlns:v="urn:schemas-microsoft-com:vml" Requires="v">
                <p:oleObj spid="_x0000_s10244" name="Equation" r:id="rId5" imgW="1104900" imgH="469900" progId="Equation.3">
                  <p:embed/>
                </p:oleObj>
              </mc:Choice>
              <mc:Fallback>
                <p:oleObj name="Equation" r:id="rId5" imgW="1104900" imgH="469900" progId="Equation.3">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8950" y="5003800"/>
                        <a:ext cx="220345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2"/>
          <p:cNvGraphicFramePr>
            <a:graphicFrameLocks noChangeAspect="1"/>
          </p:cNvGraphicFramePr>
          <p:nvPr/>
        </p:nvGraphicFramePr>
        <p:xfrm>
          <a:off x="2519363" y="4987925"/>
          <a:ext cx="2319337" cy="889000"/>
        </p:xfrm>
        <a:graphic>
          <a:graphicData uri="http://schemas.openxmlformats.org/presentationml/2006/ole">
            <mc:AlternateContent xmlns:mc="http://schemas.openxmlformats.org/markup-compatibility/2006">
              <mc:Choice xmlns:v="urn:schemas-microsoft-com:vml" Requires="v">
                <p:oleObj spid="_x0000_s10245" name="公式" r:id="rId7" imgW="1155065" imgH="444500" progId="Equation.3">
                  <p:embed/>
                </p:oleObj>
              </mc:Choice>
              <mc:Fallback>
                <p:oleObj name="公式" r:id="rId7" imgW="1155065" imgH="444500" progId="Equation.3">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9363" y="4987925"/>
                        <a:ext cx="231933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Text Box 13"/>
          <p:cNvSpPr txBox="1">
            <a:spLocks noChangeArrowheads="1"/>
          </p:cNvSpPr>
          <p:nvPr/>
        </p:nvSpPr>
        <p:spPr bwMode="auto">
          <a:xfrm>
            <a:off x="5292725" y="4941888"/>
            <a:ext cx="2808288"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i="1">
                <a:solidFill>
                  <a:srgbClr val="000000"/>
                </a:solidFill>
                <a:latin typeface="Times New Roman" panose="02020603050405020304" pitchFamily="18" charset="0"/>
                <a:ea typeface="华康简宋"/>
                <a:cs typeface="华康简宋"/>
              </a:rPr>
              <a:t>r</a:t>
            </a:r>
            <a:r>
              <a:rPr kumimoji="1" lang="en-US" altLang="zh-CN" sz="2400" b="1" baseline="-30000">
                <a:solidFill>
                  <a:srgbClr val="000000"/>
                </a:solidFill>
                <a:latin typeface="Times New Roman" panose="02020603050405020304" pitchFamily="18" charset="0"/>
                <a:ea typeface="华康简宋"/>
                <a:cs typeface="华康简宋"/>
              </a:rPr>
              <a:t>dso</a:t>
            </a:r>
            <a:r>
              <a:rPr kumimoji="1" lang="zh-CN" altLang="en-US" sz="2400" b="1">
                <a:solidFill>
                  <a:srgbClr val="000000"/>
                </a:solidFill>
                <a:latin typeface="楷体_GB2312" pitchFamily="49" charset="-122"/>
                <a:ea typeface="楷体_GB2312" pitchFamily="49" charset="-122"/>
              </a:rPr>
              <a:t>是一个受</a:t>
            </a:r>
            <a:r>
              <a:rPr kumimoji="1" lang="en-US" altLang="zh-CN" sz="2400" b="1" i="1">
                <a:solidFill>
                  <a:srgbClr val="000000"/>
                </a:solidFill>
                <a:latin typeface="Book Antiqua" panose="0204060205030503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GS</a:t>
            </a:r>
            <a:r>
              <a:rPr kumimoji="1" lang="zh-CN" altLang="en-US" sz="2400" b="1">
                <a:solidFill>
                  <a:srgbClr val="000000"/>
                </a:solidFill>
                <a:latin typeface="楷体_GB2312" pitchFamily="49" charset="-122"/>
                <a:ea typeface="楷体_GB2312" pitchFamily="49" charset="-122"/>
              </a:rPr>
              <a:t>控制的可变电阻 </a:t>
            </a:r>
            <a:endParaRPr kumimoji="1" lang="zh-CN" altLang="en-US" sz="2400" b="1">
              <a:solidFill>
                <a:srgbClr val="000000"/>
              </a:solidFill>
              <a:latin typeface="楷体_GB2312" pitchFamily="49" charset="-122"/>
              <a:ea typeface="楷体_GB2312" pitchFamily="49" charset="-122"/>
            </a:endParaRPr>
          </a:p>
        </p:txBody>
      </p:sp>
      <p:graphicFrame>
        <p:nvGraphicFramePr>
          <p:cNvPr id="23561" name="Object 17"/>
          <p:cNvGraphicFramePr>
            <a:graphicFrameLocks noChangeAspect="1"/>
          </p:cNvGraphicFramePr>
          <p:nvPr/>
        </p:nvGraphicFramePr>
        <p:xfrm>
          <a:off x="671513" y="1304925"/>
          <a:ext cx="2757487" cy="641350"/>
        </p:xfrm>
        <a:graphic>
          <a:graphicData uri="http://schemas.openxmlformats.org/presentationml/2006/ole">
            <mc:AlternateContent xmlns:mc="http://schemas.openxmlformats.org/markup-compatibility/2006">
              <mc:Choice xmlns:v="urn:schemas-microsoft-com:vml" Requires="v">
                <p:oleObj spid="_x0000_s10246" name="Equation" r:id="rId9" imgW="1193800" imgH="279400" progId="Equation.3">
                  <p:embed/>
                </p:oleObj>
              </mc:Choice>
              <mc:Fallback>
                <p:oleObj name="Equation" r:id="rId9" imgW="1193800" imgH="279400" progId="Equation.3">
                  <p:embed/>
                  <p:pic>
                    <p:nvPicPr>
                      <p:cNvPr id="0" name="Object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1513" y="1304925"/>
                        <a:ext cx="2757487"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62" name="Rectangle 21"/>
          <p:cNvSpPr>
            <a:spLocks noChangeArrowheads="1"/>
          </p:cNvSpPr>
          <p:nvPr/>
        </p:nvSpPr>
        <p:spPr bwMode="auto">
          <a:xfrm>
            <a:off x="358775" y="765175"/>
            <a:ext cx="502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400" b="1">
                <a:solidFill>
                  <a:srgbClr val="FF0000"/>
                </a:solidFill>
                <a:latin typeface="Arial Narrow" panose="020B0606020202030204" pitchFamily="34" charset="0"/>
                <a:ea typeface="黑体" panose="02010609060101010101" pitchFamily="49" charset="-122"/>
              </a:rPr>
              <a:t>（</a:t>
            </a:r>
            <a:r>
              <a:rPr lang="en-US" altLang="zh-CN" sz="2400" b="1">
                <a:solidFill>
                  <a:srgbClr val="FF0000"/>
                </a:solidFill>
                <a:latin typeface="Arial Narrow" panose="020B0606020202030204" pitchFamily="34" charset="0"/>
                <a:ea typeface="黑体" panose="02010609060101010101" pitchFamily="49" charset="-122"/>
              </a:rPr>
              <a:t>1</a:t>
            </a:r>
            <a:r>
              <a:rPr lang="zh-CN" altLang="en-US" sz="2400" b="1">
                <a:solidFill>
                  <a:srgbClr val="FF0000"/>
                </a:solidFill>
                <a:latin typeface="Arial Narrow" panose="020B0606020202030204" pitchFamily="34" charset="0"/>
                <a:ea typeface="黑体" panose="02010609060101010101" pitchFamily="49" charset="-122"/>
              </a:rPr>
              <a:t>）输出特性及大信号特性方程</a:t>
            </a:r>
            <a:endParaRPr lang="zh-CN" altLang="en-US" sz="2400" b="1">
              <a:solidFill>
                <a:srgbClr val="FF0000"/>
              </a:solidFill>
              <a:latin typeface="Arial Narrow" panose="020B0606020202030204" pitchFamily="34" charset="0"/>
              <a:ea typeface="黑体" panose="02010609060101010101" pitchFamily="49" charset="-122"/>
            </a:endParaRPr>
          </a:p>
        </p:txBody>
      </p:sp>
      <p:graphicFrame>
        <p:nvGraphicFramePr>
          <p:cNvPr id="23563" name="Object 24"/>
          <p:cNvGraphicFramePr>
            <a:graphicFrameLocks noChangeAspect="1"/>
          </p:cNvGraphicFramePr>
          <p:nvPr/>
        </p:nvGraphicFramePr>
        <p:xfrm>
          <a:off x="4175125" y="1196975"/>
          <a:ext cx="4681538" cy="3694113"/>
        </p:xfrm>
        <a:graphic>
          <a:graphicData uri="http://schemas.openxmlformats.org/presentationml/2006/ole">
            <mc:AlternateContent xmlns:mc="http://schemas.openxmlformats.org/markup-compatibility/2006">
              <mc:Choice xmlns:v="urn:schemas-microsoft-com:vml" Requires="v">
                <p:oleObj spid="_x0000_s10247" name="图片" r:id="rId11" imgW="2753995" imgH="2177415" progId="Word.Picture.8">
                  <p:embed/>
                </p:oleObj>
              </mc:Choice>
              <mc:Fallback>
                <p:oleObj name="图片" r:id="rId11" imgW="2753995" imgH="2177415" progId="Word.Picture.8">
                  <p:embed/>
                  <p:pic>
                    <p:nvPicPr>
                      <p:cNvPr id="0" name="Object 2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75125" y="1196975"/>
                        <a:ext cx="4681538"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564" name="Rectangle 9">
            <a:hlinkClick r:id="rId13" action="ppaction://hlinksldjump"/>
          </p:cNvPr>
          <p:cNvSpPr>
            <a:spLocks noChangeArrowheads="1"/>
          </p:cNvSpPr>
          <p:nvPr/>
        </p:nvSpPr>
        <p:spPr bwMode="auto">
          <a:xfrm>
            <a:off x="744538" y="115888"/>
            <a:ext cx="64198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3. </a:t>
            </a:r>
            <a:r>
              <a:rPr lang="en-US" altLang="zh-CN" sz="2800" b="1" i="1">
                <a:solidFill>
                  <a:srgbClr val="800000"/>
                </a:solidFill>
                <a:latin typeface="楷体_GB2312" pitchFamily="49" charset="-122"/>
                <a:ea typeface="楷体_GB2312" pitchFamily="49" charset="-122"/>
              </a:rPr>
              <a:t>I-V</a:t>
            </a:r>
            <a:r>
              <a:rPr lang="en-US" altLang="zh-CN" sz="2800" b="1">
                <a:solidFill>
                  <a:srgbClr val="800000"/>
                </a:solidFill>
                <a:latin typeface="楷体_GB2312" pitchFamily="49" charset="-122"/>
                <a:ea typeface="楷体_GB2312" pitchFamily="49" charset="-122"/>
              </a:rPr>
              <a:t> </a:t>
            </a:r>
            <a:r>
              <a:rPr lang="zh-CN" altLang="en-US" sz="2800" b="1">
                <a:solidFill>
                  <a:srgbClr val="800000"/>
                </a:solidFill>
                <a:latin typeface="楷体_GB2312" pitchFamily="49" charset="-122"/>
                <a:ea typeface="楷体_GB2312" pitchFamily="49" charset="-122"/>
              </a:rPr>
              <a:t>特性曲线及大信号特性方程</a:t>
            </a:r>
            <a:endParaRPr lang="zh-CN" altLang="en-US" sz="2800" b="1">
              <a:solidFill>
                <a:srgbClr val="8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trips(downRigh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trips(downRigh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strips(downRight)">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strips(downRight)">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strips(downRight)">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utoUpdateAnimBg="0"/>
      <p:bldP spid="19"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
          <p:cNvSpPr>
            <a:spLocks noChangeArrowheads="1"/>
          </p:cNvSpPr>
          <p:nvPr/>
        </p:nvSpPr>
        <p:spPr bwMode="auto">
          <a:xfrm>
            <a:off x="293688" y="1233488"/>
            <a:ext cx="3810000"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30000"/>
              </a:lnSpc>
            </a:pPr>
            <a:r>
              <a:rPr kumimoji="1" lang="en-US" altLang="zh-CN" sz="2400" b="1">
                <a:solidFill>
                  <a:srgbClr val="000000"/>
                </a:solidFill>
                <a:latin typeface="Times New Roman" panose="02020603050405020304" pitchFamily="18" charset="0"/>
                <a:ea typeface="楷体_GB2312" pitchFamily="49" charset="-122"/>
              </a:rPr>
              <a:t>② </a:t>
            </a:r>
            <a:r>
              <a:rPr kumimoji="1" lang="zh-CN" altLang="en-US" sz="2400" b="1">
                <a:solidFill>
                  <a:srgbClr val="000000"/>
                </a:solidFill>
                <a:latin typeface="Times New Roman" panose="02020603050405020304" pitchFamily="18" charset="0"/>
                <a:ea typeface="楷体_GB2312" pitchFamily="49" charset="-122"/>
              </a:rPr>
              <a:t>可变电阻区</a:t>
            </a:r>
            <a:r>
              <a:rPr kumimoji="1" lang="zh-CN" altLang="en-US" sz="2400" b="1" i="1">
                <a:solidFill>
                  <a:srgbClr val="000000"/>
                </a:solidFill>
                <a:latin typeface="Book Antiqua" panose="02040602050305030304" pitchFamily="18" charset="0"/>
                <a:ea typeface="华康简宋"/>
                <a:cs typeface="华康简宋"/>
              </a:rPr>
              <a:t>      </a:t>
            </a:r>
            <a:endParaRPr kumimoji="1" lang="zh-CN" altLang="en-US" sz="2400" b="1">
              <a:solidFill>
                <a:srgbClr val="000000"/>
              </a:solidFill>
              <a:latin typeface="Times New Roman" panose="02020603050405020304" pitchFamily="18" charset="0"/>
              <a:ea typeface="楷体_GB2312" pitchFamily="49" charset="-122"/>
            </a:endParaRPr>
          </a:p>
        </p:txBody>
      </p:sp>
      <p:graphicFrame>
        <p:nvGraphicFramePr>
          <p:cNvPr id="24579" name="Object 7"/>
          <p:cNvGraphicFramePr>
            <a:graphicFrameLocks noChangeAspect="1"/>
          </p:cNvGraphicFramePr>
          <p:nvPr/>
        </p:nvGraphicFramePr>
        <p:xfrm>
          <a:off x="782638" y="1881188"/>
          <a:ext cx="2976562" cy="455612"/>
        </p:xfrm>
        <a:graphic>
          <a:graphicData uri="http://schemas.openxmlformats.org/presentationml/2006/ole">
            <mc:AlternateContent xmlns:mc="http://schemas.openxmlformats.org/markup-compatibility/2006">
              <mc:Choice xmlns:v="urn:schemas-microsoft-com:vml" Requires="v">
                <p:oleObj spid="_x0000_s11266" name="公式" r:id="rId1" imgW="1511300" imgH="228600" progId="Equation.3">
                  <p:embed/>
                </p:oleObj>
              </mc:Choice>
              <mc:Fallback>
                <p:oleObj name="公式" r:id="rId1" imgW="1511300" imgH="228600" progId="Equation.3">
                  <p:embed/>
                  <p:pic>
                    <p:nvPicPr>
                      <p:cNvPr id="0" name="Object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638" y="1881188"/>
                        <a:ext cx="297656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580" name="Object 8"/>
          <p:cNvGraphicFramePr>
            <a:graphicFrameLocks noChangeAspect="1"/>
          </p:cNvGraphicFramePr>
          <p:nvPr/>
        </p:nvGraphicFramePr>
        <p:xfrm>
          <a:off x="760413" y="2287588"/>
          <a:ext cx="2778125" cy="889000"/>
        </p:xfrm>
        <a:graphic>
          <a:graphicData uri="http://schemas.openxmlformats.org/presentationml/2006/ole">
            <mc:AlternateContent xmlns:mc="http://schemas.openxmlformats.org/markup-compatibility/2006">
              <mc:Choice xmlns:v="urn:schemas-microsoft-com:vml" Requires="v">
                <p:oleObj spid="_x0000_s11267" name="公式" r:id="rId3" imgW="1384300" imgH="444500" progId="Equation.3">
                  <p:embed/>
                </p:oleObj>
              </mc:Choice>
              <mc:Fallback>
                <p:oleObj name="公式" r:id="rId3" imgW="1384300" imgH="444500"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413" y="2287588"/>
                        <a:ext cx="277812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9"/>
          <p:cNvSpPr>
            <a:spLocks noChangeArrowheads="1"/>
          </p:cNvSpPr>
          <p:nvPr/>
        </p:nvSpPr>
        <p:spPr bwMode="auto">
          <a:xfrm>
            <a:off x="392113" y="4427538"/>
            <a:ext cx="3711575" cy="157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35000"/>
              </a:lnSpc>
            </a:pPr>
            <a:r>
              <a:rPr kumimoji="1" lang="en-US" altLang="zh-CN" sz="2400" b="1" i="1">
                <a:solidFill>
                  <a:srgbClr val="000000"/>
                </a:solidFill>
                <a:latin typeface="楷体_GB2312" pitchFamily="49" charset="-122"/>
                <a:ea typeface="楷体_GB2312" pitchFamily="49" charset="-122"/>
                <a:sym typeface="Symbol" panose="05050102010706020507" pitchFamily="18" charset="2"/>
              </a:rPr>
              <a:t></a:t>
            </a:r>
            <a:r>
              <a:rPr kumimoji="1" lang="en-US" altLang="zh-CN" sz="2400" b="1" baseline="-25000">
                <a:solidFill>
                  <a:srgbClr val="000000"/>
                </a:solidFill>
                <a:latin typeface="Times New Roman" panose="02020603050405020304" pitchFamily="18" charset="0"/>
                <a:ea typeface="楷体_GB2312" pitchFamily="49" charset="-122"/>
                <a:sym typeface="Symbol" panose="05050102010706020507" pitchFamily="18" charset="2"/>
              </a:rPr>
              <a:t>n </a:t>
            </a:r>
            <a:r>
              <a:rPr kumimoji="1" lang="zh-CN" altLang="en-US" sz="2400" b="1">
                <a:solidFill>
                  <a:srgbClr val="000000"/>
                </a:solidFill>
                <a:latin typeface="楷体_GB2312" pitchFamily="49" charset="-122"/>
                <a:ea typeface="楷体_GB2312" pitchFamily="49" charset="-122"/>
              </a:rPr>
              <a:t>：反型层中电子迁移率</a:t>
            </a:r>
            <a:endParaRPr kumimoji="1" lang="zh-CN" altLang="en-US" sz="2400" b="1">
              <a:solidFill>
                <a:srgbClr val="000000"/>
              </a:solidFill>
              <a:latin typeface="楷体_GB2312" pitchFamily="49" charset="-122"/>
              <a:ea typeface="楷体_GB2312" pitchFamily="49" charset="-122"/>
            </a:endParaRPr>
          </a:p>
          <a:p>
            <a:pPr algn="just">
              <a:lnSpc>
                <a:spcPct val="135000"/>
              </a:lnSpc>
            </a:pPr>
            <a:r>
              <a:rPr kumimoji="1" lang="en-US" altLang="zh-CN" sz="2400" b="1">
                <a:solidFill>
                  <a:srgbClr val="000000"/>
                </a:solidFill>
                <a:latin typeface="Times New Roman" panose="02020603050405020304" pitchFamily="18" charset="0"/>
                <a:ea typeface="楷体_GB2312" pitchFamily="49" charset="-122"/>
              </a:rPr>
              <a:t>C</a:t>
            </a:r>
            <a:r>
              <a:rPr kumimoji="1" lang="en-US" altLang="zh-CN" sz="2400" b="1" baseline="-30000">
                <a:solidFill>
                  <a:srgbClr val="000000"/>
                </a:solidFill>
                <a:latin typeface="Times New Roman" panose="02020603050405020304" pitchFamily="18" charset="0"/>
                <a:ea typeface="楷体_GB2312" pitchFamily="49" charset="-122"/>
              </a:rPr>
              <a:t>ox </a:t>
            </a:r>
            <a:r>
              <a:rPr kumimoji="1" lang="zh-CN" altLang="en-US" sz="2400" b="1">
                <a:solidFill>
                  <a:srgbClr val="000000"/>
                </a:solidFill>
                <a:latin typeface="楷体_GB2312" pitchFamily="49" charset="-122"/>
                <a:ea typeface="楷体_GB2312" pitchFamily="49" charset="-122"/>
              </a:rPr>
              <a:t>：栅极（与衬底间）氧化层单位面积电容</a:t>
            </a:r>
            <a:endParaRPr kumimoji="1" lang="zh-CN" altLang="en-US" sz="2400" b="1">
              <a:solidFill>
                <a:srgbClr val="000000"/>
              </a:solidFill>
              <a:latin typeface="楷体_GB2312" pitchFamily="49" charset="-122"/>
              <a:ea typeface="楷体_GB2312" pitchFamily="49" charset="-122"/>
            </a:endParaRPr>
          </a:p>
        </p:txBody>
      </p:sp>
      <p:grpSp>
        <p:nvGrpSpPr>
          <p:cNvPr id="19" name="Group 10"/>
          <p:cNvGrpSpPr/>
          <p:nvPr/>
        </p:nvGrpSpPr>
        <p:grpSpPr bwMode="auto">
          <a:xfrm>
            <a:off x="4235450" y="4941888"/>
            <a:ext cx="4603750" cy="566737"/>
            <a:chOff x="2668" y="3312"/>
            <a:chExt cx="2900" cy="357"/>
          </a:xfrm>
        </p:grpSpPr>
        <p:sp>
          <p:nvSpPr>
            <p:cNvPr id="20" name="Rectangle 11"/>
            <p:cNvSpPr>
              <a:spLocks noChangeArrowheads="1"/>
            </p:cNvSpPr>
            <p:nvPr/>
          </p:nvSpPr>
          <p:spPr bwMode="auto">
            <a:xfrm>
              <a:off x="3600" y="3312"/>
              <a:ext cx="1968"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130000"/>
                </a:lnSpc>
                <a:defRPr/>
              </a:pPr>
              <a:r>
                <a:rPr kumimoji="1" lang="zh-CN" altLang="en-US" sz="2400" b="1" kern="0">
                  <a:solidFill>
                    <a:srgbClr val="000000"/>
                  </a:solidFill>
                  <a:latin typeface="楷体_GB2312" pitchFamily="49" charset="-122"/>
                  <a:ea typeface="楷体_GB2312" pitchFamily="49" charset="-122"/>
                </a:rPr>
                <a:t>本征电导因子</a:t>
              </a:r>
              <a:endParaRPr kumimoji="1" lang="zh-CN" altLang="en-US" sz="2400" b="1" kern="0">
                <a:solidFill>
                  <a:srgbClr val="000000"/>
                </a:solidFill>
                <a:latin typeface="楷体_GB2312" pitchFamily="49" charset="-122"/>
                <a:ea typeface="楷体_GB2312" pitchFamily="49" charset="-122"/>
              </a:endParaRPr>
            </a:p>
          </p:txBody>
        </p:sp>
        <p:graphicFrame>
          <p:nvGraphicFramePr>
            <p:cNvPr id="24590" name="Object 12"/>
            <p:cNvGraphicFramePr>
              <a:graphicFrameLocks noChangeAspect="1"/>
            </p:cNvGraphicFramePr>
            <p:nvPr/>
          </p:nvGraphicFramePr>
          <p:xfrm>
            <a:off x="2668" y="3360"/>
            <a:ext cx="884" cy="288"/>
          </p:xfrm>
          <a:graphic>
            <a:graphicData uri="http://schemas.openxmlformats.org/presentationml/2006/ole">
              <mc:AlternateContent xmlns:mc="http://schemas.openxmlformats.org/markup-compatibility/2006">
                <mc:Choice xmlns:v="urn:schemas-microsoft-com:vml" Requires="v">
                  <p:oleObj spid="_x0000_s11268" name="Equation" r:id="rId5" imgW="711200" imgH="228600" progId="Equation.3">
                    <p:embed/>
                  </p:oleObj>
                </mc:Choice>
                <mc:Fallback>
                  <p:oleObj name="Equation" r:id="rId5" imgW="711200" imgH="228600" progId="Equation.3">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8" y="3360"/>
                          <a:ext cx="8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22" name="Object 13"/>
          <p:cNvGraphicFramePr>
            <a:graphicFrameLocks noChangeAspect="1"/>
          </p:cNvGraphicFramePr>
          <p:nvPr/>
        </p:nvGraphicFramePr>
        <p:xfrm>
          <a:off x="542925" y="3581400"/>
          <a:ext cx="3484563" cy="863600"/>
        </p:xfrm>
        <a:graphic>
          <a:graphicData uri="http://schemas.openxmlformats.org/presentationml/2006/ole">
            <mc:AlternateContent xmlns:mc="http://schemas.openxmlformats.org/markup-compatibility/2006">
              <mc:Choice xmlns:v="urn:schemas-microsoft-com:vml" Requires="v">
                <p:oleObj spid="_x0000_s11269" name="Equation" r:id="rId7" imgW="1727200" imgH="431800" progId="Equation.3">
                  <p:embed/>
                </p:oleObj>
              </mc:Choice>
              <mc:Fallback>
                <p:oleObj name="Equation" r:id="rId7" imgW="1727200" imgH="431800" progId="Equation.3">
                  <p:embed/>
                  <p:pic>
                    <p:nvPicPr>
                      <p:cNvPr id="0"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2925" y="3581400"/>
                        <a:ext cx="3484563"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Text Box 14"/>
          <p:cNvSpPr txBox="1">
            <a:spLocks noChangeArrowheads="1"/>
          </p:cNvSpPr>
          <p:nvPr/>
        </p:nvSpPr>
        <p:spPr bwMode="auto">
          <a:xfrm>
            <a:off x="293688" y="3200400"/>
            <a:ext cx="121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400" b="1">
                <a:solidFill>
                  <a:srgbClr val="000000"/>
                </a:solidFill>
                <a:latin typeface="Times New Roman" panose="02020603050405020304" pitchFamily="18" charset="0"/>
                <a:ea typeface="楷体_GB2312" pitchFamily="49" charset="-122"/>
              </a:rPr>
              <a:t>其中</a:t>
            </a:r>
            <a:endParaRPr kumimoji="1" lang="zh-CN" altLang="en-US" sz="2400" b="1">
              <a:solidFill>
                <a:srgbClr val="000000"/>
              </a:solidFill>
              <a:latin typeface="Times New Roman" panose="02020603050405020304" pitchFamily="18" charset="0"/>
              <a:ea typeface="楷体_GB2312" pitchFamily="49" charset="-122"/>
            </a:endParaRPr>
          </a:p>
        </p:txBody>
      </p:sp>
      <p:sp>
        <p:nvSpPr>
          <p:cNvPr id="24" name="Rectangle 15"/>
          <p:cNvSpPr>
            <a:spLocks noChangeArrowheads="1"/>
          </p:cNvSpPr>
          <p:nvPr/>
        </p:nvSpPr>
        <p:spPr bwMode="auto">
          <a:xfrm>
            <a:off x="4191000" y="5475288"/>
            <a:ext cx="4800600"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30000"/>
              </a:lnSpc>
            </a:pPr>
            <a:r>
              <a:rPr kumimoji="1" lang="en-US" altLang="zh-CN" sz="2400" b="1" i="1">
                <a:solidFill>
                  <a:srgbClr val="000000"/>
                </a:solidFill>
                <a:latin typeface="Times New Roman" panose="02020603050405020304" pitchFamily="18" charset="0"/>
                <a:ea typeface="楷体_GB2312" pitchFamily="49" charset="-122"/>
              </a:rPr>
              <a:t>K</a:t>
            </a:r>
            <a:r>
              <a:rPr kumimoji="1" lang="en-US" altLang="zh-CN" sz="2400" b="1" baseline="-25000">
                <a:solidFill>
                  <a:srgbClr val="000000"/>
                </a:solidFill>
                <a:latin typeface="Times New Roman" panose="02020603050405020304" pitchFamily="18" charset="0"/>
                <a:ea typeface="楷体_GB2312" pitchFamily="49" charset="-122"/>
              </a:rPr>
              <a:t>n</a:t>
            </a:r>
            <a:r>
              <a:rPr kumimoji="1" lang="zh-CN" altLang="en-US" sz="2400" b="1">
                <a:solidFill>
                  <a:srgbClr val="000000"/>
                </a:solidFill>
                <a:latin typeface="楷体_GB2312" pitchFamily="49" charset="-122"/>
                <a:ea typeface="楷体_GB2312" pitchFamily="49" charset="-122"/>
              </a:rPr>
              <a:t>为电导常数，单位：</a:t>
            </a:r>
            <a:r>
              <a:rPr kumimoji="1" lang="en-US" altLang="zh-CN" sz="2400" b="1">
                <a:solidFill>
                  <a:srgbClr val="000000"/>
                </a:solidFill>
                <a:latin typeface="楷体_GB2312" pitchFamily="49" charset="-122"/>
                <a:ea typeface="楷体_GB2312" pitchFamily="49" charset="-122"/>
              </a:rPr>
              <a:t>mA/V</a:t>
            </a:r>
            <a:r>
              <a:rPr kumimoji="1" lang="en-US" altLang="zh-CN" sz="2400" b="1" baseline="30000">
                <a:solidFill>
                  <a:srgbClr val="000000"/>
                </a:solidFill>
                <a:latin typeface="楷体_GB2312" pitchFamily="49" charset="-122"/>
                <a:ea typeface="楷体_GB2312" pitchFamily="49" charset="-122"/>
              </a:rPr>
              <a:t>2</a:t>
            </a:r>
            <a:endParaRPr kumimoji="1" lang="en-US" altLang="zh-CN" sz="2400" b="1" baseline="30000">
              <a:solidFill>
                <a:srgbClr val="000000"/>
              </a:solidFill>
              <a:latin typeface="楷体_GB2312" pitchFamily="49" charset="-122"/>
              <a:ea typeface="楷体_GB2312" pitchFamily="49" charset="-122"/>
            </a:endParaRPr>
          </a:p>
        </p:txBody>
      </p:sp>
      <p:sp>
        <p:nvSpPr>
          <p:cNvPr id="24586" name="Rectangle 20"/>
          <p:cNvSpPr>
            <a:spLocks noChangeArrowheads="1"/>
          </p:cNvSpPr>
          <p:nvPr/>
        </p:nvSpPr>
        <p:spPr bwMode="auto">
          <a:xfrm>
            <a:off x="358775" y="765175"/>
            <a:ext cx="502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400" b="1">
                <a:solidFill>
                  <a:srgbClr val="FF0000"/>
                </a:solidFill>
                <a:latin typeface="Arial Narrow" panose="020B0606020202030204" pitchFamily="34" charset="0"/>
                <a:ea typeface="黑体" panose="02010609060101010101" pitchFamily="49" charset="-122"/>
              </a:rPr>
              <a:t>（</a:t>
            </a:r>
            <a:r>
              <a:rPr lang="en-US" altLang="zh-CN" sz="2400" b="1">
                <a:solidFill>
                  <a:srgbClr val="FF0000"/>
                </a:solidFill>
                <a:latin typeface="Arial Narrow" panose="020B0606020202030204" pitchFamily="34" charset="0"/>
                <a:ea typeface="黑体" panose="02010609060101010101" pitchFamily="49" charset="-122"/>
              </a:rPr>
              <a:t>1</a:t>
            </a:r>
            <a:r>
              <a:rPr lang="zh-CN" altLang="en-US" sz="2400" b="1">
                <a:solidFill>
                  <a:srgbClr val="FF0000"/>
                </a:solidFill>
                <a:latin typeface="Arial Narrow" panose="020B0606020202030204" pitchFamily="34" charset="0"/>
                <a:ea typeface="黑体" panose="02010609060101010101" pitchFamily="49" charset="-122"/>
              </a:rPr>
              <a:t>）输出特性及大信号特性方程</a:t>
            </a:r>
            <a:endParaRPr lang="zh-CN" altLang="en-US" sz="2400" b="1">
              <a:solidFill>
                <a:srgbClr val="FF0000"/>
              </a:solidFill>
              <a:latin typeface="Arial Narrow" panose="020B0606020202030204" pitchFamily="34" charset="0"/>
              <a:ea typeface="黑体" panose="02010609060101010101" pitchFamily="49" charset="-122"/>
            </a:endParaRPr>
          </a:p>
        </p:txBody>
      </p:sp>
      <p:graphicFrame>
        <p:nvGraphicFramePr>
          <p:cNvPr id="24587" name="Object 23"/>
          <p:cNvGraphicFramePr>
            <a:graphicFrameLocks noChangeAspect="1"/>
          </p:cNvGraphicFramePr>
          <p:nvPr/>
        </p:nvGraphicFramePr>
        <p:xfrm>
          <a:off x="4175125" y="1196975"/>
          <a:ext cx="4681538" cy="3694113"/>
        </p:xfrm>
        <a:graphic>
          <a:graphicData uri="http://schemas.openxmlformats.org/presentationml/2006/ole">
            <mc:AlternateContent xmlns:mc="http://schemas.openxmlformats.org/markup-compatibility/2006">
              <mc:Choice xmlns:v="urn:schemas-microsoft-com:vml" Requires="v">
                <p:oleObj spid="_x0000_s11270" name="图片" r:id="rId9" imgW="2753995" imgH="2177415" progId="Word.Picture.8">
                  <p:embed/>
                </p:oleObj>
              </mc:Choice>
              <mc:Fallback>
                <p:oleObj name="图片" r:id="rId9" imgW="2753995" imgH="2177415" progId="Word.Picture.8">
                  <p:embed/>
                  <p:pic>
                    <p:nvPicPr>
                      <p:cNvPr id="0" name="Object 2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75125" y="1196975"/>
                        <a:ext cx="4681538"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588" name="Rectangle 9">
            <a:hlinkClick r:id="rId11" action="ppaction://hlinksldjump"/>
          </p:cNvPr>
          <p:cNvSpPr>
            <a:spLocks noChangeArrowheads="1"/>
          </p:cNvSpPr>
          <p:nvPr/>
        </p:nvSpPr>
        <p:spPr bwMode="auto">
          <a:xfrm>
            <a:off x="744538" y="115888"/>
            <a:ext cx="64198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3. </a:t>
            </a:r>
            <a:r>
              <a:rPr lang="en-US" altLang="zh-CN" sz="2800" b="1" i="1">
                <a:solidFill>
                  <a:srgbClr val="800000"/>
                </a:solidFill>
                <a:latin typeface="楷体_GB2312" pitchFamily="49" charset="-122"/>
                <a:ea typeface="楷体_GB2312" pitchFamily="49" charset="-122"/>
              </a:rPr>
              <a:t>I-V</a:t>
            </a:r>
            <a:r>
              <a:rPr lang="en-US" altLang="zh-CN" sz="2800" b="1">
                <a:solidFill>
                  <a:srgbClr val="800000"/>
                </a:solidFill>
                <a:latin typeface="楷体_GB2312" pitchFamily="49" charset="-122"/>
                <a:ea typeface="楷体_GB2312" pitchFamily="49" charset="-122"/>
              </a:rPr>
              <a:t> </a:t>
            </a:r>
            <a:r>
              <a:rPr lang="zh-CN" altLang="en-US" sz="2800" b="1">
                <a:solidFill>
                  <a:srgbClr val="800000"/>
                </a:solidFill>
                <a:latin typeface="楷体_GB2312" pitchFamily="49" charset="-122"/>
                <a:ea typeface="楷体_GB2312" pitchFamily="49" charset="-122"/>
              </a:rPr>
              <a:t>特性曲线及大信号特性方程</a:t>
            </a:r>
            <a:endParaRPr lang="zh-CN" altLang="en-US" sz="2800" b="1">
              <a:solidFill>
                <a:srgbClr val="8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Righ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Righ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strips(downRight)">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strips(downRight)">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strips(downRight)">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utoUpdateAnimBg="0"/>
      <p:bldP spid="23" grpId="0" autoUpdateAnimBg="0"/>
      <p:bldP spid="24"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6"/>
          <p:cNvSpPr>
            <a:spLocks noChangeArrowheads="1"/>
          </p:cNvSpPr>
          <p:nvPr/>
        </p:nvSpPr>
        <p:spPr bwMode="auto">
          <a:xfrm>
            <a:off x="303213" y="1196975"/>
            <a:ext cx="4114800"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30000"/>
              </a:lnSpc>
            </a:pPr>
            <a:r>
              <a:rPr kumimoji="1" lang="en-US" altLang="zh-CN" sz="2400" b="1">
                <a:solidFill>
                  <a:srgbClr val="000000"/>
                </a:solidFill>
                <a:latin typeface="楷体_GB2312" pitchFamily="49" charset="-122"/>
                <a:ea typeface="楷体_GB2312" pitchFamily="49" charset="-122"/>
              </a:rPr>
              <a:t>③ </a:t>
            </a:r>
            <a:r>
              <a:rPr kumimoji="1" lang="zh-CN" altLang="en-US" sz="2400" b="1">
                <a:solidFill>
                  <a:srgbClr val="000000"/>
                </a:solidFill>
                <a:latin typeface="楷体_GB2312" pitchFamily="49" charset="-122"/>
                <a:ea typeface="楷体_GB2312" pitchFamily="49" charset="-122"/>
              </a:rPr>
              <a:t>饱和区</a:t>
            </a:r>
            <a:endParaRPr kumimoji="1" lang="zh-CN" altLang="en-US" sz="2400" b="1">
              <a:solidFill>
                <a:srgbClr val="000000"/>
              </a:solidFill>
              <a:latin typeface="楷体_GB2312" pitchFamily="49" charset="-122"/>
              <a:ea typeface="楷体_GB2312" pitchFamily="49" charset="-122"/>
            </a:endParaRPr>
          </a:p>
          <a:p>
            <a:pPr algn="just">
              <a:lnSpc>
                <a:spcPct val="130000"/>
              </a:lnSpc>
            </a:pPr>
            <a:r>
              <a:rPr kumimoji="1" lang="zh-CN" altLang="en-US" sz="2400" b="1">
                <a:solidFill>
                  <a:srgbClr val="000000"/>
                </a:solidFill>
                <a:latin typeface="楷体_GB2312" pitchFamily="49" charset="-122"/>
                <a:ea typeface="楷体_GB2312" pitchFamily="49" charset="-122"/>
              </a:rPr>
              <a:t>（恒流区又称放大区）</a:t>
            </a:r>
            <a:endParaRPr kumimoji="1" lang="zh-CN" altLang="en-US" sz="2400" b="1" i="1">
              <a:solidFill>
                <a:srgbClr val="000000"/>
              </a:solidFill>
              <a:latin typeface="楷体_GB2312" pitchFamily="49" charset="-122"/>
              <a:ea typeface="楷体_GB2312" pitchFamily="49" charset="-122"/>
            </a:endParaRPr>
          </a:p>
        </p:txBody>
      </p:sp>
      <p:sp>
        <p:nvSpPr>
          <p:cNvPr id="16" name="Text Box 7"/>
          <p:cNvSpPr txBox="1">
            <a:spLocks noChangeArrowheads="1"/>
          </p:cNvSpPr>
          <p:nvPr/>
        </p:nvSpPr>
        <p:spPr bwMode="auto">
          <a:xfrm>
            <a:off x="227013" y="2263775"/>
            <a:ext cx="419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spcBef>
                <a:spcPct val="50000"/>
              </a:spcBef>
            </a:pP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30000">
                <a:solidFill>
                  <a:srgbClr val="000000"/>
                </a:solidFill>
                <a:latin typeface="楷体_GB2312" pitchFamily="49" charset="-122"/>
                <a:ea typeface="楷体_GB2312" pitchFamily="49" charset="-122"/>
              </a:rPr>
              <a:t>GS </a:t>
            </a:r>
            <a:r>
              <a:rPr kumimoji="1" lang="en-US" altLang="zh-CN" sz="2400" b="1">
                <a:solidFill>
                  <a:srgbClr val="000000"/>
                </a:solidFill>
                <a:latin typeface="楷体_GB2312" pitchFamily="49" charset="-122"/>
                <a:ea typeface="楷体_GB2312" pitchFamily="49" charset="-122"/>
              </a:rPr>
              <a:t>&gt;</a:t>
            </a:r>
            <a:r>
              <a:rPr kumimoji="1" lang="en-US" altLang="zh-CN" sz="2400" b="1" i="1">
                <a:solidFill>
                  <a:srgbClr val="000000"/>
                </a:solidFill>
                <a:latin typeface="楷体_GB2312" pitchFamily="49" charset="-122"/>
                <a:ea typeface="楷体_GB2312" pitchFamily="49" charset="-122"/>
              </a:rPr>
              <a:t>V</a:t>
            </a:r>
            <a:r>
              <a:rPr kumimoji="1" lang="en-US" altLang="zh-CN" sz="2400" b="1" baseline="-25000">
                <a:solidFill>
                  <a:srgbClr val="000000"/>
                </a:solidFill>
                <a:latin typeface="楷体_GB2312" pitchFamily="49" charset="-122"/>
                <a:ea typeface="楷体_GB2312" pitchFamily="49" charset="-122"/>
              </a:rPr>
              <a:t>TN</a:t>
            </a:r>
            <a:r>
              <a:rPr kumimoji="1" lang="en-US" altLang="zh-CN" sz="2400" b="1" baseline="-30000">
                <a:solidFill>
                  <a:srgbClr val="000000"/>
                </a:solidFill>
                <a:latin typeface="楷体_GB2312" pitchFamily="49" charset="-122"/>
                <a:ea typeface="楷体_GB2312" pitchFamily="49" charset="-122"/>
              </a:rPr>
              <a:t> </a:t>
            </a:r>
            <a:r>
              <a:rPr kumimoji="1" lang="zh-CN" altLang="en-US" sz="2400" b="1">
                <a:solidFill>
                  <a:srgbClr val="000000"/>
                </a:solidFill>
                <a:latin typeface="楷体_GB2312" pitchFamily="49" charset="-122"/>
                <a:ea typeface="楷体_GB2312" pitchFamily="49" charset="-122"/>
              </a:rPr>
              <a:t>，且</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30000">
                <a:solidFill>
                  <a:srgbClr val="000000"/>
                </a:solidFill>
                <a:latin typeface="楷体_GB2312" pitchFamily="49" charset="-122"/>
                <a:ea typeface="楷体_GB2312" pitchFamily="49" charset="-122"/>
              </a:rPr>
              <a:t>DS</a:t>
            </a:r>
            <a:r>
              <a:rPr kumimoji="1" lang="en-US" altLang="zh-CN" sz="2400" b="1">
                <a:solidFill>
                  <a:srgbClr val="000000"/>
                </a:solidFill>
                <a:latin typeface="楷体_GB2312" pitchFamily="49" charset="-122"/>
                <a:ea typeface="楷体_GB2312" pitchFamily="49" charset="-122"/>
              </a:rPr>
              <a:t>≥</a:t>
            </a:r>
            <a:r>
              <a:rPr kumimoji="1" lang="zh-CN" altLang="en-US" sz="2400" b="1">
                <a:solidFill>
                  <a:srgbClr val="000000"/>
                </a:solidFill>
                <a:latin typeface="楷体_GB2312" pitchFamily="49" charset="-122"/>
                <a:ea typeface="楷体_GB2312" pitchFamily="49" charset="-122"/>
              </a:rPr>
              <a:t>（</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30000">
                <a:solidFill>
                  <a:srgbClr val="000000"/>
                </a:solidFill>
                <a:latin typeface="楷体_GB2312" pitchFamily="49" charset="-122"/>
                <a:ea typeface="楷体_GB2312" pitchFamily="49" charset="-122"/>
              </a:rPr>
              <a:t>GS</a:t>
            </a:r>
            <a:r>
              <a:rPr kumimoji="1" lang="zh-CN" altLang="en-US" sz="2400" b="1">
                <a:solidFill>
                  <a:srgbClr val="000000"/>
                </a:solidFill>
                <a:latin typeface="楷体_GB2312" pitchFamily="49" charset="-122"/>
                <a:ea typeface="楷体_GB2312" pitchFamily="49" charset="-122"/>
              </a:rPr>
              <a:t>－</a:t>
            </a:r>
            <a:r>
              <a:rPr kumimoji="1" lang="en-US" altLang="zh-CN" sz="2400" b="1" i="1">
                <a:solidFill>
                  <a:srgbClr val="000000"/>
                </a:solidFill>
                <a:latin typeface="楷体_GB2312" pitchFamily="49" charset="-122"/>
                <a:ea typeface="楷体_GB2312" pitchFamily="49" charset="-122"/>
              </a:rPr>
              <a:t>V</a:t>
            </a:r>
            <a:r>
              <a:rPr kumimoji="1" lang="en-US" altLang="zh-CN" sz="2400" b="1" baseline="-30000">
                <a:solidFill>
                  <a:srgbClr val="000000"/>
                </a:solidFill>
                <a:latin typeface="楷体_GB2312" pitchFamily="49" charset="-122"/>
                <a:ea typeface="楷体_GB2312" pitchFamily="49" charset="-122"/>
              </a:rPr>
              <a:t>TN</a:t>
            </a:r>
            <a:r>
              <a:rPr kumimoji="1" lang="zh-CN" altLang="en-US" sz="2400" b="1">
                <a:solidFill>
                  <a:srgbClr val="000000"/>
                </a:solidFill>
                <a:latin typeface="楷体_GB2312" pitchFamily="49" charset="-122"/>
                <a:ea typeface="楷体_GB2312" pitchFamily="49" charset="-122"/>
              </a:rPr>
              <a:t>）</a:t>
            </a:r>
            <a:endParaRPr kumimoji="1" lang="zh-CN" altLang="en-US" sz="2400" b="1">
              <a:solidFill>
                <a:srgbClr val="000000"/>
              </a:solidFill>
              <a:latin typeface="楷体_GB2312" pitchFamily="49" charset="-122"/>
              <a:ea typeface="楷体_GB2312" pitchFamily="49" charset="-122"/>
            </a:endParaRPr>
          </a:p>
        </p:txBody>
      </p:sp>
      <p:graphicFrame>
        <p:nvGraphicFramePr>
          <p:cNvPr id="17" name="Object 10"/>
          <p:cNvGraphicFramePr>
            <a:graphicFrameLocks noChangeAspect="1"/>
          </p:cNvGraphicFramePr>
          <p:nvPr/>
        </p:nvGraphicFramePr>
        <p:xfrm>
          <a:off x="963613" y="3241675"/>
          <a:ext cx="2513012" cy="482600"/>
        </p:xfrm>
        <a:graphic>
          <a:graphicData uri="http://schemas.openxmlformats.org/presentationml/2006/ole">
            <mc:AlternateContent xmlns:mc="http://schemas.openxmlformats.org/markup-compatibility/2006">
              <mc:Choice xmlns:v="urn:schemas-microsoft-com:vml" Requires="v">
                <p:oleObj spid="_x0000_s12290" name="公式" r:id="rId1" imgW="1257300" imgH="241300" progId="Equation.3">
                  <p:embed/>
                </p:oleObj>
              </mc:Choice>
              <mc:Fallback>
                <p:oleObj name="公式" r:id="rId1" imgW="1257300" imgH="241300" progId="Equation.3">
                  <p:embed/>
                  <p:pic>
                    <p:nvPicPr>
                      <p:cNvPr id="0" name="Object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3613" y="3241675"/>
                        <a:ext cx="251301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1"/>
          <p:cNvGraphicFramePr>
            <a:graphicFrameLocks noChangeAspect="1"/>
          </p:cNvGraphicFramePr>
          <p:nvPr/>
        </p:nvGraphicFramePr>
        <p:xfrm>
          <a:off x="1243013" y="3749675"/>
          <a:ext cx="2387600" cy="889000"/>
        </p:xfrm>
        <a:graphic>
          <a:graphicData uri="http://schemas.openxmlformats.org/presentationml/2006/ole">
            <mc:AlternateContent xmlns:mc="http://schemas.openxmlformats.org/markup-compatibility/2006">
              <mc:Choice xmlns:v="urn:schemas-microsoft-com:vml" Requires="v">
                <p:oleObj spid="_x0000_s12291" name="公式" r:id="rId3" imgW="1193800" imgH="444500" progId="Equation.3">
                  <p:embed/>
                </p:oleObj>
              </mc:Choice>
              <mc:Fallback>
                <p:oleObj name="公式" r:id="rId3" imgW="1193800" imgH="444500" progId="Equation.3">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3013" y="3749675"/>
                        <a:ext cx="23876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2"/>
          <p:cNvGraphicFramePr>
            <a:graphicFrameLocks noChangeAspect="1"/>
          </p:cNvGraphicFramePr>
          <p:nvPr/>
        </p:nvGraphicFramePr>
        <p:xfrm>
          <a:off x="1293813" y="4460875"/>
          <a:ext cx="2030412" cy="889000"/>
        </p:xfrm>
        <a:graphic>
          <a:graphicData uri="http://schemas.openxmlformats.org/presentationml/2006/ole">
            <mc:AlternateContent xmlns:mc="http://schemas.openxmlformats.org/markup-compatibility/2006">
              <mc:Choice xmlns:v="urn:schemas-microsoft-com:vml" Requires="v">
                <p:oleObj spid="_x0000_s12292" name="公式" r:id="rId5" imgW="1015365" imgH="444500" progId="Equation.3">
                  <p:embed/>
                </p:oleObj>
              </mc:Choice>
              <mc:Fallback>
                <p:oleObj name="公式" r:id="rId5" imgW="1015365" imgH="444500" progId="Equation.3">
                  <p:embed/>
                  <p:pic>
                    <p:nvPicPr>
                      <p:cNvPr id="0"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3813" y="4460875"/>
                        <a:ext cx="2030412"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0" name="Group 13"/>
          <p:cNvGrpSpPr/>
          <p:nvPr/>
        </p:nvGrpSpPr>
        <p:grpSpPr bwMode="auto">
          <a:xfrm>
            <a:off x="595313" y="5446713"/>
            <a:ext cx="4660900" cy="482600"/>
            <a:chOff x="280" y="3448"/>
            <a:chExt cx="2936" cy="304"/>
          </a:xfrm>
        </p:grpSpPr>
        <p:graphicFrame>
          <p:nvGraphicFramePr>
            <p:cNvPr id="25613" name="Object 14"/>
            <p:cNvGraphicFramePr>
              <a:graphicFrameLocks noChangeAspect="1"/>
            </p:cNvGraphicFramePr>
            <p:nvPr/>
          </p:nvGraphicFramePr>
          <p:xfrm>
            <a:off x="280" y="3448"/>
            <a:ext cx="1039" cy="304"/>
          </p:xfrm>
          <a:graphic>
            <a:graphicData uri="http://schemas.openxmlformats.org/presentationml/2006/ole">
              <mc:AlternateContent xmlns:mc="http://schemas.openxmlformats.org/markup-compatibility/2006">
                <mc:Choice xmlns:v="urn:schemas-microsoft-com:vml" Requires="v">
                  <p:oleObj spid="_x0000_s12293" name="公式" r:id="rId7" imgW="825500" imgH="241300" progId="Equation.3">
                    <p:embed/>
                  </p:oleObj>
                </mc:Choice>
                <mc:Fallback>
                  <p:oleObj name="公式" r:id="rId7" imgW="825500" imgH="241300" progId="Equation.3">
                    <p:embed/>
                    <p:pic>
                      <p:nvPicPr>
                        <p:cNvPr id="0"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0" y="3448"/>
                          <a:ext cx="1039"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Rectangle 15"/>
            <p:cNvSpPr>
              <a:spLocks noChangeArrowheads="1"/>
            </p:cNvSpPr>
            <p:nvPr/>
          </p:nvSpPr>
          <p:spPr bwMode="auto">
            <a:xfrm>
              <a:off x="1296" y="3456"/>
              <a:ext cx="192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kumimoji="1" lang="zh-CN" altLang="en-US" sz="2400" b="1" kern="0">
                  <a:solidFill>
                    <a:srgbClr val="000000"/>
                  </a:solidFill>
                  <a:latin typeface="楷体_GB2312" pitchFamily="49" charset="-122"/>
                  <a:ea typeface="楷体_GB2312" pitchFamily="49" charset="-122"/>
                </a:rPr>
                <a:t>是</a:t>
              </a:r>
              <a:r>
                <a:rPr kumimoji="1" lang="en-US" altLang="zh-CN" sz="2400" b="1" i="1" kern="0">
                  <a:solidFill>
                    <a:srgbClr val="000000"/>
                  </a:solidFill>
                  <a:latin typeface="Book Antiqua" panose="02040602050305030304" pitchFamily="18" charset="0"/>
                  <a:ea typeface="楷体_GB2312" pitchFamily="49" charset="-122"/>
                </a:rPr>
                <a:t>v</a:t>
              </a:r>
              <a:r>
                <a:rPr kumimoji="1" lang="en-US" altLang="zh-CN" sz="2400" b="1" kern="0" baseline="-30000">
                  <a:solidFill>
                    <a:srgbClr val="000000"/>
                  </a:solidFill>
                  <a:latin typeface="楷体_GB2312" pitchFamily="49" charset="-122"/>
                  <a:ea typeface="楷体_GB2312" pitchFamily="49" charset="-122"/>
                </a:rPr>
                <a:t>GS</a:t>
              </a:r>
              <a:r>
                <a:rPr kumimoji="1" lang="zh-CN" altLang="en-US" sz="2400" b="1" kern="0">
                  <a:solidFill>
                    <a:srgbClr val="000000"/>
                  </a:solidFill>
                  <a:latin typeface="楷体_GB2312" pitchFamily="49" charset="-122"/>
                  <a:ea typeface="楷体_GB2312" pitchFamily="49" charset="-122"/>
                </a:rPr>
                <a:t>＝</a:t>
              </a:r>
              <a:r>
                <a:rPr kumimoji="1" lang="en-US" altLang="zh-CN" sz="2400" b="1" kern="0">
                  <a:solidFill>
                    <a:srgbClr val="000000"/>
                  </a:solidFill>
                  <a:latin typeface="楷体_GB2312" pitchFamily="49" charset="-122"/>
                  <a:ea typeface="楷体_GB2312" pitchFamily="49" charset="-122"/>
                </a:rPr>
                <a:t>2</a:t>
              </a:r>
              <a:r>
                <a:rPr kumimoji="1" lang="en-US" altLang="zh-CN" sz="2400" b="1" i="1" kern="0">
                  <a:solidFill>
                    <a:srgbClr val="000000"/>
                  </a:solidFill>
                  <a:latin typeface="楷体_GB2312" pitchFamily="49" charset="-122"/>
                  <a:ea typeface="楷体_GB2312" pitchFamily="49" charset="-122"/>
                </a:rPr>
                <a:t>V</a:t>
              </a:r>
              <a:r>
                <a:rPr kumimoji="1" lang="en-US" altLang="zh-CN" sz="2400" b="1" kern="0" baseline="-25000">
                  <a:solidFill>
                    <a:srgbClr val="000000"/>
                  </a:solidFill>
                  <a:latin typeface="楷体_GB2312" pitchFamily="49" charset="-122"/>
                  <a:ea typeface="楷体_GB2312" pitchFamily="49" charset="-122"/>
                </a:rPr>
                <a:t>TN</a:t>
              </a:r>
              <a:r>
                <a:rPr kumimoji="1" lang="zh-CN" altLang="en-US" sz="2400" b="1" kern="0">
                  <a:solidFill>
                    <a:srgbClr val="000000"/>
                  </a:solidFill>
                  <a:latin typeface="楷体_GB2312" pitchFamily="49" charset="-122"/>
                  <a:ea typeface="楷体_GB2312" pitchFamily="49" charset="-122"/>
                </a:rPr>
                <a:t>时的</a:t>
              </a:r>
              <a:r>
                <a:rPr kumimoji="1" lang="en-US" altLang="zh-CN" sz="2400" b="1" i="1" kern="0">
                  <a:solidFill>
                    <a:srgbClr val="000000"/>
                  </a:solidFill>
                  <a:latin typeface="Times New Roman" panose="02020603050405020304" pitchFamily="18" charset="0"/>
                  <a:ea typeface="楷体_GB2312" pitchFamily="49" charset="-122"/>
                </a:rPr>
                <a:t>i</a:t>
              </a:r>
              <a:r>
                <a:rPr kumimoji="1" lang="en-US" altLang="zh-CN" sz="2400" b="1" kern="0" baseline="-30000">
                  <a:solidFill>
                    <a:srgbClr val="000000"/>
                  </a:solidFill>
                  <a:latin typeface="楷体_GB2312" pitchFamily="49" charset="-122"/>
                  <a:ea typeface="楷体_GB2312" pitchFamily="49" charset="-122"/>
                </a:rPr>
                <a:t>D </a:t>
              </a:r>
              <a:endParaRPr kumimoji="1" lang="en-US" altLang="zh-CN" sz="2400" b="1" kern="0" baseline="-30000">
                <a:solidFill>
                  <a:srgbClr val="000000"/>
                </a:solidFill>
                <a:latin typeface="楷体_GB2312" pitchFamily="49" charset="-122"/>
                <a:ea typeface="楷体_GB2312" pitchFamily="49" charset="-122"/>
              </a:endParaRPr>
            </a:p>
          </p:txBody>
        </p:sp>
      </p:grpSp>
      <p:sp>
        <p:nvSpPr>
          <p:cNvPr id="23" name="Rectangle 16">
            <a:hlinkClick r:id="rId9" action="ppaction://hlinksldjump"/>
          </p:cNvPr>
          <p:cNvSpPr>
            <a:spLocks noChangeArrowheads="1"/>
          </p:cNvSpPr>
          <p:nvPr/>
        </p:nvSpPr>
        <p:spPr bwMode="auto">
          <a:xfrm>
            <a:off x="455613" y="2811463"/>
            <a:ext cx="2438400" cy="442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300" b="1" i="1">
                <a:solidFill>
                  <a:srgbClr val="000000"/>
                </a:solidFill>
                <a:latin typeface="楷体_GB2312" pitchFamily="49" charset="-122"/>
                <a:ea typeface="楷体_GB2312" pitchFamily="49" charset="-122"/>
              </a:rPr>
              <a:t>I</a:t>
            </a:r>
            <a:r>
              <a:rPr lang="en-US" altLang="zh-CN" sz="2300" b="1">
                <a:solidFill>
                  <a:srgbClr val="000000"/>
                </a:solidFill>
                <a:latin typeface="楷体_GB2312" pitchFamily="49" charset="-122"/>
                <a:ea typeface="楷体_GB2312" pitchFamily="49" charset="-122"/>
              </a:rPr>
              <a:t>-</a:t>
            </a:r>
            <a:r>
              <a:rPr lang="en-US" altLang="zh-CN" sz="2300" b="1" i="1">
                <a:solidFill>
                  <a:srgbClr val="000000"/>
                </a:solidFill>
                <a:latin typeface="楷体_GB2312" pitchFamily="49" charset="-122"/>
                <a:ea typeface="楷体_GB2312" pitchFamily="49" charset="-122"/>
              </a:rPr>
              <a:t>V </a:t>
            </a:r>
            <a:r>
              <a:rPr lang="zh-CN" altLang="en-US" sz="2300" b="1">
                <a:solidFill>
                  <a:srgbClr val="000000"/>
                </a:solidFill>
                <a:latin typeface="楷体_GB2312" pitchFamily="49" charset="-122"/>
                <a:ea typeface="楷体_GB2312" pitchFamily="49" charset="-122"/>
              </a:rPr>
              <a:t>特性：</a:t>
            </a:r>
            <a:endParaRPr lang="zh-CN" altLang="en-US" sz="2300" b="1">
              <a:solidFill>
                <a:srgbClr val="000000"/>
              </a:solidFill>
              <a:latin typeface="楷体_GB2312" pitchFamily="49" charset="-122"/>
              <a:ea typeface="楷体_GB2312" pitchFamily="49" charset="-122"/>
            </a:endParaRPr>
          </a:p>
        </p:txBody>
      </p:sp>
      <p:sp>
        <p:nvSpPr>
          <p:cNvPr id="25609" name="Rectangle 21"/>
          <p:cNvSpPr>
            <a:spLocks noChangeArrowheads="1"/>
          </p:cNvSpPr>
          <p:nvPr/>
        </p:nvSpPr>
        <p:spPr bwMode="auto">
          <a:xfrm>
            <a:off x="358775" y="765175"/>
            <a:ext cx="502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400" b="1">
                <a:solidFill>
                  <a:srgbClr val="FF0000"/>
                </a:solidFill>
                <a:latin typeface="Arial Narrow" panose="020B0606020202030204" pitchFamily="34" charset="0"/>
                <a:ea typeface="黑体" panose="02010609060101010101" pitchFamily="49" charset="-122"/>
              </a:rPr>
              <a:t>（</a:t>
            </a:r>
            <a:r>
              <a:rPr lang="en-US" altLang="zh-CN" sz="2400" b="1">
                <a:solidFill>
                  <a:srgbClr val="FF0000"/>
                </a:solidFill>
                <a:latin typeface="Arial Narrow" panose="020B0606020202030204" pitchFamily="34" charset="0"/>
                <a:ea typeface="黑体" panose="02010609060101010101" pitchFamily="49" charset="-122"/>
              </a:rPr>
              <a:t>1</a:t>
            </a:r>
            <a:r>
              <a:rPr lang="zh-CN" altLang="en-US" sz="2400" b="1">
                <a:solidFill>
                  <a:srgbClr val="FF0000"/>
                </a:solidFill>
                <a:latin typeface="Arial Narrow" panose="020B0606020202030204" pitchFamily="34" charset="0"/>
                <a:ea typeface="黑体" panose="02010609060101010101" pitchFamily="49" charset="-122"/>
              </a:rPr>
              <a:t>）输出特性及大信号特性方程</a:t>
            </a:r>
            <a:endParaRPr lang="zh-CN" altLang="en-US" sz="2400" b="1">
              <a:solidFill>
                <a:srgbClr val="FF0000"/>
              </a:solidFill>
              <a:latin typeface="Arial Narrow" panose="020B0606020202030204" pitchFamily="34" charset="0"/>
              <a:ea typeface="黑体" panose="02010609060101010101" pitchFamily="49" charset="-122"/>
            </a:endParaRPr>
          </a:p>
        </p:txBody>
      </p:sp>
      <p:graphicFrame>
        <p:nvGraphicFramePr>
          <p:cNvPr id="25610" name="Object 24"/>
          <p:cNvGraphicFramePr>
            <a:graphicFrameLocks noChangeAspect="1"/>
          </p:cNvGraphicFramePr>
          <p:nvPr/>
        </p:nvGraphicFramePr>
        <p:xfrm>
          <a:off x="4175125" y="1196975"/>
          <a:ext cx="4681538" cy="3694113"/>
        </p:xfrm>
        <a:graphic>
          <a:graphicData uri="http://schemas.openxmlformats.org/presentationml/2006/ole">
            <mc:AlternateContent xmlns:mc="http://schemas.openxmlformats.org/markup-compatibility/2006">
              <mc:Choice xmlns:v="urn:schemas-microsoft-com:vml" Requires="v">
                <p:oleObj spid="_x0000_s12294" name="图片" r:id="rId10" imgW="2753995" imgH="2177415" progId="Word.Picture.8">
                  <p:embed/>
                </p:oleObj>
              </mc:Choice>
              <mc:Fallback>
                <p:oleObj name="图片" r:id="rId10" imgW="2753995" imgH="2177415" progId="Word.Picture.8">
                  <p:embed/>
                  <p:pic>
                    <p:nvPicPr>
                      <p:cNvPr id="0" name="Object 2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75125" y="1196975"/>
                        <a:ext cx="4681538"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Rectangle 25"/>
          <p:cNvSpPr>
            <a:spLocks noChangeArrowheads="1"/>
          </p:cNvSpPr>
          <p:nvPr/>
        </p:nvSpPr>
        <p:spPr bwMode="auto">
          <a:xfrm>
            <a:off x="4824413" y="5013325"/>
            <a:ext cx="4114800" cy="1050925"/>
          </a:xfrm>
          <a:prstGeom prst="rect">
            <a:avLst/>
          </a:prstGeom>
          <a:solidFill>
            <a:srgbClr val="CCFFFF"/>
          </a:solidFill>
          <a:ln w="9525">
            <a:solidFill>
              <a:srgbClr val="FF66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30000"/>
              </a:lnSpc>
            </a:pP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必须让</a:t>
            </a:r>
            <a:r>
              <a:rPr kumimoji="1" lang="en-US" altLang="zh-CN" sz="2400" b="1">
                <a:solidFill>
                  <a:srgbClr val="000000"/>
                </a:solidFill>
                <a:latin typeface="Times New Roman" panose="02020603050405020304" pitchFamily="18" charset="0"/>
                <a:ea typeface="楷体_GB2312" pitchFamily="49" charset="-122"/>
              </a:rPr>
              <a:t>FET</a:t>
            </a:r>
            <a:r>
              <a:rPr kumimoji="1" lang="zh-CN" altLang="en-US" sz="2400" b="1">
                <a:solidFill>
                  <a:srgbClr val="000000"/>
                </a:solidFill>
                <a:latin typeface="Times New Roman" panose="02020603050405020304" pitchFamily="18" charset="0"/>
                <a:ea typeface="楷体_GB2312" pitchFamily="49" charset="-122"/>
              </a:rPr>
              <a:t>工作在饱和区（放大区）才有放大作用。</a:t>
            </a:r>
            <a:endParaRPr kumimoji="1" lang="zh-CN" altLang="en-US" sz="2400" b="1" i="1">
              <a:solidFill>
                <a:srgbClr val="000000"/>
              </a:solidFill>
              <a:latin typeface="Times New Roman" panose="02020603050405020304" pitchFamily="18" charset="0"/>
              <a:ea typeface="楷体_GB2312" pitchFamily="49" charset="-122"/>
            </a:endParaRPr>
          </a:p>
        </p:txBody>
      </p:sp>
      <p:sp>
        <p:nvSpPr>
          <p:cNvPr id="25612" name="Rectangle 9">
            <a:hlinkClick r:id="rId9" action="ppaction://hlinksldjump"/>
          </p:cNvPr>
          <p:cNvSpPr>
            <a:spLocks noChangeArrowheads="1"/>
          </p:cNvSpPr>
          <p:nvPr/>
        </p:nvSpPr>
        <p:spPr bwMode="auto">
          <a:xfrm>
            <a:off x="744538" y="115888"/>
            <a:ext cx="64198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3. </a:t>
            </a:r>
            <a:r>
              <a:rPr lang="en-US" altLang="zh-CN" sz="2800" b="1" i="1">
                <a:solidFill>
                  <a:srgbClr val="800000"/>
                </a:solidFill>
                <a:latin typeface="楷体_GB2312" pitchFamily="49" charset="-122"/>
                <a:ea typeface="楷体_GB2312" pitchFamily="49" charset="-122"/>
              </a:rPr>
              <a:t>I-V</a:t>
            </a:r>
            <a:r>
              <a:rPr lang="en-US" altLang="zh-CN" sz="2800" b="1">
                <a:solidFill>
                  <a:srgbClr val="800000"/>
                </a:solidFill>
                <a:latin typeface="楷体_GB2312" pitchFamily="49" charset="-122"/>
                <a:ea typeface="楷体_GB2312" pitchFamily="49" charset="-122"/>
              </a:rPr>
              <a:t> </a:t>
            </a:r>
            <a:r>
              <a:rPr lang="zh-CN" altLang="en-US" sz="2800" b="1">
                <a:solidFill>
                  <a:srgbClr val="800000"/>
                </a:solidFill>
                <a:latin typeface="楷体_GB2312" pitchFamily="49" charset="-122"/>
                <a:ea typeface="楷体_GB2312" pitchFamily="49" charset="-122"/>
              </a:rPr>
              <a:t>特性曲线及大信号特性方程</a:t>
            </a:r>
            <a:endParaRPr lang="zh-CN" altLang="en-US" sz="2800" b="1">
              <a:solidFill>
                <a:srgbClr val="8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strips(downRight)">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strips(downRight)">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strips(downRight)">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strips(downRight)">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strips(downRight)">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strips(downRight)">
                                      <p:cBhvr>
                                        <p:cTn id="3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23" grpId="0" autoUpdateAnimBg="0"/>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Object 23"/>
          <p:cNvGraphicFramePr>
            <a:graphicFrameLocks noChangeAspect="1"/>
          </p:cNvGraphicFramePr>
          <p:nvPr/>
        </p:nvGraphicFramePr>
        <p:xfrm>
          <a:off x="558800" y="2852738"/>
          <a:ext cx="3473450" cy="3260725"/>
        </p:xfrm>
        <a:graphic>
          <a:graphicData uri="http://schemas.openxmlformats.org/presentationml/2006/ole">
            <mc:AlternateContent xmlns:mc="http://schemas.openxmlformats.org/markup-compatibility/2006">
              <mc:Choice xmlns:v="urn:schemas-microsoft-com:vml" Requires="v">
                <p:oleObj spid="_x0000_s13314" name="图片" r:id="rId1" imgW="2172970" imgH="2042795" progId="Word.Picture.8">
                  <p:embed/>
                </p:oleObj>
              </mc:Choice>
              <mc:Fallback>
                <p:oleObj name="图片" r:id="rId1" imgW="2172970" imgH="2042795" progId="Word.Picture.8">
                  <p:embed/>
                  <p:pic>
                    <p:nvPicPr>
                      <p:cNvPr id="0" name="Object 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800" y="2852738"/>
                        <a:ext cx="3473450" cy="326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627" name="Rectangle 5"/>
          <p:cNvSpPr>
            <a:spLocks noChangeArrowheads="1"/>
          </p:cNvSpPr>
          <p:nvPr/>
        </p:nvSpPr>
        <p:spPr bwMode="auto">
          <a:xfrm>
            <a:off x="358775" y="776288"/>
            <a:ext cx="502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400" b="1">
                <a:solidFill>
                  <a:srgbClr val="FF0000"/>
                </a:solidFill>
                <a:latin typeface="Arial Narrow" panose="020B0606020202030204" pitchFamily="34" charset="0"/>
                <a:ea typeface="黑体" panose="02010609060101010101" pitchFamily="49" charset="-122"/>
              </a:rPr>
              <a:t>（</a:t>
            </a:r>
            <a:r>
              <a:rPr lang="en-US" altLang="zh-CN" sz="2400" b="1">
                <a:solidFill>
                  <a:srgbClr val="FF0000"/>
                </a:solidFill>
                <a:latin typeface="Arial Narrow" panose="020B0606020202030204" pitchFamily="34" charset="0"/>
                <a:ea typeface="黑体" panose="02010609060101010101" pitchFamily="49" charset="-122"/>
              </a:rPr>
              <a:t>2</a:t>
            </a:r>
            <a:r>
              <a:rPr lang="zh-CN" altLang="en-US" sz="2400" b="1">
                <a:solidFill>
                  <a:srgbClr val="FF0000"/>
                </a:solidFill>
                <a:latin typeface="Arial Narrow" panose="020B0606020202030204" pitchFamily="34" charset="0"/>
                <a:ea typeface="黑体" panose="02010609060101010101" pitchFamily="49" charset="-122"/>
              </a:rPr>
              <a:t>）转移特性</a:t>
            </a:r>
            <a:endParaRPr lang="zh-CN" altLang="en-US" sz="2400" b="1">
              <a:solidFill>
                <a:srgbClr val="FF0000"/>
              </a:solidFill>
              <a:latin typeface="Arial Narrow" panose="020B0606020202030204" pitchFamily="34" charset="0"/>
              <a:ea typeface="黑体" panose="02010609060101010101" pitchFamily="49" charset="-122"/>
            </a:endParaRPr>
          </a:p>
        </p:txBody>
      </p:sp>
      <p:graphicFrame>
        <p:nvGraphicFramePr>
          <p:cNvPr id="18" name="Object 6"/>
          <p:cNvGraphicFramePr>
            <a:graphicFrameLocks noChangeAspect="1"/>
          </p:cNvGraphicFramePr>
          <p:nvPr/>
        </p:nvGraphicFramePr>
        <p:xfrm>
          <a:off x="950913" y="1371600"/>
          <a:ext cx="2755900" cy="642938"/>
        </p:xfrm>
        <a:graphic>
          <a:graphicData uri="http://schemas.openxmlformats.org/presentationml/2006/ole">
            <mc:AlternateContent xmlns:mc="http://schemas.openxmlformats.org/markup-compatibility/2006">
              <mc:Choice xmlns:v="urn:schemas-microsoft-com:vml" Requires="v">
                <p:oleObj spid="_x0000_s13315" name="Equation" r:id="rId3" imgW="1193800" imgH="279400" progId="Equation.3">
                  <p:embed/>
                </p:oleObj>
              </mc:Choice>
              <mc:Fallback>
                <p:oleObj name="Equation" r:id="rId3" imgW="1193800" imgH="27940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913" y="1371600"/>
                        <a:ext cx="2755900" cy="642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 name="Object 7"/>
          <p:cNvGraphicFramePr>
            <a:graphicFrameLocks noChangeAspect="1"/>
          </p:cNvGraphicFramePr>
          <p:nvPr/>
        </p:nvGraphicFramePr>
        <p:xfrm>
          <a:off x="838200" y="2019300"/>
          <a:ext cx="2335213" cy="889000"/>
        </p:xfrm>
        <a:graphic>
          <a:graphicData uri="http://schemas.openxmlformats.org/presentationml/2006/ole">
            <mc:AlternateContent xmlns:mc="http://schemas.openxmlformats.org/markup-compatibility/2006">
              <mc:Choice xmlns:v="urn:schemas-microsoft-com:vml" Requires="v">
                <p:oleObj spid="_x0000_s13316" name="公式" r:id="rId5" imgW="1167765" imgH="444500" progId="Equation.3">
                  <p:embed/>
                </p:oleObj>
              </mc:Choice>
              <mc:Fallback>
                <p:oleObj name="公式" r:id="rId5" imgW="1167765" imgH="44450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2019300"/>
                        <a:ext cx="2335213"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 name="Text Box 9"/>
          <p:cNvSpPr txBox="1">
            <a:spLocks noChangeArrowheads="1"/>
          </p:cNvSpPr>
          <p:nvPr/>
        </p:nvSpPr>
        <p:spPr bwMode="auto">
          <a:xfrm>
            <a:off x="4546600" y="5057775"/>
            <a:ext cx="3733800" cy="566738"/>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800000"/>
                </a:solidFill>
                <a:latin typeface="Times New Roman" panose="02020603050405020304" pitchFamily="18" charset="0"/>
                <a:ea typeface="楷体_GB2312" pitchFamily="49" charset="-122"/>
              </a:rPr>
              <a:t>#</a:t>
            </a:r>
            <a:r>
              <a:rPr kumimoji="1" lang="en-US" altLang="zh-CN" sz="2400" b="1">
                <a:solidFill>
                  <a:srgbClr val="0000CC"/>
                </a:solidFill>
                <a:latin typeface="Times New Roman" panose="02020603050405020304" pitchFamily="18" charset="0"/>
                <a:ea typeface="楷体_GB2312" pitchFamily="49" charset="-122"/>
              </a:rPr>
              <a:t> </a:t>
            </a:r>
            <a:r>
              <a:rPr kumimoji="1" lang="zh-CN" altLang="en-US" sz="2400" b="1">
                <a:solidFill>
                  <a:srgbClr val="0000CC"/>
                </a:solidFill>
                <a:latin typeface="Times New Roman" panose="02020603050405020304" pitchFamily="18" charset="0"/>
                <a:ea typeface="楷体_GB2312" pitchFamily="49" charset="-122"/>
              </a:rPr>
              <a:t>为什么不谈输入特性？</a:t>
            </a:r>
            <a:endParaRPr kumimoji="1" lang="zh-CN" altLang="en-US" sz="2400" b="1">
              <a:solidFill>
                <a:srgbClr val="0000CC"/>
              </a:solidFill>
              <a:latin typeface="Times New Roman" panose="02020603050405020304" pitchFamily="18" charset="0"/>
              <a:ea typeface="楷体_GB2312" pitchFamily="49" charset="-122"/>
            </a:endParaRPr>
          </a:p>
        </p:txBody>
      </p:sp>
      <p:graphicFrame>
        <p:nvGraphicFramePr>
          <p:cNvPr id="26631" name="Object 27"/>
          <p:cNvGraphicFramePr>
            <a:graphicFrameLocks noChangeAspect="1"/>
          </p:cNvGraphicFramePr>
          <p:nvPr/>
        </p:nvGraphicFramePr>
        <p:xfrm>
          <a:off x="4175125" y="800100"/>
          <a:ext cx="4681538" cy="3694113"/>
        </p:xfrm>
        <a:graphic>
          <a:graphicData uri="http://schemas.openxmlformats.org/presentationml/2006/ole">
            <mc:AlternateContent xmlns:mc="http://schemas.openxmlformats.org/markup-compatibility/2006">
              <mc:Choice xmlns:v="urn:schemas-microsoft-com:vml" Requires="v">
                <p:oleObj spid="_x0000_s13317" name="图片" r:id="rId7" imgW="2753995" imgH="2177415" progId="Word.Picture.8">
                  <p:embed/>
                </p:oleObj>
              </mc:Choice>
              <mc:Fallback>
                <p:oleObj name="图片" r:id="rId7" imgW="2753995" imgH="2177415" progId="Word.Picture.8">
                  <p:embed/>
                  <p:pic>
                    <p:nvPicPr>
                      <p:cNvPr id="0" name="Object 2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75125" y="800100"/>
                        <a:ext cx="4681538"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2" name="Group 33"/>
          <p:cNvGrpSpPr/>
          <p:nvPr/>
        </p:nvGrpSpPr>
        <p:grpSpPr bwMode="auto">
          <a:xfrm>
            <a:off x="6011863" y="1519238"/>
            <a:ext cx="288925" cy="2665412"/>
            <a:chOff x="3787" y="1207"/>
            <a:chExt cx="182" cy="1679"/>
          </a:xfrm>
        </p:grpSpPr>
        <p:sp>
          <p:nvSpPr>
            <p:cNvPr id="26635" name="Line 28"/>
            <p:cNvSpPr>
              <a:spLocks noChangeShapeType="1"/>
            </p:cNvSpPr>
            <p:nvPr/>
          </p:nvSpPr>
          <p:spPr bwMode="auto">
            <a:xfrm flipV="1">
              <a:off x="3787" y="1207"/>
              <a:ext cx="0" cy="1679"/>
            </a:xfrm>
            <a:prstGeom prst="line">
              <a:avLst/>
            </a:prstGeom>
            <a:noFill/>
            <a:ln w="19050">
              <a:solidFill>
                <a:srgbClr val="FF000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6636" name="Rectangle 29"/>
            <p:cNvSpPr>
              <a:spLocks noChangeArrowheads="1"/>
            </p:cNvSpPr>
            <p:nvPr/>
          </p:nvSpPr>
          <p:spPr bwMode="auto">
            <a:xfrm>
              <a:off x="3810" y="1207"/>
              <a:ext cx="15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b="1">
                  <a:solidFill>
                    <a:srgbClr val="000000"/>
                  </a:solidFill>
                  <a:latin typeface="Times New Roman" panose="02020603050405020304" pitchFamily="18" charset="0"/>
                  <a:ea typeface="楷体_GB2312" pitchFamily="49" charset="-122"/>
                </a:rPr>
                <a:t>A</a:t>
              </a:r>
              <a:endParaRPr kumimoji="1" lang="en-US" altLang="zh-CN" b="1">
                <a:solidFill>
                  <a:srgbClr val="000000"/>
                </a:solidFill>
                <a:latin typeface="Times New Roman" panose="02020603050405020304" pitchFamily="18" charset="0"/>
                <a:ea typeface="楷体_GB2312" pitchFamily="49" charset="-122"/>
              </a:endParaRPr>
            </a:p>
          </p:txBody>
        </p:sp>
        <p:sp>
          <p:nvSpPr>
            <p:cNvPr id="26637" name="Rectangle 30"/>
            <p:cNvSpPr>
              <a:spLocks noChangeArrowheads="1"/>
            </p:cNvSpPr>
            <p:nvPr/>
          </p:nvSpPr>
          <p:spPr bwMode="auto">
            <a:xfrm>
              <a:off x="3810" y="1797"/>
              <a:ext cx="15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b="1">
                  <a:solidFill>
                    <a:srgbClr val="000000"/>
                  </a:solidFill>
                  <a:latin typeface="Times New Roman" panose="02020603050405020304" pitchFamily="18" charset="0"/>
                  <a:ea typeface="楷体_GB2312" pitchFamily="49" charset="-122"/>
                </a:rPr>
                <a:t>B</a:t>
              </a:r>
              <a:endParaRPr kumimoji="1" lang="en-US" altLang="zh-CN" b="1">
                <a:solidFill>
                  <a:srgbClr val="000000"/>
                </a:solidFill>
                <a:latin typeface="Times New Roman" panose="02020603050405020304" pitchFamily="18" charset="0"/>
                <a:ea typeface="楷体_GB2312" pitchFamily="49" charset="-122"/>
              </a:endParaRPr>
            </a:p>
          </p:txBody>
        </p:sp>
        <p:sp>
          <p:nvSpPr>
            <p:cNvPr id="26638" name="Rectangle 31"/>
            <p:cNvSpPr>
              <a:spLocks noChangeArrowheads="1"/>
            </p:cNvSpPr>
            <p:nvPr/>
          </p:nvSpPr>
          <p:spPr bwMode="auto">
            <a:xfrm>
              <a:off x="3810" y="2273"/>
              <a:ext cx="15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b="1">
                  <a:solidFill>
                    <a:srgbClr val="000000"/>
                  </a:solidFill>
                  <a:latin typeface="Times New Roman" panose="02020603050405020304" pitchFamily="18" charset="0"/>
                  <a:ea typeface="楷体_GB2312" pitchFamily="49" charset="-122"/>
                </a:rPr>
                <a:t>C</a:t>
              </a:r>
              <a:endParaRPr kumimoji="1" lang="en-US" altLang="zh-CN" b="1">
                <a:solidFill>
                  <a:srgbClr val="000000"/>
                </a:solidFill>
                <a:latin typeface="Times New Roman" panose="02020603050405020304" pitchFamily="18" charset="0"/>
                <a:ea typeface="楷体_GB2312" pitchFamily="49" charset="-122"/>
              </a:endParaRPr>
            </a:p>
          </p:txBody>
        </p:sp>
        <p:sp>
          <p:nvSpPr>
            <p:cNvPr id="26639" name="Rectangle 32"/>
            <p:cNvSpPr>
              <a:spLocks noChangeArrowheads="1"/>
            </p:cNvSpPr>
            <p:nvPr/>
          </p:nvSpPr>
          <p:spPr bwMode="auto">
            <a:xfrm>
              <a:off x="3810" y="2523"/>
              <a:ext cx="159"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b="1">
                  <a:solidFill>
                    <a:srgbClr val="000000"/>
                  </a:solidFill>
                  <a:latin typeface="Times New Roman" panose="02020603050405020304" pitchFamily="18" charset="0"/>
                  <a:ea typeface="楷体_GB2312" pitchFamily="49" charset="-122"/>
                </a:rPr>
                <a:t>D</a:t>
              </a:r>
              <a:endParaRPr kumimoji="1" lang="en-US" altLang="zh-CN" b="1">
                <a:solidFill>
                  <a:srgbClr val="000000"/>
                </a:solidFill>
                <a:latin typeface="Times New Roman" panose="02020603050405020304" pitchFamily="18" charset="0"/>
                <a:ea typeface="楷体_GB2312" pitchFamily="49" charset="-122"/>
              </a:endParaRPr>
            </a:p>
          </p:txBody>
        </p:sp>
      </p:grpSp>
      <p:sp>
        <p:nvSpPr>
          <p:cNvPr id="28" name="Rectangle 34"/>
          <p:cNvSpPr>
            <a:spLocks noChangeArrowheads="1"/>
          </p:cNvSpPr>
          <p:nvPr/>
        </p:nvSpPr>
        <p:spPr bwMode="auto">
          <a:xfrm>
            <a:off x="4572000" y="4616450"/>
            <a:ext cx="3348038" cy="44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2857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285750" indent="-2857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285750" indent="-2857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85750" indent="-2857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7429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2001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6573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1145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Clr>
                <a:srgbClr val="FF0000"/>
              </a:buClr>
              <a:buFont typeface="Wingdings" panose="05000000000000000000" pitchFamily="2" charset="2"/>
              <a:buNone/>
            </a:pPr>
            <a:r>
              <a:rPr lang="zh-CN" altLang="en-US" sz="2300" b="1">
                <a:solidFill>
                  <a:srgbClr val="000000"/>
                </a:solidFill>
                <a:latin typeface="Times New Roman" panose="02020603050405020304" pitchFamily="18" charset="0"/>
                <a:ea typeface="楷体_GB2312" pitchFamily="49" charset="-122"/>
              </a:rPr>
              <a:t>在饱和区，</a:t>
            </a:r>
            <a:r>
              <a:rPr lang="en-US" altLang="zh-CN" sz="2300" b="1" i="1">
                <a:solidFill>
                  <a:srgbClr val="000000"/>
                </a:solidFill>
                <a:latin typeface="Times New Roman" panose="02020603050405020304" pitchFamily="18" charset="0"/>
                <a:ea typeface="楷体_GB2312" pitchFamily="49" charset="-122"/>
              </a:rPr>
              <a:t>i</a:t>
            </a:r>
            <a:r>
              <a:rPr lang="en-US" altLang="zh-CN" sz="2300" b="1" baseline="-25000">
                <a:solidFill>
                  <a:srgbClr val="000000"/>
                </a:solidFill>
                <a:latin typeface="Times New Roman" panose="02020603050405020304" pitchFamily="18" charset="0"/>
                <a:ea typeface="楷体_GB2312" pitchFamily="49" charset="-122"/>
              </a:rPr>
              <a:t>D</a:t>
            </a:r>
            <a:r>
              <a:rPr lang="zh-CN" altLang="en-US" sz="2300" b="1">
                <a:solidFill>
                  <a:srgbClr val="000000"/>
                </a:solidFill>
                <a:latin typeface="Times New Roman" panose="02020603050405020304" pitchFamily="18" charset="0"/>
                <a:ea typeface="楷体_GB2312" pitchFamily="49" charset="-122"/>
              </a:rPr>
              <a:t>受</a:t>
            </a:r>
            <a:r>
              <a:rPr lang="en-US" altLang="zh-CN" sz="2300" b="1" i="1">
                <a:solidFill>
                  <a:srgbClr val="000000"/>
                </a:solidFill>
                <a:latin typeface="Book Antiqua" panose="02040602050305030304" pitchFamily="18" charset="0"/>
                <a:ea typeface="楷体_GB2312" pitchFamily="49" charset="-122"/>
              </a:rPr>
              <a:t>v</a:t>
            </a:r>
            <a:r>
              <a:rPr lang="en-US" altLang="zh-CN" sz="2300" b="1" baseline="-25000">
                <a:solidFill>
                  <a:srgbClr val="000000"/>
                </a:solidFill>
                <a:latin typeface="Times New Roman" panose="02020603050405020304" pitchFamily="18" charset="0"/>
                <a:ea typeface="楷体_GB2312" pitchFamily="49" charset="-122"/>
              </a:rPr>
              <a:t>GS</a:t>
            </a:r>
            <a:r>
              <a:rPr lang="zh-CN" altLang="en-US" sz="2300" b="1">
                <a:solidFill>
                  <a:srgbClr val="000000"/>
                </a:solidFill>
                <a:latin typeface="Times New Roman" panose="02020603050405020304" pitchFamily="18" charset="0"/>
                <a:ea typeface="楷体_GB2312" pitchFamily="49" charset="-122"/>
              </a:rPr>
              <a:t>控制</a:t>
            </a:r>
            <a:endParaRPr lang="zh-CN" altLang="en-US" sz="2300" b="1">
              <a:solidFill>
                <a:srgbClr val="000000"/>
              </a:solidFill>
              <a:latin typeface="Times New Roman" panose="02020603050405020304" pitchFamily="18" charset="0"/>
              <a:ea typeface="楷体_GB2312" pitchFamily="49" charset="-122"/>
            </a:endParaRPr>
          </a:p>
        </p:txBody>
      </p:sp>
      <p:sp>
        <p:nvSpPr>
          <p:cNvPr id="26634" name="Rectangle 9">
            <a:hlinkClick r:id="rId9" action="ppaction://hlinksldjump"/>
          </p:cNvPr>
          <p:cNvSpPr>
            <a:spLocks noChangeArrowheads="1"/>
          </p:cNvSpPr>
          <p:nvPr/>
        </p:nvSpPr>
        <p:spPr bwMode="auto">
          <a:xfrm>
            <a:off x="744538" y="115888"/>
            <a:ext cx="64198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3. </a:t>
            </a:r>
            <a:r>
              <a:rPr lang="en-US" altLang="zh-CN" sz="2800" b="1" i="1">
                <a:solidFill>
                  <a:srgbClr val="800000"/>
                </a:solidFill>
                <a:latin typeface="楷体_GB2312" pitchFamily="49" charset="-122"/>
                <a:ea typeface="楷体_GB2312" pitchFamily="49" charset="-122"/>
              </a:rPr>
              <a:t>I-V</a:t>
            </a:r>
            <a:r>
              <a:rPr lang="en-US" altLang="zh-CN" sz="2800" b="1">
                <a:solidFill>
                  <a:srgbClr val="800000"/>
                </a:solidFill>
                <a:latin typeface="楷体_GB2312" pitchFamily="49" charset="-122"/>
                <a:ea typeface="楷体_GB2312" pitchFamily="49" charset="-122"/>
              </a:rPr>
              <a:t> </a:t>
            </a:r>
            <a:r>
              <a:rPr lang="zh-CN" altLang="en-US" sz="2800" b="1">
                <a:solidFill>
                  <a:srgbClr val="800000"/>
                </a:solidFill>
                <a:latin typeface="楷体_GB2312" pitchFamily="49" charset="-122"/>
                <a:ea typeface="楷体_GB2312" pitchFamily="49" charset="-122"/>
              </a:rPr>
              <a:t>特性曲线及大信号特性方程</a:t>
            </a:r>
            <a:endParaRPr lang="zh-CN" altLang="en-US" sz="2800" b="1">
              <a:solidFill>
                <a:srgbClr val="8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strips(downRight)">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up)">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strips(downRight)">
                                      <p:cBhvr>
                                        <p:cTn id="28" dur="500"/>
                                        <p:tgtEl>
                                          <p:spTgt spid="28"/>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6"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strips(downRight)">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utoUpdateAnimBg="0"/>
      <p:bldP spid="2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1"/>
          <p:cNvSpPr>
            <a:spLocks noGrp="1"/>
          </p:cNvSpPr>
          <p:nvPr>
            <p:ph type="title"/>
          </p:nvPr>
        </p:nvSpPr>
        <p:spPr>
          <a:xfrm>
            <a:off x="701675" y="71438"/>
            <a:ext cx="7888288" cy="646112"/>
          </a:xfrm>
        </p:spPr>
        <p:txBody>
          <a:bodyPr/>
          <a:lstStyle/>
          <a:p>
            <a:r>
              <a:rPr lang="en-US" altLang="zh-CN"/>
              <a:t>4.1.2  N</a:t>
            </a:r>
            <a:r>
              <a:rPr lang="zh-CN" altLang="en-US"/>
              <a:t>沟道耗尽型</a:t>
            </a:r>
            <a:r>
              <a:rPr lang="en-US" altLang="zh-CN"/>
              <a:t>MOSFET</a:t>
            </a:r>
            <a:endParaRPr lang="zh-CN" altLang="en-US"/>
          </a:p>
        </p:txBody>
      </p:sp>
      <p:sp>
        <p:nvSpPr>
          <p:cNvPr id="27651" name="Rectangle 3">
            <a:hlinkClick r:id="rId1" action="ppaction://hlinksldjump"/>
          </p:cNvPr>
          <p:cNvSpPr>
            <a:spLocks noChangeArrowheads="1"/>
          </p:cNvSpPr>
          <p:nvPr/>
        </p:nvSpPr>
        <p:spPr bwMode="auto">
          <a:xfrm>
            <a:off x="457200" y="709613"/>
            <a:ext cx="4572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1. </a:t>
            </a:r>
            <a:r>
              <a:rPr lang="zh-CN" altLang="en-US" sz="2800" b="1">
                <a:solidFill>
                  <a:srgbClr val="800000"/>
                </a:solidFill>
                <a:latin typeface="楷体_GB2312" pitchFamily="49" charset="-122"/>
                <a:ea typeface="楷体_GB2312" pitchFamily="49" charset="-122"/>
              </a:rPr>
              <a:t>结构和工作原理</a:t>
            </a:r>
            <a:endParaRPr lang="zh-CN" altLang="en-US" sz="2800" b="1">
              <a:solidFill>
                <a:srgbClr val="000000"/>
              </a:solidFill>
              <a:latin typeface="楷体_GB2312" pitchFamily="49" charset="-122"/>
              <a:ea typeface="楷体_GB2312" pitchFamily="49" charset="-122"/>
            </a:endParaRPr>
          </a:p>
        </p:txBody>
      </p:sp>
      <p:graphicFrame>
        <p:nvGraphicFramePr>
          <p:cNvPr id="9" name="Object 4"/>
          <p:cNvGraphicFramePr>
            <a:graphicFrameLocks noChangeAspect="1"/>
          </p:cNvGraphicFramePr>
          <p:nvPr/>
        </p:nvGraphicFramePr>
        <p:xfrm>
          <a:off x="606425" y="2322513"/>
          <a:ext cx="4498975" cy="3338512"/>
        </p:xfrm>
        <a:graphic>
          <a:graphicData uri="http://schemas.openxmlformats.org/presentationml/2006/ole">
            <mc:AlternateContent xmlns:mc="http://schemas.openxmlformats.org/markup-compatibility/2006">
              <mc:Choice xmlns:v="urn:schemas-microsoft-com:vml" Requires="v">
                <p:oleObj spid="_x0000_s14338" name="" r:id="rId2" imgW="2180590" imgH="1676400" progId="Word.Picture.8">
                  <p:embed/>
                </p:oleObj>
              </mc:Choice>
              <mc:Fallback>
                <p:oleObj name="" r:id="rId2" imgW="2180590" imgH="1676400" progId="Word.Picture.8">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l="-3302"/>
                      <a:stretch>
                        <a:fillRect/>
                      </a:stretch>
                    </p:blipFill>
                    <p:spPr bwMode="auto">
                      <a:xfrm>
                        <a:off x="606425" y="2322513"/>
                        <a:ext cx="4498975" cy="33385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5"/>
          <p:cNvGraphicFramePr>
            <a:graphicFrameLocks noChangeAspect="1"/>
          </p:cNvGraphicFramePr>
          <p:nvPr/>
        </p:nvGraphicFramePr>
        <p:xfrm>
          <a:off x="5867400" y="2592388"/>
          <a:ext cx="2266950" cy="2114550"/>
        </p:xfrm>
        <a:graphic>
          <a:graphicData uri="http://schemas.openxmlformats.org/presentationml/2006/ole">
            <mc:AlternateContent xmlns:mc="http://schemas.openxmlformats.org/markup-compatibility/2006">
              <mc:Choice xmlns:v="urn:schemas-microsoft-com:vml" Requires="v">
                <p:oleObj spid="_x0000_s14339" name="" r:id="rId4" imgW="1134110" imgH="1057910" progId="Word.Picture.8">
                  <p:embed/>
                </p:oleObj>
              </mc:Choice>
              <mc:Fallback>
                <p:oleObj name="" r:id="rId4" imgW="1134110" imgH="1057910" progId="Word.Picture.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7400" y="2592388"/>
                        <a:ext cx="2266950" cy="21145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Rectangle 6"/>
          <p:cNvSpPr>
            <a:spLocks noChangeArrowheads="1"/>
          </p:cNvSpPr>
          <p:nvPr/>
        </p:nvSpPr>
        <p:spPr bwMode="auto">
          <a:xfrm>
            <a:off x="900113" y="1304925"/>
            <a:ext cx="7848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400" b="1">
                <a:solidFill>
                  <a:srgbClr val="000000"/>
                </a:solidFill>
                <a:latin typeface="楷体_GB2312" pitchFamily="49" charset="-122"/>
                <a:ea typeface="楷体_GB2312" pitchFamily="49" charset="-122"/>
              </a:rPr>
              <a:t>二氧化硅绝缘层中掺有大量的正离子，已存在导电沟道 </a:t>
            </a:r>
            <a:endParaRPr kumimoji="1" lang="zh-CN" altLang="en-US" sz="2400" b="1">
              <a:solidFill>
                <a:srgbClr val="000000"/>
              </a:solidFill>
              <a:latin typeface="楷体_GB2312" pitchFamily="49" charset="-122"/>
              <a:ea typeface="楷体_GB2312" pitchFamily="49" charset="-122"/>
            </a:endParaRPr>
          </a:p>
        </p:txBody>
      </p:sp>
      <p:sp>
        <p:nvSpPr>
          <p:cNvPr id="12" name="Rectangle 7"/>
          <p:cNvSpPr>
            <a:spLocks noChangeArrowheads="1"/>
          </p:cNvSpPr>
          <p:nvPr/>
        </p:nvSpPr>
        <p:spPr bwMode="auto">
          <a:xfrm>
            <a:off x="914400" y="1773238"/>
            <a:ext cx="777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400" b="1">
                <a:solidFill>
                  <a:srgbClr val="000000"/>
                </a:solidFill>
                <a:latin typeface="楷体_GB2312" pitchFamily="49" charset="-122"/>
                <a:ea typeface="楷体_GB2312" pitchFamily="49" charset="-122"/>
              </a:rPr>
              <a:t>可以在正或负的栅源电压下工作，而且基本上无栅流</a:t>
            </a:r>
            <a:endParaRPr kumimoji="1" lang="zh-CN" altLang="en-US" sz="2400" b="1">
              <a:solidFill>
                <a:srgbClr val="0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trips(downRigh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trips(down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strips(downRigh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2"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1"/>
          <p:cNvSpPr>
            <a:spLocks noGrp="1"/>
          </p:cNvSpPr>
          <p:nvPr>
            <p:ph type="title"/>
          </p:nvPr>
        </p:nvSpPr>
        <p:spPr>
          <a:xfrm>
            <a:off x="701675" y="71438"/>
            <a:ext cx="7888288" cy="646112"/>
          </a:xfrm>
        </p:spPr>
        <p:txBody>
          <a:bodyPr/>
          <a:lstStyle/>
          <a:p>
            <a:r>
              <a:rPr lang="en-US" altLang="zh-CN"/>
              <a:t>4.1.2  N</a:t>
            </a:r>
            <a:r>
              <a:rPr lang="zh-CN" altLang="en-US"/>
              <a:t>沟道耗尽型</a:t>
            </a:r>
            <a:r>
              <a:rPr lang="en-US" altLang="zh-CN"/>
              <a:t>MOSFET</a:t>
            </a:r>
            <a:endParaRPr lang="zh-CN" altLang="en-US"/>
          </a:p>
        </p:txBody>
      </p:sp>
      <p:graphicFrame>
        <p:nvGraphicFramePr>
          <p:cNvPr id="13" name="Object 19"/>
          <p:cNvGraphicFramePr>
            <a:graphicFrameLocks noChangeAspect="1"/>
          </p:cNvGraphicFramePr>
          <p:nvPr/>
        </p:nvGraphicFramePr>
        <p:xfrm>
          <a:off x="4500563" y="2132013"/>
          <a:ext cx="4473575" cy="3616325"/>
        </p:xfrm>
        <a:graphic>
          <a:graphicData uri="http://schemas.openxmlformats.org/presentationml/2006/ole">
            <mc:AlternateContent xmlns:mc="http://schemas.openxmlformats.org/markup-compatibility/2006">
              <mc:Choice xmlns:v="urn:schemas-microsoft-com:vml" Requires="v">
                <p:oleObj spid="_x0000_s15362" name="图片" r:id="rId1" imgW="2487930" imgH="2014855" progId="Word.Picture.8">
                  <p:embed/>
                </p:oleObj>
              </mc:Choice>
              <mc:Fallback>
                <p:oleObj name="图片" r:id="rId1" imgW="2487930" imgH="2014855" progId="Word.Picture.8">
                  <p:embed/>
                  <p:pic>
                    <p:nvPicPr>
                      <p:cNvPr id="0" name="Object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2132013"/>
                        <a:ext cx="4473575"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676" name="Object 17"/>
          <p:cNvGraphicFramePr>
            <a:graphicFrameLocks noChangeAspect="1"/>
          </p:cNvGraphicFramePr>
          <p:nvPr/>
        </p:nvGraphicFramePr>
        <p:xfrm>
          <a:off x="171450" y="2189163"/>
          <a:ext cx="4113213" cy="3616325"/>
        </p:xfrm>
        <a:graphic>
          <a:graphicData uri="http://schemas.openxmlformats.org/presentationml/2006/ole">
            <mc:AlternateContent xmlns:mc="http://schemas.openxmlformats.org/markup-compatibility/2006">
              <mc:Choice xmlns:v="urn:schemas-microsoft-com:vml" Requires="v">
                <p:oleObj spid="_x0000_s15363" name="图片" r:id="rId3" imgW="2287270" imgH="2014855" progId="Word.Picture.8">
                  <p:embed/>
                </p:oleObj>
              </mc:Choice>
              <mc:Fallback>
                <p:oleObj name="图片" r:id="rId3" imgW="2287270" imgH="2014855" progId="Word.Picture.8">
                  <p:embed/>
                  <p:pic>
                    <p:nvPicPr>
                      <p:cNvPr id="0" name="Object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450" y="2189163"/>
                        <a:ext cx="4113213"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7"/>
          <p:cNvGraphicFramePr>
            <a:graphicFrameLocks noChangeAspect="1"/>
          </p:cNvGraphicFramePr>
          <p:nvPr/>
        </p:nvGraphicFramePr>
        <p:xfrm>
          <a:off x="1123950" y="1268413"/>
          <a:ext cx="2373313" cy="887412"/>
        </p:xfrm>
        <a:graphic>
          <a:graphicData uri="http://schemas.openxmlformats.org/presentationml/2006/ole">
            <mc:AlternateContent xmlns:mc="http://schemas.openxmlformats.org/markup-compatibility/2006">
              <mc:Choice xmlns:v="urn:schemas-microsoft-com:vml" Requires="v">
                <p:oleObj spid="_x0000_s15364" name="公式" r:id="rId5" imgW="1193800" imgH="444500" progId="Equation.3">
                  <p:embed/>
                </p:oleObj>
              </mc:Choice>
              <mc:Fallback>
                <p:oleObj name="公式" r:id="rId5" imgW="1193800" imgH="44450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3950" y="1268413"/>
                        <a:ext cx="2373313"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6" name="Group 8"/>
          <p:cNvGrpSpPr/>
          <p:nvPr/>
        </p:nvGrpSpPr>
        <p:grpSpPr bwMode="auto">
          <a:xfrm>
            <a:off x="4064000" y="1266825"/>
            <a:ext cx="5029200" cy="889000"/>
            <a:chOff x="2544" y="3192"/>
            <a:chExt cx="3168" cy="560"/>
          </a:xfrm>
        </p:grpSpPr>
        <p:graphicFrame>
          <p:nvGraphicFramePr>
            <p:cNvPr id="28683" name="Object 9"/>
            <p:cNvGraphicFramePr>
              <a:graphicFrameLocks noChangeAspect="1"/>
            </p:cNvGraphicFramePr>
            <p:nvPr/>
          </p:nvGraphicFramePr>
          <p:xfrm>
            <a:off x="2544" y="3192"/>
            <a:ext cx="1471" cy="560"/>
          </p:xfrm>
          <a:graphic>
            <a:graphicData uri="http://schemas.openxmlformats.org/presentationml/2006/ole">
              <mc:AlternateContent xmlns:mc="http://schemas.openxmlformats.org/markup-compatibility/2006">
                <mc:Choice xmlns:v="urn:schemas-microsoft-com:vml" Requires="v">
                  <p:oleObj spid="_x0000_s15365" name="公式" r:id="rId7" imgW="1167765" imgH="444500" progId="Equation.3">
                    <p:embed/>
                  </p:oleObj>
                </mc:Choice>
                <mc:Fallback>
                  <p:oleObj name="公式" r:id="rId7" imgW="1167765" imgH="444500"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44" y="3192"/>
                          <a:ext cx="1471"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10">
              <a:hlinkClick r:id="rId9" action="ppaction://hlinksldjump"/>
            </p:cNvPr>
            <p:cNvSpPr>
              <a:spLocks noChangeArrowheads="1"/>
            </p:cNvSpPr>
            <p:nvPr/>
          </p:nvSpPr>
          <p:spPr bwMode="auto">
            <a:xfrm>
              <a:off x="3984" y="3312"/>
              <a:ext cx="17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1800" kern="0">
                  <a:solidFill>
                    <a:srgbClr val="000000"/>
                  </a:solidFill>
                  <a:latin typeface="楷体_GB2312" pitchFamily="49" charset="-122"/>
                </a:rPr>
                <a:t>（</a:t>
              </a:r>
              <a:r>
                <a:rPr lang="en-US" altLang="zh-CN" sz="1800" kern="0">
                  <a:solidFill>
                    <a:srgbClr val="000000"/>
                  </a:solidFill>
                  <a:latin typeface="楷体_GB2312" pitchFamily="49" charset="-122"/>
                </a:rPr>
                <a:t>N</a:t>
              </a:r>
              <a:r>
                <a:rPr lang="zh-CN" altLang="en-US" sz="1800" kern="0">
                  <a:solidFill>
                    <a:srgbClr val="000000"/>
                  </a:solidFill>
                  <a:latin typeface="楷体_GB2312" pitchFamily="49" charset="-122"/>
                </a:rPr>
                <a:t>沟道增强型）</a:t>
              </a:r>
              <a:endParaRPr lang="zh-CN" altLang="en-US" sz="1800" kern="0">
                <a:solidFill>
                  <a:srgbClr val="000000"/>
                </a:solidFill>
                <a:latin typeface="楷体_GB2312" pitchFamily="49" charset="-122"/>
              </a:endParaRPr>
            </a:p>
          </p:txBody>
        </p:sp>
      </p:grpSp>
      <p:grpSp>
        <p:nvGrpSpPr>
          <p:cNvPr id="19" name="Group 12"/>
          <p:cNvGrpSpPr/>
          <p:nvPr/>
        </p:nvGrpSpPr>
        <p:grpSpPr bwMode="auto">
          <a:xfrm>
            <a:off x="107950" y="4106863"/>
            <a:ext cx="2520950" cy="366712"/>
            <a:chOff x="113" y="2205"/>
            <a:chExt cx="1588" cy="231"/>
          </a:xfrm>
        </p:grpSpPr>
        <p:sp>
          <p:nvSpPr>
            <p:cNvPr id="28681" name="Line 13"/>
            <p:cNvSpPr>
              <a:spLocks noChangeShapeType="1"/>
            </p:cNvSpPr>
            <p:nvPr/>
          </p:nvSpPr>
          <p:spPr bwMode="auto">
            <a:xfrm flipH="1">
              <a:off x="476" y="2317"/>
              <a:ext cx="1225" cy="0"/>
            </a:xfrm>
            <a:prstGeom prst="line">
              <a:avLst/>
            </a:prstGeom>
            <a:noFill/>
            <a:ln w="28575">
              <a:solidFill>
                <a:srgbClr val="FF0000"/>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28682" name="Rectangle 14"/>
            <p:cNvSpPr>
              <a:spLocks noChangeArrowheads="1"/>
            </p:cNvSpPr>
            <p:nvPr/>
          </p:nvSpPr>
          <p:spPr bwMode="auto">
            <a:xfrm>
              <a:off x="113" y="2205"/>
              <a:ext cx="43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b="1" i="1">
                  <a:solidFill>
                    <a:srgbClr val="000000"/>
                  </a:solidFill>
                  <a:latin typeface="Times New Roman" panose="02020603050405020304" pitchFamily="18" charset="0"/>
                  <a:ea typeface="楷体_GB2312" pitchFamily="49" charset="-122"/>
                </a:rPr>
                <a:t>I</a:t>
              </a:r>
              <a:r>
                <a:rPr kumimoji="1" lang="en-US" altLang="zh-CN" b="1" baseline="-25000">
                  <a:solidFill>
                    <a:srgbClr val="000000"/>
                  </a:solidFill>
                  <a:latin typeface="Times New Roman" panose="02020603050405020304" pitchFamily="18" charset="0"/>
                  <a:ea typeface="楷体_GB2312" pitchFamily="49" charset="-122"/>
                </a:rPr>
                <a:t>DSS</a:t>
              </a:r>
              <a:r>
                <a:rPr kumimoji="1" lang="en-US" altLang="zh-CN" b="1">
                  <a:solidFill>
                    <a:srgbClr val="000000"/>
                  </a:solidFill>
                  <a:latin typeface="Times New Roman" panose="02020603050405020304" pitchFamily="18" charset="0"/>
                  <a:ea typeface="楷体_GB2312" pitchFamily="49" charset="-122"/>
                </a:rPr>
                <a:t> </a:t>
              </a:r>
              <a:endParaRPr kumimoji="1" lang="en-US" altLang="zh-CN" b="1">
                <a:solidFill>
                  <a:srgbClr val="000000"/>
                </a:solidFill>
                <a:latin typeface="Times New Roman" panose="02020603050405020304" pitchFamily="18" charset="0"/>
                <a:ea typeface="楷体_GB2312" pitchFamily="49" charset="-122"/>
              </a:endParaRPr>
            </a:p>
          </p:txBody>
        </p:sp>
      </p:grpSp>
      <p:sp>
        <p:nvSpPr>
          <p:cNvPr id="28680" name="Rectangle 16">
            <a:hlinkClick r:id="rId9" action="ppaction://hlinksldjump"/>
          </p:cNvPr>
          <p:cNvSpPr>
            <a:spLocks noChangeArrowheads="1"/>
          </p:cNvSpPr>
          <p:nvPr/>
        </p:nvSpPr>
        <p:spPr bwMode="auto">
          <a:xfrm>
            <a:off x="457200" y="709613"/>
            <a:ext cx="63833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2. </a:t>
            </a:r>
            <a:r>
              <a:rPr lang="en-US" altLang="zh-CN" sz="2800" b="1" i="1">
                <a:solidFill>
                  <a:srgbClr val="800000"/>
                </a:solidFill>
                <a:latin typeface="楷体_GB2312" pitchFamily="49" charset="-122"/>
                <a:ea typeface="楷体_GB2312" pitchFamily="49" charset="-122"/>
              </a:rPr>
              <a:t>I-V</a:t>
            </a:r>
            <a:r>
              <a:rPr lang="en-US" altLang="zh-CN" sz="2800" b="1">
                <a:solidFill>
                  <a:srgbClr val="800000"/>
                </a:solidFill>
                <a:latin typeface="楷体_GB2312" pitchFamily="49" charset="-122"/>
                <a:ea typeface="楷体_GB2312" pitchFamily="49" charset="-122"/>
              </a:rPr>
              <a:t> </a:t>
            </a:r>
            <a:r>
              <a:rPr lang="zh-CN" altLang="en-US" sz="2800" b="1">
                <a:solidFill>
                  <a:srgbClr val="800000"/>
                </a:solidFill>
                <a:latin typeface="楷体_GB2312" pitchFamily="49" charset="-122"/>
                <a:ea typeface="楷体_GB2312" pitchFamily="49" charset="-122"/>
              </a:rPr>
              <a:t>特性曲线及大信号特性方程</a:t>
            </a:r>
            <a:endParaRPr lang="zh-CN" altLang="en-US" sz="2800" b="1">
              <a:solidFill>
                <a:srgbClr val="8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i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trips(downRigh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right)">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trips(downRight)">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1"/>
          <p:cNvSpPr>
            <a:spLocks noGrp="1"/>
          </p:cNvSpPr>
          <p:nvPr>
            <p:ph type="title"/>
          </p:nvPr>
        </p:nvSpPr>
        <p:spPr>
          <a:xfrm>
            <a:off x="701675" y="71438"/>
            <a:ext cx="7888288" cy="646112"/>
          </a:xfrm>
        </p:spPr>
        <p:txBody>
          <a:bodyPr/>
          <a:lstStyle/>
          <a:p>
            <a:r>
              <a:rPr lang="en-US" altLang="zh-CN"/>
              <a:t>4.1.3  P</a:t>
            </a:r>
            <a:r>
              <a:rPr lang="zh-CN" altLang="en-US"/>
              <a:t>沟道</a:t>
            </a:r>
            <a:r>
              <a:rPr lang="en-US" altLang="zh-CN"/>
              <a:t>MOSFET</a:t>
            </a:r>
            <a:endParaRPr lang="zh-CN" altLang="en-US"/>
          </a:p>
        </p:txBody>
      </p:sp>
      <p:graphicFrame>
        <p:nvGraphicFramePr>
          <p:cNvPr id="29699" name="Object 4"/>
          <p:cNvGraphicFramePr>
            <a:graphicFrameLocks noChangeAspect="1"/>
          </p:cNvGraphicFramePr>
          <p:nvPr/>
        </p:nvGraphicFramePr>
        <p:xfrm>
          <a:off x="1447800" y="944563"/>
          <a:ext cx="2663825" cy="2640012"/>
        </p:xfrm>
        <a:graphic>
          <a:graphicData uri="http://schemas.openxmlformats.org/presentationml/2006/ole">
            <mc:AlternateContent xmlns:mc="http://schemas.openxmlformats.org/markup-compatibility/2006">
              <mc:Choice xmlns:v="urn:schemas-microsoft-com:vml" Requires="v">
                <p:oleObj spid="_x0000_s16386" name="" r:id="rId1" imgW="1066800" imgH="1057910" progId="Word.Picture.8">
                  <p:embed/>
                </p:oleObj>
              </mc:Choice>
              <mc:Fallback>
                <p:oleObj name="" r:id="rId1" imgW="1066800" imgH="1057910" progId="Word.Picture.8">
                  <p:embed/>
                  <p:pic>
                    <p:nvPicPr>
                      <p:cNvPr id="0" name="Object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44563"/>
                        <a:ext cx="2663825" cy="26400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700" name="Object 5"/>
          <p:cNvGraphicFramePr>
            <a:graphicFrameLocks noChangeAspect="1"/>
          </p:cNvGraphicFramePr>
          <p:nvPr/>
        </p:nvGraphicFramePr>
        <p:xfrm>
          <a:off x="5260975" y="944563"/>
          <a:ext cx="2663825" cy="2640012"/>
        </p:xfrm>
        <a:graphic>
          <a:graphicData uri="http://schemas.openxmlformats.org/presentationml/2006/ole">
            <mc:AlternateContent xmlns:mc="http://schemas.openxmlformats.org/markup-compatibility/2006">
              <mc:Choice xmlns:v="urn:schemas-microsoft-com:vml" Requires="v">
                <p:oleObj spid="_x0000_s16387" name="" r:id="rId3" imgW="1066800" imgH="1057910" progId="Word.Picture.8">
                  <p:embed/>
                </p:oleObj>
              </mc:Choice>
              <mc:Fallback>
                <p:oleObj name="" r:id="rId3" imgW="1066800" imgH="1057910" progId="Word.Picture.8">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0975" y="944563"/>
                        <a:ext cx="2663825" cy="26400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Text Box 6"/>
          <p:cNvSpPr txBox="1">
            <a:spLocks noChangeArrowheads="1"/>
          </p:cNvSpPr>
          <p:nvPr/>
        </p:nvSpPr>
        <p:spPr bwMode="auto">
          <a:xfrm>
            <a:off x="457200" y="3687763"/>
            <a:ext cx="7543800" cy="566737"/>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800000"/>
                </a:solidFill>
                <a:latin typeface="Times New Roman" panose="02020603050405020304" pitchFamily="18" charset="0"/>
                <a:ea typeface="楷体_GB2312" pitchFamily="49" charset="-122"/>
              </a:rPr>
              <a:t>#</a:t>
            </a:r>
            <a:r>
              <a:rPr kumimoji="1" lang="en-US" altLang="zh-CN" sz="2400" b="1">
                <a:solidFill>
                  <a:srgbClr val="0000CC"/>
                </a:solidFill>
                <a:latin typeface="Times New Roman" panose="02020603050405020304" pitchFamily="18" charset="0"/>
                <a:ea typeface="楷体_GB2312" pitchFamily="49" charset="-122"/>
              </a:rPr>
              <a:t> </a:t>
            </a:r>
            <a:r>
              <a:rPr kumimoji="1" lang="zh-CN" altLang="en-US" sz="2400" b="1">
                <a:solidFill>
                  <a:srgbClr val="0000CC"/>
                </a:solidFill>
                <a:latin typeface="Times New Roman" panose="02020603050405020304" pitchFamily="18" charset="0"/>
                <a:ea typeface="楷体_GB2312" pitchFamily="49" charset="-122"/>
              </a:rPr>
              <a:t>衬底是什么类型的半导体材料？</a:t>
            </a:r>
            <a:endParaRPr kumimoji="1" lang="zh-CN" altLang="en-US" sz="2400" b="1">
              <a:solidFill>
                <a:srgbClr val="0000CC"/>
              </a:solidFill>
              <a:latin typeface="Times New Roman" panose="02020603050405020304" pitchFamily="18" charset="0"/>
              <a:ea typeface="楷体_GB2312" pitchFamily="49" charset="-122"/>
            </a:endParaRPr>
          </a:p>
        </p:txBody>
      </p:sp>
      <p:sp>
        <p:nvSpPr>
          <p:cNvPr id="11" name="Text Box 7"/>
          <p:cNvSpPr txBox="1">
            <a:spLocks noChangeArrowheads="1"/>
          </p:cNvSpPr>
          <p:nvPr/>
        </p:nvSpPr>
        <p:spPr bwMode="auto">
          <a:xfrm>
            <a:off x="457200" y="4233863"/>
            <a:ext cx="7543800" cy="566737"/>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800000"/>
                </a:solidFill>
                <a:latin typeface="Times New Roman" panose="02020603050405020304" pitchFamily="18" charset="0"/>
                <a:ea typeface="楷体_GB2312" pitchFamily="49" charset="-122"/>
              </a:rPr>
              <a:t>#</a:t>
            </a:r>
            <a:r>
              <a:rPr kumimoji="1" lang="en-US" altLang="zh-CN" sz="2400" b="1">
                <a:solidFill>
                  <a:srgbClr val="0000CC"/>
                </a:solidFill>
                <a:latin typeface="Times New Roman" panose="02020603050405020304" pitchFamily="18" charset="0"/>
                <a:ea typeface="楷体_GB2312" pitchFamily="49" charset="-122"/>
              </a:rPr>
              <a:t> </a:t>
            </a:r>
            <a:r>
              <a:rPr kumimoji="1" lang="zh-CN" altLang="en-US" sz="2400" b="1">
                <a:solidFill>
                  <a:srgbClr val="0000CC"/>
                </a:solidFill>
                <a:latin typeface="Times New Roman" panose="02020603050405020304" pitchFamily="18" charset="0"/>
                <a:ea typeface="楷体_GB2312" pitchFamily="49" charset="-122"/>
              </a:rPr>
              <a:t>哪个符号是增强型的？</a:t>
            </a:r>
            <a:endParaRPr kumimoji="1" lang="zh-CN" altLang="en-US" sz="2400" b="1">
              <a:solidFill>
                <a:srgbClr val="0000CC"/>
              </a:solidFill>
              <a:latin typeface="Times New Roman" panose="02020603050405020304" pitchFamily="18" charset="0"/>
              <a:ea typeface="楷体_GB2312" pitchFamily="49" charset="-122"/>
            </a:endParaRPr>
          </a:p>
        </p:txBody>
      </p:sp>
      <p:sp>
        <p:nvSpPr>
          <p:cNvPr id="12" name="Text Box 8"/>
          <p:cNvSpPr txBox="1">
            <a:spLocks noChangeArrowheads="1"/>
          </p:cNvSpPr>
          <p:nvPr/>
        </p:nvSpPr>
        <p:spPr bwMode="auto">
          <a:xfrm>
            <a:off x="457200" y="4779963"/>
            <a:ext cx="8229600" cy="1041400"/>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800000"/>
                </a:solidFill>
                <a:latin typeface="Times New Roman" panose="02020603050405020304" pitchFamily="18" charset="0"/>
                <a:ea typeface="楷体_GB2312" pitchFamily="49" charset="-122"/>
              </a:rPr>
              <a:t>#</a:t>
            </a:r>
            <a:r>
              <a:rPr kumimoji="1" lang="en-US" altLang="zh-CN" sz="2400" b="1">
                <a:solidFill>
                  <a:srgbClr val="0000CC"/>
                </a:solidFill>
                <a:latin typeface="Times New Roman" panose="02020603050405020304" pitchFamily="18" charset="0"/>
                <a:ea typeface="楷体_GB2312" pitchFamily="49" charset="-122"/>
              </a:rPr>
              <a:t> </a:t>
            </a:r>
            <a:r>
              <a:rPr kumimoji="1" lang="zh-CN" altLang="en-US" sz="2400" b="1">
                <a:solidFill>
                  <a:srgbClr val="0000CC"/>
                </a:solidFill>
                <a:latin typeface="Times New Roman" panose="02020603050405020304" pitchFamily="18" charset="0"/>
                <a:ea typeface="楷体_GB2312" pitchFamily="49" charset="-122"/>
              </a:rPr>
              <a:t>在增强型的</a:t>
            </a:r>
            <a:r>
              <a:rPr kumimoji="1" lang="en-US" altLang="zh-CN" sz="2400" b="1">
                <a:solidFill>
                  <a:srgbClr val="0000CC"/>
                </a:solidFill>
                <a:latin typeface="Times New Roman" panose="02020603050405020304" pitchFamily="18" charset="0"/>
                <a:ea typeface="楷体_GB2312" pitchFamily="49" charset="-122"/>
              </a:rPr>
              <a:t>P</a:t>
            </a:r>
            <a:r>
              <a:rPr kumimoji="1" lang="zh-CN" altLang="en-US" sz="2400" b="1">
                <a:solidFill>
                  <a:srgbClr val="0000CC"/>
                </a:solidFill>
                <a:latin typeface="Times New Roman" panose="02020603050405020304" pitchFamily="18" charset="0"/>
                <a:ea typeface="楷体_GB2312" pitchFamily="49" charset="-122"/>
              </a:rPr>
              <a:t>沟道</a:t>
            </a:r>
            <a:r>
              <a:rPr kumimoji="1" lang="en-US" altLang="zh-CN" sz="2400" b="1">
                <a:solidFill>
                  <a:srgbClr val="0000CC"/>
                </a:solidFill>
                <a:latin typeface="Times New Roman" panose="02020603050405020304" pitchFamily="18" charset="0"/>
                <a:ea typeface="楷体_GB2312" pitchFamily="49" charset="-122"/>
              </a:rPr>
              <a:t>MOSFET </a:t>
            </a:r>
            <a:r>
              <a:rPr kumimoji="1" lang="zh-CN" altLang="en-US" sz="2400" b="1">
                <a:solidFill>
                  <a:srgbClr val="0000CC"/>
                </a:solidFill>
                <a:latin typeface="Times New Roman" panose="02020603050405020304" pitchFamily="18" charset="0"/>
                <a:ea typeface="楷体_GB2312" pitchFamily="49" charset="-122"/>
              </a:rPr>
              <a:t>中，</a:t>
            </a:r>
            <a:r>
              <a:rPr kumimoji="1" lang="en-US" altLang="zh-CN" sz="2400" b="1" i="1">
                <a:solidFill>
                  <a:srgbClr val="0000CC"/>
                </a:solidFill>
                <a:latin typeface="Book Antiqua" panose="02040602050305030304" pitchFamily="18" charset="0"/>
                <a:ea typeface="楷体_GB2312" pitchFamily="49" charset="-122"/>
              </a:rPr>
              <a:t>v</a:t>
            </a:r>
            <a:r>
              <a:rPr kumimoji="1" lang="en-US" altLang="zh-CN" sz="2400" b="1" baseline="-25000">
                <a:solidFill>
                  <a:srgbClr val="0000CC"/>
                </a:solidFill>
                <a:latin typeface="Times New Roman" panose="02020603050405020304" pitchFamily="18" charset="0"/>
                <a:ea typeface="楷体_GB2312" pitchFamily="49" charset="-122"/>
              </a:rPr>
              <a:t>GS</a:t>
            </a:r>
            <a:r>
              <a:rPr kumimoji="1" lang="zh-CN" altLang="en-US" sz="2400" b="1">
                <a:solidFill>
                  <a:srgbClr val="0000CC"/>
                </a:solidFill>
                <a:latin typeface="Times New Roman" panose="02020603050405020304" pitchFamily="18" charset="0"/>
                <a:ea typeface="楷体_GB2312" pitchFamily="49" charset="-122"/>
              </a:rPr>
              <a:t>应加什么极性的电压才能工作在饱和区（线性放大区）？</a:t>
            </a:r>
            <a:endParaRPr kumimoji="1" lang="zh-CN" altLang="en-US" sz="2400" b="1">
              <a:solidFill>
                <a:srgbClr val="0000CC"/>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5"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vertic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P spid="11" grpId="0" autoUpdateAnimBg="0"/>
      <p:bldP spid="12"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标题 1"/>
          <p:cNvSpPr>
            <a:spLocks noGrp="1"/>
          </p:cNvSpPr>
          <p:nvPr>
            <p:ph type="title"/>
          </p:nvPr>
        </p:nvSpPr>
        <p:spPr>
          <a:xfrm>
            <a:off x="701675" y="71438"/>
            <a:ext cx="7888288" cy="646112"/>
          </a:xfrm>
        </p:spPr>
        <p:txBody>
          <a:bodyPr/>
          <a:lstStyle/>
          <a:p>
            <a:r>
              <a:rPr lang="en-US" altLang="zh-CN"/>
              <a:t>4.1.3  P</a:t>
            </a:r>
            <a:r>
              <a:rPr lang="zh-CN" altLang="en-US"/>
              <a:t>沟道</a:t>
            </a:r>
            <a:r>
              <a:rPr lang="en-US" altLang="zh-CN"/>
              <a:t>MOSFET</a:t>
            </a:r>
            <a:endParaRPr lang="zh-CN" altLang="en-US"/>
          </a:p>
        </p:txBody>
      </p:sp>
      <p:sp>
        <p:nvSpPr>
          <p:cNvPr id="7" name="Text Box 8"/>
          <p:cNvSpPr txBox="1">
            <a:spLocks noChangeArrowheads="1"/>
          </p:cNvSpPr>
          <p:nvPr/>
        </p:nvSpPr>
        <p:spPr bwMode="auto">
          <a:xfrm>
            <a:off x="468313" y="4543425"/>
            <a:ext cx="7543800" cy="566738"/>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800000"/>
                </a:solidFill>
                <a:latin typeface="Times New Roman" panose="02020603050405020304" pitchFamily="18" charset="0"/>
                <a:ea typeface="楷体_GB2312" pitchFamily="49" charset="-122"/>
              </a:rPr>
              <a:t>#</a:t>
            </a:r>
            <a:r>
              <a:rPr kumimoji="1" lang="en-US" altLang="zh-CN" sz="2400" b="1">
                <a:solidFill>
                  <a:srgbClr val="0000CC"/>
                </a:solidFill>
                <a:latin typeface="Times New Roman" panose="02020603050405020304" pitchFamily="18" charset="0"/>
                <a:ea typeface="楷体_GB2312" pitchFamily="49" charset="-122"/>
              </a:rPr>
              <a:t> </a:t>
            </a:r>
            <a:r>
              <a:rPr kumimoji="1" lang="zh-CN" altLang="en-US" sz="2400" b="1">
                <a:solidFill>
                  <a:srgbClr val="0000CC"/>
                </a:solidFill>
                <a:latin typeface="Times New Roman" panose="02020603050405020304" pitchFamily="18" charset="0"/>
                <a:ea typeface="楷体_GB2312" pitchFamily="49" charset="-122"/>
              </a:rPr>
              <a:t>是增强型还是耗尽型特性曲线？</a:t>
            </a:r>
            <a:endParaRPr kumimoji="1" lang="zh-CN" altLang="en-US" sz="2400" b="1">
              <a:solidFill>
                <a:srgbClr val="0000CC"/>
              </a:solidFill>
              <a:latin typeface="Times New Roman" panose="02020603050405020304" pitchFamily="18" charset="0"/>
              <a:ea typeface="楷体_GB2312" pitchFamily="49" charset="-122"/>
            </a:endParaRPr>
          </a:p>
        </p:txBody>
      </p:sp>
      <p:sp>
        <p:nvSpPr>
          <p:cNvPr id="8" name="Text Box 10"/>
          <p:cNvSpPr txBox="1">
            <a:spLocks noChangeArrowheads="1"/>
          </p:cNvSpPr>
          <p:nvPr/>
        </p:nvSpPr>
        <p:spPr bwMode="auto">
          <a:xfrm>
            <a:off x="457200" y="5084763"/>
            <a:ext cx="8229600" cy="1041400"/>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800000"/>
                </a:solidFill>
                <a:latin typeface="Times New Roman" panose="02020603050405020304" pitchFamily="18" charset="0"/>
                <a:ea typeface="楷体_GB2312" pitchFamily="49" charset="-122"/>
              </a:rPr>
              <a:t>#</a:t>
            </a:r>
            <a:r>
              <a:rPr kumimoji="1" lang="en-US" altLang="zh-CN" sz="2400" b="1">
                <a:solidFill>
                  <a:srgbClr val="0000CC"/>
                </a:solidFill>
                <a:latin typeface="Times New Roman" panose="02020603050405020304" pitchFamily="18" charset="0"/>
                <a:ea typeface="楷体_GB2312" pitchFamily="49" charset="-122"/>
              </a:rPr>
              <a:t> </a:t>
            </a:r>
            <a:r>
              <a:rPr kumimoji="1" lang="zh-CN" altLang="en-US" sz="2400" b="1">
                <a:solidFill>
                  <a:srgbClr val="0000CC"/>
                </a:solidFill>
                <a:latin typeface="Times New Roman" panose="02020603050405020304" pitchFamily="18" charset="0"/>
                <a:ea typeface="楷体_GB2312" pitchFamily="49" charset="-122"/>
              </a:rPr>
              <a:t>耗尽型特性曲线是怎样的？</a:t>
            </a:r>
            <a:r>
              <a:rPr kumimoji="1" lang="en-US" altLang="zh-CN" sz="2400" b="1" i="1">
                <a:solidFill>
                  <a:srgbClr val="0000CC"/>
                </a:solidFill>
                <a:latin typeface="Book Antiqua" panose="02040602050305030304" pitchFamily="18" charset="0"/>
                <a:ea typeface="楷体_GB2312" pitchFamily="49" charset="-122"/>
              </a:rPr>
              <a:t>v</a:t>
            </a:r>
            <a:r>
              <a:rPr kumimoji="1" lang="en-US" altLang="zh-CN" sz="2400" b="1" baseline="-25000">
                <a:solidFill>
                  <a:srgbClr val="0000CC"/>
                </a:solidFill>
                <a:latin typeface="Times New Roman" panose="02020603050405020304" pitchFamily="18" charset="0"/>
                <a:ea typeface="楷体_GB2312" pitchFamily="49" charset="-122"/>
              </a:rPr>
              <a:t>GS</a:t>
            </a:r>
            <a:r>
              <a:rPr kumimoji="1" lang="zh-CN" altLang="en-US" sz="2400" b="1">
                <a:solidFill>
                  <a:srgbClr val="0000CC"/>
                </a:solidFill>
                <a:latin typeface="Times New Roman" panose="02020603050405020304" pitchFamily="18" charset="0"/>
                <a:ea typeface="楷体_GB2312" pitchFamily="49" charset="-122"/>
              </a:rPr>
              <a:t>加什么极性的电压能使管子工作在饱和区（线性放大区）？</a:t>
            </a:r>
            <a:endParaRPr kumimoji="1" lang="zh-CN" altLang="en-US" sz="2400" b="1">
              <a:solidFill>
                <a:srgbClr val="0000CC"/>
              </a:solidFill>
              <a:latin typeface="Times New Roman" panose="02020603050405020304" pitchFamily="18" charset="0"/>
              <a:ea typeface="楷体_GB2312" pitchFamily="49" charset="-122"/>
            </a:endParaRPr>
          </a:p>
        </p:txBody>
      </p:sp>
      <p:pic>
        <p:nvPicPr>
          <p:cNvPr id="30725" name="Picture 11" descr="未命名-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19138" y="728663"/>
            <a:ext cx="7902575" cy="340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Rectangle 12"/>
          <p:cNvSpPr>
            <a:spLocks noChangeArrowheads="1"/>
          </p:cNvSpPr>
          <p:nvPr/>
        </p:nvSpPr>
        <p:spPr bwMode="auto">
          <a:xfrm>
            <a:off x="1295400" y="4076700"/>
            <a:ext cx="6948488"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2200" b="1">
                <a:solidFill>
                  <a:srgbClr val="CC0000"/>
                </a:solidFill>
                <a:latin typeface="黑体" panose="02010609060101010101" pitchFamily="49" charset="-122"/>
                <a:ea typeface="黑体" panose="02010609060101010101" pitchFamily="49" charset="-122"/>
              </a:rPr>
              <a:t>电流均以流入漏极的方向为正！</a:t>
            </a:r>
            <a:endParaRPr kumimoji="1" lang="zh-CN" altLang="en-US" sz="2200" b="1">
              <a:solidFill>
                <a:srgbClr val="CC000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303" name="Picture 167" descr="4101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7088" y="2924175"/>
            <a:ext cx="7523162"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标题 1"/>
          <p:cNvSpPr>
            <a:spLocks noGrp="1"/>
          </p:cNvSpPr>
          <p:nvPr>
            <p:ph type="title"/>
          </p:nvPr>
        </p:nvSpPr>
        <p:spPr>
          <a:xfrm>
            <a:off x="701675" y="71438"/>
            <a:ext cx="7888288" cy="646112"/>
          </a:xfrm>
        </p:spPr>
        <p:txBody>
          <a:bodyPr/>
          <a:lstStyle/>
          <a:p>
            <a:r>
              <a:rPr lang="en-US" altLang="zh-CN"/>
              <a:t>4.1.4  </a:t>
            </a:r>
            <a:r>
              <a:rPr lang="zh-CN" altLang="en-US"/>
              <a:t>沟道长度调制等几种效应</a:t>
            </a:r>
            <a:endParaRPr lang="zh-CN" altLang="en-US"/>
          </a:p>
        </p:txBody>
      </p:sp>
      <p:sp>
        <p:nvSpPr>
          <p:cNvPr id="15" name="Rectangle 6"/>
          <p:cNvSpPr>
            <a:spLocks noChangeArrowheads="1"/>
          </p:cNvSpPr>
          <p:nvPr/>
        </p:nvSpPr>
        <p:spPr bwMode="auto">
          <a:xfrm>
            <a:off x="609600" y="1230313"/>
            <a:ext cx="673417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200" b="1">
                <a:solidFill>
                  <a:srgbClr val="000000"/>
                </a:solidFill>
                <a:latin typeface="楷体_GB2312" pitchFamily="49" charset="-122"/>
                <a:ea typeface="楷体_GB2312" pitchFamily="49" charset="-122"/>
              </a:rPr>
              <a:t>实际上饱和区的曲线并不是平坦的（</a:t>
            </a:r>
            <a:r>
              <a:rPr kumimoji="1" lang="en-US" altLang="zh-CN" sz="2200" b="1">
                <a:solidFill>
                  <a:srgbClr val="000000"/>
                </a:solidFill>
                <a:latin typeface="楷体_GB2312" pitchFamily="49" charset="-122"/>
                <a:ea typeface="楷体_GB2312" pitchFamily="49" charset="-122"/>
              </a:rPr>
              <a:t>N</a:t>
            </a:r>
            <a:r>
              <a:rPr kumimoji="1" lang="zh-CN" altLang="en-US" sz="2200" b="1">
                <a:solidFill>
                  <a:srgbClr val="000000"/>
                </a:solidFill>
                <a:latin typeface="楷体_GB2312" pitchFamily="49" charset="-122"/>
                <a:ea typeface="楷体_GB2312" pitchFamily="49" charset="-122"/>
              </a:rPr>
              <a:t>沟道为例）</a:t>
            </a:r>
            <a:endParaRPr kumimoji="1" lang="zh-CN" altLang="en-US" sz="2200" b="1">
              <a:solidFill>
                <a:srgbClr val="000000"/>
              </a:solidFill>
              <a:latin typeface="楷体_GB2312" pitchFamily="49" charset="-122"/>
              <a:ea typeface="楷体_GB2312" pitchFamily="49" charset="-122"/>
            </a:endParaRPr>
          </a:p>
        </p:txBody>
      </p:sp>
      <p:graphicFrame>
        <p:nvGraphicFramePr>
          <p:cNvPr id="16" name="Object 7"/>
          <p:cNvGraphicFramePr>
            <a:graphicFrameLocks noChangeAspect="1"/>
          </p:cNvGraphicFramePr>
          <p:nvPr/>
        </p:nvGraphicFramePr>
        <p:xfrm>
          <a:off x="1595438" y="1751013"/>
          <a:ext cx="3360737" cy="431800"/>
        </p:xfrm>
        <a:graphic>
          <a:graphicData uri="http://schemas.openxmlformats.org/presentationml/2006/ole">
            <mc:AlternateContent xmlns:mc="http://schemas.openxmlformats.org/markup-compatibility/2006">
              <mc:Choice xmlns:v="urn:schemas-microsoft-com:vml" Requires="v">
                <p:oleObj spid="_x0000_s17410" name="公式" r:id="rId2" imgW="1879600" imgH="241300" progId="Equation.3">
                  <p:embed/>
                </p:oleObj>
              </mc:Choice>
              <mc:Fallback>
                <p:oleObj name="公式" r:id="rId2" imgW="1879600" imgH="241300" progId="Equation.3">
                  <p:embed/>
                  <p:pic>
                    <p:nvPicPr>
                      <p:cNvPr id="0"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5438" y="1751013"/>
                        <a:ext cx="336073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8"/>
          <p:cNvGraphicFramePr>
            <a:graphicFrameLocks noChangeAspect="1"/>
          </p:cNvGraphicFramePr>
          <p:nvPr/>
        </p:nvGraphicFramePr>
        <p:xfrm>
          <a:off x="5005388" y="1573213"/>
          <a:ext cx="2951162" cy="801687"/>
        </p:xfrm>
        <a:graphic>
          <a:graphicData uri="http://schemas.openxmlformats.org/presentationml/2006/ole">
            <mc:AlternateContent xmlns:mc="http://schemas.openxmlformats.org/markup-compatibility/2006">
              <mc:Choice xmlns:v="urn:schemas-microsoft-com:vml" Requires="v">
                <p:oleObj spid="_x0000_s17411" name="公式" r:id="rId4" imgW="1637665" imgH="444500" progId="Equation.3">
                  <p:embed/>
                </p:oleObj>
              </mc:Choice>
              <mc:Fallback>
                <p:oleObj name="公式" r:id="rId4" imgW="1637665" imgH="444500" progId="Equation.3">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5388" y="1573213"/>
                        <a:ext cx="2951162"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9"/>
          <p:cNvSpPr>
            <a:spLocks noChangeArrowheads="1"/>
          </p:cNvSpPr>
          <p:nvPr/>
        </p:nvSpPr>
        <p:spPr bwMode="auto">
          <a:xfrm>
            <a:off x="3059113" y="2338388"/>
            <a:ext cx="2209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a:spcBef>
                <a:spcPct val="0"/>
              </a:spcBef>
              <a:buFontTx/>
              <a:buNone/>
            </a:pPr>
            <a:r>
              <a:rPr kumimoji="1" lang="en-US" altLang="zh-CN" sz="2000" b="1" i="1" dirty="0">
                <a:solidFill>
                  <a:srgbClr val="000000"/>
                </a:solidFill>
                <a:latin typeface="Times New Roman" panose="02020603050405020304" pitchFamily="18" charset="0"/>
                <a:ea typeface="楷体_GB2312" pitchFamily="49" charset="-122"/>
              </a:rPr>
              <a:t>L</a:t>
            </a:r>
            <a:r>
              <a:rPr kumimoji="1" lang="zh-CN" altLang="en-US" sz="2000" b="1" dirty="0">
                <a:solidFill>
                  <a:srgbClr val="000000"/>
                </a:solidFill>
                <a:latin typeface="Times New Roman" panose="02020603050405020304" pitchFamily="18" charset="0"/>
                <a:ea typeface="楷体_GB2312" pitchFamily="49" charset="-122"/>
              </a:rPr>
              <a:t>的单位为</a:t>
            </a:r>
            <a:r>
              <a:rPr kumimoji="1" lang="zh-CN" altLang="en-US" sz="2000" b="1" dirty="0">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dirty="0">
                <a:solidFill>
                  <a:srgbClr val="000000"/>
                </a:solidFill>
                <a:latin typeface="Times New Roman" panose="02020603050405020304" pitchFamily="18" charset="0"/>
                <a:ea typeface="楷体_GB2312" pitchFamily="49" charset="-122"/>
              </a:rPr>
              <a:t>m</a:t>
            </a:r>
            <a:endParaRPr kumimoji="1" lang="en-US" altLang="zh-CN" sz="2000" b="1" dirty="0">
              <a:solidFill>
                <a:srgbClr val="000000"/>
              </a:solidFill>
              <a:latin typeface="Times New Roman" panose="02020603050405020304" pitchFamily="18" charset="0"/>
              <a:ea typeface="楷体_GB2312" pitchFamily="49" charset="-122"/>
              <a:sym typeface="Symbol" panose="05050102010706020507" pitchFamily="18" charset="2"/>
            </a:endParaRPr>
          </a:p>
        </p:txBody>
      </p:sp>
      <p:graphicFrame>
        <p:nvGraphicFramePr>
          <p:cNvPr id="19" name="Object 10"/>
          <p:cNvGraphicFramePr>
            <a:graphicFrameLocks noChangeAspect="1"/>
          </p:cNvGraphicFramePr>
          <p:nvPr/>
        </p:nvGraphicFramePr>
        <p:xfrm>
          <a:off x="1506538" y="2263775"/>
          <a:ext cx="1309687" cy="660400"/>
        </p:xfrm>
        <a:graphic>
          <a:graphicData uri="http://schemas.openxmlformats.org/presentationml/2006/ole">
            <mc:AlternateContent xmlns:mc="http://schemas.openxmlformats.org/markup-compatibility/2006">
              <mc:Choice xmlns:v="urn:schemas-microsoft-com:vml" Requires="v">
                <p:oleObj spid="_x0000_s17412" name="Equation" r:id="rId6" imgW="723900" imgH="368300" progId="Equation.3">
                  <p:embed/>
                </p:oleObj>
              </mc:Choice>
              <mc:Fallback>
                <p:oleObj name="Equation" r:id="rId6" imgW="723900" imgH="368300" progId="Equation.3">
                  <p:embed/>
                  <p:pic>
                    <p:nvPicPr>
                      <p:cNvPr id="0"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06538" y="2263775"/>
                        <a:ext cx="1309687"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 name="Rectangle 12"/>
          <p:cNvSpPr>
            <a:spLocks noChangeArrowheads="1"/>
          </p:cNvSpPr>
          <p:nvPr/>
        </p:nvSpPr>
        <p:spPr bwMode="auto">
          <a:xfrm>
            <a:off x="1404938" y="5661025"/>
            <a:ext cx="71628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200" b="1">
                <a:solidFill>
                  <a:srgbClr val="000000"/>
                </a:solidFill>
                <a:latin typeface="楷体_GB2312" pitchFamily="49" charset="-122"/>
                <a:ea typeface="楷体_GB2312" pitchFamily="49" charset="-122"/>
              </a:rPr>
              <a:t>当不考虑沟道调制效应时，</a:t>
            </a:r>
            <a:r>
              <a:rPr kumimoji="1" lang="zh-CN" altLang="en-US" sz="2200" b="1" i="1">
                <a:solidFill>
                  <a:srgbClr val="000000"/>
                </a:solidFill>
                <a:latin typeface="楷体_GB2312" pitchFamily="49" charset="-122"/>
                <a:ea typeface="楷体_GB2312" pitchFamily="49" charset="-122"/>
                <a:sym typeface="Symbol" panose="05050102010706020507" pitchFamily="18" charset="2"/>
              </a:rPr>
              <a:t></a:t>
            </a:r>
            <a:r>
              <a:rPr kumimoji="1" lang="zh-CN" altLang="en-US" sz="2200" b="1">
                <a:solidFill>
                  <a:srgbClr val="000000"/>
                </a:solidFill>
                <a:latin typeface="楷体_GB2312" pitchFamily="49" charset="-122"/>
                <a:ea typeface="楷体_GB2312" pitchFamily="49" charset="-122"/>
                <a:sym typeface="Symbol" panose="05050102010706020507" pitchFamily="18" charset="2"/>
              </a:rPr>
              <a:t>＝</a:t>
            </a:r>
            <a:r>
              <a:rPr kumimoji="1" lang="en-US" altLang="zh-CN" sz="2200" b="1">
                <a:solidFill>
                  <a:srgbClr val="000000"/>
                </a:solidFill>
                <a:latin typeface="楷体_GB2312" pitchFamily="49" charset="-122"/>
                <a:ea typeface="楷体_GB2312" pitchFamily="49" charset="-122"/>
                <a:sym typeface="Symbol" panose="05050102010706020507" pitchFamily="18" charset="2"/>
              </a:rPr>
              <a:t>0</a:t>
            </a:r>
            <a:r>
              <a:rPr kumimoji="1" lang="zh-CN" altLang="en-US" sz="2200" b="1">
                <a:solidFill>
                  <a:srgbClr val="000000"/>
                </a:solidFill>
                <a:latin typeface="楷体_GB2312" pitchFamily="49" charset="-122"/>
                <a:ea typeface="楷体_GB2312" pitchFamily="49" charset="-122"/>
                <a:sym typeface="Symbol" panose="05050102010706020507" pitchFamily="18" charset="2"/>
              </a:rPr>
              <a:t>，曲线是平坦的。</a:t>
            </a:r>
            <a:r>
              <a:rPr kumimoji="1" lang="zh-CN" altLang="en-US" sz="2200" b="1">
                <a:solidFill>
                  <a:srgbClr val="000000"/>
                </a:solidFill>
                <a:latin typeface="楷体_GB2312" pitchFamily="49" charset="-122"/>
                <a:ea typeface="楷体_GB2312" pitchFamily="49" charset="-122"/>
              </a:rPr>
              <a:t> </a:t>
            </a:r>
            <a:endParaRPr kumimoji="1" lang="zh-CN" altLang="en-US" sz="2200" b="1">
              <a:solidFill>
                <a:srgbClr val="000000"/>
              </a:solidFill>
              <a:latin typeface="楷体_GB2312" pitchFamily="49" charset="-122"/>
              <a:ea typeface="楷体_GB2312" pitchFamily="49" charset="-122"/>
            </a:endParaRPr>
          </a:p>
        </p:txBody>
      </p:sp>
      <p:sp>
        <p:nvSpPr>
          <p:cNvPr id="21" name="Rectangle 13"/>
          <p:cNvSpPr>
            <a:spLocks noChangeArrowheads="1"/>
          </p:cNvSpPr>
          <p:nvPr/>
        </p:nvSpPr>
        <p:spPr bwMode="auto">
          <a:xfrm>
            <a:off x="533400" y="1736725"/>
            <a:ext cx="14478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200" b="1">
                <a:solidFill>
                  <a:srgbClr val="000000"/>
                </a:solidFill>
                <a:latin typeface="楷体_GB2312" pitchFamily="49" charset="-122"/>
                <a:ea typeface="楷体_GB2312" pitchFamily="49" charset="-122"/>
              </a:rPr>
              <a:t>修正后</a:t>
            </a:r>
            <a:endParaRPr kumimoji="1" lang="zh-CN" altLang="en-US" sz="2200" b="1">
              <a:solidFill>
                <a:srgbClr val="000000"/>
              </a:solidFill>
              <a:latin typeface="楷体_GB2312" pitchFamily="49" charset="-122"/>
              <a:ea typeface="楷体_GB2312" pitchFamily="49" charset="-122"/>
            </a:endParaRPr>
          </a:p>
        </p:txBody>
      </p:sp>
      <p:sp>
        <p:nvSpPr>
          <p:cNvPr id="23" name="Rectangle 15"/>
          <p:cNvSpPr>
            <a:spLocks noChangeArrowheads="1"/>
          </p:cNvSpPr>
          <p:nvPr/>
        </p:nvSpPr>
        <p:spPr bwMode="auto">
          <a:xfrm>
            <a:off x="5070475" y="2339975"/>
            <a:ext cx="3276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a:spcBef>
                <a:spcPct val="0"/>
              </a:spcBef>
              <a:buFontTx/>
              <a:buNone/>
            </a:pP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A</a:t>
            </a:r>
            <a:r>
              <a:rPr kumimoji="1" lang="zh-CN" altLang="en-US" sz="2000" b="1">
                <a:solidFill>
                  <a:srgbClr val="000000"/>
                </a:solidFill>
                <a:latin typeface="Times New Roman" panose="02020603050405020304" pitchFamily="18" charset="0"/>
                <a:ea typeface="楷体_GB2312" pitchFamily="49" charset="-122"/>
              </a:rPr>
              <a:t>称为厄雷（</a:t>
            </a:r>
            <a:r>
              <a:rPr kumimoji="1" lang="en-US" altLang="zh-CN" sz="2000" b="1">
                <a:solidFill>
                  <a:srgbClr val="000000"/>
                </a:solidFill>
                <a:latin typeface="Times New Roman" panose="02020603050405020304" pitchFamily="18" charset="0"/>
                <a:ea typeface="楷体_GB2312" pitchFamily="49" charset="-122"/>
              </a:rPr>
              <a:t>Early</a:t>
            </a:r>
            <a:r>
              <a:rPr kumimoji="1" lang="zh-CN" altLang="en-US" sz="2000" b="1">
                <a:solidFill>
                  <a:srgbClr val="000000"/>
                </a:solidFill>
                <a:latin typeface="Times New Roman" panose="02020603050405020304" pitchFamily="18" charset="0"/>
                <a:ea typeface="楷体_GB2312" pitchFamily="49" charset="-122"/>
              </a:rPr>
              <a:t>）电压</a:t>
            </a:r>
            <a:endParaRPr kumimoji="1" lang="zh-CN" altLang="en-US" sz="2000" b="1">
              <a:solidFill>
                <a:srgbClr val="000000"/>
              </a:solidFill>
              <a:latin typeface="Times New Roman" panose="02020603050405020304" pitchFamily="18" charset="0"/>
              <a:ea typeface="楷体_GB2312" pitchFamily="49" charset="-122"/>
            </a:endParaRPr>
          </a:p>
        </p:txBody>
      </p:sp>
      <p:sp>
        <p:nvSpPr>
          <p:cNvPr id="31756" name="Rectangle 20">
            <a:hlinkClick r:id="rId8" action="ppaction://hlinksldjump"/>
          </p:cNvPr>
          <p:cNvSpPr>
            <a:spLocks noChangeArrowheads="1"/>
          </p:cNvSpPr>
          <p:nvPr/>
        </p:nvSpPr>
        <p:spPr bwMode="auto">
          <a:xfrm>
            <a:off x="457200" y="692150"/>
            <a:ext cx="63833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1. </a:t>
            </a:r>
            <a:r>
              <a:rPr lang="zh-CN" altLang="en-US" sz="2800" b="1">
                <a:solidFill>
                  <a:srgbClr val="800000"/>
                </a:solidFill>
                <a:latin typeface="楷体_GB2312" pitchFamily="49" charset="-122"/>
                <a:ea typeface="楷体_GB2312" pitchFamily="49" charset="-122"/>
              </a:rPr>
              <a:t>沟道长度调制效应</a:t>
            </a:r>
            <a:endParaRPr lang="zh-CN" altLang="en-US" sz="2800" b="1">
              <a:solidFill>
                <a:srgbClr val="8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trips(downRigh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91303"/>
                                        </p:tgtEl>
                                        <p:attrNameLst>
                                          <p:attrName>style.visibility</p:attrName>
                                        </p:attrNameLst>
                                      </p:cBhvr>
                                      <p:to>
                                        <p:strVal val="visible"/>
                                      </p:to>
                                    </p:set>
                                    <p:animEffect transition="in" filter="wipe(right)">
                                      <p:cBhvr>
                                        <p:cTn id="12" dur="500"/>
                                        <p:tgtEl>
                                          <p:spTgt spid="91303"/>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strips(downRight)">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trips(downRight)">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strips(downRight)">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strips(downRight)">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strips(downRigh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strips(downRight)">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strips(downRight)">
                                      <p:cBhvr>
                                        <p:cTn id="4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utoUpdateAnimBg="0"/>
      <p:bldP spid="18" grpId="0" autoUpdateAnimBg="0"/>
      <p:bldP spid="20" grpId="0" autoUpdateAnimBg="0"/>
      <p:bldP spid="21" grpId="0" autoUpdateAnimBg="0"/>
      <p:bldP spid="23"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1"/>
          <p:cNvSpPr>
            <a:spLocks noGrp="1"/>
          </p:cNvSpPr>
          <p:nvPr>
            <p:ph type="title"/>
          </p:nvPr>
        </p:nvSpPr>
        <p:spPr>
          <a:xfrm>
            <a:off x="701675" y="71438"/>
            <a:ext cx="7888288" cy="646112"/>
          </a:xfrm>
        </p:spPr>
        <p:txBody>
          <a:bodyPr/>
          <a:lstStyle/>
          <a:p>
            <a:r>
              <a:rPr lang="en-US" altLang="zh-CN"/>
              <a:t>4.1.4  </a:t>
            </a:r>
            <a:r>
              <a:rPr lang="zh-CN" altLang="en-US"/>
              <a:t>沟道长度调制等几种效应</a:t>
            </a:r>
            <a:endParaRPr lang="zh-CN" altLang="en-US"/>
          </a:p>
        </p:txBody>
      </p:sp>
      <p:graphicFrame>
        <p:nvGraphicFramePr>
          <p:cNvPr id="11" name="Object 26"/>
          <p:cNvGraphicFramePr>
            <a:graphicFrameLocks noChangeAspect="1"/>
          </p:cNvGraphicFramePr>
          <p:nvPr/>
        </p:nvGraphicFramePr>
        <p:xfrm>
          <a:off x="447675" y="2133600"/>
          <a:ext cx="4268788" cy="2859088"/>
        </p:xfrm>
        <a:graphic>
          <a:graphicData uri="http://schemas.openxmlformats.org/presentationml/2006/ole">
            <mc:AlternateContent xmlns:mc="http://schemas.openxmlformats.org/markup-compatibility/2006">
              <mc:Choice xmlns:v="urn:schemas-microsoft-com:vml" Requires="v">
                <p:oleObj spid="_x0000_s18434" name="图片" r:id="rId1" imgW="2134870" imgH="1431925" progId="Word.Picture.8">
                  <p:embed/>
                </p:oleObj>
              </mc:Choice>
              <mc:Fallback>
                <p:oleObj name="图片" r:id="rId1" imgW="2134870" imgH="1431925" progId="Word.Picture.8">
                  <p:embed/>
                  <p:pic>
                    <p:nvPicPr>
                      <p:cNvPr id="0" name="Object 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675" y="2133600"/>
                        <a:ext cx="4268788" cy="285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Rectangle 6"/>
          <p:cNvSpPr>
            <a:spLocks noChangeArrowheads="1"/>
          </p:cNvSpPr>
          <p:nvPr/>
        </p:nvSpPr>
        <p:spPr bwMode="auto">
          <a:xfrm>
            <a:off x="609600" y="1230313"/>
            <a:ext cx="78867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en-US" altLang="zh-CN" sz="2000" b="1">
                <a:solidFill>
                  <a:srgbClr val="000000"/>
                </a:solidFill>
                <a:latin typeface="楷体_GB2312" pitchFamily="49" charset="-122"/>
                <a:ea typeface="楷体_GB2312" pitchFamily="49" charset="-122"/>
              </a:rPr>
              <a:t>    </a:t>
            </a:r>
            <a:r>
              <a:rPr kumimoji="1" lang="zh-CN" altLang="en-US" sz="2000" b="1">
                <a:solidFill>
                  <a:srgbClr val="000000"/>
                </a:solidFill>
                <a:latin typeface="楷体_GB2312" pitchFamily="49" charset="-122"/>
                <a:ea typeface="楷体_GB2312" pitchFamily="49" charset="-122"/>
              </a:rPr>
              <a:t>衬底未与源极并接时，衬底与源极间的偏压</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BS</a:t>
            </a:r>
            <a:r>
              <a:rPr kumimoji="1" lang="zh-CN" altLang="en-US" sz="2000" b="1">
                <a:solidFill>
                  <a:srgbClr val="000000"/>
                </a:solidFill>
                <a:latin typeface="楷体_GB2312" pitchFamily="49" charset="-122"/>
                <a:ea typeface="楷体_GB2312" pitchFamily="49" charset="-122"/>
              </a:rPr>
              <a:t>将影响实际的开启（夹断）电压和转移特性。</a:t>
            </a:r>
            <a:endParaRPr kumimoji="1" lang="zh-CN" altLang="en-US" sz="2000" b="1">
              <a:solidFill>
                <a:srgbClr val="000000"/>
              </a:solidFill>
              <a:latin typeface="楷体_GB2312" pitchFamily="49" charset="-122"/>
              <a:ea typeface="楷体_GB2312" pitchFamily="49" charset="-122"/>
            </a:endParaRPr>
          </a:p>
        </p:txBody>
      </p:sp>
      <p:sp>
        <p:nvSpPr>
          <p:cNvPr id="13" name="Rectangle 11"/>
          <p:cNvSpPr>
            <a:spLocks noChangeArrowheads="1"/>
          </p:cNvSpPr>
          <p:nvPr/>
        </p:nvSpPr>
        <p:spPr bwMode="auto">
          <a:xfrm>
            <a:off x="5327650" y="5192713"/>
            <a:ext cx="3600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TNO</a:t>
            </a:r>
            <a:r>
              <a:rPr kumimoji="1" lang="zh-CN" altLang="en-US" sz="2000" b="1">
                <a:solidFill>
                  <a:srgbClr val="000000"/>
                </a:solidFill>
                <a:latin typeface="楷体_GB2312" pitchFamily="49" charset="-122"/>
                <a:ea typeface="楷体_GB2312" pitchFamily="49" charset="-122"/>
              </a:rPr>
              <a:t>表示</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BS</a:t>
            </a:r>
            <a:r>
              <a:rPr kumimoji="1" lang="en-US" altLang="zh-CN" sz="2000" b="1">
                <a:solidFill>
                  <a:srgbClr val="000000"/>
                </a:solidFill>
                <a:latin typeface="Arial Narrow" panose="020B0606020202030204" pitchFamily="34" charset="0"/>
              </a:rPr>
              <a:t> </a:t>
            </a:r>
            <a:r>
              <a:rPr kumimoji="1" lang="en-US" altLang="zh-CN" sz="2000" b="1">
                <a:solidFill>
                  <a:srgbClr val="000000"/>
                </a:solidFill>
                <a:latin typeface="Times New Roman" panose="02020603050405020304" pitchFamily="18" charset="0"/>
                <a:ea typeface="楷体_GB2312" pitchFamily="49" charset="-122"/>
              </a:rPr>
              <a:t>= 0</a:t>
            </a:r>
            <a:r>
              <a:rPr kumimoji="1" lang="zh-CN" altLang="en-US" sz="2000" b="1">
                <a:solidFill>
                  <a:srgbClr val="000000"/>
                </a:solidFill>
                <a:latin typeface="Times New Roman" panose="02020603050405020304" pitchFamily="18" charset="0"/>
                <a:ea typeface="楷体_GB2312" pitchFamily="49" charset="-122"/>
              </a:rPr>
              <a:t>时</a:t>
            </a:r>
            <a:r>
              <a:rPr kumimoji="1" lang="zh-CN" altLang="en-US" sz="2000" b="1">
                <a:solidFill>
                  <a:srgbClr val="000000"/>
                </a:solidFill>
                <a:latin typeface="楷体_GB2312" pitchFamily="49" charset="-122"/>
                <a:ea typeface="楷体_GB2312" pitchFamily="49" charset="-122"/>
              </a:rPr>
              <a:t>的开启电压</a:t>
            </a:r>
            <a:endParaRPr kumimoji="1" lang="zh-CN" altLang="en-US" sz="2000" b="1">
              <a:solidFill>
                <a:srgbClr val="000000"/>
              </a:solidFill>
              <a:latin typeface="楷体_GB2312" pitchFamily="49" charset="-122"/>
              <a:ea typeface="楷体_GB2312" pitchFamily="49" charset="-122"/>
            </a:endParaRPr>
          </a:p>
        </p:txBody>
      </p:sp>
      <p:sp>
        <p:nvSpPr>
          <p:cNvPr id="32774" name="Rectangle 15">
            <a:hlinkClick r:id="rId3" action="ppaction://hlinksldjump"/>
          </p:cNvPr>
          <p:cNvSpPr>
            <a:spLocks noChangeArrowheads="1"/>
          </p:cNvSpPr>
          <p:nvPr/>
        </p:nvSpPr>
        <p:spPr bwMode="auto">
          <a:xfrm>
            <a:off x="457200" y="692150"/>
            <a:ext cx="63833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2. </a:t>
            </a:r>
            <a:r>
              <a:rPr lang="zh-CN" altLang="en-US" sz="2800" b="1">
                <a:solidFill>
                  <a:srgbClr val="800000"/>
                </a:solidFill>
                <a:latin typeface="楷体_GB2312" pitchFamily="49" charset="-122"/>
                <a:ea typeface="楷体_GB2312" pitchFamily="49" charset="-122"/>
              </a:rPr>
              <a:t>衬底调制效应（体效应）</a:t>
            </a:r>
            <a:endParaRPr lang="zh-CN" altLang="en-US" sz="2800" b="1">
              <a:solidFill>
                <a:srgbClr val="800000"/>
              </a:solidFill>
              <a:latin typeface="楷体_GB2312" pitchFamily="49" charset="-122"/>
              <a:ea typeface="楷体_GB2312" pitchFamily="49" charset="-122"/>
            </a:endParaRPr>
          </a:p>
        </p:txBody>
      </p:sp>
      <p:grpSp>
        <p:nvGrpSpPr>
          <p:cNvPr id="15" name="Group 18"/>
          <p:cNvGrpSpPr/>
          <p:nvPr/>
        </p:nvGrpSpPr>
        <p:grpSpPr bwMode="auto">
          <a:xfrm>
            <a:off x="4932363" y="1773238"/>
            <a:ext cx="4005262" cy="3352800"/>
            <a:chOff x="3079" y="1389"/>
            <a:chExt cx="2523" cy="2112"/>
          </a:xfrm>
        </p:grpSpPr>
        <p:pic>
          <p:nvPicPr>
            <p:cNvPr id="32777" name="Picture 16" descr="410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9" y="1412"/>
              <a:ext cx="2523" cy="2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8" name="Rectangle 17"/>
            <p:cNvSpPr>
              <a:spLocks noChangeArrowheads="1"/>
            </p:cNvSpPr>
            <p:nvPr/>
          </p:nvSpPr>
          <p:spPr bwMode="auto">
            <a:xfrm>
              <a:off x="3810" y="1389"/>
              <a:ext cx="1520" cy="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000" b="1">
                  <a:solidFill>
                    <a:srgbClr val="000000"/>
                  </a:solidFill>
                  <a:latin typeface="楷体_GB2312" pitchFamily="49" charset="-122"/>
                  <a:ea typeface="楷体_GB2312" pitchFamily="49" charset="-122"/>
                </a:rPr>
                <a:t>N</a:t>
              </a:r>
              <a:r>
                <a:rPr kumimoji="1" lang="zh-CN" altLang="en-US" sz="2000" b="1">
                  <a:solidFill>
                    <a:srgbClr val="000000"/>
                  </a:solidFill>
                  <a:latin typeface="楷体_GB2312" pitchFamily="49" charset="-122"/>
                  <a:ea typeface="楷体_GB2312" pitchFamily="49" charset="-122"/>
                </a:rPr>
                <a:t>沟道增强型</a:t>
              </a:r>
              <a:endParaRPr kumimoji="1" lang="zh-CN" altLang="en-US" sz="2000" b="1">
                <a:solidFill>
                  <a:srgbClr val="000000"/>
                </a:solidFill>
                <a:latin typeface="楷体_GB2312" pitchFamily="49" charset="-122"/>
                <a:ea typeface="楷体_GB2312" pitchFamily="49" charset="-122"/>
              </a:endParaRPr>
            </a:p>
          </p:txBody>
        </p:sp>
      </p:grpSp>
      <p:sp>
        <p:nvSpPr>
          <p:cNvPr id="18" name="Rectangle 24"/>
          <p:cNvSpPr>
            <a:spLocks noChangeArrowheads="1"/>
          </p:cNvSpPr>
          <p:nvPr/>
        </p:nvSpPr>
        <p:spPr bwMode="auto">
          <a:xfrm>
            <a:off x="539750" y="5157788"/>
            <a:ext cx="4752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000" b="1">
                <a:solidFill>
                  <a:srgbClr val="000000"/>
                </a:solidFill>
                <a:latin typeface="Times New Roman" panose="02020603050405020304" pitchFamily="18" charset="0"/>
                <a:ea typeface="楷体_GB2312" pitchFamily="49" charset="-122"/>
              </a:rPr>
              <a:t>对耗尽型器件的夹断电压有类似的影响</a:t>
            </a:r>
            <a:endParaRPr kumimoji="1" lang="zh-CN" altLang="en-US" sz="20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ox(i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strips(downRight)">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strips(downRight)">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P spid="13" grpId="0" autoUpdateAnimBg="0"/>
      <p:bldP spid="18"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1"/>
          <p:cNvSpPr>
            <a:spLocks noGrp="1"/>
          </p:cNvSpPr>
          <p:nvPr>
            <p:ph type="title"/>
          </p:nvPr>
        </p:nvSpPr>
        <p:spPr>
          <a:xfrm>
            <a:off x="701675" y="71438"/>
            <a:ext cx="7888288" cy="646112"/>
          </a:xfrm>
        </p:spPr>
        <p:txBody>
          <a:bodyPr/>
          <a:lstStyle/>
          <a:p>
            <a:r>
              <a:rPr lang="en-US" altLang="zh-CN"/>
              <a:t>4.1.4  </a:t>
            </a:r>
            <a:r>
              <a:rPr lang="zh-CN" altLang="en-US"/>
              <a:t>沟道长度调制等几种效应</a:t>
            </a:r>
            <a:endParaRPr lang="zh-CN" altLang="en-US"/>
          </a:p>
        </p:txBody>
      </p:sp>
      <p:sp>
        <p:nvSpPr>
          <p:cNvPr id="33795" name="Rectangle 7">
            <a:hlinkClick r:id="rId1" action="ppaction://hlinksldjump"/>
          </p:cNvPr>
          <p:cNvSpPr>
            <a:spLocks noChangeArrowheads="1"/>
          </p:cNvSpPr>
          <p:nvPr/>
        </p:nvSpPr>
        <p:spPr bwMode="auto">
          <a:xfrm>
            <a:off x="457200" y="692150"/>
            <a:ext cx="63833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2. </a:t>
            </a:r>
            <a:r>
              <a:rPr lang="zh-CN" altLang="en-US" sz="2800" b="1">
                <a:solidFill>
                  <a:srgbClr val="800000"/>
                </a:solidFill>
                <a:latin typeface="楷体_GB2312" pitchFamily="49" charset="-122"/>
                <a:ea typeface="楷体_GB2312" pitchFamily="49" charset="-122"/>
              </a:rPr>
              <a:t>衬底调制效应（体效应）</a:t>
            </a:r>
            <a:endParaRPr lang="zh-CN" altLang="en-US" sz="2800" b="1">
              <a:solidFill>
                <a:srgbClr val="800000"/>
              </a:solidFill>
              <a:latin typeface="楷体_GB2312" pitchFamily="49" charset="-122"/>
              <a:ea typeface="楷体_GB2312" pitchFamily="49" charset="-122"/>
            </a:endParaRPr>
          </a:p>
        </p:txBody>
      </p:sp>
      <p:sp>
        <p:nvSpPr>
          <p:cNvPr id="8" name="Rectangle 11"/>
          <p:cNvSpPr>
            <a:spLocks noChangeArrowheads="1"/>
          </p:cNvSpPr>
          <p:nvPr/>
        </p:nvSpPr>
        <p:spPr bwMode="auto">
          <a:xfrm>
            <a:off x="468313" y="4221163"/>
            <a:ext cx="8102600" cy="93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通常，</a:t>
            </a:r>
            <a:r>
              <a:rPr kumimoji="1" lang="en-US" altLang="zh-CN" sz="2200" b="1">
                <a:solidFill>
                  <a:srgbClr val="000000"/>
                </a:solidFill>
                <a:latin typeface="Times New Roman" panose="02020603050405020304" pitchFamily="18" charset="0"/>
                <a:ea typeface="楷体_GB2312" pitchFamily="49" charset="-122"/>
              </a:rPr>
              <a:t>N</a:t>
            </a:r>
            <a:r>
              <a:rPr kumimoji="1" lang="zh-CN" altLang="en-US" sz="2200" b="1">
                <a:solidFill>
                  <a:srgbClr val="000000"/>
                </a:solidFill>
                <a:latin typeface="Times New Roman" panose="02020603050405020304" pitchFamily="18" charset="0"/>
                <a:ea typeface="楷体_GB2312" pitchFamily="49" charset="-122"/>
              </a:rPr>
              <a:t>沟道器件的衬底接电路的最低电位，</a:t>
            </a:r>
            <a:r>
              <a:rPr kumimoji="1" lang="en-US" altLang="zh-CN" sz="2200" b="1">
                <a:solidFill>
                  <a:srgbClr val="000000"/>
                </a:solidFill>
                <a:latin typeface="Times New Roman" panose="02020603050405020304" pitchFamily="18" charset="0"/>
                <a:ea typeface="楷体_GB2312" pitchFamily="49" charset="-122"/>
              </a:rPr>
              <a:t>P</a:t>
            </a:r>
            <a:r>
              <a:rPr kumimoji="1" lang="zh-CN" altLang="en-US" sz="2200" b="1">
                <a:solidFill>
                  <a:srgbClr val="000000"/>
                </a:solidFill>
                <a:latin typeface="Times New Roman" panose="02020603050405020304" pitchFamily="18" charset="0"/>
                <a:ea typeface="楷体_GB2312" pitchFamily="49" charset="-122"/>
              </a:rPr>
              <a:t>沟道器件的衬底接电路的最高电位。</a:t>
            </a:r>
            <a:endParaRPr kumimoji="1" lang="zh-CN" altLang="en-US" sz="2200" b="1">
              <a:solidFill>
                <a:srgbClr val="000000"/>
              </a:solidFill>
              <a:latin typeface="Times New Roman" panose="02020603050405020304" pitchFamily="18" charset="0"/>
              <a:ea typeface="楷体_GB2312" pitchFamily="49" charset="-122"/>
            </a:endParaRPr>
          </a:p>
        </p:txBody>
      </p:sp>
      <p:sp>
        <p:nvSpPr>
          <p:cNvPr id="33797" name="Rectangle 12"/>
          <p:cNvSpPr>
            <a:spLocks noChangeArrowheads="1"/>
          </p:cNvSpPr>
          <p:nvPr/>
        </p:nvSpPr>
        <p:spPr bwMode="auto">
          <a:xfrm>
            <a:off x="395288" y="1412875"/>
            <a:ext cx="4067175" cy="183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为保证</a:t>
            </a:r>
            <a:r>
              <a:rPr kumimoji="1" lang="zh-CN" altLang="zh-CN" sz="2200" b="1">
                <a:solidFill>
                  <a:srgbClr val="000000"/>
                </a:solidFill>
                <a:latin typeface="Times New Roman" panose="02020603050405020304" pitchFamily="18" charset="0"/>
                <a:ea typeface="楷体_GB2312" pitchFamily="49" charset="-122"/>
              </a:rPr>
              <a:t>导电沟道与衬底之间的PN结反</a:t>
            </a:r>
            <a:r>
              <a:rPr kumimoji="1" lang="zh-CN" altLang="en-US" sz="2200" b="1">
                <a:solidFill>
                  <a:srgbClr val="000000"/>
                </a:solidFill>
                <a:latin typeface="Times New Roman" panose="02020603050405020304" pitchFamily="18" charset="0"/>
                <a:ea typeface="楷体_GB2312" pitchFamily="49" charset="-122"/>
              </a:rPr>
              <a:t>偏</a:t>
            </a:r>
            <a:r>
              <a:rPr kumimoji="1" lang="zh-CN" altLang="zh-CN" sz="2200" b="1">
                <a:solidFill>
                  <a:srgbClr val="000000"/>
                </a:solidFill>
                <a:latin typeface="Times New Roman" panose="02020603050405020304" pitchFamily="18" charset="0"/>
                <a:ea typeface="楷体_GB2312" pitchFamily="49" charset="-122"/>
              </a:rPr>
              <a:t>，</a:t>
            </a:r>
            <a:r>
              <a:rPr kumimoji="1" lang="zh-CN" altLang="en-US" sz="2200" b="1">
                <a:solidFill>
                  <a:srgbClr val="000000"/>
                </a:solidFill>
                <a:latin typeface="Times New Roman" panose="02020603050405020304" pitchFamily="18" charset="0"/>
                <a:ea typeface="楷体_GB2312" pitchFamily="49" charset="-122"/>
              </a:rPr>
              <a:t>要求：</a:t>
            </a:r>
            <a:endParaRPr kumimoji="1" lang="zh-CN" altLang="en-US" sz="2200" b="1">
              <a:solidFill>
                <a:srgbClr val="000000"/>
              </a:solidFill>
              <a:latin typeface="Times New Roman" panose="02020603050405020304" pitchFamily="18" charset="0"/>
              <a:ea typeface="楷体_GB2312" pitchFamily="49" charset="-122"/>
            </a:endParaRPr>
          </a:p>
          <a:p>
            <a:pPr>
              <a:lnSpc>
                <a:spcPct val="130000"/>
              </a:lnSpc>
            </a:pPr>
            <a:r>
              <a:rPr kumimoji="1" lang="zh-CN" altLang="en-US" sz="2200" b="1">
                <a:solidFill>
                  <a:srgbClr val="000000"/>
                </a:solidFill>
                <a:latin typeface="Times New Roman" panose="02020603050405020304" pitchFamily="18" charset="0"/>
                <a:ea typeface="楷体_GB2312" pitchFamily="49" charset="-122"/>
              </a:rPr>
              <a:t>        </a:t>
            </a:r>
            <a:r>
              <a:rPr kumimoji="1" lang="en-US" altLang="zh-CN" sz="2200" b="1">
                <a:solidFill>
                  <a:srgbClr val="000000"/>
                </a:solidFill>
                <a:latin typeface="Times New Roman" panose="02020603050405020304" pitchFamily="18" charset="0"/>
                <a:ea typeface="楷体_GB2312" pitchFamily="49" charset="-122"/>
              </a:rPr>
              <a:t>N</a:t>
            </a:r>
            <a:r>
              <a:rPr kumimoji="1" lang="zh-CN" altLang="en-US" sz="2200" b="1">
                <a:solidFill>
                  <a:srgbClr val="000000"/>
                </a:solidFill>
                <a:latin typeface="楷体_GB2312" pitchFamily="49" charset="-122"/>
                <a:ea typeface="楷体_GB2312" pitchFamily="49" charset="-122"/>
              </a:rPr>
              <a:t>沟道</a:t>
            </a:r>
            <a:r>
              <a:rPr kumimoji="1" lang="en-US" altLang="zh-CN" sz="2200" b="1">
                <a:solidFill>
                  <a:srgbClr val="000000"/>
                </a:solidFill>
                <a:latin typeface="楷体_GB2312" pitchFamily="49" charset="-122"/>
                <a:ea typeface="楷体_GB2312" pitchFamily="49" charset="-122"/>
              </a:rPr>
              <a:t>: </a:t>
            </a:r>
            <a:r>
              <a:rPr kumimoji="1" lang="en-US" altLang="zh-CN" sz="2200" b="1" i="1">
                <a:solidFill>
                  <a:srgbClr val="000000"/>
                </a:solidFill>
                <a:latin typeface="Book Antiqua" panose="0204060205030503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BS </a:t>
            </a:r>
            <a:r>
              <a:rPr kumimoji="1" lang="en-US" altLang="zh-CN" sz="22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200" b="1">
                <a:solidFill>
                  <a:srgbClr val="000000"/>
                </a:solidFill>
                <a:latin typeface="Times New Roman" panose="02020603050405020304" pitchFamily="18" charset="0"/>
                <a:ea typeface="楷体_GB2312" pitchFamily="49" charset="-122"/>
              </a:rPr>
              <a:t> 0</a:t>
            </a:r>
            <a:endParaRPr kumimoji="1" lang="en-US" altLang="zh-CN" sz="2200" b="1">
              <a:solidFill>
                <a:srgbClr val="000000"/>
              </a:solidFill>
              <a:latin typeface="Times New Roman" panose="02020603050405020304" pitchFamily="18" charset="0"/>
              <a:ea typeface="楷体_GB2312" pitchFamily="49" charset="-122"/>
            </a:endParaRPr>
          </a:p>
          <a:p>
            <a:pPr>
              <a:lnSpc>
                <a:spcPct val="130000"/>
              </a:lnSpc>
            </a:pPr>
            <a:r>
              <a:rPr kumimoji="1" lang="en-US" altLang="zh-CN" sz="2200" b="1">
                <a:solidFill>
                  <a:srgbClr val="000000"/>
                </a:solidFill>
                <a:latin typeface="Times New Roman" panose="02020603050405020304" pitchFamily="18" charset="0"/>
                <a:ea typeface="楷体_GB2312" pitchFamily="49" charset="-122"/>
              </a:rPr>
              <a:t>        P</a:t>
            </a:r>
            <a:r>
              <a:rPr kumimoji="1" lang="zh-CN" altLang="en-US" sz="2200" b="1">
                <a:solidFill>
                  <a:srgbClr val="000000"/>
                </a:solidFill>
                <a:latin typeface="楷体_GB2312" pitchFamily="49" charset="-122"/>
                <a:ea typeface="楷体_GB2312" pitchFamily="49" charset="-122"/>
              </a:rPr>
              <a:t>沟道</a:t>
            </a:r>
            <a:r>
              <a:rPr kumimoji="1" lang="en-US" altLang="zh-CN" sz="2200" b="1">
                <a:solidFill>
                  <a:srgbClr val="000000"/>
                </a:solidFill>
                <a:latin typeface="楷体_GB2312" pitchFamily="49" charset="-122"/>
                <a:ea typeface="楷体_GB2312" pitchFamily="49" charset="-122"/>
              </a:rPr>
              <a:t>: </a:t>
            </a:r>
            <a:r>
              <a:rPr kumimoji="1" lang="en-US" altLang="zh-CN" sz="2200" b="1" i="1">
                <a:solidFill>
                  <a:srgbClr val="000000"/>
                </a:solidFill>
                <a:latin typeface="Book Antiqua" panose="0204060205030503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BS </a:t>
            </a:r>
            <a:r>
              <a:rPr kumimoji="1" lang="en-US" altLang="zh-CN" sz="22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200" b="1">
                <a:solidFill>
                  <a:srgbClr val="000000"/>
                </a:solidFill>
                <a:latin typeface="Times New Roman" panose="02020603050405020304" pitchFamily="18" charset="0"/>
                <a:ea typeface="楷体_GB2312" pitchFamily="49" charset="-122"/>
              </a:rPr>
              <a:t> 0</a:t>
            </a:r>
            <a:endParaRPr kumimoji="1" lang="en-US" altLang="zh-CN" sz="2200" b="1">
              <a:solidFill>
                <a:srgbClr val="000000"/>
              </a:solidFill>
              <a:latin typeface="Times New Roman" panose="02020603050405020304" pitchFamily="18" charset="0"/>
              <a:ea typeface="楷体_GB2312" pitchFamily="49" charset="-122"/>
            </a:endParaRPr>
          </a:p>
        </p:txBody>
      </p:sp>
      <p:graphicFrame>
        <p:nvGraphicFramePr>
          <p:cNvPr id="33798" name="Object 15"/>
          <p:cNvGraphicFramePr>
            <a:graphicFrameLocks noChangeAspect="1"/>
          </p:cNvGraphicFramePr>
          <p:nvPr/>
        </p:nvGraphicFramePr>
        <p:xfrm>
          <a:off x="4587875" y="1160463"/>
          <a:ext cx="4268788" cy="2859087"/>
        </p:xfrm>
        <a:graphic>
          <a:graphicData uri="http://schemas.openxmlformats.org/presentationml/2006/ole">
            <mc:AlternateContent xmlns:mc="http://schemas.openxmlformats.org/markup-compatibility/2006">
              <mc:Choice xmlns:v="urn:schemas-microsoft-com:vml" Requires="v">
                <p:oleObj spid="_x0000_s19458" name="图片" r:id="rId2" imgW="2134870" imgH="1431925" progId="Word.Picture.8">
                  <p:embed/>
                </p:oleObj>
              </mc:Choice>
              <mc:Fallback>
                <p:oleObj name="图片" r:id="rId2" imgW="2134870" imgH="1431925" progId="Word.Picture.8">
                  <p:embed/>
                  <p:pic>
                    <p:nvPicPr>
                      <p:cNvPr id="0" name="Object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7875" y="1160463"/>
                        <a:ext cx="4268788" cy="285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Righ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1"/>
          <p:cNvSpPr>
            <a:spLocks noGrp="1"/>
          </p:cNvSpPr>
          <p:nvPr>
            <p:ph type="title"/>
          </p:nvPr>
        </p:nvSpPr>
        <p:spPr>
          <a:xfrm>
            <a:off x="701675" y="71438"/>
            <a:ext cx="7888288" cy="646112"/>
          </a:xfrm>
        </p:spPr>
        <p:txBody>
          <a:bodyPr/>
          <a:lstStyle/>
          <a:p>
            <a:r>
              <a:rPr lang="en-US" altLang="zh-CN"/>
              <a:t>4.1.4  </a:t>
            </a:r>
            <a:r>
              <a:rPr lang="zh-CN" altLang="en-US"/>
              <a:t>沟道长度调制等几种效应</a:t>
            </a:r>
            <a:endParaRPr lang="zh-CN" altLang="en-US"/>
          </a:p>
        </p:txBody>
      </p:sp>
      <p:sp>
        <p:nvSpPr>
          <p:cNvPr id="34819" name="Rectangle 5">
            <a:hlinkClick r:id="rId1" action="ppaction://hlinksldjump"/>
          </p:cNvPr>
          <p:cNvSpPr>
            <a:spLocks noChangeArrowheads="1"/>
          </p:cNvSpPr>
          <p:nvPr/>
        </p:nvSpPr>
        <p:spPr bwMode="auto">
          <a:xfrm>
            <a:off x="457200" y="692150"/>
            <a:ext cx="63833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3. </a:t>
            </a:r>
            <a:r>
              <a:rPr lang="zh-CN" altLang="en-US" sz="2800" b="1">
                <a:solidFill>
                  <a:srgbClr val="800000"/>
                </a:solidFill>
                <a:latin typeface="楷体_GB2312" pitchFamily="49" charset="-122"/>
                <a:ea typeface="楷体_GB2312" pitchFamily="49" charset="-122"/>
              </a:rPr>
              <a:t>温度效应</a:t>
            </a:r>
            <a:endParaRPr lang="zh-CN" altLang="en-US" sz="2800" b="1">
              <a:solidFill>
                <a:srgbClr val="800000"/>
              </a:solidFill>
              <a:latin typeface="楷体_GB2312" pitchFamily="49" charset="-122"/>
              <a:ea typeface="楷体_GB2312" pitchFamily="49" charset="-122"/>
            </a:endParaRPr>
          </a:p>
        </p:txBody>
      </p:sp>
      <p:sp>
        <p:nvSpPr>
          <p:cNvPr id="13" name="Rectangle 6"/>
          <p:cNvSpPr>
            <a:spLocks noChangeArrowheads="1"/>
          </p:cNvSpPr>
          <p:nvPr/>
        </p:nvSpPr>
        <p:spPr bwMode="auto">
          <a:xfrm>
            <a:off x="719138" y="1268413"/>
            <a:ext cx="7956550" cy="111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40000"/>
              </a:lnSpc>
            </a:pPr>
            <a:r>
              <a:rPr kumimoji="1" lang="en-US" altLang="zh-CN" sz="2400" b="1" i="1">
                <a:solidFill>
                  <a:srgbClr val="000000"/>
                </a:solidFill>
                <a:latin typeface="Times New Roman" panose="02020603050405020304" pitchFamily="18" charset="0"/>
                <a:ea typeface="楷体_GB2312" pitchFamily="49" charset="-122"/>
              </a:rPr>
              <a:t>         V</a:t>
            </a:r>
            <a:r>
              <a:rPr kumimoji="1" lang="en-US" altLang="zh-CN" sz="2400" b="1" baseline="-25000">
                <a:solidFill>
                  <a:srgbClr val="000000"/>
                </a:solidFill>
                <a:latin typeface="Times New Roman" panose="02020603050405020304" pitchFamily="18" charset="0"/>
                <a:ea typeface="楷体_GB2312" pitchFamily="49" charset="-122"/>
              </a:rPr>
              <a:t>TN</a:t>
            </a:r>
            <a:r>
              <a:rPr kumimoji="1" lang="zh-CN" altLang="en-US" sz="2400" b="1">
                <a:solidFill>
                  <a:srgbClr val="000000"/>
                </a:solidFill>
                <a:latin typeface="楷体_GB2312" pitchFamily="49" charset="-122"/>
                <a:ea typeface="楷体_GB2312" pitchFamily="49" charset="-122"/>
                <a:cs typeface="Times New Roman" panose="02020603050405020304" pitchFamily="18" charset="0"/>
              </a:rPr>
              <a:t>和电导常数</a:t>
            </a:r>
            <a:r>
              <a:rPr kumimoji="1" lang="en-US" altLang="zh-CN" sz="2400" b="1" i="1">
                <a:solidFill>
                  <a:srgbClr val="000000"/>
                </a:solidFill>
                <a:latin typeface="Times New Roman" panose="02020603050405020304" pitchFamily="18" charset="0"/>
                <a:ea typeface="楷体_GB2312" pitchFamily="49" charset="-122"/>
              </a:rPr>
              <a:t>K</a:t>
            </a:r>
            <a:r>
              <a:rPr kumimoji="1" lang="en-US" altLang="zh-CN" sz="2400" b="1" baseline="-25000">
                <a:solidFill>
                  <a:srgbClr val="000000"/>
                </a:solidFill>
                <a:latin typeface="Times New Roman" panose="02020603050405020304" pitchFamily="18" charset="0"/>
                <a:ea typeface="楷体_GB2312" pitchFamily="49" charset="-122"/>
              </a:rPr>
              <a:t>n</a:t>
            </a:r>
            <a:r>
              <a:rPr kumimoji="1" lang="zh-CN" altLang="en-US" sz="2400" b="1">
                <a:solidFill>
                  <a:srgbClr val="000000"/>
                </a:solidFill>
                <a:latin typeface="楷体_GB2312" pitchFamily="49" charset="-122"/>
                <a:ea typeface="楷体_GB2312" pitchFamily="49" charset="-122"/>
              </a:rPr>
              <a:t>随温度升高而下降，且</a:t>
            </a:r>
            <a:r>
              <a:rPr kumimoji="1" lang="en-US" altLang="zh-CN" sz="2400" b="1" i="1">
                <a:solidFill>
                  <a:srgbClr val="000000"/>
                </a:solidFill>
                <a:latin typeface="Times New Roman" panose="02020603050405020304" pitchFamily="18" charset="0"/>
                <a:ea typeface="楷体_GB2312" pitchFamily="49" charset="-122"/>
              </a:rPr>
              <a:t>K</a:t>
            </a:r>
            <a:r>
              <a:rPr kumimoji="1" lang="en-US" altLang="zh-CN" sz="2400" b="1" baseline="-25000">
                <a:solidFill>
                  <a:srgbClr val="000000"/>
                </a:solidFill>
                <a:latin typeface="Times New Roman" panose="02020603050405020304" pitchFamily="18" charset="0"/>
                <a:ea typeface="楷体_GB2312" pitchFamily="49" charset="-122"/>
              </a:rPr>
              <a:t>n</a:t>
            </a:r>
            <a:r>
              <a:rPr kumimoji="1" lang="zh-CN" altLang="zh-CN" sz="2400" b="1">
                <a:solidFill>
                  <a:srgbClr val="000000"/>
                </a:solidFill>
                <a:latin typeface="楷体_GB2312" pitchFamily="49" charset="-122"/>
                <a:ea typeface="楷体_GB2312" pitchFamily="49" charset="-122"/>
              </a:rPr>
              <a:t>受温度的影响大于</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TN</a:t>
            </a:r>
            <a:r>
              <a:rPr kumimoji="1" lang="zh-CN" altLang="zh-CN" sz="2400" b="1">
                <a:solidFill>
                  <a:srgbClr val="000000"/>
                </a:solidFill>
                <a:latin typeface="楷体_GB2312" pitchFamily="49" charset="-122"/>
                <a:ea typeface="楷体_GB2312" pitchFamily="49" charset="-122"/>
              </a:rPr>
              <a:t>受温度的影响</a:t>
            </a:r>
            <a:r>
              <a:rPr kumimoji="1" lang="zh-CN" altLang="en-US" sz="2400" b="1">
                <a:solidFill>
                  <a:srgbClr val="000000"/>
                </a:solidFill>
                <a:latin typeface="楷体_GB2312" pitchFamily="49" charset="-122"/>
                <a:ea typeface="楷体_GB2312" pitchFamily="49" charset="-122"/>
              </a:rPr>
              <a:t>。 </a:t>
            </a:r>
            <a:endParaRPr kumimoji="1" lang="zh-CN" altLang="en-US" sz="2400" b="1">
              <a:solidFill>
                <a:srgbClr val="000000"/>
              </a:solidFill>
              <a:latin typeface="楷体_GB2312" pitchFamily="49" charset="-122"/>
              <a:ea typeface="楷体_GB2312" pitchFamily="49" charset="-122"/>
            </a:endParaRPr>
          </a:p>
        </p:txBody>
      </p:sp>
      <p:sp>
        <p:nvSpPr>
          <p:cNvPr id="14" name="Rectangle 7"/>
          <p:cNvSpPr>
            <a:spLocks noChangeArrowheads="1"/>
          </p:cNvSpPr>
          <p:nvPr/>
        </p:nvSpPr>
        <p:spPr bwMode="auto">
          <a:xfrm>
            <a:off x="647700" y="4005263"/>
            <a:ext cx="7956550"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000000"/>
                </a:solidFill>
                <a:latin typeface="楷体_GB2312" pitchFamily="49" charset="-122"/>
                <a:ea typeface="楷体_GB2312" pitchFamily="49" charset="-122"/>
                <a:cs typeface="Times New Roman" panose="02020603050405020304" pitchFamily="18" charset="0"/>
              </a:rPr>
              <a:t>    </a:t>
            </a:r>
            <a:r>
              <a:rPr kumimoji="1" lang="zh-CN" altLang="en-US" sz="2400" b="1">
                <a:solidFill>
                  <a:srgbClr val="000000"/>
                </a:solidFill>
                <a:latin typeface="楷体_GB2312" pitchFamily="49" charset="-122"/>
                <a:ea typeface="楷体_GB2312" pitchFamily="49" charset="-122"/>
                <a:cs typeface="Times New Roman" panose="02020603050405020304" pitchFamily="18" charset="0"/>
              </a:rPr>
              <a:t>当温度升高时，对于给定的</a:t>
            </a:r>
            <a:r>
              <a:rPr kumimoji="1" lang="en-US" altLang="zh-CN" sz="2400" b="1" i="1">
                <a:solidFill>
                  <a:srgbClr val="000000"/>
                </a:solidFill>
                <a:latin typeface="Times New Roman" panose="02020603050405020304" pitchFamily="18" charset="0"/>
                <a:ea typeface="楷体_GB2312" pitchFamily="49" charset="-122"/>
                <a:cs typeface="Times New Roman" panose="02020603050405020304" pitchFamily="18" charset="0"/>
              </a:rPr>
              <a:t>V</a:t>
            </a:r>
            <a:r>
              <a:rPr kumimoji="1" lang="en-US" altLang="zh-CN" sz="2400" b="1" baseline="-25000">
                <a:solidFill>
                  <a:srgbClr val="000000"/>
                </a:solidFill>
                <a:latin typeface="Times New Roman" panose="02020603050405020304" pitchFamily="18" charset="0"/>
                <a:ea typeface="楷体_GB2312" pitchFamily="49" charset="-122"/>
                <a:cs typeface="Times New Roman" panose="02020603050405020304" pitchFamily="18" charset="0"/>
              </a:rPr>
              <a:t>GS</a:t>
            </a:r>
            <a:r>
              <a:rPr kumimoji="1" lang="zh-CN" altLang="en-US" sz="2400" b="1">
                <a:solidFill>
                  <a:srgbClr val="000000"/>
                </a:solidFill>
                <a:latin typeface="楷体_GB2312" pitchFamily="49" charset="-122"/>
                <a:ea typeface="楷体_GB2312" pitchFamily="49" charset="-122"/>
                <a:cs typeface="Times New Roman" panose="02020603050405020304" pitchFamily="18" charset="0"/>
              </a:rPr>
              <a:t>，总的效果是漏极电流减小。</a:t>
            </a:r>
            <a:endParaRPr kumimoji="1" lang="zh-CN" altLang="en-US" sz="2400" b="1">
              <a:solidFill>
                <a:srgbClr val="000000"/>
              </a:solidFill>
              <a:latin typeface="楷体_GB2312" pitchFamily="49" charset="-122"/>
              <a:ea typeface="楷体_GB2312" pitchFamily="49" charset="-122"/>
              <a:cs typeface="Times New Roman" panose="02020603050405020304" pitchFamily="18" charset="0"/>
            </a:endParaRPr>
          </a:p>
        </p:txBody>
      </p:sp>
      <p:grpSp>
        <p:nvGrpSpPr>
          <p:cNvPr id="15" name="Group 12"/>
          <p:cNvGrpSpPr/>
          <p:nvPr/>
        </p:nvGrpSpPr>
        <p:grpSpPr bwMode="auto">
          <a:xfrm>
            <a:off x="935038" y="2501900"/>
            <a:ext cx="5835650" cy="566738"/>
            <a:chOff x="589" y="1576"/>
            <a:chExt cx="3676" cy="357"/>
          </a:xfrm>
        </p:grpSpPr>
        <p:graphicFrame>
          <p:nvGraphicFramePr>
            <p:cNvPr id="34826" name="Object 8"/>
            <p:cNvGraphicFramePr>
              <a:graphicFrameLocks noChangeAspect="1"/>
            </p:cNvGraphicFramePr>
            <p:nvPr/>
          </p:nvGraphicFramePr>
          <p:xfrm>
            <a:off x="1791" y="1613"/>
            <a:ext cx="2474" cy="303"/>
          </p:xfrm>
          <a:graphic>
            <a:graphicData uri="http://schemas.openxmlformats.org/presentationml/2006/ole">
              <mc:AlternateContent xmlns:mc="http://schemas.openxmlformats.org/markup-compatibility/2006">
                <mc:Choice xmlns:v="urn:schemas-microsoft-com:vml" Requires="v">
                  <p:oleObj spid="_x0000_s20482" name="公式" r:id="rId2" imgW="1993900" imgH="241300" progId="Equation.3">
                    <p:embed/>
                  </p:oleObj>
                </mc:Choice>
                <mc:Fallback>
                  <p:oleObj name="公式" r:id="rId2" imgW="1993900" imgH="241300" progId="Equation.3">
                    <p:embed/>
                    <p:pic>
                      <p:nvPicPr>
                        <p:cNvPr id="0"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1" y="1613"/>
                          <a:ext cx="2474" cy="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Rectangle 10"/>
            <p:cNvSpPr>
              <a:spLocks noChangeArrowheads="1"/>
            </p:cNvSpPr>
            <p:nvPr/>
          </p:nvSpPr>
          <p:spPr bwMode="auto">
            <a:xfrm>
              <a:off x="589" y="1576"/>
              <a:ext cx="1221"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130000"/>
                </a:lnSpc>
                <a:defRPr/>
              </a:pPr>
              <a:r>
                <a:rPr kumimoji="1" lang="zh-CN" altLang="en-US" sz="2400" b="1" kern="0">
                  <a:solidFill>
                    <a:srgbClr val="000000"/>
                  </a:solidFill>
                  <a:latin typeface="Times New Roman" panose="02020603050405020304" pitchFamily="18" charset="0"/>
                  <a:ea typeface="楷体_GB2312" pitchFamily="49" charset="-122"/>
                </a:rPr>
                <a:t>可变电阻区</a:t>
              </a:r>
              <a:r>
                <a:rPr kumimoji="1" lang="zh-CN" altLang="en-US" sz="2400" b="1" i="1" kern="0">
                  <a:solidFill>
                    <a:srgbClr val="000000"/>
                  </a:solidFill>
                  <a:latin typeface="Book Antiqua" panose="02040602050305030304" pitchFamily="18" charset="0"/>
                  <a:ea typeface="华康简宋" charset="-122"/>
                </a:rPr>
                <a:t>      </a:t>
              </a:r>
              <a:endParaRPr kumimoji="1" lang="zh-CN" altLang="en-US" sz="2400" b="1" kern="0">
                <a:solidFill>
                  <a:srgbClr val="000000"/>
                </a:solidFill>
                <a:latin typeface="Times New Roman" panose="02020603050405020304" pitchFamily="18" charset="0"/>
                <a:ea typeface="楷体_GB2312" pitchFamily="49" charset="-122"/>
              </a:endParaRPr>
            </a:p>
          </p:txBody>
        </p:sp>
      </p:grpSp>
      <p:grpSp>
        <p:nvGrpSpPr>
          <p:cNvPr id="18" name="Group 13"/>
          <p:cNvGrpSpPr/>
          <p:nvPr/>
        </p:nvGrpSpPr>
        <p:grpSpPr bwMode="auto">
          <a:xfrm>
            <a:off x="971550" y="3125788"/>
            <a:ext cx="4429125" cy="590550"/>
            <a:chOff x="612" y="1969"/>
            <a:chExt cx="2790" cy="372"/>
          </a:xfrm>
        </p:grpSpPr>
        <p:graphicFrame>
          <p:nvGraphicFramePr>
            <p:cNvPr id="34824" name="Object 9"/>
            <p:cNvGraphicFramePr>
              <a:graphicFrameLocks noChangeAspect="1"/>
            </p:cNvGraphicFramePr>
            <p:nvPr/>
          </p:nvGraphicFramePr>
          <p:xfrm>
            <a:off x="1819" y="2037"/>
            <a:ext cx="1583" cy="304"/>
          </p:xfrm>
          <a:graphic>
            <a:graphicData uri="http://schemas.openxmlformats.org/presentationml/2006/ole">
              <mc:AlternateContent xmlns:mc="http://schemas.openxmlformats.org/markup-compatibility/2006">
                <mc:Choice xmlns:v="urn:schemas-microsoft-com:vml" Requires="v">
                  <p:oleObj spid="_x0000_s20483" name="公式" r:id="rId4" imgW="1257300" imgH="241300" progId="Equation.3">
                    <p:embed/>
                  </p:oleObj>
                </mc:Choice>
                <mc:Fallback>
                  <p:oleObj name="公式" r:id="rId4" imgW="1257300" imgH="24130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9" y="2037"/>
                          <a:ext cx="1583"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 name="Rectangle 11"/>
            <p:cNvSpPr>
              <a:spLocks noChangeArrowheads="1"/>
            </p:cNvSpPr>
            <p:nvPr/>
          </p:nvSpPr>
          <p:spPr bwMode="auto">
            <a:xfrm>
              <a:off x="612" y="1969"/>
              <a:ext cx="998"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130000"/>
                </a:lnSpc>
                <a:defRPr/>
              </a:pPr>
              <a:r>
                <a:rPr kumimoji="1" lang="zh-CN" altLang="en-US" sz="2400" b="1" kern="0">
                  <a:solidFill>
                    <a:srgbClr val="000000"/>
                  </a:solidFill>
                  <a:latin typeface="楷体_GB2312" pitchFamily="49" charset="-122"/>
                  <a:ea typeface="楷体_GB2312" pitchFamily="49" charset="-122"/>
                </a:rPr>
                <a:t>饱和区</a:t>
              </a:r>
              <a:endParaRPr kumimoji="1" lang="zh-CN" altLang="en-US" sz="2400" b="1" kern="0">
                <a:solidFill>
                  <a:srgbClr val="000000"/>
                </a:solidFill>
                <a:latin typeface="楷体_GB2312" pitchFamily="49" charset="-122"/>
                <a:ea typeface="楷体_GB2312"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Righ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trips(downRigh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strips(downRight)">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trips(downRight)">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标题 1"/>
          <p:cNvSpPr>
            <a:spLocks noGrp="1"/>
          </p:cNvSpPr>
          <p:nvPr>
            <p:ph type="title"/>
          </p:nvPr>
        </p:nvSpPr>
        <p:spPr>
          <a:xfrm>
            <a:off x="701675" y="71438"/>
            <a:ext cx="7888288" cy="646112"/>
          </a:xfrm>
        </p:spPr>
        <p:txBody>
          <a:bodyPr/>
          <a:lstStyle/>
          <a:p>
            <a:r>
              <a:rPr lang="en-US" altLang="zh-CN"/>
              <a:t>4.1.4  </a:t>
            </a:r>
            <a:r>
              <a:rPr lang="zh-CN" altLang="en-US"/>
              <a:t>沟道长度调制等几种效应</a:t>
            </a:r>
            <a:endParaRPr lang="zh-CN" altLang="en-US"/>
          </a:p>
        </p:txBody>
      </p:sp>
      <p:sp>
        <p:nvSpPr>
          <p:cNvPr id="35843" name="Rectangle 5">
            <a:hlinkClick r:id="rId1" action="ppaction://hlinksldjump"/>
          </p:cNvPr>
          <p:cNvSpPr>
            <a:spLocks noChangeArrowheads="1"/>
          </p:cNvSpPr>
          <p:nvPr/>
        </p:nvSpPr>
        <p:spPr bwMode="auto">
          <a:xfrm>
            <a:off x="457200" y="692150"/>
            <a:ext cx="63833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4. </a:t>
            </a:r>
            <a:r>
              <a:rPr lang="zh-CN" altLang="en-US" sz="2800" b="1">
                <a:solidFill>
                  <a:srgbClr val="800000"/>
                </a:solidFill>
                <a:latin typeface="楷体_GB2312" pitchFamily="49" charset="-122"/>
                <a:ea typeface="楷体_GB2312" pitchFamily="49" charset="-122"/>
              </a:rPr>
              <a:t>击穿效应</a:t>
            </a:r>
            <a:endParaRPr lang="zh-CN" altLang="en-US" sz="2800" b="1">
              <a:solidFill>
                <a:srgbClr val="800000"/>
              </a:solidFill>
              <a:latin typeface="楷体_GB2312" pitchFamily="49" charset="-122"/>
              <a:ea typeface="楷体_GB2312" pitchFamily="49" charset="-122"/>
            </a:endParaRPr>
          </a:p>
        </p:txBody>
      </p:sp>
      <p:sp>
        <p:nvSpPr>
          <p:cNvPr id="10" name="Rectangle 6"/>
          <p:cNvSpPr>
            <a:spLocks noChangeArrowheads="1"/>
          </p:cNvSpPr>
          <p:nvPr/>
        </p:nvSpPr>
        <p:spPr bwMode="auto">
          <a:xfrm>
            <a:off x="576263" y="1196975"/>
            <a:ext cx="4068762" cy="1497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40000"/>
              </a:lnSpc>
            </a:pP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Times New Roman" panose="02020603050405020304" pitchFamily="18" charset="0"/>
                <a:ea typeface="楷体_GB2312" pitchFamily="49" charset="-122"/>
              </a:rPr>
              <a:t>1</a:t>
            </a:r>
            <a:r>
              <a:rPr kumimoji="1" lang="zh-CN" altLang="en-US" sz="2200" b="1">
                <a:solidFill>
                  <a:srgbClr val="000000"/>
                </a:solidFill>
                <a:latin typeface="Times New Roman" panose="02020603050405020304" pitchFamily="18" charset="0"/>
                <a:ea typeface="楷体_GB2312" pitchFamily="49" charset="-122"/>
              </a:rPr>
              <a:t>）漏衬击穿</a:t>
            </a:r>
            <a:endParaRPr kumimoji="1" lang="zh-CN" altLang="en-US" sz="2200" b="1">
              <a:solidFill>
                <a:srgbClr val="000000"/>
              </a:solidFill>
              <a:latin typeface="Times New Roman" panose="02020603050405020304" pitchFamily="18" charset="0"/>
              <a:ea typeface="楷体_GB2312" pitchFamily="49" charset="-122"/>
            </a:endParaRPr>
          </a:p>
          <a:p>
            <a:pPr>
              <a:lnSpc>
                <a:spcPct val="140000"/>
              </a:lnSpc>
            </a:pPr>
            <a:r>
              <a:rPr kumimoji="1" lang="zh-CN" altLang="en-US" sz="2200" b="1">
                <a:solidFill>
                  <a:srgbClr val="000000"/>
                </a:solidFill>
                <a:latin typeface="Times New Roman" panose="02020603050405020304" pitchFamily="18" charset="0"/>
                <a:ea typeface="楷体_GB2312" pitchFamily="49" charset="-122"/>
              </a:rPr>
              <a:t>        外加的漏源电压过高，将导致漏极到衬底的</a:t>
            </a:r>
            <a:r>
              <a:rPr kumimoji="1" lang="en-US" altLang="zh-CN" sz="2200" b="1">
                <a:solidFill>
                  <a:srgbClr val="000000"/>
                </a:solidFill>
                <a:latin typeface="Times New Roman" panose="02020603050405020304" pitchFamily="18" charset="0"/>
                <a:ea typeface="楷体_GB2312" pitchFamily="49" charset="-122"/>
              </a:rPr>
              <a:t>PN</a:t>
            </a:r>
            <a:r>
              <a:rPr kumimoji="1" lang="zh-CN" altLang="en-US" sz="2200" b="1">
                <a:solidFill>
                  <a:srgbClr val="000000"/>
                </a:solidFill>
                <a:latin typeface="Times New Roman" panose="02020603050405020304" pitchFamily="18" charset="0"/>
                <a:ea typeface="楷体_GB2312" pitchFamily="49" charset="-122"/>
              </a:rPr>
              <a:t>结击穿。 </a:t>
            </a:r>
            <a:endParaRPr kumimoji="1" lang="zh-CN" altLang="en-US" sz="2200" b="1">
              <a:solidFill>
                <a:srgbClr val="000000"/>
              </a:solidFill>
              <a:latin typeface="Times New Roman" panose="02020603050405020304" pitchFamily="18" charset="0"/>
              <a:ea typeface="楷体_GB2312" pitchFamily="49" charset="-122"/>
            </a:endParaRPr>
          </a:p>
        </p:txBody>
      </p:sp>
      <p:sp>
        <p:nvSpPr>
          <p:cNvPr id="11" name="Rectangle 7"/>
          <p:cNvSpPr>
            <a:spLocks noChangeArrowheads="1"/>
          </p:cNvSpPr>
          <p:nvPr/>
        </p:nvSpPr>
        <p:spPr bwMode="auto">
          <a:xfrm>
            <a:off x="684213" y="3249613"/>
            <a:ext cx="3889375" cy="226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200" b="1">
                <a:solidFill>
                  <a:srgbClr val="000000"/>
                </a:solidFill>
                <a:latin typeface="楷体_GB2312" pitchFamily="49" charset="-122"/>
                <a:ea typeface="楷体_GB2312" pitchFamily="49" charset="-122"/>
              </a:rPr>
              <a:t>    </a:t>
            </a:r>
            <a:r>
              <a:rPr kumimoji="1" lang="zh-CN" altLang="en-US" sz="2200" b="1">
                <a:solidFill>
                  <a:srgbClr val="000000"/>
                </a:solidFill>
                <a:latin typeface="楷体_GB2312" pitchFamily="49" charset="-122"/>
                <a:ea typeface="楷体_GB2312" pitchFamily="49" charset="-122"/>
              </a:rPr>
              <a:t>若绝缘层厚度</a:t>
            </a:r>
            <a:r>
              <a:rPr kumimoji="1" lang="en-US" altLang="zh-CN" sz="2200" b="1" i="1">
                <a:solidFill>
                  <a:srgbClr val="000000"/>
                </a:solidFill>
                <a:latin typeface="Times New Roman" panose="02020603050405020304" pitchFamily="18" charset="0"/>
                <a:ea typeface="楷体_GB2312" pitchFamily="49" charset="-122"/>
              </a:rPr>
              <a:t>t</a:t>
            </a:r>
            <a:r>
              <a:rPr kumimoji="1" lang="en-US" altLang="zh-CN" sz="2200" b="1" baseline="-25000">
                <a:solidFill>
                  <a:srgbClr val="000000"/>
                </a:solidFill>
                <a:latin typeface="Times New Roman" panose="02020603050405020304" pitchFamily="18" charset="0"/>
                <a:ea typeface="楷体_GB2312" pitchFamily="49" charset="-122"/>
              </a:rPr>
              <a:t>ox</a:t>
            </a:r>
            <a:r>
              <a:rPr kumimoji="1" lang="en-US" altLang="zh-CN" sz="2200" b="1">
                <a:solidFill>
                  <a:srgbClr val="000000"/>
                </a:solidFill>
                <a:latin typeface="Times New Roman" panose="02020603050405020304" pitchFamily="18" charset="0"/>
                <a:ea typeface="楷体_GB2312" pitchFamily="49" charset="-122"/>
              </a:rPr>
              <a:t>= 50 </a:t>
            </a:r>
            <a:r>
              <a:rPr kumimoji="1" lang="zh-CN" altLang="zh-CN" sz="2200" b="1">
                <a:solidFill>
                  <a:srgbClr val="000000"/>
                </a:solidFill>
                <a:latin typeface="Times New Roman" panose="02020603050405020304" pitchFamily="18" charset="0"/>
                <a:ea typeface="楷体_GB2312" pitchFamily="49" charset="-122"/>
              </a:rPr>
              <a:t>纳米</a:t>
            </a:r>
            <a:r>
              <a:rPr kumimoji="1" lang="zh-CN" altLang="en-US" sz="2200" b="1">
                <a:solidFill>
                  <a:srgbClr val="000000"/>
                </a:solidFill>
                <a:latin typeface="Times New Roman" panose="02020603050405020304" pitchFamily="18" charset="0"/>
                <a:ea typeface="楷体_GB2312" pitchFamily="49" charset="-122"/>
              </a:rPr>
              <a:t>时，</a:t>
            </a:r>
            <a:r>
              <a:rPr kumimoji="1" lang="zh-CN" altLang="zh-CN" sz="2200" b="1">
                <a:solidFill>
                  <a:srgbClr val="000000"/>
                </a:solidFill>
                <a:latin typeface="Times New Roman" panose="02020603050405020304" pitchFamily="18" charset="0"/>
                <a:ea typeface="楷体_GB2312" pitchFamily="49" charset="-122"/>
              </a:rPr>
              <a:t>只要约30V的栅极电压就可将</a:t>
            </a:r>
            <a:r>
              <a:rPr kumimoji="1" lang="zh-CN" altLang="en-US" sz="2200" b="1">
                <a:solidFill>
                  <a:srgbClr val="000000"/>
                </a:solidFill>
                <a:latin typeface="楷体_GB2312" pitchFamily="49" charset="-122"/>
                <a:ea typeface="楷体_GB2312" pitchFamily="49" charset="-122"/>
              </a:rPr>
              <a:t>绝缘层</a:t>
            </a:r>
            <a:r>
              <a:rPr kumimoji="1" lang="zh-CN" altLang="zh-CN" sz="2200" b="1">
                <a:solidFill>
                  <a:srgbClr val="000000"/>
                </a:solidFill>
                <a:latin typeface="Times New Roman" panose="02020603050405020304" pitchFamily="18" charset="0"/>
                <a:ea typeface="楷体_GB2312" pitchFamily="49" charset="-122"/>
              </a:rPr>
              <a:t>击穿，若取安全系数为3，则最大栅极安全电压只有10V。</a:t>
            </a:r>
            <a:endParaRPr kumimoji="1" lang="zh-CN" altLang="en-US" sz="2200" b="1">
              <a:solidFill>
                <a:srgbClr val="000000"/>
              </a:solidFill>
              <a:latin typeface="Arial Narrow" panose="020B0606020202030204" pitchFamily="34" charset="0"/>
            </a:endParaRPr>
          </a:p>
        </p:txBody>
      </p:sp>
      <p:graphicFrame>
        <p:nvGraphicFramePr>
          <p:cNvPr id="35846" name="Object 14"/>
          <p:cNvGraphicFramePr>
            <a:graphicFrameLocks noChangeAspect="1"/>
          </p:cNvGraphicFramePr>
          <p:nvPr/>
        </p:nvGraphicFramePr>
        <p:xfrm>
          <a:off x="4824413" y="714375"/>
          <a:ext cx="4197350" cy="2859088"/>
        </p:xfrm>
        <a:graphic>
          <a:graphicData uri="http://schemas.openxmlformats.org/presentationml/2006/ole">
            <mc:AlternateContent xmlns:mc="http://schemas.openxmlformats.org/markup-compatibility/2006">
              <mc:Choice xmlns:v="urn:schemas-microsoft-com:vml" Requires="v">
                <p:oleObj spid="_x0000_s21506" name="" r:id="rId2" imgW="1951990" imgH="1429385" progId="Word.Picture.8">
                  <p:embed/>
                </p:oleObj>
              </mc:Choice>
              <mc:Fallback>
                <p:oleObj name="" r:id="rId2" imgW="1951990" imgH="1429385" progId="Word.Picture.8">
                  <p:embed/>
                  <p:pic>
                    <p:nvPicPr>
                      <p:cNvPr id="0" name="Object 14"/>
                      <p:cNvPicPr>
                        <a:picLocks noChangeAspect="1" noChangeArrowheads="1"/>
                      </p:cNvPicPr>
                      <p:nvPr/>
                    </p:nvPicPr>
                    <p:blipFill>
                      <a:blip r:embed="rId3">
                        <a:extLst>
                          <a:ext uri="{28A0092B-C50C-407E-A947-70E740481C1C}">
                            <a14:useLocalDpi xmlns:a14="http://schemas.microsoft.com/office/drawing/2010/main" val="0"/>
                          </a:ext>
                        </a:extLst>
                      </a:blip>
                      <a:srcRect l="-3688" r="-3688"/>
                      <a:stretch>
                        <a:fillRect/>
                      </a:stretch>
                    </p:blipFill>
                    <p:spPr bwMode="auto">
                      <a:xfrm>
                        <a:off x="4824413" y="714375"/>
                        <a:ext cx="4197350" cy="2859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15"/>
          <p:cNvSpPr>
            <a:spLocks noChangeArrowheads="1"/>
          </p:cNvSpPr>
          <p:nvPr/>
        </p:nvSpPr>
        <p:spPr bwMode="auto">
          <a:xfrm>
            <a:off x="576263" y="2636838"/>
            <a:ext cx="3779837"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40000"/>
              </a:lnSpc>
            </a:pPr>
            <a:r>
              <a:rPr kumimoji="1" lang="zh-CN" altLang="en-US" sz="2200" b="1">
                <a:solidFill>
                  <a:srgbClr val="000000"/>
                </a:solidFill>
                <a:latin typeface="楷体_GB2312" pitchFamily="49" charset="-122"/>
                <a:ea typeface="楷体_GB2312" pitchFamily="49" charset="-122"/>
              </a:rPr>
              <a:t>（</a:t>
            </a:r>
            <a:r>
              <a:rPr kumimoji="1" lang="en-US" altLang="zh-CN" sz="2200" b="1">
                <a:solidFill>
                  <a:srgbClr val="000000"/>
                </a:solidFill>
                <a:latin typeface="楷体_GB2312" pitchFamily="49" charset="-122"/>
                <a:ea typeface="楷体_GB2312" pitchFamily="49" charset="-122"/>
              </a:rPr>
              <a:t>2</a:t>
            </a:r>
            <a:r>
              <a:rPr kumimoji="1" lang="zh-CN" altLang="en-US" sz="2200" b="1">
                <a:solidFill>
                  <a:srgbClr val="000000"/>
                </a:solidFill>
                <a:latin typeface="楷体_GB2312" pitchFamily="49" charset="-122"/>
                <a:ea typeface="楷体_GB2312" pitchFamily="49" charset="-122"/>
              </a:rPr>
              <a:t>）栅极击穿</a:t>
            </a:r>
            <a:endParaRPr kumimoji="1" lang="zh-CN" altLang="en-US" sz="2200" b="1">
              <a:solidFill>
                <a:srgbClr val="000000"/>
              </a:solidFill>
              <a:latin typeface="楷体_GB2312" pitchFamily="49" charset="-122"/>
              <a:ea typeface="楷体_GB2312" pitchFamily="49" charset="-122"/>
            </a:endParaRPr>
          </a:p>
        </p:txBody>
      </p:sp>
      <p:sp>
        <p:nvSpPr>
          <p:cNvPr id="14" name="Rectangle 16"/>
          <p:cNvSpPr>
            <a:spLocks noChangeArrowheads="1"/>
          </p:cNvSpPr>
          <p:nvPr/>
        </p:nvSpPr>
        <p:spPr bwMode="auto">
          <a:xfrm>
            <a:off x="4824413" y="3824288"/>
            <a:ext cx="4068762" cy="149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40000"/>
              </a:lnSpc>
            </a:pPr>
            <a:r>
              <a:rPr kumimoji="1" lang="en-US" altLang="zh-CN" sz="2200" b="1">
                <a:solidFill>
                  <a:srgbClr val="CC0000"/>
                </a:solidFill>
                <a:latin typeface="Times New Roman" panose="02020603050405020304" pitchFamily="18" charset="0"/>
                <a:ea typeface="楷体_GB2312" pitchFamily="49" charset="-122"/>
              </a:rPr>
              <a:t>        </a:t>
            </a:r>
            <a:r>
              <a:rPr kumimoji="1" lang="zh-CN" altLang="zh-CN" sz="2200" b="1">
                <a:solidFill>
                  <a:srgbClr val="CC0000"/>
                </a:solidFill>
                <a:latin typeface="Times New Roman" panose="02020603050405020304" pitchFamily="18" charset="0"/>
                <a:ea typeface="楷体_GB2312" pitchFamily="49" charset="-122"/>
              </a:rPr>
              <a:t>通常在MOS</a:t>
            </a:r>
            <a:r>
              <a:rPr kumimoji="1" lang="zh-CN" altLang="en-US" sz="2200" b="1">
                <a:solidFill>
                  <a:srgbClr val="CC0000"/>
                </a:solidFill>
                <a:latin typeface="Times New Roman" panose="02020603050405020304" pitchFamily="18" charset="0"/>
                <a:ea typeface="楷体_GB2312" pitchFamily="49" charset="-122"/>
              </a:rPr>
              <a:t>管的栅源间接入双向稳压管</a:t>
            </a:r>
            <a:r>
              <a:rPr kumimoji="1" lang="zh-CN" altLang="zh-CN" sz="2200" b="1">
                <a:solidFill>
                  <a:srgbClr val="CC0000"/>
                </a:solidFill>
                <a:latin typeface="Times New Roman" panose="02020603050405020304" pitchFamily="18" charset="0"/>
                <a:ea typeface="楷体_GB2312" pitchFamily="49" charset="-122"/>
              </a:rPr>
              <a:t>，</a:t>
            </a:r>
            <a:r>
              <a:rPr kumimoji="1" lang="zh-CN" altLang="en-US" sz="2200" b="1">
                <a:solidFill>
                  <a:srgbClr val="CC0000"/>
                </a:solidFill>
                <a:latin typeface="Times New Roman" panose="02020603050405020304" pitchFamily="18" charset="0"/>
                <a:ea typeface="楷体_GB2312" pitchFamily="49" charset="-122"/>
              </a:rPr>
              <a:t>限制栅极电压</a:t>
            </a:r>
            <a:r>
              <a:rPr kumimoji="1" lang="zh-CN" altLang="zh-CN" sz="2200" b="1">
                <a:solidFill>
                  <a:srgbClr val="CC0000"/>
                </a:solidFill>
                <a:latin typeface="Times New Roman" panose="02020603050405020304" pitchFamily="18" charset="0"/>
                <a:ea typeface="楷体_GB2312" pitchFamily="49" charset="-122"/>
              </a:rPr>
              <a:t>以保护器件。</a:t>
            </a:r>
            <a:endParaRPr kumimoji="1" lang="zh-CN" altLang="en-US" sz="2200" b="1">
              <a:solidFill>
                <a:srgbClr val="CC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Righ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trips(downRigh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trips(downRight)">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标题 1"/>
          <p:cNvSpPr>
            <a:spLocks noGrp="1"/>
          </p:cNvSpPr>
          <p:nvPr>
            <p:ph type="title"/>
          </p:nvPr>
        </p:nvSpPr>
        <p:spPr>
          <a:xfrm>
            <a:off x="701675" y="71438"/>
            <a:ext cx="7888288" cy="646112"/>
          </a:xfrm>
        </p:spPr>
        <p:txBody>
          <a:bodyPr/>
          <a:lstStyle/>
          <a:p>
            <a:r>
              <a:rPr lang="en-US" altLang="zh-CN"/>
              <a:t>4.1.5  MOSFET</a:t>
            </a:r>
            <a:r>
              <a:rPr lang="zh-CN" altLang="en-US"/>
              <a:t>的主要参数</a:t>
            </a:r>
            <a:endParaRPr lang="zh-CN" altLang="en-US"/>
          </a:p>
        </p:txBody>
      </p:sp>
      <p:sp>
        <p:nvSpPr>
          <p:cNvPr id="36867" name="Rectangle 6"/>
          <p:cNvSpPr>
            <a:spLocks noChangeArrowheads="1"/>
          </p:cNvSpPr>
          <p:nvPr/>
        </p:nvSpPr>
        <p:spPr bwMode="auto">
          <a:xfrm>
            <a:off x="609600" y="838200"/>
            <a:ext cx="320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400" b="1">
                <a:solidFill>
                  <a:srgbClr val="800000"/>
                </a:solidFill>
                <a:latin typeface="黑体" panose="02010609060101010101" pitchFamily="49" charset="-122"/>
                <a:ea typeface="黑体" panose="02010609060101010101" pitchFamily="49" charset="-122"/>
              </a:rPr>
              <a:t>一、直流参数</a:t>
            </a:r>
            <a:endParaRPr kumimoji="1" lang="zh-CN" altLang="en-US" sz="2400" b="1">
              <a:solidFill>
                <a:srgbClr val="800000"/>
              </a:solidFill>
              <a:latin typeface="黑体" panose="02010609060101010101" pitchFamily="49" charset="-122"/>
              <a:ea typeface="黑体" panose="02010609060101010101" pitchFamily="49" charset="-122"/>
            </a:endParaRPr>
          </a:p>
        </p:txBody>
      </p:sp>
      <p:sp>
        <p:nvSpPr>
          <p:cNvPr id="9" name="Rectangle 8"/>
          <p:cNvSpPr>
            <a:spLocks noChangeArrowheads="1"/>
          </p:cNvSpPr>
          <p:nvPr/>
        </p:nvSpPr>
        <p:spPr bwMode="auto">
          <a:xfrm>
            <a:off x="685800" y="1371600"/>
            <a:ext cx="2517775"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000000"/>
                </a:solidFill>
                <a:latin typeface="Times New Roman" panose="02020603050405020304" pitchFamily="18" charset="0"/>
                <a:ea typeface="楷体_GB2312" pitchFamily="49" charset="-122"/>
              </a:rPr>
              <a:t>1. </a:t>
            </a:r>
            <a:r>
              <a:rPr kumimoji="1" lang="zh-CN" altLang="en-US" sz="2400" b="1">
                <a:solidFill>
                  <a:srgbClr val="000000"/>
                </a:solidFill>
                <a:latin typeface="Times New Roman" panose="02020603050405020304" pitchFamily="18" charset="0"/>
                <a:ea typeface="楷体_GB2312" pitchFamily="49" charset="-122"/>
              </a:rPr>
              <a:t>开启电压</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30000">
                <a:solidFill>
                  <a:srgbClr val="000000"/>
                </a:solidFill>
                <a:latin typeface="Times New Roman" panose="02020603050405020304" pitchFamily="18" charset="0"/>
                <a:ea typeface="楷体_GB2312" pitchFamily="49" charset="-122"/>
              </a:rPr>
              <a:t>T</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（增强型参数）</a:t>
            </a:r>
            <a:endParaRPr kumimoji="1" lang="zh-CN" altLang="en-US" sz="2400" b="1">
              <a:solidFill>
                <a:srgbClr val="000000"/>
              </a:solidFill>
              <a:latin typeface="Times New Roman" panose="02020603050405020304" pitchFamily="18" charset="0"/>
              <a:ea typeface="楷体_GB2312" pitchFamily="49" charset="-122"/>
            </a:endParaRPr>
          </a:p>
        </p:txBody>
      </p:sp>
      <p:sp>
        <p:nvSpPr>
          <p:cNvPr id="10" name="Rectangle 9"/>
          <p:cNvSpPr>
            <a:spLocks noChangeArrowheads="1"/>
          </p:cNvSpPr>
          <p:nvPr/>
        </p:nvSpPr>
        <p:spPr bwMode="auto">
          <a:xfrm>
            <a:off x="685800" y="3860800"/>
            <a:ext cx="2409825"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000000"/>
                </a:solidFill>
                <a:latin typeface="Times New Roman" panose="02020603050405020304" pitchFamily="18" charset="0"/>
                <a:ea typeface="楷体_GB2312" pitchFamily="49" charset="-122"/>
              </a:rPr>
              <a:t>2. </a:t>
            </a:r>
            <a:r>
              <a:rPr kumimoji="1" lang="zh-CN" altLang="en-US" sz="2400" b="1">
                <a:solidFill>
                  <a:srgbClr val="000000"/>
                </a:solidFill>
                <a:latin typeface="Times New Roman" panose="02020603050405020304" pitchFamily="18" charset="0"/>
                <a:ea typeface="楷体_GB2312" pitchFamily="49" charset="-122"/>
              </a:rPr>
              <a:t>夹断电压</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30000">
                <a:solidFill>
                  <a:srgbClr val="000000"/>
                </a:solidFill>
                <a:latin typeface="Times New Roman" panose="02020603050405020304" pitchFamily="18" charset="0"/>
                <a:ea typeface="楷体_GB2312" pitchFamily="49" charset="-122"/>
              </a:rPr>
              <a:t>P</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（耗尽型参数）</a:t>
            </a:r>
            <a:endParaRPr kumimoji="1" lang="zh-CN" altLang="en-US" sz="2400" b="1">
              <a:solidFill>
                <a:srgbClr val="000000"/>
              </a:solidFill>
              <a:latin typeface="Times New Roman" panose="02020603050405020304" pitchFamily="18" charset="0"/>
              <a:ea typeface="楷体_GB2312" pitchFamily="49" charset="-122"/>
            </a:endParaRPr>
          </a:p>
        </p:txBody>
      </p:sp>
      <p:graphicFrame>
        <p:nvGraphicFramePr>
          <p:cNvPr id="11" name="Object 17"/>
          <p:cNvGraphicFramePr>
            <a:graphicFrameLocks noChangeAspect="1"/>
          </p:cNvGraphicFramePr>
          <p:nvPr/>
        </p:nvGraphicFramePr>
        <p:xfrm>
          <a:off x="3563938" y="944563"/>
          <a:ext cx="4160837" cy="2073275"/>
        </p:xfrm>
        <a:graphic>
          <a:graphicData uri="http://schemas.openxmlformats.org/presentationml/2006/ole">
            <mc:AlternateContent xmlns:mc="http://schemas.openxmlformats.org/markup-compatibility/2006">
              <mc:Choice xmlns:v="urn:schemas-microsoft-com:vml" Requires="v">
                <p:oleObj spid="_x0000_s22530" name="图片" r:id="rId1" imgW="2601595" imgH="1298575" progId="Word.Picture.8">
                  <p:embed/>
                </p:oleObj>
              </mc:Choice>
              <mc:Fallback>
                <p:oleObj name="图片" r:id="rId1" imgW="2601595" imgH="1298575" progId="Word.Picture.8">
                  <p:embed/>
                  <p:pic>
                    <p:nvPicPr>
                      <p:cNvPr id="0" name="Object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938" y="944563"/>
                        <a:ext cx="4160837"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9"/>
          <p:cNvGraphicFramePr>
            <a:graphicFrameLocks noChangeAspect="1"/>
          </p:cNvGraphicFramePr>
          <p:nvPr/>
        </p:nvGraphicFramePr>
        <p:xfrm>
          <a:off x="3671888" y="3465513"/>
          <a:ext cx="4160837" cy="2073275"/>
        </p:xfrm>
        <a:graphic>
          <a:graphicData uri="http://schemas.openxmlformats.org/presentationml/2006/ole">
            <mc:AlternateContent xmlns:mc="http://schemas.openxmlformats.org/markup-compatibility/2006">
              <mc:Choice xmlns:v="urn:schemas-microsoft-com:vml" Requires="v">
                <p:oleObj spid="_x0000_s22531" name="图片" r:id="rId3" imgW="2601595" imgH="1298575" progId="Word.Picture.8">
                  <p:embed/>
                </p:oleObj>
              </mc:Choice>
              <mc:Fallback>
                <p:oleObj name="图片" r:id="rId3" imgW="2601595" imgH="1298575" progId="Word.Picture.8">
                  <p:embed/>
                  <p:pic>
                    <p:nvPicPr>
                      <p:cNvPr id="0" name="Object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1888" y="3465513"/>
                        <a:ext cx="4160837" cy="207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par>
                          <p:cTn id="8" fill="hold">
                            <p:stCondLst>
                              <p:cond delay="500"/>
                            </p:stCondLst>
                            <p:childTnLst>
                              <p:par>
                                <p:cTn id="9" presetID="4"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ox(in)">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6"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strips(downRight)">
                                      <p:cBhvr>
                                        <p:cTn id="16" dur="500"/>
                                        <p:tgtEl>
                                          <p:spTgt spid="10"/>
                                        </p:tgtEl>
                                      </p:cBhvr>
                                    </p:animEffect>
                                  </p:childTnLst>
                                </p:cTn>
                              </p:par>
                            </p:childTnLst>
                          </p:cTn>
                        </p:par>
                        <p:par>
                          <p:cTn id="17" fill="hold">
                            <p:stCondLst>
                              <p:cond delay="500"/>
                            </p:stCondLst>
                            <p:childTnLst>
                              <p:par>
                                <p:cTn id="18" presetID="4" presetClass="entr" presetSubtype="3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ox(out)">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10"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标题 1"/>
          <p:cNvSpPr>
            <a:spLocks noGrp="1"/>
          </p:cNvSpPr>
          <p:nvPr>
            <p:ph type="title"/>
          </p:nvPr>
        </p:nvSpPr>
        <p:spPr>
          <a:xfrm>
            <a:off x="701675" y="71438"/>
            <a:ext cx="7888288" cy="646112"/>
          </a:xfrm>
        </p:spPr>
        <p:txBody>
          <a:bodyPr/>
          <a:lstStyle/>
          <a:p>
            <a:r>
              <a:rPr lang="en-US" altLang="zh-CN"/>
              <a:t>4.1.5  MOSFET</a:t>
            </a:r>
            <a:r>
              <a:rPr lang="zh-CN" altLang="en-US"/>
              <a:t>的主要参数</a:t>
            </a:r>
            <a:endParaRPr lang="zh-CN" altLang="en-US"/>
          </a:p>
        </p:txBody>
      </p:sp>
      <p:sp>
        <p:nvSpPr>
          <p:cNvPr id="37891" name="Rectangle 6"/>
          <p:cNvSpPr>
            <a:spLocks noChangeArrowheads="1"/>
          </p:cNvSpPr>
          <p:nvPr/>
        </p:nvSpPr>
        <p:spPr bwMode="auto">
          <a:xfrm>
            <a:off x="609600" y="838200"/>
            <a:ext cx="320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400" b="1">
                <a:solidFill>
                  <a:srgbClr val="800000"/>
                </a:solidFill>
                <a:latin typeface="黑体" panose="02010609060101010101" pitchFamily="49" charset="-122"/>
                <a:ea typeface="黑体" panose="02010609060101010101" pitchFamily="49" charset="-122"/>
              </a:rPr>
              <a:t>一、直流参数</a:t>
            </a:r>
            <a:endParaRPr kumimoji="1" lang="zh-CN" altLang="en-US" sz="2400" b="1">
              <a:solidFill>
                <a:srgbClr val="800000"/>
              </a:solidFill>
              <a:latin typeface="黑体" panose="02010609060101010101" pitchFamily="49" charset="-122"/>
              <a:ea typeface="黑体" panose="02010609060101010101" pitchFamily="49" charset="-122"/>
            </a:endParaRPr>
          </a:p>
        </p:txBody>
      </p:sp>
      <p:sp>
        <p:nvSpPr>
          <p:cNvPr id="8" name="Rectangle 10"/>
          <p:cNvSpPr>
            <a:spLocks noChangeArrowheads="1"/>
          </p:cNvSpPr>
          <p:nvPr/>
        </p:nvSpPr>
        <p:spPr bwMode="auto">
          <a:xfrm>
            <a:off x="685800" y="1376363"/>
            <a:ext cx="640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a:solidFill>
                  <a:srgbClr val="000000"/>
                </a:solidFill>
                <a:latin typeface="Times New Roman" panose="02020603050405020304" pitchFamily="18" charset="0"/>
                <a:ea typeface="楷体_GB2312" pitchFamily="49" charset="-122"/>
              </a:rPr>
              <a:t>3. </a:t>
            </a:r>
            <a:r>
              <a:rPr kumimoji="1" lang="zh-CN" altLang="en-US" sz="2400" b="1">
                <a:solidFill>
                  <a:srgbClr val="000000"/>
                </a:solidFill>
                <a:latin typeface="Times New Roman" panose="02020603050405020304" pitchFamily="18" charset="0"/>
                <a:ea typeface="楷体_GB2312" pitchFamily="49" charset="-122"/>
              </a:rPr>
              <a:t>饱和漏电流</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30000">
                <a:solidFill>
                  <a:srgbClr val="000000"/>
                </a:solidFill>
                <a:latin typeface="Times New Roman" panose="02020603050405020304" pitchFamily="18" charset="0"/>
                <a:ea typeface="楷体_GB2312" pitchFamily="49" charset="-122"/>
              </a:rPr>
              <a:t>DSS</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（耗尽型参数）</a:t>
            </a:r>
            <a:endParaRPr kumimoji="1" lang="zh-CN" altLang="en-US" sz="2400" b="1">
              <a:solidFill>
                <a:srgbClr val="000000"/>
              </a:solidFill>
              <a:latin typeface="Times New Roman" panose="02020603050405020304" pitchFamily="18" charset="0"/>
              <a:ea typeface="楷体_GB2312" pitchFamily="49" charset="-122"/>
            </a:endParaRPr>
          </a:p>
        </p:txBody>
      </p:sp>
      <p:sp>
        <p:nvSpPr>
          <p:cNvPr id="9" name="Rectangle 11"/>
          <p:cNvSpPr>
            <a:spLocks noChangeArrowheads="1"/>
          </p:cNvSpPr>
          <p:nvPr/>
        </p:nvSpPr>
        <p:spPr bwMode="auto">
          <a:xfrm>
            <a:off x="685800" y="4689475"/>
            <a:ext cx="640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a:solidFill>
                  <a:srgbClr val="000000"/>
                </a:solidFill>
                <a:latin typeface="Times New Roman" panose="02020603050405020304" pitchFamily="18" charset="0"/>
                <a:ea typeface="楷体_GB2312" pitchFamily="49" charset="-122"/>
              </a:rPr>
              <a:t>4. </a:t>
            </a:r>
            <a:r>
              <a:rPr kumimoji="1" lang="zh-CN" altLang="en-US" sz="2400" b="1">
                <a:solidFill>
                  <a:srgbClr val="000000"/>
                </a:solidFill>
                <a:latin typeface="Times New Roman" panose="02020603050405020304" pitchFamily="18" charset="0"/>
                <a:ea typeface="楷体_GB2312" pitchFamily="49" charset="-122"/>
              </a:rPr>
              <a:t>直流输入电阻</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30000">
                <a:solidFill>
                  <a:srgbClr val="000000"/>
                </a:solidFill>
                <a:latin typeface="Times New Roman" panose="02020603050405020304" pitchFamily="18" charset="0"/>
                <a:ea typeface="楷体_GB2312" pitchFamily="49" charset="-122"/>
              </a:rPr>
              <a:t>GS</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华康简宋"/>
                <a:cs typeface="华康简宋"/>
              </a:rPr>
              <a:t>10</a:t>
            </a:r>
            <a:r>
              <a:rPr kumimoji="1" lang="en-US" altLang="zh-CN" sz="2400" b="1" baseline="30000">
                <a:solidFill>
                  <a:srgbClr val="000000"/>
                </a:solidFill>
                <a:latin typeface="Times New Roman" panose="02020603050405020304" pitchFamily="18" charset="0"/>
                <a:ea typeface="华康简宋"/>
                <a:cs typeface="华康简宋"/>
              </a:rPr>
              <a:t>9</a:t>
            </a:r>
            <a:r>
              <a:rPr kumimoji="1" lang="en-US" altLang="zh-CN" sz="2400" b="1">
                <a:solidFill>
                  <a:srgbClr val="000000"/>
                </a:solidFill>
                <a:latin typeface="Times New Roman" panose="02020603050405020304" pitchFamily="18" charset="0"/>
                <a:ea typeface="华康简宋"/>
                <a:cs typeface="华康简宋"/>
              </a:rPr>
              <a:t>Ω</a:t>
            </a:r>
            <a:r>
              <a:rPr kumimoji="1" lang="zh-CN" altLang="en-US" sz="2400" b="1">
                <a:solidFill>
                  <a:srgbClr val="000000"/>
                </a:solidFill>
                <a:latin typeface="Times New Roman" panose="02020603050405020304" pitchFamily="18" charset="0"/>
                <a:ea typeface="华康简宋"/>
                <a:cs typeface="华康简宋"/>
              </a:rPr>
              <a:t>～</a:t>
            </a:r>
            <a:r>
              <a:rPr kumimoji="1" lang="en-US" altLang="zh-CN" sz="2400" b="1">
                <a:solidFill>
                  <a:srgbClr val="000000"/>
                </a:solidFill>
                <a:latin typeface="Times New Roman" panose="02020603050405020304" pitchFamily="18" charset="0"/>
                <a:ea typeface="华康简宋"/>
                <a:cs typeface="华康简宋"/>
              </a:rPr>
              <a:t>10</a:t>
            </a:r>
            <a:r>
              <a:rPr kumimoji="1" lang="en-US" altLang="zh-CN" sz="2400" b="1" baseline="30000">
                <a:solidFill>
                  <a:srgbClr val="000000"/>
                </a:solidFill>
                <a:latin typeface="Times New Roman" panose="02020603050405020304" pitchFamily="18" charset="0"/>
                <a:ea typeface="华康简宋"/>
                <a:cs typeface="华康简宋"/>
              </a:rPr>
              <a:t>15</a:t>
            </a:r>
            <a:r>
              <a:rPr kumimoji="1" lang="en-US" altLang="zh-CN" sz="2400" b="1">
                <a:solidFill>
                  <a:srgbClr val="000000"/>
                </a:solidFill>
                <a:latin typeface="Times New Roman" panose="02020603050405020304" pitchFamily="18" charset="0"/>
                <a:ea typeface="华康简宋"/>
                <a:cs typeface="华康简宋"/>
              </a:rPr>
              <a:t>Ω</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a:t>
            </a:r>
            <a:endParaRPr kumimoji="1" lang="zh-CN" altLang="en-US" sz="2400" b="1">
              <a:solidFill>
                <a:srgbClr val="000000"/>
              </a:solidFill>
              <a:latin typeface="Times New Roman" panose="02020603050405020304" pitchFamily="18" charset="0"/>
              <a:ea typeface="楷体_GB2312" pitchFamily="49" charset="-122"/>
            </a:endParaRPr>
          </a:p>
        </p:txBody>
      </p:sp>
      <p:graphicFrame>
        <p:nvGraphicFramePr>
          <p:cNvPr id="10" name="Object 17"/>
          <p:cNvGraphicFramePr>
            <a:graphicFrameLocks noChangeAspect="1"/>
          </p:cNvGraphicFramePr>
          <p:nvPr/>
        </p:nvGraphicFramePr>
        <p:xfrm>
          <a:off x="3311525" y="2060575"/>
          <a:ext cx="3155950" cy="2333625"/>
        </p:xfrm>
        <a:graphic>
          <a:graphicData uri="http://schemas.openxmlformats.org/presentationml/2006/ole">
            <mc:AlternateContent xmlns:mc="http://schemas.openxmlformats.org/markup-compatibility/2006">
              <mc:Choice xmlns:v="urn:schemas-microsoft-com:vml" Requires="v">
                <p:oleObj spid="_x0000_s23554" name="图片" r:id="rId1" imgW="1753235" imgH="1298575" progId="Word.Picture.8">
                  <p:embed/>
                </p:oleObj>
              </mc:Choice>
              <mc:Fallback>
                <p:oleObj name="图片" r:id="rId1" imgW="1753235" imgH="1298575" progId="Word.Picture.8">
                  <p:embed/>
                  <p:pic>
                    <p:nvPicPr>
                      <p:cNvPr id="0" name="Object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1525" y="2060575"/>
                        <a:ext cx="3155950"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Right)">
                                      <p:cBhvr>
                                        <p:cTn id="7" dur="500"/>
                                        <p:tgtEl>
                                          <p:spTgt spid="8"/>
                                        </p:tgtEl>
                                      </p:cBhvr>
                                    </p:animEffect>
                                  </p:childTnLst>
                                </p:cTn>
                              </p:par>
                            </p:childTnLst>
                          </p:cTn>
                        </p:par>
                        <p:par>
                          <p:cTn id="8" fill="hold">
                            <p:stCondLst>
                              <p:cond delay="500"/>
                            </p:stCondLst>
                            <p:childTnLst>
                              <p:par>
                                <p:cTn id="9" presetID="4"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ox(in)">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6"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strips(downRight)">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标题 1"/>
          <p:cNvSpPr>
            <a:spLocks noGrp="1"/>
          </p:cNvSpPr>
          <p:nvPr>
            <p:ph type="title"/>
          </p:nvPr>
        </p:nvSpPr>
        <p:spPr>
          <a:xfrm>
            <a:off x="701675" y="71438"/>
            <a:ext cx="7888288" cy="646112"/>
          </a:xfrm>
        </p:spPr>
        <p:txBody>
          <a:bodyPr/>
          <a:lstStyle/>
          <a:p>
            <a:r>
              <a:rPr lang="en-US" altLang="zh-CN"/>
              <a:t>4.1.5  MOSFET</a:t>
            </a:r>
            <a:r>
              <a:rPr lang="zh-CN" altLang="en-US"/>
              <a:t>的主要参数</a:t>
            </a:r>
            <a:endParaRPr lang="zh-CN" altLang="en-US"/>
          </a:p>
        </p:txBody>
      </p:sp>
      <p:sp>
        <p:nvSpPr>
          <p:cNvPr id="14" name="Rectangle 7"/>
          <p:cNvSpPr>
            <a:spLocks noChangeArrowheads="1"/>
          </p:cNvSpPr>
          <p:nvPr/>
        </p:nvSpPr>
        <p:spPr bwMode="auto">
          <a:xfrm>
            <a:off x="1081088" y="3656013"/>
            <a:ext cx="1366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400" b="1">
                <a:solidFill>
                  <a:srgbClr val="000000"/>
                </a:solidFill>
                <a:latin typeface="楷体_GB2312" pitchFamily="49" charset="-122"/>
                <a:ea typeface="楷体_GB2312" pitchFamily="49" charset="-122"/>
              </a:rPr>
              <a:t>所以</a:t>
            </a:r>
            <a:endParaRPr kumimoji="1" lang="zh-CN" altLang="en-US" sz="2400" b="1">
              <a:solidFill>
                <a:srgbClr val="000000"/>
              </a:solidFill>
              <a:latin typeface="楷体_GB2312" pitchFamily="49" charset="-122"/>
              <a:ea typeface="楷体_GB2312" pitchFamily="49" charset="-122"/>
            </a:endParaRPr>
          </a:p>
        </p:txBody>
      </p:sp>
      <p:sp>
        <p:nvSpPr>
          <p:cNvPr id="15" name="Rectangle 13"/>
          <p:cNvSpPr>
            <a:spLocks noChangeArrowheads="1"/>
          </p:cNvSpPr>
          <p:nvPr/>
        </p:nvSpPr>
        <p:spPr bwMode="auto">
          <a:xfrm>
            <a:off x="717550" y="1427163"/>
            <a:ext cx="640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a:solidFill>
                  <a:srgbClr val="000000"/>
                </a:solidFill>
                <a:latin typeface="Times New Roman" panose="02020603050405020304" pitchFamily="18" charset="0"/>
                <a:ea typeface="楷体_GB2312" pitchFamily="49" charset="-122"/>
              </a:rPr>
              <a:t>1. </a:t>
            </a:r>
            <a:r>
              <a:rPr kumimoji="1" lang="zh-CN" altLang="en-US" sz="2400" b="1">
                <a:solidFill>
                  <a:srgbClr val="000000"/>
                </a:solidFill>
                <a:latin typeface="Times New Roman" panose="02020603050405020304" pitchFamily="18" charset="0"/>
                <a:ea typeface="楷体_GB2312" pitchFamily="49" charset="-122"/>
              </a:rPr>
              <a:t>输出电阻</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30000">
                <a:solidFill>
                  <a:srgbClr val="000000"/>
                </a:solidFill>
                <a:latin typeface="Times New Roman" panose="02020603050405020304" pitchFamily="18" charset="0"/>
                <a:ea typeface="楷体_GB2312" pitchFamily="49" charset="-122"/>
              </a:rPr>
              <a:t>ds</a:t>
            </a:r>
            <a:r>
              <a:rPr kumimoji="1" lang="en-US" altLang="zh-CN" sz="2400" b="1">
                <a:solidFill>
                  <a:srgbClr val="000000"/>
                </a:solidFill>
                <a:latin typeface="Times New Roman" panose="02020603050405020304" pitchFamily="18" charset="0"/>
                <a:ea typeface="楷体_GB2312" pitchFamily="49" charset="-122"/>
              </a:rPr>
              <a:t> </a:t>
            </a:r>
            <a:endParaRPr kumimoji="1" lang="en-US" altLang="zh-CN" sz="2400" b="1">
              <a:solidFill>
                <a:srgbClr val="000000"/>
              </a:solidFill>
              <a:latin typeface="Times New Roman" panose="02020603050405020304" pitchFamily="18" charset="0"/>
              <a:ea typeface="楷体_GB2312" pitchFamily="49" charset="-122"/>
            </a:endParaRPr>
          </a:p>
        </p:txBody>
      </p:sp>
      <p:graphicFrame>
        <p:nvGraphicFramePr>
          <p:cNvPr id="16" name="Object 14"/>
          <p:cNvGraphicFramePr>
            <a:graphicFrameLocks noChangeAspect="1"/>
          </p:cNvGraphicFramePr>
          <p:nvPr/>
        </p:nvGraphicFramePr>
        <p:xfrm>
          <a:off x="3600450" y="1171575"/>
          <a:ext cx="1765300" cy="990600"/>
        </p:xfrm>
        <a:graphic>
          <a:graphicData uri="http://schemas.openxmlformats.org/presentationml/2006/ole">
            <mc:AlternateContent xmlns:mc="http://schemas.openxmlformats.org/markup-compatibility/2006">
              <mc:Choice xmlns:v="urn:schemas-microsoft-com:vml" Requires="v">
                <p:oleObj spid="_x0000_s24578" name="公式" r:id="rId1" imgW="888365" imgH="495300" progId="Equation.3">
                  <p:embed/>
                </p:oleObj>
              </mc:Choice>
              <mc:Fallback>
                <p:oleObj name="公式" r:id="rId1" imgW="888365" imgH="495300" progId="Equation.3">
                  <p:embed/>
                  <p:pic>
                    <p:nvPicPr>
                      <p:cNvPr id="0" name="Object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0450" y="1171575"/>
                        <a:ext cx="17653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5"/>
          <p:cNvGraphicFramePr>
            <a:graphicFrameLocks noChangeAspect="1"/>
          </p:cNvGraphicFramePr>
          <p:nvPr/>
        </p:nvGraphicFramePr>
        <p:xfrm>
          <a:off x="2268538" y="3473450"/>
          <a:ext cx="4637087" cy="892175"/>
        </p:xfrm>
        <a:graphic>
          <a:graphicData uri="http://schemas.openxmlformats.org/presentationml/2006/ole">
            <mc:AlternateContent xmlns:mc="http://schemas.openxmlformats.org/markup-compatibility/2006">
              <mc:Choice xmlns:v="urn:schemas-microsoft-com:vml" Requires="v">
                <p:oleObj spid="_x0000_s24579" name="公式" r:id="rId3" imgW="2311400" imgH="444500" progId="Equation.3">
                  <p:embed/>
                </p:oleObj>
              </mc:Choice>
              <mc:Fallback>
                <p:oleObj name="公式" r:id="rId3" imgW="2311400" imgH="444500" progId="Equation.3">
                  <p:embed/>
                  <p:pic>
                    <p:nvPicPr>
                      <p:cNvPr id="0"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8538" y="3473450"/>
                        <a:ext cx="4637087"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16"/>
          <p:cNvSpPr>
            <a:spLocks noChangeArrowheads="1"/>
          </p:cNvSpPr>
          <p:nvPr/>
        </p:nvSpPr>
        <p:spPr bwMode="auto">
          <a:xfrm>
            <a:off x="1117600" y="4435475"/>
            <a:ext cx="716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400" b="1">
                <a:solidFill>
                  <a:srgbClr val="000000"/>
                </a:solidFill>
                <a:latin typeface="楷体_GB2312" pitchFamily="49" charset="-122"/>
                <a:ea typeface="楷体_GB2312" pitchFamily="49" charset="-122"/>
              </a:rPr>
              <a:t>当不考虑沟道调制效应时，</a:t>
            </a:r>
            <a:r>
              <a:rPr kumimoji="1" lang="zh-CN" altLang="en-US" sz="2400" b="1" i="1">
                <a:solidFill>
                  <a:srgbClr val="000000"/>
                </a:solidFill>
                <a:latin typeface="楷体_GB2312" pitchFamily="49" charset="-122"/>
                <a:ea typeface="楷体_GB2312" pitchFamily="49" charset="-122"/>
                <a:sym typeface="Symbol" panose="05050102010706020507" pitchFamily="18" charset="2"/>
              </a:rPr>
              <a:t></a:t>
            </a:r>
            <a:r>
              <a:rPr kumimoji="1" lang="zh-CN" altLang="en-US" sz="2400" b="1">
                <a:solidFill>
                  <a:srgbClr val="000000"/>
                </a:solidFill>
                <a:latin typeface="楷体_GB2312" pitchFamily="49" charset="-122"/>
                <a:ea typeface="楷体_GB2312" pitchFamily="49" charset="-122"/>
                <a:sym typeface="Symbol" panose="05050102010706020507" pitchFamily="18" charset="2"/>
              </a:rPr>
              <a:t>＝</a:t>
            </a:r>
            <a:r>
              <a:rPr kumimoji="1" lang="en-US" altLang="zh-CN" sz="2400" b="1">
                <a:solidFill>
                  <a:srgbClr val="000000"/>
                </a:solidFill>
                <a:latin typeface="楷体_GB2312" pitchFamily="49" charset="-122"/>
                <a:ea typeface="楷体_GB2312" pitchFamily="49" charset="-122"/>
                <a:sym typeface="Symbol" panose="05050102010706020507" pitchFamily="18" charset="2"/>
              </a:rPr>
              <a:t>0</a:t>
            </a:r>
            <a:r>
              <a:rPr kumimoji="1" lang="zh-CN" altLang="en-US" sz="2400" b="1">
                <a:solidFill>
                  <a:srgbClr val="000000"/>
                </a:solidFill>
                <a:latin typeface="楷体_GB2312" pitchFamily="49" charset="-122"/>
                <a:ea typeface="楷体_GB2312" pitchFamily="49" charset="-122"/>
                <a:sym typeface="Symbol" panose="05050102010706020507" pitchFamily="18" charset="2"/>
              </a:rPr>
              <a:t>，</a:t>
            </a:r>
            <a:r>
              <a:rPr kumimoji="1" lang="en-US" altLang="zh-CN" sz="2400" b="1" i="1">
                <a:solidFill>
                  <a:srgbClr val="000000"/>
                </a:solidFill>
                <a:latin typeface="Times New Roman" panose="02020603050405020304" pitchFamily="18" charset="0"/>
                <a:ea typeface="华康简宋"/>
                <a:cs typeface="华康简宋"/>
              </a:rPr>
              <a:t>r</a:t>
            </a:r>
            <a:r>
              <a:rPr kumimoji="1" lang="en-US" altLang="zh-CN" sz="2400" b="1" baseline="-30000">
                <a:solidFill>
                  <a:srgbClr val="000000"/>
                </a:solidFill>
                <a:latin typeface="楷体_GB2312" pitchFamily="49" charset="-122"/>
                <a:ea typeface="华康简宋"/>
                <a:cs typeface="华康简宋"/>
              </a:rPr>
              <a:t>ds</a:t>
            </a:r>
            <a:r>
              <a:rPr kumimoji="1" lang="en-US" altLang="zh-CN" sz="2400" b="1">
                <a:solidFill>
                  <a:srgbClr val="000000"/>
                </a:solidFill>
                <a:latin typeface="宋体" panose="02010600030101010101" pitchFamily="2" charset="-122"/>
              </a:rPr>
              <a:t>→∞</a:t>
            </a:r>
            <a:r>
              <a:rPr kumimoji="1" lang="en-US" altLang="zh-CN" sz="2400" b="1">
                <a:solidFill>
                  <a:srgbClr val="000000"/>
                </a:solidFill>
                <a:latin typeface="楷体_GB2312" pitchFamily="49" charset="-122"/>
                <a:ea typeface="楷体_GB2312" pitchFamily="49" charset="-122"/>
              </a:rPr>
              <a:t>  </a:t>
            </a:r>
            <a:endParaRPr kumimoji="1" lang="en-US" altLang="zh-CN" sz="2400" b="1">
              <a:solidFill>
                <a:srgbClr val="000000"/>
              </a:solidFill>
              <a:latin typeface="楷体_GB2312" pitchFamily="49" charset="-122"/>
              <a:ea typeface="楷体_GB2312" pitchFamily="49" charset="-122"/>
            </a:endParaRPr>
          </a:p>
        </p:txBody>
      </p:sp>
      <p:sp>
        <p:nvSpPr>
          <p:cNvPr id="19" name="Rectangle 17"/>
          <p:cNvSpPr>
            <a:spLocks noChangeArrowheads="1"/>
          </p:cNvSpPr>
          <p:nvPr/>
        </p:nvSpPr>
        <p:spPr bwMode="auto">
          <a:xfrm>
            <a:off x="1117600" y="5084763"/>
            <a:ext cx="7162800" cy="512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5000"/>
              </a:lnSpc>
            </a:pPr>
            <a:r>
              <a:rPr kumimoji="1" lang="zh-CN" altLang="en-US" sz="2400" b="1">
                <a:solidFill>
                  <a:srgbClr val="000000"/>
                </a:solidFill>
                <a:latin typeface="楷体_GB2312" pitchFamily="49" charset="-122"/>
                <a:ea typeface="楷体_GB2312" pitchFamily="49" charset="-122"/>
              </a:rPr>
              <a:t>实际中</a:t>
            </a:r>
            <a:r>
              <a:rPr kumimoji="1" lang="zh-CN" altLang="zh-CN" sz="2400" b="1">
                <a:solidFill>
                  <a:srgbClr val="000000"/>
                </a:solidFill>
                <a:latin typeface="楷体_GB2312" pitchFamily="49" charset="-122"/>
                <a:ea typeface="楷体_GB2312" pitchFamily="49" charset="-122"/>
              </a:rPr>
              <a:t>，</a:t>
            </a:r>
            <a:r>
              <a:rPr kumimoji="1" lang="en-US" altLang="zh-CN" sz="2400" b="1" i="1">
                <a:solidFill>
                  <a:srgbClr val="000000"/>
                </a:solidFill>
                <a:latin typeface="Times New Roman" panose="02020603050405020304" pitchFamily="18" charset="0"/>
                <a:ea typeface="华康简宋"/>
                <a:cs typeface="华康简宋"/>
              </a:rPr>
              <a:t>r</a:t>
            </a:r>
            <a:r>
              <a:rPr kumimoji="1" lang="en-US" altLang="zh-CN" sz="2400" b="1" baseline="-30000">
                <a:solidFill>
                  <a:srgbClr val="000000"/>
                </a:solidFill>
                <a:latin typeface="Times New Roman" panose="02020603050405020304" pitchFamily="18" charset="0"/>
                <a:ea typeface="华康简宋"/>
                <a:cs typeface="华康简宋"/>
              </a:rPr>
              <a:t>ds</a:t>
            </a:r>
            <a:r>
              <a:rPr kumimoji="1" lang="zh-CN" altLang="zh-CN" sz="2400" b="1">
                <a:solidFill>
                  <a:srgbClr val="000000"/>
                </a:solidFill>
                <a:latin typeface="楷体_GB2312" pitchFamily="49" charset="-122"/>
                <a:ea typeface="楷体_GB2312" pitchFamily="49" charset="-122"/>
              </a:rPr>
              <a:t>一般在几十千欧到几百千欧之间</a:t>
            </a:r>
            <a:r>
              <a:rPr kumimoji="1" lang="zh-CN" altLang="en-US" sz="2400" b="1">
                <a:solidFill>
                  <a:srgbClr val="000000"/>
                </a:solidFill>
                <a:latin typeface="楷体_GB2312" pitchFamily="49" charset="-122"/>
                <a:ea typeface="楷体_GB2312" pitchFamily="49" charset="-122"/>
              </a:rPr>
              <a:t>。</a:t>
            </a:r>
            <a:endParaRPr kumimoji="1" lang="zh-CN" altLang="en-US" sz="2400" b="1">
              <a:solidFill>
                <a:srgbClr val="000000"/>
              </a:solidFill>
              <a:latin typeface="楷体_GB2312" pitchFamily="49" charset="-122"/>
              <a:ea typeface="楷体_GB2312" pitchFamily="49" charset="-122"/>
            </a:endParaRPr>
          </a:p>
        </p:txBody>
      </p:sp>
      <p:sp>
        <p:nvSpPr>
          <p:cNvPr id="38921" name="Rectangle 18"/>
          <p:cNvSpPr>
            <a:spLocks noChangeArrowheads="1"/>
          </p:cNvSpPr>
          <p:nvPr/>
        </p:nvSpPr>
        <p:spPr bwMode="auto">
          <a:xfrm>
            <a:off x="560388" y="838200"/>
            <a:ext cx="320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400" b="1">
                <a:solidFill>
                  <a:srgbClr val="800000"/>
                </a:solidFill>
                <a:latin typeface="黑体" panose="02010609060101010101" pitchFamily="49" charset="-122"/>
                <a:ea typeface="黑体" panose="02010609060101010101" pitchFamily="49" charset="-122"/>
              </a:rPr>
              <a:t>二、交流参数 </a:t>
            </a:r>
            <a:endParaRPr kumimoji="1" lang="zh-CN" altLang="en-US" sz="2400" b="1">
              <a:solidFill>
                <a:srgbClr val="800000"/>
              </a:solidFill>
              <a:latin typeface="黑体" panose="02010609060101010101" pitchFamily="49" charset="-122"/>
              <a:ea typeface="黑体" panose="02010609060101010101" pitchFamily="49" charset="-122"/>
            </a:endParaRPr>
          </a:p>
        </p:txBody>
      </p:sp>
      <p:graphicFrame>
        <p:nvGraphicFramePr>
          <p:cNvPr id="21" name="Object 20"/>
          <p:cNvGraphicFramePr>
            <a:graphicFrameLocks noChangeAspect="1"/>
          </p:cNvGraphicFramePr>
          <p:nvPr/>
        </p:nvGraphicFramePr>
        <p:xfrm>
          <a:off x="3900488" y="2205038"/>
          <a:ext cx="3382962" cy="431800"/>
        </p:xfrm>
        <a:graphic>
          <a:graphicData uri="http://schemas.openxmlformats.org/presentationml/2006/ole">
            <mc:AlternateContent xmlns:mc="http://schemas.openxmlformats.org/markup-compatibility/2006">
              <mc:Choice xmlns:v="urn:schemas-microsoft-com:vml" Requires="v">
                <p:oleObj spid="_x0000_s24580" name="公式" r:id="rId5" imgW="1892300" imgH="241300" progId="Equation.3">
                  <p:embed/>
                </p:oleObj>
              </mc:Choice>
              <mc:Fallback>
                <p:oleObj name="公式" r:id="rId5" imgW="1892300" imgH="241300" progId="Equation.3">
                  <p:embed/>
                  <p:pic>
                    <p:nvPicPr>
                      <p:cNvPr id="0" name="Object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00488" y="2205038"/>
                        <a:ext cx="33829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Rectangle 21"/>
          <p:cNvSpPr>
            <a:spLocks noChangeArrowheads="1"/>
          </p:cNvSpPr>
          <p:nvPr/>
        </p:nvSpPr>
        <p:spPr bwMode="auto">
          <a:xfrm>
            <a:off x="971550" y="2168525"/>
            <a:ext cx="3132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400" b="1">
                <a:solidFill>
                  <a:srgbClr val="000000"/>
                </a:solidFill>
                <a:latin typeface="楷体_GB2312" pitchFamily="49" charset="-122"/>
                <a:ea typeface="楷体_GB2312" pitchFamily="49" charset="-122"/>
              </a:rPr>
              <a:t>对于增强型</a:t>
            </a:r>
            <a:r>
              <a:rPr kumimoji="1" lang="en-US" altLang="zh-CN" sz="2400" b="1">
                <a:solidFill>
                  <a:srgbClr val="000000"/>
                </a:solidFill>
                <a:latin typeface="Arial Narrow" panose="020B0606020202030204" pitchFamily="34" charset="0"/>
                <a:ea typeface="楷体_GB2312" pitchFamily="49" charset="-122"/>
              </a:rPr>
              <a:t>NMOS</a:t>
            </a:r>
            <a:r>
              <a:rPr kumimoji="1" lang="zh-CN" altLang="en-US" sz="2400" b="1">
                <a:solidFill>
                  <a:srgbClr val="000000"/>
                </a:solidFill>
                <a:latin typeface="Arial Narrow" panose="020B0606020202030204" pitchFamily="34" charset="0"/>
                <a:ea typeface="楷体_GB2312" pitchFamily="49" charset="-122"/>
              </a:rPr>
              <a:t>管</a:t>
            </a:r>
            <a:endParaRPr kumimoji="1" lang="zh-CN" altLang="en-US" sz="2400" b="1">
              <a:solidFill>
                <a:srgbClr val="000000"/>
              </a:solidFill>
              <a:latin typeface="Arial Narrow" panose="020B0606020202030204" pitchFamily="34" charset="0"/>
              <a:ea typeface="楷体_GB2312" pitchFamily="49" charset="-122"/>
            </a:endParaRPr>
          </a:p>
        </p:txBody>
      </p:sp>
      <p:graphicFrame>
        <p:nvGraphicFramePr>
          <p:cNvPr id="23" name="Object 22"/>
          <p:cNvGraphicFramePr>
            <a:graphicFrameLocks noChangeAspect="1"/>
          </p:cNvGraphicFramePr>
          <p:nvPr/>
        </p:nvGraphicFramePr>
        <p:xfrm>
          <a:off x="1709738" y="2673350"/>
          <a:ext cx="3109912" cy="795338"/>
        </p:xfrm>
        <a:graphic>
          <a:graphicData uri="http://schemas.openxmlformats.org/presentationml/2006/ole">
            <mc:AlternateContent xmlns:mc="http://schemas.openxmlformats.org/markup-compatibility/2006">
              <mc:Choice xmlns:v="urn:schemas-microsoft-com:vml" Requires="v">
                <p:oleObj spid="_x0000_s24581" name="公式" r:id="rId7" imgW="1739900" imgH="444500" progId="Equation.3">
                  <p:embed/>
                </p:oleObj>
              </mc:Choice>
              <mc:Fallback>
                <p:oleObj name="公式" r:id="rId7" imgW="1739900" imgH="444500" progId="Equation.3">
                  <p:embed/>
                  <p:pic>
                    <p:nvPicPr>
                      <p:cNvPr id="0" name="Object 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9738" y="2673350"/>
                        <a:ext cx="3109912"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Rectangle 23"/>
          <p:cNvSpPr>
            <a:spLocks noChangeArrowheads="1"/>
          </p:cNvSpPr>
          <p:nvPr/>
        </p:nvSpPr>
        <p:spPr bwMode="auto">
          <a:xfrm>
            <a:off x="936625" y="2852738"/>
            <a:ext cx="576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400" b="1">
                <a:solidFill>
                  <a:srgbClr val="000000"/>
                </a:solidFill>
                <a:latin typeface="楷体_GB2312" pitchFamily="49" charset="-122"/>
                <a:ea typeface="楷体_GB2312" pitchFamily="49" charset="-122"/>
              </a:rPr>
              <a:t>有</a:t>
            </a:r>
            <a:endParaRPr kumimoji="1" lang="zh-CN" altLang="en-US" sz="2400" b="1">
              <a:solidFill>
                <a:srgbClr val="0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trips(downRigh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strips(downRigh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strips(downRight)">
                                      <p:cBhvr>
                                        <p:cTn id="17" dur="500"/>
                                        <p:tgtEl>
                                          <p:spTgt spid="22"/>
                                        </p:tgtEl>
                                      </p:cBhvr>
                                    </p:animEffect>
                                  </p:childTnLst>
                                </p:cTn>
                              </p:par>
                            </p:childTnLst>
                          </p:cTn>
                        </p:par>
                        <p:par>
                          <p:cTn id="18" fill="hold">
                            <p:stCondLst>
                              <p:cond delay="500"/>
                            </p:stCondLst>
                            <p:childTnLst>
                              <p:par>
                                <p:cTn id="19" presetID="18" presetClass="entr" presetSubtype="6"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strips(downRight)">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6"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strips(downRight)">
                                      <p:cBhvr>
                                        <p:cTn id="26" dur="500"/>
                                        <p:tgtEl>
                                          <p:spTgt spid="24"/>
                                        </p:tgtEl>
                                      </p:cBhvr>
                                    </p:animEffect>
                                  </p:childTnLst>
                                </p:cTn>
                              </p:par>
                            </p:childTnLst>
                          </p:cTn>
                        </p:par>
                        <p:par>
                          <p:cTn id="27" fill="hold">
                            <p:stCondLst>
                              <p:cond delay="500"/>
                            </p:stCondLst>
                            <p:childTnLst>
                              <p:par>
                                <p:cTn id="28" presetID="18" presetClass="entr" presetSubtype="6"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strips(downRight)">
                                      <p:cBhvr>
                                        <p:cTn id="30" dur="500"/>
                                        <p:tgtEl>
                                          <p:spTgt spid="23"/>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6"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strips(downRight)">
                                      <p:cBhvr>
                                        <p:cTn id="35" dur="500"/>
                                        <p:tgtEl>
                                          <p:spTgt spid="14"/>
                                        </p:tgtEl>
                                      </p:cBhvr>
                                    </p:animEffect>
                                  </p:childTnLst>
                                </p:cTn>
                              </p:par>
                            </p:childTnLst>
                          </p:cTn>
                        </p:par>
                        <p:par>
                          <p:cTn id="36" fill="hold">
                            <p:stCondLst>
                              <p:cond delay="500"/>
                            </p:stCondLst>
                            <p:childTnLst>
                              <p:par>
                                <p:cTn id="37" presetID="18" presetClass="entr" presetSubtype="6"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strips(downRight)">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18" presetClass="entr" presetSubtype="6"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strips(downRight)">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18" presetClass="entr" presetSubtype="6" fill="hold" grpId="0"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strips(downRight)">
                                      <p:cBhvr>
                                        <p:cTn id="4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utoUpdateAnimBg="0"/>
      <p:bldP spid="15" grpId="0" autoUpdateAnimBg="0"/>
      <p:bldP spid="18" grpId="0" autoUpdateAnimBg="0"/>
      <p:bldP spid="19" grpId="0" autoUpdateAnimBg="0"/>
      <p:bldP spid="22" grpId="0" autoUpdateAnimBg="0"/>
      <p:bldP spid="24"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1"/>
          <p:cNvSpPr>
            <a:spLocks noGrp="1"/>
          </p:cNvSpPr>
          <p:nvPr>
            <p:ph type="title"/>
          </p:nvPr>
        </p:nvSpPr>
        <p:spPr>
          <a:xfrm>
            <a:off x="701675" y="71438"/>
            <a:ext cx="7888288" cy="646112"/>
          </a:xfrm>
        </p:spPr>
        <p:txBody>
          <a:bodyPr/>
          <a:lstStyle/>
          <a:p>
            <a:r>
              <a:rPr lang="en-US" altLang="zh-CN"/>
              <a:t>4.1.5  MOSFET</a:t>
            </a:r>
            <a:r>
              <a:rPr lang="zh-CN" altLang="en-US"/>
              <a:t>的主要参数</a:t>
            </a:r>
            <a:endParaRPr lang="zh-CN" altLang="en-US"/>
          </a:p>
        </p:txBody>
      </p:sp>
      <p:sp>
        <p:nvSpPr>
          <p:cNvPr id="26" name="Rectangle 3" descr="羊皮纸"/>
          <p:cNvSpPr>
            <a:spLocks noChangeArrowheads="1"/>
          </p:cNvSpPr>
          <p:nvPr/>
        </p:nvSpPr>
        <p:spPr bwMode="auto">
          <a:xfrm>
            <a:off x="2108200" y="4649788"/>
            <a:ext cx="4321175" cy="503237"/>
          </a:xfrm>
          <a:prstGeom prst="rect">
            <a:avLst/>
          </a:prstGeom>
          <a:blipFill dpi="0" rotWithShape="0">
            <a:blip r:embed="rId1"/>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graphicFrame>
        <p:nvGraphicFramePr>
          <p:cNvPr id="27" name="Object 4"/>
          <p:cNvGraphicFramePr>
            <a:graphicFrameLocks noChangeAspect="1"/>
          </p:cNvGraphicFramePr>
          <p:nvPr/>
        </p:nvGraphicFramePr>
        <p:xfrm>
          <a:off x="3522663" y="1169988"/>
          <a:ext cx="1919287" cy="989012"/>
        </p:xfrm>
        <a:graphic>
          <a:graphicData uri="http://schemas.openxmlformats.org/presentationml/2006/ole">
            <mc:AlternateContent xmlns:mc="http://schemas.openxmlformats.org/markup-compatibility/2006">
              <mc:Choice xmlns:v="urn:schemas-microsoft-com:vml" Requires="v">
                <p:oleObj spid="_x0000_s25602" name="公式" r:id="rId2" imgW="964565" imgH="495300" progId="Equation.3">
                  <p:embed/>
                </p:oleObj>
              </mc:Choice>
              <mc:Fallback>
                <p:oleObj name="公式" r:id="rId2" imgW="964565" imgH="49530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2663" y="1169988"/>
                        <a:ext cx="1919287" cy="98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941" name="Rectangle 5"/>
          <p:cNvSpPr>
            <a:spLocks noChangeArrowheads="1"/>
          </p:cNvSpPr>
          <p:nvPr/>
        </p:nvSpPr>
        <p:spPr bwMode="auto">
          <a:xfrm>
            <a:off x="755650" y="1423988"/>
            <a:ext cx="396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a:solidFill>
                  <a:srgbClr val="000000"/>
                </a:solidFill>
                <a:latin typeface="楷体_GB2312" pitchFamily="49" charset="-122"/>
                <a:ea typeface="楷体_GB2312" pitchFamily="49" charset="-122"/>
              </a:rPr>
              <a:t>2. </a:t>
            </a:r>
            <a:r>
              <a:rPr kumimoji="1" lang="zh-CN" altLang="en-US" sz="2400" b="1">
                <a:solidFill>
                  <a:srgbClr val="000000"/>
                </a:solidFill>
                <a:latin typeface="楷体_GB2312" pitchFamily="49" charset="-122"/>
                <a:ea typeface="楷体_GB2312" pitchFamily="49" charset="-122"/>
              </a:rPr>
              <a:t>低频互导</a:t>
            </a:r>
            <a:r>
              <a:rPr kumimoji="1" lang="en-US" altLang="zh-CN" sz="2400" b="1" i="1">
                <a:solidFill>
                  <a:srgbClr val="000000"/>
                </a:solidFill>
                <a:latin typeface="Times New Roman" panose="02020603050405020304" pitchFamily="18" charset="0"/>
                <a:ea typeface="楷体_GB2312" pitchFamily="49" charset="-122"/>
              </a:rPr>
              <a:t>g</a:t>
            </a:r>
            <a:r>
              <a:rPr kumimoji="1" lang="en-US" altLang="zh-CN" sz="2400" b="1" baseline="-30000">
                <a:solidFill>
                  <a:srgbClr val="000000"/>
                </a:solidFill>
                <a:latin typeface="Times New Roman" panose="02020603050405020304" pitchFamily="18" charset="0"/>
                <a:ea typeface="楷体_GB2312" pitchFamily="49" charset="-122"/>
              </a:rPr>
              <a:t>m</a:t>
            </a:r>
            <a:r>
              <a:rPr kumimoji="1" lang="en-US" altLang="zh-CN" sz="2400" b="1">
                <a:solidFill>
                  <a:srgbClr val="000000"/>
                </a:solidFill>
                <a:latin typeface="Times New Roman" panose="02020603050405020304" pitchFamily="18" charset="0"/>
                <a:ea typeface="楷体_GB2312" pitchFamily="49" charset="-122"/>
              </a:rPr>
              <a:t> </a:t>
            </a:r>
            <a:endParaRPr kumimoji="1" lang="en-US" altLang="zh-CN" sz="2400" b="1">
              <a:solidFill>
                <a:srgbClr val="000000"/>
              </a:solidFill>
              <a:latin typeface="Times New Roman" panose="02020603050405020304" pitchFamily="18" charset="0"/>
              <a:ea typeface="楷体_GB2312" pitchFamily="49" charset="-122"/>
            </a:endParaRPr>
          </a:p>
        </p:txBody>
      </p:sp>
      <p:sp>
        <p:nvSpPr>
          <p:cNvPr id="39942" name="Rectangle 6"/>
          <p:cNvSpPr>
            <a:spLocks noChangeArrowheads="1"/>
          </p:cNvSpPr>
          <p:nvPr/>
        </p:nvSpPr>
        <p:spPr bwMode="auto">
          <a:xfrm>
            <a:off x="560388" y="838200"/>
            <a:ext cx="320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400" b="1">
                <a:solidFill>
                  <a:srgbClr val="800000"/>
                </a:solidFill>
                <a:latin typeface="黑体" panose="02010609060101010101" pitchFamily="49" charset="-122"/>
                <a:ea typeface="黑体" panose="02010609060101010101" pitchFamily="49" charset="-122"/>
              </a:rPr>
              <a:t>二、交流参数 </a:t>
            </a:r>
            <a:endParaRPr kumimoji="1" lang="zh-CN" altLang="en-US" sz="2400" b="1">
              <a:solidFill>
                <a:srgbClr val="800000"/>
              </a:solidFill>
              <a:latin typeface="黑体" panose="02010609060101010101" pitchFamily="49" charset="-122"/>
              <a:ea typeface="黑体" panose="02010609060101010101" pitchFamily="49" charset="-122"/>
            </a:endParaRPr>
          </a:p>
        </p:txBody>
      </p:sp>
      <p:graphicFrame>
        <p:nvGraphicFramePr>
          <p:cNvPr id="30" name="Object 9"/>
          <p:cNvGraphicFramePr>
            <a:graphicFrameLocks noChangeAspect="1"/>
          </p:cNvGraphicFramePr>
          <p:nvPr/>
        </p:nvGraphicFramePr>
        <p:xfrm>
          <a:off x="2887663" y="2189163"/>
          <a:ext cx="2349500" cy="457200"/>
        </p:xfrm>
        <a:graphic>
          <a:graphicData uri="http://schemas.openxmlformats.org/presentationml/2006/ole">
            <mc:AlternateContent xmlns:mc="http://schemas.openxmlformats.org/markup-compatibility/2006">
              <mc:Choice xmlns:v="urn:schemas-microsoft-com:vml" Requires="v">
                <p:oleObj spid="_x0000_s25603" name="公式" r:id="rId4" imgW="1257300" imgH="241300" progId="Equation.3">
                  <p:embed/>
                </p:oleObj>
              </mc:Choice>
              <mc:Fallback>
                <p:oleObj name="公式" r:id="rId4" imgW="1257300" imgH="24130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7663" y="2189163"/>
                        <a:ext cx="2349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1" name="Group 10"/>
          <p:cNvGrpSpPr/>
          <p:nvPr/>
        </p:nvGrpSpPr>
        <p:grpSpPr bwMode="auto">
          <a:xfrm>
            <a:off x="957263" y="2751138"/>
            <a:ext cx="5346700" cy="990600"/>
            <a:chOff x="624" y="1888"/>
            <a:chExt cx="3368" cy="624"/>
          </a:xfrm>
        </p:grpSpPr>
        <p:sp>
          <p:nvSpPr>
            <p:cNvPr id="32" name="Rectangle 11"/>
            <p:cNvSpPr>
              <a:spLocks noChangeArrowheads="1"/>
            </p:cNvSpPr>
            <p:nvPr/>
          </p:nvSpPr>
          <p:spPr bwMode="auto">
            <a:xfrm>
              <a:off x="624" y="2056"/>
              <a:ext cx="76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kumimoji="1" lang="zh-CN" altLang="en-US" sz="2400" b="1" kern="0">
                  <a:solidFill>
                    <a:srgbClr val="000000"/>
                  </a:solidFill>
                  <a:latin typeface="楷体_GB2312" pitchFamily="49" charset="-122"/>
                  <a:ea typeface="楷体_GB2312" pitchFamily="49" charset="-122"/>
                </a:rPr>
                <a:t>则</a:t>
              </a:r>
              <a:endParaRPr kumimoji="1" lang="zh-CN" altLang="en-US" sz="2400" b="1" kern="0">
                <a:solidFill>
                  <a:srgbClr val="000000"/>
                </a:solidFill>
                <a:latin typeface="楷体_GB2312" pitchFamily="49" charset="-122"/>
                <a:ea typeface="楷体_GB2312" pitchFamily="49" charset="-122"/>
              </a:endParaRPr>
            </a:p>
          </p:txBody>
        </p:sp>
        <p:graphicFrame>
          <p:nvGraphicFramePr>
            <p:cNvPr id="39961" name="Object 12"/>
            <p:cNvGraphicFramePr>
              <a:graphicFrameLocks noChangeAspect="1"/>
            </p:cNvGraphicFramePr>
            <p:nvPr/>
          </p:nvGraphicFramePr>
          <p:xfrm>
            <a:off x="921" y="1888"/>
            <a:ext cx="3071" cy="624"/>
          </p:xfrm>
          <a:graphic>
            <a:graphicData uri="http://schemas.openxmlformats.org/presentationml/2006/ole">
              <mc:AlternateContent xmlns:mc="http://schemas.openxmlformats.org/markup-compatibility/2006">
                <mc:Choice xmlns:v="urn:schemas-microsoft-com:vml" Requires="v">
                  <p:oleObj spid="_x0000_s25604" name="公式" r:id="rId6" imgW="2438400" imgH="495300" progId="Equation.3">
                    <p:embed/>
                  </p:oleObj>
                </mc:Choice>
                <mc:Fallback>
                  <p:oleObj name="公式" r:id="rId6" imgW="2438400" imgH="495300" progId="Equation.3">
                    <p:embed/>
                    <p:pic>
                      <p:nvPicPr>
                        <p:cNvPr id="0"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1" y="1888"/>
                          <a:ext cx="3071" cy="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34" name="Object 13"/>
          <p:cNvGraphicFramePr>
            <a:graphicFrameLocks noChangeAspect="1"/>
          </p:cNvGraphicFramePr>
          <p:nvPr/>
        </p:nvGraphicFramePr>
        <p:xfrm>
          <a:off x="6027738" y="3013075"/>
          <a:ext cx="2259012" cy="457200"/>
        </p:xfrm>
        <a:graphic>
          <a:graphicData uri="http://schemas.openxmlformats.org/presentationml/2006/ole">
            <mc:AlternateContent xmlns:mc="http://schemas.openxmlformats.org/markup-compatibility/2006">
              <mc:Choice xmlns:v="urn:schemas-microsoft-com:vml" Requires="v">
                <p:oleObj spid="_x0000_s25605" name="公式" r:id="rId8" imgW="1130300" imgH="228600" progId="Equation.3">
                  <p:embed/>
                </p:oleObj>
              </mc:Choice>
              <mc:Fallback>
                <p:oleObj name="公式" r:id="rId8" imgW="1130300" imgH="228600" progId="Equation.3">
                  <p:embed/>
                  <p:pic>
                    <p:nvPicPr>
                      <p:cNvPr id="0" name="Object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27738" y="3013075"/>
                        <a:ext cx="22590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 name="Object 14"/>
          <p:cNvGraphicFramePr>
            <a:graphicFrameLocks noChangeAspect="1"/>
          </p:cNvGraphicFramePr>
          <p:nvPr/>
        </p:nvGraphicFramePr>
        <p:xfrm>
          <a:off x="4918075" y="4635500"/>
          <a:ext cx="1343025" cy="508000"/>
        </p:xfrm>
        <a:graphic>
          <a:graphicData uri="http://schemas.openxmlformats.org/presentationml/2006/ole">
            <mc:AlternateContent xmlns:mc="http://schemas.openxmlformats.org/markup-compatibility/2006">
              <mc:Choice xmlns:v="urn:schemas-microsoft-com:vml" Requires="v">
                <p:oleObj spid="_x0000_s25606" name="公式" r:id="rId10" imgW="673100" imgH="254000" progId="Equation.3">
                  <p:embed/>
                </p:oleObj>
              </mc:Choice>
              <mc:Fallback>
                <p:oleObj name="公式" r:id="rId10" imgW="673100" imgH="254000" progId="Equation.3">
                  <p:embed/>
                  <p:pic>
                    <p:nvPicPr>
                      <p:cNvPr id="0" name="Object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18075" y="4635500"/>
                        <a:ext cx="13430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6" name="Group 15"/>
          <p:cNvGrpSpPr/>
          <p:nvPr/>
        </p:nvGrpSpPr>
        <p:grpSpPr bwMode="auto">
          <a:xfrm>
            <a:off x="1244600" y="5319713"/>
            <a:ext cx="3009900" cy="809625"/>
            <a:chOff x="624" y="3145"/>
            <a:chExt cx="1896" cy="510"/>
          </a:xfrm>
        </p:grpSpPr>
        <p:graphicFrame>
          <p:nvGraphicFramePr>
            <p:cNvPr id="39958" name="Object 16"/>
            <p:cNvGraphicFramePr>
              <a:graphicFrameLocks noChangeAspect="1"/>
            </p:cNvGraphicFramePr>
            <p:nvPr/>
          </p:nvGraphicFramePr>
          <p:xfrm>
            <a:off x="1221" y="3145"/>
            <a:ext cx="1299" cy="510"/>
          </p:xfrm>
          <a:graphic>
            <a:graphicData uri="http://schemas.openxmlformats.org/presentationml/2006/ole">
              <mc:AlternateContent xmlns:mc="http://schemas.openxmlformats.org/markup-compatibility/2006">
                <mc:Choice xmlns:v="urn:schemas-microsoft-com:vml" Requires="v">
                  <p:oleObj spid="_x0000_s25607" name="公式" r:id="rId12" imgW="1040765" imgH="406400" progId="Equation.3">
                    <p:embed/>
                  </p:oleObj>
                </mc:Choice>
                <mc:Fallback>
                  <p:oleObj name="公式" r:id="rId12" imgW="1040765" imgH="406400" progId="Equation.3">
                    <p:embed/>
                    <p:pic>
                      <p:nvPicPr>
                        <p:cNvPr id="0" name="Object 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21" y="3145"/>
                          <a:ext cx="1299" cy="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 name="Rectangle 17"/>
            <p:cNvSpPr>
              <a:spLocks noChangeArrowheads="1"/>
            </p:cNvSpPr>
            <p:nvPr/>
          </p:nvSpPr>
          <p:spPr bwMode="auto">
            <a:xfrm>
              <a:off x="624" y="3216"/>
              <a:ext cx="76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kumimoji="1" lang="zh-CN" altLang="en-US" sz="2400" b="1" kern="0">
                  <a:solidFill>
                    <a:srgbClr val="000000"/>
                  </a:solidFill>
                  <a:latin typeface="楷体_GB2312" pitchFamily="49" charset="-122"/>
                  <a:ea typeface="楷体_GB2312" pitchFamily="49" charset="-122"/>
                </a:rPr>
                <a:t>其中</a:t>
              </a:r>
              <a:endParaRPr kumimoji="1" lang="zh-CN" altLang="en-US" sz="2400" b="1" kern="0">
                <a:solidFill>
                  <a:srgbClr val="000000"/>
                </a:solidFill>
                <a:latin typeface="楷体_GB2312" pitchFamily="49" charset="-122"/>
                <a:ea typeface="楷体_GB2312" pitchFamily="49" charset="-122"/>
              </a:endParaRPr>
            </a:p>
          </p:txBody>
        </p:sp>
      </p:grpSp>
      <p:grpSp>
        <p:nvGrpSpPr>
          <p:cNvPr id="39" name="Group 20"/>
          <p:cNvGrpSpPr/>
          <p:nvPr/>
        </p:nvGrpSpPr>
        <p:grpSpPr bwMode="auto">
          <a:xfrm>
            <a:off x="1371600" y="3914775"/>
            <a:ext cx="3602038" cy="482600"/>
            <a:chOff x="576" y="1480"/>
            <a:chExt cx="2269" cy="304"/>
          </a:xfrm>
        </p:grpSpPr>
        <p:sp>
          <p:nvSpPr>
            <p:cNvPr id="40" name="Rectangle 21"/>
            <p:cNvSpPr>
              <a:spLocks noChangeArrowheads="1"/>
            </p:cNvSpPr>
            <p:nvPr/>
          </p:nvSpPr>
          <p:spPr bwMode="auto">
            <a:xfrm>
              <a:off x="576" y="1488"/>
              <a:ext cx="120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kumimoji="1" lang="zh-CN" altLang="en-US" sz="2400" b="1" kern="0">
                  <a:solidFill>
                    <a:srgbClr val="000000"/>
                  </a:solidFill>
                  <a:latin typeface="楷体_GB2312" pitchFamily="49" charset="-122"/>
                  <a:ea typeface="楷体_GB2312" pitchFamily="49" charset="-122"/>
                </a:rPr>
                <a:t>又因为 </a:t>
              </a:r>
              <a:endParaRPr kumimoji="1" lang="zh-CN" altLang="en-US" sz="2400" b="1" kern="0">
                <a:solidFill>
                  <a:srgbClr val="000000"/>
                </a:solidFill>
                <a:latin typeface="楷体_GB2312" pitchFamily="49" charset="-122"/>
                <a:ea typeface="楷体_GB2312" pitchFamily="49" charset="-122"/>
              </a:endParaRPr>
            </a:p>
          </p:txBody>
        </p:sp>
        <p:graphicFrame>
          <p:nvGraphicFramePr>
            <p:cNvPr id="39957" name="Object 22"/>
            <p:cNvGraphicFramePr>
              <a:graphicFrameLocks noChangeAspect="1"/>
            </p:cNvGraphicFramePr>
            <p:nvPr/>
          </p:nvGraphicFramePr>
          <p:xfrm>
            <a:off x="1281" y="1480"/>
            <a:ext cx="1564" cy="304"/>
          </p:xfrm>
          <a:graphic>
            <a:graphicData uri="http://schemas.openxmlformats.org/presentationml/2006/ole">
              <mc:AlternateContent xmlns:mc="http://schemas.openxmlformats.org/markup-compatibility/2006">
                <mc:Choice xmlns:v="urn:schemas-microsoft-com:vml" Requires="v">
                  <p:oleObj spid="_x0000_s25608" name="公式" r:id="rId14" imgW="1257300" imgH="241300" progId="Equation.3">
                    <p:embed/>
                  </p:oleObj>
                </mc:Choice>
                <mc:Fallback>
                  <p:oleObj name="公式" r:id="rId14" imgW="1257300" imgH="241300" progId="Equation.3">
                    <p:embed/>
                    <p:pic>
                      <p:nvPicPr>
                        <p:cNvPr id="0" name="Object 2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281" y="1480"/>
                          <a:ext cx="1564"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42" name="Group 23"/>
          <p:cNvGrpSpPr/>
          <p:nvPr/>
        </p:nvGrpSpPr>
        <p:grpSpPr bwMode="auto">
          <a:xfrm>
            <a:off x="5040313" y="3673475"/>
            <a:ext cx="2800350" cy="965200"/>
            <a:chOff x="2976" y="1328"/>
            <a:chExt cx="1764" cy="608"/>
          </a:xfrm>
        </p:grpSpPr>
        <p:graphicFrame>
          <p:nvGraphicFramePr>
            <p:cNvPr id="39954" name="Object 24"/>
            <p:cNvGraphicFramePr>
              <a:graphicFrameLocks noChangeAspect="1"/>
            </p:cNvGraphicFramePr>
            <p:nvPr/>
          </p:nvGraphicFramePr>
          <p:xfrm>
            <a:off x="3225" y="1328"/>
            <a:ext cx="1515" cy="608"/>
          </p:xfrm>
          <a:graphic>
            <a:graphicData uri="http://schemas.openxmlformats.org/presentationml/2006/ole">
              <mc:AlternateContent xmlns:mc="http://schemas.openxmlformats.org/markup-compatibility/2006">
                <mc:Choice xmlns:v="urn:schemas-microsoft-com:vml" Requires="v">
                  <p:oleObj spid="_x0000_s25609" name="公式" r:id="rId16" imgW="1218565" imgH="482600" progId="Equation.3">
                    <p:embed/>
                  </p:oleObj>
                </mc:Choice>
                <mc:Fallback>
                  <p:oleObj name="公式" r:id="rId16" imgW="1218565" imgH="482600" progId="Equation.3">
                    <p:embed/>
                    <p:pic>
                      <p:nvPicPr>
                        <p:cNvPr id="0" name="Object 2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225" y="1328"/>
                          <a:ext cx="1515"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4" name="AutoShape 25"/>
            <p:cNvSpPr>
              <a:spLocks noChangeArrowheads="1"/>
            </p:cNvSpPr>
            <p:nvPr/>
          </p:nvSpPr>
          <p:spPr bwMode="auto">
            <a:xfrm>
              <a:off x="2976" y="1584"/>
              <a:ext cx="192" cy="96"/>
            </a:xfrm>
            <a:prstGeom prst="rightArrow">
              <a:avLst>
                <a:gd name="adj1" fmla="val 50000"/>
                <a:gd name="adj2" fmla="val 50000"/>
              </a:avLst>
            </a:prstGeom>
            <a:solidFill>
              <a:srgbClr val="A3B2C1"/>
            </a:solidFill>
            <a:ln w="9525">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anose="020B0606020202030204" pitchFamily="34" charset="0"/>
                <a:ea typeface="+mn-ea"/>
              </a:endParaRPr>
            </a:p>
          </p:txBody>
        </p:sp>
      </p:grpSp>
      <p:grpSp>
        <p:nvGrpSpPr>
          <p:cNvPr id="45" name="Group 26"/>
          <p:cNvGrpSpPr/>
          <p:nvPr/>
        </p:nvGrpSpPr>
        <p:grpSpPr bwMode="auto">
          <a:xfrm>
            <a:off x="1173163" y="4640263"/>
            <a:ext cx="3692525" cy="477837"/>
            <a:chOff x="748" y="3022"/>
            <a:chExt cx="2326" cy="301"/>
          </a:xfrm>
        </p:grpSpPr>
        <p:sp>
          <p:nvSpPr>
            <p:cNvPr id="46" name="Rectangle 27"/>
            <p:cNvSpPr>
              <a:spLocks noChangeArrowheads="1"/>
            </p:cNvSpPr>
            <p:nvPr/>
          </p:nvSpPr>
          <p:spPr bwMode="auto">
            <a:xfrm>
              <a:off x="748" y="3022"/>
              <a:ext cx="59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defRPr/>
              </a:pPr>
              <a:r>
                <a:rPr kumimoji="1" lang="zh-CN" altLang="en-US" sz="2400" b="1" kern="0">
                  <a:solidFill>
                    <a:srgbClr val="000000"/>
                  </a:solidFill>
                  <a:latin typeface="楷体_GB2312" pitchFamily="49" charset="-122"/>
                  <a:ea typeface="楷体_GB2312" pitchFamily="49" charset="-122"/>
                </a:rPr>
                <a:t>所以 </a:t>
              </a:r>
              <a:endParaRPr kumimoji="1" lang="zh-CN" altLang="en-US" sz="2400" b="1" kern="0">
                <a:solidFill>
                  <a:srgbClr val="000000"/>
                </a:solidFill>
                <a:latin typeface="楷体_GB2312" pitchFamily="49" charset="-122"/>
                <a:ea typeface="楷体_GB2312" pitchFamily="49" charset="-122"/>
              </a:endParaRPr>
            </a:p>
          </p:txBody>
        </p:sp>
        <p:graphicFrame>
          <p:nvGraphicFramePr>
            <p:cNvPr id="39953" name="Object 28"/>
            <p:cNvGraphicFramePr>
              <a:graphicFrameLocks noChangeAspect="1"/>
            </p:cNvGraphicFramePr>
            <p:nvPr/>
          </p:nvGraphicFramePr>
          <p:xfrm>
            <a:off x="1380" y="3035"/>
            <a:ext cx="1694" cy="288"/>
          </p:xfrm>
          <a:graphic>
            <a:graphicData uri="http://schemas.openxmlformats.org/presentationml/2006/ole">
              <mc:AlternateContent xmlns:mc="http://schemas.openxmlformats.org/markup-compatibility/2006">
                <mc:Choice xmlns:v="urn:schemas-microsoft-com:vml" Requires="v">
                  <p:oleObj spid="_x0000_s25610" name="公式" r:id="rId18" imgW="1346200" imgH="228600" progId="Equation.3">
                    <p:embed/>
                  </p:oleObj>
                </mc:Choice>
                <mc:Fallback>
                  <p:oleObj name="公式" r:id="rId18" imgW="1346200" imgH="228600" progId="Equation.3">
                    <p:embed/>
                    <p:pic>
                      <p:nvPicPr>
                        <p:cNvPr id="0" name="Object 2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380" y="3035"/>
                          <a:ext cx="169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48" name="Rectangle 29"/>
          <p:cNvSpPr>
            <a:spLocks noChangeArrowheads="1"/>
          </p:cNvSpPr>
          <p:nvPr/>
        </p:nvSpPr>
        <p:spPr bwMode="auto">
          <a:xfrm>
            <a:off x="1008063" y="2201863"/>
            <a:ext cx="1908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a:solidFill>
                  <a:srgbClr val="000000"/>
                </a:solidFill>
                <a:latin typeface="楷体_GB2312" pitchFamily="49" charset="-122"/>
                <a:ea typeface="楷体_GB2312" pitchFamily="49" charset="-122"/>
              </a:rPr>
              <a:t>NMOS</a:t>
            </a:r>
            <a:r>
              <a:rPr kumimoji="1" lang="zh-CN" altLang="en-US" sz="2400" b="1">
                <a:solidFill>
                  <a:srgbClr val="000000"/>
                </a:solidFill>
                <a:latin typeface="楷体_GB2312" pitchFamily="49" charset="-122"/>
                <a:ea typeface="楷体_GB2312" pitchFamily="49" charset="-122"/>
              </a:rPr>
              <a:t>增强型</a:t>
            </a:r>
            <a:endParaRPr kumimoji="1" lang="zh-CN" altLang="en-US" sz="2400" b="1">
              <a:solidFill>
                <a:srgbClr val="0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strips(downRigh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strips(downRight)">
                                      <p:cBhvr>
                                        <p:cTn id="12" dur="500"/>
                                        <p:tgtEl>
                                          <p:spTgt spid="48"/>
                                        </p:tgtEl>
                                      </p:cBhvr>
                                    </p:animEffect>
                                  </p:childTnLst>
                                </p:cTn>
                              </p:par>
                            </p:childTnLst>
                          </p:cTn>
                        </p:par>
                        <p:par>
                          <p:cTn id="13" fill="hold">
                            <p:stCondLst>
                              <p:cond delay="500"/>
                            </p:stCondLst>
                            <p:childTnLst>
                              <p:par>
                                <p:cTn id="14" presetID="18" presetClass="entr" presetSubtype="6"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strips(downRight)">
                                      <p:cBhvr>
                                        <p:cTn id="16" dur="500"/>
                                        <p:tgtEl>
                                          <p:spTgt spid="30"/>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strips(downRight)">
                                      <p:cBhvr>
                                        <p:cTn id="21" dur="500"/>
                                        <p:tgtEl>
                                          <p:spTgt spid="31"/>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6" fill="hold" nodeType="click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strips(downRight)">
                                      <p:cBhvr>
                                        <p:cTn id="26" dur="500"/>
                                        <p:tgtEl>
                                          <p:spTgt spid="34"/>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6" fill="hold" nodeType="click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strips(downRight)">
                                      <p:cBhvr>
                                        <p:cTn id="31" dur="500"/>
                                        <p:tgtEl>
                                          <p:spTgt spid="39"/>
                                        </p:tgtEl>
                                      </p:cBhvr>
                                    </p:animEffect>
                                  </p:childTnLst>
                                </p:cTn>
                              </p:par>
                            </p:childTnLst>
                          </p:cTn>
                        </p:par>
                      </p:childTnLst>
                    </p:cTn>
                  </p:par>
                  <p:par>
                    <p:cTn id="32" fill="hold">
                      <p:stCondLst>
                        <p:cond delay="indefinite"/>
                      </p:stCondLst>
                      <p:childTnLst>
                        <p:par>
                          <p:cTn id="33" fill="hold">
                            <p:stCondLst>
                              <p:cond delay="0"/>
                            </p:stCondLst>
                            <p:childTnLst>
                              <p:par>
                                <p:cTn id="34" presetID="18" presetClass="entr" presetSubtype="6" fill="hold" nodeType="click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strips(downRight)">
                                      <p:cBhvr>
                                        <p:cTn id="36" dur="500"/>
                                        <p:tgtEl>
                                          <p:spTgt spid="42"/>
                                        </p:tgtEl>
                                      </p:cBhvr>
                                    </p:animEffect>
                                  </p:childTnLst>
                                </p:cTn>
                              </p:par>
                            </p:childTnLst>
                          </p:cTn>
                        </p:par>
                      </p:childTnLst>
                    </p:cTn>
                  </p:par>
                  <p:par>
                    <p:cTn id="37" fill="hold">
                      <p:stCondLst>
                        <p:cond delay="indefinite"/>
                      </p:stCondLst>
                      <p:childTnLst>
                        <p:par>
                          <p:cTn id="38" fill="hold">
                            <p:stCondLst>
                              <p:cond delay="0"/>
                            </p:stCondLst>
                            <p:childTnLst>
                              <p:par>
                                <p:cTn id="39" presetID="18" presetClass="entr" presetSubtype="6" fill="hold" nodeType="click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strips(downRight)">
                                      <p:cBhvr>
                                        <p:cTn id="41" dur="500"/>
                                        <p:tgtEl>
                                          <p:spTgt spid="45"/>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childTnLst>
                          </p:cTn>
                        </p:par>
                      </p:childTnLst>
                    </p:cTn>
                  </p:par>
                  <p:par>
                    <p:cTn id="45" fill="hold">
                      <p:stCondLst>
                        <p:cond delay="indefinite"/>
                      </p:stCondLst>
                      <p:childTnLst>
                        <p:par>
                          <p:cTn id="46" fill="hold">
                            <p:stCondLst>
                              <p:cond delay="0"/>
                            </p:stCondLst>
                            <p:childTnLst>
                              <p:par>
                                <p:cTn id="47" presetID="18" presetClass="entr" presetSubtype="6" fill="hold" nodeType="click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strips(downRight)">
                                      <p:cBhvr>
                                        <p:cTn id="49" dur="500"/>
                                        <p:tgtEl>
                                          <p:spTgt spid="35"/>
                                        </p:tgtEl>
                                      </p:cBhvr>
                                    </p:animEffect>
                                  </p:childTnLst>
                                </p:cTn>
                              </p:par>
                            </p:childTnLst>
                          </p:cTn>
                        </p:par>
                      </p:childTnLst>
                    </p:cTn>
                  </p:par>
                  <p:par>
                    <p:cTn id="50" fill="hold">
                      <p:stCondLst>
                        <p:cond delay="indefinite"/>
                      </p:stCondLst>
                      <p:childTnLst>
                        <p:par>
                          <p:cTn id="51" fill="hold">
                            <p:stCondLst>
                              <p:cond delay="0"/>
                            </p:stCondLst>
                            <p:childTnLst>
                              <p:par>
                                <p:cTn id="52" presetID="18" presetClass="entr" presetSubtype="6" fill="hold" nodeType="click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strips(downRight)">
                                      <p:cBhvr>
                                        <p:cTn id="5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8"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标题 1"/>
          <p:cNvSpPr>
            <a:spLocks noGrp="1"/>
          </p:cNvSpPr>
          <p:nvPr>
            <p:ph type="title"/>
          </p:nvPr>
        </p:nvSpPr>
        <p:spPr>
          <a:xfrm>
            <a:off x="701675" y="71438"/>
            <a:ext cx="7888288" cy="646112"/>
          </a:xfrm>
        </p:spPr>
        <p:txBody>
          <a:bodyPr/>
          <a:lstStyle/>
          <a:p>
            <a:r>
              <a:rPr lang="en-US" altLang="zh-CN"/>
              <a:t>4.1.5  MOSFET</a:t>
            </a:r>
            <a:r>
              <a:rPr lang="zh-CN" altLang="en-US"/>
              <a:t>的主要参数</a:t>
            </a:r>
            <a:endParaRPr lang="zh-CN" altLang="en-US"/>
          </a:p>
        </p:txBody>
      </p:sp>
      <p:sp>
        <p:nvSpPr>
          <p:cNvPr id="40963" name="Rectangle 4"/>
          <p:cNvSpPr>
            <a:spLocks noChangeArrowheads="1"/>
          </p:cNvSpPr>
          <p:nvPr/>
        </p:nvSpPr>
        <p:spPr bwMode="auto">
          <a:xfrm>
            <a:off x="539750" y="801688"/>
            <a:ext cx="3200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400" b="1">
                <a:solidFill>
                  <a:srgbClr val="800000"/>
                </a:solidFill>
                <a:latin typeface="黑体" panose="02010609060101010101" pitchFamily="49" charset="-122"/>
                <a:ea typeface="黑体" panose="02010609060101010101" pitchFamily="49" charset="-122"/>
              </a:rPr>
              <a:t>三、极限参数 </a:t>
            </a:r>
            <a:endParaRPr kumimoji="1" lang="zh-CN" altLang="en-US" sz="2400" b="1">
              <a:solidFill>
                <a:srgbClr val="800000"/>
              </a:solidFill>
              <a:latin typeface="黑体" panose="02010609060101010101" pitchFamily="49" charset="-122"/>
              <a:ea typeface="黑体" panose="02010609060101010101" pitchFamily="49" charset="-122"/>
            </a:endParaRPr>
          </a:p>
        </p:txBody>
      </p:sp>
      <p:sp>
        <p:nvSpPr>
          <p:cNvPr id="10" name="Rectangle 5"/>
          <p:cNvSpPr>
            <a:spLocks noChangeArrowheads="1"/>
          </p:cNvSpPr>
          <p:nvPr/>
        </p:nvSpPr>
        <p:spPr bwMode="auto">
          <a:xfrm>
            <a:off x="920750" y="1335088"/>
            <a:ext cx="30749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a:solidFill>
                  <a:srgbClr val="000000"/>
                </a:solidFill>
                <a:latin typeface="Times New Roman" panose="02020603050405020304" pitchFamily="18" charset="0"/>
                <a:ea typeface="楷体_GB2312" pitchFamily="49" charset="-122"/>
              </a:rPr>
              <a:t>1. </a:t>
            </a:r>
            <a:r>
              <a:rPr kumimoji="1" lang="zh-CN" altLang="en-US" sz="2400" b="1">
                <a:solidFill>
                  <a:srgbClr val="000000"/>
                </a:solidFill>
                <a:latin typeface="Times New Roman" panose="02020603050405020304" pitchFamily="18" charset="0"/>
                <a:ea typeface="楷体_GB2312" pitchFamily="49" charset="-122"/>
              </a:rPr>
              <a:t>最大漏极电流</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30000">
                <a:solidFill>
                  <a:srgbClr val="000000"/>
                </a:solidFill>
                <a:latin typeface="Times New Roman" panose="02020603050405020304" pitchFamily="18" charset="0"/>
                <a:ea typeface="楷体_GB2312" pitchFamily="49" charset="-122"/>
              </a:rPr>
              <a:t>DM</a:t>
            </a:r>
            <a:r>
              <a:rPr kumimoji="1" lang="en-US" altLang="zh-CN" sz="2400" b="1">
                <a:solidFill>
                  <a:srgbClr val="000000"/>
                </a:solidFill>
                <a:latin typeface="Times New Roman" panose="02020603050405020304" pitchFamily="18" charset="0"/>
                <a:ea typeface="楷体_GB2312" pitchFamily="49" charset="-122"/>
              </a:rPr>
              <a:t> </a:t>
            </a:r>
            <a:endParaRPr kumimoji="1" lang="en-US" altLang="zh-CN" sz="2400" b="1">
              <a:solidFill>
                <a:srgbClr val="000000"/>
              </a:solidFill>
              <a:latin typeface="Times New Roman" panose="02020603050405020304" pitchFamily="18" charset="0"/>
              <a:ea typeface="楷体_GB2312" pitchFamily="49" charset="-122"/>
            </a:endParaRPr>
          </a:p>
        </p:txBody>
      </p:sp>
      <p:sp>
        <p:nvSpPr>
          <p:cNvPr id="11" name="Rectangle 6"/>
          <p:cNvSpPr>
            <a:spLocks noChangeArrowheads="1"/>
          </p:cNvSpPr>
          <p:nvPr/>
        </p:nvSpPr>
        <p:spPr bwMode="auto">
          <a:xfrm>
            <a:off x="920750" y="1927225"/>
            <a:ext cx="3290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a:solidFill>
                  <a:srgbClr val="000000"/>
                </a:solidFill>
                <a:latin typeface="Times New Roman" panose="02020603050405020304" pitchFamily="18" charset="0"/>
                <a:ea typeface="楷体_GB2312" pitchFamily="49" charset="-122"/>
              </a:rPr>
              <a:t>2. </a:t>
            </a:r>
            <a:r>
              <a:rPr kumimoji="1" lang="zh-CN" altLang="en-US" sz="2400" b="1">
                <a:solidFill>
                  <a:srgbClr val="000000"/>
                </a:solidFill>
                <a:latin typeface="Times New Roman" panose="02020603050405020304" pitchFamily="18" charset="0"/>
                <a:ea typeface="楷体_GB2312" pitchFamily="49" charset="-122"/>
              </a:rPr>
              <a:t>最大耗散功率</a:t>
            </a:r>
            <a:r>
              <a:rPr kumimoji="1" lang="en-US" altLang="zh-CN" sz="2400" b="1" i="1">
                <a:solidFill>
                  <a:srgbClr val="000000"/>
                </a:solidFill>
                <a:latin typeface="Times New Roman" panose="02020603050405020304" pitchFamily="18" charset="0"/>
                <a:ea typeface="楷体_GB2312" pitchFamily="49" charset="-122"/>
              </a:rPr>
              <a:t>P</a:t>
            </a:r>
            <a:r>
              <a:rPr kumimoji="1" lang="en-US" altLang="zh-CN" sz="2400" b="1" baseline="-30000">
                <a:solidFill>
                  <a:srgbClr val="000000"/>
                </a:solidFill>
                <a:latin typeface="Times New Roman" panose="02020603050405020304" pitchFamily="18" charset="0"/>
                <a:ea typeface="楷体_GB2312" pitchFamily="49" charset="-122"/>
              </a:rPr>
              <a:t>DM</a:t>
            </a:r>
            <a:r>
              <a:rPr kumimoji="1" lang="en-US" altLang="zh-CN" sz="2400" b="1">
                <a:solidFill>
                  <a:srgbClr val="000000"/>
                </a:solidFill>
                <a:latin typeface="Times New Roman" panose="02020603050405020304" pitchFamily="18" charset="0"/>
                <a:ea typeface="楷体_GB2312" pitchFamily="49" charset="-122"/>
              </a:rPr>
              <a:t> </a:t>
            </a:r>
            <a:endParaRPr kumimoji="1" lang="en-US" altLang="zh-CN" sz="2400" b="1">
              <a:solidFill>
                <a:srgbClr val="000000"/>
              </a:solidFill>
              <a:latin typeface="Times New Roman" panose="02020603050405020304" pitchFamily="18" charset="0"/>
              <a:ea typeface="楷体_GB2312" pitchFamily="49" charset="-122"/>
            </a:endParaRPr>
          </a:p>
        </p:txBody>
      </p:sp>
      <p:sp>
        <p:nvSpPr>
          <p:cNvPr id="12" name="Rectangle 7"/>
          <p:cNvSpPr>
            <a:spLocks noChangeArrowheads="1"/>
          </p:cNvSpPr>
          <p:nvPr/>
        </p:nvSpPr>
        <p:spPr bwMode="auto">
          <a:xfrm>
            <a:off x="920750" y="2492375"/>
            <a:ext cx="4083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a:solidFill>
                  <a:srgbClr val="000000"/>
                </a:solidFill>
                <a:latin typeface="Times New Roman" panose="02020603050405020304" pitchFamily="18" charset="0"/>
                <a:ea typeface="楷体_GB2312" pitchFamily="49" charset="-122"/>
              </a:rPr>
              <a:t>3. </a:t>
            </a:r>
            <a:r>
              <a:rPr kumimoji="1" lang="zh-CN" altLang="en-US" sz="2400" b="1">
                <a:solidFill>
                  <a:srgbClr val="000000"/>
                </a:solidFill>
                <a:latin typeface="Times New Roman" panose="02020603050405020304" pitchFamily="18" charset="0"/>
                <a:ea typeface="楷体_GB2312" pitchFamily="49" charset="-122"/>
              </a:rPr>
              <a:t>最大漏源电压</a:t>
            </a:r>
            <a:r>
              <a:rPr kumimoji="1" lang="en-US" altLang="zh-CN" sz="2400" b="1" i="1">
                <a:solidFill>
                  <a:srgbClr val="000000"/>
                </a:solidFill>
                <a:latin typeface="Times New Roman" panose="02020603050405020304" pitchFamily="18" charset="0"/>
                <a:ea typeface="楷体_GB2312" pitchFamily="49" charset="-122"/>
              </a:rPr>
              <a:t>V</a:t>
            </a:r>
            <a:r>
              <a:rPr kumimoji="1" lang="zh-CN" altLang="en-US" sz="2400" b="1" baseline="-30000">
                <a:solidFill>
                  <a:srgbClr val="000000"/>
                </a:solidFill>
                <a:latin typeface="Times New Roman" panose="02020603050405020304" pitchFamily="18" charset="0"/>
                <a:ea typeface="楷体_GB2312" pitchFamily="49" charset="-122"/>
              </a:rPr>
              <a:t>（</a:t>
            </a:r>
            <a:r>
              <a:rPr kumimoji="1" lang="en-US" altLang="zh-CN" sz="2400" b="1" baseline="-30000">
                <a:solidFill>
                  <a:srgbClr val="000000"/>
                </a:solidFill>
                <a:latin typeface="Times New Roman" panose="02020603050405020304" pitchFamily="18" charset="0"/>
                <a:ea typeface="楷体_GB2312" pitchFamily="49" charset="-122"/>
              </a:rPr>
              <a:t>BR</a:t>
            </a:r>
            <a:r>
              <a:rPr kumimoji="1" lang="zh-CN" altLang="en-US" sz="2400" b="1" baseline="-30000">
                <a:solidFill>
                  <a:srgbClr val="000000"/>
                </a:solidFill>
                <a:latin typeface="Times New Roman" panose="02020603050405020304" pitchFamily="18" charset="0"/>
                <a:ea typeface="楷体_GB2312" pitchFamily="49" charset="-122"/>
              </a:rPr>
              <a:t>）</a:t>
            </a:r>
            <a:r>
              <a:rPr kumimoji="1" lang="en-US" altLang="zh-CN" sz="2400" b="1" baseline="-30000">
                <a:solidFill>
                  <a:srgbClr val="000000"/>
                </a:solidFill>
                <a:latin typeface="Times New Roman" panose="02020603050405020304" pitchFamily="18" charset="0"/>
                <a:ea typeface="楷体_GB2312" pitchFamily="49" charset="-122"/>
              </a:rPr>
              <a:t>DS</a:t>
            </a:r>
            <a:r>
              <a:rPr kumimoji="1" lang="en-US" altLang="zh-CN" sz="2400" b="1">
                <a:solidFill>
                  <a:srgbClr val="000000"/>
                </a:solidFill>
                <a:latin typeface="Times New Roman" panose="02020603050405020304" pitchFamily="18" charset="0"/>
                <a:ea typeface="楷体_GB2312" pitchFamily="49" charset="-122"/>
              </a:rPr>
              <a:t> </a:t>
            </a:r>
            <a:endParaRPr kumimoji="1" lang="en-US" altLang="zh-CN" sz="2400" b="1">
              <a:solidFill>
                <a:srgbClr val="000000"/>
              </a:solidFill>
              <a:latin typeface="Times New Roman" panose="02020603050405020304" pitchFamily="18" charset="0"/>
              <a:ea typeface="楷体_GB2312" pitchFamily="49" charset="-122"/>
            </a:endParaRPr>
          </a:p>
        </p:txBody>
      </p:sp>
      <p:sp>
        <p:nvSpPr>
          <p:cNvPr id="13" name="Rectangle 8"/>
          <p:cNvSpPr>
            <a:spLocks noChangeArrowheads="1"/>
          </p:cNvSpPr>
          <p:nvPr/>
        </p:nvSpPr>
        <p:spPr bwMode="auto">
          <a:xfrm>
            <a:off x="920750" y="3043238"/>
            <a:ext cx="4083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a:solidFill>
                  <a:srgbClr val="000000"/>
                </a:solidFill>
                <a:latin typeface="Times New Roman" panose="02020603050405020304" pitchFamily="18" charset="0"/>
                <a:ea typeface="楷体_GB2312" pitchFamily="49" charset="-122"/>
              </a:rPr>
              <a:t>4. </a:t>
            </a:r>
            <a:r>
              <a:rPr kumimoji="1" lang="zh-CN" altLang="en-US" sz="2400" b="1">
                <a:solidFill>
                  <a:srgbClr val="000000"/>
                </a:solidFill>
                <a:latin typeface="Times New Roman" panose="02020603050405020304" pitchFamily="18" charset="0"/>
                <a:ea typeface="楷体_GB2312" pitchFamily="49" charset="-122"/>
              </a:rPr>
              <a:t>最大栅源电压</a:t>
            </a:r>
            <a:r>
              <a:rPr kumimoji="1" lang="en-US" altLang="zh-CN" sz="2400" b="1" i="1">
                <a:solidFill>
                  <a:srgbClr val="000000"/>
                </a:solidFill>
                <a:latin typeface="Times New Roman" panose="02020603050405020304" pitchFamily="18" charset="0"/>
                <a:ea typeface="楷体_GB2312" pitchFamily="49" charset="-122"/>
              </a:rPr>
              <a:t>V</a:t>
            </a:r>
            <a:r>
              <a:rPr kumimoji="1" lang="zh-CN" altLang="en-US" sz="2400" b="1" baseline="-30000">
                <a:solidFill>
                  <a:srgbClr val="000000"/>
                </a:solidFill>
                <a:latin typeface="Times New Roman" panose="02020603050405020304" pitchFamily="18" charset="0"/>
                <a:ea typeface="楷体_GB2312" pitchFamily="49" charset="-122"/>
              </a:rPr>
              <a:t>（</a:t>
            </a:r>
            <a:r>
              <a:rPr kumimoji="1" lang="en-US" altLang="zh-CN" sz="2400" b="1" baseline="-30000">
                <a:solidFill>
                  <a:srgbClr val="000000"/>
                </a:solidFill>
                <a:latin typeface="Times New Roman" panose="02020603050405020304" pitchFamily="18" charset="0"/>
                <a:ea typeface="楷体_GB2312" pitchFamily="49" charset="-122"/>
              </a:rPr>
              <a:t>BR</a:t>
            </a:r>
            <a:r>
              <a:rPr kumimoji="1" lang="zh-CN" altLang="en-US" sz="2400" b="1" baseline="-30000">
                <a:solidFill>
                  <a:srgbClr val="000000"/>
                </a:solidFill>
                <a:latin typeface="Times New Roman" panose="02020603050405020304" pitchFamily="18" charset="0"/>
                <a:ea typeface="楷体_GB2312" pitchFamily="49" charset="-122"/>
              </a:rPr>
              <a:t>）</a:t>
            </a:r>
            <a:r>
              <a:rPr kumimoji="1" lang="en-US" altLang="zh-CN" sz="2400" b="1" baseline="-30000">
                <a:solidFill>
                  <a:srgbClr val="000000"/>
                </a:solidFill>
                <a:latin typeface="Times New Roman" panose="02020603050405020304" pitchFamily="18" charset="0"/>
                <a:ea typeface="楷体_GB2312" pitchFamily="49" charset="-122"/>
              </a:rPr>
              <a:t>GS</a:t>
            </a:r>
            <a:r>
              <a:rPr kumimoji="1" lang="en-US" altLang="zh-CN" sz="2400" b="1">
                <a:solidFill>
                  <a:srgbClr val="000000"/>
                </a:solidFill>
                <a:latin typeface="Times New Roman" panose="02020603050405020304" pitchFamily="18" charset="0"/>
                <a:ea typeface="楷体_GB2312" pitchFamily="49" charset="-122"/>
              </a:rPr>
              <a:t> </a:t>
            </a:r>
            <a:endParaRPr kumimoji="1" lang="en-US" altLang="zh-CN" sz="2400" b="1">
              <a:solidFill>
                <a:srgbClr val="000000"/>
              </a:solidFill>
              <a:latin typeface="Times New Roman" panose="02020603050405020304" pitchFamily="18" charset="0"/>
              <a:ea typeface="楷体_GB2312" pitchFamily="49" charset="-122"/>
            </a:endParaRPr>
          </a:p>
        </p:txBody>
      </p:sp>
      <p:graphicFrame>
        <p:nvGraphicFramePr>
          <p:cNvPr id="40968" name="Object 10"/>
          <p:cNvGraphicFramePr>
            <a:graphicFrameLocks noChangeAspect="1"/>
          </p:cNvGraphicFramePr>
          <p:nvPr/>
        </p:nvGraphicFramePr>
        <p:xfrm>
          <a:off x="4206875" y="944563"/>
          <a:ext cx="4757738" cy="3933825"/>
        </p:xfrm>
        <a:graphic>
          <a:graphicData uri="http://schemas.openxmlformats.org/presentationml/2006/ole">
            <mc:AlternateContent xmlns:mc="http://schemas.openxmlformats.org/markup-compatibility/2006">
              <mc:Choice xmlns:v="urn:schemas-microsoft-com:vml" Requires="v">
                <p:oleObj spid="_x0000_s26626" name="图片" r:id="rId1" imgW="2971800" imgH="2459990" progId="Word.Picture.8">
                  <p:embed/>
                </p:oleObj>
              </mc:Choice>
              <mc:Fallback>
                <p:oleObj name="图片" r:id="rId1" imgW="2971800" imgH="2459990" progId="Word.Picture.8">
                  <p:embed/>
                  <p:pic>
                    <p:nvPicPr>
                      <p:cNvPr id="0" name="Object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6875" y="944563"/>
                        <a:ext cx="4757738"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trips(downRigh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trips(downRigh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strips(downRigh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P spid="11" grpId="0" autoUpdateAnimBg="0"/>
      <p:bldP spid="12" grpId="0" autoUpdateAnimBg="0"/>
      <p:bldP spid="13"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1188" y="981075"/>
            <a:ext cx="7772400" cy="719138"/>
          </a:xfrm>
        </p:spPr>
        <p:txBody>
          <a:bodyPr rtlCol="0">
            <a:normAutofit fontScale="90000"/>
          </a:bodyPr>
          <a:lstStyle/>
          <a:p>
            <a:pPr fontAlgn="auto">
              <a:spcAft>
                <a:spcPts val="0"/>
              </a:spcAft>
              <a:defRPr/>
            </a:pPr>
            <a:r>
              <a:rPr lang="en-US" altLang="zh-CN" dirty="0">
                <a:solidFill>
                  <a:srgbClr val="CC6600"/>
                </a:solidFill>
              </a:rPr>
              <a:t>4.2  MOSFET</a:t>
            </a:r>
            <a:r>
              <a:rPr lang="zh-CN" altLang="en-US" dirty="0">
                <a:solidFill>
                  <a:srgbClr val="CC6600"/>
                </a:solidFill>
              </a:rPr>
              <a:t>基本共源极放大电路</a:t>
            </a:r>
            <a:endParaRPr lang="zh-CN" altLang="en-US" dirty="0"/>
          </a:p>
        </p:txBody>
      </p:sp>
      <p:sp>
        <p:nvSpPr>
          <p:cNvPr id="41987" name="副标题 2"/>
          <p:cNvSpPr>
            <a:spLocks noGrp="1"/>
          </p:cNvSpPr>
          <p:nvPr>
            <p:ph type="subTitle" idx="1"/>
          </p:nvPr>
        </p:nvSpPr>
        <p:spPr>
          <a:xfrm>
            <a:off x="971550" y="1989138"/>
            <a:ext cx="7272338" cy="3649662"/>
          </a:xfrm>
        </p:spPr>
        <p:txBody>
          <a:bodyPr/>
          <a:lstStyle/>
          <a:p>
            <a:r>
              <a:rPr lang="en-US" altLang="zh-CN" sz="3000"/>
              <a:t>4.2.1   </a:t>
            </a:r>
            <a:r>
              <a:rPr lang="zh-CN" altLang="en-US" sz="3000"/>
              <a:t>基本共源极放大电路的组成</a:t>
            </a:r>
            <a:endParaRPr lang="zh-CN" altLang="en-US" sz="3000"/>
          </a:p>
          <a:p>
            <a:r>
              <a:rPr lang="en-US" altLang="zh-CN" sz="3000"/>
              <a:t>4.2.2   </a:t>
            </a:r>
            <a:r>
              <a:rPr lang="zh-CN" altLang="en-US" sz="3000"/>
              <a:t>基本共源放大电路的工作原理</a:t>
            </a:r>
            <a:endParaRPr lang="zh-CN" altLang="en-US" sz="3000"/>
          </a:p>
          <a:p>
            <a:r>
              <a:rPr lang="en-US" altLang="zh-CN" sz="3000"/>
              <a:t>4.2.3   </a:t>
            </a:r>
            <a:r>
              <a:rPr lang="zh-CN" altLang="en-US" sz="3000"/>
              <a:t>放大电路的习惯画法和主要分析法</a:t>
            </a:r>
            <a:endParaRPr lang="zh-CN" altLang="en-US" sz="30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标题 1"/>
          <p:cNvSpPr>
            <a:spLocks noGrp="1"/>
          </p:cNvSpPr>
          <p:nvPr>
            <p:ph type="title"/>
          </p:nvPr>
        </p:nvSpPr>
        <p:spPr>
          <a:xfrm>
            <a:off x="701675" y="71438"/>
            <a:ext cx="7888288" cy="646112"/>
          </a:xfrm>
        </p:spPr>
        <p:txBody>
          <a:bodyPr/>
          <a:lstStyle/>
          <a:p>
            <a:r>
              <a:rPr lang="en-US" altLang="zh-CN"/>
              <a:t>4.2.1  </a:t>
            </a:r>
            <a:r>
              <a:rPr lang="zh-CN" altLang="en-US"/>
              <a:t>基本共源极放大电路的组成</a:t>
            </a:r>
            <a:endParaRPr lang="zh-CN" altLang="en-US"/>
          </a:p>
        </p:txBody>
      </p:sp>
      <p:sp>
        <p:nvSpPr>
          <p:cNvPr id="11" name="Text Box 3"/>
          <p:cNvSpPr txBox="1">
            <a:spLocks noChangeArrowheads="1"/>
          </p:cNvSpPr>
          <p:nvPr/>
        </p:nvSpPr>
        <p:spPr bwMode="auto">
          <a:xfrm>
            <a:off x="539750" y="692150"/>
            <a:ext cx="5761038"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楷体_GB2312" pitchFamily="49" charset="-122"/>
                <a:ea typeface="楷体_GB2312" pitchFamily="49" charset="-122"/>
              </a:rPr>
              <a:t>1. </a:t>
            </a:r>
            <a:r>
              <a:rPr kumimoji="1" lang="zh-CN" altLang="en-US" sz="2800" b="1">
                <a:solidFill>
                  <a:srgbClr val="800000"/>
                </a:solidFill>
                <a:latin typeface="楷体_GB2312" pitchFamily="49" charset="-122"/>
                <a:ea typeface="楷体_GB2312" pitchFamily="49" charset="-122"/>
              </a:rPr>
              <a:t>如何让</a:t>
            </a:r>
            <a:r>
              <a:rPr kumimoji="1" lang="en-US" altLang="zh-CN" sz="2800" b="1">
                <a:solidFill>
                  <a:srgbClr val="800000"/>
                </a:solidFill>
                <a:latin typeface="Times New Roman" panose="02020603050405020304" pitchFamily="18" charset="0"/>
                <a:ea typeface="楷体_GB2312" pitchFamily="49" charset="-122"/>
              </a:rPr>
              <a:t>MOS</a:t>
            </a:r>
            <a:r>
              <a:rPr kumimoji="1" lang="zh-CN" altLang="en-US" sz="2800" b="1">
                <a:solidFill>
                  <a:srgbClr val="800000"/>
                </a:solidFill>
                <a:latin typeface="楷体_GB2312" pitchFamily="49" charset="-122"/>
                <a:ea typeface="楷体_GB2312" pitchFamily="49" charset="-122"/>
              </a:rPr>
              <a:t>管工作在饱和区？</a:t>
            </a:r>
            <a:endParaRPr kumimoji="1" lang="zh-CN" altLang="en-US" sz="2800" b="1">
              <a:solidFill>
                <a:srgbClr val="800000"/>
              </a:solidFill>
              <a:latin typeface="楷体_GB2312" pitchFamily="49" charset="-122"/>
              <a:ea typeface="楷体_GB2312" pitchFamily="49" charset="-122"/>
            </a:endParaRPr>
          </a:p>
        </p:txBody>
      </p:sp>
      <p:graphicFrame>
        <p:nvGraphicFramePr>
          <p:cNvPr id="43012" name="Object 6"/>
          <p:cNvGraphicFramePr>
            <a:graphicFrameLocks noChangeAspect="1"/>
          </p:cNvGraphicFramePr>
          <p:nvPr/>
        </p:nvGraphicFramePr>
        <p:xfrm>
          <a:off x="4916488" y="836613"/>
          <a:ext cx="4048125" cy="3294062"/>
        </p:xfrm>
        <a:graphic>
          <a:graphicData uri="http://schemas.openxmlformats.org/presentationml/2006/ole">
            <mc:AlternateContent xmlns:mc="http://schemas.openxmlformats.org/markup-compatibility/2006">
              <mc:Choice xmlns:v="urn:schemas-microsoft-com:vml" Requires="v">
                <p:oleObj spid="_x0000_s27650" name="图片" r:id="rId1" imgW="2249170" imgH="1833245" progId="Word.Picture.8">
                  <p:embed/>
                </p:oleObj>
              </mc:Choice>
              <mc:Fallback>
                <p:oleObj name="图片" r:id="rId1" imgW="2249170" imgH="1833245" progId="Word.Picture.8">
                  <p:embed/>
                  <p:pic>
                    <p:nvPicPr>
                      <p:cNvPr id="0" name="Object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6488" y="836613"/>
                        <a:ext cx="4048125"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Text Box 8"/>
          <p:cNvSpPr txBox="1">
            <a:spLocks noChangeArrowheads="1"/>
          </p:cNvSpPr>
          <p:nvPr/>
        </p:nvSpPr>
        <p:spPr bwMode="auto">
          <a:xfrm>
            <a:off x="647700" y="1341438"/>
            <a:ext cx="2663825"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400" b="1">
                <a:solidFill>
                  <a:srgbClr val="000000"/>
                </a:solidFill>
                <a:latin typeface="楷体_GB2312" pitchFamily="49" charset="-122"/>
                <a:ea typeface="楷体_GB2312" pitchFamily="49" charset="-122"/>
              </a:rPr>
              <a:t>元件作用</a:t>
            </a:r>
            <a:endParaRPr kumimoji="1" lang="zh-CN" altLang="en-US" sz="2400" b="1">
              <a:solidFill>
                <a:srgbClr val="000000"/>
              </a:solidFill>
              <a:latin typeface="楷体_GB2312" pitchFamily="49" charset="-122"/>
              <a:ea typeface="楷体_GB2312" pitchFamily="49" charset="-122"/>
            </a:endParaRPr>
          </a:p>
        </p:txBody>
      </p:sp>
      <p:sp>
        <p:nvSpPr>
          <p:cNvPr id="14" name="Text Box 9"/>
          <p:cNvSpPr txBox="1">
            <a:spLocks noChangeArrowheads="1"/>
          </p:cNvSpPr>
          <p:nvPr/>
        </p:nvSpPr>
        <p:spPr bwMode="auto">
          <a:xfrm>
            <a:off x="719138" y="1881188"/>
            <a:ext cx="4140200"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GG</a:t>
            </a:r>
            <a:r>
              <a:rPr kumimoji="1" lang="zh-CN" altLang="en-US" sz="2400" b="1">
                <a:solidFill>
                  <a:srgbClr val="000000"/>
                </a:solidFill>
                <a:latin typeface="楷体_GB2312" pitchFamily="49" charset="-122"/>
                <a:ea typeface="楷体_GB2312" pitchFamily="49" charset="-122"/>
              </a:rPr>
              <a:t>：</a:t>
            </a:r>
            <a:endParaRPr kumimoji="1" lang="zh-CN" altLang="en-US" sz="2400" b="1">
              <a:solidFill>
                <a:srgbClr val="000000"/>
              </a:solidFill>
              <a:latin typeface="楷体_GB2312" pitchFamily="49" charset="-122"/>
              <a:ea typeface="楷体_GB2312" pitchFamily="49" charset="-122"/>
            </a:endParaRPr>
          </a:p>
          <a:p>
            <a:pPr>
              <a:lnSpc>
                <a:spcPct val="130000"/>
              </a:lnSpc>
            </a:pPr>
            <a:r>
              <a:rPr kumimoji="1" lang="zh-CN" altLang="en-US" sz="2400" b="1">
                <a:solidFill>
                  <a:srgbClr val="000000"/>
                </a:solidFill>
                <a:latin typeface="楷体_GB2312" pitchFamily="49" charset="-122"/>
                <a:ea typeface="楷体_GB2312" pitchFamily="49" charset="-122"/>
              </a:rPr>
              <a:t>提供栅源电压使 </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GS </a:t>
            </a:r>
            <a:r>
              <a:rPr kumimoji="1" lang="en-US" altLang="zh-CN" sz="2400" b="1">
                <a:solidFill>
                  <a:srgbClr val="000000"/>
                </a:solidFill>
                <a:latin typeface="Times New Roman" panose="02020603050405020304" pitchFamily="18" charset="0"/>
                <a:ea typeface="楷体_GB2312" pitchFamily="49" charset="-122"/>
              </a:rPr>
              <a:t>&gt;</a:t>
            </a:r>
            <a:r>
              <a:rPr kumimoji="1" lang="en-US" altLang="zh-CN" b="1">
                <a:solidFill>
                  <a:srgbClr val="000000"/>
                </a:solidFill>
                <a:latin typeface="Arial Narrow" panose="020B0606020202030204" pitchFamily="34" charset="0"/>
              </a:rPr>
              <a:t> </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TN</a:t>
            </a:r>
            <a:endParaRPr kumimoji="1" lang="en-US" altLang="zh-CN" sz="2400" b="1" baseline="-25000">
              <a:solidFill>
                <a:srgbClr val="000000"/>
              </a:solidFill>
              <a:latin typeface="Times New Roman" panose="02020603050405020304" pitchFamily="18" charset="0"/>
              <a:ea typeface="楷体_GB2312" pitchFamily="49" charset="-122"/>
            </a:endParaRPr>
          </a:p>
        </p:txBody>
      </p:sp>
      <p:sp>
        <p:nvSpPr>
          <p:cNvPr id="15" name="Text Box 11"/>
          <p:cNvSpPr txBox="1">
            <a:spLocks noChangeArrowheads="1"/>
          </p:cNvSpPr>
          <p:nvPr/>
        </p:nvSpPr>
        <p:spPr bwMode="auto">
          <a:xfrm>
            <a:off x="719138" y="3033713"/>
            <a:ext cx="4213225" cy="1516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DD</a:t>
            </a:r>
            <a:r>
              <a:rPr kumimoji="1" lang="zh-CN" altLang="en-US" sz="2400" b="1">
                <a:solidFill>
                  <a:srgbClr val="000000"/>
                </a:solidFill>
                <a:latin typeface="楷体_GB2312" pitchFamily="49" charset="-122"/>
                <a:ea typeface="楷体_GB2312" pitchFamily="49" charset="-122"/>
              </a:rPr>
              <a:t>和</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25000">
                <a:solidFill>
                  <a:srgbClr val="000000"/>
                </a:solidFill>
                <a:latin typeface="Times New Roman" panose="02020603050405020304" pitchFamily="18" charset="0"/>
                <a:ea typeface="楷体_GB2312" pitchFamily="49" charset="-122"/>
              </a:rPr>
              <a:t>d </a:t>
            </a:r>
            <a:r>
              <a:rPr kumimoji="1" lang="zh-CN" altLang="en-US" sz="2400" b="1">
                <a:solidFill>
                  <a:srgbClr val="000000"/>
                </a:solidFill>
                <a:latin typeface="楷体_GB2312" pitchFamily="49" charset="-122"/>
                <a:ea typeface="楷体_GB2312" pitchFamily="49" charset="-122"/>
              </a:rPr>
              <a:t>：</a:t>
            </a:r>
            <a:r>
              <a:rPr kumimoji="1" lang="zh-CN" altLang="en-US" sz="2400" b="1" baseline="-25000">
                <a:solidFill>
                  <a:srgbClr val="000000"/>
                </a:solidFill>
                <a:latin typeface="Times New Roman" panose="02020603050405020304" pitchFamily="18" charset="0"/>
                <a:ea typeface="楷体_GB2312" pitchFamily="49" charset="-122"/>
              </a:rPr>
              <a:t> </a:t>
            </a:r>
            <a:endParaRPr kumimoji="1" lang="zh-CN" altLang="en-US" sz="2400" b="1" baseline="-25000">
              <a:solidFill>
                <a:srgbClr val="000000"/>
              </a:solidFill>
              <a:latin typeface="Times New Roman" panose="02020603050405020304" pitchFamily="18" charset="0"/>
              <a:ea typeface="楷体_GB2312" pitchFamily="49" charset="-122"/>
            </a:endParaRPr>
          </a:p>
          <a:p>
            <a:pPr>
              <a:lnSpc>
                <a:spcPct val="130000"/>
              </a:lnSpc>
            </a:pPr>
            <a:r>
              <a:rPr kumimoji="1" lang="zh-CN" altLang="en-US" sz="2400" b="1">
                <a:solidFill>
                  <a:srgbClr val="000000"/>
                </a:solidFill>
                <a:latin typeface="楷体_GB2312" pitchFamily="49" charset="-122"/>
                <a:ea typeface="楷体_GB2312" pitchFamily="49" charset="-122"/>
              </a:rPr>
              <a:t>提供合适的漏源电压，使</a:t>
            </a:r>
            <a:endParaRPr kumimoji="1" lang="zh-CN" altLang="en-US" sz="2400" b="1">
              <a:solidFill>
                <a:srgbClr val="000000"/>
              </a:solidFill>
              <a:latin typeface="楷体_GB2312" pitchFamily="49" charset="-122"/>
              <a:ea typeface="楷体_GB2312" pitchFamily="49" charset="-122"/>
            </a:endParaRPr>
          </a:p>
          <a:p>
            <a:pPr>
              <a:lnSpc>
                <a:spcPct val="130000"/>
              </a:lnSpc>
            </a:pPr>
            <a:r>
              <a:rPr kumimoji="1" lang="zh-CN" altLang="en-US" sz="2400" b="1">
                <a:solidFill>
                  <a:srgbClr val="000000"/>
                </a:solidFill>
                <a:latin typeface="楷体_GB2312" pitchFamily="49" charset="-122"/>
                <a:ea typeface="楷体_GB2312" pitchFamily="49" charset="-122"/>
              </a:rPr>
              <a:t>         </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DS </a:t>
            </a:r>
            <a:r>
              <a:rPr kumimoji="1" lang="en-US" altLang="zh-CN" sz="2400" b="1">
                <a:solidFill>
                  <a:srgbClr val="000000"/>
                </a:solidFill>
                <a:latin typeface="Times New Roman" panose="02020603050405020304" pitchFamily="18" charset="0"/>
                <a:ea typeface="楷体_GB2312" pitchFamily="49" charset="-122"/>
              </a:rPr>
              <a:t>&gt;</a:t>
            </a:r>
            <a:r>
              <a:rPr kumimoji="1" lang="en-US" altLang="zh-CN" b="1">
                <a:solidFill>
                  <a:srgbClr val="000000"/>
                </a:solidFill>
                <a:latin typeface="Arial Narrow" panose="020B0606020202030204" pitchFamily="34" charset="0"/>
              </a:rPr>
              <a:t> </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GS</a:t>
            </a:r>
            <a:r>
              <a:rPr kumimoji="1" lang="en-US" altLang="zh-CN" b="1">
                <a:solidFill>
                  <a:srgbClr val="000000"/>
                </a:solidFill>
                <a:latin typeface="Arial Narrow" panose="020B0606020202030204" pitchFamily="34" charset="0"/>
              </a:rPr>
              <a:t> </a:t>
            </a:r>
            <a:r>
              <a:rPr kumimoji="1" lang="en-US" altLang="zh-CN" sz="2400" b="1">
                <a:solidFill>
                  <a:srgbClr val="000000"/>
                </a:solidFill>
                <a:latin typeface="宋体" panose="02010600030101010101" pitchFamily="2" charset="-122"/>
              </a:rPr>
              <a:t>-</a:t>
            </a:r>
            <a:r>
              <a:rPr kumimoji="1" lang="en-US" altLang="zh-CN" b="1">
                <a:solidFill>
                  <a:srgbClr val="000000"/>
                </a:solidFill>
                <a:latin typeface="Arial Narrow" panose="020B0606020202030204" pitchFamily="34" charset="0"/>
              </a:rPr>
              <a:t> </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TN</a:t>
            </a:r>
            <a:endParaRPr kumimoji="1" lang="en-US" altLang="zh-CN" sz="2400" b="1" baseline="-25000">
              <a:solidFill>
                <a:srgbClr val="000000"/>
              </a:solidFill>
              <a:latin typeface="Times New Roman" panose="02020603050405020304" pitchFamily="18" charset="0"/>
              <a:ea typeface="楷体_GB2312" pitchFamily="49" charset="-122"/>
            </a:endParaRPr>
          </a:p>
        </p:txBody>
      </p:sp>
      <p:sp>
        <p:nvSpPr>
          <p:cNvPr id="16" name="Text Box 12"/>
          <p:cNvSpPr txBox="1">
            <a:spLocks noChangeArrowheads="1"/>
          </p:cNvSpPr>
          <p:nvPr/>
        </p:nvSpPr>
        <p:spPr bwMode="auto">
          <a:xfrm>
            <a:off x="719138" y="4616450"/>
            <a:ext cx="6551612"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25000">
                <a:solidFill>
                  <a:srgbClr val="000000"/>
                </a:solidFill>
                <a:latin typeface="Times New Roman" panose="02020603050405020304" pitchFamily="18" charset="0"/>
                <a:ea typeface="楷体_GB2312" pitchFamily="49" charset="-122"/>
              </a:rPr>
              <a:t>d </a:t>
            </a:r>
            <a:r>
              <a:rPr kumimoji="1" lang="zh-CN" altLang="en-US" sz="2400" b="1">
                <a:solidFill>
                  <a:srgbClr val="000000"/>
                </a:solidFill>
                <a:latin typeface="楷体_GB2312" pitchFamily="49" charset="-122"/>
                <a:ea typeface="楷体_GB2312" pitchFamily="49" charset="-122"/>
              </a:rPr>
              <a:t>还兼有将电流转换成电压的作用</a:t>
            </a:r>
            <a:endParaRPr kumimoji="1" lang="zh-CN" altLang="en-US" sz="2400" b="1" baseline="-25000">
              <a:solidFill>
                <a:srgbClr val="000000"/>
              </a:solidFill>
              <a:latin typeface="Times New Roman" panose="02020603050405020304" pitchFamily="18" charset="0"/>
              <a:ea typeface="楷体_GB2312" pitchFamily="49" charset="-122"/>
            </a:endParaRPr>
          </a:p>
        </p:txBody>
      </p:sp>
      <p:sp>
        <p:nvSpPr>
          <p:cNvPr id="17" name="Text Box 13"/>
          <p:cNvSpPr txBox="1">
            <a:spLocks noChangeArrowheads="1"/>
          </p:cNvSpPr>
          <p:nvPr/>
        </p:nvSpPr>
        <p:spPr bwMode="auto">
          <a:xfrm>
            <a:off x="4500563" y="1557338"/>
            <a:ext cx="1654175" cy="488950"/>
          </a:xfrm>
          <a:prstGeom prst="rect">
            <a:avLst/>
          </a:prstGeom>
          <a:solidFill>
            <a:srgbClr val="FFFFFF"/>
          </a:solidFill>
          <a:ln>
            <a:noFill/>
          </a:ln>
          <a:effectLst/>
          <a:extLs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defRPr/>
            </a:pPr>
            <a:r>
              <a:rPr kumimoji="1" lang="zh-CN" altLang="en-US" sz="2000" b="1" kern="0">
                <a:solidFill>
                  <a:srgbClr val="000000"/>
                </a:solidFill>
                <a:latin typeface="Times New Roman" panose="02020603050405020304" pitchFamily="18" charset="0"/>
                <a:ea typeface="楷体_GB2312" pitchFamily="49" charset="-122"/>
              </a:rPr>
              <a:t>（</a:t>
            </a:r>
            <a:r>
              <a:rPr kumimoji="1" lang="en-US" altLang="zh-CN" sz="2000" b="1" i="1" kern="0">
                <a:solidFill>
                  <a:srgbClr val="000000"/>
                </a:solidFill>
                <a:latin typeface="Times New Roman" panose="02020603050405020304" pitchFamily="18" charset="0"/>
                <a:ea typeface="楷体_GB2312" pitchFamily="49" charset="-122"/>
              </a:rPr>
              <a:t>V</a:t>
            </a:r>
            <a:r>
              <a:rPr kumimoji="1" lang="en-US" altLang="zh-CN" sz="2000" b="1" kern="0" baseline="-25000">
                <a:solidFill>
                  <a:srgbClr val="000000"/>
                </a:solidFill>
                <a:latin typeface="Times New Roman" panose="02020603050405020304" pitchFamily="18" charset="0"/>
                <a:ea typeface="楷体_GB2312" pitchFamily="49" charset="-122"/>
              </a:rPr>
              <a:t>GG</a:t>
            </a:r>
            <a:r>
              <a:rPr kumimoji="1" lang="en-US" altLang="zh-CN" sz="2000" b="1" kern="0">
                <a:solidFill>
                  <a:srgbClr val="000000"/>
                </a:solidFill>
                <a:latin typeface="Arial Narrow" panose="020B0606020202030204" pitchFamily="34" charset="0"/>
                <a:ea typeface="+mn-ea"/>
              </a:rPr>
              <a:t> </a:t>
            </a:r>
            <a:r>
              <a:rPr kumimoji="1" lang="en-US" altLang="zh-CN" sz="2000" b="1" kern="0">
                <a:solidFill>
                  <a:srgbClr val="000000"/>
                </a:solidFill>
                <a:latin typeface="Times New Roman" panose="02020603050405020304" pitchFamily="18" charset="0"/>
                <a:ea typeface="楷体_GB2312" pitchFamily="49" charset="-122"/>
              </a:rPr>
              <a:t>&gt;&gt; </a:t>
            </a:r>
            <a:r>
              <a:rPr kumimoji="1" lang="en-US" altLang="zh-CN" sz="2000" b="1" i="1" kern="0">
                <a:solidFill>
                  <a:srgbClr val="000000"/>
                </a:solidFill>
                <a:latin typeface="Book Antiqua" panose="02040602050305030304" pitchFamily="18" charset="0"/>
                <a:ea typeface="楷体_GB2312" pitchFamily="49" charset="-122"/>
              </a:rPr>
              <a:t>v</a:t>
            </a:r>
            <a:r>
              <a:rPr kumimoji="1" lang="en-US" altLang="zh-CN" sz="2000" b="1" kern="0" baseline="-25000">
                <a:solidFill>
                  <a:srgbClr val="000000"/>
                </a:solidFill>
                <a:latin typeface="Times New Roman" panose="02020603050405020304" pitchFamily="18" charset="0"/>
                <a:ea typeface="楷体_GB2312" pitchFamily="49" charset="-122"/>
              </a:rPr>
              <a:t>i</a:t>
            </a:r>
            <a:r>
              <a:rPr kumimoji="1" lang="zh-CN" altLang="en-US" sz="2000" b="1" kern="0">
                <a:solidFill>
                  <a:srgbClr val="000000"/>
                </a:solidFill>
                <a:latin typeface="Times New Roman" panose="02020603050405020304" pitchFamily="18" charset="0"/>
                <a:ea typeface="楷体_GB2312" pitchFamily="49" charset="-122"/>
              </a:rPr>
              <a:t>）</a:t>
            </a:r>
            <a:endParaRPr kumimoji="1" lang="zh-CN" altLang="en-US" sz="2000" b="1" kern="0">
              <a:solidFill>
                <a:srgbClr val="000000"/>
              </a:solidFill>
              <a:latin typeface="Times New Roman" panose="02020603050405020304" pitchFamily="18" charset="0"/>
              <a:ea typeface="楷体_GB2312" pitchFamily="49" charset="-122"/>
            </a:endParaRPr>
          </a:p>
        </p:txBody>
      </p:sp>
      <p:sp>
        <p:nvSpPr>
          <p:cNvPr id="18" name="Text Box 14"/>
          <p:cNvSpPr txBox="1">
            <a:spLocks noChangeArrowheads="1"/>
          </p:cNvSpPr>
          <p:nvPr/>
        </p:nvSpPr>
        <p:spPr bwMode="auto">
          <a:xfrm>
            <a:off x="719138" y="5238750"/>
            <a:ext cx="7705725"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400" b="1">
                <a:solidFill>
                  <a:srgbClr val="000000"/>
                </a:solidFill>
                <a:latin typeface="Times New Roman" panose="02020603050405020304" pitchFamily="18" charset="0"/>
                <a:ea typeface="楷体_GB2312" pitchFamily="49" charset="-122"/>
              </a:rPr>
              <a:t>通常称</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GG</a:t>
            </a:r>
            <a:r>
              <a:rPr kumimoji="1" lang="zh-CN" altLang="en-US" sz="2400" b="1">
                <a:solidFill>
                  <a:srgbClr val="000000"/>
                </a:solidFill>
                <a:latin typeface="楷体_GB2312" pitchFamily="49" charset="-122"/>
                <a:ea typeface="楷体_GB2312" pitchFamily="49" charset="-122"/>
              </a:rPr>
              <a:t>和</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DD</a:t>
            </a:r>
            <a:r>
              <a:rPr kumimoji="1" lang="zh-CN" altLang="en-US" sz="2400" b="1">
                <a:solidFill>
                  <a:srgbClr val="000000"/>
                </a:solidFill>
                <a:latin typeface="楷体_GB2312" pitchFamily="49" charset="-122"/>
                <a:ea typeface="楷体_GB2312" pitchFamily="49" charset="-122"/>
              </a:rPr>
              <a:t>为三极管的工作电源，</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i</a:t>
            </a:r>
            <a:r>
              <a:rPr kumimoji="1" lang="zh-CN" altLang="en-US" sz="2400" b="1">
                <a:solidFill>
                  <a:srgbClr val="000000"/>
                </a:solidFill>
                <a:latin typeface="楷体_GB2312" pitchFamily="49" charset="-122"/>
                <a:ea typeface="楷体_GB2312" pitchFamily="49" charset="-122"/>
              </a:rPr>
              <a:t>为信号。</a:t>
            </a:r>
            <a:endParaRPr kumimoji="1" lang="zh-CN" altLang="en-US" sz="2400" b="1">
              <a:solidFill>
                <a:srgbClr val="0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Righ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trips(downRigh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trips(downRight)">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strips(downRight)">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strips(downRight)">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3" grpId="0" autoUpdateAnimBg="0"/>
      <p:bldP spid="14" grpId="0" autoUpdateAnimBg="0"/>
      <p:bldP spid="15" grpId="0" autoUpdateAnimBg="0"/>
      <p:bldP spid="16" grpId="0" autoUpdateAnimBg="0"/>
      <p:bldP spid="18"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标题 1"/>
          <p:cNvSpPr>
            <a:spLocks noGrp="1"/>
          </p:cNvSpPr>
          <p:nvPr>
            <p:ph type="title"/>
          </p:nvPr>
        </p:nvSpPr>
        <p:spPr>
          <a:xfrm>
            <a:off x="701675" y="71438"/>
            <a:ext cx="7888288" cy="646112"/>
          </a:xfrm>
        </p:spPr>
        <p:txBody>
          <a:bodyPr/>
          <a:lstStyle/>
          <a:p>
            <a:r>
              <a:rPr lang="en-US" altLang="zh-CN"/>
              <a:t>4.2.1  </a:t>
            </a:r>
            <a:r>
              <a:rPr lang="zh-CN" altLang="en-US"/>
              <a:t>基本共源极放大电路的组成</a:t>
            </a:r>
            <a:endParaRPr lang="zh-CN" altLang="en-US"/>
          </a:p>
        </p:txBody>
      </p:sp>
      <p:sp>
        <p:nvSpPr>
          <p:cNvPr id="44035" name="Text Box 5"/>
          <p:cNvSpPr txBox="1">
            <a:spLocks noChangeArrowheads="1"/>
          </p:cNvSpPr>
          <p:nvPr/>
        </p:nvSpPr>
        <p:spPr bwMode="auto">
          <a:xfrm>
            <a:off x="539750" y="692150"/>
            <a:ext cx="5437188"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楷体_GB2312" pitchFamily="49" charset="-122"/>
                <a:ea typeface="楷体_GB2312" pitchFamily="49" charset="-122"/>
              </a:rPr>
              <a:t>2. </a:t>
            </a:r>
            <a:r>
              <a:rPr kumimoji="1" lang="zh-CN" altLang="en-US" sz="2800" b="1">
                <a:solidFill>
                  <a:srgbClr val="800000"/>
                </a:solidFill>
                <a:latin typeface="楷体_GB2312" pitchFamily="49" charset="-122"/>
                <a:ea typeface="楷体_GB2312" pitchFamily="49" charset="-122"/>
              </a:rPr>
              <a:t>信号如何通过</a:t>
            </a:r>
            <a:r>
              <a:rPr kumimoji="1" lang="en-US" altLang="zh-CN" sz="2800" b="1">
                <a:solidFill>
                  <a:srgbClr val="800000"/>
                </a:solidFill>
                <a:latin typeface="Times New Roman" panose="02020603050405020304" pitchFamily="18" charset="0"/>
                <a:ea typeface="楷体_GB2312" pitchFamily="49" charset="-122"/>
              </a:rPr>
              <a:t>MOS</a:t>
            </a:r>
            <a:r>
              <a:rPr kumimoji="1" lang="zh-CN" altLang="en-US" sz="2800" b="1">
                <a:solidFill>
                  <a:srgbClr val="800000"/>
                </a:solidFill>
                <a:latin typeface="楷体_GB2312" pitchFamily="49" charset="-122"/>
                <a:ea typeface="楷体_GB2312" pitchFamily="49" charset="-122"/>
              </a:rPr>
              <a:t>管传递？</a:t>
            </a:r>
            <a:endParaRPr kumimoji="1" lang="zh-CN" altLang="en-US" sz="2800" b="1">
              <a:solidFill>
                <a:srgbClr val="800000"/>
              </a:solidFill>
              <a:latin typeface="楷体_GB2312" pitchFamily="49" charset="-122"/>
              <a:ea typeface="楷体_GB2312" pitchFamily="49" charset="-122"/>
            </a:endParaRPr>
          </a:p>
        </p:txBody>
      </p:sp>
      <p:graphicFrame>
        <p:nvGraphicFramePr>
          <p:cNvPr id="44036" name="Object 6"/>
          <p:cNvGraphicFramePr>
            <a:graphicFrameLocks noChangeAspect="1"/>
          </p:cNvGraphicFramePr>
          <p:nvPr/>
        </p:nvGraphicFramePr>
        <p:xfrm>
          <a:off x="4916488" y="836613"/>
          <a:ext cx="4048125" cy="3294062"/>
        </p:xfrm>
        <a:graphic>
          <a:graphicData uri="http://schemas.openxmlformats.org/presentationml/2006/ole">
            <mc:AlternateContent xmlns:mc="http://schemas.openxmlformats.org/markup-compatibility/2006">
              <mc:Choice xmlns:v="urn:schemas-microsoft-com:vml" Requires="v">
                <p:oleObj spid="_x0000_s28674" name="图片" r:id="rId1" imgW="2249170" imgH="1833245" progId="Word.Picture.8">
                  <p:embed/>
                </p:oleObj>
              </mc:Choice>
              <mc:Fallback>
                <p:oleObj name="图片" r:id="rId1" imgW="2249170" imgH="1833245" progId="Word.Picture.8">
                  <p:embed/>
                  <p:pic>
                    <p:nvPicPr>
                      <p:cNvPr id="0" name="Object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6488" y="836613"/>
                        <a:ext cx="4048125"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 name="Text Box 8"/>
          <p:cNvSpPr txBox="1">
            <a:spLocks noChangeArrowheads="1"/>
          </p:cNvSpPr>
          <p:nvPr/>
        </p:nvSpPr>
        <p:spPr bwMode="auto">
          <a:xfrm>
            <a:off x="863600" y="1952625"/>
            <a:ext cx="323850"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i</a:t>
            </a:r>
            <a:endParaRPr kumimoji="1" lang="en-US" altLang="zh-CN" sz="2400" b="1" baseline="-25000">
              <a:solidFill>
                <a:srgbClr val="000000"/>
              </a:solidFill>
              <a:latin typeface="Times New Roman" panose="02020603050405020304" pitchFamily="18" charset="0"/>
              <a:ea typeface="楷体_GB2312" pitchFamily="49" charset="-122"/>
            </a:endParaRPr>
          </a:p>
        </p:txBody>
      </p:sp>
      <p:sp>
        <p:nvSpPr>
          <p:cNvPr id="28" name="Text Box 10"/>
          <p:cNvSpPr txBox="1">
            <a:spLocks noChangeArrowheads="1"/>
          </p:cNvSpPr>
          <p:nvPr/>
        </p:nvSpPr>
        <p:spPr bwMode="auto">
          <a:xfrm>
            <a:off x="503238" y="3465513"/>
            <a:ext cx="4356100" cy="2433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spcBef>
                <a:spcPct val="15000"/>
              </a:spcBef>
            </a:pPr>
            <a:r>
              <a:rPr kumimoji="1" lang="en-US" altLang="zh-CN" sz="2400" b="1">
                <a:solidFill>
                  <a:srgbClr val="000000"/>
                </a:solidFill>
                <a:latin typeface="楷体_GB2312" pitchFamily="49" charset="-122"/>
                <a:ea typeface="楷体_GB2312" pitchFamily="49" charset="-122"/>
              </a:rPr>
              <a:t>    </a:t>
            </a:r>
            <a:r>
              <a:rPr kumimoji="1" lang="zh-CN" altLang="en-US" sz="2400" b="1">
                <a:solidFill>
                  <a:srgbClr val="000000"/>
                </a:solidFill>
                <a:latin typeface="楷体_GB2312" pitchFamily="49" charset="-122"/>
                <a:ea typeface="楷体_GB2312" pitchFamily="49" charset="-122"/>
              </a:rPr>
              <a:t>信号由栅源回路输入、漏源回路输出，即源极是公共端，所以称此电路为</a:t>
            </a:r>
            <a:r>
              <a:rPr kumimoji="1" lang="zh-CN" altLang="en-US" sz="2400" b="1">
                <a:solidFill>
                  <a:srgbClr val="FF0000"/>
                </a:solidFill>
                <a:latin typeface="楷体_GB2312" pitchFamily="49" charset="-122"/>
                <a:ea typeface="楷体_GB2312" pitchFamily="49" charset="-122"/>
              </a:rPr>
              <a:t>共源电路</a:t>
            </a:r>
            <a:r>
              <a:rPr kumimoji="1" lang="zh-CN" altLang="en-US" sz="2400" b="1">
                <a:solidFill>
                  <a:srgbClr val="000000"/>
                </a:solidFill>
                <a:latin typeface="楷体_GB2312" pitchFamily="49" charset="-122"/>
                <a:ea typeface="楷体_GB2312" pitchFamily="49" charset="-122"/>
              </a:rPr>
              <a:t>。</a:t>
            </a:r>
            <a:endParaRPr kumimoji="1" lang="zh-CN" altLang="en-US" sz="2400" b="1">
              <a:solidFill>
                <a:srgbClr val="000000"/>
              </a:solidFill>
              <a:latin typeface="楷体_GB2312" pitchFamily="49" charset="-122"/>
              <a:ea typeface="楷体_GB2312" pitchFamily="49" charset="-122"/>
            </a:endParaRPr>
          </a:p>
          <a:p>
            <a:pPr>
              <a:lnSpc>
                <a:spcPct val="125000"/>
              </a:lnSpc>
              <a:spcBef>
                <a:spcPct val="15000"/>
              </a:spcBef>
            </a:pPr>
            <a:r>
              <a:rPr kumimoji="1" lang="zh-CN" altLang="en-US" sz="2400" b="1">
                <a:solidFill>
                  <a:srgbClr val="000000"/>
                </a:solidFill>
                <a:latin typeface="楷体_GB2312" pitchFamily="49" charset="-122"/>
                <a:ea typeface="楷体_GB2312" pitchFamily="49" charset="-122"/>
              </a:rPr>
              <a:t>    也可看作信号由栅极输入、漏极输出。</a:t>
            </a:r>
            <a:endParaRPr kumimoji="1" lang="zh-CN" altLang="en-US" sz="2400" b="1" baseline="-25000">
              <a:solidFill>
                <a:srgbClr val="000000"/>
              </a:solidFill>
              <a:latin typeface="Times New Roman" panose="02020603050405020304" pitchFamily="18" charset="0"/>
              <a:ea typeface="楷体_GB2312" pitchFamily="49" charset="-122"/>
            </a:endParaRPr>
          </a:p>
        </p:txBody>
      </p:sp>
      <p:grpSp>
        <p:nvGrpSpPr>
          <p:cNvPr id="29" name="Group 21"/>
          <p:cNvGrpSpPr/>
          <p:nvPr/>
        </p:nvGrpSpPr>
        <p:grpSpPr bwMode="auto">
          <a:xfrm>
            <a:off x="1187450" y="1952625"/>
            <a:ext cx="1189038" cy="474663"/>
            <a:chOff x="748" y="1298"/>
            <a:chExt cx="749" cy="299"/>
          </a:xfrm>
        </p:grpSpPr>
        <p:sp>
          <p:nvSpPr>
            <p:cNvPr id="44055" name="Line 14"/>
            <p:cNvSpPr>
              <a:spLocks noChangeShapeType="1"/>
            </p:cNvSpPr>
            <p:nvPr/>
          </p:nvSpPr>
          <p:spPr bwMode="auto">
            <a:xfrm>
              <a:off x="748" y="1502"/>
              <a:ext cx="227" cy="0"/>
            </a:xfrm>
            <a:prstGeom prst="line">
              <a:avLst/>
            </a:prstGeom>
            <a:noFill/>
            <a:ln w="28575">
              <a:solidFill>
                <a:srgbClr val="0000FF"/>
              </a:solidFill>
              <a:rou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4056" name="Text Box 15"/>
            <p:cNvSpPr txBox="1">
              <a:spLocks noChangeArrowheads="1"/>
            </p:cNvSpPr>
            <p:nvPr/>
          </p:nvSpPr>
          <p:spPr bwMode="auto">
            <a:xfrm>
              <a:off x="1020" y="1298"/>
              <a:ext cx="477" cy="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000000"/>
                  </a:solidFill>
                  <a:latin typeface="Symbol" panose="05050102010706020507" pitchFamily="18" charset="2"/>
                  <a:ea typeface="楷体_GB2312" pitchFamily="49" charset="-122"/>
                  <a:sym typeface="Symbol" panose="05050102010706020507" pitchFamily="18" charset="2"/>
                </a:rPr>
                <a:t></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GS</a:t>
              </a:r>
              <a:endParaRPr kumimoji="1" lang="en-US" altLang="zh-CN" sz="2400" b="1" baseline="-25000">
                <a:solidFill>
                  <a:srgbClr val="000000"/>
                </a:solidFill>
                <a:latin typeface="Times New Roman" panose="02020603050405020304" pitchFamily="18" charset="0"/>
                <a:ea typeface="楷体_GB2312" pitchFamily="49" charset="-122"/>
              </a:endParaRPr>
            </a:p>
          </p:txBody>
        </p:sp>
      </p:grpSp>
      <p:grpSp>
        <p:nvGrpSpPr>
          <p:cNvPr id="32" name="Group 22"/>
          <p:cNvGrpSpPr/>
          <p:nvPr/>
        </p:nvGrpSpPr>
        <p:grpSpPr bwMode="auto">
          <a:xfrm>
            <a:off x="2339975" y="1952625"/>
            <a:ext cx="1189038" cy="474663"/>
            <a:chOff x="1474" y="1298"/>
            <a:chExt cx="749" cy="299"/>
          </a:xfrm>
        </p:grpSpPr>
        <p:sp>
          <p:nvSpPr>
            <p:cNvPr id="44053" name="Line 16"/>
            <p:cNvSpPr>
              <a:spLocks noChangeShapeType="1"/>
            </p:cNvSpPr>
            <p:nvPr/>
          </p:nvSpPr>
          <p:spPr bwMode="auto">
            <a:xfrm>
              <a:off x="1474" y="1502"/>
              <a:ext cx="227" cy="0"/>
            </a:xfrm>
            <a:prstGeom prst="line">
              <a:avLst/>
            </a:prstGeom>
            <a:noFill/>
            <a:ln w="28575">
              <a:solidFill>
                <a:srgbClr val="0000FF"/>
              </a:solidFill>
              <a:rou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4054" name="Text Box 17"/>
            <p:cNvSpPr txBox="1">
              <a:spLocks noChangeArrowheads="1"/>
            </p:cNvSpPr>
            <p:nvPr/>
          </p:nvSpPr>
          <p:spPr bwMode="auto">
            <a:xfrm>
              <a:off x="1746" y="1298"/>
              <a:ext cx="477" cy="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000000"/>
                  </a:solidFill>
                  <a:latin typeface="Symbol" panose="05050102010706020507" pitchFamily="18" charset="2"/>
                  <a:ea typeface="楷体_GB2312" pitchFamily="49" charset="-122"/>
                  <a:sym typeface="Symbol" panose="05050102010706020507" pitchFamily="18" charset="2"/>
                </a:rPr>
                <a:t></a:t>
              </a:r>
              <a:r>
                <a:rPr kumimoji="1" lang="en-US" altLang="zh-CN" sz="2400" b="1" i="1">
                  <a:solidFill>
                    <a:srgbClr val="000000"/>
                  </a:solidFill>
                  <a:latin typeface="Book Antiqua" panose="0204060205030503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D</a:t>
              </a:r>
              <a:endParaRPr kumimoji="1" lang="en-US" altLang="zh-CN" sz="2400" b="1" baseline="-25000">
                <a:solidFill>
                  <a:srgbClr val="000000"/>
                </a:solidFill>
                <a:latin typeface="Times New Roman" panose="02020603050405020304" pitchFamily="18" charset="0"/>
                <a:ea typeface="楷体_GB2312" pitchFamily="49" charset="-122"/>
              </a:endParaRPr>
            </a:p>
          </p:txBody>
        </p:sp>
      </p:grpSp>
      <p:grpSp>
        <p:nvGrpSpPr>
          <p:cNvPr id="35" name="Group 23"/>
          <p:cNvGrpSpPr/>
          <p:nvPr/>
        </p:nvGrpSpPr>
        <p:grpSpPr bwMode="auto">
          <a:xfrm>
            <a:off x="3348038" y="1952625"/>
            <a:ext cx="2052637" cy="474663"/>
            <a:chOff x="2109" y="1298"/>
            <a:chExt cx="1293" cy="299"/>
          </a:xfrm>
        </p:grpSpPr>
        <p:sp>
          <p:nvSpPr>
            <p:cNvPr id="44051" name="Line 18"/>
            <p:cNvSpPr>
              <a:spLocks noChangeShapeType="1"/>
            </p:cNvSpPr>
            <p:nvPr/>
          </p:nvSpPr>
          <p:spPr bwMode="auto">
            <a:xfrm>
              <a:off x="2109" y="1502"/>
              <a:ext cx="227" cy="0"/>
            </a:xfrm>
            <a:prstGeom prst="line">
              <a:avLst/>
            </a:prstGeom>
            <a:noFill/>
            <a:ln w="28575">
              <a:solidFill>
                <a:srgbClr val="0000FF"/>
              </a:solidFill>
              <a:rou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zh-CN" altLang="en-US"/>
            </a:p>
          </p:txBody>
        </p:sp>
        <p:sp>
          <p:nvSpPr>
            <p:cNvPr id="44052" name="Text Box 19"/>
            <p:cNvSpPr txBox="1">
              <a:spLocks noChangeArrowheads="1"/>
            </p:cNvSpPr>
            <p:nvPr/>
          </p:nvSpPr>
          <p:spPr bwMode="auto">
            <a:xfrm>
              <a:off x="2381" y="1298"/>
              <a:ext cx="1021" cy="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000000"/>
                  </a:solidFill>
                  <a:latin typeface="Symbol" panose="05050102010706020507" pitchFamily="18" charset="2"/>
                  <a:ea typeface="楷体_GB2312" pitchFamily="49" charset="-122"/>
                  <a:sym typeface="Symbol" panose="05050102010706020507" pitchFamily="18" charset="2"/>
                </a:rPr>
                <a:t></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DS  </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o</a:t>
              </a:r>
              <a:r>
                <a:rPr kumimoji="1" lang="en-US" altLang="zh-CN" sz="2400" b="1">
                  <a:solidFill>
                    <a:srgbClr val="000000"/>
                  </a:solidFill>
                  <a:latin typeface="Times New Roman" panose="02020603050405020304" pitchFamily="18" charset="0"/>
                  <a:ea typeface="楷体_GB2312" pitchFamily="49" charset="-122"/>
                </a:rPr>
                <a:t>)</a:t>
              </a:r>
              <a:endParaRPr kumimoji="1" lang="en-US" altLang="zh-CN" sz="2400" b="1">
                <a:solidFill>
                  <a:srgbClr val="000000"/>
                </a:solidFill>
                <a:latin typeface="Times New Roman" panose="02020603050405020304" pitchFamily="18" charset="0"/>
                <a:ea typeface="楷体_GB2312" pitchFamily="49" charset="-122"/>
              </a:endParaRPr>
            </a:p>
          </p:txBody>
        </p:sp>
      </p:grpSp>
      <p:grpSp>
        <p:nvGrpSpPr>
          <p:cNvPr id="38" name="Group 24"/>
          <p:cNvGrpSpPr/>
          <p:nvPr/>
        </p:nvGrpSpPr>
        <p:grpSpPr bwMode="auto">
          <a:xfrm>
            <a:off x="576263" y="1304925"/>
            <a:ext cx="3844925" cy="566738"/>
            <a:chOff x="476" y="822"/>
            <a:chExt cx="2422" cy="357"/>
          </a:xfrm>
        </p:grpSpPr>
        <p:sp>
          <p:nvSpPr>
            <p:cNvPr id="39" name="Text Box 7"/>
            <p:cNvSpPr txBox="1">
              <a:spLocks noChangeArrowheads="1"/>
            </p:cNvSpPr>
            <p:nvPr/>
          </p:nvSpPr>
          <p:spPr bwMode="auto">
            <a:xfrm>
              <a:off x="476" y="822"/>
              <a:ext cx="929"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defRPr/>
              </a:pPr>
              <a:r>
                <a:rPr kumimoji="1" lang="zh-CN" altLang="en-US" sz="2400" b="1" kern="0">
                  <a:solidFill>
                    <a:srgbClr val="000000"/>
                  </a:solidFill>
                  <a:latin typeface="楷体_GB2312" pitchFamily="49" charset="-122"/>
                  <a:ea typeface="楷体_GB2312" pitchFamily="49" charset="-122"/>
                </a:rPr>
                <a:t>饱和区</a:t>
              </a:r>
              <a:endParaRPr kumimoji="1" lang="zh-CN" altLang="en-US" sz="2400" b="1" kern="0">
                <a:solidFill>
                  <a:srgbClr val="000000"/>
                </a:solidFill>
                <a:latin typeface="楷体_GB2312" pitchFamily="49" charset="-122"/>
                <a:ea typeface="楷体_GB2312" pitchFamily="49" charset="-122"/>
              </a:endParaRPr>
            </a:p>
          </p:txBody>
        </p:sp>
        <p:graphicFrame>
          <p:nvGraphicFramePr>
            <p:cNvPr id="44050" name="Object 20"/>
            <p:cNvGraphicFramePr>
              <a:graphicFrameLocks noChangeAspect="1"/>
            </p:cNvGraphicFramePr>
            <p:nvPr/>
          </p:nvGraphicFramePr>
          <p:xfrm>
            <a:off x="1315" y="867"/>
            <a:ext cx="1583" cy="304"/>
          </p:xfrm>
          <a:graphic>
            <a:graphicData uri="http://schemas.openxmlformats.org/presentationml/2006/ole">
              <mc:AlternateContent xmlns:mc="http://schemas.openxmlformats.org/markup-compatibility/2006">
                <mc:Choice xmlns:v="urn:schemas-microsoft-com:vml" Requires="v">
                  <p:oleObj spid="_x0000_s28675" name="公式" r:id="rId3" imgW="1257300" imgH="241300" progId="Equation.3">
                    <p:embed/>
                  </p:oleObj>
                </mc:Choice>
                <mc:Fallback>
                  <p:oleObj name="公式" r:id="rId3" imgW="1257300" imgH="241300" progId="Equation.3">
                    <p:embed/>
                    <p:pic>
                      <p:nvPicPr>
                        <p:cNvPr id="0" name="Object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5" y="867"/>
                          <a:ext cx="1583"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41" name="AutoShape 25"/>
          <p:cNvSpPr>
            <a:spLocks noChangeArrowheads="1"/>
          </p:cNvSpPr>
          <p:nvPr/>
        </p:nvSpPr>
        <p:spPr bwMode="auto">
          <a:xfrm>
            <a:off x="1943100" y="2600325"/>
            <a:ext cx="2266950" cy="954088"/>
          </a:xfrm>
          <a:prstGeom prst="wedgeEllipseCallout">
            <a:avLst>
              <a:gd name="adj1" fmla="val -23671"/>
              <a:gd name="adj2" fmla="val -75292"/>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r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2000" b="1">
                <a:solidFill>
                  <a:srgbClr val="000000"/>
                </a:solidFill>
                <a:latin typeface="楷体_GB2312" pitchFamily="49" charset="-122"/>
                <a:ea typeface="楷体_GB2312" pitchFamily="49" charset="-122"/>
              </a:rPr>
              <a:t>由</a:t>
            </a:r>
            <a:r>
              <a:rPr kumimoji="1" lang="en-US" altLang="zh-CN" sz="2000" b="1">
                <a:solidFill>
                  <a:srgbClr val="000000"/>
                </a:solidFill>
                <a:latin typeface="Times New Roman" panose="02020603050405020304" pitchFamily="18" charset="0"/>
                <a:ea typeface="楷体_GB2312" pitchFamily="49" charset="-122"/>
              </a:rPr>
              <a:t>MOS</a:t>
            </a:r>
            <a:r>
              <a:rPr kumimoji="1" lang="zh-CN" altLang="en-US" sz="2000" b="1">
                <a:solidFill>
                  <a:srgbClr val="000000"/>
                </a:solidFill>
                <a:latin typeface="楷体_GB2312" pitchFamily="49" charset="-122"/>
                <a:ea typeface="楷体_GB2312" pitchFamily="49" charset="-122"/>
              </a:rPr>
              <a:t>管的控制关系决定</a:t>
            </a:r>
            <a:endParaRPr kumimoji="1" lang="zh-CN" altLang="en-US" sz="2000" b="1">
              <a:solidFill>
                <a:srgbClr val="000000"/>
              </a:solidFill>
              <a:latin typeface="楷体_GB2312" pitchFamily="49" charset="-122"/>
              <a:ea typeface="楷体_GB2312" pitchFamily="49" charset="-122"/>
            </a:endParaRPr>
          </a:p>
        </p:txBody>
      </p:sp>
      <p:grpSp>
        <p:nvGrpSpPr>
          <p:cNvPr id="42" name="Group 30"/>
          <p:cNvGrpSpPr/>
          <p:nvPr/>
        </p:nvGrpSpPr>
        <p:grpSpPr bwMode="auto">
          <a:xfrm>
            <a:off x="5184775" y="4257675"/>
            <a:ext cx="2141538" cy="889000"/>
            <a:chOff x="3266" y="2682"/>
            <a:chExt cx="1349" cy="560"/>
          </a:xfrm>
        </p:grpSpPr>
        <p:sp>
          <p:nvSpPr>
            <p:cNvPr id="43" name="Text Box 9"/>
            <p:cNvSpPr txBox="1">
              <a:spLocks noChangeArrowheads="1"/>
            </p:cNvSpPr>
            <p:nvPr/>
          </p:nvSpPr>
          <p:spPr bwMode="auto">
            <a:xfrm>
              <a:off x="3266" y="2727"/>
              <a:ext cx="453" cy="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defRPr/>
              </a:pPr>
              <a:r>
                <a:rPr kumimoji="1" lang="zh-CN" altLang="en-US" sz="2400" b="1" kern="0">
                  <a:solidFill>
                    <a:srgbClr val="000000"/>
                  </a:solidFill>
                  <a:latin typeface="楷体_GB2312" pitchFamily="49" charset="-122"/>
                  <a:ea typeface="楷体_GB2312" pitchFamily="49" charset="-122"/>
                </a:rPr>
                <a:t>由         </a:t>
              </a:r>
              <a:endParaRPr kumimoji="1" lang="zh-CN" altLang="en-US" sz="2400" b="1" kern="0" baseline="-25000">
                <a:solidFill>
                  <a:srgbClr val="000000"/>
                </a:solidFill>
                <a:latin typeface="Times New Roman" panose="02020603050405020304" pitchFamily="18" charset="0"/>
                <a:ea typeface="楷体_GB2312" pitchFamily="49" charset="-122"/>
              </a:endParaRPr>
            </a:p>
          </p:txBody>
        </p:sp>
        <p:graphicFrame>
          <p:nvGraphicFramePr>
            <p:cNvPr id="44048" name="Object 28"/>
            <p:cNvGraphicFramePr>
              <a:graphicFrameLocks noChangeAspect="1"/>
            </p:cNvGraphicFramePr>
            <p:nvPr/>
          </p:nvGraphicFramePr>
          <p:xfrm>
            <a:off x="3719" y="2682"/>
            <a:ext cx="896" cy="560"/>
          </p:xfrm>
          <a:graphic>
            <a:graphicData uri="http://schemas.openxmlformats.org/presentationml/2006/ole">
              <mc:AlternateContent xmlns:mc="http://schemas.openxmlformats.org/markup-compatibility/2006">
                <mc:Choice xmlns:v="urn:schemas-microsoft-com:vml" Requires="v">
                  <p:oleObj spid="_x0000_s28676" name="公式" r:id="rId5" imgW="711200" imgH="444500" progId="Equation.3">
                    <p:embed/>
                  </p:oleObj>
                </mc:Choice>
                <mc:Fallback>
                  <p:oleObj name="公式" r:id="rId5" imgW="711200" imgH="444500" progId="Equation.3">
                    <p:embed/>
                    <p:pic>
                      <p:nvPicPr>
                        <p:cNvPr id="0" name="Object 2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9" y="2682"/>
                          <a:ext cx="896" cy="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45" name="Text Box 29"/>
          <p:cNvSpPr txBox="1">
            <a:spLocks noChangeArrowheads="1"/>
          </p:cNvSpPr>
          <p:nvPr/>
        </p:nvSpPr>
        <p:spPr bwMode="auto">
          <a:xfrm>
            <a:off x="5219700" y="5157788"/>
            <a:ext cx="3384550"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400" b="1">
                <a:solidFill>
                  <a:srgbClr val="000000"/>
                </a:solidFill>
                <a:latin typeface="楷体_GB2312" pitchFamily="49" charset="-122"/>
                <a:ea typeface="楷体_GB2312" pitchFamily="49" charset="-122"/>
              </a:rPr>
              <a:t>可获得信号电压增益         </a:t>
            </a:r>
            <a:endParaRPr kumimoji="1" lang="zh-CN" altLang="en-US" sz="2400" b="1" baseline="-25000">
              <a:solidFill>
                <a:srgbClr val="000000"/>
              </a:solidFill>
              <a:latin typeface="Times New Roman" panose="02020603050405020304" pitchFamily="18" charset="0"/>
              <a:ea typeface="楷体_GB2312" pitchFamily="49" charset="-122"/>
            </a:endParaRPr>
          </a:p>
        </p:txBody>
      </p:sp>
      <p:sp>
        <p:nvSpPr>
          <p:cNvPr id="46" name="Text Box 31"/>
          <p:cNvSpPr txBox="1">
            <a:spLocks noChangeArrowheads="1"/>
          </p:cNvSpPr>
          <p:nvPr/>
        </p:nvSpPr>
        <p:spPr bwMode="auto">
          <a:xfrm>
            <a:off x="6696075" y="296863"/>
            <a:ext cx="1654175" cy="488950"/>
          </a:xfrm>
          <a:prstGeom prst="rect">
            <a:avLst/>
          </a:prstGeom>
          <a:solidFill>
            <a:srgbClr val="FFFFFF"/>
          </a:solidFill>
          <a:ln>
            <a:noFill/>
          </a:ln>
          <a:effectLst/>
          <a:extLs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defRPr/>
            </a:pPr>
            <a:r>
              <a:rPr kumimoji="1" lang="zh-CN" altLang="en-US" sz="2000" b="1" kern="0">
                <a:solidFill>
                  <a:srgbClr val="000000"/>
                </a:solidFill>
                <a:latin typeface="Times New Roman" panose="02020603050405020304" pitchFamily="18" charset="0"/>
                <a:ea typeface="楷体_GB2312" pitchFamily="49" charset="-122"/>
              </a:rPr>
              <a:t>（</a:t>
            </a:r>
            <a:r>
              <a:rPr kumimoji="1" lang="en-US" altLang="zh-CN" sz="2000" b="1" i="1" kern="0">
                <a:solidFill>
                  <a:srgbClr val="000000"/>
                </a:solidFill>
                <a:latin typeface="Times New Roman" panose="02020603050405020304" pitchFamily="18" charset="0"/>
                <a:ea typeface="楷体_GB2312" pitchFamily="49" charset="-122"/>
              </a:rPr>
              <a:t>V</a:t>
            </a:r>
            <a:r>
              <a:rPr kumimoji="1" lang="en-US" altLang="zh-CN" sz="2000" b="1" kern="0" baseline="-25000">
                <a:solidFill>
                  <a:srgbClr val="000000"/>
                </a:solidFill>
                <a:latin typeface="Times New Roman" panose="02020603050405020304" pitchFamily="18" charset="0"/>
                <a:ea typeface="楷体_GB2312" pitchFamily="49" charset="-122"/>
              </a:rPr>
              <a:t>GG</a:t>
            </a:r>
            <a:r>
              <a:rPr kumimoji="1" lang="en-US" altLang="zh-CN" sz="2000" b="1" kern="0">
                <a:solidFill>
                  <a:srgbClr val="000000"/>
                </a:solidFill>
                <a:latin typeface="Arial Narrow" panose="020B0606020202030204" pitchFamily="34" charset="0"/>
                <a:ea typeface="+mn-ea"/>
              </a:rPr>
              <a:t> </a:t>
            </a:r>
            <a:r>
              <a:rPr kumimoji="1" lang="en-US" altLang="zh-CN" sz="2000" b="1" kern="0">
                <a:solidFill>
                  <a:srgbClr val="000000"/>
                </a:solidFill>
                <a:latin typeface="Times New Roman" panose="02020603050405020304" pitchFamily="18" charset="0"/>
                <a:ea typeface="楷体_GB2312" pitchFamily="49" charset="-122"/>
              </a:rPr>
              <a:t>&gt;&gt; </a:t>
            </a:r>
            <a:r>
              <a:rPr kumimoji="1" lang="en-US" altLang="zh-CN" sz="2000" b="1" i="1" kern="0">
                <a:solidFill>
                  <a:srgbClr val="000000"/>
                </a:solidFill>
                <a:latin typeface="Book Antiqua" panose="02040602050305030304" pitchFamily="18" charset="0"/>
                <a:ea typeface="楷体_GB2312" pitchFamily="49" charset="-122"/>
              </a:rPr>
              <a:t>v</a:t>
            </a:r>
            <a:r>
              <a:rPr kumimoji="1" lang="en-US" altLang="zh-CN" sz="2000" b="1" kern="0" baseline="-25000">
                <a:solidFill>
                  <a:srgbClr val="000000"/>
                </a:solidFill>
                <a:latin typeface="Times New Roman" panose="02020603050405020304" pitchFamily="18" charset="0"/>
                <a:ea typeface="楷体_GB2312" pitchFamily="49" charset="-122"/>
              </a:rPr>
              <a:t>i</a:t>
            </a:r>
            <a:r>
              <a:rPr kumimoji="1" lang="zh-CN" altLang="en-US" sz="2000" b="1" kern="0">
                <a:solidFill>
                  <a:srgbClr val="000000"/>
                </a:solidFill>
                <a:latin typeface="Times New Roman" panose="02020603050405020304" pitchFamily="18" charset="0"/>
                <a:ea typeface="楷体_GB2312" pitchFamily="49" charset="-122"/>
              </a:rPr>
              <a:t>）</a:t>
            </a:r>
            <a:endParaRPr kumimoji="1" lang="zh-CN" altLang="en-US" sz="2000" b="1" kern="0">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strips(downRigh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strips(downRight)">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strips(downRight)">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strips(downRight)">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up)">
                                      <p:cBhvr>
                                        <p:cTn id="27" dur="500"/>
                                        <p:tgtEl>
                                          <p:spTgt spid="41"/>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strips(downRight)">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strips(downRight)">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nodeType="click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strips(downRight)">
                                      <p:cBhvr>
                                        <p:cTn id="42" dur="500"/>
                                        <p:tgtEl>
                                          <p:spTgt spid="42"/>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strips(downRight)">
                                      <p:cBhvr>
                                        <p:cTn id="4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utoUpdateAnimBg="0"/>
      <p:bldP spid="28" grpId="0" autoUpdateAnimBg="0"/>
      <p:bldP spid="41" grpId="0" animBg="1" autoUpdateAnimBg="0"/>
      <p:bldP spid="45"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1"/>
          <p:cNvSpPr>
            <a:spLocks noGrp="1"/>
          </p:cNvSpPr>
          <p:nvPr>
            <p:ph type="title"/>
          </p:nvPr>
        </p:nvSpPr>
        <p:spPr>
          <a:xfrm>
            <a:off x="701675" y="71438"/>
            <a:ext cx="7888288" cy="646112"/>
          </a:xfrm>
        </p:spPr>
        <p:txBody>
          <a:bodyPr/>
          <a:lstStyle/>
          <a:p>
            <a:r>
              <a:rPr lang="en-US" altLang="zh-CN"/>
              <a:t>4.2.2  </a:t>
            </a:r>
            <a:r>
              <a:rPr lang="zh-CN" altLang="en-US"/>
              <a:t>基本共源放大电路的工作原理</a:t>
            </a:r>
            <a:endParaRPr lang="zh-CN" altLang="en-US"/>
          </a:p>
        </p:txBody>
      </p:sp>
      <p:sp>
        <p:nvSpPr>
          <p:cNvPr id="7" name="Text Box 5"/>
          <p:cNvSpPr txBox="1">
            <a:spLocks noChangeArrowheads="1"/>
          </p:cNvSpPr>
          <p:nvPr/>
        </p:nvSpPr>
        <p:spPr bwMode="auto">
          <a:xfrm>
            <a:off x="539750" y="692150"/>
            <a:ext cx="5653088"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楷体_GB2312" pitchFamily="49" charset="-122"/>
                <a:ea typeface="楷体_GB2312" pitchFamily="49" charset="-122"/>
              </a:rPr>
              <a:t>1. </a:t>
            </a:r>
            <a:r>
              <a:rPr kumimoji="1" lang="zh-CN" altLang="en-US" sz="2800" b="1">
                <a:solidFill>
                  <a:srgbClr val="800000"/>
                </a:solidFill>
                <a:latin typeface="楷体_GB2312" pitchFamily="49" charset="-122"/>
                <a:ea typeface="楷体_GB2312" pitchFamily="49" charset="-122"/>
              </a:rPr>
              <a:t>放大电路的静态和动态</a:t>
            </a:r>
            <a:endParaRPr kumimoji="1" lang="zh-CN" altLang="en-US" sz="2800" b="1">
              <a:solidFill>
                <a:srgbClr val="800000"/>
              </a:solidFill>
              <a:latin typeface="楷体_GB2312" pitchFamily="49" charset="-122"/>
              <a:ea typeface="楷体_GB2312" pitchFamily="49" charset="-122"/>
            </a:endParaRPr>
          </a:p>
        </p:txBody>
      </p:sp>
      <p:sp>
        <p:nvSpPr>
          <p:cNvPr id="8" name="Text Box 12"/>
          <p:cNvSpPr txBox="1">
            <a:spLocks noChangeArrowheads="1"/>
          </p:cNvSpPr>
          <p:nvPr/>
        </p:nvSpPr>
        <p:spPr bwMode="auto">
          <a:xfrm>
            <a:off x="647700" y="1450975"/>
            <a:ext cx="7974013" cy="100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400" b="1">
                <a:solidFill>
                  <a:srgbClr val="FF0000"/>
                </a:solidFill>
                <a:latin typeface="Times New Roman" panose="02020603050405020304" pitchFamily="18" charset="0"/>
              </a:rPr>
              <a:t>        </a:t>
            </a:r>
            <a:r>
              <a:rPr kumimoji="1" lang="zh-CN" altLang="en-US" sz="2400" b="1">
                <a:solidFill>
                  <a:srgbClr val="FF0000"/>
                </a:solidFill>
                <a:latin typeface="Times New Roman" panose="02020603050405020304" pitchFamily="18" charset="0"/>
                <a:ea typeface="黑体" panose="02010609060101010101" pitchFamily="49" charset="-122"/>
              </a:rPr>
              <a:t>静态：</a:t>
            </a:r>
            <a:r>
              <a:rPr kumimoji="1" lang="zh-CN" altLang="en-US" sz="2400" b="1">
                <a:solidFill>
                  <a:srgbClr val="000000"/>
                </a:solidFill>
                <a:latin typeface="Times New Roman" panose="02020603050405020304" pitchFamily="18" charset="0"/>
                <a:ea typeface="黑体" panose="02010609060101010101" pitchFamily="49" charset="-122"/>
              </a:rPr>
              <a:t>输入信号为零（</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黑体" panose="02010609060101010101" pitchFamily="49" charset="-122"/>
              </a:rPr>
              <a:t>i</a:t>
            </a:r>
            <a:r>
              <a:rPr kumimoji="1" lang="en-US" altLang="zh-CN" sz="2400" b="1">
                <a:solidFill>
                  <a:srgbClr val="000000"/>
                </a:solidFill>
                <a:latin typeface="Times New Roman" panose="02020603050405020304" pitchFamily="18" charset="0"/>
                <a:ea typeface="黑体" panose="02010609060101010101" pitchFamily="49" charset="-122"/>
              </a:rPr>
              <a:t>= 0 </a:t>
            </a:r>
            <a:r>
              <a:rPr kumimoji="1" lang="zh-CN" altLang="en-US" sz="2400" b="1">
                <a:solidFill>
                  <a:srgbClr val="000000"/>
                </a:solidFill>
                <a:latin typeface="Times New Roman" panose="02020603050405020304" pitchFamily="18" charset="0"/>
                <a:ea typeface="黑体" panose="02010609060101010101" pitchFamily="49" charset="-122"/>
              </a:rPr>
              <a:t>或 </a:t>
            </a:r>
            <a:r>
              <a:rPr kumimoji="1" lang="en-US" altLang="zh-CN" sz="2400" b="1" i="1">
                <a:solidFill>
                  <a:srgbClr val="000000"/>
                </a:solidFill>
                <a:latin typeface="Times New Roman" panose="02020603050405020304" pitchFamily="18" charset="0"/>
                <a:ea typeface="黑体" panose="02010609060101010101" pitchFamily="49" charset="-122"/>
              </a:rPr>
              <a:t>i</a:t>
            </a:r>
            <a:r>
              <a:rPr kumimoji="1" lang="en-US" altLang="zh-CN" sz="2400" b="1" baseline="-25000">
                <a:solidFill>
                  <a:srgbClr val="000000"/>
                </a:solidFill>
                <a:latin typeface="Times New Roman" panose="02020603050405020304" pitchFamily="18" charset="0"/>
                <a:ea typeface="黑体" panose="02010609060101010101" pitchFamily="49" charset="-122"/>
              </a:rPr>
              <a:t>i</a:t>
            </a:r>
            <a:r>
              <a:rPr kumimoji="1" lang="en-US" altLang="zh-CN" sz="2400" b="1">
                <a:solidFill>
                  <a:srgbClr val="000000"/>
                </a:solidFill>
                <a:latin typeface="Times New Roman" panose="02020603050405020304" pitchFamily="18" charset="0"/>
                <a:ea typeface="黑体" panose="02010609060101010101" pitchFamily="49" charset="-122"/>
              </a:rPr>
              <a:t>= 0</a:t>
            </a:r>
            <a:r>
              <a:rPr kumimoji="1" lang="zh-CN" altLang="en-US" sz="2400" b="1">
                <a:solidFill>
                  <a:srgbClr val="000000"/>
                </a:solidFill>
                <a:latin typeface="Times New Roman" panose="02020603050405020304" pitchFamily="18" charset="0"/>
                <a:ea typeface="黑体" panose="02010609060101010101" pitchFamily="49" charset="-122"/>
              </a:rPr>
              <a:t>）时，放大电路的工作状态，也称</a:t>
            </a:r>
            <a:r>
              <a:rPr kumimoji="1" lang="zh-CN" altLang="en-US" sz="2400" b="1" i="1">
                <a:solidFill>
                  <a:srgbClr val="0000CC"/>
                </a:solidFill>
                <a:latin typeface="Times New Roman" panose="02020603050405020304" pitchFamily="18" charset="0"/>
                <a:ea typeface="黑体" panose="02010609060101010101" pitchFamily="49" charset="-122"/>
              </a:rPr>
              <a:t>直流工作状态</a:t>
            </a:r>
            <a:r>
              <a:rPr kumimoji="1" lang="zh-CN" altLang="en-US" sz="2400" b="1">
                <a:solidFill>
                  <a:srgbClr val="000000"/>
                </a:solidFill>
                <a:latin typeface="Times New Roman" panose="02020603050405020304" pitchFamily="18" charset="0"/>
                <a:ea typeface="黑体" panose="02010609060101010101" pitchFamily="49" charset="-122"/>
              </a:rPr>
              <a:t>。</a:t>
            </a:r>
            <a:endParaRPr kumimoji="1" lang="zh-CN" altLang="en-US" sz="2400" b="1">
              <a:solidFill>
                <a:srgbClr val="000000"/>
              </a:solidFill>
              <a:latin typeface="Times New Roman" panose="02020603050405020304" pitchFamily="18" charset="0"/>
              <a:ea typeface="黑体" panose="02010609060101010101" pitchFamily="49" charset="-122"/>
            </a:endParaRPr>
          </a:p>
        </p:txBody>
      </p:sp>
      <p:sp>
        <p:nvSpPr>
          <p:cNvPr id="9" name="Text Box 13"/>
          <p:cNvSpPr txBox="1">
            <a:spLocks noChangeArrowheads="1"/>
          </p:cNvSpPr>
          <p:nvPr/>
        </p:nvSpPr>
        <p:spPr bwMode="auto">
          <a:xfrm>
            <a:off x="647700" y="4221163"/>
            <a:ext cx="8001000" cy="100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400" b="1">
                <a:solidFill>
                  <a:srgbClr val="FF0000"/>
                </a:solidFill>
                <a:latin typeface="宋体" panose="02010600030101010101" pitchFamily="2" charset="-122"/>
              </a:rPr>
              <a:t>    </a:t>
            </a:r>
            <a:r>
              <a:rPr kumimoji="1" lang="zh-CN" altLang="en-US" sz="2400" b="1">
                <a:solidFill>
                  <a:srgbClr val="FF0000"/>
                </a:solidFill>
                <a:latin typeface="黑体" panose="02010609060101010101" pitchFamily="49" charset="-122"/>
                <a:ea typeface="黑体" panose="02010609060101010101" pitchFamily="49" charset="-122"/>
              </a:rPr>
              <a:t>动态：</a:t>
            </a:r>
            <a:r>
              <a:rPr kumimoji="1" lang="zh-CN" altLang="en-US" sz="2400" b="1">
                <a:solidFill>
                  <a:srgbClr val="000000"/>
                </a:solidFill>
                <a:latin typeface="黑体" panose="02010609060101010101" pitchFamily="49" charset="-122"/>
                <a:ea typeface="黑体" panose="02010609060101010101" pitchFamily="49" charset="-122"/>
              </a:rPr>
              <a:t>输入信号不为零时，放大电路的工作状态，也称</a:t>
            </a:r>
            <a:r>
              <a:rPr kumimoji="1" lang="zh-CN" altLang="en-US" sz="2400" b="1" i="1">
                <a:solidFill>
                  <a:srgbClr val="0000CC"/>
                </a:solidFill>
                <a:latin typeface="黑体" panose="02010609060101010101" pitchFamily="49" charset="-122"/>
                <a:ea typeface="黑体" panose="02010609060101010101" pitchFamily="49" charset="-122"/>
              </a:rPr>
              <a:t>交流工作状态</a:t>
            </a:r>
            <a:r>
              <a:rPr kumimoji="1" lang="zh-CN" altLang="en-US" sz="2400" b="1">
                <a:solidFill>
                  <a:srgbClr val="000000"/>
                </a:solidFill>
                <a:latin typeface="黑体" panose="02010609060101010101" pitchFamily="49" charset="-122"/>
                <a:ea typeface="黑体" panose="02010609060101010101" pitchFamily="49" charset="-122"/>
              </a:rPr>
              <a:t>。</a:t>
            </a:r>
            <a:endParaRPr kumimoji="1" lang="zh-CN" altLang="en-US" sz="2400" b="1">
              <a:solidFill>
                <a:srgbClr val="000000"/>
              </a:solidFill>
              <a:latin typeface="黑体" panose="02010609060101010101" pitchFamily="49" charset="-122"/>
              <a:ea typeface="黑体" panose="02010609060101010101" pitchFamily="49" charset="-122"/>
            </a:endParaRPr>
          </a:p>
        </p:txBody>
      </p:sp>
      <p:sp>
        <p:nvSpPr>
          <p:cNvPr id="10" name="Text Box 15"/>
          <p:cNvSpPr txBox="1">
            <a:spLocks noChangeArrowheads="1"/>
          </p:cNvSpPr>
          <p:nvPr/>
        </p:nvSpPr>
        <p:spPr bwMode="auto">
          <a:xfrm>
            <a:off x="719138" y="2565400"/>
            <a:ext cx="7885112" cy="151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此时，</a:t>
            </a:r>
            <a:r>
              <a:rPr kumimoji="1" lang="en-US" altLang="zh-CN" sz="2400" b="1">
                <a:solidFill>
                  <a:srgbClr val="000000"/>
                </a:solidFill>
                <a:latin typeface="Times New Roman" panose="02020603050405020304" pitchFamily="18" charset="0"/>
                <a:ea typeface="楷体_GB2312" pitchFamily="49" charset="-122"/>
              </a:rPr>
              <a:t>FET</a:t>
            </a:r>
            <a:r>
              <a:rPr kumimoji="1" lang="zh-CN" altLang="en-US" sz="2400" b="1">
                <a:solidFill>
                  <a:srgbClr val="000000"/>
                </a:solidFill>
                <a:latin typeface="Times New Roman" panose="02020603050405020304" pitchFamily="18" charset="0"/>
                <a:ea typeface="楷体_GB2312" pitchFamily="49" charset="-122"/>
              </a:rPr>
              <a:t>的直流量</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30000">
                <a:solidFill>
                  <a:srgbClr val="000000"/>
                </a:solidFill>
                <a:latin typeface="Times New Roman" panose="02020603050405020304" pitchFamily="18" charset="0"/>
                <a:ea typeface="楷体_GB2312" pitchFamily="49" charset="-122"/>
              </a:rPr>
              <a:t>D</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30000">
                <a:solidFill>
                  <a:srgbClr val="000000"/>
                </a:solidFill>
                <a:latin typeface="Times New Roman" panose="02020603050405020304" pitchFamily="18" charset="0"/>
                <a:ea typeface="楷体_GB2312" pitchFamily="49" charset="-122"/>
              </a:rPr>
              <a:t>GS</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30000">
                <a:solidFill>
                  <a:srgbClr val="000000"/>
                </a:solidFill>
                <a:latin typeface="Times New Roman" panose="02020603050405020304" pitchFamily="18" charset="0"/>
                <a:ea typeface="楷体_GB2312" pitchFamily="49" charset="-122"/>
              </a:rPr>
              <a:t>DS</a:t>
            </a:r>
            <a:r>
              <a:rPr kumimoji="1" lang="zh-CN" altLang="en-US" sz="2400" b="1">
                <a:solidFill>
                  <a:srgbClr val="000000"/>
                </a:solidFill>
                <a:latin typeface="Times New Roman" panose="02020603050405020304" pitchFamily="18" charset="0"/>
                <a:ea typeface="楷体_GB2312" pitchFamily="49" charset="-122"/>
              </a:rPr>
              <a:t>，在输出特性曲线上表示为一个确定的点，习惯上称该点为静态工作点</a:t>
            </a:r>
            <a:r>
              <a:rPr kumimoji="1" lang="en-US" altLang="zh-CN" sz="2400" b="1" i="1">
                <a:solidFill>
                  <a:srgbClr val="000000"/>
                </a:solidFill>
                <a:latin typeface="Times New Roman" panose="02020603050405020304" pitchFamily="18" charset="0"/>
                <a:ea typeface="楷体_GB2312" pitchFamily="49" charset="-122"/>
              </a:rPr>
              <a:t>Q</a:t>
            </a:r>
            <a:r>
              <a:rPr kumimoji="1" lang="zh-CN" altLang="en-US" sz="2400" b="1">
                <a:solidFill>
                  <a:srgbClr val="000000"/>
                </a:solidFill>
                <a:latin typeface="Times New Roman" panose="02020603050405020304" pitchFamily="18" charset="0"/>
                <a:ea typeface="楷体_GB2312" pitchFamily="49" charset="-122"/>
              </a:rPr>
              <a:t>。常将上述三个电量写成</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30000">
                <a:solidFill>
                  <a:srgbClr val="000000"/>
                </a:solidFill>
                <a:latin typeface="Times New Roman" panose="02020603050405020304" pitchFamily="18" charset="0"/>
                <a:ea typeface="楷体_GB2312" pitchFamily="49" charset="-122"/>
              </a:rPr>
              <a:t>DQ</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30000">
                <a:solidFill>
                  <a:srgbClr val="000000"/>
                </a:solidFill>
                <a:latin typeface="Times New Roman" panose="02020603050405020304" pitchFamily="18" charset="0"/>
                <a:ea typeface="楷体_GB2312" pitchFamily="49" charset="-122"/>
              </a:rPr>
              <a:t>GSQ</a:t>
            </a:r>
            <a:r>
              <a:rPr kumimoji="1" lang="zh-CN" altLang="en-US" sz="2400" b="1">
                <a:solidFill>
                  <a:srgbClr val="000000"/>
                </a:solidFill>
                <a:latin typeface="Times New Roman" panose="02020603050405020304" pitchFamily="18" charset="0"/>
                <a:ea typeface="楷体_GB2312" pitchFamily="49" charset="-122"/>
              </a:rPr>
              <a:t>和</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30000">
                <a:solidFill>
                  <a:srgbClr val="000000"/>
                </a:solidFill>
                <a:latin typeface="Times New Roman" panose="02020603050405020304" pitchFamily="18" charset="0"/>
                <a:ea typeface="楷体_GB2312" pitchFamily="49" charset="-122"/>
              </a:rPr>
              <a:t>DSQ</a:t>
            </a:r>
            <a:r>
              <a:rPr kumimoji="1" lang="zh-CN" altLang="en-US" sz="2400" b="1">
                <a:solidFill>
                  <a:srgbClr val="000000"/>
                </a:solidFill>
                <a:latin typeface="Times New Roman" panose="02020603050405020304" pitchFamily="18" charset="0"/>
                <a:ea typeface="楷体_GB2312" pitchFamily="49" charset="-122"/>
              </a:rPr>
              <a:t>。</a:t>
            </a:r>
            <a:endParaRPr kumimoji="1" lang="zh-CN" altLang="en-US" sz="24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trips(down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strips(downRight)">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p:bldP spid="9" grpId="0"/>
      <p:bldP spid="10"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1"/>
          <p:cNvSpPr>
            <a:spLocks noGrp="1"/>
          </p:cNvSpPr>
          <p:nvPr>
            <p:ph type="title"/>
          </p:nvPr>
        </p:nvSpPr>
        <p:spPr>
          <a:xfrm>
            <a:off x="701675" y="71438"/>
            <a:ext cx="7888288" cy="646112"/>
          </a:xfrm>
        </p:spPr>
        <p:txBody>
          <a:bodyPr/>
          <a:lstStyle/>
          <a:p>
            <a:r>
              <a:rPr lang="en-US" altLang="zh-CN"/>
              <a:t>4.2.2  </a:t>
            </a:r>
            <a:r>
              <a:rPr lang="zh-CN" altLang="en-US"/>
              <a:t>基本共源放大电路的工作原理</a:t>
            </a:r>
            <a:endParaRPr lang="zh-CN" altLang="en-US"/>
          </a:p>
        </p:txBody>
      </p:sp>
      <p:graphicFrame>
        <p:nvGraphicFramePr>
          <p:cNvPr id="7" name="Object 14"/>
          <p:cNvGraphicFramePr>
            <a:graphicFrameLocks noChangeAspect="1"/>
          </p:cNvGraphicFramePr>
          <p:nvPr/>
        </p:nvGraphicFramePr>
        <p:xfrm>
          <a:off x="631825" y="2241550"/>
          <a:ext cx="4048125" cy="3294063"/>
        </p:xfrm>
        <a:graphic>
          <a:graphicData uri="http://schemas.openxmlformats.org/presentationml/2006/ole">
            <mc:AlternateContent xmlns:mc="http://schemas.openxmlformats.org/markup-compatibility/2006">
              <mc:Choice xmlns:v="urn:schemas-microsoft-com:vml" Requires="v">
                <p:oleObj spid="_x0000_s29698" name="图片" r:id="rId1" imgW="2249170" imgH="1833245" progId="Word.Picture.8">
                  <p:embed/>
                </p:oleObj>
              </mc:Choice>
              <mc:Fallback>
                <p:oleObj name="图片" r:id="rId1" imgW="2249170" imgH="1833245" progId="Word.Picture.8">
                  <p:embed/>
                  <p:pic>
                    <p:nvPicPr>
                      <p:cNvPr id="0" name="Object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825" y="2241550"/>
                        <a:ext cx="4048125" cy="329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084" name="Text Box 5"/>
          <p:cNvSpPr txBox="1">
            <a:spLocks noChangeArrowheads="1"/>
          </p:cNvSpPr>
          <p:nvPr/>
        </p:nvSpPr>
        <p:spPr bwMode="auto">
          <a:xfrm>
            <a:off x="539750" y="692150"/>
            <a:ext cx="70929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楷体_GB2312" pitchFamily="49" charset="-122"/>
                <a:ea typeface="楷体_GB2312" pitchFamily="49" charset="-122"/>
              </a:rPr>
              <a:t>2. </a:t>
            </a:r>
            <a:r>
              <a:rPr kumimoji="1" lang="zh-CN" altLang="en-US" sz="2800" b="1">
                <a:solidFill>
                  <a:srgbClr val="800000"/>
                </a:solidFill>
                <a:latin typeface="楷体_GB2312" pitchFamily="49" charset="-122"/>
                <a:ea typeface="楷体_GB2312" pitchFamily="49" charset="-122"/>
              </a:rPr>
              <a:t>放大电路的直流通路和交流通路</a:t>
            </a:r>
            <a:endParaRPr kumimoji="1" lang="zh-CN" altLang="en-US" sz="2800" b="1">
              <a:solidFill>
                <a:srgbClr val="800000"/>
              </a:solidFill>
              <a:latin typeface="楷体_GB2312" pitchFamily="49" charset="-122"/>
              <a:ea typeface="楷体_GB2312" pitchFamily="49" charset="-122"/>
            </a:endParaRPr>
          </a:p>
        </p:txBody>
      </p:sp>
      <p:sp>
        <p:nvSpPr>
          <p:cNvPr id="9" name="Text Box 8"/>
          <p:cNvSpPr txBox="1">
            <a:spLocks noChangeArrowheads="1"/>
          </p:cNvSpPr>
          <p:nvPr/>
        </p:nvSpPr>
        <p:spPr bwMode="auto">
          <a:xfrm>
            <a:off x="719138" y="1385888"/>
            <a:ext cx="5327650"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400" b="1">
                <a:solidFill>
                  <a:srgbClr val="000000"/>
                </a:solidFill>
                <a:latin typeface="楷体_GB2312" pitchFamily="49" charset="-122"/>
                <a:ea typeface="楷体_GB2312" pitchFamily="49" charset="-122"/>
              </a:rPr>
              <a:t>仅有直流电流流经的通路为直流通路</a:t>
            </a:r>
            <a:endParaRPr kumimoji="1" lang="zh-CN" altLang="en-US" sz="2400" b="1">
              <a:solidFill>
                <a:srgbClr val="000000"/>
              </a:solidFill>
              <a:latin typeface="楷体_GB2312" pitchFamily="49" charset="-122"/>
              <a:ea typeface="楷体_GB2312" pitchFamily="49" charset="-122"/>
            </a:endParaRPr>
          </a:p>
        </p:txBody>
      </p:sp>
      <p:graphicFrame>
        <p:nvGraphicFramePr>
          <p:cNvPr id="46086" name="Object 13"/>
          <p:cNvGraphicFramePr>
            <a:graphicFrameLocks noChangeAspect="1"/>
          </p:cNvGraphicFramePr>
          <p:nvPr/>
        </p:nvGraphicFramePr>
        <p:xfrm>
          <a:off x="4987925" y="728663"/>
          <a:ext cx="4048125" cy="3294062"/>
        </p:xfrm>
        <a:graphic>
          <a:graphicData uri="http://schemas.openxmlformats.org/presentationml/2006/ole">
            <mc:AlternateContent xmlns:mc="http://schemas.openxmlformats.org/markup-compatibility/2006">
              <mc:Choice xmlns:v="urn:schemas-microsoft-com:vml" Requires="v">
                <p:oleObj spid="_x0000_s29699" name="图片" r:id="rId3" imgW="2249170" imgH="1833245" progId="Word.Picture.8">
                  <p:embed/>
                </p:oleObj>
              </mc:Choice>
              <mc:Fallback>
                <p:oleObj name="图片" r:id="rId3" imgW="2249170" imgH="1833245" progId="Word.Picture.8">
                  <p:embed/>
                  <p:pic>
                    <p:nvPicPr>
                      <p:cNvPr id="0"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7925" y="728663"/>
                        <a:ext cx="4048125"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
          <p:cNvSpPr>
            <a:spLocks noGrp="1"/>
          </p:cNvSpPr>
          <p:nvPr>
            <p:ph type="title"/>
          </p:nvPr>
        </p:nvSpPr>
        <p:spPr>
          <a:xfrm>
            <a:off x="701675" y="71438"/>
            <a:ext cx="7888288" cy="646112"/>
          </a:xfrm>
        </p:spPr>
        <p:txBody>
          <a:bodyPr/>
          <a:lstStyle/>
          <a:p>
            <a:r>
              <a:rPr lang="en-US" altLang="zh-CN"/>
              <a:t>4.2.2  </a:t>
            </a:r>
            <a:r>
              <a:rPr lang="zh-CN" altLang="en-US"/>
              <a:t>基本共源放大电路的工作原理</a:t>
            </a:r>
            <a:endParaRPr lang="zh-CN" altLang="en-US"/>
          </a:p>
        </p:txBody>
      </p:sp>
      <p:sp>
        <p:nvSpPr>
          <p:cNvPr id="47107" name="Text Box 5"/>
          <p:cNvSpPr txBox="1">
            <a:spLocks noChangeArrowheads="1"/>
          </p:cNvSpPr>
          <p:nvPr/>
        </p:nvSpPr>
        <p:spPr bwMode="auto">
          <a:xfrm>
            <a:off x="539750" y="692150"/>
            <a:ext cx="70929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楷体_GB2312" pitchFamily="49" charset="-122"/>
                <a:ea typeface="楷体_GB2312" pitchFamily="49" charset="-122"/>
              </a:rPr>
              <a:t>2. </a:t>
            </a:r>
            <a:r>
              <a:rPr kumimoji="1" lang="zh-CN" altLang="en-US" sz="2800" b="1">
                <a:solidFill>
                  <a:srgbClr val="800000"/>
                </a:solidFill>
                <a:latin typeface="楷体_GB2312" pitchFamily="49" charset="-122"/>
                <a:ea typeface="楷体_GB2312" pitchFamily="49" charset="-122"/>
              </a:rPr>
              <a:t>放大电路的直流通路和交流通路</a:t>
            </a:r>
            <a:endParaRPr kumimoji="1" lang="zh-CN" altLang="en-US" sz="2800" b="1">
              <a:solidFill>
                <a:srgbClr val="800000"/>
              </a:solidFill>
              <a:latin typeface="楷体_GB2312" pitchFamily="49" charset="-122"/>
              <a:ea typeface="楷体_GB2312" pitchFamily="49" charset="-122"/>
            </a:endParaRPr>
          </a:p>
        </p:txBody>
      </p:sp>
      <p:sp>
        <p:nvSpPr>
          <p:cNvPr id="16" name="Text Box 13"/>
          <p:cNvSpPr txBox="1">
            <a:spLocks noChangeArrowheads="1"/>
          </p:cNvSpPr>
          <p:nvPr/>
        </p:nvSpPr>
        <p:spPr bwMode="auto">
          <a:xfrm>
            <a:off x="4859338" y="2127250"/>
            <a:ext cx="3673475" cy="194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30000"/>
              </a:lnSpc>
            </a:pPr>
            <a:r>
              <a:rPr kumimoji="1" lang="zh-CN" altLang="en-US" sz="2400" b="1">
                <a:solidFill>
                  <a:srgbClr val="000000"/>
                </a:solidFill>
                <a:latin typeface="楷体_GB2312" pitchFamily="49" charset="-122"/>
                <a:ea typeface="楷体_GB2312" pitchFamily="49" charset="-122"/>
              </a:rPr>
              <a:t>直流电压源内阻为零，交流电流流经直流电压源时不产生任何交流压降，</a:t>
            </a:r>
            <a:endParaRPr kumimoji="1" lang="en-US" altLang="zh-CN" sz="2400" b="1">
              <a:solidFill>
                <a:srgbClr val="000000"/>
              </a:solidFill>
              <a:latin typeface="楷体_GB2312" pitchFamily="49" charset="-122"/>
              <a:ea typeface="楷体_GB2312" pitchFamily="49" charset="-122"/>
            </a:endParaRPr>
          </a:p>
          <a:p>
            <a:pPr algn="just">
              <a:lnSpc>
                <a:spcPct val="130000"/>
              </a:lnSpc>
            </a:pPr>
            <a:r>
              <a:rPr kumimoji="1" lang="zh-CN" altLang="en-US" sz="2400" b="1">
                <a:solidFill>
                  <a:srgbClr val="000000"/>
                </a:solidFill>
                <a:latin typeface="楷体_GB2312" pitchFamily="49" charset="-122"/>
                <a:ea typeface="楷体_GB2312" pitchFamily="49" charset="-122"/>
              </a:rPr>
              <a:t>故</a:t>
            </a:r>
            <a:endParaRPr kumimoji="1" lang="zh-CN" altLang="en-US" sz="2000">
              <a:solidFill>
                <a:srgbClr val="000000"/>
              </a:solidFill>
              <a:latin typeface="楷体_GB2312" pitchFamily="49" charset="-122"/>
              <a:ea typeface="楷体_GB2312" pitchFamily="49" charset="-122"/>
            </a:endParaRPr>
          </a:p>
        </p:txBody>
      </p:sp>
      <p:sp>
        <p:nvSpPr>
          <p:cNvPr id="17" name="Text Box 14"/>
          <p:cNvSpPr txBox="1">
            <a:spLocks noChangeArrowheads="1"/>
          </p:cNvSpPr>
          <p:nvPr/>
        </p:nvSpPr>
        <p:spPr bwMode="auto">
          <a:xfrm>
            <a:off x="4643438" y="4195763"/>
            <a:ext cx="43576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spcBef>
                <a:spcPct val="0"/>
              </a:spcBef>
              <a:buFontTx/>
              <a:buNone/>
            </a:pPr>
            <a:r>
              <a:rPr kumimoji="1" lang="zh-CN" altLang="en-US" sz="2400" b="1">
                <a:solidFill>
                  <a:srgbClr val="FF0000"/>
                </a:solidFill>
                <a:latin typeface="Times New Roman" panose="02020603050405020304" pitchFamily="18" charset="0"/>
                <a:ea typeface="黑体" panose="02010609060101010101" pitchFamily="49" charset="-122"/>
              </a:rPr>
              <a:t>直流电压源对交流相当于短路</a:t>
            </a:r>
            <a:endParaRPr kumimoji="1" lang="zh-CN" altLang="en-US" sz="2400">
              <a:solidFill>
                <a:srgbClr val="FF0000"/>
              </a:solidFill>
              <a:latin typeface="Times New Roman" panose="02020603050405020304" pitchFamily="18" charset="0"/>
              <a:ea typeface="黑体" panose="02010609060101010101" pitchFamily="49" charset="-122"/>
            </a:endParaRPr>
          </a:p>
        </p:txBody>
      </p:sp>
      <p:graphicFrame>
        <p:nvGraphicFramePr>
          <p:cNvPr id="47110" name="Object 14"/>
          <p:cNvGraphicFramePr>
            <a:graphicFrameLocks noChangeAspect="1"/>
          </p:cNvGraphicFramePr>
          <p:nvPr/>
        </p:nvGraphicFramePr>
        <p:xfrm>
          <a:off x="631825" y="2241550"/>
          <a:ext cx="4048125" cy="3294063"/>
        </p:xfrm>
        <a:graphic>
          <a:graphicData uri="http://schemas.openxmlformats.org/presentationml/2006/ole">
            <mc:AlternateContent xmlns:mc="http://schemas.openxmlformats.org/markup-compatibility/2006">
              <mc:Choice xmlns:v="urn:schemas-microsoft-com:vml" Requires="v">
                <p:oleObj spid="_x0000_s30722" name="图片" r:id="rId1" imgW="2249170" imgH="1833245" progId="Word.Picture.8">
                  <p:embed/>
                </p:oleObj>
              </mc:Choice>
              <mc:Fallback>
                <p:oleObj name="图片" r:id="rId1" imgW="2249170" imgH="1833245" progId="Word.Picture.8">
                  <p:embed/>
                  <p:pic>
                    <p:nvPicPr>
                      <p:cNvPr id="0" name="Object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825" y="2241550"/>
                        <a:ext cx="4048125" cy="329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7111" name="Text Box 8"/>
          <p:cNvSpPr txBox="1">
            <a:spLocks noChangeArrowheads="1"/>
          </p:cNvSpPr>
          <p:nvPr/>
        </p:nvSpPr>
        <p:spPr bwMode="auto">
          <a:xfrm>
            <a:off x="719138" y="1385888"/>
            <a:ext cx="5327650"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400" b="1">
                <a:solidFill>
                  <a:srgbClr val="000000"/>
                </a:solidFill>
                <a:latin typeface="楷体_GB2312" pitchFamily="49" charset="-122"/>
                <a:ea typeface="楷体_GB2312" pitchFamily="49" charset="-122"/>
              </a:rPr>
              <a:t>仅有直流电流流经的通路为直流通路</a:t>
            </a:r>
            <a:endParaRPr kumimoji="1" lang="zh-CN" altLang="en-US" sz="2400" b="1">
              <a:solidFill>
                <a:srgbClr val="0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strips(downRight)">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1"/>
          <p:cNvSpPr>
            <a:spLocks noGrp="1"/>
          </p:cNvSpPr>
          <p:nvPr>
            <p:ph type="title"/>
          </p:nvPr>
        </p:nvSpPr>
        <p:spPr>
          <a:xfrm>
            <a:off x="701675" y="71438"/>
            <a:ext cx="7888288" cy="646112"/>
          </a:xfrm>
        </p:spPr>
        <p:txBody>
          <a:bodyPr/>
          <a:lstStyle/>
          <a:p>
            <a:r>
              <a:rPr lang="en-US" altLang="zh-CN"/>
              <a:t>4.2.2  </a:t>
            </a:r>
            <a:r>
              <a:rPr lang="zh-CN" altLang="en-US"/>
              <a:t>基本共源放大电路的工作原理</a:t>
            </a:r>
            <a:endParaRPr lang="zh-CN" altLang="en-US"/>
          </a:p>
        </p:txBody>
      </p:sp>
      <p:sp>
        <p:nvSpPr>
          <p:cNvPr id="48131" name="Text Box 5"/>
          <p:cNvSpPr txBox="1">
            <a:spLocks noChangeArrowheads="1"/>
          </p:cNvSpPr>
          <p:nvPr/>
        </p:nvSpPr>
        <p:spPr bwMode="auto">
          <a:xfrm>
            <a:off x="539750" y="692150"/>
            <a:ext cx="70929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楷体_GB2312" pitchFamily="49" charset="-122"/>
                <a:ea typeface="楷体_GB2312" pitchFamily="49" charset="-122"/>
              </a:rPr>
              <a:t>2. </a:t>
            </a:r>
            <a:r>
              <a:rPr kumimoji="1" lang="zh-CN" altLang="en-US" sz="2800" b="1">
                <a:solidFill>
                  <a:srgbClr val="800000"/>
                </a:solidFill>
                <a:latin typeface="楷体_GB2312" pitchFamily="49" charset="-122"/>
                <a:ea typeface="楷体_GB2312" pitchFamily="49" charset="-122"/>
              </a:rPr>
              <a:t>放大电路的直流通路和交流通路</a:t>
            </a:r>
            <a:endParaRPr kumimoji="1" lang="zh-CN" altLang="en-US" sz="2800" b="1">
              <a:solidFill>
                <a:srgbClr val="800000"/>
              </a:solidFill>
              <a:latin typeface="楷体_GB2312" pitchFamily="49" charset="-122"/>
              <a:ea typeface="楷体_GB2312" pitchFamily="49" charset="-122"/>
            </a:endParaRPr>
          </a:p>
        </p:txBody>
      </p:sp>
      <p:sp>
        <p:nvSpPr>
          <p:cNvPr id="48132" name="Text Box 6"/>
          <p:cNvSpPr txBox="1">
            <a:spLocks noChangeArrowheads="1"/>
          </p:cNvSpPr>
          <p:nvPr/>
        </p:nvSpPr>
        <p:spPr bwMode="auto">
          <a:xfrm>
            <a:off x="863600" y="1233488"/>
            <a:ext cx="5580063"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400" b="1">
                <a:solidFill>
                  <a:srgbClr val="000000"/>
                </a:solidFill>
                <a:latin typeface="楷体_GB2312" pitchFamily="49" charset="-122"/>
                <a:ea typeface="楷体_GB2312" pitchFamily="49" charset="-122"/>
              </a:rPr>
              <a:t>仅有交流电流流经的通路为交流通路</a:t>
            </a:r>
            <a:endParaRPr kumimoji="1" lang="zh-CN" altLang="en-US" sz="2400" b="1">
              <a:solidFill>
                <a:srgbClr val="000000"/>
              </a:solidFill>
              <a:latin typeface="楷体_GB2312" pitchFamily="49" charset="-122"/>
              <a:ea typeface="楷体_GB2312" pitchFamily="49" charset="-122"/>
            </a:endParaRPr>
          </a:p>
        </p:txBody>
      </p:sp>
      <p:graphicFrame>
        <p:nvGraphicFramePr>
          <p:cNvPr id="48133" name="Object 7"/>
          <p:cNvGraphicFramePr>
            <a:graphicFrameLocks noChangeAspect="1"/>
          </p:cNvGraphicFramePr>
          <p:nvPr/>
        </p:nvGraphicFramePr>
        <p:xfrm>
          <a:off x="539750" y="1989138"/>
          <a:ext cx="4048125" cy="3294062"/>
        </p:xfrm>
        <a:graphic>
          <a:graphicData uri="http://schemas.openxmlformats.org/presentationml/2006/ole">
            <mc:AlternateContent xmlns:mc="http://schemas.openxmlformats.org/markup-compatibility/2006">
              <mc:Choice xmlns:v="urn:schemas-microsoft-com:vml" Requires="v">
                <p:oleObj spid="_x0000_s31746" name="图片" r:id="rId1" imgW="2249170" imgH="1833245" progId="Word.Picture.8">
                  <p:embed/>
                </p:oleObj>
              </mc:Choice>
              <mc:Fallback>
                <p:oleObj name="图片" r:id="rId1" imgW="2249170" imgH="1833245" progId="Word.Picture.8">
                  <p:embed/>
                  <p:pic>
                    <p:nvPicPr>
                      <p:cNvPr id="0" name="Object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989138"/>
                        <a:ext cx="4048125"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 Box 9"/>
          <p:cNvSpPr txBox="1">
            <a:spLocks noChangeArrowheads="1"/>
          </p:cNvSpPr>
          <p:nvPr/>
        </p:nvSpPr>
        <p:spPr bwMode="auto">
          <a:xfrm>
            <a:off x="4643438" y="5167313"/>
            <a:ext cx="43576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spcBef>
                <a:spcPct val="0"/>
              </a:spcBef>
              <a:buFontTx/>
              <a:buNone/>
            </a:pPr>
            <a:r>
              <a:rPr kumimoji="1" lang="zh-CN" altLang="en-US" sz="2400" b="1">
                <a:solidFill>
                  <a:srgbClr val="FF0000"/>
                </a:solidFill>
                <a:latin typeface="Times New Roman" panose="02020603050405020304" pitchFamily="18" charset="0"/>
                <a:ea typeface="黑体" panose="02010609060101010101" pitchFamily="49" charset="-122"/>
              </a:rPr>
              <a:t>直流电压源对交流相当于短路</a:t>
            </a:r>
            <a:endParaRPr kumimoji="1" lang="zh-CN" altLang="en-US" sz="2400">
              <a:solidFill>
                <a:srgbClr val="FF0000"/>
              </a:solidFill>
              <a:latin typeface="Times New Roman" panose="02020603050405020304" pitchFamily="18" charset="0"/>
              <a:ea typeface="黑体" panose="02010609060101010101" pitchFamily="49" charset="-122"/>
            </a:endParaRPr>
          </a:p>
        </p:txBody>
      </p:sp>
      <p:graphicFrame>
        <p:nvGraphicFramePr>
          <p:cNvPr id="12" name="Object 15"/>
          <p:cNvGraphicFramePr>
            <a:graphicFrameLocks noChangeAspect="1"/>
          </p:cNvGraphicFramePr>
          <p:nvPr/>
        </p:nvGraphicFramePr>
        <p:xfrm>
          <a:off x="4781550" y="1952625"/>
          <a:ext cx="3894138" cy="2933700"/>
        </p:xfrm>
        <a:graphic>
          <a:graphicData uri="http://schemas.openxmlformats.org/presentationml/2006/ole">
            <mc:AlternateContent xmlns:mc="http://schemas.openxmlformats.org/markup-compatibility/2006">
              <mc:Choice xmlns:v="urn:schemas-microsoft-com:vml" Requires="v">
                <p:oleObj spid="_x0000_s31747" name="图片" r:id="rId3" imgW="2163445" imgH="1632585" progId="Word.Picture.8">
                  <p:embed/>
                </p:oleObj>
              </mc:Choice>
              <mc:Fallback>
                <p:oleObj name="图片" r:id="rId3" imgW="2163445" imgH="1632585" progId="Word.Picture.8">
                  <p:embed/>
                  <p:pic>
                    <p:nvPicPr>
                      <p:cNvPr id="0"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1550" y="1952625"/>
                        <a:ext cx="3894138"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标题 1"/>
          <p:cNvSpPr>
            <a:spLocks noGrp="1"/>
          </p:cNvSpPr>
          <p:nvPr>
            <p:ph type="title"/>
          </p:nvPr>
        </p:nvSpPr>
        <p:spPr>
          <a:xfrm>
            <a:off x="701675" y="71438"/>
            <a:ext cx="7888288" cy="646112"/>
          </a:xfrm>
        </p:spPr>
        <p:txBody>
          <a:bodyPr/>
          <a:lstStyle/>
          <a:p>
            <a:r>
              <a:rPr lang="en-US" altLang="zh-CN"/>
              <a:t>4.2.2  </a:t>
            </a:r>
            <a:r>
              <a:rPr lang="zh-CN" altLang="en-US"/>
              <a:t>基本共源放大电路的工作原理</a:t>
            </a:r>
            <a:endParaRPr lang="zh-CN" altLang="en-US"/>
          </a:p>
        </p:txBody>
      </p:sp>
      <p:sp>
        <p:nvSpPr>
          <p:cNvPr id="49155" name="Text Box 5"/>
          <p:cNvSpPr txBox="1">
            <a:spLocks noChangeArrowheads="1"/>
          </p:cNvSpPr>
          <p:nvPr/>
        </p:nvSpPr>
        <p:spPr bwMode="auto">
          <a:xfrm>
            <a:off x="539750" y="692150"/>
            <a:ext cx="70929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楷体_GB2312" pitchFamily="49" charset="-122"/>
                <a:ea typeface="楷体_GB2312" pitchFamily="49" charset="-122"/>
              </a:rPr>
              <a:t>3. </a:t>
            </a:r>
            <a:r>
              <a:rPr kumimoji="1" lang="zh-CN" altLang="en-US" sz="2800" b="1">
                <a:solidFill>
                  <a:srgbClr val="800000"/>
                </a:solidFill>
                <a:latin typeface="楷体_GB2312" pitchFamily="49" charset="-122"/>
                <a:ea typeface="楷体_GB2312" pitchFamily="49" charset="-122"/>
              </a:rPr>
              <a:t>放大电路的静态工作点估算</a:t>
            </a:r>
            <a:endParaRPr kumimoji="1" lang="zh-CN" altLang="en-US" sz="2800" b="1">
              <a:solidFill>
                <a:srgbClr val="800000"/>
              </a:solidFill>
              <a:latin typeface="楷体_GB2312" pitchFamily="49" charset="-122"/>
              <a:ea typeface="楷体_GB2312" pitchFamily="49" charset="-122"/>
            </a:endParaRPr>
          </a:p>
        </p:txBody>
      </p:sp>
      <p:sp>
        <p:nvSpPr>
          <p:cNvPr id="49156" name="Text Box 6"/>
          <p:cNvSpPr txBox="1">
            <a:spLocks noChangeArrowheads="1"/>
          </p:cNvSpPr>
          <p:nvPr/>
        </p:nvSpPr>
        <p:spPr bwMode="auto">
          <a:xfrm>
            <a:off x="863600" y="1233488"/>
            <a:ext cx="5580063"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400" b="1">
                <a:solidFill>
                  <a:srgbClr val="000000"/>
                </a:solidFill>
                <a:latin typeface="楷体_GB2312" pitchFamily="49" charset="-122"/>
                <a:ea typeface="楷体_GB2312" pitchFamily="49" charset="-122"/>
              </a:rPr>
              <a:t>直流通路</a:t>
            </a:r>
            <a:endParaRPr kumimoji="1" lang="zh-CN" altLang="en-US" sz="2400" b="1">
              <a:solidFill>
                <a:srgbClr val="000000"/>
              </a:solidFill>
              <a:latin typeface="楷体_GB2312" pitchFamily="49" charset="-122"/>
              <a:ea typeface="楷体_GB2312" pitchFamily="49" charset="-122"/>
            </a:endParaRPr>
          </a:p>
        </p:txBody>
      </p:sp>
      <p:graphicFrame>
        <p:nvGraphicFramePr>
          <p:cNvPr id="49157" name="Object 12"/>
          <p:cNvGraphicFramePr>
            <a:graphicFrameLocks noChangeAspect="1"/>
          </p:cNvGraphicFramePr>
          <p:nvPr/>
        </p:nvGraphicFramePr>
        <p:xfrm>
          <a:off x="4967288" y="728663"/>
          <a:ext cx="4048125" cy="3294062"/>
        </p:xfrm>
        <a:graphic>
          <a:graphicData uri="http://schemas.openxmlformats.org/presentationml/2006/ole">
            <mc:AlternateContent xmlns:mc="http://schemas.openxmlformats.org/markup-compatibility/2006">
              <mc:Choice xmlns:v="urn:schemas-microsoft-com:vml" Requires="v">
                <p:oleObj spid="_x0000_s32770" name="图片" r:id="rId1" imgW="2249170" imgH="1833245" progId="Word.Picture.8">
                  <p:embed/>
                </p:oleObj>
              </mc:Choice>
              <mc:Fallback>
                <p:oleObj name="图片" r:id="rId1" imgW="2249170" imgH="1833245" progId="Word.Picture.8">
                  <p:embed/>
                  <p:pic>
                    <p:nvPicPr>
                      <p:cNvPr id="0" name="Object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7288" y="728663"/>
                        <a:ext cx="4048125"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 Box 13"/>
          <p:cNvSpPr txBox="1">
            <a:spLocks noChangeArrowheads="1"/>
          </p:cNvSpPr>
          <p:nvPr/>
        </p:nvSpPr>
        <p:spPr bwMode="auto">
          <a:xfrm>
            <a:off x="719138" y="1808163"/>
            <a:ext cx="42132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000000"/>
                </a:solidFill>
                <a:latin typeface="Times New Roman" panose="02020603050405020304" pitchFamily="18" charset="0"/>
                <a:ea typeface="楷体_GB2312" pitchFamily="49" charset="-122"/>
              </a:rPr>
              <a:t>假设</a:t>
            </a:r>
            <a:r>
              <a:rPr kumimoji="1" lang="en-US" altLang="zh-CN" sz="2000" b="1">
                <a:solidFill>
                  <a:srgbClr val="000000"/>
                </a:solidFill>
                <a:latin typeface="Times New Roman" panose="02020603050405020304" pitchFamily="18" charset="0"/>
                <a:ea typeface="楷体_GB2312" pitchFamily="49" charset="-122"/>
              </a:rPr>
              <a:t>NMOS</a:t>
            </a:r>
            <a:r>
              <a:rPr kumimoji="1" lang="zh-CN" altLang="en-US" sz="2000" b="1">
                <a:solidFill>
                  <a:srgbClr val="000000"/>
                </a:solidFill>
                <a:latin typeface="Times New Roman" panose="02020603050405020304" pitchFamily="18" charset="0"/>
                <a:ea typeface="楷体_GB2312" pitchFamily="49" charset="-122"/>
              </a:rPr>
              <a:t>管工作于饱和区，则</a:t>
            </a:r>
            <a:endParaRPr kumimoji="1" lang="zh-CN" altLang="en-US" sz="2000" b="1">
              <a:solidFill>
                <a:srgbClr val="000000"/>
              </a:solidFill>
              <a:latin typeface="Times New Roman" panose="02020603050405020304" pitchFamily="18" charset="0"/>
              <a:ea typeface="楷体_GB2312" pitchFamily="49" charset="-122"/>
            </a:endParaRPr>
          </a:p>
        </p:txBody>
      </p:sp>
      <p:graphicFrame>
        <p:nvGraphicFramePr>
          <p:cNvPr id="19" name="Object 18"/>
          <p:cNvGraphicFramePr>
            <a:graphicFrameLocks noChangeAspect="1"/>
          </p:cNvGraphicFramePr>
          <p:nvPr/>
        </p:nvGraphicFramePr>
        <p:xfrm>
          <a:off x="1282700" y="2889250"/>
          <a:ext cx="2317750" cy="406400"/>
        </p:xfrm>
        <a:graphic>
          <a:graphicData uri="http://schemas.openxmlformats.org/presentationml/2006/ole">
            <mc:AlternateContent xmlns:mc="http://schemas.openxmlformats.org/markup-compatibility/2006">
              <mc:Choice xmlns:v="urn:schemas-microsoft-com:vml" Requires="v">
                <p:oleObj spid="_x0000_s32771" name="公式" r:id="rId3" imgW="1435100" imgH="254000" progId="Equation.3">
                  <p:embed/>
                </p:oleObj>
              </mc:Choice>
              <mc:Fallback>
                <p:oleObj name="公式" r:id="rId3" imgW="1435100" imgH="254000" progId="Equation.3">
                  <p:embed/>
                  <p:pic>
                    <p:nvPicPr>
                      <p:cNvPr id="0"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2700" y="2889250"/>
                        <a:ext cx="2317750"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 name="Text Box 19"/>
          <p:cNvSpPr txBox="1">
            <a:spLocks noChangeArrowheads="1"/>
          </p:cNvSpPr>
          <p:nvPr/>
        </p:nvSpPr>
        <p:spPr bwMode="auto">
          <a:xfrm>
            <a:off x="1258888" y="2312988"/>
            <a:ext cx="20161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GSQ </a:t>
            </a:r>
            <a:r>
              <a:rPr kumimoji="1" lang="en-US" altLang="zh-CN" sz="2000" b="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GG</a:t>
            </a:r>
            <a:endParaRPr kumimoji="1" lang="en-US" altLang="zh-CN" sz="2000" b="1">
              <a:solidFill>
                <a:srgbClr val="000000"/>
              </a:solidFill>
              <a:latin typeface="Times New Roman" panose="02020603050405020304" pitchFamily="18" charset="0"/>
              <a:ea typeface="楷体_GB2312" pitchFamily="49" charset="-122"/>
            </a:endParaRPr>
          </a:p>
        </p:txBody>
      </p:sp>
      <p:sp>
        <p:nvSpPr>
          <p:cNvPr id="21" name="Text Box 20"/>
          <p:cNvSpPr txBox="1">
            <a:spLocks noChangeArrowheads="1"/>
          </p:cNvSpPr>
          <p:nvPr/>
        </p:nvSpPr>
        <p:spPr bwMode="auto">
          <a:xfrm>
            <a:off x="1223963" y="3284538"/>
            <a:ext cx="26638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DSQ </a:t>
            </a:r>
            <a:r>
              <a:rPr kumimoji="1" lang="en-US" altLang="zh-CN" sz="2000" b="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DD </a:t>
            </a:r>
            <a:r>
              <a:rPr kumimoji="1" lang="en-US" altLang="zh-CN" sz="2000" b="1">
                <a:solidFill>
                  <a:srgbClr val="000000"/>
                </a:solidFill>
                <a:latin typeface="宋体" panose="02010600030101010101" pitchFamily="2" charset="-122"/>
              </a:rPr>
              <a:t>-</a:t>
            </a:r>
            <a:r>
              <a:rPr kumimoji="1" lang="en-US" altLang="zh-CN" sz="2000" b="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30000">
                <a:solidFill>
                  <a:srgbClr val="000000"/>
                </a:solidFill>
                <a:latin typeface="Times New Roman" panose="02020603050405020304" pitchFamily="18" charset="0"/>
                <a:ea typeface="楷体_GB2312" pitchFamily="49" charset="-122"/>
              </a:rPr>
              <a:t>DQ </a:t>
            </a:r>
            <a:r>
              <a:rPr kumimoji="1" lang="en-US" altLang="zh-CN" sz="2000" b="1" i="1">
                <a:solidFill>
                  <a:srgbClr val="000000"/>
                </a:solidFill>
                <a:latin typeface="Times New Roman" panose="02020603050405020304" pitchFamily="18" charset="0"/>
                <a:ea typeface="楷体_GB2312" pitchFamily="49" charset="-122"/>
              </a:rPr>
              <a:t>R</a:t>
            </a:r>
            <a:r>
              <a:rPr kumimoji="1" lang="en-US" altLang="zh-CN" sz="2000" b="1" baseline="-30000">
                <a:solidFill>
                  <a:srgbClr val="000000"/>
                </a:solidFill>
                <a:latin typeface="Times New Roman" panose="02020603050405020304" pitchFamily="18" charset="0"/>
                <a:ea typeface="楷体_GB2312" pitchFamily="49" charset="-122"/>
              </a:rPr>
              <a:t>d</a:t>
            </a:r>
            <a:endParaRPr kumimoji="1" lang="en-US" altLang="zh-CN" sz="2000" b="1" baseline="-30000">
              <a:solidFill>
                <a:srgbClr val="000000"/>
              </a:solidFill>
              <a:latin typeface="Times New Roman" panose="02020603050405020304" pitchFamily="18" charset="0"/>
              <a:ea typeface="楷体_GB2312" pitchFamily="49" charset="-122"/>
            </a:endParaRPr>
          </a:p>
        </p:txBody>
      </p:sp>
      <p:sp>
        <p:nvSpPr>
          <p:cNvPr id="22" name="AutoShape 21"/>
          <p:cNvSpPr/>
          <p:nvPr/>
        </p:nvSpPr>
        <p:spPr bwMode="auto">
          <a:xfrm>
            <a:off x="971550" y="2528888"/>
            <a:ext cx="252413" cy="1152525"/>
          </a:xfrm>
          <a:prstGeom prst="leftBrace">
            <a:avLst>
              <a:gd name="adj1" fmla="val 38050"/>
              <a:gd name="adj2" fmla="val 50000"/>
            </a:avLst>
          </a:prstGeom>
          <a:noFill/>
          <a:ln w="19050">
            <a:solidFill>
              <a:srgbClr val="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anose="020B0606020202030204" pitchFamily="34" charset="0"/>
              <a:ea typeface="+mn-ea"/>
            </a:endParaRPr>
          </a:p>
        </p:txBody>
      </p:sp>
      <p:sp>
        <p:nvSpPr>
          <p:cNvPr id="23" name="Text Box 23"/>
          <p:cNvSpPr txBox="1">
            <a:spLocks noChangeArrowheads="1"/>
          </p:cNvSpPr>
          <p:nvPr/>
        </p:nvSpPr>
        <p:spPr bwMode="auto">
          <a:xfrm>
            <a:off x="611188" y="3995738"/>
            <a:ext cx="802957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40000"/>
              </a:lnSpc>
            </a:pPr>
            <a:r>
              <a:rPr kumimoji="1" lang="en-US" altLang="zh-CN" sz="2000" b="1">
                <a:solidFill>
                  <a:srgbClr val="000000"/>
                </a:solidFill>
                <a:latin typeface="Times New Roman" panose="02020603050405020304" pitchFamily="18" charset="0"/>
                <a:ea typeface="楷体_GB2312" pitchFamily="49" charset="-122"/>
              </a:rPr>
              <a:t>        </a:t>
            </a:r>
            <a:r>
              <a:rPr kumimoji="1" lang="zh-CN" altLang="en-US" sz="2000" b="1">
                <a:solidFill>
                  <a:srgbClr val="000000"/>
                </a:solidFill>
                <a:latin typeface="Times New Roman" panose="02020603050405020304" pitchFamily="18" charset="0"/>
                <a:ea typeface="楷体_GB2312" pitchFamily="49" charset="-122"/>
              </a:rPr>
              <a:t>当已知</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GG</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DD</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TN</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K</a:t>
            </a:r>
            <a:r>
              <a:rPr kumimoji="1" lang="en-US" altLang="zh-CN" sz="2000" b="1" baseline="-30000">
                <a:solidFill>
                  <a:srgbClr val="000000"/>
                </a:solidFill>
                <a:latin typeface="Times New Roman" panose="02020603050405020304" pitchFamily="18" charset="0"/>
                <a:ea typeface="楷体_GB2312" pitchFamily="49" charset="-122"/>
              </a:rPr>
              <a:t>n</a:t>
            </a:r>
            <a:r>
              <a:rPr kumimoji="1" lang="zh-CN" altLang="en-US" sz="2000" b="1">
                <a:solidFill>
                  <a:srgbClr val="000000"/>
                </a:solidFill>
                <a:latin typeface="Times New Roman" panose="02020603050405020304" pitchFamily="18" charset="0"/>
                <a:ea typeface="楷体_GB2312" pitchFamily="49" charset="-122"/>
              </a:rPr>
              <a:t>、和</a:t>
            </a:r>
            <a:r>
              <a:rPr kumimoji="1" lang="en-US" altLang="zh-CN" sz="2000" b="1" i="1">
                <a:solidFill>
                  <a:srgbClr val="000000"/>
                </a:solidFill>
                <a:latin typeface="Times New Roman" panose="02020603050405020304" pitchFamily="18" charset="0"/>
                <a:ea typeface="楷体_GB2312" pitchFamily="49" charset="-122"/>
              </a:rPr>
              <a:t>R</a:t>
            </a:r>
            <a:r>
              <a:rPr kumimoji="1" lang="en-US" altLang="zh-CN" sz="2000" b="1" baseline="-30000">
                <a:solidFill>
                  <a:srgbClr val="000000"/>
                </a:solidFill>
                <a:latin typeface="Times New Roman" panose="02020603050405020304" pitchFamily="18" charset="0"/>
                <a:ea typeface="楷体_GB2312" pitchFamily="49" charset="-122"/>
              </a:rPr>
              <a:t>d </a:t>
            </a:r>
            <a:r>
              <a:rPr kumimoji="1" lang="zh-CN" altLang="en-US" sz="2000" b="1">
                <a:solidFill>
                  <a:srgbClr val="000000"/>
                </a:solidFill>
                <a:latin typeface="Times New Roman" panose="02020603050405020304" pitchFamily="18" charset="0"/>
                <a:ea typeface="楷体_GB2312" pitchFamily="49" charset="-122"/>
              </a:rPr>
              <a:t>时，便可求得</a:t>
            </a:r>
            <a:r>
              <a:rPr kumimoji="1" lang="en-US" altLang="zh-CN" sz="2000" b="1" i="1">
                <a:solidFill>
                  <a:srgbClr val="000000"/>
                </a:solidFill>
                <a:latin typeface="Times New Roman" panose="02020603050405020304" pitchFamily="18" charset="0"/>
                <a:ea typeface="楷体_GB2312" pitchFamily="49" charset="-122"/>
              </a:rPr>
              <a:t>Q</a:t>
            </a:r>
            <a:r>
              <a:rPr kumimoji="1" lang="zh-CN" altLang="en-US" sz="2000" b="1">
                <a:solidFill>
                  <a:srgbClr val="000000"/>
                </a:solidFill>
                <a:latin typeface="Times New Roman" panose="02020603050405020304" pitchFamily="18" charset="0"/>
                <a:ea typeface="楷体_GB2312" pitchFamily="49" charset="-122"/>
              </a:rPr>
              <a:t>点（</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GSQ</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30000">
                <a:solidFill>
                  <a:srgbClr val="000000"/>
                </a:solidFill>
                <a:latin typeface="Times New Roman" panose="02020603050405020304" pitchFamily="18" charset="0"/>
                <a:ea typeface="楷体_GB2312" pitchFamily="49" charset="-122"/>
              </a:rPr>
              <a:t>DQ</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DSQ</a:t>
            </a:r>
            <a:r>
              <a:rPr kumimoji="1" lang="zh-CN" altLang="en-US" sz="2000" b="1">
                <a:solidFill>
                  <a:srgbClr val="000000"/>
                </a:solidFill>
                <a:latin typeface="Times New Roman" panose="02020603050405020304" pitchFamily="18" charset="0"/>
                <a:ea typeface="楷体_GB2312" pitchFamily="49" charset="-122"/>
              </a:rPr>
              <a:t>）。必须检验是否满足饱和区工作条件：</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DSQ </a:t>
            </a:r>
            <a:r>
              <a:rPr kumimoji="1" lang="en-US" altLang="zh-CN" sz="2000" b="1">
                <a:solidFill>
                  <a:srgbClr val="000000"/>
                </a:solidFill>
                <a:latin typeface="Times New Roman" panose="02020603050405020304" pitchFamily="18" charset="0"/>
                <a:ea typeface="楷体_GB2312" pitchFamily="49" charset="-122"/>
              </a:rPr>
              <a:t>&gt;</a:t>
            </a:r>
            <a:r>
              <a:rPr kumimoji="1" lang="en-US" altLang="zh-CN" sz="2000"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GSQ</a:t>
            </a:r>
            <a:r>
              <a:rPr kumimoji="1" lang="en-US" altLang="zh-CN" sz="2000" b="1">
                <a:solidFill>
                  <a:srgbClr val="000000"/>
                </a:solidFill>
                <a:latin typeface="Arial Narrow" panose="020B0606020202030204" pitchFamily="34" charset="0"/>
              </a:rPr>
              <a:t> </a:t>
            </a:r>
            <a:r>
              <a:rPr kumimoji="1" lang="en-US" altLang="zh-CN" sz="2000" b="1">
                <a:solidFill>
                  <a:srgbClr val="000000"/>
                </a:solidFill>
                <a:latin typeface="宋体" panose="02010600030101010101" pitchFamily="2" charset="-122"/>
              </a:rPr>
              <a:t>-</a:t>
            </a:r>
            <a:r>
              <a:rPr kumimoji="1" lang="en-US" altLang="zh-CN" sz="2000"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TN </a:t>
            </a:r>
            <a:r>
              <a:rPr kumimoji="1" lang="en-US" altLang="zh-CN" sz="2000" b="1">
                <a:solidFill>
                  <a:srgbClr val="000000"/>
                </a:solidFill>
                <a:latin typeface="Times New Roman" panose="02020603050405020304" pitchFamily="18" charset="0"/>
                <a:ea typeface="楷体_GB2312" pitchFamily="49" charset="-122"/>
              </a:rPr>
              <a:t>&gt;</a:t>
            </a:r>
            <a:r>
              <a:rPr kumimoji="1" lang="en-US" altLang="zh-CN" b="1">
                <a:solidFill>
                  <a:srgbClr val="000000"/>
                </a:solidFill>
                <a:latin typeface="Arial Narrow" panose="020B0606020202030204" pitchFamily="34" charset="0"/>
              </a:rPr>
              <a:t> </a:t>
            </a:r>
            <a:r>
              <a:rPr kumimoji="1" lang="en-US" altLang="zh-CN" sz="2000" b="1">
                <a:solidFill>
                  <a:srgbClr val="000000"/>
                </a:solidFill>
                <a:latin typeface="Times New Roman" panose="02020603050405020304" pitchFamily="18" charset="0"/>
                <a:ea typeface="楷体_GB2312" pitchFamily="49" charset="-122"/>
              </a:rPr>
              <a:t>0</a:t>
            </a:r>
            <a:r>
              <a:rPr kumimoji="1" lang="zh-CN" altLang="en-US" sz="2000" b="1">
                <a:solidFill>
                  <a:srgbClr val="000000"/>
                </a:solidFill>
                <a:latin typeface="Times New Roman" panose="02020603050405020304" pitchFamily="18" charset="0"/>
                <a:ea typeface="楷体_GB2312" pitchFamily="49" charset="-122"/>
              </a:rPr>
              <a:t>。</a:t>
            </a:r>
            <a:endParaRPr kumimoji="1" lang="zh-CN" altLang="en-US" sz="2000" b="1">
              <a:solidFill>
                <a:srgbClr val="000000"/>
              </a:solidFill>
              <a:latin typeface="Times New Roman" panose="02020603050405020304" pitchFamily="18" charset="0"/>
              <a:ea typeface="楷体_GB2312" pitchFamily="49" charset="-122"/>
            </a:endParaRPr>
          </a:p>
        </p:txBody>
      </p:sp>
      <p:sp>
        <p:nvSpPr>
          <p:cNvPr id="24" name="Text Box 25"/>
          <p:cNvSpPr txBox="1">
            <a:spLocks noChangeArrowheads="1"/>
          </p:cNvSpPr>
          <p:nvPr/>
        </p:nvSpPr>
        <p:spPr bwMode="auto">
          <a:xfrm>
            <a:off x="647700" y="4905375"/>
            <a:ext cx="76676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000000"/>
                </a:solidFill>
                <a:latin typeface="Times New Roman" panose="02020603050405020304" pitchFamily="18" charset="0"/>
                <a:ea typeface="楷体_GB2312" pitchFamily="49" charset="-122"/>
              </a:rPr>
              <a:t>若不满足，则说明工作在可变电阻区，此时漏极电流为</a:t>
            </a:r>
            <a:endParaRPr kumimoji="1" lang="zh-CN" altLang="en-US" sz="2000" b="1">
              <a:solidFill>
                <a:srgbClr val="000000"/>
              </a:solidFill>
              <a:latin typeface="Times New Roman" panose="02020603050405020304" pitchFamily="18" charset="0"/>
              <a:ea typeface="楷体_GB2312" pitchFamily="49" charset="-122"/>
            </a:endParaRPr>
          </a:p>
        </p:txBody>
      </p:sp>
      <p:graphicFrame>
        <p:nvGraphicFramePr>
          <p:cNvPr id="25" name="Object 27"/>
          <p:cNvGraphicFramePr>
            <a:graphicFrameLocks noChangeAspect="1"/>
          </p:cNvGraphicFramePr>
          <p:nvPr/>
        </p:nvGraphicFramePr>
        <p:xfrm>
          <a:off x="3357563" y="5426075"/>
          <a:ext cx="2425700" cy="369888"/>
        </p:xfrm>
        <a:graphic>
          <a:graphicData uri="http://schemas.openxmlformats.org/presentationml/2006/ole">
            <mc:AlternateContent xmlns:mc="http://schemas.openxmlformats.org/markup-compatibility/2006">
              <mc:Choice xmlns:v="urn:schemas-microsoft-com:vml" Requires="v">
                <p:oleObj spid="_x0000_s32772" name="公式" r:id="rId5" imgW="1524000" imgH="228600" progId="Equation.3">
                  <p:embed/>
                </p:oleObj>
              </mc:Choice>
              <mc:Fallback>
                <p:oleObj name="公式" r:id="rId5" imgW="1524000" imgH="228600" progId="Equation.3">
                  <p:embed/>
                  <p:pic>
                    <p:nvPicPr>
                      <p:cNvPr id="0" name="Object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7563" y="5426075"/>
                        <a:ext cx="2425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Text Box 28"/>
          <p:cNvSpPr txBox="1">
            <a:spLocks noChangeArrowheads="1"/>
          </p:cNvSpPr>
          <p:nvPr/>
        </p:nvSpPr>
        <p:spPr bwMode="auto">
          <a:xfrm>
            <a:off x="611188" y="5842000"/>
            <a:ext cx="79930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spcBef>
                <a:spcPct val="0"/>
              </a:spcBef>
              <a:buFontTx/>
              <a:buNone/>
            </a:pPr>
            <a:r>
              <a:rPr kumimoji="1" lang="zh-CN" altLang="en-US" sz="2000" b="1">
                <a:solidFill>
                  <a:srgbClr val="FF0000"/>
                </a:solidFill>
                <a:latin typeface="Times New Roman" panose="02020603050405020304" pitchFamily="18" charset="0"/>
                <a:ea typeface="黑体" panose="02010609060101010101" pitchFamily="49" charset="-122"/>
              </a:rPr>
              <a:t>注意：电路结构不同，除</a:t>
            </a:r>
            <a:r>
              <a:rPr kumimoji="1" lang="en-US" altLang="zh-CN" sz="2000" b="1">
                <a:solidFill>
                  <a:srgbClr val="FF0000"/>
                </a:solidFill>
                <a:latin typeface="Times New Roman" panose="02020603050405020304" pitchFamily="18" charset="0"/>
                <a:ea typeface="黑体" panose="02010609060101010101" pitchFamily="49" charset="-122"/>
              </a:rPr>
              <a:t>FET</a:t>
            </a:r>
            <a:r>
              <a:rPr kumimoji="1" lang="zh-CN" altLang="en-US" sz="2000" b="1">
                <a:solidFill>
                  <a:srgbClr val="FF0000"/>
                </a:solidFill>
                <a:latin typeface="Times New Roman" panose="02020603050405020304" pitchFamily="18" charset="0"/>
                <a:ea typeface="黑体" panose="02010609060101010101" pitchFamily="49" charset="-122"/>
              </a:rPr>
              <a:t>特性方程外，其它电路方程将有差别</a:t>
            </a:r>
            <a:endParaRPr kumimoji="1" lang="zh-CN" altLang="en-US" sz="2000">
              <a:solidFill>
                <a:srgbClr val="FF0000"/>
              </a:solidFill>
              <a:latin typeface="Times New Roman" panose="02020603050405020304" pitchFamily="18"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trips(downRigh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Right)">
                                      <p:cBhvr>
                                        <p:cTn id="12" dur="500"/>
                                        <p:tgtEl>
                                          <p:spTgt spid="22"/>
                                        </p:tgtEl>
                                      </p:cBhvr>
                                    </p:animEffect>
                                  </p:childTnLst>
                                </p:cTn>
                              </p:par>
                              <p:par>
                                <p:cTn id="13" presetID="18" presetClass="entr" presetSubtype="6"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strips(downRight)">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strips(downRight)">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strips(downRight)">
                                      <p:cBhvr>
                                        <p:cTn id="25" dur="5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strips(downRight)">
                                      <p:cBhvr>
                                        <p:cTn id="30" dur="500"/>
                                        <p:tgtEl>
                                          <p:spTgt spid="23"/>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6"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strips(downRight)">
                                      <p:cBhvr>
                                        <p:cTn id="35" dur="500"/>
                                        <p:tgtEl>
                                          <p:spTgt spid="24"/>
                                        </p:tgtEl>
                                      </p:cBhvr>
                                    </p:animEffect>
                                  </p:childTnLst>
                                </p:cTn>
                              </p:par>
                            </p:childTnLst>
                          </p:cTn>
                        </p:par>
                        <p:par>
                          <p:cTn id="36" fill="hold">
                            <p:stCondLst>
                              <p:cond delay="500"/>
                            </p:stCondLst>
                            <p:childTnLst>
                              <p:par>
                                <p:cTn id="37" presetID="18" presetClass="entr" presetSubtype="6"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strips(downRight)">
                                      <p:cBhvr>
                                        <p:cTn id="39" dur="500"/>
                                        <p:tgtEl>
                                          <p:spTgt spid="25"/>
                                        </p:tgtEl>
                                      </p:cBhvr>
                                    </p:animEffect>
                                  </p:childTnLst>
                                </p:cTn>
                              </p:par>
                            </p:childTnLst>
                          </p:cTn>
                        </p:par>
                      </p:childTnLst>
                    </p:cTn>
                  </p:par>
                  <p:par>
                    <p:cTn id="40" fill="hold">
                      <p:stCondLst>
                        <p:cond delay="indefinite"/>
                      </p:stCondLst>
                      <p:childTnLst>
                        <p:par>
                          <p:cTn id="41" fill="hold">
                            <p:stCondLst>
                              <p:cond delay="0"/>
                            </p:stCondLst>
                            <p:childTnLst>
                              <p:par>
                                <p:cTn id="42" presetID="18" presetClass="entr" presetSubtype="6" fill="hold" grpId="0" nodeType="click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strips(downRight)">
                                      <p:cBhvr>
                                        <p:cTn id="4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22" grpId="0" animBg="1"/>
      <p:bldP spid="23" grpId="0"/>
      <p:bldP spid="24" grpId="0"/>
      <p:bldP spid="2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a:hlinkClick r:id="rId1" action="ppaction://hlinksldjump"/>
          </p:cNvPr>
          <p:cNvSpPr>
            <a:spLocks noChangeArrowheads="1"/>
          </p:cNvSpPr>
          <p:nvPr/>
        </p:nvSpPr>
        <p:spPr bwMode="auto">
          <a:xfrm>
            <a:off x="822325" y="106363"/>
            <a:ext cx="67024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b="1">
                <a:solidFill>
                  <a:srgbClr val="000066"/>
                </a:solidFill>
                <a:latin typeface="Arial Narrow" panose="020B0606020202030204" pitchFamily="34" charset="0"/>
                <a:ea typeface="黑体" panose="02010609060101010101" pitchFamily="49" charset="-122"/>
              </a:rPr>
              <a:t>例</a:t>
            </a:r>
            <a:r>
              <a:rPr lang="en-US" altLang="zh-CN" sz="2800" b="1">
                <a:solidFill>
                  <a:srgbClr val="000066"/>
                </a:solidFill>
                <a:latin typeface="Arial Narrow" panose="020B0606020202030204" pitchFamily="34" charset="0"/>
                <a:ea typeface="黑体" panose="02010609060101010101" pitchFamily="49" charset="-122"/>
              </a:rPr>
              <a:t>4.2.1</a:t>
            </a:r>
            <a:endParaRPr lang="en-US" altLang="zh-CN" sz="2800" b="1">
              <a:solidFill>
                <a:srgbClr val="000066"/>
              </a:solidFill>
              <a:latin typeface="Arial Narrow" panose="020B0606020202030204" pitchFamily="34" charset="0"/>
              <a:ea typeface="黑体" panose="02010609060101010101" pitchFamily="49" charset="-122"/>
            </a:endParaRPr>
          </a:p>
        </p:txBody>
      </p:sp>
      <p:graphicFrame>
        <p:nvGraphicFramePr>
          <p:cNvPr id="50179" name="Object 7"/>
          <p:cNvGraphicFramePr>
            <a:graphicFrameLocks noChangeAspect="1"/>
          </p:cNvGraphicFramePr>
          <p:nvPr/>
        </p:nvGraphicFramePr>
        <p:xfrm>
          <a:off x="4967288" y="728663"/>
          <a:ext cx="4048125" cy="3294062"/>
        </p:xfrm>
        <a:graphic>
          <a:graphicData uri="http://schemas.openxmlformats.org/presentationml/2006/ole">
            <mc:AlternateContent xmlns:mc="http://schemas.openxmlformats.org/markup-compatibility/2006">
              <mc:Choice xmlns:v="urn:schemas-microsoft-com:vml" Requires="v">
                <p:oleObj spid="_x0000_s33794" name="图片" r:id="rId2" imgW="2249170" imgH="1833245" progId="Word.Picture.8">
                  <p:embed/>
                </p:oleObj>
              </mc:Choice>
              <mc:Fallback>
                <p:oleObj name="图片" r:id="rId2" imgW="2249170" imgH="1833245" progId="Word.Picture.8">
                  <p:embed/>
                  <p:pic>
                    <p:nvPicPr>
                      <p:cNvPr id="0"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7288" y="728663"/>
                        <a:ext cx="4048125"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Text Box 8"/>
          <p:cNvSpPr txBox="1">
            <a:spLocks noChangeArrowheads="1"/>
          </p:cNvSpPr>
          <p:nvPr/>
        </p:nvSpPr>
        <p:spPr bwMode="auto">
          <a:xfrm>
            <a:off x="1079500" y="1665288"/>
            <a:ext cx="43211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000000"/>
                </a:solidFill>
                <a:latin typeface="Times New Roman" panose="02020603050405020304" pitchFamily="18" charset="0"/>
                <a:ea typeface="楷体_GB2312" pitchFamily="49" charset="-122"/>
              </a:rPr>
              <a:t>假设</a:t>
            </a:r>
            <a:r>
              <a:rPr kumimoji="1" lang="en-US" altLang="zh-CN" sz="2000" b="1">
                <a:solidFill>
                  <a:srgbClr val="000000"/>
                </a:solidFill>
                <a:latin typeface="Times New Roman" panose="02020603050405020304" pitchFamily="18" charset="0"/>
                <a:ea typeface="楷体_GB2312" pitchFamily="49" charset="-122"/>
              </a:rPr>
              <a:t>NMOS</a:t>
            </a:r>
            <a:r>
              <a:rPr kumimoji="1" lang="zh-CN" altLang="en-US" sz="2000" b="1">
                <a:solidFill>
                  <a:srgbClr val="000000"/>
                </a:solidFill>
                <a:latin typeface="Times New Roman" panose="02020603050405020304" pitchFamily="18" charset="0"/>
                <a:ea typeface="楷体_GB2312" pitchFamily="49" charset="-122"/>
              </a:rPr>
              <a:t>管工作于饱和区，根据</a:t>
            </a:r>
            <a:endParaRPr kumimoji="1" lang="zh-CN" altLang="en-US" sz="2000" b="1">
              <a:solidFill>
                <a:srgbClr val="000000"/>
              </a:solidFill>
              <a:latin typeface="Times New Roman" panose="02020603050405020304" pitchFamily="18" charset="0"/>
              <a:ea typeface="楷体_GB2312" pitchFamily="49" charset="-122"/>
            </a:endParaRPr>
          </a:p>
        </p:txBody>
      </p:sp>
      <p:grpSp>
        <p:nvGrpSpPr>
          <p:cNvPr id="17" name="Group 20"/>
          <p:cNvGrpSpPr/>
          <p:nvPr/>
        </p:nvGrpSpPr>
        <p:grpSpPr bwMode="auto">
          <a:xfrm>
            <a:off x="1008063" y="2133600"/>
            <a:ext cx="2916237" cy="1460500"/>
            <a:chOff x="635" y="1344"/>
            <a:chExt cx="1837" cy="920"/>
          </a:xfrm>
        </p:grpSpPr>
        <p:graphicFrame>
          <p:nvGraphicFramePr>
            <p:cNvPr id="50185" name="Object 11"/>
            <p:cNvGraphicFramePr>
              <a:graphicFrameLocks noChangeAspect="1"/>
            </p:cNvGraphicFramePr>
            <p:nvPr/>
          </p:nvGraphicFramePr>
          <p:xfrm>
            <a:off x="831" y="1707"/>
            <a:ext cx="1460" cy="256"/>
          </p:xfrm>
          <a:graphic>
            <a:graphicData uri="http://schemas.openxmlformats.org/presentationml/2006/ole">
              <mc:AlternateContent xmlns:mc="http://schemas.openxmlformats.org/markup-compatibility/2006">
                <mc:Choice xmlns:v="urn:schemas-microsoft-com:vml" Requires="v">
                  <p:oleObj spid="_x0000_s33795" name="公式" r:id="rId4" imgW="1435100" imgH="254000" progId="Equation.3">
                    <p:embed/>
                  </p:oleObj>
                </mc:Choice>
                <mc:Fallback>
                  <p:oleObj name="公式" r:id="rId4" imgW="1435100" imgH="254000" progId="Equation.3">
                    <p:embed/>
                    <p:pic>
                      <p:nvPicPr>
                        <p:cNvPr id="0" name="Objec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 y="1707"/>
                          <a:ext cx="1460" cy="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 name="Text Box 12"/>
            <p:cNvSpPr txBox="1">
              <a:spLocks noChangeArrowheads="1"/>
            </p:cNvSpPr>
            <p:nvPr/>
          </p:nvSpPr>
          <p:spPr bwMode="auto">
            <a:xfrm>
              <a:off x="816" y="1344"/>
              <a:ext cx="1270"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defRPr/>
              </a:pPr>
              <a:r>
                <a:rPr kumimoji="1" lang="en-US" altLang="zh-CN" sz="2000" b="1" i="1" kern="0">
                  <a:solidFill>
                    <a:srgbClr val="000000"/>
                  </a:solidFill>
                  <a:latin typeface="Times New Roman" panose="02020603050405020304" pitchFamily="18" charset="0"/>
                  <a:ea typeface="楷体_GB2312" pitchFamily="49" charset="-122"/>
                </a:rPr>
                <a:t>V</a:t>
              </a:r>
              <a:r>
                <a:rPr kumimoji="1" lang="en-US" altLang="zh-CN" sz="2000" b="1" kern="0" baseline="-30000">
                  <a:solidFill>
                    <a:srgbClr val="000000"/>
                  </a:solidFill>
                  <a:latin typeface="Times New Roman" panose="02020603050405020304" pitchFamily="18" charset="0"/>
                  <a:ea typeface="楷体_GB2312" pitchFamily="49" charset="-122"/>
                </a:rPr>
                <a:t>GSQ </a:t>
              </a:r>
              <a:r>
                <a:rPr kumimoji="1" lang="en-US" altLang="zh-CN" sz="2000" b="1" kern="0">
                  <a:solidFill>
                    <a:srgbClr val="000000"/>
                  </a:solidFill>
                  <a:latin typeface="Times New Roman" panose="02020603050405020304" pitchFamily="18" charset="0"/>
                  <a:ea typeface="楷体_GB2312" pitchFamily="49" charset="-122"/>
                </a:rPr>
                <a:t>= </a:t>
              </a:r>
              <a:r>
                <a:rPr kumimoji="1" lang="en-US" altLang="zh-CN" sz="2000" b="1" i="1" kern="0">
                  <a:solidFill>
                    <a:srgbClr val="000000"/>
                  </a:solidFill>
                  <a:latin typeface="Times New Roman" panose="02020603050405020304" pitchFamily="18" charset="0"/>
                  <a:ea typeface="楷体_GB2312" pitchFamily="49" charset="-122"/>
                </a:rPr>
                <a:t>V</a:t>
              </a:r>
              <a:r>
                <a:rPr kumimoji="1" lang="en-US" altLang="zh-CN" sz="2000" b="1" kern="0" baseline="-30000">
                  <a:solidFill>
                    <a:srgbClr val="000000"/>
                  </a:solidFill>
                  <a:latin typeface="Times New Roman" panose="02020603050405020304" pitchFamily="18" charset="0"/>
                  <a:ea typeface="楷体_GB2312" pitchFamily="49" charset="-122"/>
                </a:rPr>
                <a:t>GG</a:t>
              </a:r>
              <a:endParaRPr kumimoji="1" lang="en-US" altLang="zh-CN" sz="2000" b="1" kern="0">
                <a:solidFill>
                  <a:srgbClr val="000000"/>
                </a:solidFill>
                <a:latin typeface="Times New Roman" panose="02020603050405020304" pitchFamily="18" charset="0"/>
                <a:ea typeface="楷体_GB2312" pitchFamily="49" charset="-122"/>
              </a:endParaRPr>
            </a:p>
          </p:txBody>
        </p:sp>
        <p:sp>
          <p:nvSpPr>
            <p:cNvPr id="20" name="Text Box 13"/>
            <p:cNvSpPr txBox="1">
              <a:spLocks noChangeArrowheads="1"/>
            </p:cNvSpPr>
            <p:nvPr/>
          </p:nvSpPr>
          <p:spPr bwMode="auto">
            <a:xfrm>
              <a:off x="794" y="1956"/>
              <a:ext cx="1678"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defRPr/>
              </a:pPr>
              <a:r>
                <a:rPr kumimoji="1" lang="en-US" altLang="zh-CN" sz="2000" b="1" i="1" kern="0">
                  <a:solidFill>
                    <a:srgbClr val="000000"/>
                  </a:solidFill>
                  <a:latin typeface="Times New Roman" panose="02020603050405020304" pitchFamily="18" charset="0"/>
                  <a:ea typeface="楷体_GB2312" pitchFamily="49" charset="-122"/>
                </a:rPr>
                <a:t>V</a:t>
              </a:r>
              <a:r>
                <a:rPr kumimoji="1" lang="en-US" altLang="zh-CN" sz="2000" b="1" kern="0" baseline="-30000">
                  <a:solidFill>
                    <a:srgbClr val="000000"/>
                  </a:solidFill>
                  <a:latin typeface="Times New Roman" panose="02020603050405020304" pitchFamily="18" charset="0"/>
                  <a:ea typeface="楷体_GB2312" pitchFamily="49" charset="-122"/>
                </a:rPr>
                <a:t>DSQ </a:t>
              </a:r>
              <a:r>
                <a:rPr kumimoji="1" lang="en-US" altLang="zh-CN" sz="2000" b="1" kern="0">
                  <a:solidFill>
                    <a:srgbClr val="000000"/>
                  </a:solidFill>
                  <a:latin typeface="Times New Roman" panose="02020603050405020304" pitchFamily="18" charset="0"/>
                  <a:ea typeface="楷体_GB2312" pitchFamily="49" charset="-122"/>
                </a:rPr>
                <a:t>= </a:t>
              </a:r>
              <a:r>
                <a:rPr kumimoji="1" lang="en-US" altLang="zh-CN" sz="2000" b="1" i="1" kern="0">
                  <a:solidFill>
                    <a:srgbClr val="000000"/>
                  </a:solidFill>
                  <a:latin typeface="Times New Roman" panose="02020603050405020304" pitchFamily="18" charset="0"/>
                  <a:ea typeface="楷体_GB2312" pitchFamily="49" charset="-122"/>
                </a:rPr>
                <a:t>V</a:t>
              </a:r>
              <a:r>
                <a:rPr kumimoji="1" lang="en-US" altLang="zh-CN" sz="2000" b="1" kern="0" baseline="-30000">
                  <a:solidFill>
                    <a:srgbClr val="000000"/>
                  </a:solidFill>
                  <a:latin typeface="Times New Roman" panose="02020603050405020304" pitchFamily="18" charset="0"/>
                  <a:ea typeface="楷体_GB2312" pitchFamily="49" charset="-122"/>
                </a:rPr>
                <a:t>DD </a:t>
              </a:r>
              <a:r>
                <a:rPr kumimoji="1" lang="en-US" altLang="zh-CN" sz="2000" b="1" kern="0">
                  <a:solidFill>
                    <a:srgbClr val="000000"/>
                  </a:solidFill>
                  <a:latin typeface="宋体" panose="02010600030101010101" pitchFamily="2" charset="-122"/>
                  <a:ea typeface="+mn-ea"/>
                </a:rPr>
                <a:t>-</a:t>
              </a:r>
              <a:r>
                <a:rPr kumimoji="1" lang="en-US" altLang="zh-CN" sz="2000" b="1" kern="0">
                  <a:solidFill>
                    <a:srgbClr val="000000"/>
                  </a:solidFill>
                  <a:latin typeface="Times New Roman" panose="02020603050405020304" pitchFamily="18" charset="0"/>
                  <a:ea typeface="楷体_GB2312" pitchFamily="49" charset="-122"/>
                </a:rPr>
                <a:t> </a:t>
              </a:r>
              <a:r>
                <a:rPr kumimoji="1" lang="en-US" altLang="zh-CN" sz="2000" b="1" i="1" kern="0">
                  <a:solidFill>
                    <a:srgbClr val="000000"/>
                  </a:solidFill>
                  <a:latin typeface="Times New Roman" panose="02020603050405020304" pitchFamily="18" charset="0"/>
                  <a:ea typeface="楷体_GB2312" pitchFamily="49" charset="-122"/>
                </a:rPr>
                <a:t>I</a:t>
              </a:r>
              <a:r>
                <a:rPr kumimoji="1" lang="en-US" altLang="zh-CN" sz="2000" b="1" kern="0" baseline="-30000">
                  <a:solidFill>
                    <a:srgbClr val="000000"/>
                  </a:solidFill>
                  <a:latin typeface="Times New Roman" panose="02020603050405020304" pitchFamily="18" charset="0"/>
                  <a:ea typeface="楷体_GB2312" pitchFamily="49" charset="-122"/>
                </a:rPr>
                <a:t>DQ </a:t>
              </a:r>
              <a:r>
                <a:rPr kumimoji="1" lang="en-US" altLang="zh-CN" sz="2000" b="1" i="1" kern="0">
                  <a:solidFill>
                    <a:srgbClr val="000000"/>
                  </a:solidFill>
                  <a:latin typeface="Times New Roman" panose="02020603050405020304" pitchFamily="18" charset="0"/>
                  <a:ea typeface="楷体_GB2312" pitchFamily="49" charset="-122"/>
                </a:rPr>
                <a:t>R</a:t>
              </a:r>
              <a:r>
                <a:rPr kumimoji="1" lang="en-US" altLang="zh-CN" sz="2000" b="1" kern="0" baseline="-30000">
                  <a:solidFill>
                    <a:srgbClr val="000000"/>
                  </a:solidFill>
                  <a:latin typeface="Times New Roman" panose="02020603050405020304" pitchFamily="18" charset="0"/>
                  <a:ea typeface="楷体_GB2312" pitchFamily="49" charset="-122"/>
                </a:rPr>
                <a:t>d</a:t>
              </a:r>
              <a:endParaRPr kumimoji="1" lang="en-US" altLang="zh-CN" sz="2000" b="1" kern="0" baseline="-30000">
                <a:solidFill>
                  <a:srgbClr val="000000"/>
                </a:solidFill>
                <a:latin typeface="Times New Roman" panose="02020603050405020304" pitchFamily="18" charset="0"/>
                <a:ea typeface="楷体_GB2312" pitchFamily="49" charset="-122"/>
              </a:endParaRPr>
            </a:p>
          </p:txBody>
        </p:sp>
        <p:sp>
          <p:nvSpPr>
            <p:cNvPr id="21" name="AutoShape 14"/>
            <p:cNvSpPr/>
            <p:nvPr/>
          </p:nvSpPr>
          <p:spPr bwMode="auto">
            <a:xfrm>
              <a:off x="635" y="1480"/>
              <a:ext cx="159" cy="726"/>
            </a:xfrm>
            <a:prstGeom prst="leftBrace">
              <a:avLst>
                <a:gd name="adj1" fmla="val 38050"/>
                <a:gd name="adj2" fmla="val 50000"/>
              </a:avLst>
            </a:prstGeom>
            <a:noFill/>
            <a:ln w="19050">
              <a:solidFill>
                <a:srgbClr val="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anose="020B0606020202030204" pitchFamily="34" charset="0"/>
                <a:ea typeface="+mn-ea"/>
              </a:endParaRPr>
            </a:p>
          </p:txBody>
        </p:sp>
      </p:grpSp>
      <p:sp>
        <p:nvSpPr>
          <p:cNvPr id="50182" name="Text Box 15"/>
          <p:cNvSpPr txBox="1">
            <a:spLocks noChangeArrowheads="1"/>
          </p:cNvSpPr>
          <p:nvPr/>
        </p:nvSpPr>
        <p:spPr bwMode="auto">
          <a:xfrm>
            <a:off x="539750" y="682625"/>
            <a:ext cx="583247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40000"/>
              </a:lnSpc>
            </a:pPr>
            <a:r>
              <a:rPr kumimoji="1" lang="zh-CN" altLang="en-US" sz="2000" b="1">
                <a:solidFill>
                  <a:srgbClr val="000000"/>
                </a:solidFill>
                <a:latin typeface="Times New Roman" panose="02020603050405020304" pitchFamily="18" charset="0"/>
                <a:ea typeface="楷体_GB2312" pitchFamily="49" charset="-122"/>
              </a:rPr>
              <a:t>已知</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GG</a:t>
            </a:r>
            <a:r>
              <a:rPr kumimoji="1" lang="en-US" altLang="zh-CN" sz="2000" b="1">
                <a:solidFill>
                  <a:srgbClr val="000000"/>
                </a:solidFill>
                <a:latin typeface="Times New Roman" panose="02020603050405020304" pitchFamily="18" charset="0"/>
                <a:ea typeface="楷体_GB2312" pitchFamily="49" charset="-122"/>
              </a:rPr>
              <a:t>=2V</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DD</a:t>
            </a:r>
            <a:r>
              <a:rPr kumimoji="1" lang="en-US" altLang="zh-CN" sz="2000" b="1">
                <a:solidFill>
                  <a:srgbClr val="000000"/>
                </a:solidFill>
                <a:latin typeface="Times New Roman" panose="02020603050405020304" pitchFamily="18" charset="0"/>
                <a:ea typeface="楷体_GB2312" pitchFamily="49" charset="-122"/>
              </a:rPr>
              <a:t>=5V</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TN</a:t>
            </a:r>
            <a:r>
              <a:rPr kumimoji="1" lang="en-US" altLang="zh-CN" sz="2000" b="1">
                <a:solidFill>
                  <a:srgbClr val="000000"/>
                </a:solidFill>
                <a:latin typeface="Times New Roman" panose="02020603050405020304" pitchFamily="18" charset="0"/>
                <a:ea typeface="楷体_GB2312" pitchFamily="49" charset="-122"/>
              </a:rPr>
              <a:t>=1V</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K</a:t>
            </a:r>
            <a:r>
              <a:rPr kumimoji="1" lang="en-US" altLang="zh-CN" sz="2000" b="1" baseline="-30000">
                <a:solidFill>
                  <a:srgbClr val="000000"/>
                </a:solidFill>
                <a:latin typeface="Times New Roman" panose="02020603050405020304" pitchFamily="18" charset="0"/>
                <a:ea typeface="楷体_GB2312" pitchFamily="49" charset="-122"/>
              </a:rPr>
              <a:t>n</a:t>
            </a:r>
            <a:r>
              <a:rPr kumimoji="1" lang="en-US" altLang="zh-CN" sz="2000" b="1">
                <a:solidFill>
                  <a:srgbClr val="000000"/>
                </a:solidFill>
                <a:latin typeface="Times New Roman" panose="02020603050405020304" pitchFamily="18" charset="0"/>
                <a:ea typeface="楷体_GB2312" pitchFamily="49" charset="-122"/>
              </a:rPr>
              <a:t>=0.2mA/V</a:t>
            </a:r>
            <a:r>
              <a:rPr kumimoji="1" lang="en-US" altLang="zh-CN" sz="2000" b="1" baseline="30000">
                <a:solidFill>
                  <a:srgbClr val="000000"/>
                </a:solidFill>
                <a:latin typeface="Times New Roman" panose="02020603050405020304" pitchFamily="18" charset="0"/>
                <a:ea typeface="楷体_GB2312" pitchFamily="49" charset="-122"/>
              </a:rPr>
              <a:t>2</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R</a:t>
            </a:r>
            <a:r>
              <a:rPr kumimoji="1" lang="en-US" altLang="zh-CN" sz="2000" b="1" baseline="-30000">
                <a:solidFill>
                  <a:srgbClr val="000000"/>
                </a:solidFill>
                <a:latin typeface="Times New Roman" panose="02020603050405020304" pitchFamily="18" charset="0"/>
                <a:ea typeface="楷体_GB2312" pitchFamily="49" charset="-122"/>
              </a:rPr>
              <a:t>d </a:t>
            </a:r>
            <a:r>
              <a:rPr kumimoji="1" lang="en-US" altLang="zh-CN" sz="2000" b="1">
                <a:solidFill>
                  <a:srgbClr val="000000"/>
                </a:solidFill>
                <a:latin typeface="Times New Roman" panose="02020603050405020304" pitchFamily="18" charset="0"/>
                <a:ea typeface="楷体_GB2312" pitchFamily="49" charset="-122"/>
              </a:rPr>
              <a:t>=12k</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zh-CN" altLang="en-US" sz="2000" b="1">
                <a:solidFill>
                  <a:srgbClr val="000000"/>
                </a:solidFill>
                <a:latin typeface="Times New Roman" panose="02020603050405020304" pitchFamily="18" charset="0"/>
                <a:ea typeface="楷体_GB2312" pitchFamily="49" charset="-122"/>
              </a:rPr>
              <a:t>，求</a:t>
            </a:r>
            <a:r>
              <a:rPr kumimoji="1" lang="en-US" altLang="zh-CN" sz="2000" b="1" i="1">
                <a:solidFill>
                  <a:srgbClr val="000000"/>
                </a:solidFill>
                <a:latin typeface="Times New Roman" panose="02020603050405020304" pitchFamily="18" charset="0"/>
                <a:ea typeface="楷体_GB2312" pitchFamily="49" charset="-122"/>
              </a:rPr>
              <a:t>Q</a:t>
            </a:r>
            <a:r>
              <a:rPr kumimoji="1" lang="zh-CN" altLang="en-US" sz="2000" b="1">
                <a:solidFill>
                  <a:srgbClr val="000000"/>
                </a:solidFill>
                <a:latin typeface="Times New Roman" panose="02020603050405020304" pitchFamily="18" charset="0"/>
                <a:ea typeface="楷体_GB2312" pitchFamily="49" charset="-122"/>
              </a:rPr>
              <a:t>点。</a:t>
            </a:r>
            <a:endParaRPr kumimoji="1" lang="zh-CN" altLang="en-US" sz="2000" b="1">
              <a:solidFill>
                <a:srgbClr val="000000"/>
              </a:solidFill>
              <a:latin typeface="Times New Roman" panose="02020603050405020304" pitchFamily="18" charset="0"/>
              <a:ea typeface="楷体_GB2312" pitchFamily="49" charset="-122"/>
            </a:endParaRPr>
          </a:p>
        </p:txBody>
      </p:sp>
      <p:sp>
        <p:nvSpPr>
          <p:cNvPr id="23" name="Text Box 18"/>
          <p:cNvSpPr txBox="1">
            <a:spLocks noChangeArrowheads="1"/>
          </p:cNvSpPr>
          <p:nvPr/>
        </p:nvSpPr>
        <p:spPr bwMode="auto">
          <a:xfrm>
            <a:off x="647700" y="3752850"/>
            <a:ext cx="5653088"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40000"/>
              </a:lnSpc>
            </a:pPr>
            <a:r>
              <a:rPr kumimoji="1" lang="zh-CN" altLang="en-US" sz="2000" b="1">
                <a:solidFill>
                  <a:srgbClr val="000000"/>
                </a:solidFill>
                <a:latin typeface="Times New Roman" panose="02020603050405020304" pitchFamily="18" charset="0"/>
                <a:ea typeface="楷体_GB2312" pitchFamily="49" charset="-122"/>
              </a:rPr>
              <a:t>求得：</a:t>
            </a:r>
            <a:endParaRPr kumimoji="1" lang="zh-CN" altLang="en-US" sz="2000" b="1">
              <a:solidFill>
                <a:srgbClr val="000000"/>
              </a:solidFill>
              <a:latin typeface="Times New Roman" panose="02020603050405020304" pitchFamily="18" charset="0"/>
              <a:ea typeface="楷体_GB2312" pitchFamily="49" charset="-122"/>
            </a:endParaRPr>
          </a:p>
          <a:p>
            <a:pPr>
              <a:lnSpc>
                <a:spcPct val="140000"/>
              </a:lnSpc>
            </a:pPr>
            <a:r>
              <a:rPr kumimoji="1" lang="zh-CN" altLang="en-US" sz="2000" b="1" i="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GSQ</a:t>
            </a:r>
            <a:r>
              <a:rPr kumimoji="1" lang="en-US" altLang="zh-CN" sz="2000" b="1">
                <a:solidFill>
                  <a:srgbClr val="000000"/>
                </a:solidFill>
                <a:latin typeface="Times New Roman" panose="02020603050405020304" pitchFamily="18" charset="0"/>
                <a:ea typeface="楷体_GB2312" pitchFamily="49" charset="-122"/>
              </a:rPr>
              <a:t>=2V</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30000">
                <a:solidFill>
                  <a:srgbClr val="000000"/>
                </a:solidFill>
                <a:latin typeface="Times New Roman" panose="02020603050405020304" pitchFamily="18" charset="0"/>
                <a:ea typeface="楷体_GB2312" pitchFamily="49" charset="-122"/>
              </a:rPr>
              <a:t>DQ</a:t>
            </a:r>
            <a:r>
              <a:rPr kumimoji="1" lang="en-US" altLang="zh-CN" sz="2000" b="1">
                <a:solidFill>
                  <a:srgbClr val="000000"/>
                </a:solidFill>
                <a:latin typeface="Times New Roman" panose="02020603050405020304" pitchFamily="18" charset="0"/>
                <a:ea typeface="楷体_GB2312" pitchFamily="49" charset="-122"/>
              </a:rPr>
              <a:t>=0.2mA</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DSQ</a:t>
            </a:r>
            <a:r>
              <a:rPr kumimoji="1" lang="en-US" altLang="zh-CN" sz="2000" b="1">
                <a:solidFill>
                  <a:srgbClr val="000000"/>
                </a:solidFill>
                <a:latin typeface="Times New Roman" panose="02020603050405020304" pitchFamily="18" charset="0"/>
                <a:ea typeface="楷体_GB2312" pitchFamily="49" charset="-122"/>
              </a:rPr>
              <a:t>=2.6V</a:t>
            </a:r>
            <a:endParaRPr kumimoji="1" lang="en-US" altLang="zh-CN" sz="2000" b="1">
              <a:solidFill>
                <a:srgbClr val="000000"/>
              </a:solidFill>
              <a:latin typeface="Times New Roman" panose="02020603050405020304" pitchFamily="18" charset="0"/>
              <a:ea typeface="楷体_GB2312" pitchFamily="49" charset="-122"/>
            </a:endParaRPr>
          </a:p>
          <a:p>
            <a:pPr>
              <a:lnSpc>
                <a:spcPct val="140000"/>
              </a:lnSpc>
            </a:pPr>
            <a:r>
              <a:rPr kumimoji="1" lang="zh-CN" altLang="en-US" sz="2000" b="1">
                <a:solidFill>
                  <a:srgbClr val="000000"/>
                </a:solidFill>
                <a:latin typeface="Times New Roman" panose="02020603050405020304" pitchFamily="18" charset="0"/>
                <a:ea typeface="楷体_GB2312" pitchFamily="49" charset="-122"/>
              </a:rPr>
              <a:t>满足饱和区工作条件：</a:t>
            </a:r>
            <a:endParaRPr kumimoji="1" lang="zh-CN" altLang="en-US" sz="2000" b="1">
              <a:solidFill>
                <a:srgbClr val="000000"/>
              </a:solidFill>
              <a:latin typeface="Times New Roman" panose="02020603050405020304" pitchFamily="18" charset="0"/>
              <a:ea typeface="楷体_GB2312" pitchFamily="49" charset="-122"/>
            </a:endParaRPr>
          </a:p>
          <a:p>
            <a:pPr>
              <a:lnSpc>
                <a:spcPct val="140000"/>
              </a:lnSpc>
            </a:pPr>
            <a:r>
              <a:rPr kumimoji="1" lang="zh-CN" altLang="en-US" sz="2000" b="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DSQ </a:t>
            </a:r>
            <a:r>
              <a:rPr kumimoji="1" lang="en-US" altLang="zh-CN" sz="2000" b="1">
                <a:solidFill>
                  <a:srgbClr val="000000"/>
                </a:solidFill>
                <a:latin typeface="Times New Roman" panose="02020603050405020304" pitchFamily="18" charset="0"/>
                <a:ea typeface="楷体_GB2312" pitchFamily="49" charset="-122"/>
              </a:rPr>
              <a:t>&gt;</a:t>
            </a:r>
            <a:r>
              <a:rPr kumimoji="1" lang="en-US" altLang="zh-CN" sz="2000"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GSQ</a:t>
            </a:r>
            <a:r>
              <a:rPr kumimoji="1" lang="en-US" altLang="zh-CN" sz="2000" b="1">
                <a:solidFill>
                  <a:srgbClr val="000000"/>
                </a:solidFill>
                <a:latin typeface="Arial Narrow" panose="020B0606020202030204" pitchFamily="34" charset="0"/>
              </a:rPr>
              <a:t> </a:t>
            </a:r>
            <a:r>
              <a:rPr kumimoji="1" lang="en-US" altLang="zh-CN" sz="2000" b="1">
                <a:solidFill>
                  <a:srgbClr val="000000"/>
                </a:solidFill>
                <a:latin typeface="宋体" panose="02010600030101010101" pitchFamily="2" charset="-122"/>
              </a:rPr>
              <a:t>-</a:t>
            </a:r>
            <a:r>
              <a:rPr kumimoji="1" lang="en-US" altLang="zh-CN" sz="2000"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TN </a:t>
            </a:r>
            <a:r>
              <a:rPr kumimoji="1" lang="en-US" altLang="zh-CN" sz="2000" b="1">
                <a:solidFill>
                  <a:srgbClr val="000000"/>
                </a:solidFill>
                <a:latin typeface="Times New Roman" panose="02020603050405020304" pitchFamily="18" charset="0"/>
                <a:ea typeface="楷体_GB2312" pitchFamily="49" charset="-122"/>
              </a:rPr>
              <a:t>&gt;</a:t>
            </a:r>
            <a:r>
              <a:rPr kumimoji="1" lang="en-US" altLang="zh-CN" b="1">
                <a:solidFill>
                  <a:srgbClr val="000000"/>
                </a:solidFill>
                <a:latin typeface="Arial Narrow" panose="020B0606020202030204" pitchFamily="34" charset="0"/>
              </a:rPr>
              <a:t> </a:t>
            </a:r>
            <a:r>
              <a:rPr kumimoji="1" lang="en-US" altLang="zh-CN" sz="2000" b="1">
                <a:solidFill>
                  <a:srgbClr val="000000"/>
                </a:solidFill>
                <a:latin typeface="Times New Roman" panose="02020603050405020304" pitchFamily="18" charset="0"/>
                <a:ea typeface="楷体_GB2312" pitchFamily="49" charset="-122"/>
              </a:rPr>
              <a:t>0 </a:t>
            </a:r>
            <a:r>
              <a:rPr kumimoji="1" lang="zh-CN" altLang="en-US" sz="2000" b="1">
                <a:solidFill>
                  <a:srgbClr val="000000"/>
                </a:solidFill>
                <a:latin typeface="Times New Roman" panose="02020603050405020304" pitchFamily="18" charset="0"/>
                <a:ea typeface="楷体_GB2312" pitchFamily="49" charset="-122"/>
              </a:rPr>
              <a:t>，结果即为所求。</a:t>
            </a:r>
            <a:endParaRPr kumimoji="1" lang="zh-CN" altLang="en-US" sz="2000" b="1">
              <a:solidFill>
                <a:srgbClr val="000000"/>
              </a:solidFill>
              <a:latin typeface="Times New Roman" panose="02020603050405020304" pitchFamily="18" charset="0"/>
              <a:ea typeface="楷体_GB2312" pitchFamily="49" charset="-122"/>
            </a:endParaRPr>
          </a:p>
        </p:txBody>
      </p:sp>
      <p:sp>
        <p:nvSpPr>
          <p:cNvPr id="24" name="Text Box 19"/>
          <p:cNvSpPr txBox="1">
            <a:spLocks noChangeArrowheads="1"/>
          </p:cNvSpPr>
          <p:nvPr/>
        </p:nvSpPr>
        <p:spPr bwMode="auto">
          <a:xfrm>
            <a:off x="539750" y="1665288"/>
            <a:ext cx="75565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000000"/>
                </a:solidFill>
                <a:latin typeface="Times New Roman" panose="02020603050405020304" pitchFamily="18" charset="0"/>
                <a:ea typeface="楷体_GB2312" pitchFamily="49" charset="-122"/>
              </a:rPr>
              <a:t>解：</a:t>
            </a:r>
            <a:endParaRPr kumimoji="1" lang="zh-CN" altLang="en-US" sz="20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trips(downRigh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strips(downRigh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strips(downRight)">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strips(downRight)">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p:bldP spid="2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标题 1"/>
          <p:cNvSpPr>
            <a:spLocks noGrp="1"/>
          </p:cNvSpPr>
          <p:nvPr>
            <p:ph type="title"/>
          </p:nvPr>
        </p:nvSpPr>
        <p:spPr>
          <a:xfrm>
            <a:off x="701675" y="71438"/>
            <a:ext cx="7888288" cy="646112"/>
          </a:xfrm>
        </p:spPr>
        <p:txBody>
          <a:bodyPr/>
          <a:lstStyle/>
          <a:p>
            <a:r>
              <a:rPr lang="en-US" altLang="zh-CN"/>
              <a:t>4.2.2  </a:t>
            </a:r>
            <a:r>
              <a:rPr lang="zh-CN" altLang="en-US"/>
              <a:t>基本共源放大电路的工作原理</a:t>
            </a:r>
            <a:endParaRPr lang="zh-CN" altLang="en-US"/>
          </a:p>
        </p:txBody>
      </p:sp>
      <p:sp>
        <p:nvSpPr>
          <p:cNvPr id="51203" name="Text Box 8"/>
          <p:cNvSpPr txBox="1">
            <a:spLocks noChangeArrowheads="1"/>
          </p:cNvSpPr>
          <p:nvPr/>
        </p:nvSpPr>
        <p:spPr bwMode="auto">
          <a:xfrm>
            <a:off x="539750" y="665163"/>
            <a:ext cx="70929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楷体_GB2312" pitchFamily="49" charset="-122"/>
                <a:ea typeface="楷体_GB2312" pitchFamily="49" charset="-122"/>
              </a:rPr>
              <a:t>3. </a:t>
            </a:r>
            <a:r>
              <a:rPr kumimoji="1" lang="zh-CN" altLang="en-US" sz="2800" b="1">
                <a:solidFill>
                  <a:srgbClr val="800000"/>
                </a:solidFill>
                <a:latin typeface="楷体_GB2312" pitchFamily="49" charset="-122"/>
                <a:ea typeface="楷体_GB2312" pitchFamily="49" charset="-122"/>
              </a:rPr>
              <a:t>放大电路的静态工作点估算</a:t>
            </a:r>
            <a:endParaRPr kumimoji="1" lang="zh-CN" altLang="en-US" sz="2800" b="1">
              <a:solidFill>
                <a:srgbClr val="800000"/>
              </a:solidFill>
              <a:latin typeface="楷体_GB2312" pitchFamily="49" charset="-122"/>
              <a:ea typeface="楷体_GB2312" pitchFamily="49" charset="-122"/>
            </a:endParaRPr>
          </a:p>
        </p:txBody>
      </p:sp>
      <p:sp>
        <p:nvSpPr>
          <p:cNvPr id="17" name="Text Box 12"/>
          <p:cNvSpPr txBox="1">
            <a:spLocks noChangeArrowheads="1"/>
          </p:cNvSpPr>
          <p:nvPr/>
        </p:nvSpPr>
        <p:spPr bwMode="auto">
          <a:xfrm>
            <a:off x="755650" y="1781175"/>
            <a:ext cx="3960813"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5000"/>
              </a:lnSpc>
            </a:pPr>
            <a:r>
              <a:rPr kumimoji="1" lang="zh-CN" altLang="en-US" sz="2000" b="1">
                <a:solidFill>
                  <a:srgbClr val="000000"/>
                </a:solidFill>
                <a:latin typeface="Times New Roman" panose="02020603050405020304" pitchFamily="18" charset="0"/>
                <a:ea typeface="楷体_GB2312" pitchFamily="49" charset="-122"/>
              </a:rPr>
              <a:t>饱和区的条件：</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GSQ </a:t>
            </a:r>
            <a:r>
              <a:rPr kumimoji="1" lang="en-US" altLang="zh-CN" sz="2000" b="1">
                <a:solidFill>
                  <a:srgbClr val="000000"/>
                </a:solidFill>
                <a:latin typeface="Times New Roman" panose="02020603050405020304" pitchFamily="18" charset="0"/>
                <a:ea typeface="楷体_GB2312" pitchFamily="49" charset="-122"/>
              </a:rPr>
              <a:t>&gt;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TN </a:t>
            </a:r>
            <a:r>
              <a:rPr kumimoji="1" lang="en-US" altLang="zh-CN" sz="2000" b="1">
                <a:solidFill>
                  <a:srgbClr val="000000"/>
                </a:solidFill>
                <a:latin typeface="楷体_GB2312" pitchFamily="49" charset="-122"/>
                <a:ea typeface="楷体_GB2312" pitchFamily="49" charset="-122"/>
              </a:rPr>
              <a:t>, </a:t>
            </a:r>
            <a:endParaRPr kumimoji="1" lang="en-US" altLang="zh-CN" sz="2000" b="1">
              <a:solidFill>
                <a:srgbClr val="000000"/>
              </a:solidFill>
              <a:latin typeface="楷体_GB2312" pitchFamily="49" charset="-122"/>
              <a:ea typeface="楷体_GB2312" pitchFamily="49" charset="-122"/>
            </a:endParaRPr>
          </a:p>
          <a:p>
            <a:pPr>
              <a:lnSpc>
                <a:spcPct val="135000"/>
              </a:lnSpc>
            </a:pPr>
            <a:r>
              <a:rPr kumimoji="1" lang="en-US" altLang="zh-CN" sz="2000" b="1">
                <a:solidFill>
                  <a:srgbClr val="000000"/>
                </a:solidFill>
                <a:latin typeface="楷体_GB2312" pitchFamily="49" charset="-122"/>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30000">
                <a:solidFill>
                  <a:srgbClr val="000000"/>
                </a:solidFill>
                <a:latin typeface="Times New Roman" panose="02020603050405020304" pitchFamily="18" charset="0"/>
                <a:ea typeface="楷体_GB2312" pitchFamily="49" charset="-122"/>
              </a:rPr>
              <a:t>DQ </a:t>
            </a:r>
            <a:r>
              <a:rPr kumimoji="1" lang="en-US" altLang="zh-CN" sz="2000" b="1">
                <a:solidFill>
                  <a:srgbClr val="000000"/>
                </a:solidFill>
                <a:latin typeface="Times New Roman" panose="02020603050405020304" pitchFamily="18" charset="0"/>
                <a:ea typeface="楷体_GB2312" pitchFamily="49" charset="-122"/>
              </a:rPr>
              <a:t>&gt; 0</a:t>
            </a:r>
            <a:r>
              <a:rPr kumimoji="1" lang="en-US" altLang="zh-CN" sz="2000" b="1" baseline="-30000">
                <a:solidFill>
                  <a:srgbClr val="000000"/>
                </a:solidFill>
                <a:latin typeface="Times New Roman" panose="02020603050405020304" pitchFamily="18" charset="0"/>
                <a:ea typeface="楷体_GB2312" pitchFamily="49" charset="-122"/>
              </a:rPr>
              <a:t> </a:t>
            </a:r>
            <a:r>
              <a:rPr kumimoji="1" lang="zh-CN" altLang="en-US" sz="2000" b="1">
                <a:solidFill>
                  <a:srgbClr val="000000"/>
                </a:solidFill>
                <a:latin typeface="Times New Roman" panose="02020603050405020304" pitchFamily="18" charset="0"/>
                <a:ea typeface="楷体_GB2312" pitchFamily="49" charset="-122"/>
              </a:rPr>
              <a:t>，</a:t>
            </a:r>
            <a:r>
              <a:rPr kumimoji="1" lang="zh-CN" altLang="en-US" sz="2000" b="1" baseline="-30000">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DSQ </a:t>
            </a:r>
            <a:r>
              <a:rPr kumimoji="1" lang="en-US" altLang="zh-CN" sz="2000" b="1">
                <a:solidFill>
                  <a:srgbClr val="000000"/>
                </a:solidFill>
                <a:latin typeface="Times New Roman" panose="02020603050405020304" pitchFamily="18" charset="0"/>
                <a:ea typeface="楷体_GB2312" pitchFamily="49" charset="-122"/>
              </a:rPr>
              <a:t>&gt;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GSQ </a:t>
            </a:r>
            <a:r>
              <a:rPr kumimoji="1" lang="en-US" altLang="zh-CN" sz="2000" b="1">
                <a:solidFill>
                  <a:srgbClr val="000000"/>
                </a:solidFill>
                <a:latin typeface="楷体_GB2312" pitchFamily="49" charset="-122"/>
                <a:ea typeface="楷体_GB2312" pitchFamily="49" charset="-122"/>
              </a:rPr>
              <a:t>-</a:t>
            </a:r>
            <a:r>
              <a:rPr kumimoji="1" lang="en-US" altLang="zh-CN"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TN </a:t>
            </a:r>
            <a:endParaRPr kumimoji="1" lang="en-US" altLang="zh-CN" sz="2000" b="1" baseline="-30000">
              <a:solidFill>
                <a:srgbClr val="000000"/>
              </a:solidFill>
              <a:latin typeface="Times New Roman" panose="02020603050405020304" pitchFamily="18" charset="0"/>
              <a:ea typeface="楷体_GB2312" pitchFamily="49" charset="-122"/>
            </a:endParaRPr>
          </a:p>
        </p:txBody>
      </p:sp>
      <p:sp>
        <p:nvSpPr>
          <p:cNvPr id="51205" name="Text Box 14"/>
          <p:cNvSpPr txBox="1">
            <a:spLocks noChangeArrowheads="1"/>
          </p:cNvSpPr>
          <p:nvPr/>
        </p:nvSpPr>
        <p:spPr bwMode="auto">
          <a:xfrm>
            <a:off x="755650" y="1250950"/>
            <a:ext cx="5580063"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400" b="1">
                <a:solidFill>
                  <a:srgbClr val="000000"/>
                </a:solidFill>
                <a:latin typeface="Times New Roman" panose="02020603050405020304" pitchFamily="18" charset="0"/>
                <a:ea typeface="楷体_GB2312" pitchFamily="49" charset="-122"/>
              </a:rPr>
              <a:t>增强型</a:t>
            </a:r>
            <a:r>
              <a:rPr kumimoji="1" lang="zh-CN" altLang="zh-CN" sz="2400" b="1">
                <a:solidFill>
                  <a:srgbClr val="000000"/>
                </a:solidFill>
                <a:latin typeface="Times New Roman" panose="02020603050405020304" pitchFamily="18" charset="0"/>
                <a:ea typeface="楷体_GB2312" pitchFamily="49" charset="-122"/>
              </a:rPr>
              <a:t>NMOS管</a:t>
            </a:r>
            <a:endParaRPr kumimoji="1" lang="zh-CN" altLang="en-US" sz="2400" b="1">
              <a:solidFill>
                <a:srgbClr val="000000"/>
              </a:solidFill>
              <a:latin typeface="Times New Roman" panose="02020603050405020304" pitchFamily="18" charset="0"/>
              <a:ea typeface="楷体_GB2312" pitchFamily="49" charset="-122"/>
            </a:endParaRPr>
          </a:p>
        </p:txBody>
      </p:sp>
      <p:graphicFrame>
        <p:nvGraphicFramePr>
          <p:cNvPr id="51206" name="Object 15"/>
          <p:cNvGraphicFramePr>
            <a:graphicFrameLocks noChangeAspect="1"/>
          </p:cNvGraphicFramePr>
          <p:nvPr/>
        </p:nvGraphicFramePr>
        <p:xfrm>
          <a:off x="5076825" y="1206500"/>
          <a:ext cx="3854450" cy="3041650"/>
        </p:xfrm>
        <a:graphic>
          <a:graphicData uri="http://schemas.openxmlformats.org/presentationml/2006/ole">
            <mc:AlternateContent xmlns:mc="http://schemas.openxmlformats.org/markup-compatibility/2006">
              <mc:Choice xmlns:v="urn:schemas-microsoft-com:vml" Requires="v">
                <p:oleObj spid="_x0000_s34818" name="图片" r:id="rId1" imgW="2753995" imgH="2177415" progId="Word.Picture.8">
                  <p:embed/>
                </p:oleObj>
              </mc:Choice>
              <mc:Fallback>
                <p:oleObj name="图片" r:id="rId1" imgW="2753995" imgH="2177415" progId="Word.Picture.8">
                  <p:embed/>
                  <p:pic>
                    <p:nvPicPr>
                      <p:cNvPr id="0" name="Object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1206500"/>
                        <a:ext cx="3854450" cy="304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0" name="Group 18"/>
          <p:cNvGrpSpPr/>
          <p:nvPr/>
        </p:nvGrpSpPr>
        <p:grpSpPr bwMode="auto">
          <a:xfrm>
            <a:off x="611188" y="2867025"/>
            <a:ext cx="4500562" cy="977900"/>
            <a:chOff x="340" y="1580"/>
            <a:chExt cx="2835" cy="616"/>
          </a:xfrm>
        </p:grpSpPr>
        <p:sp>
          <p:nvSpPr>
            <p:cNvPr id="21" name="Text Box 9"/>
            <p:cNvSpPr txBox="1">
              <a:spLocks noChangeArrowheads="1"/>
            </p:cNvSpPr>
            <p:nvPr/>
          </p:nvSpPr>
          <p:spPr bwMode="auto">
            <a:xfrm>
              <a:off x="521" y="1580"/>
              <a:ext cx="2654"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defRPr/>
              </a:pPr>
              <a:r>
                <a:rPr kumimoji="1" lang="zh-CN" altLang="en-US" sz="2000" b="1" kern="0">
                  <a:solidFill>
                    <a:srgbClr val="000000"/>
                  </a:solidFill>
                  <a:latin typeface="Times New Roman" panose="02020603050405020304" pitchFamily="18" charset="0"/>
                  <a:ea typeface="楷体_GB2312" pitchFamily="49" charset="-122"/>
                </a:rPr>
                <a:t>假设</a:t>
              </a:r>
              <a:r>
                <a:rPr kumimoji="1" lang="en-US" altLang="zh-CN" sz="2000" b="1" kern="0">
                  <a:solidFill>
                    <a:srgbClr val="000000"/>
                  </a:solidFill>
                  <a:latin typeface="Times New Roman" panose="02020603050405020304" pitchFamily="18" charset="0"/>
                  <a:ea typeface="楷体_GB2312" pitchFamily="49" charset="-122"/>
                </a:rPr>
                <a:t>NMOS</a:t>
              </a:r>
              <a:r>
                <a:rPr kumimoji="1" lang="zh-CN" altLang="en-US" sz="2000" b="1" kern="0">
                  <a:solidFill>
                    <a:srgbClr val="000000"/>
                  </a:solidFill>
                  <a:latin typeface="Times New Roman" panose="02020603050405020304" pitchFamily="18" charset="0"/>
                  <a:ea typeface="楷体_GB2312" pitchFamily="49" charset="-122"/>
                </a:rPr>
                <a:t>管工作于饱和区，利用</a:t>
              </a:r>
              <a:endParaRPr kumimoji="1" lang="zh-CN" altLang="en-US" sz="2000" b="1" kern="0">
                <a:solidFill>
                  <a:srgbClr val="000000"/>
                </a:solidFill>
                <a:latin typeface="Times New Roman" panose="02020603050405020304" pitchFamily="18" charset="0"/>
                <a:ea typeface="楷体_GB2312" pitchFamily="49" charset="-122"/>
              </a:endParaRPr>
            </a:p>
          </p:txBody>
        </p:sp>
        <p:grpSp>
          <p:nvGrpSpPr>
            <p:cNvPr id="51213" name="Group 17"/>
            <p:cNvGrpSpPr/>
            <p:nvPr/>
          </p:nvGrpSpPr>
          <p:grpSpPr bwMode="auto">
            <a:xfrm>
              <a:off x="340" y="1888"/>
              <a:ext cx="2631" cy="308"/>
              <a:chOff x="385" y="1888"/>
              <a:chExt cx="2631" cy="308"/>
            </a:xfrm>
          </p:grpSpPr>
          <p:graphicFrame>
            <p:nvGraphicFramePr>
              <p:cNvPr id="51214" name="Object 10"/>
              <p:cNvGraphicFramePr>
                <a:graphicFrameLocks noChangeAspect="1"/>
              </p:cNvGraphicFramePr>
              <p:nvPr/>
            </p:nvGraphicFramePr>
            <p:xfrm>
              <a:off x="385" y="1933"/>
              <a:ext cx="1460" cy="256"/>
            </p:xfrm>
            <a:graphic>
              <a:graphicData uri="http://schemas.openxmlformats.org/presentationml/2006/ole">
                <mc:AlternateContent xmlns:mc="http://schemas.openxmlformats.org/markup-compatibility/2006">
                  <mc:Choice xmlns:v="urn:schemas-microsoft-com:vml" Requires="v">
                    <p:oleObj spid="_x0000_s34819" name="公式" r:id="rId3" imgW="1435100" imgH="254000" progId="Equation.3">
                      <p:embed/>
                    </p:oleObj>
                  </mc:Choice>
                  <mc:Fallback>
                    <p:oleObj name="公式" r:id="rId3" imgW="1435100" imgH="254000" progId="Equation.3">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 y="1933"/>
                            <a:ext cx="1460" cy="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 name="Text Box 16"/>
              <p:cNvSpPr txBox="1">
                <a:spLocks noChangeArrowheads="1"/>
              </p:cNvSpPr>
              <p:nvPr/>
            </p:nvSpPr>
            <p:spPr bwMode="auto">
              <a:xfrm>
                <a:off x="1837" y="1888"/>
                <a:ext cx="1179"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defRPr/>
                </a:pPr>
                <a:r>
                  <a:rPr kumimoji="1" lang="zh-CN" altLang="en-US" sz="2000" b="1" kern="0">
                    <a:solidFill>
                      <a:srgbClr val="000000"/>
                    </a:solidFill>
                    <a:latin typeface="Times New Roman" panose="02020603050405020304" pitchFamily="18" charset="0"/>
                    <a:ea typeface="楷体_GB2312" pitchFamily="49" charset="-122"/>
                  </a:rPr>
                  <a:t>计算</a:t>
                </a:r>
                <a:r>
                  <a:rPr kumimoji="1" lang="en-US" altLang="zh-CN" sz="2000" b="1" i="1" kern="0">
                    <a:solidFill>
                      <a:srgbClr val="000000"/>
                    </a:solidFill>
                    <a:latin typeface="Times New Roman" panose="02020603050405020304" pitchFamily="18" charset="0"/>
                    <a:ea typeface="楷体_GB2312" pitchFamily="49" charset="-122"/>
                  </a:rPr>
                  <a:t>Q</a:t>
                </a:r>
                <a:r>
                  <a:rPr kumimoji="1" lang="zh-CN" altLang="en-US" sz="2000" b="1" kern="0">
                    <a:solidFill>
                      <a:srgbClr val="000000"/>
                    </a:solidFill>
                    <a:latin typeface="Times New Roman" panose="02020603050405020304" pitchFamily="18" charset="0"/>
                    <a:ea typeface="楷体_GB2312" pitchFamily="49" charset="-122"/>
                  </a:rPr>
                  <a:t>点。</a:t>
                </a:r>
                <a:endParaRPr kumimoji="1" lang="zh-CN" altLang="en-US" sz="2000" b="1" kern="0">
                  <a:solidFill>
                    <a:srgbClr val="000000"/>
                  </a:solidFill>
                  <a:latin typeface="Times New Roman" panose="02020603050405020304" pitchFamily="18" charset="0"/>
                  <a:ea typeface="楷体_GB2312" pitchFamily="49" charset="-122"/>
                </a:endParaRPr>
              </a:p>
            </p:txBody>
          </p:sp>
        </p:grpSp>
      </p:grpSp>
      <p:sp>
        <p:nvSpPr>
          <p:cNvPr id="25" name="Text Box 19"/>
          <p:cNvSpPr txBox="1">
            <a:spLocks noChangeArrowheads="1"/>
          </p:cNvSpPr>
          <p:nvPr/>
        </p:nvSpPr>
        <p:spPr bwMode="auto">
          <a:xfrm>
            <a:off x="539750" y="3875088"/>
            <a:ext cx="4608513"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000000"/>
                </a:solidFill>
                <a:latin typeface="Times New Roman" panose="02020603050405020304" pitchFamily="18" charset="0"/>
                <a:ea typeface="楷体_GB2312" pitchFamily="49" charset="-122"/>
              </a:rPr>
              <a:t>若：</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GSQ </a:t>
            </a:r>
            <a:r>
              <a:rPr kumimoji="1" lang="en-US" altLang="zh-CN" sz="2000" b="1">
                <a:solidFill>
                  <a:srgbClr val="000000"/>
                </a:solidFill>
                <a:latin typeface="Times New Roman" panose="02020603050405020304" pitchFamily="18" charset="0"/>
                <a:ea typeface="楷体_GB2312" pitchFamily="49" charset="-122"/>
              </a:rPr>
              <a:t>&lt;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TN </a:t>
            </a:r>
            <a:r>
              <a:rPr kumimoji="1" lang="en-US" altLang="zh-CN" sz="2000" b="1">
                <a:solidFill>
                  <a:srgbClr val="000000"/>
                </a:solidFill>
                <a:latin typeface="楷体_GB2312" pitchFamily="49" charset="-122"/>
                <a:ea typeface="楷体_GB2312" pitchFamily="49" charset="-122"/>
              </a:rPr>
              <a:t>, </a:t>
            </a:r>
            <a:r>
              <a:rPr kumimoji="1" lang="en-US" altLang="zh-CN" sz="2000" b="1">
                <a:solidFill>
                  <a:srgbClr val="000000"/>
                </a:solidFill>
                <a:latin typeface="Times New Roman" panose="02020603050405020304" pitchFamily="18" charset="0"/>
                <a:ea typeface="楷体_GB2312" pitchFamily="49" charset="-122"/>
              </a:rPr>
              <a:t>NMOS</a:t>
            </a:r>
            <a:r>
              <a:rPr kumimoji="1" lang="zh-CN" altLang="en-US" sz="2000" b="1">
                <a:solidFill>
                  <a:srgbClr val="000000"/>
                </a:solidFill>
                <a:latin typeface="Times New Roman" panose="02020603050405020304" pitchFamily="18" charset="0"/>
                <a:ea typeface="楷体_GB2312" pitchFamily="49" charset="-122"/>
              </a:rPr>
              <a:t>管截止。</a:t>
            </a:r>
            <a:endParaRPr kumimoji="1" lang="zh-CN" altLang="en-US" sz="2000" b="1" baseline="-30000">
              <a:solidFill>
                <a:srgbClr val="000000"/>
              </a:solidFill>
              <a:latin typeface="Times New Roman" panose="02020603050405020304" pitchFamily="18" charset="0"/>
              <a:ea typeface="楷体_GB2312" pitchFamily="49" charset="-122"/>
            </a:endParaRPr>
          </a:p>
        </p:txBody>
      </p:sp>
      <p:sp>
        <p:nvSpPr>
          <p:cNvPr id="26" name="Text Box 20"/>
          <p:cNvSpPr txBox="1">
            <a:spLocks noChangeArrowheads="1"/>
          </p:cNvSpPr>
          <p:nvPr/>
        </p:nvSpPr>
        <p:spPr bwMode="auto">
          <a:xfrm>
            <a:off x="539750" y="4343400"/>
            <a:ext cx="74882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40000"/>
              </a:lnSpc>
            </a:pPr>
            <a:r>
              <a:rPr kumimoji="1" lang="zh-CN" altLang="en-US" sz="2000" b="1">
                <a:solidFill>
                  <a:srgbClr val="000000"/>
                </a:solidFill>
                <a:latin typeface="Times New Roman" panose="02020603050405020304" pitchFamily="18" charset="0"/>
                <a:ea typeface="楷体_GB2312" pitchFamily="49" charset="-122"/>
              </a:rPr>
              <a:t>若：</a:t>
            </a:r>
            <a:r>
              <a:rPr kumimoji="1" lang="zh-CN" altLang="en-US" sz="2000" b="1" baseline="-30000">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DSQ </a:t>
            </a:r>
            <a:r>
              <a:rPr kumimoji="1" lang="en-US" altLang="zh-CN" sz="2000" b="1">
                <a:solidFill>
                  <a:srgbClr val="000000"/>
                </a:solidFill>
                <a:latin typeface="Times New Roman" panose="02020603050405020304" pitchFamily="18" charset="0"/>
                <a:ea typeface="楷体_GB2312" pitchFamily="49" charset="-122"/>
              </a:rPr>
              <a:t>&lt;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GSQ </a:t>
            </a:r>
            <a:r>
              <a:rPr kumimoji="1" lang="en-US" altLang="zh-CN" sz="2000" b="1">
                <a:solidFill>
                  <a:srgbClr val="000000"/>
                </a:solidFill>
                <a:latin typeface="楷体_GB2312" pitchFamily="49" charset="-122"/>
                <a:ea typeface="楷体_GB2312" pitchFamily="49" charset="-122"/>
              </a:rPr>
              <a:t>-</a:t>
            </a:r>
            <a:r>
              <a:rPr kumimoji="1" lang="en-US" altLang="zh-CN"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30000">
                <a:solidFill>
                  <a:srgbClr val="000000"/>
                </a:solidFill>
                <a:latin typeface="Times New Roman" panose="02020603050405020304" pitchFamily="18" charset="0"/>
                <a:ea typeface="楷体_GB2312" pitchFamily="49" charset="-122"/>
              </a:rPr>
              <a:t>TN </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a:solidFill>
                  <a:srgbClr val="000000"/>
                </a:solidFill>
                <a:latin typeface="Times New Roman" panose="02020603050405020304" pitchFamily="18" charset="0"/>
                <a:ea typeface="楷体_GB2312" pitchFamily="49" charset="-122"/>
              </a:rPr>
              <a:t>NMOS</a:t>
            </a:r>
            <a:r>
              <a:rPr kumimoji="1" lang="zh-CN" altLang="en-US" sz="2000" b="1">
                <a:solidFill>
                  <a:srgbClr val="000000"/>
                </a:solidFill>
                <a:latin typeface="Times New Roman" panose="02020603050405020304" pitchFamily="18" charset="0"/>
                <a:ea typeface="楷体_GB2312" pitchFamily="49" charset="-122"/>
              </a:rPr>
              <a:t>管可能工作在可变电阻区。</a:t>
            </a:r>
            <a:endParaRPr kumimoji="1" lang="zh-CN" altLang="en-US" sz="2000" b="1">
              <a:solidFill>
                <a:srgbClr val="000000"/>
              </a:solidFill>
              <a:latin typeface="Times New Roman" panose="02020603050405020304" pitchFamily="18" charset="0"/>
              <a:ea typeface="楷体_GB2312" pitchFamily="49" charset="-122"/>
            </a:endParaRPr>
          </a:p>
        </p:txBody>
      </p:sp>
      <p:sp>
        <p:nvSpPr>
          <p:cNvPr id="27" name="Text Box 21"/>
          <p:cNvSpPr txBox="1">
            <a:spLocks noChangeArrowheads="1"/>
          </p:cNvSpPr>
          <p:nvPr/>
        </p:nvSpPr>
        <p:spPr bwMode="auto">
          <a:xfrm>
            <a:off x="539750" y="4914900"/>
            <a:ext cx="7993063" cy="508000"/>
          </a:xfrm>
          <a:prstGeom prst="rect">
            <a:avLst/>
          </a:prstGeom>
          <a:solidFill>
            <a:srgbClr val="CCFFFF"/>
          </a:solidFill>
          <a:ln w="19050">
            <a:solidFill>
              <a:srgbClr val="FF66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000000"/>
                </a:solidFill>
                <a:latin typeface="Times New Roman" panose="02020603050405020304" pitchFamily="18" charset="0"/>
                <a:ea typeface="楷体_GB2312" pitchFamily="49" charset="-122"/>
              </a:rPr>
              <a:t>如果初始假设是错误的，则必须作出新的假设，同时重新分析电路。</a:t>
            </a:r>
            <a:endParaRPr kumimoji="1" lang="zh-CN" altLang="en-US" sz="2000" b="1">
              <a:solidFill>
                <a:srgbClr val="000000"/>
              </a:solidFill>
              <a:latin typeface="Times New Roman" panose="02020603050405020304" pitchFamily="18" charset="0"/>
              <a:ea typeface="楷体_GB2312" pitchFamily="49" charset="-122"/>
            </a:endParaRPr>
          </a:p>
        </p:txBody>
      </p:sp>
      <p:sp>
        <p:nvSpPr>
          <p:cNvPr id="28" name="Text Box 22"/>
          <p:cNvSpPr txBox="1">
            <a:spLocks noChangeArrowheads="1"/>
          </p:cNvSpPr>
          <p:nvPr/>
        </p:nvSpPr>
        <p:spPr bwMode="auto">
          <a:xfrm>
            <a:off x="755650" y="5526088"/>
            <a:ext cx="7056438" cy="56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CC0066"/>
                </a:solidFill>
                <a:latin typeface="Times New Roman" panose="02020603050405020304" pitchFamily="18" charset="0"/>
                <a:ea typeface="楷体_GB2312" pitchFamily="49" charset="-122"/>
              </a:rPr>
              <a:t># </a:t>
            </a:r>
            <a:r>
              <a:rPr kumimoji="1" lang="zh-CN" altLang="en-US" sz="2400" b="1">
                <a:solidFill>
                  <a:srgbClr val="CC0066"/>
                </a:solidFill>
                <a:latin typeface="Times New Roman" panose="02020603050405020304" pitchFamily="18" charset="0"/>
                <a:ea typeface="楷体_GB2312" pitchFamily="49" charset="-122"/>
              </a:rPr>
              <a:t>请归纳其它管型静态工作点的计算方法</a:t>
            </a:r>
            <a:endParaRPr kumimoji="1" lang="zh-CN" altLang="en-US" sz="2400" b="1">
              <a:solidFill>
                <a:srgbClr val="CC0066"/>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trips(downRigh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strips(downRight)">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strips(downRight)">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strips(downRight)">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strips(downRight)">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strips(downRight)">
                                      <p:cBhvr>
                                        <p:cTn id="3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5" grpId="0"/>
      <p:bldP spid="26" grpId="0"/>
      <p:bldP spid="27" grpId="0" animBg="1"/>
      <p:bldP spid="2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对象 5"/>
          <p:cNvGraphicFramePr>
            <a:graphicFrameLocks noChangeAspect="1"/>
          </p:cNvGraphicFramePr>
          <p:nvPr/>
        </p:nvGraphicFramePr>
        <p:xfrm>
          <a:off x="5470525" y="836613"/>
          <a:ext cx="3062288" cy="5256212"/>
        </p:xfrm>
        <a:graphic>
          <a:graphicData uri="http://schemas.openxmlformats.org/presentationml/2006/ole">
            <mc:AlternateContent xmlns:mc="http://schemas.openxmlformats.org/markup-compatibility/2006">
              <mc:Choice xmlns:v="urn:schemas-microsoft-com:vml" Requires="v">
                <p:oleObj spid="_x0000_s35842" name="Picture" r:id="rId1" imgW="1802765" imgH="3093720" progId="Word.Picture.8">
                  <p:embed/>
                </p:oleObj>
              </mc:Choice>
              <mc:Fallback>
                <p:oleObj name="Picture" r:id="rId1" imgW="1802765" imgH="3093720" progId="Word.Picture.8">
                  <p:embed/>
                  <p:pic>
                    <p:nvPicPr>
                      <p:cNvPr id="0" name="对象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0525" y="836613"/>
                        <a:ext cx="3062288"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2227" name="标题 1"/>
          <p:cNvSpPr>
            <a:spLocks noGrp="1"/>
          </p:cNvSpPr>
          <p:nvPr>
            <p:ph type="title"/>
          </p:nvPr>
        </p:nvSpPr>
        <p:spPr>
          <a:xfrm>
            <a:off x="701675" y="71438"/>
            <a:ext cx="7888288" cy="646112"/>
          </a:xfrm>
        </p:spPr>
        <p:txBody>
          <a:bodyPr/>
          <a:lstStyle/>
          <a:p>
            <a:r>
              <a:rPr lang="en-US" altLang="zh-CN"/>
              <a:t>4.2.2  </a:t>
            </a:r>
            <a:r>
              <a:rPr lang="zh-CN" altLang="en-US"/>
              <a:t>基本共源放大电路的工作原理</a:t>
            </a:r>
            <a:endParaRPr lang="zh-CN" altLang="en-US"/>
          </a:p>
        </p:txBody>
      </p:sp>
      <p:sp>
        <p:nvSpPr>
          <p:cNvPr id="52228" name="Text Box 24"/>
          <p:cNvSpPr txBox="1">
            <a:spLocks noChangeArrowheads="1"/>
          </p:cNvSpPr>
          <p:nvPr/>
        </p:nvSpPr>
        <p:spPr bwMode="auto">
          <a:xfrm>
            <a:off x="539750" y="655638"/>
            <a:ext cx="70929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800" b="1">
                <a:solidFill>
                  <a:srgbClr val="800000"/>
                </a:solidFill>
                <a:latin typeface="楷体_GB2312" pitchFamily="49" charset="-122"/>
                <a:ea typeface="楷体_GB2312" pitchFamily="49" charset="-122"/>
              </a:rPr>
              <a:t>4. </a:t>
            </a:r>
            <a:r>
              <a:rPr kumimoji="1" lang="zh-CN" altLang="en-US" sz="2800" b="1">
                <a:solidFill>
                  <a:srgbClr val="800000"/>
                </a:solidFill>
                <a:latin typeface="楷体_GB2312" pitchFamily="49" charset="-122"/>
                <a:ea typeface="楷体_GB2312" pitchFamily="49" charset="-122"/>
              </a:rPr>
              <a:t>放大电路的动态工作情况</a:t>
            </a:r>
            <a:endParaRPr kumimoji="1" lang="zh-CN" altLang="en-US" sz="2800" b="1">
              <a:solidFill>
                <a:srgbClr val="800000"/>
              </a:solidFill>
              <a:latin typeface="楷体_GB2312" pitchFamily="49" charset="-122"/>
              <a:ea typeface="楷体_GB2312" pitchFamily="49" charset="-122"/>
            </a:endParaRPr>
          </a:p>
        </p:txBody>
      </p:sp>
      <p:sp>
        <p:nvSpPr>
          <p:cNvPr id="16" name="Text Box 25"/>
          <p:cNvSpPr txBox="1">
            <a:spLocks noChangeArrowheads="1"/>
          </p:cNvSpPr>
          <p:nvPr/>
        </p:nvSpPr>
        <p:spPr bwMode="auto">
          <a:xfrm>
            <a:off x="503238" y="1277938"/>
            <a:ext cx="46450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000000"/>
                </a:solidFill>
                <a:latin typeface="楷体_GB2312" pitchFamily="49" charset="-122"/>
                <a:ea typeface="楷体_GB2312" pitchFamily="49" charset="-122"/>
              </a:rPr>
              <a:t>在静态基础上加入小信号</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i</a:t>
            </a:r>
            <a:endParaRPr kumimoji="1" lang="en-US" altLang="zh-CN" sz="2000" b="1" baseline="-25000">
              <a:solidFill>
                <a:srgbClr val="000000"/>
              </a:solidFill>
              <a:latin typeface="Times New Roman" panose="02020603050405020304" pitchFamily="18" charset="0"/>
              <a:ea typeface="楷体_GB2312" pitchFamily="49" charset="-122"/>
            </a:endParaRPr>
          </a:p>
        </p:txBody>
      </p:sp>
      <p:graphicFrame>
        <p:nvGraphicFramePr>
          <p:cNvPr id="17" name="Object 27"/>
          <p:cNvGraphicFramePr>
            <a:graphicFrameLocks noChangeAspect="1"/>
          </p:cNvGraphicFramePr>
          <p:nvPr/>
        </p:nvGraphicFramePr>
        <p:xfrm>
          <a:off x="2017713" y="2300288"/>
          <a:ext cx="3598862" cy="2928937"/>
        </p:xfrm>
        <a:graphic>
          <a:graphicData uri="http://schemas.openxmlformats.org/presentationml/2006/ole">
            <mc:AlternateContent xmlns:mc="http://schemas.openxmlformats.org/markup-compatibility/2006">
              <mc:Choice xmlns:v="urn:schemas-microsoft-com:vml" Requires="v">
                <p:oleObj spid="_x0000_s35843" name="图片" r:id="rId3" imgW="2249170" imgH="1833245" progId="Word.Picture.8">
                  <p:embed/>
                </p:oleObj>
              </mc:Choice>
              <mc:Fallback>
                <p:oleObj name="图片" r:id="rId3" imgW="2249170" imgH="1833245" progId="Word.Picture.8">
                  <p:embed/>
                  <p:pic>
                    <p:nvPicPr>
                      <p:cNvPr id="0" name="Object 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7713" y="2300288"/>
                        <a:ext cx="3598862" cy="292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 Box 28"/>
          <p:cNvSpPr txBox="1">
            <a:spLocks noChangeArrowheads="1"/>
          </p:cNvSpPr>
          <p:nvPr/>
        </p:nvSpPr>
        <p:spPr bwMode="auto">
          <a:xfrm>
            <a:off x="503238" y="1679575"/>
            <a:ext cx="464502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zh-CN" altLang="en-US" sz="2000" b="1">
                <a:solidFill>
                  <a:srgbClr val="000000"/>
                </a:solidFill>
                <a:latin typeface="楷体_GB2312" pitchFamily="49" charset="-122"/>
                <a:ea typeface="楷体_GB2312" pitchFamily="49" charset="-122"/>
              </a:rPr>
              <a:t>此时电路中的总电压和电流为</a:t>
            </a:r>
            <a:endParaRPr kumimoji="1" lang="zh-CN" altLang="en-US" sz="2000" b="1" baseline="-25000">
              <a:solidFill>
                <a:srgbClr val="000000"/>
              </a:solidFill>
              <a:latin typeface="Times New Roman" panose="02020603050405020304" pitchFamily="18" charset="0"/>
              <a:ea typeface="楷体_GB2312" pitchFamily="49" charset="-122"/>
            </a:endParaRPr>
          </a:p>
        </p:txBody>
      </p:sp>
      <p:sp>
        <p:nvSpPr>
          <p:cNvPr id="19" name="Text Box 29"/>
          <p:cNvSpPr txBox="1">
            <a:spLocks noChangeArrowheads="1"/>
          </p:cNvSpPr>
          <p:nvPr/>
        </p:nvSpPr>
        <p:spPr bwMode="auto">
          <a:xfrm>
            <a:off x="719138" y="2097088"/>
            <a:ext cx="2628900" cy="128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GS </a:t>
            </a:r>
            <a:r>
              <a:rPr kumimoji="1" lang="en-US" altLang="zh-CN" sz="2000" b="1">
                <a:solidFill>
                  <a:srgbClr val="000000"/>
                </a:solidFill>
                <a:latin typeface="楷体_GB2312" pitchFamily="49" charset="-122"/>
                <a:ea typeface="楷体_GB2312" pitchFamily="49" charset="-122"/>
              </a:rPr>
              <a:t>=</a:t>
            </a:r>
            <a:r>
              <a:rPr kumimoji="1" lang="en-US" altLang="zh-CN"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GSQ </a:t>
            </a:r>
            <a:r>
              <a:rPr kumimoji="1" lang="en-US" altLang="zh-CN" sz="2000" b="1">
                <a:solidFill>
                  <a:srgbClr val="000000"/>
                </a:solidFill>
                <a:latin typeface="楷体_GB2312" pitchFamily="49" charset="-122"/>
                <a:ea typeface="楷体_GB2312" pitchFamily="49" charset="-122"/>
              </a:rPr>
              <a:t>+</a:t>
            </a:r>
            <a:r>
              <a:rPr kumimoji="1" lang="en-US" altLang="zh-CN" sz="2000" b="1">
                <a:solidFill>
                  <a:srgbClr val="000000"/>
                </a:solidFill>
                <a:latin typeface="Arial Narrow" panose="020B0606020202030204" pitchFamily="34" charset="0"/>
              </a:rPr>
              <a:t>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i </a:t>
            </a:r>
            <a:endParaRPr kumimoji="1" lang="en-US" altLang="zh-CN" sz="2000" b="1" baseline="-25000">
              <a:solidFill>
                <a:srgbClr val="000000"/>
              </a:solidFill>
              <a:latin typeface="Times New Roman" panose="02020603050405020304" pitchFamily="18" charset="0"/>
              <a:ea typeface="楷体_GB2312" pitchFamily="49" charset="-122"/>
            </a:endParaRPr>
          </a:p>
          <a:p>
            <a:pPr>
              <a:lnSpc>
                <a:spcPct val="130000"/>
              </a:lnSpc>
            </a:pP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D</a:t>
            </a:r>
            <a:r>
              <a:rPr kumimoji="1" lang="en-US" altLang="zh-CN" sz="2000" b="1">
                <a:solidFill>
                  <a:srgbClr val="000000"/>
                </a:solidFill>
                <a:latin typeface="Arial Narrow" panose="020B0606020202030204" pitchFamily="34" charset="0"/>
              </a:rPr>
              <a:t> </a:t>
            </a:r>
            <a:r>
              <a:rPr kumimoji="1" lang="en-US" altLang="zh-CN" sz="2000" b="1">
                <a:solidFill>
                  <a:srgbClr val="000000"/>
                </a:solidFill>
                <a:latin typeface="楷体_GB2312" pitchFamily="49" charset="-122"/>
                <a:ea typeface="楷体_GB2312" pitchFamily="49" charset="-122"/>
              </a:rPr>
              <a:t>=</a:t>
            </a:r>
            <a:r>
              <a:rPr kumimoji="1" lang="en-US" altLang="zh-CN" sz="2000"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DQ </a:t>
            </a:r>
            <a:r>
              <a:rPr kumimoji="1" lang="en-US" altLang="zh-CN" sz="2000" b="1">
                <a:solidFill>
                  <a:srgbClr val="000000"/>
                </a:solidFill>
                <a:latin typeface="楷体_GB2312" pitchFamily="49" charset="-122"/>
                <a:ea typeface="楷体_GB2312" pitchFamily="49" charset="-122"/>
              </a:rPr>
              <a:t>+</a:t>
            </a:r>
            <a:r>
              <a:rPr kumimoji="1" lang="en-US" altLang="zh-CN" sz="2000"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d</a:t>
            </a:r>
            <a:endParaRPr kumimoji="1" lang="en-US" altLang="zh-CN" sz="2000" b="1" baseline="-25000">
              <a:solidFill>
                <a:srgbClr val="000000"/>
              </a:solidFill>
              <a:latin typeface="Times New Roman" panose="02020603050405020304" pitchFamily="18" charset="0"/>
              <a:ea typeface="楷体_GB2312" pitchFamily="49" charset="-122"/>
            </a:endParaRPr>
          </a:p>
          <a:p>
            <a:pPr>
              <a:lnSpc>
                <a:spcPct val="130000"/>
              </a:lnSpc>
            </a:pP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DS </a:t>
            </a:r>
            <a:r>
              <a:rPr kumimoji="1" lang="en-US" altLang="zh-CN" sz="2000" b="1">
                <a:solidFill>
                  <a:srgbClr val="000000"/>
                </a:solidFill>
                <a:latin typeface="楷体_GB2312" pitchFamily="49" charset="-122"/>
                <a:ea typeface="楷体_GB2312" pitchFamily="49" charset="-122"/>
              </a:rPr>
              <a:t>=</a:t>
            </a:r>
            <a:r>
              <a:rPr kumimoji="1" lang="en-US" altLang="zh-CN" b="1">
                <a:solidFill>
                  <a:srgbClr val="000000"/>
                </a:solidFill>
                <a:latin typeface="Arial Narrow" panose="020B0606020202030204" pitchFamily="34" charset="0"/>
              </a:rPr>
              <a:t>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DSQ </a:t>
            </a:r>
            <a:r>
              <a:rPr kumimoji="1" lang="en-US" altLang="zh-CN" sz="2000" b="1">
                <a:solidFill>
                  <a:srgbClr val="000000"/>
                </a:solidFill>
                <a:latin typeface="楷体_GB2312" pitchFamily="49" charset="-122"/>
                <a:ea typeface="楷体_GB2312" pitchFamily="49" charset="-122"/>
              </a:rPr>
              <a:t>+</a:t>
            </a:r>
            <a:r>
              <a:rPr kumimoji="1" lang="en-US" altLang="zh-CN" sz="2000" b="1">
                <a:solidFill>
                  <a:srgbClr val="000000"/>
                </a:solidFill>
                <a:latin typeface="Arial Narrow" panose="020B0606020202030204" pitchFamily="34" charset="0"/>
              </a:rPr>
              <a:t>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ds </a:t>
            </a:r>
            <a:endParaRPr kumimoji="1" lang="en-US" altLang="zh-CN" sz="2000" b="1" baseline="-25000">
              <a:solidFill>
                <a:srgbClr val="000000"/>
              </a:solidFill>
              <a:latin typeface="Times New Roman" panose="02020603050405020304" pitchFamily="18" charset="0"/>
              <a:ea typeface="楷体_GB2312" pitchFamily="49" charset="-122"/>
            </a:endParaRPr>
          </a:p>
        </p:txBody>
      </p:sp>
      <p:sp>
        <p:nvSpPr>
          <p:cNvPr id="20" name="Text Box 30"/>
          <p:cNvSpPr txBox="1">
            <a:spLocks noChangeArrowheads="1"/>
          </p:cNvSpPr>
          <p:nvPr/>
        </p:nvSpPr>
        <p:spPr bwMode="auto">
          <a:xfrm>
            <a:off x="503238" y="3392488"/>
            <a:ext cx="1404937"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40000"/>
              </a:lnSpc>
            </a:pPr>
            <a:r>
              <a:rPr kumimoji="1" lang="zh-CN" altLang="en-US" sz="2000" b="1">
                <a:solidFill>
                  <a:srgbClr val="000000"/>
                </a:solidFill>
                <a:latin typeface="楷体_GB2312" pitchFamily="49" charset="-122"/>
                <a:ea typeface="楷体_GB2312" pitchFamily="49" charset="-122"/>
              </a:rPr>
              <a:t>其中</a:t>
            </a:r>
            <a:endParaRPr kumimoji="1" lang="zh-CN" altLang="en-US" sz="2000" b="1">
              <a:solidFill>
                <a:srgbClr val="000000"/>
              </a:solidFill>
              <a:latin typeface="楷体_GB2312" pitchFamily="49" charset="-122"/>
              <a:ea typeface="楷体_GB2312" pitchFamily="49" charset="-122"/>
            </a:endParaRPr>
          </a:p>
          <a:p>
            <a:pPr>
              <a:lnSpc>
                <a:spcPct val="140000"/>
              </a:lnSpc>
            </a:pP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d</a:t>
            </a:r>
            <a:r>
              <a:rPr kumimoji="1" lang="zh-CN" altLang="en-US" sz="2000" b="1">
                <a:solidFill>
                  <a:srgbClr val="000000"/>
                </a:solidFill>
                <a:latin typeface="楷体_GB2312" pitchFamily="49" charset="-122"/>
                <a:ea typeface="楷体_GB2312" pitchFamily="49" charset="-122"/>
              </a:rPr>
              <a:t>和</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ds</a:t>
            </a:r>
            <a:r>
              <a:rPr kumimoji="1" lang="zh-CN" altLang="en-US" sz="2000" b="1">
                <a:solidFill>
                  <a:srgbClr val="000000"/>
                </a:solidFill>
                <a:latin typeface="楷体_GB2312" pitchFamily="49" charset="-122"/>
                <a:ea typeface="楷体_GB2312" pitchFamily="49" charset="-122"/>
              </a:rPr>
              <a:t>为交流量</a:t>
            </a:r>
            <a:endParaRPr kumimoji="1" lang="zh-CN" altLang="en-US" sz="2000" b="1" baseline="-25000">
              <a:solidFill>
                <a:srgbClr val="000000"/>
              </a:solidFill>
              <a:latin typeface="Times New Roman" panose="02020603050405020304" pitchFamily="18" charset="0"/>
              <a:ea typeface="楷体_GB2312" pitchFamily="49" charset="-122"/>
            </a:endParaRPr>
          </a:p>
        </p:txBody>
      </p:sp>
      <p:graphicFrame>
        <p:nvGraphicFramePr>
          <p:cNvPr id="25" name="Object 41"/>
          <p:cNvGraphicFramePr>
            <a:graphicFrameLocks noChangeAspect="1"/>
          </p:cNvGraphicFramePr>
          <p:nvPr/>
        </p:nvGraphicFramePr>
        <p:xfrm>
          <a:off x="684213" y="5346700"/>
          <a:ext cx="2051050" cy="385763"/>
        </p:xfrm>
        <a:graphic>
          <a:graphicData uri="http://schemas.openxmlformats.org/presentationml/2006/ole">
            <mc:AlternateContent xmlns:mc="http://schemas.openxmlformats.org/markup-compatibility/2006">
              <mc:Choice xmlns:v="urn:schemas-microsoft-com:vml" Requires="v">
                <p:oleObj spid="_x0000_s35844" name="公式" r:id="rId5" imgW="1269365" imgH="241300" progId="Equation.3">
                  <p:embed/>
                </p:oleObj>
              </mc:Choice>
              <mc:Fallback>
                <p:oleObj name="公式" r:id="rId5" imgW="1269365" imgH="241300" progId="Equation.3">
                  <p:embed/>
                  <p:pic>
                    <p:nvPicPr>
                      <p:cNvPr id="0" name="Object 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4213" y="5346700"/>
                        <a:ext cx="2051050" cy="385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 name="Text Box 42"/>
          <p:cNvSpPr txBox="1">
            <a:spLocks noChangeArrowheads="1"/>
          </p:cNvSpPr>
          <p:nvPr/>
        </p:nvSpPr>
        <p:spPr bwMode="auto">
          <a:xfrm>
            <a:off x="3024188" y="5229225"/>
            <a:ext cx="24130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DS </a:t>
            </a:r>
            <a:r>
              <a:rPr kumimoji="1" lang="en-US" altLang="zh-CN" sz="2000" b="1">
                <a:solidFill>
                  <a:srgbClr val="000000"/>
                </a:solidFill>
                <a:latin typeface="楷体_GB2312" pitchFamily="49" charset="-122"/>
                <a:ea typeface="楷体_GB2312" pitchFamily="49" charset="-122"/>
              </a:rPr>
              <a:t>= </a:t>
            </a:r>
            <a:r>
              <a:rPr kumimoji="1" lang="en-US" altLang="zh-CN" sz="2000" b="1" i="1">
                <a:solidFill>
                  <a:srgbClr val="000000"/>
                </a:solidFill>
                <a:latin typeface="Times New Roman" panose="0202060305040502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DD </a:t>
            </a:r>
            <a:r>
              <a:rPr kumimoji="1" lang="en-US" altLang="zh-CN" sz="2000" b="1">
                <a:solidFill>
                  <a:srgbClr val="000000"/>
                </a:solidFill>
                <a:latin typeface="楷体_GB2312" pitchFamily="49" charset="-122"/>
                <a:ea typeface="楷体_GB2312" pitchFamily="49" charset="-122"/>
              </a:rPr>
              <a:t>-</a:t>
            </a:r>
            <a:r>
              <a:rPr kumimoji="1" lang="en-US" altLang="zh-CN"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D</a:t>
            </a:r>
            <a:r>
              <a:rPr kumimoji="1" lang="en-US" altLang="zh-CN" sz="2000" b="1" i="1">
                <a:solidFill>
                  <a:srgbClr val="000000"/>
                </a:solidFill>
                <a:latin typeface="Times New Roman" panose="02020603050405020304" pitchFamily="18" charset="0"/>
                <a:ea typeface="楷体_GB2312" pitchFamily="49" charset="-122"/>
              </a:rPr>
              <a:t>R</a:t>
            </a:r>
            <a:r>
              <a:rPr kumimoji="1" lang="en-US" altLang="zh-CN" sz="2000" b="1" baseline="-25000">
                <a:solidFill>
                  <a:srgbClr val="000000"/>
                </a:solidFill>
                <a:latin typeface="Times New Roman" panose="02020603050405020304" pitchFamily="18" charset="0"/>
                <a:ea typeface="楷体_GB2312" pitchFamily="49" charset="-122"/>
              </a:rPr>
              <a:t>d </a:t>
            </a:r>
            <a:endParaRPr kumimoji="1" lang="en-US" altLang="zh-CN" sz="2000" b="1" baseline="-25000">
              <a:solidFill>
                <a:srgbClr val="000000"/>
              </a:solidFill>
              <a:latin typeface="Times New Roman" panose="02020603050405020304" pitchFamily="18" charset="0"/>
              <a:ea typeface="楷体_GB2312" pitchFamily="49" charset="-122"/>
            </a:endParaRPr>
          </a:p>
        </p:txBody>
      </p:sp>
      <p:sp>
        <p:nvSpPr>
          <p:cNvPr id="52236" name="Rectangle 18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2237" name="Rectangle 19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strips(downRight)">
                                      <p:cBhvr>
                                        <p:cTn id="17" dur="500"/>
                                        <p:tgtEl>
                                          <p:spTgt spid="18"/>
                                        </p:tgtEl>
                                      </p:cBhvr>
                                    </p:animEffect>
                                  </p:childTnLst>
                                </p:cTn>
                              </p:par>
                            </p:childTnLst>
                          </p:cTn>
                        </p:par>
                        <p:par>
                          <p:cTn id="18" fill="hold">
                            <p:stCondLst>
                              <p:cond delay="500"/>
                            </p:stCondLst>
                            <p:childTnLst>
                              <p:par>
                                <p:cTn id="19" presetID="18" presetClass="entr" presetSubtype="6"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strips(downRight)">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6"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strips(downRight)">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6"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strips(downRight)">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18" presetClass="entr" presetSubtype="6" fill="hold" grpId="0" nodeType="click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strips(downRight)">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19" grpId="0"/>
      <p:bldP spid="20" grpId="0"/>
      <p:bldP spid="2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标题 1"/>
          <p:cNvSpPr>
            <a:spLocks noGrp="1"/>
          </p:cNvSpPr>
          <p:nvPr>
            <p:ph type="title"/>
          </p:nvPr>
        </p:nvSpPr>
        <p:spPr>
          <a:xfrm>
            <a:off x="701675" y="71438"/>
            <a:ext cx="7888288" cy="646112"/>
          </a:xfrm>
        </p:spPr>
        <p:txBody>
          <a:bodyPr/>
          <a:lstStyle/>
          <a:p>
            <a:r>
              <a:rPr lang="en-US" altLang="zh-CN"/>
              <a:t>4.2.3  </a:t>
            </a:r>
            <a:r>
              <a:rPr lang="zh-CN" altLang="en-US"/>
              <a:t>放大电路的习惯画法和主要分析法</a:t>
            </a:r>
            <a:endParaRPr lang="zh-CN" altLang="en-US"/>
          </a:p>
        </p:txBody>
      </p:sp>
      <p:sp>
        <p:nvSpPr>
          <p:cNvPr id="8" name="Text Box 19"/>
          <p:cNvSpPr txBox="1">
            <a:spLocks noChangeArrowheads="1"/>
          </p:cNvSpPr>
          <p:nvPr/>
        </p:nvSpPr>
        <p:spPr bwMode="auto">
          <a:xfrm>
            <a:off x="684213" y="1125538"/>
            <a:ext cx="7775575"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000000"/>
                </a:solidFill>
                <a:latin typeface="楷体_GB2312" pitchFamily="49" charset="-122"/>
                <a:ea typeface="楷体_GB2312" pitchFamily="49" charset="-122"/>
              </a:rPr>
              <a:t>    </a:t>
            </a:r>
            <a:r>
              <a:rPr kumimoji="1" lang="zh-CN" altLang="en-US" sz="2400" b="1">
                <a:solidFill>
                  <a:srgbClr val="000000"/>
                </a:solidFill>
                <a:latin typeface="楷体_GB2312" pitchFamily="49" charset="-122"/>
                <a:ea typeface="楷体_GB2312" pitchFamily="49" charset="-122"/>
              </a:rPr>
              <a:t>省略工作电源的直流电压符号，仅保留电压源非接</a:t>
            </a:r>
            <a:r>
              <a:rPr kumimoji="1" lang="zh-CN" altLang="en-US" sz="2400" b="1">
                <a:solidFill>
                  <a:srgbClr val="000000"/>
                </a:solidFill>
                <a:latin typeface="Times New Roman" panose="02020603050405020304" pitchFamily="18" charset="0"/>
                <a:ea typeface="楷体_GB2312" pitchFamily="49" charset="-122"/>
              </a:rPr>
              <a:t>“</a:t>
            </a:r>
            <a:r>
              <a:rPr kumimoji="1" lang="zh-CN" altLang="en-US" sz="2400" b="1">
                <a:solidFill>
                  <a:srgbClr val="000000"/>
                </a:solidFill>
                <a:latin typeface="楷体_GB2312" pitchFamily="49" charset="-122"/>
                <a:ea typeface="楷体_GB2312" pitchFamily="49" charset="-122"/>
              </a:rPr>
              <a:t>地</a:t>
            </a:r>
            <a:r>
              <a:rPr kumimoji="1" lang="zh-CN" altLang="en-US" sz="2400" b="1">
                <a:solidFill>
                  <a:srgbClr val="000000"/>
                </a:solidFill>
                <a:latin typeface="Times New Roman" panose="02020603050405020304" pitchFamily="18" charset="0"/>
                <a:ea typeface="楷体_GB2312" pitchFamily="49" charset="-122"/>
              </a:rPr>
              <a:t>”</a:t>
            </a:r>
            <a:r>
              <a:rPr kumimoji="1" lang="zh-CN" altLang="en-US" sz="2400" b="1">
                <a:solidFill>
                  <a:srgbClr val="000000"/>
                </a:solidFill>
                <a:latin typeface="楷体_GB2312" pitchFamily="49" charset="-122"/>
                <a:ea typeface="楷体_GB2312" pitchFamily="49" charset="-122"/>
              </a:rPr>
              <a:t>端子，并标注电压源名称。</a:t>
            </a:r>
            <a:endParaRPr kumimoji="1" lang="zh-CN" altLang="en-US" sz="2400" b="1" baseline="-25000">
              <a:solidFill>
                <a:srgbClr val="000000"/>
              </a:solidFill>
              <a:latin typeface="Times New Roman" panose="02020603050405020304" pitchFamily="18" charset="0"/>
              <a:ea typeface="楷体_GB2312" pitchFamily="49" charset="-122"/>
            </a:endParaRPr>
          </a:p>
        </p:txBody>
      </p:sp>
      <p:graphicFrame>
        <p:nvGraphicFramePr>
          <p:cNvPr id="53252" name="Object 21"/>
          <p:cNvGraphicFramePr>
            <a:graphicFrameLocks noChangeAspect="1"/>
          </p:cNvGraphicFramePr>
          <p:nvPr/>
        </p:nvGraphicFramePr>
        <p:xfrm>
          <a:off x="468313" y="2328863"/>
          <a:ext cx="4052887" cy="3298825"/>
        </p:xfrm>
        <a:graphic>
          <a:graphicData uri="http://schemas.openxmlformats.org/presentationml/2006/ole">
            <mc:AlternateContent xmlns:mc="http://schemas.openxmlformats.org/markup-compatibility/2006">
              <mc:Choice xmlns:v="urn:schemas-microsoft-com:vml" Requires="v">
                <p:oleObj spid="_x0000_s36866" name="图片" r:id="rId1" imgW="2249170" imgH="1833245" progId="Word.Picture.8">
                  <p:embed/>
                </p:oleObj>
              </mc:Choice>
              <mc:Fallback>
                <p:oleObj name="图片" r:id="rId1" imgW="2249170" imgH="1833245" progId="Word.Picture.8">
                  <p:embed/>
                  <p:pic>
                    <p:nvPicPr>
                      <p:cNvPr id="0" name="Object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328863"/>
                        <a:ext cx="4052887" cy="329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0" name="Group 27"/>
          <p:cNvGrpSpPr/>
          <p:nvPr/>
        </p:nvGrpSpPr>
        <p:grpSpPr bwMode="auto">
          <a:xfrm>
            <a:off x="5219700" y="2147888"/>
            <a:ext cx="2965450" cy="3802062"/>
            <a:chOff x="3288" y="1094"/>
            <a:chExt cx="1868" cy="2395"/>
          </a:xfrm>
        </p:grpSpPr>
        <p:sp>
          <p:nvSpPr>
            <p:cNvPr id="11" name="Text Box 24"/>
            <p:cNvSpPr txBox="1">
              <a:spLocks noChangeArrowheads="1"/>
            </p:cNvSpPr>
            <p:nvPr/>
          </p:nvSpPr>
          <p:spPr bwMode="auto">
            <a:xfrm>
              <a:off x="3674" y="3181"/>
              <a:ext cx="976"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30000"/>
                </a:lnSpc>
                <a:defRPr/>
              </a:pPr>
              <a:r>
                <a:rPr kumimoji="1" lang="zh-CN" altLang="en-US" sz="2000" b="1" kern="0">
                  <a:solidFill>
                    <a:srgbClr val="000000"/>
                  </a:solidFill>
                  <a:latin typeface="楷体_GB2312" pitchFamily="49" charset="-122"/>
                  <a:ea typeface="楷体_GB2312" pitchFamily="49" charset="-122"/>
                </a:rPr>
                <a:t>习惯画法</a:t>
              </a:r>
              <a:endParaRPr kumimoji="1" lang="zh-CN" altLang="en-US" sz="2000" b="1" kern="0" baseline="-25000">
                <a:solidFill>
                  <a:srgbClr val="000000"/>
                </a:solidFill>
                <a:latin typeface="Times New Roman" panose="02020603050405020304" pitchFamily="18" charset="0"/>
                <a:ea typeface="楷体_GB2312" pitchFamily="49" charset="-122"/>
              </a:endParaRPr>
            </a:p>
          </p:txBody>
        </p:sp>
        <p:graphicFrame>
          <p:nvGraphicFramePr>
            <p:cNvPr id="53256" name="Object 25"/>
            <p:cNvGraphicFramePr>
              <a:graphicFrameLocks noChangeAspect="1"/>
            </p:cNvGraphicFramePr>
            <p:nvPr/>
          </p:nvGraphicFramePr>
          <p:xfrm>
            <a:off x="3288" y="1094"/>
            <a:ext cx="1868" cy="2073"/>
          </p:xfrm>
          <a:graphic>
            <a:graphicData uri="http://schemas.openxmlformats.org/presentationml/2006/ole">
              <mc:AlternateContent xmlns:mc="http://schemas.openxmlformats.org/markup-compatibility/2006">
                <mc:Choice xmlns:v="urn:schemas-microsoft-com:vml" Requires="v">
                  <p:oleObj spid="_x0000_s36867" name="图片" r:id="rId3" imgW="1649095" imgH="1833245" progId="Word.Picture.8">
                    <p:embed/>
                  </p:oleObj>
                </mc:Choice>
                <mc:Fallback>
                  <p:oleObj name="图片" r:id="rId3" imgW="1649095" imgH="1833245" progId="Word.Picture.8">
                    <p:embed/>
                    <p:pic>
                      <p:nvPicPr>
                        <p:cNvPr id="0" name="Object 2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8" y="1094"/>
                          <a:ext cx="1868" cy="2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53254" name="Text Box 5"/>
          <p:cNvSpPr txBox="1">
            <a:spLocks noChangeArrowheads="1"/>
          </p:cNvSpPr>
          <p:nvPr/>
        </p:nvSpPr>
        <p:spPr bwMode="auto">
          <a:xfrm>
            <a:off x="468313" y="701675"/>
            <a:ext cx="6840537" cy="57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800000"/>
                </a:solidFill>
                <a:latin typeface="楷体_GB2312" pitchFamily="49" charset="-122"/>
                <a:ea typeface="楷体_GB2312" pitchFamily="49" charset="-122"/>
              </a:rPr>
              <a:t>1. </a:t>
            </a:r>
            <a:r>
              <a:rPr kumimoji="1" lang="zh-CN" altLang="en-US" sz="2400" b="1">
                <a:solidFill>
                  <a:srgbClr val="800000"/>
                </a:solidFill>
                <a:latin typeface="楷体_GB2312" pitchFamily="49" charset="-122"/>
                <a:ea typeface="楷体_GB2312" pitchFamily="49" charset="-122"/>
              </a:rPr>
              <a:t>习惯画法</a:t>
            </a:r>
            <a:endParaRPr kumimoji="1" lang="zh-CN" altLang="en-US" sz="2400" b="1">
              <a:solidFill>
                <a:srgbClr val="8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Righ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ox(in)">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标题 1"/>
          <p:cNvSpPr>
            <a:spLocks noGrp="1"/>
          </p:cNvSpPr>
          <p:nvPr>
            <p:ph type="title"/>
          </p:nvPr>
        </p:nvSpPr>
        <p:spPr>
          <a:xfrm>
            <a:off x="701675" y="71438"/>
            <a:ext cx="7888288" cy="646112"/>
          </a:xfrm>
        </p:spPr>
        <p:txBody>
          <a:bodyPr/>
          <a:lstStyle/>
          <a:p>
            <a:r>
              <a:rPr lang="en-US" altLang="zh-CN"/>
              <a:t>4.2.3  </a:t>
            </a:r>
            <a:r>
              <a:rPr lang="zh-CN" altLang="en-US"/>
              <a:t>放大电路的习惯画法和主要分析法</a:t>
            </a:r>
            <a:endParaRPr lang="zh-CN" altLang="en-US"/>
          </a:p>
        </p:txBody>
      </p:sp>
      <p:sp>
        <p:nvSpPr>
          <p:cNvPr id="54275" name="Text Box 5"/>
          <p:cNvSpPr txBox="1">
            <a:spLocks noChangeArrowheads="1"/>
          </p:cNvSpPr>
          <p:nvPr/>
        </p:nvSpPr>
        <p:spPr bwMode="auto">
          <a:xfrm>
            <a:off x="468313" y="701675"/>
            <a:ext cx="6840537" cy="57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800000"/>
                </a:solidFill>
                <a:latin typeface="楷体_GB2312" pitchFamily="49" charset="-122"/>
                <a:ea typeface="楷体_GB2312" pitchFamily="49" charset="-122"/>
              </a:rPr>
              <a:t>1. </a:t>
            </a:r>
            <a:r>
              <a:rPr kumimoji="1" lang="zh-CN" altLang="en-US" sz="2400" b="1">
                <a:solidFill>
                  <a:srgbClr val="800000"/>
                </a:solidFill>
                <a:latin typeface="楷体_GB2312" pitchFamily="49" charset="-122"/>
                <a:ea typeface="楷体_GB2312" pitchFamily="49" charset="-122"/>
              </a:rPr>
              <a:t>习惯画法</a:t>
            </a:r>
            <a:endParaRPr kumimoji="1" lang="zh-CN" altLang="en-US" sz="2400" b="1">
              <a:solidFill>
                <a:srgbClr val="800000"/>
              </a:solidFill>
              <a:latin typeface="楷体_GB2312" pitchFamily="49" charset="-122"/>
              <a:ea typeface="楷体_GB2312" pitchFamily="49" charset="-122"/>
            </a:endParaRPr>
          </a:p>
        </p:txBody>
      </p:sp>
      <p:graphicFrame>
        <p:nvGraphicFramePr>
          <p:cNvPr id="54276" name="对象 15"/>
          <p:cNvGraphicFramePr>
            <a:graphicFrameLocks noChangeAspect="1"/>
          </p:cNvGraphicFramePr>
          <p:nvPr/>
        </p:nvGraphicFramePr>
        <p:xfrm>
          <a:off x="350838" y="1528763"/>
          <a:ext cx="4765675" cy="3290887"/>
        </p:xfrm>
        <a:graphic>
          <a:graphicData uri="http://schemas.openxmlformats.org/presentationml/2006/ole">
            <mc:AlternateContent xmlns:mc="http://schemas.openxmlformats.org/markup-compatibility/2006">
              <mc:Choice xmlns:v="urn:schemas-microsoft-com:vml" Requires="v">
                <p:oleObj spid="_x0000_s37890" name="图片" r:id="rId1" imgW="2649220" imgH="1833245" progId="Word.Picture.8">
                  <p:embed/>
                </p:oleObj>
              </mc:Choice>
              <mc:Fallback>
                <p:oleObj name="图片" r:id="rId1" imgW="2649220" imgH="1833245" progId="Word.Picture.8">
                  <p:embed/>
                  <p:pic>
                    <p:nvPicPr>
                      <p:cNvPr id="0" name="对象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838" y="1528763"/>
                        <a:ext cx="4765675" cy="329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4277" name="对象 16"/>
          <p:cNvGraphicFramePr>
            <a:graphicFrameLocks noChangeAspect="1"/>
          </p:cNvGraphicFramePr>
          <p:nvPr/>
        </p:nvGraphicFramePr>
        <p:xfrm>
          <a:off x="350838" y="1528763"/>
          <a:ext cx="4768850" cy="3294062"/>
        </p:xfrm>
        <a:graphic>
          <a:graphicData uri="http://schemas.openxmlformats.org/presentationml/2006/ole">
            <mc:AlternateContent xmlns:mc="http://schemas.openxmlformats.org/markup-compatibility/2006">
              <mc:Choice xmlns:v="urn:schemas-microsoft-com:vml" Requires="v">
                <p:oleObj spid="_x0000_s37891" name="图片" r:id="rId3" imgW="2649220" imgH="1833245" progId="Word.Picture.8">
                  <p:embed/>
                </p:oleObj>
              </mc:Choice>
              <mc:Fallback>
                <p:oleObj name="图片" r:id="rId3" imgW="2649220" imgH="1833245" progId="Word.Picture.8">
                  <p:embed/>
                  <p:pic>
                    <p:nvPicPr>
                      <p:cNvPr id="0" name="对象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38" y="1528763"/>
                        <a:ext cx="4768850"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4278" name="对象 17"/>
          <p:cNvGraphicFramePr>
            <a:graphicFrameLocks noChangeAspect="1"/>
          </p:cNvGraphicFramePr>
          <p:nvPr/>
        </p:nvGraphicFramePr>
        <p:xfrm>
          <a:off x="350838" y="1574800"/>
          <a:ext cx="4768850" cy="3294063"/>
        </p:xfrm>
        <a:graphic>
          <a:graphicData uri="http://schemas.openxmlformats.org/presentationml/2006/ole">
            <mc:AlternateContent xmlns:mc="http://schemas.openxmlformats.org/markup-compatibility/2006">
              <mc:Choice xmlns:v="urn:schemas-microsoft-com:vml" Requires="v">
                <p:oleObj spid="_x0000_s37892" name="图片" r:id="rId5" imgW="2649220" imgH="1833245" progId="Word.Picture.8">
                  <p:embed/>
                </p:oleObj>
              </mc:Choice>
              <mc:Fallback>
                <p:oleObj name="图片" r:id="rId5" imgW="2649220" imgH="1833245" progId="Word.Picture.8">
                  <p:embed/>
                  <p:pic>
                    <p:nvPicPr>
                      <p:cNvPr id="0" name="对象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838" y="1574800"/>
                        <a:ext cx="4768850" cy="329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对象 18"/>
          <p:cNvGraphicFramePr>
            <a:graphicFrameLocks noChangeAspect="1"/>
          </p:cNvGraphicFramePr>
          <p:nvPr/>
        </p:nvGraphicFramePr>
        <p:xfrm>
          <a:off x="5213350" y="1179513"/>
          <a:ext cx="3822700" cy="3411537"/>
        </p:xfrm>
        <a:graphic>
          <a:graphicData uri="http://schemas.openxmlformats.org/presentationml/2006/ole">
            <mc:AlternateContent xmlns:mc="http://schemas.openxmlformats.org/markup-compatibility/2006">
              <mc:Choice xmlns:v="urn:schemas-microsoft-com:vml" Requires="v">
                <p:oleObj spid="_x0000_s37893" name="图片" r:id="rId7" imgW="2125345" imgH="1899920" progId="Word.Picture.8">
                  <p:embed/>
                </p:oleObj>
              </mc:Choice>
              <mc:Fallback>
                <p:oleObj name="图片" r:id="rId7" imgW="2125345" imgH="1899920" progId="Word.Picture.8">
                  <p:embed/>
                  <p:pic>
                    <p:nvPicPr>
                      <p:cNvPr id="0" name="对象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13350" y="1179513"/>
                        <a:ext cx="3822700" cy="341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标题 1"/>
          <p:cNvSpPr>
            <a:spLocks noGrp="1"/>
          </p:cNvSpPr>
          <p:nvPr>
            <p:ph type="title"/>
          </p:nvPr>
        </p:nvSpPr>
        <p:spPr>
          <a:xfrm>
            <a:off x="701675" y="71438"/>
            <a:ext cx="7888288" cy="646112"/>
          </a:xfrm>
        </p:spPr>
        <p:txBody>
          <a:bodyPr/>
          <a:lstStyle/>
          <a:p>
            <a:r>
              <a:rPr lang="en-US" altLang="zh-CN"/>
              <a:t>4.2.3  </a:t>
            </a:r>
            <a:r>
              <a:rPr lang="zh-CN" altLang="en-US"/>
              <a:t>放大电路的习惯画法和主要分析法</a:t>
            </a:r>
            <a:endParaRPr lang="zh-CN" altLang="en-US"/>
          </a:p>
        </p:txBody>
      </p:sp>
      <p:sp>
        <p:nvSpPr>
          <p:cNvPr id="55299" name="Text Box 5"/>
          <p:cNvSpPr txBox="1">
            <a:spLocks noChangeArrowheads="1"/>
          </p:cNvSpPr>
          <p:nvPr/>
        </p:nvSpPr>
        <p:spPr bwMode="auto">
          <a:xfrm>
            <a:off x="468313" y="714375"/>
            <a:ext cx="5761037"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400" b="1">
                <a:solidFill>
                  <a:srgbClr val="800000"/>
                </a:solidFill>
                <a:latin typeface="楷体_GB2312" pitchFamily="49" charset="-122"/>
                <a:ea typeface="楷体_GB2312" pitchFamily="49" charset="-122"/>
              </a:rPr>
              <a:t>2. </a:t>
            </a:r>
            <a:r>
              <a:rPr kumimoji="1" lang="zh-CN" altLang="en-US" sz="2400" b="1">
                <a:solidFill>
                  <a:srgbClr val="800000"/>
                </a:solidFill>
                <a:latin typeface="楷体_GB2312" pitchFamily="49" charset="-122"/>
                <a:ea typeface="楷体_GB2312" pitchFamily="49" charset="-122"/>
              </a:rPr>
              <a:t>主要分析法</a:t>
            </a:r>
            <a:endParaRPr kumimoji="1" lang="zh-CN" altLang="en-US" sz="2400" b="1">
              <a:solidFill>
                <a:srgbClr val="800000"/>
              </a:solidFill>
              <a:latin typeface="楷体_GB2312" pitchFamily="49" charset="-122"/>
              <a:ea typeface="楷体_GB2312" pitchFamily="49" charset="-122"/>
            </a:endParaRPr>
          </a:p>
        </p:txBody>
      </p:sp>
      <p:sp>
        <p:nvSpPr>
          <p:cNvPr id="15" name="Text Box 15"/>
          <p:cNvSpPr txBox="1">
            <a:spLocks noChangeArrowheads="1"/>
          </p:cNvSpPr>
          <p:nvPr/>
        </p:nvSpPr>
        <p:spPr bwMode="auto">
          <a:xfrm>
            <a:off x="1187450" y="1412875"/>
            <a:ext cx="7416800" cy="108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pattFill prst="pct50">
                  <a:fgClr>
                    <a:schemeClr val="tx1"/>
                  </a:fgClr>
                  <a:bgClr>
                    <a:srgbClr val="FFFFFF"/>
                  </a:bgClr>
                </a:patt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5000"/>
              </a:lnSpc>
            </a:pPr>
            <a:r>
              <a:rPr kumimoji="1" lang="zh-CN" altLang="en-US" sz="2400" b="1">
                <a:solidFill>
                  <a:srgbClr val="000000"/>
                </a:solidFill>
                <a:latin typeface="Times New Roman" panose="02020603050405020304" pitchFamily="18" charset="0"/>
                <a:ea typeface="楷体_GB2312" pitchFamily="49" charset="-122"/>
              </a:rPr>
              <a:t>图解法</a:t>
            </a:r>
            <a:endParaRPr kumimoji="1" lang="en-US" altLang="zh-CN" sz="2400" b="1">
              <a:solidFill>
                <a:srgbClr val="000000"/>
              </a:solidFill>
              <a:latin typeface="Times New Roman" panose="02020603050405020304" pitchFamily="18" charset="0"/>
              <a:ea typeface="楷体_GB2312" pitchFamily="49" charset="-122"/>
            </a:endParaRPr>
          </a:p>
          <a:p>
            <a:pPr>
              <a:lnSpc>
                <a:spcPct val="135000"/>
              </a:lnSpc>
            </a:pPr>
            <a:r>
              <a:rPr kumimoji="1" lang="zh-CN" altLang="en-US" sz="2400" b="1">
                <a:solidFill>
                  <a:srgbClr val="000000"/>
                </a:solidFill>
                <a:latin typeface="Times New Roman" panose="02020603050405020304" pitchFamily="18" charset="0"/>
                <a:ea typeface="楷体_GB2312" pitchFamily="49" charset="-122"/>
              </a:rPr>
              <a:t>小信号模型分析法</a:t>
            </a:r>
            <a:endParaRPr kumimoji="1" lang="zh-CN" altLang="en-US" sz="24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trips(downRigh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1188" y="981075"/>
            <a:ext cx="7772400" cy="719138"/>
          </a:xfrm>
        </p:spPr>
        <p:txBody>
          <a:bodyPr rtlCol="0"/>
          <a:lstStyle/>
          <a:p>
            <a:pPr fontAlgn="auto">
              <a:spcAft>
                <a:spcPts val="0"/>
              </a:spcAft>
              <a:defRPr/>
            </a:pPr>
            <a:r>
              <a:rPr lang="en-US" altLang="zh-CN" dirty="0"/>
              <a:t>4.3  </a:t>
            </a:r>
            <a:r>
              <a:rPr lang="zh-CN" altLang="en-US" dirty="0"/>
              <a:t>图解分析法</a:t>
            </a:r>
            <a:endParaRPr lang="zh-CN" altLang="en-US" dirty="0"/>
          </a:p>
        </p:txBody>
      </p:sp>
      <p:sp>
        <p:nvSpPr>
          <p:cNvPr id="56323" name="副标题 2"/>
          <p:cNvSpPr>
            <a:spLocks noGrp="1"/>
          </p:cNvSpPr>
          <p:nvPr>
            <p:ph type="subTitle" idx="1"/>
          </p:nvPr>
        </p:nvSpPr>
        <p:spPr>
          <a:xfrm>
            <a:off x="1042988" y="1989138"/>
            <a:ext cx="7058025" cy="3649662"/>
          </a:xfrm>
        </p:spPr>
        <p:txBody>
          <a:bodyPr/>
          <a:lstStyle/>
          <a:p>
            <a:r>
              <a:rPr lang="en-US" altLang="zh-CN"/>
              <a:t>4.3.1   </a:t>
            </a:r>
            <a:r>
              <a:rPr lang="zh-CN" altLang="en-US"/>
              <a:t>用图解方法确定静态工作点</a:t>
            </a:r>
            <a:r>
              <a:rPr lang="en-US" altLang="zh-CN" i="1"/>
              <a:t>Q</a:t>
            </a:r>
            <a:endParaRPr lang="en-US" altLang="zh-CN" i="1"/>
          </a:p>
          <a:p>
            <a:r>
              <a:rPr lang="en-US" altLang="zh-CN"/>
              <a:t>4.3.2   </a:t>
            </a:r>
            <a:r>
              <a:rPr lang="zh-CN" altLang="en-US"/>
              <a:t>动态工作情况的图解分析</a:t>
            </a:r>
            <a:endParaRPr lang="zh-CN" altLang="en-US"/>
          </a:p>
          <a:p>
            <a:r>
              <a:rPr lang="en-US" altLang="zh-CN"/>
              <a:t>4.3.3   </a:t>
            </a:r>
            <a:r>
              <a:rPr lang="zh-CN" altLang="en-US"/>
              <a:t>图解分析法的适用范围</a:t>
            </a:r>
            <a:endParaRPr lang="zh-CN"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noChangeAspect="1"/>
          </p:cNvGraphicFramePr>
          <p:nvPr/>
        </p:nvGraphicFramePr>
        <p:xfrm>
          <a:off x="4787900" y="1412875"/>
          <a:ext cx="4043363" cy="3055938"/>
        </p:xfrm>
        <a:graphic>
          <a:graphicData uri="http://schemas.openxmlformats.org/presentationml/2006/ole">
            <mc:AlternateContent xmlns:mc="http://schemas.openxmlformats.org/markup-compatibility/2006">
              <mc:Choice xmlns:v="urn:schemas-microsoft-com:vml" Requires="v">
                <p:oleObj spid="_x0000_s38914" name="Picture" r:id="rId1" imgW="2249170" imgH="1699895" progId="Word.Picture.8">
                  <p:embed/>
                </p:oleObj>
              </mc:Choice>
              <mc:Fallback>
                <p:oleObj name="Picture" r:id="rId1" imgW="2249170" imgH="1699895" progId="Word.Picture.8">
                  <p:embed/>
                  <p:pic>
                    <p:nvPicPr>
                      <p:cNvPr id="0" name="对象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7900" y="1412875"/>
                        <a:ext cx="4043363" cy="305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7347" name="标题 1"/>
          <p:cNvSpPr>
            <a:spLocks noGrp="1"/>
          </p:cNvSpPr>
          <p:nvPr>
            <p:ph type="title"/>
          </p:nvPr>
        </p:nvSpPr>
        <p:spPr>
          <a:xfrm>
            <a:off x="701675" y="71438"/>
            <a:ext cx="7888288" cy="646112"/>
          </a:xfrm>
        </p:spPr>
        <p:txBody>
          <a:bodyPr/>
          <a:lstStyle/>
          <a:p>
            <a:r>
              <a:rPr lang="en-US" altLang="zh-CN"/>
              <a:t>4.3.1  </a:t>
            </a:r>
            <a:r>
              <a:rPr lang="zh-CN" altLang="en-US"/>
              <a:t>用图解方法确定静态工作点</a:t>
            </a:r>
            <a:r>
              <a:rPr lang="en-US" altLang="zh-CN" i="1"/>
              <a:t>Q</a:t>
            </a:r>
            <a:endParaRPr lang="zh-CN" altLang="en-US" i="1"/>
          </a:p>
        </p:txBody>
      </p:sp>
      <p:sp>
        <p:nvSpPr>
          <p:cNvPr id="16" name="Rectangle 4"/>
          <p:cNvSpPr>
            <a:spLocks noChangeArrowheads="1"/>
          </p:cNvSpPr>
          <p:nvPr/>
        </p:nvSpPr>
        <p:spPr bwMode="auto">
          <a:xfrm>
            <a:off x="611188" y="765175"/>
            <a:ext cx="8029575"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10000"/>
              </a:lnSpc>
              <a:spcBef>
                <a:spcPct val="0"/>
              </a:spcBef>
              <a:buFontTx/>
              <a:buNone/>
            </a:pPr>
            <a:r>
              <a:rPr lang="en-US" altLang="zh-CN" sz="2300" b="1">
                <a:solidFill>
                  <a:srgbClr val="000000"/>
                </a:solidFill>
                <a:latin typeface="Times New Roman" panose="02020603050405020304" pitchFamily="18" charset="0"/>
                <a:ea typeface="楷体_GB2312" pitchFamily="49" charset="-122"/>
              </a:rPr>
              <a:t>        </a:t>
            </a:r>
            <a:r>
              <a:rPr lang="zh-CN" altLang="en-US" sz="2300" b="1">
                <a:solidFill>
                  <a:srgbClr val="000000"/>
                </a:solidFill>
                <a:latin typeface="Times New Roman" panose="02020603050405020304" pitchFamily="18" charset="0"/>
                <a:ea typeface="楷体_GB2312" pitchFamily="49" charset="-122"/>
              </a:rPr>
              <a:t>采用图解法分析静态工作点，必须已知</a:t>
            </a:r>
            <a:r>
              <a:rPr lang="en-US" altLang="zh-CN" sz="2300" b="1">
                <a:solidFill>
                  <a:srgbClr val="000000"/>
                </a:solidFill>
                <a:latin typeface="Times New Roman" panose="02020603050405020304" pitchFamily="18" charset="0"/>
                <a:ea typeface="楷体_GB2312" pitchFamily="49" charset="-122"/>
              </a:rPr>
              <a:t>FET</a:t>
            </a:r>
            <a:r>
              <a:rPr lang="zh-CN" altLang="en-US" sz="2300" b="1">
                <a:solidFill>
                  <a:srgbClr val="000000"/>
                </a:solidFill>
                <a:latin typeface="Times New Roman" panose="02020603050405020304" pitchFamily="18" charset="0"/>
                <a:ea typeface="楷体_GB2312" pitchFamily="49" charset="-122"/>
              </a:rPr>
              <a:t>的输出特性曲线。</a:t>
            </a:r>
            <a:endParaRPr lang="zh-CN" altLang="en-US" sz="2300" b="1">
              <a:solidFill>
                <a:srgbClr val="000000"/>
              </a:solidFill>
              <a:latin typeface="Times New Roman" panose="02020603050405020304" pitchFamily="18" charset="0"/>
              <a:ea typeface="楷体_GB2312" pitchFamily="49" charset="-122"/>
            </a:endParaRPr>
          </a:p>
        </p:txBody>
      </p:sp>
      <p:sp>
        <p:nvSpPr>
          <p:cNvPr id="20" name="Rectangle 28"/>
          <p:cNvSpPr>
            <a:spLocks noChangeArrowheads="1"/>
          </p:cNvSpPr>
          <p:nvPr/>
        </p:nvSpPr>
        <p:spPr bwMode="auto">
          <a:xfrm>
            <a:off x="611188" y="1736725"/>
            <a:ext cx="3529012"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82800" anchor="b">
            <a:spAutoFit/>
          </a:bodyPr>
          <a:lstStyle>
            <a:lvl1pPr marL="476250" indent="-4762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4762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476250" indent="-4762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9334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3906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8478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3050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300" b="1">
                <a:solidFill>
                  <a:srgbClr val="000000"/>
                </a:solidFill>
                <a:latin typeface="Times New Roman" panose="02020603050405020304" pitchFamily="18" charset="0"/>
                <a:ea typeface="楷体_GB2312" pitchFamily="49" charset="-122"/>
              </a:rPr>
              <a:t>静态：</a:t>
            </a:r>
            <a:r>
              <a:rPr lang="en-US" altLang="zh-CN" sz="2300" b="1" i="1">
                <a:solidFill>
                  <a:srgbClr val="000000"/>
                </a:solidFill>
                <a:latin typeface="Book Antiqua" panose="02040602050305030304" pitchFamily="18" charset="0"/>
                <a:ea typeface="楷体_GB2312" pitchFamily="49" charset="-122"/>
              </a:rPr>
              <a:t>v</a:t>
            </a:r>
            <a:r>
              <a:rPr lang="en-US" altLang="zh-CN" sz="2300" b="1" baseline="-25000">
                <a:solidFill>
                  <a:srgbClr val="000000"/>
                </a:solidFill>
                <a:latin typeface="Times New Roman" panose="02020603050405020304" pitchFamily="18" charset="0"/>
                <a:ea typeface="楷体_GB2312" pitchFamily="49" charset="-122"/>
              </a:rPr>
              <a:t>i</a:t>
            </a:r>
            <a:r>
              <a:rPr lang="en-US" altLang="zh-CN" sz="2300" b="1" i="1">
                <a:solidFill>
                  <a:srgbClr val="000000"/>
                </a:solidFill>
                <a:latin typeface="Times New Roman" panose="02020603050405020304" pitchFamily="18" charset="0"/>
                <a:ea typeface="楷体_GB2312" pitchFamily="49" charset="-122"/>
              </a:rPr>
              <a:t> </a:t>
            </a:r>
            <a:r>
              <a:rPr lang="en-US" altLang="zh-CN" sz="2300" b="1">
                <a:solidFill>
                  <a:srgbClr val="000000"/>
                </a:solidFill>
                <a:latin typeface="Times New Roman" panose="02020603050405020304" pitchFamily="18" charset="0"/>
                <a:ea typeface="楷体_GB2312" pitchFamily="49" charset="-122"/>
              </a:rPr>
              <a:t>= 0</a:t>
            </a:r>
            <a:endParaRPr lang="en-US" altLang="zh-CN" sz="2300" b="1">
              <a:solidFill>
                <a:srgbClr val="000000"/>
              </a:solidFill>
              <a:latin typeface="Times New Roman" panose="02020603050405020304" pitchFamily="18" charset="0"/>
              <a:ea typeface="楷体_GB2312" pitchFamily="49" charset="-122"/>
            </a:endParaRPr>
          </a:p>
        </p:txBody>
      </p:sp>
      <p:sp>
        <p:nvSpPr>
          <p:cNvPr id="24" name="Text Box 33"/>
          <p:cNvSpPr txBox="1">
            <a:spLocks noChangeArrowheads="1"/>
          </p:cNvSpPr>
          <p:nvPr/>
        </p:nvSpPr>
        <p:spPr bwMode="auto">
          <a:xfrm>
            <a:off x="684213" y="2168525"/>
            <a:ext cx="2374900" cy="5492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400" b="1">
                <a:solidFill>
                  <a:srgbClr val="800000"/>
                </a:solidFill>
                <a:latin typeface="Times New Roman" panose="02020603050405020304" pitchFamily="18" charset="0"/>
                <a:ea typeface="楷体_GB2312" pitchFamily="49" charset="-122"/>
                <a:sym typeface="Symbol" panose="05050102010706020507" pitchFamily="18" charset="2"/>
              </a:rPr>
              <a:t>  </a:t>
            </a:r>
            <a:r>
              <a:rPr kumimoji="1" lang="zh-CN" altLang="en-US" sz="2400" b="1">
                <a:solidFill>
                  <a:srgbClr val="000000"/>
                </a:solidFill>
                <a:latin typeface="Times New Roman" panose="02020603050405020304" pitchFamily="18" charset="0"/>
                <a:ea typeface="楷体_GB2312" pitchFamily="49" charset="-122"/>
              </a:rPr>
              <a:t>输入回路</a:t>
            </a:r>
            <a:endParaRPr kumimoji="1" lang="zh-CN" altLang="en-US" sz="2400" b="1" baseline="-25000">
              <a:solidFill>
                <a:srgbClr val="000000"/>
              </a:solidFill>
              <a:latin typeface="Times New Roman" panose="02020603050405020304" pitchFamily="18" charset="0"/>
              <a:ea typeface="楷体_GB2312" pitchFamily="49" charset="-122"/>
            </a:endParaRPr>
          </a:p>
        </p:txBody>
      </p:sp>
      <p:sp>
        <p:nvSpPr>
          <p:cNvPr id="25" name="Text Box 34"/>
          <p:cNvSpPr txBox="1">
            <a:spLocks noChangeArrowheads="1"/>
          </p:cNvSpPr>
          <p:nvPr/>
        </p:nvSpPr>
        <p:spPr bwMode="auto">
          <a:xfrm>
            <a:off x="1871663" y="2708275"/>
            <a:ext cx="2771775" cy="5492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GS</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b="1">
                <a:solidFill>
                  <a:srgbClr val="000000"/>
                </a:solidFill>
                <a:latin typeface="Arial Narrow" panose="020B0606020202030204" pitchFamily="34" charset="0"/>
              </a:rPr>
              <a:t> </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GG</a:t>
            </a:r>
            <a:r>
              <a:rPr kumimoji="1" lang="en-US" altLang="zh-CN" sz="2400" b="1">
                <a:solidFill>
                  <a:srgbClr val="000000"/>
                </a:solidFill>
                <a:latin typeface="Times New Roman" panose="02020603050405020304" pitchFamily="18" charset="0"/>
                <a:ea typeface="楷体_GB2312" pitchFamily="49" charset="-122"/>
              </a:rPr>
              <a:t> =</a:t>
            </a:r>
            <a:r>
              <a:rPr kumimoji="1" lang="en-US" altLang="zh-CN" b="1">
                <a:solidFill>
                  <a:srgbClr val="000000"/>
                </a:solidFill>
                <a:latin typeface="Arial Narrow" panose="020B0606020202030204" pitchFamily="34" charset="0"/>
              </a:rPr>
              <a:t> </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GSQ</a:t>
            </a:r>
            <a:endParaRPr kumimoji="1" lang="en-US" altLang="zh-CN" sz="2400" b="1" baseline="-25000">
              <a:solidFill>
                <a:srgbClr val="000000"/>
              </a:solidFill>
              <a:latin typeface="Times New Roman" panose="02020603050405020304" pitchFamily="18" charset="0"/>
              <a:ea typeface="楷体_GB2312" pitchFamily="49" charset="-122"/>
            </a:endParaRPr>
          </a:p>
        </p:txBody>
      </p:sp>
      <p:sp>
        <p:nvSpPr>
          <p:cNvPr id="26" name="Text Box 35"/>
          <p:cNvSpPr txBox="1">
            <a:spLocks noChangeArrowheads="1"/>
          </p:cNvSpPr>
          <p:nvPr/>
        </p:nvSpPr>
        <p:spPr bwMode="auto">
          <a:xfrm>
            <a:off x="674688" y="3392488"/>
            <a:ext cx="2241550" cy="5492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400" b="1">
                <a:solidFill>
                  <a:srgbClr val="800000"/>
                </a:solidFill>
                <a:latin typeface="Times New Roman" panose="02020603050405020304" pitchFamily="18" charset="0"/>
                <a:ea typeface="楷体_GB2312" pitchFamily="49" charset="-122"/>
                <a:sym typeface="Symbol" panose="05050102010706020507" pitchFamily="18" charset="2"/>
              </a:rPr>
              <a:t>  </a:t>
            </a:r>
            <a:r>
              <a:rPr kumimoji="1" lang="zh-CN" altLang="en-US" sz="2400" b="1">
                <a:solidFill>
                  <a:srgbClr val="000000"/>
                </a:solidFill>
                <a:latin typeface="Times New Roman" panose="02020603050405020304" pitchFamily="18" charset="0"/>
                <a:ea typeface="楷体_GB2312" pitchFamily="49" charset="-122"/>
              </a:rPr>
              <a:t>输出回路</a:t>
            </a:r>
            <a:endParaRPr kumimoji="1" lang="zh-CN" altLang="en-US" sz="2400" b="1" baseline="-25000">
              <a:solidFill>
                <a:srgbClr val="000000"/>
              </a:solidFill>
              <a:latin typeface="Times New Roman" panose="02020603050405020304" pitchFamily="18" charset="0"/>
              <a:ea typeface="楷体_GB2312" pitchFamily="49" charset="-122"/>
            </a:endParaRPr>
          </a:p>
        </p:txBody>
      </p:sp>
      <mc:AlternateContent xmlns:mc="http://schemas.openxmlformats.org/markup-compatibility/2006">
        <mc:Choice xmlns:a14="http://schemas.microsoft.com/office/drawing/2010/main" Requires="a14">
          <p:sp>
            <p:nvSpPr>
              <p:cNvPr id="27" name="Text Box 36"/>
              <p:cNvSpPr txBox="1">
                <a:spLocks noChangeArrowheads="1"/>
              </p:cNvSpPr>
              <p:nvPr/>
            </p:nvSpPr>
            <p:spPr bwMode="auto">
              <a:xfrm>
                <a:off x="1655763" y="3968750"/>
                <a:ext cx="3132137" cy="1005019"/>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14:m>
                  <m:oMathPara xmlns:m="http://schemas.openxmlformats.org/officeDocument/2006/math">
                    <m:oMathParaPr>
                      <m:jc m:val="centerGroup"/>
                    </m:oMathParaPr>
                    <m:oMath xmlns:m="http://schemas.openxmlformats.org/officeDocument/2006/math">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𝑣</m:t>
                          </m:r>
                        </m:e>
                        <m:sub>
                          <m:r>
                            <m:rPr>
                              <m:sty m:val="p"/>
                            </m:rPr>
                            <a:rPr lang="en-US" altLang="zh-CN" sz="2400">
                              <a:latin typeface="Cambria Math" panose="02040503050406030204" pitchFamily="18" charset="0"/>
                            </a:rPr>
                            <m:t>DS</m:t>
                          </m:r>
                        </m:sub>
                      </m:sSub>
                      <m:r>
                        <a:rPr lang="en-US" altLang="zh-CN" sz="2400" i="1">
                          <a:latin typeface="Cambria Math" panose="02040503050406030204" pitchFamily="18" charset="0"/>
                        </a:rPr>
                        <m:t>=</m:t>
                      </m:r>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𝑉</m:t>
                          </m:r>
                        </m:e>
                        <m:sub>
                          <m:r>
                            <m:rPr>
                              <m:sty m:val="p"/>
                            </m:rPr>
                            <a:rPr lang="en-US" altLang="zh-CN" sz="2400">
                              <a:latin typeface="Cambria Math" panose="02040503050406030204" pitchFamily="18" charset="0"/>
                            </a:rPr>
                            <m:t>DD</m:t>
                          </m:r>
                        </m:sub>
                      </m:sSub>
                      <m:r>
                        <a:rPr lang="en-US" altLang="zh-CN" sz="2400" i="1">
                          <a:latin typeface="Cambria Math" panose="02040503050406030204" pitchFamily="18" charset="0"/>
                        </a:rPr>
                        <m:t>−</m:t>
                      </m:r>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𝑖</m:t>
                          </m:r>
                        </m:e>
                        <m:sub>
                          <m:r>
                            <m:rPr>
                              <m:sty m:val="p"/>
                            </m:rPr>
                            <a:rPr lang="en-US" altLang="zh-CN" sz="2400">
                              <a:latin typeface="Cambria Math" panose="02040503050406030204" pitchFamily="18" charset="0"/>
                            </a:rPr>
                            <m:t>D</m:t>
                          </m:r>
                        </m:sub>
                      </m:sSub>
                      <m:sSub>
                        <m:sSubPr>
                          <m:ctrlPr>
                            <a:rPr lang="zh-CN" altLang="zh-CN" sz="2400" i="1">
                              <a:latin typeface="Cambria Math" panose="02040503050406030204" pitchFamily="18" charset="0"/>
                            </a:rPr>
                          </m:ctrlPr>
                        </m:sSubPr>
                        <m:e>
                          <m:r>
                            <a:rPr lang="en-US" altLang="zh-CN" sz="2400" i="1">
                              <a:latin typeface="Cambria Math" panose="02040503050406030204" pitchFamily="18" charset="0"/>
                            </a:rPr>
                            <m:t>𝑅</m:t>
                          </m:r>
                        </m:e>
                        <m:sub>
                          <m:r>
                            <m:rPr>
                              <m:sty m:val="p"/>
                            </m:rPr>
                            <a:rPr lang="en-US" altLang="zh-CN" sz="2400">
                              <a:latin typeface="Cambria Math" panose="02040503050406030204" pitchFamily="18" charset="0"/>
                            </a:rPr>
                            <m:t>d</m:t>
                          </m:r>
                        </m:sub>
                      </m:sSub>
                    </m:oMath>
                  </m:oMathPara>
                </a14:m>
                <a:endParaRPr kumimoji="1" lang="en-US" altLang="zh-CN" sz="3200" b="1" baseline="-25000" dirty="0">
                  <a:solidFill>
                    <a:srgbClr val="000000"/>
                  </a:solidFill>
                  <a:latin typeface="Times New Roman" panose="02020603050405020304" pitchFamily="18" charset="0"/>
                  <a:ea typeface="楷体_GB2312" pitchFamily="49" charset="-122"/>
                </a:endParaRPr>
              </a:p>
              <a:p>
                <a:pPr>
                  <a:lnSpc>
                    <a:spcPct val="125000"/>
                  </a:lnSpc>
                </a:pPr>
                <a:r>
                  <a:rPr kumimoji="1" lang="zh-CN" altLang="en-US" sz="2400" b="1" dirty="0">
                    <a:solidFill>
                      <a:srgbClr val="000000"/>
                    </a:solidFill>
                    <a:latin typeface="Times New Roman" panose="02020603050405020304" pitchFamily="18" charset="0"/>
                    <a:ea typeface="楷体_GB2312" pitchFamily="49" charset="-122"/>
                  </a:rPr>
                  <a:t>（直流负载线）</a:t>
                </a:r>
                <a:endParaRPr kumimoji="1" lang="zh-CN" altLang="en-US" sz="2400" b="1" dirty="0">
                  <a:solidFill>
                    <a:srgbClr val="000000"/>
                  </a:solidFill>
                  <a:latin typeface="Times New Roman" panose="02020603050405020304" pitchFamily="18" charset="0"/>
                  <a:ea typeface="楷体_GB2312" pitchFamily="49" charset="-122"/>
                </a:endParaRPr>
              </a:p>
            </p:txBody>
          </p:sp>
        </mc:Choice>
        <mc:Fallback>
          <p:sp>
            <p:nvSpPr>
              <p:cNvPr id="27" name="Text Box 36"/>
              <p:cNvSpPr txBox="1">
                <a:spLocks noRot="1" noChangeAspect="1" noMove="1" noResize="1" noEditPoints="1" noAdjustHandles="1" noChangeArrowheads="1" noChangeShapeType="1" noTextEdit="1"/>
              </p:cNvSpPr>
              <p:nvPr/>
            </p:nvSpPr>
            <p:spPr bwMode="auto">
              <a:xfrm>
                <a:off x="1655763" y="3968750"/>
                <a:ext cx="3132137" cy="1005019"/>
              </a:xfrm>
              <a:prstGeom prst="rect">
                <a:avLst/>
              </a:prstGeom>
              <a:blipFill rotWithShape="1">
                <a:blip r:embed="rId3"/>
                <a:stretch>
                  <a:fillRect l="-10" b="45"/>
                </a:stretch>
              </a:blip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sp>
        <p:nvSpPr>
          <p:cNvPr id="28" name="Text Box 37"/>
          <p:cNvSpPr txBox="1">
            <a:spLocks noChangeArrowheads="1"/>
          </p:cNvSpPr>
          <p:nvPr/>
        </p:nvSpPr>
        <p:spPr bwMode="auto">
          <a:xfrm>
            <a:off x="827088" y="5121275"/>
            <a:ext cx="7561262" cy="5492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zh-CN" altLang="en-US" sz="2400" b="1">
                <a:solidFill>
                  <a:srgbClr val="000000"/>
                </a:solidFill>
                <a:latin typeface="Times New Roman" panose="02020603050405020304" pitchFamily="18" charset="0"/>
                <a:ea typeface="楷体_GB2312" pitchFamily="49" charset="-122"/>
              </a:rPr>
              <a:t>输出回路左侧的</a:t>
            </a:r>
            <a:r>
              <a:rPr kumimoji="1" lang="en-US" altLang="zh-CN" sz="2400" b="1">
                <a:solidFill>
                  <a:srgbClr val="000000"/>
                </a:solidFill>
                <a:latin typeface="Times New Roman" panose="02020603050405020304" pitchFamily="18" charset="0"/>
                <a:ea typeface="楷体_GB2312" pitchFamily="49" charset="-122"/>
              </a:rPr>
              <a:t>FET</a:t>
            </a:r>
            <a:r>
              <a:rPr kumimoji="1" lang="zh-CN" altLang="en-US" sz="2400" b="1">
                <a:solidFill>
                  <a:srgbClr val="000000"/>
                </a:solidFill>
                <a:latin typeface="Times New Roman" panose="02020603050405020304" pitchFamily="18" charset="0"/>
                <a:ea typeface="楷体_GB2312" pitchFamily="49" charset="-122"/>
              </a:rPr>
              <a:t>端口可用输出特性曲线描述</a:t>
            </a:r>
            <a:endParaRPr kumimoji="1" lang="zh-CN" altLang="en-US" sz="2400" b="1" baseline="-25000">
              <a:solidFill>
                <a:srgbClr val="000000"/>
              </a:solidFill>
              <a:latin typeface="Times New Roman" panose="02020603050405020304" pitchFamily="18" charset="0"/>
              <a:ea typeface="楷体_GB2312" pitchFamily="49" charset="-122"/>
            </a:endParaRPr>
          </a:p>
        </p:txBody>
      </p:sp>
      <p:sp>
        <p:nvSpPr>
          <p:cNvPr id="57355" name="Rectangle 5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9" name="Text Box 6"/>
          <p:cNvSpPr txBox="1">
            <a:spLocks noChangeArrowheads="1"/>
          </p:cNvSpPr>
          <p:nvPr/>
        </p:nvSpPr>
        <p:spPr bwMode="auto">
          <a:xfrm>
            <a:off x="5795963" y="4514850"/>
            <a:ext cx="22685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000" b="1">
                <a:solidFill>
                  <a:srgbClr val="000000"/>
                </a:solidFill>
                <a:latin typeface="楷体_GB2312" pitchFamily="49" charset="-122"/>
                <a:ea typeface="楷体_GB2312" pitchFamily="49" charset="-122"/>
              </a:rPr>
              <a:t>  </a:t>
            </a:r>
            <a:r>
              <a:rPr kumimoji="1" lang="zh-CN" altLang="en-US" sz="2000" b="1">
                <a:solidFill>
                  <a:srgbClr val="000000"/>
                </a:solidFill>
                <a:latin typeface="楷体_GB2312" pitchFamily="49" charset="-122"/>
                <a:ea typeface="楷体_GB2312" pitchFamily="49" charset="-122"/>
              </a:rPr>
              <a:t>共源放大电路</a:t>
            </a:r>
            <a:endParaRPr kumimoji="1" lang="zh-CN" altLang="en-US" sz="2000" b="1">
              <a:solidFill>
                <a:srgbClr val="0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up)">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strips(downRight)">
                                      <p:cBhvr>
                                        <p:cTn id="25" dur="500"/>
                                        <p:tgtEl>
                                          <p:spTgt spid="24"/>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strips(downRight)">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500"/>
                                        <p:tgtEl>
                                          <p:spTgt spid="27"/>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20" grpId="0" autoUpdateAnimBg="0"/>
      <p:bldP spid="24" grpId="0"/>
      <p:bldP spid="25" grpId="0"/>
      <p:bldP spid="26" grpId="0"/>
      <p:bldP spid="27" grpId="0"/>
      <p:bldP spid="28" grpId="0"/>
      <p:bldP spid="2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对象 4"/>
          <p:cNvGraphicFramePr>
            <a:graphicFrameLocks noChangeAspect="1"/>
          </p:cNvGraphicFramePr>
          <p:nvPr/>
        </p:nvGraphicFramePr>
        <p:xfrm>
          <a:off x="611188" y="836613"/>
          <a:ext cx="4098925" cy="4067175"/>
        </p:xfrm>
        <a:graphic>
          <a:graphicData uri="http://schemas.openxmlformats.org/presentationml/2006/ole">
            <mc:AlternateContent xmlns:mc="http://schemas.openxmlformats.org/markup-compatibility/2006">
              <mc:Choice xmlns:v="urn:schemas-microsoft-com:vml" Requires="v">
                <p:oleObj spid="_x0000_s39938" name="Picture" r:id="rId1" imgW="2563495" imgH="2543810" progId="Word.Picture.8">
                  <p:embed/>
                </p:oleObj>
              </mc:Choice>
              <mc:Fallback>
                <p:oleObj name="Picture" r:id="rId1" imgW="2563495" imgH="2543810" progId="Word.Picture.8">
                  <p:embed/>
                  <p:pic>
                    <p:nvPicPr>
                      <p:cNvPr id="0" name="对象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836613"/>
                        <a:ext cx="4098925"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371" name="标题 1"/>
          <p:cNvSpPr>
            <a:spLocks noGrp="1"/>
          </p:cNvSpPr>
          <p:nvPr>
            <p:ph type="title"/>
          </p:nvPr>
        </p:nvSpPr>
        <p:spPr>
          <a:xfrm>
            <a:off x="701675" y="71438"/>
            <a:ext cx="7888288" cy="646112"/>
          </a:xfrm>
        </p:spPr>
        <p:txBody>
          <a:bodyPr/>
          <a:lstStyle/>
          <a:p>
            <a:r>
              <a:rPr lang="en-US" altLang="zh-CN"/>
              <a:t>4.3.1  </a:t>
            </a:r>
            <a:r>
              <a:rPr lang="zh-CN" altLang="en-US"/>
              <a:t>用图解方法确定静态工作点</a:t>
            </a:r>
            <a:r>
              <a:rPr lang="en-US" altLang="zh-CN" i="1"/>
              <a:t>Q</a:t>
            </a:r>
            <a:endParaRPr lang="zh-CN" altLang="en-US"/>
          </a:p>
        </p:txBody>
      </p:sp>
      <p:grpSp>
        <p:nvGrpSpPr>
          <p:cNvPr id="29" name="Group 36"/>
          <p:cNvGrpSpPr/>
          <p:nvPr/>
        </p:nvGrpSpPr>
        <p:grpSpPr bwMode="auto">
          <a:xfrm>
            <a:off x="3779838" y="800100"/>
            <a:ext cx="5005387" cy="536575"/>
            <a:chOff x="2381" y="504"/>
            <a:chExt cx="3153" cy="338"/>
          </a:xfrm>
        </p:grpSpPr>
        <p:sp>
          <p:nvSpPr>
            <p:cNvPr id="58378" name="Rectangle 9"/>
            <p:cNvSpPr>
              <a:spLocks noChangeArrowheads="1"/>
            </p:cNvSpPr>
            <p:nvPr/>
          </p:nvSpPr>
          <p:spPr bwMode="auto">
            <a:xfrm>
              <a:off x="2381" y="550"/>
              <a:ext cx="2086"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82800" anchor="b">
              <a:spAutoFit/>
            </a:bodyPr>
            <a:lstStyle>
              <a:lvl1pPr marL="476250" indent="-4762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4762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476250" indent="-4762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9334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3906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8478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3050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200" b="1">
                  <a:solidFill>
                    <a:srgbClr val="000000"/>
                  </a:solidFill>
                  <a:latin typeface="Times New Roman" panose="02020603050405020304" pitchFamily="18" charset="0"/>
                  <a:ea typeface="楷体_GB2312" pitchFamily="49" charset="-122"/>
                </a:rPr>
                <a:t>得到静态工作点：</a:t>
              </a:r>
              <a:endParaRPr lang="zh-CN" altLang="en-US" sz="2200" b="1">
                <a:solidFill>
                  <a:srgbClr val="000000"/>
                </a:solidFill>
                <a:latin typeface="Times New Roman" panose="02020603050405020304" pitchFamily="18" charset="0"/>
                <a:ea typeface="楷体_GB2312" pitchFamily="49" charset="-122"/>
              </a:endParaRPr>
            </a:p>
          </p:txBody>
        </p:sp>
        <p:sp>
          <p:nvSpPr>
            <p:cNvPr id="58379" name="Text Box 14"/>
            <p:cNvSpPr txBox="1">
              <a:spLocks noChangeArrowheads="1"/>
            </p:cNvSpPr>
            <p:nvPr/>
          </p:nvSpPr>
          <p:spPr bwMode="auto">
            <a:xfrm>
              <a:off x="3810" y="504"/>
              <a:ext cx="1724" cy="322"/>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GSQ</a:t>
              </a:r>
              <a:r>
                <a:rPr kumimoji="1" lang="zh-CN" altLang="en-US" sz="2200" b="1">
                  <a:solidFill>
                    <a:srgbClr val="000000"/>
                  </a:solidFill>
                  <a:latin typeface="Times New Roman" panose="02020603050405020304" pitchFamily="18" charset="0"/>
                  <a:ea typeface="楷体_GB2312" pitchFamily="49" charset="-122"/>
                </a:rPr>
                <a:t>、</a:t>
              </a:r>
              <a:r>
                <a:rPr kumimoji="1" lang="zh-CN" altLang="en-US" sz="2200" b="1">
                  <a:solidFill>
                    <a:srgbClr val="000000"/>
                  </a:solidFill>
                  <a:latin typeface="Arial Narrow" panose="020B0606020202030204" pitchFamily="34" charset="0"/>
                </a:rPr>
                <a:t> </a:t>
              </a:r>
              <a:r>
                <a:rPr kumimoji="1" lang="en-US" altLang="zh-CN" sz="2200" b="1" i="1">
                  <a:solidFill>
                    <a:srgbClr val="000000"/>
                  </a:solidFill>
                  <a:latin typeface="Times New Roman" panose="02020603050405020304" pitchFamily="18" charset="0"/>
                  <a:ea typeface="楷体_GB2312" pitchFamily="49" charset="-122"/>
                </a:rPr>
                <a:t>I</a:t>
              </a:r>
              <a:r>
                <a:rPr kumimoji="1" lang="en-US" altLang="zh-CN" sz="2200" b="1" baseline="-25000">
                  <a:solidFill>
                    <a:srgbClr val="000000"/>
                  </a:solidFill>
                  <a:latin typeface="Times New Roman" panose="02020603050405020304" pitchFamily="18" charset="0"/>
                  <a:ea typeface="楷体_GB2312" pitchFamily="49" charset="-122"/>
                </a:rPr>
                <a:t>DQ</a:t>
              </a:r>
              <a:r>
                <a:rPr kumimoji="1" lang="zh-CN" altLang="en-US" sz="2200" b="1">
                  <a:solidFill>
                    <a:srgbClr val="000000"/>
                  </a:solidFill>
                  <a:latin typeface="Times New Roman" panose="02020603050405020304" pitchFamily="18" charset="0"/>
                  <a:ea typeface="楷体_GB2312" pitchFamily="49" charset="-122"/>
                </a:rPr>
                <a:t>、</a:t>
              </a:r>
              <a:r>
                <a:rPr kumimoji="1" lang="zh-CN" altLang="en-US" sz="2200" b="1">
                  <a:solidFill>
                    <a:srgbClr val="000000"/>
                  </a:solidFill>
                  <a:latin typeface="Arial Narrow" panose="020B0606020202030204" pitchFamily="34" charset="0"/>
                </a:rPr>
                <a:t> </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DSQ</a:t>
              </a:r>
              <a:endParaRPr kumimoji="1" lang="en-US" altLang="zh-CN" sz="2200" b="1" baseline="-25000">
                <a:solidFill>
                  <a:srgbClr val="000000"/>
                </a:solidFill>
                <a:latin typeface="Times New Roman" panose="02020603050405020304" pitchFamily="18" charset="0"/>
                <a:ea typeface="楷体_GB2312" pitchFamily="49" charset="-122"/>
              </a:endParaRPr>
            </a:p>
          </p:txBody>
        </p:sp>
      </p:grpSp>
      <p:sp>
        <p:nvSpPr>
          <p:cNvPr id="40" name="Text Box 34"/>
          <p:cNvSpPr txBox="1">
            <a:spLocks noChangeArrowheads="1"/>
          </p:cNvSpPr>
          <p:nvPr/>
        </p:nvSpPr>
        <p:spPr bwMode="auto">
          <a:xfrm>
            <a:off x="971550" y="4865688"/>
            <a:ext cx="2771775" cy="5111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200" b="1" i="1">
                <a:solidFill>
                  <a:srgbClr val="000000"/>
                </a:solidFill>
                <a:latin typeface="Book Antiqua" panose="0204060205030503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GS</a:t>
            </a:r>
            <a:r>
              <a:rPr kumimoji="1" lang="en-US" altLang="zh-CN" sz="2200" b="1">
                <a:solidFill>
                  <a:srgbClr val="000000"/>
                </a:solidFill>
                <a:latin typeface="Times New Roman" panose="02020603050405020304" pitchFamily="18" charset="0"/>
                <a:ea typeface="楷体_GB2312" pitchFamily="49" charset="-122"/>
              </a:rPr>
              <a:t> =</a:t>
            </a:r>
            <a:r>
              <a:rPr kumimoji="1" lang="en-US" altLang="zh-CN" sz="2200" b="1">
                <a:solidFill>
                  <a:srgbClr val="000000"/>
                </a:solidFill>
                <a:latin typeface="Arial Narrow" panose="020B0606020202030204" pitchFamily="34" charset="0"/>
              </a:rPr>
              <a:t> </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GG</a:t>
            </a:r>
            <a:r>
              <a:rPr kumimoji="1" lang="en-US" altLang="zh-CN" sz="2200" b="1">
                <a:solidFill>
                  <a:srgbClr val="000000"/>
                </a:solidFill>
                <a:latin typeface="Times New Roman" panose="02020603050405020304" pitchFamily="18" charset="0"/>
                <a:ea typeface="楷体_GB2312" pitchFamily="49" charset="-122"/>
              </a:rPr>
              <a:t> =</a:t>
            </a:r>
            <a:r>
              <a:rPr kumimoji="1" lang="en-US" altLang="zh-CN" sz="2200" b="1">
                <a:solidFill>
                  <a:srgbClr val="000000"/>
                </a:solidFill>
                <a:latin typeface="Arial Narrow" panose="020B0606020202030204" pitchFamily="34" charset="0"/>
              </a:rPr>
              <a:t> </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GSQ</a:t>
            </a:r>
            <a:endParaRPr kumimoji="1" lang="en-US" altLang="zh-CN" sz="2200" b="1" baseline="-25000">
              <a:solidFill>
                <a:srgbClr val="000000"/>
              </a:solidFill>
              <a:latin typeface="Times New Roman" panose="02020603050405020304" pitchFamily="18" charset="0"/>
              <a:ea typeface="楷体_GB2312" pitchFamily="49" charset="-122"/>
            </a:endParaRPr>
          </a:p>
        </p:txBody>
      </p:sp>
      <mc:AlternateContent xmlns:mc="http://schemas.openxmlformats.org/markup-compatibility/2006">
        <mc:Choice xmlns:a14="http://schemas.microsoft.com/office/drawing/2010/main" Requires="a14">
          <p:sp>
            <p:nvSpPr>
              <p:cNvPr id="41" name="Text Box 35"/>
              <p:cNvSpPr txBox="1">
                <a:spLocks noChangeArrowheads="1"/>
              </p:cNvSpPr>
              <p:nvPr/>
            </p:nvSpPr>
            <p:spPr bwMode="auto">
              <a:xfrm>
                <a:off x="971550" y="5470525"/>
                <a:ext cx="4716463" cy="48205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zh-CN" altLang="en-US" sz="2200" b="1" dirty="0">
                    <a:solidFill>
                      <a:srgbClr val="000000"/>
                    </a:solidFill>
                    <a:latin typeface="Times New Roman" panose="02020603050405020304" pitchFamily="18" charset="0"/>
                    <a:ea typeface="楷体_GB2312" pitchFamily="49" charset="-122"/>
                  </a:rPr>
                  <a:t>直流负载线：</a:t>
                </a:r>
                <a:r>
                  <a:rPr kumimoji="1" lang="zh-CN" altLang="en-US" sz="2200" b="1" i="1" dirty="0">
                    <a:solidFill>
                      <a:srgbClr val="000000"/>
                    </a:solidFill>
                    <a:latin typeface="Book Antiqua" panose="02040602050305030304" pitchFamily="18" charset="0"/>
                    <a:ea typeface="楷体_GB2312" pitchFamily="49" charset="-122"/>
                  </a:rPr>
                  <a:t>  </a:t>
                </a:r>
                <a14:m>
                  <m:oMath xmlns:m="http://schemas.openxmlformats.org/officeDocument/2006/math">
                    <m:sSub>
                      <m:sSubPr>
                        <m:ctrlPr>
                          <a:rPr lang="zh-CN" altLang="zh-CN" i="1">
                            <a:latin typeface="Cambria Math" panose="02040503050406030204" pitchFamily="18" charset="0"/>
                          </a:rPr>
                        </m:ctrlPr>
                      </m:sSubPr>
                      <m:e>
                        <m:r>
                          <a:rPr lang="en-US" altLang="zh-CN" i="1">
                            <a:latin typeface="Cambria Math" panose="02040503050406030204" pitchFamily="18" charset="0"/>
                          </a:rPr>
                          <m:t>𝑣</m:t>
                        </m:r>
                      </m:e>
                      <m:sub>
                        <m:r>
                          <m:rPr>
                            <m:sty m:val="p"/>
                          </m:rPr>
                          <a:rPr lang="en-US" altLang="zh-CN">
                            <a:latin typeface="Cambria Math" panose="02040503050406030204" pitchFamily="18" charset="0"/>
                          </a:rPr>
                          <m:t>DS</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𝑉</m:t>
                        </m:r>
                      </m:e>
                      <m:sub>
                        <m:r>
                          <m:rPr>
                            <m:sty m:val="p"/>
                          </m:rPr>
                          <a:rPr lang="en-US" altLang="zh-CN">
                            <a:latin typeface="Cambria Math" panose="02040503050406030204" pitchFamily="18" charset="0"/>
                          </a:rPr>
                          <m:t>DD</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𝑖</m:t>
                        </m:r>
                      </m:e>
                      <m:sub>
                        <m:r>
                          <m:rPr>
                            <m:sty m:val="p"/>
                          </m:rPr>
                          <a:rPr lang="en-US" altLang="zh-CN">
                            <a:latin typeface="Cambria Math" panose="02040503050406030204" pitchFamily="18" charset="0"/>
                          </a:rPr>
                          <m:t>D</m:t>
                        </m:r>
                      </m:sub>
                    </m:sSub>
                    <m:sSub>
                      <m:sSubPr>
                        <m:ctrlPr>
                          <a:rPr lang="zh-CN" altLang="zh-CN" i="1">
                            <a:latin typeface="Cambria Math" panose="02040503050406030204" pitchFamily="18" charset="0"/>
                          </a:rPr>
                        </m:ctrlPr>
                      </m:sSubPr>
                      <m:e>
                        <m:r>
                          <a:rPr lang="en-US" altLang="zh-CN" i="1">
                            <a:latin typeface="Cambria Math" panose="02040503050406030204" pitchFamily="18" charset="0"/>
                          </a:rPr>
                          <m:t>𝑅</m:t>
                        </m:r>
                      </m:e>
                      <m:sub>
                        <m:r>
                          <m:rPr>
                            <m:sty m:val="p"/>
                          </m:rPr>
                          <a:rPr lang="en-US" altLang="zh-CN">
                            <a:latin typeface="Cambria Math" panose="02040503050406030204" pitchFamily="18" charset="0"/>
                          </a:rPr>
                          <m:t>d</m:t>
                        </m:r>
                      </m:sub>
                    </m:sSub>
                  </m:oMath>
                </a14:m>
                <a:endParaRPr kumimoji="1" lang="en-US" altLang="zh-CN" sz="2200" b="1" baseline="-25000" dirty="0">
                  <a:solidFill>
                    <a:srgbClr val="000000"/>
                  </a:solidFill>
                  <a:latin typeface="Times New Roman" panose="02020603050405020304" pitchFamily="18" charset="0"/>
                  <a:ea typeface="楷体_GB2312" pitchFamily="49" charset="-122"/>
                </a:endParaRPr>
              </a:p>
            </p:txBody>
          </p:sp>
        </mc:Choice>
        <mc:Fallback>
          <p:sp>
            <p:nvSpPr>
              <p:cNvPr id="41" name="Text Box 35"/>
              <p:cNvSpPr txBox="1">
                <a:spLocks noRot="1" noChangeAspect="1" noMove="1" noResize="1" noEditPoints="1" noAdjustHandles="1" noChangeArrowheads="1" noChangeShapeType="1" noTextEdit="1"/>
              </p:cNvSpPr>
              <p:nvPr/>
            </p:nvSpPr>
            <p:spPr bwMode="auto">
              <a:xfrm>
                <a:off x="971550" y="5470525"/>
                <a:ext cx="4716463" cy="482055"/>
              </a:xfrm>
              <a:prstGeom prst="rect">
                <a:avLst/>
              </a:prstGeom>
              <a:blipFill rotWithShape="1">
                <a:blip r:embed="rId3"/>
                <a:stretch>
                  <a:fillRect r="7" b="-8017"/>
                </a:stretch>
              </a:blip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zh-CN" altLang="en-US">
                    <a:noFill/>
                  </a:rPr>
                  <a:t> </a:t>
                </a:r>
              </a:p>
            </p:txBody>
          </p:sp>
        </mc:Fallback>
      </mc:AlternateContent>
      <p:graphicFrame>
        <p:nvGraphicFramePr>
          <p:cNvPr id="58375" name="对象 2"/>
          <p:cNvGraphicFramePr>
            <a:graphicFrameLocks noChangeAspect="1"/>
          </p:cNvGraphicFramePr>
          <p:nvPr/>
        </p:nvGraphicFramePr>
        <p:xfrm>
          <a:off x="4787900" y="1412875"/>
          <a:ext cx="4043363" cy="3055938"/>
        </p:xfrm>
        <a:graphic>
          <a:graphicData uri="http://schemas.openxmlformats.org/presentationml/2006/ole">
            <mc:AlternateContent xmlns:mc="http://schemas.openxmlformats.org/markup-compatibility/2006">
              <mc:Choice xmlns:v="urn:schemas-microsoft-com:vml" Requires="v">
                <p:oleObj spid="_x0000_s39939" name="Picture" r:id="rId4" imgW="2249170" imgH="1699895" progId="Word.Picture.8">
                  <p:embed/>
                </p:oleObj>
              </mc:Choice>
              <mc:Fallback>
                <p:oleObj name="Picture" r:id="rId4" imgW="2249170" imgH="1699895" progId="Word.Picture.8">
                  <p:embed/>
                  <p:pic>
                    <p:nvPicPr>
                      <p:cNvPr id="0" name="对象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7900" y="1412875"/>
                        <a:ext cx="4043363" cy="305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8376" name="Text Box 6"/>
          <p:cNvSpPr txBox="1">
            <a:spLocks noChangeArrowheads="1"/>
          </p:cNvSpPr>
          <p:nvPr/>
        </p:nvSpPr>
        <p:spPr bwMode="auto">
          <a:xfrm>
            <a:off x="5795963" y="4514850"/>
            <a:ext cx="22685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000" b="1">
                <a:solidFill>
                  <a:srgbClr val="000000"/>
                </a:solidFill>
                <a:latin typeface="楷体_GB2312" pitchFamily="49" charset="-122"/>
                <a:ea typeface="楷体_GB2312" pitchFamily="49" charset="-122"/>
              </a:rPr>
              <a:t>  </a:t>
            </a:r>
            <a:r>
              <a:rPr kumimoji="1" lang="zh-CN" altLang="en-US" sz="2000" b="1">
                <a:solidFill>
                  <a:srgbClr val="000000"/>
                </a:solidFill>
                <a:latin typeface="楷体_GB2312" pitchFamily="49" charset="-122"/>
                <a:ea typeface="楷体_GB2312" pitchFamily="49" charset="-122"/>
              </a:rPr>
              <a:t>共源放大电路</a:t>
            </a:r>
            <a:endParaRPr kumimoji="1" lang="zh-CN" altLang="en-US" sz="2000" b="1">
              <a:solidFill>
                <a:srgbClr val="000000"/>
              </a:solidFill>
              <a:latin typeface="楷体_GB2312" pitchFamily="49" charset="-122"/>
              <a:ea typeface="楷体_GB2312" pitchFamily="49" charset="-122"/>
            </a:endParaRPr>
          </a:p>
        </p:txBody>
      </p:sp>
      <p:sp>
        <p:nvSpPr>
          <p:cNvPr id="58377" name="Rectangle 29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strips(downRigh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wipe(left)">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strips(downRight)">
                                      <p:cBhvr>
                                        <p:cTn id="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对象 4"/>
          <p:cNvGraphicFramePr>
            <a:graphicFrameLocks noChangeAspect="1"/>
          </p:cNvGraphicFramePr>
          <p:nvPr/>
        </p:nvGraphicFramePr>
        <p:xfrm>
          <a:off x="341313" y="1196975"/>
          <a:ext cx="5383212" cy="5164138"/>
        </p:xfrm>
        <a:graphic>
          <a:graphicData uri="http://schemas.openxmlformats.org/presentationml/2006/ole">
            <mc:AlternateContent xmlns:mc="http://schemas.openxmlformats.org/markup-compatibility/2006">
              <mc:Choice xmlns:v="urn:schemas-microsoft-com:vml" Requires="v">
                <p:oleObj spid="_x0000_s40962" name="Picture" r:id="rId1" imgW="3592830" imgH="3446145" progId="Word.Picture.8">
                  <p:embed/>
                </p:oleObj>
              </mc:Choice>
              <mc:Fallback>
                <p:oleObj name="Picture" r:id="rId1" imgW="3592830" imgH="3446145" progId="Word.Picture.8">
                  <p:embed/>
                  <p:pic>
                    <p:nvPicPr>
                      <p:cNvPr id="0" name="对象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313" y="1196975"/>
                        <a:ext cx="5383212" cy="516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9395" name="对象 2"/>
          <p:cNvGraphicFramePr>
            <a:graphicFrameLocks noChangeAspect="1"/>
          </p:cNvGraphicFramePr>
          <p:nvPr/>
        </p:nvGraphicFramePr>
        <p:xfrm>
          <a:off x="5580063" y="836613"/>
          <a:ext cx="3370262" cy="2546350"/>
        </p:xfrm>
        <a:graphic>
          <a:graphicData uri="http://schemas.openxmlformats.org/presentationml/2006/ole">
            <mc:AlternateContent xmlns:mc="http://schemas.openxmlformats.org/markup-compatibility/2006">
              <mc:Choice xmlns:v="urn:schemas-microsoft-com:vml" Requires="v">
                <p:oleObj spid="_x0000_s40963" name="Picture" r:id="rId3" imgW="2249170" imgH="1699895" progId="Word.Picture.8">
                  <p:embed/>
                </p:oleObj>
              </mc:Choice>
              <mc:Fallback>
                <p:oleObj name="Picture" r:id="rId3" imgW="2249170" imgH="1699895" progId="Word.Picture.8">
                  <p:embed/>
                  <p:pic>
                    <p:nvPicPr>
                      <p:cNvPr id="0" name="对象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063" y="836613"/>
                        <a:ext cx="3370262" cy="254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9396" name="标题 1"/>
          <p:cNvSpPr>
            <a:spLocks noGrp="1"/>
          </p:cNvSpPr>
          <p:nvPr>
            <p:ph type="title"/>
          </p:nvPr>
        </p:nvSpPr>
        <p:spPr>
          <a:xfrm>
            <a:off x="701675" y="71438"/>
            <a:ext cx="7888288" cy="646112"/>
          </a:xfrm>
        </p:spPr>
        <p:txBody>
          <a:bodyPr/>
          <a:lstStyle/>
          <a:p>
            <a:r>
              <a:rPr lang="en-US" altLang="zh-CN"/>
              <a:t>4.3.2  </a:t>
            </a:r>
            <a:r>
              <a:rPr lang="zh-CN" altLang="en-US"/>
              <a:t>动态工作情况的图解分析</a:t>
            </a:r>
            <a:endParaRPr lang="zh-CN" altLang="en-US"/>
          </a:p>
        </p:txBody>
      </p:sp>
      <p:sp>
        <p:nvSpPr>
          <p:cNvPr id="59397" name="Text Box 6"/>
          <p:cNvSpPr txBox="1">
            <a:spLocks noChangeArrowheads="1"/>
          </p:cNvSpPr>
          <p:nvPr/>
        </p:nvSpPr>
        <p:spPr bwMode="auto">
          <a:xfrm>
            <a:off x="6264275" y="3390900"/>
            <a:ext cx="22685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000" b="1">
                <a:solidFill>
                  <a:srgbClr val="000000"/>
                </a:solidFill>
                <a:latin typeface="楷体_GB2312" pitchFamily="49" charset="-122"/>
                <a:ea typeface="楷体_GB2312" pitchFamily="49" charset="-122"/>
              </a:rPr>
              <a:t>  </a:t>
            </a:r>
            <a:r>
              <a:rPr kumimoji="1" lang="zh-CN" altLang="en-US" sz="2000" b="1">
                <a:solidFill>
                  <a:srgbClr val="000000"/>
                </a:solidFill>
                <a:latin typeface="楷体_GB2312" pitchFamily="49" charset="-122"/>
                <a:ea typeface="楷体_GB2312" pitchFamily="49" charset="-122"/>
              </a:rPr>
              <a:t>共源放大电路</a:t>
            </a:r>
            <a:endParaRPr kumimoji="1" lang="zh-CN" altLang="en-US" sz="2000" b="1">
              <a:solidFill>
                <a:srgbClr val="000000"/>
              </a:solidFill>
              <a:latin typeface="楷体_GB2312" pitchFamily="49" charset="-122"/>
              <a:ea typeface="楷体_GB2312" pitchFamily="49" charset="-122"/>
            </a:endParaRPr>
          </a:p>
        </p:txBody>
      </p:sp>
      <p:sp>
        <p:nvSpPr>
          <p:cNvPr id="18" name="Text Box 30"/>
          <p:cNvSpPr txBox="1">
            <a:spLocks noChangeArrowheads="1"/>
          </p:cNvSpPr>
          <p:nvPr/>
        </p:nvSpPr>
        <p:spPr bwMode="auto">
          <a:xfrm>
            <a:off x="5940425" y="4111625"/>
            <a:ext cx="2771775" cy="5111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200" b="1" i="1">
                <a:solidFill>
                  <a:srgbClr val="000000"/>
                </a:solidFill>
                <a:latin typeface="Book Antiqua" panose="0204060205030503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GS</a:t>
            </a:r>
            <a:r>
              <a:rPr kumimoji="1" lang="en-US" altLang="zh-CN" sz="2200" b="1">
                <a:solidFill>
                  <a:srgbClr val="000000"/>
                </a:solidFill>
                <a:latin typeface="Times New Roman" panose="02020603050405020304" pitchFamily="18" charset="0"/>
                <a:ea typeface="楷体_GB2312" pitchFamily="49" charset="-122"/>
              </a:rPr>
              <a:t> =</a:t>
            </a:r>
            <a:r>
              <a:rPr kumimoji="1" lang="en-US" altLang="zh-CN" sz="2200" b="1">
                <a:solidFill>
                  <a:srgbClr val="000000"/>
                </a:solidFill>
                <a:latin typeface="Arial Narrow" panose="020B0606020202030204" pitchFamily="34" charset="0"/>
              </a:rPr>
              <a:t> </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GSQ </a:t>
            </a:r>
            <a:r>
              <a:rPr kumimoji="1" lang="en-US" altLang="zh-CN"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Arial Narrow" panose="020B0606020202030204" pitchFamily="34" charset="0"/>
              </a:rPr>
              <a:t> </a:t>
            </a:r>
            <a:r>
              <a:rPr kumimoji="1" lang="en-US" altLang="zh-CN" sz="2200" b="1" i="1">
                <a:solidFill>
                  <a:srgbClr val="000000"/>
                </a:solidFill>
                <a:latin typeface="Book Antiqua" panose="0204060205030503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i</a:t>
            </a:r>
            <a:r>
              <a:rPr kumimoji="1" lang="en-US" altLang="zh-CN" sz="2200" b="1">
                <a:solidFill>
                  <a:srgbClr val="000000"/>
                </a:solidFill>
                <a:latin typeface="Times New Roman" panose="02020603050405020304" pitchFamily="18" charset="0"/>
                <a:ea typeface="楷体_GB2312" pitchFamily="49" charset="-122"/>
              </a:rPr>
              <a:t> </a:t>
            </a:r>
            <a:endParaRPr kumimoji="1" lang="en-US" altLang="zh-CN" sz="2200" b="1">
              <a:solidFill>
                <a:srgbClr val="000000"/>
              </a:solidFill>
              <a:latin typeface="Times New Roman" panose="02020603050405020304" pitchFamily="18" charset="0"/>
              <a:ea typeface="楷体_GB2312" pitchFamily="49" charset="-122"/>
            </a:endParaRPr>
          </a:p>
        </p:txBody>
      </p:sp>
      <p:sp>
        <p:nvSpPr>
          <p:cNvPr id="19" name="Text Box 31"/>
          <p:cNvSpPr txBox="1">
            <a:spLocks noChangeArrowheads="1"/>
          </p:cNvSpPr>
          <p:nvPr/>
        </p:nvSpPr>
        <p:spPr bwMode="auto">
          <a:xfrm>
            <a:off x="5867400" y="4795838"/>
            <a:ext cx="2917825" cy="5111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zh-CN" altLang="en-US" sz="2200" b="1">
                <a:solidFill>
                  <a:srgbClr val="000000"/>
                </a:solidFill>
                <a:latin typeface="Times New Roman" panose="02020603050405020304" pitchFamily="18" charset="0"/>
                <a:ea typeface="楷体_GB2312" pitchFamily="49" charset="-122"/>
              </a:rPr>
              <a:t>工作点沿负载线移动</a:t>
            </a:r>
            <a:endParaRPr kumimoji="1" lang="zh-CN" altLang="en-US" sz="2200" b="1" baseline="-25000">
              <a:solidFill>
                <a:srgbClr val="000000"/>
              </a:solidFill>
              <a:latin typeface="Times New Roman" panose="02020603050405020304" pitchFamily="18" charset="0"/>
              <a:ea typeface="楷体_GB2312" pitchFamily="49" charset="-122"/>
            </a:endParaRPr>
          </a:p>
        </p:txBody>
      </p:sp>
      <p:sp>
        <p:nvSpPr>
          <p:cNvPr id="59400" name="Text Box 46"/>
          <p:cNvSpPr txBox="1">
            <a:spLocks noChangeArrowheads="1"/>
          </p:cNvSpPr>
          <p:nvPr/>
        </p:nvSpPr>
        <p:spPr bwMode="auto">
          <a:xfrm>
            <a:off x="503238" y="692150"/>
            <a:ext cx="3781425" cy="5111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200" b="1">
                <a:solidFill>
                  <a:srgbClr val="000000"/>
                </a:solidFill>
                <a:latin typeface="楷体_GB2312" pitchFamily="49" charset="-122"/>
                <a:ea typeface="楷体_GB2312" pitchFamily="49" charset="-122"/>
              </a:rPr>
              <a:t>1. </a:t>
            </a:r>
            <a:r>
              <a:rPr kumimoji="1" lang="zh-CN" altLang="en-US" sz="2200" b="1">
                <a:solidFill>
                  <a:srgbClr val="000000"/>
                </a:solidFill>
                <a:latin typeface="楷体_GB2312" pitchFamily="49" charset="-122"/>
                <a:ea typeface="楷体_GB2312" pitchFamily="49" charset="-122"/>
              </a:rPr>
              <a:t>正常工作情况</a:t>
            </a:r>
            <a:endParaRPr kumimoji="1" lang="zh-CN" altLang="en-US" sz="2200" b="1" baseline="-25000">
              <a:solidFill>
                <a:srgbClr val="000000"/>
              </a:solidFill>
              <a:latin typeface="楷体_GB2312" pitchFamily="49" charset="-122"/>
              <a:ea typeface="楷体_GB2312" pitchFamily="49" charset="-122"/>
            </a:endParaRPr>
          </a:p>
        </p:txBody>
      </p:sp>
      <p:sp>
        <p:nvSpPr>
          <p:cNvPr id="59401" name="Rectangle 22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trips(downRigh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标题 1"/>
          <p:cNvSpPr>
            <a:spLocks noGrp="1"/>
          </p:cNvSpPr>
          <p:nvPr>
            <p:ph type="title"/>
          </p:nvPr>
        </p:nvSpPr>
        <p:spPr>
          <a:xfrm>
            <a:off x="701675" y="71438"/>
            <a:ext cx="7888288" cy="646112"/>
          </a:xfrm>
        </p:spPr>
        <p:txBody>
          <a:bodyPr/>
          <a:lstStyle/>
          <a:p>
            <a:r>
              <a:rPr lang="en-US" altLang="zh-CN"/>
              <a:t>4.3.2  </a:t>
            </a:r>
            <a:r>
              <a:rPr lang="zh-CN" altLang="en-US"/>
              <a:t>动态工作情况的图解分析</a:t>
            </a:r>
            <a:endParaRPr lang="zh-CN" altLang="en-US"/>
          </a:p>
        </p:txBody>
      </p:sp>
      <p:sp>
        <p:nvSpPr>
          <p:cNvPr id="8" name="Text Box 27"/>
          <p:cNvSpPr txBox="1">
            <a:spLocks noChangeArrowheads="1"/>
          </p:cNvSpPr>
          <p:nvPr/>
        </p:nvSpPr>
        <p:spPr bwMode="auto">
          <a:xfrm>
            <a:off x="5580063" y="693738"/>
            <a:ext cx="3529012" cy="3546475"/>
          </a:xfrm>
          <a:prstGeom prst="rect">
            <a:avLst/>
          </a:prstGeom>
          <a:noFill/>
          <a:ln>
            <a:noFill/>
          </a:ln>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spcBef>
                <a:spcPct val="20000"/>
              </a:spcBef>
            </a:pPr>
            <a:r>
              <a:rPr kumimoji="1" lang="zh-CN" altLang="en-US" sz="2200" b="1">
                <a:solidFill>
                  <a:srgbClr val="000000"/>
                </a:solidFill>
                <a:latin typeface="Times New Roman" panose="02020603050405020304" pitchFamily="18" charset="0"/>
                <a:ea typeface="楷体_GB2312" pitchFamily="49" charset="-122"/>
              </a:rPr>
              <a:t>图解分析可得如下结论：</a:t>
            </a:r>
            <a:r>
              <a:rPr kumimoji="1" lang="zh-CN" altLang="en-US" sz="2000" b="1">
                <a:solidFill>
                  <a:srgbClr val="000000"/>
                </a:solidFill>
                <a:latin typeface="Times New Roman" panose="02020603050405020304" pitchFamily="18" charset="0"/>
                <a:ea typeface="楷体_GB2312" pitchFamily="49" charset="-122"/>
              </a:rPr>
              <a:t>   </a:t>
            </a:r>
            <a:endParaRPr kumimoji="1" lang="zh-CN" altLang="en-US" sz="2000" b="1">
              <a:solidFill>
                <a:srgbClr val="000000"/>
              </a:solidFill>
              <a:latin typeface="Times New Roman" panose="02020603050405020304" pitchFamily="18" charset="0"/>
              <a:ea typeface="楷体_GB2312" pitchFamily="49" charset="-122"/>
            </a:endParaRPr>
          </a:p>
          <a:p>
            <a:pPr>
              <a:lnSpc>
                <a:spcPct val="130000"/>
              </a:lnSpc>
              <a:spcBef>
                <a:spcPct val="20000"/>
              </a:spcBef>
            </a:pPr>
            <a:r>
              <a:rPr kumimoji="1" lang="zh-CN" altLang="en-US" sz="2000" b="1">
                <a:solidFill>
                  <a:srgbClr val="000000"/>
                </a:solidFill>
                <a:latin typeface="Times New Roman" panose="02020603050405020304" pitchFamily="18" charset="0"/>
                <a:ea typeface="楷体_GB2312" pitchFamily="49" charset="-122"/>
              </a:rPr>
              <a:t>      </a:t>
            </a:r>
            <a:r>
              <a:rPr kumimoji="1" lang="en-US" altLang="zh-CN" sz="2000" b="1">
                <a:solidFill>
                  <a:srgbClr val="000000"/>
                </a:solidFill>
                <a:latin typeface="Times New Roman" panose="02020603050405020304" pitchFamily="18" charset="0"/>
                <a:ea typeface="楷体_GB2312" pitchFamily="49" charset="-122"/>
              </a:rPr>
              <a:t>1.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i</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GS</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rPr>
              <a:t> i</a:t>
            </a:r>
            <a:r>
              <a:rPr kumimoji="1" lang="en-US" altLang="zh-CN" sz="2000" b="1" baseline="-25000">
                <a:solidFill>
                  <a:srgbClr val="000000"/>
                </a:solidFill>
                <a:latin typeface="Times New Roman" panose="02020603050405020304" pitchFamily="18" charset="0"/>
                <a:ea typeface="楷体_GB2312" pitchFamily="49" charset="-122"/>
              </a:rPr>
              <a:t>D</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DS</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en-US" altLang="zh-CN" sz="2000" b="1" i="1">
                <a:solidFill>
                  <a:srgbClr val="000000"/>
                </a:solidFill>
                <a:latin typeface="Times New Roman" panose="02020603050405020304" pitchFamily="18" charset="0"/>
                <a:ea typeface="楷体_GB2312" pitchFamily="49" charset="-122"/>
              </a:rPr>
              <a:t>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ds </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o</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rPr>
              <a:t>|</a:t>
            </a:r>
            <a:r>
              <a:rPr kumimoji="1" lang="en-US" altLang="zh-CN" sz="2000" b="1" baseline="-25000">
                <a:solidFill>
                  <a:srgbClr val="000000"/>
                </a:solidFill>
                <a:latin typeface="Times New Roman" panose="02020603050405020304" pitchFamily="18" charset="0"/>
                <a:ea typeface="楷体_GB2312" pitchFamily="49" charset="-122"/>
              </a:rPr>
              <a:t> </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i</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正半周时</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endPar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endParaRPr>
          </a:p>
          <a:p>
            <a:pPr>
              <a:lnSpc>
                <a:spcPct val="130000"/>
              </a:lnSpc>
              <a:spcBef>
                <a:spcPct val="20000"/>
              </a:spcBef>
            </a:pP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en-US" altLang="zh-CN" sz="2000" b="1">
                <a:solidFill>
                  <a:srgbClr val="000000"/>
                </a:solidFill>
                <a:latin typeface="Times New Roman" panose="02020603050405020304" pitchFamily="18" charset="0"/>
                <a:ea typeface="楷体_GB2312" pitchFamily="49" charset="-122"/>
              </a:rPr>
              <a:t>2.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ds</a:t>
            </a:r>
            <a:r>
              <a:rPr kumimoji="1" lang="zh-CN" altLang="en-US" sz="2000" b="1">
                <a:solidFill>
                  <a:srgbClr val="000000"/>
                </a:solidFill>
                <a:latin typeface="Times New Roman" panose="02020603050405020304" pitchFamily="18" charset="0"/>
                <a:ea typeface="楷体_GB2312" pitchFamily="49" charset="-122"/>
              </a:rPr>
              <a:t>与</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i</a:t>
            </a:r>
            <a:r>
              <a:rPr kumimoji="1" lang="zh-CN" altLang="en-US" sz="2000" b="1">
                <a:solidFill>
                  <a:srgbClr val="000000"/>
                </a:solidFill>
                <a:latin typeface="Times New Roman" panose="02020603050405020304" pitchFamily="18" charset="0"/>
                <a:ea typeface="楷体_GB2312" pitchFamily="49" charset="-122"/>
              </a:rPr>
              <a:t>相位相反；</a:t>
            </a:r>
            <a:endParaRPr kumimoji="1" lang="zh-CN" altLang="en-US" sz="2000" b="1">
              <a:solidFill>
                <a:srgbClr val="000000"/>
              </a:solidFill>
              <a:latin typeface="Times New Roman" panose="02020603050405020304" pitchFamily="18" charset="0"/>
              <a:ea typeface="楷体_GB2312" pitchFamily="49" charset="-122"/>
            </a:endParaRPr>
          </a:p>
          <a:p>
            <a:pPr>
              <a:lnSpc>
                <a:spcPct val="130000"/>
              </a:lnSpc>
              <a:spcBef>
                <a:spcPct val="20000"/>
              </a:spcBef>
            </a:pPr>
            <a:r>
              <a:rPr kumimoji="1" lang="zh-CN" altLang="en-US" sz="2000" b="1">
                <a:solidFill>
                  <a:srgbClr val="000000"/>
                </a:solidFill>
                <a:latin typeface="Times New Roman" panose="02020603050405020304" pitchFamily="18" charset="0"/>
                <a:ea typeface="楷体_GB2312" pitchFamily="49" charset="-122"/>
              </a:rPr>
              <a:t>       </a:t>
            </a:r>
            <a:r>
              <a:rPr kumimoji="1" lang="en-US" altLang="zh-CN" sz="2000" b="1">
                <a:solidFill>
                  <a:srgbClr val="000000"/>
                </a:solidFill>
                <a:latin typeface="Times New Roman" panose="02020603050405020304" pitchFamily="18" charset="0"/>
                <a:ea typeface="楷体_GB2312" pitchFamily="49" charset="-122"/>
              </a:rPr>
              <a:t>3. </a:t>
            </a:r>
            <a:r>
              <a:rPr kumimoji="1" lang="zh-CN" altLang="en-US" sz="2000" b="1">
                <a:solidFill>
                  <a:srgbClr val="000000"/>
                </a:solidFill>
                <a:latin typeface="Times New Roman" panose="02020603050405020304" pitchFamily="18" charset="0"/>
                <a:ea typeface="楷体_GB2312" pitchFamily="49" charset="-122"/>
              </a:rPr>
              <a:t>可以测量出放大电路的电压放大倍数；</a:t>
            </a:r>
            <a:endParaRPr kumimoji="1" lang="zh-CN" altLang="en-US" sz="2000" b="1">
              <a:solidFill>
                <a:srgbClr val="000000"/>
              </a:solidFill>
              <a:latin typeface="Times New Roman" panose="02020603050405020304" pitchFamily="18" charset="0"/>
              <a:ea typeface="楷体_GB2312" pitchFamily="49" charset="-122"/>
            </a:endParaRPr>
          </a:p>
          <a:p>
            <a:pPr>
              <a:lnSpc>
                <a:spcPct val="130000"/>
              </a:lnSpc>
              <a:spcBef>
                <a:spcPct val="20000"/>
              </a:spcBef>
            </a:pPr>
            <a:r>
              <a:rPr kumimoji="1" lang="zh-CN" altLang="en-US" sz="2000" b="1">
                <a:solidFill>
                  <a:srgbClr val="000000"/>
                </a:solidFill>
                <a:latin typeface="Times New Roman" panose="02020603050405020304" pitchFamily="18" charset="0"/>
                <a:ea typeface="楷体_GB2312" pitchFamily="49" charset="-122"/>
              </a:rPr>
              <a:t>       </a:t>
            </a:r>
            <a:r>
              <a:rPr kumimoji="1" lang="en-US" altLang="zh-CN" sz="2000" b="1">
                <a:solidFill>
                  <a:srgbClr val="000000"/>
                </a:solidFill>
                <a:latin typeface="Times New Roman" panose="02020603050405020304" pitchFamily="18" charset="0"/>
                <a:ea typeface="楷体_GB2312" pitchFamily="49" charset="-122"/>
              </a:rPr>
              <a:t>4. </a:t>
            </a:r>
            <a:r>
              <a:rPr kumimoji="1" lang="zh-CN" altLang="en-US" sz="2000" b="1">
                <a:solidFill>
                  <a:srgbClr val="000000"/>
                </a:solidFill>
                <a:latin typeface="Times New Roman" panose="02020603050405020304" pitchFamily="18" charset="0"/>
                <a:ea typeface="楷体_GB2312" pitchFamily="49" charset="-122"/>
              </a:rPr>
              <a:t>可以确定最大不失真输出幅度</a:t>
            </a:r>
            <a:r>
              <a:rPr kumimoji="1" lang="zh-CN" altLang="en-US" sz="2000">
                <a:solidFill>
                  <a:srgbClr val="000000"/>
                </a:solidFill>
                <a:latin typeface="Times New Roman" panose="02020603050405020304" pitchFamily="18" charset="0"/>
                <a:ea typeface="楷体_GB2312" pitchFamily="49" charset="-122"/>
              </a:rPr>
              <a:t>。</a:t>
            </a:r>
            <a:endParaRPr kumimoji="1" lang="zh-CN" altLang="en-US" sz="2000">
              <a:solidFill>
                <a:srgbClr val="000000"/>
              </a:solidFill>
              <a:latin typeface="Times New Roman" panose="02020603050405020304" pitchFamily="18" charset="0"/>
              <a:ea typeface="楷体_GB2312" pitchFamily="49" charset="-122"/>
            </a:endParaRPr>
          </a:p>
        </p:txBody>
      </p:sp>
      <p:sp>
        <p:nvSpPr>
          <p:cNvPr id="9" name="Text Box 28"/>
          <p:cNvSpPr txBox="1">
            <a:spLocks noChangeArrowheads="1"/>
          </p:cNvSpPr>
          <p:nvPr/>
        </p:nvSpPr>
        <p:spPr bwMode="auto">
          <a:xfrm>
            <a:off x="5543550" y="4257675"/>
            <a:ext cx="3349625" cy="1831975"/>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30000"/>
              </a:lnSpc>
              <a:defRPr/>
            </a:pPr>
            <a:r>
              <a:rPr kumimoji="1" lang="en-US" altLang="zh-CN" sz="2200" b="1">
                <a:solidFill>
                  <a:srgbClr val="FF3399"/>
                </a:solidFill>
                <a:effectLst>
                  <a:outerShdw blurRad="38100" dist="38100" dir="2700000" algn="tl">
                    <a:srgbClr val="C0C0C0"/>
                  </a:outerShdw>
                </a:effectLst>
                <a:latin typeface="Times New Roman" panose="02020603050405020304" pitchFamily="18" charset="0"/>
                <a:ea typeface="楷体_GB2312" pitchFamily="49" charset="-122"/>
              </a:rPr>
              <a:t>        #</a:t>
            </a:r>
            <a:r>
              <a:rPr kumimoji="1" lang="en-US" altLang="zh-CN" sz="2200" b="1">
                <a:solidFill>
                  <a:srgbClr val="CC0000"/>
                </a:solidFill>
                <a:effectLst>
                  <a:outerShdw blurRad="38100" dist="38100" dir="2700000" algn="tl">
                    <a:srgbClr val="C0C0C0"/>
                  </a:outerShdw>
                </a:effectLst>
                <a:latin typeface="Times New Roman" panose="02020603050405020304" pitchFamily="18" charset="0"/>
                <a:ea typeface="楷体_GB2312" pitchFamily="49" charset="-122"/>
              </a:rPr>
              <a:t> </a:t>
            </a:r>
            <a:r>
              <a:rPr kumimoji="1" lang="zh-CN" altLang="en-US" sz="2200" b="1">
                <a:solidFill>
                  <a:srgbClr val="000066"/>
                </a:solidFill>
                <a:effectLst>
                  <a:outerShdw blurRad="38100" dist="38100" dir="2700000" algn="tl">
                    <a:srgbClr val="C0C0C0"/>
                  </a:outerShdw>
                </a:effectLst>
                <a:latin typeface="Times New Roman" panose="02020603050405020304" pitchFamily="18" charset="0"/>
                <a:ea typeface="楷体_GB2312" pitchFamily="49" charset="-122"/>
              </a:rPr>
              <a:t>动态工作时，</a:t>
            </a:r>
            <a:r>
              <a:rPr kumimoji="1" lang="zh-CN" altLang="en-US" sz="2200" b="1" i="1">
                <a:solidFill>
                  <a:srgbClr val="000066"/>
                </a:solidFill>
                <a:effectLst>
                  <a:outerShdw blurRad="38100" dist="38100" dir="2700000" algn="tl">
                    <a:srgbClr val="C0C0C0"/>
                  </a:outerShdw>
                </a:effectLst>
                <a:latin typeface="Times New Roman" panose="02020603050405020304" pitchFamily="18" charset="0"/>
                <a:ea typeface="楷体_GB2312" pitchFamily="49" charset="-122"/>
              </a:rPr>
              <a:t> </a:t>
            </a:r>
            <a:r>
              <a:rPr kumimoji="1" lang="en-US" altLang="zh-CN" sz="2200" b="1" i="1">
                <a:solidFill>
                  <a:srgbClr val="000066"/>
                </a:solidFill>
                <a:effectLst>
                  <a:outerShdw blurRad="38100" dist="38100" dir="2700000" algn="tl">
                    <a:srgbClr val="C0C0C0"/>
                  </a:outerShdw>
                </a:effectLst>
                <a:latin typeface="Times New Roman" panose="02020603050405020304" pitchFamily="18" charset="0"/>
                <a:ea typeface="楷体_GB2312" pitchFamily="49" charset="-122"/>
              </a:rPr>
              <a:t>i</a:t>
            </a:r>
            <a:r>
              <a:rPr kumimoji="1" lang="en-US" altLang="zh-CN" sz="2200" b="1" baseline="-25000">
                <a:solidFill>
                  <a:srgbClr val="000066"/>
                </a:solidFill>
                <a:effectLst>
                  <a:outerShdw blurRad="38100" dist="38100" dir="2700000" algn="tl">
                    <a:srgbClr val="C0C0C0"/>
                  </a:outerShdw>
                </a:effectLst>
                <a:latin typeface="Times New Roman" panose="02020603050405020304" pitchFamily="18" charset="0"/>
                <a:ea typeface="楷体_GB2312" pitchFamily="49" charset="-122"/>
              </a:rPr>
              <a:t>D</a:t>
            </a:r>
            <a:r>
              <a:rPr kumimoji="1" lang="zh-CN" altLang="en-US" sz="2200" b="1">
                <a:solidFill>
                  <a:srgbClr val="000066"/>
                </a:solidFill>
                <a:effectLst>
                  <a:outerShdw blurRad="38100" dist="38100" dir="2700000" algn="tl">
                    <a:srgbClr val="C0C0C0"/>
                  </a:outerShdw>
                </a:effectLst>
                <a:latin typeface="Times New Roman" panose="02020603050405020304" pitchFamily="18" charset="0"/>
                <a:ea typeface="楷体_GB2312" pitchFamily="49" charset="-122"/>
                <a:sym typeface="Symbol" panose="05050102010706020507" pitchFamily="18" charset="2"/>
              </a:rPr>
              <a:t>的实际电流方向是否改变， </a:t>
            </a:r>
            <a:r>
              <a:rPr kumimoji="1" lang="en-US" altLang="zh-CN" sz="2200" b="1" i="1">
                <a:solidFill>
                  <a:srgbClr val="000066"/>
                </a:solidFill>
                <a:effectLst>
                  <a:outerShdw blurRad="38100" dist="38100" dir="2700000" algn="tl">
                    <a:srgbClr val="C0C0C0"/>
                  </a:outerShdw>
                </a:effectLst>
                <a:latin typeface="Book Antiqua" panose="02040602050305030304" pitchFamily="18" charset="0"/>
                <a:ea typeface="楷体_GB2312" pitchFamily="49" charset="-122"/>
              </a:rPr>
              <a:t>v</a:t>
            </a:r>
            <a:r>
              <a:rPr kumimoji="1" lang="en-US" altLang="zh-CN" sz="2200" b="1" baseline="-25000">
                <a:solidFill>
                  <a:srgbClr val="000066"/>
                </a:solidFill>
                <a:effectLst>
                  <a:outerShdw blurRad="38100" dist="38100" dir="2700000" algn="tl">
                    <a:srgbClr val="C0C0C0"/>
                  </a:outerShdw>
                </a:effectLst>
                <a:latin typeface="Times New Roman" panose="02020603050405020304" pitchFamily="18" charset="0"/>
                <a:ea typeface="楷体_GB2312" pitchFamily="49" charset="-122"/>
              </a:rPr>
              <a:t>GS</a:t>
            </a:r>
            <a:r>
              <a:rPr kumimoji="1" lang="zh-CN" altLang="en-US" sz="2200" b="1">
                <a:solidFill>
                  <a:srgbClr val="000066"/>
                </a:solidFill>
                <a:effectLst>
                  <a:outerShdw blurRad="38100" dist="38100" dir="2700000" algn="tl">
                    <a:srgbClr val="C0C0C0"/>
                  </a:outerShdw>
                </a:effectLst>
                <a:latin typeface="Times New Roman" panose="02020603050405020304" pitchFamily="18" charset="0"/>
                <a:ea typeface="楷体_GB2312" pitchFamily="49" charset="-122"/>
                <a:sym typeface="Symbol" panose="05050102010706020507" pitchFamily="18" charset="2"/>
              </a:rPr>
              <a:t>、</a:t>
            </a:r>
            <a:r>
              <a:rPr kumimoji="1" lang="zh-CN" altLang="en-US" sz="2200" b="1" i="1">
                <a:solidFill>
                  <a:srgbClr val="000066"/>
                </a:solidFill>
                <a:effectLst>
                  <a:outerShdw blurRad="38100" dist="38100" dir="2700000" algn="tl">
                    <a:srgbClr val="C0C0C0"/>
                  </a:outerShdw>
                </a:effectLst>
                <a:latin typeface="Times New Roman" panose="02020603050405020304" pitchFamily="18" charset="0"/>
                <a:ea typeface="楷体_GB2312" pitchFamily="49" charset="-122"/>
              </a:rPr>
              <a:t> </a:t>
            </a:r>
            <a:r>
              <a:rPr kumimoji="1" lang="en-US" altLang="zh-CN" sz="2200" b="1" i="1">
                <a:solidFill>
                  <a:srgbClr val="000066"/>
                </a:solidFill>
                <a:effectLst>
                  <a:outerShdw blurRad="38100" dist="38100" dir="2700000" algn="tl">
                    <a:srgbClr val="C0C0C0"/>
                  </a:outerShdw>
                </a:effectLst>
                <a:latin typeface="Book Antiqua" panose="02040602050305030304" pitchFamily="18" charset="0"/>
                <a:ea typeface="楷体_GB2312" pitchFamily="49" charset="-122"/>
              </a:rPr>
              <a:t>v</a:t>
            </a:r>
            <a:r>
              <a:rPr kumimoji="1" lang="en-US" altLang="zh-CN" sz="2200" b="1" baseline="-25000">
                <a:solidFill>
                  <a:srgbClr val="000066"/>
                </a:solidFill>
                <a:effectLst>
                  <a:outerShdw blurRad="38100" dist="38100" dir="2700000" algn="tl">
                    <a:srgbClr val="C0C0C0"/>
                  </a:outerShdw>
                </a:effectLst>
                <a:latin typeface="Times New Roman" panose="02020603050405020304" pitchFamily="18" charset="0"/>
                <a:ea typeface="楷体_GB2312" pitchFamily="49" charset="-122"/>
              </a:rPr>
              <a:t>DS</a:t>
            </a:r>
            <a:r>
              <a:rPr kumimoji="1" lang="zh-CN" altLang="en-US" sz="2200" b="1">
                <a:solidFill>
                  <a:srgbClr val="000066"/>
                </a:solidFill>
                <a:effectLst>
                  <a:outerShdw blurRad="38100" dist="38100" dir="2700000" algn="tl">
                    <a:srgbClr val="C0C0C0"/>
                  </a:outerShdw>
                </a:effectLst>
                <a:latin typeface="Times New Roman" panose="02020603050405020304" pitchFamily="18" charset="0"/>
                <a:ea typeface="楷体_GB2312" pitchFamily="49" charset="-122"/>
              </a:rPr>
              <a:t>的实际电压极性是否改变？</a:t>
            </a:r>
            <a:endParaRPr kumimoji="1" lang="zh-CN" altLang="en-US" sz="2200" b="1">
              <a:solidFill>
                <a:srgbClr val="000066"/>
              </a:solidFill>
              <a:effectLst>
                <a:outerShdw blurRad="38100" dist="38100" dir="2700000" algn="tl">
                  <a:srgbClr val="C0C0C0"/>
                </a:outerShdw>
              </a:effectLst>
              <a:latin typeface="Times New Roman" panose="02020603050405020304" pitchFamily="18" charset="0"/>
              <a:ea typeface="楷体_GB2312" pitchFamily="49" charset="-122"/>
            </a:endParaRPr>
          </a:p>
        </p:txBody>
      </p:sp>
      <p:sp>
        <p:nvSpPr>
          <p:cNvPr id="60421" name="Text Box 30"/>
          <p:cNvSpPr txBox="1">
            <a:spLocks noChangeArrowheads="1"/>
          </p:cNvSpPr>
          <p:nvPr/>
        </p:nvSpPr>
        <p:spPr bwMode="auto">
          <a:xfrm>
            <a:off x="503238" y="687388"/>
            <a:ext cx="3781425" cy="5111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200" b="1">
                <a:solidFill>
                  <a:srgbClr val="000000"/>
                </a:solidFill>
                <a:latin typeface="楷体_GB2312" pitchFamily="49" charset="-122"/>
                <a:ea typeface="楷体_GB2312" pitchFamily="49" charset="-122"/>
              </a:rPr>
              <a:t>1. </a:t>
            </a:r>
            <a:r>
              <a:rPr kumimoji="1" lang="zh-CN" altLang="en-US" sz="2200" b="1">
                <a:solidFill>
                  <a:srgbClr val="000000"/>
                </a:solidFill>
                <a:latin typeface="楷体_GB2312" pitchFamily="49" charset="-122"/>
                <a:ea typeface="楷体_GB2312" pitchFamily="49" charset="-122"/>
              </a:rPr>
              <a:t>正常工作情况</a:t>
            </a:r>
            <a:endParaRPr kumimoji="1" lang="zh-CN" altLang="en-US" sz="2200" b="1" baseline="-25000">
              <a:solidFill>
                <a:srgbClr val="000000"/>
              </a:solidFill>
              <a:latin typeface="楷体_GB2312" pitchFamily="49" charset="-122"/>
              <a:ea typeface="楷体_GB2312" pitchFamily="49" charset="-122"/>
            </a:endParaRPr>
          </a:p>
        </p:txBody>
      </p:sp>
      <p:graphicFrame>
        <p:nvGraphicFramePr>
          <p:cNvPr id="60422" name="对象 2"/>
          <p:cNvGraphicFramePr>
            <a:graphicFrameLocks noChangeAspect="1"/>
          </p:cNvGraphicFramePr>
          <p:nvPr/>
        </p:nvGraphicFramePr>
        <p:xfrm>
          <a:off x="341313" y="1196975"/>
          <a:ext cx="5383212" cy="5164138"/>
        </p:xfrm>
        <a:graphic>
          <a:graphicData uri="http://schemas.openxmlformats.org/presentationml/2006/ole">
            <mc:AlternateContent xmlns:mc="http://schemas.openxmlformats.org/markup-compatibility/2006">
              <mc:Choice xmlns:v="urn:schemas-microsoft-com:vml" Requires="v">
                <p:oleObj spid="_x0000_s41986" name="Picture" r:id="rId1" imgW="3592830" imgH="3446145" progId="Word.Picture.8">
                  <p:embed/>
                </p:oleObj>
              </mc:Choice>
              <mc:Fallback>
                <p:oleObj name="Picture" r:id="rId1" imgW="3592830" imgH="3446145" progId="Word.Picture.8">
                  <p:embed/>
                  <p:pic>
                    <p:nvPicPr>
                      <p:cNvPr id="0" name="对象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313" y="1196975"/>
                        <a:ext cx="5383212" cy="516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strips(downRight)">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strips(downRight)">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strips(downRight)">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strips(downRight)">
                                      <p:cBhvr>
                                        <p:cTn id="22" dur="50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5"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标题 1"/>
          <p:cNvSpPr>
            <a:spLocks noGrp="1"/>
          </p:cNvSpPr>
          <p:nvPr>
            <p:ph type="title"/>
          </p:nvPr>
        </p:nvSpPr>
        <p:spPr>
          <a:xfrm>
            <a:off x="701675" y="71438"/>
            <a:ext cx="7888288" cy="646112"/>
          </a:xfrm>
        </p:spPr>
        <p:txBody>
          <a:bodyPr/>
          <a:lstStyle/>
          <a:p>
            <a:r>
              <a:rPr lang="en-US" altLang="zh-CN"/>
              <a:t>4.3.2  </a:t>
            </a:r>
            <a:r>
              <a:rPr lang="zh-CN" altLang="en-US"/>
              <a:t>动态工作情况的图解分析</a:t>
            </a:r>
            <a:endParaRPr lang="zh-CN" altLang="en-US"/>
          </a:p>
        </p:txBody>
      </p:sp>
      <p:graphicFrame>
        <p:nvGraphicFramePr>
          <p:cNvPr id="61443" name="Object 27"/>
          <p:cNvGraphicFramePr>
            <a:graphicFrameLocks noChangeAspect="1"/>
          </p:cNvGraphicFramePr>
          <p:nvPr/>
        </p:nvGraphicFramePr>
        <p:xfrm>
          <a:off x="2303463" y="1238250"/>
          <a:ext cx="5722937" cy="4816475"/>
        </p:xfrm>
        <a:graphic>
          <a:graphicData uri="http://schemas.openxmlformats.org/presentationml/2006/ole">
            <mc:AlternateContent xmlns:mc="http://schemas.openxmlformats.org/markup-compatibility/2006">
              <mc:Choice xmlns:v="urn:schemas-microsoft-com:vml" Requires="v">
                <p:oleObj spid="_x0000_s43010" name="图片" r:id="rId1" imgW="4088765" imgH="3446145" progId="Word.Picture.8">
                  <p:embed/>
                </p:oleObj>
              </mc:Choice>
              <mc:Fallback>
                <p:oleObj name="图片" r:id="rId1" imgW="4088765" imgH="3446145" progId="Word.Picture.8">
                  <p:embed/>
                  <p:pic>
                    <p:nvPicPr>
                      <p:cNvPr id="0" name="Object 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3463" y="1238250"/>
                        <a:ext cx="5722937" cy="481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1444" name="Text Box 21"/>
          <p:cNvSpPr txBox="1">
            <a:spLocks noChangeArrowheads="1"/>
          </p:cNvSpPr>
          <p:nvPr/>
        </p:nvSpPr>
        <p:spPr bwMode="auto">
          <a:xfrm>
            <a:off x="503238" y="692150"/>
            <a:ext cx="5437187" cy="5111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200" b="1">
                <a:solidFill>
                  <a:srgbClr val="000000"/>
                </a:solidFill>
                <a:latin typeface="楷体_GB2312" pitchFamily="49" charset="-122"/>
                <a:ea typeface="楷体_GB2312" pitchFamily="49" charset="-122"/>
              </a:rPr>
              <a:t>2. </a:t>
            </a:r>
            <a:r>
              <a:rPr kumimoji="1" lang="zh-CN" altLang="en-US" sz="2200" b="1">
                <a:solidFill>
                  <a:srgbClr val="000000"/>
                </a:solidFill>
                <a:latin typeface="楷体_GB2312" pitchFamily="49" charset="-122"/>
                <a:ea typeface="楷体_GB2312" pitchFamily="49" charset="-122"/>
              </a:rPr>
              <a:t>静态工作点对波形失真的影响</a:t>
            </a:r>
            <a:endParaRPr kumimoji="1" lang="zh-CN" altLang="en-US" sz="2200" b="1">
              <a:solidFill>
                <a:srgbClr val="000000"/>
              </a:solidFill>
              <a:latin typeface="楷体_GB2312" pitchFamily="49" charset="-122"/>
              <a:ea typeface="楷体_GB2312" pitchFamily="49" charset="-122"/>
            </a:endParaRPr>
          </a:p>
        </p:txBody>
      </p:sp>
      <p:sp>
        <p:nvSpPr>
          <p:cNvPr id="61445" name="Text Box 24"/>
          <p:cNvSpPr txBox="1">
            <a:spLocks noChangeArrowheads="1"/>
          </p:cNvSpPr>
          <p:nvPr/>
        </p:nvSpPr>
        <p:spPr bwMode="auto">
          <a:xfrm>
            <a:off x="611188" y="1346200"/>
            <a:ext cx="1728787" cy="99695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5000"/>
              </a:lnSpc>
            </a:pPr>
            <a:r>
              <a:rPr kumimoji="1" lang="zh-CN" altLang="en-US" sz="2200" b="1">
                <a:solidFill>
                  <a:srgbClr val="000000"/>
                </a:solidFill>
                <a:latin typeface="Times New Roman" panose="02020603050405020304" pitchFamily="18" charset="0"/>
                <a:ea typeface="楷体_GB2312" pitchFamily="49" charset="-122"/>
              </a:rPr>
              <a:t>截止失真</a:t>
            </a:r>
            <a:endParaRPr kumimoji="1" lang="zh-CN" altLang="en-US" sz="2200" b="1">
              <a:solidFill>
                <a:srgbClr val="000000"/>
              </a:solidFill>
              <a:latin typeface="Times New Roman" panose="02020603050405020304" pitchFamily="18" charset="0"/>
              <a:ea typeface="楷体_GB2312" pitchFamily="49" charset="-122"/>
            </a:endParaRPr>
          </a:p>
          <a:p>
            <a:pPr algn="ctr">
              <a:lnSpc>
                <a:spcPct val="135000"/>
              </a:lnSpc>
            </a:pP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Times New Roman" panose="02020603050405020304" pitchFamily="18" charset="0"/>
                <a:ea typeface="楷体_GB2312" pitchFamily="49" charset="-122"/>
              </a:rPr>
              <a:t>NMOS</a:t>
            </a:r>
            <a:r>
              <a:rPr kumimoji="1" lang="zh-CN" altLang="en-US" sz="2200" b="1">
                <a:solidFill>
                  <a:srgbClr val="000000"/>
                </a:solidFill>
                <a:latin typeface="Times New Roman" panose="02020603050405020304" pitchFamily="18" charset="0"/>
                <a:ea typeface="楷体_GB2312" pitchFamily="49" charset="-122"/>
              </a:rPr>
              <a:t>）</a:t>
            </a:r>
            <a:endParaRPr kumimoji="1" lang="zh-CN" altLang="en-US" sz="2200" b="1" baseline="-25000">
              <a:solidFill>
                <a:srgbClr val="000000"/>
              </a:solidFill>
              <a:latin typeface="Times New Roman" panose="02020603050405020304" pitchFamily="18" charset="0"/>
              <a:ea typeface="楷体_GB2312" pitchFamily="49" charset="-122"/>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标题 1"/>
          <p:cNvSpPr>
            <a:spLocks noGrp="1"/>
          </p:cNvSpPr>
          <p:nvPr>
            <p:ph type="title"/>
          </p:nvPr>
        </p:nvSpPr>
        <p:spPr>
          <a:xfrm>
            <a:off x="701675" y="71438"/>
            <a:ext cx="7888288" cy="646112"/>
          </a:xfrm>
        </p:spPr>
        <p:txBody>
          <a:bodyPr/>
          <a:lstStyle/>
          <a:p>
            <a:r>
              <a:rPr lang="en-US" altLang="zh-CN"/>
              <a:t>4.3.2  </a:t>
            </a:r>
            <a:r>
              <a:rPr lang="zh-CN" altLang="en-US"/>
              <a:t>动态工作情况的图解分析</a:t>
            </a:r>
            <a:endParaRPr lang="zh-CN" altLang="en-US"/>
          </a:p>
        </p:txBody>
      </p:sp>
      <p:graphicFrame>
        <p:nvGraphicFramePr>
          <p:cNvPr id="62467" name="Object 20"/>
          <p:cNvGraphicFramePr>
            <a:graphicFrameLocks noChangeAspect="1"/>
          </p:cNvGraphicFramePr>
          <p:nvPr/>
        </p:nvGraphicFramePr>
        <p:xfrm>
          <a:off x="2303463" y="1168400"/>
          <a:ext cx="5629275" cy="5068888"/>
        </p:xfrm>
        <a:graphic>
          <a:graphicData uri="http://schemas.openxmlformats.org/presentationml/2006/ole">
            <mc:AlternateContent xmlns:mc="http://schemas.openxmlformats.org/markup-compatibility/2006">
              <mc:Choice xmlns:v="urn:schemas-microsoft-com:vml" Requires="v">
                <p:oleObj spid="_x0000_s44034" name="图片" r:id="rId1" imgW="4021455" imgH="3627755" progId="Word.Picture.8">
                  <p:embed/>
                </p:oleObj>
              </mc:Choice>
              <mc:Fallback>
                <p:oleObj name="图片" r:id="rId1" imgW="4021455" imgH="3627755" progId="Word.Picture.8">
                  <p:embed/>
                  <p:pic>
                    <p:nvPicPr>
                      <p:cNvPr id="0" name="Object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3463" y="1168400"/>
                        <a:ext cx="5629275" cy="506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2468" name="Text Box 13"/>
          <p:cNvSpPr txBox="1">
            <a:spLocks noChangeArrowheads="1"/>
          </p:cNvSpPr>
          <p:nvPr/>
        </p:nvSpPr>
        <p:spPr bwMode="auto">
          <a:xfrm>
            <a:off x="611188" y="1339850"/>
            <a:ext cx="1728787" cy="99695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5000"/>
              </a:lnSpc>
            </a:pPr>
            <a:r>
              <a:rPr kumimoji="1" lang="zh-CN" altLang="en-US" sz="2200" b="1">
                <a:solidFill>
                  <a:srgbClr val="000000"/>
                </a:solidFill>
                <a:latin typeface="Times New Roman" panose="02020603050405020304" pitchFamily="18" charset="0"/>
                <a:ea typeface="楷体_GB2312" pitchFamily="49" charset="-122"/>
              </a:rPr>
              <a:t>饱和失真</a:t>
            </a:r>
            <a:endParaRPr kumimoji="1" lang="zh-CN" altLang="en-US" sz="2200" b="1">
              <a:solidFill>
                <a:srgbClr val="000000"/>
              </a:solidFill>
              <a:latin typeface="Times New Roman" panose="02020603050405020304" pitchFamily="18" charset="0"/>
              <a:ea typeface="楷体_GB2312" pitchFamily="49" charset="-122"/>
            </a:endParaRPr>
          </a:p>
          <a:p>
            <a:pPr algn="ctr">
              <a:lnSpc>
                <a:spcPct val="135000"/>
              </a:lnSpc>
            </a:pP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Times New Roman" panose="02020603050405020304" pitchFamily="18" charset="0"/>
                <a:ea typeface="楷体_GB2312" pitchFamily="49" charset="-122"/>
              </a:rPr>
              <a:t>NMOS</a:t>
            </a:r>
            <a:r>
              <a:rPr kumimoji="1" lang="zh-CN" altLang="en-US" sz="2200" b="1">
                <a:solidFill>
                  <a:srgbClr val="000000"/>
                </a:solidFill>
                <a:latin typeface="Times New Roman" panose="02020603050405020304" pitchFamily="18" charset="0"/>
                <a:ea typeface="楷体_GB2312" pitchFamily="49" charset="-122"/>
              </a:rPr>
              <a:t>）</a:t>
            </a:r>
            <a:endParaRPr kumimoji="1" lang="zh-CN" altLang="en-US" sz="2200" b="1" baseline="-25000">
              <a:solidFill>
                <a:srgbClr val="000000"/>
              </a:solidFill>
              <a:latin typeface="Times New Roman" panose="02020603050405020304" pitchFamily="18" charset="0"/>
              <a:ea typeface="楷体_GB2312" pitchFamily="49" charset="-122"/>
            </a:endParaRPr>
          </a:p>
        </p:txBody>
      </p:sp>
      <p:sp>
        <p:nvSpPr>
          <p:cNvPr id="62469" name="Text Box 5"/>
          <p:cNvSpPr txBox="1">
            <a:spLocks noChangeArrowheads="1"/>
          </p:cNvSpPr>
          <p:nvPr/>
        </p:nvSpPr>
        <p:spPr bwMode="auto">
          <a:xfrm>
            <a:off x="503238" y="685800"/>
            <a:ext cx="5437187" cy="51117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200" b="1">
                <a:solidFill>
                  <a:srgbClr val="000000"/>
                </a:solidFill>
                <a:latin typeface="楷体_GB2312" pitchFamily="49" charset="-122"/>
                <a:ea typeface="楷体_GB2312" pitchFamily="49" charset="-122"/>
              </a:rPr>
              <a:t>2. </a:t>
            </a:r>
            <a:r>
              <a:rPr kumimoji="1" lang="zh-CN" altLang="en-US" sz="2200" b="1">
                <a:solidFill>
                  <a:srgbClr val="000000"/>
                </a:solidFill>
                <a:latin typeface="楷体_GB2312" pitchFamily="49" charset="-122"/>
                <a:ea typeface="楷体_GB2312" pitchFamily="49" charset="-122"/>
              </a:rPr>
              <a:t>静态工作点对波形失真的影响</a:t>
            </a:r>
            <a:endParaRPr kumimoji="1" lang="zh-CN" altLang="en-US" sz="2200" b="1">
              <a:solidFill>
                <a:srgbClr val="000000"/>
              </a:solidFill>
              <a:latin typeface="楷体_GB2312" pitchFamily="49" charset="-122"/>
              <a:ea typeface="楷体_GB2312" pitchFamily="49"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标题 1"/>
          <p:cNvSpPr>
            <a:spLocks noGrp="1"/>
          </p:cNvSpPr>
          <p:nvPr>
            <p:ph type="title"/>
          </p:nvPr>
        </p:nvSpPr>
        <p:spPr>
          <a:xfrm>
            <a:off x="701675" y="71438"/>
            <a:ext cx="7888288" cy="646112"/>
          </a:xfrm>
        </p:spPr>
        <p:txBody>
          <a:bodyPr/>
          <a:lstStyle/>
          <a:p>
            <a:r>
              <a:rPr lang="en-US" altLang="zh-CN"/>
              <a:t>4.3.3  </a:t>
            </a:r>
            <a:r>
              <a:rPr lang="zh-CN" altLang="en-US"/>
              <a:t>图解分析法的适用范围</a:t>
            </a:r>
            <a:endParaRPr lang="zh-CN" altLang="en-US"/>
          </a:p>
        </p:txBody>
      </p:sp>
      <p:sp>
        <p:nvSpPr>
          <p:cNvPr id="63491" name="Rectangle 5"/>
          <p:cNvSpPr>
            <a:spLocks noChangeArrowheads="1"/>
          </p:cNvSpPr>
          <p:nvPr/>
        </p:nvSpPr>
        <p:spPr bwMode="auto">
          <a:xfrm>
            <a:off x="1447800" y="981075"/>
            <a:ext cx="65452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800" b="1">
                <a:solidFill>
                  <a:srgbClr val="000000"/>
                </a:solidFill>
                <a:latin typeface="楷体_GB2312" pitchFamily="49" charset="-122"/>
                <a:ea typeface="楷体_GB2312" pitchFamily="49" charset="-122"/>
              </a:rPr>
              <a:t>幅度较大而工作频率不太高的情况</a:t>
            </a:r>
            <a:endParaRPr kumimoji="1" lang="zh-CN" altLang="en-US" sz="2800" b="1">
              <a:solidFill>
                <a:srgbClr val="000000"/>
              </a:solidFill>
              <a:latin typeface="楷体_GB2312" pitchFamily="49" charset="-122"/>
              <a:ea typeface="楷体_GB2312" pitchFamily="49" charset="-122"/>
            </a:endParaRPr>
          </a:p>
        </p:txBody>
      </p:sp>
      <p:sp>
        <p:nvSpPr>
          <p:cNvPr id="7" name="Rectangle 6"/>
          <p:cNvSpPr>
            <a:spLocks noChangeArrowheads="1"/>
          </p:cNvSpPr>
          <p:nvPr/>
        </p:nvSpPr>
        <p:spPr bwMode="auto">
          <a:xfrm>
            <a:off x="533400" y="1527175"/>
            <a:ext cx="83058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400" b="1">
                <a:solidFill>
                  <a:srgbClr val="000000"/>
                </a:solidFill>
                <a:latin typeface="楷体_GB2312" pitchFamily="49" charset="-122"/>
                <a:ea typeface="楷体_GB2312" pitchFamily="49" charset="-122"/>
              </a:rPr>
              <a:t>优点：</a:t>
            </a:r>
            <a:endParaRPr kumimoji="1" lang="zh-CN" altLang="en-US" sz="2400" b="1">
              <a:solidFill>
                <a:srgbClr val="000000"/>
              </a:solidFill>
              <a:latin typeface="楷体_GB2312" pitchFamily="49" charset="-122"/>
              <a:ea typeface="楷体_GB2312" pitchFamily="49" charset="-122"/>
            </a:endParaRPr>
          </a:p>
          <a:p>
            <a:pPr>
              <a:lnSpc>
                <a:spcPct val="120000"/>
              </a:lnSpc>
            </a:pPr>
            <a:r>
              <a:rPr kumimoji="1" lang="zh-CN" altLang="en-US" sz="2400" b="1">
                <a:solidFill>
                  <a:srgbClr val="000000"/>
                </a:solidFill>
                <a:latin typeface="楷体_GB2312" pitchFamily="49" charset="-122"/>
                <a:ea typeface="楷体_GB2312" pitchFamily="49" charset="-122"/>
              </a:rPr>
              <a:t>    直观、形象。有助于建立和理解交、直流共存，静态和动态等重要概念；有助于理解正确选择电路参数、合理设置静态工作点的重要性。能全面地分析放大电路的静态、动态工作情况。</a:t>
            </a:r>
            <a:endParaRPr kumimoji="1" lang="zh-CN" altLang="en-US" sz="2400" b="1">
              <a:solidFill>
                <a:srgbClr val="000000"/>
              </a:solidFill>
              <a:latin typeface="楷体_GB2312" pitchFamily="49" charset="-122"/>
              <a:ea typeface="楷体_GB2312" pitchFamily="49" charset="-122"/>
            </a:endParaRPr>
          </a:p>
        </p:txBody>
      </p:sp>
      <p:sp>
        <p:nvSpPr>
          <p:cNvPr id="8" name="Rectangle 7"/>
          <p:cNvSpPr>
            <a:spLocks noChangeArrowheads="1"/>
          </p:cNvSpPr>
          <p:nvPr/>
        </p:nvSpPr>
        <p:spPr bwMode="auto">
          <a:xfrm>
            <a:off x="533400" y="3930650"/>
            <a:ext cx="8305800"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400" b="1">
                <a:solidFill>
                  <a:srgbClr val="000000"/>
                </a:solidFill>
                <a:latin typeface="楷体_GB2312" pitchFamily="49" charset="-122"/>
                <a:ea typeface="楷体_GB2312" pitchFamily="49" charset="-122"/>
              </a:rPr>
              <a:t>缺点：</a:t>
            </a:r>
            <a:endParaRPr kumimoji="1" lang="zh-CN" altLang="en-US" sz="2400" b="1">
              <a:solidFill>
                <a:srgbClr val="000000"/>
              </a:solidFill>
              <a:latin typeface="楷体_GB2312" pitchFamily="49" charset="-122"/>
              <a:ea typeface="楷体_GB2312" pitchFamily="49" charset="-122"/>
            </a:endParaRPr>
          </a:p>
          <a:p>
            <a:pPr>
              <a:lnSpc>
                <a:spcPct val="120000"/>
              </a:lnSpc>
            </a:pPr>
            <a:r>
              <a:rPr kumimoji="1" lang="zh-CN" altLang="en-US" sz="2400" b="1">
                <a:solidFill>
                  <a:srgbClr val="000000"/>
                </a:solidFill>
                <a:latin typeface="楷体_GB2312" pitchFamily="49" charset="-122"/>
                <a:ea typeface="楷体_GB2312" pitchFamily="49" charset="-122"/>
              </a:rPr>
              <a:t>    不能分析工作频率较高时的电路工作状态，也不能用来分析放大电路的输入电阻、输出电阻等动态性能指标。</a:t>
            </a:r>
            <a:endParaRPr kumimoji="1" lang="zh-CN" altLang="en-US" sz="2400" b="1">
              <a:solidFill>
                <a:srgbClr val="0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1188" y="981075"/>
            <a:ext cx="7772400" cy="719138"/>
          </a:xfrm>
        </p:spPr>
        <p:txBody>
          <a:bodyPr rtlCol="0"/>
          <a:lstStyle/>
          <a:p>
            <a:pPr fontAlgn="auto">
              <a:spcAft>
                <a:spcPts val="0"/>
              </a:spcAft>
              <a:defRPr/>
            </a:pPr>
            <a:r>
              <a:rPr lang="en-US" altLang="zh-CN" dirty="0"/>
              <a:t>4.4  </a:t>
            </a:r>
            <a:r>
              <a:rPr lang="zh-CN" altLang="en-US" dirty="0"/>
              <a:t>小信号模型分析法</a:t>
            </a:r>
            <a:endParaRPr lang="zh-CN" altLang="en-US" dirty="0"/>
          </a:p>
        </p:txBody>
      </p:sp>
      <p:sp>
        <p:nvSpPr>
          <p:cNvPr id="64515" name="副标题 2"/>
          <p:cNvSpPr>
            <a:spLocks noGrp="1"/>
          </p:cNvSpPr>
          <p:nvPr>
            <p:ph type="subTitle" idx="1"/>
          </p:nvPr>
        </p:nvSpPr>
        <p:spPr>
          <a:xfrm>
            <a:off x="611188" y="1989138"/>
            <a:ext cx="8064500" cy="3649662"/>
          </a:xfrm>
        </p:spPr>
        <p:txBody>
          <a:bodyPr/>
          <a:lstStyle/>
          <a:p>
            <a:r>
              <a:rPr lang="en-US" altLang="zh-CN"/>
              <a:t>4.4.1   MOSFET</a:t>
            </a:r>
            <a:r>
              <a:rPr lang="zh-CN" altLang="en-US"/>
              <a:t>的小信号模型</a:t>
            </a:r>
            <a:endParaRPr lang="zh-CN" altLang="en-US"/>
          </a:p>
          <a:p>
            <a:r>
              <a:rPr lang="en-US" altLang="zh-CN"/>
              <a:t>4.4.2   </a:t>
            </a:r>
            <a:r>
              <a:rPr lang="zh-CN" altLang="en-US"/>
              <a:t>用小信号模型分析共源放大电路</a:t>
            </a:r>
            <a:endParaRPr lang="zh-CN" altLang="en-US"/>
          </a:p>
          <a:p>
            <a:r>
              <a:rPr lang="en-US" altLang="zh-CN"/>
              <a:t>4.4.3   </a:t>
            </a:r>
            <a:r>
              <a:rPr lang="zh-CN" altLang="en-US"/>
              <a:t>带源极电阻的共源极放大电路分析</a:t>
            </a:r>
            <a:endParaRPr lang="zh-CN" altLang="en-US"/>
          </a:p>
          <a:p>
            <a:r>
              <a:rPr lang="en-US" altLang="zh-CN"/>
              <a:t>4.4.4   </a:t>
            </a:r>
            <a:r>
              <a:rPr lang="zh-CN" altLang="en-US"/>
              <a:t>小信号模型分析法的适用范围</a:t>
            </a:r>
            <a:endParaRPr lang="zh-CN" altLang="en-US"/>
          </a:p>
          <a:p>
            <a:endParaRPr lang="zh-CN"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701675" y="71438"/>
            <a:ext cx="7888288" cy="646112"/>
          </a:xfrm>
        </p:spPr>
        <p:txBody>
          <a:bodyPr rtlCol="0"/>
          <a:lstStyle/>
          <a:p>
            <a:pPr fontAlgn="auto">
              <a:spcAft>
                <a:spcPts val="0"/>
              </a:spcAft>
              <a:defRPr/>
            </a:pPr>
            <a:r>
              <a:rPr lang="en-US" altLang="zh-CN" dirty="0"/>
              <a:t>4.4  </a:t>
            </a:r>
            <a:r>
              <a:rPr lang="zh-CN" altLang="en-US" dirty="0"/>
              <a:t>小信号模型分析法</a:t>
            </a:r>
            <a:endParaRPr lang="zh-CN" altLang="en-US" dirty="0"/>
          </a:p>
        </p:txBody>
      </p:sp>
      <p:sp>
        <p:nvSpPr>
          <p:cNvPr id="8" name="Rectangle 4"/>
          <p:cNvSpPr>
            <a:spLocks noChangeArrowheads="1"/>
          </p:cNvSpPr>
          <p:nvPr/>
        </p:nvSpPr>
        <p:spPr bwMode="auto">
          <a:xfrm>
            <a:off x="684213" y="836613"/>
            <a:ext cx="5334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4762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476250" indent="-4762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9334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3906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8478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3050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b="1">
                <a:solidFill>
                  <a:srgbClr val="FF0000"/>
                </a:solidFill>
                <a:latin typeface="楷体_GB2312" pitchFamily="49" charset="-122"/>
                <a:ea typeface="楷体_GB2312" pitchFamily="49" charset="-122"/>
              </a:rPr>
              <a:t>建立小信号模型的意义</a:t>
            </a:r>
            <a:endParaRPr lang="zh-CN" altLang="en-US" sz="2800" b="1">
              <a:solidFill>
                <a:srgbClr val="0000CC"/>
              </a:solidFill>
              <a:latin typeface="楷体_GB2312" pitchFamily="49" charset="-122"/>
              <a:ea typeface="楷体_GB2312" pitchFamily="49" charset="-122"/>
            </a:endParaRPr>
          </a:p>
        </p:txBody>
      </p:sp>
      <p:sp>
        <p:nvSpPr>
          <p:cNvPr id="9" name="Rectangle 5"/>
          <p:cNvSpPr>
            <a:spLocks noChangeArrowheads="1"/>
          </p:cNvSpPr>
          <p:nvPr/>
        </p:nvSpPr>
        <p:spPr bwMode="auto">
          <a:xfrm>
            <a:off x="684213" y="3241675"/>
            <a:ext cx="5334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76250" indent="-4762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4762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476250" indent="-4762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476250" indent="-4762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9334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3906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8478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305050" indent="-4762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b="1">
                <a:solidFill>
                  <a:srgbClr val="FF0000"/>
                </a:solidFill>
                <a:latin typeface="楷体_GB2312" pitchFamily="49" charset="-122"/>
                <a:ea typeface="楷体_GB2312" pitchFamily="49" charset="-122"/>
              </a:rPr>
              <a:t>建立小信号模型的思路</a:t>
            </a:r>
            <a:endParaRPr lang="zh-CN" altLang="en-US" sz="2800" b="1">
              <a:solidFill>
                <a:srgbClr val="0000CC"/>
              </a:solidFill>
              <a:latin typeface="楷体_GB2312" pitchFamily="49" charset="-122"/>
              <a:ea typeface="楷体_GB2312" pitchFamily="49" charset="-122"/>
            </a:endParaRPr>
          </a:p>
        </p:txBody>
      </p:sp>
      <p:sp>
        <p:nvSpPr>
          <p:cNvPr id="10" name="Rectangle 6"/>
          <p:cNvSpPr>
            <a:spLocks noChangeArrowheads="1"/>
          </p:cNvSpPr>
          <p:nvPr/>
        </p:nvSpPr>
        <p:spPr bwMode="auto">
          <a:xfrm>
            <a:off x="836613" y="3779838"/>
            <a:ext cx="7620000"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en-US" altLang="zh-CN" sz="2400" b="1">
                <a:solidFill>
                  <a:srgbClr val="000000"/>
                </a:solidFill>
                <a:latin typeface="楷体_GB2312" pitchFamily="49" charset="-122"/>
                <a:ea typeface="楷体_GB2312" pitchFamily="49" charset="-122"/>
              </a:rPr>
              <a:t>    </a:t>
            </a:r>
            <a:r>
              <a:rPr lang="zh-CN" altLang="en-US" sz="2400" b="1">
                <a:solidFill>
                  <a:srgbClr val="000000"/>
                </a:solidFill>
                <a:latin typeface="楷体_GB2312" pitchFamily="49" charset="-122"/>
                <a:ea typeface="楷体_GB2312" pitchFamily="49" charset="-122"/>
              </a:rPr>
              <a:t>当放大电路的输入信号幅值较小时，就可以把三极管小范围内的特性曲线近似地用直线来代替，从而可以把三极管这个非线性器件所组成的电路当作线性电路来处理。</a:t>
            </a:r>
            <a:endParaRPr lang="zh-CN" altLang="en-US" sz="2400" b="1">
              <a:solidFill>
                <a:srgbClr val="0000CC"/>
              </a:solidFill>
              <a:latin typeface="楷体_GB2312" pitchFamily="49" charset="-122"/>
              <a:ea typeface="楷体_GB2312" pitchFamily="49" charset="-122"/>
            </a:endParaRPr>
          </a:p>
        </p:txBody>
      </p:sp>
      <p:sp>
        <p:nvSpPr>
          <p:cNvPr id="11" name="Rectangle 7"/>
          <p:cNvSpPr>
            <a:spLocks noChangeArrowheads="1"/>
          </p:cNvSpPr>
          <p:nvPr/>
        </p:nvSpPr>
        <p:spPr bwMode="auto">
          <a:xfrm>
            <a:off x="836613" y="1322388"/>
            <a:ext cx="7543800"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en-US" altLang="zh-CN" sz="2400" b="1">
                <a:solidFill>
                  <a:srgbClr val="000000"/>
                </a:solidFill>
                <a:latin typeface="楷体_GB2312" pitchFamily="49" charset="-122"/>
                <a:ea typeface="楷体_GB2312" pitchFamily="49" charset="-122"/>
              </a:rPr>
              <a:t>    </a:t>
            </a:r>
            <a:r>
              <a:rPr lang="zh-CN" altLang="en-US" sz="2400" b="1">
                <a:solidFill>
                  <a:srgbClr val="000000"/>
                </a:solidFill>
                <a:latin typeface="楷体_GB2312" pitchFamily="49" charset="-122"/>
                <a:ea typeface="楷体_GB2312" pitchFamily="49" charset="-122"/>
              </a:rPr>
              <a:t>由于场效应管是非线性器件，所以分析起来非常复杂。建立小信号模型，就是在特定条件下将非线性器件做线性化近似处理，从而简化由其构成的放大电路的分析和设计。</a:t>
            </a:r>
            <a:endParaRPr lang="zh-CN" altLang="en-US" sz="2400" b="1">
              <a:solidFill>
                <a:srgbClr val="99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8"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ppt_x</p:attrName>
                                        </p:attrNameLst>
                                      </p:cBhvr>
                                      <p:tavLst>
                                        <p:tav tm="0">
                                          <p:val>
                                            <p:strVal val="#ppt_x-#ppt_w/2"/>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7"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ppt_x</p:attrName>
                                        </p:attrNameLst>
                                      </p:cBhvr>
                                      <p:tavLst>
                                        <p:tav tm="0">
                                          <p:val>
                                            <p:strVal val="#ppt_x-#ppt_w/2"/>
                                          </p:val>
                                        </p:tav>
                                        <p:tav tm="100000">
                                          <p:val>
                                            <p:strVal val="#ppt_x"/>
                                          </p:val>
                                        </p:tav>
                                      </p:tavLst>
                                    </p:anim>
                                    <p:anim calcmode="lin" valueType="num">
                                      <p:cBhvr>
                                        <p:cTn id="28" dur="500" fill="hold"/>
                                        <p:tgtEl>
                                          <p:spTgt spid="10"/>
                                        </p:tgtEl>
                                        <p:attrNameLst>
                                          <p:attrName>ppt_y</p:attrName>
                                        </p:attrNameLst>
                                      </p:cBhvr>
                                      <p:tavLst>
                                        <p:tav tm="0">
                                          <p:val>
                                            <p:strVal val="#ppt_y"/>
                                          </p:val>
                                        </p:tav>
                                        <p:tav tm="100000">
                                          <p:val>
                                            <p:strVal val="#ppt_y"/>
                                          </p:val>
                                        </p:tav>
                                      </p:tavLst>
                                    </p:anim>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P spid="10" grpId="0" autoUpdateAnimBg="0"/>
      <p:bldP spid="11" grpId="0"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标题 1"/>
          <p:cNvSpPr>
            <a:spLocks noGrp="1"/>
          </p:cNvSpPr>
          <p:nvPr>
            <p:ph type="title"/>
          </p:nvPr>
        </p:nvSpPr>
        <p:spPr>
          <a:xfrm>
            <a:off x="701675" y="71438"/>
            <a:ext cx="7888288" cy="646112"/>
          </a:xfrm>
        </p:spPr>
        <p:txBody>
          <a:bodyPr/>
          <a:lstStyle/>
          <a:p>
            <a:r>
              <a:rPr lang="en-US" altLang="zh-CN"/>
              <a:t>4.4.1  MOSFET</a:t>
            </a:r>
            <a:r>
              <a:rPr lang="zh-CN" altLang="en-US"/>
              <a:t>的小信号模型</a:t>
            </a:r>
            <a:endParaRPr lang="zh-CN" altLang="en-US"/>
          </a:p>
        </p:txBody>
      </p:sp>
      <p:graphicFrame>
        <p:nvGraphicFramePr>
          <p:cNvPr id="66563" name="Object 30"/>
          <p:cNvGraphicFramePr>
            <a:graphicFrameLocks noChangeAspect="1"/>
          </p:cNvGraphicFramePr>
          <p:nvPr/>
        </p:nvGraphicFramePr>
        <p:xfrm>
          <a:off x="6076950" y="639763"/>
          <a:ext cx="2382838" cy="2297112"/>
        </p:xfrm>
        <a:graphic>
          <a:graphicData uri="http://schemas.openxmlformats.org/presentationml/2006/ole">
            <mc:AlternateContent xmlns:mc="http://schemas.openxmlformats.org/markup-compatibility/2006">
              <mc:Choice xmlns:v="urn:schemas-microsoft-com:vml" Requires="v">
                <p:oleObj spid="_x0000_s45058" name="图片" r:id="rId1" imgW="1324610" imgH="1279525" progId="Word.Picture.8">
                  <p:embed/>
                </p:oleObj>
              </mc:Choice>
              <mc:Fallback>
                <p:oleObj name="图片" r:id="rId1" imgW="1324610" imgH="1279525" progId="Word.Picture.8">
                  <p:embed/>
                  <p:pic>
                    <p:nvPicPr>
                      <p:cNvPr id="0" name="Object 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6950" y="639763"/>
                        <a:ext cx="2382838"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Rectangle 5">
            <a:hlinkClick r:id="rId3" action="ppaction://hlinksldjump"/>
          </p:cNvPr>
          <p:cNvSpPr>
            <a:spLocks noChangeArrowheads="1"/>
          </p:cNvSpPr>
          <p:nvPr/>
        </p:nvSpPr>
        <p:spPr bwMode="auto">
          <a:xfrm>
            <a:off x="457200" y="692150"/>
            <a:ext cx="5638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en-US" altLang="zh-CN" sz="2800" kern="0">
                <a:solidFill>
                  <a:srgbClr val="800000"/>
                </a:solidFill>
                <a:latin typeface="楷体_GB2312" pitchFamily="49" charset="-122"/>
              </a:rPr>
              <a:t>1. </a:t>
            </a:r>
            <a:r>
              <a:rPr lang="en-US" altLang="zh-CN" sz="2800" i="1" kern="0">
                <a:solidFill>
                  <a:srgbClr val="800000"/>
                </a:solidFill>
                <a:latin typeface="楷体_GB2312" pitchFamily="49" charset="-122"/>
                <a:sym typeface="Symbol" panose="05050102010706020507" pitchFamily="18" charset="2"/>
              </a:rPr>
              <a:t></a:t>
            </a:r>
            <a:r>
              <a:rPr lang="en-US" altLang="zh-CN" sz="2800" i="1" kern="0">
                <a:solidFill>
                  <a:srgbClr val="800000"/>
                </a:solidFill>
                <a:sym typeface="Symbol" panose="05050102010706020507" pitchFamily="18" charset="2"/>
              </a:rPr>
              <a:t> </a:t>
            </a:r>
            <a:r>
              <a:rPr lang="en-US" altLang="zh-CN" sz="2800" kern="0">
                <a:solidFill>
                  <a:srgbClr val="800000"/>
                </a:solidFill>
                <a:latin typeface="楷体_GB2312" pitchFamily="49" charset="-122"/>
              </a:rPr>
              <a:t>=0</a:t>
            </a:r>
            <a:r>
              <a:rPr lang="zh-CN" altLang="en-US" sz="2800" kern="0">
                <a:solidFill>
                  <a:srgbClr val="800000"/>
                </a:solidFill>
                <a:latin typeface="楷体_GB2312" pitchFamily="49" charset="-122"/>
              </a:rPr>
              <a:t>时</a:t>
            </a:r>
            <a:endParaRPr lang="zh-CN" altLang="en-US" sz="2800" kern="0">
              <a:solidFill>
                <a:srgbClr val="800000"/>
              </a:solidFill>
              <a:latin typeface="楷体_GB2312" pitchFamily="49" charset="-122"/>
            </a:endParaRPr>
          </a:p>
        </p:txBody>
      </p:sp>
      <p:sp>
        <p:nvSpPr>
          <p:cNvPr id="27" name="Rectangle 8"/>
          <p:cNvSpPr>
            <a:spLocks noChangeArrowheads="1"/>
          </p:cNvSpPr>
          <p:nvPr/>
        </p:nvSpPr>
        <p:spPr bwMode="auto">
          <a:xfrm>
            <a:off x="755650" y="1125538"/>
            <a:ext cx="4824413"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400" b="1">
                <a:solidFill>
                  <a:srgbClr val="000000"/>
                </a:solidFill>
                <a:latin typeface="楷体_GB2312" pitchFamily="49" charset="-122"/>
                <a:ea typeface="楷体_GB2312" pitchFamily="49" charset="-122"/>
              </a:rPr>
              <a:t>在饱和区内有</a:t>
            </a:r>
            <a:endParaRPr lang="zh-CN" altLang="en-US" sz="2400" b="1">
              <a:solidFill>
                <a:srgbClr val="000000"/>
              </a:solidFill>
              <a:latin typeface="楷体_GB2312" pitchFamily="49" charset="-122"/>
              <a:ea typeface="楷体_GB2312" pitchFamily="49" charset="-122"/>
            </a:endParaRPr>
          </a:p>
        </p:txBody>
      </p:sp>
      <p:sp>
        <p:nvSpPr>
          <p:cNvPr id="28" name="Rectangle 9"/>
          <p:cNvSpPr>
            <a:spLocks noChangeArrowheads="1"/>
          </p:cNvSpPr>
          <p:nvPr/>
        </p:nvSpPr>
        <p:spPr bwMode="auto">
          <a:xfrm>
            <a:off x="5222875" y="115888"/>
            <a:ext cx="3452813" cy="51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lang="zh-CN" altLang="en-US" sz="2300" kern="0">
                <a:solidFill>
                  <a:srgbClr val="000000"/>
                </a:solidFill>
              </a:rPr>
              <a:t>（以增强型</a:t>
            </a:r>
            <a:r>
              <a:rPr lang="en-US" altLang="zh-CN" sz="2300" kern="0">
                <a:solidFill>
                  <a:srgbClr val="000000"/>
                </a:solidFill>
              </a:rPr>
              <a:t>NMOS</a:t>
            </a:r>
            <a:r>
              <a:rPr lang="zh-CN" altLang="en-US" sz="2300" kern="0">
                <a:solidFill>
                  <a:srgbClr val="000000"/>
                </a:solidFill>
              </a:rPr>
              <a:t>管为例）</a:t>
            </a:r>
            <a:endParaRPr lang="zh-CN" altLang="en-US" sz="2300" kern="0">
              <a:solidFill>
                <a:srgbClr val="000000"/>
              </a:solidFill>
            </a:endParaRPr>
          </a:p>
        </p:txBody>
      </p:sp>
      <p:sp>
        <p:nvSpPr>
          <p:cNvPr id="66567" name="Rectangle 16"/>
          <p:cNvSpPr>
            <a:spLocks noChangeArrowheads="1"/>
          </p:cNvSpPr>
          <p:nvPr/>
        </p:nvSpPr>
        <p:spPr bwMode="auto">
          <a:xfrm>
            <a:off x="6905625" y="766763"/>
            <a:ext cx="838200" cy="2049462"/>
          </a:xfrm>
          <a:prstGeom prst="rect">
            <a:avLst/>
          </a:prstGeom>
          <a:noFill/>
          <a:ln w="15875">
            <a:solidFill>
              <a:srgbClr val="FF0000"/>
            </a:solidFill>
            <a:prstDash val="dash"/>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66568" name="Rectangle 23"/>
          <p:cNvSpPr>
            <a:spLocks noChangeArrowheads="1"/>
          </p:cNvSpPr>
          <p:nvPr/>
        </p:nvSpPr>
        <p:spPr bwMode="auto">
          <a:xfrm>
            <a:off x="6600825" y="2870200"/>
            <a:ext cx="1462088"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700" b="1">
                <a:solidFill>
                  <a:srgbClr val="000000"/>
                </a:solidFill>
                <a:latin typeface="Arial Narrow" panose="020B0606020202030204" pitchFamily="34" charset="0"/>
                <a:ea typeface="黑体" panose="02010609060101010101" pitchFamily="49" charset="-122"/>
              </a:rPr>
              <a:t>FET</a:t>
            </a:r>
            <a:r>
              <a:rPr lang="zh-CN" altLang="en-US" sz="1700" b="1">
                <a:solidFill>
                  <a:srgbClr val="000000"/>
                </a:solidFill>
                <a:latin typeface="Arial Narrow" panose="020B0606020202030204" pitchFamily="34" charset="0"/>
                <a:ea typeface="黑体" panose="02010609060101010101" pitchFamily="49" charset="-122"/>
              </a:rPr>
              <a:t>双口网络</a:t>
            </a:r>
            <a:endParaRPr lang="zh-CN" altLang="en-US" sz="1700" b="1">
              <a:solidFill>
                <a:srgbClr val="000000"/>
              </a:solidFill>
              <a:latin typeface="Arial Narrow" panose="020B0606020202030204" pitchFamily="34" charset="0"/>
              <a:ea typeface="黑体" panose="02010609060101010101" pitchFamily="49" charset="-122"/>
            </a:endParaRPr>
          </a:p>
        </p:txBody>
      </p:sp>
      <p:graphicFrame>
        <p:nvGraphicFramePr>
          <p:cNvPr id="31" name="Object 32"/>
          <p:cNvGraphicFramePr>
            <a:graphicFrameLocks noChangeAspect="1"/>
          </p:cNvGraphicFramePr>
          <p:nvPr/>
        </p:nvGraphicFramePr>
        <p:xfrm>
          <a:off x="876300" y="1665288"/>
          <a:ext cx="2386013" cy="482600"/>
        </p:xfrm>
        <a:graphic>
          <a:graphicData uri="http://schemas.openxmlformats.org/presentationml/2006/ole">
            <mc:AlternateContent xmlns:mc="http://schemas.openxmlformats.org/markup-compatibility/2006">
              <mc:Choice xmlns:v="urn:schemas-microsoft-com:vml" Requires="v">
                <p:oleObj spid="_x0000_s45059" name="公式" r:id="rId4" imgW="1193800" imgH="241300" progId="Equation.3">
                  <p:embed/>
                </p:oleObj>
              </mc:Choice>
              <mc:Fallback>
                <p:oleObj name="公式" r:id="rId4" imgW="1193800" imgH="241300" progId="Equation.3">
                  <p:embed/>
                  <p:pic>
                    <p:nvPicPr>
                      <p:cNvPr id="0" name="Object 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6300" y="1665288"/>
                        <a:ext cx="2386013"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 name="Object 33"/>
          <p:cNvGraphicFramePr>
            <a:graphicFrameLocks noChangeAspect="1"/>
          </p:cNvGraphicFramePr>
          <p:nvPr/>
        </p:nvGraphicFramePr>
        <p:xfrm>
          <a:off x="1187450" y="2168525"/>
          <a:ext cx="2841625" cy="508000"/>
        </p:xfrm>
        <a:graphic>
          <a:graphicData uri="http://schemas.openxmlformats.org/presentationml/2006/ole">
            <mc:AlternateContent xmlns:mc="http://schemas.openxmlformats.org/markup-compatibility/2006">
              <mc:Choice xmlns:v="urn:schemas-microsoft-com:vml" Requires="v">
                <p:oleObj spid="_x0000_s45060" name="公式" r:id="rId6" imgW="1422400" imgH="254000" progId="Equation.3">
                  <p:embed/>
                </p:oleObj>
              </mc:Choice>
              <mc:Fallback>
                <p:oleObj name="公式" r:id="rId6" imgW="1422400" imgH="254000" progId="Equation.3">
                  <p:embed/>
                  <p:pic>
                    <p:nvPicPr>
                      <p:cNvPr id="0" name="Object 3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87450" y="2168525"/>
                        <a:ext cx="28416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34"/>
          <p:cNvGraphicFramePr>
            <a:graphicFrameLocks noChangeAspect="1"/>
          </p:cNvGraphicFramePr>
          <p:nvPr/>
        </p:nvGraphicFramePr>
        <p:xfrm>
          <a:off x="1187450" y="2713038"/>
          <a:ext cx="3021013" cy="508000"/>
        </p:xfrm>
        <a:graphic>
          <a:graphicData uri="http://schemas.openxmlformats.org/presentationml/2006/ole">
            <mc:AlternateContent xmlns:mc="http://schemas.openxmlformats.org/markup-compatibility/2006">
              <mc:Choice xmlns:v="urn:schemas-microsoft-com:vml" Requires="v">
                <p:oleObj spid="_x0000_s45061" name="公式" r:id="rId8" imgW="1511300" imgH="254000" progId="Equation.3">
                  <p:embed/>
                </p:oleObj>
              </mc:Choice>
              <mc:Fallback>
                <p:oleObj name="公式" r:id="rId8" imgW="1511300" imgH="254000" progId="Equation.3">
                  <p:embed/>
                  <p:pic>
                    <p:nvPicPr>
                      <p:cNvPr id="0" name="Object 3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87450" y="2713038"/>
                        <a:ext cx="302101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35"/>
          <p:cNvGraphicFramePr>
            <a:graphicFrameLocks noChangeAspect="1"/>
          </p:cNvGraphicFramePr>
          <p:nvPr/>
        </p:nvGraphicFramePr>
        <p:xfrm>
          <a:off x="1184275" y="3281363"/>
          <a:ext cx="5764213" cy="508000"/>
        </p:xfrm>
        <a:graphic>
          <a:graphicData uri="http://schemas.openxmlformats.org/presentationml/2006/ole">
            <mc:AlternateContent xmlns:mc="http://schemas.openxmlformats.org/markup-compatibility/2006">
              <mc:Choice xmlns:v="urn:schemas-microsoft-com:vml" Requires="v">
                <p:oleObj spid="_x0000_s45062" name="公式" r:id="rId10" imgW="2882900" imgH="254000" progId="Equation.3">
                  <p:embed/>
                </p:oleObj>
              </mc:Choice>
              <mc:Fallback>
                <p:oleObj name="公式" r:id="rId10" imgW="2882900" imgH="254000" progId="Equation.3">
                  <p:embed/>
                  <p:pic>
                    <p:nvPicPr>
                      <p:cNvPr id="0" name="Object 3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84275" y="3281363"/>
                        <a:ext cx="576421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 name="Object 36"/>
          <p:cNvGraphicFramePr>
            <a:graphicFrameLocks noChangeAspect="1"/>
          </p:cNvGraphicFramePr>
          <p:nvPr/>
        </p:nvGraphicFramePr>
        <p:xfrm>
          <a:off x="1206500" y="3860800"/>
          <a:ext cx="762000" cy="482600"/>
        </p:xfrm>
        <a:graphic>
          <a:graphicData uri="http://schemas.openxmlformats.org/presentationml/2006/ole">
            <mc:AlternateContent xmlns:mc="http://schemas.openxmlformats.org/markup-compatibility/2006">
              <mc:Choice xmlns:v="urn:schemas-microsoft-com:vml" Requires="v">
                <p:oleObj spid="_x0000_s45063" name="公式" r:id="rId12" imgW="381000" imgH="241300" progId="Equation.3">
                  <p:embed/>
                </p:oleObj>
              </mc:Choice>
              <mc:Fallback>
                <p:oleObj name="公式" r:id="rId12" imgW="381000" imgH="241300" progId="Equation.3">
                  <p:embed/>
                  <p:pic>
                    <p:nvPicPr>
                      <p:cNvPr id="0" name="Object 3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06500" y="3860800"/>
                        <a:ext cx="7620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 name="Object 37"/>
          <p:cNvGraphicFramePr>
            <a:graphicFrameLocks noChangeAspect="1"/>
          </p:cNvGraphicFramePr>
          <p:nvPr/>
        </p:nvGraphicFramePr>
        <p:xfrm>
          <a:off x="1993900" y="3873500"/>
          <a:ext cx="990600" cy="482600"/>
        </p:xfrm>
        <a:graphic>
          <a:graphicData uri="http://schemas.openxmlformats.org/presentationml/2006/ole">
            <mc:AlternateContent xmlns:mc="http://schemas.openxmlformats.org/markup-compatibility/2006">
              <mc:Choice xmlns:v="urn:schemas-microsoft-com:vml" Requires="v">
                <p:oleObj spid="_x0000_s45064" name="公式" r:id="rId14" imgW="495300" imgH="241300" progId="Equation.3">
                  <p:embed/>
                </p:oleObj>
              </mc:Choice>
              <mc:Fallback>
                <p:oleObj name="公式" r:id="rId14" imgW="495300" imgH="241300" progId="Equation.3">
                  <p:embed/>
                  <p:pic>
                    <p:nvPicPr>
                      <p:cNvPr id="0" name="Object 3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93900" y="3873500"/>
                        <a:ext cx="9906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 name="Object 38"/>
          <p:cNvGraphicFramePr>
            <a:graphicFrameLocks noChangeAspect="1"/>
          </p:cNvGraphicFramePr>
          <p:nvPr/>
        </p:nvGraphicFramePr>
        <p:xfrm>
          <a:off x="3022600" y="3886200"/>
          <a:ext cx="1016000" cy="508000"/>
        </p:xfrm>
        <a:graphic>
          <a:graphicData uri="http://schemas.openxmlformats.org/presentationml/2006/ole">
            <mc:AlternateContent xmlns:mc="http://schemas.openxmlformats.org/markup-compatibility/2006">
              <mc:Choice xmlns:v="urn:schemas-microsoft-com:vml" Requires="v">
                <p:oleObj spid="_x0000_s45065" name="公式" r:id="rId16" imgW="508000" imgH="254000" progId="Equation.3">
                  <p:embed/>
                </p:oleObj>
              </mc:Choice>
              <mc:Fallback>
                <p:oleObj name="公式" r:id="rId16" imgW="508000" imgH="254000" progId="Equation.3">
                  <p:embed/>
                  <p:pic>
                    <p:nvPicPr>
                      <p:cNvPr id="0" name="Object 3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022600" y="3886200"/>
                        <a:ext cx="1016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 name="AutoShape 39"/>
          <p:cNvSpPr>
            <a:spLocks noChangeArrowheads="1"/>
          </p:cNvSpPr>
          <p:nvPr/>
        </p:nvSpPr>
        <p:spPr bwMode="auto">
          <a:xfrm>
            <a:off x="381000" y="4600575"/>
            <a:ext cx="1524000" cy="758825"/>
          </a:xfrm>
          <a:prstGeom prst="wedgeRoundRectCallout">
            <a:avLst>
              <a:gd name="adj1" fmla="val 27917"/>
              <a:gd name="adj2" fmla="val -96861"/>
              <a:gd name="adj3" fmla="val 16667"/>
            </a:avLst>
          </a:prstGeom>
          <a:solidFill>
            <a:srgbClr val="CCFFCC"/>
          </a:solidFill>
          <a:ln w="9525">
            <a:solidFill>
              <a:srgbClr val="FF66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2000" b="1">
                <a:solidFill>
                  <a:srgbClr val="000000"/>
                </a:solidFill>
                <a:latin typeface="Times New Roman" panose="02020603050405020304" pitchFamily="18" charset="0"/>
                <a:ea typeface="楷体_GB2312" pitchFamily="49" charset="-122"/>
              </a:rPr>
              <a:t>静态值</a:t>
            </a:r>
            <a:endParaRPr kumimoji="1" lang="zh-CN" altLang="en-US" sz="2000" b="1">
              <a:solidFill>
                <a:srgbClr val="000000"/>
              </a:solidFill>
              <a:latin typeface="Times New Roman" panose="02020603050405020304" pitchFamily="18" charset="0"/>
              <a:ea typeface="楷体_GB2312" pitchFamily="49" charset="-122"/>
            </a:endParaRPr>
          </a:p>
          <a:p>
            <a:pPr algn="ctr"/>
            <a:r>
              <a:rPr kumimoji="1" lang="zh-CN" altLang="en-US" sz="2000" b="1">
                <a:solidFill>
                  <a:srgbClr val="000000"/>
                </a:solidFill>
                <a:latin typeface="Times New Roman" panose="02020603050405020304" pitchFamily="18" charset="0"/>
                <a:ea typeface="楷体_GB2312" pitchFamily="49" charset="-122"/>
              </a:rPr>
              <a:t>（直流）</a:t>
            </a:r>
            <a:endParaRPr kumimoji="1" lang="zh-CN" altLang="en-US" sz="2000" b="1">
              <a:solidFill>
                <a:srgbClr val="000000"/>
              </a:solidFill>
              <a:latin typeface="Times New Roman" panose="02020603050405020304" pitchFamily="18" charset="0"/>
              <a:ea typeface="楷体_GB2312" pitchFamily="49" charset="-122"/>
            </a:endParaRPr>
          </a:p>
        </p:txBody>
      </p:sp>
      <p:sp>
        <p:nvSpPr>
          <p:cNvPr id="39" name="AutoShape 40"/>
          <p:cNvSpPr>
            <a:spLocks noChangeArrowheads="1"/>
          </p:cNvSpPr>
          <p:nvPr/>
        </p:nvSpPr>
        <p:spPr bwMode="auto">
          <a:xfrm>
            <a:off x="2500313" y="4600575"/>
            <a:ext cx="1524000" cy="758825"/>
          </a:xfrm>
          <a:prstGeom prst="wedgeRoundRectCallout">
            <a:avLst>
              <a:gd name="adj1" fmla="val -44269"/>
              <a:gd name="adj2" fmla="val -89750"/>
              <a:gd name="adj3" fmla="val 16667"/>
            </a:avLst>
          </a:prstGeom>
          <a:solidFill>
            <a:srgbClr val="CCFFCC"/>
          </a:solidFill>
          <a:ln w="9525">
            <a:solidFill>
              <a:srgbClr val="FF66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2000" b="1">
                <a:solidFill>
                  <a:srgbClr val="000000"/>
                </a:solidFill>
                <a:latin typeface="Times New Roman" panose="02020603050405020304" pitchFamily="18" charset="0"/>
                <a:ea typeface="楷体_GB2312" pitchFamily="49" charset="-122"/>
              </a:rPr>
              <a:t>动态值</a:t>
            </a:r>
            <a:endParaRPr kumimoji="1" lang="zh-CN" altLang="en-US" sz="2000" b="1">
              <a:solidFill>
                <a:srgbClr val="000000"/>
              </a:solidFill>
              <a:latin typeface="Times New Roman" panose="02020603050405020304" pitchFamily="18" charset="0"/>
              <a:ea typeface="楷体_GB2312" pitchFamily="49" charset="-122"/>
            </a:endParaRPr>
          </a:p>
          <a:p>
            <a:pPr algn="ctr"/>
            <a:r>
              <a:rPr kumimoji="1" lang="zh-CN" altLang="en-US" sz="2000" b="1">
                <a:solidFill>
                  <a:srgbClr val="000000"/>
                </a:solidFill>
                <a:latin typeface="Times New Roman" panose="02020603050405020304" pitchFamily="18" charset="0"/>
                <a:ea typeface="楷体_GB2312" pitchFamily="49" charset="-122"/>
              </a:rPr>
              <a:t>（交流）</a:t>
            </a:r>
            <a:endParaRPr kumimoji="1" lang="zh-CN" altLang="en-US" sz="2000" b="1">
              <a:solidFill>
                <a:srgbClr val="000000"/>
              </a:solidFill>
              <a:latin typeface="Times New Roman" panose="02020603050405020304" pitchFamily="18" charset="0"/>
              <a:ea typeface="楷体_GB2312" pitchFamily="49" charset="-122"/>
            </a:endParaRPr>
          </a:p>
        </p:txBody>
      </p:sp>
      <p:sp>
        <p:nvSpPr>
          <p:cNvPr id="40" name="AutoShape 41"/>
          <p:cNvSpPr>
            <a:spLocks noChangeArrowheads="1"/>
          </p:cNvSpPr>
          <p:nvPr/>
        </p:nvSpPr>
        <p:spPr bwMode="auto">
          <a:xfrm>
            <a:off x="4464050" y="4221163"/>
            <a:ext cx="1295400" cy="758825"/>
          </a:xfrm>
          <a:prstGeom prst="wedgeRoundRectCallout">
            <a:avLst>
              <a:gd name="adj1" fmla="val -83454"/>
              <a:gd name="adj2" fmla="val -60458"/>
              <a:gd name="adj3" fmla="val 16667"/>
            </a:avLst>
          </a:prstGeom>
          <a:solidFill>
            <a:srgbClr val="CCFFCC"/>
          </a:solidFill>
          <a:ln w="9525">
            <a:solidFill>
              <a:srgbClr val="FF66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kumimoji="1" lang="zh-CN" altLang="en-US" sz="2000" b="1">
                <a:solidFill>
                  <a:srgbClr val="000000"/>
                </a:solidFill>
                <a:latin typeface="楷体_GB2312" pitchFamily="49" charset="-122"/>
                <a:ea typeface="楷体_GB2312" pitchFamily="49" charset="-122"/>
              </a:rPr>
              <a:t>非线性失真项 </a:t>
            </a:r>
            <a:endParaRPr kumimoji="1" lang="zh-CN" altLang="en-US" sz="2000" b="1">
              <a:solidFill>
                <a:srgbClr val="000000"/>
              </a:solidFill>
              <a:latin typeface="楷体_GB2312" pitchFamily="49" charset="-122"/>
              <a:ea typeface="楷体_GB2312" pitchFamily="49" charset="-122"/>
            </a:endParaRPr>
          </a:p>
        </p:txBody>
      </p:sp>
      <p:sp>
        <p:nvSpPr>
          <p:cNvPr id="41" name="Rectangle 42"/>
          <p:cNvSpPr>
            <a:spLocks noChangeArrowheads="1"/>
          </p:cNvSpPr>
          <p:nvPr/>
        </p:nvSpPr>
        <p:spPr bwMode="auto">
          <a:xfrm>
            <a:off x="762000" y="5421313"/>
            <a:ext cx="4724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400" b="1">
                <a:solidFill>
                  <a:srgbClr val="000000"/>
                </a:solidFill>
                <a:latin typeface="楷体_GB2312" pitchFamily="49" charset="-122"/>
                <a:ea typeface="楷体_GB2312" pitchFamily="49" charset="-122"/>
              </a:rPr>
              <a:t>当</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Book Antiqua" panose="0204060205030503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gs </a:t>
            </a:r>
            <a:r>
              <a:rPr kumimoji="1" lang="en-US" altLang="zh-CN" sz="2400" b="1">
                <a:solidFill>
                  <a:srgbClr val="000000"/>
                </a:solidFill>
                <a:latin typeface="Times New Roman" panose="02020603050405020304" pitchFamily="18" charset="0"/>
                <a:ea typeface="楷体_GB2312" pitchFamily="49" charset="-122"/>
              </a:rPr>
              <a:t>&lt;&lt; 2</a:t>
            </a:r>
            <a:r>
              <a:rPr kumimoji="1" lang="en-US" altLang="zh-CN" sz="2400" b="1">
                <a:solidFill>
                  <a:srgbClr val="000000"/>
                </a:solidFill>
                <a:latin typeface="楷体_GB2312" pitchFamily="49" charset="-122"/>
                <a:ea typeface="楷体_GB2312" pitchFamily="49" charset="-122"/>
              </a:rPr>
              <a:t>(</a:t>
            </a:r>
            <a:r>
              <a:rPr kumimoji="1" lang="en-US" altLang="zh-CN" sz="2400" b="1" i="1">
                <a:solidFill>
                  <a:srgbClr val="000000"/>
                </a:solidFill>
                <a:latin typeface="Times New Roman" panose="0202060305040502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GSQ</a:t>
            </a:r>
            <a:r>
              <a:rPr kumimoji="1" lang="en-US" altLang="zh-CN" sz="2400" b="1">
                <a:solidFill>
                  <a:srgbClr val="000000"/>
                </a:solidFill>
                <a:latin typeface="楷体_GB2312" pitchFamily="49" charset="-122"/>
                <a:ea typeface="楷体_GB2312" pitchFamily="49" charset="-122"/>
              </a:rPr>
              <a:t>-</a:t>
            </a:r>
            <a:r>
              <a:rPr kumimoji="1" lang="en-US" altLang="zh-CN" sz="2400" b="1" i="1">
                <a:solidFill>
                  <a:srgbClr val="000000"/>
                </a:solidFill>
                <a:latin typeface="Times New Roman" panose="0202060305040502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TN</a:t>
            </a:r>
            <a:r>
              <a:rPr kumimoji="1" lang="en-US" altLang="zh-CN" sz="2400" b="1">
                <a:solidFill>
                  <a:srgbClr val="000000"/>
                </a:solidFill>
                <a:latin typeface="楷体_GB2312" pitchFamily="49" charset="-122"/>
                <a:ea typeface="楷体_GB2312" pitchFamily="49" charset="-122"/>
              </a:rPr>
              <a:t>)</a:t>
            </a:r>
            <a:r>
              <a:rPr kumimoji="1" lang="zh-CN" altLang="en-US" sz="2400" b="1">
                <a:solidFill>
                  <a:srgbClr val="000000"/>
                </a:solidFill>
                <a:latin typeface="楷体_GB2312" pitchFamily="49" charset="-122"/>
                <a:ea typeface="楷体_GB2312" pitchFamily="49" charset="-122"/>
              </a:rPr>
              <a:t>时，</a:t>
            </a:r>
            <a:endParaRPr kumimoji="1" lang="zh-CN" altLang="en-US" sz="2400" b="1">
              <a:solidFill>
                <a:srgbClr val="000000"/>
              </a:solidFill>
              <a:latin typeface="楷体_GB2312" pitchFamily="49" charset="-122"/>
              <a:ea typeface="楷体_GB2312" pitchFamily="49" charset="-122"/>
            </a:endParaRPr>
          </a:p>
        </p:txBody>
      </p:sp>
      <p:graphicFrame>
        <p:nvGraphicFramePr>
          <p:cNvPr id="42" name="Object 43" descr="羊皮纸"/>
          <p:cNvGraphicFramePr>
            <a:graphicFrameLocks noChangeAspect="1"/>
          </p:cNvGraphicFramePr>
          <p:nvPr/>
        </p:nvGraphicFramePr>
        <p:xfrm>
          <a:off x="4787900" y="5408613"/>
          <a:ext cx="1092200" cy="482600"/>
        </p:xfrm>
        <a:graphic>
          <a:graphicData uri="http://schemas.openxmlformats.org/presentationml/2006/ole">
            <mc:AlternateContent xmlns:mc="http://schemas.openxmlformats.org/markup-compatibility/2006">
              <mc:Choice xmlns:v="urn:schemas-microsoft-com:vml" Requires="v">
                <p:oleObj spid="_x0000_s45066" name="公式" r:id="rId18" imgW="546100" imgH="241300" progId="Equation.3">
                  <p:embed/>
                </p:oleObj>
              </mc:Choice>
              <mc:Fallback>
                <p:oleObj name="公式" r:id="rId18" imgW="546100" imgH="241300" progId="Equation.3">
                  <p:embed/>
                  <p:pic>
                    <p:nvPicPr>
                      <p:cNvPr id="0" name="Object 43" descr="羊皮纸"/>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787900" y="5408613"/>
                        <a:ext cx="1092200" cy="482600"/>
                      </a:xfrm>
                      <a:prstGeom prst="rect">
                        <a:avLst/>
                      </a:prstGeom>
                      <a:blipFill dpi="0" rotWithShape="0">
                        <a:blip r:embed="rId20"/>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3" name="Object 44" descr="羊皮纸"/>
          <p:cNvGraphicFramePr>
            <a:graphicFrameLocks noChangeAspect="1"/>
          </p:cNvGraphicFramePr>
          <p:nvPr/>
        </p:nvGraphicFramePr>
        <p:xfrm>
          <a:off x="5867400" y="5408613"/>
          <a:ext cx="990600" cy="482600"/>
        </p:xfrm>
        <a:graphic>
          <a:graphicData uri="http://schemas.openxmlformats.org/presentationml/2006/ole">
            <mc:AlternateContent xmlns:mc="http://schemas.openxmlformats.org/markup-compatibility/2006">
              <mc:Choice xmlns:v="urn:schemas-microsoft-com:vml" Requires="v">
                <p:oleObj spid="_x0000_s45067" name="公式" r:id="rId21" imgW="495300" imgH="241300" progId="Equation.3">
                  <p:embed/>
                </p:oleObj>
              </mc:Choice>
              <mc:Fallback>
                <p:oleObj name="公式" r:id="rId21" imgW="495300" imgH="241300" progId="Equation.3">
                  <p:embed/>
                  <p:pic>
                    <p:nvPicPr>
                      <p:cNvPr id="0" name="Object 44" descr="羊皮纸"/>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867400" y="5408613"/>
                        <a:ext cx="990600" cy="482600"/>
                      </a:xfrm>
                      <a:prstGeom prst="rect">
                        <a:avLst/>
                      </a:prstGeom>
                      <a:blipFill dpi="0" rotWithShape="0">
                        <a:blip r:embed="rId20"/>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4" name="Object 45" descr="羊皮纸"/>
          <p:cNvGraphicFramePr>
            <a:graphicFrameLocks noChangeAspect="1"/>
          </p:cNvGraphicFramePr>
          <p:nvPr/>
        </p:nvGraphicFramePr>
        <p:xfrm>
          <a:off x="6831013" y="5408613"/>
          <a:ext cx="1270000" cy="482600"/>
        </p:xfrm>
        <a:graphic>
          <a:graphicData uri="http://schemas.openxmlformats.org/presentationml/2006/ole">
            <mc:AlternateContent xmlns:mc="http://schemas.openxmlformats.org/markup-compatibility/2006">
              <mc:Choice xmlns:v="urn:schemas-microsoft-com:vml" Requires="v">
                <p:oleObj spid="_x0000_s45068" name="公式" r:id="rId23" imgW="635000" imgH="241300" progId="Equation.3">
                  <p:embed/>
                </p:oleObj>
              </mc:Choice>
              <mc:Fallback>
                <p:oleObj name="公式" r:id="rId23" imgW="635000" imgH="241300" progId="Equation.3">
                  <p:embed/>
                  <p:pic>
                    <p:nvPicPr>
                      <p:cNvPr id="0" name="Object 45" descr="羊皮纸"/>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831013" y="5408613"/>
                        <a:ext cx="1270000" cy="482600"/>
                      </a:xfrm>
                      <a:prstGeom prst="rect">
                        <a:avLst/>
                      </a:prstGeom>
                      <a:blipFill dpi="0" rotWithShape="0">
                        <a:blip r:embed="rId20"/>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 name="Rectangle 46"/>
          <p:cNvSpPr>
            <a:spLocks noChangeArrowheads="1"/>
          </p:cNvSpPr>
          <p:nvPr/>
        </p:nvSpPr>
        <p:spPr bwMode="auto">
          <a:xfrm>
            <a:off x="5880100" y="3956050"/>
            <a:ext cx="144303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400" b="1">
                <a:solidFill>
                  <a:srgbClr val="000000"/>
                </a:solidFill>
                <a:latin typeface="楷体_GB2312" pitchFamily="49" charset="-122"/>
                <a:ea typeface="楷体_GB2312" pitchFamily="49" charset="-122"/>
              </a:rPr>
              <a:t>其中</a:t>
            </a:r>
            <a:endParaRPr lang="zh-CN" altLang="en-US" sz="2400" b="1">
              <a:solidFill>
                <a:srgbClr val="000000"/>
              </a:solidFill>
              <a:latin typeface="楷体_GB2312" pitchFamily="49" charset="-122"/>
              <a:ea typeface="楷体_GB2312" pitchFamily="49" charset="-122"/>
            </a:endParaRPr>
          </a:p>
        </p:txBody>
      </p:sp>
      <p:graphicFrame>
        <p:nvGraphicFramePr>
          <p:cNvPr id="46" name="Object 47"/>
          <p:cNvGraphicFramePr>
            <a:graphicFrameLocks noChangeAspect="1"/>
          </p:cNvGraphicFramePr>
          <p:nvPr/>
        </p:nvGraphicFramePr>
        <p:xfrm>
          <a:off x="5957888" y="4437063"/>
          <a:ext cx="2817812" cy="482600"/>
        </p:xfrm>
        <a:graphic>
          <a:graphicData uri="http://schemas.openxmlformats.org/presentationml/2006/ole">
            <mc:AlternateContent xmlns:mc="http://schemas.openxmlformats.org/markup-compatibility/2006">
              <mc:Choice xmlns:v="urn:schemas-microsoft-com:vml" Requires="v">
                <p:oleObj spid="_x0000_s45069" name="公式" r:id="rId25" imgW="1409065" imgH="241300" progId="Equation.3">
                  <p:embed/>
                </p:oleObj>
              </mc:Choice>
              <mc:Fallback>
                <p:oleObj name="公式" r:id="rId25" imgW="1409065" imgH="241300" progId="Equation.3">
                  <p:embed/>
                  <p:pic>
                    <p:nvPicPr>
                      <p:cNvPr id="0" name="Object 47"/>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957888" y="4437063"/>
                        <a:ext cx="281781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ppt_w/2"/>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ppt_w</p:attrName>
                                        </p:attrNameLst>
                                      </p:cBhvr>
                                      <p:tavLst>
                                        <p:tav tm="0">
                                          <p:val>
                                            <p:fltVal val="0"/>
                                          </p:val>
                                        </p:tav>
                                        <p:tav tm="100000">
                                          <p:val>
                                            <p:strVal val="#ppt_w"/>
                                          </p:val>
                                        </p:tav>
                                      </p:tavLst>
                                    </p:anim>
                                    <p:anim calcmode="lin" valueType="num">
                                      <p:cBhvr>
                                        <p:cTn id="10" dur="500" fill="hold"/>
                                        <p:tgtEl>
                                          <p:spTgt spid="28"/>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ppt_x</p:attrName>
                                        </p:attrNameLst>
                                      </p:cBhvr>
                                      <p:tavLst>
                                        <p:tav tm="0">
                                          <p:val>
                                            <p:strVal val="#ppt_x-#ppt_w/2"/>
                                          </p:val>
                                        </p:tav>
                                        <p:tav tm="100000">
                                          <p:val>
                                            <p:strVal val="#ppt_x"/>
                                          </p:val>
                                        </p:tav>
                                      </p:tavLst>
                                    </p:anim>
                                    <p:anim calcmode="lin" valueType="num">
                                      <p:cBhvr>
                                        <p:cTn id="16" dur="500" fill="hold"/>
                                        <p:tgtEl>
                                          <p:spTgt spid="27"/>
                                        </p:tgtEl>
                                        <p:attrNameLst>
                                          <p:attrName>ppt_y</p:attrName>
                                        </p:attrNameLst>
                                      </p:cBhvr>
                                      <p:tavLst>
                                        <p:tav tm="0">
                                          <p:val>
                                            <p:strVal val="#ppt_y"/>
                                          </p:val>
                                        </p:tav>
                                        <p:tav tm="100000">
                                          <p:val>
                                            <p:strVal val="#ppt_y"/>
                                          </p:val>
                                        </p:tav>
                                      </p:tavLst>
                                    </p:anim>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strips(downRight)">
                                      <p:cBhvr>
                                        <p:cTn id="23" dur="500"/>
                                        <p:tgtEl>
                                          <p:spTgt spid="31"/>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nodeType="click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strips(downRight)">
                                      <p:cBhvr>
                                        <p:cTn id="28" dur="500"/>
                                        <p:tgtEl>
                                          <p:spTgt spid="32"/>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6"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strips(downRight)">
                                      <p:cBhvr>
                                        <p:cTn id="33" dur="500"/>
                                        <p:tgtEl>
                                          <p:spTgt spid="33"/>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6" fill="hold" nodeType="click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strips(downRight)">
                                      <p:cBhvr>
                                        <p:cTn id="38" dur="500"/>
                                        <p:tgtEl>
                                          <p:spTgt spid="34"/>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strips(downRight)">
                                      <p:cBhvr>
                                        <p:cTn id="43" dur="500"/>
                                        <p:tgtEl>
                                          <p:spTgt spid="35"/>
                                        </p:tgtEl>
                                      </p:cBhvr>
                                    </p:animEffect>
                                  </p:childTnLst>
                                </p:cTn>
                              </p:par>
                            </p:childTnLst>
                          </p:cTn>
                        </p:par>
                      </p:childTnLst>
                    </p:cTn>
                  </p:par>
                  <p:par>
                    <p:cTn id="44" fill="hold">
                      <p:stCondLst>
                        <p:cond delay="indefinite"/>
                      </p:stCondLst>
                      <p:childTnLst>
                        <p:par>
                          <p:cTn id="45" fill="hold">
                            <p:stCondLst>
                              <p:cond delay="0"/>
                            </p:stCondLst>
                            <p:childTnLst>
                              <p:par>
                                <p:cTn id="46" presetID="18" presetClass="entr" presetSubtype="6" fill="hold" nodeType="click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strips(downRight)">
                                      <p:cBhvr>
                                        <p:cTn id="48" dur="500"/>
                                        <p:tgtEl>
                                          <p:spTgt spid="36"/>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strips(downRight)">
                                      <p:cBhvr>
                                        <p:cTn id="53" dur="500"/>
                                        <p:tgtEl>
                                          <p:spTgt spid="37"/>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8" fill="hold" grpId="0" nodeType="click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p:cTn id="58" dur="500" fill="hold"/>
                                        <p:tgtEl>
                                          <p:spTgt spid="45"/>
                                        </p:tgtEl>
                                        <p:attrNameLst>
                                          <p:attrName>ppt_x</p:attrName>
                                        </p:attrNameLst>
                                      </p:cBhvr>
                                      <p:tavLst>
                                        <p:tav tm="0">
                                          <p:val>
                                            <p:strVal val="#ppt_x-#ppt_w/2"/>
                                          </p:val>
                                        </p:tav>
                                        <p:tav tm="100000">
                                          <p:val>
                                            <p:strVal val="#ppt_x"/>
                                          </p:val>
                                        </p:tav>
                                      </p:tavLst>
                                    </p:anim>
                                    <p:anim calcmode="lin" valueType="num">
                                      <p:cBhvr>
                                        <p:cTn id="59" dur="500" fill="hold"/>
                                        <p:tgtEl>
                                          <p:spTgt spid="45"/>
                                        </p:tgtEl>
                                        <p:attrNameLst>
                                          <p:attrName>ppt_y</p:attrName>
                                        </p:attrNameLst>
                                      </p:cBhvr>
                                      <p:tavLst>
                                        <p:tav tm="0">
                                          <p:val>
                                            <p:strVal val="#ppt_y"/>
                                          </p:val>
                                        </p:tav>
                                        <p:tav tm="100000">
                                          <p:val>
                                            <p:strVal val="#ppt_y"/>
                                          </p:val>
                                        </p:tav>
                                      </p:tavLst>
                                    </p:anim>
                                    <p:anim calcmode="lin" valueType="num">
                                      <p:cBhvr>
                                        <p:cTn id="60" dur="500" fill="hold"/>
                                        <p:tgtEl>
                                          <p:spTgt spid="45"/>
                                        </p:tgtEl>
                                        <p:attrNameLst>
                                          <p:attrName>ppt_w</p:attrName>
                                        </p:attrNameLst>
                                      </p:cBhvr>
                                      <p:tavLst>
                                        <p:tav tm="0">
                                          <p:val>
                                            <p:fltVal val="0"/>
                                          </p:val>
                                        </p:tav>
                                        <p:tav tm="100000">
                                          <p:val>
                                            <p:strVal val="#ppt_w"/>
                                          </p:val>
                                        </p:tav>
                                      </p:tavLst>
                                    </p:anim>
                                    <p:anim calcmode="lin" valueType="num">
                                      <p:cBhvr>
                                        <p:cTn id="61" dur="500" fill="hold"/>
                                        <p:tgtEl>
                                          <p:spTgt spid="45"/>
                                        </p:tgtEl>
                                        <p:attrNameLst>
                                          <p:attrName>ppt_h</p:attrName>
                                        </p:attrNameLst>
                                      </p:cBhvr>
                                      <p:tavLst>
                                        <p:tav tm="0">
                                          <p:val>
                                            <p:strVal val="#ppt_h"/>
                                          </p:val>
                                        </p:tav>
                                        <p:tav tm="100000">
                                          <p:val>
                                            <p:strVal val="#ppt_h"/>
                                          </p:val>
                                        </p:tav>
                                      </p:tavLst>
                                    </p:anim>
                                  </p:childTnLst>
                                </p:cTn>
                              </p:par>
                            </p:childTnLst>
                          </p:cTn>
                        </p:par>
                        <p:par>
                          <p:cTn id="62" fill="hold">
                            <p:stCondLst>
                              <p:cond delay="500"/>
                            </p:stCondLst>
                            <p:childTnLst>
                              <p:par>
                                <p:cTn id="63" presetID="18" presetClass="entr" presetSubtype="6" fill="hold" nodeType="after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strips(downRight)">
                                      <p:cBhvr>
                                        <p:cTn id="65" dur="500"/>
                                        <p:tgtEl>
                                          <p:spTgt spid="4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grpId="0" nodeType="click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up)">
                                      <p:cBhvr>
                                        <p:cTn id="70" dur="500"/>
                                        <p:tgtEl>
                                          <p:spTgt spid="38"/>
                                        </p:tgtEl>
                                      </p:cBhvr>
                                    </p:animEffect>
                                  </p:childTnLst>
                                </p:cTn>
                              </p:par>
                            </p:childTnLst>
                          </p:cTn>
                        </p:par>
                      </p:childTnLst>
                    </p:cTn>
                  </p:par>
                  <p:par>
                    <p:cTn id="71" fill="hold">
                      <p:stCondLst>
                        <p:cond delay="indefinite"/>
                      </p:stCondLst>
                      <p:childTnLst>
                        <p:par>
                          <p:cTn id="72" fill="hold">
                            <p:stCondLst>
                              <p:cond delay="0"/>
                            </p:stCondLst>
                            <p:childTnLst>
                              <p:par>
                                <p:cTn id="73" presetID="18" presetClass="entr" presetSubtype="6" fill="hold" grpId="0" nodeType="click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strips(downRight)">
                                      <p:cBhvr>
                                        <p:cTn id="75" dur="500"/>
                                        <p:tgtEl>
                                          <p:spTgt spid="39"/>
                                        </p:tgtEl>
                                      </p:cBhvr>
                                    </p:animEffect>
                                  </p:childTnLst>
                                </p:cTn>
                              </p:par>
                            </p:childTnLst>
                          </p:cTn>
                        </p:par>
                      </p:childTnLst>
                    </p:cTn>
                  </p:par>
                  <p:par>
                    <p:cTn id="76" fill="hold">
                      <p:stCondLst>
                        <p:cond delay="indefinite"/>
                      </p:stCondLst>
                      <p:childTnLst>
                        <p:par>
                          <p:cTn id="77" fill="hold">
                            <p:stCondLst>
                              <p:cond delay="0"/>
                            </p:stCondLst>
                            <p:childTnLst>
                              <p:par>
                                <p:cTn id="78" presetID="18" presetClass="entr" presetSubtype="6" fill="hold" grpId="0" nodeType="click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strips(downRight)">
                                      <p:cBhvr>
                                        <p:cTn id="80" dur="500"/>
                                        <p:tgtEl>
                                          <p:spTgt spid="40"/>
                                        </p:tgtEl>
                                      </p:cBhvr>
                                    </p:animEffect>
                                  </p:childTnLst>
                                </p:cTn>
                              </p:par>
                            </p:childTnLst>
                          </p:cTn>
                        </p:par>
                      </p:childTnLst>
                    </p:cTn>
                  </p:par>
                  <p:par>
                    <p:cTn id="81" fill="hold">
                      <p:stCondLst>
                        <p:cond delay="indefinite"/>
                      </p:stCondLst>
                      <p:childTnLst>
                        <p:par>
                          <p:cTn id="82" fill="hold">
                            <p:stCondLst>
                              <p:cond delay="0"/>
                            </p:stCondLst>
                            <p:childTnLst>
                              <p:par>
                                <p:cTn id="83" presetID="18" presetClass="entr" presetSubtype="6" fill="hold" grpId="0" nodeType="clickEffect">
                                  <p:stCondLst>
                                    <p:cond delay="0"/>
                                  </p:stCondLst>
                                  <p:childTnLst>
                                    <p:set>
                                      <p:cBhvr>
                                        <p:cTn id="84" dur="1" fill="hold">
                                          <p:stCondLst>
                                            <p:cond delay="0"/>
                                          </p:stCondLst>
                                        </p:cTn>
                                        <p:tgtEl>
                                          <p:spTgt spid="41"/>
                                        </p:tgtEl>
                                        <p:attrNameLst>
                                          <p:attrName>style.visibility</p:attrName>
                                        </p:attrNameLst>
                                      </p:cBhvr>
                                      <p:to>
                                        <p:strVal val="visible"/>
                                      </p:to>
                                    </p:set>
                                    <p:animEffect transition="in" filter="strips(downRight)">
                                      <p:cBhvr>
                                        <p:cTn id="85" dur="500"/>
                                        <p:tgtEl>
                                          <p:spTgt spid="41"/>
                                        </p:tgtEl>
                                      </p:cBhvr>
                                    </p:animEffect>
                                  </p:childTnLst>
                                </p:cTn>
                              </p:par>
                            </p:childTnLst>
                          </p:cTn>
                        </p:par>
                      </p:childTnLst>
                    </p:cTn>
                  </p:par>
                  <p:par>
                    <p:cTn id="86" fill="hold">
                      <p:stCondLst>
                        <p:cond delay="indefinite"/>
                      </p:stCondLst>
                      <p:childTnLst>
                        <p:par>
                          <p:cTn id="87" fill="hold">
                            <p:stCondLst>
                              <p:cond delay="0"/>
                            </p:stCondLst>
                            <p:childTnLst>
                              <p:par>
                                <p:cTn id="88" presetID="18" presetClass="entr" presetSubtype="6" fill="hold" nodeType="clickEffect">
                                  <p:stCondLst>
                                    <p:cond delay="0"/>
                                  </p:stCondLst>
                                  <p:childTnLst>
                                    <p:set>
                                      <p:cBhvr>
                                        <p:cTn id="89" dur="1" fill="hold">
                                          <p:stCondLst>
                                            <p:cond delay="0"/>
                                          </p:stCondLst>
                                        </p:cTn>
                                        <p:tgtEl>
                                          <p:spTgt spid="42"/>
                                        </p:tgtEl>
                                        <p:attrNameLst>
                                          <p:attrName>style.visibility</p:attrName>
                                        </p:attrNameLst>
                                      </p:cBhvr>
                                      <p:to>
                                        <p:strVal val="visible"/>
                                      </p:to>
                                    </p:set>
                                    <p:animEffect transition="in" filter="strips(downRight)">
                                      <p:cBhvr>
                                        <p:cTn id="90" dur="500"/>
                                        <p:tgtEl>
                                          <p:spTgt spid="42"/>
                                        </p:tgtEl>
                                      </p:cBhvr>
                                    </p:animEffect>
                                  </p:childTnLst>
                                </p:cTn>
                              </p:par>
                            </p:childTnLst>
                          </p:cTn>
                        </p:par>
                        <p:par>
                          <p:cTn id="91" fill="hold">
                            <p:stCondLst>
                              <p:cond delay="500"/>
                            </p:stCondLst>
                            <p:childTnLst>
                              <p:par>
                                <p:cTn id="92" presetID="18" presetClass="entr" presetSubtype="6" fill="hold" nodeType="afterEffect">
                                  <p:stCondLst>
                                    <p:cond delay="0"/>
                                  </p:stCondLst>
                                  <p:childTnLst>
                                    <p:set>
                                      <p:cBhvr>
                                        <p:cTn id="93" dur="1" fill="hold">
                                          <p:stCondLst>
                                            <p:cond delay="0"/>
                                          </p:stCondLst>
                                        </p:cTn>
                                        <p:tgtEl>
                                          <p:spTgt spid="43"/>
                                        </p:tgtEl>
                                        <p:attrNameLst>
                                          <p:attrName>style.visibility</p:attrName>
                                        </p:attrNameLst>
                                      </p:cBhvr>
                                      <p:to>
                                        <p:strVal val="visible"/>
                                      </p:to>
                                    </p:set>
                                    <p:animEffect transition="in" filter="strips(downRight)">
                                      <p:cBhvr>
                                        <p:cTn id="94" dur="500"/>
                                        <p:tgtEl>
                                          <p:spTgt spid="43"/>
                                        </p:tgtEl>
                                      </p:cBhvr>
                                    </p:animEffect>
                                  </p:childTnLst>
                                </p:cTn>
                              </p:par>
                            </p:childTnLst>
                          </p:cTn>
                        </p:par>
                      </p:childTnLst>
                    </p:cTn>
                  </p:par>
                  <p:par>
                    <p:cTn id="95" fill="hold">
                      <p:stCondLst>
                        <p:cond delay="indefinite"/>
                      </p:stCondLst>
                      <p:childTnLst>
                        <p:par>
                          <p:cTn id="96" fill="hold">
                            <p:stCondLst>
                              <p:cond delay="0"/>
                            </p:stCondLst>
                            <p:childTnLst>
                              <p:par>
                                <p:cTn id="97" presetID="18" presetClass="entr" presetSubtype="6" fill="hold" nodeType="clickEffect">
                                  <p:stCondLst>
                                    <p:cond delay="0"/>
                                  </p:stCondLst>
                                  <p:childTnLst>
                                    <p:set>
                                      <p:cBhvr>
                                        <p:cTn id="98" dur="1" fill="hold">
                                          <p:stCondLst>
                                            <p:cond delay="0"/>
                                          </p:stCondLst>
                                        </p:cTn>
                                        <p:tgtEl>
                                          <p:spTgt spid="44"/>
                                        </p:tgtEl>
                                        <p:attrNameLst>
                                          <p:attrName>style.visibility</p:attrName>
                                        </p:attrNameLst>
                                      </p:cBhvr>
                                      <p:to>
                                        <p:strVal val="visible"/>
                                      </p:to>
                                    </p:set>
                                    <p:animEffect transition="in" filter="strips(downRight)">
                                      <p:cBhvr>
                                        <p:cTn id="9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utoUpdateAnimBg="0"/>
      <p:bldP spid="28" grpId="0" autoUpdateAnimBg="0"/>
      <p:bldP spid="38" grpId="0" animBg="1" autoUpdateAnimBg="0"/>
      <p:bldP spid="39" grpId="0" animBg="1" autoUpdateAnimBg="0"/>
      <p:bldP spid="40" grpId="0" animBg="1" autoUpdateAnimBg="0"/>
      <p:bldP spid="41" grpId="0" autoUpdateAnimBg="0"/>
      <p:bldP spid="45"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标题 1"/>
          <p:cNvSpPr>
            <a:spLocks noGrp="1"/>
          </p:cNvSpPr>
          <p:nvPr>
            <p:ph type="title"/>
          </p:nvPr>
        </p:nvSpPr>
        <p:spPr>
          <a:xfrm>
            <a:off x="701675" y="71438"/>
            <a:ext cx="7888288" cy="646112"/>
          </a:xfrm>
        </p:spPr>
        <p:txBody>
          <a:bodyPr/>
          <a:lstStyle/>
          <a:p>
            <a:r>
              <a:rPr lang="en-US" altLang="zh-CN"/>
              <a:t>4.4.1  MOSFET</a:t>
            </a:r>
            <a:r>
              <a:rPr lang="zh-CN" altLang="en-US"/>
              <a:t>的小信号模型</a:t>
            </a:r>
            <a:endParaRPr lang="zh-CN" altLang="en-US"/>
          </a:p>
        </p:txBody>
      </p:sp>
      <p:graphicFrame>
        <p:nvGraphicFramePr>
          <p:cNvPr id="67587" name="Object 4"/>
          <p:cNvGraphicFramePr>
            <a:graphicFrameLocks noChangeAspect="1"/>
          </p:cNvGraphicFramePr>
          <p:nvPr/>
        </p:nvGraphicFramePr>
        <p:xfrm>
          <a:off x="6076950" y="639763"/>
          <a:ext cx="2382838" cy="2297112"/>
        </p:xfrm>
        <a:graphic>
          <a:graphicData uri="http://schemas.openxmlformats.org/presentationml/2006/ole">
            <mc:AlternateContent xmlns:mc="http://schemas.openxmlformats.org/markup-compatibility/2006">
              <mc:Choice xmlns:v="urn:schemas-microsoft-com:vml" Requires="v">
                <p:oleObj spid="_x0000_s46082" name="图片" r:id="rId1" imgW="1324610" imgH="1279525" progId="Word.Picture.8">
                  <p:embed/>
                </p:oleObj>
              </mc:Choice>
              <mc:Fallback>
                <p:oleObj name="图片" r:id="rId1" imgW="1324610" imgH="1279525" progId="Word.Picture.8">
                  <p:embed/>
                  <p:pic>
                    <p:nvPicPr>
                      <p:cNvPr id="0" name="Object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6950" y="639763"/>
                        <a:ext cx="2382838"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7588" name="Rectangle 9"/>
          <p:cNvSpPr>
            <a:spLocks noChangeArrowheads="1"/>
          </p:cNvSpPr>
          <p:nvPr/>
        </p:nvSpPr>
        <p:spPr bwMode="auto">
          <a:xfrm>
            <a:off x="6905625" y="766763"/>
            <a:ext cx="838200" cy="2049462"/>
          </a:xfrm>
          <a:prstGeom prst="rect">
            <a:avLst/>
          </a:prstGeom>
          <a:noFill/>
          <a:ln w="15875">
            <a:solidFill>
              <a:srgbClr val="FF0000"/>
            </a:solidFill>
            <a:prstDash val="dash"/>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67589" name="Rectangle 10"/>
          <p:cNvSpPr>
            <a:spLocks noChangeArrowheads="1"/>
          </p:cNvSpPr>
          <p:nvPr/>
        </p:nvSpPr>
        <p:spPr bwMode="auto">
          <a:xfrm>
            <a:off x="6600825" y="2870200"/>
            <a:ext cx="1462088"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700" b="1">
                <a:solidFill>
                  <a:srgbClr val="000000"/>
                </a:solidFill>
                <a:latin typeface="Arial Narrow" panose="020B0606020202030204" pitchFamily="34" charset="0"/>
                <a:ea typeface="黑体" panose="02010609060101010101" pitchFamily="49" charset="-122"/>
              </a:rPr>
              <a:t>FET</a:t>
            </a:r>
            <a:r>
              <a:rPr lang="zh-CN" altLang="en-US" sz="1700" b="1">
                <a:solidFill>
                  <a:srgbClr val="000000"/>
                </a:solidFill>
                <a:latin typeface="Arial Narrow" panose="020B0606020202030204" pitchFamily="34" charset="0"/>
                <a:ea typeface="黑体" panose="02010609060101010101" pitchFamily="49" charset="-122"/>
              </a:rPr>
              <a:t>双口网络</a:t>
            </a:r>
            <a:endParaRPr lang="zh-CN" altLang="en-US" sz="1700" b="1">
              <a:solidFill>
                <a:srgbClr val="000000"/>
              </a:solidFill>
              <a:latin typeface="Arial Narrow" panose="020B0606020202030204" pitchFamily="34" charset="0"/>
              <a:ea typeface="黑体" panose="02010609060101010101" pitchFamily="49" charset="-122"/>
            </a:endParaRPr>
          </a:p>
        </p:txBody>
      </p:sp>
      <p:grpSp>
        <p:nvGrpSpPr>
          <p:cNvPr id="67590" name="Group 25"/>
          <p:cNvGrpSpPr/>
          <p:nvPr/>
        </p:nvGrpSpPr>
        <p:grpSpPr bwMode="auto">
          <a:xfrm>
            <a:off x="1042988" y="1254125"/>
            <a:ext cx="1968500" cy="482600"/>
            <a:chOff x="3008" y="3160"/>
            <a:chExt cx="1240" cy="304"/>
          </a:xfrm>
        </p:grpSpPr>
        <p:graphicFrame>
          <p:nvGraphicFramePr>
            <p:cNvPr id="67598" name="Object 26" descr="羊皮纸"/>
            <p:cNvGraphicFramePr>
              <a:graphicFrameLocks noChangeAspect="1"/>
            </p:cNvGraphicFramePr>
            <p:nvPr/>
          </p:nvGraphicFramePr>
          <p:xfrm>
            <a:off x="3008" y="3160"/>
            <a:ext cx="688" cy="304"/>
          </p:xfrm>
          <a:graphic>
            <a:graphicData uri="http://schemas.openxmlformats.org/presentationml/2006/ole">
              <mc:AlternateContent xmlns:mc="http://schemas.openxmlformats.org/markup-compatibility/2006">
                <mc:Choice xmlns:v="urn:schemas-microsoft-com:vml" Requires="v">
                  <p:oleObj spid="_x0000_s46083" name="公式" r:id="rId3" imgW="546100" imgH="241300" progId="Equation.3">
                    <p:embed/>
                  </p:oleObj>
                </mc:Choice>
                <mc:Fallback>
                  <p:oleObj name="公式" r:id="rId3" imgW="546100" imgH="241300" progId="Equation.3">
                    <p:embed/>
                    <p:pic>
                      <p:nvPicPr>
                        <p:cNvPr id="0" name="Object 26" descr="羊皮纸"/>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8" y="3160"/>
                          <a:ext cx="688" cy="304"/>
                        </a:xfrm>
                        <a:prstGeom prst="rect">
                          <a:avLst/>
                        </a:prstGeom>
                        <a:noFill/>
                        <a:ln>
                          <a:noFill/>
                        </a:ln>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7599" name="Object 27" descr="羊皮纸"/>
            <p:cNvGraphicFramePr>
              <a:graphicFrameLocks noChangeAspect="1"/>
            </p:cNvGraphicFramePr>
            <p:nvPr/>
          </p:nvGraphicFramePr>
          <p:xfrm>
            <a:off x="3624" y="3160"/>
            <a:ext cx="624" cy="304"/>
          </p:xfrm>
          <a:graphic>
            <a:graphicData uri="http://schemas.openxmlformats.org/presentationml/2006/ole">
              <mc:AlternateContent xmlns:mc="http://schemas.openxmlformats.org/markup-compatibility/2006">
                <mc:Choice xmlns:v="urn:schemas-microsoft-com:vml" Requires="v">
                  <p:oleObj spid="_x0000_s46084" name="公式" r:id="rId6" imgW="495300" imgH="241300" progId="Equation.3">
                    <p:embed/>
                  </p:oleObj>
                </mc:Choice>
                <mc:Fallback>
                  <p:oleObj name="公式" r:id="rId6" imgW="495300" imgH="241300" progId="Equation.3">
                    <p:embed/>
                    <p:pic>
                      <p:nvPicPr>
                        <p:cNvPr id="0" name="Object 27" descr="羊皮纸"/>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24" y="3160"/>
                          <a:ext cx="624" cy="304"/>
                        </a:xfrm>
                        <a:prstGeom prst="rect">
                          <a:avLst/>
                        </a:prstGeom>
                        <a:noFill/>
                        <a:ln>
                          <a:noFill/>
                        </a:ln>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67591" name="Object 28" descr="羊皮纸"/>
          <p:cNvGraphicFramePr>
            <a:graphicFrameLocks noChangeAspect="1"/>
          </p:cNvGraphicFramePr>
          <p:nvPr/>
        </p:nvGraphicFramePr>
        <p:xfrm>
          <a:off x="2947988" y="1254125"/>
          <a:ext cx="1270000" cy="482600"/>
        </p:xfrm>
        <a:graphic>
          <a:graphicData uri="http://schemas.openxmlformats.org/presentationml/2006/ole">
            <mc:AlternateContent xmlns:mc="http://schemas.openxmlformats.org/markup-compatibility/2006">
              <mc:Choice xmlns:v="urn:schemas-microsoft-com:vml" Requires="v">
                <p:oleObj spid="_x0000_s46085" name="公式" r:id="rId8" imgW="635000" imgH="241300" progId="Equation.3">
                  <p:embed/>
                </p:oleObj>
              </mc:Choice>
              <mc:Fallback>
                <p:oleObj name="公式" r:id="rId8" imgW="635000" imgH="241300" progId="Equation.3">
                  <p:embed/>
                  <p:pic>
                    <p:nvPicPr>
                      <p:cNvPr id="0" name="Object 28" descr="羊皮纸"/>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47988" y="1254125"/>
                        <a:ext cx="1270000" cy="482600"/>
                      </a:xfrm>
                      <a:prstGeom prst="rect">
                        <a:avLst/>
                      </a:prstGeom>
                      <a:noFill/>
                      <a:ln>
                        <a:noFill/>
                      </a:ln>
                      <a:extLst>
                        <a:ext uri="{909E8E84-426E-40DD-AFC4-6F175D3DCCD1}">
                          <a14:hiddenFill xmlns:a14="http://schemas.microsoft.com/office/drawing/2010/main">
                            <a:blipFill dpi="0" rotWithShape="0">
                              <a:blip r:embed="rId5"/>
                              <a:srcRect/>
                              <a:tile tx="0" ty="0" sx="100000" sy="100000" flip="none" algn="tl"/>
                            </a:blip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9"/>
          <p:cNvGraphicFramePr>
            <a:graphicFrameLocks noChangeAspect="1"/>
          </p:cNvGraphicFramePr>
          <p:nvPr/>
        </p:nvGraphicFramePr>
        <p:xfrm>
          <a:off x="2209800" y="1892300"/>
          <a:ext cx="1270000" cy="457200"/>
        </p:xfrm>
        <a:graphic>
          <a:graphicData uri="http://schemas.openxmlformats.org/presentationml/2006/ole">
            <mc:AlternateContent xmlns:mc="http://schemas.openxmlformats.org/markup-compatibility/2006">
              <mc:Choice xmlns:v="urn:schemas-microsoft-com:vml" Requires="v">
                <p:oleObj spid="_x0000_s46086" name="Equation" r:id="rId10" imgW="635000" imgH="228600" progId="Equation.3">
                  <p:embed/>
                </p:oleObj>
              </mc:Choice>
              <mc:Fallback>
                <p:oleObj name="Equation" r:id="rId10" imgW="635000" imgH="228600" progId="Equation.3">
                  <p:embed/>
                  <p:pic>
                    <p:nvPicPr>
                      <p:cNvPr id="0" name="Object 2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09800" y="1892300"/>
                        <a:ext cx="1270000" cy="457200"/>
                      </a:xfrm>
                      <a:prstGeom prst="rect">
                        <a:avLst/>
                      </a:prstGeom>
                      <a:solidFill>
                        <a:srgbClr val="CCFFCC"/>
                      </a:solidFill>
                      <a:ln w="9525">
                        <a:solidFill>
                          <a:srgbClr val="FF6600"/>
                        </a:solidFill>
                        <a:miter lim="800000"/>
                        <a:headEnd/>
                        <a:tailEnd/>
                      </a:ln>
                    </p:spPr>
                  </p:pic>
                </p:oleObj>
              </mc:Fallback>
            </mc:AlternateContent>
          </a:graphicData>
        </a:graphic>
      </p:graphicFrame>
      <p:sp>
        <p:nvSpPr>
          <p:cNvPr id="24" name="Rectangle 30"/>
          <p:cNvSpPr>
            <a:spLocks noChangeArrowheads="1"/>
          </p:cNvSpPr>
          <p:nvPr/>
        </p:nvSpPr>
        <p:spPr bwMode="auto">
          <a:xfrm>
            <a:off x="935038" y="1782763"/>
            <a:ext cx="15652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400" b="1">
                <a:solidFill>
                  <a:srgbClr val="000000"/>
                </a:solidFill>
                <a:latin typeface="楷体_GB2312" pitchFamily="49" charset="-122"/>
                <a:ea typeface="楷体_GB2312" pitchFamily="49" charset="-122"/>
              </a:rPr>
              <a:t>纯交流</a:t>
            </a:r>
            <a:endParaRPr lang="zh-CN" altLang="en-US" sz="2400" b="1">
              <a:solidFill>
                <a:srgbClr val="000000"/>
              </a:solidFill>
              <a:latin typeface="楷体_GB2312" pitchFamily="49" charset="-122"/>
              <a:ea typeface="楷体_GB2312" pitchFamily="49" charset="-122"/>
            </a:endParaRPr>
          </a:p>
        </p:txBody>
      </p:sp>
      <p:graphicFrame>
        <p:nvGraphicFramePr>
          <p:cNvPr id="25" name="Object 31"/>
          <p:cNvGraphicFramePr>
            <a:graphicFrameLocks noChangeAspect="1"/>
          </p:cNvGraphicFramePr>
          <p:nvPr/>
        </p:nvGraphicFramePr>
        <p:xfrm>
          <a:off x="1317625" y="3221038"/>
          <a:ext cx="2900363" cy="2460625"/>
        </p:xfrm>
        <a:graphic>
          <a:graphicData uri="http://schemas.openxmlformats.org/presentationml/2006/ole">
            <mc:AlternateContent xmlns:mc="http://schemas.openxmlformats.org/markup-compatibility/2006">
              <mc:Choice xmlns:v="urn:schemas-microsoft-com:vml" Requires="v">
                <p:oleObj spid="_x0000_s46087" name="图片" r:id="rId12" imgW="1449070" imgH="1231900" progId="Word.Picture.8">
                  <p:embed/>
                </p:oleObj>
              </mc:Choice>
              <mc:Fallback>
                <p:oleObj name="图片" r:id="rId12" imgW="1449070" imgH="1231900" progId="Word.Picture.8">
                  <p:embed/>
                  <p:pic>
                    <p:nvPicPr>
                      <p:cNvPr id="0" name="Object 3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17625" y="3221038"/>
                        <a:ext cx="2900363" cy="246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Rectangle 33"/>
          <p:cNvSpPr>
            <a:spLocks noChangeArrowheads="1"/>
          </p:cNvSpPr>
          <p:nvPr/>
        </p:nvSpPr>
        <p:spPr bwMode="auto">
          <a:xfrm>
            <a:off x="935038" y="2406650"/>
            <a:ext cx="15652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400" b="1">
                <a:solidFill>
                  <a:srgbClr val="000000"/>
                </a:solidFill>
                <a:latin typeface="楷体_GB2312" pitchFamily="49" charset="-122"/>
                <a:ea typeface="楷体_GB2312" pitchFamily="49" charset="-122"/>
              </a:rPr>
              <a:t>电路模型</a:t>
            </a:r>
            <a:endParaRPr lang="zh-CN" altLang="en-US" sz="2400" b="1">
              <a:solidFill>
                <a:srgbClr val="000000"/>
              </a:solidFill>
              <a:latin typeface="楷体_GB2312" pitchFamily="49" charset="-122"/>
              <a:ea typeface="楷体_GB2312" pitchFamily="49" charset="-122"/>
            </a:endParaRPr>
          </a:p>
        </p:txBody>
      </p:sp>
      <p:sp>
        <p:nvSpPr>
          <p:cNvPr id="27" name="Rectangle 35">
            <a:hlinkClick r:id="rId14" action="ppaction://hlinksldjump"/>
          </p:cNvPr>
          <p:cNvSpPr>
            <a:spLocks noChangeArrowheads="1"/>
          </p:cNvSpPr>
          <p:nvPr/>
        </p:nvSpPr>
        <p:spPr bwMode="auto">
          <a:xfrm>
            <a:off x="457200" y="692150"/>
            <a:ext cx="5638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en-US" altLang="zh-CN" sz="2800" kern="0">
                <a:solidFill>
                  <a:srgbClr val="800000"/>
                </a:solidFill>
                <a:latin typeface="楷体_GB2312" pitchFamily="49" charset="-122"/>
              </a:rPr>
              <a:t>1. </a:t>
            </a:r>
            <a:r>
              <a:rPr lang="en-US" altLang="zh-CN" sz="2800" i="1" kern="0">
                <a:solidFill>
                  <a:srgbClr val="800000"/>
                </a:solidFill>
                <a:latin typeface="楷体_GB2312" pitchFamily="49" charset="-122"/>
                <a:sym typeface="Symbol" panose="05050102010706020507" pitchFamily="18" charset="2"/>
              </a:rPr>
              <a:t></a:t>
            </a:r>
            <a:r>
              <a:rPr lang="en-US" altLang="zh-CN" sz="2800" i="1" kern="0">
                <a:solidFill>
                  <a:srgbClr val="800000"/>
                </a:solidFill>
                <a:sym typeface="Symbol" panose="05050102010706020507" pitchFamily="18" charset="2"/>
              </a:rPr>
              <a:t> </a:t>
            </a:r>
            <a:r>
              <a:rPr lang="en-US" altLang="zh-CN" sz="2800" kern="0">
                <a:solidFill>
                  <a:srgbClr val="800000"/>
                </a:solidFill>
                <a:latin typeface="楷体_GB2312" pitchFamily="49" charset="-122"/>
              </a:rPr>
              <a:t>=0</a:t>
            </a:r>
            <a:r>
              <a:rPr lang="zh-CN" altLang="en-US" sz="2800" kern="0">
                <a:solidFill>
                  <a:srgbClr val="800000"/>
                </a:solidFill>
                <a:latin typeface="楷体_GB2312" pitchFamily="49" charset="-122"/>
              </a:rPr>
              <a:t>时</a:t>
            </a:r>
            <a:endParaRPr lang="zh-CN" altLang="en-US" sz="2800" kern="0">
              <a:solidFill>
                <a:srgbClr val="800000"/>
              </a:solidFill>
              <a:latin typeface="楷体_GB2312" pitchFamily="49" charset="-122"/>
            </a:endParaRPr>
          </a:p>
        </p:txBody>
      </p:sp>
      <p:sp>
        <p:nvSpPr>
          <p:cNvPr id="28" name="Rectangle 37"/>
          <p:cNvSpPr>
            <a:spLocks noChangeArrowheads="1"/>
          </p:cNvSpPr>
          <p:nvPr/>
        </p:nvSpPr>
        <p:spPr bwMode="auto">
          <a:xfrm>
            <a:off x="4962525" y="3532188"/>
            <a:ext cx="3886200" cy="2149475"/>
          </a:xfrm>
          <a:prstGeom prst="rect">
            <a:avLst/>
          </a:prstGeom>
          <a:solidFill>
            <a:srgbClr val="CCFFCC"/>
          </a:solidFill>
          <a:ln w="9525">
            <a:solidFill>
              <a:srgbClr val="FF6600"/>
            </a:solidFill>
            <a:miter lim="800000"/>
          </a:ln>
        </p:spPr>
        <p:txBody>
          <a:bodyPr lIns="0" tIns="0" rIns="0" bIns="0">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5000"/>
              </a:lnSpc>
              <a:spcBef>
                <a:spcPct val="0"/>
              </a:spcBef>
              <a:buFontTx/>
              <a:buNone/>
            </a:pPr>
            <a:r>
              <a:rPr kumimoji="1" lang="en-US" altLang="zh-CN" sz="2400">
                <a:solidFill>
                  <a:srgbClr val="FF0000"/>
                </a:solidFill>
                <a:latin typeface="Times New Roman" panose="02020603050405020304" pitchFamily="18" charset="0"/>
                <a:ea typeface="楷体_GB2312" pitchFamily="49" charset="-122"/>
                <a:sym typeface="Symbol" panose="05050102010706020507" pitchFamily="18" charset="2"/>
              </a:rPr>
              <a:t> </a:t>
            </a:r>
            <a:r>
              <a:rPr kumimoji="1" lang="en-US" altLang="zh-CN" sz="2400" b="1" i="1">
                <a:solidFill>
                  <a:srgbClr val="FF0000"/>
                </a:solidFill>
                <a:latin typeface="Times New Roman" panose="02020603050405020304" pitchFamily="18" charset="0"/>
                <a:ea typeface="楷体_GB2312" pitchFamily="49" charset="-122"/>
              </a:rPr>
              <a:t> </a:t>
            </a:r>
            <a:r>
              <a:rPr kumimoji="1" lang="en-US" altLang="zh-CN" sz="2800" b="1" i="1">
                <a:solidFill>
                  <a:srgbClr val="000066"/>
                </a:solidFill>
                <a:latin typeface="Times New Roman" panose="02020603050405020304" pitchFamily="18" charset="0"/>
                <a:ea typeface="楷体_GB2312" pitchFamily="49" charset="-122"/>
              </a:rPr>
              <a:t>g</a:t>
            </a:r>
            <a:r>
              <a:rPr kumimoji="1" lang="en-US" altLang="zh-CN" sz="2800" b="1" baseline="-25000">
                <a:solidFill>
                  <a:srgbClr val="000066"/>
                </a:solidFill>
                <a:latin typeface="Times New Roman" panose="02020603050405020304" pitchFamily="18" charset="0"/>
                <a:ea typeface="楷体_GB2312" pitchFamily="49" charset="-122"/>
              </a:rPr>
              <a:t>m</a:t>
            </a:r>
            <a:r>
              <a:rPr kumimoji="1" lang="en-US" altLang="zh-CN" sz="2800" b="1" i="1">
                <a:solidFill>
                  <a:srgbClr val="000066"/>
                </a:solidFill>
                <a:latin typeface="Book Antiqua" panose="02040602050305030304" pitchFamily="18" charset="0"/>
                <a:ea typeface="楷体_GB2312" pitchFamily="49" charset="-122"/>
              </a:rPr>
              <a:t>v</a:t>
            </a:r>
            <a:r>
              <a:rPr kumimoji="1" lang="en-US" altLang="zh-CN" sz="2800" b="1" baseline="-25000">
                <a:solidFill>
                  <a:srgbClr val="000066"/>
                </a:solidFill>
                <a:latin typeface="Times New Roman" panose="02020603050405020304" pitchFamily="18" charset="0"/>
                <a:ea typeface="楷体_GB2312" pitchFamily="49" charset="-122"/>
              </a:rPr>
              <a:t>gs</a:t>
            </a:r>
            <a:r>
              <a:rPr kumimoji="1" lang="en-US" altLang="zh-CN" sz="2400" b="1" i="1">
                <a:solidFill>
                  <a:srgbClr val="000066"/>
                </a:solidFill>
                <a:latin typeface="Times New Roman" panose="02020603050405020304" pitchFamily="18" charset="0"/>
                <a:ea typeface="楷体_GB2312" pitchFamily="49" charset="-122"/>
              </a:rPr>
              <a:t> </a:t>
            </a:r>
            <a:r>
              <a:rPr kumimoji="1" lang="zh-CN" altLang="en-US" sz="2400" b="1">
                <a:solidFill>
                  <a:srgbClr val="000066"/>
                </a:solidFill>
                <a:latin typeface="Times New Roman" panose="02020603050405020304" pitchFamily="18" charset="0"/>
                <a:ea typeface="楷体_GB2312" pitchFamily="49" charset="-122"/>
              </a:rPr>
              <a:t>是受控源</a:t>
            </a:r>
            <a:r>
              <a:rPr kumimoji="1" lang="zh-CN" altLang="en-US" sz="2400" b="1" baseline="30000">
                <a:solidFill>
                  <a:srgbClr val="000066"/>
                </a:solidFill>
                <a:latin typeface="Times New Roman" panose="02020603050405020304" pitchFamily="18" charset="0"/>
                <a:ea typeface="楷体_GB2312" pitchFamily="49" charset="-122"/>
                <a:sym typeface="Symbol" panose="05050102010706020507" pitchFamily="18" charset="2"/>
              </a:rPr>
              <a:t> </a:t>
            </a:r>
            <a:r>
              <a:rPr kumimoji="1" lang="zh-CN" altLang="en-US" sz="2400" b="1">
                <a:solidFill>
                  <a:srgbClr val="000066"/>
                </a:solidFill>
                <a:latin typeface="Times New Roman" panose="02020603050405020304" pitchFamily="18" charset="0"/>
                <a:ea typeface="楷体_GB2312" pitchFamily="49" charset="-122"/>
              </a:rPr>
              <a:t>，且为电压控制电流源</a:t>
            </a:r>
            <a:r>
              <a:rPr kumimoji="1" lang="en-US" altLang="zh-CN" sz="2400" b="1">
                <a:solidFill>
                  <a:srgbClr val="000066"/>
                </a:solidFill>
                <a:latin typeface="Times New Roman" panose="02020603050405020304" pitchFamily="18" charset="0"/>
                <a:ea typeface="楷体_GB2312" pitchFamily="49" charset="-122"/>
              </a:rPr>
              <a:t>(VCCS)</a:t>
            </a:r>
            <a:r>
              <a:rPr kumimoji="1" lang="zh-CN" altLang="en-US" sz="2400" b="1">
                <a:solidFill>
                  <a:srgbClr val="000066"/>
                </a:solidFill>
                <a:latin typeface="Times New Roman" panose="02020603050405020304" pitchFamily="18" charset="0"/>
                <a:ea typeface="楷体_GB2312" pitchFamily="49" charset="-122"/>
              </a:rPr>
              <a:t>。</a:t>
            </a:r>
            <a:endParaRPr kumimoji="1" lang="zh-CN" altLang="en-US" sz="2400" b="1">
              <a:solidFill>
                <a:srgbClr val="000066"/>
              </a:solidFill>
              <a:latin typeface="Times New Roman" panose="02020603050405020304" pitchFamily="18" charset="0"/>
              <a:ea typeface="楷体_GB2312" pitchFamily="49" charset="-122"/>
            </a:endParaRPr>
          </a:p>
          <a:p>
            <a:pPr>
              <a:lnSpc>
                <a:spcPct val="135000"/>
              </a:lnSpc>
              <a:spcBef>
                <a:spcPct val="0"/>
              </a:spcBef>
              <a:buFontTx/>
              <a:buNone/>
            </a:pPr>
            <a:r>
              <a:rPr kumimoji="1" lang="zh-CN" altLang="en-US" sz="2400">
                <a:solidFill>
                  <a:srgbClr val="FF0000"/>
                </a:solidFill>
                <a:latin typeface="Times New Roman" panose="02020603050405020304" pitchFamily="18" charset="0"/>
                <a:ea typeface="楷体_GB2312" pitchFamily="49" charset="-122"/>
                <a:sym typeface="Symbol" panose="05050102010706020507" pitchFamily="18" charset="2"/>
              </a:rPr>
              <a:t></a:t>
            </a:r>
            <a:r>
              <a:rPr kumimoji="1" lang="zh-CN" altLang="en-US" sz="2400" b="1">
                <a:solidFill>
                  <a:srgbClr val="000066"/>
                </a:solidFill>
                <a:latin typeface="Times New Roman" panose="02020603050405020304" pitchFamily="18" charset="0"/>
                <a:ea typeface="楷体_GB2312" pitchFamily="49" charset="-122"/>
              </a:rPr>
              <a:t> 电流方向与</a:t>
            </a:r>
            <a:r>
              <a:rPr kumimoji="1" lang="en-US" altLang="zh-CN" sz="2800" b="1" i="1">
                <a:solidFill>
                  <a:srgbClr val="000066"/>
                </a:solidFill>
                <a:latin typeface="Book Antiqua" panose="02040602050305030304" pitchFamily="18" charset="0"/>
                <a:ea typeface="楷体_GB2312" pitchFamily="49" charset="-122"/>
              </a:rPr>
              <a:t>v</a:t>
            </a:r>
            <a:r>
              <a:rPr kumimoji="1" lang="en-US" altLang="zh-CN" sz="2800" b="1" baseline="-25000">
                <a:solidFill>
                  <a:srgbClr val="000066"/>
                </a:solidFill>
                <a:latin typeface="Times New Roman" panose="02020603050405020304" pitchFamily="18" charset="0"/>
                <a:ea typeface="楷体_GB2312" pitchFamily="49" charset="-122"/>
              </a:rPr>
              <a:t>gs</a:t>
            </a:r>
            <a:r>
              <a:rPr kumimoji="1" lang="zh-CN" altLang="en-US" sz="2400" b="1">
                <a:solidFill>
                  <a:srgbClr val="000066"/>
                </a:solidFill>
                <a:latin typeface="Times New Roman" panose="02020603050405020304" pitchFamily="18" charset="0"/>
                <a:ea typeface="楷体_GB2312" pitchFamily="49" charset="-122"/>
              </a:rPr>
              <a:t>的极性是关联的。        </a:t>
            </a:r>
            <a:endParaRPr kumimoji="1" lang="zh-CN" altLang="en-US" sz="2400" b="1">
              <a:solidFill>
                <a:srgbClr val="000066"/>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ppt_w/2"/>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ppt_w</p:attrName>
                                        </p:attrNameLst>
                                      </p:cBhvr>
                                      <p:tavLst>
                                        <p:tav tm="0">
                                          <p:val>
                                            <p:fltVal val="0"/>
                                          </p:val>
                                        </p:tav>
                                        <p:tav tm="100000">
                                          <p:val>
                                            <p:strVal val="#ppt_w"/>
                                          </p:val>
                                        </p:tav>
                                      </p:tavLst>
                                    </p:anim>
                                    <p:anim calcmode="lin" valueType="num">
                                      <p:cBhvr>
                                        <p:cTn id="10" dur="500" fill="hold"/>
                                        <p:tgtEl>
                                          <p:spTgt spid="24"/>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8" presetClass="entr" presetSubtype="6"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strips(downRight)">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7" presetClass="entr" presetSubtype="8"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ppt_x</p:attrName>
                                        </p:attrNameLst>
                                      </p:cBhvr>
                                      <p:tavLst>
                                        <p:tav tm="0">
                                          <p:val>
                                            <p:strVal val="#ppt_x-#ppt_w/2"/>
                                          </p:val>
                                        </p:tav>
                                        <p:tav tm="100000">
                                          <p:val>
                                            <p:strVal val="#ppt_x"/>
                                          </p:val>
                                        </p:tav>
                                      </p:tavLst>
                                    </p:anim>
                                    <p:anim calcmode="lin" valueType="num">
                                      <p:cBhvr>
                                        <p:cTn id="21" dur="500" fill="hold"/>
                                        <p:tgtEl>
                                          <p:spTgt spid="26"/>
                                        </p:tgtEl>
                                        <p:attrNameLst>
                                          <p:attrName>ppt_y</p:attrName>
                                        </p:attrNameLst>
                                      </p:cBhvr>
                                      <p:tavLst>
                                        <p:tav tm="0">
                                          <p:val>
                                            <p:strVal val="#ppt_y"/>
                                          </p:val>
                                        </p:tav>
                                        <p:tav tm="100000">
                                          <p:val>
                                            <p:strVal val="#ppt_y"/>
                                          </p:val>
                                        </p:tav>
                                      </p:tavLst>
                                    </p:anim>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box(in)">
                                      <p:cBhvr>
                                        <p:cTn id="28" dur="500"/>
                                        <p:tgtEl>
                                          <p:spTgt spid="2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28">
                                            <p:bg/>
                                          </p:spTgt>
                                        </p:tgtEl>
                                        <p:attrNameLst>
                                          <p:attrName>style.visibility</p:attrName>
                                        </p:attrNameLst>
                                      </p:cBhvr>
                                      <p:to>
                                        <p:strVal val="visible"/>
                                      </p:to>
                                    </p:set>
                                    <p:animEffect transition="in" filter="wipe(up)">
                                      <p:cBhvr>
                                        <p:cTn id="33" dur="500"/>
                                        <p:tgtEl>
                                          <p:spTgt spid="28">
                                            <p:bg/>
                                          </p:spTgt>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28">
                                            <p:txEl>
                                              <p:pRg st="0" end="0"/>
                                            </p:txEl>
                                          </p:spTgt>
                                        </p:tgtEl>
                                        <p:attrNameLst>
                                          <p:attrName>style.visibility</p:attrName>
                                        </p:attrNameLst>
                                      </p:cBhvr>
                                      <p:to>
                                        <p:strVal val="visible"/>
                                      </p:to>
                                    </p:set>
                                    <p:animEffect transition="in" filter="wipe(up)">
                                      <p:cBhvr>
                                        <p:cTn id="36" dur="500"/>
                                        <p:tgtEl>
                                          <p:spTgt spid="28">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8" presetClass="entr" presetSubtype="6" fill="hold" nodeType="clickEffect">
                                  <p:stCondLst>
                                    <p:cond delay="0"/>
                                  </p:stCondLst>
                                  <p:childTnLst>
                                    <p:set>
                                      <p:cBhvr>
                                        <p:cTn id="40" dur="1" fill="hold">
                                          <p:stCondLst>
                                            <p:cond delay="0"/>
                                          </p:stCondLst>
                                        </p:cTn>
                                        <p:tgtEl>
                                          <p:spTgt spid="28">
                                            <p:txEl>
                                              <p:pRg st="1" end="1"/>
                                            </p:txEl>
                                          </p:spTgt>
                                        </p:tgtEl>
                                        <p:attrNameLst>
                                          <p:attrName>style.visibility</p:attrName>
                                        </p:attrNameLst>
                                      </p:cBhvr>
                                      <p:to>
                                        <p:strVal val="visible"/>
                                      </p:to>
                                    </p:set>
                                    <p:animEffect transition="in" filter="strips(downRight)">
                                      <p:cBhvr>
                                        <p:cTn id="41" dur="500"/>
                                        <p:tgtEl>
                                          <p:spTgt spid="2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utoUpdateAnimBg="0"/>
      <p:bldP spid="26" grpId="0" autoUpdateAnimBg="0"/>
      <p:bldP spid="28" grpId="0" animBg="1" autoUpdateAnimBg="0" build="allAtOnce"/>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标题 1"/>
          <p:cNvSpPr>
            <a:spLocks noGrp="1"/>
          </p:cNvSpPr>
          <p:nvPr>
            <p:ph type="title"/>
          </p:nvPr>
        </p:nvSpPr>
        <p:spPr>
          <a:xfrm>
            <a:off x="701675" y="71438"/>
            <a:ext cx="7888288" cy="646112"/>
          </a:xfrm>
        </p:spPr>
        <p:txBody>
          <a:bodyPr/>
          <a:lstStyle/>
          <a:p>
            <a:r>
              <a:rPr lang="en-US" altLang="zh-CN"/>
              <a:t>4.4.1  MOSFET</a:t>
            </a:r>
            <a:r>
              <a:rPr lang="zh-CN" altLang="en-US"/>
              <a:t>的小信号模型</a:t>
            </a:r>
            <a:endParaRPr lang="zh-CN" altLang="en-US"/>
          </a:p>
        </p:txBody>
      </p:sp>
      <p:graphicFrame>
        <p:nvGraphicFramePr>
          <p:cNvPr id="12" name="Object 20"/>
          <p:cNvGraphicFramePr>
            <a:graphicFrameLocks noChangeAspect="1"/>
          </p:cNvGraphicFramePr>
          <p:nvPr/>
        </p:nvGraphicFramePr>
        <p:xfrm>
          <a:off x="2427288" y="3698875"/>
          <a:ext cx="3368675" cy="2492375"/>
        </p:xfrm>
        <a:graphic>
          <a:graphicData uri="http://schemas.openxmlformats.org/presentationml/2006/ole">
            <mc:AlternateContent xmlns:mc="http://schemas.openxmlformats.org/markup-compatibility/2006">
              <mc:Choice xmlns:v="urn:schemas-microsoft-com:vml" Requires="v">
                <p:oleObj spid="_x0000_s47106" name="图片" r:id="rId1" imgW="1687195" imgH="1250950" progId="Word.Picture.8">
                  <p:embed/>
                </p:oleObj>
              </mc:Choice>
              <mc:Fallback>
                <p:oleObj name="图片" r:id="rId1" imgW="1687195" imgH="1250950" progId="Word.Picture.8">
                  <p:embed/>
                  <p:pic>
                    <p:nvPicPr>
                      <p:cNvPr id="0" name="Object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7288" y="3698875"/>
                        <a:ext cx="3368675"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8612" name="Object 4"/>
          <p:cNvGraphicFramePr>
            <a:graphicFrameLocks noChangeAspect="1"/>
          </p:cNvGraphicFramePr>
          <p:nvPr/>
        </p:nvGraphicFramePr>
        <p:xfrm>
          <a:off x="6076950" y="639763"/>
          <a:ext cx="2382838" cy="2297112"/>
        </p:xfrm>
        <a:graphic>
          <a:graphicData uri="http://schemas.openxmlformats.org/presentationml/2006/ole">
            <mc:AlternateContent xmlns:mc="http://schemas.openxmlformats.org/markup-compatibility/2006">
              <mc:Choice xmlns:v="urn:schemas-microsoft-com:vml" Requires="v">
                <p:oleObj spid="_x0000_s47107" name="图片" r:id="rId3" imgW="1324610" imgH="1279525" progId="Word.Picture.8">
                  <p:embed/>
                </p:oleObj>
              </mc:Choice>
              <mc:Fallback>
                <p:oleObj name="图片" r:id="rId3" imgW="1324610" imgH="1279525" progId="Word.Picture.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6950" y="639763"/>
                        <a:ext cx="2382838"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8613" name="Rectangle 7"/>
          <p:cNvSpPr>
            <a:spLocks noChangeArrowheads="1"/>
          </p:cNvSpPr>
          <p:nvPr/>
        </p:nvSpPr>
        <p:spPr bwMode="auto">
          <a:xfrm>
            <a:off x="6905625" y="766763"/>
            <a:ext cx="838200" cy="2049462"/>
          </a:xfrm>
          <a:prstGeom prst="rect">
            <a:avLst/>
          </a:prstGeom>
          <a:noFill/>
          <a:ln w="15875">
            <a:solidFill>
              <a:srgbClr val="FF0000"/>
            </a:solidFill>
            <a:prstDash val="dash"/>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b="1">
              <a:solidFill>
                <a:srgbClr val="000000"/>
              </a:solidFill>
              <a:latin typeface="Arial Narrow" panose="020B0606020202030204" pitchFamily="34" charset="0"/>
            </a:endParaRPr>
          </a:p>
        </p:txBody>
      </p:sp>
      <p:sp>
        <p:nvSpPr>
          <p:cNvPr id="68614" name="Rectangle 8"/>
          <p:cNvSpPr>
            <a:spLocks noChangeArrowheads="1"/>
          </p:cNvSpPr>
          <p:nvPr/>
        </p:nvSpPr>
        <p:spPr bwMode="auto">
          <a:xfrm>
            <a:off x="6600825" y="2870200"/>
            <a:ext cx="1462088"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1700" b="1">
                <a:solidFill>
                  <a:srgbClr val="000000"/>
                </a:solidFill>
                <a:latin typeface="Arial Narrow" panose="020B0606020202030204" pitchFamily="34" charset="0"/>
                <a:ea typeface="黑体" panose="02010609060101010101" pitchFamily="49" charset="-122"/>
              </a:rPr>
              <a:t>FET</a:t>
            </a:r>
            <a:r>
              <a:rPr lang="zh-CN" altLang="en-US" sz="1700" b="1">
                <a:solidFill>
                  <a:srgbClr val="000000"/>
                </a:solidFill>
                <a:latin typeface="Arial Narrow" panose="020B0606020202030204" pitchFamily="34" charset="0"/>
                <a:ea typeface="黑体" panose="02010609060101010101" pitchFamily="49" charset="-122"/>
              </a:rPr>
              <a:t>双口网络</a:t>
            </a:r>
            <a:endParaRPr lang="zh-CN" altLang="en-US" sz="1700" b="1">
              <a:solidFill>
                <a:srgbClr val="000000"/>
              </a:solidFill>
              <a:latin typeface="Arial Narrow" panose="020B0606020202030204" pitchFamily="34" charset="0"/>
              <a:ea typeface="黑体" panose="02010609060101010101" pitchFamily="49" charset="-122"/>
            </a:endParaRPr>
          </a:p>
        </p:txBody>
      </p:sp>
      <p:sp>
        <p:nvSpPr>
          <p:cNvPr id="16" name="Rectangle 14"/>
          <p:cNvSpPr>
            <a:spLocks noChangeArrowheads="1"/>
          </p:cNvSpPr>
          <p:nvPr/>
        </p:nvSpPr>
        <p:spPr bwMode="auto">
          <a:xfrm>
            <a:off x="971550" y="1135063"/>
            <a:ext cx="403225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lang="en-US" altLang="zh-CN" sz="2400" kern="0">
                <a:solidFill>
                  <a:srgbClr val="000000"/>
                </a:solidFill>
              </a:rPr>
              <a:t>d</a:t>
            </a:r>
            <a:r>
              <a:rPr lang="zh-CN" altLang="en-US" sz="2400" kern="0">
                <a:solidFill>
                  <a:srgbClr val="000000"/>
                </a:solidFill>
              </a:rPr>
              <a:t>、</a:t>
            </a:r>
            <a:r>
              <a:rPr lang="en-US" altLang="zh-CN" sz="2400" kern="0">
                <a:solidFill>
                  <a:srgbClr val="000000"/>
                </a:solidFill>
              </a:rPr>
              <a:t>s</a:t>
            </a:r>
            <a:r>
              <a:rPr lang="zh-CN" altLang="en-US" sz="2400" kern="0">
                <a:solidFill>
                  <a:srgbClr val="000000"/>
                </a:solidFill>
                <a:latin typeface="楷体_GB2312" pitchFamily="49" charset="-122"/>
              </a:rPr>
              <a:t>端口看入有一电阻</a:t>
            </a:r>
            <a:r>
              <a:rPr lang="en-US" altLang="zh-CN" sz="2400" i="1" kern="0">
                <a:solidFill>
                  <a:srgbClr val="000000"/>
                </a:solidFill>
              </a:rPr>
              <a:t>r</a:t>
            </a:r>
            <a:r>
              <a:rPr lang="en-US" altLang="zh-CN" sz="2400" kern="0" baseline="-25000">
                <a:solidFill>
                  <a:srgbClr val="000000"/>
                </a:solidFill>
              </a:rPr>
              <a:t>ds</a:t>
            </a:r>
            <a:endParaRPr lang="en-US" altLang="zh-CN" sz="2400" kern="0" baseline="-25000">
              <a:solidFill>
                <a:srgbClr val="000000"/>
              </a:solidFill>
            </a:endParaRPr>
          </a:p>
        </p:txBody>
      </p:sp>
      <p:sp>
        <p:nvSpPr>
          <p:cNvPr id="17" name="Rectangle 16"/>
          <p:cNvSpPr>
            <a:spLocks noChangeArrowheads="1"/>
          </p:cNvSpPr>
          <p:nvPr/>
        </p:nvSpPr>
        <p:spPr bwMode="auto">
          <a:xfrm>
            <a:off x="784225" y="3714750"/>
            <a:ext cx="15652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400" b="1">
                <a:solidFill>
                  <a:srgbClr val="000000"/>
                </a:solidFill>
                <a:latin typeface="楷体_GB2312" pitchFamily="49" charset="-122"/>
                <a:ea typeface="楷体_GB2312" pitchFamily="49" charset="-122"/>
              </a:rPr>
              <a:t>电路模型</a:t>
            </a:r>
            <a:endParaRPr lang="zh-CN" altLang="en-US" sz="2400" b="1">
              <a:solidFill>
                <a:srgbClr val="000000"/>
              </a:solidFill>
              <a:latin typeface="楷体_GB2312" pitchFamily="49" charset="-122"/>
              <a:ea typeface="楷体_GB2312" pitchFamily="49" charset="-122"/>
            </a:endParaRPr>
          </a:p>
        </p:txBody>
      </p:sp>
      <p:sp>
        <p:nvSpPr>
          <p:cNvPr id="18" name="Rectangle 17">
            <a:hlinkClick r:id="rId5" action="ppaction://hlinksldjump"/>
          </p:cNvPr>
          <p:cNvSpPr>
            <a:spLocks noChangeArrowheads="1"/>
          </p:cNvSpPr>
          <p:nvPr/>
        </p:nvSpPr>
        <p:spPr bwMode="auto">
          <a:xfrm>
            <a:off x="457200" y="692150"/>
            <a:ext cx="5638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en-US" altLang="zh-CN" sz="2800" kern="0">
                <a:solidFill>
                  <a:srgbClr val="800000"/>
                </a:solidFill>
                <a:latin typeface="楷体_GB2312" pitchFamily="49" charset="-122"/>
              </a:rPr>
              <a:t>2. </a:t>
            </a:r>
            <a:r>
              <a:rPr lang="en-US" altLang="zh-CN" sz="2800" i="1" kern="0">
                <a:solidFill>
                  <a:srgbClr val="800000"/>
                </a:solidFill>
                <a:latin typeface="楷体_GB2312" pitchFamily="49" charset="-122"/>
                <a:sym typeface="Symbol" panose="05050102010706020507" pitchFamily="18" charset="2"/>
              </a:rPr>
              <a:t></a:t>
            </a:r>
            <a:r>
              <a:rPr lang="en-US" altLang="zh-CN" sz="2800" i="1" kern="0">
                <a:solidFill>
                  <a:srgbClr val="800000"/>
                </a:solidFill>
                <a:sym typeface="Symbol" panose="05050102010706020507" pitchFamily="18" charset="2"/>
              </a:rPr>
              <a:t>  </a:t>
            </a:r>
            <a:r>
              <a:rPr lang="en-US" altLang="zh-CN" sz="2800" kern="0">
                <a:solidFill>
                  <a:srgbClr val="800000"/>
                </a:solidFill>
                <a:latin typeface="楷体_GB2312" pitchFamily="49" charset="-122"/>
              </a:rPr>
              <a:t>0</a:t>
            </a:r>
            <a:r>
              <a:rPr lang="zh-CN" altLang="en-US" sz="2800" kern="0">
                <a:solidFill>
                  <a:srgbClr val="800000"/>
                </a:solidFill>
                <a:latin typeface="楷体_GB2312" pitchFamily="49" charset="-122"/>
              </a:rPr>
              <a:t>时</a:t>
            </a:r>
            <a:endParaRPr lang="zh-CN" altLang="en-US" sz="2800" kern="0">
              <a:solidFill>
                <a:srgbClr val="800000"/>
              </a:solidFill>
              <a:latin typeface="楷体_GB2312" pitchFamily="49" charset="-122"/>
            </a:endParaRPr>
          </a:p>
        </p:txBody>
      </p:sp>
      <p:graphicFrame>
        <p:nvGraphicFramePr>
          <p:cNvPr id="19" name="Object 18"/>
          <p:cNvGraphicFramePr>
            <a:graphicFrameLocks noChangeAspect="1"/>
          </p:cNvGraphicFramePr>
          <p:nvPr/>
        </p:nvGraphicFramePr>
        <p:xfrm>
          <a:off x="1079500" y="1627188"/>
          <a:ext cx="1866900" cy="1016000"/>
        </p:xfrm>
        <a:graphic>
          <a:graphicData uri="http://schemas.openxmlformats.org/presentationml/2006/ole">
            <mc:AlternateContent xmlns:mc="http://schemas.openxmlformats.org/markup-compatibility/2006">
              <mc:Choice xmlns:v="urn:schemas-microsoft-com:vml" Requires="v">
                <p:oleObj spid="_x0000_s47108" name="公式" r:id="rId6" imgW="939800" imgH="508000" progId="Equation.3">
                  <p:embed/>
                </p:oleObj>
              </mc:Choice>
              <mc:Fallback>
                <p:oleObj name="公式" r:id="rId6" imgW="939800" imgH="508000" progId="Equation.3">
                  <p:embed/>
                  <p:pic>
                    <p:nvPicPr>
                      <p:cNvPr id="0" name="Object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9500" y="1627188"/>
                        <a:ext cx="18669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nvGraphicFramePr>
        <p:xfrm>
          <a:off x="1439863" y="2636838"/>
          <a:ext cx="4356100" cy="917575"/>
        </p:xfrm>
        <a:graphic>
          <a:graphicData uri="http://schemas.openxmlformats.org/presentationml/2006/ole">
            <mc:AlternateContent xmlns:mc="http://schemas.openxmlformats.org/markup-compatibility/2006">
              <mc:Choice xmlns:v="urn:schemas-microsoft-com:vml" Requires="v">
                <p:oleObj spid="_x0000_s47109" name="公式" r:id="rId8" imgW="2171700" imgH="457200" progId="Equation.3">
                  <p:embed/>
                </p:oleObj>
              </mc:Choice>
              <mc:Fallback>
                <p:oleObj name="公式" r:id="rId8" imgW="2171700" imgH="457200" progId="Equation.3">
                  <p:embed/>
                  <p:pic>
                    <p:nvPicPr>
                      <p:cNvPr id="0" name="Object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39863" y="2636838"/>
                        <a:ext cx="4356100"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ppt_w/2"/>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ppt_w</p:attrName>
                                        </p:attrNameLst>
                                      </p:cBhvr>
                                      <p:tavLst>
                                        <p:tav tm="0">
                                          <p:val>
                                            <p:fltVal val="0"/>
                                          </p:val>
                                        </p:tav>
                                        <p:tav tm="100000">
                                          <p:val>
                                            <p:strVal val="#ppt_w"/>
                                          </p:val>
                                        </p:tav>
                                      </p:tavLst>
                                    </p:anim>
                                    <p:anim calcmode="lin" valueType="num">
                                      <p:cBhvr>
                                        <p:cTn id="10" dur="500" fill="hold"/>
                                        <p:tgtEl>
                                          <p:spTgt spid="16"/>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8" presetClass="entr" presetSubtype="6"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strips(downRight)">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strips(downRight)">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7" presetClass="entr" presetSubtype="8"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ppt_x</p:attrName>
                                        </p:attrNameLst>
                                      </p:cBhvr>
                                      <p:tavLst>
                                        <p:tav tm="0">
                                          <p:val>
                                            <p:strVal val="#ppt_x-#ppt_w/2"/>
                                          </p:val>
                                        </p:tav>
                                        <p:tav tm="100000">
                                          <p:val>
                                            <p:strVal val="#ppt_x"/>
                                          </p:val>
                                        </p:tav>
                                      </p:tavLst>
                                    </p:anim>
                                    <p:anim calcmode="lin" valueType="num">
                                      <p:cBhvr>
                                        <p:cTn id="26" dur="500" fill="hold"/>
                                        <p:tgtEl>
                                          <p:spTgt spid="17"/>
                                        </p:tgtEl>
                                        <p:attrNameLst>
                                          <p:attrName>ppt_y</p:attrName>
                                        </p:attrNameLst>
                                      </p:cBhvr>
                                      <p:tavLst>
                                        <p:tav tm="0">
                                          <p:val>
                                            <p:strVal val="#ppt_y"/>
                                          </p:val>
                                        </p:tav>
                                        <p:tav tm="100000">
                                          <p:val>
                                            <p:strVal val="#ppt_y"/>
                                          </p:val>
                                        </p:tav>
                                      </p:tavLst>
                                    </p:anim>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box(in)">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7"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对象 5"/>
          <p:cNvGraphicFramePr>
            <a:graphicFrameLocks noChangeAspect="1"/>
          </p:cNvGraphicFramePr>
          <p:nvPr/>
        </p:nvGraphicFramePr>
        <p:xfrm>
          <a:off x="3548063" y="1196975"/>
          <a:ext cx="5487987" cy="3657600"/>
        </p:xfrm>
        <a:graphic>
          <a:graphicData uri="http://schemas.openxmlformats.org/presentationml/2006/ole">
            <mc:AlternateContent xmlns:mc="http://schemas.openxmlformats.org/markup-compatibility/2006">
              <mc:Choice xmlns:v="urn:schemas-microsoft-com:vml" Requires="v">
                <p:oleObj spid="_x0000_s48130" name="Picture" r:id="rId1" imgW="2746375" imgH="1830070" progId="Word.Picture.8">
                  <p:embed/>
                </p:oleObj>
              </mc:Choice>
              <mc:Fallback>
                <p:oleObj name="Picture" r:id="rId1" imgW="2746375" imgH="1830070" progId="Word.Picture.8">
                  <p:embed/>
                  <p:pic>
                    <p:nvPicPr>
                      <p:cNvPr id="0" name="对象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8063" y="1196975"/>
                        <a:ext cx="5487987"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9635" name="标题 1"/>
          <p:cNvSpPr>
            <a:spLocks noGrp="1"/>
          </p:cNvSpPr>
          <p:nvPr>
            <p:ph type="title"/>
          </p:nvPr>
        </p:nvSpPr>
        <p:spPr>
          <a:xfrm>
            <a:off x="701675" y="71438"/>
            <a:ext cx="7888288" cy="646112"/>
          </a:xfrm>
        </p:spPr>
        <p:txBody>
          <a:bodyPr/>
          <a:lstStyle/>
          <a:p>
            <a:r>
              <a:rPr lang="en-US" altLang="zh-CN"/>
              <a:t>4.4.1  MOSFET</a:t>
            </a:r>
            <a:r>
              <a:rPr lang="zh-CN" altLang="en-US"/>
              <a:t>的小信号模型</a:t>
            </a:r>
            <a:endParaRPr lang="zh-CN" altLang="en-US"/>
          </a:p>
        </p:txBody>
      </p:sp>
      <p:sp>
        <p:nvSpPr>
          <p:cNvPr id="13" name="Rectangle 10"/>
          <p:cNvSpPr>
            <a:spLocks noChangeArrowheads="1"/>
          </p:cNvSpPr>
          <p:nvPr/>
        </p:nvSpPr>
        <p:spPr bwMode="auto">
          <a:xfrm>
            <a:off x="971550" y="1317625"/>
            <a:ext cx="403225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lang="en-US" altLang="zh-CN" sz="2400" i="1" kern="0">
                <a:solidFill>
                  <a:srgbClr val="000000"/>
                </a:solidFill>
                <a:latin typeface="Times New Roman" panose="02020603050405020304" pitchFamily="18" charset="0"/>
              </a:rPr>
              <a:t>g</a:t>
            </a:r>
            <a:r>
              <a:rPr lang="en-US" altLang="zh-CN" sz="2400" kern="0" baseline="-25000">
                <a:solidFill>
                  <a:srgbClr val="000000"/>
                </a:solidFill>
                <a:latin typeface="Times New Roman" panose="02020603050405020304" pitchFamily="18" charset="0"/>
              </a:rPr>
              <a:t>m </a:t>
            </a:r>
            <a:r>
              <a:rPr lang="en-US" altLang="zh-CN" sz="2400" kern="0">
                <a:solidFill>
                  <a:srgbClr val="000000"/>
                </a:solidFill>
              </a:rPr>
              <a:t>—— </a:t>
            </a:r>
            <a:r>
              <a:rPr lang="zh-CN" altLang="en-US" sz="2400" kern="0">
                <a:solidFill>
                  <a:srgbClr val="000000"/>
                </a:solidFill>
              </a:rPr>
              <a:t>低频互导</a:t>
            </a:r>
            <a:endParaRPr lang="zh-CN" altLang="en-US" sz="2400" kern="0">
              <a:solidFill>
                <a:srgbClr val="000000"/>
              </a:solidFill>
            </a:endParaRPr>
          </a:p>
        </p:txBody>
      </p:sp>
      <p:sp>
        <p:nvSpPr>
          <p:cNvPr id="14" name="Rectangle 11"/>
          <p:cNvSpPr>
            <a:spLocks noChangeArrowheads="1"/>
          </p:cNvSpPr>
          <p:nvPr/>
        </p:nvSpPr>
        <p:spPr bwMode="auto">
          <a:xfrm>
            <a:off x="784225" y="3756025"/>
            <a:ext cx="3463925"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en-US" altLang="zh-CN" sz="2400" b="1">
                <a:solidFill>
                  <a:srgbClr val="000000"/>
                </a:solidFill>
                <a:latin typeface="Times New Roman" panose="02020603050405020304" pitchFamily="18" charset="0"/>
                <a:ea typeface="楷体_GB2312" pitchFamily="49" charset="-122"/>
              </a:rPr>
              <a:t>        </a:t>
            </a:r>
            <a:r>
              <a:rPr lang="zh-CN" altLang="en-US" sz="2400" b="1">
                <a:solidFill>
                  <a:srgbClr val="000000"/>
                </a:solidFill>
                <a:latin typeface="Times New Roman" panose="02020603050405020304" pitchFamily="18" charset="0"/>
                <a:ea typeface="楷体_GB2312" pitchFamily="49" charset="-122"/>
              </a:rPr>
              <a:t>转移特性曲线</a:t>
            </a:r>
            <a:r>
              <a:rPr lang="en-US" altLang="zh-CN" sz="2400" b="1" i="1">
                <a:solidFill>
                  <a:srgbClr val="000000"/>
                </a:solidFill>
                <a:latin typeface="Times New Roman" panose="02020603050405020304" pitchFamily="18" charset="0"/>
                <a:ea typeface="楷体_GB2312" pitchFamily="49" charset="-122"/>
              </a:rPr>
              <a:t>Q</a:t>
            </a:r>
            <a:r>
              <a:rPr lang="zh-CN" altLang="en-US" sz="2400" b="1">
                <a:solidFill>
                  <a:srgbClr val="000000"/>
                </a:solidFill>
                <a:latin typeface="Times New Roman" panose="02020603050405020304" pitchFamily="18" charset="0"/>
                <a:ea typeface="楷体_GB2312" pitchFamily="49" charset="-122"/>
              </a:rPr>
              <a:t>点上切线的斜率</a:t>
            </a:r>
            <a:endParaRPr lang="zh-CN" altLang="en-US" sz="2400" b="1">
              <a:solidFill>
                <a:srgbClr val="000000"/>
              </a:solidFill>
              <a:latin typeface="Times New Roman" panose="02020603050405020304" pitchFamily="18" charset="0"/>
              <a:ea typeface="楷体_GB2312" pitchFamily="49" charset="-122"/>
            </a:endParaRPr>
          </a:p>
        </p:txBody>
      </p:sp>
      <p:sp>
        <p:nvSpPr>
          <p:cNvPr id="69638" name="Rectangle 12">
            <a:hlinkClick r:id="rId3" action="ppaction://hlinksldjump"/>
          </p:cNvPr>
          <p:cNvSpPr>
            <a:spLocks noChangeArrowheads="1"/>
          </p:cNvSpPr>
          <p:nvPr/>
        </p:nvSpPr>
        <p:spPr bwMode="auto">
          <a:xfrm>
            <a:off x="457200" y="692150"/>
            <a:ext cx="5638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3. </a:t>
            </a:r>
            <a:r>
              <a:rPr lang="zh-CN" altLang="en-US" sz="2800" b="1">
                <a:solidFill>
                  <a:srgbClr val="800000"/>
                </a:solidFill>
                <a:latin typeface="楷体_GB2312" pitchFamily="49" charset="-122"/>
                <a:ea typeface="楷体_GB2312" pitchFamily="49" charset="-122"/>
              </a:rPr>
              <a:t>参数的物理意义</a:t>
            </a:r>
            <a:endParaRPr lang="zh-CN" altLang="en-US" sz="2800" b="1">
              <a:solidFill>
                <a:srgbClr val="800000"/>
              </a:solidFill>
              <a:latin typeface="楷体_GB2312" pitchFamily="49" charset="-122"/>
              <a:ea typeface="楷体_GB2312" pitchFamily="49" charset="-122"/>
            </a:endParaRPr>
          </a:p>
        </p:txBody>
      </p:sp>
      <p:graphicFrame>
        <p:nvGraphicFramePr>
          <p:cNvPr id="16" name="Object 16"/>
          <p:cNvGraphicFramePr>
            <a:graphicFrameLocks noChangeAspect="1"/>
          </p:cNvGraphicFramePr>
          <p:nvPr/>
        </p:nvGraphicFramePr>
        <p:xfrm>
          <a:off x="1412875" y="3106738"/>
          <a:ext cx="2386013" cy="482600"/>
        </p:xfrm>
        <a:graphic>
          <a:graphicData uri="http://schemas.openxmlformats.org/presentationml/2006/ole">
            <mc:AlternateContent xmlns:mc="http://schemas.openxmlformats.org/markup-compatibility/2006">
              <mc:Choice xmlns:v="urn:schemas-microsoft-com:vml" Requires="v">
                <p:oleObj spid="_x0000_s48131" name="公式" r:id="rId4" imgW="1193800" imgH="241300" progId="Equation.3">
                  <p:embed/>
                </p:oleObj>
              </mc:Choice>
              <mc:Fallback>
                <p:oleObj name="公式" r:id="rId4" imgW="1193800" imgH="241300" progId="Equation.3">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12875" y="3106738"/>
                        <a:ext cx="2386013"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9"/>
          <p:cNvGraphicFramePr>
            <a:graphicFrameLocks noChangeAspect="1"/>
          </p:cNvGraphicFramePr>
          <p:nvPr/>
        </p:nvGraphicFramePr>
        <p:xfrm>
          <a:off x="1042988" y="1882775"/>
          <a:ext cx="1930400" cy="1016000"/>
        </p:xfrm>
        <a:graphic>
          <a:graphicData uri="http://schemas.openxmlformats.org/presentationml/2006/ole">
            <mc:AlternateContent xmlns:mc="http://schemas.openxmlformats.org/markup-compatibility/2006">
              <mc:Choice xmlns:v="urn:schemas-microsoft-com:vml" Requires="v">
                <p:oleObj spid="_x0000_s48132" name="公式" r:id="rId6" imgW="965200" imgH="508000" progId="Equation.3">
                  <p:embed/>
                </p:oleObj>
              </mc:Choice>
              <mc:Fallback>
                <p:oleObj name="公式" r:id="rId6" imgW="965200" imgH="508000" progId="Equation.3">
                  <p:embed/>
                  <p:pic>
                    <p:nvPicPr>
                      <p:cNvPr id="0" name="Object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2988" y="1882775"/>
                        <a:ext cx="1930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9641" name="Rectangle 14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trips(downRight)">
                                      <p:cBhvr>
                                        <p:cTn id="7" dur="500"/>
                                        <p:tgtEl>
                                          <p:spTgt spid="17"/>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strips(downRight)">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7"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ppt_x</p:attrName>
                                        </p:attrNameLst>
                                      </p:cBhvr>
                                      <p:tavLst>
                                        <p:tav tm="0">
                                          <p:val>
                                            <p:strVal val="#ppt_x-#ppt_w/2"/>
                                          </p:val>
                                        </p:tav>
                                        <p:tav tm="100000">
                                          <p:val>
                                            <p:strVal val="#ppt_x"/>
                                          </p:val>
                                        </p:tav>
                                      </p:tavLst>
                                    </p:anim>
                                    <p:anim calcmode="lin" valueType="num">
                                      <p:cBhvr>
                                        <p:cTn id="22" dur="500" fill="hold"/>
                                        <p:tgtEl>
                                          <p:spTgt spid="14"/>
                                        </p:tgtEl>
                                        <p:attrNameLst>
                                          <p:attrName>ppt_y</p:attrName>
                                        </p:attrNameLst>
                                      </p:cBhvr>
                                      <p:tavLst>
                                        <p:tav tm="0">
                                          <p:val>
                                            <p:strVal val="#ppt_y"/>
                                          </p:val>
                                        </p:tav>
                                        <p:tav tm="100000">
                                          <p:val>
                                            <p:strVal val="#ppt_y"/>
                                          </p:val>
                                        </p:tav>
                                      </p:tavLst>
                                    </p:anim>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标题 1"/>
          <p:cNvSpPr>
            <a:spLocks noGrp="1"/>
          </p:cNvSpPr>
          <p:nvPr>
            <p:ph type="title"/>
          </p:nvPr>
        </p:nvSpPr>
        <p:spPr>
          <a:xfrm>
            <a:off x="701675" y="71438"/>
            <a:ext cx="7888288" cy="646112"/>
          </a:xfrm>
        </p:spPr>
        <p:txBody>
          <a:bodyPr/>
          <a:lstStyle/>
          <a:p>
            <a:r>
              <a:rPr lang="en-US" altLang="zh-CN"/>
              <a:t>4.4.1  MOSFET</a:t>
            </a:r>
            <a:r>
              <a:rPr lang="zh-CN" altLang="en-US"/>
              <a:t>的小信号模型</a:t>
            </a:r>
            <a:endParaRPr lang="zh-CN" altLang="en-US"/>
          </a:p>
        </p:txBody>
      </p:sp>
      <p:sp>
        <p:nvSpPr>
          <p:cNvPr id="70659" name="Rectangle 12">
            <a:hlinkClick r:id="rId1" action="ppaction://hlinksldjump"/>
          </p:cNvPr>
          <p:cNvSpPr>
            <a:spLocks noChangeArrowheads="1"/>
          </p:cNvSpPr>
          <p:nvPr/>
        </p:nvSpPr>
        <p:spPr bwMode="auto">
          <a:xfrm>
            <a:off x="457200" y="692150"/>
            <a:ext cx="5638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3. </a:t>
            </a:r>
            <a:r>
              <a:rPr lang="zh-CN" altLang="en-US" sz="2800" b="1">
                <a:solidFill>
                  <a:srgbClr val="800000"/>
                </a:solidFill>
                <a:latin typeface="楷体_GB2312" pitchFamily="49" charset="-122"/>
                <a:ea typeface="楷体_GB2312" pitchFamily="49" charset="-122"/>
              </a:rPr>
              <a:t>参数的物理意义</a:t>
            </a:r>
            <a:endParaRPr lang="zh-CN" altLang="en-US" sz="2800" b="1">
              <a:solidFill>
                <a:srgbClr val="800000"/>
              </a:solidFill>
              <a:latin typeface="楷体_GB2312" pitchFamily="49" charset="-122"/>
              <a:ea typeface="楷体_GB2312" pitchFamily="49" charset="-122"/>
            </a:endParaRPr>
          </a:p>
        </p:txBody>
      </p:sp>
      <p:graphicFrame>
        <p:nvGraphicFramePr>
          <p:cNvPr id="16" name="Object 13"/>
          <p:cNvGraphicFramePr>
            <a:graphicFrameLocks noChangeAspect="1"/>
          </p:cNvGraphicFramePr>
          <p:nvPr/>
        </p:nvGraphicFramePr>
        <p:xfrm>
          <a:off x="1038225" y="1920875"/>
          <a:ext cx="1866900" cy="1016000"/>
        </p:xfrm>
        <a:graphic>
          <a:graphicData uri="http://schemas.openxmlformats.org/presentationml/2006/ole">
            <mc:AlternateContent xmlns:mc="http://schemas.openxmlformats.org/markup-compatibility/2006">
              <mc:Choice xmlns:v="urn:schemas-microsoft-com:vml" Requires="v">
                <p:oleObj spid="_x0000_s49154" name="公式" r:id="rId2" imgW="939800" imgH="508000" progId="Equation.3">
                  <p:embed/>
                </p:oleObj>
              </mc:Choice>
              <mc:Fallback>
                <p:oleObj name="公式" r:id="rId2" imgW="939800" imgH="508000" progId="Equation.3">
                  <p:embed/>
                  <p:pic>
                    <p:nvPicPr>
                      <p:cNvPr id="0" name="Object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225" y="1920875"/>
                        <a:ext cx="18669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4"/>
          <p:cNvGraphicFramePr>
            <a:graphicFrameLocks noChangeAspect="1"/>
          </p:cNvGraphicFramePr>
          <p:nvPr/>
        </p:nvGraphicFramePr>
        <p:xfrm>
          <a:off x="2843213" y="1989138"/>
          <a:ext cx="2573337" cy="917575"/>
        </p:xfrm>
        <a:graphic>
          <a:graphicData uri="http://schemas.openxmlformats.org/presentationml/2006/ole">
            <mc:AlternateContent xmlns:mc="http://schemas.openxmlformats.org/markup-compatibility/2006">
              <mc:Choice xmlns:v="urn:schemas-microsoft-com:vml" Requires="v">
                <p:oleObj spid="_x0000_s49155" name="公式" r:id="rId4" imgW="1282700" imgH="457200" progId="Equation.3">
                  <p:embed/>
                </p:oleObj>
              </mc:Choice>
              <mc:Fallback>
                <p:oleObj name="公式" r:id="rId4" imgW="1282700" imgH="457200" progId="Equation.3">
                  <p:embed/>
                  <p:pic>
                    <p:nvPicPr>
                      <p:cNvPr id="0" name="Object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3213" y="1989138"/>
                        <a:ext cx="2573337"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15"/>
          <p:cNvSpPr>
            <a:spLocks noChangeArrowheads="1"/>
          </p:cNvSpPr>
          <p:nvPr/>
        </p:nvSpPr>
        <p:spPr bwMode="auto">
          <a:xfrm>
            <a:off x="971550" y="1317625"/>
            <a:ext cx="403225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lang="en-US" altLang="zh-CN" sz="2400" i="1" kern="0">
                <a:solidFill>
                  <a:srgbClr val="000000"/>
                </a:solidFill>
                <a:latin typeface="Times New Roman" panose="02020603050405020304" pitchFamily="18" charset="0"/>
              </a:rPr>
              <a:t>r</a:t>
            </a:r>
            <a:r>
              <a:rPr lang="en-US" altLang="zh-CN" sz="2400" kern="0" baseline="-25000">
                <a:solidFill>
                  <a:srgbClr val="000000"/>
                </a:solidFill>
                <a:latin typeface="Times New Roman" panose="02020603050405020304" pitchFamily="18" charset="0"/>
              </a:rPr>
              <a:t>ds </a:t>
            </a:r>
            <a:r>
              <a:rPr lang="en-US" altLang="zh-CN" sz="2400" kern="0">
                <a:solidFill>
                  <a:srgbClr val="000000"/>
                </a:solidFill>
              </a:rPr>
              <a:t>—— </a:t>
            </a:r>
            <a:r>
              <a:rPr lang="zh-CN" altLang="en-US" sz="2400" kern="0">
                <a:solidFill>
                  <a:srgbClr val="000000"/>
                </a:solidFill>
              </a:rPr>
              <a:t>输出电阻</a:t>
            </a:r>
            <a:endParaRPr lang="zh-CN" altLang="en-US" sz="2400" kern="0">
              <a:solidFill>
                <a:srgbClr val="000000"/>
              </a:solidFill>
            </a:endParaRPr>
          </a:p>
        </p:txBody>
      </p:sp>
      <p:graphicFrame>
        <p:nvGraphicFramePr>
          <p:cNvPr id="19" name="Object 16"/>
          <p:cNvGraphicFramePr>
            <a:graphicFrameLocks noChangeAspect="1"/>
          </p:cNvGraphicFramePr>
          <p:nvPr/>
        </p:nvGraphicFramePr>
        <p:xfrm>
          <a:off x="5453063" y="1982788"/>
          <a:ext cx="1808162" cy="917575"/>
        </p:xfrm>
        <a:graphic>
          <a:graphicData uri="http://schemas.openxmlformats.org/presentationml/2006/ole">
            <mc:AlternateContent xmlns:mc="http://schemas.openxmlformats.org/markup-compatibility/2006">
              <mc:Choice xmlns:v="urn:schemas-microsoft-com:vml" Requires="v">
                <p:oleObj spid="_x0000_s49156" name="公式" r:id="rId6" imgW="901700" imgH="457200" progId="Equation.3">
                  <p:embed/>
                </p:oleObj>
              </mc:Choice>
              <mc:Fallback>
                <p:oleObj name="公式" r:id="rId6" imgW="901700" imgH="457200" progId="Equation.3">
                  <p:embed/>
                  <p:pic>
                    <p:nvPicPr>
                      <p:cNvPr id="0" name="Object 1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53063" y="1982788"/>
                        <a:ext cx="1808162"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Rectangle 27"/>
          <p:cNvSpPr>
            <a:spLocks noChangeArrowheads="1"/>
          </p:cNvSpPr>
          <p:nvPr/>
        </p:nvSpPr>
        <p:spPr bwMode="auto">
          <a:xfrm>
            <a:off x="784225" y="3284538"/>
            <a:ext cx="7100888"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en-US" altLang="zh-CN" sz="2400" b="1">
                <a:solidFill>
                  <a:srgbClr val="000000"/>
                </a:solidFill>
                <a:latin typeface="Times New Roman" panose="02020603050405020304" pitchFamily="18" charset="0"/>
                <a:ea typeface="楷体_GB2312" pitchFamily="49" charset="-122"/>
              </a:rPr>
              <a:t>        </a:t>
            </a:r>
            <a:r>
              <a:rPr lang="zh-CN" altLang="en-US" sz="2400" b="1">
                <a:solidFill>
                  <a:srgbClr val="000000"/>
                </a:solidFill>
                <a:latin typeface="Times New Roman" panose="02020603050405020304" pitchFamily="18" charset="0"/>
                <a:ea typeface="楷体_GB2312" pitchFamily="49" charset="-122"/>
              </a:rPr>
              <a:t>输出特性曲线</a:t>
            </a:r>
            <a:r>
              <a:rPr lang="en-US" altLang="zh-CN" sz="2400" b="1" i="1">
                <a:solidFill>
                  <a:srgbClr val="000000"/>
                </a:solidFill>
                <a:latin typeface="Times New Roman" panose="02020603050405020304" pitchFamily="18" charset="0"/>
                <a:ea typeface="楷体_GB2312" pitchFamily="49" charset="-122"/>
              </a:rPr>
              <a:t>Q</a:t>
            </a:r>
            <a:r>
              <a:rPr lang="zh-CN" altLang="en-US" sz="2400" b="1">
                <a:solidFill>
                  <a:srgbClr val="000000"/>
                </a:solidFill>
                <a:latin typeface="Times New Roman" panose="02020603050405020304" pitchFamily="18" charset="0"/>
                <a:ea typeface="楷体_GB2312" pitchFamily="49" charset="-122"/>
              </a:rPr>
              <a:t>点上切线斜率的倒数</a:t>
            </a:r>
            <a:endParaRPr lang="zh-CN" altLang="en-US" sz="24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strips(downRight)">
                                      <p:cBhvr>
                                        <p:cTn id="12" dur="500"/>
                                        <p:tgtEl>
                                          <p:spTgt spid="17"/>
                                        </p:tgtEl>
                                      </p:cBhvr>
                                    </p:animEffect>
                                  </p:childTnLst>
                                </p:cTn>
                              </p:par>
                            </p:childTnLst>
                          </p:cTn>
                        </p:par>
                        <p:par>
                          <p:cTn id="13" fill="hold">
                            <p:stCondLst>
                              <p:cond delay="500"/>
                            </p:stCondLst>
                            <p:childTnLst>
                              <p:par>
                                <p:cTn id="14" presetID="18" presetClass="entr" presetSubtype="6"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strips(downRight)">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7" presetClass="entr" presetSubtype="8"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ppt_x</p:attrName>
                                        </p:attrNameLst>
                                      </p:cBhvr>
                                      <p:tavLst>
                                        <p:tav tm="0">
                                          <p:val>
                                            <p:strVal val="#ppt_x-#ppt_w/2"/>
                                          </p:val>
                                        </p:tav>
                                        <p:tav tm="100000">
                                          <p:val>
                                            <p:strVal val="#ppt_x"/>
                                          </p:val>
                                        </p:tav>
                                      </p:tavLst>
                                    </p:anim>
                                    <p:anim calcmode="lin" valueType="num">
                                      <p:cBhvr>
                                        <p:cTn id="22" dur="500" fill="hold"/>
                                        <p:tgtEl>
                                          <p:spTgt spid="22"/>
                                        </p:tgtEl>
                                        <p:attrNameLst>
                                          <p:attrName>ppt_y</p:attrName>
                                        </p:attrNameLst>
                                      </p:cBhvr>
                                      <p:tavLst>
                                        <p:tav tm="0">
                                          <p:val>
                                            <p:strVal val="#ppt_y"/>
                                          </p:val>
                                        </p:tav>
                                        <p:tav tm="100000">
                                          <p:val>
                                            <p:strVal val="#ppt_y"/>
                                          </p:val>
                                        </p:tav>
                                      </p:tavLst>
                                    </p:anim>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标题 1"/>
          <p:cNvSpPr>
            <a:spLocks noGrp="1"/>
          </p:cNvSpPr>
          <p:nvPr>
            <p:ph type="title"/>
          </p:nvPr>
        </p:nvSpPr>
        <p:spPr>
          <a:xfrm>
            <a:off x="701675" y="71438"/>
            <a:ext cx="7888288" cy="646112"/>
          </a:xfrm>
        </p:spPr>
        <p:txBody>
          <a:bodyPr/>
          <a:lstStyle/>
          <a:p>
            <a:r>
              <a:rPr lang="en-US" altLang="zh-CN"/>
              <a:t>4.4.1  MOSFET</a:t>
            </a:r>
            <a:r>
              <a:rPr lang="zh-CN" altLang="en-US"/>
              <a:t>的小信号模型</a:t>
            </a:r>
            <a:endParaRPr lang="zh-CN" altLang="en-US"/>
          </a:p>
        </p:txBody>
      </p:sp>
      <p:sp>
        <p:nvSpPr>
          <p:cNvPr id="71683" name="Rectangle 9">
            <a:hlinkClick r:id="rId1" action="ppaction://hlinksldjump"/>
          </p:cNvPr>
          <p:cNvSpPr>
            <a:spLocks noChangeArrowheads="1"/>
          </p:cNvSpPr>
          <p:nvPr/>
        </p:nvSpPr>
        <p:spPr bwMode="auto">
          <a:xfrm>
            <a:off x="457200" y="692150"/>
            <a:ext cx="5638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4. </a:t>
            </a:r>
            <a:r>
              <a:rPr lang="zh-CN" altLang="en-US" sz="2800" b="1">
                <a:solidFill>
                  <a:srgbClr val="800000"/>
                </a:solidFill>
                <a:latin typeface="楷体_GB2312" pitchFamily="49" charset="-122"/>
                <a:ea typeface="楷体_GB2312" pitchFamily="49" charset="-122"/>
              </a:rPr>
              <a:t>模型应用的前提条件</a:t>
            </a:r>
            <a:endParaRPr lang="zh-CN" altLang="en-US" sz="2800" b="1">
              <a:solidFill>
                <a:srgbClr val="800000"/>
              </a:solidFill>
              <a:latin typeface="楷体_GB2312" pitchFamily="49" charset="-122"/>
              <a:ea typeface="楷体_GB2312" pitchFamily="49" charset="-122"/>
            </a:endParaRPr>
          </a:p>
        </p:txBody>
      </p:sp>
      <p:graphicFrame>
        <p:nvGraphicFramePr>
          <p:cNvPr id="14" name="Object 10"/>
          <p:cNvGraphicFramePr>
            <a:graphicFrameLocks noChangeAspect="1"/>
          </p:cNvGraphicFramePr>
          <p:nvPr/>
        </p:nvGraphicFramePr>
        <p:xfrm>
          <a:off x="1128713" y="2420938"/>
          <a:ext cx="2254250" cy="385762"/>
        </p:xfrm>
        <a:graphic>
          <a:graphicData uri="http://schemas.openxmlformats.org/presentationml/2006/ole">
            <mc:AlternateContent xmlns:mc="http://schemas.openxmlformats.org/markup-compatibility/2006">
              <mc:Choice xmlns:v="urn:schemas-microsoft-com:vml" Requires="v">
                <p:oleObj spid="_x0000_s50178" name="公式" r:id="rId2" imgW="1409065" imgH="241300" progId="Equation.3">
                  <p:embed/>
                </p:oleObj>
              </mc:Choice>
              <mc:Fallback>
                <p:oleObj name="公式" r:id="rId2" imgW="1409065" imgH="241300" progId="Equation.3">
                  <p:embed/>
                  <p:pic>
                    <p:nvPicPr>
                      <p:cNvPr id="0" name="Object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8713" y="2420938"/>
                        <a:ext cx="2254250"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1685" name="Object 15"/>
          <p:cNvGraphicFramePr>
            <a:graphicFrameLocks noChangeAspect="1"/>
          </p:cNvGraphicFramePr>
          <p:nvPr/>
        </p:nvGraphicFramePr>
        <p:xfrm>
          <a:off x="5940425" y="692150"/>
          <a:ext cx="2609850" cy="2214563"/>
        </p:xfrm>
        <a:graphic>
          <a:graphicData uri="http://schemas.openxmlformats.org/presentationml/2006/ole">
            <mc:AlternateContent xmlns:mc="http://schemas.openxmlformats.org/markup-compatibility/2006">
              <mc:Choice xmlns:v="urn:schemas-microsoft-com:vml" Requires="v">
                <p:oleObj spid="_x0000_s50179" name="图片" r:id="rId4" imgW="1449070" imgH="1231900" progId="Word.Picture.8">
                  <p:embed/>
                </p:oleObj>
              </mc:Choice>
              <mc:Fallback>
                <p:oleObj name="图片" r:id="rId4" imgW="1449070" imgH="1231900" progId="Word.Picture.8">
                  <p:embed/>
                  <p:pic>
                    <p:nvPicPr>
                      <p:cNvPr id="0" name="Object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425" y="692150"/>
                        <a:ext cx="2609850"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16">
            <a:hlinkClick r:id="rId1" action="ppaction://hlinksldjump"/>
          </p:cNvPr>
          <p:cNvSpPr>
            <a:spLocks noChangeArrowheads="1"/>
          </p:cNvSpPr>
          <p:nvPr/>
        </p:nvSpPr>
        <p:spPr bwMode="auto">
          <a:xfrm>
            <a:off x="6948488" y="2887663"/>
            <a:ext cx="7429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en-US" altLang="zh-CN" sz="2000" i="1" kern="0">
                <a:solidFill>
                  <a:srgbClr val="000000"/>
                </a:solidFill>
                <a:latin typeface="楷体_GB2312" pitchFamily="49" charset="-122"/>
                <a:sym typeface="Symbol" panose="05050102010706020507" pitchFamily="18" charset="2"/>
              </a:rPr>
              <a:t></a:t>
            </a:r>
            <a:r>
              <a:rPr lang="en-US" altLang="zh-CN" sz="2000" i="1" kern="0">
                <a:solidFill>
                  <a:srgbClr val="000000"/>
                </a:solidFill>
                <a:sym typeface="Symbol" panose="05050102010706020507" pitchFamily="18" charset="2"/>
              </a:rPr>
              <a:t> </a:t>
            </a:r>
            <a:r>
              <a:rPr lang="en-US" altLang="zh-CN" sz="2000" kern="0">
                <a:solidFill>
                  <a:srgbClr val="000000"/>
                </a:solidFill>
                <a:latin typeface="楷体_GB2312" pitchFamily="49" charset="-122"/>
              </a:rPr>
              <a:t>=0</a:t>
            </a:r>
            <a:endParaRPr lang="en-US" altLang="zh-CN" sz="2000" kern="0">
              <a:solidFill>
                <a:srgbClr val="000000"/>
              </a:solidFill>
              <a:latin typeface="楷体_GB2312" pitchFamily="49" charset="-122"/>
            </a:endParaRPr>
          </a:p>
        </p:txBody>
      </p:sp>
      <p:graphicFrame>
        <p:nvGraphicFramePr>
          <p:cNvPr id="71687" name="Object 17"/>
          <p:cNvGraphicFramePr>
            <a:graphicFrameLocks noChangeAspect="1"/>
          </p:cNvGraphicFramePr>
          <p:nvPr/>
        </p:nvGraphicFramePr>
        <p:xfrm>
          <a:off x="5754688" y="3321050"/>
          <a:ext cx="3030537" cy="2243138"/>
        </p:xfrm>
        <a:graphic>
          <a:graphicData uri="http://schemas.openxmlformats.org/presentationml/2006/ole">
            <mc:AlternateContent xmlns:mc="http://schemas.openxmlformats.org/markup-compatibility/2006">
              <mc:Choice xmlns:v="urn:schemas-microsoft-com:vml" Requires="v">
                <p:oleObj spid="_x0000_s50180" name="图片" r:id="rId6" imgW="1687195" imgH="1250950" progId="Word.Picture.8">
                  <p:embed/>
                </p:oleObj>
              </mc:Choice>
              <mc:Fallback>
                <p:oleObj name="图片" r:id="rId6" imgW="1687195" imgH="1250950" progId="Word.Picture.8">
                  <p:embed/>
                  <p:pic>
                    <p:nvPicPr>
                      <p:cNvPr id="0" name="Object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54688" y="3321050"/>
                        <a:ext cx="3030537"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18">
            <a:hlinkClick r:id="rId1" action="ppaction://hlinksldjump"/>
          </p:cNvPr>
          <p:cNvSpPr>
            <a:spLocks noChangeArrowheads="1"/>
          </p:cNvSpPr>
          <p:nvPr/>
        </p:nvSpPr>
        <p:spPr bwMode="auto">
          <a:xfrm>
            <a:off x="7162800" y="5481638"/>
            <a:ext cx="7429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en-US" altLang="zh-CN" sz="2000" i="1" kern="0">
                <a:solidFill>
                  <a:srgbClr val="000000"/>
                </a:solidFill>
                <a:latin typeface="楷体_GB2312" pitchFamily="49" charset="-122"/>
                <a:sym typeface="Symbol" panose="05050102010706020507" pitchFamily="18" charset="2"/>
              </a:rPr>
              <a:t></a:t>
            </a:r>
            <a:r>
              <a:rPr lang="en-US" altLang="zh-CN" sz="2000" i="1" kern="0">
                <a:solidFill>
                  <a:srgbClr val="000000"/>
                </a:solidFill>
                <a:sym typeface="Symbol" panose="05050102010706020507" pitchFamily="18" charset="2"/>
              </a:rPr>
              <a:t> </a:t>
            </a:r>
            <a:r>
              <a:rPr lang="en-US" altLang="zh-CN" sz="2000" kern="0">
                <a:solidFill>
                  <a:srgbClr val="000000"/>
                </a:solidFill>
                <a:latin typeface="楷体_GB2312" pitchFamily="49" charset="-122"/>
                <a:sym typeface="Symbol" panose="05050102010706020507" pitchFamily="18" charset="2"/>
              </a:rPr>
              <a:t></a:t>
            </a:r>
            <a:r>
              <a:rPr lang="en-US" altLang="zh-CN" sz="2000" kern="0">
                <a:solidFill>
                  <a:srgbClr val="000000"/>
                </a:solidFill>
                <a:latin typeface="楷体_GB2312" pitchFamily="49" charset="-122"/>
              </a:rPr>
              <a:t>0</a:t>
            </a:r>
            <a:endParaRPr lang="en-US" altLang="zh-CN" sz="2000" kern="0">
              <a:solidFill>
                <a:srgbClr val="000000"/>
              </a:solidFill>
              <a:latin typeface="楷体_GB2312" pitchFamily="49" charset="-122"/>
            </a:endParaRPr>
          </a:p>
        </p:txBody>
      </p:sp>
      <p:sp>
        <p:nvSpPr>
          <p:cNvPr id="19" name="Text Box 19"/>
          <p:cNvSpPr txBox="1">
            <a:spLocks noChangeArrowheads="1"/>
          </p:cNvSpPr>
          <p:nvPr/>
        </p:nvSpPr>
        <p:spPr bwMode="auto">
          <a:xfrm>
            <a:off x="636588" y="3695700"/>
            <a:ext cx="4835525" cy="2387600"/>
          </a:xfrm>
          <a:prstGeom prst="rect">
            <a:avLst/>
          </a:prstGeom>
          <a:solidFill>
            <a:srgbClr val="CCFFCC"/>
          </a:solidFill>
          <a:ln w="9525">
            <a:solidFill>
              <a:srgbClr val="FF66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000">
                <a:solidFill>
                  <a:srgbClr val="000000"/>
                </a:solidFill>
                <a:latin typeface="楷体_GB2312" pitchFamily="49" charset="-122"/>
                <a:ea typeface="楷体_GB2312" pitchFamily="49" charset="-122"/>
                <a:sym typeface="Symbol" panose="05050102010706020507" pitchFamily="18" charset="2"/>
              </a:rPr>
              <a:t> </a:t>
            </a:r>
            <a:r>
              <a:rPr kumimoji="1" lang="zh-CN" altLang="en-US" sz="2000" b="1">
                <a:solidFill>
                  <a:srgbClr val="000000"/>
                </a:solidFill>
                <a:latin typeface="楷体_GB2312" pitchFamily="49" charset="-122"/>
                <a:ea typeface="楷体_GB2312" pitchFamily="49" charset="-122"/>
              </a:rPr>
              <a:t>参数都是小信号参数，即微变参数或交流参数。</a:t>
            </a:r>
            <a:endParaRPr kumimoji="1" lang="zh-CN" altLang="en-US" sz="2000" b="1">
              <a:solidFill>
                <a:srgbClr val="000000"/>
              </a:solidFill>
              <a:latin typeface="楷体_GB2312" pitchFamily="49" charset="-122"/>
              <a:ea typeface="楷体_GB2312" pitchFamily="49" charset="-122"/>
            </a:endParaRPr>
          </a:p>
          <a:p>
            <a:pPr>
              <a:lnSpc>
                <a:spcPct val="125000"/>
              </a:lnSpc>
            </a:pPr>
            <a:r>
              <a:rPr kumimoji="1" lang="zh-CN" altLang="en-US" sz="2000">
                <a:solidFill>
                  <a:srgbClr val="000000"/>
                </a:solidFill>
                <a:latin typeface="楷体_GB2312" pitchFamily="49" charset="-122"/>
                <a:ea typeface="楷体_GB2312" pitchFamily="49" charset="-122"/>
                <a:sym typeface="Symbol" panose="05050102010706020507" pitchFamily="18" charset="2"/>
              </a:rPr>
              <a:t> </a:t>
            </a:r>
            <a:r>
              <a:rPr kumimoji="1" lang="zh-CN" altLang="en-US" sz="2000" b="1">
                <a:solidFill>
                  <a:srgbClr val="000000"/>
                </a:solidFill>
                <a:latin typeface="楷体_GB2312" pitchFamily="49" charset="-122"/>
                <a:ea typeface="楷体_GB2312" pitchFamily="49" charset="-122"/>
              </a:rPr>
              <a:t>与静态工作点有关，在放大区基本不变。</a:t>
            </a:r>
            <a:endParaRPr kumimoji="1" lang="zh-CN" altLang="en-US" sz="2000" b="1">
              <a:solidFill>
                <a:srgbClr val="000000"/>
              </a:solidFill>
              <a:latin typeface="楷体_GB2312" pitchFamily="49" charset="-122"/>
              <a:ea typeface="楷体_GB2312" pitchFamily="49" charset="-122"/>
            </a:endParaRPr>
          </a:p>
          <a:p>
            <a:pPr>
              <a:lnSpc>
                <a:spcPct val="125000"/>
              </a:lnSpc>
              <a:buFont typeface="Symbol" panose="05050102010706020507" pitchFamily="18" charset="2"/>
              <a:buChar char="·"/>
            </a:pPr>
            <a:r>
              <a:rPr kumimoji="1" lang="zh-CN" altLang="en-US" sz="2000" b="1">
                <a:solidFill>
                  <a:srgbClr val="000000"/>
                </a:solidFill>
                <a:latin typeface="楷体_GB2312" pitchFamily="49" charset="-122"/>
                <a:ea typeface="楷体_GB2312" pitchFamily="49" charset="-122"/>
              </a:rPr>
              <a:t> 只适合对交流信号（变化量）的分析。</a:t>
            </a:r>
            <a:endParaRPr kumimoji="1" lang="zh-CN" altLang="en-US" sz="2000" b="1">
              <a:solidFill>
                <a:srgbClr val="000000"/>
              </a:solidFill>
              <a:latin typeface="楷体_GB2312" pitchFamily="49" charset="-122"/>
              <a:ea typeface="楷体_GB2312" pitchFamily="49" charset="-122"/>
            </a:endParaRPr>
          </a:p>
          <a:p>
            <a:pPr>
              <a:lnSpc>
                <a:spcPct val="125000"/>
              </a:lnSpc>
              <a:buFont typeface="Symbol" panose="05050102010706020507" pitchFamily="18" charset="2"/>
              <a:buChar char="·"/>
            </a:pPr>
            <a:r>
              <a:rPr kumimoji="1" lang="zh-CN" altLang="en-US" sz="2000" b="1">
                <a:solidFill>
                  <a:srgbClr val="000000"/>
                </a:solidFill>
                <a:latin typeface="楷体_GB2312" pitchFamily="49" charset="-122"/>
                <a:ea typeface="楷体_GB2312" pitchFamily="49" charset="-122"/>
              </a:rPr>
              <a:t> 未包含结电容的影响，不能用于分析高频情况。</a:t>
            </a:r>
            <a:endParaRPr kumimoji="1" lang="zh-CN" altLang="en-US" sz="2000" b="1">
              <a:solidFill>
                <a:srgbClr val="000000"/>
              </a:solidFill>
              <a:latin typeface="楷体_GB2312" pitchFamily="49" charset="-122"/>
              <a:ea typeface="楷体_GB2312" pitchFamily="49" charset="-122"/>
            </a:endParaRPr>
          </a:p>
        </p:txBody>
      </p:sp>
      <p:sp>
        <p:nvSpPr>
          <p:cNvPr id="20" name="Rectangle 20"/>
          <p:cNvSpPr>
            <a:spLocks noChangeArrowheads="1"/>
          </p:cNvSpPr>
          <p:nvPr/>
        </p:nvSpPr>
        <p:spPr bwMode="auto">
          <a:xfrm>
            <a:off x="1071563" y="1268413"/>
            <a:ext cx="3248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000" b="1" i="1">
                <a:solidFill>
                  <a:srgbClr val="000000"/>
                </a:solidFill>
                <a:latin typeface="Book Antiqua" panose="02040602050305030304" pitchFamily="18" charset="0"/>
                <a:ea typeface="华康简宋"/>
                <a:cs typeface="华康简宋"/>
              </a:rPr>
              <a:t>v</a:t>
            </a:r>
            <a:r>
              <a:rPr kumimoji="1" lang="en-US" altLang="zh-CN" sz="2000" b="1" baseline="-30000">
                <a:solidFill>
                  <a:srgbClr val="000000"/>
                </a:solidFill>
                <a:latin typeface="Times New Roman" panose="02020603050405020304" pitchFamily="18" charset="0"/>
                <a:ea typeface="华康简宋"/>
                <a:cs typeface="华康简宋"/>
              </a:rPr>
              <a:t>gs </a:t>
            </a:r>
            <a:r>
              <a:rPr kumimoji="1" lang="en-US" altLang="zh-CN" sz="2000" b="1">
                <a:solidFill>
                  <a:srgbClr val="000000"/>
                </a:solidFill>
                <a:latin typeface="Times New Roman" panose="02020603050405020304" pitchFamily="18" charset="0"/>
                <a:ea typeface="楷体_GB2312" pitchFamily="49" charset="-122"/>
              </a:rPr>
              <a:t>&lt;&lt; 2</a:t>
            </a:r>
            <a:r>
              <a:rPr kumimoji="1" lang="en-US" altLang="zh-CN" sz="2000" b="1">
                <a:solidFill>
                  <a:srgbClr val="000000"/>
                </a:solidFill>
                <a:latin typeface="楷体_GB2312" pitchFamily="49" charset="-122"/>
                <a:ea typeface="楷体_GB2312" pitchFamily="49" charset="-122"/>
              </a:rPr>
              <a:t>(</a:t>
            </a:r>
            <a:r>
              <a:rPr kumimoji="1" lang="en-US" altLang="zh-CN" sz="2000" b="1" i="1">
                <a:solidFill>
                  <a:srgbClr val="000000"/>
                </a:solidFill>
                <a:latin typeface="Times New Roman" panose="02020603050405020304" pitchFamily="18" charset="0"/>
                <a:ea typeface="华康简宋"/>
                <a:cs typeface="华康简宋"/>
              </a:rPr>
              <a:t>V</a:t>
            </a:r>
            <a:r>
              <a:rPr kumimoji="1" lang="en-US" altLang="zh-CN" sz="2000" b="1" baseline="-30000">
                <a:solidFill>
                  <a:srgbClr val="000000"/>
                </a:solidFill>
                <a:latin typeface="Times New Roman" panose="02020603050405020304" pitchFamily="18" charset="0"/>
                <a:ea typeface="华康简宋"/>
                <a:cs typeface="华康简宋"/>
              </a:rPr>
              <a:t>GSQ</a:t>
            </a:r>
            <a:r>
              <a:rPr kumimoji="1" lang="en-US" altLang="zh-CN" sz="2000" b="1">
                <a:solidFill>
                  <a:srgbClr val="000000"/>
                </a:solidFill>
                <a:latin typeface="楷体_GB2312" pitchFamily="49" charset="-122"/>
                <a:ea typeface="楷体_GB2312" pitchFamily="49" charset="-122"/>
              </a:rPr>
              <a:t>-</a:t>
            </a:r>
            <a:r>
              <a:rPr kumimoji="1" lang="en-US" altLang="zh-CN" sz="2000" b="1" i="1">
                <a:solidFill>
                  <a:srgbClr val="000000"/>
                </a:solidFill>
                <a:latin typeface="Times New Roman" panose="02020603050405020304" pitchFamily="18" charset="0"/>
                <a:ea typeface="华康简宋"/>
                <a:cs typeface="华康简宋"/>
              </a:rPr>
              <a:t>V</a:t>
            </a:r>
            <a:r>
              <a:rPr kumimoji="1" lang="en-US" altLang="zh-CN" sz="2000" b="1" baseline="-30000">
                <a:solidFill>
                  <a:srgbClr val="000000"/>
                </a:solidFill>
                <a:latin typeface="Times New Roman" panose="02020603050405020304" pitchFamily="18" charset="0"/>
                <a:ea typeface="华康简宋"/>
                <a:cs typeface="华康简宋"/>
              </a:rPr>
              <a:t>TN</a:t>
            </a:r>
            <a:r>
              <a:rPr kumimoji="1" lang="en-US" altLang="zh-CN" sz="2000" b="1">
                <a:solidFill>
                  <a:srgbClr val="000000"/>
                </a:solidFill>
                <a:latin typeface="楷体_GB2312" pitchFamily="49" charset="-122"/>
                <a:ea typeface="楷体_GB2312" pitchFamily="49" charset="-122"/>
              </a:rPr>
              <a:t> )</a:t>
            </a:r>
            <a:endParaRPr kumimoji="1" lang="en-US" altLang="zh-CN" sz="2000" b="1">
              <a:solidFill>
                <a:srgbClr val="000000"/>
              </a:solidFill>
              <a:latin typeface="楷体_GB2312" pitchFamily="49" charset="-122"/>
              <a:ea typeface="楷体_GB2312" pitchFamily="49" charset="-122"/>
            </a:endParaRPr>
          </a:p>
        </p:txBody>
      </p:sp>
      <p:sp>
        <p:nvSpPr>
          <p:cNvPr id="21" name="Text Box 21"/>
          <p:cNvSpPr txBox="1">
            <a:spLocks noChangeArrowheads="1"/>
          </p:cNvSpPr>
          <p:nvPr/>
        </p:nvSpPr>
        <p:spPr bwMode="auto">
          <a:xfrm>
            <a:off x="636588" y="1774825"/>
            <a:ext cx="4835525" cy="498475"/>
          </a:xfrm>
          <a:prstGeom prst="rect">
            <a:avLst/>
          </a:prstGeom>
          <a:solidFill>
            <a:srgbClr val="CCFFCC"/>
          </a:solidFill>
          <a:ln w="9525">
            <a:solidFill>
              <a:srgbClr val="FF66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000">
                <a:solidFill>
                  <a:srgbClr val="000000"/>
                </a:solidFill>
                <a:latin typeface="楷体_GB2312" pitchFamily="49" charset="-122"/>
                <a:ea typeface="楷体_GB2312" pitchFamily="49" charset="-122"/>
                <a:sym typeface="Symbol" panose="05050102010706020507" pitchFamily="18" charset="2"/>
              </a:rPr>
              <a:t>  </a:t>
            </a:r>
            <a:r>
              <a:rPr kumimoji="1" lang="zh-CN" altLang="en-US" sz="2000" b="1">
                <a:solidFill>
                  <a:srgbClr val="000000"/>
                </a:solidFill>
                <a:latin typeface="楷体_GB2312" pitchFamily="49" charset="-122"/>
                <a:ea typeface="楷体_GB2312" pitchFamily="49" charset="-122"/>
              </a:rPr>
              <a:t>小信号</a:t>
            </a:r>
            <a:endParaRPr kumimoji="1" lang="zh-CN" altLang="en-US" sz="2000" b="1">
              <a:solidFill>
                <a:srgbClr val="000000"/>
              </a:solidFill>
              <a:latin typeface="楷体_GB2312" pitchFamily="49" charset="-122"/>
              <a:ea typeface="楷体_GB2312" pitchFamily="49" charset="-122"/>
            </a:endParaRPr>
          </a:p>
        </p:txBody>
      </p:sp>
      <p:graphicFrame>
        <p:nvGraphicFramePr>
          <p:cNvPr id="22" name="Object 22"/>
          <p:cNvGraphicFramePr>
            <a:graphicFrameLocks noChangeAspect="1"/>
          </p:cNvGraphicFramePr>
          <p:nvPr/>
        </p:nvGraphicFramePr>
        <p:xfrm>
          <a:off x="1160463" y="2841625"/>
          <a:ext cx="2332037" cy="730250"/>
        </p:xfrm>
        <a:graphic>
          <a:graphicData uri="http://schemas.openxmlformats.org/presentationml/2006/ole">
            <mc:AlternateContent xmlns:mc="http://schemas.openxmlformats.org/markup-compatibility/2006">
              <mc:Choice xmlns:v="urn:schemas-microsoft-com:vml" Requires="v">
                <p:oleObj spid="_x0000_s50181" name="公式" r:id="rId8" imgW="1460500" imgH="457200" progId="Equation.3">
                  <p:embed/>
                </p:oleObj>
              </mc:Choice>
              <mc:Fallback>
                <p:oleObj name="公式" r:id="rId8" imgW="1460500" imgH="457200" progId="Equation.3">
                  <p:embed/>
                  <p:pic>
                    <p:nvPicPr>
                      <p:cNvPr id="0" name="Object 2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60463" y="2841625"/>
                        <a:ext cx="23320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downRigh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trips(downRigh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strips(downRight)">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9">
                                            <p:bg/>
                                          </p:spTgt>
                                        </p:tgtEl>
                                        <p:attrNameLst>
                                          <p:attrName>style.visibility</p:attrName>
                                        </p:attrNameLst>
                                      </p:cBhvr>
                                      <p:to>
                                        <p:strVal val="visible"/>
                                      </p:to>
                                    </p:set>
                                    <p:animEffect transition="in" filter="strips(downRight)">
                                      <p:cBhvr>
                                        <p:cTn id="27" dur="500"/>
                                        <p:tgtEl>
                                          <p:spTgt spid="19">
                                            <p:bg/>
                                          </p:spTgt>
                                        </p:tgtEl>
                                      </p:cBhvr>
                                    </p:animEffect>
                                  </p:childTnLst>
                                </p:cTn>
                              </p:par>
                              <p:par>
                                <p:cTn id="28" presetID="18" presetClass="entr" presetSubtype="6" fill="hold" nodeType="withEffect">
                                  <p:stCondLst>
                                    <p:cond delay="0"/>
                                  </p:stCondLst>
                                  <p:childTnLst>
                                    <p:set>
                                      <p:cBhvr>
                                        <p:cTn id="29" dur="1" fill="hold">
                                          <p:stCondLst>
                                            <p:cond delay="0"/>
                                          </p:stCondLst>
                                        </p:cTn>
                                        <p:tgtEl>
                                          <p:spTgt spid="19">
                                            <p:txEl>
                                              <p:pRg st="0" end="0"/>
                                            </p:txEl>
                                          </p:spTgt>
                                        </p:tgtEl>
                                        <p:attrNameLst>
                                          <p:attrName>style.visibility</p:attrName>
                                        </p:attrNameLst>
                                      </p:cBhvr>
                                      <p:to>
                                        <p:strVal val="visible"/>
                                      </p:to>
                                    </p:set>
                                    <p:animEffect transition="in" filter="strips(downRight)">
                                      <p:cBhvr>
                                        <p:cTn id="30" dur="500"/>
                                        <p:tgtEl>
                                          <p:spTgt spid="19">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6" fill="hold" nodeType="clickEffect">
                                  <p:stCondLst>
                                    <p:cond delay="0"/>
                                  </p:stCondLst>
                                  <p:childTnLst>
                                    <p:set>
                                      <p:cBhvr>
                                        <p:cTn id="34" dur="1" fill="hold">
                                          <p:stCondLst>
                                            <p:cond delay="0"/>
                                          </p:stCondLst>
                                        </p:cTn>
                                        <p:tgtEl>
                                          <p:spTgt spid="19">
                                            <p:txEl>
                                              <p:pRg st="1" end="1"/>
                                            </p:txEl>
                                          </p:spTgt>
                                        </p:tgtEl>
                                        <p:attrNameLst>
                                          <p:attrName>style.visibility</p:attrName>
                                        </p:attrNameLst>
                                      </p:cBhvr>
                                      <p:to>
                                        <p:strVal val="visible"/>
                                      </p:to>
                                    </p:set>
                                    <p:animEffect transition="in" filter="strips(downRight)">
                                      <p:cBhvr>
                                        <p:cTn id="35" dur="500"/>
                                        <p:tgtEl>
                                          <p:spTgt spid="19">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ntr" presetSubtype="6" fill="hold" nodeType="clickEffect">
                                  <p:stCondLst>
                                    <p:cond delay="0"/>
                                  </p:stCondLst>
                                  <p:childTnLst>
                                    <p:set>
                                      <p:cBhvr>
                                        <p:cTn id="39" dur="1" fill="hold">
                                          <p:stCondLst>
                                            <p:cond delay="0"/>
                                          </p:stCondLst>
                                        </p:cTn>
                                        <p:tgtEl>
                                          <p:spTgt spid="19">
                                            <p:txEl>
                                              <p:pRg st="2" end="2"/>
                                            </p:txEl>
                                          </p:spTgt>
                                        </p:tgtEl>
                                        <p:attrNameLst>
                                          <p:attrName>style.visibility</p:attrName>
                                        </p:attrNameLst>
                                      </p:cBhvr>
                                      <p:to>
                                        <p:strVal val="visible"/>
                                      </p:to>
                                    </p:set>
                                    <p:animEffect transition="in" filter="strips(downRight)">
                                      <p:cBhvr>
                                        <p:cTn id="40" dur="500"/>
                                        <p:tgtEl>
                                          <p:spTgt spid="19">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8" presetClass="entr" presetSubtype="6" fill="hold" nodeType="clickEffect">
                                  <p:stCondLst>
                                    <p:cond delay="0"/>
                                  </p:stCondLst>
                                  <p:childTnLst>
                                    <p:set>
                                      <p:cBhvr>
                                        <p:cTn id="44" dur="1" fill="hold">
                                          <p:stCondLst>
                                            <p:cond delay="0"/>
                                          </p:stCondLst>
                                        </p:cTn>
                                        <p:tgtEl>
                                          <p:spTgt spid="19">
                                            <p:txEl>
                                              <p:pRg st="3" end="3"/>
                                            </p:txEl>
                                          </p:spTgt>
                                        </p:tgtEl>
                                        <p:attrNameLst>
                                          <p:attrName>style.visibility</p:attrName>
                                        </p:attrNameLst>
                                      </p:cBhvr>
                                      <p:to>
                                        <p:strVal val="visible"/>
                                      </p:to>
                                    </p:set>
                                    <p:animEffect transition="in" filter="strips(downRight)">
                                      <p:cBhvr>
                                        <p:cTn id="45" dur="500"/>
                                        <p:tgtEl>
                                          <p:spTgt spid="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build="allAtOnce"/>
      <p:bldP spid="20" grpId="0" autoUpdateAnimBg="0"/>
      <p:bldP spid="21" grpId="0" animBg="1"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标题 1"/>
          <p:cNvSpPr>
            <a:spLocks noGrp="1"/>
          </p:cNvSpPr>
          <p:nvPr>
            <p:ph type="title"/>
          </p:nvPr>
        </p:nvSpPr>
        <p:spPr>
          <a:xfrm>
            <a:off x="701675" y="71438"/>
            <a:ext cx="7888288" cy="646112"/>
          </a:xfrm>
        </p:spPr>
        <p:txBody>
          <a:bodyPr/>
          <a:lstStyle/>
          <a:p>
            <a:r>
              <a:rPr lang="en-US" altLang="zh-CN"/>
              <a:t>4.4.1  MOSFET</a:t>
            </a:r>
            <a:r>
              <a:rPr lang="zh-CN" altLang="en-US"/>
              <a:t>的小信号模型</a:t>
            </a:r>
            <a:endParaRPr lang="zh-CN" altLang="en-US"/>
          </a:p>
        </p:txBody>
      </p:sp>
      <p:sp>
        <p:nvSpPr>
          <p:cNvPr id="72707" name="Rectangle 6">
            <a:hlinkClick r:id="rId1" action="ppaction://hlinksldjump"/>
          </p:cNvPr>
          <p:cNvSpPr>
            <a:spLocks noChangeArrowheads="1"/>
          </p:cNvSpPr>
          <p:nvPr/>
        </p:nvSpPr>
        <p:spPr bwMode="auto">
          <a:xfrm>
            <a:off x="457200" y="692150"/>
            <a:ext cx="5638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5. </a:t>
            </a:r>
            <a:r>
              <a:rPr lang="zh-CN" altLang="en-US" sz="2800" b="1">
                <a:solidFill>
                  <a:srgbClr val="800000"/>
                </a:solidFill>
                <a:latin typeface="楷体_GB2312" pitchFamily="49" charset="-122"/>
                <a:ea typeface="楷体_GB2312" pitchFamily="49" charset="-122"/>
              </a:rPr>
              <a:t>其它管型</a:t>
            </a:r>
            <a:endParaRPr lang="zh-CN" altLang="en-US" sz="2800" b="1">
              <a:solidFill>
                <a:srgbClr val="800000"/>
              </a:solidFill>
              <a:latin typeface="楷体_GB2312" pitchFamily="49" charset="-122"/>
              <a:ea typeface="楷体_GB2312" pitchFamily="49" charset="-122"/>
            </a:endParaRPr>
          </a:p>
        </p:txBody>
      </p:sp>
      <p:graphicFrame>
        <p:nvGraphicFramePr>
          <p:cNvPr id="12" name="Object 7"/>
          <p:cNvGraphicFramePr>
            <a:graphicFrameLocks noChangeAspect="1"/>
          </p:cNvGraphicFramePr>
          <p:nvPr/>
        </p:nvGraphicFramePr>
        <p:xfrm>
          <a:off x="1128713" y="2349500"/>
          <a:ext cx="2254250" cy="385763"/>
        </p:xfrm>
        <a:graphic>
          <a:graphicData uri="http://schemas.openxmlformats.org/presentationml/2006/ole">
            <mc:AlternateContent xmlns:mc="http://schemas.openxmlformats.org/markup-compatibility/2006">
              <mc:Choice xmlns:v="urn:schemas-microsoft-com:vml" Requires="v">
                <p:oleObj spid="_x0000_s51202" name="公式" r:id="rId2" imgW="1409065" imgH="241300" progId="Equation.3">
                  <p:embed/>
                </p:oleObj>
              </mc:Choice>
              <mc:Fallback>
                <p:oleObj name="公式" r:id="rId2" imgW="1409065" imgH="241300" progId="Equation.3">
                  <p:embed/>
                  <p:pic>
                    <p:nvPicPr>
                      <p:cNvPr id="0"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8713" y="2349500"/>
                        <a:ext cx="225425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0"/>
          <p:cNvGraphicFramePr>
            <a:graphicFrameLocks noChangeAspect="1"/>
          </p:cNvGraphicFramePr>
          <p:nvPr/>
        </p:nvGraphicFramePr>
        <p:xfrm>
          <a:off x="1128713" y="3681413"/>
          <a:ext cx="3030537" cy="2243137"/>
        </p:xfrm>
        <a:graphic>
          <a:graphicData uri="http://schemas.openxmlformats.org/presentationml/2006/ole">
            <mc:AlternateContent xmlns:mc="http://schemas.openxmlformats.org/markup-compatibility/2006">
              <mc:Choice xmlns:v="urn:schemas-microsoft-com:vml" Requires="v">
                <p:oleObj spid="_x0000_s51203" name="图片" r:id="rId4" imgW="1687195" imgH="1250950" progId="Word.Picture.8">
                  <p:embed/>
                </p:oleObj>
              </mc:Choice>
              <mc:Fallback>
                <p:oleObj name="图片" r:id="rId4" imgW="1687195" imgH="1250950" progId="Word.Picture.8">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713" y="3681413"/>
                        <a:ext cx="3030537" cy="22431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11">
            <a:hlinkClick r:id="rId1" action="ppaction://hlinksldjump"/>
          </p:cNvPr>
          <p:cNvSpPr>
            <a:spLocks noChangeArrowheads="1"/>
          </p:cNvSpPr>
          <p:nvPr/>
        </p:nvSpPr>
        <p:spPr bwMode="auto">
          <a:xfrm>
            <a:off x="2232025" y="5897563"/>
            <a:ext cx="7429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en-US" altLang="zh-CN" sz="2000" i="1" kern="0">
                <a:solidFill>
                  <a:srgbClr val="000000"/>
                </a:solidFill>
                <a:latin typeface="楷体_GB2312" pitchFamily="49" charset="-122"/>
                <a:sym typeface="Symbol" panose="05050102010706020507" pitchFamily="18" charset="2"/>
              </a:rPr>
              <a:t></a:t>
            </a:r>
            <a:r>
              <a:rPr lang="en-US" altLang="zh-CN" sz="2000" i="1" kern="0">
                <a:solidFill>
                  <a:srgbClr val="000000"/>
                </a:solidFill>
                <a:sym typeface="Symbol" panose="05050102010706020507" pitchFamily="18" charset="2"/>
              </a:rPr>
              <a:t> </a:t>
            </a:r>
            <a:r>
              <a:rPr lang="en-US" altLang="zh-CN" sz="2000" kern="0">
                <a:solidFill>
                  <a:srgbClr val="000000"/>
                </a:solidFill>
                <a:latin typeface="楷体_GB2312" pitchFamily="49" charset="-122"/>
                <a:sym typeface="Symbol" panose="05050102010706020507" pitchFamily="18" charset="2"/>
              </a:rPr>
              <a:t></a:t>
            </a:r>
            <a:r>
              <a:rPr lang="en-US" altLang="zh-CN" sz="2000" kern="0">
                <a:solidFill>
                  <a:srgbClr val="000000"/>
                </a:solidFill>
                <a:latin typeface="楷体_GB2312" pitchFamily="49" charset="-122"/>
              </a:rPr>
              <a:t>0</a:t>
            </a:r>
            <a:endParaRPr lang="en-US" altLang="zh-CN" sz="2000" kern="0">
              <a:solidFill>
                <a:srgbClr val="000000"/>
              </a:solidFill>
              <a:latin typeface="楷体_GB2312" pitchFamily="49" charset="-122"/>
            </a:endParaRPr>
          </a:p>
        </p:txBody>
      </p:sp>
      <p:graphicFrame>
        <p:nvGraphicFramePr>
          <p:cNvPr id="15" name="Object 15"/>
          <p:cNvGraphicFramePr>
            <a:graphicFrameLocks noChangeAspect="1"/>
          </p:cNvGraphicFramePr>
          <p:nvPr/>
        </p:nvGraphicFramePr>
        <p:xfrm>
          <a:off x="1128713" y="2816225"/>
          <a:ext cx="2332037" cy="730250"/>
        </p:xfrm>
        <a:graphic>
          <a:graphicData uri="http://schemas.openxmlformats.org/presentationml/2006/ole">
            <mc:AlternateContent xmlns:mc="http://schemas.openxmlformats.org/markup-compatibility/2006">
              <mc:Choice xmlns:v="urn:schemas-microsoft-com:vml" Requires="v">
                <p:oleObj spid="_x0000_s51204" name="公式" r:id="rId6" imgW="1460500" imgH="457200" progId="Equation.3">
                  <p:embed/>
                </p:oleObj>
              </mc:Choice>
              <mc:Fallback>
                <p:oleObj name="公式" r:id="rId6" imgW="1460500" imgH="457200" progId="Equation.3">
                  <p:embed/>
                  <p:pic>
                    <p:nvPicPr>
                      <p:cNvPr id="0" name="Object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8713" y="2816225"/>
                        <a:ext cx="23320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16"/>
          <p:cNvSpPr>
            <a:spLocks noChangeArrowheads="1"/>
          </p:cNvSpPr>
          <p:nvPr/>
        </p:nvSpPr>
        <p:spPr bwMode="auto">
          <a:xfrm>
            <a:off x="971550" y="1196975"/>
            <a:ext cx="403225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lang="zh-CN" altLang="en-US" sz="2200" kern="0">
                <a:solidFill>
                  <a:srgbClr val="000000"/>
                </a:solidFill>
              </a:rPr>
              <a:t>模型相同，参数类似</a:t>
            </a:r>
            <a:endParaRPr lang="zh-CN" altLang="en-US" sz="2200" kern="0">
              <a:solidFill>
                <a:srgbClr val="000000"/>
              </a:solidFill>
            </a:endParaRPr>
          </a:p>
        </p:txBody>
      </p:sp>
      <p:graphicFrame>
        <p:nvGraphicFramePr>
          <p:cNvPr id="17" name="Object 17"/>
          <p:cNvGraphicFramePr>
            <a:graphicFrameLocks noChangeAspect="1"/>
          </p:cNvGraphicFramePr>
          <p:nvPr/>
        </p:nvGraphicFramePr>
        <p:xfrm>
          <a:off x="4787900" y="1160463"/>
          <a:ext cx="3444875" cy="3240087"/>
        </p:xfrm>
        <a:graphic>
          <a:graphicData uri="http://schemas.openxmlformats.org/presentationml/2006/ole">
            <mc:AlternateContent xmlns:mc="http://schemas.openxmlformats.org/markup-compatibility/2006">
              <mc:Choice xmlns:v="urn:schemas-microsoft-com:vml" Requires="v">
                <p:oleObj spid="_x0000_s51205" name="图片" r:id="rId8" imgW="1915795" imgH="1805305" progId="Word.Picture.8">
                  <p:embed/>
                </p:oleObj>
              </mc:Choice>
              <mc:Fallback>
                <p:oleObj name="图片" r:id="rId8" imgW="1915795" imgH="1805305" progId="Word.Picture.8">
                  <p:embed/>
                  <p:pic>
                    <p:nvPicPr>
                      <p:cNvPr id="0" name="Object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87900" y="1160463"/>
                        <a:ext cx="3444875"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19"/>
          <p:cNvSpPr>
            <a:spLocks noChangeArrowheads="1"/>
          </p:cNvSpPr>
          <p:nvPr/>
        </p:nvSpPr>
        <p:spPr bwMode="auto">
          <a:xfrm>
            <a:off x="755650" y="1700213"/>
            <a:ext cx="4032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buSzPct val="70000"/>
              <a:buFont typeface="Wingdings" panose="05000000000000000000" pitchFamily="2" charset="2"/>
              <a:buChar char="l"/>
              <a:defRPr/>
            </a:pPr>
            <a:r>
              <a:rPr lang="en-US" altLang="zh-CN" sz="2000" kern="0">
                <a:solidFill>
                  <a:srgbClr val="000000"/>
                </a:solidFill>
              </a:rPr>
              <a:t> </a:t>
            </a:r>
            <a:r>
              <a:rPr lang="zh-CN" altLang="en-US" sz="2000" kern="0">
                <a:solidFill>
                  <a:srgbClr val="000000"/>
                </a:solidFill>
              </a:rPr>
              <a:t>耗尽型</a:t>
            </a:r>
            <a:r>
              <a:rPr lang="en-US" altLang="zh-CN" sz="2000" kern="0">
                <a:solidFill>
                  <a:srgbClr val="000000"/>
                </a:solidFill>
              </a:rPr>
              <a:t>NMOS</a:t>
            </a:r>
            <a:r>
              <a:rPr lang="zh-CN" altLang="en-US" sz="2000" kern="0">
                <a:solidFill>
                  <a:srgbClr val="000000"/>
                </a:solidFill>
              </a:rPr>
              <a:t>管</a:t>
            </a:r>
            <a:endParaRPr lang="zh-CN" altLang="en-US" sz="2000" kern="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in)">
                                      <p:cBhvr>
                                        <p:cTn id="7" dur="500"/>
                                        <p:tgtEl>
                                          <p:spTgt spid="1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6"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trips(downRight)">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strips(downRight)">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strips(downRight)">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标题 1"/>
          <p:cNvSpPr>
            <a:spLocks noGrp="1"/>
          </p:cNvSpPr>
          <p:nvPr>
            <p:ph type="title"/>
          </p:nvPr>
        </p:nvSpPr>
        <p:spPr>
          <a:xfrm>
            <a:off x="701675" y="71438"/>
            <a:ext cx="7888288" cy="646112"/>
          </a:xfrm>
        </p:spPr>
        <p:txBody>
          <a:bodyPr/>
          <a:lstStyle/>
          <a:p>
            <a:r>
              <a:rPr lang="en-US" altLang="zh-CN"/>
              <a:t>4.4.1  MOSFET</a:t>
            </a:r>
            <a:r>
              <a:rPr lang="zh-CN" altLang="en-US"/>
              <a:t>的小信号模型</a:t>
            </a:r>
            <a:endParaRPr lang="zh-CN" altLang="en-US"/>
          </a:p>
        </p:txBody>
      </p:sp>
      <p:sp>
        <p:nvSpPr>
          <p:cNvPr id="73731" name="页脚占位符 4"/>
          <p:cNvSpPr txBox="1"/>
          <p:nvPr/>
        </p:nvSpPr>
        <p:spPr bwMode="auto">
          <a:xfrm>
            <a:off x="2771775" y="6453188"/>
            <a:ext cx="2646363" cy="182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1200" i="1">
                <a:solidFill>
                  <a:srgbClr val="0099CC"/>
                </a:solidFill>
                <a:latin typeface="Arial" panose="020B0604020202020204" pitchFamily="34" charset="0"/>
              </a:rPr>
              <a:t>华中科技大学电信系        张林</a:t>
            </a:r>
            <a:endParaRPr lang="zh-CN" altLang="en-US" sz="1200" i="1">
              <a:solidFill>
                <a:srgbClr val="0099CC"/>
              </a:solidFill>
              <a:latin typeface="Arial" panose="020B0604020202020204" pitchFamily="34" charset="0"/>
            </a:endParaRPr>
          </a:p>
        </p:txBody>
      </p:sp>
      <p:sp>
        <p:nvSpPr>
          <p:cNvPr id="73732" name="Rectangle 5">
            <a:hlinkClick r:id="rId1" action="ppaction://hlinksldjump"/>
          </p:cNvPr>
          <p:cNvSpPr>
            <a:spLocks noChangeArrowheads="1"/>
          </p:cNvSpPr>
          <p:nvPr/>
        </p:nvSpPr>
        <p:spPr bwMode="auto">
          <a:xfrm>
            <a:off x="457200" y="692150"/>
            <a:ext cx="5638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楷体_GB2312" pitchFamily="49" charset="-122"/>
                <a:ea typeface="楷体_GB2312" pitchFamily="49" charset="-122"/>
              </a:rPr>
              <a:t>5. </a:t>
            </a:r>
            <a:r>
              <a:rPr lang="zh-CN" altLang="en-US" sz="2800" b="1">
                <a:solidFill>
                  <a:srgbClr val="800000"/>
                </a:solidFill>
                <a:latin typeface="楷体_GB2312" pitchFamily="49" charset="-122"/>
                <a:ea typeface="楷体_GB2312" pitchFamily="49" charset="-122"/>
              </a:rPr>
              <a:t>其它管型</a:t>
            </a:r>
            <a:endParaRPr lang="zh-CN" altLang="en-US" sz="2800" b="1">
              <a:solidFill>
                <a:srgbClr val="800000"/>
              </a:solidFill>
              <a:latin typeface="楷体_GB2312" pitchFamily="49" charset="-122"/>
              <a:ea typeface="楷体_GB2312" pitchFamily="49" charset="-122"/>
            </a:endParaRPr>
          </a:p>
        </p:txBody>
      </p:sp>
      <p:graphicFrame>
        <p:nvGraphicFramePr>
          <p:cNvPr id="17" name="Object 6"/>
          <p:cNvGraphicFramePr>
            <a:graphicFrameLocks noChangeAspect="1"/>
          </p:cNvGraphicFramePr>
          <p:nvPr/>
        </p:nvGraphicFramePr>
        <p:xfrm>
          <a:off x="1130300" y="2205038"/>
          <a:ext cx="2254250" cy="385762"/>
        </p:xfrm>
        <a:graphic>
          <a:graphicData uri="http://schemas.openxmlformats.org/presentationml/2006/ole">
            <mc:AlternateContent xmlns:mc="http://schemas.openxmlformats.org/markup-compatibility/2006">
              <mc:Choice xmlns:v="urn:schemas-microsoft-com:vml" Requires="v">
                <p:oleObj spid="_x0000_s52226" name="公式" r:id="rId2" imgW="1409065" imgH="241300" progId="Equation.3">
                  <p:embed/>
                </p:oleObj>
              </mc:Choice>
              <mc:Fallback>
                <p:oleObj name="公式" r:id="rId2" imgW="1409065" imgH="241300" progId="Equation.3">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0300" y="2205038"/>
                        <a:ext cx="2254250"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9"/>
          <p:cNvGraphicFramePr>
            <a:graphicFrameLocks noChangeAspect="1"/>
          </p:cNvGraphicFramePr>
          <p:nvPr/>
        </p:nvGraphicFramePr>
        <p:xfrm>
          <a:off x="1128713" y="2625725"/>
          <a:ext cx="2332037" cy="730250"/>
        </p:xfrm>
        <a:graphic>
          <a:graphicData uri="http://schemas.openxmlformats.org/presentationml/2006/ole">
            <mc:AlternateContent xmlns:mc="http://schemas.openxmlformats.org/markup-compatibility/2006">
              <mc:Choice xmlns:v="urn:schemas-microsoft-com:vml" Requires="v">
                <p:oleObj spid="_x0000_s52227" name="公式" r:id="rId4" imgW="1460500" imgH="457200" progId="Equation.3">
                  <p:embed/>
                </p:oleObj>
              </mc:Choice>
              <mc:Fallback>
                <p:oleObj name="公式" r:id="rId4" imgW="1460500" imgH="45720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713" y="2625725"/>
                        <a:ext cx="23320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10"/>
          <p:cNvSpPr>
            <a:spLocks noChangeArrowheads="1"/>
          </p:cNvSpPr>
          <p:nvPr/>
        </p:nvSpPr>
        <p:spPr bwMode="auto">
          <a:xfrm>
            <a:off x="971550" y="1196975"/>
            <a:ext cx="4032250"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lang="zh-CN" altLang="en-US" sz="2200" kern="0">
                <a:solidFill>
                  <a:srgbClr val="000000"/>
                </a:solidFill>
              </a:rPr>
              <a:t>模型相同，参数类似</a:t>
            </a:r>
            <a:endParaRPr lang="zh-CN" altLang="en-US" sz="2200" kern="0">
              <a:solidFill>
                <a:srgbClr val="000000"/>
              </a:solidFill>
            </a:endParaRPr>
          </a:p>
        </p:txBody>
      </p:sp>
      <p:sp>
        <p:nvSpPr>
          <p:cNvPr id="20" name="Rectangle 12"/>
          <p:cNvSpPr>
            <a:spLocks noChangeArrowheads="1"/>
          </p:cNvSpPr>
          <p:nvPr/>
        </p:nvSpPr>
        <p:spPr bwMode="auto">
          <a:xfrm>
            <a:off x="755650" y="1665288"/>
            <a:ext cx="4032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buSzPct val="70000"/>
              <a:buFont typeface="Wingdings" panose="05000000000000000000" pitchFamily="2" charset="2"/>
              <a:buChar char="l"/>
              <a:defRPr/>
            </a:pPr>
            <a:r>
              <a:rPr lang="en-US" altLang="zh-CN" sz="2000" kern="0">
                <a:solidFill>
                  <a:srgbClr val="000000"/>
                </a:solidFill>
              </a:rPr>
              <a:t> </a:t>
            </a:r>
            <a:r>
              <a:rPr lang="zh-CN" altLang="en-US" sz="2000" kern="0">
                <a:solidFill>
                  <a:srgbClr val="000000"/>
                </a:solidFill>
              </a:rPr>
              <a:t>增强型</a:t>
            </a:r>
            <a:r>
              <a:rPr lang="en-US" altLang="zh-CN" sz="2000" kern="0">
                <a:solidFill>
                  <a:srgbClr val="000000"/>
                </a:solidFill>
              </a:rPr>
              <a:t>PMOS</a:t>
            </a:r>
            <a:r>
              <a:rPr lang="zh-CN" altLang="en-US" sz="2000" kern="0">
                <a:solidFill>
                  <a:srgbClr val="000000"/>
                </a:solidFill>
              </a:rPr>
              <a:t>管</a:t>
            </a:r>
            <a:endParaRPr lang="zh-CN" altLang="en-US" sz="2000" kern="0">
              <a:solidFill>
                <a:srgbClr val="000000"/>
              </a:solidFill>
            </a:endParaRPr>
          </a:p>
        </p:txBody>
      </p:sp>
      <p:graphicFrame>
        <p:nvGraphicFramePr>
          <p:cNvPr id="21" name="Object 17"/>
          <p:cNvGraphicFramePr>
            <a:graphicFrameLocks noChangeAspect="1"/>
          </p:cNvGraphicFramePr>
          <p:nvPr/>
        </p:nvGraphicFramePr>
        <p:xfrm>
          <a:off x="2070100" y="3355975"/>
          <a:ext cx="2627313" cy="2827338"/>
        </p:xfrm>
        <a:graphic>
          <a:graphicData uri="http://schemas.openxmlformats.org/presentationml/2006/ole">
            <mc:AlternateContent xmlns:mc="http://schemas.openxmlformats.org/markup-compatibility/2006">
              <mc:Choice xmlns:v="urn:schemas-microsoft-com:vml" Requires="v">
                <p:oleObj spid="_x0000_s52228" name="图片" r:id="rId6" imgW="1753235" imgH="1890395" progId="Word.Picture.8">
                  <p:embed/>
                </p:oleObj>
              </mc:Choice>
              <mc:Fallback>
                <p:oleObj name="图片" r:id="rId6" imgW="1753235" imgH="1890395" progId="Word.Picture.8">
                  <p:embed/>
                  <p:pic>
                    <p:nvPicPr>
                      <p:cNvPr id="0" name="Object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70100" y="3355975"/>
                        <a:ext cx="2627313" cy="282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19"/>
          <p:cNvGraphicFramePr>
            <a:graphicFrameLocks noChangeAspect="1"/>
          </p:cNvGraphicFramePr>
          <p:nvPr/>
        </p:nvGraphicFramePr>
        <p:xfrm>
          <a:off x="5148263" y="2625725"/>
          <a:ext cx="3570287" cy="3598863"/>
        </p:xfrm>
        <a:graphic>
          <a:graphicData uri="http://schemas.openxmlformats.org/presentationml/2006/ole">
            <mc:AlternateContent xmlns:mc="http://schemas.openxmlformats.org/markup-compatibility/2006">
              <mc:Choice xmlns:v="urn:schemas-microsoft-com:vml" Requires="v">
                <p:oleObj spid="_x0000_s52229" name="图片" r:id="rId8" imgW="2382520" imgH="2406015" progId="Word.Picture.8">
                  <p:embed/>
                </p:oleObj>
              </mc:Choice>
              <mc:Fallback>
                <p:oleObj name="图片" r:id="rId8" imgW="2382520" imgH="2406015" progId="Word.Picture.8">
                  <p:embed/>
                  <p:pic>
                    <p:nvPicPr>
                      <p:cNvPr id="0" name="Object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48263" y="2625725"/>
                        <a:ext cx="3570287" cy="359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1"/>
          <p:cNvGraphicFramePr>
            <a:graphicFrameLocks noChangeAspect="1"/>
          </p:cNvGraphicFramePr>
          <p:nvPr/>
        </p:nvGraphicFramePr>
        <p:xfrm>
          <a:off x="4718050" y="1474788"/>
          <a:ext cx="2233613" cy="385762"/>
        </p:xfrm>
        <a:graphic>
          <a:graphicData uri="http://schemas.openxmlformats.org/presentationml/2006/ole">
            <mc:AlternateContent xmlns:mc="http://schemas.openxmlformats.org/markup-compatibility/2006">
              <mc:Choice xmlns:v="urn:schemas-microsoft-com:vml" Requires="v">
                <p:oleObj spid="_x0000_s52230" name="公式" r:id="rId10" imgW="1397000" imgH="241300" progId="Equation.3">
                  <p:embed/>
                </p:oleObj>
              </mc:Choice>
              <mc:Fallback>
                <p:oleObj name="公式" r:id="rId10" imgW="1397000" imgH="241300" progId="Equation.3">
                  <p:embed/>
                  <p:pic>
                    <p:nvPicPr>
                      <p:cNvPr id="0" name="Object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18050" y="1474788"/>
                        <a:ext cx="2233613"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2"/>
          <p:cNvGraphicFramePr>
            <a:graphicFrameLocks noChangeAspect="1"/>
          </p:cNvGraphicFramePr>
          <p:nvPr/>
        </p:nvGraphicFramePr>
        <p:xfrm>
          <a:off x="4706938" y="1895475"/>
          <a:ext cx="2332037" cy="730250"/>
        </p:xfrm>
        <a:graphic>
          <a:graphicData uri="http://schemas.openxmlformats.org/presentationml/2006/ole">
            <mc:AlternateContent xmlns:mc="http://schemas.openxmlformats.org/markup-compatibility/2006">
              <mc:Choice xmlns:v="urn:schemas-microsoft-com:vml" Requires="v">
                <p:oleObj spid="_x0000_s52231" name="公式" r:id="rId12" imgW="1460500" imgH="457200" progId="Equation.3">
                  <p:embed/>
                </p:oleObj>
              </mc:Choice>
              <mc:Fallback>
                <p:oleObj name="公式" r:id="rId12" imgW="1460500" imgH="457200" progId="Equation.3">
                  <p:embed/>
                  <p:pic>
                    <p:nvPicPr>
                      <p:cNvPr id="0" name="Object 2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706938" y="1895475"/>
                        <a:ext cx="23320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 name="Rectangle 23"/>
          <p:cNvSpPr>
            <a:spLocks noChangeArrowheads="1"/>
          </p:cNvSpPr>
          <p:nvPr/>
        </p:nvSpPr>
        <p:spPr bwMode="auto">
          <a:xfrm>
            <a:off x="4410075" y="892175"/>
            <a:ext cx="27051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buSzPct val="70000"/>
              <a:buFont typeface="Wingdings" panose="05000000000000000000" pitchFamily="2" charset="2"/>
              <a:buChar char="l"/>
              <a:defRPr/>
            </a:pPr>
            <a:r>
              <a:rPr lang="en-US" altLang="zh-CN" sz="2000" kern="0">
                <a:solidFill>
                  <a:srgbClr val="000000"/>
                </a:solidFill>
              </a:rPr>
              <a:t> </a:t>
            </a:r>
            <a:r>
              <a:rPr lang="zh-CN" altLang="en-US" sz="2000" kern="0">
                <a:solidFill>
                  <a:srgbClr val="000000"/>
                </a:solidFill>
              </a:rPr>
              <a:t>耗尽型</a:t>
            </a:r>
            <a:r>
              <a:rPr lang="en-US" altLang="zh-CN" sz="2000" kern="0">
                <a:solidFill>
                  <a:srgbClr val="000000"/>
                </a:solidFill>
              </a:rPr>
              <a:t>PMOS</a:t>
            </a:r>
            <a:r>
              <a:rPr lang="zh-CN" altLang="en-US" sz="2000" kern="0">
                <a:solidFill>
                  <a:srgbClr val="000000"/>
                </a:solidFill>
              </a:rPr>
              <a:t>管</a:t>
            </a:r>
            <a:endParaRPr lang="zh-CN" altLang="en-US" sz="2000" kern="0">
              <a:solidFill>
                <a:srgbClr val="000000"/>
              </a:solidFill>
            </a:endParaRPr>
          </a:p>
        </p:txBody>
      </p:sp>
      <p:sp>
        <p:nvSpPr>
          <p:cNvPr id="26" name="Rectangle 24"/>
          <p:cNvSpPr>
            <a:spLocks noChangeArrowheads="1"/>
          </p:cNvSpPr>
          <p:nvPr/>
        </p:nvSpPr>
        <p:spPr bwMode="auto">
          <a:xfrm>
            <a:off x="6948488" y="892175"/>
            <a:ext cx="195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en-US" altLang="zh-CN" sz="2000" b="1" i="1">
                <a:solidFill>
                  <a:srgbClr val="CC0000"/>
                </a:solidFill>
                <a:latin typeface="Times New Roman" panose="02020603050405020304" pitchFamily="18" charset="0"/>
                <a:ea typeface="黑体" panose="02010609060101010101" pitchFamily="49" charset="-122"/>
              </a:rPr>
              <a:t>g</a:t>
            </a:r>
            <a:r>
              <a:rPr lang="en-US" altLang="zh-CN" sz="2000" b="1" baseline="-25000">
                <a:solidFill>
                  <a:srgbClr val="CC0000"/>
                </a:solidFill>
                <a:latin typeface="Times New Roman" panose="02020603050405020304" pitchFamily="18" charset="0"/>
                <a:ea typeface="黑体" panose="02010609060101010101" pitchFamily="49" charset="-122"/>
              </a:rPr>
              <a:t>m</a:t>
            </a:r>
            <a:r>
              <a:rPr lang="zh-CN" altLang="en-US" sz="2000" b="1">
                <a:solidFill>
                  <a:srgbClr val="CC0000"/>
                </a:solidFill>
                <a:latin typeface="Times New Roman" panose="02020603050405020304" pitchFamily="18" charset="0"/>
                <a:ea typeface="黑体" panose="02010609060101010101" pitchFamily="49" charset="-122"/>
              </a:rPr>
              <a:t>始终为正数</a:t>
            </a:r>
            <a:endParaRPr lang="zh-CN" altLang="en-US" sz="2000" b="1">
              <a:solidFill>
                <a:srgbClr val="CC0000"/>
              </a:solidFill>
              <a:latin typeface="Times New Roman" panose="02020603050405020304" pitchFamily="18"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strips(downRight)">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right)">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strips(downRight)">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strips(downRight)">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strips(downRight)">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strips(downRight)">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ppt_x</p:attrName>
                                        </p:attrNameLst>
                                      </p:cBhvr>
                                      <p:tavLst>
                                        <p:tav tm="0">
                                          <p:val>
                                            <p:strVal val="#ppt_x-#ppt_w/2"/>
                                          </p:val>
                                        </p:tav>
                                        <p:tav tm="100000">
                                          <p:val>
                                            <p:strVal val="#ppt_x"/>
                                          </p:val>
                                        </p:tav>
                                      </p:tavLst>
                                    </p:anim>
                                    <p:anim calcmode="lin" valueType="num">
                                      <p:cBhvr>
                                        <p:cTn id="43" dur="500" fill="hold"/>
                                        <p:tgtEl>
                                          <p:spTgt spid="26"/>
                                        </p:tgtEl>
                                        <p:attrNameLst>
                                          <p:attrName>ppt_y</p:attrName>
                                        </p:attrNameLst>
                                      </p:cBhvr>
                                      <p:tavLst>
                                        <p:tav tm="0">
                                          <p:val>
                                            <p:strVal val="#ppt_y"/>
                                          </p:val>
                                        </p:tav>
                                        <p:tav tm="100000">
                                          <p:val>
                                            <p:strVal val="#ppt_y"/>
                                          </p:val>
                                        </p:tav>
                                      </p:tavLst>
                                    </p:anim>
                                    <p:anim calcmode="lin" valueType="num">
                                      <p:cBhvr>
                                        <p:cTn id="44" dur="500" fill="hold"/>
                                        <p:tgtEl>
                                          <p:spTgt spid="26"/>
                                        </p:tgtEl>
                                        <p:attrNameLst>
                                          <p:attrName>ppt_w</p:attrName>
                                        </p:attrNameLst>
                                      </p:cBhvr>
                                      <p:tavLst>
                                        <p:tav tm="0">
                                          <p:val>
                                            <p:fltVal val="0"/>
                                          </p:val>
                                        </p:tav>
                                        <p:tav tm="100000">
                                          <p:val>
                                            <p:strVal val="#ppt_w"/>
                                          </p:val>
                                        </p:tav>
                                      </p:tavLst>
                                    </p:anim>
                                    <p:anim calcmode="lin" valueType="num">
                                      <p:cBhvr>
                                        <p:cTn id="45" dur="500" fill="hold"/>
                                        <p:tgtEl>
                                          <p:spTgt spid="2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标题 1"/>
          <p:cNvSpPr>
            <a:spLocks noGrp="1"/>
          </p:cNvSpPr>
          <p:nvPr>
            <p:ph type="title"/>
          </p:nvPr>
        </p:nvSpPr>
        <p:spPr>
          <a:xfrm>
            <a:off x="701675" y="71438"/>
            <a:ext cx="7888288" cy="646112"/>
          </a:xfrm>
        </p:spPr>
        <p:txBody>
          <a:bodyPr/>
          <a:lstStyle/>
          <a:p>
            <a:r>
              <a:rPr lang="en-US" altLang="zh-CN"/>
              <a:t>4.4.2  </a:t>
            </a:r>
            <a:r>
              <a:rPr lang="zh-CN" altLang="en-US"/>
              <a:t>用小信号模型分析共源放大电路</a:t>
            </a:r>
            <a:endParaRPr lang="zh-CN" altLang="en-US"/>
          </a:p>
        </p:txBody>
      </p:sp>
      <p:grpSp>
        <p:nvGrpSpPr>
          <p:cNvPr id="3" name="Group 22"/>
          <p:cNvGrpSpPr/>
          <p:nvPr/>
        </p:nvGrpSpPr>
        <p:grpSpPr bwMode="auto">
          <a:xfrm>
            <a:off x="5003800" y="1538288"/>
            <a:ext cx="3976688" cy="3906837"/>
            <a:chOff x="3152" y="935"/>
            <a:chExt cx="2505" cy="2461"/>
          </a:xfrm>
        </p:grpSpPr>
        <p:graphicFrame>
          <p:nvGraphicFramePr>
            <p:cNvPr id="74761" name="Object 16"/>
            <p:cNvGraphicFramePr>
              <a:graphicFrameLocks noChangeAspect="1"/>
            </p:cNvGraphicFramePr>
            <p:nvPr/>
          </p:nvGraphicFramePr>
          <p:xfrm>
            <a:off x="3152" y="935"/>
            <a:ext cx="2505" cy="2138"/>
          </p:xfrm>
          <a:graphic>
            <a:graphicData uri="http://schemas.openxmlformats.org/presentationml/2006/ole">
              <mc:AlternateContent xmlns:mc="http://schemas.openxmlformats.org/markup-compatibility/2006">
                <mc:Choice xmlns:v="urn:schemas-microsoft-com:vml" Requires="v">
                  <p:oleObj spid="_x0000_s53250" name="图片" r:id="rId1" imgW="2211070" imgH="1890395" progId="Word.Picture.8">
                    <p:embed/>
                  </p:oleObj>
                </mc:Choice>
                <mc:Fallback>
                  <p:oleObj name="图片" r:id="rId1" imgW="2211070" imgH="1890395" progId="Word.Picture.8">
                    <p:embed/>
                    <p:pic>
                      <p:nvPicPr>
                        <p:cNvPr id="0" name="Object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2" y="935"/>
                          <a:ext cx="2505" cy="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4762" name="Text Box 6"/>
            <p:cNvSpPr txBox="1">
              <a:spLocks noChangeArrowheads="1"/>
            </p:cNvSpPr>
            <p:nvPr/>
          </p:nvSpPr>
          <p:spPr bwMode="auto">
            <a:xfrm>
              <a:off x="3991" y="3165"/>
              <a:ext cx="1179"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a:solidFill>
                    <a:srgbClr val="CC6600"/>
                  </a:solidFill>
                  <a:latin typeface="Times New Roman" panose="02020603050405020304" pitchFamily="18" charset="0"/>
                </a:rPr>
                <a:t>  </a:t>
              </a:r>
              <a:r>
                <a:rPr kumimoji="1" lang="zh-CN" altLang="en-US">
                  <a:solidFill>
                    <a:srgbClr val="0033CC"/>
                  </a:solidFill>
                  <a:latin typeface="Times New Roman" panose="02020603050405020304" pitchFamily="18" charset="0"/>
                </a:rPr>
                <a:t>共源放大电路</a:t>
              </a:r>
              <a:endParaRPr kumimoji="1" lang="zh-CN" altLang="en-US">
                <a:solidFill>
                  <a:srgbClr val="FF0066"/>
                </a:solidFill>
                <a:latin typeface="Times New Roman" panose="02020603050405020304" pitchFamily="18" charset="0"/>
              </a:endParaRPr>
            </a:p>
          </p:txBody>
        </p:sp>
      </p:grpSp>
      <p:sp>
        <p:nvSpPr>
          <p:cNvPr id="6" name="Rectangle 12"/>
          <p:cNvSpPr>
            <a:spLocks noChangeArrowheads="1"/>
          </p:cNvSpPr>
          <p:nvPr/>
        </p:nvSpPr>
        <p:spPr bwMode="auto">
          <a:xfrm>
            <a:off x="539750" y="782638"/>
            <a:ext cx="7920038"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en-US" altLang="zh-CN" sz="2200" b="1">
                <a:latin typeface="Arial Narrow" panose="020B0606020202030204" pitchFamily="34" charset="0"/>
                <a:ea typeface="楷体_GB2312" pitchFamily="49" charset="-122"/>
              </a:rPr>
              <a:t>        </a:t>
            </a:r>
            <a:r>
              <a:rPr lang="zh-CN" altLang="en-US" sz="2200" b="1">
                <a:latin typeface="Arial Narrow" panose="020B0606020202030204" pitchFamily="34" charset="0"/>
                <a:ea typeface="楷体_GB2312" pitchFamily="49" charset="-122"/>
              </a:rPr>
              <a:t>由于小信号模型的参数是建立在静态工作点基础上的，所以分析时必须先求出电路的静态工作点</a:t>
            </a:r>
            <a:endParaRPr lang="zh-CN" altLang="en-US" sz="2200" b="1">
              <a:latin typeface="Arial Narrow" panose="020B0606020202030204" pitchFamily="34" charset="0"/>
              <a:ea typeface="楷体_GB2312" pitchFamily="49" charset="-122"/>
            </a:endParaRPr>
          </a:p>
        </p:txBody>
      </p:sp>
      <p:sp>
        <p:nvSpPr>
          <p:cNvPr id="7" name="Rectangle 15"/>
          <p:cNvSpPr>
            <a:spLocks noChangeArrowheads="1"/>
          </p:cNvSpPr>
          <p:nvPr/>
        </p:nvSpPr>
        <p:spPr bwMode="auto">
          <a:xfrm>
            <a:off x="468313" y="1754188"/>
            <a:ext cx="269875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200" b="1">
                <a:latin typeface="Arial Narrow" panose="020B0606020202030204" pitchFamily="34" charset="0"/>
                <a:ea typeface="楷体_GB2312" pitchFamily="49" charset="-122"/>
              </a:rPr>
              <a:t>例</a:t>
            </a:r>
            <a:r>
              <a:rPr lang="en-US" altLang="zh-CN" sz="2200" b="1">
                <a:latin typeface="Arial Narrow" panose="020B0606020202030204" pitchFamily="34" charset="0"/>
                <a:ea typeface="楷体_GB2312" pitchFamily="49" charset="-122"/>
              </a:rPr>
              <a:t>4.4.1   </a:t>
            </a:r>
            <a:r>
              <a:rPr kumimoji="1" lang="en-US" altLang="zh-CN" sz="2200" b="1" i="1">
                <a:latin typeface="Times New Roman" panose="02020603050405020304" pitchFamily="18" charset="0"/>
                <a:ea typeface="华康简宋"/>
                <a:cs typeface="华康简宋"/>
              </a:rPr>
              <a:t>V</a:t>
            </a:r>
            <a:r>
              <a:rPr kumimoji="1" lang="en-US" altLang="zh-CN" sz="2200" b="1" baseline="-30000">
                <a:latin typeface="Times New Roman" panose="02020603050405020304" pitchFamily="18" charset="0"/>
                <a:ea typeface="华康简宋"/>
                <a:cs typeface="华康简宋"/>
              </a:rPr>
              <a:t>TN</a:t>
            </a:r>
            <a:r>
              <a:rPr kumimoji="1" lang="en-US" altLang="zh-CN" sz="2200" b="1">
                <a:latin typeface="Times New Roman" panose="02020603050405020304" pitchFamily="18" charset="0"/>
                <a:ea typeface="楷体_GB2312" pitchFamily="49" charset="-122"/>
              </a:rPr>
              <a:t>=1V</a:t>
            </a:r>
            <a:endParaRPr lang="en-US" altLang="zh-CN" sz="2200" b="1">
              <a:latin typeface="Arial Narrow" panose="020B0606020202030204" pitchFamily="34" charset="0"/>
              <a:ea typeface="楷体_GB2312" pitchFamily="49" charset="-122"/>
            </a:endParaRPr>
          </a:p>
        </p:txBody>
      </p:sp>
      <p:graphicFrame>
        <p:nvGraphicFramePr>
          <p:cNvPr id="8" name="Object 18"/>
          <p:cNvGraphicFramePr>
            <a:graphicFrameLocks noChangeAspect="1"/>
          </p:cNvGraphicFramePr>
          <p:nvPr/>
        </p:nvGraphicFramePr>
        <p:xfrm>
          <a:off x="2671763" y="1811338"/>
          <a:ext cx="1936750" cy="411162"/>
        </p:xfrm>
        <a:graphic>
          <a:graphicData uri="http://schemas.openxmlformats.org/presentationml/2006/ole">
            <mc:AlternateContent xmlns:mc="http://schemas.openxmlformats.org/markup-compatibility/2006">
              <mc:Choice xmlns:v="urn:schemas-microsoft-com:vml" Requires="v">
                <p:oleObj spid="_x0000_s53251" name="公式" r:id="rId3" imgW="1079500" imgH="228600" progId="Equation.3">
                  <p:embed/>
                </p:oleObj>
              </mc:Choice>
              <mc:Fallback>
                <p:oleObj name="公式" r:id="rId3" imgW="1079500" imgH="228600" progId="Equation.3">
                  <p:embed/>
                  <p:pic>
                    <p:nvPicPr>
                      <p:cNvPr id="0"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1763" y="1811338"/>
                        <a:ext cx="19367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20"/>
          <p:cNvSpPr>
            <a:spLocks noChangeArrowheads="1"/>
          </p:cNvSpPr>
          <p:nvPr/>
        </p:nvSpPr>
        <p:spPr bwMode="auto">
          <a:xfrm>
            <a:off x="503238" y="2247900"/>
            <a:ext cx="4176712" cy="144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5000"/>
              </a:lnSpc>
              <a:spcBef>
                <a:spcPct val="0"/>
              </a:spcBef>
              <a:buFontTx/>
              <a:buNone/>
            </a:pPr>
            <a:r>
              <a:rPr lang="zh-CN" altLang="en-US" sz="2200" b="1">
                <a:latin typeface="Arial Narrow" panose="020B0606020202030204" pitchFamily="34" charset="0"/>
                <a:ea typeface="楷体_GB2312" pitchFamily="49" charset="-122"/>
              </a:rPr>
              <a:t>试确定电路的静态值，求</a:t>
            </a:r>
            <a:r>
              <a:rPr lang="en-US" altLang="zh-CN" sz="2200" b="1">
                <a:latin typeface="Arial Narrow" panose="020B0606020202030204" pitchFamily="34" charset="0"/>
                <a:ea typeface="楷体_GB2312" pitchFamily="49" charset="-122"/>
              </a:rPr>
              <a:t>MOS</a:t>
            </a:r>
            <a:r>
              <a:rPr lang="zh-CN" altLang="en-US" sz="2200" b="1">
                <a:latin typeface="Arial Narrow" panose="020B0606020202030204" pitchFamily="34" charset="0"/>
                <a:ea typeface="楷体_GB2312" pitchFamily="49" charset="-122"/>
              </a:rPr>
              <a:t>管工作于饱和区的小信号电压增益 </a:t>
            </a:r>
            <a:r>
              <a:rPr kumimoji="1" lang="en-US" altLang="zh-CN" sz="2200" b="1" i="1">
                <a:latin typeface="Times New Roman" panose="02020603050405020304" pitchFamily="18" charset="0"/>
                <a:ea typeface="华康简宋"/>
                <a:cs typeface="华康简宋"/>
              </a:rPr>
              <a:t>A</a:t>
            </a:r>
            <a:r>
              <a:rPr kumimoji="1" lang="en-US" altLang="zh-CN" sz="2200" b="1" i="1" baseline="-30000">
                <a:latin typeface="Book Antiqua" panose="02040602050305030304" pitchFamily="18" charset="0"/>
                <a:ea typeface="华康简宋"/>
                <a:cs typeface="华康简宋"/>
              </a:rPr>
              <a:t>v</a:t>
            </a:r>
            <a:r>
              <a:rPr lang="en-US" altLang="zh-CN" sz="2200" b="1">
                <a:latin typeface="Arial Narrow" panose="020B0606020202030204" pitchFamily="34" charset="0"/>
                <a:ea typeface="楷体_GB2312" pitchFamily="49" charset="-122"/>
              </a:rPr>
              <a:t> </a:t>
            </a:r>
            <a:r>
              <a:rPr lang="zh-CN" altLang="en-US" sz="2200" b="1">
                <a:latin typeface="Arial Narrow" panose="020B0606020202030204" pitchFamily="34" charset="0"/>
                <a:ea typeface="楷体_GB2312" pitchFamily="49" charset="-122"/>
              </a:rPr>
              <a:t>、输入电阻</a:t>
            </a:r>
            <a:r>
              <a:rPr kumimoji="1" lang="en-US" altLang="zh-CN" sz="2200" b="1" i="1">
                <a:latin typeface="Times New Roman" panose="02020603050405020304" pitchFamily="18" charset="0"/>
                <a:ea typeface="华康简宋"/>
                <a:cs typeface="华康简宋"/>
              </a:rPr>
              <a:t>R</a:t>
            </a:r>
            <a:r>
              <a:rPr kumimoji="1" lang="en-US" altLang="zh-CN" sz="2200" b="1" baseline="-30000">
                <a:latin typeface="Times New Roman" panose="02020603050405020304" pitchFamily="18" charset="0"/>
                <a:ea typeface="华康简宋"/>
                <a:cs typeface="华康简宋"/>
              </a:rPr>
              <a:t>i</a:t>
            </a:r>
            <a:r>
              <a:rPr lang="zh-CN" altLang="en-US" sz="2200" b="1">
                <a:latin typeface="Arial Narrow" panose="020B0606020202030204" pitchFamily="34" charset="0"/>
                <a:ea typeface="楷体_GB2312" pitchFamily="49" charset="-122"/>
              </a:rPr>
              <a:t>和输出电阻 </a:t>
            </a:r>
            <a:r>
              <a:rPr kumimoji="1" lang="en-US" altLang="zh-CN" sz="2200" b="1" i="1">
                <a:latin typeface="Times New Roman" panose="02020603050405020304" pitchFamily="18" charset="0"/>
                <a:ea typeface="华康简宋"/>
                <a:cs typeface="华康简宋"/>
              </a:rPr>
              <a:t>R</a:t>
            </a:r>
            <a:r>
              <a:rPr kumimoji="1" lang="en-US" altLang="zh-CN" sz="2200" b="1" baseline="-30000">
                <a:latin typeface="Times New Roman" panose="02020603050405020304" pitchFamily="18" charset="0"/>
                <a:ea typeface="华康简宋"/>
                <a:cs typeface="华康简宋"/>
              </a:rPr>
              <a:t>o</a:t>
            </a:r>
            <a:r>
              <a:rPr lang="en-US" altLang="zh-CN" sz="2200" b="1">
                <a:latin typeface="Arial Narrow" panose="020B0606020202030204" pitchFamily="34" charset="0"/>
                <a:ea typeface="楷体_GB2312" pitchFamily="49" charset="-122"/>
              </a:rPr>
              <a:t> </a:t>
            </a:r>
            <a:r>
              <a:rPr lang="zh-CN" altLang="en-US" sz="2200" b="1">
                <a:latin typeface="Arial Narrow" panose="020B0606020202030204" pitchFamily="34" charset="0"/>
                <a:ea typeface="楷体_GB2312" pitchFamily="49" charset="-122"/>
              </a:rPr>
              <a:t>。</a:t>
            </a:r>
            <a:endParaRPr lang="zh-CN" altLang="en-US" sz="2200" b="1">
              <a:latin typeface="Arial Narrow" panose="020B0606020202030204" pitchFamily="34" charset="0"/>
              <a:ea typeface="楷体_GB2312" pitchFamily="49" charset="-122"/>
            </a:endParaRPr>
          </a:p>
        </p:txBody>
      </p:sp>
      <p:graphicFrame>
        <p:nvGraphicFramePr>
          <p:cNvPr id="10" name="Object 21"/>
          <p:cNvGraphicFramePr>
            <a:graphicFrameLocks noChangeAspect="1"/>
          </p:cNvGraphicFramePr>
          <p:nvPr/>
        </p:nvGraphicFramePr>
        <p:xfrm>
          <a:off x="4716463" y="1811338"/>
          <a:ext cx="1411287" cy="366712"/>
        </p:xfrm>
        <a:graphic>
          <a:graphicData uri="http://schemas.openxmlformats.org/presentationml/2006/ole">
            <mc:AlternateContent xmlns:mc="http://schemas.openxmlformats.org/markup-compatibility/2006">
              <mc:Choice xmlns:v="urn:schemas-microsoft-com:vml" Requires="v">
                <p:oleObj spid="_x0000_s53252" name="公式" r:id="rId5" imgW="786765" imgH="203200" progId="Equation.3">
                  <p:embed/>
                </p:oleObj>
              </mc:Choice>
              <mc:Fallback>
                <p:oleObj name="公式" r:id="rId5" imgW="786765" imgH="203200" progId="Equation.3">
                  <p:embed/>
                  <p:pic>
                    <p:nvPicPr>
                      <p:cNvPr id="0" name="Object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6463" y="1811338"/>
                        <a:ext cx="14112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18" presetClass="entr" presetSubtype="6"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strips(downRight)">
                                      <p:cBhvr>
                                        <p:cTn id="20" dur="500"/>
                                        <p:tgtEl>
                                          <p:spTgt spid="8"/>
                                        </p:tgtEl>
                                      </p:cBhvr>
                                    </p:animEffect>
                                  </p:childTnLst>
                                </p:cTn>
                              </p:par>
                              <p:par>
                                <p:cTn id="21" presetID="18" presetClass="entr" presetSubtype="6"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strips(downRight)">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P spid="9" grpId="0"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8">
            <a:hlinkClick r:id="rId1" action="ppaction://hlinksldjump"/>
          </p:cNvPr>
          <p:cNvSpPr>
            <a:spLocks noChangeArrowheads="1"/>
          </p:cNvSpPr>
          <p:nvPr/>
        </p:nvSpPr>
        <p:spPr bwMode="auto">
          <a:xfrm>
            <a:off x="773113" y="131763"/>
            <a:ext cx="4310062"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700" b="1">
                <a:solidFill>
                  <a:srgbClr val="800000"/>
                </a:solidFill>
                <a:latin typeface="Arial Narrow" panose="020B0606020202030204" pitchFamily="34" charset="0"/>
                <a:ea typeface="黑体" panose="02010609060101010101" pitchFamily="49" charset="-122"/>
              </a:rPr>
              <a:t>例</a:t>
            </a:r>
            <a:r>
              <a:rPr lang="en-US" altLang="zh-CN" sz="2700" b="1">
                <a:solidFill>
                  <a:srgbClr val="800000"/>
                </a:solidFill>
                <a:latin typeface="Arial Narrow" panose="020B0606020202030204" pitchFamily="34" charset="0"/>
                <a:ea typeface="黑体" panose="02010609060101010101" pitchFamily="49" charset="-122"/>
              </a:rPr>
              <a:t>4.4.1</a:t>
            </a:r>
            <a:endParaRPr lang="en-US" altLang="zh-CN" sz="2700" b="1">
              <a:solidFill>
                <a:srgbClr val="800000"/>
              </a:solidFill>
              <a:latin typeface="Arial Narrow" panose="020B0606020202030204" pitchFamily="34" charset="0"/>
              <a:ea typeface="黑体" panose="02010609060101010101" pitchFamily="49" charset="-122"/>
            </a:endParaRPr>
          </a:p>
        </p:txBody>
      </p:sp>
      <p:graphicFrame>
        <p:nvGraphicFramePr>
          <p:cNvPr id="75779" name="Object 49"/>
          <p:cNvGraphicFramePr>
            <a:graphicFrameLocks noChangeAspect="1"/>
          </p:cNvGraphicFramePr>
          <p:nvPr/>
        </p:nvGraphicFramePr>
        <p:xfrm>
          <a:off x="5003800" y="692150"/>
          <a:ext cx="3976688" cy="3394075"/>
        </p:xfrm>
        <a:graphic>
          <a:graphicData uri="http://schemas.openxmlformats.org/presentationml/2006/ole">
            <mc:AlternateContent xmlns:mc="http://schemas.openxmlformats.org/markup-compatibility/2006">
              <mc:Choice xmlns:v="urn:schemas-microsoft-com:vml" Requires="v">
                <p:oleObj spid="_x0000_s54274" name="图片" r:id="rId2" imgW="2211070" imgH="1890395" progId="Word.Picture.8">
                  <p:embed/>
                </p:oleObj>
              </mc:Choice>
              <mc:Fallback>
                <p:oleObj name="图片" r:id="rId2" imgW="2211070" imgH="1890395" progId="Word.Picture.8">
                  <p:embed/>
                  <p:pic>
                    <p:nvPicPr>
                      <p:cNvPr id="0" name="Object 4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692150"/>
                        <a:ext cx="3976688"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52"/>
          <p:cNvSpPr>
            <a:spLocks noChangeArrowheads="1"/>
          </p:cNvSpPr>
          <p:nvPr/>
        </p:nvSpPr>
        <p:spPr bwMode="auto">
          <a:xfrm>
            <a:off x="2225675" y="115888"/>
            <a:ext cx="15827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kumimoji="1" lang="en-US" altLang="zh-CN" sz="2200" i="1" kern="0" dirty="0">
                <a:solidFill>
                  <a:srgbClr val="000000"/>
                </a:solidFill>
                <a:latin typeface="Times New Roman" panose="02020603050405020304" pitchFamily="18" charset="0"/>
                <a:ea typeface="华康简宋" charset="-122"/>
              </a:rPr>
              <a:t>V</a:t>
            </a:r>
            <a:r>
              <a:rPr kumimoji="1" lang="en-US" altLang="zh-CN" sz="2200" kern="0" baseline="-30000" dirty="0">
                <a:solidFill>
                  <a:srgbClr val="000000"/>
                </a:solidFill>
                <a:latin typeface="Times New Roman" panose="02020603050405020304" pitchFamily="18" charset="0"/>
                <a:ea typeface="华康简宋" charset="-122"/>
              </a:rPr>
              <a:t>TN</a:t>
            </a:r>
            <a:r>
              <a:rPr kumimoji="1" lang="en-US" altLang="zh-CN" sz="2200" kern="0" dirty="0">
                <a:solidFill>
                  <a:srgbClr val="000000"/>
                </a:solidFill>
                <a:latin typeface="Times New Roman" panose="02020603050405020304" pitchFamily="18" charset="0"/>
              </a:rPr>
              <a:t>=1V</a:t>
            </a:r>
            <a:endParaRPr lang="en-US" altLang="zh-CN" sz="2200" kern="0" dirty="0">
              <a:solidFill>
                <a:srgbClr val="000000"/>
              </a:solidFill>
            </a:endParaRPr>
          </a:p>
        </p:txBody>
      </p:sp>
      <p:graphicFrame>
        <p:nvGraphicFramePr>
          <p:cNvPr id="75781" name="Object 54"/>
          <p:cNvGraphicFramePr>
            <a:graphicFrameLocks noChangeAspect="1"/>
          </p:cNvGraphicFramePr>
          <p:nvPr/>
        </p:nvGraphicFramePr>
        <p:xfrm>
          <a:off x="3600450" y="188913"/>
          <a:ext cx="1936750" cy="411162"/>
        </p:xfrm>
        <a:graphic>
          <a:graphicData uri="http://schemas.openxmlformats.org/presentationml/2006/ole">
            <mc:AlternateContent xmlns:mc="http://schemas.openxmlformats.org/markup-compatibility/2006">
              <mc:Choice xmlns:v="urn:schemas-microsoft-com:vml" Requires="v">
                <p:oleObj spid="_x0000_s54275" name="公式" r:id="rId4" imgW="1079500" imgH="228600" progId="Equation.3">
                  <p:embed/>
                </p:oleObj>
              </mc:Choice>
              <mc:Fallback>
                <p:oleObj name="公式" r:id="rId4" imgW="1079500" imgH="228600" progId="Equation.3">
                  <p:embed/>
                  <p:pic>
                    <p:nvPicPr>
                      <p:cNvPr id="0" name="Object 5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0450" y="188913"/>
                        <a:ext cx="19367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 name="Rectangle 55"/>
          <p:cNvSpPr>
            <a:spLocks noChangeArrowheads="1"/>
          </p:cNvSpPr>
          <p:nvPr/>
        </p:nvSpPr>
        <p:spPr bwMode="auto">
          <a:xfrm>
            <a:off x="539750" y="692150"/>
            <a:ext cx="41767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lang="zh-CN" altLang="en-US" sz="2200" kern="0">
                <a:solidFill>
                  <a:srgbClr val="000000"/>
                </a:solidFill>
              </a:rPr>
              <a:t>解：（</a:t>
            </a:r>
            <a:r>
              <a:rPr lang="en-US" altLang="zh-CN" sz="2200" kern="0">
                <a:solidFill>
                  <a:srgbClr val="000000"/>
                </a:solidFill>
              </a:rPr>
              <a:t>1</a:t>
            </a:r>
            <a:r>
              <a:rPr lang="zh-CN" altLang="en-US" sz="2200" kern="0">
                <a:solidFill>
                  <a:srgbClr val="000000"/>
                </a:solidFill>
              </a:rPr>
              <a:t>）静态工作点</a:t>
            </a:r>
            <a:endParaRPr lang="zh-CN" altLang="en-US" sz="2200" kern="0">
              <a:solidFill>
                <a:srgbClr val="000000"/>
              </a:solidFill>
            </a:endParaRPr>
          </a:p>
        </p:txBody>
      </p:sp>
      <p:graphicFrame>
        <p:nvGraphicFramePr>
          <p:cNvPr id="75783" name="Object 56"/>
          <p:cNvGraphicFramePr>
            <a:graphicFrameLocks noChangeAspect="1"/>
          </p:cNvGraphicFramePr>
          <p:nvPr/>
        </p:nvGraphicFramePr>
        <p:xfrm>
          <a:off x="5753100" y="188913"/>
          <a:ext cx="1411288" cy="366712"/>
        </p:xfrm>
        <a:graphic>
          <a:graphicData uri="http://schemas.openxmlformats.org/presentationml/2006/ole">
            <mc:AlternateContent xmlns:mc="http://schemas.openxmlformats.org/markup-compatibility/2006">
              <mc:Choice xmlns:v="urn:schemas-microsoft-com:vml" Requires="v">
                <p:oleObj spid="_x0000_s54276" name="公式" r:id="rId6" imgW="786765" imgH="203200" progId="Equation.3">
                  <p:embed/>
                </p:oleObj>
              </mc:Choice>
              <mc:Fallback>
                <p:oleObj name="公式" r:id="rId6" imgW="786765" imgH="203200" progId="Equation.3">
                  <p:embed/>
                  <p:pic>
                    <p:nvPicPr>
                      <p:cNvPr id="0" name="Object 5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53100" y="188913"/>
                        <a:ext cx="14112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Rectangle 60"/>
          <p:cNvSpPr>
            <a:spLocks noChangeArrowheads="1"/>
          </p:cNvSpPr>
          <p:nvPr/>
        </p:nvSpPr>
        <p:spPr bwMode="auto">
          <a:xfrm>
            <a:off x="936625" y="1243013"/>
            <a:ext cx="4114800" cy="4445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05000"/>
              </a:lnSpc>
              <a:buClr>
                <a:srgbClr val="FF0000"/>
              </a:buClr>
              <a:buFont typeface="Wingdings" panose="05000000000000000000" pitchFamily="2" charset="2"/>
              <a:buChar char="§"/>
              <a:defRPr/>
            </a:pPr>
            <a:r>
              <a:rPr lang="en-US" altLang="zh-CN" sz="2200" kern="0">
                <a:solidFill>
                  <a:srgbClr val="0000CC"/>
                </a:solidFill>
              </a:rPr>
              <a:t> </a:t>
            </a:r>
            <a:r>
              <a:rPr lang="zh-CN" altLang="en-US" sz="2200" kern="0">
                <a:solidFill>
                  <a:srgbClr val="0000CC"/>
                </a:solidFill>
              </a:rPr>
              <a:t>增强型？耗尽型？</a:t>
            </a:r>
            <a:endParaRPr lang="zh-CN" altLang="en-US" sz="2200" kern="0">
              <a:solidFill>
                <a:srgbClr val="0000CC"/>
              </a:solidFill>
            </a:endParaRPr>
          </a:p>
        </p:txBody>
      </p:sp>
      <p:sp>
        <p:nvSpPr>
          <p:cNvPr id="23" name="Rectangle 61"/>
          <p:cNvSpPr>
            <a:spLocks noChangeArrowheads="1"/>
          </p:cNvSpPr>
          <p:nvPr/>
        </p:nvSpPr>
        <p:spPr bwMode="auto">
          <a:xfrm>
            <a:off x="936625" y="1700213"/>
            <a:ext cx="4114800" cy="4445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05000"/>
              </a:lnSpc>
              <a:buClr>
                <a:srgbClr val="FF0000"/>
              </a:buClr>
              <a:buFont typeface="Wingdings" panose="05000000000000000000" pitchFamily="2" charset="2"/>
              <a:buChar char="§"/>
              <a:defRPr/>
            </a:pPr>
            <a:r>
              <a:rPr lang="en-US" altLang="zh-CN" sz="2200" kern="0">
                <a:solidFill>
                  <a:srgbClr val="0000CC"/>
                </a:solidFill>
              </a:rPr>
              <a:t> </a:t>
            </a:r>
            <a:r>
              <a:rPr lang="zh-CN" altLang="en-US" sz="2200" kern="0">
                <a:solidFill>
                  <a:srgbClr val="0000CC"/>
                </a:solidFill>
              </a:rPr>
              <a:t>栅源加什么极性偏置电压？</a:t>
            </a:r>
            <a:endParaRPr lang="zh-CN" altLang="en-US" sz="2200" kern="0">
              <a:solidFill>
                <a:srgbClr val="0000CC"/>
              </a:solidFill>
            </a:endParaRPr>
          </a:p>
        </p:txBody>
      </p:sp>
      <p:sp>
        <p:nvSpPr>
          <p:cNvPr id="24" name="Rectangle 62"/>
          <p:cNvSpPr>
            <a:spLocks noChangeArrowheads="1"/>
          </p:cNvSpPr>
          <p:nvPr/>
        </p:nvSpPr>
        <p:spPr bwMode="auto">
          <a:xfrm>
            <a:off x="4943475" y="4437063"/>
            <a:ext cx="3687763" cy="4445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05000"/>
              </a:lnSpc>
              <a:buClr>
                <a:srgbClr val="FF0000"/>
              </a:buClr>
              <a:buFont typeface="Wingdings" panose="05000000000000000000" pitchFamily="2" charset="2"/>
              <a:buChar char="§"/>
              <a:defRPr/>
            </a:pPr>
            <a:r>
              <a:rPr lang="en-US" altLang="zh-CN" sz="2200" kern="0">
                <a:solidFill>
                  <a:srgbClr val="0000CC"/>
                </a:solidFill>
              </a:rPr>
              <a:t> </a:t>
            </a:r>
            <a:r>
              <a:rPr lang="en-US" altLang="zh-CN" sz="2200" i="1" kern="0">
                <a:solidFill>
                  <a:srgbClr val="0000CC"/>
                </a:solidFill>
              </a:rPr>
              <a:t>Q</a:t>
            </a:r>
            <a:r>
              <a:rPr lang="zh-CN" altLang="en-US" sz="2200" kern="0">
                <a:solidFill>
                  <a:srgbClr val="0000CC"/>
                </a:solidFill>
              </a:rPr>
              <a:t>点包含哪几个电量？</a:t>
            </a:r>
            <a:endParaRPr lang="zh-CN" altLang="en-US" sz="2200" kern="0">
              <a:solidFill>
                <a:srgbClr val="0000CC"/>
              </a:solidFill>
            </a:endParaRPr>
          </a:p>
        </p:txBody>
      </p:sp>
      <p:sp>
        <p:nvSpPr>
          <p:cNvPr id="25" name="Rectangle 63"/>
          <p:cNvSpPr>
            <a:spLocks noChangeArrowheads="1"/>
          </p:cNvSpPr>
          <p:nvPr/>
        </p:nvSpPr>
        <p:spPr bwMode="auto">
          <a:xfrm>
            <a:off x="4943475" y="4976813"/>
            <a:ext cx="3132138" cy="444500"/>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05000"/>
              </a:lnSpc>
              <a:buClr>
                <a:srgbClr val="FF0000"/>
              </a:buClr>
              <a:buFont typeface="Wingdings" panose="05000000000000000000" pitchFamily="2" charset="2"/>
              <a:buChar char="§"/>
              <a:defRPr/>
            </a:pPr>
            <a:r>
              <a:rPr lang="en-US" altLang="zh-CN" sz="2200" kern="0">
                <a:solidFill>
                  <a:srgbClr val="0000CC"/>
                </a:solidFill>
              </a:rPr>
              <a:t> d</a:t>
            </a:r>
            <a:r>
              <a:rPr lang="zh-CN" altLang="en-US" sz="2200" kern="0">
                <a:solidFill>
                  <a:srgbClr val="0000CC"/>
                </a:solidFill>
              </a:rPr>
              <a:t>和</a:t>
            </a:r>
            <a:r>
              <a:rPr lang="en-US" altLang="zh-CN" sz="2200" kern="0">
                <a:solidFill>
                  <a:srgbClr val="0000CC"/>
                </a:solidFill>
              </a:rPr>
              <a:t>s</a:t>
            </a:r>
            <a:r>
              <a:rPr lang="zh-CN" altLang="en-US" sz="2200" kern="0">
                <a:solidFill>
                  <a:srgbClr val="0000CC"/>
                </a:solidFill>
              </a:rPr>
              <a:t>可否互换？</a:t>
            </a:r>
            <a:endParaRPr lang="zh-CN" altLang="en-US" sz="2200" kern="0">
              <a:solidFill>
                <a:srgbClr val="0000CC"/>
              </a:solidFill>
            </a:endParaRPr>
          </a:p>
        </p:txBody>
      </p:sp>
      <p:grpSp>
        <p:nvGrpSpPr>
          <p:cNvPr id="26" name="Group 65"/>
          <p:cNvGrpSpPr/>
          <p:nvPr/>
        </p:nvGrpSpPr>
        <p:grpSpPr bwMode="auto">
          <a:xfrm>
            <a:off x="1258888" y="2236788"/>
            <a:ext cx="2451100" cy="3867150"/>
            <a:chOff x="793" y="1409"/>
            <a:chExt cx="1544" cy="2436"/>
          </a:xfrm>
        </p:grpSpPr>
        <p:sp>
          <p:nvSpPr>
            <p:cNvPr id="27" name="Rectangle 59"/>
            <p:cNvSpPr>
              <a:spLocks noChangeArrowheads="1"/>
            </p:cNvSpPr>
            <p:nvPr/>
          </p:nvSpPr>
          <p:spPr bwMode="auto">
            <a:xfrm>
              <a:off x="1111" y="3547"/>
              <a:ext cx="906" cy="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直流通路</a:t>
              </a:r>
              <a:endParaRPr lang="zh-CN" altLang="en-US" sz="2000" kern="0">
                <a:solidFill>
                  <a:srgbClr val="000000"/>
                </a:solidFill>
              </a:endParaRPr>
            </a:p>
          </p:txBody>
        </p:sp>
        <p:graphicFrame>
          <p:nvGraphicFramePr>
            <p:cNvPr id="75790" name="Object 64"/>
            <p:cNvGraphicFramePr>
              <a:graphicFrameLocks noChangeAspect="1"/>
            </p:cNvGraphicFramePr>
            <p:nvPr/>
          </p:nvGraphicFramePr>
          <p:xfrm>
            <a:off x="793" y="1409"/>
            <a:ext cx="1544" cy="2138"/>
          </p:xfrm>
          <a:graphic>
            <a:graphicData uri="http://schemas.openxmlformats.org/presentationml/2006/ole">
              <mc:AlternateContent xmlns:mc="http://schemas.openxmlformats.org/markup-compatibility/2006">
                <mc:Choice xmlns:v="urn:schemas-microsoft-com:vml" Requires="v">
                  <p:oleObj spid="_x0000_s54277" name="图片" r:id="rId8" imgW="1362710" imgH="1890395" progId="Word.Picture.8">
                    <p:embed/>
                  </p:oleObj>
                </mc:Choice>
                <mc:Fallback>
                  <p:oleObj name="图片" r:id="rId8" imgW="1362710" imgH="1890395" progId="Word.Picture.8">
                    <p:embed/>
                    <p:pic>
                      <p:nvPicPr>
                        <p:cNvPr id="0" name="Object 6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3" y="1409"/>
                          <a:ext cx="1544" cy="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trips(down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strips(downRight)">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strips(downRight)">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strips(downRight)">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box(in)">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802" name="Object 21"/>
          <p:cNvGraphicFramePr>
            <a:graphicFrameLocks noChangeAspect="1"/>
          </p:cNvGraphicFramePr>
          <p:nvPr/>
        </p:nvGraphicFramePr>
        <p:xfrm>
          <a:off x="6405563" y="692150"/>
          <a:ext cx="2451100" cy="3394075"/>
        </p:xfrm>
        <a:graphic>
          <a:graphicData uri="http://schemas.openxmlformats.org/presentationml/2006/ole">
            <mc:AlternateContent xmlns:mc="http://schemas.openxmlformats.org/markup-compatibility/2006">
              <mc:Choice xmlns:v="urn:schemas-microsoft-com:vml" Requires="v">
                <p:oleObj spid="_x0000_s55298" name="图片" r:id="rId1" imgW="1362710" imgH="1890395" progId="Word.Picture.8">
                  <p:embed/>
                </p:oleObj>
              </mc:Choice>
              <mc:Fallback>
                <p:oleObj name="图片" r:id="rId1" imgW="1362710" imgH="1890395" progId="Word.Picture.8">
                  <p:embed/>
                  <p:pic>
                    <p:nvPicPr>
                      <p:cNvPr id="0" name="Object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5563" y="692150"/>
                        <a:ext cx="24511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Rectangle 8"/>
          <p:cNvSpPr>
            <a:spLocks noChangeArrowheads="1"/>
          </p:cNvSpPr>
          <p:nvPr/>
        </p:nvSpPr>
        <p:spPr bwMode="auto">
          <a:xfrm>
            <a:off x="539750" y="692150"/>
            <a:ext cx="41767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lang="zh-CN" altLang="en-US" sz="2200" kern="0">
                <a:solidFill>
                  <a:srgbClr val="000000"/>
                </a:solidFill>
              </a:rPr>
              <a:t>解：（</a:t>
            </a:r>
            <a:r>
              <a:rPr lang="en-US" altLang="zh-CN" sz="2200" kern="0">
                <a:solidFill>
                  <a:srgbClr val="000000"/>
                </a:solidFill>
              </a:rPr>
              <a:t>1</a:t>
            </a:r>
            <a:r>
              <a:rPr lang="zh-CN" altLang="en-US" sz="2200" kern="0">
                <a:solidFill>
                  <a:srgbClr val="000000"/>
                </a:solidFill>
              </a:rPr>
              <a:t>）静态工作点</a:t>
            </a:r>
            <a:endParaRPr lang="zh-CN" altLang="en-US" sz="2200" kern="0">
              <a:solidFill>
                <a:srgbClr val="000000"/>
              </a:solidFill>
            </a:endParaRPr>
          </a:p>
        </p:txBody>
      </p:sp>
      <p:sp>
        <p:nvSpPr>
          <p:cNvPr id="16" name="Rectangle 12"/>
          <p:cNvSpPr>
            <a:spLocks noChangeArrowheads="1"/>
          </p:cNvSpPr>
          <p:nvPr/>
        </p:nvSpPr>
        <p:spPr bwMode="auto">
          <a:xfrm>
            <a:off x="6727825" y="4060825"/>
            <a:ext cx="1438275"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gn="ct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直流通路</a:t>
            </a:r>
            <a:endParaRPr lang="zh-CN" altLang="en-US" sz="2000" kern="0">
              <a:solidFill>
                <a:srgbClr val="000000"/>
              </a:solidFill>
            </a:endParaRPr>
          </a:p>
        </p:txBody>
      </p:sp>
      <p:sp>
        <p:nvSpPr>
          <p:cNvPr id="17" name="Rectangle 13"/>
          <p:cNvSpPr>
            <a:spLocks noChangeArrowheads="1"/>
          </p:cNvSpPr>
          <p:nvPr/>
        </p:nvSpPr>
        <p:spPr bwMode="auto">
          <a:xfrm>
            <a:off x="396875" y="2179638"/>
            <a:ext cx="48768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200" b="1">
                <a:solidFill>
                  <a:srgbClr val="000000"/>
                </a:solidFill>
                <a:latin typeface="Times New Roman" panose="02020603050405020304" pitchFamily="18" charset="0"/>
                <a:ea typeface="楷体_GB2312" pitchFamily="49" charset="-122"/>
              </a:rPr>
              <a:t>假设工作在饱和区</a:t>
            </a:r>
            <a:endParaRPr kumimoji="1" lang="zh-CN" altLang="en-US" sz="2200" b="1">
              <a:solidFill>
                <a:srgbClr val="000000"/>
              </a:solidFill>
              <a:latin typeface="Times New Roman" panose="02020603050405020304" pitchFamily="18" charset="0"/>
              <a:ea typeface="楷体_GB2312" pitchFamily="49" charset="-122"/>
            </a:endParaRPr>
          </a:p>
        </p:txBody>
      </p:sp>
      <p:grpSp>
        <p:nvGrpSpPr>
          <p:cNvPr id="18" name="Group 23"/>
          <p:cNvGrpSpPr/>
          <p:nvPr/>
        </p:nvGrpSpPr>
        <p:grpSpPr bwMode="auto">
          <a:xfrm>
            <a:off x="549275" y="3932238"/>
            <a:ext cx="3095625" cy="468312"/>
            <a:chOff x="346" y="2477"/>
            <a:chExt cx="1950" cy="295"/>
          </a:xfrm>
        </p:grpSpPr>
        <p:sp>
          <p:nvSpPr>
            <p:cNvPr id="19" name="Rectangle 15"/>
            <p:cNvSpPr>
              <a:spLocks noChangeArrowheads="1"/>
            </p:cNvSpPr>
            <p:nvPr/>
          </p:nvSpPr>
          <p:spPr bwMode="auto">
            <a:xfrm>
              <a:off x="346" y="2477"/>
              <a:ext cx="1392"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tabLst>
                  <a:tab pos="3060700" algn="ctr"/>
                </a:tabLst>
                <a:defRPr kumimoji="1" sz="2400">
                  <a:solidFill>
                    <a:schemeClr val="tx1"/>
                  </a:solidFill>
                  <a:latin typeface="Times New Roman" panose="02020603050405020304" pitchFamily="18" charset="0"/>
                  <a:ea typeface="宋体" panose="02010600030101010101" pitchFamily="2" charset="-122"/>
                </a:defRPr>
              </a:lvl1pPr>
              <a:lvl2pPr algn="l">
                <a:tabLst>
                  <a:tab pos="3060700" algn="ctr"/>
                </a:tabLst>
                <a:defRPr kumimoji="1" sz="2400">
                  <a:solidFill>
                    <a:schemeClr val="tx1"/>
                  </a:solidFill>
                  <a:latin typeface="Times New Roman" panose="02020603050405020304" pitchFamily="18" charset="0"/>
                  <a:ea typeface="宋体" panose="02010600030101010101" pitchFamily="2" charset="-122"/>
                </a:defRPr>
              </a:lvl2pPr>
              <a:lvl3pPr algn="l">
                <a:tabLst>
                  <a:tab pos="3060700" algn="ctr"/>
                </a:tabLst>
                <a:defRPr kumimoji="1" sz="2400">
                  <a:solidFill>
                    <a:schemeClr val="tx1"/>
                  </a:solidFill>
                  <a:latin typeface="Times New Roman" panose="02020603050405020304" pitchFamily="18" charset="0"/>
                  <a:ea typeface="宋体" panose="02010600030101010101" pitchFamily="2" charset="-122"/>
                </a:defRPr>
              </a:lvl3pPr>
              <a:lvl4pPr algn="l">
                <a:tabLst>
                  <a:tab pos="3060700" algn="ctr"/>
                </a:tabLst>
                <a:defRPr kumimoji="1" sz="2400">
                  <a:solidFill>
                    <a:schemeClr val="tx1"/>
                  </a:solidFill>
                  <a:latin typeface="Times New Roman" panose="02020603050405020304" pitchFamily="18" charset="0"/>
                  <a:ea typeface="宋体" panose="02010600030101010101" pitchFamily="2" charset="-122"/>
                </a:defRPr>
              </a:lvl4pPr>
              <a:lvl5pPr algn="l">
                <a:tabLst>
                  <a:tab pos="3060700" algn="ct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3060700" algn="ct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3060700" algn="ct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3060700" algn="ct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3060700" algn="ctr"/>
                </a:tabLst>
                <a:defRPr kumimoji="1" sz="2400">
                  <a:solidFill>
                    <a:schemeClr val="tx1"/>
                  </a:solidFill>
                  <a:latin typeface="Times New Roman" panose="02020603050405020304" pitchFamily="18" charset="0"/>
                  <a:ea typeface="宋体" panose="02010600030101010101" pitchFamily="2" charset="-122"/>
                </a:defRPr>
              </a:lvl9pPr>
            </a:lstStyle>
            <a:p>
              <a:pPr algn="just" eaLnBrk="0" hangingPunct="0">
                <a:defRPr/>
              </a:pPr>
              <a:r>
                <a:rPr lang="zh-CN" altLang="en-US" sz="2200" b="1" kern="0">
                  <a:solidFill>
                    <a:srgbClr val="000000"/>
                  </a:solidFill>
                  <a:ea typeface="楷体_GB2312" pitchFamily="49" charset="-122"/>
                </a:rPr>
                <a:t>满足</a:t>
              </a:r>
              <a:endParaRPr lang="zh-CN" altLang="en-US" sz="2200" b="1" kern="0">
                <a:solidFill>
                  <a:srgbClr val="000000"/>
                </a:solidFill>
                <a:ea typeface="楷体_GB2312" pitchFamily="49" charset="-122"/>
              </a:endParaRPr>
            </a:p>
          </p:txBody>
        </p:sp>
        <p:graphicFrame>
          <p:nvGraphicFramePr>
            <p:cNvPr id="76816" name="Object 16"/>
            <p:cNvGraphicFramePr>
              <a:graphicFrameLocks noChangeAspect="1"/>
            </p:cNvGraphicFramePr>
            <p:nvPr/>
          </p:nvGraphicFramePr>
          <p:xfrm>
            <a:off x="884" y="2498"/>
            <a:ext cx="1412" cy="274"/>
          </p:xfrm>
          <a:graphic>
            <a:graphicData uri="http://schemas.openxmlformats.org/presentationml/2006/ole">
              <mc:AlternateContent xmlns:mc="http://schemas.openxmlformats.org/markup-compatibility/2006">
                <mc:Choice xmlns:v="urn:schemas-microsoft-com:vml" Requires="v">
                  <p:oleObj spid="_x0000_s55299" name="公式" r:id="rId3" imgW="1244600" imgH="241300" progId="Equation.3">
                    <p:embed/>
                  </p:oleObj>
                </mc:Choice>
                <mc:Fallback>
                  <p:oleObj name="公式" r:id="rId3" imgW="1244600" imgH="241300" progId="Equation.3">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4" y="2498"/>
                          <a:ext cx="1412"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21" name="Rectangle 17"/>
          <p:cNvSpPr>
            <a:spLocks noChangeArrowheads="1"/>
          </p:cNvSpPr>
          <p:nvPr/>
        </p:nvSpPr>
        <p:spPr bwMode="auto">
          <a:xfrm>
            <a:off x="1052513" y="4533900"/>
            <a:ext cx="43434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200" b="1">
                <a:solidFill>
                  <a:srgbClr val="000000"/>
                </a:solidFill>
                <a:latin typeface="Times New Roman" panose="02020603050405020304" pitchFamily="18" charset="0"/>
                <a:ea typeface="楷体_GB2312" pitchFamily="49" charset="-122"/>
              </a:rPr>
              <a:t>假设成立，结果即为所求。</a:t>
            </a:r>
            <a:endParaRPr kumimoji="1" lang="zh-CN" altLang="en-US" sz="2200" b="1">
              <a:solidFill>
                <a:srgbClr val="000000"/>
              </a:solidFill>
              <a:latin typeface="Times New Roman" panose="02020603050405020304" pitchFamily="18" charset="0"/>
              <a:ea typeface="楷体_GB2312" pitchFamily="49" charset="-122"/>
            </a:endParaRPr>
          </a:p>
        </p:txBody>
      </p:sp>
      <p:graphicFrame>
        <p:nvGraphicFramePr>
          <p:cNvPr id="22" name="Object 18"/>
          <p:cNvGraphicFramePr>
            <a:graphicFrameLocks noChangeAspect="1"/>
          </p:cNvGraphicFramePr>
          <p:nvPr/>
        </p:nvGraphicFramePr>
        <p:xfrm>
          <a:off x="806450" y="1185863"/>
          <a:ext cx="4730750" cy="868362"/>
        </p:xfrm>
        <a:graphic>
          <a:graphicData uri="http://schemas.openxmlformats.org/presentationml/2006/ole">
            <mc:AlternateContent xmlns:mc="http://schemas.openxmlformats.org/markup-compatibility/2006">
              <mc:Choice xmlns:v="urn:schemas-microsoft-com:vml" Requires="v">
                <p:oleObj spid="_x0000_s55300" name="Equation" r:id="rId5" imgW="2628900" imgH="482600" progId="Equation.3">
                  <p:embed/>
                </p:oleObj>
              </mc:Choice>
              <mc:Fallback>
                <p:oleObj name="Equation" r:id="rId5" imgW="2628900" imgH="482600" progId="Equation.3">
                  <p:embed/>
                  <p:pic>
                    <p:nvPicPr>
                      <p:cNvPr id="0" name="Object 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6450" y="1185863"/>
                        <a:ext cx="473075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19"/>
          <p:cNvGraphicFramePr>
            <a:graphicFrameLocks noChangeAspect="1"/>
          </p:cNvGraphicFramePr>
          <p:nvPr/>
        </p:nvGraphicFramePr>
        <p:xfrm>
          <a:off x="461963" y="2725738"/>
          <a:ext cx="5599112" cy="455612"/>
        </p:xfrm>
        <a:graphic>
          <a:graphicData uri="http://schemas.openxmlformats.org/presentationml/2006/ole">
            <mc:AlternateContent xmlns:mc="http://schemas.openxmlformats.org/markup-compatibility/2006">
              <mc:Choice xmlns:v="urn:schemas-microsoft-com:vml" Requires="v">
                <p:oleObj spid="_x0000_s55301" name="公式" r:id="rId7" imgW="3111500" imgH="254000" progId="Equation.3">
                  <p:embed/>
                </p:oleObj>
              </mc:Choice>
              <mc:Fallback>
                <p:oleObj name="公式" r:id="rId7" imgW="3111500" imgH="254000" progId="Equation.3">
                  <p:embed/>
                  <p:pic>
                    <p:nvPicPr>
                      <p:cNvPr id="0" name="Object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1963" y="2725738"/>
                        <a:ext cx="55991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0"/>
          <p:cNvGraphicFramePr>
            <a:graphicFrameLocks noChangeAspect="1"/>
          </p:cNvGraphicFramePr>
          <p:nvPr/>
        </p:nvGraphicFramePr>
        <p:xfrm>
          <a:off x="501650" y="3368675"/>
          <a:ext cx="5186363" cy="434975"/>
        </p:xfrm>
        <a:graphic>
          <a:graphicData uri="http://schemas.openxmlformats.org/presentationml/2006/ole">
            <mc:AlternateContent xmlns:mc="http://schemas.openxmlformats.org/markup-compatibility/2006">
              <mc:Choice xmlns:v="urn:schemas-microsoft-com:vml" Requires="v">
                <p:oleObj spid="_x0000_s55302" name="公式" r:id="rId9" imgW="2882900" imgH="241300" progId="Equation.3">
                  <p:embed/>
                </p:oleObj>
              </mc:Choice>
              <mc:Fallback>
                <p:oleObj name="公式" r:id="rId9" imgW="2882900" imgH="241300" progId="Equation.3">
                  <p:embed/>
                  <p:pic>
                    <p:nvPicPr>
                      <p:cNvPr id="0" name="Object 2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1650" y="3368675"/>
                        <a:ext cx="5186363"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6811" name="Rectangle 18">
            <a:hlinkClick r:id="rId11" action="ppaction://hlinksldjump"/>
          </p:cNvPr>
          <p:cNvSpPr>
            <a:spLocks noChangeArrowheads="1"/>
          </p:cNvSpPr>
          <p:nvPr/>
        </p:nvSpPr>
        <p:spPr bwMode="auto">
          <a:xfrm>
            <a:off x="773113" y="131763"/>
            <a:ext cx="4310062"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700" b="1">
                <a:solidFill>
                  <a:srgbClr val="800000"/>
                </a:solidFill>
                <a:latin typeface="Arial Narrow" panose="020B0606020202030204" pitchFamily="34" charset="0"/>
                <a:ea typeface="黑体" panose="02010609060101010101" pitchFamily="49" charset="-122"/>
              </a:rPr>
              <a:t>例</a:t>
            </a:r>
            <a:r>
              <a:rPr lang="en-US" altLang="zh-CN" sz="2700" b="1">
                <a:solidFill>
                  <a:srgbClr val="800000"/>
                </a:solidFill>
                <a:latin typeface="Arial Narrow" panose="020B0606020202030204" pitchFamily="34" charset="0"/>
                <a:ea typeface="黑体" panose="02010609060101010101" pitchFamily="49" charset="-122"/>
              </a:rPr>
              <a:t>4.4.1</a:t>
            </a:r>
            <a:endParaRPr lang="en-US" altLang="zh-CN" sz="2700" b="1">
              <a:solidFill>
                <a:srgbClr val="800000"/>
              </a:solidFill>
              <a:latin typeface="Arial Narrow" panose="020B0606020202030204" pitchFamily="34" charset="0"/>
              <a:ea typeface="黑体" panose="02010609060101010101" pitchFamily="49" charset="-122"/>
            </a:endParaRPr>
          </a:p>
        </p:txBody>
      </p:sp>
      <p:sp>
        <p:nvSpPr>
          <p:cNvPr id="26" name="Rectangle 52"/>
          <p:cNvSpPr>
            <a:spLocks noChangeArrowheads="1"/>
          </p:cNvSpPr>
          <p:nvPr/>
        </p:nvSpPr>
        <p:spPr bwMode="auto">
          <a:xfrm>
            <a:off x="2225675" y="115888"/>
            <a:ext cx="15827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kumimoji="1" lang="en-US" altLang="zh-CN" sz="2200" i="1" kern="0" dirty="0">
                <a:solidFill>
                  <a:srgbClr val="000000"/>
                </a:solidFill>
                <a:latin typeface="Times New Roman" panose="02020603050405020304" pitchFamily="18" charset="0"/>
                <a:ea typeface="华康简宋" charset="-122"/>
              </a:rPr>
              <a:t>V</a:t>
            </a:r>
            <a:r>
              <a:rPr kumimoji="1" lang="en-US" altLang="zh-CN" sz="2200" kern="0" baseline="-30000" dirty="0">
                <a:solidFill>
                  <a:srgbClr val="000000"/>
                </a:solidFill>
                <a:latin typeface="Times New Roman" panose="02020603050405020304" pitchFamily="18" charset="0"/>
                <a:ea typeface="华康简宋" charset="-122"/>
              </a:rPr>
              <a:t>TN</a:t>
            </a:r>
            <a:r>
              <a:rPr kumimoji="1" lang="en-US" altLang="zh-CN" sz="2200" kern="0" dirty="0">
                <a:solidFill>
                  <a:srgbClr val="000000"/>
                </a:solidFill>
                <a:latin typeface="Times New Roman" panose="02020603050405020304" pitchFamily="18" charset="0"/>
              </a:rPr>
              <a:t>=1V</a:t>
            </a:r>
            <a:endParaRPr lang="en-US" altLang="zh-CN" sz="2200" kern="0" dirty="0">
              <a:solidFill>
                <a:srgbClr val="000000"/>
              </a:solidFill>
            </a:endParaRPr>
          </a:p>
        </p:txBody>
      </p:sp>
      <p:graphicFrame>
        <p:nvGraphicFramePr>
          <p:cNvPr id="76813" name="Object 54"/>
          <p:cNvGraphicFramePr>
            <a:graphicFrameLocks noChangeAspect="1"/>
          </p:cNvGraphicFramePr>
          <p:nvPr/>
        </p:nvGraphicFramePr>
        <p:xfrm>
          <a:off x="3600450" y="188913"/>
          <a:ext cx="1936750" cy="411162"/>
        </p:xfrm>
        <a:graphic>
          <a:graphicData uri="http://schemas.openxmlformats.org/presentationml/2006/ole">
            <mc:AlternateContent xmlns:mc="http://schemas.openxmlformats.org/markup-compatibility/2006">
              <mc:Choice xmlns:v="urn:schemas-microsoft-com:vml" Requires="v">
                <p:oleObj spid="_x0000_s55303" name="公式" r:id="rId12" imgW="1079500" imgH="228600" progId="Equation.3">
                  <p:embed/>
                </p:oleObj>
              </mc:Choice>
              <mc:Fallback>
                <p:oleObj name="公式" r:id="rId12" imgW="1079500" imgH="228600" progId="Equation.3">
                  <p:embed/>
                  <p:pic>
                    <p:nvPicPr>
                      <p:cNvPr id="0" name="Object 5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00450" y="188913"/>
                        <a:ext cx="19367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6814" name="Object 56"/>
          <p:cNvGraphicFramePr>
            <a:graphicFrameLocks noChangeAspect="1"/>
          </p:cNvGraphicFramePr>
          <p:nvPr/>
        </p:nvGraphicFramePr>
        <p:xfrm>
          <a:off x="5753100" y="188913"/>
          <a:ext cx="1411288" cy="366712"/>
        </p:xfrm>
        <a:graphic>
          <a:graphicData uri="http://schemas.openxmlformats.org/presentationml/2006/ole">
            <mc:AlternateContent xmlns:mc="http://schemas.openxmlformats.org/markup-compatibility/2006">
              <mc:Choice xmlns:v="urn:schemas-microsoft-com:vml" Requires="v">
                <p:oleObj spid="_x0000_s55304" name="公式" r:id="rId14" imgW="786765" imgH="203200" progId="Equation.3">
                  <p:embed/>
                </p:oleObj>
              </mc:Choice>
              <mc:Fallback>
                <p:oleObj name="公式" r:id="rId14" imgW="786765" imgH="203200" progId="Equation.3">
                  <p:embed/>
                  <p:pic>
                    <p:nvPicPr>
                      <p:cNvPr id="0" name="Object 5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753100" y="188913"/>
                        <a:ext cx="14112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trips(down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strips(downRight)">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trips(downRight)">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strips(downRight)">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strips(downRight)">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strips(downRight)">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21" grpId="0"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8"/>
          <p:cNvSpPr>
            <a:spLocks noChangeArrowheads="1"/>
          </p:cNvSpPr>
          <p:nvPr/>
        </p:nvSpPr>
        <p:spPr bwMode="auto">
          <a:xfrm>
            <a:off x="539750" y="692150"/>
            <a:ext cx="41767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lang="zh-CN" altLang="en-US" sz="2200" kern="0">
                <a:solidFill>
                  <a:srgbClr val="000000"/>
                </a:solidFill>
              </a:rPr>
              <a:t>解：（</a:t>
            </a:r>
            <a:r>
              <a:rPr lang="en-US" altLang="zh-CN" sz="2200" kern="0">
                <a:solidFill>
                  <a:srgbClr val="000000"/>
                </a:solidFill>
              </a:rPr>
              <a:t>2</a:t>
            </a:r>
            <a:r>
              <a:rPr lang="zh-CN" altLang="en-US" sz="2200" kern="0">
                <a:solidFill>
                  <a:srgbClr val="000000"/>
                </a:solidFill>
              </a:rPr>
              <a:t>）动态指标</a:t>
            </a:r>
            <a:endParaRPr lang="zh-CN" altLang="en-US" sz="2200" kern="0">
              <a:solidFill>
                <a:srgbClr val="000000"/>
              </a:solidFill>
            </a:endParaRPr>
          </a:p>
        </p:txBody>
      </p:sp>
      <p:sp>
        <p:nvSpPr>
          <p:cNvPr id="14" name="Rectangle 10"/>
          <p:cNvSpPr>
            <a:spLocks noChangeArrowheads="1"/>
          </p:cNvSpPr>
          <p:nvPr/>
        </p:nvSpPr>
        <p:spPr bwMode="auto">
          <a:xfrm>
            <a:off x="719138" y="1185863"/>
            <a:ext cx="2636837"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200" kern="0">
                <a:solidFill>
                  <a:srgbClr val="000000"/>
                </a:solidFill>
              </a:rPr>
              <a:t>小信号等效电路</a:t>
            </a:r>
            <a:endParaRPr lang="zh-CN" altLang="en-US" sz="2200" kern="0">
              <a:solidFill>
                <a:srgbClr val="000000"/>
              </a:solidFill>
            </a:endParaRPr>
          </a:p>
        </p:txBody>
      </p:sp>
      <p:graphicFrame>
        <p:nvGraphicFramePr>
          <p:cNvPr id="77828" name="Object 19"/>
          <p:cNvGraphicFramePr>
            <a:graphicFrameLocks noChangeAspect="1"/>
          </p:cNvGraphicFramePr>
          <p:nvPr/>
        </p:nvGraphicFramePr>
        <p:xfrm>
          <a:off x="5003800" y="692150"/>
          <a:ext cx="3976688" cy="3394075"/>
        </p:xfrm>
        <a:graphic>
          <a:graphicData uri="http://schemas.openxmlformats.org/presentationml/2006/ole">
            <mc:AlternateContent xmlns:mc="http://schemas.openxmlformats.org/markup-compatibility/2006">
              <mc:Choice xmlns:v="urn:schemas-microsoft-com:vml" Requires="v">
                <p:oleObj spid="_x0000_s56322" name="图片" r:id="rId1" imgW="2211070" imgH="1890395" progId="Word.Picture.8">
                  <p:embed/>
                </p:oleObj>
              </mc:Choice>
              <mc:Fallback>
                <p:oleObj name="图片" r:id="rId1" imgW="2211070" imgH="1890395" progId="Word.Picture.8">
                  <p:embed/>
                  <p:pic>
                    <p:nvPicPr>
                      <p:cNvPr id="0" name="Object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3800" y="692150"/>
                        <a:ext cx="3976688"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Text Box 33"/>
          <p:cNvSpPr txBox="1">
            <a:spLocks noChangeArrowheads="1"/>
          </p:cNvSpPr>
          <p:nvPr/>
        </p:nvSpPr>
        <p:spPr bwMode="auto">
          <a:xfrm>
            <a:off x="611188" y="1663700"/>
            <a:ext cx="44656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476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kumimoji="1" lang="zh-CN" altLang="en-US" sz="2000" b="1">
                <a:solidFill>
                  <a:srgbClr val="FF0000"/>
                </a:solidFill>
                <a:latin typeface="Times New Roman" panose="02020603050405020304" pitchFamily="18" charset="0"/>
                <a:ea typeface="黑体" panose="02010609060101010101" pitchFamily="49" charset="-122"/>
              </a:rPr>
              <a:t>电容和直流电压源对交流相当于短路</a:t>
            </a:r>
            <a:endParaRPr kumimoji="1" lang="zh-CN" altLang="en-US" sz="2000" b="1">
              <a:solidFill>
                <a:srgbClr val="FF0000"/>
              </a:solidFill>
              <a:latin typeface="Times New Roman" panose="02020603050405020304" pitchFamily="18" charset="0"/>
              <a:ea typeface="黑体" panose="02010609060101010101" pitchFamily="49" charset="-122"/>
            </a:endParaRPr>
          </a:p>
        </p:txBody>
      </p:sp>
      <p:sp>
        <p:nvSpPr>
          <p:cNvPr id="77830" name="Rectangle 18">
            <a:hlinkClick r:id="rId3" action="ppaction://hlinksldjump"/>
          </p:cNvPr>
          <p:cNvSpPr>
            <a:spLocks noChangeArrowheads="1"/>
          </p:cNvSpPr>
          <p:nvPr/>
        </p:nvSpPr>
        <p:spPr bwMode="auto">
          <a:xfrm>
            <a:off x="773113" y="131763"/>
            <a:ext cx="4310062"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700" b="1">
                <a:solidFill>
                  <a:srgbClr val="800000"/>
                </a:solidFill>
                <a:latin typeface="Arial Narrow" panose="020B0606020202030204" pitchFamily="34" charset="0"/>
                <a:ea typeface="黑体" panose="02010609060101010101" pitchFamily="49" charset="-122"/>
              </a:rPr>
              <a:t>例</a:t>
            </a:r>
            <a:r>
              <a:rPr lang="en-US" altLang="zh-CN" sz="2700" b="1">
                <a:solidFill>
                  <a:srgbClr val="800000"/>
                </a:solidFill>
                <a:latin typeface="Arial Narrow" panose="020B0606020202030204" pitchFamily="34" charset="0"/>
                <a:ea typeface="黑体" panose="02010609060101010101" pitchFamily="49" charset="-122"/>
              </a:rPr>
              <a:t>4.4.1</a:t>
            </a:r>
            <a:endParaRPr lang="en-US" altLang="zh-CN" sz="2700" b="1">
              <a:solidFill>
                <a:srgbClr val="800000"/>
              </a:solidFill>
              <a:latin typeface="Arial Narrow" panose="020B0606020202030204" pitchFamily="34" charset="0"/>
              <a:ea typeface="黑体" panose="02010609060101010101" pitchFamily="49" charset="-122"/>
            </a:endParaRPr>
          </a:p>
        </p:txBody>
      </p:sp>
      <p:sp>
        <p:nvSpPr>
          <p:cNvPr id="24" name="Rectangle 52"/>
          <p:cNvSpPr>
            <a:spLocks noChangeArrowheads="1"/>
          </p:cNvSpPr>
          <p:nvPr/>
        </p:nvSpPr>
        <p:spPr bwMode="auto">
          <a:xfrm>
            <a:off x="2225675" y="115888"/>
            <a:ext cx="15827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kumimoji="1" lang="en-US" altLang="zh-CN" sz="2200" i="1" kern="0" dirty="0">
                <a:solidFill>
                  <a:srgbClr val="000000"/>
                </a:solidFill>
                <a:latin typeface="Times New Roman" panose="02020603050405020304" pitchFamily="18" charset="0"/>
                <a:ea typeface="华康简宋" charset="-122"/>
              </a:rPr>
              <a:t>V</a:t>
            </a:r>
            <a:r>
              <a:rPr kumimoji="1" lang="en-US" altLang="zh-CN" sz="2200" kern="0" baseline="-30000" dirty="0">
                <a:solidFill>
                  <a:srgbClr val="000000"/>
                </a:solidFill>
                <a:latin typeface="Times New Roman" panose="02020603050405020304" pitchFamily="18" charset="0"/>
                <a:ea typeface="华康简宋" charset="-122"/>
              </a:rPr>
              <a:t>TN</a:t>
            </a:r>
            <a:r>
              <a:rPr kumimoji="1" lang="en-US" altLang="zh-CN" sz="2200" kern="0" dirty="0">
                <a:solidFill>
                  <a:srgbClr val="000000"/>
                </a:solidFill>
                <a:latin typeface="Times New Roman" panose="02020603050405020304" pitchFamily="18" charset="0"/>
              </a:rPr>
              <a:t>=1V</a:t>
            </a:r>
            <a:endParaRPr lang="en-US" altLang="zh-CN" sz="2200" kern="0" dirty="0">
              <a:solidFill>
                <a:srgbClr val="000000"/>
              </a:solidFill>
            </a:endParaRPr>
          </a:p>
        </p:txBody>
      </p:sp>
      <p:graphicFrame>
        <p:nvGraphicFramePr>
          <p:cNvPr id="77832" name="Object 54"/>
          <p:cNvGraphicFramePr>
            <a:graphicFrameLocks noChangeAspect="1"/>
          </p:cNvGraphicFramePr>
          <p:nvPr/>
        </p:nvGraphicFramePr>
        <p:xfrm>
          <a:off x="3600450" y="188913"/>
          <a:ext cx="1936750" cy="411162"/>
        </p:xfrm>
        <a:graphic>
          <a:graphicData uri="http://schemas.openxmlformats.org/presentationml/2006/ole">
            <mc:AlternateContent xmlns:mc="http://schemas.openxmlformats.org/markup-compatibility/2006">
              <mc:Choice xmlns:v="urn:schemas-microsoft-com:vml" Requires="v">
                <p:oleObj spid="_x0000_s56323" name="公式" r:id="rId4" imgW="1079500" imgH="228600" progId="Equation.3">
                  <p:embed/>
                </p:oleObj>
              </mc:Choice>
              <mc:Fallback>
                <p:oleObj name="公式" r:id="rId4" imgW="1079500" imgH="228600" progId="Equation.3">
                  <p:embed/>
                  <p:pic>
                    <p:nvPicPr>
                      <p:cNvPr id="0" name="Object 5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0450" y="188913"/>
                        <a:ext cx="19367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7833" name="Object 56"/>
          <p:cNvGraphicFramePr>
            <a:graphicFrameLocks noChangeAspect="1"/>
          </p:cNvGraphicFramePr>
          <p:nvPr/>
        </p:nvGraphicFramePr>
        <p:xfrm>
          <a:off x="5753100" y="188913"/>
          <a:ext cx="1411288" cy="366712"/>
        </p:xfrm>
        <a:graphic>
          <a:graphicData uri="http://schemas.openxmlformats.org/presentationml/2006/ole">
            <mc:AlternateContent xmlns:mc="http://schemas.openxmlformats.org/markup-compatibility/2006">
              <mc:Choice xmlns:v="urn:schemas-microsoft-com:vml" Requires="v">
                <p:oleObj spid="_x0000_s56324" name="公式" r:id="rId6" imgW="786765" imgH="203200" progId="Equation.3">
                  <p:embed/>
                </p:oleObj>
              </mc:Choice>
              <mc:Fallback>
                <p:oleObj name="公式" r:id="rId6" imgW="786765" imgH="203200" progId="Equation.3">
                  <p:embed/>
                  <p:pic>
                    <p:nvPicPr>
                      <p:cNvPr id="0" name="Object 5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53100" y="188913"/>
                        <a:ext cx="14112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7834" name="Rectangle 22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graphicFrame>
        <p:nvGraphicFramePr>
          <p:cNvPr id="3" name="对象 2"/>
          <p:cNvGraphicFramePr>
            <a:graphicFrameLocks noChangeAspect="1"/>
          </p:cNvGraphicFramePr>
          <p:nvPr/>
        </p:nvGraphicFramePr>
        <p:xfrm>
          <a:off x="571500" y="2997200"/>
          <a:ext cx="4144963" cy="2265363"/>
        </p:xfrm>
        <a:graphic>
          <a:graphicData uri="http://schemas.openxmlformats.org/presentationml/2006/ole">
            <mc:AlternateContent xmlns:mc="http://schemas.openxmlformats.org/markup-compatibility/2006">
              <mc:Choice xmlns:v="urn:schemas-microsoft-com:vml" Requires="v">
                <p:oleObj spid="_x0000_s56325" name="Picture" r:id="rId8" imgW="2302510" imgH="1258570" progId="Word.Picture.8">
                  <p:embed/>
                </p:oleObj>
              </mc:Choice>
              <mc:Fallback>
                <p:oleObj name="Picture" r:id="rId8" imgW="2302510" imgH="1258570" progId="Word.Picture.8">
                  <p:embed/>
                  <p:pic>
                    <p:nvPicPr>
                      <p:cNvPr id="0" name="对象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1500" y="2997200"/>
                        <a:ext cx="4144963" cy="22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Righ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righ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850" name="对象 1"/>
          <p:cNvGraphicFramePr>
            <a:graphicFrameLocks noChangeAspect="1"/>
          </p:cNvGraphicFramePr>
          <p:nvPr/>
        </p:nvGraphicFramePr>
        <p:xfrm>
          <a:off x="4716463" y="836613"/>
          <a:ext cx="4144962" cy="2265362"/>
        </p:xfrm>
        <a:graphic>
          <a:graphicData uri="http://schemas.openxmlformats.org/presentationml/2006/ole">
            <mc:AlternateContent xmlns:mc="http://schemas.openxmlformats.org/markup-compatibility/2006">
              <mc:Choice xmlns:v="urn:schemas-microsoft-com:vml" Requires="v">
                <p:oleObj spid="_x0000_s57346" name="Picture" r:id="rId1" imgW="2302510" imgH="1258570" progId="Word.Picture.8">
                  <p:embed/>
                </p:oleObj>
              </mc:Choice>
              <mc:Fallback>
                <p:oleObj name="Picture" r:id="rId1" imgW="2302510" imgH="1258570" progId="Word.Picture.8">
                  <p:embed/>
                  <p:pic>
                    <p:nvPicPr>
                      <p:cNvPr id="0" name="对象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463" y="836613"/>
                        <a:ext cx="4144962" cy="226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7"/>
          <p:cNvSpPr>
            <a:spLocks noChangeArrowheads="1"/>
          </p:cNvSpPr>
          <p:nvPr/>
        </p:nvSpPr>
        <p:spPr bwMode="auto">
          <a:xfrm>
            <a:off x="539750" y="692150"/>
            <a:ext cx="41767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lang="zh-CN" altLang="en-US" sz="2200" kern="0">
                <a:solidFill>
                  <a:srgbClr val="000000"/>
                </a:solidFill>
              </a:rPr>
              <a:t>解：（</a:t>
            </a:r>
            <a:r>
              <a:rPr lang="en-US" altLang="zh-CN" sz="2200" kern="0">
                <a:solidFill>
                  <a:srgbClr val="000000"/>
                </a:solidFill>
              </a:rPr>
              <a:t>2</a:t>
            </a:r>
            <a:r>
              <a:rPr lang="zh-CN" altLang="en-US" sz="2200" kern="0">
                <a:solidFill>
                  <a:srgbClr val="000000"/>
                </a:solidFill>
              </a:rPr>
              <a:t>）动态指标</a:t>
            </a:r>
            <a:endParaRPr lang="zh-CN" altLang="en-US" sz="2200" kern="0">
              <a:solidFill>
                <a:srgbClr val="000000"/>
              </a:solidFill>
            </a:endParaRPr>
          </a:p>
        </p:txBody>
      </p:sp>
      <p:sp>
        <p:nvSpPr>
          <p:cNvPr id="19" name="Rectangle 9"/>
          <p:cNvSpPr>
            <a:spLocks noChangeArrowheads="1"/>
          </p:cNvSpPr>
          <p:nvPr/>
        </p:nvSpPr>
        <p:spPr bwMode="auto">
          <a:xfrm>
            <a:off x="719138" y="1185863"/>
            <a:ext cx="2636837"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200" kern="0">
                <a:solidFill>
                  <a:srgbClr val="000000"/>
                </a:solidFill>
              </a:rPr>
              <a:t>模型参数</a:t>
            </a:r>
            <a:endParaRPr lang="zh-CN" altLang="en-US" sz="2200" kern="0">
              <a:solidFill>
                <a:srgbClr val="000000"/>
              </a:solidFill>
            </a:endParaRPr>
          </a:p>
        </p:txBody>
      </p:sp>
      <p:graphicFrame>
        <p:nvGraphicFramePr>
          <p:cNvPr id="21" name="Object 22"/>
          <p:cNvGraphicFramePr>
            <a:graphicFrameLocks noChangeAspect="1"/>
          </p:cNvGraphicFramePr>
          <p:nvPr/>
        </p:nvGraphicFramePr>
        <p:xfrm>
          <a:off x="1008063" y="1736725"/>
          <a:ext cx="3087687" cy="1187450"/>
        </p:xfrm>
        <a:graphic>
          <a:graphicData uri="http://schemas.openxmlformats.org/presentationml/2006/ole">
            <mc:AlternateContent xmlns:mc="http://schemas.openxmlformats.org/markup-compatibility/2006">
              <mc:Choice xmlns:v="urn:schemas-microsoft-com:vml" Requires="v">
                <p:oleObj spid="_x0000_s57347" name="公式" r:id="rId3" imgW="1739900" imgH="660400" progId="Equation.3">
                  <p:embed/>
                </p:oleObj>
              </mc:Choice>
              <mc:Fallback>
                <p:oleObj name="公式" r:id="rId3" imgW="1739900" imgH="660400" progId="Equation.3">
                  <p:embed/>
                  <p:pic>
                    <p:nvPicPr>
                      <p:cNvPr id="0" name="Object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8063" y="1736725"/>
                        <a:ext cx="3087687"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4"/>
          <p:cNvGraphicFramePr>
            <a:graphicFrameLocks noChangeAspect="1"/>
          </p:cNvGraphicFramePr>
          <p:nvPr/>
        </p:nvGraphicFramePr>
        <p:xfrm>
          <a:off x="944563" y="2932113"/>
          <a:ext cx="2619375" cy="820737"/>
        </p:xfrm>
        <a:graphic>
          <a:graphicData uri="http://schemas.openxmlformats.org/presentationml/2006/ole">
            <mc:AlternateContent xmlns:mc="http://schemas.openxmlformats.org/markup-compatibility/2006">
              <mc:Choice xmlns:v="urn:schemas-microsoft-com:vml" Requires="v">
                <p:oleObj spid="_x0000_s57348" name="公式" r:id="rId5" imgW="1460500" imgH="457200" progId="Equation.3">
                  <p:embed/>
                </p:oleObj>
              </mc:Choice>
              <mc:Fallback>
                <p:oleObj name="公式" r:id="rId5" imgW="1460500" imgH="457200" progId="Equation.3">
                  <p:embed/>
                  <p:pic>
                    <p:nvPicPr>
                      <p:cNvPr id="0"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4563" y="2932113"/>
                        <a:ext cx="2619375"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5"/>
          <p:cNvGraphicFramePr>
            <a:graphicFrameLocks noChangeAspect="1"/>
          </p:cNvGraphicFramePr>
          <p:nvPr/>
        </p:nvGraphicFramePr>
        <p:xfrm>
          <a:off x="3625850" y="2941638"/>
          <a:ext cx="3575050" cy="774700"/>
        </p:xfrm>
        <a:graphic>
          <a:graphicData uri="http://schemas.openxmlformats.org/presentationml/2006/ole">
            <mc:AlternateContent xmlns:mc="http://schemas.openxmlformats.org/markup-compatibility/2006">
              <mc:Choice xmlns:v="urn:schemas-microsoft-com:vml" Requires="v">
                <p:oleObj spid="_x0000_s57349" name="公式" r:id="rId7" imgW="1993900" imgH="431800" progId="Equation.3">
                  <p:embed/>
                </p:oleObj>
              </mc:Choice>
              <mc:Fallback>
                <p:oleObj name="公式" r:id="rId7" imgW="1993900" imgH="431800" progId="Equation.3">
                  <p:embed/>
                  <p:pic>
                    <p:nvPicPr>
                      <p:cNvPr id="0" name="Object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25850" y="2941638"/>
                        <a:ext cx="357505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6"/>
          <p:cNvGraphicFramePr>
            <a:graphicFrameLocks noChangeAspect="1"/>
          </p:cNvGraphicFramePr>
          <p:nvPr/>
        </p:nvGraphicFramePr>
        <p:xfrm>
          <a:off x="2546350" y="1266825"/>
          <a:ext cx="1233488" cy="433388"/>
        </p:xfrm>
        <a:graphic>
          <a:graphicData uri="http://schemas.openxmlformats.org/presentationml/2006/ole">
            <mc:AlternateContent xmlns:mc="http://schemas.openxmlformats.org/markup-compatibility/2006">
              <mc:Choice xmlns:v="urn:schemas-microsoft-com:vml" Requires="v">
                <p:oleObj spid="_x0000_s57350" name="公式" r:id="rId9" imgW="685800" imgH="241300" progId="Equation.3">
                  <p:embed/>
                </p:oleObj>
              </mc:Choice>
              <mc:Fallback>
                <p:oleObj name="公式" r:id="rId9" imgW="685800" imgH="241300" progId="Equation.3">
                  <p:embed/>
                  <p:pic>
                    <p:nvPicPr>
                      <p:cNvPr id="0" name="Object 2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46350" y="1266825"/>
                        <a:ext cx="1233488"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 name="Rectangle 27"/>
          <p:cNvSpPr>
            <a:spLocks noChangeArrowheads="1"/>
          </p:cNvSpPr>
          <p:nvPr/>
        </p:nvSpPr>
        <p:spPr bwMode="auto">
          <a:xfrm>
            <a:off x="719138" y="3838575"/>
            <a:ext cx="2636837"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200" kern="0">
                <a:solidFill>
                  <a:srgbClr val="000000"/>
                </a:solidFill>
              </a:rPr>
              <a:t>电压增益</a:t>
            </a:r>
            <a:endParaRPr lang="zh-CN" altLang="en-US" sz="2200" kern="0">
              <a:solidFill>
                <a:srgbClr val="000000"/>
              </a:solidFill>
            </a:endParaRPr>
          </a:p>
        </p:txBody>
      </p:sp>
      <p:graphicFrame>
        <p:nvGraphicFramePr>
          <p:cNvPr id="26" name="Object 28"/>
          <p:cNvGraphicFramePr>
            <a:graphicFrameLocks noChangeAspect="1"/>
          </p:cNvGraphicFramePr>
          <p:nvPr/>
        </p:nvGraphicFramePr>
        <p:xfrm>
          <a:off x="2205038" y="3910013"/>
          <a:ext cx="879475" cy="434975"/>
        </p:xfrm>
        <a:graphic>
          <a:graphicData uri="http://schemas.openxmlformats.org/presentationml/2006/ole">
            <mc:AlternateContent xmlns:mc="http://schemas.openxmlformats.org/markup-compatibility/2006">
              <mc:Choice xmlns:v="urn:schemas-microsoft-com:vml" Requires="v">
                <p:oleObj spid="_x0000_s57351" name="公式" r:id="rId11" imgW="495300" imgH="241300" progId="Equation.3">
                  <p:embed/>
                </p:oleObj>
              </mc:Choice>
              <mc:Fallback>
                <p:oleObj name="公式" r:id="rId11" imgW="495300" imgH="241300" progId="Equation.3">
                  <p:embed/>
                  <p:pic>
                    <p:nvPicPr>
                      <p:cNvPr id="0" name="Object 2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05038" y="3910013"/>
                        <a:ext cx="879475"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9"/>
          <p:cNvGraphicFramePr>
            <a:graphicFrameLocks noChangeAspect="1"/>
          </p:cNvGraphicFramePr>
          <p:nvPr/>
        </p:nvGraphicFramePr>
        <p:xfrm>
          <a:off x="3378200" y="3910013"/>
          <a:ext cx="2389188" cy="433387"/>
        </p:xfrm>
        <a:graphic>
          <a:graphicData uri="http://schemas.openxmlformats.org/presentationml/2006/ole">
            <mc:AlternateContent xmlns:mc="http://schemas.openxmlformats.org/markup-compatibility/2006">
              <mc:Choice xmlns:v="urn:schemas-microsoft-com:vml" Requires="v">
                <p:oleObj spid="_x0000_s57352" name="公式" r:id="rId13" imgW="1346200" imgH="241300" progId="Equation.3">
                  <p:embed/>
                </p:oleObj>
              </mc:Choice>
              <mc:Fallback>
                <p:oleObj name="公式" r:id="rId13" imgW="1346200" imgH="241300" progId="Equation.3">
                  <p:embed/>
                  <p:pic>
                    <p:nvPicPr>
                      <p:cNvPr id="0" name="Object 2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78200" y="3910013"/>
                        <a:ext cx="2389188"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 name="Object 30"/>
          <p:cNvGraphicFramePr>
            <a:graphicFrameLocks noChangeAspect="1"/>
          </p:cNvGraphicFramePr>
          <p:nvPr/>
        </p:nvGraphicFramePr>
        <p:xfrm>
          <a:off x="1150938" y="4497388"/>
          <a:ext cx="977900" cy="798512"/>
        </p:xfrm>
        <a:graphic>
          <a:graphicData uri="http://schemas.openxmlformats.org/presentationml/2006/ole">
            <mc:AlternateContent xmlns:mc="http://schemas.openxmlformats.org/markup-compatibility/2006">
              <mc:Choice xmlns:v="urn:schemas-microsoft-com:vml" Requires="v">
                <p:oleObj spid="_x0000_s57353" name="公式" r:id="rId15" imgW="546100" imgH="444500" progId="Equation.3">
                  <p:embed/>
                </p:oleObj>
              </mc:Choice>
              <mc:Fallback>
                <p:oleObj name="公式" r:id="rId15" imgW="546100" imgH="444500" progId="Equation.3">
                  <p:embed/>
                  <p:pic>
                    <p:nvPicPr>
                      <p:cNvPr id="0" name="Object 3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50938" y="4497388"/>
                        <a:ext cx="977900"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 name="Object 31"/>
          <p:cNvGraphicFramePr>
            <a:graphicFrameLocks noChangeAspect="1"/>
          </p:cNvGraphicFramePr>
          <p:nvPr/>
        </p:nvGraphicFramePr>
        <p:xfrm>
          <a:off x="2195513" y="4473575"/>
          <a:ext cx="3917950" cy="844550"/>
        </p:xfrm>
        <a:graphic>
          <a:graphicData uri="http://schemas.openxmlformats.org/presentationml/2006/ole">
            <mc:AlternateContent xmlns:mc="http://schemas.openxmlformats.org/markup-compatibility/2006">
              <mc:Choice xmlns:v="urn:schemas-microsoft-com:vml" Requires="v">
                <p:oleObj spid="_x0000_s57354" name="公式" r:id="rId17" imgW="2184400" imgH="469900" progId="Equation.3">
                  <p:embed/>
                </p:oleObj>
              </mc:Choice>
              <mc:Fallback>
                <p:oleObj name="公式" r:id="rId17" imgW="2184400" imgH="469900" progId="Equation.3">
                  <p:embed/>
                  <p:pic>
                    <p:nvPicPr>
                      <p:cNvPr id="0" name="Object 3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195513" y="4473575"/>
                        <a:ext cx="391795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32"/>
          <p:cNvGraphicFramePr>
            <a:graphicFrameLocks noChangeAspect="1"/>
          </p:cNvGraphicFramePr>
          <p:nvPr/>
        </p:nvGraphicFramePr>
        <p:xfrm>
          <a:off x="6192838" y="4713288"/>
          <a:ext cx="933450" cy="319087"/>
        </p:xfrm>
        <a:graphic>
          <a:graphicData uri="http://schemas.openxmlformats.org/presentationml/2006/ole">
            <mc:AlternateContent xmlns:mc="http://schemas.openxmlformats.org/markup-compatibility/2006">
              <mc:Choice xmlns:v="urn:schemas-microsoft-com:vml" Requires="v">
                <p:oleObj spid="_x0000_s57355" name="公式" r:id="rId19" imgW="520065" imgH="177800" progId="Equation.3">
                  <p:embed/>
                </p:oleObj>
              </mc:Choice>
              <mc:Fallback>
                <p:oleObj name="公式" r:id="rId19" imgW="520065" imgH="177800" progId="Equation.3">
                  <p:embed/>
                  <p:pic>
                    <p:nvPicPr>
                      <p:cNvPr id="0" name="Object 3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192838" y="4713288"/>
                        <a:ext cx="933450"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33"/>
          <p:cNvGraphicFramePr>
            <a:graphicFrameLocks noChangeAspect="1"/>
          </p:cNvGraphicFramePr>
          <p:nvPr/>
        </p:nvGraphicFramePr>
        <p:xfrm>
          <a:off x="1214438" y="5445125"/>
          <a:ext cx="2141537" cy="411163"/>
        </p:xfrm>
        <a:graphic>
          <a:graphicData uri="http://schemas.openxmlformats.org/presentationml/2006/ole">
            <mc:AlternateContent xmlns:mc="http://schemas.openxmlformats.org/markup-compatibility/2006">
              <mc:Choice xmlns:v="urn:schemas-microsoft-com:vml" Requires="v">
                <p:oleObj spid="_x0000_s57356" name="公式" r:id="rId21" imgW="1193800" imgH="228600" progId="Equation.3">
                  <p:embed/>
                </p:oleObj>
              </mc:Choice>
              <mc:Fallback>
                <p:oleObj name="公式" r:id="rId21" imgW="1193800" imgH="228600" progId="Equation.3">
                  <p:embed/>
                  <p:pic>
                    <p:nvPicPr>
                      <p:cNvPr id="0" name="Object 33"/>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214438" y="5445125"/>
                        <a:ext cx="2141537" cy="411163"/>
                      </a:xfrm>
                      <a:prstGeom prst="rect">
                        <a:avLst/>
                      </a:prstGeom>
                      <a:solidFill>
                        <a:srgbClr val="CCFFCC"/>
                      </a:solidFill>
                      <a:ln w="9525">
                        <a:solidFill>
                          <a:srgbClr val="FF6600"/>
                        </a:solidFill>
                        <a:miter lim="800000"/>
                        <a:headEnd/>
                        <a:tailEnd/>
                      </a:ln>
                    </p:spPr>
                  </p:pic>
                </p:oleObj>
              </mc:Fallback>
            </mc:AlternateContent>
          </a:graphicData>
        </a:graphic>
      </p:graphicFrame>
      <p:sp>
        <p:nvSpPr>
          <p:cNvPr id="32" name="Rectangle 34"/>
          <p:cNvSpPr>
            <a:spLocks noChangeArrowheads="1"/>
          </p:cNvSpPr>
          <p:nvPr/>
        </p:nvSpPr>
        <p:spPr bwMode="auto">
          <a:xfrm>
            <a:off x="3625850" y="5408613"/>
            <a:ext cx="3862388"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200" kern="0">
                <a:solidFill>
                  <a:srgbClr val="000000"/>
                </a:solidFill>
              </a:rPr>
              <a:t>经常当作公式使用</a:t>
            </a:r>
            <a:endParaRPr lang="zh-CN" altLang="en-US" sz="2200" kern="0">
              <a:solidFill>
                <a:srgbClr val="000000"/>
              </a:solidFill>
            </a:endParaRPr>
          </a:p>
        </p:txBody>
      </p:sp>
      <p:sp>
        <p:nvSpPr>
          <p:cNvPr id="78865" name="Rectangle 18">
            <a:hlinkClick r:id="rId23" action="ppaction://hlinksldjump"/>
          </p:cNvPr>
          <p:cNvSpPr>
            <a:spLocks noChangeArrowheads="1"/>
          </p:cNvSpPr>
          <p:nvPr/>
        </p:nvSpPr>
        <p:spPr bwMode="auto">
          <a:xfrm>
            <a:off x="773113" y="131763"/>
            <a:ext cx="4310062"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700" b="1">
                <a:solidFill>
                  <a:srgbClr val="800000"/>
                </a:solidFill>
                <a:latin typeface="Arial Narrow" panose="020B0606020202030204" pitchFamily="34" charset="0"/>
                <a:ea typeface="黑体" panose="02010609060101010101" pitchFamily="49" charset="-122"/>
              </a:rPr>
              <a:t>例</a:t>
            </a:r>
            <a:r>
              <a:rPr lang="en-US" altLang="zh-CN" sz="2700" b="1">
                <a:solidFill>
                  <a:srgbClr val="800000"/>
                </a:solidFill>
                <a:latin typeface="Arial Narrow" panose="020B0606020202030204" pitchFamily="34" charset="0"/>
                <a:ea typeface="黑体" panose="02010609060101010101" pitchFamily="49" charset="-122"/>
              </a:rPr>
              <a:t>4.4.1</a:t>
            </a:r>
            <a:endParaRPr lang="en-US" altLang="zh-CN" sz="2700" b="1">
              <a:solidFill>
                <a:srgbClr val="800000"/>
              </a:solidFill>
              <a:latin typeface="Arial Narrow" panose="020B0606020202030204" pitchFamily="34" charset="0"/>
              <a:ea typeface="黑体" panose="02010609060101010101" pitchFamily="49" charset="-122"/>
            </a:endParaRPr>
          </a:p>
        </p:txBody>
      </p:sp>
      <p:sp>
        <p:nvSpPr>
          <p:cNvPr id="34" name="Rectangle 52"/>
          <p:cNvSpPr>
            <a:spLocks noChangeArrowheads="1"/>
          </p:cNvSpPr>
          <p:nvPr/>
        </p:nvSpPr>
        <p:spPr bwMode="auto">
          <a:xfrm>
            <a:off x="2225675" y="115888"/>
            <a:ext cx="15827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kumimoji="1" lang="en-US" altLang="zh-CN" sz="2200" i="1" kern="0" dirty="0">
                <a:solidFill>
                  <a:srgbClr val="000000"/>
                </a:solidFill>
                <a:latin typeface="Times New Roman" panose="02020603050405020304" pitchFamily="18" charset="0"/>
                <a:ea typeface="华康简宋" charset="-122"/>
              </a:rPr>
              <a:t>V</a:t>
            </a:r>
            <a:r>
              <a:rPr kumimoji="1" lang="en-US" altLang="zh-CN" sz="2200" kern="0" baseline="-30000" dirty="0">
                <a:solidFill>
                  <a:srgbClr val="000000"/>
                </a:solidFill>
                <a:latin typeface="Times New Roman" panose="02020603050405020304" pitchFamily="18" charset="0"/>
                <a:ea typeface="华康简宋" charset="-122"/>
              </a:rPr>
              <a:t>TN</a:t>
            </a:r>
            <a:r>
              <a:rPr kumimoji="1" lang="en-US" altLang="zh-CN" sz="2200" kern="0" dirty="0">
                <a:solidFill>
                  <a:srgbClr val="000000"/>
                </a:solidFill>
                <a:latin typeface="Times New Roman" panose="02020603050405020304" pitchFamily="18" charset="0"/>
              </a:rPr>
              <a:t>=1V</a:t>
            </a:r>
            <a:endParaRPr lang="en-US" altLang="zh-CN" sz="2200" kern="0" dirty="0">
              <a:solidFill>
                <a:srgbClr val="000000"/>
              </a:solidFill>
            </a:endParaRPr>
          </a:p>
        </p:txBody>
      </p:sp>
      <p:graphicFrame>
        <p:nvGraphicFramePr>
          <p:cNvPr id="78867" name="Object 54"/>
          <p:cNvGraphicFramePr>
            <a:graphicFrameLocks noChangeAspect="1"/>
          </p:cNvGraphicFramePr>
          <p:nvPr/>
        </p:nvGraphicFramePr>
        <p:xfrm>
          <a:off x="3600450" y="188913"/>
          <a:ext cx="1936750" cy="411162"/>
        </p:xfrm>
        <a:graphic>
          <a:graphicData uri="http://schemas.openxmlformats.org/presentationml/2006/ole">
            <mc:AlternateContent xmlns:mc="http://schemas.openxmlformats.org/markup-compatibility/2006">
              <mc:Choice xmlns:v="urn:schemas-microsoft-com:vml" Requires="v">
                <p:oleObj spid="_x0000_s57357" name="公式" r:id="rId24" imgW="1079500" imgH="228600" progId="Equation.3">
                  <p:embed/>
                </p:oleObj>
              </mc:Choice>
              <mc:Fallback>
                <p:oleObj name="公式" r:id="rId24" imgW="1079500" imgH="228600" progId="Equation.3">
                  <p:embed/>
                  <p:pic>
                    <p:nvPicPr>
                      <p:cNvPr id="0" name="Object 54"/>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600450" y="188913"/>
                        <a:ext cx="19367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8868" name="Object 56"/>
          <p:cNvGraphicFramePr>
            <a:graphicFrameLocks noChangeAspect="1"/>
          </p:cNvGraphicFramePr>
          <p:nvPr/>
        </p:nvGraphicFramePr>
        <p:xfrm>
          <a:off x="5753100" y="188913"/>
          <a:ext cx="1411288" cy="366712"/>
        </p:xfrm>
        <a:graphic>
          <a:graphicData uri="http://schemas.openxmlformats.org/presentationml/2006/ole">
            <mc:AlternateContent xmlns:mc="http://schemas.openxmlformats.org/markup-compatibility/2006">
              <mc:Choice xmlns:v="urn:schemas-microsoft-com:vml" Requires="v">
                <p:oleObj spid="_x0000_s57358" name="公式" r:id="rId26" imgW="786765" imgH="203200" progId="Equation.3">
                  <p:embed/>
                </p:oleObj>
              </mc:Choice>
              <mc:Fallback>
                <p:oleObj name="公式" r:id="rId26" imgW="786765" imgH="203200" progId="Equation.3">
                  <p:embed/>
                  <p:pic>
                    <p:nvPicPr>
                      <p:cNvPr id="0" name="Object 56"/>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753100" y="188913"/>
                        <a:ext cx="14112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strips(downRigh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strips(downRight)">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strips(downRight)">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strips(downRight)">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strips(downRight)">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strips(downRight)">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strips(downRight)">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strips(downRight)">
                                      <p:cBhvr>
                                        <p:cTn id="42" dur="5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strips(downRight)">
                                      <p:cBhvr>
                                        <p:cTn id="47" dur="5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6" fill="hold" nodeType="click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strips(downRight)">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6" fill="hold"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strips(downRight)">
                                      <p:cBhvr>
                                        <p:cTn id="57" dur="500"/>
                                        <p:tgtEl>
                                          <p:spTgt spid="30"/>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6"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strips(downRight)">
                                      <p:cBhvr>
                                        <p:cTn id="62" dur="500"/>
                                        <p:tgtEl>
                                          <p:spTgt spid="31"/>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6"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strips(downRight)">
                                      <p:cBhvr>
                                        <p:cTn id="6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5" grpId="0"/>
      <p:bldP spid="3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7"/>
          <p:cNvSpPr>
            <a:spLocks noChangeArrowheads="1"/>
          </p:cNvSpPr>
          <p:nvPr/>
        </p:nvSpPr>
        <p:spPr bwMode="auto">
          <a:xfrm>
            <a:off x="539750" y="692150"/>
            <a:ext cx="417671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lang="zh-CN" altLang="en-US" sz="2200" kern="0">
                <a:solidFill>
                  <a:srgbClr val="000000"/>
                </a:solidFill>
              </a:rPr>
              <a:t>解：（</a:t>
            </a:r>
            <a:r>
              <a:rPr lang="en-US" altLang="zh-CN" sz="2200" kern="0">
                <a:solidFill>
                  <a:srgbClr val="000000"/>
                </a:solidFill>
              </a:rPr>
              <a:t>2</a:t>
            </a:r>
            <a:r>
              <a:rPr lang="zh-CN" altLang="en-US" sz="2200" kern="0">
                <a:solidFill>
                  <a:srgbClr val="000000"/>
                </a:solidFill>
              </a:rPr>
              <a:t>）动态指标</a:t>
            </a:r>
            <a:endParaRPr lang="zh-CN" altLang="en-US" sz="2200" kern="0">
              <a:solidFill>
                <a:srgbClr val="000000"/>
              </a:solidFill>
            </a:endParaRPr>
          </a:p>
        </p:txBody>
      </p:sp>
      <p:sp>
        <p:nvSpPr>
          <p:cNvPr id="22" name="Rectangle 9"/>
          <p:cNvSpPr>
            <a:spLocks noChangeArrowheads="1"/>
          </p:cNvSpPr>
          <p:nvPr/>
        </p:nvSpPr>
        <p:spPr bwMode="auto">
          <a:xfrm>
            <a:off x="719138" y="1185863"/>
            <a:ext cx="2636837"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200" kern="0">
                <a:solidFill>
                  <a:srgbClr val="000000"/>
                </a:solidFill>
              </a:rPr>
              <a:t>输入电阻</a:t>
            </a:r>
            <a:endParaRPr lang="zh-CN" altLang="en-US" sz="2200" kern="0">
              <a:solidFill>
                <a:srgbClr val="000000"/>
              </a:solidFill>
            </a:endParaRPr>
          </a:p>
        </p:txBody>
      </p:sp>
      <p:graphicFrame>
        <p:nvGraphicFramePr>
          <p:cNvPr id="23" name="Object 19"/>
          <p:cNvGraphicFramePr>
            <a:graphicFrameLocks noChangeAspect="1"/>
          </p:cNvGraphicFramePr>
          <p:nvPr/>
        </p:nvGraphicFramePr>
        <p:xfrm>
          <a:off x="1108075" y="1622425"/>
          <a:ext cx="2254250" cy="798513"/>
        </p:xfrm>
        <a:graphic>
          <a:graphicData uri="http://schemas.openxmlformats.org/presentationml/2006/ole">
            <mc:AlternateContent xmlns:mc="http://schemas.openxmlformats.org/markup-compatibility/2006">
              <mc:Choice xmlns:v="urn:schemas-microsoft-com:vml" Requires="v">
                <p:oleObj spid="_x0000_s58370" name="公式" r:id="rId1" imgW="1256665" imgH="444500" progId="Equation.3">
                  <p:embed/>
                </p:oleObj>
              </mc:Choice>
              <mc:Fallback>
                <p:oleObj name="公式" r:id="rId1" imgW="1256665" imgH="444500" progId="Equation.3">
                  <p:embed/>
                  <p:pic>
                    <p:nvPicPr>
                      <p:cNvPr id="0" name="Object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075" y="1622425"/>
                        <a:ext cx="2254250"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Rectangle 25"/>
          <p:cNvSpPr>
            <a:spLocks noChangeArrowheads="1"/>
          </p:cNvSpPr>
          <p:nvPr/>
        </p:nvSpPr>
        <p:spPr bwMode="auto">
          <a:xfrm>
            <a:off x="719138" y="3608388"/>
            <a:ext cx="2636837"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200" kern="0">
                <a:solidFill>
                  <a:srgbClr val="000000"/>
                </a:solidFill>
              </a:rPr>
              <a:t>输出电阻</a:t>
            </a:r>
            <a:endParaRPr lang="zh-CN" altLang="en-US" sz="2200" kern="0">
              <a:solidFill>
                <a:srgbClr val="000000"/>
              </a:solidFill>
            </a:endParaRPr>
          </a:p>
        </p:txBody>
      </p:sp>
      <p:graphicFrame>
        <p:nvGraphicFramePr>
          <p:cNvPr id="25" name="Object 26"/>
          <p:cNvGraphicFramePr>
            <a:graphicFrameLocks noChangeAspect="1"/>
          </p:cNvGraphicFramePr>
          <p:nvPr/>
        </p:nvGraphicFramePr>
        <p:xfrm>
          <a:off x="1258888" y="4146550"/>
          <a:ext cx="820737" cy="433388"/>
        </p:xfrm>
        <a:graphic>
          <a:graphicData uri="http://schemas.openxmlformats.org/presentationml/2006/ole">
            <mc:AlternateContent xmlns:mc="http://schemas.openxmlformats.org/markup-compatibility/2006">
              <mc:Choice xmlns:v="urn:schemas-microsoft-com:vml" Requires="v">
                <p:oleObj spid="_x0000_s58371" name="公式" r:id="rId3" imgW="457200" imgH="241300" progId="Equation.3">
                  <p:embed/>
                </p:oleObj>
              </mc:Choice>
              <mc:Fallback>
                <p:oleObj name="公式" r:id="rId3" imgW="457200" imgH="241300" progId="Equation.3">
                  <p:embed/>
                  <p:pic>
                    <p:nvPicPr>
                      <p:cNvPr id="0" name="Object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4146550"/>
                        <a:ext cx="820737"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 name="Object 39"/>
          <p:cNvGraphicFramePr>
            <a:graphicFrameLocks noChangeAspect="1"/>
          </p:cNvGraphicFramePr>
          <p:nvPr/>
        </p:nvGraphicFramePr>
        <p:xfrm>
          <a:off x="792163" y="4613275"/>
          <a:ext cx="2003425" cy="798513"/>
        </p:xfrm>
        <a:graphic>
          <a:graphicData uri="http://schemas.openxmlformats.org/presentationml/2006/ole">
            <mc:AlternateContent xmlns:mc="http://schemas.openxmlformats.org/markup-compatibility/2006">
              <mc:Choice xmlns:v="urn:schemas-microsoft-com:vml" Requires="v">
                <p:oleObj spid="_x0000_s58372" name="公式" r:id="rId5" imgW="1116965" imgH="444500" progId="Equation.3">
                  <p:embed/>
                </p:oleObj>
              </mc:Choice>
              <mc:Fallback>
                <p:oleObj name="公式" r:id="rId5" imgW="1116965" imgH="444500" progId="Equation.3">
                  <p:embed/>
                  <p:pic>
                    <p:nvPicPr>
                      <p:cNvPr id="0" name="Object 3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2163" y="4613275"/>
                        <a:ext cx="2003425"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43"/>
          <p:cNvGraphicFramePr>
            <a:graphicFrameLocks noChangeAspect="1"/>
          </p:cNvGraphicFramePr>
          <p:nvPr/>
        </p:nvGraphicFramePr>
        <p:xfrm>
          <a:off x="2781300" y="4806950"/>
          <a:ext cx="595313" cy="412750"/>
        </p:xfrm>
        <a:graphic>
          <a:graphicData uri="http://schemas.openxmlformats.org/presentationml/2006/ole">
            <mc:AlternateContent xmlns:mc="http://schemas.openxmlformats.org/markup-compatibility/2006">
              <mc:Choice xmlns:v="urn:schemas-microsoft-com:vml" Requires="v">
                <p:oleObj spid="_x0000_s58373" name="公式" r:id="rId7" imgW="330200" imgH="228600" progId="Equation.3">
                  <p:embed/>
                </p:oleObj>
              </mc:Choice>
              <mc:Fallback>
                <p:oleObj name="公式" r:id="rId7" imgW="330200" imgH="228600" progId="Equation.3">
                  <p:embed/>
                  <p:pic>
                    <p:nvPicPr>
                      <p:cNvPr id="0" name="Object 4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81300" y="4806950"/>
                        <a:ext cx="595313"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 name="Rectangle 44"/>
          <p:cNvSpPr>
            <a:spLocks noChangeArrowheads="1"/>
          </p:cNvSpPr>
          <p:nvPr/>
        </p:nvSpPr>
        <p:spPr bwMode="auto">
          <a:xfrm>
            <a:off x="3376613" y="1736725"/>
            <a:ext cx="1152525"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200" b="1">
                <a:solidFill>
                  <a:srgbClr val="000000"/>
                </a:solidFill>
                <a:latin typeface="Times New Roman" panose="02020603050405020304" pitchFamily="18" charset="0"/>
                <a:ea typeface="楷体_GB2312" pitchFamily="49" charset="-122"/>
              </a:rPr>
              <a:t>=24 k</a:t>
            </a:r>
            <a:r>
              <a:rPr lang="en-US" altLang="zh-CN" sz="2200" b="1">
                <a:solidFill>
                  <a:srgbClr val="000000"/>
                </a:solidFill>
                <a:latin typeface="Times New Roman" panose="02020603050405020304" pitchFamily="18" charset="0"/>
                <a:ea typeface="楷体_GB2312" pitchFamily="49" charset="-122"/>
                <a:sym typeface="Symbol" panose="05050102010706020507" pitchFamily="18" charset="2"/>
              </a:rPr>
              <a:t></a:t>
            </a:r>
            <a:endParaRPr lang="en-US" altLang="zh-CN" sz="2200" b="1">
              <a:solidFill>
                <a:srgbClr val="000000"/>
              </a:solidFill>
              <a:latin typeface="Times New Roman" panose="02020603050405020304" pitchFamily="18" charset="0"/>
              <a:ea typeface="楷体_GB2312" pitchFamily="49" charset="-122"/>
              <a:sym typeface="Symbol" panose="05050102010706020507" pitchFamily="18" charset="2"/>
            </a:endParaRPr>
          </a:p>
        </p:txBody>
      </p:sp>
      <p:sp>
        <p:nvSpPr>
          <p:cNvPr id="35" name="Rectangle 45"/>
          <p:cNvSpPr>
            <a:spLocks noChangeArrowheads="1"/>
          </p:cNvSpPr>
          <p:nvPr/>
        </p:nvSpPr>
        <p:spPr bwMode="auto">
          <a:xfrm>
            <a:off x="1223963" y="5445125"/>
            <a:ext cx="1152525"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200" b="1">
                <a:solidFill>
                  <a:srgbClr val="000000"/>
                </a:solidFill>
                <a:latin typeface="Times New Roman" panose="02020603050405020304" pitchFamily="18" charset="0"/>
                <a:ea typeface="楷体_GB2312" pitchFamily="49" charset="-122"/>
              </a:rPr>
              <a:t>=3.9 k</a:t>
            </a:r>
            <a:r>
              <a:rPr lang="en-US" altLang="zh-CN" sz="2200" b="1">
                <a:solidFill>
                  <a:srgbClr val="000000"/>
                </a:solidFill>
                <a:latin typeface="Times New Roman" panose="02020603050405020304" pitchFamily="18" charset="0"/>
                <a:ea typeface="楷体_GB2312" pitchFamily="49" charset="-122"/>
                <a:sym typeface="Symbol" panose="05050102010706020507" pitchFamily="18" charset="2"/>
              </a:rPr>
              <a:t></a:t>
            </a:r>
            <a:endParaRPr lang="en-US" altLang="zh-CN" sz="2200" b="1">
              <a:solidFill>
                <a:srgbClr val="000000"/>
              </a:solidFill>
              <a:latin typeface="Times New Roman" panose="02020603050405020304" pitchFamily="18" charset="0"/>
              <a:ea typeface="楷体_GB2312" pitchFamily="49" charset="-122"/>
              <a:sym typeface="Symbol" panose="05050102010706020507" pitchFamily="18" charset="2"/>
            </a:endParaRPr>
          </a:p>
        </p:txBody>
      </p:sp>
      <p:sp>
        <p:nvSpPr>
          <p:cNvPr id="36" name="Text Box 46"/>
          <p:cNvSpPr txBox="1">
            <a:spLocks noChangeArrowheads="1"/>
          </p:cNvSpPr>
          <p:nvPr/>
        </p:nvSpPr>
        <p:spPr bwMode="auto">
          <a:xfrm>
            <a:off x="528638" y="2420938"/>
            <a:ext cx="3683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spcBef>
                <a:spcPct val="50000"/>
              </a:spcBef>
            </a:pPr>
            <a:r>
              <a:rPr kumimoji="1" lang="en-US" altLang="zh-CN" sz="2000" b="1">
                <a:solidFill>
                  <a:srgbClr val="FF0000"/>
                </a:solidFill>
                <a:latin typeface="黑体" panose="02010609060101010101" pitchFamily="49" charset="-122"/>
                <a:ea typeface="黑体" panose="02010609060101010101" pitchFamily="49" charset="-122"/>
                <a:sym typeface="Symbol" panose="05050102010706020507" pitchFamily="18" charset="2"/>
              </a:rPr>
              <a:t>    </a:t>
            </a:r>
            <a:r>
              <a:rPr kumimoji="1" lang="zh-CN" altLang="en-US" sz="2000" b="1">
                <a:solidFill>
                  <a:srgbClr val="FF0000"/>
                </a:solidFill>
                <a:latin typeface="黑体" panose="02010609060101010101" pitchFamily="49" charset="-122"/>
                <a:ea typeface="黑体" panose="02010609060101010101" pitchFamily="49" charset="-122"/>
                <a:sym typeface="Symbol" panose="05050102010706020507" pitchFamily="18" charset="2"/>
              </a:rPr>
              <a:t>受静态偏置电路的影响，栅极绝缘的特性并未充分表现出来</a:t>
            </a:r>
            <a:endParaRPr kumimoji="1" lang="zh-CN" altLang="en-US" sz="2000" b="1">
              <a:solidFill>
                <a:srgbClr val="FF0000"/>
              </a:solidFill>
              <a:latin typeface="黑体" panose="02010609060101010101" pitchFamily="49" charset="-122"/>
              <a:ea typeface="黑体" panose="02010609060101010101" pitchFamily="49" charset="-122"/>
            </a:endParaRPr>
          </a:p>
        </p:txBody>
      </p:sp>
      <p:sp>
        <p:nvSpPr>
          <p:cNvPr id="79884" name="Rectangle 18">
            <a:hlinkClick r:id="rId9" action="ppaction://hlinksldjump"/>
          </p:cNvPr>
          <p:cNvSpPr>
            <a:spLocks noChangeArrowheads="1"/>
          </p:cNvSpPr>
          <p:nvPr/>
        </p:nvSpPr>
        <p:spPr bwMode="auto">
          <a:xfrm>
            <a:off x="773113" y="131763"/>
            <a:ext cx="4310062" cy="50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700" b="1">
                <a:solidFill>
                  <a:srgbClr val="800000"/>
                </a:solidFill>
                <a:latin typeface="Arial Narrow" panose="020B0606020202030204" pitchFamily="34" charset="0"/>
                <a:ea typeface="黑体" panose="02010609060101010101" pitchFamily="49" charset="-122"/>
              </a:rPr>
              <a:t>例</a:t>
            </a:r>
            <a:r>
              <a:rPr lang="en-US" altLang="zh-CN" sz="2700" b="1">
                <a:solidFill>
                  <a:srgbClr val="800000"/>
                </a:solidFill>
                <a:latin typeface="Arial Narrow" panose="020B0606020202030204" pitchFamily="34" charset="0"/>
                <a:ea typeface="黑体" panose="02010609060101010101" pitchFamily="49" charset="-122"/>
              </a:rPr>
              <a:t>4.4.1</a:t>
            </a:r>
            <a:endParaRPr lang="en-US" altLang="zh-CN" sz="2700" b="1">
              <a:solidFill>
                <a:srgbClr val="800000"/>
              </a:solidFill>
              <a:latin typeface="Arial Narrow" panose="020B0606020202030204" pitchFamily="34" charset="0"/>
              <a:ea typeface="黑体" panose="02010609060101010101" pitchFamily="49" charset="-122"/>
            </a:endParaRPr>
          </a:p>
        </p:txBody>
      </p:sp>
      <p:sp>
        <p:nvSpPr>
          <p:cNvPr id="39" name="Rectangle 52"/>
          <p:cNvSpPr>
            <a:spLocks noChangeArrowheads="1"/>
          </p:cNvSpPr>
          <p:nvPr/>
        </p:nvSpPr>
        <p:spPr bwMode="auto">
          <a:xfrm>
            <a:off x="2225675" y="115888"/>
            <a:ext cx="15827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kumimoji="1" lang="en-US" altLang="zh-CN" sz="2200" i="1" kern="0" dirty="0">
                <a:solidFill>
                  <a:srgbClr val="000000"/>
                </a:solidFill>
                <a:latin typeface="Times New Roman" panose="02020603050405020304" pitchFamily="18" charset="0"/>
                <a:ea typeface="华康简宋" charset="-122"/>
              </a:rPr>
              <a:t>V</a:t>
            </a:r>
            <a:r>
              <a:rPr kumimoji="1" lang="en-US" altLang="zh-CN" sz="2200" kern="0" baseline="-30000" dirty="0">
                <a:solidFill>
                  <a:srgbClr val="000000"/>
                </a:solidFill>
                <a:latin typeface="Times New Roman" panose="02020603050405020304" pitchFamily="18" charset="0"/>
                <a:ea typeface="华康简宋" charset="-122"/>
              </a:rPr>
              <a:t>TN</a:t>
            </a:r>
            <a:r>
              <a:rPr kumimoji="1" lang="en-US" altLang="zh-CN" sz="2200" kern="0" dirty="0">
                <a:solidFill>
                  <a:srgbClr val="000000"/>
                </a:solidFill>
                <a:latin typeface="Times New Roman" panose="02020603050405020304" pitchFamily="18" charset="0"/>
              </a:rPr>
              <a:t>=1V</a:t>
            </a:r>
            <a:endParaRPr lang="en-US" altLang="zh-CN" sz="2200" kern="0" dirty="0">
              <a:solidFill>
                <a:srgbClr val="000000"/>
              </a:solidFill>
            </a:endParaRPr>
          </a:p>
        </p:txBody>
      </p:sp>
      <p:graphicFrame>
        <p:nvGraphicFramePr>
          <p:cNvPr id="79886" name="Object 54"/>
          <p:cNvGraphicFramePr>
            <a:graphicFrameLocks noChangeAspect="1"/>
          </p:cNvGraphicFramePr>
          <p:nvPr/>
        </p:nvGraphicFramePr>
        <p:xfrm>
          <a:off x="3600450" y="188913"/>
          <a:ext cx="1936750" cy="411162"/>
        </p:xfrm>
        <a:graphic>
          <a:graphicData uri="http://schemas.openxmlformats.org/presentationml/2006/ole">
            <mc:AlternateContent xmlns:mc="http://schemas.openxmlformats.org/markup-compatibility/2006">
              <mc:Choice xmlns:v="urn:schemas-microsoft-com:vml" Requires="v">
                <p:oleObj spid="_x0000_s58374" name="公式" r:id="rId10" imgW="1079500" imgH="228600" progId="Equation.3">
                  <p:embed/>
                </p:oleObj>
              </mc:Choice>
              <mc:Fallback>
                <p:oleObj name="公式" r:id="rId10" imgW="1079500" imgH="228600" progId="Equation.3">
                  <p:embed/>
                  <p:pic>
                    <p:nvPicPr>
                      <p:cNvPr id="0" name="Object 5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00450" y="188913"/>
                        <a:ext cx="19367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9887" name="Object 56"/>
          <p:cNvGraphicFramePr>
            <a:graphicFrameLocks noChangeAspect="1"/>
          </p:cNvGraphicFramePr>
          <p:nvPr/>
        </p:nvGraphicFramePr>
        <p:xfrm>
          <a:off x="5753100" y="188913"/>
          <a:ext cx="1411288" cy="366712"/>
        </p:xfrm>
        <a:graphic>
          <a:graphicData uri="http://schemas.openxmlformats.org/presentationml/2006/ole">
            <mc:AlternateContent xmlns:mc="http://schemas.openxmlformats.org/markup-compatibility/2006">
              <mc:Choice xmlns:v="urn:schemas-microsoft-com:vml" Requires="v">
                <p:oleObj spid="_x0000_s58375" name="公式" r:id="rId12" imgW="786765" imgH="203200" progId="Equation.3">
                  <p:embed/>
                </p:oleObj>
              </mc:Choice>
              <mc:Fallback>
                <p:oleObj name="公式" r:id="rId12" imgW="786765" imgH="203200" progId="Equation.3">
                  <p:embed/>
                  <p:pic>
                    <p:nvPicPr>
                      <p:cNvPr id="0" name="Object 5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53100" y="188913"/>
                        <a:ext cx="14112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9888" name="对象 1"/>
          <p:cNvGraphicFramePr>
            <a:graphicFrameLocks noChangeAspect="1"/>
          </p:cNvGraphicFramePr>
          <p:nvPr/>
        </p:nvGraphicFramePr>
        <p:xfrm>
          <a:off x="4716463" y="836613"/>
          <a:ext cx="4144962" cy="2265362"/>
        </p:xfrm>
        <a:graphic>
          <a:graphicData uri="http://schemas.openxmlformats.org/presentationml/2006/ole">
            <mc:AlternateContent xmlns:mc="http://schemas.openxmlformats.org/markup-compatibility/2006">
              <mc:Choice xmlns:v="urn:schemas-microsoft-com:vml" Requires="v">
                <p:oleObj spid="_x0000_s58376" name="Picture" r:id="rId14" imgW="2302510" imgH="1258570" progId="Word.Picture.8">
                  <p:embed/>
                </p:oleObj>
              </mc:Choice>
              <mc:Fallback>
                <p:oleObj name="Picture" r:id="rId14" imgW="2302510" imgH="1258570" progId="Word.Picture.8">
                  <p:embed/>
                  <p:pic>
                    <p:nvPicPr>
                      <p:cNvPr id="0" name="对象 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16463" y="836613"/>
                        <a:ext cx="4144962" cy="226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9889" name="Rectangle 25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graphicFrame>
        <p:nvGraphicFramePr>
          <p:cNvPr id="4" name="对象 3"/>
          <p:cNvGraphicFramePr>
            <a:graphicFrameLocks noChangeAspect="1"/>
          </p:cNvGraphicFramePr>
          <p:nvPr/>
        </p:nvGraphicFramePr>
        <p:xfrm>
          <a:off x="3851275" y="3402013"/>
          <a:ext cx="4957763" cy="2259012"/>
        </p:xfrm>
        <a:graphic>
          <a:graphicData uri="http://schemas.openxmlformats.org/presentationml/2006/ole">
            <mc:AlternateContent xmlns:mc="http://schemas.openxmlformats.org/markup-compatibility/2006">
              <mc:Choice xmlns:v="urn:schemas-microsoft-com:vml" Requires="v">
                <p:oleObj spid="_x0000_s58377" name="Picture" r:id="rId16" imgW="2753995" imgH="1255395" progId="Word.Picture.8">
                  <p:embed/>
                </p:oleObj>
              </mc:Choice>
              <mc:Fallback>
                <p:oleObj name="Picture" r:id="rId16" imgW="2753995" imgH="1255395" progId="Word.Picture.8">
                  <p:embed/>
                  <p:pic>
                    <p:nvPicPr>
                      <p:cNvPr id="0" name="对象 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851275" y="3402013"/>
                        <a:ext cx="4957763" cy="225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trips(down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strips(downRight)">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strips(downRight)">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strips(downRight)">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strips(downRight)">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up)">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strips(downRight)">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strips(downRight)">
                                      <p:cBhvr>
                                        <p:cTn id="42" dur="5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strips(downRight)">
                                      <p:cBhvr>
                                        <p:cTn id="47" dur="500"/>
                                        <p:tgtEl>
                                          <p:spTgt spid="33"/>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strips(downRight)">
                                      <p:cBhvr>
                                        <p:cTn id="5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34" grpId="0"/>
      <p:bldP spid="35" grpId="0"/>
      <p:bldP spid="36" grpId="0"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标题 1"/>
          <p:cNvSpPr>
            <a:spLocks noGrp="1"/>
          </p:cNvSpPr>
          <p:nvPr>
            <p:ph type="title"/>
          </p:nvPr>
        </p:nvSpPr>
        <p:spPr>
          <a:xfrm>
            <a:off x="701675" y="71438"/>
            <a:ext cx="7888288" cy="646112"/>
          </a:xfrm>
        </p:spPr>
        <p:txBody>
          <a:bodyPr/>
          <a:lstStyle/>
          <a:p>
            <a:r>
              <a:rPr lang="en-US" altLang="zh-CN"/>
              <a:t>4.4.3  </a:t>
            </a:r>
            <a:r>
              <a:rPr lang="zh-CN" altLang="en-US"/>
              <a:t>带源极电阻的共源极放大电路分析</a:t>
            </a:r>
            <a:endParaRPr lang="zh-CN" altLang="en-US"/>
          </a:p>
        </p:txBody>
      </p:sp>
      <p:graphicFrame>
        <p:nvGraphicFramePr>
          <p:cNvPr id="80899" name="Object 49"/>
          <p:cNvGraphicFramePr>
            <a:graphicFrameLocks noChangeAspect="1"/>
          </p:cNvGraphicFramePr>
          <p:nvPr/>
        </p:nvGraphicFramePr>
        <p:xfrm>
          <a:off x="4033838" y="668338"/>
          <a:ext cx="4786312" cy="3516312"/>
        </p:xfrm>
        <a:graphic>
          <a:graphicData uri="http://schemas.openxmlformats.org/presentationml/2006/ole">
            <mc:AlternateContent xmlns:mc="http://schemas.openxmlformats.org/markup-compatibility/2006">
              <mc:Choice xmlns:v="urn:schemas-microsoft-com:vml" Requires="v">
                <p:oleObj spid="_x0000_s59394" name="图片" r:id="rId1" imgW="2659380" imgH="1953895" progId="Word.Picture.8">
                  <p:embed/>
                </p:oleObj>
              </mc:Choice>
              <mc:Fallback>
                <p:oleObj name="图片" r:id="rId1" imgW="2659380" imgH="1953895" progId="Word.Picture.8">
                  <p:embed/>
                  <p:pic>
                    <p:nvPicPr>
                      <p:cNvPr id="0" name="Object 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3838" y="668338"/>
                        <a:ext cx="4786312" cy="351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4"/>
          <p:cNvSpPr>
            <a:spLocks noChangeArrowheads="1"/>
          </p:cNvSpPr>
          <p:nvPr/>
        </p:nvSpPr>
        <p:spPr bwMode="auto">
          <a:xfrm>
            <a:off x="468313" y="3103563"/>
            <a:ext cx="2951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anose="020B0606020202030204" pitchFamily="34" charset="0"/>
                <a:ea typeface="楷体_GB2312" pitchFamily="49" charset="-122"/>
              </a:defRPr>
            </a:lvl1pPr>
            <a:lvl2pPr marL="381000" indent="-381000" algn="l">
              <a:defRPr sz="3600" b="1">
                <a:solidFill>
                  <a:schemeClr val="tx2"/>
                </a:solidFill>
                <a:latin typeface="Arial Narrow" panose="020B0606020202030204" pitchFamily="34" charset="0"/>
                <a:ea typeface="楷体_GB2312" pitchFamily="49" charset="-122"/>
              </a:defRPr>
            </a:lvl2pPr>
            <a:lvl3pPr marL="381000" indent="-381000" algn="l">
              <a:defRPr sz="3600" b="1">
                <a:solidFill>
                  <a:schemeClr val="tx2"/>
                </a:solidFill>
                <a:latin typeface="Arial Narrow" panose="020B0606020202030204" pitchFamily="34" charset="0"/>
                <a:ea typeface="楷体_GB2312" pitchFamily="49" charset="-122"/>
              </a:defRPr>
            </a:lvl3pPr>
            <a:lvl4pPr marL="381000" indent="-381000" algn="l">
              <a:defRPr sz="3600" b="1">
                <a:solidFill>
                  <a:schemeClr val="tx2"/>
                </a:solidFill>
                <a:latin typeface="Arial Narrow" panose="020B0606020202030204" pitchFamily="34" charset="0"/>
                <a:ea typeface="楷体_GB2312" pitchFamily="49" charset="-122"/>
              </a:defRPr>
            </a:lvl4pPr>
            <a:lvl5pPr marL="381000" indent="-381000" algn="l">
              <a:defRPr sz="3600" b="1">
                <a:solidFill>
                  <a:schemeClr val="tx2"/>
                </a:solidFill>
                <a:latin typeface="Arial Narrow" panose="020B0606020202030204"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2000" kern="0">
                <a:solidFill>
                  <a:srgbClr val="000000"/>
                </a:solidFill>
              </a:rPr>
              <a:t>假设在饱和区，根据</a:t>
            </a:r>
            <a:endParaRPr lang="zh-CN" altLang="en-US" sz="2000" kern="0">
              <a:solidFill>
                <a:srgbClr val="000000"/>
              </a:solidFill>
            </a:endParaRPr>
          </a:p>
        </p:txBody>
      </p:sp>
      <p:sp>
        <p:nvSpPr>
          <p:cNvPr id="14" name="Rectangle 52"/>
          <p:cNvSpPr>
            <a:spLocks noChangeArrowheads="1"/>
          </p:cNvSpPr>
          <p:nvPr/>
        </p:nvSpPr>
        <p:spPr bwMode="auto">
          <a:xfrm>
            <a:off x="468313" y="703263"/>
            <a:ext cx="467995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40000"/>
              </a:lnSpc>
              <a:defRPr/>
            </a:pPr>
            <a:r>
              <a:rPr lang="zh-CN" altLang="en-US" sz="2000" kern="0">
                <a:solidFill>
                  <a:srgbClr val="000000"/>
                </a:solidFill>
              </a:rPr>
              <a:t>例</a:t>
            </a:r>
            <a:r>
              <a:rPr lang="en-US" altLang="zh-CN" sz="2000" kern="0">
                <a:solidFill>
                  <a:srgbClr val="000000"/>
                </a:solidFill>
              </a:rPr>
              <a:t>4.4.2    </a:t>
            </a:r>
            <a:r>
              <a:rPr kumimoji="1" lang="en-US" altLang="zh-CN" sz="2000" i="1" kern="0">
                <a:solidFill>
                  <a:srgbClr val="000000"/>
                </a:solidFill>
                <a:latin typeface="Times New Roman" panose="02020603050405020304" pitchFamily="18" charset="0"/>
                <a:ea typeface="华康简宋" charset="-122"/>
              </a:rPr>
              <a:t>V</a:t>
            </a:r>
            <a:r>
              <a:rPr kumimoji="1" lang="en-US" altLang="zh-CN" sz="2000" kern="0" baseline="-30000">
                <a:solidFill>
                  <a:srgbClr val="000000"/>
                </a:solidFill>
                <a:latin typeface="Times New Roman" panose="02020603050405020304" pitchFamily="18" charset="0"/>
                <a:ea typeface="华康简宋" charset="-122"/>
              </a:rPr>
              <a:t>TN</a:t>
            </a:r>
            <a:r>
              <a:rPr kumimoji="1" lang="en-US" altLang="zh-CN" sz="2000" kern="0">
                <a:solidFill>
                  <a:srgbClr val="000000"/>
                </a:solidFill>
                <a:latin typeface="Times New Roman" panose="02020603050405020304" pitchFamily="18" charset="0"/>
              </a:rPr>
              <a:t>=1V</a:t>
            </a:r>
            <a:r>
              <a:rPr kumimoji="1" lang="zh-CN" altLang="en-US" sz="2000" kern="0">
                <a:solidFill>
                  <a:srgbClr val="000000"/>
                </a:solidFill>
                <a:latin typeface="Times New Roman" panose="02020603050405020304" pitchFamily="18" charset="0"/>
              </a:rPr>
              <a:t>，</a:t>
            </a:r>
            <a:r>
              <a:rPr lang="en-US" altLang="zh-CN" sz="2000" i="1" kern="0">
                <a:solidFill>
                  <a:srgbClr val="000000"/>
                </a:solidFill>
                <a:latin typeface="Times New Roman" panose="02020603050405020304" pitchFamily="18" charset="0"/>
              </a:rPr>
              <a:t>K</a:t>
            </a:r>
            <a:r>
              <a:rPr kumimoji="1" lang="en-US" altLang="zh-CN" sz="2000" kern="0" baseline="-30000">
                <a:solidFill>
                  <a:srgbClr val="000000"/>
                </a:solidFill>
                <a:latin typeface="Times New Roman" panose="02020603050405020304" pitchFamily="18" charset="0"/>
                <a:ea typeface="华康简宋" charset="-122"/>
              </a:rPr>
              <a:t>n</a:t>
            </a:r>
            <a:r>
              <a:rPr kumimoji="1" lang="en-US" altLang="zh-CN" sz="2000" kern="0">
                <a:solidFill>
                  <a:srgbClr val="000000"/>
                </a:solidFill>
                <a:latin typeface="Times New Roman" panose="02020603050405020304" pitchFamily="18" charset="0"/>
              </a:rPr>
              <a:t>=0.5mA/V</a:t>
            </a:r>
            <a:r>
              <a:rPr kumimoji="1" lang="en-US" altLang="zh-CN" sz="2000" kern="0" baseline="30000">
                <a:solidFill>
                  <a:srgbClr val="000000"/>
                </a:solidFill>
                <a:latin typeface="Times New Roman" panose="02020603050405020304" pitchFamily="18" charset="0"/>
              </a:rPr>
              <a:t>2</a:t>
            </a:r>
            <a:r>
              <a:rPr kumimoji="1" lang="zh-CN" altLang="en-US" sz="2000" kern="0">
                <a:solidFill>
                  <a:srgbClr val="000000"/>
                </a:solidFill>
                <a:latin typeface="Times New Roman" panose="02020603050405020304" pitchFamily="18" charset="0"/>
              </a:rPr>
              <a:t>，</a:t>
            </a:r>
            <a:r>
              <a:rPr kumimoji="1" lang="zh-CN" altLang="en-US" sz="2000" i="1" kern="0">
                <a:solidFill>
                  <a:srgbClr val="000000"/>
                </a:solidFill>
                <a:latin typeface="Times New Roman" panose="02020603050405020304" pitchFamily="18" charset="0"/>
                <a:sym typeface="Symbol" panose="05050102010706020507" pitchFamily="18" charset="2"/>
              </a:rPr>
              <a:t></a:t>
            </a:r>
            <a:r>
              <a:rPr kumimoji="1" lang="en-US" altLang="zh-CN" sz="2000" kern="0">
                <a:solidFill>
                  <a:srgbClr val="000000"/>
                </a:solidFill>
                <a:latin typeface="Times New Roman" panose="02020603050405020304" pitchFamily="18" charset="0"/>
              </a:rPr>
              <a:t>=0</a:t>
            </a:r>
            <a:r>
              <a:rPr kumimoji="1" lang="zh-CN" altLang="en-US" sz="2000" kern="0">
                <a:solidFill>
                  <a:srgbClr val="000000"/>
                </a:solidFill>
                <a:latin typeface="Times New Roman" panose="02020603050405020304" pitchFamily="18" charset="0"/>
              </a:rPr>
              <a:t>，</a:t>
            </a:r>
            <a:r>
              <a:rPr kumimoji="1" lang="en-US" altLang="zh-CN" sz="2000" i="1" kern="0">
                <a:solidFill>
                  <a:srgbClr val="000000"/>
                </a:solidFill>
                <a:latin typeface="Times New Roman" panose="02020603050405020304" pitchFamily="18" charset="0"/>
                <a:ea typeface="华康简宋" charset="-122"/>
              </a:rPr>
              <a:t>V</a:t>
            </a:r>
            <a:r>
              <a:rPr kumimoji="1" lang="en-US" altLang="zh-CN" sz="2000" kern="0" baseline="-30000">
                <a:solidFill>
                  <a:srgbClr val="000000"/>
                </a:solidFill>
                <a:latin typeface="Times New Roman" panose="02020603050405020304" pitchFamily="18" charset="0"/>
                <a:ea typeface="华康简宋" charset="-122"/>
              </a:rPr>
              <a:t>DD</a:t>
            </a:r>
            <a:r>
              <a:rPr kumimoji="1" lang="en-US" altLang="zh-CN" sz="2000" kern="0">
                <a:solidFill>
                  <a:srgbClr val="000000"/>
                </a:solidFill>
                <a:latin typeface="Times New Roman" panose="02020603050405020304" pitchFamily="18" charset="0"/>
              </a:rPr>
              <a:t>=</a:t>
            </a:r>
            <a:r>
              <a:rPr kumimoji="1" lang="en-US" altLang="zh-CN" sz="2000" i="1" kern="0">
                <a:solidFill>
                  <a:srgbClr val="000000"/>
                </a:solidFill>
                <a:latin typeface="Times New Roman" panose="02020603050405020304" pitchFamily="18" charset="0"/>
                <a:ea typeface="华康简宋" charset="-122"/>
              </a:rPr>
              <a:t>V</a:t>
            </a:r>
            <a:r>
              <a:rPr kumimoji="1" lang="en-US" altLang="zh-CN" sz="2000" kern="0" baseline="-30000">
                <a:solidFill>
                  <a:srgbClr val="000000"/>
                </a:solidFill>
                <a:latin typeface="Times New Roman" panose="02020603050405020304" pitchFamily="18" charset="0"/>
                <a:ea typeface="华康简宋" charset="-122"/>
              </a:rPr>
              <a:t>SS</a:t>
            </a:r>
            <a:r>
              <a:rPr kumimoji="1" lang="en-US" altLang="zh-CN" sz="2000" kern="0">
                <a:solidFill>
                  <a:srgbClr val="000000"/>
                </a:solidFill>
                <a:latin typeface="Times New Roman" panose="02020603050405020304" pitchFamily="18" charset="0"/>
              </a:rPr>
              <a:t>=5V</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d</a:t>
            </a:r>
            <a:r>
              <a:rPr kumimoji="1" lang="en-US" altLang="zh-CN" sz="2000" kern="0">
                <a:solidFill>
                  <a:srgbClr val="000000"/>
                </a:solidFill>
                <a:latin typeface="Times New Roman" panose="02020603050405020304" pitchFamily="18" charset="0"/>
              </a:rPr>
              <a:t>=10k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s</a:t>
            </a:r>
            <a:r>
              <a:rPr kumimoji="1" lang="en-US" altLang="zh-CN" sz="2000" kern="0">
                <a:solidFill>
                  <a:srgbClr val="000000"/>
                </a:solidFill>
                <a:latin typeface="Times New Roman" panose="02020603050405020304" pitchFamily="18" charset="0"/>
              </a:rPr>
              <a:t>=0.5k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si</a:t>
            </a:r>
            <a:r>
              <a:rPr kumimoji="1" lang="en-US" altLang="zh-CN" sz="2000" kern="0">
                <a:solidFill>
                  <a:srgbClr val="000000"/>
                </a:solidFill>
                <a:latin typeface="Times New Roman" panose="02020603050405020304" pitchFamily="18" charset="0"/>
              </a:rPr>
              <a:t>=4k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g1</a:t>
            </a:r>
            <a:r>
              <a:rPr kumimoji="1" lang="en-US" altLang="zh-CN" sz="2000" kern="0">
                <a:solidFill>
                  <a:srgbClr val="000000"/>
                </a:solidFill>
                <a:latin typeface="Times New Roman" panose="02020603050405020304" pitchFamily="18" charset="0"/>
              </a:rPr>
              <a:t>=150k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g2</a:t>
            </a:r>
            <a:r>
              <a:rPr kumimoji="1" lang="en-US" altLang="zh-CN" sz="2000" kern="0">
                <a:solidFill>
                  <a:srgbClr val="000000"/>
                </a:solidFill>
                <a:latin typeface="Times New Roman" panose="02020603050405020304" pitchFamily="18" charset="0"/>
              </a:rPr>
              <a:t>=47k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，确定静态工作点，求动态指标。</a:t>
            </a:r>
            <a:endParaRPr kumimoji="1" lang="zh-CN" altLang="en-US" sz="2000" kern="0">
              <a:solidFill>
                <a:srgbClr val="000000"/>
              </a:solidFill>
              <a:latin typeface="Times New Roman" panose="02020603050405020304" pitchFamily="18" charset="0"/>
            </a:endParaRPr>
          </a:p>
        </p:txBody>
      </p:sp>
      <p:sp>
        <p:nvSpPr>
          <p:cNvPr id="15" name="Rectangle 54"/>
          <p:cNvSpPr>
            <a:spLocks noChangeArrowheads="1"/>
          </p:cNvSpPr>
          <p:nvPr/>
        </p:nvSpPr>
        <p:spPr bwMode="auto">
          <a:xfrm>
            <a:off x="503238" y="2611438"/>
            <a:ext cx="3132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lang="zh-CN" altLang="en-US" sz="2000" kern="0">
                <a:solidFill>
                  <a:srgbClr val="000000"/>
                </a:solidFill>
              </a:rPr>
              <a:t>解：（</a:t>
            </a:r>
            <a:r>
              <a:rPr lang="en-US" altLang="zh-CN" sz="2000" kern="0">
                <a:solidFill>
                  <a:srgbClr val="000000"/>
                </a:solidFill>
              </a:rPr>
              <a:t>1</a:t>
            </a:r>
            <a:r>
              <a:rPr lang="zh-CN" altLang="en-US" sz="2000" kern="0">
                <a:solidFill>
                  <a:srgbClr val="000000"/>
                </a:solidFill>
              </a:rPr>
              <a:t>）静态工作点</a:t>
            </a:r>
            <a:endParaRPr lang="zh-CN" altLang="en-US" sz="2000" kern="0">
              <a:solidFill>
                <a:srgbClr val="000000"/>
              </a:solidFill>
            </a:endParaRPr>
          </a:p>
        </p:txBody>
      </p:sp>
      <p:graphicFrame>
        <p:nvGraphicFramePr>
          <p:cNvPr id="16" name="Object 64"/>
          <p:cNvGraphicFramePr>
            <a:graphicFrameLocks noChangeAspect="1"/>
          </p:cNvGraphicFramePr>
          <p:nvPr/>
        </p:nvGraphicFramePr>
        <p:xfrm>
          <a:off x="887413" y="3611563"/>
          <a:ext cx="1597025" cy="409575"/>
        </p:xfrm>
        <a:graphic>
          <a:graphicData uri="http://schemas.openxmlformats.org/presentationml/2006/ole">
            <mc:AlternateContent xmlns:mc="http://schemas.openxmlformats.org/markup-compatibility/2006">
              <mc:Choice xmlns:v="urn:schemas-microsoft-com:vml" Requires="v">
                <p:oleObj spid="_x0000_s59395" name="公式" r:id="rId3" imgW="939165" imgH="241300" progId="Equation.3">
                  <p:embed/>
                </p:oleObj>
              </mc:Choice>
              <mc:Fallback>
                <p:oleObj name="公式" r:id="rId3" imgW="939165" imgH="241300" progId="Equation.3">
                  <p:embed/>
                  <p:pic>
                    <p:nvPicPr>
                      <p:cNvPr id="0" name="Object 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7413" y="3611563"/>
                        <a:ext cx="159702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65"/>
          <p:cNvGraphicFramePr>
            <a:graphicFrameLocks noChangeAspect="1"/>
          </p:cNvGraphicFramePr>
          <p:nvPr/>
        </p:nvGraphicFramePr>
        <p:xfrm>
          <a:off x="1500188" y="4184650"/>
          <a:ext cx="3884612" cy="884238"/>
        </p:xfrm>
        <a:graphic>
          <a:graphicData uri="http://schemas.openxmlformats.org/presentationml/2006/ole">
            <mc:AlternateContent xmlns:mc="http://schemas.openxmlformats.org/markup-compatibility/2006">
              <mc:Choice xmlns:v="urn:schemas-microsoft-com:vml" Requires="v">
                <p:oleObj spid="_x0000_s59396" name="公式" r:id="rId5" imgW="2286000" imgH="520700" progId="Equation.3">
                  <p:embed/>
                </p:oleObj>
              </mc:Choice>
              <mc:Fallback>
                <p:oleObj name="公式" r:id="rId5" imgW="2286000" imgH="520700" progId="Equation.3">
                  <p:embed/>
                  <p:pic>
                    <p:nvPicPr>
                      <p:cNvPr id="0" name="Object 6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0188" y="4184650"/>
                        <a:ext cx="3884612"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66"/>
          <p:cNvGraphicFramePr>
            <a:graphicFrameLocks noChangeAspect="1"/>
          </p:cNvGraphicFramePr>
          <p:nvPr/>
        </p:nvGraphicFramePr>
        <p:xfrm>
          <a:off x="5400675" y="4424363"/>
          <a:ext cx="1898650" cy="409575"/>
        </p:xfrm>
        <a:graphic>
          <a:graphicData uri="http://schemas.openxmlformats.org/presentationml/2006/ole">
            <mc:AlternateContent xmlns:mc="http://schemas.openxmlformats.org/markup-compatibility/2006">
              <mc:Choice xmlns:v="urn:schemas-microsoft-com:vml" Requires="v">
                <p:oleObj spid="_x0000_s59397" name="公式" r:id="rId7" imgW="1117600" imgH="241300" progId="Equation.3">
                  <p:embed/>
                </p:oleObj>
              </mc:Choice>
              <mc:Fallback>
                <p:oleObj name="公式" r:id="rId7" imgW="1117600" imgH="241300" progId="Equation.3">
                  <p:embed/>
                  <p:pic>
                    <p:nvPicPr>
                      <p:cNvPr id="0" name="Object 6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00675" y="4424363"/>
                        <a:ext cx="189865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67"/>
          <p:cNvGraphicFramePr>
            <a:graphicFrameLocks noChangeAspect="1"/>
          </p:cNvGraphicFramePr>
          <p:nvPr/>
        </p:nvGraphicFramePr>
        <p:xfrm>
          <a:off x="901700" y="5183188"/>
          <a:ext cx="2438400" cy="431800"/>
        </p:xfrm>
        <a:graphic>
          <a:graphicData uri="http://schemas.openxmlformats.org/presentationml/2006/ole">
            <mc:AlternateContent xmlns:mc="http://schemas.openxmlformats.org/markup-compatibility/2006">
              <mc:Choice xmlns:v="urn:schemas-microsoft-com:vml" Requires="v">
                <p:oleObj spid="_x0000_s59398" name="公式" r:id="rId9" imgW="1435100" imgH="254000" progId="Equation.3">
                  <p:embed/>
                </p:oleObj>
              </mc:Choice>
              <mc:Fallback>
                <p:oleObj name="公式" r:id="rId9" imgW="1435100" imgH="254000" progId="Equation.3">
                  <p:embed/>
                  <p:pic>
                    <p:nvPicPr>
                      <p:cNvPr id="0" name="Object 6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01700" y="5183188"/>
                        <a:ext cx="24384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69"/>
          <p:cNvGraphicFramePr>
            <a:graphicFrameLocks noChangeAspect="1"/>
          </p:cNvGraphicFramePr>
          <p:nvPr/>
        </p:nvGraphicFramePr>
        <p:xfrm>
          <a:off x="942975" y="5719763"/>
          <a:ext cx="3733800" cy="409575"/>
        </p:xfrm>
        <a:graphic>
          <a:graphicData uri="http://schemas.openxmlformats.org/presentationml/2006/ole">
            <mc:AlternateContent xmlns:mc="http://schemas.openxmlformats.org/markup-compatibility/2006">
              <mc:Choice xmlns:v="urn:schemas-microsoft-com:vml" Requires="v">
                <p:oleObj spid="_x0000_s59399" name="公式" r:id="rId11" imgW="2197100" imgH="241300" progId="Equation.3">
                  <p:embed/>
                </p:oleObj>
              </mc:Choice>
              <mc:Fallback>
                <p:oleObj name="公式" r:id="rId11" imgW="2197100" imgH="241300" progId="Equation.3">
                  <p:embed/>
                  <p:pic>
                    <p:nvPicPr>
                      <p:cNvPr id="0" name="Object 6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42975" y="5719763"/>
                        <a:ext cx="37338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trips(downRigh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0-#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strips(downRight)">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strips(downRight)">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6"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strips(downRight)">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6"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strips(downRight)">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strips(downRight)">
                                      <p:cBhvr>
                                        <p:cTn id="4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4" grpId="0" autoUpdateAnimBg="0"/>
      <p:bldP spid="15"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标题 1"/>
          <p:cNvSpPr>
            <a:spLocks noGrp="1"/>
          </p:cNvSpPr>
          <p:nvPr>
            <p:ph type="title"/>
          </p:nvPr>
        </p:nvSpPr>
        <p:spPr>
          <a:xfrm>
            <a:off x="701675" y="71438"/>
            <a:ext cx="7888288" cy="646112"/>
          </a:xfrm>
        </p:spPr>
        <p:txBody>
          <a:bodyPr/>
          <a:lstStyle/>
          <a:p>
            <a:r>
              <a:rPr lang="en-US" altLang="zh-CN"/>
              <a:t>4.4.3  </a:t>
            </a:r>
            <a:r>
              <a:rPr lang="zh-CN" altLang="en-US"/>
              <a:t>带源极电阻的共源极放大电路分析</a:t>
            </a:r>
            <a:endParaRPr lang="zh-CN" altLang="en-US"/>
          </a:p>
        </p:txBody>
      </p:sp>
      <p:graphicFrame>
        <p:nvGraphicFramePr>
          <p:cNvPr id="81923" name="Object 49"/>
          <p:cNvGraphicFramePr>
            <a:graphicFrameLocks noChangeAspect="1"/>
          </p:cNvGraphicFramePr>
          <p:nvPr/>
        </p:nvGraphicFramePr>
        <p:xfrm>
          <a:off x="4033838" y="668338"/>
          <a:ext cx="4786312" cy="3516312"/>
        </p:xfrm>
        <a:graphic>
          <a:graphicData uri="http://schemas.openxmlformats.org/presentationml/2006/ole">
            <mc:AlternateContent xmlns:mc="http://schemas.openxmlformats.org/markup-compatibility/2006">
              <mc:Choice xmlns:v="urn:schemas-microsoft-com:vml" Requires="v">
                <p:oleObj spid="_x0000_s60418" name="图片" r:id="rId1" imgW="2659380" imgH="1953895" progId="Word.Picture.8">
                  <p:embed/>
                </p:oleObj>
              </mc:Choice>
              <mc:Fallback>
                <p:oleObj name="图片" r:id="rId1" imgW="2659380" imgH="1953895" progId="Word.Picture.8">
                  <p:embed/>
                  <p:pic>
                    <p:nvPicPr>
                      <p:cNvPr id="0" name="Object 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3838" y="668338"/>
                        <a:ext cx="4786312" cy="351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1924" name="Rectangle 52"/>
          <p:cNvSpPr>
            <a:spLocks noChangeArrowheads="1"/>
          </p:cNvSpPr>
          <p:nvPr/>
        </p:nvSpPr>
        <p:spPr bwMode="auto">
          <a:xfrm>
            <a:off x="468313" y="703263"/>
            <a:ext cx="467995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40000"/>
              </a:lnSpc>
              <a:spcBef>
                <a:spcPct val="0"/>
              </a:spcBef>
              <a:buFontTx/>
              <a:buNone/>
            </a:pPr>
            <a:r>
              <a:rPr lang="zh-CN" altLang="en-US" sz="2000" b="1">
                <a:latin typeface="Arial Narrow" panose="020B0606020202030204" pitchFamily="34" charset="0"/>
                <a:ea typeface="楷体_GB2312" pitchFamily="49" charset="-122"/>
              </a:rPr>
              <a:t>例</a:t>
            </a:r>
            <a:r>
              <a:rPr lang="en-US" altLang="zh-CN" sz="2000" b="1">
                <a:latin typeface="Arial Narrow" panose="020B0606020202030204" pitchFamily="34" charset="0"/>
                <a:ea typeface="楷体_GB2312" pitchFamily="49" charset="-122"/>
              </a:rPr>
              <a:t>4.4.2    </a:t>
            </a:r>
            <a:r>
              <a:rPr kumimoji="1" lang="en-US" altLang="zh-CN" sz="2000" b="1" i="1">
                <a:latin typeface="Times New Roman" panose="02020603050405020304" pitchFamily="18" charset="0"/>
                <a:ea typeface="华康简宋"/>
                <a:cs typeface="华康简宋"/>
              </a:rPr>
              <a:t>V</a:t>
            </a:r>
            <a:r>
              <a:rPr kumimoji="1" lang="en-US" altLang="zh-CN" sz="2000" b="1" baseline="-30000">
                <a:latin typeface="Times New Roman" panose="02020603050405020304" pitchFamily="18" charset="0"/>
                <a:ea typeface="华康简宋"/>
                <a:cs typeface="华康简宋"/>
              </a:rPr>
              <a:t>TN</a:t>
            </a:r>
            <a:r>
              <a:rPr kumimoji="1" lang="en-US" altLang="zh-CN" sz="2000" b="1">
                <a:latin typeface="Times New Roman" panose="02020603050405020304" pitchFamily="18" charset="0"/>
                <a:ea typeface="楷体_GB2312" pitchFamily="49" charset="-122"/>
              </a:rPr>
              <a:t>=1V</a:t>
            </a:r>
            <a:r>
              <a:rPr kumimoji="1" lang="zh-CN" altLang="en-US" sz="2000" b="1">
                <a:latin typeface="Times New Roman" panose="02020603050405020304" pitchFamily="18" charset="0"/>
                <a:ea typeface="楷体_GB2312" pitchFamily="49" charset="-122"/>
              </a:rPr>
              <a:t>，</a:t>
            </a:r>
            <a:r>
              <a:rPr lang="en-US" altLang="zh-CN" sz="2000" b="1" i="1">
                <a:latin typeface="Times New Roman" panose="02020603050405020304" pitchFamily="18" charset="0"/>
                <a:ea typeface="楷体_GB2312" pitchFamily="49" charset="-122"/>
              </a:rPr>
              <a:t>K</a:t>
            </a:r>
            <a:r>
              <a:rPr kumimoji="1" lang="en-US" altLang="zh-CN" sz="2000" b="1" baseline="-30000">
                <a:latin typeface="Times New Roman" panose="02020603050405020304" pitchFamily="18" charset="0"/>
                <a:ea typeface="华康简宋"/>
                <a:cs typeface="华康简宋"/>
              </a:rPr>
              <a:t>n</a:t>
            </a:r>
            <a:r>
              <a:rPr kumimoji="1" lang="en-US" altLang="zh-CN" sz="2000" b="1">
                <a:latin typeface="Times New Roman" panose="02020603050405020304" pitchFamily="18" charset="0"/>
                <a:ea typeface="楷体_GB2312" pitchFamily="49" charset="-122"/>
              </a:rPr>
              <a:t>=0.5mA/V</a:t>
            </a:r>
            <a:r>
              <a:rPr kumimoji="1" lang="en-US" altLang="zh-CN" sz="2000" b="1" baseline="30000">
                <a:latin typeface="Times New Roman" panose="02020603050405020304" pitchFamily="18" charset="0"/>
                <a:ea typeface="楷体_GB2312" pitchFamily="49" charset="-122"/>
              </a:rPr>
              <a:t>2</a:t>
            </a:r>
            <a:r>
              <a:rPr kumimoji="1" lang="zh-CN" altLang="en-US" sz="2000" b="1">
                <a:latin typeface="Times New Roman" panose="02020603050405020304" pitchFamily="18" charset="0"/>
                <a:ea typeface="楷体_GB2312" pitchFamily="49" charset="-122"/>
              </a:rPr>
              <a:t>，</a:t>
            </a:r>
            <a:r>
              <a:rPr kumimoji="1" lang="zh-CN" altLang="en-US" sz="2000" b="1" i="1">
                <a:latin typeface="Times New Roman" panose="02020603050405020304" pitchFamily="18" charset="0"/>
                <a:ea typeface="楷体_GB2312" pitchFamily="49" charset="-122"/>
                <a:sym typeface="Symbol" panose="05050102010706020507" pitchFamily="18" charset="2"/>
              </a:rPr>
              <a:t></a:t>
            </a:r>
            <a:r>
              <a:rPr kumimoji="1" lang="en-US" altLang="zh-CN" sz="2000" b="1">
                <a:latin typeface="Times New Roman" panose="02020603050405020304" pitchFamily="18" charset="0"/>
                <a:ea typeface="楷体_GB2312" pitchFamily="49" charset="-122"/>
              </a:rPr>
              <a:t>=0</a:t>
            </a:r>
            <a:r>
              <a:rPr kumimoji="1" lang="zh-CN" altLang="en-US" sz="2000" b="1">
                <a:latin typeface="Times New Roman" panose="02020603050405020304" pitchFamily="18" charset="0"/>
                <a:ea typeface="楷体_GB2312" pitchFamily="49" charset="-122"/>
              </a:rPr>
              <a:t>，</a:t>
            </a:r>
            <a:r>
              <a:rPr kumimoji="1" lang="en-US" altLang="zh-CN" sz="2000" b="1" i="1">
                <a:latin typeface="Times New Roman" panose="02020603050405020304" pitchFamily="18" charset="0"/>
                <a:ea typeface="华康简宋"/>
                <a:cs typeface="华康简宋"/>
              </a:rPr>
              <a:t>V</a:t>
            </a:r>
            <a:r>
              <a:rPr kumimoji="1" lang="en-US" altLang="zh-CN" sz="2000" b="1" baseline="-30000">
                <a:latin typeface="Times New Roman" panose="02020603050405020304" pitchFamily="18" charset="0"/>
                <a:ea typeface="华康简宋"/>
                <a:cs typeface="华康简宋"/>
              </a:rPr>
              <a:t>DD</a:t>
            </a:r>
            <a:r>
              <a:rPr kumimoji="1" lang="en-US" altLang="zh-CN" sz="2000" b="1">
                <a:latin typeface="Times New Roman" panose="02020603050405020304" pitchFamily="18" charset="0"/>
                <a:ea typeface="楷体_GB2312" pitchFamily="49" charset="-122"/>
              </a:rPr>
              <a:t>=</a:t>
            </a:r>
            <a:r>
              <a:rPr kumimoji="1" lang="en-US" altLang="zh-CN" sz="2000" b="1" i="1">
                <a:latin typeface="Times New Roman" panose="02020603050405020304" pitchFamily="18" charset="0"/>
                <a:ea typeface="华康简宋"/>
                <a:cs typeface="华康简宋"/>
              </a:rPr>
              <a:t>V</a:t>
            </a:r>
            <a:r>
              <a:rPr kumimoji="1" lang="en-US" altLang="zh-CN" sz="2000" b="1" baseline="-30000">
                <a:latin typeface="Times New Roman" panose="02020603050405020304" pitchFamily="18" charset="0"/>
                <a:ea typeface="华康简宋"/>
                <a:cs typeface="华康简宋"/>
              </a:rPr>
              <a:t>SS</a:t>
            </a:r>
            <a:r>
              <a:rPr kumimoji="1" lang="en-US" altLang="zh-CN" sz="2000" b="1">
                <a:latin typeface="Times New Roman" panose="02020603050405020304" pitchFamily="18" charset="0"/>
                <a:ea typeface="楷体_GB2312" pitchFamily="49" charset="-122"/>
              </a:rPr>
              <a:t>=5V</a:t>
            </a:r>
            <a:r>
              <a:rPr kumimoji="1" lang="zh-CN" altLang="en-US" sz="2000" b="1">
                <a:latin typeface="Times New Roman" panose="02020603050405020304" pitchFamily="18" charset="0"/>
                <a:ea typeface="楷体_GB2312" pitchFamily="49" charset="-122"/>
              </a:rPr>
              <a:t>， </a:t>
            </a:r>
            <a:r>
              <a:rPr kumimoji="1" lang="en-US" altLang="zh-CN" sz="2000" b="1" i="1">
                <a:latin typeface="Times New Roman" panose="02020603050405020304" pitchFamily="18" charset="0"/>
                <a:ea typeface="华康简宋"/>
                <a:cs typeface="华康简宋"/>
              </a:rPr>
              <a:t>R</a:t>
            </a:r>
            <a:r>
              <a:rPr kumimoji="1" lang="en-US" altLang="zh-CN" sz="2000" b="1" baseline="-30000">
                <a:latin typeface="Times New Roman" panose="02020603050405020304" pitchFamily="18" charset="0"/>
                <a:ea typeface="华康简宋"/>
                <a:cs typeface="华康简宋"/>
              </a:rPr>
              <a:t>d</a:t>
            </a:r>
            <a:r>
              <a:rPr kumimoji="1" lang="en-US" altLang="zh-CN" sz="2000" b="1">
                <a:latin typeface="Times New Roman" panose="02020603050405020304" pitchFamily="18" charset="0"/>
                <a:ea typeface="楷体_GB2312" pitchFamily="49" charset="-122"/>
              </a:rPr>
              <a:t>=10k</a:t>
            </a:r>
            <a:r>
              <a:rPr kumimoji="1" lang="en-US" altLang="zh-CN" sz="2000" b="1">
                <a:latin typeface="Times New Roman" panose="02020603050405020304" pitchFamily="18" charset="0"/>
                <a:ea typeface="楷体_GB2312" pitchFamily="49" charset="-122"/>
                <a:sym typeface="Symbol" panose="05050102010706020507" pitchFamily="18" charset="2"/>
              </a:rPr>
              <a:t></a:t>
            </a:r>
            <a:r>
              <a:rPr kumimoji="1" lang="zh-CN" altLang="en-US" sz="2000" b="1">
                <a:latin typeface="Times New Roman" panose="02020603050405020304" pitchFamily="18" charset="0"/>
                <a:ea typeface="楷体_GB2312" pitchFamily="49" charset="-122"/>
              </a:rPr>
              <a:t>， </a:t>
            </a:r>
            <a:r>
              <a:rPr kumimoji="1" lang="en-US" altLang="zh-CN" sz="2000" b="1" i="1">
                <a:latin typeface="Times New Roman" panose="02020603050405020304" pitchFamily="18" charset="0"/>
                <a:ea typeface="华康简宋"/>
                <a:cs typeface="华康简宋"/>
              </a:rPr>
              <a:t>R</a:t>
            </a:r>
            <a:r>
              <a:rPr kumimoji="1" lang="en-US" altLang="zh-CN" sz="2000" b="1" baseline="-30000">
                <a:latin typeface="Times New Roman" panose="02020603050405020304" pitchFamily="18" charset="0"/>
                <a:ea typeface="华康简宋"/>
                <a:cs typeface="华康简宋"/>
              </a:rPr>
              <a:t>s</a:t>
            </a:r>
            <a:r>
              <a:rPr kumimoji="1" lang="en-US" altLang="zh-CN" sz="2000" b="1">
                <a:latin typeface="Times New Roman" panose="02020603050405020304" pitchFamily="18" charset="0"/>
                <a:ea typeface="楷体_GB2312" pitchFamily="49" charset="-122"/>
              </a:rPr>
              <a:t>=0.5k</a:t>
            </a:r>
            <a:r>
              <a:rPr kumimoji="1" lang="en-US" altLang="zh-CN" sz="2000" b="1">
                <a:latin typeface="Times New Roman" panose="02020603050405020304" pitchFamily="18" charset="0"/>
                <a:ea typeface="楷体_GB2312" pitchFamily="49" charset="-122"/>
                <a:sym typeface="Symbol" panose="05050102010706020507" pitchFamily="18" charset="2"/>
              </a:rPr>
              <a:t></a:t>
            </a:r>
            <a:r>
              <a:rPr kumimoji="1" lang="zh-CN" altLang="en-US" sz="2000" b="1">
                <a:latin typeface="Times New Roman" panose="02020603050405020304" pitchFamily="18" charset="0"/>
                <a:ea typeface="楷体_GB2312" pitchFamily="49" charset="-122"/>
              </a:rPr>
              <a:t>， </a:t>
            </a:r>
            <a:r>
              <a:rPr kumimoji="1" lang="en-US" altLang="zh-CN" sz="2000" b="1" i="1">
                <a:latin typeface="Times New Roman" panose="02020603050405020304" pitchFamily="18" charset="0"/>
                <a:ea typeface="华康简宋"/>
                <a:cs typeface="华康简宋"/>
              </a:rPr>
              <a:t>R</a:t>
            </a:r>
            <a:r>
              <a:rPr kumimoji="1" lang="en-US" altLang="zh-CN" sz="2000" b="1" baseline="-30000">
                <a:latin typeface="Times New Roman" panose="02020603050405020304" pitchFamily="18" charset="0"/>
                <a:ea typeface="华康简宋"/>
                <a:cs typeface="华康简宋"/>
              </a:rPr>
              <a:t>si</a:t>
            </a:r>
            <a:r>
              <a:rPr kumimoji="1" lang="en-US" altLang="zh-CN" sz="2000" b="1">
                <a:latin typeface="Times New Roman" panose="02020603050405020304" pitchFamily="18" charset="0"/>
                <a:ea typeface="楷体_GB2312" pitchFamily="49" charset="-122"/>
              </a:rPr>
              <a:t>=4k</a:t>
            </a:r>
            <a:r>
              <a:rPr kumimoji="1" lang="en-US" altLang="zh-CN" sz="2000" b="1">
                <a:latin typeface="Times New Roman" panose="02020603050405020304" pitchFamily="18" charset="0"/>
                <a:ea typeface="楷体_GB2312" pitchFamily="49" charset="-122"/>
                <a:sym typeface="Symbol" panose="05050102010706020507" pitchFamily="18" charset="2"/>
              </a:rPr>
              <a:t></a:t>
            </a:r>
            <a:r>
              <a:rPr kumimoji="1" lang="zh-CN" altLang="en-US" sz="2000" b="1">
                <a:latin typeface="Times New Roman" panose="02020603050405020304" pitchFamily="18" charset="0"/>
                <a:ea typeface="楷体_GB2312" pitchFamily="49" charset="-122"/>
              </a:rPr>
              <a:t>，</a:t>
            </a:r>
            <a:r>
              <a:rPr kumimoji="1" lang="en-US" altLang="zh-CN" sz="2000" b="1" i="1">
                <a:latin typeface="Times New Roman" panose="02020603050405020304" pitchFamily="18" charset="0"/>
                <a:ea typeface="华康简宋"/>
                <a:cs typeface="华康简宋"/>
              </a:rPr>
              <a:t>R</a:t>
            </a:r>
            <a:r>
              <a:rPr kumimoji="1" lang="en-US" altLang="zh-CN" sz="2000" b="1" baseline="-30000">
                <a:latin typeface="Times New Roman" panose="02020603050405020304" pitchFamily="18" charset="0"/>
                <a:ea typeface="华康简宋"/>
                <a:cs typeface="华康简宋"/>
              </a:rPr>
              <a:t>g1</a:t>
            </a:r>
            <a:r>
              <a:rPr kumimoji="1" lang="en-US" altLang="zh-CN" sz="2000" b="1">
                <a:latin typeface="Times New Roman" panose="02020603050405020304" pitchFamily="18" charset="0"/>
                <a:ea typeface="楷体_GB2312" pitchFamily="49" charset="-122"/>
              </a:rPr>
              <a:t>=150k</a:t>
            </a:r>
            <a:r>
              <a:rPr kumimoji="1" lang="en-US" altLang="zh-CN" sz="2000" b="1">
                <a:latin typeface="Times New Roman" panose="02020603050405020304" pitchFamily="18" charset="0"/>
                <a:ea typeface="楷体_GB2312" pitchFamily="49" charset="-122"/>
                <a:sym typeface="Symbol" panose="05050102010706020507" pitchFamily="18" charset="2"/>
              </a:rPr>
              <a:t></a:t>
            </a:r>
            <a:r>
              <a:rPr kumimoji="1" lang="zh-CN" altLang="en-US" sz="2000" b="1">
                <a:latin typeface="Times New Roman" panose="02020603050405020304" pitchFamily="18" charset="0"/>
                <a:ea typeface="楷体_GB2312" pitchFamily="49" charset="-122"/>
              </a:rPr>
              <a:t>， </a:t>
            </a:r>
            <a:r>
              <a:rPr kumimoji="1" lang="en-US" altLang="zh-CN" sz="2000" b="1" i="1">
                <a:latin typeface="Times New Roman" panose="02020603050405020304" pitchFamily="18" charset="0"/>
                <a:ea typeface="华康简宋"/>
                <a:cs typeface="华康简宋"/>
              </a:rPr>
              <a:t>R</a:t>
            </a:r>
            <a:r>
              <a:rPr kumimoji="1" lang="en-US" altLang="zh-CN" sz="2000" b="1" baseline="-30000">
                <a:latin typeface="Times New Roman" panose="02020603050405020304" pitchFamily="18" charset="0"/>
                <a:ea typeface="华康简宋"/>
                <a:cs typeface="华康简宋"/>
              </a:rPr>
              <a:t>g2</a:t>
            </a:r>
            <a:r>
              <a:rPr kumimoji="1" lang="en-US" altLang="zh-CN" sz="2000" b="1">
                <a:latin typeface="Times New Roman" panose="02020603050405020304" pitchFamily="18" charset="0"/>
                <a:ea typeface="楷体_GB2312" pitchFamily="49" charset="-122"/>
              </a:rPr>
              <a:t>=47k</a:t>
            </a:r>
            <a:r>
              <a:rPr kumimoji="1" lang="en-US" altLang="zh-CN" sz="2000" b="1">
                <a:latin typeface="Times New Roman" panose="02020603050405020304" pitchFamily="18" charset="0"/>
                <a:ea typeface="楷体_GB2312" pitchFamily="49" charset="-122"/>
                <a:sym typeface="Symbol" panose="05050102010706020507" pitchFamily="18" charset="2"/>
              </a:rPr>
              <a:t></a:t>
            </a:r>
            <a:r>
              <a:rPr kumimoji="1" lang="zh-CN" altLang="en-US" sz="2000" b="1">
                <a:latin typeface="Times New Roman" panose="02020603050405020304" pitchFamily="18" charset="0"/>
                <a:ea typeface="楷体_GB2312" pitchFamily="49" charset="-122"/>
              </a:rPr>
              <a:t>，确定静态工作点，求动态指标。</a:t>
            </a:r>
            <a:endParaRPr kumimoji="1" lang="zh-CN" altLang="en-US" sz="2000" b="1">
              <a:latin typeface="Times New Roman" panose="02020603050405020304" pitchFamily="18" charset="0"/>
              <a:ea typeface="楷体_GB2312" pitchFamily="49" charset="-122"/>
            </a:endParaRPr>
          </a:p>
        </p:txBody>
      </p:sp>
      <p:sp>
        <p:nvSpPr>
          <p:cNvPr id="81925" name="Rectangle 54"/>
          <p:cNvSpPr>
            <a:spLocks noChangeArrowheads="1"/>
          </p:cNvSpPr>
          <p:nvPr/>
        </p:nvSpPr>
        <p:spPr bwMode="auto">
          <a:xfrm>
            <a:off x="503238" y="2611438"/>
            <a:ext cx="3132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None/>
            </a:pPr>
            <a:r>
              <a:rPr lang="zh-CN" altLang="en-US" sz="2000" b="1">
                <a:latin typeface="Arial Narrow" panose="020B0606020202030204" pitchFamily="34" charset="0"/>
                <a:ea typeface="楷体_GB2312" pitchFamily="49" charset="-122"/>
              </a:rPr>
              <a:t>解：（</a:t>
            </a:r>
            <a:r>
              <a:rPr lang="en-US" altLang="zh-CN" sz="2000" b="1">
                <a:latin typeface="Arial Narrow" panose="020B0606020202030204" pitchFamily="34" charset="0"/>
                <a:ea typeface="楷体_GB2312" pitchFamily="49" charset="-122"/>
              </a:rPr>
              <a:t>1</a:t>
            </a:r>
            <a:r>
              <a:rPr lang="zh-CN" altLang="en-US" sz="2000" b="1">
                <a:latin typeface="Arial Narrow" panose="020B0606020202030204" pitchFamily="34" charset="0"/>
                <a:ea typeface="楷体_GB2312" pitchFamily="49" charset="-122"/>
              </a:rPr>
              <a:t>）静态工作点</a:t>
            </a:r>
            <a:endParaRPr lang="zh-CN" altLang="en-US" sz="2000" b="1">
              <a:latin typeface="Arial Narrow" panose="020B0606020202030204" pitchFamily="34" charset="0"/>
              <a:ea typeface="楷体_GB2312" pitchFamily="49" charset="-122"/>
            </a:endParaRPr>
          </a:p>
        </p:txBody>
      </p:sp>
      <p:sp>
        <p:nvSpPr>
          <p:cNvPr id="30" name="Rectangle 5"/>
          <p:cNvSpPr>
            <a:spLocks noChangeArrowheads="1"/>
          </p:cNvSpPr>
          <p:nvPr/>
        </p:nvSpPr>
        <p:spPr bwMode="auto">
          <a:xfrm>
            <a:off x="468313" y="3141663"/>
            <a:ext cx="2951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anose="020B0606020202030204" pitchFamily="34" charset="0"/>
                <a:ea typeface="楷体_GB2312" pitchFamily="49" charset="-122"/>
              </a:defRPr>
            </a:lvl1pPr>
            <a:lvl2pPr marL="381000" indent="-381000" algn="l">
              <a:defRPr sz="3600" b="1">
                <a:solidFill>
                  <a:schemeClr val="tx2"/>
                </a:solidFill>
                <a:latin typeface="Arial Narrow" panose="020B0606020202030204" pitchFamily="34" charset="0"/>
                <a:ea typeface="楷体_GB2312" pitchFamily="49" charset="-122"/>
              </a:defRPr>
            </a:lvl2pPr>
            <a:lvl3pPr marL="381000" indent="-381000" algn="l">
              <a:defRPr sz="3600" b="1">
                <a:solidFill>
                  <a:schemeClr val="tx2"/>
                </a:solidFill>
                <a:latin typeface="Arial Narrow" panose="020B0606020202030204" pitchFamily="34" charset="0"/>
                <a:ea typeface="楷体_GB2312" pitchFamily="49" charset="-122"/>
              </a:defRPr>
            </a:lvl3pPr>
            <a:lvl4pPr marL="381000" indent="-381000" algn="l">
              <a:defRPr sz="3600" b="1">
                <a:solidFill>
                  <a:schemeClr val="tx2"/>
                </a:solidFill>
                <a:latin typeface="Arial Narrow" panose="020B0606020202030204" pitchFamily="34" charset="0"/>
                <a:ea typeface="楷体_GB2312" pitchFamily="49" charset="-122"/>
              </a:defRPr>
            </a:lvl4pPr>
            <a:lvl5pPr marL="381000" indent="-381000" algn="l">
              <a:defRPr sz="3600" b="1">
                <a:solidFill>
                  <a:schemeClr val="tx2"/>
                </a:solidFill>
                <a:latin typeface="Arial Narrow" panose="020B0606020202030204"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2000" kern="0">
                <a:solidFill>
                  <a:srgbClr val="000000"/>
                </a:solidFill>
              </a:rPr>
              <a:t>求得</a:t>
            </a:r>
            <a:endParaRPr lang="zh-CN" altLang="en-US" sz="2000" kern="0">
              <a:solidFill>
                <a:srgbClr val="000000"/>
              </a:solidFill>
            </a:endParaRPr>
          </a:p>
        </p:txBody>
      </p:sp>
      <p:sp>
        <p:nvSpPr>
          <p:cNvPr id="31" name="Rectangle 15"/>
          <p:cNvSpPr>
            <a:spLocks noChangeArrowheads="1"/>
          </p:cNvSpPr>
          <p:nvPr/>
        </p:nvSpPr>
        <p:spPr bwMode="auto">
          <a:xfrm>
            <a:off x="503238" y="4581525"/>
            <a:ext cx="11160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000" b="1">
                <a:solidFill>
                  <a:srgbClr val="000000"/>
                </a:solidFill>
                <a:latin typeface="Times New Roman" panose="02020603050405020304" pitchFamily="18" charset="0"/>
                <a:ea typeface="楷体_GB2312" pitchFamily="49" charset="-122"/>
              </a:rPr>
              <a:t>验证</a:t>
            </a:r>
            <a:endParaRPr kumimoji="1" lang="zh-CN" altLang="en-US" sz="2000" b="1">
              <a:solidFill>
                <a:srgbClr val="000000"/>
              </a:solidFill>
              <a:latin typeface="Times New Roman" panose="02020603050405020304" pitchFamily="18" charset="0"/>
              <a:ea typeface="楷体_GB2312" pitchFamily="49" charset="-122"/>
            </a:endParaRPr>
          </a:p>
        </p:txBody>
      </p:sp>
      <p:graphicFrame>
        <p:nvGraphicFramePr>
          <p:cNvPr id="32" name="Object 18"/>
          <p:cNvGraphicFramePr>
            <a:graphicFrameLocks noChangeAspect="1"/>
          </p:cNvGraphicFramePr>
          <p:nvPr/>
        </p:nvGraphicFramePr>
        <p:xfrm>
          <a:off x="2268538" y="3632200"/>
          <a:ext cx="1597025" cy="409575"/>
        </p:xfrm>
        <a:graphic>
          <a:graphicData uri="http://schemas.openxmlformats.org/presentationml/2006/ole">
            <mc:AlternateContent xmlns:mc="http://schemas.openxmlformats.org/markup-compatibility/2006">
              <mc:Choice xmlns:v="urn:schemas-microsoft-com:vml" Requires="v">
                <p:oleObj spid="_x0000_s60419" name="公式" r:id="rId3" imgW="939165" imgH="241300" progId="Equation.3">
                  <p:embed/>
                </p:oleObj>
              </mc:Choice>
              <mc:Fallback>
                <p:oleObj name="公式" r:id="rId3" imgW="939165" imgH="241300" progId="Equation.3">
                  <p:embed/>
                  <p:pic>
                    <p:nvPicPr>
                      <p:cNvPr id="0"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8538" y="3632200"/>
                        <a:ext cx="159702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19"/>
          <p:cNvGraphicFramePr>
            <a:graphicFrameLocks noChangeAspect="1"/>
          </p:cNvGraphicFramePr>
          <p:nvPr/>
        </p:nvGraphicFramePr>
        <p:xfrm>
          <a:off x="755650" y="3632200"/>
          <a:ext cx="1358900" cy="409575"/>
        </p:xfrm>
        <a:graphic>
          <a:graphicData uri="http://schemas.openxmlformats.org/presentationml/2006/ole">
            <mc:AlternateContent xmlns:mc="http://schemas.openxmlformats.org/markup-compatibility/2006">
              <mc:Choice xmlns:v="urn:schemas-microsoft-com:vml" Requires="v">
                <p:oleObj spid="_x0000_s60420" name="公式" r:id="rId5" imgW="799465" imgH="241300" progId="Equation.3">
                  <p:embed/>
                </p:oleObj>
              </mc:Choice>
              <mc:Fallback>
                <p:oleObj name="公式" r:id="rId5" imgW="799465" imgH="241300" progId="Equation.3">
                  <p:embed/>
                  <p:pic>
                    <p:nvPicPr>
                      <p:cNvPr id="0" name="Object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650" y="3632200"/>
                        <a:ext cx="13589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20"/>
          <p:cNvGraphicFramePr>
            <a:graphicFrameLocks noChangeAspect="1"/>
          </p:cNvGraphicFramePr>
          <p:nvPr/>
        </p:nvGraphicFramePr>
        <p:xfrm>
          <a:off x="777875" y="4113213"/>
          <a:ext cx="1490663" cy="409575"/>
        </p:xfrm>
        <a:graphic>
          <a:graphicData uri="http://schemas.openxmlformats.org/presentationml/2006/ole">
            <mc:AlternateContent xmlns:mc="http://schemas.openxmlformats.org/markup-compatibility/2006">
              <mc:Choice xmlns:v="urn:schemas-microsoft-com:vml" Requires="v">
                <p:oleObj spid="_x0000_s60421" name="公式" r:id="rId7" imgW="876300" imgH="241300" progId="Equation.3">
                  <p:embed/>
                </p:oleObj>
              </mc:Choice>
              <mc:Fallback>
                <p:oleObj name="公式" r:id="rId7" imgW="876300" imgH="241300" progId="Equation.3">
                  <p:embed/>
                  <p:pic>
                    <p:nvPicPr>
                      <p:cNvPr id="0"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7875" y="4113213"/>
                        <a:ext cx="149066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35" name="Group 22"/>
          <p:cNvGrpSpPr/>
          <p:nvPr/>
        </p:nvGrpSpPr>
        <p:grpSpPr bwMode="auto">
          <a:xfrm>
            <a:off x="1079500" y="4941888"/>
            <a:ext cx="2713038" cy="396875"/>
            <a:chOff x="726" y="2636"/>
            <a:chExt cx="1709" cy="250"/>
          </a:xfrm>
        </p:grpSpPr>
        <p:graphicFrame>
          <p:nvGraphicFramePr>
            <p:cNvPr id="81933" name="Object 16"/>
            <p:cNvGraphicFramePr>
              <a:graphicFrameLocks noChangeAspect="1"/>
            </p:cNvGraphicFramePr>
            <p:nvPr/>
          </p:nvGraphicFramePr>
          <p:xfrm>
            <a:off x="1254" y="2636"/>
            <a:ext cx="1181" cy="245"/>
          </p:xfrm>
          <a:graphic>
            <a:graphicData uri="http://schemas.openxmlformats.org/presentationml/2006/ole">
              <mc:AlternateContent xmlns:mc="http://schemas.openxmlformats.org/markup-compatibility/2006">
                <mc:Choice xmlns:v="urn:schemas-microsoft-com:vml" Requires="v">
                  <p:oleObj spid="_x0000_s60422" name="公式" r:id="rId9" imgW="1104900" imgH="228600" progId="Equation.3">
                    <p:embed/>
                  </p:oleObj>
                </mc:Choice>
                <mc:Fallback>
                  <p:oleObj name="公式" r:id="rId9" imgW="1104900" imgH="228600" progId="Equation.3">
                    <p:embed/>
                    <p:pic>
                      <p:nvPicPr>
                        <p:cNvPr id="0" name="Object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54" y="2636"/>
                          <a:ext cx="1181" cy="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 name="Rectangle 21"/>
            <p:cNvSpPr>
              <a:spLocks noChangeArrowheads="1"/>
            </p:cNvSpPr>
            <p:nvPr/>
          </p:nvSpPr>
          <p:spPr bwMode="auto">
            <a:xfrm>
              <a:off x="726" y="2636"/>
              <a:ext cx="54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tabLst>
                  <a:tab pos="3060700" algn="ctr"/>
                </a:tabLst>
                <a:defRPr kumimoji="1" sz="2400">
                  <a:solidFill>
                    <a:schemeClr val="tx1"/>
                  </a:solidFill>
                  <a:latin typeface="Times New Roman" panose="02020603050405020304" pitchFamily="18" charset="0"/>
                  <a:ea typeface="宋体" panose="02010600030101010101" pitchFamily="2" charset="-122"/>
                </a:defRPr>
              </a:lvl1pPr>
              <a:lvl2pPr algn="l">
                <a:tabLst>
                  <a:tab pos="3060700" algn="ctr"/>
                </a:tabLst>
                <a:defRPr kumimoji="1" sz="2400">
                  <a:solidFill>
                    <a:schemeClr val="tx1"/>
                  </a:solidFill>
                  <a:latin typeface="Times New Roman" panose="02020603050405020304" pitchFamily="18" charset="0"/>
                  <a:ea typeface="宋体" panose="02010600030101010101" pitchFamily="2" charset="-122"/>
                </a:defRPr>
              </a:lvl2pPr>
              <a:lvl3pPr algn="l">
                <a:tabLst>
                  <a:tab pos="3060700" algn="ctr"/>
                </a:tabLst>
                <a:defRPr kumimoji="1" sz="2400">
                  <a:solidFill>
                    <a:schemeClr val="tx1"/>
                  </a:solidFill>
                  <a:latin typeface="Times New Roman" panose="02020603050405020304" pitchFamily="18" charset="0"/>
                  <a:ea typeface="宋体" panose="02010600030101010101" pitchFamily="2" charset="-122"/>
                </a:defRPr>
              </a:lvl3pPr>
              <a:lvl4pPr algn="l">
                <a:tabLst>
                  <a:tab pos="3060700" algn="ctr"/>
                </a:tabLst>
                <a:defRPr kumimoji="1" sz="2400">
                  <a:solidFill>
                    <a:schemeClr val="tx1"/>
                  </a:solidFill>
                  <a:latin typeface="Times New Roman" panose="02020603050405020304" pitchFamily="18" charset="0"/>
                  <a:ea typeface="宋体" panose="02010600030101010101" pitchFamily="2" charset="-122"/>
                </a:defRPr>
              </a:lvl4pPr>
              <a:lvl5pPr algn="l">
                <a:tabLst>
                  <a:tab pos="3060700" algn="ctr"/>
                </a:tabLst>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tabLst>
                  <a:tab pos="3060700" algn="ctr"/>
                </a:tabLs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tabLst>
                  <a:tab pos="3060700" algn="ctr"/>
                </a:tabLs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tabLst>
                  <a:tab pos="3060700" algn="ctr"/>
                </a:tabLs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tabLst>
                  <a:tab pos="3060700" algn="ctr"/>
                </a:tabLst>
                <a:defRPr kumimoji="1" sz="2400">
                  <a:solidFill>
                    <a:schemeClr val="tx1"/>
                  </a:solidFill>
                  <a:latin typeface="Times New Roman" panose="02020603050405020304" pitchFamily="18" charset="0"/>
                  <a:ea typeface="宋体" panose="02010600030101010101" pitchFamily="2" charset="-122"/>
                </a:defRPr>
              </a:lvl9pPr>
            </a:lstStyle>
            <a:p>
              <a:pPr algn="just" eaLnBrk="0" hangingPunct="0">
                <a:defRPr/>
              </a:pPr>
              <a:r>
                <a:rPr lang="zh-CN" altLang="en-US" sz="2000" b="1" kern="0">
                  <a:solidFill>
                    <a:srgbClr val="000000"/>
                  </a:solidFill>
                  <a:ea typeface="楷体_GB2312" pitchFamily="49" charset="-122"/>
                </a:rPr>
                <a:t>满足</a:t>
              </a:r>
              <a:endParaRPr lang="zh-CN" altLang="en-US" sz="2000" b="1" kern="0">
                <a:solidFill>
                  <a:srgbClr val="000000"/>
                </a:solidFill>
                <a:ea typeface="楷体_GB2312" pitchFamily="49" charset="-122"/>
              </a:endParaRPr>
            </a:p>
          </p:txBody>
        </p:sp>
      </p:grpSp>
      <p:sp>
        <p:nvSpPr>
          <p:cNvPr id="38" name="Rectangle 23"/>
          <p:cNvSpPr>
            <a:spLocks noChangeArrowheads="1"/>
          </p:cNvSpPr>
          <p:nvPr/>
        </p:nvSpPr>
        <p:spPr bwMode="auto">
          <a:xfrm>
            <a:off x="998538" y="5554663"/>
            <a:ext cx="26368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000" b="1">
                <a:solidFill>
                  <a:srgbClr val="000000"/>
                </a:solidFill>
                <a:latin typeface="Times New Roman" panose="02020603050405020304" pitchFamily="18" charset="0"/>
                <a:ea typeface="楷体_GB2312" pitchFamily="49" charset="-122"/>
              </a:rPr>
              <a:t>工作在饱和区</a:t>
            </a:r>
            <a:endParaRPr kumimoji="1" lang="zh-CN" altLang="en-US" sz="20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strips(downRight)">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strips(downRight)">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strips(downRight)">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strips(downRight)">
                                      <p:cBhvr>
                                        <p:cTn id="22" dur="500"/>
                                        <p:tgtEl>
                                          <p:spTgt spid="31"/>
                                        </p:tgtEl>
                                      </p:cBhvr>
                                    </p:animEffect>
                                  </p:childTnLst>
                                </p:cTn>
                              </p:par>
                              <p:par>
                                <p:cTn id="23" presetID="18" presetClass="entr" presetSubtype="6"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strips(downRight)">
                                      <p:cBhvr>
                                        <p:cTn id="25" dur="500"/>
                                        <p:tgtEl>
                                          <p:spTgt spid="35"/>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strips(downRight)">
                                      <p:cBhvr>
                                        <p:cTn id="3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8"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163" y="61913"/>
            <a:ext cx="754062" cy="503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aphicFrame>
        <p:nvGraphicFramePr>
          <p:cNvPr id="9" name="Object 19"/>
          <p:cNvGraphicFramePr>
            <a:graphicFrameLocks noChangeAspect="1"/>
          </p:cNvGraphicFramePr>
          <p:nvPr/>
        </p:nvGraphicFramePr>
        <p:xfrm>
          <a:off x="444500" y="2924175"/>
          <a:ext cx="3840163" cy="3205163"/>
        </p:xfrm>
        <a:graphic>
          <a:graphicData uri="http://schemas.openxmlformats.org/presentationml/2006/ole">
            <mc:AlternateContent xmlns:mc="http://schemas.openxmlformats.org/markup-compatibility/2006">
              <mc:Choice xmlns:v="urn:schemas-microsoft-com:vml" Requires="v">
                <p:oleObj spid="_x0000_s61442" name="图片" r:id="rId1" imgW="2134870" imgH="1781810" progId="Word.Picture.8">
                  <p:embed/>
                </p:oleObj>
              </mc:Choice>
              <mc:Fallback>
                <p:oleObj name="图片" r:id="rId1" imgW="2134870" imgH="1781810" progId="Word.Picture.8">
                  <p:embed/>
                  <p:pic>
                    <p:nvPicPr>
                      <p:cNvPr id="0" name="Object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0" y="2924175"/>
                        <a:ext cx="3840163" cy="320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2948" name="Object 4"/>
          <p:cNvGraphicFramePr>
            <a:graphicFrameLocks noChangeAspect="1"/>
          </p:cNvGraphicFramePr>
          <p:nvPr/>
        </p:nvGraphicFramePr>
        <p:xfrm>
          <a:off x="4284663" y="200025"/>
          <a:ext cx="4786312" cy="3516313"/>
        </p:xfrm>
        <a:graphic>
          <a:graphicData uri="http://schemas.openxmlformats.org/presentationml/2006/ole">
            <mc:AlternateContent xmlns:mc="http://schemas.openxmlformats.org/markup-compatibility/2006">
              <mc:Choice xmlns:v="urn:schemas-microsoft-com:vml" Requires="v">
                <p:oleObj spid="_x0000_s61443" name="图片" r:id="rId3" imgW="2659380" imgH="1953895" progId="Word.Picture.8">
                  <p:embed/>
                </p:oleObj>
              </mc:Choice>
              <mc:Fallback>
                <p:oleObj name="图片" r:id="rId3" imgW="2659380" imgH="1953895" progId="Word.Picture.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200025"/>
                        <a:ext cx="4786312" cy="3516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Rectangle 5"/>
          <p:cNvSpPr>
            <a:spLocks noChangeArrowheads="1"/>
          </p:cNvSpPr>
          <p:nvPr/>
        </p:nvSpPr>
        <p:spPr bwMode="auto">
          <a:xfrm>
            <a:off x="468313" y="2384425"/>
            <a:ext cx="2951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anose="020B0606020202030204" pitchFamily="34" charset="0"/>
                <a:ea typeface="楷体_GB2312" pitchFamily="49" charset="-122"/>
              </a:defRPr>
            </a:lvl1pPr>
            <a:lvl2pPr marL="381000" indent="-381000" algn="l">
              <a:defRPr sz="3600" b="1">
                <a:solidFill>
                  <a:schemeClr val="tx2"/>
                </a:solidFill>
                <a:latin typeface="Arial Narrow" panose="020B0606020202030204" pitchFamily="34" charset="0"/>
                <a:ea typeface="楷体_GB2312" pitchFamily="49" charset="-122"/>
              </a:defRPr>
            </a:lvl2pPr>
            <a:lvl3pPr marL="381000" indent="-381000" algn="l">
              <a:defRPr sz="3600" b="1">
                <a:solidFill>
                  <a:schemeClr val="tx2"/>
                </a:solidFill>
                <a:latin typeface="Arial Narrow" panose="020B0606020202030204" pitchFamily="34" charset="0"/>
                <a:ea typeface="楷体_GB2312" pitchFamily="49" charset="-122"/>
              </a:defRPr>
            </a:lvl3pPr>
            <a:lvl4pPr marL="381000" indent="-381000" algn="l">
              <a:defRPr sz="3600" b="1">
                <a:solidFill>
                  <a:schemeClr val="tx2"/>
                </a:solidFill>
                <a:latin typeface="Arial Narrow" panose="020B0606020202030204" pitchFamily="34" charset="0"/>
                <a:ea typeface="楷体_GB2312" pitchFamily="49" charset="-122"/>
              </a:defRPr>
            </a:lvl4pPr>
            <a:lvl5pPr marL="381000" indent="-381000" algn="l">
              <a:defRPr sz="3600" b="1">
                <a:solidFill>
                  <a:schemeClr val="tx2"/>
                </a:solidFill>
                <a:latin typeface="Arial Narrow" panose="020B0606020202030204"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2000" kern="0">
                <a:solidFill>
                  <a:srgbClr val="000000"/>
                </a:solidFill>
              </a:rPr>
              <a:t>小信号等效电路</a:t>
            </a:r>
            <a:endParaRPr lang="zh-CN" altLang="en-US" sz="2000" kern="0">
              <a:solidFill>
                <a:srgbClr val="000000"/>
              </a:solidFill>
            </a:endParaRPr>
          </a:p>
        </p:txBody>
      </p:sp>
      <p:sp>
        <p:nvSpPr>
          <p:cNvPr id="12" name="Rectangle 6"/>
          <p:cNvSpPr>
            <a:spLocks noChangeArrowheads="1"/>
          </p:cNvSpPr>
          <p:nvPr/>
        </p:nvSpPr>
        <p:spPr bwMode="auto">
          <a:xfrm>
            <a:off x="468313" y="115888"/>
            <a:ext cx="4679950" cy="1800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40000"/>
              </a:lnSpc>
              <a:defRPr/>
            </a:pPr>
            <a:r>
              <a:rPr lang="zh-CN" altLang="en-US" sz="2000" kern="0">
                <a:solidFill>
                  <a:srgbClr val="000000"/>
                </a:solidFill>
              </a:rPr>
              <a:t>例</a:t>
            </a:r>
            <a:r>
              <a:rPr lang="en-US" altLang="zh-CN" sz="2000" kern="0">
                <a:solidFill>
                  <a:srgbClr val="000000"/>
                </a:solidFill>
              </a:rPr>
              <a:t>4.4.2    </a:t>
            </a:r>
            <a:r>
              <a:rPr kumimoji="1" lang="en-US" altLang="zh-CN" sz="2000" i="1" kern="0">
                <a:solidFill>
                  <a:srgbClr val="000000"/>
                </a:solidFill>
                <a:latin typeface="Times New Roman" panose="02020603050405020304" pitchFamily="18" charset="0"/>
                <a:ea typeface="华康简宋" charset="-122"/>
              </a:rPr>
              <a:t>V</a:t>
            </a:r>
            <a:r>
              <a:rPr kumimoji="1" lang="en-US" altLang="zh-CN" sz="2000" kern="0" baseline="-30000">
                <a:solidFill>
                  <a:srgbClr val="000000"/>
                </a:solidFill>
                <a:latin typeface="Times New Roman" panose="02020603050405020304" pitchFamily="18" charset="0"/>
                <a:ea typeface="华康简宋" charset="-122"/>
              </a:rPr>
              <a:t>TN</a:t>
            </a:r>
            <a:r>
              <a:rPr kumimoji="1" lang="en-US" altLang="zh-CN" sz="2000" kern="0">
                <a:solidFill>
                  <a:srgbClr val="000000"/>
                </a:solidFill>
                <a:latin typeface="Times New Roman" panose="02020603050405020304" pitchFamily="18" charset="0"/>
              </a:rPr>
              <a:t>=1V</a:t>
            </a:r>
            <a:r>
              <a:rPr kumimoji="1" lang="zh-CN" altLang="en-US" sz="2000" kern="0">
                <a:solidFill>
                  <a:srgbClr val="000000"/>
                </a:solidFill>
                <a:latin typeface="Times New Roman" panose="02020603050405020304" pitchFamily="18" charset="0"/>
              </a:rPr>
              <a:t>，</a:t>
            </a:r>
            <a:r>
              <a:rPr lang="en-US" altLang="zh-CN" sz="2000" i="1" kern="0">
                <a:solidFill>
                  <a:srgbClr val="000000"/>
                </a:solidFill>
                <a:latin typeface="Times New Roman" panose="02020603050405020304" pitchFamily="18" charset="0"/>
              </a:rPr>
              <a:t>K</a:t>
            </a:r>
            <a:r>
              <a:rPr kumimoji="1" lang="en-US" altLang="zh-CN" sz="2000" kern="0" baseline="-30000">
                <a:solidFill>
                  <a:srgbClr val="000000"/>
                </a:solidFill>
                <a:latin typeface="Times New Roman" panose="02020603050405020304" pitchFamily="18" charset="0"/>
                <a:ea typeface="华康简宋" charset="-122"/>
              </a:rPr>
              <a:t>n</a:t>
            </a:r>
            <a:r>
              <a:rPr kumimoji="1" lang="en-US" altLang="zh-CN" sz="2000" kern="0">
                <a:solidFill>
                  <a:srgbClr val="000000"/>
                </a:solidFill>
                <a:latin typeface="Times New Roman" panose="02020603050405020304" pitchFamily="18" charset="0"/>
              </a:rPr>
              <a:t>=0.5mA/V</a:t>
            </a:r>
            <a:r>
              <a:rPr kumimoji="1" lang="en-US" altLang="zh-CN" sz="2000" kern="0" baseline="30000">
                <a:solidFill>
                  <a:srgbClr val="000000"/>
                </a:solidFill>
                <a:latin typeface="Times New Roman" panose="02020603050405020304" pitchFamily="18" charset="0"/>
              </a:rPr>
              <a:t>2</a:t>
            </a:r>
            <a:r>
              <a:rPr kumimoji="1" lang="zh-CN" altLang="en-US" sz="2000" kern="0">
                <a:solidFill>
                  <a:srgbClr val="000000"/>
                </a:solidFill>
                <a:latin typeface="Times New Roman" panose="02020603050405020304" pitchFamily="18" charset="0"/>
              </a:rPr>
              <a:t>，</a:t>
            </a:r>
            <a:r>
              <a:rPr kumimoji="1" lang="zh-CN" altLang="en-US" sz="2000" i="1" kern="0">
                <a:solidFill>
                  <a:srgbClr val="000000"/>
                </a:solidFill>
                <a:latin typeface="Times New Roman" panose="02020603050405020304" pitchFamily="18" charset="0"/>
                <a:sym typeface="Symbol" panose="05050102010706020507" pitchFamily="18" charset="2"/>
              </a:rPr>
              <a:t></a:t>
            </a:r>
            <a:r>
              <a:rPr kumimoji="1" lang="en-US" altLang="zh-CN" sz="2000" kern="0">
                <a:solidFill>
                  <a:srgbClr val="000000"/>
                </a:solidFill>
                <a:latin typeface="Times New Roman" panose="02020603050405020304" pitchFamily="18" charset="0"/>
              </a:rPr>
              <a:t>=0</a:t>
            </a:r>
            <a:r>
              <a:rPr kumimoji="1" lang="zh-CN" altLang="en-US" sz="2000" kern="0">
                <a:solidFill>
                  <a:srgbClr val="000000"/>
                </a:solidFill>
                <a:latin typeface="Times New Roman" panose="02020603050405020304" pitchFamily="18" charset="0"/>
              </a:rPr>
              <a:t>，</a:t>
            </a:r>
            <a:r>
              <a:rPr kumimoji="1" lang="en-US" altLang="zh-CN" sz="2000" i="1" kern="0">
                <a:solidFill>
                  <a:srgbClr val="000000"/>
                </a:solidFill>
                <a:latin typeface="Times New Roman" panose="02020603050405020304" pitchFamily="18" charset="0"/>
                <a:ea typeface="华康简宋" charset="-122"/>
              </a:rPr>
              <a:t>V</a:t>
            </a:r>
            <a:r>
              <a:rPr kumimoji="1" lang="en-US" altLang="zh-CN" sz="2000" kern="0" baseline="-30000">
                <a:solidFill>
                  <a:srgbClr val="000000"/>
                </a:solidFill>
                <a:latin typeface="Times New Roman" panose="02020603050405020304" pitchFamily="18" charset="0"/>
                <a:ea typeface="华康简宋" charset="-122"/>
              </a:rPr>
              <a:t>DD</a:t>
            </a:r>
            <a:r>
              <a:rPr kumimoji="1" lang="en-US" altLang="zh-CN" sz="2000" kern="0">
                <a:solidFill>
                  <a:srgbClr val="000000"/>
                </a:solidFill>
                <a:latin typeface="Times New Roman" panose="02020603050405020304" pitchFamily="18" charset="0"/>
              </a:rPr>
              <a:t>=</a:t>
            </a:r>
            <a:r>
              <a:rPr kumimoji="1" lang="en-US" altLang="zh-CN" sz="2000" i="1" kern="0">
                <a:solidFill>
                  <a:srgbClr val="000000"/>
                </a:solidFill>
                <a:latin typeface="Times New Roman" panose="02020603050405020304" pitchFamily="18" charset="0"/>
                <a:ea typeface="华康简宋" charset="-122"/>
              </a:rPr>
              <a:t>V</a:t>
            </a:r>
            <a:r>
              <a:rPr kumimoji="1" lang="en-US" altLang="zh-CN" sz="2000" kern="0" baseline="-30000">
                <a:solidFill>
                  <a:srgbClr val="000000"/>
                </a:solidFill>
                <a:latin typeface="Times New Roman" panose="02020603050405020304" pitchFamily="18" charset="0"/>
                <a:ea typeface="华康简宋" charset="-122"/>
              </a:rPr>
              <a:t>SS</a:t>
            </a:r>
            <a:r>
              <a:rPr kumimoji="1" lang="en-US" altLang="zh-CN" sz="2000" kern="0">
                <a:solidFill>
                  <a:srgbClr val="000000"/>
                </a:solidFill>
                <a:latin typeface="Times New Roman" panose="02020603050405020304" pitchFamily="18" charset="0"/>
              </a:rPr>
              <a:t>=5V</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d</a:t>
            </a:r>
            <a:r>
              <a:rPr kumimoji="1" lang="en-US" altLang="zh-CN" sz="2000" kern="0">
                <a:solidFill>
                  <a:srgbClr val="000000"/>
                </a:solidFill>
                <a:latin typeface="Times New Roman" panose="02020603050405020304" pitchFamily="18" charset="0"/>
              </a:rPr>
              <a:t>=10k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s</a:t>
            </a:r>
            <a:r>
              <a:rPr kumimoji="1" lang="en-US" altLang="zh-CN" sz="2000" kern="0">
                <a:solidFill>
                  <a:srgbClr val="000000"/>
                </a:solidFill>
                <a:latin typeface="Times New Roman" panose="02020603050405020304" pitchFamily="18" charset="0"/>
              </a:rPr>
              <a:t>=0.5k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si</a:t>
            </a:r>
            <a:r>
              <a:rPr kumimoji="1" lang="en-US" altLang="zh-CN" sz="2000" kern="0">
                <a:solidFill>
                  <a:srgbClr val="000000"/>
                </a:solidFill>
                <a:latin typeface="Times New Roman" panose="02020603050405020304" pitchFamily="18" charset="0"/>
              </a:rPr>
              <a:t>=4k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g1</a:t>
            </a:r>
            <a:r>
              <a:rPr kumimoji="1" lang="en-US" altLang="zh-CN" sz="2000" kern="0">
                <a:solidFill>
                  <a:srgbClr val="000000"/>
                </a:solidFill>
                <a:latin typeface="Times New Roman" panose="02020603050405020304" pitchFamily="18" charset="0"/>
              </a:rPr>
              <a:t>=150k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g2</a:t>
            </a:r>
            <a:r>
              <a:rPr kumimoji="1" lang="en-US" altLang="zh-CN" sz="2000" kern="0">
                <a:solidFill>
                  <a:srgbClr val="000000"/>
                </a:solidFill>
                <a:latin typeface="Times New Roman" panose="02020603050405020304" pitchFamily="18" charset="0"/>
              </a:rPr>
              <a:t>=47k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，确定静态工作点，求动态指标。</a:t>
            </a:r>
            <a:endParaRPr kumimoji="1" lang="zh-CN" altLang="en-US" sz="2000" kern="0">
              <a:solidFill>
                <a:srgbClr val="000000"/>
              </a:solidFill>
              <a:latin typeface="Times New Roman" panose="02020603050405020304" pitchFamily="18" charset="0"/>
            </a:endParaRPr>
          </a:p>
        </p:txBody>
      </p:sp>
      <p:sp>
        <p:nvSpPr>
          <p:cNvPr id="13" name="Rectangle 7"/>
          <p:cNvSpPr>
            <a:spLocks noChangeArrowheads="1"/>
          </p:cNvSpPr>
          <p:nvPr/>
        </p:nvSpPr>
        <p:spPr bwMode="auto">
          <a:xfrm>
            <a:off x="503238" y="1916113"/>
            <a:ext cx="3132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lang="zh-CN" altLang="en-US" sz="2000" kern="0">
                <a:solidFill>
                  <a:srgbClr val="000000"/>
                </a:solidFill>
              </a:rPr>
              <a:t>解：（</a:t>
            </a:r>
            <a:r>
              <a:rPr lang="en-US" altLang="zh-CN" sz="2000" kern="0">
                <a:solidFill>
                  <a:srgbClr val="000000"/>
                </a:solidFill>
              </a:rPr>
              <a:t>2</a:t>
            </a:r>
            <a:r>
              <a:rPr lang="zh-CN" altLang="en-US" sz="2000" kern="0">
                <a:solidFill>
                  <a:srgbClr val="000000"/>
                </a:solidFill>
              </a:rPr>
              <a:t>）动态指标</a:t>
            </a:r>
            <a:endParaRPr lang="zh-CN" altLang="en-US" sz="2000" kern="0">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163" y="61913"/>
            <a:ext cx="754062" cy="503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Rectangle 7"/>
          <p:cNvSpPr>
            <a:spLocks noChangeArrowheads="1"/>
          </p:cNvSpPr>
          <p:nvPr/>
        </p:nvSpPr>
        <p:spPr bwMode="auto">
          <a:xfrm>
            <a:off x="468313" y="115888"/>
            <a:ext cx="8196262" cy="13731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40000"/>
              </a:lnSpc>
              <a:defRPr/>
            </a:pPr>
            <a:r>
              <a:rPr lang="zh-CN" altLang="en-US" sz="2000" kern="0">
                <a:solidFill>
                  <a:srgbClr val="000000"/>
                </a:solidFill>
              </a:rPr>
              <a:t>例</a:t>
            </a:r>
            <a:r>
              <a:rPr lang="en-US" altLang="zh-CN" sz="2000" kern="0">
                <a:solidFill>
                  <a:srgbClr val="000000"/>
                </a:solidFill>
              </a:rPr>
              <a:t>4.4.2    </a:t>
            </a:r>
            <a:r>
              <a:rPr kumimoji="1" lang="en-US" altLang="zh-CN" sz="2000" i="1" kern="0">
                <a:solidFill>
                  <a:srgbClr val="000000"/>
                </a:solidFill>
                <a:latin typeface="Times New Roman" panose="02020603050405020304" pitchFamily="18" charset="0"/>
                <a:ea typeface="华康简宋" charset="-122"/>
              </a:rPr>
              <a:t>V</a:t>
            </a:r>
            <a:r>
              <a:rPr kumimoji="1" lang="en-US" altLang="zh-CN" sz="2000" kern="0" baseline="-30000">
                <a:solidFill>
                  <a:srgbClr val="000000"/>
                </a:solidFill>
                <a:latin typeface="Times New Roman" panose="02020603050405020304" pitchFamily="18" charset="0"/>
                <a:ea typeface="华康简宋" charset="-122"/>
              </a:rPr>
              <a:t>TN</a:t>
            </a:r>
            <a:r>
              <a:rPr kumimoji="1" lang="en-US" altLang="zh-CN" sz="2000" kern="0">
                <a:solidFill>
                  <a:srgbClr val="000000"/>
                </a:solidFill>
                <a:latin typeface="Times New Roman" panose="02020603050405020304" pitchFamily="18" charset="0"/>
              </a:rPr>
              <a:t>=1V</a:t>
            </a:r>
            <a:r>
              <a:rPr kumimoji="1" lang="zh-CN" altLang="en-US" sz="2000" kern="0">
                <a:solidFill>
                  <a:srgbClr val="000000"/>
                </a:solidFill>
                <a:latin typeface="Times New Roman" panose="02020603050405020304" pitchFamily="18" charset="0"/>
              </a:rPr>
              <a:t>，</a:t>
            </a:r>
            <a:r>
              <a:rPr lang="en-US" altLang="zh-CN" sz="2000" i="1" kern="0">
                <a:solidFill>
                  <a:srgbClr val="000000"/>
                </a:solidFill>
                <a:latin typeface="Times New Roman" panose="02020603050405020304" pitchFamily="18" charset="0"/>
              </a:rPr>
              <a:t>K</a:t>
            </a:r>
            <a:r>
              <a:rPr kumimoji="1" lang="en-US" altLang="zh-CN" sz="2000" kern="0" baseline="-30000">
                <a:solidFill>
                  <a:srgbClr val="000000"/>
                </a:solidFill>
                <a:latin typeface="Times New Roman" panose="02020603050405020304" pitchFamily="18" charset="0"/>
                <a:ea typeface="华康简宋" charset="-122"/>
              </a:rPr>
              <a:t>n</a:t>
            </a:r>
            <a:r>
              <a:rPr kumimoji="1" lang="en-US" altLang="zh-CN" sz="2000" kern="0">
                <a:solidFill>
                  <a:srgbClr val="000000"/>
                </a:solidFill>
                <a:latin typeface="Times New Roman" panose="02020603050405020304" pitchFamily="18" charset="0"/>
              </a:rPr>
              <a:t>=0.5mA/V</a:t>
            </a:r>
            <a:r>
              <a:rPr kumimoji="1" lang="en-US" altLang="zh-CN" sz="2000" kern="0" baseline="30000">
                <a:solidFill>
                  <a:srgbClr val="000000"/>
                </a:solidFill>
                <a:latin typeface="Times New Roman" panose="02020603050405020304" pitchFamily="18" charset="0"/>
              </a:rPr>
              <a:t>2</a:t>
            </a:r>
            <a:r>
              <a:rPr kumimoji="1" lang="zh-CN" altLang="en-US" sz="2000" kern="0">
                <a:solidFill>
                  <a:srgbClr val="000000"/>
                </a:solidFill>
                <a:latin typeface="Times New Roman" panose="02020603050405020304" pitchFamily="18" charset="0"/>
              </a:rPr>
              <a:t>，</a:t>
            </a:r>
            <a:r>
              <a:rPr kumimoji="1" lang="zh-CN" altLang="en-US" sz="2000" i="1" kern="0">
                <a:solidFill>
                  <a:srgbClr val="000000"/>
                </a:solidFill>
                <a:latin typeface="Times New Roman" panose="02020603050405020304" pitchFamily="18" charset="0"/>
                <a:sym typeface="Symbol" panose="05050102010706020507" pitchFamily="18" charset="2"/>
              </a:rPr>
              <a:t></a:t>
            </a:r>
            <a:r>
              <a:rPr kumimoji="1" lang="en-US" altLang="zh-CN" sz="2000" kern="0">
                <a:solidFill>
                  <a:srgbClr val="000000"/>
                </a:solidFill>
                <a:latin typeface="Times New Roman" panose="02020603050405020304" pitchFamily="18" charset="0"/>
              </a:rPr>
              <a:t>=0</a:t>
            </a:r>
            <a:r>
              <a:rPr kumimoji="1" lang="zh-CN" altLang="en-US" sz="2000" kern="0">
                <a:solidFill>
                  <a:srgbClr val="000000"/>
                </a:solidFill>
                <a:latin typeface="Times New Roman" panose="02020603050405020304" pitchFamily="18" charset="0"/>
              </a:rPr>
              <a:t>，</a:t>
            </a:r>
            <a:r>
              <a:rPr kumimoji="1" lang="en-US" altLang="zh-CN" sz="2000" i="1" kern="0">
                <a:solidFill>
                  <a:srgbClr val="000000"/>
                </a:solidFill>
                <a:latin typeface="Times New Roman" panose="02020603050405020304" pitchFamily="18" charset="0"/>
                <a:ea typeface="华康简宋" charset="-122"/>
              </a:rPr>
              <a:t>V</a:t>
            </a:r>
            <a:r>
              <a:rPr kumimoji="1" lang="en-US" altLang="zh-CN" sz="2000" kern="0" baseline="-30000">
                <a:solidFill>
                  <a:srgbClr val="000000"/>
                </a:solidFill>
                <a:latin typeface="Times New Roman" panose="02020603050405020304" pitchFamily="18" charset="0"/>
                <a:ea typeface="华康简宋" charset="-122"/>
              </a:rPr>
              <a:t>DD</a:t>
            </a:r>
            <a:r>
              <a:rPr kumimoji="1" lang="en-US" altLang="zh-CN" sz="2000" kern="0">
                <a:solidFill>
                  <a:srgbClr val="000000"/>
                </a:solidFill>
                <a:latin typeface="Times New Roman" panose="02020603050405020304" pitchFamily="18" charset="0"/>
              </a:rPr>
              <a:t>=</a:t>
            </a:r>
            <a:r>
              <a:rPr kumimoji="1" lang="en-US" altLang="zh-CN" sz="2000" i="1" kern="0">
                <a:solidFill>
                  <a:srgbClr val="000000"/>
                </a:solidFill>
                <a:latin typeface="Times New Roman" panose="02020603050405020304" pitchFamily="18" charset="0"/>
                <a:ea typeface="华康简宋" charset="-122"/>
              </a:rPr>
              <a:t>V</a:t>
            </a:r>
            <a:r>
              <a:rPr kumimoji="1" lang="en-US" altLang="zh-CN" sz="2000" kern="0" baseline="-30000">
                <a:solidFill>
                  <a:srgbClr val="000000"/>
                </a:solidFill>
                <a:latin typeface="Times New Roman" panose="02020603050405020304" pitchFamily="18" charset="0"/>
                <a:ea typeface="华康简宋" charset="-122"/>
              </a:rPr>
              <a:t>SS</a:t>
            </a:r>
            <a:r>
              <a:rPr kumimoji="1" lang="en-US" altLang="zh-CN" sz="2000" kern="0">
                <a:solidFill>
                  <a:srgbClr val="000000"/>
                </a:solidFill>
                <a:latin typeface="Times New Roman" panose="02020603050405020304" pitchFamily="18" charset="0"/>
              </a:rPr>
              <a:t>=5V</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d</a:t>
            </a:r>
            <a:r>
              <a:rPr kumimoji="1" lang="en-US" altLang="zh-CN" sz="2000" kern="0">
                <a:solidFill>
                  <a:srgbClr val="000000"/>
                </a:solidFill>
                <a:latin typeface="Times New Roman" panose="02020603050405020304" pitchFamily="18" charset="0"/>
              </a:rPr>
              <a:t>=10k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s</a:t>
            </a:r>
            <a:r>
              <a:rPr kumimoji="1" lang="en-US" altLang="zh-CN" sz="2000" kern="0">
                <a:solidFill>
                  <a:srgbClr val="000000"/>
                </a:solidFill>
                <a:latin typeface="Times New Roman" panose="02020603050405020304" pitchFamily="18" charset="0"/>
              </a:rPr>
              <a:t>=0.5k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si</a:t>
            </a:r>
            <a:r>
              <a:rPr kumimoji="1" lang="en-US" altLang="zh-CN" sz="2000" kern="0">
                <a:solidFill>
                  <a:srgbClr val="000000"/>
                </a:solidFill>
                <a:latin typeface="Times New Roman" panose="02020603050405020304" pitchFamily="18" charset="0"/>
              </a:rPr>
              <a:t>=4k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g1</a:t>
            </a:r>
            <a:r>
              <a:rPr kumimoji="1" lang="en-US" altLang="zh-CN" sz="2000" kern="0">
                <a:solidFill>
                  <a:srgbClr val="000000"/>
                </a:solidFill>
                <a:latin typeface="Times New Roman" panose="02020603050405020304" pitchFamily="18" charset="0"/>
              </a:rPr>
              <a:t>=150k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g2</a:t>
            </a:r>
            <a:r>
              <a:rPr kumimoji="1" lang="en-US" altLang="zh-CN" sz="2000" kern="0">
                <a:solidFill>
                  <a:srgbClr val="000000"/>
                </a:solidFill>
                <a:latin typeface="Times New Roman" panose="02020603050405020304" pitchFamily="18" charset="0"/>
              </a:rPr>
              <a:t>=47k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，确定静态工作点，求动态指标。</a:t>
            </a:r>
            <a:endParaRPr kumimoji="1" lang="zh-CN" altLang="en-US" sz="2000" kern="0">
              <a:solidFill>
                <a:srgbClr val="000000"/>
              </a:solidFill>
              <a:latin typeface="Times New Roman" panose="02020603050405020304" pitchFamily="18" charset="0"/>
            </a:endParaRPr>
          </a:p>
        </p:txBody>
      </p:sp>
      <p:sp>
        <p:nvSpPr>
          <p:cNvPr id="21" name="Rectangle 8"/>
          <p:cNvSpPr>
            <a:spLocks noChangeArrowheads="1"/>
          </p:cNvSpPr>
          <p:nvPr/>
        </p:nvSpPr>
        <p:spPr bwMode="auto">
          <a:xfrm>
            <a:off x="503238" y="1484313"/>
            <a:ext cx="3132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lang="zh-CN" altLang="en-US" sz="2000" kern="0">
                <a:solidFill>
                  <a:srgbClr val="000000"/>
                </a:solidFill>
              </a:rPr>
              <a:t>解：（</a:t>
            </a:r>
            <a:r>
              <a:rPr lang="en-US" altLang="zh-CN" sz="2000" kern="0">
                <a:solidFill>
                  <a:srgbClr val="000000"/>
                </a:solidFill>
              </a:rPr>
              <a:t>2</a:t>
            </a:r>
            <a:r>
              <a:rPr lang="zh-CN" altLang="en-US" sz="2000" kern="0">
                <a:solidFill>
                  <a:srgbClr val="000000"/>
                </a:solidFill>
              </a:rPr>
              <a:t>）动态指标</a:t>
            </a:r>
            <a:endParaRPr lang="zh-CN" altLang="en-US" sz="2000" kern="0">
              <a:solidFill>
                <a:srgbClr val="000000"/>
              </a:solidFill>
            </a:endParaRPr>
          </a:p>
        </p:txBody>
      </p:sp>
      <p:graphicFrame>
        <p:nvGraphicFramePr>
          <p:cNvPr id="22" name="Object 9"/>
          <p:cNvGraphicFramePr>
            <a:graphicFrameLocks noChangeAspect="1"/>
          </p:cNvGraphicFramePr>
          <p:nvPr/>
        </p:nvGraphicFramePr>
        <p:xfrm>
          <a:off x="714375" y="2060575"/>
          <a:ext cx="3714750" cy="407988"/>
        </p:xfrm>
        <a:graphic>
          <a:graphicData uri="http://schemas.openxmlformats.org/presentationml/2006/ole">
            <mc:AlternateContent xmlns:mc="http://schemas.openxmlformats.org/markup-compatibility/2006">
              <mc:Choice xmlns:v="urn:schemas-microsoft-com:vml" Requires="v">
                <p:oleObj spid="_x0000_s62466" name="公式" r:id="rId1" imgW="2222500" imgH="241300" progId="Equation.3">
                  <p:embed/>
                </p:oleObj>
              </mc:Choice>
              <mc:Fallback>
                <p:oleObj name="公式" r:id="rId1" imgW="2222500" imgH="241300" progId="Equation.3">
                  <p:embed/>
                  <p:pic>
                    <p:nvPicPr>
                      <p:cNvPr id="0" name="Object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75" y="2060575"/>
                        <a:ext cx="3714750"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10"/>
          <p:cNvGraphicFramePr>
            <a:graphicFrameLocks noChangeAspect="1"/>
          </p:cNvGraphicFramePr>
          <p:nvPr/>
        </p:nvGraphicFramePr>
        <p:xfrm>
          <a:off x="974725" y="3416300"/>
          <a:ext cx="1597025" cy="409575"/>
        </p:xfrm>
        <a:graphic>
          <a:graphicData uri="http://schemas.openxmlformats.org/presentationml/2006/ole">
            <mc:AlternateContent xmlns:mc="http://schemas.openxmlformats.org/markup-compatibility/2006">
              <mc:Choice xmlns:v="urn:schemas-microsoft-com:vml" Requires="v">
                <p:oleObj spid="_x0000_s62467" name="公式" r:id="rId3" imgW="939165" imgH="241300" progId="Equation.3">
                  <p:embed/>
                </p:oleObj>
              </mc:Choice>
              <mc:Fallback>
                <p:oleObj name="公式" r:id="rId3" imgW="939165" imgH="241300" progId="Equation.3">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4725" y="3416300"/>
                        <a:ext cx="159702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11"/>
          <p:cNvGraphicFramePr>
            <a:graphicFrameLocks noChangeAspect="1"/>
          </p:cNvGraphicFramePr>
          <p:nvPr/>
        </p:nvGraphicFramePr>
        <p:xfrm>
          <a:off x="982663" y="2960688"/>
          <a:ext cx="3625850" cy="409575"/>
        </p:xfrm>
        <a:graphic>
          <a:graphicData uri="http://schemas.openxmlformats.org/presentationml/2006/ole">
            <mc:AlternateContent xmlns:mc="http://schemas.openxmlformats.org/markup-compatibility/2006">
              <mc:Choice xmlns:v="urn:schemas-microsoft-com:vml" Requires="v">
                <p:oleObj spid="_x0000_s62468" name="公式" r:id="rId5" imgW="2133600" imgH="241300" progId="Equation.3">
                  <p:embed/>
                </p:oleObj>
              </mc:Choice>
              <mc:Fallback>
                <p:oleObj name="公式" r:id="rId5" imgW="2133600" imgH="241300" progId="Equation.3">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2663" y="2960688"/>
                        <a:ext cx="362585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12"/>
          <p:cNvGraphicFramePr>
            <a:graphicFrameLocks noChangeAspect="1"/>
          </p:cNvGraphicFramePr>
          <p:nvPr/>
        </p:nvGraphicFramePr>
        <p:xfrm>
          <a:off x="958850" y="3825875"/>
          <a:ext cx="2332038" cy="755650"/>
        </p:xfrm>
        <a:graphic>
          <a:graphicData uri="http://schemas.openxmlformats.org/presentationml/2006/ole">
            <mc:AlternateContent xmlns:mc="http://schemas.openxmlformats.org/markup-compatibility/2006">
              <mc:Choice xmlns:v="urn:schemas-microsoft-com:vml" Requires="v">
                <p:oleObj spid="_x0000_s62469" name="公式" r:id="rId7" imgW="1371600" imgH="444500" progId="Equation.3">
                  <p:embed/>
                </p:oleObj>
              </mc:Choice>
              <mc:Fallback>
                <p:oleObj name="公式" r:id="rId7" imgW="1371600" imgH="444500" progId="Equation.3">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8850" y="3825875"/>
                        <a:ext cx="2332038"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13"/>
          <p:cNvGraphicFramePr>
            <a:graphicFrameLocks noChangeAspect="1"/>
          </p:cNvGraphicFramePr>
          <p:nvPr/>
        </p:nvGraphicFramePr>
        <p:xfrm>
          <a:off x="3311525" y="3992563"/>
          <a:ext cx="755650" cy="301625"/>
        </p:xfrm>
        <a:graphic>
          <a:graphicData uri="http://schemas.openxmlformats.org/presentationml/2006/ole">
            <mc:AlternateContent xmlns:mc="http://schemas.openxmlformats.org/markup-compatibility/2006">
              <mc:Choice xmlns:v="urn:schemas-microsoft-com:vml" Requires="v">
                <p:oleObj spid="_x0000_s62470" name="公式" r:id="rId9" imgW="443865" imgH="177800" progId="Equation.3">
                  <p:embed/>
                </p:oleObj>
              </mc:Choice>
              <mc:Fallback>
                <p:oleObj name="公式" r:id="rId9" imgW="443865" imgH="177800" progId="Equation.3">
                  <p:embed/>
                  <p:pic>
                    <p:nvPicPr>
                      <p:cNvPr id="0"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11525" y="3992563"/>
                        <a:ext cx="755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3978" name="Object 14"/>
          <p:cNvGraphicFramePr>
            <a:graphicFrameLocks noChangeAspect="1"/>
          </p:cNvGraphicFramePr>
          <p:nvPr/>
        </p:nvGraphicFramePr>
        <p:xfrm>
          <a:off x="4895850" y="1125538"/>
          <a:ext cx="3840163" cy="3205162"/>
        </p:xfrm>
        <a:graphic>
          <a:graphicData uri="http://schemas.openxmlformats.org/presentationml/2006/ole">
            <mc:AlternateContent xmlns:mc="http://schemas.openxmlformats.org/markup-compatibility/2006">
              <mc:Choice xmlns:v="urn:schemas-microsoft-com:vml" Requires="v">
                <p:oleObj spid="_x0000_s62471" name="图片" r:id="rId11" imgW="2134870" imgH="1781810" progId="Word.Picture.8">
                  <p:embed/>
                </p:oleObj>
              </mc:Choice>
              <mc:Fallback>
                <p:oleObj name="图片" r:id="rId11" imgW="2134870" imgH="1781810" progId="Word.Picture.8">
                  <p:embed/>
                  <p:pic>
                    <p:nvPicPr>
                      <p:cNvPr id="0"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95850" y="1125538"/>
                        <a:ext cx="3840163" cy="320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 name="Rectangle 16"/>
          <p:cNvSpPr>
            <a:spLocks noChangeArrowheads="1"/>
          </p:cNvSpPr>
          <p:nvPr/>
        </p:nvSpPr>
        <p:spPr bwMode="auto">
          <a:xfrm>
            <a:off x="719138" y="2528888"/>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电压增益</a:t>
            </a:r>
            <a:endParaRPr lang="zh-CN" altLang="en-US" sz="2000" kern="0">
              <a:solidFill>
                <a:srgbClr val="000000"/>
              </a:solidFill>
            </a:endParaRPr>
          </a:p>
        </p:txBody>
      </p:sp>
      <p:sp>
        <p:nvSpPr>
          <p:cNvPr id="29" name="Rectangle 17"/>
          <p:cNvSpPr>
            <a:spLocks noChangeArrowheads="1"/>
          </p:cNvSpPr>
          <p:nvPr/>
        </p:nvSpPr>
        <p:spPr bwMode="auto">
          <a:xfrm>
            <a:off x="719138" y="4530725"/>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输入电阻</a:t>
            </a:r>
            <a:endParaRPr lang="zh-CN" altLang="en-US" sz="2000" kern="0">
              <a:solidFill>
                <a:srgbClr val="000000"/>
              </a:solidFill>
            </a:endParaRPr>
          </a:p>
        </p:txBody>
      </p:sp>
      <p:graphicFrame>
        <p:nvGraphicFramePr>
          <p:cNvPr id="30" name="Object 18"/>
          <p:cNvGraphicFramePr>
            <a:graphicFrameLocks noChangeAspect="1"/>
          </p:cNvGraphicFramePr>
          <p:nvPr/>
        </p:nvGraphicFramePr>
        <p:xfrm>
          <a:off x="1042988" y="4891088"/>
          <a:ext cx="2133600" cy="755650"/>
        </p:xfrm>
        <a:graphic>
          <a:graphicData uri="http://schemas.openxmlformats.org/presentationml/2006/ole">
            <mc:AlternateContent xmlns:mc="http://schemas.openxmlformats.org/markup-compatibility/2006">
              <mc:Choice xmlns:v="urn:schemas-microsoft-com:vml" Requires="v">
                <p:oleObj spid="_x0000_s62472" name="公式" r:id="rId13" imgW="1256665" imgH="444500" progId="Equation.3">
                  <p:embed/>
                </p:oleObj>
              </mc:Choice>
              <mc:Fallback>
                <p:oleObj name="公式" r:id="rId13" imgW="1256665" imgH="444500" progId="Equation.3">
                  <p:embed/>
                  <p:pic>
                    <p:nvPicPr>
                      <p:cNvPr id="0" name="Object 1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42988" y="4891088"/>
                        <a:ext cx="21336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 name="Rectangle 19"/>
          <p:cNvSpPr>
            <a:spLocks noChangeArrowheads="1"/>
          </p:cNvSpPr>
          <p:nvPr/>
        </p:nvSpPr>
        <p:spPr bwMode="auto">
          <a:xfrm>
            <a:off x="3240088" y="5013325"/>
            <a:ext cx="13684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a:solidFill>
                  <a:srgbClr val="000000"/>
                </a:solidFill>
                <a:latin typeface="Times New Roman" panose="02020603050405020304" pitchFamily="18" charset="0"/>
                <a:ea typeface="楷体_GB2312" pitchFamily="49" charset="-122"/>
              </a:rPr>
              <a:t>35.79 k</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endPar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endParaRPr>
          </a:p>
        </p:txBody>
      </p:sp>
      <p:sp>
        <p:nvSpPr>
          <p:cNvPr id="32" name="Rectangle 20"/>
          <p:cNvSpPr>
            <a:spLocks noChangeArrowheads="1"/>
          </p:cNvSpPr>
          <p:nvPr/>
        </p:nvSpPr>
        <p:spPr bwMode="auto">
          <a:xfrm>
            <a:off x="4787900" y="4308475"/>
            <a:ext cx="2636838"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源电压增益</a:t>
            </a:r>
            <a:endParaRPr lang="zh-CN" altLang="en-US" sz="2000" kern="0">
              <a:solidFill>
                <a:srgbClr val="000000"/>
              </a:solidFill>
            </a:endParaRPr>
          </a:p>
        </p:txBody>
      </p:sp>
      <p:graphicFrame>
        <p:nvGraphicFramePr>
          <p:cNvPr id="33" name="Object 21"/>
          <p:cNvGraphicFramePr>
            <a:graphicFrameLocks noChangeAspect="1"/>
          </p:cNvGraphicFramePr>
          <p:nvPr/>
        </p:nvGraphicFramePr>
        <p:xfrm>
          <a:off x="5580063" y="4581525"/>
          <a:ext cx="1943100" cy="755650"/>
        </p:xfrm>
        <a:graphic>
          <a:graphicData uri="http://schemas.openxmlformats.org/presentationml/2006/ole">
            <mc:AlternateContent xmlns:mc="http://schemas.openxmlformats.org/markup-compatibility/2006">
              <mc:Choice xmlns:v="urn:schemas-microsoft-com:vml" Requires="v">
                <p:oleObj spid="_x0000_s62473" name="公式" r:id="rId15" imgW="1143000" imgH="444500" progId="Equation.3">
                  <p:embed/>
                </p:oleObj>
              </mc:Choice>
              <mc:Fallback>
                <p:oleObj name="公式" r:id="rId15" imgW="1143000" imgH="444500" progId="Equation.3">
                  <p:embed/>
                  <p:pic>
                    <p:nvPicPr>
                      <p:cNvPr id="0" name="Object 2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580063" y="4581525"/>
                        <a:ext cx="1943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22"/>
          <p:cNvGraphicFramePr>
            <a:graphicFrameLocks noChangeAspect="1"/>
          </p:cNvGraphicFramePr>
          <p:nvPr/>
        </p:nvGraphicFramePr>
        <p:xfrm>
          <a:off x="6008688" y="5302250"/>
          <a:ext cx="2416175" cy="755650"/>
        </p:xfrm>
        <a:graphic>
          <a:graphicData uri="http://schemas.openxmlformats.org/presentationml/2006/ole">
            <mc:AlternateContent xmlns:mc="http://schemas.openxmlformats.org/markup-compatibility/2006">
              <mc:Choice xmlns:v="urn:schemas-microsoft-com:vml" Requires="v">
                <p:oleObj spid="_x0000_s62474" name="公式" r:id="rId17" imgW="1422400" imgH="444500" progId="Equation.3">
                  <p:embed/>
                </p:oleObj>
              </mc:Choice>
              <mc:Fallback>
                <p:oleObj name="公式" r:id="rId17" imgW="1422400" imgH="444500" progId="Equation.3">
                  <p:embed/>
                  <p:pic>
                    <p:nvPicPr>
                      <p:cNvPr id="0" name="Object 2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008688" y="5302250"/>
                        <a:ext cx="2416175"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 name="Text Box 23"/>
          <p:cNvSpPr txBox="1">
            <a:spLocks noChangeArrowheads="1"/>
          </p:cNvSpPr>
          <p:nvPr/>
        </p:nvSpPr>
        <p:spPr bwMode="auto">
          <a:xfrm>
            <a:off x="503238" y="5695950"/>
            <a:ext cx="50768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FF0000"/>
                </a:solidFill>
                <a:latin typeface="黑体" panose="02010609060101010101" pitchFamily="49" charset="-122"/>
                <a:ea typeface="黑体" panose="02010609060101010101" pitchFamily="49" charset="-122"/>
                <a:sym typeface="Symbol" panose="05050102010706020507" pitchFamily="18" charset="2"/>
              </a:rPr>
              <a:t>放大电路的输入电阻不包含信号源的内阻</a:t>
            </a:r>
            <a:endParaRPr kumimoji="1" lang="zh-CN" altLang="en-US" sz="2000" b="1">
              <a:solidFill>
                <a:srgbClr val="FF000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trips(down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strips(downRight)">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strips(downRight)">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strips(downRight)">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strips(downRight)">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strips(downRight)">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strips(downRight)">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strips(downRight)">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strips(downRight)">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strips(downRight)">
                                      <p:cBhvr>
                                        <p:cTn id="52" dur="500"/>
                                        <p:tgtEl>
                                          <p:spTgt spid="35"/>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strips(downRight)">
                                      <p:cBhvr>
                                        <p:cTn id="57" dur="500"/>
                                        <p:tgtEl>
                                          <p:spTgt spid="32"/>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6" fill="hold" nodeType="click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strips(downRight)">
                                      <p:cBhvr>
                                        <p:cTn id="62" dur="500"/>
                                        <p:tgtEl>
                                          <p:spTgt spid="33"/>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6" fill="hold" nodeType="click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strips(downRight)">
                                      <p:cBhvr>
                                        <p:cTn id="6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P spid="32" grpId="0"/>
      <p:bldP spid="35" grpId="0"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163" y="61913"/>
            <a:ext cx="754062" cy="503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4" name="Rectangle 4"/>
          <p:cNvSpPr>
            <a:spLocks noChangeArrowheads="1"/>
          </p:cNvSpPr>
          <p:nvPr/>
        </p:nvSpPr>
        <p:spPr bwMode="auto">
          <a:xfrm>
            <a:off x="468313" y="115888"/>
            <a:ext cx="8196262" cy="13731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40000"/>
              </a:lnSpc>
              <a:defRPr/>
            </a:pPr>
            <a:r>
              <a:rPr lang="zh-CN" altLang="en-US" sz="2000" kern="0">
                <a:solidFill>
                  <a:srgbClr val="000000"/>
                </a:solidFill>
              </a:rPr>
              <a:t>例</a:t>
            </a:r>
            <a:r>
              <a:rPr lang="en-US" altLang="zh-CN" sz="2000" kern="0">
                <a:solidFill>
                  <a:srgbClr val="000000"/>
                </a:solidFill>
              </a:rPr>
              <a:t>4.4.2    </a:t>
            </a:r>
            <a:r>
              <a:rPr kumimoji="1" lang="en-US" altLang="zh-CN" sz="2000" i="1" kern="0">
                <a:solidFill>
                  <a:srgbClr val="000000"/>
                </a:solidFill>
                <a:latin typeface="Times New Roman" panose="02020603050405020304" pitchFamily="18" charset="0"/>
                <a:ea typeface="华康简宋" charset="-122"/>
              </a:rPr>
              <a:t>V</a:t>
            </a:r>
            <a:r>
              <a:rPr kumimoji="1" lang="en-US" altLang="zh-CN" sz="2000" kern="0" baseline="-30000">
                <a:solidFill>
                  <a:srgbClr val="000000"/>
                </a:solidFill>
                <a:latin typeface="Times New Roman" panose="02020603050405020304" pitchFamily="18" charset="0"/>
                <a:ea typeface="华康简宋" charset="-122"/>
              </a:rPr>
              <a:t>TN</a:t>
            </a:r>
            <a:r>
              <a:rPr kumimoji="1" lang="en-US" altLang="zh-CN" sz="2000" kern="0">
                <a:solidFill>
                  <a:srgbClr val="000000"/>
                </a:solidFill>
                <a:latin typeface="Times New Roman" panose="02020603050405020304" pitchFamily="18" charset="0"/>
              </a:rPr>
              <a:t>=1V</a:t>
            </a:r>
            <a:r>
              <a:rPr kumimoji="1" lang="zh-CN" altLang="en-US" sz="2000" kern="0">
                <a:solidFill>
                  <a:srgbClr val="000000"/>
                </a:solidFill>
                <a:latin typeface="Times New Roman" panose="02020603050405020304" pitchFamily="18" charset="0"/>
              </a:rPr>
              <a:t>，</a:t>
            </a:r>
            <a:r>
              <a:rPr lang="en-US" altLang="zh-CN" sz="2000" i="1" kern="0">
                <a:solidFill>
                  <a:srgbClr val="000000"/>
                </a:solidFill>
                <a:latin typeface="Times New Roman" panose="02020603050405020304" pitchFamily="18" charset="0"/>
              </a:rPr>
              <a:t>K</a:t>
            </a:r>
            <a:r>
              <a:rPr kumimoji="1" lang="en-US" altLang="zh-CN" sz="2000" kern="0" baseline="-30000">
                <a:solidFill>
                  <a:srgbClr val="000000"/>
                </a:solidFill>
                <a:latin typeface="Times New Roman" panose="02020603050405020304" pitchFamily="18" charset="0"/>
                <a:ea typeface="华康简宋" charset="-122"/>
              </a:rPr>
              <a:t>n</a:t>
            </a:r>
            <a:r>
              <a:rPr kumimoji="1" lang="en-US" altLang="zh-CN" sz="2000" kern="0">
                <a:solidFill>
                  <a:srgbClr val="000000"/>
                </a:solidFill>
                <a:latin typeface="Times New Roman" panose="02020603050405020304" pitchFamily="18" charset="0"/>
              </a:rPr>
              <a:t>=0.5mA/V</a:t>
            </a:r>
            <a:r>
              <a:rPr kumimoji="1" lang="en-US" altLang="zh-CN" sz="2000" kern="0" baseline="30000">
                <a:solidFill>
                  <a:srgbClr val="000000"/>
                </a:solidFill>
                <a:latin typeface="Times New Roman" panose="02020603050405020304" pitchFamily="18" charset="0"/>
              </a:rPr>
              <a:t>2</a:t>
            </a:r>
            <a:r>
              <a:rPr kumimoji="1" lang="zh-CN" altLang="en-US" sz="2000" kern="0">
                <a:solidFill>
                  <a:srgbClr val="000000"/>
                </a:solidFill>
                <a:latin typeface="Times New Roman" panose="02020603050405020304" pitchFamily="18" charset="0"/>
              </a:rPr>
              <a:t>，</a:t>
            </a:r>
            <a:r>
              <a:rPr kumimoji="1" lang="zh-CN" altLang="en-US" sz="2000" i="1" kern="0">
                <a:solidFill>
                  <a:srgbClr val="000000"/>
                </a:solidFill>
                <a:latin typeface="Times New Roman" panose="02020603050405020304" pitchFamily="18" charset="0"/>
                <a:sym typeface="Symbol" panose="05050102010706020507" pitchFamily="18" charset="2"/>
              </a:rPr>
              <a:t></a:t>
            </a:r>
            <a:r>
              <a:rPr kumimoji="1" lang="en-US" altLang="zh-CN" sz="2000" kern="0">
                <a:solidFill>
                  <a:srgbClr val="000000"/>
                </a:solidFill>
                <a:latin typeface="Times New Roman" panose="02020603050405020304" pitchFamily="18" charset="0"/>
              </a:rPr>
              <a:t>=0</a:t>
            </a:r>
            <a:r>
              <a:rPr kumimoji="1" lang="zh-CN" altLang="en-US" sz="2000" kern="0">
                <a:solidFill>
                  <a:srgbClr val="000000"/>
                </a:solidFill>
                <a:latin typeface="Times New Roman" panose="02020603050405020304" pitchFamily="18" charset="0"/>
              </a:rPr>
              <a:t>，</a:t>
            </a:r>
            <a:r>
              <a:rPr kumimoji="1" lang="en-US" altLang="zh-CN" sz="2000" i="1" kern="0">
                <a:solidFill>
                  <a:srgbClr val="000000"/>
                </a:solidFill>
                <a:latin typeface="Times New Roman" panose="02020603050405020304" pitchFamily="18" charset="0"/>
                <a:ea typeface="华康简宋" charset="-122"/>
              </a:rPr>
              <a:t>V</a:t>
            </a:r>
            <a:r>
              <a:rPr kumimoji="1" lang="en-US" altLang="zh-CN" sz="2000" kern="0" baseline="-30000">
                <a:solidFill>
                  <a:srgbClr val="000000"/>
                </a:solidFill>
                <a:latin typeface="Times New Roman" panose="02020603050405020304" pitchFamily="18" charset="0"/>
                <a:ea typeface="华康简宋" charset="-122"/>
              </a:rPr>
              <a:t>DD</a:t>
            </a:r>
            <a:r>
              <a:rPr kumimoji="1" lang="en-US" altLang="zh-CN" sz="2000" kern="0">
                <a:solidFill>
                  <a:srgbClr val="000000"/>
                </a:solidFill>
                <a:latin typeface="Times New Roman" panose="02020603050405020304" pitchFamily="18" charset="0"/>
              </a:rPr>
              <a:t>=</a:t>
            </a:r>
            <a:r>
              <a:rPr kumimoji="1" lang="en-US" altLang="zh-CN" sz="2000" i="1" kern="0">
                <a:solidFill>
                  <a:srgbClr val="000000"/>
                </a:solidFill>
                <a:latin typeface="Times New Roman" panose="02020603050405020304" pitchFamily="18" charset="0"/>
                <a:ea typeface="华康简宋" charset="-122"/>
              </a:rPr>
              <a:t>V</a:t>
            </a:r>
            <a:r>
              <a:rPr kumimoji="1" lang="en-US" altLang="zh-CN" sz="2000" kern="0" baseline="-30000">
                <a:solidFill>
                  <a:srgbClr val="000000"/>
                </a:solidFill>
                <a:latin typeface="Times New Roman" panose="02020603050405020304" pitchFamily="18" charset="0"/>
                <a:ea typeface="华康简宋" charset="-122"/>
              </a:rPr>
              <a:t>SS</a:t>
            </a:r>
            <a:r>
              <a:rPr kumimoji="1" lang="en-US" altLang="zh-CN" sz="2000" kern="0">
                <a:solidFill>
                  <a:srgbClr val="000000"/>
                </a:solidFill>
                <a:latin typeface="Times New Roman" panose="02020603050405020304" pitchFamily="18" charset="0"/>
              </a:rPr>
              <a:t>=5V</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d</a:t>
            </a:r>
            <a:r>
              <a:rPr kumimoji="1" lang="en-US" altLang="zh-CN" sz="2000" kern="0">
                <a:solidFill>
                  <a:srgbClr val="000000"/>
                </a:solidFill>
                <a:latin typeface="Times New Roman" panose="02020603050405020304" pitchFamily="18" charset="0"/>
              </a:rPr>
              <a:t>=10k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s</a:t>
            </a:r>
            <a:r>
              <a:rPr kumimoji="1" lang="en-US" altLang="zh-CN" sz="2000" kern="0">
                <a:solidFill>
                  <a:srgbClr val="000000"/>
                </a:solidFill>
                <a:latin typeface="Times New Roman" panose="02020603050405020304" pitchFamily="18" charset="0"/>
              </a:rPr>
              <a:t>=0.5k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si</a:t>
            </a:r>
            <a:r>
              <a:rPr kumimoji="1" lang="en-US" altLang="zh-CN" sz="2000" kern="0">
                <a:solidFill>
                  <a:srgbClr val="000000"/>
                </a:solidFill>
                <a:latin typeface="Times New Roman" panose="02020603050405020304" pitchFamily="18" charset="0"/>
              </a:rPr>
              <a:t>=4k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g1</a:t>
            </a:r>
            <a:r>
              <a:rPr kumimoji="1" lang="en-US" altLang="zh-CN" sz="2000" kern="0">
                <a:solidFill>
                  <a:srgbClr val="000000"/>
                </a:solidFill>
                <a:latin typeface="Times New Roman" panose="02020603050405020304" pitchFamily="18" charset="0"/>
              </a:rPr>
              <a:t>=150k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g2</a:t>
            </a:r>
            <a:r>
              <a:rPr kumimoji="1" lang="en-US" altLang="zh-CN" sz="2000" kern="0">
                <a:solidFill>
                  <a:srgbClr val="000000"/>
                </a:solidFill>
                <a:latin typeface="Times New Roman" panose="02020603050405020304" pitchFamily="18" charset="0"/>
              </a:rPr>
              <a:t>=47k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，确定静态工作点，求动态指标。</a:t>
            </a:r>
            <a:endParaRPr kumimoji="1" lang="zh-CN" altLang="en-US" sz="2000" kern="0">
              <a:solidFill>
                <a:srgbClr val="000000"/>
              </a:solidFill>
              <a:latin typeface="Times New Roman" panose="02020603050405020304" pitchFamily="18" charset="0"/>
            </a:endParaRPr>
          </a:p>
        </p:txBody>
      </p:sp>
      <p:sp>
        <p:nvSpPr>
          <p:cNvPr id="15" name="Rectangle 5"/>
          <p:cNvSpPr>
            <a:spLocks noChangeArrowheads="1"/>
          </p:cNvSpPr>
          <p:nvPr/>
        </p:nvSpPr>
        <p:spPr bwMode="auto">
          <a:xfrm>
            <a:off x="503238" y="1484313"/>
            <a:ext cx="3132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lang="zh-CN" altLang="en-US" sz="2000" kern="0">
                <a:solidFill>
                  <a:srgbClr val="000000"/>
                </a:solidFill>
              </a:rPr>
              <a:t>解：（</a:t>
            </a:r>
            <a:r>
              <a:rPr lang="en-US" altLang="zh-CN" sz="2000" kern="0">
                <a:solidFill>
                  <a:srgbClr val="000000"/>
                </a:solidFill>
              </a:rPr>
              <a:t>2</a:t>
            </a:r>
            <a:r>
              <a:rPr lang="zh-CN" altLang="en-US" sz="2000" kern="0">
                <a:solidFill>
                  <a:srgbClr val="000000"/>
                </a:solidFill>
              </a:rPr>
              <a:t>）动态指标</a:t>
            </a:r>
            <a:endParaRPr lang="zh-CN" altLang="en-US" sz="2000" kern="0">
              <a:solidFill>
                <a:srgbClr val="000000"/>
              </a:solidFill>
            </a:endParaRPr>
          </a:p>
        </p:txBody>
      </p:sp>
      <p:sp>
        <p:nvSpPr>
          <p:cNvPr id="16" name="Rectangle 13"/>
          <p:cNvSpPr>
            <a:spLocks noChangeArrowheads="1"/>
          </p:cNvSpPr>
          <p:nvPr/>
        </p:nvSpPr>
        <p:spPr bwMode="auto">
          <a:xfrm>
            <a:off x="719138" y="1916113"/>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输出电阻</a:t>
            </a:r>
            <a:endParaRPr lang="zh-CN" altLang="en-US" sz="2000" kern="0">
              <a:solidFill>
                <a:srgbClr val="000000"/>
              </a:solidFill>
            </a:endParaRPr>
          </a:p>
        </p:txBody>
      </p:sp>
      <p:sp>
        <p:nvSpPr>
          <p:cNvPr id="17" name="Text Box 21"/>
          <p:cNvSpPr txBox="1">
            <a:spLocks noChangeArrowheads="1"/>
          </p:cNvSpPr>
          <p:nvPr/>
        </p:nvSpPr>
        <p:spPr bwMode="auto">
          <a:xfrm>
            <a:off x="587375" y="2276475"/>
            <a:ext cx="34083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en-US" altLang="zh-CN" sz="2000" b="1">
                <a:solidFill>
                  <a:srgbClr val="000000"/>
                </a:solidFill>
                <a:latin typeface="Times New Roman" panose="02020603050405020304" pitchFamily="18" charset="0"/>
                <a:ea typeface="楷体_GB2312" pitchFamily="49" charset="-122"/>
              </a:rPr>
              <a:t>        </a:t>
            </a:r>
            <a:r>
              <a:rPr kumimoji="1" lang="zh-CN" altLang="en-US" sz="2000" b="1">
                <a:solidFill>
                  <a:srgbClr val="000000"/>
                </a:solidFill>
                <a:latin typeface="Times New Roman" panose="02020603050405020304" pitchFamily="18" charset="0"/>
                <a:ea typeface="楷体_GB2312" pitchFamily="49" charset="-122"/>
              </a:rPr>
              <a:t>为便于分析，先考虑</a:t>
            </a:r>
            <a:r>
              <a:rPr kumimoji="1" lang="zh-CN" altLang="en-US" sz="2000" b="1" i="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a:solidFill>
                  <a:srgbClr val="000000"/>
                </a:solidFill>
                <a:latin typeface="Times New Roman" panose="02020603050405020304" pitchFamily="18" charset="0"/>
                <a:ea typeface="楷体_GB2312" pitchFamily="49" charset="-122"/>
              </a:rPr>
              <a:t>0</a:t>
            </a:r>
            <a:r>
              <a:rPr kumimoji="1" lang="zh-CN" altLang="en-US" sz="2000" b="1">
                <a:solidFill>
                  <a:srgbClr val="000000"/>
                </a:solidFill>
                <a:latin typeface="Times New Roman" panose="02020603050405020304" pitchFamily="18" charset="0"/>
                <a:ea typeface="楷体_GB2312" pitchFamily="49" charset="-122"/>
              </a:rPr>
              <a:t>时的情况</a:t>
            </a:r>
            <a:endParaRPr kumimoji="1" lang="zh-CN" altLang="en-US" sz="2000" b="1">
              <a:solidFill>
                <a:srgbClr val="000000"/>
              </a:solidFill>
              <a:latin typeface="Times New Roman" panose="02020603050405020304" pitchFamily="18" charset="0"/>
              <a:ea typeface="楷体_GB2312" pitchFamily="49" charset="-122"/>
            </a:endParaRPr>
          </a:p>
        </p:txBody>
      </p:sp>
      <p:graphicFrame>
        <p:nvGraphicFramePr>
          <p:cNvPr id="84999" name="Object 38"/>
          <p:cNvGraphicFramePr>
            <a:graphicFrameLocks noChangeAspect="1"/>
          </p:cNvGraphicFramePr>
          <p:nvPr/>
        </p:nvGraphicFramePr>
        <p:xfrm>
          <a:off x="4895850" y="1125538"/>
          <a:ext cx="3840163" cy="3205162"/>
        </p:xfrm>
        <a:graphic>
          <a:graphicData uri="http://schemas.openxmlformats.org/presentationml/2006/ole">
            <mc:AlternateContent xmlns:mc="http://schemas.openxmlformats.org/markup-compatibility/2006">
              <mc:Choice xmlns:v="urn:schemas-microsoft-com:vml" Requires="v">
                <p:oleObj spid="_x0000_s63490" name="图片" r:id="rId1" imgW="2134870" imgH="1781810" progId="Word.Picture.8">
                  <p:embed/>
                </p:oleObj>
              </mc:Choice>
              <mc:Fallback>
                <p:oleObj name="图片" r:id="rId1" imgW="2134870" imgH="1781810" progId="Word.Picture.8">
                  <p:embed/>
                  <p:pic>
                    <p:nvPicPr>
                      <p:cNvPr id="0" name="Object 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5850" y="1125538"/>
                        <a:ext cx="3840163" cy="320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trips(downRight)">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163" y="61913"/>
            <a:ext cx="754062" cy="503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 name="Rectangle 4"/>
          <p:cNvSpPr>
            <a:spLocks noChangeArrowheads="1"/>
          </p:cNvSpPr>
          <p:nvPr/>
        </p:nvSpPr>
        <p:spPr bwMode="auto">
          <a:xfrm>
            <a:off x="468313" y="115888"/>
            <a:ext cx="8196262" cy="13731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40000"/>
              </a:lnSpc>
              <a:defRPr/>
            </a:pPr>
            <a:r>
              <a:rPr lang="zh-CN" altLang="en-US" sz="2000" kern="0">
                <a:solidFill>
                  <a:srgbClr val="000000"/>
                </a:solidFill>
              </a:rPr>
              <a:t>例</a:t>
            </a:r>
            <a:r>
              <a:rPr lang="en-US" altLang="zh-CN" sz="2000" kern="0">
                <a:solidFill>
                  <a:srgbClr val="000000"/>
                </a:solidFill>
              </a:rPr>
              <a:t>4.4.2    </a:t>
            </a:r>
            <a:r>
              <a:rPr kumimoji="1" lang="en-US" altLang="zh-CN" sz="2000" i="1" kern="0">
                <a:solidFill>
                  <a:srgbClr val="000000"/>
                </a:solidFill>
                <a:latin typeface="Times New Roman" panose="02020603050405020304" pitchFamily="18" charset="0"/>
                <a:ea typeface="华康简宋" charset="-122"/>
              </a:rPr>
              <a:t>V</a:t>
            </a:r>
            <a:r>
              <a:rPr kumimoji="1" lang="en-US" altLang="zh-CN" sz="2000" kern="0" baseline="-30000">
                <a:solidFill>
                  <a:srgbClr val="000000"/>
                </a:solidFill>
                <a:latin typeface="Times New Roman" panose="02020603050405020304" pitchFamily="18" charset="0"/>
                <a:ea typeface="华康简宋" charset="-122"/>
              </a:rPr>
              <a:t>TN</a:t>
            </a:r>
            <a:r>
              <a:rPr kumimoji="1" lang="en-US" altLang="zh-CN" sz="2000" kern="0">
                <a:solidFill>
                  <a:srgbClr val="000000"/>
                </a:solidFill>
                <a:latin typeface="Times New Roman" panose="02020603050405020304" pitchFamily="18" charset="0"/>
              </a:rPr>
              <a:t>=1V</a:t>
            </a:r>
            <a:r>
              <a:rPr kumimoji="1" lang="zh-CN" altLang="en-US" sz="2000" kern="0">
                <a:solidFill>
                  <a:srgbClr val="000000"/>
                </a:solidFill>
                <a:latin typeface="Times New Roman" panose="02020603050405020304" pitchFamily="18" charset="0"/>
              </a:rPr>
              <a:t>，</a:t>
            </a:r>
            <a:r>
              <a:rPr lang="en-US" altLang="zh-CN" sz="2000" i="1" kern="0">
                <a:solidFill>
                  <a:srgbClr val="000000"/>
                </a:solidFill>
                <a:latin typeface="Times New Roman" panose="02020603050405020304" pitchFamily="18" charset="0"/>
              </a:rPr>
              <a:t>K</a:t>
            </a:r>
            <a:r>
              <a:rPr kumimoji="1" lang="en-US" altLang="zh-CN" sz="2000" kern="0" baseline="-30000">
                <a:solidFill>
                  <a:srgbClr val="000000"/>
                </a:solidFill>
                <a:latin typeface="Times New Roman" panose="02020603050405020304" pitchFamily="18" charset="0"/>
                <a:ea typeface="华康简宋" charset="-122"/>
              </a:rPr>
              <a:t>n</a:t>
            </a:r>
            <a:r>
              <a:rPr kumimoji="1" lang="en-US" altLang="zh-CN" sz="2000" kern="0">
                <a:solidFill>
                  <a:srgbClr val="000000"/>
                </a:solidFill>
                <a:latin typeface="Times New Roman" panose="02020603050405020304" pitchFamily="18" charset="0"/>
              </a:rPr>
              <a:t>=0.5mA/V</a:t>
            </a:r>
            <a:r>
              <a:rPr kumimoji="1" lang="en-US" altLang="zh-CN" sz="2000" kern="0" baseline="30000">
                <a:solidFill>
                  <a:srgbClr val="000000"/>
                </a:solidFill>
                <a:latin typeface="Times New Roman" panose="02020603050405020304" pitchFamily="18" charset="0"/>
              </a:rPr>
              <a:t>2</a:t>
            </a:r>
            <a:r>
              <a:rPr kumimoji="1" lang="zh-CN" altLang="en-US" sz="2000" kern="0">
                <a:solidFill>
                  <a:srgbClr val="000000"/>
                </a:solidFill>
                <a:latin typeface="Times New Roman" panose="02020603050405020304" pitchFamily="18" charset="0"/>
              </a:rPr>
              <a:t>，</a:t>
            </a:r>
            <a:r>
              <a:rPr kumimoji="1" lang="zh-CN" altLang="en-US" sz="2000" i="1" kern="0">
                <a:solidFill>
                  <a:srgbClr val="000000"/>
                </a:solidFill>
                <a:latin typeface="Times New Roman" panose="02020603050405020304" pitchFamily="18" charset="0"/>
                <a:sym typeface="Symbol" panose="05050102010706020507" pitchFamily="18" charset="2"/>
              </a:rPr>
              <a:t></a:t>
            </a:r>
            <a:r>
              <a:rPr kumimoji="1" lang="en-US" altLang="zh-CN" sz="2000" kern="0">
                <a:solidFill>
                  <a:srgbClr val="000000"/>
                </a:solidFill>
                <a:latin typeface="Times New Roman" panose="02020603050405020304" pitchFamily="18" charset="0"/>
              </a:rPr>
              <a:t>=0</a:t>
            </a:r>
            <a:r>
              <a:rPr kumimoji="1" lang="zh-CN" altLang="en-US" sz="2000" kern="0">
                <a:solidFill>
                  <a:srgbClr val="000000"/>
                </a:solidFill>
                <a:latin typeface="Times New Roman" panose="02020603050405020304" pitchFamily="18" charset="0"/>
              </a:rPr>
              <a:t>，</a:t>
            </a:r>
            <a:r>
              <a:rPr kumimoji="1" lang="en-US" altLang="zh-CN" sz="2000" i="1" kern="0">
                <a:solidFill>
                  <a:srgbClr val="000000"/>
                </a:solidFill>
                <a:latin typeface="Times New Roman" panose="02020603050405020304" pitchFamily="18" charset="0"/>
                <a:ea typeface="华康简宋" charset="-122"/>
              </a:rPr>
              <a:t>V</a:t>
            </a:r>
            <a:r>
              <a:rPr kumimoji="1" lang="en-US" altLang="zh-CN" sz="2000" kern="0" baseline="-30000">
                <a:solidFill>
                  <a:srgbClr val="000000"/>
                </a:solidFill>
                <a:latin typeface="Times New Roman" panose="02020603050405020304" pitchFamily="18" charset="0"/>
                <a:ea typeface="华康简宋" charset="-122"/>
              </a:rPr>
              <a:t>DD</a:t>
            </a:r>
            <a:r>
              <a:rPr kumimoji="1" lang="en-US" altLang="zh-CN" sz="2000" kern="0">
                <a:solidFill>
                  <a:srgbClr val="000000"/>
                </a:solidFill>
                <a:latin typeface="Times New Roman" panose="02020603050405020304" pitchFamily="18" charset="0"/>
              </a:rPr>
              <a:t>=</a:t>
            </a:r>
            <a:r>
              <a:rPr kumimoji="1" lang="en-US" altLang="zh-CN" sz="2000" i="1" kern="0">
                <a:solidFill>
                  <a:srgbClr val="000000"/>
                </a:solidFill>
                <a:latin typeface="Times New Roman" panose="02020603050405020304" pitchFamily="18" charset="0"/>
                <a:ea typeface="华康简宋" charset="-122"/>
              </a:rPr>
              <a:t>V</a:t>
            </a:r>
            <a:r>
              <a:rPr kumimoji="1" lang="en-US" altLang="zh-CN" sz="2000" kern="0" baseline="-30000">
                <a:solidFill>
                  <a:srgbClr val="000000"/>
                </a:solidFill>
                <a:latin typeface="Times New Roman" panose="02020603050405020304" pitchFamily="18" charset="0"/>
                <a:ea typeface="华康简宋" charset="-122"/>
              </a:rPr>
              <a:t>SS</a:t>
            </a:r>
            <a:r>
              <a:rPr kumimoji="1" lang="en-US" altLang="zh-CN" sz="2000" kern="0">
                <a:solidFill>
                  <a:srgbClr val="000000"/>
                </a:solidFill>
                <a:latin typeface="Times New Roman" panose="02020603050405020304" pitchFamily="18" charset="0"/>
              </a:rPr>
              <a:t>=5V</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d</a:t>
            </a:r>
            <a:r>
              <a:rPr kumimoji="1" lang="en-US" altLang="zh-CN" sz="2000" kern="0">
                <a:solidFill>
                  <a:srgbClr val="000000"/>
                </a:solidFill>
                <a:latin typeface="Times New Roman" panose="02020603050405020304" pitchFamily="18" charset="0"/>
              </a:rPr>
              <a:t>=10k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s</a:t>
            </a:r>
            <a:r>
              <a:rPr kumimoji="1" lang="en-US" altLang="zh-CN" sz="2000" kern="0">
                <a:solidFill>
                  <a:srgbClr val="000000"/>
                </a:solidFill>
                <a:latin typeface="Times New Roman" panose="02020603050405020304" pitchFamily="18" charset="0"/>
              </a:rPr>
              <a:t>=0.5k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si</a:t>
            </a:r>
            <a:r>
              <a:rPr kumimoji="1" lang="en-US" altLang="zh-CN" sz="2000" kern="0">
                <a:solidFill>
                  <a:srgbClr val="000000"/>
                </a:solidFill>
                <a:latin typeface="Times New Roman" panose="02020603050405020304" pitchFamily="18" charset="0"/>
              </a:rPr>
              <a:t>=4k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g1</a:t>
            </a:r>
            <a:r>
              <a:rPr kumimoji="1" lang="en-US" altLang="zh-CN" sz="2000" kern="0">
                <a:solidFill>
                  <a:srgbClr val="000000"/>
                </a:solidFill>
                <a:latin typeface="Times New Roman" panose="02020603050405020304" pitchFamily="18" charset="0"/>
              </a:rPr>
              <a:t>=150k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 </a:t>
            </a:r>
            <a:r>
              <a:rPr kumimoji="1" lang="en-US" altLang="zh-CN" sz="2000" i="1" kern="0">
                <a:solidFill>
                  <a:srgbClr val="000000"/>
                </a:solidFill>
                <a:latin typeface="Times New Roman" panose="02020603050405020304" pitchFamily="18" charset="0"/>
                <a:ea typeface="华康简宋" charset="-122"/>
              </a:rPr>
              <a:t>R</a:t>
            </a:r>
            <a:r>
              <a:rPr kumimoji="1" lang="en-US" altLang="zh-CN" sz="2000" kern="0" baseline="-30000">
                <a:solidFill>
                  <a:srgbClr val="000000"/>
                </a:solidFill>
                <a:latin typeface="Times New Roman" panose="02020603050405020304" pitchFamily="18" charset="0"/>
                <a:ea typeface="华康简宋" charset="-122"/>
              </a:rPr>
              <a:t>g2</a:t>
            </a:r>
            <a:r>
              <a:rPr kumimoji="1" lang="en-US" altLang="zh-CN" sz="2000" kern="0">
                <a:solidFill>
                  <a:srgbClr val="000000"/>
                </a:solidFill>
                <a:latin typeface="Times New Roman" panose="02020603050405020304" pitchFamily="18" charset="0"/>
              </a:rPr>
              <a:t>=47k</a:t>
            </a:r>
            <a:r>
              <a:rPr kumimoji="1" lang="en-US" altLang="zh-CN" sz="2000" kern="0">
                <a:solidFill>
                  <a:srgbClr val="000000"/>
                </a:solidFill>
                <a:latin typeface="Times New Roman" panose="02020603050405020304" pitchFamily="18" charset="0"/>
                <a:sym typeface="Symbol" panose="05050102010706020507" pitchFamily="18" charset="2"/>
              </a:rPr>
              <a:t></a:t>
            </a:r>
            <a:r>
              <a:rPr kumimoji="1" lang="zh-CN" altLang="en-US" sz="2000" kern="0">
                <a:solidFill>
                  <a:srgbClr val="000000"/>
                </a:solidFill>
                <a:latin typeface="Times New Roman" panose="02020603050405020304" pitchFamily="18" charset="0"/>
              </a:rPr>
              <a:t>，确定静态工作点，求动态指标。</a:t>
            </a:r>
            <a:endParaRPr kumimoji="1" lang="zh-CN" altLang="en-US" sz="2000" kern="0">
              <a:solidFill>
                <a:srgbClr val="000000"/>
              </a:solidFill>
              <a:latin typeface="Times New Roman" panose="02020603050405020304" pitchFamily="18" charset="0"/>
            </a:endParaRPr>
          </a:p>
        </p:txBody>
      </p:sp>
      <p:sp>
        <p:nvSpPr>
          <p:cNvPr id="43" name="Rectangle 5"/>
          <p:cNvSpPr>
            <a:spLocks noChangeArrowheads="1"/>
          </p:cNvSpPr>
          <p:nvPr/>
        </p:nvSpPr>
        <p:spPr bwMode="auto">
          <a:xfrm>
            <a:off x="503238" y="1484313"/>
            <a:ext cx="3132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20000"/>
              </a:lnSpc>
              <a:defRPr/>
            </a:pPr>
            <a:r>
              <a:rPr lang="zh-CN" altLang="en-US" sz="2000" kern="0">
                <a:solidFill>
                  <a:srgbClr val="000000"/>
                </a:solidFill>
              </a:rPr>
              <a:t>解：（</a:t>
            </a:r>
            <a:r>
              <a:rPr lang="en-US" altLang="zh-CN" sz="2000" kern="0">
                <a:solidFill>
                  <a:srgbClr val="000000"/>
                </a:solidFill>
              </a:rPr>
              <a:t>2</a:t>
            </a:r>
            <a:r>
              <a:rPr lang="zh-CN" altLang="en-US" sz="2000" kern="0">
                <a:solidFill>
                  <a:srgbClr val="000000"/>
                </a:solidFill>
              </a:rPr>
              <a:t>）动态指标</a:t>
            </a:r>
            <a:endParaRPr lang="zh-CN" altLang="en-US" sz="2000" kern="0">
              <a:solidFill>
                <a:srgbClr val="000000"/>
              </a:solidFill>
            </a:endParaRPr>
          </a:p>
        </p:txBody>
      </p:sp>
      <p:graphicFrame>
        <p:nvGraphicFramePr>
          <p:cNvPr id="44" name="Object 6"/>
          <p:cNvGraphicFramePr>
            <a:graphicFrameLocks noChangeAspect="1"/>
          </p:cNvGraphicFramePr>
          <p:nvPr/>
        </p:nvGraphicFramePr>
        <p:xfrm>
          <a:off x="971550" y="3681413"/>
          <a:ext cx="2698750" cy="409575"/>
        </p:xfrm>
        <a:graphic>
          <a:graphicData uri="http://schemas.openxmlformats.org/presentationml/2006/ole">
            <mc:AlternateContent xmlns:mc="http://schemas.openxmlformats.org/markup-compatibility/2006">
              <mc:Choice xmlns:v="urn:schemas-microsoft-com:vml" Requires="v">
                <p:oleObj spid="_x0000_s64514" name="公式" r:id="rId1" imgW="1587500" imgH="241300" progId="Equation.3">
                  <p:embed/>
                </p:oleObj>
              </mc:Choice>
              <mc:Fallback>
                <p:oleObj name="公式" r:id="rId1" imgW="1587500" imgH="241300" progId="Equation.3">
                  <p:embed/>
                  <p:pic>
                    <p:nvPicPr>
                      <p:cNvPr id="0" name="Object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3681413"/>
                        <a:ext cx="269875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5" name="Object 7"/>
          <p:cNvGraphicFramePr>
            <a:graphicFrameLocks noChangeAspect="1"/>
          </p:cNvGraphicFramePr>
          <p:nvPr/>
        </p:nvGraphicFramePr>
        <p:xfrm>
          <a:off x="971550" y="3176588"/>
          <a:ext cx="1230313" cy="409575"/>
        </p:xfrm>
        <a:graphic>
          <a:graphicData uri="http://schemas.openxmlformats.org/presentationml/2006/ole">
            <mc:AlternateContent xmlns:mc="http://schemas.openxmlformats.org/markup-compatibility/2006">
              <mc:Choice xmlns:v="urn:schemas-microsoft-com:vml" Requires="v">
                <p:oleObj spid="_x0000_s64515" name="公式" r:id="rId3" imgW="723900" imgH="241300" progId="Equation.3">
                  <p:embed/>
                </p:oleObj>
              </mc:Choice>
              <mc:Fallback>
                <p:oleObj name="公式" r:id="rId3" imgW="723900" imgH="241300" progId="Equation.3">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3176588"/>
                        <a:ext cx="123031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 name="Rectangle 8"/>
          <p:cNvSpPr>
            <a:spLocks noChangeArrowheads="1"/>
          </p:cNvSpPr>
          <p:nvPr/>
        </p:nvSpPr>
        <p:spPr bwMode="auto">
          <a:xfrm>
            <a:off x="719138" y="1916113"/>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输出电阻</a:t>
            </a:r>
            <a:endParaRPr lang="zh-CN" altLang="en-US" sz="2000" kern="0">
              <a:solidFill>
                <a:srgbClr val="000000"/>
              </a:solidFill>
            </a:endParaRPr>
          </a:p>
        </p:txBody>
      </p:sp>
      <p:graphicFrame>
        <p:nvGraphicFramePr>
          <p:cNvPr id="47" name="Object 9"/>
          <p:cNvGraphicFramePr>
            <a:graphicFrameLocks noChangeAspect="1"/>
          </p:cNvGraphicFramePr>
          <p:nvPr/>
        </p:nvGraphicFramePr>
        <p:xfrm>
          <a:off x="4141788" y="5151438"/>
          <a:ext cx="1938337" cy="388937"/>
        </p:xfrm>
        <a:graphic>
          <a:graphicData uri="http://schemas.openxmlformats.org/presentationml/2006/ole">
            <mc:AlternateContent xmlns:mc="http://schemas.openxmlformats.org/markup-compatibility/2006">
              <mc:Choice xmlns:v="urn:schemas-microsoft-com:vml" Requires="v">
                <p:oleObj spid="_x0000_s64516" name="公式" r:id="rId5" imgW="1143000" imgH="228600" progId="Equation.3">
                  <p:embed/>
                </p:oleObj>
              </mc:Choice>
              <mc:Fallback>
                <p:oleObj name="公式" r:id="rId5" imgW="1143000" imgH="228600" progId="Equation.3">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41788" y="5151438"/>
                        <a:ext cx="1938337"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 name="Rectangle 10"/>
          <p:cNvSpPr>
            <a:spLocks noChangeArrowheads="1"/>
          </p:cNvSpPr>
          <p:nvPr/>
        </p:nvSpPr>
        <p:spPr bwMode="auto">
          <a:xfrm>
            <a:off x="4468813" y="4371975"/>
            <a:ext cx="5715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&gt;</a:t>
            </a:r>
            <a:r>
              <a:rPr lang="en-US" altLang="zh-CN" sz="2000" b="1">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ds</a:t>
            </a:r>
            <a:endParaRPr lang="en-US" altLang="zh-CN" sz="2000" b="1" baseline="-25000">
              <a:solidFill>
                <a:srgbClr val="000000"/>
              </a:solidFill>
              <a:latin typeface="Times New Roman" panose="02020603050405020304" pitchFamily="18" charset="0"/>
              <a:ea typeface="楷体_GB2312" pitchFamily="49" charset="-122"/>
              <a:sym typeface="Symbol" panose="05050102010706020507" pitchFamily="18" charset="2"/>
            </a:endParaRPr>
          </a:p>
        </p:txBody>
      </p:sp>
      <p:graphicFrame>
        <p:nvGraphicFramePr>
          <p:cNvPr id="86026" name="Object 11"/>
          <p:cNvGraphicFramePr>
            <a:graphicFrameLocks noChangeAspect="1"/>
          </p:cNvGraphicFramePr>
          <p:nvPr/>
        </p:nvGraphicFramePr>
        <p:xfrm>
          <a:off x="4519613" y="1116013"/>
          <a:ext cx="4408487" cy="3225800"/>
        </p:xfrm>
        <a:graphic>
          <a:graphicData uri="http://schemas.openxmlformats.org/presentationml/2006/ole">
            <mc:AlternateContent xmlns:mc="http://schemas.openxmlformats.org/markup-compatibility/2006">
              <mc:Choice xmlns:v="urn:schemas-microsoft-com:vml" Requires="v">
                <p:oleObj spid="_x0000_s64517" name="图片" r:id="rId7" imgW="2449195" imgH="1790700" progId="Word.Picture.8">
                  <p:embed/>
                </p:oleObj>
              </mc:Choice>
              <mc:Fallback>
                <p:oleObj name="图片" r:id="rId7" imgW="2449195" imgH="1790700" progId="Word.Picture.8">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9613" y="1116013"/>
                        <a:ext cx="4408487"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6027" name="Text Box 12"/>
          <p:cNvSpPr txBox="1">
            <a:spLocks noChangeArrowheads="1"/>
          </p:cNvSpPr>
          <p:nvPr/>
        </p:nvSpPr>
        <p:spPr bwMode="auto">
          <a:xfrm>
            <a:off x="587375" y="2276475"/>
            <a:ext cx="34083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en-US" altLang="zh-CN" sz="2000" b="1">
                <a:solidFill>
                  <a:srgbClr val="000000"/>
                </a:solidFill>
                <a:latin typeface="Times New Roman" panose="02020603050405020304" pitchFamily="18" charset="0"/>
                <a:ea typeface="楷体_GB2312" pitchFamily="49" charset="-122"/>
              </a:rPr>
              <a:t>        </a:t>
            </a:r>
            <a:r>
              <a:rPr kumimoji="1" lang="zh-CN" altLang="en-US" sz="2000" b="1">
                <a:solidFill>
                  <a:srgbClr val="000000"/>
                </a:solidFill>
                <a:latin typeface="Times New Roman" panose="02020603050405020304" pitchFamily="18" charset="0"/>
                <a:ea typeface="楷体_GB2312" pitchFamily="49" charset="-122"/>
              </a:rPr>
              <a:t>为便于分析，先考虑</a:t>
            </a:r>
            <a:r>
              <a:rPr kumimoji="1" lang="zh-CN" altLang="en-US" sz="2000" b="1" i="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a:solidFill>
                  <a:srgbClr val="000000"/>
                </a:solidFill>
                <a:latin typeface="Times New Roman" panose="02020603050405020304" pitchFamily="18" charset="0"/>
                <a:ea typeface="楷体_GB2312" pitchFamily="49" charset="-122"/>
              </a:rPr>
              <a:t>0</a:t>
            </a:r>
            <a:r>
              <a:rPr kumimoji="1" lang="zh-CN" altLang="en-US" sz="2000" b="1">
                <a:solidFill>
                  <a:srgbClr val="000000"/>
                </a:solidFill>
                <a:latin typeface="Times New Roman" panose="02020603050405020304" pitchFamily="18" charset="0"/>
                <a:ea typeface="楷体_GB2312" pitchFamily="49" charset="-122"/>
              </a:rPr>
              <a:t>时的情况</a:t>
            </a:r>
            <a:endParaRPr kumimoji="1" lang="zh-CN" altLang="en-US" sz="2000" b="1">
              <a:solidFill>
                <a:srgbClr val="000000"/>
              </a:solidFill>
              <a:latin typeface="Times New Roman" panose="02020603050405020304" pitchFamily="18" charset="0"/>
              <a:ea typeface="楷体_GB2312" pitchFamily="49" charset="-122"/>
            </a:endParaRPr>
          </a:p>
        </p:txBody>
      </p:sp>
      <p:grpSp>
        <p:nvGrpSpPr>
          <p:cNvPr id="51" name="Group 13"/>
          <p:cNvGrpSpPr/>
          <p:nvPr/>
        </p:nvGrpSpPr>
        <p:grpSpPr bwMode="auto">
          <a:xfrm>
            <a:off x="7461250" y="3322638"/>
            <a:ext cx="381000" cy="1077912"/>
            <a:chOff x="4700" y="2154"/>
            <a:chExt cx="240" cy="679"/>
          </a:xfrm>
        </p:grpSpPr>
        <p:grpSp>
          <p:nvGrpSpPr>
            <p:cNvPr id="86034" name="Group 14"/>
            <p:cNvGrpSpPr/>
            <p:nvPr/>
          </p:nvGrpSpPr>
          <p:grpSpPr bwMode="auto">
            <a:xfrm flipH="1">
              <a:off x="4700" y="2154"/>
              <a:ext cx="153" cy="482"/>
              <a:chOff x="8768" y="10494"/>
              <a:chExt cx="204" cy="637"/>
            </a:xfrm>
          </p:grpSpPr>
          <p:sp>
            <p:nvSpPr>
              <p:cNvPr id="54" name="Freeform 15"/>
              <p:cNvSpPr/>
              <p:nvPr/>
            </p:nvSpPr>
            <p:spPr bwMode="auto">
              <a:xfrm rot="-5400000">
                <a:off x="8892" y="10449"/>
                <a:ext cx="34" cy="125"/>
              </a:xfrm>
              <a:custGeom>
                <a:avLst/>
                <a:gdLst>
                  <a:gd name="T0" fmla="*/ 24 w 44"/>
                  <a:gd name="T1" fmla="*/ 160 h 160"/>
                  <a:gd name="T2" fmla="*/ 44 w 44"/>
                  <a:gd name="T3" fmla="*/ 0 h 160"/>
                  <a:gd name="T4" fmla="*/ 0 w 44"/>
                  <a:gd name="T5" fmla="*/ 0 h 160"/>
                  <a:gd name="T6" fmla="*/ 24 w 44"/>
                  <a:gd name="T7" fmla="*/ 160 h 160"/>
                </a:gdLst>
                <a:ahLst/>
                <a:cxnLst>
                  <a:cxn ang="0">
                    <a:pos x="T0" y="T1"/>
                  </a:cxn>
                  <a:cxn ang="0">
                    <a:pos x="T2" y="T3"/>
                  </a:cxn>
                  <a:cxn ang="0">
                    <a:pos x="T4" y="T5"/>
                  </a:cxn>
                  <a:cxn ang="0">
                    <a:pos x="T6" y="T7"/>
                  </a:cxn>
                </a:cxnLst>
                <a:rect l="0" t="0" r="r" b="b"/>
                <a:pathLst>
                  <a:path w="44" h="160">
                    <a:moveTo>
                      <a:pt x="24" y="160"/>
                    </a:moveTo>
                    <a:lnTo>
                      <a:pt x="44" y="0"/>
                    </a:lnTo>
                    <a:lnTo>
                      <a:pt x="0" y="0"/>
                    </a:lnTo>
                    <a:lnTo>
                      <a:pt x="24" y="160"/>
                    </a:lnTo>
                    <a:close/>
                  </a:path>
                </a:pathLst>
              </a:custGeom>
              <a:solidFill>
                <a:srgbClr val="000000"/>
              </a:solidFill>
              <a:ln w="1270">
                <a:solidFill>
                  <a:srgbClr val="000000"/>
                </a:solidFill>
                <a:prstDash val="solid"/>
                <a:round/>
              </a:ln>
            </p:spPr>
            <p:txBody>
              <a:bodyPr/>
              <a:lstStyle/>
              <a:p>
                <a:pPr algn="ctr">
                  <a:defRPr/>
                </a:pPr>
                <a:endParaRPr lang="zh-CN" altLang="en-US" b="1" kern="0">
                  <a:solidFill>
                    <a:srgbClr val="000000"/>
                  </a:solidFill>
                  <a:latin typeface="Arial Narrow" panose="020B0606020202030204" pitchFamily="34" charset="0"/>
                  <a:ea typeface="+mn-ea"/>
                </a:endParaRPr>
              </a:p>
            </p:txBody>
          </p:sp>
          <p:sp>
            <p:nvSpPr>
              <p:cNvPr id="55" name="Freeform 16"/>
              <p:cNvSpPr/>
              <p:nvPr/>
            </p:nvSpPr>
            <p:spPr bwMode="auto">
              <a:xfrm>
                <a:off x="8768" y="10516"/>
                <a:ext cx="97" cy="615"/>
              </a:xfrm>
              <a:custGeom>
                <a:avLst/>
                <a:gdLst>
                  <a:gd name="T0" fmla="*/ 97 w 97"/>
                  <a:gd name="T1" fmla="*/ 0 h 615"/>
                  <a:gd name="T2" fmla="*/ 0 w 97"/>
                  <a:gd name="T3" fmla="*/ 0 h 615"/>
                  <a:gd name="T4" fmla="*/ 0 w 97"/>
                  <a:gd name="T5" fmla="*/ 615 h 615"/>
                </a:gdLst>
                <a:ahLst/>
                <a:cxnLst>
                  <a:cxn ang="0">
                    <a:pos x="T0" y="T1"/>
                  </a:cxn>
                  <a:cxn ang="0">
                    <a:pos x="T2" y="T3"/>
                  </a:cxn>
                  <a:cxn ang="0">
                    <a:pos x="T4" y="T5"/>
                  </a:cxn>
                </a:cxnLst>
                <a:rect l="0" t="0" r="r" b="b"/>
                <a:pathLst>
                  <a:path w="97" h="615">
                    <a:moveTo>
                      <a:pt x="97" y="0"/>
                    </a:moveTo>
                    <a:lnTo>
                      <a:pt x="0" y="0"/>
                    </a:lnTo>
                    <a:lnTo>
                      <a:pt x="0" y="615"/>
                    </a:lnTo>
                  </a:path>
                </a:pathLst>
              </a:custGeom>
              <a:noFill/>
              <a:ln w="15875">
                <a:solidFill>
                  <a:srgbClr val="000000"/>
                </a:solidFill>
                <a:round/>
              </a:ln>
              <a:extLst>
                <a:ext uri="{909E8E84-426E-40DD-AFC4-6F175D3DCCD1}">
                  <a14:hiddenFill xmlns:a14="http://schemas.microsoft.com/office/drawing/2010/main">
                    <a:solidFill>
                      <a:srgbClr val="FFFFFF"/>
                    </a:solidFill>
                  </a14:hiddenFill>
                </a:ext>
              </a:extLst>
            </p:spPr>
            <p:txBody>
              <a:bodyPr/>
              <a:lstStyle/>
              <a:p>
                <a:pPr algn="ctr">
                  <a:defRPr/>
                </a:pPr>
                <a:endParaRPr lang="zh-CN" altLang="en-US" b="1" kern="0">
                  <a:solidFill>
                    <a:srgbClr val="000000"/>
                  </a:solidFill>
                  <a:latin typeface="Arial Narrow" panose="020B0606020202030204" pitchFamily="34" charset="0"/>
                  <a:ea typeface="+mn-ea"/>
                </a:endParaRPr>
              </a:p>
            </p:txBody>
          </p:sp>
        </p:grpSp>
        <p:graphicFrame>
          <p:nvGraphicFramePr>
            <p:cNvPr id="86035" name="Object 17"/>
            <p:cNvGraphicFramePr>
              <a:graphicFrameLocks noChangeAspect="1"/>
            </p:cNvGraphicFramePr>
            <p:nvPr/>
          </p:nvGraphicFramePr>
          <p:xfrm>
            <a:off x="4750" y="2618"/>
            <a:ext cx="190" cy="215"/>
          </p:xfrm>
          <a:graphic>
            <a:graphicData uri="http://schemas.openxmlformats.org/presentationml/2006/ole">
              <mc:AlternateContent xmlns:mc="http://schemas.openxmlformats.org/markup-compatibility/2006">
                <mc:Choice xmlns:v="urn:schemas-microsoft-com:vml" Requires="v">
                  <p:oleObj spid="_x0000_s64518" name="公式" r:id="rId9" imgW="203200" imgH="228600" progId="Equation.3">
                    <p:embed/>
                  </p:oleObj>
                </mc:Choice>
                <mc:Fallback>
                  <p:oleObj name="公式" r:id="rId9" imgW="203200" imgH="228600" progId="Equation.3">
                    <p:embed/>
                    <p:pic>
                      <p:nvPicPr>
                        <p:cNvPr id="0" name="Object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50" y="2618"/>
                          <a:ext cx="190"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56" name="Object 18"/>
          <p:cNvGraphicFramePr>
            <a:graphicFrameLocks noChangeAspect="1"/>
          </p:cNvGraphicFramePr>
          <p:nvPr/>
        </p:nvGraphicFramePr>
        <p:xfrm>
          <a:off x="971550" y="4156075"/>
          <a:ext cx="3368675" cy="863600"/>
        </p:xfrm>
        <a:graphic>
          <a:graphicData uri="http://schemas.openxmlformats.org/presentationml/2006/ole">
            <mc:AlternateContent xmlns:mc="http://schemas.openxmlformats.org/markup-compatibility/2006">
              <mc:Choice xmlns:v="urn:schemas-microsoft-com:vml" Requires="v">
                <p:oleObj spid="_x0000_s64519" name="公式" r:id="rId11" imgW="1981200" imgH="508000" progId="Equation.3">
                  <p:embed/>
                </p:oleObj>
              </mc:Choice>
              <mc:Fallback>
                <p:oleObj name="公式" r:id="rId11" imgW="1981200" imgH="508000" progId="Equation.3">
                  <p:embed/>
                  <p:pic>
                    <p:nvPicPr>
                      <p:cNvPr id="0"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71550" y="4156075"/>
                        <a:ext cx="33686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7" name="Text Box 19"/>
          <p:cNvSpPr txBox="1">
            <a:spLocks noChangeArrowheads="1"/>
          </p:cNvSpPr>
          <p:nvPr/>
        </p:nvSpPr>
        <p:spPr bwMode="auto">
          <a:xfrm>
            <a:off x="801688" y="5056188"/>
            <a:ext cx="2401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000" b="1">
                <a:solidFill>
                  <a:srgbClr val="000000"/>
                </a:solidFill>
                <a:latin typeface="Times New Roman" panose="02020603050405020304" pitchFamily="18" charset="0"/>
                <a:ea typeface="楷体_GB2312" pitchFamily="49" charset="-122"/>
              </a:rPr>
              <a:t>所以当</a:t>
            </a:r>
            <a:r>
              <a:rPr kumimoji="1" lang="zh-CN" altLang="en-US" sz="2000" b="1" i="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a:solidFill>
                  <a:srgbClr val="000000"/>
                </a:solidFill>
                <a:latin typeface="Times New Roman" panose="02020603050405020304" pitchFamily="18" charset="0"/>
                <a:ea typeface="楷体_GB2312" pitchFamily="49" charset="-122"/>
              </a:rPr>
              <a:t>=0</a:t>
            </a:r>
            <a:r>
              <a:rPr kumimoji="1" lang="zh-CN" altLang="en-US" sz="2000" b="1">
                <a:solidFill>
                  <a:srgbClr val="000000"/>
                </a:solidFill>
                <a:latin typeface="Times New Roman" panose="02020603050405020304" pitchFamily="18" charset="0"/>
                <a:ea typeface="楷体_GB2312" pitchFamily="49" charset="-122"/>
              </a:rPr>
              <a:t>时，</a:t>
            </a:r>
            <a:endParaRPr kumimoji="1" lang="zh-CN" altLang="en-US" sz="2000" b="1">
              <a:solidFill>
                <a:srgbClr val="000000"/>
              </a:solidFill>
              <a:latin typeface="Times New Roman" panose="02020603050405020304" pitchFamily="18" charset="0"/>
              <a:ea typeface="楷体_GB2312" pitchFamily="49" charset="-122"/>
            </a:endParaRPr>
          </a:p>
        </p:txBody>
      </p:sp>
      <p:graphicFrame>
        <p:nvGraphicFramePr>
          <p:cNvPr id="58" name="Object 20"/>
          <p:cNvGraphicFramePr>
            <a:graphicFrameLocks noChangeAspect="1"/>
          </p:cNvGraphicFramePr>
          <p:nvPr/>
        </p:nvGraphicFramePr>
        <p:xfrm>
          <a:off x="2889250" y="5165725"/>
          <a:ext cx="925513" cy="388938"/>
        </p:xfrm>
        <a:graphic>
          <a:graphicData uri="http://schemas.openxmlformats.org/presentationml/2006/ole">
            <mc:AlternateContent xmlns:mc="http://schemas.openxmlformats.org/markup-compatibility/2006">
              <mc:Choice xmlns:v="urn:schemas-microsoft-com:vml" Requires="v">
                <p:oleObj spid="_x0000_s64520" name="公式" r:id="rId13" imgW="546100" imgH="228600" progId="Equation.3">
                  <p:embed/>
                </p:oleObj>
              </mc:Choice>
              <mc:Fallback>
                <p:oleObj name="公式" r:id="rId13" imgW="546100" imgH="228600" progId="Equation.3">
                  <p:embed/>
                  <p:pic>
                    <p:nvPicPr>
                      <p:cNvPr id="0" name="Object 2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89250" y="5165725"/>
                        <a:ext cx="925513"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9" name="Object 21"/>
          <p:cNvGraphicFramePr>
            <a:graphicFrameLocks noChangeAspect="1"/>
          </p:cNvGraphicFramePr>
          <p:nvPr/>
        </p:nvGraphicFramePr>
        <p:xfrm>
          <a:off x="4141788" y="5649913"/>
          <a:ext cx="1938337" cy="388937"/>
        </p:xfrm>
        <a:graphic>
          <a:graphicData uri="http://schemas.openxmlformats.org/presentationml/2006/ole">
            <mc:AlternateContent xmlns:mc="http://schemas.openxmlformats.org/markup-compatibility/2006">
              <mc:Choice xmlns:v="urn:schemas-microsoft-com:vml" Requires="v">
                <p:oleObj spid="_x0000_s64521" name="公式" r:id="rId15" imgW="1143000" imgH="228600" progId="Equation.3">
                  <p:embed/>
                </p:oleObj>
              </mc:Choice>
              <mc:Fallback>
                <p:oleObj name="公式" r:id="rId15" imgW="1143000" imgH="228600" progId="Equation.3">
                  <p:embed/>
                  <p:pic>
                    <p:nvPicPr>
                      <p:cNvPr id="0" name="Object 2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41788" y="5649913"/>
                        <a:ext cx="1938337"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0" name="Text Box 22"/>
          <p:cNvSpPr txBox="1">
            <a:spLocks noChangeArrowheads="1"/>
          </p:cNvSpPr>
          <p:nvPr/>
        </p:nvSpPr>
        <p:spPr bwMode="auto">
          <a:xfrm>
            <a:off x="801688" y="5540375"/>
            <a:ext cx="35734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000" b="1">
                <a:solidFill>
                  <a:srgbClr val="000000"/>
                </a:solidFill>
                <a:latin typeface="Times New Roman" panose="02020603050405020304" pitchFamily="18" charset="0"/>
                <a:ea typeface="楷体_GB2312" pitchFamily="49" charset="-122"/>
              </a:rPr>
              <a:t>当</a:t>
            </a:r>
            <a:r>
              <a:rPr kumimoji="1" lang="zh-CN" altLang="en-US" sz="2000" b="1" i="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a:solidFill>
                  <a:srgbClr val="000000"/>
                </a:solidFill>
                <a:latin typeface="Times New Roman" panose="02020603050405020304" pitchFamily="18" charset="0"/>
                <a:ea typeface="楷体_GB2312" pitchFamily="49" charset="-122"/>
              </a:rPr>
              <a:t>0</a:t>
            </a:r>
            <a:r>
              <a:rPr kumimoji="1" lang="zh-CN" altLang="en-US" sz="2000" b="1">
                <a:solidFill>
                  <a:srgbClr val="000000"/>
                </a:solidFill>
                <a:latin typeface="Times New Roman" panose="02020603050405020304" pitchFamily="18" charset="0"/>
                <a:ea typeface="楷体_GB2312" pitchFamily="49" charset="-122"/>
              </a:rPr>
              <a:t>时，若</a:t>
            </a:r>
            <a:r>
              <a:rPr kumimoji="1" lang="en-US" altLang="zh-CN" sz="2000" b="1" i="1">
                <a:solidFill>
                  <a:srgbClr val="000000"/>
                </a:solidFill>
                <a:latin typeface="Times New Roman" panose="02020603050405020304" pitchFamily="18" charset="0"/>
                <a:ea typeface="华康简宋"/>
                <a:cs typeface="华康简宋"/>
              </a:rPr>
              <a:t>r</a:t>
            </a:r>
            <a:r>
              <a:rPr kumimoji="1" lang="en-US" altLang="zh-CN" sz="2000" b="1" baseline="-30000">
                <a:solidFill>
                  <a:srgbClr val="000000"/>
                </a:solidFill>
                <a:latin typeface="Times New Roman" panose="02020603050405020304" pitchFamily="18" charset="0"/>
                <a:ea typeface="华康简宋"/>
                <a:cs typeface="华康简宋"/>
              </a:rPr>
              <a:t>ds</a:t>
            </a:r>
            <a:r>
              <a:rPr kumimoji="1" lang="en-US" altLang="zh-CN" sz="2000" b="1">
                <a:solidFill>
                  <a:srgbClr val="000000"/>
                </a:solidFill>
                <a:latin typeface="Times New Roman" panose="02020603050405020304" pitchFamily="18" charset="0"/>
                <a:ea typeface="楷体_GB2312" pitchFamily="49" charset="-122"/>
              </a:rPr>
              <a:t> &gt;&gt; </a:t>
            </a:r>
            <a:r>
              <a:rPr kumimoji="1" lang="en-US" altLang="zh-CN" sz="2000" b="1" i="1">
                <a:solidFill>
                  <a:srgbClr val="000000"/>
                </a:solidFill>
                <a:latin typeface="Times New Roman" panose="02020603050405020304" pitchFamily="18" charset="0"/>
                <a:ea typeface="华康简宋"/>
                <a:cs typeface="华康简宋"/>
              </a:rPr>
              <a:t>R</a:t>
            </a:r>
            <a:r>
              <a:rPr kumimoji="1" lang="en-US" altLang="zh-CN" sz="2000" b="1" baseline="-30000">
                <a:solidFill>
                  <a:srgbClr val="000000"/>
                </a:solidFill>
                <a:latin typeface="Times New Roman" panose="02020603050405020304" pitchFamily="18" charset="0"/>
                <a:ea typeface="华康简宋"/>
                <a:cs typeface="华康简宋"/>
              </a:rPr>
              <a:t>d </a:t>
            </a:r>
            <a:r>
              <a:rPr kumimoji="1" lang="zh-CN" altLang="en-US" sz="2000" b="1">
                <a:solidFill>
                  <a:srgbClr val="000000"/>
                </a:solidFill>
                <a:latin typeface="Times New Roman" panose="02020603050405020304" pitchFamily="18" charset="0"/>
                <a:ea typeface="华康简宋"/>
                <a:cs typeface="华康简宋"/>
              </a:rPr>
              <a:t>，则</a:t>
            </a:r>
            <a:endParaRPr kumimoji="1" lang="zh-CN" altLang="en-US" sz="2000" b="1">
              <a:solidFill>
                <a:srgbClr val="000000"/>
              </a:solidFill>
              <a:latin typeface="Times New Roman" panose="02020603050405020304" pitchFamily="18" charset="0"/>
              <a:ea typeface="华康简宋"/>
              <a:cs typeface="华康简宋"/>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9"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strips(upLeft)">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strips(downRight)">
                                      <p:cBhvr>
                                        <p:cTn id="12" dur="5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strips(downRight)">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strips(downRight)">
                                      <p:cBhvr>
                                        <p:cTn id="22" dur="500"/>
                                        <p:tgtEl>
                                          <p:spTgt spid="56"/>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strips(downRight)">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strips(downRight)">
                                      <p:cBhvr>
                                        <p:cTn id="32" dur="500"/>
                                        <p:tgtEl>
                                          <p:spTgt spid="57"/>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nodeType="click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strips(downRight)">
                                      <p:cBhvr>
                                        <p:cTn id="37" dur="500"/>
                                        <p:tgtEl>
                                          <p:spTgt spid="58"/>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nodeType="click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strips(downRight)">
                                      <p:cBhvr>
                                        <p:cTn id="42" dur="500"/>
                                        <p:tgtEl>
                                          <p:spTgt spid="47"/>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strips(downRight)">
                                      <p:cBhvr>
                                        <p:cTn id="47" dur="500"/>
                                        <p:tgtEl>
                                          <p:spTgt spid="60"/>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6" fill="hold" nodeType="click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strips(downRight)">
                                      <p:cBhvr>
                                        <p:cTn id="5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7" grpId="0" autoUpdateAnimBg="0"/>
      <p:bldP spid="60" grpId="0"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标题 1"/>
          <p:cNvSpPr>
            <a:spLocks noGrp="1"/>
          </p:cNvSpPr>
          <p:nvPr>
            <p:ph type="title"/>
          </p:nvPr>
        </p:nvSpPr>
        <p:spPr>
          <a:xfrm>
            <a:off x="701675" y="71438"/>
            <a:ext cx="7888288" cy="646112"/>
          </a:xfrm>
        </p:spPr>
        <p:txBody>
          <a:bodyPr/>
          <a:lstStyle/>
          <a:p>
            <a:r>
              <a:rPr lang="en-US" altLang="zh-CN"/>
              <a:t>4.4.3  </a:t>
            </a:r>
            <a:r>
              <a:rPr lang="zh-CN" altLang="en-US"/>
              <a:t>带源极电阻的共源极放大电路分析</a:t>
            </a:r>
            <a:endParaRPr lang="zh-CN" altLang="en-US"/>
          </a:p>
        </p:txBody>
      </p:sp>
      <p:graphicFrame>
        <p:nvGraphicFramePr>
          <p:cNvPr id="87043" name="Object 9"/>
          <p:cNvGraphicFramePr>
            <a:graphicFrameLocks noChangeAspect="1"/>
          </p:cNvGraphicFramePr>
          <p:nvPr/>
        </p:nvGraphicFramePr>
        <p:xfrm>
          <a:off x="1150938" y="1603375"/>
          <a:ext cx="2332037" cy="755650"/>
        </p:xfrm>
        <a:graphic>
          <a:graphicData uri="http://schemas.openxmlformats.org/presentationml/2006/ole">
            <mc:AlternateContent xmlns:mc="http://schemas.openxmlformats.org/markup-compatibility/2006">
              <mc:Choice xmlns:v="urn:schemas-microsoft-com:vml" Requires="v">
                <p:oleObj spid="_x0000_s65538" name="公式" r:id="rId1" imgW="1371600" imgH="444500" progId="Equation.3">
                  <p:embed/>
                </p:oleObj>
              </mc:Choice>
              <mc:Fallback>
                <p:oleObj name="公式" r:id="rId1" imgW="1371600" imgH="444500" progId="Equation.3">
                  <p:embed/>
                  <p:pic>
                    <p:nvPicPr>
                      <p:cNvPr id="0" name="Object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0938" y="1603375"/>
                        <a:ext cx="2332037"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Rectangle 12"/>
          <p:cNvSpPr>
            <a:spLocks noChangeArrowheads="1"/>
          </p:cNvSpPr>
          <p:nvPr/>
        </p:nvSpPr>
        <p:spPr bwMode="auto">
          <a:xfrm>
            <a:off x="533400" y="1222375"/>
            <a:ext cx="2636838"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电压增益</a:t>
            </a:r>
            <a:endParaRPr lang="zh-CN" altLang="en-US" sz="2000" kern="0">
              <a:solidFill>
                <a:srgbClr val="000000"/>
              </a:solidFill>
            </a:endParaRPr>
          </a:p>
        </p:txBody>
      </p:sp>
      <p:graphicFrame>
        <p:nvGraphicFramePr>
          <p:cNvPr id="87045" name="Object 22"/>
          <p:cNvGraphicFramePr>
            <a:graphicFrameLocks noChangeAspect="1"/>
          </p:cNvGraphicFramePr>
          <p:nvPr/>
        </p:nvGraphicFramePr>
        <p:xfrm>
          <a:off x="4286250" y="704850"/>
          <a:ext cx="4786313" cy="3516313"/>
        </p:xfrm>
        <a:graphic>
          <a:graphicData uri="http://schemas.openxmlformats.org/presentationml/2006/ole">
            <mc:AlternateContent xmlns:mc="http://schemas.openxmlformats.org/markup-compatibility/2006">
              <mc:Choice xmlns:v="urn:schemas-microsoft-com:vml" Requires="v">
                <p:oleObj spid="_x0000_s65539" name="图片" r:id="rId3" imgW="2659380" imgH="1953895" progId="Word.Picture.8">
                  <p:embed/>
                </p:oleObj>
              </mc:Choice>
              <mc:Fallback>
                <p:oleObj name="图片" r:id="rId3" imgW="2659380" imgH="1953895" progId="Word.Picture.8">
                  <p:embed/>
                  <p:pic>
                    <p:nvPicPr>
                      <p:cNvPr id="0" name="Object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50" y="704850"/>
                        <a:ext cx="4786313" cy="3516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7046" name="Object 23"/>
          <p:cNvGraphicFramePr>
            <a:graphicFrameLocks noChangeAspect="1"/>
          </p:cNvGraphicFramePr>
          <p:nvPr/>
        </p:nvGraphicFramePr>
        <p:xfrm>
          <a:off x="333375" y="3335338"/>
          <a:ext cx="3843338" cy="2865437"/>
        </p:xfrm>
        <a:graphic>
          <a:graphicData uri="http://schemas.openxmlformats.org/presentationml/2006/ole">
            <mc:AlternateContent xmlns:mc="http://schemas.openxmlformats.org/markup-compatibility/2006">
              <mc:Choice xmlns:v="urn:schemas-microsoft-com:vml" Requires="v">
                <p:oleObj spid="_x0000_s65540" name="图片" r:id="rId5" imgW="2134870" imgH="1591310" progId="Word.Picture.8">
                  <p:embed/>
                </p:oleObj>
              </mc:Choice>
              <mc:Fallback>
                <p:oleObj name="图片" r:id="rId5" imgW="2134870" imgH="1591310" progId="Word.Picture.8">
                  <p:embed/>
                  <p:pic>
                    <p:nvPicPr>
                      <p:cNvPr id="0" name="Object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3375" y="3335338"/>
                        <a:ext cx="3843338" cy="286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7047" name="Object 26"/>
          <p:cNvGraphicFramePr>
            <a:graphicFrameLocks noChangeAspect="1"/>
          </p:cNvGraphicFramePr>
          <p:nvPr/>
        </p:nvGraphicFramePr>
        <p:xfrm>
          <a:off x="3492500" y="1808163"/>
          <a:ext cx="755650" cy="301625"/>
        </p:xfrm>
        <a:graphic>
          <a:graphicData uri="http://schemas.openxmlformats.org/presentationml/2006/ole">
            <mc:AlternateContent xmlns:mc="http://schemas.openxmlformats.org/markup-compatibility/2006">
              <mc:Choice xmlns:v="urn:schemas-microsoft-com:vml" Requires="v">
                <p:oleObj spid="_x0000_s65541" name="公式" r:id="rId7" imgW="443865" imgH="177800" progId="Equation.3">
                  <p:embed/>
                </p:oleObj>
              </mc:Choice>
              <mc:Fallback>
                <p:oleObj name="公式" r:id="rId7" imgW="443865" imgH="177800" progId="Equation.3">
                  <p:embed/>
                  <p:pic>
                    <p:nvPicPr>
                      <p:cNvPr id="0" name="Object 2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92500" y="1808163"/>
                        <a:ext cx="75565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27"/>
          <p:cNvSpPr>
            <a:spLocks noChangeArrowheads="1"/>
          </p:cNvSpPr>
          <p:nvPr/>
        </p:nvSpPr>
        <p:spPr bwMode="auto">
          <a:xfrm>
            <a:off x="468313" y="657225"/>
            <a:ext cx="4140200"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40000"/>
              </a:lnSpc>
              <a:defRPr/>
            </a:pPr>
            <a:r>
              <a:rPr lang="zh-CN" altLang="en-US" sz="2200" kern="0">
                <a:solidFill>
                  <a:srgbClr val="000000"/>
                </a:solidFill>
              </a:rPr>
              <a:t>例</a:t>
            </a:r>
            <a:r>
              <a:rPr lang="en-US" altLang="zh-CN" sz="2200" kern="0">
                <a:solidFill>
                  <a:srgbClr val="000000"/>
                </a:solidFill>
              </a:rPr>
              <a:t>4.4.2</a:t>
            </a:r>
            <a:endParaRPr kumimoji="1" lang="en-US" altLang="zh-CN" sz="2200" kern="0">
              <a:solidFill>
                <a:srgbClr val="000000"/>
              </a:solidFill>
              <a:latin typeface="Times New Roman" panose="02020603050405020304" pitchFamily="18"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标题 1"/>
          <p:cNvSpPr>
            <a:spLocks noGrp="1"/>
          </p:cNvSpPr>
          <p:nvPr>
            <p:ph type="title"/>
          </p:nvPr>
        </p:nvSpPr>
        <p:spPr>
          <a:xfrm>
            <a:off x="701675" y="71438"/>
            <a:ext cx="7888288" cy="646112"/>
          </a:xfrm>
        </p:spPr>
        <p:txBody>
          <a:bodyPr/>
          <a:lstStyle/>
          <a:p>
            <a:r>
              <a:rPr lang="en-US" altLang="zh-CN"/>
              <a:t>4.4.3  </a:t>
            </a:r>
            <a:r>
              <a:rPr lang="zh-CN" altLang="en-US"/>
              <a:t>带源极电阻的共源极放大电路分析</a:t>
            </a:r>
            <a:endParaRPr lang="zh-CN" altLang="en-US"/>
          </a:p>
        </p:txBody>
      </p:sp>
      <p:sp>
        <p:nvSpPr>
          <p:cNvPr id="16" name="Rectangle 47"/>
          <p:cNvSpPr>
            <a:spLocks noChangeArrowheads="1"/>
          </p:cNvSpPr>
          <p:nvPr/>
        </p:nvSpPr>
        <p:spPr bwMode="auto">
          <a:xfrm>
            <a:off x="468313" y="703263"/>
            <a:ext cx="554355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lnSpc>
                <a:spcPct val="140000"/>
              </a:lnSpc>
              <a:defRPr/>
            </a:pPr>
            <a:r>
              <a:rPr lang="zh-CN" altLang="en-US" sz="2400" kern="0">
                <a:solidFill>
                  <a:srgbClr val="000000"/>
                </a:solidFill>
              </a:rPr>
              <a:t>例</a:t>
            </a:r>
            <a:r>
              <a:rPr lang="en-US" altLang="zh-CN" sz="2400" kern="0">
                <a:solidFill>
                  <a:srgbClr val="000000"/>
                </a:solidFill>
              </a:rPr>
              <a:t>4.4.3    </a:t>
            </a:r>
            <a:r>
              <a:rPr lang="zh-CN" altLang="en-US" sz="2400" kern="0">
                <a:solidFill>
                  <a:srgbClr val="000000"/>
                </a:solidFill>
              </a:rPr>
              <a:t>双电源供电，电流源偏置</a:t>
            </a:r>
            <a:endParaRPr kumimoji="1" lang="zh-CN" altLang="en-US" sz="2400" kern="0">
              <a:solidFill>
                <a:srgbClr val="000000"/>
              </a:solidFill>
              <a:latin typeface="Times New Roman" panose="02020603050405020304" pitchFamily="18" charset="0"/>
            </a:endParaRPr>
          </a:p>
        </p:txBody>
      </p:sp>
      <p:graphicFrame>
        <p:nvGraphicFramePr>
          <p:cNvPr id="88068" name="Object 48"/>
          <p:cNvGraphicFramePr>
            <a:graphicFrameLocks noChangeAspect="1"/>
          </p:cNvGraphicFramePr>
          <p:nvPr/>
        </p:nvGraphicFramePr>
        <p:xfrm>
          <a:off x="5842000" y="703263"/>
          <a:ext cx="3051175" cy="4148137"/>
        </p:xfrm>
        <a:graphic>
          <a:graphicData uri="http://schemas.openxmlformats.org/presentationml/2006/ole">
            <mc:AlternateContent xmlns:mc="http://schemas.openxmlformats.org/markup-compatibility/2006">
              <mc:Choice xmlns:v="urn:schemas-microsoft-com:vml" Requires="v">
                <p:oleObj spid="_x0000_s66562" name="图片" r:id="rId1" imgW="1696085" imgH="2305685" progId="Word.Picture.8">
                  <p:embed/>
                </p:oleObj>
              </mc:Choice>
              <mc:Fallback>
                <p:oleObj name="图片" r:id="rId1" imgW="1696085" imgH="2305685" progId="Word.Picture.8">
                  <p:embed/>
                  <p:pic>
                    <p:nvPicPr>
                      <p:cNvPr id="0" name="Object 4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2000" y="703263"/>
                        <a:ext cx="3051175" cy="414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50"/>
          <p:cNvSpPr>
            <a:spLocks noChangeArrowheads="1"/>
          </p:cNvSpPr>
          <p:nvPr/>
        </p:nvSpPr>
        <p:spPr bwMode="auto">
          <a:xfrm>
            <a:off x="457200" y="1376363"/>
            <a:ext cx="4876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000" b="1">
                <a:solidFill>
                  <a:srgbClr val="000000"/>
                </a:solidFill>
                <a:latin typeface="Times New Roman" panose="02020603050405020304" pitchFamily="18" charset="0"/>
                <a:ea typeface="楷体_GB2312" pitchFamily="49" charset="-122"/>
              </a:rPr>
              <a:t>静态时，</a:t>
            </a:r>
            <a:r>
              <a:rPr kumimoji="1" lang="en-US" altLang="zh-CN" sz="2000" b="1" i="1">
                <a:solidFill>
                  <a:srgbClr val="000000"/>
                </a:solidFill>
                <a:latin typeface="Book Antiqua" panose="02040602050305030304" pitchFamily="18" charset="0"/>
                <a:ea typeface="华康简宋"/>
                <a:cs typeface="华康简宋"/>
              </a:rPr>
              <a:t>v</a:t>
            </a:r>
            <a:r>
              <a:rPr kumimoji="1" lang="en-US" altLang="zh-CN" sz="2000" b="1" baseline="-30000">
                <a:solidFill>
                  <a:srgbClr val="000000"/>
                </a:solidFill>
                <a:latin typeface="Times New Roman" panose="02020603050405020304" pitchFamily="18" charset="0"/>
                <a:ea typeface="华康简宋"/>
                <a:cs typeface="华康简宋"/>
              </a:rPr>
              <a:t>I</a:t>
            </a:r>
            <a:r>
              <a:rPr kumimoji="1" lang="zh-CN" altLang="en-US" sz="2000" b="1">
                <a:solidFill>
                  <a:srgbClr val="000000"/>
                </a:solidFill>
                <a:latin typeface="楷体_GB2312" pitchFamily="49" charset="-122"/>
                <a:ea typeface="楷体_GB2312" pitchFamily="49" charset="-122"/>
              </a:rPr>
              <a:t>＝</a:t>
            </a:r>
            <a:r>
              <a:rPr kumimoji="1" lang="en-US" altLang="zh-CN" sz="2000" b="1">
                <a:solidFill>
                  <a:srgbClr val="000000"/>
                </a:solidFill>
                <a:latin typeface="楷体_GB2312" pitchFamily="49" charset="-122"/>
                <a:ea typeface="楷体_GB2312" pitchFamily="49" charset="-122"/>
              </a:rPr>
              <a:t>0</a:t>
            </a:r>
            <a:r>
              <a:rPr kumimoji="1" lang="zh-CN" altLang="en-US" sz="2000" b="1">
                <a:solidFill>
                  <a:srgbClr val="000000"/>
                </a:solidFill>
                <a:latin typeface="楷体_GB2312" pitchFamily="49" charset="-122"/>
                <a:ea typeface="楷体_GB2312" pitchFamily="49" charset="-122"/>
              </a:rPr>
              <a:t>，</a:t>
            </a:r>
            <a:r>
              <a:rPr kumimoji="1" lang="en-US" altLang="zh-CN" sz="2000" b="1" i="1">
                <a:solidFill>
                  <a:srgbClr val="000000"/>
                </a:solidFill>
                <a:latin typeface="Times New Roman" panose="02020603050405020304" pitchFamily="18" charset="0"/>
                <a:ea typeface="华康简宋"/>
                <a:cs typeface="华康简宋"/>
              </a:rPr>
              <a:t>V</a:t>
            </a:r>
            <a:r>
              <a:rPr kumimoji="1" lang="en-US" altLang="zh-CN" sz="2000" b="1" baseline="-30000">
                <a:solidFill>
                  <a:srgbClr val="000000"/>
                </a:solidFill>
                <a:latin typeface="Times New Roman" panose="02020603050405020304" pitchFamily="18" charset="0"/>
                <a:ea typeface="华康简宋"/>
                <a:cs typeface="华康简宋"/>
              </a:rPr>
              <a:t>G </a:t>
            </a:r>
            <a:r>
              <a:rPr kumimoji="1" lang="zh-CN" altLang="en-US" sz="2000" b="1">
                <a:solidFill>
                  <a:srgbClr val="000000"/>
                </a:solidFill>
                <a:latin typeface="楷体_GB2312" pitchFamily="49" charset="-122"/>
                <a:ea typeface="楷体_GB2312" pitchFamily="49" charset="-122"/>
              </a:rPr>
              <a:t>＝</a:t>
            </a:r>
            <a:r>
              <a:rPr kumimoji="1" lang="en-US" altLang="zh-CN" sz="2000" b="1">
                <a:solidFill>
                  <a:srgbClr val="000000"/>
                </a:solidFill>
                <a:latin typeface="Times New Roman" panose="02020603050405020304" pitchFamily="18" charset="0"/>
                <a:ea typeface="楷体_GB2312" pitchFamily="49" charset="-122"/>
              </a:rPr>
              <a:t>0</a:t>
            </a:r>
            <a:r>
              <a:rPr kumimoji="1" lang="zh-CN" altLang="en-US" sz="2000" b="1">
                <a:solidFill>
                  <a:srgbClr val="000000"/>
                </a:solidFill>
                <a:latin typeface="楷体_GB2312" pitchFamily="49" charset="-122"/>
                <a:ea typeface="楷体_GB2312" pitchFamily="49" charset="-122"/>
              </a:rPr>
              <a:t>，</a:t>
            </a:r>
            <a:r>
              <a:rPr kumimoji="1" lang="en-US" altLang="zh-CN" sz="2000" b="1" i="1">
                <a:solidFill>
                  <a:srgbClr val="000000"/>
                </a:solidFill>
                <a:latin typeface="Times New Roman" panose="02020603050405020304" pitchFamily="18" charset="0"/>
                <a:ea typeface="华康简宋"/>
                <a:cs typeface="华康简宋"/>
              </a:rPr>
              <a:t>I</a:t>
            </a:r>
            <a:r>
              <a:rPr kumimoji="1" lang="en-US" altLang="zh-CN" sz="2000" b="1" baseline="-30000">
                <a:solidFill>
                  <a:srgbClr val="000000"/>
                </a:solidFill>
                <a:latin typeface="Times New Roman" panose="02020603050405020304" pitchFamily="18" charset="0"/>
                <a:ea typeface="华康简宋"/>
                <a:cs typeface="华康简宋"/>
              </a:rPr>
              <a:t>DQ </a:t>
            </a:r>
            <a:r>
              <a:rPr kumimoji="1" lang="zh-CN" altLang="en-US" sz="2000" b="1">
                <a:solidFill>
                  <a:srgbClr val="000000"/>
                </a:solidFill>
                <a:latin typeface="楷体_GB2312" pitchFamily="49" charset="-122"/>
                <a:ea typeface="楷体_GB2312" pitchFamily="49" charset="-122"/>
              </a:rPr>
              <a:t>＝</a:t>
            </a:r>
            <a:r>
              <a:rPr kumimoji="1" lang="en-US" altLang="zh-CN" sz="2000" b="1" i="1">
                <a:solidFill>
                  <a:srgbClr val="000000"/>
                </a:solidFill>
                <a:latin typeface="Times New Roman" panose="02020603050405020304" pitchFamily="18" charset="0"/>
                <a:ea typeface="华康简宋"/>
                <a:cs typeface="华康简宋"/>
              </a:rPr>
              <a:t>I</a:t>
            </a:r>
            <a:endParaRPr kumimoji="1" lang="en-US" altLang="zh-CN" sz="2000" b="1" baseline="-30000">
              <a:solidFill>
                <a:srgbClr val="000000"/>
              </a:solidFill>
              <a:latin typeface="Times New Roman" panose="02020603050405020304" pitchFamily="18" charset="0"/>
              <a:ea typeface="华康简宋"/>
              <a:cs typeface="华康简宋"/>
            </a:endParaRPr>
          </a:p>
        </p:txBody>
      </p:sp>
      <p:sp>
        <p:nvSpPr>
          <p:cNvPr id="19" name="Rectangle 51"/>
          <p:cNvSpPr>
            <a:spLocks noChangeArrowheads="1"/>
          </p:cNvSpPr>
          <p:nvPr/>
        </p:nvSpPr>
        <p:spPr bwMode="auto">
          <a:xfrm>
            <a:off x="431800" y="2889250"/>
            <a:ext cx="31797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000" b="1">
                <a:solidFill>
                  <a:srgbClr val="000000"/>
                </a:solidFill>
                <a:latin typeface="Times New Roman" panose="02020603050405020304" pitchFamily="18" charset="0"/>
                <a:ea typeface="楷体_GB2312" pitchFamily="49" charset="-122"/>
              </a:rPr>
              <a:t>又    </a:t>
            </a:r>
            <a:r>
              <a:rPr kumimoji="1" lang="en-US" altLang="zh-CN" sz="2000" b="1" i="1">
                <a:solidFill>
                  <a:srgbClr val="000000"/>
                </a:solidFill>
                <a:latin typeface="Times New Roman" panose="02020603050405020304" pitchFamily="18" charset="0"/>
                <a:ea typeface="华康简宋"/>
                <a:cs typeface="华康简宋"/>
              </a:rPr>
              <a:t>V</a:t>
            </a:r>
            <a:r>
              <a:rPr kumimoji="1" lang="en-US" altLang="zh-CN" sz="2000" b="1" baseline="-30000">
                <a:solidFill>
                  <a:srgbClr val="000000"/>
                </a:solidFill>
                <a:latin typeface="Times New Roman" panose="02020603050405020304" pitchFamily="18" charset="0"/>
                <a:ea typeface="华康简宋"/>
                <a:cs typeface="华康简宋"/>
              </a:rPr>
              <a:t>S</a:t>
            </a:r>
            <a:r>
              <a:rPr kumimoji="1" lang="zh-CN" altLang="en-US" sz="2000" b="1">
                <a:solidFill>
                  <a:srgbClr val="000000"/>
                </a:solidFill>
                <a:latin typeface="楷体_GB2312" pitchFamily="49" charset="-122"/>
                <a:ea typeface="楷体_GB2312" pitchFamily="49" charset="-122"/>
              </a:rPr>
              <a:t>＝</a:t>
            </a:r>
            <a:r>
              <a:rPr kumimoji="1" lang="en-US" altLang="zh-CN" sz="2000" b="1" i="1">
                <a:solidFill>
                  <a:srgbClr val="000000"/>
                </a:solidFill>
                <a:latin typeface="Times New Roman" panose="02020603050405020304" pitchFamily="18" charset="0"/>
                <a:ea typeface="华康简宋"/>
                <a:cs typeface="华康简宋"/>
              </a:rPr>
              <a:t>V</a:t>
            </a:r>
            <a:r>
              <a:rPr kumimoji="1" lang="en-US" altLang="zh-CN" sz="2000" b="1" baseline="-30000">
                <a:solidFill>
                  <a:srgbClr val="000000"/>
                </a:solidFill>
                <a:latin typeface="Times New Roman" panose="02020603050405020304" pitchFamily="18" charset="0"/>
                <a:ea typeface="华康简宋"/>
                <a:cs typeface="华康简宋"/>
              </a:rPr>
              <a:t>G</a:t>
            </a:r>
            <a:r>
              <a:rPr kumimoji="1" lang="zh-CN" altLang="en-US" sz="2000" b="1">
                <a:solidFill>
                  <a:srgbClr val="000000"/>
                </a:solidFill>
                <a:latin typeface="楷体_GB2312" pitchFamily="49" charset="-122"/>
                <a:ea typeface="楷体_GB2312" pitchFamily="49" charset="-122"/>
              </a:rPr>
              <a:t>－</a:t>
            </a:r>
            <a:r>
              <a:rPr kumimoji="1" lang="en-US" altLang="zh-CN" sz="2000" b="1" i="1">
                <a:solidFill>
                  <a:srgbClr val="000000"/>
                </a:solidFill>
                <a:latin typeface="Times New Roman" panose="02020603050405020304" pitchFamily="18" charset="0"/>
                <a:ea typeface="华康简宋"/>
                <a:cs typeface="华康简宋"/>
              </a:rPr>
              <a:t>V</a:t>
            </a:r>
            <a:r>
              <a:rPr kumimoji="1" lang="en-US" altLang="zh-CN" sz="2000" b="1" baseline="-30000">
                <a:solidFill>
                  <a:srgbClr val="000000"/>
                </a:solidFill>
                <a:latin typeface="Times New Roman" panose="02020603050405020304" pitchFamily="18" charset="0"/>
                <a:ea typeface="华康简宋"/>
                <a:cs typeface="华康简宋"/>
              </a:rPr>
              <a:t>GSQ </a:t>
            </a:r>
            <a:endParaRPr kumimoji="1" lang="en-US" altLang="zh-CN" sz="2000" b="1" baseline="-30000">
              <a:solidFill>
                <a:srgbClr val="000000"/>
              </a:solidFill>
              <a:latin typeface="Times New Roman" panose="02020603050405020304" pitchFamily="18" charset="0"/>
              <a:ea typeface="华康简宋"/>
              <a:cs typeface="华康简宋"/>
            </a:endParaRPr>
          </a:p>
        </p:txBody>
      </p:sp>
      <p:graphicFrame>
        <p:nvGraphicFramePr>
          <p:cNvPr id="20" name="Object 52"/>
          <p:cNvGraphicFramePr>
            <a:graphicFrameLocks noChangeAspect="1"/>
          </p:cNvGraphicFramePr>
          <p:nvPr/>
        </p:nvGraphicFramePr>
        <p:xfrm>
          <a:off x="3095625" y="2925763"/>
          <a:ext cx="1828800" cy="385762"/>
        </p:xfrm>
        <a:graphic>
          <a:graphicData uri="http://schemas.openxmlformats.org/presentationml/2006/ole">
            <mc:AlternateContent xmlns:mc="http://schemas.openxmlformats.org/markup-compatibility/2006">
              <mc:Choice xmlns:v="urn:schemas-microsoft-com:vml" Requires="v">
                <p:oleObj spid="_x0000_s66563" name="公式" r:id="rId3" imgW="1117600" imgH="241300" progId="Equation.3">
                  <p:embed/>
                </p:oleObj>
              </mc:Choice>
              <mc:Fallback>
                <p:oleObj name="公式" r:id="rId3" imgW="1117600" imgH="241300" progId="Equation.3">
                  <p:embed/>
                  <p:pic>
                    <p:nvPicPr>
                      <p:cNvPr id="0" name="Object 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5625" y="2925763"/>
                        <a:ext cx="1828800"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53"/>
          <p:cNvGraphicFramePr>
            <a:graphicFrameLocks noChangeAspect="1"/>
          </p:cNvGraphicFramePr>
          <p:nvPr/>
        </p:nvGraphicFramePr>
        <p:xfrm>
          <a:off x="1150938" y="3427413"/>
          <a:ext cx="1514475" cy="384175"/>
        </p:xfrm>
        <a:graphic>
          <a:graphicData uri="http://schemas.openxmlformats.org/presentationml/2006/ole">
            <mc:AlternateContent xmlns:mc="http://schemas.openxmlformats.org/markup-compatibility/2006">
              <mc:Choice xmlns:v="urn:schemas-microsoft-com:vml" Requires="v">
                <p:oleObj spid="_x0000_s66564" name="公式" r:id="rId5" imgW="927100" imgH="241300" progId="Equation.3">
                  <p:embed/>
                </p:oleObj>
              </mc:Choice>
              <mc:Fallback>
                <p:oleObj name="公式" r:id="rId5" imgW="927100" imgH="241300" progId="Equation.3">
                  <p:embed/>
                  <p:pic>
                    <p:nvPicPr>
                      <p:cNvPr id="0" name="Object 5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0938" y="3427413"/>
                        <a:ext cx="15144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Rectangle 54"/>
          <p:cNvSpPr>
            <a:spLocks noChangeArrowheads="1"/>
          </p:cNvSpPr>
          <p:nvPr/>
        </p:nvSpPr>
        <p:spPr bwMode="auto">
          <a:xfrm>
            <a:off x="466725" y="1844675"/>
            <a:ext cx="10810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000" b="1">
                <a:solidFill>
                  <a:srgbClr val="000000"/>
                </a:solidFill>
                <a:latin typeface="Times New Roman" panose="02020603050405020304" pitchFamily="18" charset="0"/>
                <a:ea typeface="楷体_GB2312" pitchFamily="49" charset="-122"/>
              </a:rPr>
              <a:t>根据</a:t>
            </a:r>
            <a:endParaRPr kumimoji="1" lang="zh-CN" altLang="en-US" sz="2000" b="1" baseline="-30000">
              <a:solidFill>
                <a:srgbClr val="000000"/>
              </a:solidFill>
              <a:latin typeface="Times New Roman" panose="02020603050405020304" pitchFamily="18" charset="0"/>
              <a:ea typeface="华康简宋"/>
              <a:cs typeface="华康简宋"/>
            </a:endParaRPr>
          </a:p>
        </p:txBody>
      </p:sp>
      <p:sp>
        <p:nvSpPr>
          <p:cNvPr id="23" name="Rectangle 55"/>
          <p:cNvSpPr>
            <a:spLocks noChangeArrowheads="1"/>
          </p:cNvSpPr>
          <p:nvPr/>
        </p:nvSpPr>
        <p:spPr bwMode="auto">
          <a:xfrm>
            <a:off x="466725" y="2384425"/>
            <a:ext cx="21605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000" b="1">
                <a:solidFill>
                  <a:srgbClr val="000000"/>
                </a:solidFill>
                <a:latin typeface="Times New Roman" panose="02020603050405020304" pitchFamily="18" charset="0"/>
                <a:ea typeface="楷体_GB2312" pitchFamily="49" charset="-122"/>
              </a:rPr>
              <a:t>可求得</a:t>
            </a:r>
            <a:r>
              <a:rPr kumimoji="1" lang="zh-CN" altLang="en-US" sz="2000" b="1">
                <a:solidFill>
                  <a:srgbClr val="000000"/>
                </a:solidFill>
                <a:latin typeface="Arial Narrow" panose="020B0606020202030204" pitchFamily="34" charset="0"/>
              </a:rPr>
              <a:t> </a:t>
            </a:r>
            <a:r>
              <a:rPr kumimoji="1" lang="en-US" altLang="zh-CN" sz="2000" b="1" i="1">
                <a:solidFill>
                  <a:srgbClr val="000000"/>
                </a:solidFill>
                <a:latin typeface="Times New Roman" panose="02020603050405020304" pitchFamily="18" charset="0"/>
                <a:ea typeface="华康简宋"/>
                <a:cs typeface="华康简宋"/>
              </a:rPr>
              <a:t>V</a:t>
            </a:r>
            <a:r>
              <a:rPr kumimoji="1" lang="en-US" altLang="zh-CN" sz="2000" b="1" baseline="-30000">
                <a:solidFill>
                  <a:srgbClr val="000000"/>
                </a:solidFill>
                <a:latin typeface="Times New Roman" panose="02020603050405020304" pitchFamily="18" charset="0"/>
                <a:ea typeface="华康简宋"/>
                <a:cs typeface="华康简宋"/>
              </a:rPr>
              <a:t>GSQ</a:t>
            </a:r>
            <a:endParaRPr kumimoji="1" lang="en-US" altLang="zh-CN" sz="2000" b="1" baseline="-30000">
              <a:solidFill>
                <a:srgbClr val="000000"/>
              </a:solidFill>
              <a:latin typeface="Times New Roman" panose="02020603050405020304" pitchFamily="18" charset="0"/>
              <a:ea typeface="华康简宋"/>
              <a:cs typeface="华康简宋"/>
            </a:endParaRPr>
          </a:p>
        </p:txBody>
      </p:sp>
      <p:sp>
        <p:nvSpPr>
          <p:cNvPr id="24" name="Rectangle 57"/>
          <p:cNvSpPr>
            <a:spLocks noChangeArrowheads="1"/>
          </p:cNvSpPr>
          <p:nvPr/>
        </p:nvSpPr>
        <p:spPr bwMode="auto">
          <a:xfrm>
            <a:off x="468313" y="3395663"/>
            <a:ext cx="10810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000" b="1">
                <a:solidFill>
                  <a:srgbClr val="000000"/>
                </a:solidFill>
                <a:latin typeface="Times New Roman" panose="02020603050405020304" pitchFamily="18" charset="0"/>
                <a:ea typeface="楷体_GB2312" pitchFamily="49" charset="-122"/>
              </a:rPr>
              <a:t>则</a:t>
            </a:r>
            <a:endParaRPr kumimoji="1" lang="zh-CN" altLang="en-US" sz="2000" b="1" baseline="-30000">
              <a:solidFill>
                <a:srgbClr val="000000"/>
              </a:solidFill>
              <a:latin typeface="Times New Roman" panose="02020603050405020304" pitchFamily="18" charset="0"/>
              <a:ea typeface="华康简宋"/>
              <a:cs typeface="华康简宋"/>
            </a:endParaRPr>
          </a:p>
        </p:txBody>
      </p:sp>
      <p:graphicFrame>
        <p:nvGraphicFramePr>
          <p:cNvPr id="25" name="Object 59"/>
          <p:cNvGraphicFramePr>
            <a:graphicFrameLocks noChangeAspect="1"/>
          </p:cNvGraphicFramePr>
          <p:nvPr/>
        </p:nvGraphicFramePr>
        <p:xfrm>
          <a:off x="1331913" y="1890713"/>
          <a:ext cx="2295525" cy="406400"/>
        </p:xfrm>
        <a:graphic>
          <a:graphicData uri="http://schemas.openxmlformats.org/presentationml/2006/ole">
            <mc:AlternateContent xmlns:mc="http://schemas.openxmlformats.org/markup-compatibility/2006">
              <mc:Choice xmlns:v="urn:schemas-microsoft-com:vml" Requires="v">
                <p:oleObj spid="_x0000_s66565" name="公式" r:id="rId7" imgW="1435100" imgH="254000" progId="Equation.3">
                  <p:embed/>
                </p:oleObj>
              </mc:Choice>
              <mc:Fallback>
                <p:oleObj name="公式" r:id="rId7" imgW="1435100" imgH="254000" progId="Equation.3">
                  <p:embed/>
                  <p:pic>
                    <p:nvPicPr>
                      <p:cNvPr id="0" name="Object 5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1913" y="1890713"/>
                        <a:ext cx="2295525"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Rectangle 60"/>
          <p:cNvSpPr>
            <a:spLocks noChangeArrowheads="1"/>
          </p:cNvSpPr>
          <p:nvPr/>
        </p:nvSpPr>
        <p:spPr bwMode="auto">
          <a:xfrm>
            <a:off x="3743325" y="1916113"/>
            <a:ext cx="1625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000" b="1">
                <a:solidFill>
                  <a:srgbClr val="000000"/>
                </a:solidFill>
                <a:latin typeface="Times New Roman" panose="02020603050405020304" pitchFamily="18" charset="0"/>
                <a:ea typeface="楷体_GB2312" pitchFamily="49" charset="-122"/>
              </a:rPr>
              <a:t>（饱和区） </a:t>
            </a:r>
            <a:endParaRPr kumimoji="1" lang="zh-CN" altLang="en-US" sz="2000" b="1">
              <a:solidFill>
                <a:srgbClr val="000000"/>
              </a:solidFill>
              <a:latin typeface="Times New Roman" panose="02020603050405020304" pitchFamily="18" charset="0"/>
              <a:ea typeface="楷体_GB2312" pitchFamily="49" charset="-122"/>
            </a:endParaRPr>
          </a:p>
        </p:txBody>
      </p:sp>
      <p:graphicFrame>
        <p:nvGraphicFramePr>
          <p:cNvPr id="27" name="Object 62"/>
          <p:cNvGraphicFramePr>
            <a:graphicFrameLocks noChangeAspect="1"/>
          </p:cNvGraphicFramePr>
          <p:nvPr/>
        </p:nvGraphicFramePr>
        <p:xfrm>
          <a:off x="1463675" y="3789363"/>
          <a:ext cx="4008438" cy="2330450"/>
        </p:xfrm>
        <a:graphic>
          <a:graphicData uri="http://schemas.openxmlformats.org/presentationml/2006/ole">
            <mc:AlternateContent xmlns:mc="http://schemas.openxmlformats.org/markup-compatibility/2006">
              <mc:Choice xmlns:v="urn:schemas-microsoft-com:vml" Requires="v">
                <p:oleObj spid="_x0000_s66566" name="图片" r:id="rId9" imgW="2229485" imgH="1295400" progId="Word.Picture.8">
                  <p:embed/>
                </p:oleObj>
              </mc:Choice>
              <mc:Fallback>
                <p:oleObj name="图片" r:id="rId9" imgW="2229485" imgH="1295400" progId="Word.Picture.8">
                  <p:embed/>
                  <p:pic>
                    <p:nvPicPr>
                      <p:cNvPr id="0" name="Object 6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63675" y="3789363"/>
                        <a:ext cx="4008438" cy="233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 name="Rectangle 64"/>
          <p:cNvSpPr>
            <a:spLocks noChangeArrowheads="1"/>
          </p:cNvSpPr>
          <p:nvPr/>
        </p:nvSpPr>
        <p:spPr bwMode="auto">
          <a:xfrm>
            <a:off x="431800" y="4002088"/>
            <a:ext cx="1116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eaLnBrk="0" hangingPunct="0">
              <a:spcBef>
                <a:spcPct val="0"/>
              </a:spcBef>
              <a:buFontTx/>
              <a:buNone/>
            </a:pPr>
            <a:r>
              <a:rPr kumimoji="1" lang="zh-CN" altLang="en-US" sz="2000" b="1">
                <a:solidFill>
                  <a:srgbClr val="000000"/>
                </a:solidFill>
                <a:latin typeface="Times New Roman" panose="02020603050405020304" pitchFamily="18" charset="0"/>
                <a:ea typeface="楷体_GB2312" pitchFamily="49" charset="-122"/>
              </a:rPr>
              <a:t>动态时</a:t>
            </a:r>
            <a:endParaRPr kumimoji="1" lang="zh-CN" altLang="en-US" sz="2000" b="1" baseline="-30000">
              <a:solidFill>
                <a:srgbClr val="000000"/>
              </a:solidFill>
              <a:latin typeface="Times New Roman" panose="02020603050405020304" pitchFamily="18" charset="0"/>
              <a:ea typeface="华康简宋"/>
              <a:cs typeface="华康简宋"/>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trips(downRigh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Righ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strips(downRight)">
                                      <p:cBhvr>
                                        <p:cTn id="17" dur="500"/>
                                        <p:tgtEl>
                                          <p:spTgt spid="25"/>
                                        </p:tgtEl>
                                      </p:cBhvr>
                                    </p:animEffect>
                                  </p:childTnLst>
                                </p:cTn>
                              </p:par>
                              <p:par>
                                <p:cTn id="18" presetID="18" presetClass="entr" presetSubtype="6"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strips(downRight)">
                                      <p:cBhvr>
                                        <p:cTn id="20" dur="500"/>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strips(downRight)">
                                      <p:cBhvr>
                                        <p:cTn id="25" dur="5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strips(downRight)">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6"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strips(downRight)">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ntr" presetSubtype="6"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strips(downRight)">
                                      <p:cBhvr>
                                        <p:cTn id="40" dur="500"/>
                                        <p:tgtEl>
                                          <p:spTgt spid="24"/>
                                        </p:tgtEl>
                                      </p:cBhvr>
                                    </p:animEffect>
                                  </p:childTnLst>
                                </p:cTn>
                              </p:par>
                            </p:childTnLst>
                          </p:cTn>
                        </p:par>
                        <p:par>
                          <p:cTn id="41" fill="hold">
                            <p:stCondLst>
                              <p:cond delay="500"/>
                            </p:stCondLst>
                            <p:childTnLst>
                              <p:par>
                                <p:cTn id="42" presetID="18" presetClass="entr" presetSubtype="6"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strips(downRight)">
                                      <p:cBhvr>
                                        <p:cTn id="44" dur="500"/>
                                        <p:tgtEl>
                                          <p:spTgt spid="21"/>
                                        </p:tgtEl>
                                      </p:cBhvr>
                                    </p:animEffect>
                                  </p:childTnLst>
                                </p:cTn>
                              </p:par>
                            </p:childTnLst>
                          </p:cTn>
                        </p:par>
                      </p:childTnLst>
                    </p:cTn>
                  </p:par>
                  <p:par>
                    <p:cTn id="45" fill="hold">
                      <p:stCondLst>
                        <p:cond delay="indefinite"/>
                      </p:stCondLst>
                      <p:childTnLst>
                        <p:par>
                          <p:cTn id="46" fill="hold">
                            <p:stCondLst>
                              <p:cond delay="0"/>
                            </p:stCondLst>
                            <p:childTnLst>
                              <p:par>
                                <p:cTn id="47" presetID="18" presetClass="entr" presetSubtype="6"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strips(downRight)">
                                      <p:cBhvr>
                                        <p:cTn id="49" dur="500"/>
                                        <p:tgtEl>
                                          <p:spTgt spid="28"/>
                                        </p:tgtEl>
                                      </p:cBhvr>
                                    </p:animEffect>
                                  </p:childTnLst>
                                </p:cTn>
                              </p:par>
                            </p:childTnLst>
                          </p:cTn>
                        </p:par>
                      </p:childTnLst>
                    </p:cTn>
                  </p:par>
                  <p:par>
                    <p:cTn id="50" fill="hold">
                      <p:stCondLst>
                        <p:cond delay="indefinite"/>
                      </p:stCondLst>
                      <p:childTnLst>
                        <p:par>
                          <p:cTn id="51" fill="hold">
                            <p:stCondLst>
                              <p:cond delay="0"/>
                            </p:stCondLst>
                            <p:childTnLst>
                              <p:par>
                                <p:cTn id="52" presetID="4" presetClass="entr" presetSubtype="16" fill="hold" nodeType="click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box(in)">
                                      <p:cBhvr>
                                        <p:cTn id="5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utoUpdateAnimBg="0"/>
      <p:bldP spid="19" grpId="0" autoUpdateAnimBg="0"/>
      <p:bldP spid="22" grpId="0" autoUpdateAnimBg="0"/>
      <p:bldP spid="23" grpId="0" autoUpdateAnimBg="0"/>
      <p:bldP spid="24" grpId="0" autoUpdateAnimBg="0"/>
      <p:bldP spid="26" grpId="0"/>
      <p:bldP spid="28" grpId="0"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标题 1"/>
          <p:cNvSpPr>
            <a:spLocks noGrp="1"/>
          </p:cNvSpPr>
          <p:nvPr>
            <p:ph type="title"/>
          </p:nvPr>
        </p:nvSpPr>
        <p:spPr>
          <a:xfrm>
            <a:off x="701675" y="71438"/>
            <a:ext cx="7888288" cy="646112"/>
          </a:xfrm>
        </p:spPr>
        <p:txBody>
          <a:bodyPr/>
          <a:lstStyle/>
          <a:p>
            <a:r>
              <a:rPr lang="en-US" altLang="zh-CN"/>
              <a:t>4.4.4  </a:t>
            </a:r>
            <a:r>
              <a:rPr lang="zh-CN" altLang="en-US"/>
              <a:t>小信号模型分析法的适用范围</a:t>
            </a:r>
            <a:endParaRPr lang="zh-CN" altLang="en-US"/>
          </a:p>
        </p:txBody>
      </p:sp>
      <p:sp>
        <p:nvSpPr>
          <p:cNvPr id="89091" name="Rectangle 3"/>
          <p:cNvSpPr>
            <a:spLocks noChangeArrowheads="1"/>
          </p:cNvSpPr>
          <p:nvPr/>
        </p:nvSpPr>
        <p:spPr bwMode="auto">
          <a:xfrm>
            <a:off x="609600" y="765175"/>
            <a:ext cx="82296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放大电路的输入信号幅度较小，</a:t>
            </a:r>
            <a:r>
              <a:rPr kumimoji="1" lang="en-US" altLang="zh-CN" sz="2400" b="1">
                <a:solidFill>
                  <a:srgbClr val="000000"/>
                </a:solidFill>
                <a:latin typeface="Times New Roman" panose="02020603050405020304" pitchFamily="18" charset="0"/>
                <a:ea typeface="楷体_GB2312" pitchFamily="49" charset="-122"/>
              </a:rPr>
              <a:t>FET</a:t>
            </a:r>
            <a:r>
              <a:rPr kumimoji="1" lang="zh-CN" altLang="en-US" sz="2400" b="1">
                <a:solidFill>
                  <a:srgbClr val="000000"/>
                </a:solidFill>
                <a:latin typeface="Times New Roman" panose="02020603050405020304" pitchFamily="18" charset="0"/>
                <a:ea typeface="楷体_GB2312" pitchFamily="49" charset="-122"/>
              </a:rPr>
              <a:t>工作在其</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特性曲线的饱和区（即近似线性范围）内。模型参数的值是在静态工作点上求得的。所以，放大电路的动态性能与静态工作点位置及稳定性密切相关。</a:t>
            </a:r>
            <a:endParaRPr kumimoji="1" lang="zh-CN" altLang="en-US" sz="2400" b="1">
              <a:solidFill>
                <a:srgbClr val="000000"/>
              </a:solidFill>
              <a:latin typeface="Times New Roman" panose="02020603050405020304" pitchFamily="18" charset="0"/>
              <a:ea typeface="楷体_GB2312" pitchFamily="49" charset="-122"/>
            </a:endParaRPr>
          </a:p>
        </p:txBody>
      </p:sp>
      <p:sp>
        <p:nvSpPr>
          <p:cNvPr id="7" name="Rectangle 4"/>
          <p:cNvSpPr>
            <a:spLocks noChangeArrowheads="1"/>
          </p:cNvSpPr>
          <p:nvPr/>
        </p:nvSpPr>
        <p:spPr bwMode="auto">
          <a:xfrm>
            <a:off x="609600" y="2652713"/>
            <a:ext cx="8305800" cy="146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zh-CN" altLang="en-US" sz="2400" b="1">
                <a:solidFill>
                  <a:srgbClr val="800000"/>
                </a:solidFill>
                <a:latin typeface="楷体_GB2312" pitchFamily="49" charset="-122"/>
                <a:ea typeface="楷体_GB2312" pitchFamily="49" charset="-122"/>
              </a:rPr>
              <a:t>优点</a:t>
            </a:r>
            <a:r>
              <a:rPr kumimoji="1" lang="zh-CN" altLang="en-US" sz="2400" b="1">
                <a:solidFill>
                  <a:srgbClr val="000000"/>
                </a:solidFill>
                <a:latin typeface="楷体_GB2312" pitchFamily="49" charset="-122"/>
                <a:ea typeface="楷体_GB2312" pitchFamily="49" charset="-122"/>
              </a:rPr>
              <a:t>：</a:t>
            </a:r>
            <a:endParaRPr kumimoji="1" lang="zh-CN" altLang="en-US" sz="2400" b="1">
              <a:solidFill>
                <a:srgbClr val="000000"/>
              </a:solidFill>
              <a:latin typeface="楷体_GB2312" pitchFamily="49" charset="-122"/>
              <a:ea typeface="楷体_GB2312" pitchFamily="49" charset="-122"/>
            </a:endParaRPr>
          </a:p>
          <a:p>
            <a:pPr>
              <a:lnSpc>
                <a:spcPct val="125000"/>
              </a:lnSpc>
            </a:pPr>
            <a:r>
              <a:rPr kumimoji="1" lang="zh-CN" altLang="en-US" sz="2400" b="1">
                <a:solidFill>
                  <a:srgbClr val="000000"/>
                </a:solidFill>
                <a:latin typeface="Times New Roman" panose="02020603050405020304" pitchFamily="18" charset="0"/>
                <a:ea typeface="楷体_GB2312" pitchFamily="49" charset="-122"/>
              </a:rPr>
              <a:t>        分析放大电路的动态性能指标</a:t>
            </a:r>
            <a:r>
              <a:rPr kumimoji="1" lang="en-US" altLang="zh-CN"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A</a:t>
            </a:r>
            <a:r>
              <a:rPr kumimoji="1" lang="en-US" altLang="zh-CN" sz="2400" b="1" i="1" baseline="-30000">
                <a:solidFill>
                  <a:srgbClr val="000000"/>
                </a:solidFill>
                <a:latin typeface="Book Antiqua" panose="02040602050305030304" pitchFamily="18" charset="0"/>
                <a:ea typeface="楷体_GB2312" pitchFamily="49" charset="-122"/>
              </a:rPr>
              <a:t>v</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30000">
                <a:solidFill>
                  <a:srgbClr val="000000"/>
                </a:solidFill>
                <a:latin typeface="Times New Roman" panose="02020603050405020304" pitchFamily="18" charset="0"/>
                <a:ea typeface="楷体_GB2312" pitchFamily="49" charset="-122"/>
              </a:rPr>
              <a:t>i</a:t>
            </a:r>
            <a:r>
              <a:rPr kumimoji="1" lang="zh-CN" altLang="en-US" sz="2400" b="1">
                <a:solidFill>
                  <a:srgbClr val="000000"/>
                </a:solidFill>
                <a:latin typeface="Times New Roman" panose="02020603050405020304" pitchFamily="18" charset="0"/>
                <a:ea typeface="楷体_GB2312" pitchFamily="49" charset="-122"/>
              </a:rPr>
              <a:t>和</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30000">
                <a:solidFill>
                  <a:srgbClr val="000000"/>
                </a:solidFill>
                <a:latin typeface="Times New Roman" panose="02020603050405020304" pitchFamily="18" charset="0"/>
                <a:ea typeface="楷体_GB2312" pitchFamily="49" charset="-122"/>
              </a:rPr>
              <a:t>o</a:t>
            </a:r>
            <a:r>
              <a:rPr kumimoji="1" lang="zh-CN" altLang="en-US" sz="2400" b="1">
                <a:solidFill>
                  <a:srgbClr val="000000"/>
                </a:solidFill>
                <a:latin typeface="Times New Roman" panose="02020603050405020304" pitchFamily="18" charset="0"/>
                <a:ea typeface="楷体_GB2312" pitchFamily="49" charset="-122"/>
              </a:rPr>
              <a:t>等</a:t>
            </a:r>
            <a:r>
              <a:rPr kumimoji="1" lang="en-US" altLang="zh-CN" sz="2400" b="1">
                <a:solidFill>
                  <a:srgbClr val="000000"/>
                </a:solidFill>
                <a:latin typeface="Times New Roman" panose="02020603050405020304" pitchFamily="18" charset="0"/>
                <a:ea typeface="楷体_GB2312" pitchFamily="49" charset="-122"/>
              </a:rPr>
              <a:t>)</a:t>
            </a:r>
            <a:r>
              <a:rPr kumimoji="1" lang="zh-CN" altLang="en-US" sz="2400" b="1">
                <a:solidFill>
                  <a:srgbClr val="000000"/>
                </a:solidFill>
                <a:latin typeface="Times New Roman" panose="02020603050405020304" pitchFamily="18" charset="0"/>
                <a:ea typeface="楷体_GB2312" pitchFamily="49" charset="-122"/>
              </a:rPr>
              <a:t>非常方便，且适用于频率较高时（用高频模型）的分析。</a:t>
            </a:r>
            <a:endParaRPr kumimoji="1" lang="zh-CN" altLang="en-US" sz="2400" b="1">
              <a:solidFill>
                <a:srgbClr val="000000"/>
              </a:solidFill>
              <a:latin typeface="楷体_GB2312" pitchFamily="49" charset="-122"/>
              <a:ea typeface="楷体_GB2312" pitchFamily="49" charset="-122"/>
            </a:endParaRPr>
          </a:p>
        </p:txBody>
      </p:sp>
      <p:sp>
        <p:nvSpPr>
          <p:cNvPr id="8" name="Rectangle 5"/>
          <p:cNvSpPr>
            <a:spLocks noChangeArrowheads="1"/>
          </p:cNvSpPr>
          <p:nvPr/>
        </p:nvSpPr>
        <p:spPr bwMode="auto">
          <a:xfrm>
            <a:off x="609600" y="4064000"/>
            <a:ext cx="83058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zh-CN" altLang="en-US" sz="2400" b="1">
                <a:solidFill>
                  <a:srgbClr val="800000"/>
                </a:solidFill>
                <a:latin typeface="楷体_GB2312" pitchFamily="49" charset="-122"/>
                <a:ea typeface="楷体_GB2312" pitchFamily="49" charset="-122"/>
              </a:rPr>
              <a:t>缺点</a:t>
            </a:r>
            <a:r>
              <a:rPr kumimoji="1" lang="zh-CN" altLang="en-US" sz="2400" b="1">
                <a:solidFill>
                  <a:srgbClr val="000000"/>
                </a:solidFill>
                <a:latin typeface="楷体_GB2312" pitchFamily="49" charset="-122"/>
                <a:ea typeface="楷体_GB2312" pitchFamily="49" charset="-122"/>
              </a:rPr>
              <a:t>：</a:t>
            </a:r>
            <a:endParaRPr kumimoji="1" lang="zh-CN" altLang="en-US" sz="2400" b="1">
              <a:solidFill>
                <a:srgbClr val="000000"/>
              </a:solidFill>
              <a:latin typeface="楷体_GB2312" pitchFamily="49" charset="-122"/>
              <a:ea typeface="楷体_GB2312" pitchFamily="49" charset="-122"/>
            </a:endParaRPr>
          </a:p>
          <a:p>
            <a:pPr>
              <a:lnSpc>
                <a:spcPct val="125000"/>
              </a:lnSpc>
            </a:pPr>
            <a:r>
              <a:rPr kumimoji="1" lang="zh-CN" altLang="en-US" sz="2400" b="1">
                <a:solidFill>
                  <a:srgbClr val="000000"/>
                </a:solidFill>
                <a:latin typeface="Times New Roman" panose="02020603050405020304" pitchFamily="18" charset="0"/>
                <a:ea typeface="楷体_GB2312" pitchFamily="49" charset="-122"/>
              </a:rPr>
              <a:t>        在放大电路的小信号等效电路中，电压、电流等电量及模型参数均是针对变化量</a:t>
            </a:r>
            <a:r>
              <a:rPr kumimoji="1" lang="en-US" altLang="zh-CN" sz="2400" b="1">
                <a:solidFill>
                  <a:srgbClr val="000000"/>
                </a:solidFill>
                <a:latin typeface="Times New Roman" panose="02020603050405020304" pitchFamily="18" charset="0"/>
                <a:ea typeface="楷体_GB2312" pitchFamily="49" charset="-122"/>
              </a:rPr>
              <a:t>(</a:t>
            </a:r>
            <a:r>
              <a:rPr kumimoji="1" lang="zh-CN" altLang="en-US" sz="2400" b="1">
                <a:solidFill>
                  <a:srgbClr val="000000"/>
                </a:solidFill>
                <a:latin typeface="Times New Roman" panose="02020603050405020304" pitchFamily="18" charset="0"/>
                <a:ea typeface="楷体_GB2312" pitchFamily="49" charset="-122"/>
              </a:rPr>
              <a:t>交流量</a:t>
            </a:r>
            <a:r>
              <a:rPr kumimoji="1" lang="en-US" altLang="zh-CN" sz="2400" b="1">
                <a:solidFill>
                  <a:srgbClr val="000000"/>
                </a:solidFill>
                <a:latin typeface="Times New Roman" panose="02020603050405020304" pitchFamily="18" charset="0"/>
                <a:ea typeface="楷体_GB2312" pitchFamily="49" charset="-122"/>
              </a:rPr>
              <a:t>)</a:t>
            </a:r>
            <a:r>
              <a:rPr kumimoji="1" lang="zh-CN" altLang="en-US" sz="2400" b="1">
                <a:solidFill>
                  <a:srgbClr val="000000"/>
                </a:solidFill>
                <a:latin typeface="Times New Roman" panose="02020603050405020304" pitchFamily="18" charset="0"/>
                <a:ea typeface="楷体_GB2312" pitchFamily="49" charset="-122"/>
              </a:rPr>
              <a:t>而言的，不能用来分析计算静态工作点。</a:t>
            </a:r>
            <a:endParaRPr kumimoji="1" lang="zh-CN" altLang="en-US" sz="24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8" grpId="0"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1188" y="981075"/>
            <a:ext cx="7772400" cy="719138"/>
          </a:xfrm>
        </p:spPr>
        <p:txBody>
          <a:bodyPr rtlCol="0"/>
          <a:lstStyle/>
          <a:p>
            <a:pPr fontAlgn="auto">
              <a:spcAft>
                <a:spcPts val="0"/>
              </a:spcAft>
              <a:defRPr/>
            </a:pPr>
            <a:r>
              <a:rPr lang="en-US" altLang="zh-CN" dirty="0"/>
              <a:t>4.5  </a:t>
            </a:r>
            <a:r>
              <a:rPr lang="zh-CN" altLang="en-US" dirty="0"/>
              <a:t>共漏极和共栅极放大电路</a:t>
            </a:r>
            <a:endParaRPr lang="zh-CN" altLang="en-US" dirty="0"/>
          </a:p>
        </p:txBody>
      </p:sp>
      <p:sp>
        <p:nvSpPr>
          <p:cNvPr id="3" name="副标题 2"/>
          <p:cNvSpPr>
            <a:spLocks noGrp="1"/>
          </p:cNvSpPr>
          <p:nvPr>
            <p:ph type="subTitle" idx="1"/>
          </p:nvPr>
        </p:nvSpPr>
        <p:spPr>
          <a:xfrm>
            <a:off x="684213" y="1989138"/>
            <a:ext cx="7775575" cy="3649662"/>
          </a:xfrm>
        </p:spPr>
        <p:txBody>
          <a:bodyPr rtlCol="0"/>
          <a:lstStyle/>
          <a:p>
            <a:pPr fontAlgn="auto">
              <a:spcAft>
                <a:spcPts val="0"/>
              </a:spcAft>
              <a:defRPr/>
            </a:pPr>
            <a:r>
              <a:rPr lang="en-US" altLang="zh-CN" dirty="0"/>
              <a:t>4.5.1   </a:t>
            </a:r>
            <a:r>
              <a:rPr lang="zh-CN" altLang="en-US" dirty="0"/>
              <a:t>共漏极（源极跟随器）放大电路</a:t>
            </a:r>
            <a:endParaRPr lang="zh-CN" altLang="en-US" dirty="0"/>
          </a:p>
          <a:p>
            <a:pPr fontAlgn="auto">
              <a:spcAft>
                <a:spcPts val="0"/>
              </a:spcAft>
              <a:defRPr/>
            </a:pPr>
            <a:r>
              <a:rPr lang="en-US" altLang="zh-CN" dirty="0"/>
              <a:t>4.5.2   </a:t>
            </a:r>
            <a:r>
              <a:rPr lang="zh-CN" altLang="en-US" dirty="0"/>
              <a:t>共栅极放大电路</a:t>
            </a:r>
            <a:endParaRPr lang="zh-CN" altLang="en-US" dirty="0"/>
          </a:p>
          <a:p>
            <a:pPr marL="1080135" indent="-1080135" fontAlgn="auto">
              <a:spcAft>
                <a:spcPts val="0"/>
              </a:spcAft>
              <a:defRPr/>
            </a:pPr>
            <a:r>
              <a:rPr lang="en-US" altLang="zh-CN" dirty="0"/>
              <a:t>4.5.3   MOSFET</a:t>
            </a:r>
            <a:r>
              <a:rPr lang="zh-CN" altLang="en-US" dirty="0"/>
              <a:t>放大电路三种组态的总结和比较</a:t>
            </a:r>
            <a:endParaRPr lang="zh-CN" alt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标题 3"/>
          <p:cNvSpPr>
            <a:spLocks noGrp="1"/>
          </p:cNvSpPr>
          <p:nvPr>
            <p:ph type="title"/>
          </p:nvPr>
        </p:nvSpPr>
        <p:spPr>
          <a:xfrm>
            <a:off x="701675" y="71438"/>
            <a:ext cx="7888288" cy="646112"/>
          </a:xfrm>
        </p:spPr>
        <p:txBody>
          <a:bodyPr/>
          <a:lstStyle/>
          <a:p>
            <a:r>
              <a:rPr lang="en-US" altLang="zh-CN"/>
              <a:t>4.5.1  </a:t>
            </a:r>
            <a:r>
              <a:rPr lang="zh-CN" altLang="en-US"/>
              <a:t>共漏极（源极跟随器）放大电路</a:t>
            </a:r>
            <a:endParaRPr lang="zh-CN" altLang="en-US"/>
          </a:p>
        </p:txBody>
      </p:sp>
      <p:sp>
        <p:nvSpPr>
          <p:cNvPr id="13" name="Rectangle 3"/>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a:t>
            </a:r>
            <a:r>
              <a:rPr lang="zh-CN" altLang="en-US" sz="2400" b="1">
                <a:solidFill>
                  <a:srgbClr val="000000"/>
                </a:solidFill>
                <a:latin typeface="Times New Roman" panose="02020603050405020304" pitchFamily="18" charset="0"/>
                <a:ea typeface="楷体_GB2312" pitchFamily="49" charset="-122"/>
              </a:rPr>
              <a:t>静态分析</a:t>
            </a:r>
            <a:endParaRPr lang="zh-CN" altLang="en-US" sz="2400" b="1">
              <a:solidFill>
                <a:srgbClr val="000000"/>
              </a:solidFill>
              <a:latin typeface="Times New Roman" panose="02020603050405020304" pitchFamily="18" charset="0"/>
              <a:ea typeface="楷体_GB2312" pitchFamily="49" charset="-122"/>
            </a:endParaRPr>
          </a:p>
        </p:txBody>
      </p:sp>
      <p:sp>
        <p:nvSpPr>
          <p:cNvPr id="14" name="Rectangle 4"/>
          <p:cNvSpPr>
            <a:spLocks noChangeArrowheads="1"/>
          </p:cNvSpPr>
          <p:nvPr/>
        </p:nvSpPr>
        <p:spPr bwMode="auto">
          <a:xfrm>
            <a:off x="609600" y="1209675"/>
            <a:ext cx="3817938"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设</a:t>
            </a:r>
            <a:r>
              <a:rPr lang="en-US" altLang="zh-CN" sz="2200" b="1">
                <a:solidFill>
                  <a:srgbClr val="000000"/>
                </a:solidFill>
                <a:latin typeface="楷体_GB2312" pitchFamily="49" charset="-122"/>
                <a:ea typeface="楷体_GB2312" pitchFamily="49" charset="-122"/>
              </a:rPr>
              <a:t>MOS</a:t>
            </a:r>
            <a:r>
              <a:rPr lang="zh-CN" altLang="en-US" sz="2200" b="1">
                <a:solidFill>
                  <a:srgbClr val="000000"/>
                </a:solidFill>
                <a:latin typeface="楷体_GB2312" pitchFamily="49" charset="-122"/>
                <a:ea typeface="楷体_GB2312" pitchFamily="49" charset="-122"/>
              </a:rPr>
              <a:t>管工作于饱和区</a:t>
            </a:r>
            <a:endParaRPr lang="zh-CN" altLang="en-US" sz="2200" b="1">
              <a:solidFill>
                <a:srgbClr val="000000"/>
              </a:solidFill>
              <a:latin typeface="楷体_GB2312" pitchFamily="49" charset="-122"/>
              <a:ea typeface="楷体_GB2312" pitchFamily="49" charset="-122"/>
            </a:endParaRPr>
          </a:p>
        </p:txBody>
      </p:sp>
      <p:graphicFrame>
        <p:nvGraphicFramePr>
          <p:cNvPr id="91141" name="Object 20"/>
          <p:cNvGraphicFramePr>
            <a:graphicFrameLocks noChangeAspect="1"/>
          </p:cNvGraphicFramePr>
          <p:nvPr/>
        </p:nvGraphicFramePr>
        <p:xfrm>
          <a:off x="4824413" y="679450"/>
          <a:ext cx="4030662" cy="3362325"/>
        </p:xfrm>
        <a:graphic>
          <a:graphicData uri="http://schemas.openxmlformats.org/presentationml/2006/ole">
            <mc:AlternateContent xmlns:mc="http://schemas.openxmlformats.org/markup-compatibility/2006">
              <mc:Choice xmlns:v="urn:schemas-microsoft-com:vml" Requires="v">
                <p:oleObj spid="_x0000_s67586" name="图片" r:id="rId1" imgW="2239645" imgH="1871345" progId="Word.Picture.8">
                  <p:embed/>
                </p:oleObj>
              </mc:Choice>
              <mc:Fallback>
                <p:oleObj name="图片" r:id="rId1" imgW="2239645" imgH="1871345" progId="Word.Picture.8">
                  <p:embed/>
                  <p:pic>
                    <p:nvPicPr>
                      <p:cNvPr id="0" name="Object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4413" y="679450"/>
                        <a:ext cx="4030662"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22"/>
          <p:cNvGraphicFramePr>
            <a:graphicFrameLocks noChangeAspect="1"/>
          </p:cNvGraphicFramePr>
          <p:nvPr/>
        </p:nvGraphicFramePr>
        <p:xfrm>
          <a:off x="1079500" y="1833563"/>
          <a:ext cx="2438400" cy="431800"/>
        </p:xfrm>
        <a:graphic>
          <a:graphicData uri="http://schemas.openxmlformats.org/presentationml/2006/ole">
            <mc:AlternateContent xmlns:mc="http://schemas.openxmlformats.org/markup-compatibility/2006">
              <mc:Choice xmlns:v="urn:schemas-microsoft-com:vml" Requires="v">
                <p:oleObj spid="_x0000_s67587" name="公式" r:id="rId3" imgW="1435100" imgH="254000" progId="Equation.3">
                  <p:embed/>
                </p:oleObj>
              </mc:Choice>
              <mc:Fallback>
                <p:oleObj name="公式" r:id="rId3" imgW="1435100" imgH="254000" progId="Equation.3">
                  <p:embed/>
                  <p:pic>
                    <p:nvPicPr>
                      <p:cNvPr id="0" name="Object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9500" y="1833563"/>
                        <a:ext cx="24384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AutoShape 23"/>
          <p:cNvSpPr/>
          <p:nvPr/>
        </p:nvSpPr>
        <p:spPr bwMode="auto">
          <a:xfrm>
            <a:off x="863600" y="1938338"/>
            <a:ext cx="107950" cy="1584325"/>
          </a:xfrm>
          <a:prstGeom prst="leftBrace">
            <a:avLst>
              <a:gd name="adj1" fmla="val 122304"/>
              <a:gd name="adj2" fmla="val 50000"/>
            </a:avLst>
          </a:prstGeom>
          <a:noFill/>
          <a:ln w="19050">
            <a:solidFill>
              <a:srgbClr val="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anose="020B0606020202030204" pitchFamily="34" charset="0"/>
              <a:ea typeface="+mn-ea"/>
            </a:endParaRPr>
          </a:p>
        </p:txBody>
      </p:sp>
      <p:graphicFrame>
        <p:nvGraphicFramePr>
          <p:cNvPr id="18" name="Object 24"/>
          <p:cNvGraphicFramePr>
            <a:graphicFrameLocks noChangeAspect="1"/>
          </p:cNvGraphicFramePr>
          <p:nvPr/>
        </p:nvGraphicFramePr>
        <p:xfrm>
          <a:off x="1116013" y="2332038"/>
          <a:ext cx="3192462" cy="798512"/>
        </p:xfrm>
        <a:graphic>
          <a:graphicData uri="http://schemas.openxmlformats.org/presentationml/2006/ole">
            <mc:AlternateContent xmlns:mc="http://schemas.openxmlformats.org/markup-compatibility/2006">
              <mc:Choice xmlns:v="urn:schemas-microsoft-com:vml" Requires="v">
                <p:oleObj spid="_x0000_s67588" name="公式" r:id="rId5" imgW="1879600" imgH="469900" progId="Equation.3">
                  <p:embed/>
                </p:oleObj>
              </mc:Choice>
              <mc:Fallback>
                <p:oleObj name="公式" r:id="rId5" imgW="1879600" imgH="469900" progId="Equation.3">
                  <p:embed/>
                  <p:pic>
                    <p:nvPicPr>
                      <p:cNvPr id="0"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6013" y="2332038"/>
                        <a:ext cx="3192462"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25"/>
          <p:cNvGraphicFramePr>
            <a:graphicFrameLocks noChangeAspect="1"/>
          </p:cNvGraphicFramePr>
          <p:nvPr/>
        </p:nvGraphicFramePr>
        <p:xfrm>
          <a:off x="1116013" y="3271838"/>
          <a:ext cx="2070100" cy="409575"/>
        </p:xfrm>
        <a:graphic>
          <a:graphicData uri="http://schemas.openxmlformats.org/presentationml/2006/ole">
            <mc:AlternateContent xmlns:mc="http://schemas.openxmlformats.org/markup-compatibility/2006">
              <mc:Choice xmlns:v="urn:schemas-microsoft-com:vml" Requires="v">
                <p:oleObj spid="_x0000_s67589" name="公式" r:id="rId7" imgW="1218565" imgH="241300" progId="Equation.3">
                  <p:embed/>
                </p:oleObj>
              </mc:Choice>
              <mc:Fallback>
                <p:oleObj name="公式" r:id="rId7" imgW="1218565" imgH="241300" progId="Equation.3">
                  <p:embed/>
                  <p:pic>
                    <p:nvPicPr>
                      <p:cNvPr id="0" name="Object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6013" y="3271838"/>
                        <a:ext cx="20701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 name="Rectangle 26"/>
          <p:cNvSpPr>
            <a:spLocks noChangeArrowheads="1"/>
          </p:cNvSpPr>
          <p:nvPr/>
        </p:nvSpPr>
        <p:spPr bwMode="auto">
          <a:xfrm>
            <a:off x="933450" y="3863975"/>
            <a:ext cx="3817938"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需验证是否工作在饱和区</a:t>
            </a:r>
            <a:endParaRPr lang="zh-CN" altLang="en-US" sz="2200" b="1">
              <a:solidFill>
                <a:srgbClr val="0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Righ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blinds(horizontal)">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trips(downRight)">
                                      <p:cBhvr>
                                        <p:cTn id="17" dur="500"/>
                                        <p:tgtEl>
                                          <p:spTgt spid="16"/>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up)">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strips(downRight)">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strips(downRight)">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20">
                                            <p:txEl>
                                              <p:pRg st="0" end="0"/>
                                            </p:txEl>
                                          </p:spTgt>
                                        </p:tgtEl>
                                        <p:attrNameLst>
                                          <p:attrName>style.visibility</p:attrName>
                                        </p:attrNameLst>
                                      </p:cBhvr>
                                      <p:to>
                                        <p:strVal val="visible"/>
                                      </p:to>
                                    </p:set>
                                    <p:animEffect transition="in" filter="blinds(horizontal)">
                                      <p:cBhvr>
                                        <p:cTn id="35"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4" grpId="0" autoUpdateAnimBg="0" build="p"/>
      <p:bldP spid="17" grpId="0" animBg="1"/>
      <p:bldP spid="20" grpId="0" autoUpdateAnimBg="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标题 1"/>
          <p:cNvSpPr>
            <a:spLocks noGrp="1"/>
          </p:cNvSpPr>
          <p:nvPr>
            <p:ph type="title"/>
          </p:nvPr>
        </p:nvSpPr>
        <p:spPr>
          <a:xfrm>
            <a:off x="701675" y="71438"/>
            <a:ext cx="7888288" cy="646112"/>
          </a:xfrm>
        </p:spPr>
        <p:txBody>
          <a:bodyPr/>
          <a:lstStyle/>
          <a:p>
            <a:r>
              <a:rPr lang="en-US" altLang="zh-CN"/>
              <a:t>4.5.1  </a:t>
            </a:r>
            <a:r>
              <a:rPr lang="zh-CN" altLang="en-US"/>
              <a:t>共漏极（源极跟随器）放大电路</a:t>
            </a:r>
            <a:endParaRPr lang="zh-CN" altLang="en-US"/>
          </a:p>
        </p:txBody>
      </p:sp>
      <p:sp>
        <p:nvSpPr>
          <p:cNvPr id="92163" name="Rectangle 17"/>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动态分析</a:t>
            </a:r>
            <a:endParaRPr lang="zh-CN" altLang="en-US" sz="2400" b="1">
              <a:solidFill>
                <a:srgbClr val="000000"/>
              </a:solidFill>
              <a:latin typeface="Times New Roman" panose="02020603050405020304" pitchFamily="18" charset="0"/>
              <a:ea typeface="楷体_GB2312" pitchFamily="49" charset="-122"/>
            </a:endParaRPr>
          </a:p>
        </p:txBody>
      </p:sp>
      <p:sp>
        <p:nvSpPr>
          <p:cNvPr id="16" name="Rectangle 18"/>
          <p:cNvSpPr>
            <a:spLocks noChangeArrowheads="1"/>
          </p:cNvSpPr>
          <p:nvPr/>
        </p:nvSpPr>
        <p:spPr bwMode="auto">
          <a:xfrm>
            <a:off x="609600" y="1592263"/>
            <a:ext cx="3817938"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000" b="1">
                <a:solidFill>
                  <a:srgbClr val="000000"/>
                </a:solidFill>
                <a:latin typeface="Times New Roman" panose="02020603050405020304" pitchFamily="18" charset="0"/>
                <a:ea typeface="楷体_GB2312" pitchFamily="49" charset="-122"/>
              </a:rPr>
              <a:t>根据静态工作点可求得 </a:t>
            </a:r>
            <a:r>
              <a:rPr lang="en-US" altLang="zh-CN" sz="2000" b="1" i="1">
                <a:solidFill>
                  <a:srgbClr val="000000"/>
                </a:solidFill>
                <a:latin typeface="Times New Roman" panose="02020603050405020304" pitchFamily="18" charset="0"/>
                <a:ea typeface="楷体_GB2312" pitchFamily="49" charset="-122"/>
              </a:rPr>
              <a:t>g</a:t>
            </a:r>
            <a:r>
              <a:rPr lang="en-US" altLang="zh-CN" sz="2000" b="1" baseline="-25000">
                <a:solidFill>
                  <a:srgbClr val="000000"/>
                </a:solidFill>
                <a:latin typeface="Times New Roman" panose="02020603050405020304" pitchFamily="18" charset="0"/>
                <a:ea typeface="楷体_GB2312" pitchFamily="49" charset="-122"/>
              </a:rPr>
              <a:t>m</a:t>
            </a:r>
            <a:endParaRPr lang="en-US" altLang="zh-CN" sz="2000" b="1" baseline="-25000">
              <a:solidFill>
                <a:srgbClr val="000000"/>
              </a:solidFill>
              <a:latin typeface="Times New Roman" panose="02020603050405020304" pitchFamily="18" charset="0"/>
              <a:ea typeface="楷体_GB2312" pitchFamily="49" charset="-122"/>
            </a:endParaRPr>
          </a:p>
        </p:txBody>
      </p:sp>
      <p:graphicFrame>
        <p:nvGraphicFramePr>
          <p:cNvPr id="92165" name="Object 20"/>
          <p:cNvGraphicFramePr>
            <a:graphicFrameLocks noChangeAspect="1"/>
          </p:cNvGraphicFramePr>
          <p:nvPr/>
        </p:nvGraphicFramePr>
        <p:xfrm>
          <a:off x="4824413" y="679450"/>
          <a:ext cx="4030662" cy="3362325"/>
        </p:xfrm>
        <a:graphic>
          <a:graphicData uri="http://schemas.openxmlformats.org/presentationml/2006/ole">
            <mc:AlternateContent xmlns:mc="http://schemas.openxmlformats.org/markup-compatibility/2006">
              <mc:Choice xmlns:v="urn:schemas-microsoft-com:vml" Requires="v">
                <p:oleObj spid="_x0000_s68610" name="图片" r:id="rId1" imgW="2239645" imgH="1871345" progId="Word.Picture.8">
                  <p:embed/>
                </p:oleObj>
              </mc:Choice>
              <mc:Fallback>
                <p:oleObj name="图片" r:id="rId1" imgW="2239645" imgH="1871345" progId="Word.Picture.8">
                  <p:embed/>
                  <p:pic>
                    <p:nvPicPr>
                      <p:cNvPr id="0" name="Object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4413" y="679450"/>
                        <a:ext cx="4030662"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26"/>
          <p:cNvGraphicFramePr>
            <a:graphicFrameLocks noChangeAspect="1"/>
          </p:cNvGraphicFramePr>
          <p:nvPr/>
        </p:nvGraphicFramePr>
        <p:xfrm>
          <a:off x="4529138" y="3968750"/>
          <a:ext cx="4146550" cy="2365375"/>
        </p:xfrm>
        <a:graphic>
          <a:graphicData uri="http://schemas.openxmlformats.org/presentationml/2006/ole">
            <mc:AlternateContent xmlns:mc="http://schemas.openxmlformats.org/markup-compatibility/2006">
              <mc:Choice xmlns:v="urn:schemas-microsoft-com:vml" Requires="v">
                <p:oleObj spid="_x0000_s68611" name="图片" r:id="rId3" imgW="2306320" imgH="1317625" progId="Word.Picture.8">
                  <p:embed/>
                </p:oleObj>
              </mc:Choice>
              <mc:Fallback>
                <p:oleObj name="图片" r:id="rId3" imgW="2306320" imgH="1317625" progId="Word.Picture.8">
                  <p:embed/>
                  <p:pic>
                    <p:nvPicPr>
                      <p:cNvPr id="0" name="Object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9138" y="3968750"/>
                        <a:ext cx="4146550"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28"/>
          <p:cNvSpPr>
            <a:spLocks noChangeArrowheads="1"/>
          </p:cNvSpPr>
          <p:nvPr/>
        </p:nvSpPr>
        <p:spPr bwMode="auto">
          <a:xfrm>
            <a:off x="576263" y="1233488"/>
            <a:ext cx="2951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anose="020B0606020202030204" pitchFamily="34" charset="0"/>
                <a:ea typeface="楷体_GB2312" pitchFamily="49" charset="-122"/>
              </a:defRPr>
            </a:lvl1pPr>
            <a:lvl2pPr marL="381000" indent="-381000" algn="l">
              <a:defRPr sz="3600" b="1">
                <a:solidFill>
                  <a:schemeClr val="tx2"/>
                </a:solidFill>
                <a:latin typeface="Arial Narrow" panose="020B0606020202030204" pitchFamily="34" charset="0"/>
                <a:ea typeface="楷体_GB2312" pitchFamily="49" charset="-122"/>
              </a:defRPr>
            </a:lvl2pPr>
            <a:lvl3pPr marL="381000" indent="-381000" algn="l">
              <a:defRPr sz="3600" b="1">
                <a:solidFill>
                  <a:schemeClr val="tx2"/>
                </a:solidFill>
                <a:latin typeface="Arial Narrow" panose="020B0606020202030204" pitchFamily="34" charset="0"/>
                <a:ea typeface="楷体_GB2312" pitchFamily="49" charset="-122"/>
              </a:defRPr>
            </a:lvl3pPr>
            <a:lvl4pPr marL="381000" indent="-381000" algn="l">
              <a:defRPr sz="3600" b="1">
                <a:solidFill>
                  <a:schemeClr val="tx2"/>
                </a:solidFill>
                <a:latin typeface="Arial Narrow" panose="020B0606020202030204" pitchFamily="34" charset="0"/>
                <a:ea typeface="楷体_GB2312" pitchFamily="49" charset="-122"/>
              </a:defRPr>
            </a:lvl4pPr>
            <a:lvl5pPr marL="381000" indent="-381000" algn="l">
              <a:defRPr sz="3600" b="1">
                <a:solidFill>
                  <a:schemeClr val="tx2"/>
                </a:solidFill>
                <a:latin typeface="Arial Narrow" panose="020B0606020202030204"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2000" kern="0">
                <a:solidFill>
                  <a:srgbClr val="000000"/>
                </a:solidFill>
              </a:rPr>
              <a:t>小信号等效电路</a:t>
            </a:r>
            <a:endParaRPr lang="zh-CN" altLang="en-US" sz="2000" kern="0">
              <a:solidFill>
                <a:srgbClr val="000000"/>
              </a:solidFill>
            </a:endParaRPr>
          </a:p>
        </p:txBody>
      </p:sp>
      <p:graphicFrame>
        <p:nvGraphicFramePr>
          <p:cNvPr id="20" name="Object 29"/>
          <p:cNvGraphicFramePr>
            <a:graphicFrameLocks noChangeAspect="1"/>
          </p:cNvGraphicFramePr>
          <p:nvPr/>
        </p:nvGraphicFramePr>
        <p:xfrm>
          <a:off x="1295400" y="2068513"/>
          <a:ext cx="2224088" cy="385762"/>
        </p:xfrm>
        <a:graphic>
          <a:graphicData uri="http://schemas.openxmlformats.org/presentationml/2006/ole">
            <mc:AlternateContent xmlns:mc="http://schemas.openxmlformats.org/markup-compatibility/2006">
              <mc:Choice xmlns:v="urn:schemas-microsoft-com:vml" Requires="v">
                <p:oleObj spid="_x0000_s68612" name="公式" r:id="rId5" imgW="1409065" imgH="241300" progId="Equation.3">
                  <p:embed/>
                </p:oleObj>
              </mc:Choice>
              <mc:Fallback>
                <p:oleObj name="公式" r:id="rId5" imgW="1409065" imgH="241300" progId="Equation.3">
                  <p:embed/>
                  <p:pic>
                    <p:nvPicPr>
                      <p:cNvPr id="0" name="Object 2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2068513"/>
                        <a:ext cx="2224088"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30"/>
          <p:cNvGraphicFramePr>
            <a:graphicFrameLocks noChangeAspect="1"/>
          </p:cNvGraphicFramePr>
          <p:nvPr/>
        </p:nvGraphicFramePr>
        <p:xfrm>
          <a:off x="1008063" y="3752850"/>
          <a:ext cx="1970087" cy="385763"/>
        </p:xfrm>
        <a:graphic>
          <a:graphicData uri="http://schemas.openxmlformats.org/presentationml/2006/ole">
            <mc:AlternateContent xmlns:mc="http://schemas.openxmlformats.org/markup-compatibility/2006">
              <mc:Choice xmlns:v="urn:schemas-microsoft-com:vml" Requires="v">
                <p:oleObj spid="_x0000_s68613" name="公式" r:id="rId7" imgW="1231265" imgH="241300" progId="Equation.3">
                  <p:embed/>
                </p:oleObj>
              </mc:Choice>
              <mc:Fallback>
                <p:oleObj name="公式" r:id="rId7" imgW="1231265" imgH="241300" progId="Equation.3">
                  <p:embed/>
                  <p:pic>
                    <p:nvPicPr>
                      <p:cNvPr id="0" name="Object 3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8063" y="3752850"/>
                        <a:ext cx="1970087"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31"/>
          <p:cNvGraphicFramePr>
            <a:graphicFrameLocks noChangeAspect="1"/>
          </p:cNvGraphicFramePr>
          <p:nvPr/>
        </p:nvGraphicFramePr>
        <p:xfrm>
          <a:off x="960438" y="2876550"/>
          <a:ext cx="3452812" cy="792163"/>
        </p:xfrm>
        <a:graphic>
          <a:graphicData uri="http://schemas.openxmlformats.org/presentationml/2006/ole">
            <mc:AlternateContent xmlns:mc="http://schemas.openxmlformats.org/markup-compatibility/2006">
              <mc:Choice xmlns:v="urn:schemas-microsoft-com:vml" Requires="v">
                <p:oleObj spid="_x0000_s68614" name="公式" r:id="rId9" imgW="2159000" imgH="495300" progId="Equation.3">
                  <p:embed/>
                </p:oleObj>
              </mc:Choice>
              <mc:Fallback>
                <p:oleObj name="公式" r:id="rId9" imgW="2159000" imgH="495300" progId="Equation.3">
                  <p:embed/>
                  <p:pic>
                    <p:nvPicPr>
                      <p:cNvPr id="0" name="Object 3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0438" y="2876550"/>
                        <a:ext cx="3452812"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Rectangle 34"/>
          <p:cNvSpPr>
            <a:spLocks noChangeArrowheads="1"/>
          </p:cNvSpPr>
          <p:nvPr/>
        </p:nvSpPr>
        <p:spPr bwMode="auto">
          <a:xfrm>
            <a:off x="719138" y="2457450"/>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电压增益</a:t>
            </a:r>
            <a:endParaRPr lang="zh-CN" altLang="en-US" sz="2000" kern="0">
              <a:solidFill>
                <a:srgbClr val="000000"/>
              </a:solidFill>
            </a:endParaRPr>
          </a:p>
        </p:txBody>
      </p:sp>
      <p:graphicFrame>
        <p:nvGraphicFramePr>
          <p:cNvPr id="24" name="Object 35"/>
          <p:cNvGraphicFramePr>
            <a:graphicFrameLocks noChangeAspect="1"/>
          </p:cNvGraphicFramePr>
          <p:nvPr/>
        </p:nvGraphicFramePr>
        <p:xfrm>
          <a:off x="755650" y="4221163"/>
          <a:ext cx="3067050" cy="750887"/>
        </p:xfrm>
        <a:graphic>
          <a:graphicData uri="http://schemas.openxmlformats.org/presentationml/2006/ole">
            <mc:AlternateContent xmlns:mc="http://schemas.openxmlformats.org/markup-compatibility/2006">
              <mc:Choice xmlns:v="urn:schemas-microsoft-com:vml" Requires="v">
                <p:oleObj spid="_x0000_s68615" name="公式" r:id="rId11" imgW="1917700" imgH="469900" progId="Equation.3">
                  <p:embed/>
                </p:oleObj>
              </mc:Choice>
              <mc:Fallback>
                <p:oleObj name="公式" r:id="rId11" imgW="1917700" imgH="469900" progId="Equation.3">
                  <p:embed/>
                  <p:pic>
                    <p:nvPicPr>
                      <p:cNvPr id="0" name="Object 3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55650" y="4221163"/>
                        <a:ext cx="3067050"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36"/>
          <p:cNvGraphicFramePr>
            <a:graphicFrameLocks noChangeAspect="1"/>
          </p:cNvGraphicFramePr>
          <p:nvPr/>
        </p:nvGraphicFramePr>
        <p:xfrm>
          <a:off x="1108075" y="5121275"/>
          <a:ext cx="2133600" cy="711200"/>
        </p:xfrm>
        <a:graphic>
          <a:graphicData uri="http://schemas.openxmlformats.org/presentationml/2006/ole">
            <mc:AlternateContent xmlns:mc="http://schemas.openxmlformats.org/markup-compatibility/2006">
              <mc:Choice xmlns:v="urn:schemas-microsoft-com:vml" Requires="v">
                <p:oleObj spid="_x0000_s68616" name="公式" r:id="rId13" imgW="1333500" imgH="444500" progId="Equation.3">
                  <p:embed/>
                </p:oleObj>
              </mc:Choice>
              <mc:Fallback>
                <p:oleObj name="公式" r:id="rId13" imgW="1333500" imgH="444500" progId="Equation.3">
                  <p:embed/>
                  <p:pic>
                    <p:nvPicPr>
                      <p:cNvPr id="0" name="Object 3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08075" y="5121275"/>
                        <a:ext cx="21336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Text Box 37"/>
          <p:cNvSpPr txBox="1">
            <a:spLocks noChangeArrowheads="1"/>
          </p:cNvSpPr>
          <p:nvPr/>
        </p:nvSpPr>
        <p:spPr bwMode="auto">
          <a:xfrm>
            <a:off x="431800" y="5911850"/>
            <a:ext cx="4645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FF0000"/>
                </a:solidFill>
                <a:latin typeface="黑体" panose="02010609060101010101" pitchFamily="49" charset="-122"/>
                <a:ea typeface="黑体" panose="02010609060101010101" pitchFamily="49" charset="-122"/>
                <a:sym typeface="Symbol" panose="05050102010706020507" pitchFamily="18" charset="2"/>
              </a:rPr>
              <a:t>输出与输入同相，且增益小于等于</a:t>
            </a:r>
            <a:r>
              <a:rPr kumimoji="1" lang="en-US" altLang="zh-CN" sz="2000" b="1">
                <a:solidFill>
                  <a:srgbClr val="FF0000"/>
                </a:solidFill>
                <a:latin typeface="黑体" panose="02010609060101010101" pitchFamily="49" charset="-122"/>
                <a:ea typeface="黑体" panose="02010609060101010101" pitchFamily="49" charset="-122"/>
                <a:sym typeface="Symbol" panose="05050102010706020507" pitchFamily="18" charset="2"/>
              </a:rPr>
              <a:t>1</a:t>
            </a:r>
            <a:endParaRPr kumimoji="1" lang="en-US" altLang="zh-CN" sz="2000" b="1">
              <a:solidFill>
                <a:srgbClr val="FF000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ox(in)">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16">
                                            <p:txEl>
                                              <p:pRg st="0" end="0"/>
                                            </p:txEl>
                                          </p:spTgt>
                                        </p:tgtEl>
                                        <p:attrNameLst>
                                          <p:attrName>style.visibility</p:attrName>
                                        </p:attrNameLst>
                                      </p:cBhvr>
                                      <p:to>
                                        <p:strVal val="visible"/>
                                      </p:to>
                                    </p:set>
                                    <p:animEffect transition="in" filter="blinds(horizontal)">
                                      <p:cBhvr>
                                        <p:cTn id="18" dur="500"/>
                                        <p:tgtEl>
                                          <p:spTgt spid="1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strips(downRight)">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strips(downRight)">
                                      <p:cBhvr>
                                        <p:cTn id="28" dur="500"/>
                                        <p:tgtEl>
                                          <p:spTgt spid="23"/>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6" fill="hold"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strips(downRight)">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6" fill="hold"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trips(downRight)">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strips(downRight)">
                                      <p:cBhvr>
                                        <p:cTn id="43" dur="500"/>
                                        <p:tgtEl>
                                          <p:spTgt spid="24"/>
                                        </p:tgtEl>
                                      </p:cBhvr>
                                    </p:animEffect>
                                  </p:childTnLst>
                                </p:cTn>
                              </p:par>
                            </p:childTnLst>
                          </p:cTn>
                        </p:par>
                      </p:childTnLst>
                    </p:cTn>
                  </p:par>
                  <p:par>
                    <p:cTn id="44" fill="hold">
                      <p:stCondLst>
                        <p:cond delay="indefinite"/>
                      </p:stCondLst>
                      <p:childTnLst>
                        <p:par>
                          <p:cTn id="45" fill="hold">
                            <p:stCondLst>
                              <p:cond delay="0"/>
                            </p:stCondLst>
                            <p:childTnLst>
                              <p:par>
                                <p:cTn id="46" presetID="18" presetClass="entr" presetSubtype="6" fill="hold"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strips(downRight)">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strips(downRight)">
                                      <p:cBhvr>
                                        <p:cTn id="5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build="p"/>
      <p:bldP spid="19" grpId="0" autoUpdateAnimBg="0"/>
      <p:bldP spid="23" grpId="0"/>
      <p:bldP spid="26" grpId="0"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标题 1"/>
          <p:cNvSpPr>
            <a:spLocks noGrp="1"/>
          </p:cNvSpPr>
          <p:nvPr>
            <p:ph type="title"/>
          </p:nvPr>
        </p:nvSpPr>
        <p:spPr>
          <a:xfrm>
            <a:off x="701675" y="71438"/>
            <a:ext cx="7888288" cy="646112"/>
          </a:xfrm>
        </p:spPr>
        <p:txBody>
          <a:bodyPr/>
          <a:lstStyle/>
          <a:p>
            <a:r>
              <a:rPr lang="en-US" altLang="zh-CN"/>
              <a:t>4.5.1  </a:t>
            </a:r>
            <a:r>
              <a:rPr lang="zh-CN" altLang="en-US"/>
              <a:t>共漏极（源极跟随器）放大电路</a:t>
            </a:r>
            <a:endParaRPr lang="zh-CN" altLang="en-US"/>
          </a:p>
        </p:txBody>
      </p:sp>
      <p:sp>
        <p:nvSpPr>
          <p:cNvPr id="93187" name="Rectangle 19"/>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动态分析</a:t>
            </a:r>
            <a:endParaRPr lang="zh-CN" altLang="en-US" sz="2400" b="1">
              <a:solidFill>
                <a:srgbClr val="000000"/>
              </a:solidFill>
              <a:latin typeface="Times New Roman" panose="02020603050405020304" pitchFamily="18" charset="0"/>
              <a:ea typeface="楷体_GB2312" pitchFamily="49" charset="-122"/>
            </a:endParaRPr>
          </a:p>
        </p:txBody>
      </p:sp>
      <p:graphicFrame>
        <p:nvGraphicFramePr>
          <p:cNvPr id="93188" name="Object 21"/>
          <p:cNvGraphicFramePr>
            <a:graphicFrameLocks noChangeAspect="1"/>
          </p:cNvGraphicFramePr>
          <p:nvPr/>
        </p:nvGraphicFramePr>
        <p:xfrm>
          <a:off x="4824413" y="679450"/>
          <a:ext cx="4030662" cy="3362325"/>
        </p:xfrm>
        <a:graphic>
          <a:graphicData uri="http://schemas.openxmlformats.org/presentationml/2006/ole">
            <mc:AlternateContent xmlns:mc="http://schemas.openxmlformats.org/markup-compatibility/2006">
              <mc:Choice xmlns:v="urn:schemas-microsoft-com:vml" Requires="v">
                <p:oleObj spid="_x0000_s69634" name="图片" r:id="rId1" imgW="2239645" imgH="1871345" progId="Word.Picture.8">
                  <p:embed/>
                </p:oleObj>
              </mc:Choice>
              <mc:Fallback>
                <p:oleObj name="图片" r:id="rId1" imgW="2239645" imgH="1871345" progId="Word.Picture.8">
                  <p:embed/>
                  <p:pic>
                    <p:nvPicPr>
                      <p:cNvPr id="0" name="Object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4413" y="679450"/>
                        <a:ext cx="4030662"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3189" name="Object 22"/>
          <p:cNvGraphicFramePr>
            <a:graphicFrameLocks noChangeAspect="1"/>
          </p:cNvGraphicFramePr>
          <p:nvPr/>
        </p:nvGraphicFramePr>
        <p:xfrm>
          <a:off x="4529138" y="3968750"/>
          <a:ext cx="4146550" cy="2365375"/>
        </p:xfrm>
        <a:graphic>
          <a:graphicData uri="http://schemas.openxmlformats.org/presentationml/2006/ole">
            <mc:AlternateContent xmlns:mc="http://schemas.openxmlformats.org/markup-compatibility/2006">
              <mc:Choice xmlns:v="urn:schemas-microsoft-com:vml" Requires="v">
                <p:oleObj spid="_x0000_s69635" name="图片" r:id="rId3" imgW="2306320" imgH="1317625" progId="Word.Picture.8">
                  <p:embed/>
                </p:oleObj>
              </mc:Choice>
              <mc:Fallback>
                <p:oleObj name="图片" r:id="rId3" imgW="2306320" imgH="1317625" progId="Word.Picture.8">
                  <p:embed/>
                  <p:pic>
                    <p:nvPicPr>
                      <p:cNvPr id="0" name="Object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9138" y="3968750"/>
                        <a:ext cx="4146550"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23"/>
          <p:cNvSpPr>
            <a:spLocks noChangeArrowheads="1"/>
          </p:cNvSpPr>
          <p:nvPr/>
        </p:nvSpPr>
        <p:spPr bwMode="auto">
          <a:xfrm>
            <a:off x="576263" y="1233488"/>
            <a:ext cx="2951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anose="020B0606020202030204" pitchFamily="34" charset="0"/>
                <a:ea typeface="楷体_GB2312" pitchFamily="49" charset="-122"/>
              </a:defRPr>
            </a:lvl1pPr>
            <a:lvl2pPr marL="381000" indent="-381000" algn="l">
              <a:defRPr sz="3600" b="1">
                <a:solidFill>
                  <a:schemeClr val="tx2"/>
                </a:solidFill>
                <a:latin typeface="Arial Narrow" panose="020B0606020202030204" pitchFamily="34" charset="0"/>
                <a:ea typeface="楷体_GB2312" pitchFamily="49" charset="-122"/>
              </a:defRPr>
            </a:lvl2pPr>
            <a:lvl3pPr marL="381000" indent="-381000" algn="l">
              <a:defRPr sz="3600" b="1">
                <a:solidFill>
                  <a:schemeClr val="tx2"/>
                </a:solidFill>
                <a:latin typeface="Arial Narrow" panose="020B0606020202030204" pitchFamily="34" charset="0"/>
                <a:ea typeface="楷体_GB2312" pitchFamily="49" charset="-122"/>
              </a:defRPr>
            </a:lvl3pPr>
            <a:lvl4pPr marL="381000" indent="-381000" algn="l">
              <a:defRPr sz="3600" b="1">
                <a:solidFill>
                  <a:schemeClr val="tx2"/>
                </a:solidFill>
                <a:latin typeface="Arial Narrow" panose="020B0606020202030204" pitchFamily="34" charset="0"/>
                <a:ea typeface="楷体_GB2312" pitchFamily="49" charset="-122"/>
              </a:defRPr>
            </a:lvl4pPr>
            <a:lvl5pPr marL="381000" indent="-381000" algn="l">
              <a:defRPr sz="3600" b="1">
                <a:solidFill>
                  <a:schemeClr val="tx2"/>
                </a:solidFill>
                <a:latin typeface="Arial Narrow" panose="020B0606020202030204"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2000" kern="0">
                <a:solidFill>
                  <a:srgbClr val="000000"/>
                </a:solidFill>
              </a:rPr>
              <a:t>源电压增益</a:t>
            </a:r>
            <a:endParaRPr lang="zh-CN" altLang="en-US" sz="2000" kern="0">
              <a:solidFill>
                <a:srgbClr val="000000"/>
              </a:solidFill>
            </a:endParaRPr>
          </a:p>
        </p:txBody>
      </p:sp>
      <p:sp>
        <p:nvSpPr>
          <p:cNvPr id="15" name="Rectangle 27"/>
          <p:cNvSpPr>
            <a:spLocks noChangeArrowheads="1"/>
          </p:cNvSpPr>
          <p:nvPr/>
        </p:nvSpPr>
        <p:spPr bwMode="auto">
          <a:xfrm>
            <a:off x="719138" y="3084513"/>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输入电阻</a:t>
            </a:r>
            <a:endParaRPr lang="zh-CN" altLang="en-US" sz="2000" kern="0">
              <a:solidFill>
                <a:srgbClr val="000000"/>
              </a:solidFill>
            </a:endParaRPr>
          </a:p>
        </p:txBody>
      </p:sp>
      <p:graphicFrame>
        <p:nvGraphicFramePr>
          <p:cNvPr id="16" name="Object 31"/>
          <p:cNvGraphicFramePr>
            <a:graphicFrameLocks noChangeAspect="1"/>
          </p:cNvGraphicFramePr>
          <p:nvPr/>
        </p:nvGraphicFramePr>
        <p:xfrm>
          <a:off x="941388" y="1612900"/>
          <a:ext cx="3270250" cy="1420813"/>
        </p:xfrm>
        <a:graphic>
          <a:graphicData uri="http://schemas.openxmlformats.org/presentationml/2006/ole">
            <mc:AlternateContent xmlns:mc="http://schemas.openxmlformats.org/markup-compatibility/2006">
              <mc:Choice xmlns:v="urn:schemas-microsoft-com:vml" Requires="v">
                <p:oleObj spid="_x0000_s69636" name="公式" r:id="rId5" imgW="2044700" imgH="889000" progId="Equation.3">
                  <p:embed/>
                </p:oleObj>
              </mc:Choice>
              <mc:Fallback>
                <p:oleObj name="公式" r:id="rId5" imgW="2044700" imgH="889000" progId="Equation.3">
                  <p:embed/>
                  <p:pic>
                    <p:nvPicPr>
                      <p:cNvPr id="0" name="Object 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1388" y="1612900"/>
                        <a:ext cx="3270250" cy="142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32"/>
          <p:cNvGraphicFramePr>
            <a:graphicFrameLocks noChangeAspect="1"/>
          </p:cNvGraphicFramePr>
          <p:nvPr/>
        </p:nvGraphicFramePr>
        <p:xfrm>
          <a:off x="1258888" y="3548063"/>
          <a:ext cx="1377950" cy="385762"/>
        </p:xfrm>
        <a:graphic>
          <a:graphicData uri="http://schemas.openxmlformats.org/presentationml/2006/ole">
            <mc:AlternateContent xmlns:mc="http://schemas.openxmlformats.org/markup-compatibility/2006">
              <mc:Choice xmlns:v="urn:schemas-microsoft-com:vml" Requires="v">
                <p:oleObj spid="_x0000_s69637" name="公式" r:id="rId7" imgW="862965" imgH="241300" progId="Equation.3">
                  <p:embed/>
                </p:oleObj>
              </mc:Choice>
              <mc:Fallback>
                <p:oleObj name="公式" r:id="rId7" imgW="862965" imgH="241300" progId="Equation.3">
                  <p:embed/>
                  <p:pic>
                    <p:nvPicPr>
                      <p:cNvPr id="0" name="Object 3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58888" y="3548063"/>
                        <a:ext cx="1377950"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 Box 33"/>
          <p:cNvSpPr txBox="1">
            <a:spLocks noChangeArrowheads="1"/>
          </p:cNvSpPr>
          <p:nvPr/>
        </p:nvSpPr>
        <p:spPr bwMode="auto">
          <a:xfrm>
            <a:off x="528638" y="4113213"/>
            <a:ext cx="3683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spcBef>
                <a:spcPct val="50000"/>
              </a:spcBef>
            </a:pPr>
            <a:r>
              <a:rPr kumimoji="1" lang="en-US" altLang="zh-CN" sz="2000" b="1">
                <a:solidFill>
                  <a:srgbClr val="FF0000"/>
                </a:solidFill>
                <a:latin typeface="黑体" panose="02010609060101010101" pitchFamily="49" charset="-122"/>
                <a:ea typeface="黑体" panose="02010609060101010101" pitchFamily="49" charset="-122"/>
                <a:sym typeface="Symbol" panose="05050102010706020507" pitchFamily="18" charset="2"/>
              </a:rPr>
              <a:t>    </a:t>
            </a:r>
            <a:r>
              <a:rPr kumimoji="1" lang="zh-CN" altLang="en-US" sz="2000" b="1">
                <a:solidFill>
                  <a:srgbClr val="FF0000"/>
                </a:solidFill>
                <a:latin typeface="黑体" panose="02010609060101010101" pitchFamily="49" charset="-122"/>
                <a:ea typeface="黑体" panose="02010609060101010101" pitchFamily="49" charset="-122"/>
                <a:sym typeface="Symbol" panose="05050102010706020507" pitchFamily="18" charset="2"/>
              </a:rPr>
              <a:t>受静态偏置电路的影响，栅极绝缘的特性并未充分表现出来</a:t>
            </a:r>
            <a:endParaRPr kumimoji="1" lang="zh-CN" altLang="en-US" sz="2000" b="1">
              <a:solidFill>
                <a:srgbClr val="FF000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strips(downRight)">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strips(downRight)">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strips(downRight)">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strips(downRight)">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utoUpdateAnimBg="0"/>
      <p:bldP spid="15" grpId="0"/>
      <p:bldP spid="18" grpId="0" autoUpdateAnimBg="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标题 1"/>
          <p:cNvSpPr>
            <a:spLocks noGrp="1"/>
          </p:cNvSpPr>
          <p:nvPr>
            <p:ph type="title"/>
          </p:nvPr>
        </p:nvSpPr>
        <p:spPr>
          <a:xfrm>
            <a:off x="701675" y="71438"/>
            <a:ext cx="7888288" cy="646112"/>
          </a:xfrm>
        </p:spPr>
        <p:txBody>
          <a:bodyPr/>
          <a:lstStyle/>
          <a:p>
            <a:r>
              <a:rPr lang="en-US" altLang="zh-CN"/>
              <a:t>4.5.1  </a:t>
            </a:r>
            <a:r>
              <a:rPr lang="zh-CN" altLang="en-US"/>
              <a:t>共漏极（源极跟随器）放大电路</a:t>
            </a:r>
            <a:endParaRPr lang="zh-CN" altLang="en-US"/>
          </a:p>
        </p:txBody>
      </p:sp>
      <p:sp>
        <p:nvSpPr>
          <p:cNvPr id="94211" name="Rectangle 19"/>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动态分析</a:t>
            </a:r>
            <a:endParaRPr lang="zh-CN" altLang="en-US" sz="2400" b="1">
              <a:solidFill>
                <a:srgbClr val="000000"/>
              </a:solidFill>
              <a:latin typeface="Times New Roman" panose="02020603050405020304" pitchFamily="18" charset="0"/>
              <a:ea typeface="楷体_GB2312" pitchFamily="49" charset="-122"/>
            </a:endParaRPr>
          </a:p>
        </p:txBody>
      </p:sp>
      <p:graphicFrame>
        <p:nvGraphicFramePr>
          <p:cNvPr id="94212" name="Object 20"/>
          <p:cNvGraphicFramePr>
            <a:graphicFrameLocks noChangeAspect="1"/>
          </p:cNvGraphicFramePr>
          <p:nvPr/>
        </p:nvGraphicFramePr>
        <p:xfrm>
          <a:off x="4824413" y="679450"/>
          <a:ext cx="4030662" cy="3362325"/>
        </p:xfrm>
        <a:graphic>
          <a:graphicData uri="http://schemas.openxmlformats.org/presentationml/2006/ole">
            <mc:AlternateContent xmlns:mc="http://schemas.openxmlformats.org/markup-compatibility/2006">
              <mc:Choice xmlns:v="urn:schemas-microsoft-com:vml" Requires="v">
                <p:oleObj spid="_x0000_s70658" name="图片" r:id="rId1" imgW="2239645" imgH="1871345" progId="Word.Picture.8">
                  <p:embed/>
                </p:oleObj>
              </mc:Choice>
              <mc:Fallback>
                <p:oleObj name="图片" r:id="rId1" imgW="2239645" imgH="1871345" progId="Word.Picture.8">
                  <p:embed/>
                  <p:pic>
                    <p:nvPicPr>
                      <p:cNvPr id="0" name="Object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4413" y="679450"/>
                        <a:ext cx="4030662"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23"/>
          <p:cNvSpPr>
            <a:spLocks noChangeArrowheads="1"/>
          </p:cNvSpPr>
          <p:nvPr/>
        </p:nvSpPr>
        <p:spPr bwMode="auto">
          <a:xfrm>
            <a:off x="755650" y="1343025"/>
            <a:ext cx="2636838"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输出电阻</a:t>
            </a:r>
            <a:endParaRPr lang="zh-CN" altLang="en-US" sz="2000" kern="0">
              <a:solidFill>
                <a:srgbClr val="000000"/>
              </a:solidFill>
            </a:endParaRPr>
          </a:p>
        </p:txBody>
      </p:sp>
      <p:graphicFrame>
        <p:nvGraphicFramePr>
          <p:cNvPr id="15" name="Object 29"/>
          <p:cNvGraphicFramePr>
            <a:graphicFrameLocks noChangeAspect="1"/>
          </p:cNvGraphicFramePr>
          <p:nvPr/>
        </p:nvGraphicFramePr>
        <p:xfrm>
          <a:off x="931863" y="4221163"/>
          <a:ext cx="2092325" cy="711200"/>
        </p:xfrm>
        <a:graphic>
          <a:graphicData uri="http://schemas.openxmlformats.org/presentationml/2006/ole">
            <mc:AlternateContent xmlns:mc="http://schemas.openxmlformats.org/markup-compatibility/2006">
              <mc:Choice xmlns:v="urn:schemas-microsoft-com:vml" Requires="v">
                <p:oleObj spid="_x0000_s70659" name="公式" r:id="rId3" imgW="1307465" imgH="444500" progId="Equation.3">
                  <p:embed/>
                </p:oleObj>
              </mc:Choice>
              <mc:Fallback>
                <p:oleObj name="公式" r:id="rId3" imgW="1307465" imgH="444500" progId="Equation.3">
                  <p:embed/>
                  <p:pic>
                    <p:nvPicPr>
                      <p:cNvPr id="0" name="Object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863" y="4221163"/>
                        <a:ext cx="2092325"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30"/>
          <p:cNvGraphicFramePr>
            <a:graphicFrameLocks noChangeAspect="1"/>
          </p:cNvGraphicFramePr>
          <p:nvPr/>
        </p:nvGraphicFramePr>
        <p:xfrm>
          <a:off x="3887788" y="4300538"/>
          <a:ext cx="3921125" cy="1016000"/>
        </p:xfrm>
        <a:graphic>
          <a:graphicData uri="http://schemas.openxmlformats.org/presentationml/2006/ole">
            <mc:AlternateContent xmlns:mc="http://schemas.openxmlformats.org/markup-compatibility/2006">
              <mc:Choice xmlns:v="urn:schemas-microsoft-com:vml" Requires="v">
                <p:oleObj spid="_x0000_s70660" name="公式" r:id="rId5" imgW="2451100" imgH="635000" progId="Equation.3">
                  <p:embed/>
                </p:oleObj>
              </mc:Choice>
              <mc:Fallback>
                <p:oleObj name="公式" r:id="rId5" imgW="2451100" imgH="635000" progId="Equation.3">
                  <p:embed/>
                  <p:pic>
                    <p:nvPicPr>
                      <p:cNvPr id="0" name="Object 3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7788" y="4300538"/>
                        <a:ext cx="39211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31"/>
          <p:cNvGraphicFramePr>
            <a:graphicFrameLocks noChangeAspect="1"/>
          </p:cNvGraphicFramePr>
          <p:nvPr/>
        </p:nvGraphicFramePr>
        <p:xfrm>
          <a:off x="938213" y="5046663"/>
          <a:ext cx="995362" cy="385762"/>
        </p:xfrm>
        <a:graphic>
          <a:graphicData uri="http://schemas.openxmlformats.org/presentationml/2006/ole">
            <mc:AlternateContent xmlns:mc="http://schemas.openxmlformats.org/markup-compatibility/2006">
              <mc:Choice xmlns:v="urn:schemas-microsoft-com:vml" Requires="v">
                <p:oleObj spid="_x0000_s70661" name="公式" r:id="rId7" imgW="622300" imgH="241300" progId="Equation.3">
                  <p:embed/>
                </p:oleObj>
              </mc:Choice>
              <mc:Fallback>
                <p:oleObj name="公式" r:id="rId7" imgW="622300" imgH="241300" progId="Equation.3">
                  <p:embed/>
                  <p:pic>
                    <p:nvPicPr>
                      <p:cNvPr id="0" name="Object 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38213" y="5046663"/>
                        <a:ext cx="995362"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AutoShape 32"/>
          <p:cNvSpPr/>
          <p:nvPr/>
        </p:nvSpPr>
        <p:spPr bwMode="auto">
          <a:xfrm>
            <a:off x="750888" y="4541838"/>
            <a:ext cx="73025" cy="774700"/>
          </a:xfrm>
          <a:prstGeom prst="leftBrace">
            <a:avLst>
              <a:gd name="adj1" fmla="val 88406"/>
              <a:gd name="adj2" fmla="val 50000"/>
            </a:avLst>
          </a:prstGeom>
          <a:noFill/>
          <a:ln w="19050">
            <a:solidFill>
              <a:srgbClr val="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anose="020B0606020202030204" pitchFamily="34" charset="0"/>
              <a:ea typeface="+mn-ea"/>
            </a:endParaRPr>
          </a:p>
        </p:txBody>
      </p:sp>
      <p:graphicFrame>
        <p:nvGraphicFramePr>
          <p:cNvPr id="19" name="Object 33"/>
          <p:cNvGraphicFramePr>
            <a:graphicFrameLocks noChangeAspect="1"/>
          </p:cNvGraphicFramePr>
          <p:nvPr/>
        </p:nvGraphicFramePr>
        <p:xfrm>
          <a:off x="92075" y="1749425"/>
          <a:ext cx="4516438" cy="2363788"/>
        </p:xfrm>
        <a:graphic>
          <a:graphicData uri="http://schemas.openxmlformats.org/presentationml/2006/ole">
            <mc:AlternateContent xmlns:mc="http://schemas.openxmlformats.org/markup-compatibility/2006">
              <mc:Choice xmlns:v="urn:schemas-microsoft-com:vml" Requires="v">
                <p:oleObj spid="_x0000_s70662" name="图片" r:id="rId9" imgW="2658745" imgH="1393825" progId="Word.Picture.8">
                  <p:embed/>
                </p:oleObj>
              </mc:Choice>
              <mc:Fallback>
                <p:oleObj name="图片" r:id="rId9" imgW="2658745" imgH="1393825" progId="Word.Picture.8">
                  <p:embed/>
                  <p:pic>
                    <p:nvPicPr>
                      <p:cNvPr id="0" name="Object 3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2075" y="1749425"/>
                        <a:ext cx="4516438" cy="236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 name="Text Box 35"/>
          <p:cNvSpPr txBox="1">
            <a:spLocks noChangeArrowheads="1"/>
          </p:cNvSpPr>
          <p:nvPr/>
        </p:nvSpPr>
        <p:spPr bwMode="auto">
          <a:xfrm>
            <a:off x="750888" y="5713413"/>
            <a:ext cx="44227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FF0000"/>
                </a:solidFill>
                <a:latin typeface="黑体" panose="02010609060101010101" pitchFamily="49" charset="-122"/>
                <a:ea typeface="黑体" panose="02010609060101010101" pitchFamily="49" charset="-122"/>
                <a:sym typeface="Symbol" panose="05050102010706020507" pitchFamily="18" charset="2"/>
              </a:rPr>
              <a:t>输出电阻较小</a:t>
            </a:r>
            <a:endParaRPr kumimoji="1" lang="zh-CN" altLang="en-US" sz="2000" b="1">
              <a:solidFill>
                <a:srgbClr val="FF000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ox(i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trips(downRight)">
                                      <p:cBhvr>
                                        <p:cTn id="12" dur="500"/>
                                        <p:tgtEl>
                                          <p:spTgt spid="18"/>
                                        </p:tgtEl>
                                      </p:cBhvr>
                                    </p:animEffect>
                                  </p:childTnLst>
                                </p:cTn>
                              </p:par>
                            </p:childTnLst>
                          </p:cTn>
                        </p:par>
                        <p:par>
                          <p:cTn id="13" fill="hold">
                            <p:stCondLst>
                              <p:cond delay="500"/>
                            </p:stCondLst>
                            <p:childTnLst>
                              <p:par>
                                <p:cTn id="14" presetID="18" presetClass="entr" presetSubtype="6"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strips(downRight)">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strips(downRight)">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6"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strips(downRight)">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6"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strips(downRight)">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标题 1"/>
          <p:cNvSpPr>
            <a:spLocks noGrp="1"/>
          </p:cNvSpPr>
          <p:nvPr>
            <p:ph type="title"/>
          </p:nvPr>
        </p:nvSpPr>
        <p:spPr>
          <a:xfrm>
            <a:off x="701675" y="71438"/>
            <a:ext cx="7888288" cy="646112"/>
          </a:xfrm>
        </p:spPr>
        <p:txBody>
          <a:bodyPr/>
          <a:lstStyle/>
          <a:p>
            <a:r>
              <a:rPr lang="en-US" altLang="zh-CN"/>
              <a:t>4.5.2  </a:t>
            </a:r>
            <a:r>
              <a:rPr lang="zh-CN" altLang="en-US"/>
              <a:t>共栅极放大电路</a:t>
            </a:r>
            <a:endParaRPr lang="zh-CN" altLang="en-US"/>
          </a:p>
        </p:txBody>
      </p:sp>
      <p:graphicFrame>
        <p:nvGraphicFramePr>
          <p:cNvPr id="95235" name="Object 18"/>
          <p:cNvGraphicFramePr>
            <a:graphicFrameLocks noChangeAspect="1"/>
          </p:cNvGraphicFramePr>
          <p:nvPr/>
        </p:nvGraphicFramePr>
        <p:xfrm>
          <a:off x="4284663" y="800100"/>
          <a:ext cx="4700587" cy="2212975"/>
        </p:xfrm>
        <a:graphic>
          <a:graphicData uri="http://schemas.openxmlformats.org/presentationml/2006/ole">
            <mc:AlternateContent xmlns:mc="http://schemas.openxmlformats.org/markup-compatibility/2006">
              <mc:Choice xmlns:v="urn:schemas-microsoft-com:vml" Requires="v">
                <p:oleObj spid="_x0000_s71682" name="图片" r:id="rId1" imgW="2611120" imgH="1231900" progId="Word.Picture.8">
                  <p:embed/>
                </p:oleObj>
              </mc:Choice>
              <mc:Fallback>
                <p:oleObj name="图片" r:id="rId1" imgW="2611120" imgH="1231900" progId="Word.Picture.8">
                  <p:embed/>
                  <p:pic>
                    <p:nvPicPr>
                      <p:cNvPr id="0" name="Object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4663" y="800100"/>
                        <a:ext cx="4700587"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Rectangle 8"/>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a:t>
            </a:r>
            <a:r>
              <a:rPr lang="zh-CN" altLang="en-US" sz="2400" b="1">
                <a:solidFill>
                  <a:srgbClr val="000000"/>
                </a:solidFill>
                <a:latin typeface="Times New Roman" panose="02020603050405020304" pitchFamily="18" charset="0"/>
                <a:ea typeface="楷体_GB2312" pitchFamily="49" charset="-122"/>
              </a:rPr>
              <a:t>静态分析</a:t>
            </a:r>
            <a:endParaRPr lang="zh-CN" altLang="en-US" sz="2400" b="1">
              <a:solidFill>
                <a:srgbClr val="000000"/>
              </a:solidFill>
              <a:latin typeface="Times New Roman" panose="02020603050405020304" pitchFamily="18" charset="0"/>
              <a:ea typeface="楷体_GB2312" pitchFamily="49" charset="-122"/>
            </a:endParaRPr>
          </a:p>
        </p:txBody>
      </p:sp>
      <p:sp>
        <p:nvSpPr>
          <p:cNvPr id="18" name="Rectangle 9"/>
          <p:cNvSpPr>
            <a:spLocks noChangeArrowheads="1"/>
          </p:cNvSpPr>
          <p:nvPr/>
        </p:nvSpPr>
        <p:spPr bwMode="auto">
          <a:xfrm>
            <a:off x="609600" y="1209675"/>
            <a:ext cx="3817938"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根据直流通路有</a:t>
            </a:r>
            <a:endParaRPr lang="zh-CN" altLang="en-US" sz="2200" b="1">
              <a:solidFill>
                <a:srgbClr val="000000"/>
              </a:solidFill>
              <a:latin typeface="楷体_GB2312" pitchFamily="49" charset="-122"/>
              <a:ea typeface="楷体_GB2312" pitchFamily="49" charset="-122"/>
            </a:endParaRPr>
          </a:p>
        </p:txBody>
      </p:sp>
      <p:graphicFrame>
        <p:nvGraphicFramePr>
          <p:cNvPr id="19" name="Object 11"/>
          <p:cNvGraphicFramePr>
            <a:graphicFrameLocks noChangeAspect="1"/>
          </p:cNvGraphicFramePr>
          <p:nvPr/>
        </p:nvGraphicFramePr>
        <p:xfrm>
          <a:off x="1116013" y="1843088"/>
          <a:ext cx="936625" cy="433387"/>
        </p:xfrm>
        <a:graphic>
          <a:graphicData uri="http://schemas.openxmlformats.org/presentationml/2006/ole">
            <mc:AlternateContent xmlns:mc="http://schemas.openxmlformats.org/markup-compatibility/2006">
              <mc:Choice xmlns:v="urn:schemas-microsoft-com:vml" Requires="v">
                <p:oleObj spid="_x0000_s71683" name="公式" r:id="rId3" imgW="520700" imgH="241300" progId="Equation.3">
                  <p:embed/>
                </p:oleObj>
              </mc:Choice>
              <mc:Fallback>
                <p:oleObj name="公式" r:id="rId3" imgW="520700" imgH="241300" progId="Equation.3">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1843088"/>
                        <a:ext cx="93662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3"/>
          <p:cNvGraphicFramePr>
            <a:graphicFrameLocks noChangeAspect="1"/>
          </p:cNvGraphicFramePr>
          <p:nvPr/>
        </p:nvGraphicFramePr>
        <p:xfrm>
          <a:off x="2817813" y="3581400"/>
          <a:ext cx="2011362" cy="433388"/>
        </p:xfrm>
        <a:graphic>
          <a:graphicData uri="http://schemas.openxmlformats.org/presentationml/2006/ole">
            <mc:AlternateContent xmlns:mc="http://schemas.openxmlformats.org/markup-compatibility/2006">
              <mc:Choice xmlns:v="urn:schemas-microsoft-com:vml" Requires="v">
                <p:oleObj spid="_x0000_s71684" name="公式" r:id="rId5" imgW="1117600" imgH="241300" progId="Equation.3">
                  <p:embed/>
                </p:oleObj>
              </mc:Choice>
              <mc:Fallback>
                <p:oleObj name="公式" r:id="rId5" imgW="1117600" imgH="241300" progId="Equation.3">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7813" y="3581400"/>
                        <a:ext cx="2011362"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nvGraphicFramePr>
        <p:xfrm>
          <a:off x="5543550" y="3438525"/>
          <a:ext cx="2659063" cy="1905000"/>
        </p:xfrm>
        <a:graphic>
          <a:graphicData uri="http://schemas.openxmlformats.org/presentationml/2006/ole">
            <mc:AlternateContent xmlns:mc="http://schemas.openxmlformats.org/markup-compatibility/2006">
              <mc:Choice xmlns:v="urn:schemas-microsoft-com:vml" Requires="v">
                <p:oleObj spid="_x0000_s71685" name="图片" r:id="rId7" imgW="1477010" imgH="1059815" progId="Word.Picture.8">
                  <p:embed/>
                </p:oleObj>
              </mc:Choice>
              <mc:Fallback>
                <p:oleObj name="图片" r:id="rId7" imgW="1477010" imgH="1059815" progId="Word.Picture.8">
                  <p:embed/>
                  <p:pic>
                    <p:nvPicPr>
                      <p:cNvPr id="0"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43550" y="3438525"/>
                        <a:ext cx="26590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2"/>
          <p:cNvGraphicFramePr>
            <a:graphicFrameLocks noChangeAspect="1"/>
          </p:cNvGraphicFramePr>
          <p:nvPr/>
        </p:nvGraphicFramePr>
        <p:xfrm>
          <a:off x="1196975" y="2349500"/>
          <a:ext cx="2582863" cy="457200"/>
        </p:xfrm>
        <a:graphic>
          <a:graphicData uri="http://schemas.openxmlformats.org/presentationml/2006/ole">
            <mc:AlternateContent xmlns:mc="http://schemas.openxmlformats.org/markup-compatibility/2006">
              <mc:Choice xmlns:v="urn:schemas-microsoft-com:vml" Requires="v">
                <p:oleObj spid="_x0000_s71686" name="公式" r:id="rId9" imgW="1435100" imgH="254000" progId="Equation.3">
                  <p:embed/>
                </p:oleObj>
              </mc:Choice>
              <mc:Fallback>
                <p:oleObj name="公式" r:id="rId9" imgW="1435100" imgH="254000" progId="Equation.3">
                  <p:embed/>
                  <p:pic>
                    <p:nvPicPr>
                      <p:cNvPr id="0" name="Object 2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96975" y="2349500"/>
                        <a:ext cx="25828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Rectangle 23"/>
          <p:cNvSpPr>
            <a:spLocks noChangeArrowheads="1"/>
          </p:cNvSpPr>
          <p:nvPr/>
        </p:nvSpPr>
        <p:spPr bwMode="auto">
          <a:xfrm>
            <a:off x="620713" y="2254250"/>
            <a:ext cx="1028700"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由</a:t>
            </a:r>
            <a:endParaRPr lang="zh-CN" altLang="en-US" sz="2200" b="1">
              <a:solidFill>
                <a:srgbClr val="000000"/>
              </a:solidFill>
              <a:latin typeface="楷体_GB2312" pitchFamily="49" charset="-122"/>
              <a:ea typeface="楷体_GB2312" pitchFamily="49" charset="-122"/>
            </a:endParaRPr>
          </a:p>
        </p:txBody>
      </p:sp>
      <p:sp>
        <p:nvSpPr>
          <p:cNvPr id="24" name="Rectangle 25"/>
          <p:cNvSpPr>
            <a:spLocks noChangeArrowheads="1"/>
          </p:cNvSpPr>
          <p:nvPr/>
        </p:nvSpPr>
        <p:spPr bwMode="auto">
          <a:xfrm>
            <a:off x="620713" y="2917825"/>
            <a:ext cx="186372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rPr>
              <a:t>可得  </a:t>
            </a:r>
            <a:r>
              <a:rPr lang="en-US" altLang="zh-CN" sz="2200" b="1" i="1">
                <a:solidFill>
                  <a:srgbClr val="000000"/>
                </a:solidFill>
                <a:latin typeface="Times New Roman" panose="0202060305040502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GSQ</a:t>
            </a:r>
            <a:endParaRPr lang="en-US" altLang="zh-CN" sz="2200" b="1" baseline="-25000">
              <a:solidFill>
                <a:srgbClr val="000000"/>
              </a:solidFill>
              <a:latin typeface="Times New Roman" panose="02020603050405020304" pitchFamily="18" charset="0"/>
              <a:ea typeface="楷体_GB2312" pitchFamily="49" charset="-122"/>
            </a:endParaRPr>
          </a:p>
        </p:txBody>
      </p:sp>
      <p:sp>
        <p:nvSpPr>
          <p:cNvPr id="25" name="Rectangle 26"/>
          <p:cNvSpPr>
            <a:spLocks noChangeArrowheads="1"/>
          </p:cNvSpPr>
          <p:nvPr/>
        </p:nvSpPr>
        <p:spPr bwMode="auto">
          <a:xfrm>
            <a:off x="620713" y="3463925"/>
            <a:ext cx="3195637"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rPr>
              <a:t>又  </a:t>
            </a:r>
            <a:r>
              <a:rPr lang="en-US" altLang="zh-CN" sz="2200" b="1" i="1">
                <a:solidFill>
                  <a:srgbClr val="000000"/>
                </a:solidFill>
                <a:latin typeface="Times New Roman" panose="0202060305040502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S</a:t>
            </a:r>
            <a:r>
              <a:rPr lang="en-US" altLang="zh-CN" sz="2200" b="1">
                <a:solidFill>
                  <a:srgbClr val="000000"/>
                </a:solidFill>
                <a:latin typeface="Times New Roman" panose="02020603050405020304" pitchFamily="18" charset="0"/>
                <a:ea typeface="楷体_GB2312" pitchFamily="49" charset="-122"/>
              </a:rPr>
              <a:t> = </a:t>
            </a:r>
            <a:r>
              <a:rPr lang="en-US" altLang="zh-CN" sz="2200" b="1">
                <a:solidFill>
                  <a:srgbClr val="000000"/>
                </a:solidFill>
                <a:latin typeface="楷体_GB2312" pitchFamily="49" charset="-122"/>
                <a:ea typeface="楷体_GB2312" pitchFamily="49" charset="-122"/>
              </a:rPr>
              <a:t>-</a:t>
            </a:r>
            <a:r>
              <a:rPr lang="en-US" altLang="zh-CN" sz="2200" b="1" i="1">
                <a:solidFill>
                  <a:srgbClr val="000000"/>
                </a:solidFill>
                <a:latin typeface="Times New Roman" panose="0202060305040502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GSQ</a:t>
            </a:r>
            <a:endParaRPr lang="en-US" altLang="zh-CN" sz="2200" b="1" baseline="-25000">
              <a:solidFill>
                <a:srgbClr val="000000"/>
              </a:solidFill>
              <a:latin typeface="Times New Roman" panose="02020603050405020304" pitchFamily="18" charset="0"/>
              <a:ea typeface="楷体_GB2312" pitchFamily="49" charset="-122"/>
            </a:endParaRPr>
          </a:p>
        </p:txBody>
      </p:sp>
      <p:sp>
        <p:nvSpPr>
          <p:cNvPr id="26" name="Rectangle 27"/>
          <p:cNvSpPr>
            <a:spLocks noChangeArrowheads="1"/>
          </p:cNvSpPr>
          <p:nvPr/>
        </p:nvSpPr>
        <p:spPr bwMode="auto">
          <a:xfrm>
            <a:off x="620713" y="4149725"/>
            <a:ext cx="186372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rPr>
              <a:t>所以</a:t>
            </a:r>
            <a:endParaRPr lang="zh-CN" altLang="en-US" sz="2200" b="1" baseline="-25000">
              <a:solidFill>
                <a:srgbClr val="000000"/>
              </a:solidFill>
              <a:latin typeface="Times New Roman" panose="02020603050405020304" pitchFamily="18" charset="0"/>
              <a:ea typeface="楷体_GB2312" pitchFamily="49" charset="-122"/>
            </a:endParaRPr>
          </a:p>
        </p:txBody>
      </p:sp>
      <p:sp>
        <p:nvSpPr>
          <p:cNvPr id="27" name="Rectangle 28"/>
          <p:cNvSpPr>
            <a:spLocks noChangeArrowheads="1"/>
          </p:cNvSpPr>
          <p:nvPr/>
        </p:nvSpPr>
        <p:spPr bwMode="auto">
          <a:xfrm>
            <a:off x="1438275" y="4127500"/>
            <a:ext cx="3817938" cy="103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5000"/>
              </a:lnSpc>
              <a:spcBef>
                <a:spcPct val="10000"/>
              </a:spcBef>
              <a:buClr>
                <a:srgbClr val="CC0000"/>
              </a:buClr>
              <a:buFont typeface="Wingdings" panose="05000000000000000000" pitchFamily="2" charset="2"/>
              <a:buNone/>
            </a:pPr>
            <a:r>
              <a:rPr lang="en-US" altLang="zh-CN" sz="2200" b="1" i="1">
                <a:solidFill>
                  <a:srgbClr val="000000"/>
                </a:solidFill>
                <a:latin typeface="Times New Roman" panose="0202060305040502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DSQ</a:t>
            </a:r>
            <a:r>
              <a:rPr lang="en-US" altLang="zh-CN" sz="2200" b="1">
                <a:solidFill>
                  <a:srgbClr val="000000"/>
                </a:solidFill>
                <a:latin typeface="Times New Roman" panose="02020603050405020304" pitchFamily="18" charset="0"/>
                <a:ea typeface="楷体_GB2312" pitchFamily="49" charset="-122"/>
              </a:rPr>
              <a:t> = </a:t>
            </a:r>
            <a:r>
              <a:rPr lang="en-US" altLang="zh-CN" sz="2200" b="1" i="1">
                <a:solidFill>
                  <a:srgbClr val="000000"/>
                </a:solidFill>
                <a:latin typeface="Times New Roman" panose="0202060305040502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D</a:t>
            </a:r>
            <a:r>
              <a:rPr lang="en-US" altLang="zh-CN" sz="2200" b="1">
                <a:solidFill>
                  <a:srgbClr val="000000"/>
                </a:solidFill>
                <a:latin typeface="Times New Roman" panose="02020603050405020304" pitchFamily="18" charset="0"/>
                <a:ea typeface="楷体_GB2312" pitchFamily="49" charset="-122"/>
              </a:rPr>
              <a:t> </a:t>
            </a:r>
            <a:r>
              <a:rPr lang="en-US" altLang="zh-CN" sz="2200" b="1">
                <a:solidFill>
                  <a:srgbClr val="000000"/>
                </a:solidFill>
                <a:latin typeface="楷体_GB2312" pitchFamily="49" charset="-122"/>
                <a:ea typeface="楷体_GB2312" pitchFamily="49" charset="-122"/>
              </a:rPr>
              <a:t>- </a:t>
            </a:r>
            <a:r>
              <a:rPr lang="en-US" altLang="zh-CN" sz="2200" b="1" i="1">
                <a:solidFill>
                  <a:srgbClr val="000000"/>
                </a:solidFill>
                <a:latin typeface="Times New Roman" panose="0202060305040502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S </a:t>
            </a:r>
            <a:endParaRPr lang="en-US" altLang="zh-CN" sz="2200" b="1" baseline="-25000">
              <a:solidFill>
                <a:srgbClr val="000000"/>
              </a:solidFill>
              <a:latin typeface="Times New Roman" panose="02020603050405020304" pitchFamily="18" charset="0"/>
              <a:ea typeface="楷体_GB2312" pitchFamily="49" charset="-122"/>
            </a:endParaRPr>
          </a:p>
          <a:p>
            <a:pPr>
              <a:lnSpc>
                <a:spcPct val="135000"/>
              </a:lnSpc>
              <a:spcBef>
                <a:spcPct val="10000"/>
              </a:spcBef>
              <a:buClr>
                <a:srgbClr val="CC0000"/>
              </a:buClr>
              <a:buFont typeface="Wingdings" panose="05000000000000000000" pitchFamily="2" charset="2"/>
              <a:buNone/>
            </a:pPr>
            <a:r>
              <a:rPr lang="en-US" altLang="zh-CN" sz="2200" b="1" baseline="-25000">
                <a:solidFill>
                  <a:srgbClr val="000000"/>
                </a:solidFill>
                <a:latin typeface="Times New Roman" panose="02020603050405020304" pitchFamily="18" charset="0"/>
                <a:ea typeface="楷体_GB2312" pitchFamily="49" charset="-122"/>
              </a:rPr>
              <a:t>              </a:t>
            </a:r>
            <a:r>
              <a:rPr lang="en-US" altLang="zh-CN" sz="2200" b="1">
                <a:solidFill>
                  <a:srgbClr val="000000"/>
                </a:solidFill>
                <a:latin typeface="Times New Roman" panose="02020603050405020304" pitchFamily="18" charset="0"/>
                <a:ea typeface="楷体_GB2312" pitchFamily="49" charset="-122"/>
              </a:rPr>
              <a:t>= </a:t>
            </a:r>
            <a:r>
              <a:rPr lang="en-US" altLang="zh-CN" sz="2200" b="1" i="1">
                <a:solidFill>
                  <a:srgbClr val="000000"/>
                </a:solidFill>
                <a:latin typeface="Times New Roman" panose="0202060305040502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DD</a:t>
            </a:r>
            <a:r>
              <a:rPr lang="en-US" altLang="zh-CN" sz="2200" b="1">
                <a:solidFill>
                  <a:srgbClr val="000000"/>
                </a:solidFill>
                <a:latin typeface="Times New Roman" panose="02020603050405020304" pitchFamily="18" charset="0"/>
                <a:ea typeface="楷体_GB2312" pitchFamily="49" charset="-122"/>
              </a:rPr>
              <a:t> </a:t>
            </a:r>
            <a:r>
              <a:rPr lang="en-US" altLang="zh-CN" sz="2200" b="1">
                <a:solidFill>
                  <a:srgbClr val="000000"/>
                </a:solidFill>
                <a:latin typeface="楷体_GB2312" pitchFamily="49" charset="-122"/>
                <a:ea typeface="楷体_GB2312" pitchFamily="49" charset="-122"/>
              </a:rPr>
              <a:t>-</a:t>
            </a:r>
            <a:r>
              <a:rPr lang="en-US" altLang="zh-CN" sz="2200" b="1" i="1">
                <a:solidFill>
                  <a:srgbClr val="000000"/>
                </a:solidFill>
                <a:latin typeface="Times New Roman" panose="02020603050405020304" pitchFamily="18" charset="0"/>
                <a:ea typeface="楷体_GB2312" pitchFamily="49" charset="-122"/>
              </a:rPr>
              <a:t>I</a:t>
            </a:r>
            <a:r>
              <a:rPr lang="en-US" altLang="zh-CN" sz="2200" b="1" baseline="-25000">
                <a:solidFill>
                  <a:srgbClr val="000000"/>
                </a:solidFill>
                <a:latin typeface="Times New Roman" panose="02020603050405020304" pitchFamily="18" charset="0"/>
                <a:ea typeface="楷体_GB2312" pitchFamily="49" charset="-122"/>
              </a:rPr>
              <a:t>DQ </a:t>
            </a:r>
            <a:r>
              <a:rPr lang="en-US" altLang="zh-CN" sz="2200" b="1" i="1">
                <a:solidFill>
                  <a:srgbClr val="000000"/>
                </a:solidFill>
                <a:latin typeface="Times New Roman" panose="02020603050405020304" pitchFamily="18" charset="0"/>
                <a:ea typeface="楷体_GB2312" pitchFamily="49" charset="-122"/>
              </a:rPr>
              <a:t>R</a:t>
            </a:r>
            <a:r>
              <a:rPr lang="en-US" altLang="zh-CN" sz="2200" b="1" baseline="-25000">
                <a:solidFill>
                  <a:srgbClr val="000000"/>
                </a:solidFill>
                <a:latin typeface="Times New Roman" panose="02020603050405020304" pitchFamily="18" charset="0"/>
                <a:ea typeface="楷体_GB2312" pitchFamily="49" charset="-122"/>
              </a:rPr>
              <a:t>d</a:t>
            </a:r>
            <a:r>
              <a:rPr lang="en-US" altLang="zh-CN" sz="2200" b="1">
                <a:solidFill>
                  <a:srgbClr val="000000"/>
                </a:solidFill>
                <a:latin typeface="Times New Roman" panose="02020603050405020304" pitchFamily="18" charset="0"/>
                <a:ea typeface="楷体_GB2312" pitchFamily="49" charset="-122"/>
              </a:rPr>
              <a:t> </a:t>
            </a:r>
            <a:r>
              <a:rPr lang="en-US" altLang="zh-CN" sz="2200" b="1">
                <a:solidFill>
                  <a:srgbClr val="000000"/>
                </a:solidFill>
                <a:latin typeface="楷体_GB2312" pitchFamily="49" charset="-122"/>
                <a:ea typeface="楷体_GB2312" pitchFamily="49" charset="-122"/>
              </a:rPr>
              <a:t>+ </a:t>
            </a:r>
            <a:r>
              <a:rPr lang="en-US" altLang="zh-CN" sz="2200" b="1" i="1">
                <a:solidFill>
                  <a:srgbClr val="000000"/>
                </a:solidFill>
                <a:latin typeface="Times New Roman" panose="0202060305040502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GSQ</a:t>
            </a:r>
            <a:endParaRPr lang="en-US" altLang="zh-CN" sz="2200" b="1" baseline="-25000">
              <a:solidFill>
                <a:srgbClr val="000000"/>
              </a:solidFill>
              <a:latin typeface="Times New Roman" panose="02020603050405020304" pitchFamily="18" charset="0"/>
              <a:ea typeface="楷体_GB2312" pitchFamily="49" charset="-122"/>
            </a:endParaRPr>
          </a:p>
        </p:txBody>
      </p:sp>
      <p:sp>
        <p:nvSpPr>
          <p:cNvPr id="28" name="Rectangle 29"/>
          <p:cNvSpPr>
            <a:spLocks noChangeArrowheads="1"/>
          </p:cNvSpPr>
          <p:nvPr/>
        </p:nvSpPr>
        <p:spPr bwMode="auto">
          <a:xfrm>
            <a:off x="933450" y="5343525"/>
            <a:ext cx="3817938"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需验证是否工作在饱和区</a:t>
            </a:r>
            <a:endParaRPr lang="zh-CN" altLang="en-US" sz="2200" b="1">
              <a:solidFill>
                <a:srgbClr val="0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trips(downRigh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strips(downRight)">
                                      <p:cBhvr>
                                        <p:cTn id="12" dur="5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ox(in)">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strips(downRight)">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23">
                                            <p:txEl>
                                              <p:pRg st="0" end="0"/>
                                            </p:txEl>
                                          </p:spTgt>
                                        </p:tgtEl>
                                        <p:attrNameLst>
                                          <p:attrName>style.visibility</p:attrName>
                                        </p:attrNameLst>
                                      </p:cBhvr>
                                      <p:to>
                                        <p:strVal val="visible"/>
                                      </p:to>
                                    </p:set>
                                    <p:animEffect transition="in" filter="strips(downRight)">
                                      <p:cBhvr>
                                        <p:cTn id="27" dur="500"/>
                                        <p:tgtEl>
                                          <p:spTgt spid="23">
                                            <p:txEl>
                                              <p:pRg st="0" end="0"/>
                                            </p:txEl>
                                          </p:spTgt>
                                        </p:tgtEl>
                                      </p:cBhvr>
                                    </p:animEffect>
                                  </p:childTnLst>
                                </p:cTn>
                              </p:par>
                            </p:childTnLst>
                          </p:cTn>
                        </p:par>
                        <p:par>
                          <p:cTn id="28" fill="hold">
                            <p:stCondLst>
                              <p:cond delay="500"/>
                            </p:stCondLst>
                            <p:childTnLst>
                              <p:par>
                                <p:cTn id="29" presetID="18" presetClass="entr" presetSubtype="6"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strips(downRight)">
                                      <p:cBhvr>
                                        <p:cTn id="31" dur="5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18" presetClass="entr" presetSubtype="6" fill="hold" grpId="0" nodeType="clickEffect">
                                  <p:stCondLst>
                                    <p:cond delay="0"/>
                                  </p:stCondLst>
                                  <p:childTnLst>
                                    <p:set>
                                      <p:cBhvr>
                                        <p:cTn id="35" dur="1" fill="hold">
                                          <p:stCondLst>
                                            <p:cond delay="0"/>
                                          </p:stCondLst>
                                        </p:cTn>
                                        <p:tgtEl>
                                          <p:spTgt spid="24">
                                            <p:txEl>
                                              <p:pRg st="0" end="0"/>
                                            </p:txEl>
                                          </p:spTgt>
                                        </p:tgtEl>
                                        <p:attrNameLst>
                                          <p:attrName>style.visibility</p:attrName>
                                        </p:attrNameLst>
                                      </p:cBhvr>
                                      <p:to>
                                        <p:strVal val="visible"/>
                                      </p:to>
                                    </p:set>
                                    <p:animEffect transition="in" filter="strips(downRight)">
                                      <p:cBhvr>
                                        <p:cTn id="36" dur="500"/>
                                        <p:tgtEl>
                                          <p:spTgt spid="24">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8" presetClass="entr" presetSubtype="6" fill="hold" grpId="0" nodeType="clickEffect">
                                  <p:stCondLst>
                                    <p:cond delay="0"/>
                                  </p:stCondLst>
                                  <p:childTnLst>
                                    <p:set>
                                      <p:cBhvr>
                                        <p:cTn id="40" dur="1" fill="hold">
                                          <p:stCondLst>
                                            <p:cond delay="0"/>
                                          </p:stCondLst>
                                        </p:cTn>
                                        <p:tgtEl>
                                          <p:spTgt spid="25">
                                            <p:txEl>
                                              <p:pRg st="0" end="0"/>
                                            </p:txEl>
                                          </p:spTgt>
                                        </p:tgtEl>
                                        <p:attrNameLst>
                                          <p:attrName>style.visibility</p:attrName>
                                        </p:attrNameLst>
                                      </p:cBhvr>
                                      <p:to>
                                        <p:strVal val="visible"/>
                                      </p:to>
                                    </p:set>
                                    <p:animEffect transition="in" filter="strips(downRight)">
                                      <p:cBhvr>
                                        <p:cTn id="41" dur="500"/>
                                        <p:tgtEl>
                                          <p:spTgt spid="25">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8" presetClass="entr" presetSubtype="6"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strips(downRight)">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18" presetClass="entr" presetSubtype="6" fill="hold" grpId="0" nodeType="clickEffect">
                                  <p:stCondLst>
                                    <p:cond delay="0"/>
                                  </p:stCondLst>
                                  <p:childTnLst>
                                    <p:set>
                                      <p:cBhvr>
                                        <p:cTn id="50" dur="1" fill="hold">
                                          <p:stCondLst>
                                            <p:cond delay="0"/>
                                          </p:stCondLst>
                                        </p:cTn>
                                        <p:tgtEl>
                                          <p:spTgt spid="26">
                                            <p:txEl>
                                              <p:pRg st="0" end="0"/>
                                            </p:txEl>
                                          </p:spTgt>
                                        </p:tgtEl>
                                        <p:attrNameLst>
                                          <p:attrName>style.visibility</p:attrName>
                                        </p:attrNameLst>
                                      </p:cBhvr>
                                      <p:to>
                                        <p:strVal val="visible"/>
                                      </p:to>
                                    </p:set>
                                    <p:animEffect transition="in" filter="strips(downRight)">
                                      <p:cBhvr>
                                        <p:cTn id="51" dur="500"/>
                                        <p:tgtEl>
                                          <p:spTgt spid="26">
                                            <p:txEl>
                                              <p:pRg st="0" end="0"/>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grpId="0" nodeType="clickEffect">
                                  <p:stCondLst>
                                    <p:cond delay="0"/>
                                  </p:stCondLst>
                                  <p:childTnLst>
                                    <p:set>
                                      <p:cBhvr>
                                        <p:cTn id="55" dur="1" fill="hold">
                                          <p:stCondLst>
                                            <p:cond delay="0"/>
                                          </p:stCondLst>
                                        </p:cTn>
                                        <p:tgtEl>
                                          <p:spTgt spid="27">
                                            <p:txEl>
                                              <p:pRg st="0" end="0"/>
                                            </p:txEl>
                                          </p:spTgt>
                                        </p:tgtEl>
                                        <p:attrNameLst>
                                          <p:attrName>style.visibility</p:attrName>
                                        </p:attrNameLst>
                                      </p:cBhvr>
                                      <p:to>
                                        <p:strVal val="visible"/>
                                      </p:to>
                                    </p:set>
                                    <p:animEffect transition="in" filter="strips(downRight)">
                                      <p:cBhvr>
                                        <p:cTn id="56" dur="500"/>
                                        <p:tgtEl>
                                          <p:spTgt spid="27">
                                            <p:txEl>
                                              <p:pRg st="0" end="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8" presetClass="entr" presetSubtype="6" fill="hold" grpId="0" nodeType="clickEffect">
                                  <p:stCondLst>
                                    <p:cond delay="0"/>
                                  </p:stCondLst>
                                  <p:childTnLst>
                                    <p:set>
                                      <p:cBhvr>
                                        <p:cTn id="60" dur="1" fill="hold">
                                          <p:stCondLst>
                                            <p:cond delay="0"/>
                                          </p:stCondLst>
                                        </p:cTn>
                                        <p:tgtEl>
                                          <p:spTgt spid="27">
                                            <p:txEl>
                                              <p:pRg st="1" end="1"/>
                                            </p:txEl>
                                          </p:spTgt>
                                        </p:tgtEl>
                                        <p:attrNameLst>
                                          <p:attrName>style.visibility</p:attrName>
                                        </p:attrNameLst>
                                      </p:cBhvr>
                                      <p:to>
                                        <p:strVal val="visible"/>
                                      </p:to>
                                    </p:set>
                                    <p:animEffect transition="in" filter="strips(downRight)">
                                      <p:cBhvr>
                                        <p:cTn id="61" dur="500"/>
                                        <p:tgtEl>
                                          <p:spTgt spid="27">
                                            <p:txEl>
                                              <p:pRg st="1" end="1"/>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28">
                                            <p:txEl>
                                              <p:pRg st="0" end="0"/>
                                            </p:txEl>
                                          </p:spTgt>
                                        </p:tgtEl>
                                        <p:attrNameLst>
                                          <p:attrName>style.visibility</p:attrName>
                                        </p:attrNameLst>
                                      </p:cBhvr>
                                      <p:to>
                                        <p:strVal val="visible"/>
                                      </p:to>
                                    </p:set>
                                    <p:animEffect transition="in" filter="blinds(horizontal)">
                                      <p:cBhvr>
                                        <p:cTn id="66"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build="p"/>
      <p:bldP spid="23" grpId="0" autoUpdateAnimBg="0" build="p"/>
      <p:bldP spid="24" grpId="0" autoUpdateAnimBg="0" build="p"/>
      <p:bldP spid="25" grpId="0" autoUpdateAnimBg="0" build="p"/>
      <p:bldP spid="26" grpId="0" autoUpdateAnimBg="0" build="p"/>
      <p:bldP spid="27" grpId="0" autoUpdateAnimBg="0" build="p"/>
      <p:bldP spid="28" grpId="0" autoUpdateAnimBg="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标题 1"/>
          <p:cNvSpPr>
            <a:spLocks noGrp="1"/>
          </p:cNvSpPr>
          <p:nvPr>
            <p:ph type="title"/>
          </p:nvPr>
        </p:nvSpPr>
        <p:spPr>
          <a:xfrm>
            <a:off x="701675" y="71438"/>
            <a:ext cx="7888288" cy="646112"/>
          </a:xfrm>
        </p:spPr>
        <p:txBody>
          <a:bodyPr/>
          <a:lstStyle/>
          <a:p>
            <a:r>
              <a:rPr lang="en-US" altLang="zh-CN"/>
              <a:t>4.5.2  </a:t>
            </a:r>
            <a:r>
              <a:rPr lang="zh-CN" altLang="en-US"/>
              <a:t>共栅极放大电路</a:t>
            </a:r>
            <a:endParaRPr lang="zh-CN" altLang="en-US"/>
          </a:p>
        </p:txBody>
      </p:sp>
      <p:graphicFrame>
        <p:nvGraphicFramePr>
          <p:cNvPr id="96259" name="Object 7"/>
          <p:cNvGraphicFramePr>
            <a:graphicFrameLocks noChangeAspect="1"/>
          </p:cNvGraphicFramePr>
          <p:nvPr/>
        </p:nvGraphicFramePr>
        <p:xfrm>
          <a:off x="4284663" y="800100"/>
          <a:ext cx="4700587" cy="2212975"/>
        </p:xfrm>
        <a:graphic>
          <a:graphicData uri="http://schemas.openxmlformats.org/presentationml/2006/ole">
            <mc:AlternateContent xmlns:mc="http://schemas.openxmlformats.org/markup-compatibility/2006">
              <mc:Choice xmlns:v="urn:schemas-microsoft-com:vml" Requires="v">
                <p:oleObj spid="_x0000_s72706" name="图片" r:id="rId1" imgW="2611120" imgH="1231900" progId="Word.Picture.8">
                  <p:embed/>
                </p:oleObj>
              </mc:Choice>
              <mc:Fallback>
                <p:oleObj name="图片" r:id="rId1" imgW="2611120" imgH="1231900" progId="Word.Picture.8">
                  <p:embed/>
                  <p:pic>
                    <p:nvPicPr>
                      <p:cNvPr id="0" name="Object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4663" y="800100"/>
                        <a:ext cx="4700587"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6260" name="Rectangle 9"/>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动态分析</a:t>
            </a:r>
            <a:endParaRPr lang="zh-CN" altLang="en-US" sz="2400" b="1">
              <a:solidFill>
                <a:srgbClr val="000000"/>
              </a:solidFill>
              <a:latin typeface="Times New Roman" panose="02020603050405020304" pitchFamily="18" charset="0"/>
              <a:ea typeface="楷体_GB2312" pitchFamily="49" charset="-122"/>
            </a:endParaRPr>
          </a:p>
        </p:txBody>
      </p:sp>
      <p:graphicFrame>
        <p:nvGraphicFramePr>
          <p:cNvPr id="17" name="Object 23"/>
          <p:cNvGraphicFramePr>
            <a:graphicFrameLocks noChangeAspect="1"/>
          </p:cNvGraphicFramePr>
          <p:nvPr/>
        </p:nvGraphicFramePr>
        <p:xfrm>
          <a:off x="1004888" y="2600325"/>
          <a:ext cx="2192337" cy="385763"/>
        </p:xfrm>
        <a:graphic>
          <a:graphicData uri="http://schemas.openxmlformats.org/presentationml/2006/ole">
            <mc:AlternateContent xmlns:mc="http://schemas.openxmlformats.org/markup-compatibility/2006">
              <mc:Choice xmlns:v="urn:schemas-microsoft-com:vml" Requires="v">
                <p:oleObj spid="_x0000_s72707" name="公式" r:id="rId3" imgW="1371600" imgH="241300" progId="Equation.3">
                  <p:embed/>
                </p:oleObj>
              </mc:Choice>
              <mc:Fallback>
                <p:oleObj name="公式" r:id="rId3" imgW="1371600" imgH="241300" progId="Equation.3">
                  <p:embed/>
                  <p:pic>
                    <p:nvPicPr>
                      <p:cNvPr id="0" name="Object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888" y="2600325"/>
                        <a:ext cx="2192337"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24"/>
          <p:cNvGraphicFramePr>
            <a:graphicFrameLocks noChangeAspect="1"/>
          </p:cNvGraphicFramePr>
          <p:nvPr/>
        </p:nvGraphicFramePr>
        <p:xfrm>
          <a:off x="1008063" y="2168525"/>
          <a:ext cx="955675" cy="387350"/>
        </p:xfrm>
        <a:graphic>
          <a:graphicData uri="http://schemas.openxmlformats.org/presentationml/2006/ole">
            <mc:AlternateContent xmlns:mc="http://schemas.openxmlformats.org/markup-compatibility/2006">
              <mc:Choice xmlns:v="urn:schemas-microsoft-com:vml" Requires="v">
                <p:oleObj spid="_x0000_s72708" name="公式" r:id="rId5" imgW="596900" imgH="241300" progId="Equation.3">
                  <p:embed/>
                </p:oleObj>
              </mc:Choice>
              <mc:Fallback>
                <p:oleObj name="公式" r:id="rId5" imgW="596900" imgH="241300" progId="Equation.3">
                  <p:embed/>
                  <p:pic>
                    <p:nvPicPr>
                      <p:cNvPr id="0"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8063" y="2168525"/>
                        <a:ext cx="955675"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25"/>
          <p:cNvSpPr>
            <a:spLocks noChangeArrowheads="1"/>
          </p:cNvSpPr>
          <p:nvPr/>
        </p:nvSpPr>
        <p:spPr bwMode="auto">
          <a:xfrm>
            <a:off x="719138" y="1700213"/>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电压增益</a:t>
            </a:r>
            <a:endParaRPr lang="zh-CN" altLang="en-US" sz="2000" kern="0">
              <a:solidFill>
                <a:srgbClr val="000000"/>
              </a:solidFill>
            </a:endParaRPr>
          </a:p>
        </p:txBody>
      </p:sp>
      <p:graphicFrame>
        <p:nvGraphicFramePr>
          <p:cNvPr id="20" name="Object 26"/>
          <p:cNvGraphicFramePr>
            <a:graphicFrameLocks noChangeAspect="1"/>
          </p:cNvGraphicFramePr>
          <p:nvPr/>
        </p:nvGraphicFramePr>
        <p:xfrm>
          <a:off x="1008063" y="3033713"/>
          <a:ext cx="2335212" cy="711200"/>
        </p:xfrm>
        <a:graphic>
          <a:graphicData uri="http://schemas.openxmlformats.org/presentationml/2006/ole">
            <mc:AlternateContent xmlns:mc="http://schemas.openxmlformats.org/markup-compatibility/2006">
              <mc:Choice xmlns:v="urn:schemas-microsoft-com:vml" Requires="v">
                <p:oleObj spid="_x0000_s72709" name="公式" r:id="rId7" imgW="1459865" imgH="444500" progId="Equation.3">
                  <p:embed/>
                </p:oleObj>
              </mc:Choice>
              <mc:Fallback>
                <p:oleObj name="公式" r:id="rId7" imgW="1459865" imgH="444500" progId="Equation.3">
                  <p:embed/>
                  <p:pic>
                    <p:nvPicPr>
                      <p:cNvPr id="0" name="Object 2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8063" y="3033713"/>
                        <a:ext cx="2335212"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 name="Text Box 28"/>
          <p:cNvSpPr txBox="1">
            <a:spLocks noChangeArrowheads="1"/>
          </p:cNvSpPr>
          <p:nvPr/>
        </p:nvSpPr>
        <p:spPr bwMode="auto">
          <a:xfrm>
            <a:off x="719138" y="5553075"/>
            <a:ext cx="34210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FF0000"/>
                </a:solidFill>
                <a:latin typeface="黑体" panose="02010609060101010101" pitchFamily="49" charset="-122"/>
                <a:ea typeface="黑体" panose="02010609060101010101" pitchFamily="49" charset="-122"/>
                <a:sym typeface="Symbol" panose="05050102010706020507" pitchFamily="18" charset="2"/>
              </a:rPr>
              <a:t>输出与输入同相</a:t>
            </a:r>
            <a:endParaRPr kumimoji="1" lang="zh-CN" altLang="en-US" sz="2000" b="1">
              <a:solidFill>
                <a:srgbClr val="FF0000"/>
              </a:solidFill>
              <a:latin typeface="黑体" panose="02010609060101010101" pitchFamily="49" charset="-122"/>
              <a:ea typeface="黑体" panose="02010609060101010101" pitchFamily="49" charset="-122"/>
            </a:endParaRPr>
          </a:p>
        </p:txBody>
      </p:sp>
      <p:graphicFrame>
        <p:nvGraphicFramePr>
          <p:cNvPr id="22" name="Object 29"/>
          <p:cNvGraphicFramePr>
            <a:graphicFrameLocks noChangeAspect="1"/>
          </p:cNvGraphicFramePr>
          <p:nvPr/>
        </p:nvGraphicFramePr>
        <p:xfrm>
          <a:off x="4652963" y="3141663"/>
          <a:ext cx="4203700" cy="2265362"/>
        </p:xfrm>
        <a:graphic>
          <a:graphicData uri="http://schemas.openxmlformats.org/presentationml/2006/ole">
            <mc:AlternateContent xmlns:mc="http://schemas.openxmlformats.org/markup-compatibility/2006">
              <mc:Choice xmlns:v="urn:schemas-microsoft-com:vml" Requires="v">
                <p:oleObj spid="_x0000_s72710" name="图片" r:id="rId9" imgW="2334260" imgH="1260475" progId="Word.Picture.8">
                  <p:embed/>
                </p:oleObj>
              </mc:Choice>
              <mc:Fallback>
                <p:oleObj name="图片" r:id="rId9" imgW="2334260" imgH="1260475" progId="Word.Picture.8">
                  <p:embed/>
                  <p:pic>
                    <p:nvPicPr>
                      <p:cNvPr id="0" name="Object 2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52963" y="3141663"/>
                        <a:ext cx="4203700" cy="226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Rectangle 31"/>
          <p:cNvSpPr>
            <a:spLocks noChangeArrowheads="1"/>
          </p:cNvSpPr>
          <p:nvPr/>
        </p:nvSpPr>
        <p:spPr bwMode="auto">
          <a:xfrm>
            <a:off x="684213" y="1209675"/>
            <a:ext cx="24765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000" b="1">
                <a:solidFill>
                  <a:srgbClr val="000000"/>
                </a:solidFill>
                <a:latin typeface="楷体_GB2312" pitchFamily="49" charset="-122"/>
                <a:ea typeface="楷体_GB2312" pitchFamily="49" charset="-122"/>
              </a:rPr>
              <a:t>设</a:t>
            </a:r>
            <a:r>
              <a:rPr lang="zh-CN" altLang="en-US" sz="2000" b="1" i="1">
                <a:solidFill>
                  <a:srgbClr val="000000"/>
                </a:solidFill>
                <a:latin typeface="楷体_GB2312" pitchFamily="49" charset="-122"/>
                <a:ea typeface="楷体_GB2312" pitchFamily="49" charset="-122"/>
                <a:sym typeface="Symbol" panose="05050102010706020507" pitchFamily="18" charset="2"/>
              </a:rPr>
              <a:t></a:t>
            </a:r>
            <a:r>
              <a:rPr lang="en-US" altLang="zh-CN" sz="2000" b="1">
                <a:solidFill>
                  <a:srgbClr val="000000"/>
                </a:solidFill>
                <a:latin typeface="楷体_GB2312" pitchFamily="49" charset="-122"/>
                <a:ea typeface="楷体_GB2312" pitchFamily="49" charset="-122"/>
                <a:sym typeface="Symbol" panose="05050102010706020507" pitchFamily="18" charset="2"/>
              </a:rPr>
              <a:t>=0</a:t>
            </a:r>
            <a:endParaRPr lang="en-US" altLang="zh-CN" sz="2000" b="1">
              <a:solidFill>
                <a:srgbClr val="000000"/>
              </a:solidFill>
              <a:latin typeface="楷体_GB2312" pitchFamily="49" charset="-122"/>
              <a:ea typeface="楷体_GB2312" pitchFamily="49" charset="-122"/>
            </a:endParaRPr>
          </a:p>
        </p:txBody>
      </p:sp>
      <p:graphicFrame>
        <p:nvGraphicFramePr>
          <p:cNvPr id="24" name="Object 33"/>
          <p:cNvGraphicFramePr>
            <a:graphicFrameLocks noChangeAspect="1"/>
          </p:cNvGraphicFramePr>
          <p:nvPr/>
        </p:nvGraphicFramePr>
        <p:xfrm>
          <a:off x="1009650" y="4213225"/>
          <a:ext cx="3130550" cy="387350"/>
        </p:xfrm>
        <a:graphic>
          <a:graphicData uri="http://schemas.openxmlformats.org/presentationml/2006/ole">
            <mc:AlternateContent xmlns:mc="http://schemas.openxmlformats.org/markup-compatibility/2006">
              <mc:Choice xmlns:v="urn:schemas-microsoft-com:vml" Requires="v">
                <p:oleObj spid="_x0000_s72711" name="公式" r:id="rId11" imgW="1955800" imgH="241300" progId="Equation.3">
                  <p:embed/>
                </p:oleObj>
              </mc:Choice>
              <mc:Fallback>
                <p:oleObj name="公式" r:id="rId11" imgW="1955800" imgH="241300" progId="Equation.3">
                  <p:embed/>
                  <p:pic>
                    <p:nvPicPr>
                      <p:cNvPr id="0" name="Object 3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09650" y="4213225"/>
                        <a:ext cx="3130550"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 name="Rectangle 34"/>
          <p:cNvSpPr>
            <a:spLocks noChangeArrowheads="1"/>
          </p:cNvSpPr>
          <p:nvPr/>
        </p:nvSpPr>
        <p:spPr bwMode="auto">
          <a:xfrm>
            <a:off x="719138" y="3744913"/>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源电压增益</a:t>
            </a:r>
            <a:endParaRPr lang="zh-CN" altLang="en-US" sz="2000" kern="0">
              <a:solidFill>
                <a:srgbClr val="000000"/>
              </a:solidFill>
            </a:endParaRPr>
          </a:p>
        </p:txBody>
      </p:sp>
      <p:graphicFrame>
        <p:nvGraphicFramePr>
          <p:cNvPr id="26" name="Object 35"/>
          <p:cNvGraphicFramePr>
            <a:graphicFrameLocks noChangeAspect="1"/>
          </p:cNvGraphicFramePr>
          <p:nvPr/>
        </p:nvGraphicFramePr>
        <p:xfrm>
          <a:off x="1008063" y="4699000"/>
          <a:ext cx="2374900" cy="709613"/>
        </p:xfrm>
        <a:graphic>
          <a:graphicData uri="http://schemas.openxmlformats.org/presentationml/2006/ole">
            <mc:AlternateContent xmlns:mc="http://schemas.openxmlformats.org/markup-compatibility/2006">
              <mc:Choice xmlns:v="urn:schemas-microsoft-com:vml" Requires="v">
                <p:oleObj spid="_x0000_s72712" name="公式" r:id="rId13" imgW="1485265" imgH="444500" progId="Equation.3">
                  <p:embed/>
                </p:oleObj>
              </mc:Choice>
              <mc:Fallback>
                <p:oleObj name="公式" r:id="rId13" imgW="1485265" imgH="444500" progId="Equation.3">
                  <p:embed/>
                  <p:pic>
                    <p:nvPicPr>
                      <p:cNvPr id="0" name="Object 3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08063" y="4699000"/>
                        <a:ext cx="2374900"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strips(downRight)">
                                      <p:cBhvr>
                                        <p:cTn id="7" dur="5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trips(downRight)">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strips(downRight)">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strips(downRight)">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strips(downRight)">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strips(downRight)">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trips(downRight)">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strips(downRight)">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strips(downRight)">
                                      <p:cBhvr>
                                        <p:cTn id="5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autoUpdateAnimBg="0"/>
      <p:bldP spid="23" grpId="0" autoUpdateAnimBg="0" build="p"/>
      <p:bldP spid="25"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标题 1"/>
          <p:cNvSpPr>
            <a:spLocks noGrp="1"/>
          </p:cNvSpPr>
          <p:nvPr>
            <p:ph type="title"/>
          </p:nvPr>
        </p:nvSpPr>
        <p:spPr>
          <a:xfrm>
            <a:off x="701675" y="71438"/>
            <a:ext cx="7888288" cy="646112"/>
          </a:xfrm>
        </p:spPr>
        <p:txBody>
          <a:bodyPr/>
          <a:lstStyle/>
          <a:p>
            <a:r>
              <a:rPr lang="en-US" altLang="zh-CN"/>
              <a:t>4.5.2  </a:t>
            </a:r>
            <a:r>
              <a:rPr lang="zh-CN" altLang="en-US"/>
              <a:t>共栅极放大电路</a:t>
            </a:r>
            <a:endParaRPr lang="zh-CN" altLang="en-US"/>
          </a:p>
        </p:txBody>
      </p:sp>
      <p:graphicFrame>
        <p:nvGraphicFramePr>
          <p:cNvPr id="97283" name="Object 9"/>
          <p:cNvGraphicFramePr>
            <a:graphicFrameLocks noChangeAspect="1"/>
          </p:cNvGraphicFramePr>
          <p:nvPr/>
        </p:nvGraphicFramePr>
        <p:xfrm>
          <a:off x="4284663" y="800100"/>
          <a:ext cx="4700587" cy="2212975"/>
        </p:xfrm>
        <a:graphic>
          <a:graphicData uri="http://schemas.openxmlformats.org/presentationml/2006/ole">
            <mc:AlternateContent xmlns:mc="http://schemas.openxmlformats.org/markup-compatibility/2006">
              <mc:Choice xmlns:v="urn:schemas-microsoft-com:vml" Requires="v">
                <p:oleObj spid="_x0000_s73730" name="图片" r:id="rId1" imgW="2611120" imgH="1231900" progId="Word.Picture.8">
                  <p:embed/>
                </p:oleObj>
              </mc:Choice>
              <mc:Fallback>
                <p:oleObj name="图片" r:id="rId1" imgW="2611120" imgH="1231900" progId="Word.Picture.8">
                  <p:embed/>
                  <p:pic>
                    <p:nvPicPr>
                      <p:cNvPr id="0" name="Object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4663" y="800100"/>
                        <a:ext cx="4700587"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7284" name="Rectangle 11"/>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动态分析</a:t>
            </a:r>
            <a:endParaRPr lang="zh-CN" altLang="en-US" sz="2400" b="1">
              <a:solidFill>
                <a:srgbClr val="000000"/>
              </a:solidFill>
              <a:latin typeface="Times New Roman" panose="02020603050405020304" pitchFamily="18" charset="0"/>
              <a:ea typeface="楷体_GB2312" pitchFamily="49" charset="-122"/>
            </a:endParaRPr>
          </a:p>
        </p:txBody>
      </p:sp>
      <p:sp>
        <p:nvSpPr>
          <p:cNvPr id="15" name="Rectangle 14"/>
          <p:cNvSpPr>
            <a:spLocks noChangeArrowheads="1"/>
          </p:cNvSpPr>
          <p:nvPr/>
        </p:nvSpPr>
        <p:spPr bwMode="auto">
          <a:xfrm>
            <a:off x="719138" y="1344613"/>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输入电阻</a:t>
            </a:r>
            <a:endParaRPr lang="zh-CN" altLang="en-US" sz="2000" kern="0">
              <a:solidFill>
                <a:srgbClr val="000000"/>
              </a:solidFill>
            </a:endParaRPr>
          </a:p>
        </p:txBody>
      </p:sp>
      <p:graphicFrame>
        <p:nvGraphicFramePr>
          <p:cNvPr id="16" name="Object 15"/>
          <p:cNvGraphicFramePr>
            <a:graphicFrameLocks noChangeAspect="1"/>
          </p:cNvGraphicFramePr>
          <p:nvPr/>
        </p:nvGraphicFramePr>
        <p:xfrm>
          <a:off x="919163" y="1725613"/>
          <a:ext cx="2436812" cy="752475"/>
        </p:xfrm>
        <a:graphic>
          <a:graphicData uri="http://schemas.openxmlformats.org/presentationml/2006/ole">
            <mc:AlternateContent xmlns:mc="http://schemas.openxmlformats.org/markup-compatibility/2006">
              <mc:Choice xmlns:v="urn:schemas-microsoft-com:vml" Requires="v">
                <p:oleObj spid="_x0000_s73731" name="公式" r:id="rId3" imgW="1524000" imgH="469900" progId="Equation.3">
                  <p:embed/>
                </p:oleObj>
              </mc:Choice>
              <mc:Fallback>
                <p:oleObj name="公式" r:id="rId3" imgW="1524000" imgH="469900" progId="Equation.3">
                  <p:embed/>
                  <p:pic>
                    <p:nvPicPr>
                      <p:cNvPr id="0"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9163" y="1725613"/>
                        <a:ext cx="2436812"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Text Box 16"/>
          <p:cNvSpPr txBox="1">
            <a:spLocks noChangeArrowheads="1"/>
          </p:cNvSpPr>
          <p:nvPr/>
        </p:nvSpPr>
        <p:spPr bwMode="auto">
          <a:xfrm>
            <a:off x="719138" y="4760913"/>
            <a:ext cx="34210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FF0000"/>
                </a:solidFill>
                <a:latin typeface="黑体" panose="02010609060101010101" pitchFamily="49" charset="-122"/>
                <a:ea typeface="黑体" panose="02010609060101010101" pitchFamily="49" charset="-122"/>
                <a:sym typeface="Symbol" panose="05050102010706020507" pitchFamily="18" charset="2"/>
              </a:rPr>
              <a:t>与共源电路同相</a:t>
            </a:r>
            <a:endParaRPr kumimoji="1" lang="zh-CN" altLang="en-US" sz="2000" b="1">
              <a:solidFill>
                <a:srgbClr val="FF0000"/>
              </a:solidFill>
              <a:latin typeface="黑体" panose="02010609060101010101" pitchFamily="49" charset="-122"/>
              <a:ea typeface="黑体" panose="02010609060101010101" pitchFamily="49" charset="-122"/>
            </a:endParaRPr>
          </a:p>
        </p:txBody>
      </p:sp>
      <p:graphicFrame>
        <p:nvGraphicFramePr>
          <p:cNvPr id="97288" name="Object 17"/>
          <p:cNvGraphicFramePr>
            <a:graphicFrameLocks noChangeAspect="1"/>
          </p:cNvGraphicFramePr>
          <p:nvPr/>
        </p:nvGraphicFramePr>
        <p:xfrm>
          <a:off x="4652963" y="3141663"/>
          <a:ext cx="4203700" cy="2265362"/>
        </p:xfrm>
        <a:graphic>
          <a:graphicData uri="http://schemas.openxmlformats.org/presentationml/2006/ole">
            <mc:AlternateContent xmlns:mc="http://schemas.openxmlformats.org/markup-compatibility/2006">
              <mc:Choice xmlns:v="urn:schemas-microsoft-com:vml" Requires="v">
                <p:oleObj spid="_x0000_s73732" name="图片" r:id="rId5" imgW="2334260" imgH="1260475" progId="Word.Picture.8">
                  <p:embed/>
                </p:oleObj>
              </mc:Choice>
              <mc:Fallback>
                <p:oleObj name="图片" r:id="rId5" imgW="2334260" imgH="1260475" progId="Word.Picture.8">
                  <p:embed/>
                  <p:pic>
                    <p:nvPicPr>
                      <p:cNvPr id="0"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2963" y="3141663"/>
                        <a:ext cx="4203700" cy="226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20"/>
          <p:cNvSpPr>
            <a:spLocks noChangeArrowheads="1"/>
          </p:cNvSpPr>
          <p:nvPr/>
        </p:nvSpPr>
        <p:spPr bwMode="auto">
          <a:xfrm>
            <a:off x="719138" y="3141663"/>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输出电阻</a:t>
            </a:r>
            <a:endParaRPr lang="zh-CN" altLang="en-US" sz="2000" kern="0">
              <a:solidFill>
                <a:srgbClr val="000000"/>
              </a:solidFill>
            </a:endParaRPr>
          </a:p>
        </p:txBody>
      </p:sp>
      <p:sp>
        <p:nvSpPr>
          <p:cNvPr id="20" name="Text Box 22"/>
          <p:cNvSpPr txBox="1">
            <a:spLocks noChangeArrowheads="1"/>
          </p:cNvSpPr>
          <p:nvPr/>
        </p:nvSpPr>
        <p:spPr bwMode="auto">
          <a:xfrm>
            <a:off x="647700" y="2616200"/>
            <a:ext cx="35655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FF0000"/>
                </a:solidFill>
                <a:latin typeface="黑体" panose="02010609060101010101" pitchFamily="49" charset="-122"/>
                <a:ea typeface="黑体" panose="02010609060101010101" pitchFamily="49" charset="-122"/>
                <a:sym typeface="Symbol" panose="05050102010706020507" pitchFamily="18" charset="2"/>
              </a:rPr>
              <a:t>输入电阻远小于其它两种组态</a:t>
            </a:r>
            <a:endParaRPr kumimoji="1" lang="zh-CN" altLang="en-US" sz="2000" b="1">
              <a:solidFill>
                <a:srgbClr val="FF0000"/>
              </a:solidFill>
              <a:latin typeface="黑体" panose="02010609060101010101" pitchFamily="49" charset="-122"/>
              <a:ea typeface="黑体" panose="02010609060101010101" pitchFamily="49" charset="-122"/>
            </a:endParaRPr>
          </a:p>
        </p:txBody>
      </p:sp>
      <p:sp>
        <p:nvSpPr>
          <p:cNvPr id="21" name="Rectangle 23"/>
          <p:cNvSpPr>
            <a:spLocks noChangeArrowheads="1"/>
          </p:cNvSpPr>
          <p:nvPr/>
        </p:nvSpPr>
        <p:spPr bwMode="auto">
          <a:xfrm>
            <a:off x="746125" y="3681413"/>
            <a:ext cx="339407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zh-CN" altLang="en-US" sz="2000" b="1">
                <a:solidFill>
                  <a:srgbClr val="000000"/>
                </a:solidFill>
                <a:latin typeface="Times New Roman" panose="02020603050405020304" pitchFamily="18" charset="0"/>
                <a:ea typeface="楷体_GB2312" pitchFamily="49" charset="-122"/>
              </a:rPr>
              <a:t>当</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ds </a:t>
            </a:r>
            <a:r>
              <a:rPr lang="en-US" altLang="zh-CN" sz="2000" b="1">
                <a:solidFill>
                  <a:srgbClr val="000000"/>
                </a:solidFill>
                <a:latin typeface="Times New Roman" panose="02020603050405020304" pitchFamily="18" charset="0"/>
                <a:ea typeface="楷体_GB2312" pitchFamily="49" charset="-122"/>
              </a:rPr>
              <a:t>&gt;&gt;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d</a:t>
            </a:r>
            <a:r>
              <a:rPr lang="en-US" altLang="zh-CN" sz="2000" b="1">
                <a:solidFill>
                  <a:srgbClr val="000000"/>
                </a:solidFill>
                <a:latin typeface="Times New Roman" panose="02020603050405020304" pitchFamily="18" charset="0"/>
                <a:ea typeface="楷体_GB2312" pitchFamily="49" charset="-122"/>
              </a:rPr>
              <a:t> </a:t>
            </a:r>
            <a:r>
              <a:rPr lang="zh-CN" altLang="en-US" sz="2000" b="1">
                <a:solidFill>
                  <a:srgbClr val="000000"/>
                </a:solidFill>
                <a:latin typeface="Times New Roman" panose="02020603050405020304" pitchFamily="18" charset="0"/>
                <a:ea typeface="楷体_GB2312" pitchFamily="49" charset="-122"/>
              </a:rPr>
              <a:t>和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ds </a:t>
            </a:r>
            <a:r>
              <a:rPr lang="en-US" altLang="zh-CN" sz="2000" b="1">
                <a:solidFill>
                  <a:srgbClr val="000000"/>
                </a:solidFill>
                <a:latin typeface="Times New Roman" panose="02020603050405020304" pitchFamily="18" charset="0"/>
                <a:ea typeface="楷体_GB2312" pitchFamily="49" charset="-122"/>
              </a:rPr>
              <a:t>&gt;&gt;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si</a:t>
            </a:r>
            <a:r>
              <a:rPr lang="zh-CN" altLang="en-US" sz="2000" b="1">
                <a:solidFill>
                  <a:srgbClr val="000000"/>
                </a:solidFill>
                <a:latin typeface="Times New Roman" panose="02020603050405020304" pitchFamily="18" charset="0"/>
                <a:ea typeface="楷体_GB2312" pitchFamily="49" charset="-122"/>
              </a:rPr>
              <a:t>时</a:t>
            </a:r>
            <a:endParaRPr lang="zh-CN" altLang="en-US" sz="2000" b="1">
              <a:solidFill>
                <a:srgbClr val="000000"/>
              </a:solidFill>
              <a:latin typeface="Times New Roman" panose="02020603050405020304" pitchFamily="18" charset="0"/>
              <a:ea typeface="楷体_GB2312" pitchFamily="49" charset="-122"/>
            </a:endParaRPr>
          </a:p>
        </p:txBody>
      </p:sp>
      <p:sp>
        <p:nvSpPr>
          <p:cNvPr id="22" name="Rectangle 24"/>
          <p:cNvSpPr>
            <a:spLocks noChangeArrowheads="1"/>
          </p:cNvSpPr>
          <p:nvPr/>
        </p:nvSpPr>
        <p:spPr bwMode="auto">
          <a:xfrm>
            <a:off x="1331913" y="4221163"/>
            <a:ext cx="1584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o </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d</a:t>
            </a:r>
            <a:endParaRPr lang="en-US" altLang="zh-CN" sz="20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strips(downRight)">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trips(downRight)">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strips(downRight)">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strips(downRight)">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strips(downRight)">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9" grpId="0"/>
      <p:bldP spid="20" grpId="0" autoUpdateAnimBg="0"/>
      <p:bldP spid="21" grpId="0"/>
      <p:bldP spid="22"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标题 1"/>
          <p:cNvSpPr>
            <a:spLocks noGrp="1"/>
          </p:cNvSpPr>
          <p:nvPr>
            <p:ph type="title"/>
          </p:nvPr>
        </p:nvSpPr>
        <p:spPr>
          <a:xfrm>
            <a:off x="701675" y="71438"/>
            <a:ext cx="7888288" cy="646112"/>
          </a:xfrm>
        </p:spPr>
        <p:txBody>
          <a:bodyPr>
            <a:normAutofit fontScale="90000"/>
          </a:bodyPr>
          <a:lstStyle/>
          <a:p>
            <a:r>
              <a:rPr lang="en-US" altLang="zh-CN"/>
              <a:t>4.5.3  MOSFET</a:t>
            </a:r>
            <a:r>
              <a:rPr lang="zh-CN" altLang="en-US"/>
              <a:t>放大电路三种组态的总结和比较</a:t>
            </a:r>
            <a:endParaRPr lang="zh-CN" altLang="en-US"/>
          </a:p>
        </p:txBody>
      </p:sp>
      <p:sp>
        <p:nvSpPr>
          <p:cNvPr id="98307" name="Rectangle 2"/>
          <p:cNvSpPr>
            <a:spLocks noChangeArrowheads="1"/>
          </p:cNvSpPr>
          <p:nvPr/>
        </p:nvSpPr>
        <p:spPr bwMode="auto">
          <a:xfrm>
            <a:off x="611188" y="830263"/>
            <a:ext cx="27098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a:solidFill>
                  <a:srgbClr val="000000"/>
                </a:solidFill>
                <a:latin typeface="Times New Roman" panose="02020603050405020304" pitchFamily="18" charset="0"/>
                <a:ea typeface="楷体_GB2312" pitchFamily="49" charset="-122"/>
              </a:rPr>
              <a:t>1</a:t>
            </a:r>
            <a:r>
              <a:rPr kumimoji="1" lang="en-US" altLang="en-US" sz="2400" b="1">
                <a:solidFill>
                  <a:srgbClr val="000000"/>
                </a:solidFill>
                <a:latin typeface="Times New Roman" panose="02020603050405020304" pitchFamily="18" charset="0"/>
                <a:ea typeface="楷体_GB2312" pitchFamily="49" charset="-122"/>
              </a:rPr>
              <a:t>. </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三种组态的判断</a:t>
            </a:r>
            <a:endParaRPr kumimoji="1" lang="zh-CN" altLang="en-US" sz="2400" b="1">
              <a:solidFill>
                <a:srgbClr val="000000"/>
              </a:solidFill>
              <a:latin typeface="Times New Roman" panose="02020603050405020304" pitchFamily="18" charset="0"/>
              <a:ea typeface="楷体_GB2312" pitchFamily="49" charset="-122"/>
            </a:endParaRPr>
          </a:p>
        </p:txBody>
      </p:sp>
      <p:sp>
        <p:nvSpPr>
          <p:cNvPr id="7" name="Rectangle 8"/>
          <p:cNvSpPr>
            <a:spLocks noChangeArrowheads="1"/>
          </p:cNvSpPr>
          <p:nvPr/>
        </p:nvSpPr>
        <p:spPr bwMode="auto">
          <a:xfrm>
            <a:off x="827088" y="1323975"/>
            <a:ext cx="7524750" cy="332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5000"/>
              </a:lnSpc>
              <a:spcBef>
                <a:spcPct val="5000"/>
              </a:spcBef>
            </a:pP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较好的方法并不是试图寻找接地的电极，而是寻找信号的输入电极和输出电极。</a:t>
            </a:r>
            <a:endParaRPr kumimoji="1" lang="zh-CN" altLang="en-US" sz="2200" b="1">
              <a:solidFill>
                <a:srgbClr val="000000"/>
              </a:solidFill>
              <a:latin typeface="Times New Roman" panose="02020603050405020304" pitchFamily="18" charset="0"/>
              <a:ea typeface="楷体_GB2312" pitchFamily="49" charset="-122"/>
            </a:endParaRPr>
          </a:p>
          <a:p>
            <a:pPr>
              <a:lnSpc>
                <a:spcPct val="135000"/>
              </a:lnSpc>
              <a:spcBef>
                <a:spcPct val="5000"/>
              </a:spcBef>
            </a:pPr>
            <a:r>
              <a:rPr kumimoji="1" lang="zh-CN" altLang="en-US" sz="2200" b="1">
                <a:solidFill>
                  <a:srgbClr val="000000"/>
                </a:solidFill>
                <a:latin typeface="Times New Roman" panose="02020603050405020304" pitchFamily="18" charset="0"/>
                <a:ea typeface="楷体_GB2312" pitchFamily="49" charset="-122"/>
              </a:rPr>
              <a:t>        即观察输入信号加在哪个电极，输出信号从哪个电极取出，剩下的那个电极便是共同电极。如</a:t>
            </a:r>
            <a:endParaRPr kumimoji="1" lang="zh-CN" altLang="en-US" sz="2200" b="1">
              <a:solidFill>
                <a:srgbClr val="000000"/>
              </a:solidFill>
              <a:latin typeface="Times New Roman" panose="02020603050405020304" pitchFamily="18" charset="0"/>
              <a:ea typeface="楷体_GB2312" pitchFamily="49" charset="-122"/>
            </a:endParaRPr>
          </a:p>
          <a:p>
            <a:pPr>
              <a:lnSpc>
                <a:spcPct val="135000"/>
              </a:lnSpc>
              <a:spcBef>
                <a:spcPct val="5000"/>
              </a:spcBef>
            </a:pPr>
            <a:r>
              <a:rPr kumimoji="1" lang="zh-CN" altLang="en-US" sz="2200" b="1">
                <a:solidFill>
                  <a:srgbClr val="000000"/>
                </a:solidFill>
                <a:latin typeface="Times New Roman" panose="02020603050405020304" pitchFamily="18" charset="0"/>
                <a:ea typeface="楷体_GB2312" pitchFamily="49" charset="-122"/>
              </a:rPr>
              <a:t>        共源极放大电路，信号由栅极输入，漏极输出；</a:t>
            </a:r>
            <a:endParaRPr kumimoji="1" lang="zh-CN" altLang="en-US" sz="2200" b="1">
              <a:solidFill>
                <a:srgbClr val="000000"/>
              </a:solidFill>
              <a:latin typeface="Times New Roman" panose="02020603050405020304" pitchFamily="18" charset="0"/>
              <a:ea typeface="楷体_GB2312" pitchFamily="49" charset="-122"/>
            </a:endParaRPr>
          </a:p>
          <a:p>
            <a:pPr>
              <a:lnSpc>
                <a:spcPct val="135000"/>
              </a:lnSpc>
              <a:spcBef>
                <a:spcPct val="5000"/>
              </a:spcBef>
            </a:pPr>
            <a:r>
              <a:rPr kumimoji="1" lang="zh-CN" altLang="en-US" sz="2200" b="1">
                <a:solidFill>
                  <a:srgbClr val="000000"/>
                </a:solidFill>
                <a:latin typeface="Times New Roman" panose="02020603050405020304" pitchFamily="18" charset="0"/>
                <a:ea typeface="楷体_GB2312" pitchFamily="49" charset="-122"/>
              </a:rPr>
              <a:t>        共漏极放大电路，信号由栅极输入，源极输出；</a:t>
            </a:r>
            <a:endParaRPr kumimoji="1" lang="zh-CN" altLang="en-US" sz="2200" b="1">
              <a:solidFill>
                <a:srgbClr val="000000"/>
              </a:solidFill>
              <a:latin typeface="Times New Roman" panose="02020603050405020304" pitchFamily="18" charset="0"/>
              <a:ea typeface="楷体_GB2312" pitchFamily="49" charset="-122"/>
            </a:endParaRPr>
          </a:p>
          <a:p>
            <a:pPr>
              <a:lnSpc>
                <a:spcPct val="135000"/>
              </a:lnSpc>
              <a:spcBef>
                <a:spcPct val="5000"/>
              </a:spcBef>
            </a:pPr>
            <a:r>
              <a:rPr kumimoji="1" lang="zh-CN" altLang="en-US" sz="2200" b="1">
                <a:solidFill>
                  <a:srgbClr val="000000"/>
                </a:solidFill>
                <a:latin typeface="Times New Roman" panose="02020603050405020304" pitchFamily="18" charset="0"/>
                <a:ea typeface="楷体_GB2312" pitchFamily="49" charset="-122"/>
              </a:rPr>
              <a:t>        共栅极放大电路，信号由源极输入，漏极输出。 </a:t>
            </a:r>
            <a:endParaRPr kumimoji="1" lang="zh-CN" altLang="en-US" sz="2200" b="1">
              <a:solidFill>
                <a:srgbClr val="000000"/>
              </a:solidFill>
              <a:latin typeface="Times New Roman" panose="02020603050405020304" pitchFamily="18" charset="0"/>
              <a:ea typeface="楷体_GB2312" pitchFamily="49" charset="-122"/>
            </a:endParaRPr>
          </a:p>
        </p:txBody>
      </p:sp>
      <p:sp>
        <p:nvSpPr>
          <p:cNvPr id="8" name="Text Box 17"/>
          <p:cNvSpPr txBox="1">
            <a:spLocks noChangeArrowheads="1"/>
          </p:cNvSpPr>
          <p:nvPr/>
        </p:nvSpPr>
        <p:spPr bwMode="auto">
          <a:xfrm>
            <a:off x="863600" y="4868863"/>
            <a:ext cx="34210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FF0000"/>
                </a:solidFill>
                <a:latin typeface="黑体" panose="02010609060101010101" pitchFamily="49" charset="-122"/>
                <a:ea typeface="黑体" panose="02010609060101010101" pitchFamily="49" charset="-122"/>
                <a:sym typeface="Symbol" panose="05050102010706020507" pitchFamily="18" charset="2"/>
              </a:rPr>
              <a:t>栅极始终不能做输出电极</a:t>
            </a:r>
            <a:endParaRPr kumimoji="1" lang="zh-CN" altLang="en-US" sz="2000" b="1">
              <a:solidFill>
                <a:srgbClr val="FF000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strips(downRigh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strips(downRigh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strips(downRight)">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strips(downRight)">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strips(downRight)">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strips(downRight)">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标题 1"/>
          <p:cNvSpPr>
            <a:spLocks noGrp="1"/>
          </p:cNvSpPr>
          <p:nvPr>
            <p:ph type="title"/>
          </p:nvPr>
        </p:nvSpPr>
        <p:spPr>
          <a:xfrm>
            <a:off x="701675" y="71438"/>
            <a:ext cx="7888288" cy="646112"/>
          </a:xfrm>
        </p:spPr>
        <p:txBody>
          <a:bodyPr>
            <a:normAutofit fontScale="90000"/>
          </a:bodyPr>
          <a:lstStyle/>
          <a:p>
            <a:r>
              <a:rPr lang="en-US" altLang="zh-CN"/>
              <a:t>4.5.3  MOSFET</a:t>
            </a:r>
            <a:r>
              <a:rPr lang="zh-CN" altLang="en-US"/>
              <a:t>放大电路三种组态的总结和比较</a:t>
            </a:r>
            <a:endParaRPr lang="zh-CN" altLang="en-US"/>
          </a:p>
        </p:txBody>
      </p:sp>
      <p:sp>
        <p:nvSpPr>
          <p:cNvPr id="99331" name="Rectangle 10"/>
          <p:cNvSpPr>
            <a:spLocks noChangeArrowheads="1"/>
          </p:cNvSpPr>
          <p:nvPr/>
        </p:nvSpPr>
        <p:spPr bwMode="auto">
          <a:xfrm>
            <a:off x="611188" y="830263"/>
            <a:ext cx="4500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a:solidFill>
                  <a:srgbClr val="000000"/>
                </a:solidFill>
                <a:latin typeface="Times New Roman" panose="02020603050405020304" pitchFamily="18" charset="0"/>
                <a:ea typeface="楷体_GB2312" pitchFamily="49" charset="-122"/>
              </a:rPr>
              <a:t>2</a:t>
            </a:r>
            <a:r>
              <a:rPr kumimoji="1" lang="en-US" altLang="en-US" sz="2400" b="1">
                <a:solidFill>
                  <a:srgbClr val="000000"/>
                </a:solidFill>
                <a:latin typeface="Times New Roman" panose="02020603050405020304" pitchFamily="18" charset="0"/>
                <a:ea typeface="楷体_GB2312" pitchFamily="49" charset="-122"/>
              </a:rPr>
              <a:t>. </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三种组态的动态指标比较</a:t>
            </a:r>
            <a:endParaRPr kumimoji="1" lang="zh-CN" altLang="en-US" sz="2400" b="1">
              <a:solidFill>
                <a:srgbClr val="000000"/>
              </a:solidFill>
              <a:latin typeface="Times New Roman" panose="02020603050405020304" pitchFamily="18" charset="0"/>
              <a:ea typeface="楷体_GB2312" pitchFamily="49" charset="-122"/>
            </a:endParaRPr>
          </a:p>
        </p:txBody>
      </p:sp>
      <p:sp>
        <p:nvSpPr>
          <p:cNvPr id="22" name="Rectangle 175"/>
          <p:cNvSpPr>
            <a:spLocks noChangeArrowheads="1"/>
          </p:cNvSpPr>
          <p:nvPr/>
        </p:nvSpPr>
        <p:spPr bwMode="auto">
          <a:xfrm>
            <a:off x="1798638" y="1484313"/>
            <a:ext cx="900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400" kern="0">
                <a:solidFill>
                  <a:srgbClr val="000000"/>
                </a:solidFill>
              </a:rPr>
              <a:t>共源</a:t>
            </a:r>
            <a:endParaRPr lang="zh-CN" altLang="en-US" sz="2400" kern="0">
              <a:solidFill>
                <a:srgbClr val="000000"/>
              </a:solidFill>
            </a:endParaRPr>
          </a:p>
        </p:txBody>
      </p:sp>
      <p:sp>
        <p:nvSpPr>
          <p:cNvPr id="23" name="Rectangle 176"/>
          <p:cNvSpPr>
            <a:spLocks noChangeArrowheads="1"/>
          </p:cNvSpPr>
          <p:nvPr/>
        </p:nvSpPr>
        <p:spPr bwMode="auto">
          <a:xfrm>
            <a:off x="4572000" y="1484313"/>
            <a:ext cx="9001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400" kern="0">
                <a:solidFill>
                  <a:srgbClr val="000000"/>
                </a:solidFill>
              </a:rPr>
              <a:t>共漏</a:t>
            </a:r>
            <a:endParaRPr lang="zh-CN" altLang="en-US" sz="2400" kern="0">
              <a:solidFill>
                <a:srgbClr val="000000"/>
              </a:solidFill>
            </a:endParaRPr>
          </a:p>
        </p:txBody>
      </p:sp>
      <p:sp>
        <p:nvSpPr>
          <p:cNvPr id="24" name="Rectangle 177"/>
          <p:cNvSpPr>
            <a:spLocks noChangeArrowheads="1"/>
          </p:cNvSpPr>
          <p:nvPr/>
        </p:nvSpPr>
        <p:spPr bwMode="auto">
          <a:xfrm>
            <a:off x="7164388" y="1484313"/>
            <a:ext cx="900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400" kern="0">
                <a:solidFill>
                  <a:srgbClr val="000000"/>
                </a:solidFill>
              </a:rPr>
              <a:t>共栅</a:t>
            </a:r>
            <a:endParaRPr lang="zh-CN" altLang="en-US" sz="2400" kern="0">
              <a:solidFill>
                <a:srgbClr val="000000"/>
              </a:solidFill>
            </a:endParaRPr>
          </a:p>
        </p:txBody>
      </p:sp>
      <p:sp>
        <p:nvSpPr>
          <p:cNvPr id="25" name="Rectangle 178"/>
          <p:cNvSpPr>
            <a:spLocks noChangeArrowheads="1"/>
          </p:cNvSpPr>
          <p:nvPr/>
        </p:nvSpPr>
        <p:spPr bwMode="auto">
          <a:xfrm>
            <a:off x="160338" y="2276475"/>
            <a:ext cx="12795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电压增益</a:t>
            </a:r>
            <a:endParaRPr lang="zh-CN" altLang="en-US" sz="2000" kern="0">
              <a:solidFill>
                <a:srgbClr val="000000"/>
              </a:solidFill>
            </a:endParaRPr>
          </a:p>
        </p:txBody>
      </p:sp>
      <p:sp>
        <p:nvSpPr>
          <p:cNvPr id="26" name="Rectangle 179"/>
          <p:cNvSpPr>
            <a:spLocks noChangeArrowheads="1"/>
          </p:cNvSpPr>
          <p:nvPr/>
        </p:nvSpPr>
        <p:spPr bwMode="auto">
          <a:xfrm>
            <a:off x="160338" y="3259138"/>
            <a:ext cx="12795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输入电阻</a:t>
            </a:r>
            <a:endParaRPr lang="zh-CN" altLang="en-US" sz="2000" kern="0">
              <a:solidFill>
                <a:srgbClr val="000000"/>
              </a:solidFill>
            </a:endParaRPr>
          </a:p>
        </p:txBody>
      </p:sp>
      <p:sp>
        <p:nvSpPr>
          <p:cNvPr id="27" name="Rectangle 180"/>
          <p:cNvSpPr>
            <a:spLocks noChangeArrowheads="1"/>
          </p:cNvSpPr>
          <p:nvPr/>
        </p:nvSpPr>
        <p:spPr bwMode="auto">
          <a:xfrm>
            <a:off x="160338" y="4076700"/>
            <a:ext cx="12795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输出电阻</a:t>
            </a:r>
            <a:endParaRPr lang="zh-CN" altLang="en-US" sz="2000" kern="0">
              <a:solidFill>
                <a:srgbClr val="000000"/>
              </a:solidFill>
            </a:endParaRPr>
          </a:p>
        </p:txBody>
      </p:sp>
      <p:graphicFrame>
        <p:nvGraphicFramePr>
          <p:cNvPr id="28" name="Object 181"/>
          <p:cNvGraphicFramePr>
            <a:graphicFrameLocks noChangeAspect="1"/>
          </p:cNvGraphicFramePr>
          <p:nvPr/>
        </p:nvGraphicFramePr>
        <p:xfrm>
          <a:off x="1439863" y="2319338"/>
          <a:ext cx="2141537" cy="411162"/>
        </p:xfrm>
        <a:graphic>
          <a:graphicData uri="http://schemas.openxmlformats.org/presentationml/2006/ole">
            <mc:AlternateContent xmlns:mc="http://schemas.openxmlformats.org/markup-compatibility/2006">
              <mc:Choice xmlns:v="urn:schemas-microsoft-com:vml" Requires="v">
                <p:oleObj spid="_x0000_s74754" name="公式" r:id="rId1" imgW="1193800" imgH="228600" progId="Equation.3">
                  <p:embed/>
                </p:oleObj>
              </mc:Choice>
              <mc:Fallback>
                <p:oleObj name="公式" r:id="rId1" imgW="1193800" imgH="228600" progId="Equation.3">
                  <p:embed/>
                  <p:pic>
                    <p:nvPicPr>
                      <p:cNvPr id="0" name="Object 18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9863" y="2319338"/>
                        <a:ext cx="2141537"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 name="Object 182"/>
          <p:cNvGraphicFramePr>
            <a:graphicFrameLocks noChangeAspect="1"/>
          </p:cNvGraphicFramePr>
          <p:nvPr/>
        </p:nvGraphicFramePr>
        <p:xfrm>
          <a:off x="3841750" y="2217738"/>
          <a:ext cx="2459038" cy="711200"/>
        </p:xfrm>
        <a:graphic>
          <a:graphicData uri="http://schemas.openxmlformats.org/presentationml/2006/ole">
            <mc:AlternateContent xmlns:mc="http://schemas.openxmlformats.org/markup-compatibility/2006">
              <mc:Choice xmlns:v="urn:schemas-microsoft-com:vml" Requires="v">
                <p:oleObj spid="_x0000_s74755" name="公式" r:id="rId3" imgW="1536065" imgH="444500" progId="Equation.3">
                  <p:embed/>
                </p:oleObj>
              </mc:Choice>
              <mc:Fallback>
                <p:oleObj name="公式" r:id="rId3" imgW="1536065" imgH="444500" progId="Equation.3">
                  <p:embed/>
                  <p:pic>
                    <p:nvPicPr>
                      <p:cNvPr id="0" name="Object 1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1750" y="2217738"/>
                        <a:ext cx="2459038"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183"/>
          <p:cNvGraphicFramePr>
            <a:graphicFrameLocks noChangeAspect="1"/>
          </p:cNvGraphicFramePr>
          <p:nvPr/>
        </p:nvGraphicFramePr>
        <p:xfrm>
          <a:off x="6805613" y="2389188"/>
          <a:ext cx="1827212" cy="366712"/>
        </p:xfrm>
        <a:graphic>
          <a:graphicData uri="http://schemas.openxmlformats.org/presentationml/2006/ole">
            <mc:AlternateContent xmlns:mc="http://schemas.openxmlformats.org/markup-compatibility/2006">
              <mc:Choice xmlns:v="urn:schemas-microsoft-com:vml" Requires="v">
                <p:oleObj spid="_x0000_s74756" name="公式" r:id="rId5" imgW="1143000" imgH="228600" progId="Equation.3">
                  <p:embed/>
                </p:oleObj>
              </mc:Choice>
              <mc:Fallback>
                <p:oleObj name="公式" r:id="rId5" imgW="1143000" imgH="228600" progId="Equation.3">
                  <p:embed/>
                  <p:pic>
                    <p:nvPicPr>
                      <p:cNvPr id="0" name="Object 18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05613" y="2389188"/>
                        <a:ext cx="1827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184"/>
          <p:cNvGraphicFramePr>
            <a:graphicFrameLocks noChangeAspect="1"/>
          </p:cNvGraphicFramePr>
          <p:nvPr/>
        </p:nvGraphicFramePr>
        <p:xfrm>
          <a:off x="7046913" y="3111500"/>
          <a:ext cx="893762" cy="712788"/>
        </p:xfrm>
        <a:graphic>
          <a:graphicData uri="http://schemas.openxmlformats.org/presentationml/2006/ole">
            <mc:AlternateContent xmlns:mc="http://schemas.openxmlformats.org/markup-compatibility/2006">
              <mc:Choice xmlns:v="urn:schemas-microsoft-com:vml" Requires="v">
                <p:oleObj spid="_x0000_s74757" name="公式" r:id="rId7" imgW="558800" imgH="444500" progId="Equation.3">
                  <p:embed/>
                </p:oleObj>
              </mc:Choice>
              <mc:Fallback>
                <p:oleObj name="公式" r:id="rId7" imgW="558800" imgH="444500" progId="Equation.3">
                  <p:embed/>
                  <p:pic>
                    <p:nvPicPr>
                      <p:cNvPr id="0" name="Object 18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46913" y="3111500"/>
                        <a:ext cx="893762"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 name="Rectangle 185"/>
          <p:cNvSpPr>
            <a:spLocks noChangeArrowheads="1"/>
          </p:cNvSpPr>
          <p:nvPr/>
        </p:nvSpPr>
        <p:spPr bwMode="auto">
          <a:xfrm>
            <a:off x="2051050" y="3278188"/>
            <a:ext cx="900113"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很高</a:t>
            </a:r>
            <a:endParaRPr lang="zh-CN" altLang="en-US" sz="2000" kern="0">
              <a:solidFill>
                <a:srgbClr val="000000"/>
              </a:solidFill>
            </a:endParaRPr>
          </a:p>
        </p:txBody>
      </p:sp>
      <p:sp>
        <p:nvSpPr>
          <p:cNvPr id="33" name="Rectangle 186"/>
          <p:cNvSpPr>
            <a:spLocks noChangeArrowheads="1"/>
          </p:cNvSpPr>
          <p:nvPr/>
        </p:nvSpPr>
        <p:spPr bwMode="auto">
          <a:xfrm>
            <a:off x="4535488" y="3278188"/>
            <a:ext cx="900112"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很高</a:t>
            </a:r>
            <a:endParaRPr lang="zh-CN" altLang="en-US" sz="2000" kern="0">
              <a:solidFill>
                <a:srgbClr val="000000"/>
              </a:solidFill>
            </a:endParaRPr>
          </a:p>
        </p:txBody>
      </p:sp>
      <p:sp>
        <p:nvSpPr>
          <p:cNvPr id="34" name="Rectangle 187"/>
          <p:cNvSpPr>
            <a:spLocks noChangeArrowheads="1"/>
          </p:cNvSpPr>
          <p:nvPr/>
        </p:nvSpPr>
        <p:spPr bwMode="auto">
          <a:xfrm>
            <a:off x="7058025" y="4106863"/>
            <a:ext cx="1258888"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o </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d</a:t>
            </a:r>
            <a:endParaRPr lang="en-US" altLang="zh-CN" sz="2000" b="1">
              <a:solidFill>
                <a:srgbClr val="000000"/>
              </a:solidFill>
              <a:latin typeface="Times New Roman" panose="02020603050405020304" pitchFamily="18" charset="0"/>
              <a:ea typeface="楷体_GB2312" pitchFamily="49" charset="-122"/>
            </a:endParaRPr>
          </a:p>
        </p:txBody>
      </p:sp>
      <p:sp>
        <p:nvSpPr>
          <p:cNvPr id="35" name="Rectangle 188"/>
          <p:cNvSpPr>
            <a:spLocks noChangeArrowheads="1"/>
          </p:cNvSpPr>
          <p:nvPr/>
        </p:nvSpPr>
        <p:spPr bwMode="auto">
          <a:xfrm>
            <a:off x="1979613" y="4106863"/>
            <a:ext cx="11525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o </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d</a:t>
            </a:r>
            <a:endParaRPr lang="en-US" altLang="zh-CN" sz="2000" b="1">
              <a:solidFill>
                <a:srgbClr val="000000"/>
              </a:solidFill>
              <a:latin typeface="Times New Roman" panose="02020603050405020304" pitchFamily="18" charset="0"/>
              <a:ea typeface="楷体_GB2312" pitchFamily="49" charset="-122"/>
            </a:endParaRPr>
          </a:p>
        </p:txBody>
      </p:sp>
      <p:graphicFrame>
        <p:nvGraphicFramePr>
          <p:cNvPr id="36" name="Object 189"/>
          <p:cNvGraphicFramePr>
            <a:graphicFrameLocks noChangeAspect="1"/>
          </p:cNvGraphicFramePr>
          <p:nvPr/>
        </p:nvGraphicFramePr>
        <p:xfrm>
          <a:off x="4116388" y="3941763"/>
          <a:ext cx="1787525" cy="711200"/>
        </p:xfrm>
        <a:graphic>
          <a:graphicData uri="http://schemas.openxmlformats.org/presentationml/2006/ole">
            <mc:AlternateContent xmlns:mc="http://schemas.openxmlformats.org/markup-compatibility/2006">
              <mc:Choice xmlns:v="urn:schemas-microsoft-com:vml" Requires="v">
                <p:oleObj spid="_x0000_s74758" name="公式" r:id="rId9" imgW="1116965" imgH="444500" progId="Equation.3">
                  <p:embed/>
                </p:oleObj>
              </mc:Choice>
              <mc:Fallback>
                <p:oleObj name="公式" r:id="rId9" imgW="1116965" imgH="444500" progId="Equation.3">
                  <p:embed/>
                  <p:pic>
                    <p:nvPicPr>
                      <p:cNvPr id="0" name="Object 18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16388" y="3941763"/>
                        <a:ext cx="1787525"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 name="Line 190"/>
          <p:cNvSpPr>
            <a:spLocks noChangeShapeType="1"/>
          </p:cNvSpPr>
          <p:nvPr/>
        </p:nvSpPr>
        <p:spPr bwMode="auto">
          <a:xfrm>
            <a:off x="160338" y="2097088"/>
            <a:ext cx="8472487" cy="0"/>
          </a:xfrm>
          <a:prstGeom prst="line">
            <a:avLst/>
          </a:prstGeom>
          <a:noFill/>
          <a:ln w="158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defRPr/>
            </a:pPr>
            <a:endParaRPr lang="zh-CN" altLang="en-US" b="1" kern="0">
              <a:solidFill>
                <a:srgbClr val="000000"/>
              </a:solidFill>
              <a:latin typeface="Arial Narrow" panose="020B0606020202030204" pitchFamily="34" charset="0"/>
              <a:ea typeface="+mn-ea"/>
            </a:endParaRPr>
          </a:p>
        </p:txBody>
      </p:sp>
      <p:sp>
        <p:nvSpPr>
          <p:cNvPr id="38" name="Line 191"/>
          <p:cNvSpPr>
            <a:spLocks noChangeShapeType="1"/>
          </p:cNvSpPr>
          <p:nvPr/>
        </p:nvSpPr>
        <p:spPr bwMode="auto">
          <a:xfrm>
            <a:off x="1295400" y="1484313"/>
            <a:ext cx="0" cy="3457575"/>
          </a:xfrm>
          <a:prstGeom prst="line">
            <a:avLst/>
          </a:prstGeom>
          <a:noFill/>
          <a:ln w="15875">
            <a:solidFill>
              <a:srgbClr val="000000"/>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a:defRPr/>
            </a:pPr>
            <a:endParaRPr lang="zh-CN" altLang="en-US" b="1" kern="0">
              <a:solidFill>
                <a:srgbClr val="000000"/>
              </a:solidFill>
              <a:latin typeface="Arial Narrow" panose="020B0606020202030204" pitchFamily="34" charset="0"/>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trips(downRight)">
                                      <p:cBhvr>
                                        <p:cTn id="7" dur="500"/>
                                        <p:tgtEl>
                                          <p:spTgt spid="22"/>
                                        </p:tgtEl>
                                      </p:cBhvr>
                                    </p:animEffect>
                                  </p:childTnLst>
                                </p:cTn>
                              </p:par>
                              <p:par>
                                <p:cTn id="8" presetID="18" presetClass="entr" presetSubtype="6"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strips(downRight)">
                                      <p:cBhvr>
                                        <p:cTn id="10" dur="500"/>
                                        <p:tgtEl>
                                          <p:spTgt spid="23"/>
                                        </p:tgtEl>
                                      </p:cBhvr>
                                    </p:animEffect>
                                  </p:childTnLst>
                                </p:cTn>
                              </p:par>
                              <p:par>
                                <p:cTn id="11" presetID="18" presetClass="entr" presetSubtype="6"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strips(downRight)">
                                      <p:cBhvr>
                                        <p:cTn id="13" dur="500"/>
                                        <p:tgtEl>
                                          <p:spTgt spid="24"/>
                                        </p:tgtEl>
                                      </p:cBhvr>
                                    </p:animEffect>
                                  </p:childTnLst>
                                </p:cTn>
                              </p:par>
                              <p:par>
                                <p:cTn id="14" presetID="22" presetClass="entr" presetSubtype="8"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left)">
                                      <p:cBhvr>
                                        <p:cTn id="16" dur="500"/>
                                        <p:tgtEl>
                                          <p:spTgt spid="37"/>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strips(downRight)">
                                      <p:cBhvr>
                                        <p:cTn id="21" dur="500"/>
                                        <p:tgtEl>
                                          <p:spTgt spid="25"/>
                                        </p:tgtEl>
                                      </p:cBhvr>
                                    </p:animEffect>
                                  </p:childTnLst>
                                </p:cTn>
                              </p:par>
                              <p:par>
                                <p:cTn id="22" presetID="18" presetClass="entr" presetSubtype="6"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strips(downRight)">
                                      <p:cBhvr>
                                        <p:cTn id="24" dur="500"/>
                                        <p:tgtEl>
                                          <p:spTgt spid="26"/>
                                        </p:tgtEl>
                                      </p:cBhvr>
                                    </p:animEffect>
                                  </p:childTnLst>
                                </p:cTn>
                              </p:par>
                              <p:par>
                                <p:cTn id="25" presetID="18" presetClass="entr" presetSubtype="6"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strips(downRight)">
                                      <p:cBhvr>
                                        <p:cTn id="27" dur="500"/>
                                        <p:tgtEl>
                                          <p:spTgt spid="27"/>
                                        </p:tgtEl>
                                      </p:cBhvr>
                                    </p:animEffect>
                                  </p:childTnLst>
                                </p:cTn>
                              </p:par>
                              <p:par>
                                <p:cTn id="28" presetID="22" presetClass="entr" presetSubtype="1"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up)">
                                      <p:cBhvr>
                                        <p:cTn id="30" dur="500"/>
                                        <p:tgtEl>
                                          <p:spTgt spid="38"/>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6"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strips(downRight)">
                                      <p:cBhvr>
                                        <p:cTn id="35" dur="500"/>
                                        <p:tgtEl>
                                          <p:spTgt spid="28"/>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ntr" presetSubtype="6"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strips(downRight)">
                                      <p:cBhvr>
                                        <p:cTn id="40" dur="500"/>
                                        <p:tgtEl>
                                          <p:spTgt spid="29"/>
                                        </p:tgtEl>
                                      </p:cBhvr>
                                    </p:animEffect>
                                  </p:childTnLst>
                                </p:cTn>
                              </p:par>
                            </p:childTnLst>
                          </p:cTn>
                        </p:par>
                      </p:childTnLst>
                    </p:cTn>
                  </p:par>
                  <p:par>
                    <p:cTn id="41" fill="hold">
                      <p:stCondLst>
                        <p:cond delay="indefinite"/>
                      </p:stCondLst>
                      <p:childTnLst>
                        <p:par>
                          <p:cTn id="42" fill="hold">
                            <p:stCondLst>
                              <p:cond delay="0"/>
                            </p:stCondLst>
                            <p:childTnLst>
                              <p:par>
                                <p:cTn id="43" presetID="18" presetClass="entr" presetSubtype="6" fill="hold"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strips(downRight)">
                                      <p:cBhvr>
                                        <p:cTn id="45" dur="500"/>
                                        <p:tgtEl>
                                          <p:spTgt spid="30"/>
                                        </p:tgtEl>
                                      </p:cBhvr>
                                    </p:animEffect>
                                  </p:childTnLst>
                                </p:cTn>
                              </p:par>
                            </p:childTnLst>
                          </p:cTn>
                        </p:par>
                      </p:childTnLst>
                    </p:cTn>
                  </p:par>
                  <p:par>
                    <p:cTn id="46" fill="hold">
                      <p:stCondLst>
                        <p:cond delay="indefinite"/>
                      </p:stCondLst>
                      <p:childTnLst>
                        <p:par>
                          <p:cTn id="47" fill="hold">
                            <p:stCondLst>
                              <p:cond delay="0"/>
                            </p:stCondLst>
                            <p:childTnLst>
                              <p:par>
                                <p:cTn id="48" presetID="18" presetClass="entr" presetSubtype="6" fill="hold" grpId="0" nodeType="click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strips(downRight)">
                                      <p:cBhvr>
                                        <p:cTn id="50" dur="500"/>
                                        <p:tgtEl>
                                          <p:spTgt spid="32"/>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6" fill="hold" grpId="0" nodeType="click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strips(downRight)">
                                      <p:cBhvr>
                                        <p:cTn id="55" dur="500"/>
                                        <p:tgtEl>
                                          <p:spTgt spid="33"/>
                                        </p:tgtEl>
                                      </p:cBhvr>
                                    </p:animEffect>
                                  </p:childTnLst>
                                </p:cTn>
                              </p:par>
                            </p:childTnLst>
                          </p:cTn>
                        </p:par>
                      </p:childTnLst>
                    </p:cTn>
                  </p:par>
                  <p:par>
                    <p:cTn id="56" fill="hold">
                      <p:stCondLst>
                        <p:cond delay="indefinite"/>
                      </p:stCondLst>
                      <p:childTnLst>
                        <p:par>
                          <p:cTn id="57" fill="hold">
                            <p:stCondLst>
                              <p:cond delay="0"/>
                            </p:stCondLst>
                            <p:childTnLst>
                              <p:par>
                                <p:cTn id="58" presetID="18" presetClass="entr" presetSubtype="6" fill="hold" nodeType="click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strips(downRight)">
                                      <p:cBhvr>
                                        <p:cTn id="60" dur="500"/>
                                        <p:tgtEl>
                                          <p:spTgt spid="31"/>
                                        </p:tgtEl>
                                      </p:cBhvr>
                                    </p:animEffect>
                                  </p:childTnLst>
                                </p:cTn>
                              </p:par>
                            </p:childTnLst>
                          </p:cTn>
                        </p:par>
                      </p:childTnLst>
                    </p:cTn>
                  </p:par>
                  <p:par>
                    <p:cTn id="61" fill="hold">
                      <p:stCondLst>
                        <p:cond delay="indefinite"/>
                      </p:stCondLst>
                      <p:childTnLst>
                        <p:par>
                          <p:cTn id="62" fill="hold">
                            <p:stCondLst>
                              <p:cond delay="0"/>
                            </p:stCondLst>
                            <p:childTnLst>
                              <p:par>
                                <p:cTn id="63" presetID="18" presetClass="entr" presetSubtype="6" fill="hold" grpId="0" nodeType="click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strips(downRight)">
                                      <p:cBhvr>
                                        <p:cTn id="65" dur="500"/>
                                        <p:tgtEl>
                                          <p:spTgt spid="35"/>
                                        </p:tgtEl>
                                      </p:cBhvr>
                                    </p:animEffect>
                                  </p:childTnLst>
                                </p:cTn>
                              </p:par>
                            </p:childTnLst>
                          </p:cTn>
                        </p:par>
                      </p:childTnLst>
                    </p:cTn>
                  </p:par>
                  <p:par>
                    <p:cTn id="66" fill="hold">
                      <p:stCondLst>
                        <p:cond delay="indefinite"/>
                      </p:stCondLst>
                      <p:childTnLst>
                        <p:par>
                          <p:cTn id="67" fill="hold">
                            <p:stCondLst>
                              <p:cond delay="0"/>
                            </p:stCondLst>
                            <p:childTnLst>
                              <p:par>
                                <p:cTn id="68" presetID="18" presetClass="entr" presetSubtype="6" fill="hold" nodeType="click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strips(downRight)">
                                      <p:cBhvr>
                                        <p:cTn id="70" dur="500"/>
                                        <p:tgtEl>
                                          <p:spTgt spid="36"/>
                                        </p:tgtEl>
                                      </p:cBhvr>
                                    </p:animEffect>
                                  </p:childTnLst>
                                </p:cTn>
                              </p:par>
                            </p:childTnLst>
                          </p:cTn>
                        </p:par>
                      </p:childTnLst>
                    </p:cTn>
                  </p:par>
                  <p:par>
                    <p:cTn id="71" fill="hold">
                      <p:stCondLst>
                        <p:cond delay="indefinite"/>
                      </p:stCondLst>
                      <p:childTnLst>
                        <p:par>
                          <p:cTn id="72" fill="hold">
                            <p:stCondLst>
                              <p:cond delay="0"/>
                            </p:stCondLst>
                            <p:childTnLst>
                              <p:par>
                                <p:cTn id="73" presetID="18" presetClass="entr" presetSubtype="6" fill="hold" grpId="0" nodeType="click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strips(downRight)">
                                      <p:cBhvr>
                                        <p:cTn id="7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32" grpId="0"/>
      <p:bldP spid="33" grpId="0"/>
      <p:bldP spid="34" grpId="0"/>
      <p:bldP spid="35"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182688" y="404813"/>
            <a:ext cx="6629400" cy="1295400"/>
          </a:xfrm>
        </p:spPr>
        <p:txBody>
          <a:bodyPr rtlCol="0">
            <a:noAutofit/>
          </a:bodyPr>
          <a:lstStyle/>
          <a:p>
            <a:pPr fontAlgn="auto">
              <a:spcAft>
                <a:spcPts val="0"/>
              </a:spcAft>
              <a:defRPr/>
            </a:pPr>
            <a:r>
              <a:rPr lang="en-US" altLang="zh-CN" dirty="0"/>
              <a:t>4.6  </a:t>
            </a:r>
            <a:r>
              <a:rPr lang="zh-CN" altLang="en-US" dirty="0"/>
              <a:t>集成电路单级</a:t>
            </a:r>
            <a:r>
              <a:rPr lang="en-US" altLang="zh-CN" dirty="0"/>
              <a:t>MOSFET</a:t>
            </a:r>
            <a:r>
              <a:rPr lang="zh-CN" altLang="en-US" dirty="0"/>
              <a:t>放大电路</a:t>
            </a:r>
            <a:endParaRPr lang="zh-CN" altLang="en-US" dirty="0"/>
          </a:p>
        </p:txBody>
      </p:sp>
      <p:sp>
        <p:nvSpPr>
          <p:cNvPr id="100355" name="副标题 2"/>
          <p:cNvSpPr>
            <a:spLocks noGrp="1"/>
          </p:cNvSpPr>
          <p:nvPr>
            <p:ph type="subTitle" idx="1"/>
          </p:nvPr>
        </p:nvSpPr>
        <p:spPr>
          <a:xfrm>
            <a:off x="827088" y="1989138"/>
            <a:ext cx="7489825" cy="3649662"/>
          </a:xfrm>
        </p:spPr>
        <p:txBody>
          <a:bodyPr/>
          <a:lstStyle/>
          <a:p>
            <a:r>
              <a:rPr lang="en-US" altLang="zh-CN"/>
              <a:t>4.6.1  </a:t>
            </a:r>
            <a:r>
              <a:rPr lang="zh-CN" altLang="en-US"/>
              <a:t>带增强型负载的</a:t>
            </a:r>
            <a:r>
              <a:rPr lang="en-US" altLang="zh-CN"/>
              <a:t>NMOS</a:t>
            </a:r>
            <a:r>
              <a:rPr lang="zh-CN" altLang="en-US"/>
              <a:t>放大电路</a:t>
            </a:r>
            <a:endParaRPr lang="zh-CN" altLang="en-US"/>
          </a:p>
          <a:p>
            <a:r>
              <a:rPr lang="en-US" altLang="zh-CN"/>
              <a:t>4.6.2  </a:t>
            </a:r>
            <a:r>
              <a:rPr lang="zh-CN" altLang="en-US"/>
              <a:t>带耗尽型负载的</a:t>
            </a:r>
            <a:r>
              <a:rPr lang="en-US" altLang="zh-CN"/>
              <a:t>NMOS</a:t>
            </a:r>
            <a:r>
              <a:rPr lang="zh-CN" altLang="en-US"/>
              <a:t>放大电路</a:t>
            </a:r>
            <a:endParaRPr lang="zh-CN" altLang="en-US"/>
          </a:p>
          <a:p>
            <a:r>
              <a:rPr lang="en-US" altLang="zh-CN"/>
              <a:t>4.6.3  </a:t>
            </a:r>
            <a:r>
              <a:rPr lang="zh-CN" altLang="en-US"/>
              <a:t>带</a:t>
            </a:r>
            <a:r>
              <a:rPr lang="en-US" altLang="zh-CN"/>
              <a:t>PMOS</a:t>
            </a:r>
            <a:r>
              <a:rPr lang="zh-CN" altLang="en-US"/>
              <a:t>负载的</a:t>
            </a:r>
            <a:r>
              <a:rPr lang="en-US" altLang="zh-CN"/>
              <a:t>NMOS</a:t>
            </a:r>
            <a:r>
              <a:rPr lang="zh-CN" altLang="en-US"/>
              <a:t>放大电路</a:t>
            </a:r>
            <a:endParaRPr lang="zh-CN" altLang="en-US"/>
          </a:p>
          <a:p>
            <a:r>
              <a:rPr lang="zh-CN" altLang="en-US"/>
              <a:t>         （</a:t>
            </a:r>
            <a:r>
              <a:rPr lang="en-US" altLang="zh-CN"/>
              <a:t>CMOS</a:t>
            </a:r>
            <a:r>
              <a:rPr lang="zh-CN" altLang="en-US"/>
              <a:t>共源放大电路）</a:t>
            </a:r>
            <a:endParaRPr lang="zh-CN" alt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378" name="对象 3"/>
          <p:cNvGraphicFramePr>
            <a:graphicFrameLocks noChangeAspect="1"/>
          </p:cNvGraphicFramePr>
          <p:nvPr/>
        </p:nvGraphicFramePr>
        <p:xfrm>
          <a:off x="1982788" y="620713"/>
          <a:ext cx="6910387" cy="5849937"/>
        </p:xfrm>
        <a:graphic>
          <a:graphicData uri="http://schemas.openxmlformats.org/presentationml/2006/ole">
            <mc:AlternateContent xmlns:mc="http://schemas.openxmlformats.org/markup-compatibility/2006">
              <mc:Choice xmlns:v="urn:schemas-microsoft-com:vml" Requires="v">
                <p:oleObj spid="_x0000_s75778" name="Picture" r:id="rId1" imgW="4059555" imgH="3437255" progId="Word.Picture.8">
                  <p:embed/>
                </p:oleObj>
              </mc:Choice>
              <mc:Fallback>
                <p:oleObj name="Picture" r:id="rId1" imgW="4059555" imgH="3437255" progId="Word.Picture.8">
                  <p:embed/>
                  <p:pic>
                    <p:nvPicPr>
                      <p:cNvPr id="0" name="对象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2788" y="620713"/>
                        <a:ext cx="6910387" cy="584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1379" name="标题 1"/>
          <p:cNvSpPr>
            <a:spLocks noGrp="1"/>
          </p:cNvSpPr>
          <p:nvPr>
            <p:ph type="title"/>
          </p:nvPr>
        </p:nvSpPr>
        <p:spPr>
          <a:xfrm>
            <a:off x="701675" y="71438"/>
            <a:ext cx="7888288" cy="646112"/>
          </a:xfrm>
        </p:spPr>
        <p:txBody>
          <a:bodyPr/>
          <a:lstStyle/>
          <a:p>
            <a:r>
              <a:rPr lang="en-US" altLang="zh-CN"/>
              <a:t>4.6.1  </a:t>
            </a:r>
            <a:r>
              <a:rPr lang="zh-CN" altLang="en-US"/>
              <a:t>带增强型负载的</a:t>
            </a:r>
            <a:r>
              <a:rPr lang="en-US" altLang="zh-CN"/>
              <a:t>NMOS</a:t>
            </a:r>
            <a:r>
              <a:rPr lang="zh-CN" altLang="en-US"/>
              <a:t>放大电路</a:t>
            </a:r>
            <a:endParaRPr lang="zh-CN" altLang="en-US"/>
          </a:p>
        </p:txBody>
      </p:sp>
      <p:sp>
        <p:nvSpPr>
          <p:cNvPr id="101380" name="Rectangle 3"/>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a:t>
            </a:r>
            <a:r>
              <a:rPr lang="zh-CN" altLang="en-US" sz="2400" b="1">
                <a:solidFill>
                  <a:srgbClr val="000000"/>
                </a:solidFill>
                <a:latin typeface="Times New Roman" panose="02020603050405020304" pitchFamily="18" charset="0"/>
                <a:ea typeface="楷体_GB2312" pitchFamily="49" charset="-122"/>
              </a:rPr>
              <a:t>负载线复习</a:t>
            </a:r>
            <a:endParaRPr lang="zh-CN" altLang="en-US" sz="2400" b="1">
              <a:solidFill>
                <a:srgbClr val="000000"/>
              </a:solidFill>
              <a:latin typeface="Times New Roman" panose="02020603050405020304" pitchFamily="18" charset="0"/>
              <a:ea typeface="楷体_GB2312" pitchFamily="49" charset="-122"/>
            </a:endParaRPr>
          </a:p>
        </p:txBody>
      </p:sp>
      <p:sp>
        <p:nvSpPr>
          <p:cNvPr id="24" name="Rectangle 4"/>
          <p:cNvSpPr>
            <a:spLocks noChangeArrowheads="1"/>
          </p:cNvSpPr>
          <p:nvPr/>
        </p:nvSpPr>
        <p:spPr bwMode="auto">
          <a:xfrm>
            <a:off x="503238" y="1700213"/>
            <a:ext cx="1749425" cy="1841500"/>
          </a:xfrm>
          <a:prstGeom prst="rect">
            <a:avLst/>
          </a:prstGeom>
          <a:solidFill>
            <a:srgbClr val="CCFFCC"/>
          </a:solidFill>
          <a:ln w="9525">
            <a:solidFill>
              <a:srgbClr val="FF6600"/>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en-US" altLang="zh-CN" sz="2200" b="1">
                <a:solidFill>
                  <a:srgbClr val="000000"/>
                </a:solidFill>
                <a:latin typeface="楷体_GB2312" pitchFamily="49" charset="-122"/>
                <a:ea typeface="楷体_GB2312" pitchFamily="49" charset="-122"/>
              </a:rPr>
              <a:t>    </a:t>
            </a:r>
            <a:r>
              <a:rPr lang="zh-CN" altLang="en-US" sz="2200" b="1">
                <a:solidFill>
                  <a:srgbClr val="000000"/>
                </a:solidFill>
                <a:latin typeface="楷体_GB2312" pitchFamily="49" charset="-122"/>
                <a:ea typeface="楷体_GB2312" pitchFamily="49" charset="-122"/>
              </a:rPr>
              <a:t>两横轴的映射关系导致负载线水平翻转</a:t>
            </a:r>
            <a:endParaRPr lang="zh-CN" altLang="en-US" sz="2200" b="1">
              <a:solidFill>
                <a:srgbClr val="000000"/>
              </a:solidFill>
              <a:latin typeface="楷体_GB2312" pitchFamily="49" charset="-122"/>
              <a:ea typeface="楷体_GB2312" pitchFamily="49" charset="-122"/>
            </a:endParaRPr>
          </a:p>
        </p:txBody>
      </p:sp>
      <p:graphicFrame>
        <p:nvGraphicFramePr>
          <p:cNvPr id="32" name="Object 38"/>
          <p:cNvGraphicFramePr>
            <a:graphicFrameLocks noChangeAspect="1"/>
          </p:cNvGraphicFramePr>
          <p:nvPr/>
        </p:nvGraphicFramePr>
        <p:xfrm>
          <a:off x="793750" y="4151313"/>
          <a:ext cx="1601788" cy="388937"/>
        </p:xfrm>
        <a:graphic>
          <a:graphicData uri="http://schemas.openxmlformats.org/presentationml/2006/ole">
            <mc:AlternateContent xmlns:mc="http://schemas.openxmlformats.org/markup-compatibility/2006">
              <mc:Choice xmlns:v="urn:schemas-microsoft-com:vml" Requires="v">
                <p:oleObj spid="_x0000_s75779" name="公式" r:id="rId3" imgW="939800" imgH="228600" progId="Equation.3">
                  <p:embed/>
                </p:oleObj>
              </mc:Choice>
              <mc:Fallback>
                <p:oleObj name="公式" r:id="rId3" imgW="939800" imgH="228600" progId="Equation.3">
                  <p:embed/>
                  <p:pic>
                    <p:nvPicPr>
                      <p:cNvPr id="0" name="Object 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750" y="4151313"/>
                        <a:ext cx="1601788"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39"/>
          <p:cNvGraphicFramePr>
            <a:graphicFrameLocks noChangeAspect="1"/>
          </p:cNvGraphicFramePr>
          <p:nvPr/>
        </p:nvGraphicFramePr>
        <p:xfrm>
          <a:off x="839788" y="4710113"/>
          <a:ext cx="995362" cy="366712"/>
        </p:xfrm>
        <a:graphic>
          <a:graphicData uri="http://schemas.openxmlformats.org/presentationml/2006/ole">
            <mc:AlternateContent xmlns:mc="http://schemas.openxmlformats.org/markup-compatibility/2006">
              <mc:Choice xmlns:v="urn:schemas-microsoft-com:vml" Requires="v">
                <p:oleObj spid="_x0000_s75780" name="公式" r:id="rId5" imgW="583565" imgH="215900" progId="Equation.3">
                  <p:embed/>
                </p:oleObj>
              </mc:Choice>
              <mc:Fallback>
                <p:oleObj name="公式" r:id="rId5" imgW="583565" imgH="215900" progId="Equation.3">
                  <p:embed/>
                  <p:pic>
                    <p:nvPicPr>
                      <p:cNvPr id="0" name="Object 3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9788" y="4710113"/>
                        <a:ext cx="9953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40"/>
          <p:cNvGraphicFramePr>
            <a:graphicFrameLocks noChangeAspect="1"/>
          </p:cNvGraphicFramePr>
          <p:nvPr/>
        </p:nvGraphicFramePr>
        <p:xfrm>
          <a:off x="2546350" y="4699000"/>
          <a:ext cx="842963" cy="388938"/>
        </p:xfrm>
        <a:graphic>
          <a:graphicData uri="http://schemas.openxmlformats.org/presentationml/2006/ole">
            <mc:AlternateContent xmlns:mc="http://schemas.openxmlformats.org/markup-compatibility/2006">
              <mc:Choice xmlns:v="urn:schemas-microsoft-com:vml" Requires="v">
                <p:oleObj spid="_x0000_s75781" name="公式" r:id="rId7" imgW="495300" imgH="228600" progId="Equation.3">
                  <p:embed/>
                </p:oleObj>
              </mc:Choice>
              <mc:Fallback>
                <p:oleObj name="公式" r:id="rId7" imgW="495300" imgH="228600" progId="Equation.3">
                  <p:embed/>
                  <p:pic>
                    <p:nvPicPr>
                      <p:cNvPr id="0" name="Object 4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46350" y="4699000"/>
                        <a:ext cx="842963"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 name="AutoShape 41"/>
          <p:cNvSpPr>
            <a:spLocks noChangeArrowheads="1"/>
          </p:cNvSpPr>
          <p:nvPr/>
        </p:nvSpPr>
        <p:spPr bwMode="auto">
          <a:xfrm>
            <a:off x="1979613" y="4840288"/>
            <a:ext cx="338137" cy="115887"/>
          </a:xfrm>
          <a:prstGeom prst="leftRightArrow">
            <a:avLst>
              <a:gd name="adj1" fmla="val 50000"/>
              <a:gd name="adj2" fmla="val 58356"/>
            </a:avLst>
          </a:prstGeom>
          <a:solidFill>
            <a:srgbClr val="A3B2C1"/>
          </a:solidFill>
          <a:ln w="9525">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anose="020B0606020202030204" pitchFamily="34" charset="0"/>
              <a:ea typeface="+mn-ea"/>
            </a:endParaRPr>
          </a:p>
        </p:txBody>
      </p:sp>
      <p:graphicFrame>
        <p:nvGraphicFramePr>
          <p:cNvPr id="42" name="Object 47"/>
          <p:cNvGraphicFramePr>
            <a:graphicFrameLocks noChangeAspect="1"/>
          </p:cNvGraphicFramePr>
          <p:nvPr/>
        </p:nvGraphicFramePr>
        <p:xfrm>
          <a:off x="839788" y="5213350"/>
          <a:ext cx="1601787" cy="388938"/>
        </p:xfrm>
        <a:graphic>
          <a:graphicData uri="http://schemas.openxmlformats.org/presentationml/2006/ole">
            <mc:AlternateContent xmlns:mc="http://schemas.openxmlformats.org/markup-compatibility/2006">
              <mc:Choice xmlns:v="urn:schemas-microsoft-com:vml" Requires="v">
                <p:oleObj spid="_x0000_s75782" name="公式" r:id="rId9" imgW="939800" imgH="228600" progId="Equation.3">
                  <p:embed/>
                </p:oleObj>
              </mc:Choice>
              <mc:Fallback>
                <p:oleObj name="公式" r:id="rId9" imgW="939800" imgH="228600" progId="Equation.3">
                  <p:embed/>
                  <p:pic>
                    <p:nvPicPr>
                      <p:cNvPr id="0" name="Object 4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9788" y="5213350"/>
                        <a:ext cx="1601787"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1387" name="Rectangle 16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strips(downRight)">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strips(downRight)">
                                      <p:cBhvr>
                                        <p:cTn id="12" dur="500"/>
                                        <p:tgtEl>
                                          <p:spTgt spid="33"/>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000"/>
                            </p:stCondLst>
                            <p:childTnLst>
                              <p:par>
                                <p:cTn id="18" presetID="18" presetClass="entr" presetSubtype="6"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strips(downRight)">
                                      <p:cBhvr>
                                        <p:cTn id="20" dur="500"/>
                                        <p:tgtEl>
                                          <p:spTgt spid="34"/>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nodeType="click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strips(downRight)">
                                      <p:cBhvr>
                                        <p:cTn id="25" dur="500"/>
                                        <p:tgtEl>
                                          <p:spTgt spid="42"/>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strips(downRight)">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5"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标题 1"/>
          <p:cNvSpPr>
            <a:spLocks noGrp="1"/>
          </p:cNvSpPr>
          <p:nvPr>
            <p:ph type="title"/>
          </p:nvPr>
        </p:nvSpPr>
        <p:spPr>
          <a:xfrm>
            <a:off x="701675" y="71438"/>
            <a:ext cx="7888288" cy="646112"/>
          </a:xfrm>
        </p:spPr>
        <p:txBody>
          <a:bodyPr/>
          <a:lstStyle/>
          <a:p>
            <a:r>
              <a:rPr lang="en-US" altLang="zh-CN"/>
              <a:t>4.6.1  </a:t>
            </a:r>
            <a:r>
              <a:rPr lang="zh-CN" altLang="en-US"/>
              <a:t>带增强型负载的</a:t>
            </a:r>
            <a:r>
              <a:rPr lang="en-US" altLang="zh-CN"/>
              <a:t>NMOS</a:t>
            </a:r>
            <a:r>
              <a:rPr lang="zh-CN" altLang="en-US"/>
              <a:t>放大电路</a:t>
            </a:r>
            <a:endParaRPr lang="zh-CN" altLang="en-US"/>
          </a:p>
        </p:txBody>
      </p:sp>
      <p:graphicFrame>
        <p:nvGraphicFramePr>
          <p:cNvPr id="10" name="Object 65"/>
          <p:cNvGraphicFramePr>
            <a:graphicFrameLocks noChangeAspect="1"/>
          </p:cNvGraphicFramePr>
          <p:nvPr/>
        </p:nvGraphicFramePr>
        <p:xfrm>
          <a:off x="5084763" y="1050925"/>
          <a:ext cx="3886200" cy="2514600"/>
        </p:xfrm>
        <a:graphic>
          <a:graphicData uri="http://schemas.openxmlformats.org/presentationml/2006/ole">
            <mc:AlternateContent xmlns:mc="http://schemas.openxmlformats.org/markup-compatibility/2006">
              <mc:Choice xmlns:v="urn:schemas-microsoft-com:vml" Requires="v">
                <p:oleObj spid="_x0000_s76802" name="图片" r:id="rId1" imgW="2430780" imgH="1575435" progId="Word.Picture.8">
                  <p:embed/>
                </p:oleObj>
              </mc:Choice>
              <mc:Fallback>
                <p:oleObj name="图片" r:id="rId1" imgW="2430780" imgH="1575435" progId="Word.Picture.8">
                  <p:embed/>
                  <p:pic>
                    <p:nvPicPr>
                      <p:cNvPr id="0" name="Object 6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4763" y="1050925"/>
                        <a:ext cx="38862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04" name="Rectangle 39"/>
          <p:cNvSpPr>
            <a:spLocks noChangeArrowheads="1"/>
          </p:cNvSpPr>
          <p:nvPr/>
        </p:nvSpPr>
        <p:spPr bwMode="auto">
          <a:xfrm>
            <a:off x="503238" y="765175"/>
            <a:ext cx="5651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带增强型负载的</a:t>
            </a:r>
            <a:r>
              <a:rPr lang="en-US" altLang="zh-CN" sz="2400" b="1">
                <a:solidFill>
                  <a:srgbClr val="000000"/>
                </a:solidFill>
                <a:latin typeface="Times New Roman" panose="02020603050405020304" pitchFamily="18" charset="0"/>
                <a:ea typeface="楷体_GB2312" pitchFamily="49" charset="-122"/>
              </a:rPr>
              <a:t>NMOS</a:t>
            </a:r>
            <a:r>
              <a:rPr lang="zh-CN" altLang="en-US" sz="2400" b="1">
                <a:solidFill>
                  <a:srgbClr val="000000"/>
                </a:solidFill>
                <a:latin typeface="Times New Roman" panose="02020603050405020304" pitchFamily="18" charset="0"/>
                <a:ea typeface="楷体_GB2312" pitchFamily="49" charset="-122"/>
              </a:rPr>
              <a:t>放大电路</a:t>
            </a:r>
            <a:endParaRPr lang="zh-CN" altLang="en-US" sz="2400" b="1">
              <a:solidFill>
                <a:srgbClr val="000000"/>
              </a:solidFill>
              <a:latin typeface="Times New Roman" panose="02020603050405020304" pitchFamily="18" charset="0"/>
              <a:ea typeface="楷体_GB2312" pitchFamily="49" charset="-122"/>
            </a:endParaRPr>
          </a:p>
        </p:txBody>
      </p:sp>
      <p:graphicFrame>
        <p:nvGraphicFramePr>
          <p:cNvPr id="12" name="Object 48"/>
          <p:cNvGraphicFramePr>
            <a:graphicFrameLocks noChangeAspect="1"/>
          </p:cNvGraphicFramePr>
          <p:nvPr/>
        </p:nvGraphicFramePr>
        <p:xfrm>
          <a:off x="949325" y="4062413"/>
          <a:ext cx="2338388" cy="388937"/>
        </p:xfrm>
        <a:graphic>
          <a:graphicData uri="http://schemas.openxmlformats.org/presentationml/2006/ole">
            <mc:AlternateContent xmlns:mc="http://schemas.openxmlformats.org/markup-compatibility/2006">
              <mc:Choice xmlns:v="urn:schemas-microsoft-com:vml" Requires="v">
                <p:oleObj spid="_x0000_s76803" name="公式" r:id="rId3" imgW="1371600" imgH="228600" progId="Equation.3">
                  <p:embed/>
                </p:oleObj>
              </mc:Choice>
              <mc:Fallback>
                <p:oleObj name="公式" r:id="rId3" imgW="1371600" imgH="228600" progId="Equation.3">
                  <p:embed/>
                  <p:pic>
                    <p:nvPicPr>
                      <p:cNvPr id="0" name="Object 4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9325" y="4062413"/>
                        <a:ext cx="2338388"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58"/>
          <p:cNvGraphicFramePr>
            <a:graphicFrameLocks noChangeAspect="1"/>
          </p:cNvGraphicFramePr>
          <p:nvPr/>
        </p:nvGraphicFramePr>
        <p:xfrm>
          <a:off x="1057275" y="5124450"/>
          <a:ext cx="4025900" cy="411163"/>
        </p:xfrm>
        <a:graphic>
          <a:graphicData uri="http://schemas.openxmlformats.org/presentationml/2006/ole">
            <mc:AlternateContent xmlns:mc="http://schemas.openxmlformats.org/markup-compatibility/2006">
              <mc:Choice xmlns:v="urn:schemas-microsoft-com:vml" Requires="v">
                <p:oleObj spid="_x0000_s76804" name="公式" r:id="rId5" imgW="2362200" imgH="241300" progId="Equation.3">
                  <p:embed/>
                </p:oleObj>
              </mc:Choice>
              <mc:Fallback>
                <p:oleObj name="公式" r:id="rId5" imgW="2362200" imgH="241300" progId="Equation.3">
                  <p:embed/>
                  <p:pic>
                    <p:nvPicPr>
                      <p:cNvPr id="0" name="Object 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7275" y="5124450"/>
                        <a:ext cx="4025900"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59"/>
          <p:cNvSpPr>
            <a:spLocks noChangeArrowheads="1"/>
          </p:cNvSpPr>
          <p:nvPr/>
        </p:nvSpPr>
        <p:spPr bwMode="auto">
          <a:xfrm>
            <a:off x="528638" y="1203325"/>
            <a:ext cx="40798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en-US" altLang="zh-CN" sz="2000" b="1">
                <a:solidFill>
                  <a:srgbClr val="000000"/>
                </a:solidFill>
                <a:latin typeface="Times New Roman" panose="02020603050405020304" pitchFamily="18" charset="0"/>
                <a:ea typeface="楷体_GB2312" pitchFamily="49" charset="-122"/>
              </a:rPr>
              <a:t>N</a:t>
            </a:r>
            <a:r>
              <a:rPr lang="zh-CN" altLang="en-US" sz="2000" b="1">
                <a:solidFill>
                  <a:srgbClr val="000000"/>
                </a:solidFill>
                <a:latin typeface="Times New Roman" panose="02020603050405020304" pitchFamily="18" charset="0"/>
                <a:ea typeface="楷体_GB2312" pitchFamily="49" charset="-122"/>
              </a:rPr>
              <a:t>沟道增强型负载器件的</a:t>
            </a:r>
            <a:r>
              <a:rPr lang="en-US" altLang="zh-CN" sz="2000" b="1" i="1">
                <a:solidFill>
                  <a:srgbClr val="000000"/>
                </a:solidFill>
                <a:latin typeface="Times New Roman" panose="02020603050405020304" pitchFamily="18" charset="0"/>
                <a:ea typeface="楷体_GB2312" pitchFamily="49" charset="-122"/>
              </a:rPr>
              <a:t>I</a:t>
            </a:r>
            <a:r>
              <a:rPr lang="en-US" altLang="zh-CN" sz="2000" b="1">
                <a:solidFill>
                  <a:srgbClr val="000000"/>
                </a:solidFill>
                <a:latin typeface="Times New Roman" panose="02020603050405020304" pitchFamily="18" charset="0"/>
                <a:ea typeface="楷体_GB2312" pitchFamily="49" charset="-122"/>
              </a:rPr>
              <a:t>-</a:t>
            </a:r>
            <a:r>
              <a:rPr lang="en-US" altLang="zh-CN" sz="2000" b="1" i="1">
                <a:solidFill>
                  <a:srgbClr val="000000"/>
                </a:solidFill>
                <a:latin typeface="Times New Roman" panose="02020603050405020304" pitchFamily="18" charset="0"/>
                <a:ea typeface="楷体_GB2312" pitchFamily="49" charset="-122"/>
              </a:rPr>
              <a:t>V </a:t>
            </a:r>
            <a:r>
              <a:rPr lang="zh-CN" altLang="en-US" sz="2000" b="1">
                <a:solidFill>
                  <a:srgbClr val="000000"/>
                </a:solidFill>
                <a:latin typeface="Times New Roman" panose="02020603050405020304" pitchFamily="18" charset="0"/>
                <a:ea typeface="楷体_GB2312" pitchFamily="49" charset="-122"/>
              </a:rPr>
              <a:t>特性</a:t>
            </a:r>
            <a:endParaRPr lang="zh-CN" altLang="en-US" sz="2000" b="1">
              <a:solidFill>
                <a:srgbClr val="000000"/>
              </a:solidFill>
              <a:latin typeface="Times New Roman" panose="02020603050405020304" pitchFamily="18" charset="0"/>
              <a:ea typeface="楷体_GB2312" pitchFamily="49" charset="-122"/>
            </a:endParaRPr>
          </a:p>
        </p:txBody>
      </p:sp>
      <p:graphicFrame>
        <p:nvGraphicFramePr>
          <p:cNvPr id="15" name="Object 60"/>
          <p:cNvGraphicFramePr>
            <a:graphicFrameLocks noChangeAspect="1"/>
          </p:cNvGraphicFramePr>
          <p:nvPr/>
        </p:nvGraphicFramePr>
        <p:xfrm>
          <a:off x="1406525" y="1720850"/>
          <a:ext cx="1406525" cy="2195513"/>
        </p:xfrm>
        <a:graphic>
          <a:graphicData uri="http://schemas.openxmlformats.org/presentationml/2006/ole">
            <mc:AlternateContent xmlns:mc="http://schemas.openxmlformats.org/markup-compatibility/2006">
              <mc:Choice xmlns:v="urn:schemas-microsoft-com:vml" Requires="v">
                <p:oleObj spid="_x0000_s76805" name="图片" r:id="rId7" imgW="781685" imgH="1222375" progId="Word.Picture.8">
                  <p:embed/>
                </p:oleObj>
              </mc:Choice>
              <mc:Fallback>
                <p:oleObj name="图片" r:id="rId7" imgW="781685" imgH="1222375" progId="Word.Picture.8">
                  <p:embed/>
                  <p:pic>
                    <p:nvPicPr>
                      <p:cNvPr id="0" name="Object 6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06525" y="1720850"/>
                        <a:ext cx="1406525"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64"/>
          <p:cNvSpPr>
            <a:spLocks noChangeArrowheads="1"/>
          </p:cNvSpPr>
          <p:nvPr/>
        </p:nvSpPr>
        <p:spPr bwMode="auto">
          <a:xfrm>
            <a:off x="754063" y="4451350"/>
            <a:ext cx="5729287"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始终成立，所以管子一定工作在饱和区。有</a:t>
            </a:r>
            <a:endParaRPr lang="zh-CN" altLang="en-US" sz="2200" b="1">
              <a:solidFill>
                <a:srgbClr val="0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strips(downRight)">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ox(in)">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trips(downRight)">
                                      <p:cBhvr>
                                        <p:cTn id="17" dur="500"/>
                                        <p:tgtEl>
                                          <p:spTgt spid="12"/>
                                        </p:tgtEl>
                                      </p:cBhvr>
                                    </p:animEffect>
                                  </p:childTnLst>
                                </p:cTn>
                              </p:par>
                            </p:childTnLst>
                          </p:cTn>
                        </p:par>
                        <p:par>
                          <p:cTn id="18" fill="hold">
                            <p:stCondLst>
                              <p:cond delay="500"/>
                            </p:stCondLst>
                            <p:childTnLst>
                              <p:par>
                                <p:cTn id="19" presetID="3" presetClass="entr" presetSubtype="10" fill="hold" grpId="0" nodeType="afterEffect">
                                  <p:stCondLst>
                                    <p:cond delay="0"/>
                                  </p:stCondLst>
                                  <p:childTnLst>
                                    <p:set>
                                      <p:cBhvr>
                                        <p:cTn id="20" dur="1" fill="hold">
                                          <p:stCondLst>
                                            <p:cond delay="0"/>
                                          </p:stCondLst>
                                        </p:cTn>
                                        <p:tgtEl>
                                          <p:spTgt spid="16">
                                            <p:txEl>
                                              <p:pRg st="0" end="0"/>
                                            </p:txEl>
                                          </p:spTgt>
                                        </p:tgtEl>
                                        <p:attrNameLst>
                                          <p:attrName>style.visibility</p:attrName>
                                        </p:attrNameLst>
                                      </p:cBhvr>
                                      <p:to>
                                        <p:strVal val="visible"/>
                                      </p:to>
                                    </p:set>
                                    <p:animEffect transition="in" filter="blinds(horizontal)">
                                      <p:cBhvr>
                                        <p:cTn id="21" dur="500"/>
                                        <p:tgtEl>
                                          <p:spTgt spid="1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6"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strips(downRight)">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3"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strips(upRight)">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utoUpdateAnimBg="0" build="p"/>
      <p:bldP spid="16" grpId="0" autoUpdateAnimBg="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对象 3"/>
          <p:cNvGraphicFramePr>
            <a:graphicFrameLocks noChangeAspect="1"/>
          </p:cNvGraphicFramePr>
          <p:nvPr/>
        </p:nvGraphicFramePr>
        <p:xfrm>
          <a:off x="4859338" y="3332163"/>
          <a:ext cx="3405187" cy="2941637"/>
        </p:xfrm>
        <a:graphic>
          <a:graphicData uri="http://schemas.openxmlformats.org/presentationml/2006/ole">
            <mc:AlternateContent xmlns:mc="http://schemas.openxmlformats.org/markup-compatibility/2006">
              <mc:Choice xmlns:v="urn:schemas-microsoft-com:vml" Requires="v">
                <p:oleObj spid="_x0000_s77826" name="Picture" r:id="rId1" imgW="2523490" imgH="2180590" progId="Word.Picture.8">
                  <p:embed/>
                </p:oleObj>
              </mc:Choice>
              <mc:Fallback>
                <p:oleObj name="Picture" r:id="rId1" imgW="2523490" imgH="2180590" progId="Word.Picture.8">
                  <p:embed/>
                  <p:pic>
                    <p:nvPicPr>
                      <p:cNvPr id="0" name="对象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9338" y="3332163"/>
                        <a:ext cx="3405187" cy="294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3427" name="标题 1"/>
          <p:cNvSpPr>
            <a:spLocks noGrp="1"/>
          </p:cNvSpPr>
          <p:nvPr>
            <p:ph type="title"/>
          </p:nvPr>
        </p:nvSpPr>
        <p:spPr>
          <a:xfrm>
            <a:off x="701675" y="71438"/>
            <a:ext cx="7888288" cy="646112"/>
          </a:xfrm>
        </p:spPr>
        <p:txBody>
          <a:bodyPr/>
          <a:lstStyle/>
          <a:p>
            <a:r>
              <a:rPr lang="en-US" altLang="zh-CN"/>
              <a:t>4.6.1  </a:t>
            </a:r>
            <a:r>
              <a:rPr lang="zh-CN" altLang="en-US"/>
              <a:t>带增强型负载的</a:t>
            </a:r>
            <a:r>
              <a:rPr lang="en-US" altLang="zh-CN"/>
              <a:t>NMOS</a:t>
            </a:r>
            <a:r>
              <a:rPr lang="zh-CN" altLang="en-US"/>
              <a:t>放大电路</a:t>
            </a:r>
            <a:endParaRPr lang="zh-CN" altLang="en-US"/>
          </a:p>
        </p:txBody>
      </p:sp>
      <p:sp>
        <p:nvSpPr>
          <p:cNvPr id="103428" name="Rectangle 35"/>
          <p:cNvSpPr>
            <a:spLocks noChangeArrowheads="1"/>
          </p:cNvSpPr>
          <p:nvPr/>
        </p:nvSpPr>
        <p:spPr bwMode="auto">
          <a:xfrm>
            <a:off x="503238" y="765175"/>
            <a:ext cx="5651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带增强型负载的</a:t>
            </a:r>
            <a:r>
              <a:rPr lang="en-US" altLang="zh-CN" sz="2400" b="1">
                <a:solidFill>
                  <a:srgbClr val="000000"/>
                </a:solidFill>
                <a:latin typeface="Times New Roman" panose="02020603050405020304" pitchFamily="18" charset="0"/>
                <a:ea typeface="楷体_GB2312" pitchFamily="49" charset="-122"/>
              </a:rPr>
              <a:t>NMOS</a:t>
            </a:r>
            <a:r>
              <a:rPr lang="zh-CN" altLang="en-US" sz="2400" b="1">
                <a:solidFill>
                  <a:srgbClr val="000000"/>
                </a:solidFill>
                <a:latin typeface="Times New Roman" panose="02020603050405020304" pitchFamily="18" charset="0"/>
                <a:ea typeface="楷体_GB2312" pitchFamily="49" charset="-122"/>
              </a:rPr>
              <a:t>放大电路</a:t>
            </a:r>
            <a:endParaRPr lang="zh-CN" altLang="en-US" sz="2400" b="1">
              <a:solidFill>
                <a:srgbClr val="000000"/>
              </a:solidFill>
              <a:latin typeface="Times New Roman" panose="02020603050405020304" pitchFamily="18" charset="0"/>
              <a:ea typeface="楷体_GB2312" pitchFamily="49" charset="-122"/>
            </a:endParaRPr>
          </a:p>
        </p:txBody>
      </p:sp>
      <p:sp>
        <p:nvSpPr>
          <p:cNvPr id="103429" name="Rectangle 38"/>
          <p:cNvSpPr>
            <a:spLocks noChangeArrowheads="1"/>
          </p:cNvSpPr>
          <p:nvPr/>
        </p:nvSpPr>
        <p:spPr bwMode="auto">
          <a:xfrm>
            <a:off x="550863" y="1158875"/>
            <a:ext cx="4173537"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000" b="1">
                <a:solidFill>
                  <a:srgbClr val="000000"/>
                </a:solidFill>
                <a:latin typeface="Times New Roman" panose="02020603050405020304" pitchFamily="18" charset="0"/>
                <a:ea typeface="楷体_GB2312" pitchFamily="49" charset="-122"/>
              </a:rPr>
              <a:t>带负载时的图解分析</a:t>
            </a:r>
            <a:endParaRPr lang="zh-CN" altLang="en-US" sz="2000" b="1">
              <a:solidFill>
                <a:srgbClr val="000000"/>
              </a:solidFill>
              <a:latin typeface="Times New Roman" panose="02020603050405020304" pitchFamily="18" charset="0"/>
              <a:ea typeface="楷体_GB2312" pitchFamily="49" charset="-122"/>
            </a:endParaRPr>
          </a:p>
        </p:txBody>
      </p:sp>
      <p:graphicFrame>
        <p:nvGraphicFramePr>
          <p:cNvPr id="103430" name="Object 42"/>
          <p:cNvGraphicFramePr>
            <a:graphicFrameLocks noChangeAspect="1"/>
          </p:cNvGraphicFramePr>
          <p:nvPr/>
        </p:nvGraphicFramePr>
        <p:xfrm>
          <a:off x="1592263" y="1741488"/>
          <a:ext cx="1982787" cy="3249612"/>
        </p:xfrm>
        <a:graphic>
          <a:graphicData uri="http://schemas.openxmlformats.org/presentationml/2006/ole">
            <mc:AlternateContent xmlns:mc="http://schemas.openxmlformats.org/markup-compatibility/2006">
              <mc:Choice xmlns:v="urn:schemas-microsoft-com:vml" Requires="v">
                <p:oleObj spid="_x0000_s77827" name="图片" r:id="rId3" imgW="1239520" imgH="2033905" progId="Word.Picture.8">
                  <p:embed/>
                </p:oleObj>
              </mc:Choice>
              <mc:Fallback>
                <p:oleObj name="图片" r:id="rId3" imgW="1239520" imgH="2033905" progId="Word.Picture.8">
                  <p:embed/>
                  <p:pic>
                    <p:nvPicPr>
                      <p:cNvPr id="0" name="Object 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2263" y="1741488"/>
                        <a:ext cx="1982787" cy="324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3431" name="Object 54"/>
          <p:cNvGraphicFramePr>
            <a:graphicFrameLocks noChangeAspect="1"/>
          </p:cNvGraphicFramePr>
          <p:nvPr/>
        </p:nvGraphicFramePr>
        <p:xfrm>
          <a:off x="5084763" y="835025"/>
          <a:ext cx="3886200" cy="2514600"/>
        </p:xfrm>
        <a:graphic>
          <a:graphicData uri="http://schemas.openxmlformats.org/presentationml/2006/ole">
            <mc:AlternateContent xmlns:mc="http://schemas.openxmlformats.org/markup-compatibility/2006">
              <mc:Choice xmlns:v="urn:schemas-microsoft-com:vml" Requires="v">
                <p:oleObj spid="_x0000_s77828" name="图片" r:id="rId5" imgW="2430780" imgH="1575435" progId="Word.Picture.8">
                  <p:embed/>
                </p:oleObj>
              </mc:Choice>
              <mc:Fallback>
                <p:oleObj name="图片" r:id="rId5" imgW="2430780" imgH="1575435" progId="Word.Picture.8">
                  <p:embed/>
                  <p:pic>
                    <p:nvPicPr>
                      <p:cNvPr id="0" name="Object 5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4763" y="835025"/>
                        <a:ext cx="38862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55"/>
          <p:cNvGraphicFramePr>
            <a:graphicFrameLocks noChangeAspect="1"/>
          </p:cNvGraphicFramePr>
          <p:nvPr/>
        </p:nvGraphicFramePr>
        <p:xfrm>
          <a:off x="1016000" y="5178425"/>
          <a:ext cx="1839913" cy="388938"/>
        </p:xfrm>
        <a:graphic>
          <a:graphicData uri="http://schemas.openxmlformats.org/presentationml/2006/ole">
            <mc:AlternateContent xmlns:mc="http://schemas.openxmlformats.org/markup-compatibility/2006">
              <mc:Choice xmlns:v="urn:schemas-microsoft-com:vml" Requires="v">
                <p:oleObj spid="_x0000_s77829" name="公式" r:id="rId7" imgW="1079500" imgH="228600" progId="Equation.3">
                  <p:embed/>
                </p:oleObj>
              </mc:Choice>
              <mc:Fallback>
                <p:oleObj name="公式" r:id="rId7" imgW="1079500" imgH="228600" progId="Equation.3">
                  <p:embed/>
                  <p:pic>
                    <p:nvPicPr>
                      <p:cNvPr id="0" name="Object 5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16000" y="5178425"/>
                        <a:ext cx="1839913"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3433" name="Rectangle 9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450" name="对象 2"/>
          <p:cNvGraphicFramePr>
            <a:graphicFrameLocks noChangeAspect="1"/>
          </p:cNvGraphicFramePr>
          <p:nvPr/>
        </p:nvGraphicFramePr>
        <p:xfrm>
          <a:off x="4859338" y="3332163"/>
          <a:ext cx="3405187" cy="2941637"/>
        </p:xfrm>
        <a:graphic>
          <a:graphicData uri="http://schemas.openxmlformats.org/presentationml/2006/ole">
            <mc:AlternateContent xmlns:mc="http://schemas.openxmlformats.org/markup-compatibility/2006">
              <mc:Choice xmlns:v="urn:schemas-microsoft-com:vml" Requires="v">
                <p:oleObj spid="_x0000_s78850" name="Picture" r:id="rId1" imgW="2523490" imgH="2180590" progId="Word.Picture.8">
                  <p:embed/>
                </p:oleObj>
              </mc:Choice>
              <mc:Fallback>
                <p:oleObj name="Picture" r:id="rId1" imgW="2523490" imgH="2180590" progId="Word.Picture.8">
                  <p:embed/>
                  <p:pic>
                    <p:nvPicPr>
                      <p:cNvPr id="0" name="对象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9338" y="3332163"/>
                        <a:ext cx="3405187" cy="294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51" name="标题 1"/>
          <p:cNvSpPr>
            <a:spLocks noGrp="1"/>
          </p:cNvSpPr>
          <p:nvPr>
            <p:ph type="title"/>
          </p:nvPr>
        </p:nvSpPr>
        <p:spPr>
          <a:xfrm>
            <a:off x="701675" y="71438"/>
            <a:ext cx="7888288" cy="646112"/>
          </a:xfrm>
        </p:spPr>
        <p:txBody>
          <a:bodyPr/>
          <a:lstStyle/>
          <a:p>
            <a:r>
              <a:rPr lang="en-US" altLang="zh-CN"/>
              <a:t>4.6.1  </a:t>
            </a:r>
            <a:r>
              <a:rPr lang="zh-CN" altLang="en-US"/>
              <a:t>带增强型负载的</a:t>
            </a:r>
            <a:r>
              <a:rPr lang="en-US" altLang="zh-CN"/>
              <a:t>NMOS</a:t>
            </a:r>
            <a:r>
              <a:rPr lang="zh-CN" altLang="en-US"/>
              <a:t>放大电路</a:t>
            </a:r>
            <a:endParaRPr lang="zh-CN" altLang="en-US"/>
          </a:p>
        </p:txBody>
      </p:sp>
      <p:sp>
        <p:nvSpPr>
          <p:cNvPr id="104452" name="Rectangle 37"/>
          <p:cNvSpPr>
            <a:spLocks noChangeArrowheads="1"/>
          </p:cNvSpPr>
          <p:nvPr/>
        </p:nvSpPr>
        <p:spPr bwMode="auto">
          <a:xfrm>
            <a:off x="503238" y="765175"/>
            <a:ext cx="5651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带增强型负载的</a:t>
            </a:r>
            <a:r>
              <a:rPr lang="en-US" altLang="zh-CN" sz="2400" b="1">
                <a:solidFill>
                  <a:srgbClr val="000000"/>
                </a:solidFill>
                <a:latin typeface="Times New Roman" panose="02020603050405020304" pitchFamily="18" charset="0"/>
                <a:ea typeface="楷体_GB2312" pitchFamily="49" charset="-122"/>
              </a:rPr>
              <a:t>NMOS</a:t>
            </a:r>
            <a:r>
              <a:rPr lang="zh-CN" altLang="en-US" sz="2400" b="1">
                <a:solidFill>
                  <a:srgbClr val="000000"/>
                </a:solidFill>
                <a:latin typeface="Times New Roman" panose="02020603050405020304" pitchFamily="18" charset="0"/>
                <a:ea typeface="楷体_GB2312" pitchFamily="49" charset="-122"/>
              </a:rPr>
              <a:t>放大电路</a:t>
            </a:r>
            <a:endParaRPr lang="zh-CN" altLang="en-US" sz="2400" b="1">
              <a:solidFill>
                <a:srgbClr val="000000"/>
              </a:solidFill>
              <a:latin typeface="Times New Roman" panose="02020603050405020304" pitchFamily="18" charset="0"/>
              <a:ea typeface="楷体_GB2312" pitchFamily="49" charset="-122"/>
            </a:endParaRPr>
          </a:p>
        </p:txBody>
      </p:sp>
      <p:sp>
        <p:nvSpPr>
          <p:cNvPr id="104453" name="Rectangle 38"/>
          <p:cNvSpPr>
            <a:spLocks noChangeArrowheads="1"/>
          </p:cNvSpPr>
          <p:nvPr/>
        </p:nvSpPr>
        <p:spPr bwMode="auto">
          <a:xfrm>
            <a:off x="550863" y="1158875"/>
            <a:ext cx="4173537"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000" b="1">
                <a:solidFill>
                  <a:srgbClr val="000000"/>
                </a:solidFill>
                <a:latin typeface="Times New Roman" panose="02020603050405020304" pitchFamily="18" charset="0"/>
                <a:ea typeface="楷体_GB2312" pitchFamily="49" charset="-122"/>
              </a:rPr>
              <a:t>带负载时的图解分析</a:t>
            </a:r>
            <a:endParaRPr lang="zh-CN" altLang="en-US" sz="2000" b="1">
              <a:solidFill>
                <a:srgbClr val="000000"/>
              </a:solidFill>
              <a:latin typeface="Times New Roman" panose="02020603050405020304" pitchFamily="18" charset="0"/>
              <a:ea typeface="楷体_GB2312" pitchFamily="49" charset="-122"/>
            </a:endParaRPr>
          </a:p>
        </p:txBody>
      </p:sp>
      <p:graphicFrame>
        <p:nvGraphicFramePr>
          <p:cNvPr id="104454" name="Object 39"/>
          <p:cNvGraphicFramePr>
            <a:graphicFrameLocks noChangeAspect="1"/>
          </p:cNvGraphicFramePr>
          <p:nvPr/>
        </p:nvGraphicFramePr>
        <p:xfrm>
          <a:off x="1592263" y="1741488"/>
          <a:ext cx="1982787" cy="3249612"/>
        </p:xfrm>
        <a:graphic>
          <a:graphicData uri="http://schemas.openxmlformats.org/presentationml/2006/ole">
            <mc:AlternateContent xmlns:mc="http://schemas.openxmlformats.org/markup-compatibility/2006">
              <mc:Choice xmlns:v="urn:schemas-microsoft-com:vml" Requires="v">
                <p:oleObj spid="_x0000_s78851" name="图片" r:id="rId3" imgW="1239520" imgH="2033905" progId="Word.Picture.8">
                  <p:embed/>
                </p:oleObj>
              </mc:Choice>
              <mc:Fallback>
                <p:oleObj name="图片" r:id="rId3" imgW="1239520" imgH="2033905" progId="Word.Picture.8">
                  <p:embed/>
                  <p:pic>
                    <p:nvPicPr>
                      <p:cNvPr id="0" name="Object 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2263" y="1741488"/>
                        <a:ext cx="1982787" cy="324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44"/>
          <p:cNvGraphicFramePr>
            <a:graphicFrameLocks noChangeAspect="1"/>
          </p:cNvGraphicFramePr>
          <p:nvPr/>
        </p:nvGraphicFramePr>
        <p:xfrm>
          <a:off x="5257800" y="765175"/>
          <a:ext cx="3351213" cy="2817813"/>
        </p:xfrm>
        <a:graphic>
          <a:graphicData uri="http://schemas.openxmlformats.org/presentationml/2006/ole">
            <mc:AlternateContent xmlns:mc="http://schemas.openxmlformats.org/markup-compatibility/2006">
              <mc:Choice xmlns:v="urn:schemas-microsoft-com:vml" Requires="v">
                <p:oleObj spid="_x0000_s78852" name="图片" r:id="rId5" imgW="2096770" imgH="1766570" progId="Word.Picture.8">
                  <p:embed/>
                </p:oleObj>
              </mc:Choice>
              <mc:Fallback>
                <p:oleObj name="图片" r:id="rId5" imgW="2096770" imgH="1766570" progId="Word.Picture.8">
                  <p:embed/>
                  <p:pic>
                    <p:nvPicPr>
                      <p:cNvPr id="0" name="Object 4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765175"/>
                        <a:ext cx="3351213" cy="281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4456" name="Rectangle 46"/>
          <p:cNvSpPr>
            <a:spLocks noChangeArrowheads="1"/>
          </p:cNvSpPr>
          <p:nvPr/>
        </p:nvSpPr>
        <p:spPr bwMode="auto">
          <a:xfrm>
            <a:off x="754063" y="5254625"/>
            <a:ext cx="3414712"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电压传输特性曲线</a:t>
            </a:r>
            <a:endParaRPr lang="zh-CN" altLang="en-US" sz="2200" b="1">
              <a:solidFill>
                <a:srgbClr val="0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标题 1"/>
          <p:cNvSpPr>
            <a:spLocks noGrp="1"/>
          </p:cNvSpPr>
          <p:nvPr>
            <p:ph type="title"/>
          </p:nvPr>
        </p:nvSpPr>
        <p:spPr>
          <a:xfrm>
            <a:off x="701675" y="71438"/>
            <a:ext cx="7888288" cy="646112"/>
          </a:xfrm>
        </p:spPr>
        <p:txBody>
          <a:bodyPr/>
          <a:lstStyle/>
          <a:p>
            <a:r>
              <a:rPr lang="en-US" altLang="zh-CN"/>
              <a:t>4.6.1  </a:t>
            </a:r>
            <a:r>
              <a:rPr lang="zh-CN" altLang="en-US"/>
              <a:t>带增强型负载的</a:t>
            </a:r>
            <a:r>
              <a:rPr lang="en-US" altLang="zh-CN"/>
              <a:t>NMOS</a:t>
            </a:r>
            <a:r>
              <a:rPr lang="zh-CN" altLang="en-US"/>
              <a:t>放大电路</a:t>
            </a:r>
            <a:endParaRPr lang="zh-CN" altLang="en-US"/>
          </a:p>
        </p:txBody>
      </p:sp>
      <p:sp>
        <p:nvSpPr>
          <p:cNvPr id="105475" name="Rectangle 31"/>
          <p:cNvSpPr>
            <a:spLocks noChangeArrowheads="1"/>
          </p:cNvSpPr>
          <p:nvPr/>
        </p:nvSpPr>
        <p:spPr bwMode="auto">
          <a:xfrm>
            <a:off x="503238" y="765175"/>
            <a:ext cx="5651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带增强型负载的</a:t>
            </a:r>
            <a:r>
              <a:rPr lang="en-US" altLang="zh-CN" sz="2400" b="1">
                <a:solidFill>
                  <a:srgbClr val="000000"/>
                </a:solidFill>
                <a:latin typeface="Times New Roman" panose="02020603050405020304" pitchFamily="18" charset="0"/>
                <a:ea typeface="楷体_GB2312" pitchFamily="49" charset="-122"/>
              </a:rPr>
              <a:t>NMOS</a:t>
            </a:r>
            <a:r>
              <a:rPr lang="zh-CN" altLang="en-US" sz="2400" b="1">
                <a:solidFill>
                  <a:srgbClr val="000000"/>
                </a:solidFill>
                <a:latin typeface="Times New Roman" panose="02020603050405020304" pitchFamily="18" charset="0"/>
                <a:ea typeface="楷体_GB2312" pitchFamily="49" charset="-122"/>
              </a:rPr>
              <a:t>放大电路</a:t>
            </a:r>
            <a:endParaRPr lang="zh-CN" altLang="en-US" sz="2400" b="1">
              <a:solidFill>
                <a:srgbClr val="000000"/>
              </a:solidFill>
              <a:latin typeface="Times New Roman" panose="02020603050405020304" pitchFamily="18" charset="0"/>
              <a:ea typeface="楷体_GB2312" pitchFamily="49" charset="-122"/>
            </a:endParaRPr>
          </a:p>
        </p:txBody>
      </p:sp>
      <p:sp>
        <p:nvSpPr>
          <p:cNvPr id="105476" name="Rectangle 32"/>
          <p:cNvSpPr>
            <a:spLocks noChangeArrowheads="1"/>
          </p:cNvSpPr>
          <p:nvPr/>
        </p:nvSpPr>
        <p:spPr bwMode="auto">
          <a:xfrm>
            <a:off x="550863" y="1158875"/>
            <a:ext cx="4173537"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rPr>
              <a:t>电压增益</a:t>
            </a:r>
            <a:endParaRPr lang="zh-CN" altLang="en-US" sz="2200" b="1">
              <a:solidFill>
                <a:srgbClr val="000000"/>
              </a:solidFill>
              <a:latin typeface="Times New Roman" panose="02020603050405020304" pitchFamily="18" charset="0"/>
              <a:ea typeface="楷体_GB2312" pitchFamily="49" charset="-122"/>
            </a:endParaRPr>
          </a:p>
        </p:txBody>
      </p:sp>
      <p:graphicFrame>
        <p:nvGraphicFramePr>
          <p:cNvPr id="105477" name="Object 33"/>
          <p:cNvGraphicFramePr>
            <a:graphicFrameLocks noChangeAspect="1"/>
          </p:cNvGraphicFramePr>
          <p:nvPr/>
        </p:nvGraphicFramePr>
        <p:xfrm>
          <a:off x="6580188" y="665163"/>
          <a:ext cx="1982787" cy="3249612"/>
        </p:xfrm>
        <a:graphic>
          <a:graphicData uri="http://schemas.openxmlformats.org/presentationml/2006/ole">
            <mc:AlternateContent xmlns:mc="http://schemas.openxmlformats.org/markup-compatibility/2006">
              <mc:Choice xmlns:v="urn:schemas-microsoft-com:vml" Requires="v">
                <p:oleObj spid="_x0000_s79874" name="图片" r:id="rId1" imgW="1239520" imgH="2033905" progId="Word.Picture.8">
                  <p:embed/>
                </p:oleObj>
              </mc:Choice>
              <mc:Fallback>
                <p:oleObj name="图片" r:id="rId1" imgW="1239520" imgH="2033905" progId="Word.Picture.8">
                  <p:embed/>
                  <p:pic>
                    <p:nvPicPr>
                      <p:cNvPr id="0" name="Object 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0188" y="665163"/>
                        <a:ext cx="1982787" cy="324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37"/>
          <p:cNvSpPr>
            <a:spLocks noChangeArrowheads="1"/>
          </p:cNvSpPr>
          <p:nvPr/>
        </p:nvSpPr>
        <p:spPr bwMode="auto">
          <a:xfrm>
            <a:off x="698500" y="1685925"/>
            <a:ext cx="3892550"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rPr>
              <a:t>由</a:t>
            </a:r>
            <a:r>
              <a:rPr lang="en-US" altLang="zh-CN" sz="2200" b="1">
                <a:solidFill>
                  <a:srgbClr val="000000"/>
                </a:solidFill>
                <a:latin typeface="Times New Roman" panose="02020603050405020304" pitchFamily="18" charset="0"/>
                <a:ea typeface="楷体_GB2312" pitchFamily="49" charset="-122"/>
              </a:rPr>
              <a:t>T</a:t>
            </a:r>
            <a:r>
              <a:rPr lang="en-US" altLang="zh-CN" sz="2200" b="1" baseline="-25000">
                <a:solidFill>
                  <a:srgbClr val="000000"/>
                </a:solidFill>
                <a:latin typeface="Times New Roman" panose="02020603050405020304" pitchFamily="18" charset="0"/>
                <a:ea typeface="楷体_GB2312" pitchFamily="49" charset="-122"/>
              </a:rPr>
              <a:t>2</a:t>
            </a:r>
            <a:r>
              <a:rPr lang="zh-CN" altLang="en-US" sz="2200" b="1">
                <a:solidFill>
                  <a:srgbClr val="000000"/>
                </a:solidFill>
                <a:latin typeface="Times New Roman" panose="02020603050405020304" pitchFamily="18" charset="0"/>
                <a:ea typeface="楷体_GB2312" pitchFamily="49" charset="-122"/>
              </a:rPr>
              <a:t>源极看进去的电阻为</a:t>
            </a:r>
            <a:endParaRPr lang="zh-CN" altLang="en-US" sz="2200" b="1">
              <a:solidFill>
                <a:srgbClr val="000000"/>
              </a:solidFill>
              <a:latin typeface="Times New Roman" panose="02020603050405020304" pitchFamily="18" charset="0"/>
              <a:ea typeface="楷体_GB2312" pitchFamily="49" charset="-122"/>
            </a:endParaRPr>
          </a:p>
        </p:txBody>
      </p:sp>
      <p:graphicFrame>
        <p:nvGraphicFramePr>
          <p:cNvPr id="20" name="Object 40"/>
          <p:cNvGraphicFramePr>
            <a:graphicFrameLocks noChangeAspect="1"/>
          </p:cNvGraphicFramePr>
          <p:nvPr/>
        </p:nvGraphicFramePr>
        <p:xfrm>
          <a:off x="4724400" y="4060825"/>
          <a:ext cx="4149725" cy="2109788"/>
        </p:xfrm>
        <a:graphic>
          <a:graphicData uri="http://schemas.openxmlformats.org/presentationml/2006/ole">
            <mc:AlternateContent xmlns:mc="http://schemas.openxmlformats.org/markup-compatibility/2006">
              <mc:Choice xmlns:v="urn:schemas-microsoft-com:vml" Requires="v">
                <p:oleObj spid="_x0000_s79875" name="图片" r:id="rId3" imgW="2306320" imgH="1174750" progId="Word.Picture.8">
                  <p:embed/>
                </p:oleObj>
              </mc:Choice>
              <mc:Fallback>
                <p:oleObj name="图片" r:id="rId3" imgW="2306320" imgH="1174750" progId="Word.Picture.8">
                  <p:embed/>
                  <p:pic>
                    <p:nvPicPr>
                      <p:cNvPr id="0" name="Object 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4060825"/>
                        <a:ext cx="4149725" cy="210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42"/>
          <p:cNvGraphicFramePr>
            <a:graphicFrameLocks noChangeAspect="1"/>
          </p:cNvGraphicFramePr>
          <p:nvPr/>
        </p:nvGraphicFramePr>
        <p:xfrm>
          <a:off x="4024313" y="1663700"/>
          <a:ext cx="954087" cy="711200"/>
        </p:xfrm>
        <a:graphic>
          <a:graphicData uri="http://schemas.openxmlformats.org/presentationml/2006/ole">
            <mc:AlternateContent xmlns:mc="http://schemas.openxmlformats.org/markup-compatibility/2006">
              <mc:Choice xmlns:v="urn:schemas-microsoft-com:vml" Requires="v">
                <p:oleObj spid="_x0000_s79876" name="公式" r:id="rId5" imgW="596900" imgH="444500" progId="Equation.3">
                  <p:embed/>
                </p:oleObj>
              </mc:Choice>
              <mc:Fallback>
                <p:oleObj name="公式" r:id="rId5" imgW="596900" imgH="444500" progId="Equation.3">
                  <p:embed/>
                  <p:pic>
                    <p:nvPicPr>
                      <p:cNvPr id="0" name="Object 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4313" y="1663700"/>
                        <a:ext cx="954087"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Rectangle 43"/>
          <p:cNvSpPr>
            <a:spLocks noChangeArrowheads="1"/>
          </p:cNvSpPr>
          <p:nvPr/>
        </p:nvSpPr>
        <p:spPr bwMode="auto">
          <a:xfrm>
            <a:off x="698500" y="2349500"/>
            <a:ext cx="2951163"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anose="020B0606020202030204" pitchFamily="34" charset="0"/>
                <a:ea typeface="楷体_GB2312" pitchFamily="49" charset="-122"/>
              </a:defRPr>
            </a:lvl1pPr>
            <a:lvl2pPr marL="381000" indent="-381000" algn="l">
              <a:defRPr sz="3600" b="1">
                <a:solidFill>
                  <a:schemeClr val="tx2"/>
                </a:solidFill>
                <a:latin typeface="Arial Narrow" panose="020B0606020202030204" pitchFamily="34" charset="0"/>
                <a:ea typeface="楷体_GB2312" pitchFamily="49" charset="-122"/>
              </a:defRPr>
            </a:lvl2pPr>
            <a:lvl3pPr marL="381000" indent="-381000" algn="l">
              <a:defRPr sz="3600" b="1">
                <a:solidFill>
                  <a:schemeClr val="tx2"/>
                </a:solidFill>
                <a:latin typeface="Arial Narrow" panose="020B0606020202030204" pitchFamily="34" charset="0"/>
                <a:ea typeface="楷体_GB2312" pitchFamily="49" charset="-122"/>
              </a:defRPr>
            </a:lvl3pPr>
            <a:lvl4pPr marL="381000" indent="-381000" algn="l">
              <a:defRPr sz="3600" b="1">
                <a:solidFill>
                  <a:schemeClr val="tx2"/>
                </a:solidFill>
                <a:latin typeface="Arial Narrow" panose="020B0606020202030204" pitchFamily="34" charset="0"/>
                <a:ea typeface="楷体_GB2312" pitchFamily="49" charset="-122"/>
              </a:defRPr>
            </a:lvl4pPr>
            <a:lvl5pPr marL="381000" indent="-381000" algn="l">
              <a:defRPr sz="3600" b="1">
                <a:solidFill>
                  <a:schemeClr val="tx2"/>
                </a:solidFill>
                <a:latin typeface="Arial Narrow" panose="020B0606020202030204"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2200" kern="0">
                <a:solidFill>
                  <a:srgbClr val="000000"/>
                </a:solidFill>
              </a:rPr>
              <a:t>小信号等效电路</a:t>
            </a:r>
            <a:endParaRPr lang="zh-CN" altLang="en-US" sz="2200" kern="0">
              <a:solidFill>
                <a:srgbClr val="000000"/>
              </a:solidFill>
            </a:endParaRPr>
          </a:p>
        </p:txBody>
      </p:sp>
      <p:graphicFrame>
        <p:nvGraphicFramePr>
          <p:cNvPr id="23" name="Object 45"/>
          <p:cNvGraphicFramePr>
            <a:graphicFrameLocks noChangeAspect="1"/>
          </p:cNvGraphicFramePr>
          <p:nvPr/>
        </p:nvGraphicFramePr>
        <p:xfrm>
          <a:off x="920750" y="2962275"/>
          <a:ext cx="3590925" cy="798513"/>
        </p:xfrm>
        <a:graphic>
          <a:graphicData uri="http://schemas.openxmlformats.org/presentationml/2006/ole">
            <mc:AlternateContent xmlns:mc="http://schemas.openxmlformats.org/markup-compatibility/2006">
              <mc:Choice xmlns:v="urn:schemas-microsoft-com:vml" Requires="v">
                <p:oleObj spid="_x0000_s79877" name="公式" r:id="rId7" imgW="1993900" imgH="444500" progId="Equation.3">
                  <p:embed/>
                </p:oleObj>
              </mc:Choice>
              <mc:Fallback>
                <p:oleObj name="公式" r:id="rId7" imgW="1993900" imgH="444500" progId="Equation.3">
                  <p:embed/>
                  <p:pic>
                    <p:nvPicPr>
                      <p:cNvPr id="0" name="Object 4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20750" y="2962275"/>
                        <a:ext cx="3590925"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Rectangle 48"/>
          <p:cNvSpPr>
            <a:spLocks noChangeArrowheads="1"/>
          </p:cNvSpPr>
          <p:nvPr/>
        </p:nvSpPr>
        <p:spPr bwMode="auto">
          <a:xfrm>
            <a:off x="595313" y="3960813"/>
            <a:ext cx="104775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anose="020B0606020202030204" pitchFamily="34" charset="0"/>
                <a:ea typeface="楷体_GB2312" pitchFamily="49" charset="-122"/>
              </a:defRPr>
            </a:lvl1pPr>
            <a:lvl2pPr marL="381000" indent="-381000" algn="l">
              <a:defRPr sz="3600" b="1">
                <a:solidFill>
                  <a:schemeClr val="tx2"/>
                </a:solidFill>
                <a:latin typeface="Arial Narrow" panose="020B0606020202030204" pitchFamily="34" charset="0"/>
                <a:ea typeface="楷体_GB2312" pitchFamily="49" charset="-122"/>
              </a:defRPr>
            </a:lvl2pPr>
            <a:lvl3pPr marL="381000" indent="-381000" algn="l">
              <a:defRPr sz="3600" b="1">
                <a:solidFill>
                  <a:schemeClr val="tx2"/>
                </a:solidFill>
                <a:latin typeface="Arial Narrow" panose="020B0606020202030204" pitchFamily="34" charset="0"/>
                <a:ea typeface="楷体_GB2312" pitchFamily="49" charset="-122"/>
              </a:defRPr>
            </a:lvl3pPr>
            <a:lvl4pPr marL="381000" indent="-381000" algn="l">
              <a:defRPr sz="3600" b="1">
                <a:solidFill>
                  <a:schemeClr val="tx2"/>
                </a:solidFill>
                <a:latin typeface="Arial Narrow" panose="020B0606020202030204" pitchFamily="34" charset="0"/>
                <a:ea typeface="楷体_GB2312" pitchFamily="49" charset="-122"/>
              </a:defRPr>
            </a:lvl4pPr>
            <a:lvl5pPr marL="381000" indent="-381000" algn="l">
              <a:defRPr sz="3600" b="1">
                <a:solidFill>
                  <a:schemeClr val="tx2"/>
                </a:solidFill>
                <a:latin typeface="Arial Narrow" panose="020B0606020202030204"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2200" kern="0">
                <a:solidFill>
                  <a:srgbClr val="000000"/>
                </a:solidFill>
              </a:rPr>
              <a:t>若</a:t>
            </a:r>
            <a:endParaRPr lang="zh-CN" altLang="en-US" sz="2200" kern="0">
              <a:solidFill>
                <a:srgbClr val="000000"/>
              </a:solidFill>
            </a:endParaRPr>
          </a:p>
        </p:txBody>
      </p:sp>
      <p:graphicFrame>
        <p:nvGraphicFramePr>
          <p:cNvPr id="25" name="Object 49"/>
          <p:cNvGraphicFramePr>
            <a:graphicFrameLocks noChangeAspect="1"/>
          </p:cNvGraphicFramePr>
          <p:nvPr/>
        </p:nvGraphicFramePr>
        <p:xfrm>
          <a:off x="1254125" y="3803650"/>
          <a:ext cx="2836863" cy="798513"/>
        </p:xfrm>
        <a:graphic>
          <a:graphicData uri="http://schemas.openxmlformats.org/presentationml/2006/ole">
            <mc:AlternateContent xmlns:mc="http://schemas.openxmlformats.org/markup-compatibility/2006">
              <mc:Choice xmlns:v="urn:schemas-microsoft-com:vml" Requires="v">
                <p:oleObj spid="_x0000_s79878" name="公式" r:id="rId9" imgW="1574800" imgH="444500" progId="Equation.3">
                  <p:embed/>
                </p:oleObj>
              </mc:Choice>
              <mc:Fallback>
                <p:oleObj name="公式" r:id="rId9" imgW="1574800" imgH="444500" progId="Equation.3">
                  <p:embed/>
                  <p:pic>
                    <p:nvPicPr>
                      <p:cNvPr id="0" name="Object 4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54125" y="3803650"/>
                        <a:ext cx="2836863"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50"/>
          <p:cNvGraphicFramePr>
            <a:graphicFrameLocks noChangeAspect="1"/>
          </p:cNvGraphicFramePr>
          <p:nvPr/>
        </p:nvGraphicFramePr>
        <p:xfrm>
          <a:off x="1273175" y="4851400"/>
          <a:ext cx="2036763" cy="868363"/>
        </p:xfrm>
        <a:graphic>
          <a:graphicData uri="http://schemas.openxmlformats.org/presentationml/2006/ole">
            <mc:AlternateContent xmlns:mc="http://schemas.openxmlformats.org/markup-compatibility/2006">
              <mc:Choice xmlns:v="urn:schemas-microsoft-com:vml" Requires="v">
                <p:oleObj spid="_x0000_s79879" name="公式" r:id="rId11" imgW="1129665" imgH="482600" progId="Equation.3">
                  <p:embed/>
                </p:oleObj>
              </mc:Choice>
              <mc:Fallback>
                <p:oleObj name="公式" r:id="rId11" imgW="1129665" imgH="482600" progId="Equation.3">
                  <p:embed/>
                  <p:pic>
                    <p:nvPicPr>
                      <p:cNvPr id="0" name="Object 5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73175" y="4851400"/>
                        <a:ext cx="2036763"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 name="Rectangle 51"/>
          <p:cNvSpPr>
            <a:spLocks noChangeArrowheads="1"/>
          </p:cNvSpPr>
          <p:nvPr/>
        </p:nvSpPr>
        <p:spPr bwMode="auto">
          <a:xfrm>
            <a:off x="661988" y="5026025"/>
            <a:ext cx="10477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anose="020B0606020202030204" pitchFamily="34" charset="0"/>
                <a:ea typeface="楷体_GB2312" pitchFamily="49" charset="-122"/>
              </a:defRPr>
            </a:lvl1pPr>
            <a:lvl2pPr marL="381000" indent="-381000" algn="l">
              <a:defRPr sz="3600" b="1">
                <a:solidFill>
                  <a:schemeClr val="tx2"/>
                </a:solidFill>
                <a:latin typeface="Arial Narrow" panose="020B0606020202030204" pitchFamily="34" charset="0"/>
                <a:ea typeface="楷体_GB2312" pitchFamily="49" charset="-122"/>
              </a:defRPr>
            </a:lvl2pPr>
            <a:lvl3pPr marL="381000" indent="-381000" algn="l">
              <a:defRPr sz="3600" b="1">
                <a:solidFill>
                  <a:schemeClr val="tx2"/>
                </a:solidFill>
                <a:latin typeface="Arial Narrow" panose="020B0606020202030204" pitchFamily="34" charset="0"/>
                <a:ea typeface="楷体_GB2312" pitchFamily="49" charset="-122"/>
              </a:defRPr>
            </a:lvl3pPr>
            <a:lvl4pPr marL="381000" indent="-381000" algn="l">
              <a:defRPr sz="3600" b="1">
                <a:solidFill>
                  <a:schemeClr val="tx2"/>
                </a:solidFill>
                <a:latin typeface="Arial Narrow" panose="020B0606020202030204" pitchFamily="34" charset="0"/>
                <a:ea typeface="楷体_GB2312" pitchFamily="49" charset="-122"/>
              </a:defRPr>
            </a:lvl4pPr>
            <a:lvl5pPr marL="381000" indent="-381000" algn="l">
              <a:defRPr sz="3600" b="1">
                <a:solidFill>
                  <a:schemeClr val="tx2"/>
                </a:solidFill>
                <a:latin typeface="Arial Narrow" panose="020B0606020202030204"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2200" kern="0">
                <a:solidFill>
                  <a:srgbClr val="000000"/>
                </a:solidFill>
              </a:rPr>
              <a:t>则</a:t>
            </a:r>
            <a:endParaRPr lang="zh-CN" altLang="en-US" sz="2200" kern="0">
              <a:solidFill>
                <a:srgbClr val="000000"/>
              </a:solidFill>
            </a:endParaRPr>
          </a:p>
        </p:txBody>
      </p:sp>
      <p:sp>
        <p:nvSpPr>
          <p:cNvPr id="28" name="Rectangle 52"/>
          <p:cNvSpPr>
            <a:spLocks noChangeArrowheads="1"/>
          </p:cNvSpPr>
          <p:nvPr/>
        </p:nvSpPr>
        <p:spPr bwMode="auto">
          <a:xfrm>
            <a:off x="5126038" y="1447800"/>
            <a:ext cx="1509712" cy="1163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1800" b="1">
                <a:solidFill>
                  <a:srgbClr val="000000"/>
                </a:solidFill>
                <a:latin typeface="Times New Roman" panose="02020603050405020304" pitchFamily="18" charset="0"/>
                <a:ea typeface="楷体_GB2312" pitchFamily="49" charset="-122"/>
              </a:rPr>
              <a:t>（参考共漏极放大电路的输出电阻）</a:t>
            </a:r>
            <a:endParaRPr lang="zh-CN" altLang="en-US" sz="18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strips(downRight)">
                                      <p:cBhvr>
                                        <p:cTn id="7" dur="500"/>
                                        <p:tgtEl>
                                          <p:spTgt spid="19"/>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strips(downRight)">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18" presetClass="entr" presetSubtype="6" fill="hold" grpId="0" nodeType="click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strips(downRight)">
                                      <p:cBhvr>
                                        <p:cTn id="16" dur="500"/>
                                        <p:tgtEl>
                                          <p:spTgt spid="28"/>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strips(downRight)">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ox(in)">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6"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strips(downRight)">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18" presetClass="entr" presetSubtype="6"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strips(downRight)">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18" presetClass="entr" presetSubtype="6" fill="hold"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strips(downRight)">
                                      <p:cBhvr>
                                        <p:cTn id="41" dur="5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18" presetClass="entr" presetSubtype="6" fill="hold" grpId="0" nodeType="click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strips(downRight)">
                                      <p:cBhvr>
                                        <p:cTn id="46" dur="500"/>
                                        <p:tgtEl>
                                          <p:spTgt spid="27"/>
                                        </p:tgtEl>
                                      </p:cBhvr>
                                    </p:animEffect>
                                  </p:childTnLst>
                                </p:cTn>
                              </p:par>
                            </p:childTnLst>
                          </p:cTn>
                        </p:par>
                      </p:childTnLst>
                    </p:cTn>
                  </p:par>
                  <p:par>
                    <p:cTn id="47" fill="hold">
                      <p:stCondLst>
                        <p:cond delay="indefinite"/>
                      </p:stCondLst>
                      <p:childTnLst>
                        <p:par>
                          <p:cTn id="48" fill="hold">
                            <p:stCondLst>
                              <p:cond delay="0"/>
                            </p:stCondLst>
                            <p:childTnLst>
                              <p:par>
                                <p:cTn id="49" presetID="18" presetClass="entr" presetSubtype="6" fill="hold" nodeType="click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strips(downRight)">
                                      <p:cBhvr>
                                        <p:cTn id="5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autoUpdateAnimBg="0"/>
      <p:bldP spid="24" grpId="0" autoUpdateAnimBg="0"/>
      <p:bldP spid="27" grpId="0" autoUpdateAnimBg="0"/>
      <p:bldP spid="28"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标题 1"/>
          <p:cNvSpPr>
            <a:spLocks noGrp="1"/>
          </p:cNvSpPr>
          <p:nvPr>
            <p:ph type="title"/>
          </p:nvPr>
        </p:nvSpPr>
        <p:spPr>
          <a:xfrm>
            <a:off x="701675" y="71438"/>
            <a:ext cx="7888288" cy="646112"/>
          </a:xfrm>
        </p:spPr>
        <p:txBody>
          <a:bodyPr/>
          <a:lstStyle/>
          <a:p>
            <a:r>
              <a:rPr lang="en-US" altLang="zh-CN"/>
              <a:t>4.6.2  </a:t>
            </a:r>
            <a:r>
              <a:rPr lang="zh-CN" altLang="en-US"/>
              <a:t>带耗尽型负载的</a:t>
            </a:r>
            <a:r>
              <a:rPr lang="en-US" altLang="zh-CN"/>
              <a:t>NMOS</a:t>
            </a:r>
            <a:r>
              <a:rPr lang="zh-CN" altLang="en-US"/>
              <a:t>放大电路</a:t>
            </a:r>
            <a:endParaRPr lang="zh-CN" altLang="en-US"/>
          </a:p>
        </p:txBody>
      </p:sp>
      <p:graphicFrame>
        <p:nvGraphicFramePr>
          <p:cNvPr id="10" name="Object 46"/>
          <p:cNvGraphicFramePr>
            <a:graphicFrameLocks noChangeAspect="1"/>
          </p:cNvGraphicFramePr>
          <p:nvPr/>
        </p:nvGraphicFramePr>
        <p:xfrm>
          <a:off x="4929188" y="1222375"/>
          <a:ext cx="3944937" cy="2830513"/>
        </p:xfrm>
        <a:graphic>
          <a:graphicData uri="http://schemas.openxmlformats.org/presentationml/2006/ole">
            <mc:AlternateContent xmlns:mc="http://schemas.openxmlformats.org/markup-compatibility/2006">
              <mc:Choice xmlns:v="urn:schemas-microsoft-com:vml" Requires="v">
                <p:oleObj spid="_x0000_s80898" name="图片" r:id="rId1" imgW="2192020" imgH="1575435" progId="Word.Picture.8">
                  <p:embed/>
                </p:oleObj>
              </mc:Choice>
              <mc:Fallback>
                <p:oleObj name="图片" r:id="rId1" imgW="2192020" imgH="1575435" progId="Word.Picture.8">
                  <p:embed/>
                  <p:pic>
                    <p:nvPicPr>
                      <p:cNvPr id="0" name="Object 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9188" y="1222375"/>
                        <a:ext cx="3944937" cy="283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Rectangle 9"/>
          <p:cNvSpPr>
            <a:spLocks noChangeArrowheads="1"/>
          </p:cNvSpPr>
          <p:nvPr/>
        </p:nvSpPr>
        <p:spPr bwMode="auto">
          <a:xfrm>
            <a:off x="503238" y="765175"/>
            <a:ext cx="5113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N</a:t>
            </a:r>
            <a:r>
              <a:rPr lang="zh-CN" altLang="en-US" sz="2400" b="1">
                <a:solidFill>
                  <a:srgbClr val="000000"/>
                </a:solidFill>
                <a:latin typeface="Times New Roman" panose="02020603050405020304" pitchFamily="18" charset="0"/>
                <a:ea typeface="楷体_GB2312" pitchFamily="49" charset="-122"/>
              </a:rPr>
              <a:t>沟道耗尽型负载器件的</a:t>
            </a:r>
            <a:r>
              <a:rPr lang="en-US" altLang="zh-CN" sz="2400" b="1" i="1">
                <a:solidFill>
                  <a:srgbClr val="000000"/>
                </a:solidFill>
                <a:latin typeface="Times New Roman" panose="02020603050405020304" pitchFamily="18" charset="0"/>
                <a:ea typeface="楷体_GB2312" pitchFamily="49" charset="-122"/>
              </a:rPr>
              <a:t>I</a:t>
            </a:r>
            <a:r>
              <a:rPr lang="en-US" altLang="zh-CN" sz="2400" b="1">
                <a:solidFill>
                  <a:srgbClr val="000000"/>
                </a:solidFill>
                <a:latin typeface="Times New Roman" panose="02020603050405020304" pitchFamily="18" charset="0"/>
                <a:ea typeface="楷体_GB2312" pitchFamily="49" charset="-122"/>
              </a:rPr>
              <a:t>-</a:t>
            </a:r>
            <a:r>
              <a:rPr lang="en-US" altLang="zh-CN" sz="2400" b="1" i="1">
                <a:solidFill>
                  <a:srgbClr val="000000"/>
                </a:solidFill>
                <a:latin typeface="Times New Roman" panose="02020603050405020304" pitchFamily="18" charset="0"/>
                <a:ea typeface="楷体_GB2312" pitchFamily="49" charset="-122"/>
              </a:rPr>
              <a:t>V</a:t>
            </a:r>
            <a:r>
              <a:rPr lang="zh-CN" altLang="en-US" sz="2400" b="1">
                <a:solidFill>
                  <a:srgbClr val="000000"/>
                </a:solidFill>
                <a:latin typeface="Times New Roman" panose="02020603050405020304" pitchFamily="18" charset="0"/>
                <a:ea typeface="楷体_GB2312" pitchFamily="49" charset="-122"/>
              </a:rPr>
              <a:t>特性</a:t>
            </a:r>
            <a:endParaRPr lang="zh-CN" altLang="en-US" sz="2400" b="1">
              <a:solidFill>
                <a:srgbClr val="000000"/>
              </a:solidFill>
              <a:latin typeface="Times New Roman" panose="02020603050405020304" pitchFamily="18" charset="0"/>
              <a:ea typeface="楷体_GB2312" pitchFamily="49" charset="-122"/>
            </a:endParaRPr>
          </a:p>
        </p:txBody>
      </p:sp>
      <p:graphicFrame>
        <p:nvGraphicFramePr>
          <p:cNvPr id="12" name="Object 36"/>
          <p:cNvGraphicFramePr>
            <a:graphicFrameLocks noChangeAspect="1"/>
          </p:cNvGraphicFramePr>
          <p:nvPr/>
        </p:nvGraphicFramePr>
        <p:xfrm>
          <a:off x="1457325" y="1222375"/>
          <a:ext cx="1457325" cy="1971675"/>
        </p:xfrm>
        <a:graphic>
          <a:graphicData uri="http://schemas.openxmlformats.org/presentationml/2006/ole">
            <mc:AlternateContent xmlns:mc="http://schemas.openxmlformats.org/markup-compatibility/2006">
              <mc:Choice xmlns:v="urn:schemas-microsoft-com:vml" Requires="v">
                <p:oleObj spid="_x0000_s80899" name="图片" r:id="rId3" imgW="810895" imgH="1097915" progId="Word.Picture.8">
                  <p:embed/>
                </p:oleObj>
              </mc:Choice>
              <mc:Fallback>
                <p:oleObj name="图片" r:id="rId3" imgW="810895" imgH="1097915" progId="Word.Picture.8">
                  <p:embed/>
                  <p:pic>
                    <p:nvPicPr>
                      <p:cNvPr id="0" name="Object 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7325" y="1222375"/>
                        <a:ext cx="1457325"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40"/>
          <p:cNvSpPr>
            <a:spLocks noChangeArrowheads="1"/>
          </p:cNvSpPr>
          <p:nvPr/>
        </p:nvSpPr>
        <p:spPr bwMode="auto">
          <a:xfrm>
            <a:off x="754063" y="3924300"/>
            <a:ext cx="4862512"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rPr>
              <a:t>对应于 </a:t>
            </a:r>
            <a:r>
              <a:rPr lang="en-US" altLang="zh-CN" sz="2200" b="1" i="1">
                <a:solidFill>
                  <a:srgbClr val="000000"/>
                </a:solidFill>
                <a:latin typeface="Book Antiqua" panose="0204060205030503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GS</a:t>
            </a:r>
            <a:r>
              <a:rPr lang="en-US" altLang="zh-CN" sz="2200" b="1">
                <a:solidFill>
                  <a:srgbClr val="000000"/>
                </a:solidFill>
                <a:latin typeface="Times New Roman" panose="02020603050405020304" pitchFamily="18" charset="0"/>
                <a:ea typeface="楷体_GB2312" pitchFamily="49" charset="-122"/>
              </a:rPr>
              <a:t>= 0 </a:t>
            </a:r>
            <a:r>
              <a:rPr lang="zh-CN" altLang="en-US" sz="2200" b="1">
                <a:solidFill>
                  <a:srgbClr val="000000"/>
                </a:solidFill>
                <a:latin typeface="Times New Roman" panose="02020603050405020304" pitchFamily="18" charset="0"/>
                <a:ea typeface="楷体_GB2312" pitchFamily="49" charset="-122"/>
              </a:rPr>
              <a:t>的那根输出特性曲线</a:t>
            </a:r>
            <a:endParaRPr lang="zh-CN" altLang="en-US" sz="2200" b="1">
              <a:solidFill>
                <a:srgbClr val="000000"/>
              </a:solidFill>
              <a:latin typeface="Times New Roman" panose="02020603050405020304" pitchFamily="18" charset="0"/>
              <a:ea typeface="楷体_GB2312" pitchFamily="49" charset="-122"/>
            </a:endParaRPr>
          </a:p>
        </p:txBody>
      </p:sp>
      <p:sp>
        <p:nvSpPr>
          <p:cNvPr id="14" name="Rectangle 43"/>
          <p:cNvSpPr>
            <a:spLocks noChangeArrowheads="1"/>
          </p:cNvSpPr>
          <p:nvPr/>
        </p:nvSpPr>
        <p:spPr bwMode="auto">
          <a:xfrm>
            <a:off x="787400" y="3335338"/>
            <a:ext cx="1382713"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始终有</a:t>
            </a:r>
            <a:endParaRPr lang="zh-CN" altLang="en-US" sz="2200" b="1">
              <a:solidFill>
                <a:srgbClr val="000000"/>
              </a:solidFill>
              <a:latin typeface="楷体_GB2312" pitchFamily="49" charset="-122"/>
              <a:ea typeface="楷体_GB2312" pitchFamily="49" charset="-122"/>
            </a:endParaRPr>
          </a:p>
        </p:txBody>
      </p:sp>
      <p:graphicFrame>
        <p:nvGraphicFramePr>
          <p:cNvPr id="15" name="Object 44"/>
          <p:cNvGraphicFramePr>
            <a:graphicFrameLocks noChangeAspect="1"/>
          </p:cNvGraphicFramePr>
          <p:nvPr/>
        </p:nvGraphicFramePr>
        <p:xfrm>
          <a:off x="1892300" y="3473450"/>
          <a:ext cx="844550" cy="388938"/>
        </p:xfrm>
        <a:graphic>
          <a:graphicData uri="http://schemas.openxmlformats.org/presentationml/2006/ole">
            <mc:AlternateContent xmlns:mc="http://schemas.openxmlformats.org/markup-compatibility/2006">
              <mc:Choice xmlns:v="urn:schemas-microsoft-com:vml" Requires="v">
                <p:oleObj spid="_x0000_s80900" name="公式" r:id="rId5" imgW="495300" imgH="228600" progId="Equation.3">
                  <p:embed/>
                </p:oleObj>
              </mc:Choice>
              <mc:Fallback>
                <p:oleObj name="公式" r:id="rId5" imgW="495300" imgH="228600" progId="Equation.3">
                  <p:embed/>
                  <p:pic>
                    <p:nvPicPr>
                      <p:cNvPr id="0" name="Object 4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92300" y="3473450"/>
                        <a:ext cx="84455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45"/>
          <p:cNvSpPr>
            <a:spLocks noChangeArrowheads="1"/>
          </p:cNvSpPr>
          <p:nvPr/>
        </p:nvSpPr>
        <p:spPr bwMode="auto">
          <a:xfrm>
            <a:off x="754063" y="4451350"/>
            <a:ext cx="4862512"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rPr>
              <a:t>饱和区线段的等效电阻就是</a:t>
            </a:r>
            <a:r>
              <a:rPr lang="en-US" altLang="zh-CN" sz="2200" b="1" i="1">
                <a:solidFill>
                  <a:srgbClr val="000000"/>
                </a:solidFill>
                <a:latin typeface="Times New Roman" panose="02020603050405020304" pitchFamily="18" charset="0"/>
                <a:ea typeface="楷体_GB2312" pitchFamily="49" charset="-122"/>
              </a:rPr>
              <a:t>r</a:t>
            </a:r>
            <a:r>
              <a:rPr lang="en-US" altLang="zh-CN" sz="2200" b="1" baseline="-25000">
                <a:solidFill>
                  <a:srgbClr val="000000"/>
                </a:solidFill>
                <a:latin typeface="Times New Roman" panose="02020603050405020304" pitchFamily="18" charset="0"/>
                <a:ea typeface="楷体_GB2312" pitchFamily="49" charset="-122"/>
              </a:rPr>
              <a:t>ds</a:t>
            </a:r>
            <a:endParaRPr lang="en-US" altLang="zh-CN" sz="2200" b="1" baseline="-25000">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ox(i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blinds(horizontal)">
                                      <p:cBhvr>
                                        <p:cTn id="17" dur="500"/>
                                        <p:tgtEl>
                                          <p:spTgt spid="14">
                                            <p:txEl>
                                              <p:pRg st="0" end="0"/>
                                            </p:txEl>
                                          </p:spTgt>
                                        </p:tgtEl>
                                      </p:cBhvr>
                                    </p:animEffect>
                                  </p:childTnLst>
                                </p:cTn>
                              </p:par>
                              <p:par>
                                <p:cTn id="18" presetID="18" presetClass="entr" presetSubtype="6"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strips(downRight)">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animEffect transition="in" filter="blinds(horizontal)">
                                      <p:cBhvr>
                                        <p:cTn id="25" dur="500"/>
                                        <p:tgtEl>
                                          <p:spTgt spid="1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3"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strips(upRight)">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6">
                                            <p:txEl>
                                              <p:pRg st="0" end="0"/>
                                            </p:txEl>
                                          </p:spTgt>
                                        </p:tgtEl>
                                        <p:attrNameLst>
                                          <p:attrName>style.visibility</p:attrName>
                                        </p:attrNameLst>
                                      </p:cBhvr>
                                      <p:to>
                                        <p:strVal val="visible"/>
                                      </p:to>
                                    </p:set>
                                    <p:animEffect transition="in" filter="blinds(horizontal)">
                                      <p:cBhvr>
                                        <p:cTn id="3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3" grpId="0" autoUpdateAnimBg="0" build="p"/>
      <p:bldP spid="14" grpId="0" autoUpdateAnimBg="0" build="p"/>
      <p:bldP spid="16" grpId="0" autoUpdateAnimBg="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标题 1"/>
          <p:cNvSpPr>
            <a:spLocks noGrp="1"/>
          </p:cNvSpPr>
          <p:nvPr>
            <p:ph type="title"/>
          </p:nvPr>
        </p:nvSpPr>
        <p:spPr>
          <a:xfrm>
            <a:off x="701675" y="71438"/>
            <a:ext cx="7888288" cy="646112"/>
          </a:xfrm>
        </p:spPr>
        <p:txBody>
          <a:bodyPr/>
          <a:lstStyle/>
          <a:p>
            <a:r>
              <a:rPr lang="en-US" altLang="zh-CN"/>
              <a:t>4.6.2  </a:t>
            </a:r>
            <a:r>
              <a:rPr lang="zh-CN" altLang="en-US"/>
              <a:t>带耗尽型负载的</a:t>
            </a:r>
            <a:r>
              <a:rPr lang="en-US" altLang="zh-CN"/>
              <a:t>NMOS</a:t>
            </a:r>
            <a:r>
              <a:rPr lang="zh-CN" altLang="en-US"/>
              <a:t>放大电路</a:t>
            </a:r>
            <a:endParaRPr lang="zh-CN" altLang="en-US"/>
          </a:p>
        </p:txBody>
      </p:sp>
      <p:graphicFrame>
        <p:nvGraphicFramePr>
          <p:cNvPr id="9" name="Object 17"/>
          <p:cNvGraphicFramePr>
            <a:graphicFrameLocks noChangeAspect="1"/>
          </p:cNvGraphicFramePr>
          <p:nvPr/>
        </p:nvGraphicFramePr>
        <p:xfrm>
          <a:off x="5233988" y="3841750"/>
          <a:ext cx="3652837" cy="2109788"/>
        </p:xfrm>
        <a:graphic>
          <a:graphicData uri="http://schemas.openxmlformats.org/presentationml/2006/ole">
            <mc:AlternateContent xmlns:mc="http://schemas.openxmlformats.org/markup-compatibility/2006">
              <mc:Choice xmlns:v="urn:schemas-microsoft-com:vml" Requires="v">
                <p:oleObj spid="_x0000_s81922" name="图片" r:id="rId1" imgW="2030095" imgH="1174750" progId="Word.Picture.8">
                  <p:embed/>
                </p:oleObj>
              </mc:Choice>
              <mc:Fallback>
                <p:oleObj name="图片" r:id="rId1" imgW="2030095" imgH="1174750" progId="Word.Picture.8">
                  <p:embed/>
                  <p:pic>
                    <p:nvPicPr>
                      <p:cNvPr id="0" name="Object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3988" y="3841750"/>
                        <a:ext cx="3652837" cy="210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7524" name="Rectangle 4"/>
          <p:cNvSpPr>
            <a:spLocks noChangeArrowheads="1"/>
          </p:cNvSpPr>
          <p:nvPr/>
        </p:nvSpPr>
        <p:spPr bwMode="auto">
          <a:xfrm>
            <a:off x="503238" y="765175"/>
            <a:ext cx="48006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用小信号模型分析法求电压增益</a:t>
            </a:r>
            <a:endParaRPr lang="zh-CN" altLang="en-US" sz="2400" b="1">
              <a:solidFill>
                <a:srgbClr val="000000"/>
              </a:solidFill>
              <a:latin typeface="Times New Roman" panose="02020603050405020304" pitchFamily="18" charset="0"/>
              <a:ea typeface="楷体_GB2312" pitchFamily="49" charset="-122"/>
            </a:endParaRPr>
          </a:p>
        </p:txBody>
      </p:sp>
      <p:graphicFrame>
        <p:nvGraphicFramePr>
          <p:cNvPr id="107525" name="Object 6"/>
          <p:cNvGraphicFramePr>
            <a:graphicFrameLocks noChangeAspect="1"/>
          </p:cNvGraphicFramePr>
          <p:nvPr/>
        </p:nvGraphicFramePr>
        <p:xfrm>
          <a:off x="6659563" y="115888"/>
          <a:ext cx="2227262" cy="3563937"/>
        </p:xfrm>
        <a:graphic>
          <a:graphicData uri="http://schemas.openxmlformats.org/presentationml/2006/ole">
            <mc:AlternateContent xmlns:mc="http://schemas.openxmlformats.org/markup-compatibility/2006">
              <mc:Choice xmlns:v="urn:schemas-microsoft-com:vml" Requires="v">
                <p:oleObj spid="_x0000_s81923" name="图片" r:id="rId3" imgW="1239520" imgH="1985645" progId="Word.Picture.8">
                  <p:embed/>
                </p:oleObj>
              </mc:Choice>
              <mc:Fallback>
                <p:oleObj name="图片" r:id="rId3" imgW="1239520" imgH="1985645" progId="Word.Picture.8">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9563" y="115888"/>
                        <a:ext cx="2227262" cy="35639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Rectangle 11"/>
          <p:cNvSpPr>
            <a:spLocks noChangeArrowheads="1"/>
          </p:cNvSpPr>
          <p:nvPr/>
        </p:nvSpPr>
        <p:spPr bwMode="auto">
          <a:xfrm>
            <a:off x="754063" y="1222375"/>
            <a:ext cx="4862512" cy="1449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5000"/>
              </a:lnSpc>
              <a:spcBef>
                <a:spcPct val="10000"/>
              </a:spcBef>
              <a:buClr>
                <a:srgbClr val="CC0000"/>
              </a:buClr>
              <a:buFont typeface="Wingdings" panose="05000000000000000000" pitchFamily="2" charset="2"/>
              <a:buNone/>
            </a:pPr>
            <a:r>
              <a:rPr lang="en-US" altLang="zh-CN" sz="2200" b="1">
                <a:solidFill>
                  <a:srgbClr val="000000"/>
                </a:solidFill>
                <a:latin typeface="Times New Roman" panose="02020603050405020304" pitchFamily="18" charset="0"/>
                <a:ea typeface="楷体_GB2312" pitchFamily="49" charset="-122"/>
              </a:rPr>
              <a:t>        </a:t>
            </a:r>
            <a:r>
              <a:rPr lang="zh-CN" altLang="en-US" sz="2200" b="1">
                <a:solidFill>
                  <a:srgbClr val="000000"/>
                </a:solidFill>
                <a:latin typeface="Times New Roman" panose="02020603050405020304" pitchFamily="18" charset="0"/>
                <a:ea typeface="楷体_GB2312" pitchFamily="49" charset="-122"/>
              </a:rPr>
              <a:t>当</a:t>
            </a:r>
            <a:r>
              <a:rPr lang="en-US" altLang="zh-CN" sz="2200" b="1" i="1">
                <a:solidFill>
                  <a:srgbClr val="000000"/>
                </a:solidFill>
                <a:latin typeface="Book Antiqua" panose="0204060205030503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GS</a:t>
            </a:r>
            <a:r>
              <a:rPr lang="zh-CN" altLang="en-US" sz="2200" b="1">
                <a:solidFill>
                  <a:srgbClr val="000000"/>
                </a:solidFill>
                <a:latin typeface="Times New Roman" panose="02020603050405020304" pitchFamily="18" charset="0"/>
                <a:ea typeface="楷体_GB2312" pitchFamily="49" charset="-122"/>
              </a:rPr>
              <a:t>为恒定值时，源极看进去的电阻与 </a:t>
            </a:r>
            <a:r>
              <a:rPr lang="en-US" altLang="zh-CN" sz="2200" b="1" i="1">
                <a:solidFill>
                  <a:srgbClr val="000000"/>
                </a:solidFill>
                <a:latin typeface="Times New Roman" panose="02020603050405020304" pitchFamily="18" charset="0"/>
                <a:ea typeface="楷体_GB2312" pitchFamily="49" charset="-122"/>
              </a:rPr>
              <a:t>g</a:t>
            </a:r>
            <a:r>
              <a:rPr lang="en-US" altLang="zh-CN" sz="2200" b="1" baseline="-25000">
                <a:solidFill>
                  <a:srgbClr val="000000"/>
                </a:solidFill>
                <a:latin typeface="Times New Roman" panose="02020603050405020304" pitchFamily="18" charset="0"/>
                <a:ea typeface="楷体_GB2312" pitchFamily="49" charset="-122"/>
              </a:rPr>
              <a:t>m</a:t>
            </a:r>
            <a:r>
              <a:rPr lang="zh-CN" altLang="en-US" sz="2200" b="1">
                <a:solidFill>
                  <a:srgbClr val="000000"/>
                </a:solidFill>
                <a:latin typeface="Times New Roman" panose="02020603050405020304" pitchFamily="18" charset="0"/>
                <a:ea typeface="楷体_GB2312" pitchFamily="49" charset="-122"/>
              </a:rPr>
              <a:t>无关，所以由</a:t>
            </a:r>
            <a:r>
              <a:rPr lang="en-US" altLang="zh-CN" sz="2200" b="1">
                <a:solidFill>
                  <a:srgbClr val="000000"/>
                </a:solidFill>
                <a:latin typeface="Times New Roman" panose="02020603050405020304" pitchFamily="18" charset="0"/>
                <a:ea typeface="楷体_GB2312" pitchFamily="49" charset="-122"/>
              </a:rPr>
              <a:t>T</a:t>
            </a:r>
            <a:r>
              <a:rPr lang="en-US" altLang="zh-CN" sz="2200" b="1" baseline="-25000">
                <a:solidFill>
                  <a:srgbClr val="000000"/>
                </a:solidFill>
                <a:latin typeface="Times New Roman" panose="02020603050405020304" pitchFamily="18" charset="0"/>
                <a:ea typeface="楷体_GB2312" pitchFamily="49" charset="-122"/>
              </a:rPr>
              <a:t>2</a:t>
            </a:r>
            <a:r>
              <a:rPr lang="zh-CN" altLang="en-US" sz="2200" b="1">
                <a:solidFill>
                  <a:srgbClr val="000000"/>
                </a:solidFill>
                <a:latin typeface="Times New Roman" panose="02020603050405020304" pitchFamily="18" charset="0"/>
                <a:ea typeface="楷体_GB2312" pitchFamily="49" charset="-122"/>
              </a:rPr>
              <a:t>源极看进去的电阻为</a:t>
            </a:r>
            <a:r>
              <a:rPr lang="en-US" altLang="zh-CN" sz="2200" b="1" i="1">
                <a:solidFill>
                  <a:srgbClr val="000000"/>
                </a:solidFill>
                <a:latin typeface="Times New Roman" panose="02020603050405020304" pitchFamily="18" charset="0"/>
                <a:ea typeface="楷体_GB2312" pitchFamily="49" charset="-122"/>
              </a:rPr>
              <a:t>r</a:t>
            </a:r>
            <a:r>
              <a:rPr lang="en-US" altLang="zh-CN" sz="2200" b="1" baseline="-25000">
                <a:solidFill>
                  <a:srgbClr val="000000"/>
                </a:solidFill>
                <a:latin typeface="Times New Roman" panose="02020603050405020304" pitchFamily="18" charset="0"/>
                <a:ea typeface="楷体_GB2312" pitchFamily="49" charset="-122"/>
              </a:rPr>
              <a:t>ds</a:t>
            </a:r>
            <a:endParaRPr lang="en-US" altLang="zh-CN" sz="2200" b="1" baseline="-25000">
              <a:solidFill>
                <a:srgbClr val="000000"/>
              </a:solidFill>
              <a:latin typeface="Times New Roman" panose="02020603050405020304" pitchFamily="18" charset="0"/>
              <a:ea typeface="楷体_GB2312" pitchFamily="49" charset="-122"/>
            </a:endParaRPr>
          </a:p>
        </p:txBody>
      </p:sp>
      <p:sp>
        <p:nvSpPr>
          <p:cNvPr id="13" name="Rectangle 13"/>
          <p:cNvSpPr>
            <a:spLocks noChangeArrowheads="1"/>
          </p:cNvSpPr>
          <p:nvPr/>
        </p:nvSpPr>
        <p:spPr bwMode="auto">
          <a:xfrm>
            <a:off x="698500" y="2820988"/>
            <a:ext cx="2951163"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anose="020B0606020202030204" pitchFamily="34" charset="0"/>
                <a:ea typeface="楷体_GB2312" pitchFamily="49" charset="-122"/>
              </a:defRPr>
            </a:lvl1pPr>
            <a:lvl2pPr marL="381000" indent="-381000" algn="l">
              <a:defRPr sz="3600" b="1">
                <a:solidFill>
                  <a:schemeClr val="tx2"/>
                </a:solidFill>
                <a:latin typeface="Arial Narrow" panose="020B0606020202030204" pitchFamily="34" charset="0"/>
                <a:ea typeface="楷体_GB2312" pitchFamily="49" charset="-122"/>
              </a:defRPr>
            </a:lvl2pPr>
            <a:lvl3pPr marL="381000" indent="-381000" algn="l">
              <a:defRPr sz="3600" b="1">
                <a:solidFill>
                  <a:schemeClr val="tx2"/>
                </a:solidFill>
                <a:latin typeface="Arial Narrow" panose="020B0606020202030204" pitchFamily="34" charset="0"/>
                <a:ea typeface="楷体_GB2312" pitchFamily="49" charset="-122"/>
              </a:defRPr>
            </a:lvl3pPr>
            <a:lvl4pPr marL="381000" indent="-381000" algn="l">
              <a:defRPr sz="3600" b="1">
                <a:solidFill>
                  <a:schemeClr val="tx2"/>
                </a:solidFill>
                <a:latin typeface="Arial Narrow" panose="020B0606020202030204" pitchFamily="34" charset="0"/>
                <a:ea typeface="楷体_GB2312" pitchFamily="49" charset="-122"/>
              </a:defRPr>
            </a:lvl4pPr>
            <a:lvl5pPr marL="381000" indent="-381000" algn="l">
              <a:defRPr sz="3600" b="1">
                <a:solidFill>
                  <a:schemeClr val="tx2"/>
                </a:solidFill>
                <a:latin typeface="Arial Narrow" panose="020B0606020202030204"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2200" kern="0">
                <a:solidFill>
                  <a:srgbClr val="000000"/>
                </a:solidFill>
              </a:rPr>
              <a:t>小信号等效电路</a:t>
            </a:r>
            <a:endParaRPr lang="zh-CN" altLang="en-US" sz="2200" kern="0">
              <a:solidFill>
                <a:srgbClr val="000000"/>
              </a:solidFill>
            </a:endParaRPr>
          </a:p>
        </p:txBody>
      </p:sp>
      <p:graphicFrame>
        <p:nvGraphicFramePr>
          <p:cNvPr id="14" name="Object 14"/>
          <p:cNvGraphicFramePr>
            <a:graphicFrameLocks noChangeAspect="1"/>
          </p:cNvGraphicFramePr>
          <p:nvPr/>
        </p:nvGraphicFramePr>
        <p:xfrm>
          <a:off x="1252538" y="3389313"/>
          <a:ext cx="2927350" cy="798512"/>
        </p:xfrm>
        <a:graphic>
          <a:graphicData uri="http://schemas.openxmlformats.org/presentationml/2006/ole">
            <mc:AlternateContent xmlns:mc="http://schemas.openxmlformats.org/markup-compatibility/2006">
              <mc:Choice xmlns:v="urn:schemas-microsoft-com:vml" Requires="v">
                <p:oleObj spid="_x0000_s81924" name="公式" r:id="rId5" imgW="1624965" imgH="444500" progId="Equation.3">
                  <p:embed/>
                </p:oleObj>
              </mc:Choice>
              <mc:Fallback>
                <p:oleObj name="公式" r:id="rId5" imgW="1624965" imgH="444500" progId="Equation.3">
                  <p:embed/>
                  <p:pic>
                    <p:nvPicPr>
                      <p:cNvPr id="0"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2538" y="3389313"/>
                        <a:ext cx="2927350"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linds(horizontal)">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Righ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ox(i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trips(downRight)">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build="p"/>
      <p:bldP spid="13" grpId="0"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标题 1"/>
          <p:cNvSpPr>
            <a:spLocks noGrp="1"/>
          </p:cNvSpPr>
          <p:nvPr>
            <p:ph type="title"/>
          </p:nvPr>
        </p:nvSpPr>
        <p:spPr>
          <a:xfrm>
            <a:off x="701675" y="71438"/>
            <a:ext cx="8442325" cy="646112"/>
          </a:xfrm>
        </p:spPr>
        <p:txBody>
          <a:bodyPr/>
          <a:lstStyle/>
          <a:p>
            <a:r>
              <a:rPr lang="en-US" altLang="zh-CN" sz="2600"/>
              <a:t>4.6.3  </a:t>
            </a:r>
            <a:r>
              <a:rPr lang="zh-CN" altLang="en-US" sz="2600"/>
              <a:t>带</a:t>
            </a:r>
            <a:r>
              <a:rPr lang="en-US" altLang="zh-CN" sz="2600"/>
              <a:t>PMOS</a:t>
            </a:r>
            <a:r>
              <a:rPr lang="zh-CN" altLang="en-US" sz="2600"/>
              <a:t>负载的</a:t>
            </a:r>
            <a:r>
              <a:rPr lang="en-US" altLang="zh-CN" sz="2600"/>
              <a:t>NMOS</a:t>
            </a:r>
            <a:r>
              <a:rPr lang="zh-CN" altLang="en-US" sz="2600"/>
              <a:t>放大电路</a:t>
            </a:r>
            <a:r>
              <a:rPr lang="en-US" altLang="zh-CN" sz="2600"/>
              <a:t>(CMOS</a:t>
            </a:r>
            <a:r>
              <a:rPr lang="zh-CN" altLang="en-US" sz="2600"/>
              <a:t>共源放大电路</a:t>
            </a:r>
            <a:r>
              <a:rPr lang="en-US" altLang="zh-CN" sz="2600"/>
              <a:t>)</a:t>
            </a:r>
            <a:endParaRPr lang="zh-CN" altLang="en-US" sz="2600"/>
          </a:p>
        </p:txBody>
      </p:sp>
      <p:sp>
        <p:nvSpPr>
          <p:cNvPr id="9" name="Rectangle 4"/>
          <p:cNvSpPr>
            <a:spLocks noChangeArrowheads="1"/>
          </p:cNvSpPr>
          <p:nvPr/>
        </p:nvSpPr>
        <p:spPr bwMode="auto">
          <a:xfrm>
            <a:off x="503238" y="765175"/>
            <a:ext cx="51133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a:t>
            </a:r>
            <a:r>
              <a:rPr lang="zh-CN" altLang="en-US" sz="2400" b="1">
                <a:solidFill>
                  <a:srgbClr val="000000"/>
                </a:solidFill>
                <a:latin typeface="Times New Roman" panose="02020603050405020304" pitchFamily="18" charset="0"/>
                <a:ea typeface="楷体_GB2312" pitchFamily="49" charset="-122"/>
              </a:rPr>
              <a:t>增强型</a:t>
            </a:r>
            <a:r>
              <a:rPr lang="en-US" altLang="zh-CN" sz="2400" b="1">
                <a:solidFill>
                  <a:srgbClr val="000000"/>
                </a:solidFill>
                <a:latin typeface="Times New Roman" panose="02020603050405020304" pitchFamily="18" charset="0"/>
                <a:ea typeface="楷体_GB2312" pitchFamily="49" charset="-122"/>
              </a:rPr>
              <a:t>PMOS</a:t>
            </a:r>
            <a:r>
              <a:rPr lang="zh-CN" altLang="en-US" sz="2400" b="1">
                <a:solidFill>
                  <a:srgbClr val="000000"/>
                </a:solidFill>
                <a:latin typeface="Times New Roman" panose="02020603050405020304" pitchFamily="18" charset="0"/>
                <a:ea typeface="楷体_GB2312" pitchFamily="49" charset="-122"/>
              </a:rPr>
              <a:t>负载管的</a:t>
            </a:r>
            <a:r>
              <a:rPr lang="en-US" altLang="zh-CN" sz="2400" b="1" i="1">
                <a:solidFill>
                  <a:srgbClr val="000000"/>
                </a:solidFill>
                <a:latin typeface="Times New Roman" panose="02020603050405020304" pitchFamily="18" charset="0"/>
                <a:ea typeface="楷体_GB2312" pitchFamily="49" charset="-122"/>
              </a:rPr>
              <a:t>I</a:t>
            </a:r>
            <a:r>
              <a:rPr lang="en-US" altLang="zh-CN" sz="2400" b="1">
                <a:solidFill>
                  <a:srgbClr val="000000"/>
                </a:solidFill>
                <a:latin typeface="Times New Roman" panose="02020603050405020304" pitchFamily="18" charset="0"/>
                <a:ea typeface="楷体_GB2312" pitchFamily="49" charset="-122"/>
              </a:rPr>
              <a:t>-</a:t>
            </a:r>
            <a:r>
              <a:rPr lang="en-US" altLang="zh-CN" sz="2400" b="1" i="1">
                <a:solidFill>
                  <a:srgbClr val="000000"/>
                </a:solidFill>
                <a:latin typeface="Times New Roman" panose="02020603050405020304" pitchFamily="18" charset="0"/>
                <a:ea typeface="楷体_GB2312" pitchFamily="49" charset="-122"/>
              </a:rPr>
              <a:t>V</a:t>
            </a:r>
            <a:r>
              <a:rPr lang="zh-CN" altLang="en-US" sz="2400" b="1">
                <a:solidFill>
                  <a:srgbClr val="000000"/>
                </a:solidFill>
                <a:latin typeface="Times New Roman" panose="02020603050405020304" pitchFamily="18" charset="0"/>
                <a:ea typeface="楷体_GB2312" pitchFamily="49" charset="-122"/>
              </a:rPr>
              <a:t>特性</a:t>
            </a:r>
            <a:endParaRPr lang="zh-CN" altLang="en-US" sz="2400" b="1">
              <a:solidFill>
                <a:srgbClr val="000000"/>
              </a:solidFill>
              <a:latin typeface="Times New Roman" panose="02020603050405020304" pitchFamily="18" charset="0"/>
              <a:ea typeface="楷体_GB2312" pitchFamily="49" charset="-122"/>
            </a:endParaRPr>
          </a:p>
        </p:txBody>
      </p:sp>
      <p:sp>
        <p:nvSpPr>
          <p:cNvPr id="10" name="Rectangle 7"/>
          <p:cNvSpPr>
            <a:spLocks noChangeArrowheads="1"/>
          </p:cNvSpPr>
          <p:nvPr/>
        </p:nvSpPr>
        <p:spPr bwMode="auto">
          <a:xfrm>
            <a:off x="512763" y="3757613"/>
            <a:ext cx="4354512"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en-US" altLang="zh-CN" sz="2000" b="1" i="1">
                <a:solidFill>
                  <a:srgbClr val="000000"/>
                </a:solidFill>
                <a:latin typeface="Book Antiqua" panose="0204060205030503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GS</a:t>
            </a:r>
            <a:r>
              <a:rPr lang="zh-CN" altLang="en-US" sz="2000" b="1">
                <a:solidFill>
                  <a:srgbClr val="000000"/>
                </a:solidFill>
                <a:latin typeface="Times New Roman" panose="02020603050405020304" pitchFamily="18" charset="0"/>
                <a:ea typeface="楷体_GB2312" pitchFamily="49" charset="-122"/>
              </a:rPr>
              <a:t>为定值，输出特性曲线中的一根</a:t>
            </a:r>
            <a:endParaRPr lang="zh-CN" altLang="en-US" sz="2000" b="1">
              <a:solidFill>
                <a:srgbClr val="000000"/>
              </a:solidFill>
              <a:latin typeface="Times New Roman" panose="02020603050405020304" pitchFamily="18" charset="0"/>
              <a:ea typeface="楷体_GB2312" pitchFamily="49" charset="-122"/>
            </a:endParaRPr>
          </a:p>
        </p:txBody>
      </p:sp>
      <p:graphicFrame>
        <p:nvGraphicFramePr>
          <p:cNvPr id="11" name="Object 13"/>
          <p:cNvGraphicFramePr>
            <a:graphicFrameLocks noChangeAspect="1"/>
          </p:cNvGraphicFramePr>
          <p:nvPr/>
        </p:nvGraphicFramePr>
        <p:xfrm>
          <a:off x="928688" y="1322388"/>
          <a:ext cx="2795587" cy="2178050"/>
        </p:xfrm>
        <a:graphic>
          <a:graphicData uri="http://schemas.openxmlformats.org/presentationml/2006/ole">
            <mc:AlternateContent xmlns:mc="http://schemas.openxmlformats.org/markup-compatibility/2006">
              <mc:Choice xmlns:v="urn:schemas-microsoft-com:vml" Requires="v">
                <p:oleObj spid="_x0000_s82946" name="图片" r:id="rId1" imgW="1553210" imgH="1212850" progId="Word.Picture.8">
                  <p:embed/>
                </p:oleObj>
              </mc:Choice>
              <mc:Fallback>
                <p:oleObj name="图片" r:id="rId1" imgW="1553210" imgH="1212850" progId="Word.Picture.8">
                  <p:embed/>
                  <p:pic>
                    <p:nvPicPr>
                      <p:cNvPr id="0" name="Object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688" y="1322388"/>
                        <a:ext cx="2795587"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7"/>
          <p:cNvGraphicFramePr>
            <a:graphicFrameLocks noChangeAspect="1"/>
          </p:cNvGraphicFramePr>
          <p:nvPr/>
        </p:nvGraphicFramePr>
        <p:xfrm>
          <a:off x="5046663" y="1481138"/>
          <a:ext cx="3771900" cy="2452687"/>
        </p:xfrm>
        <a:graphic>
          <a:graphicData uri="http://schemas.openxmlformats.org/presentationml/2006/ole">
            <mc:AlternateContent xmlns:mc="http://schemas.openxmlformats.org/markup-compatibility/2006">
              <mc:Choice xmlns:v="urn:schemas-microsoft-com:vml" Requires="v">
                <p:oleObj spid="_x0000_s82947" name="图片" r:id="rId3" imgW="2096770" imgH="1365885" progId="Word.Picture.8">
                  <p:embed/>
                </p:oleObj>
              </mc:Choice>
              <mc:Fallback>
                <p:oleObj name="图片" r:id="rId3" imgW="2096770" imgH="1365885" progId="Word.Picture.8">
                  <p:embed/>
                  <p:pic>
                    <p:nvPicPr>
                      <p:cNvPr id="0" name="Object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6663" y="1481138"/>
                        <a:ext cx="3771900" cy="2452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ox(i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blinds(horizontal)">
                                      <p:cBhvr>
                                        <p:cTn id="17" dur="5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3"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strips(upRigh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10" grpId="0" autoUpdateAnimBg="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标题 1"/>
          <p:cNvSpPr>
            <a:spLocks noGrp="1"/>
          </p:cNvSpPr>
          <p:nvPr>
            <p:ph type="title"/>
          </p:nvPr>
        </p:nvSpPr>
        <p:spPr>
          <a:xfrm>
            <a:off x="701675" y="71438"/>
            <a:ext cx="8442325" cy="646112"/>
          </a:xfrm>
        </p:spPr>
        <p:txBody>
          <a:bodyPr/>
          <a:lstStyle/>
          <a:p>
            <a:r>
              <a:rPr lang="en-US" altLang="zh-CN" sz="2600"/>
              <a:t>4.6.3  </a:t>
            </a:r>
            <a:r>
              <a:rPr lang="zh-CN" altLang="en-US" sz="2600"/>
              <a:t>带</a:t>
            </a:r>
            <a:r>
              <a:rPr lang="en-US" altLang="zh-CN" sz="2600"/>
              <a:t>PMOS</a:t>
            </a:r>
            <a:r>
              <a:rPr lang="zh-CN" altLang="en-US" sz="2600"/>
              <a:t>负载的</a:t>
            </a:r>
            <a:r>
              <a:rPr lang="en-US" altLang="zh-CN" sz="2600"/>
              <a:t>NMOS</a:t>
            </a:r>
            <a:r>
              <a:rPr lang="zh-CN" altLang="en-US" sz="2600"/>
              <a:t>放大电路</a:t>
            </a:r>
            <a:r>
              <a:rPr lang="en-US" altLang="zh-CN" sz="2600"/>
              <a:t>(CMOS</a:t>
            </a:r>
            <a:r>
              <a:rPr lang="zh-CN" altLang="en-US" sz="2600"/>
              <a:t>共源放大电路</a:t>
            </a:r>
            <a:r>
              <a:rPr lang="en-US" altLang="zh-CN" sz="2600"/>
              <a:t>)</a:t>
            </a:r>
            <a:endParaRPr lang="zh-CN" altLang="en-US" sz="2600"/>
          </a:p>
        </p:txBody>
      </p:sp>
      <p:graphicFrame>
        <p:nvGraphicFramePr>
          <p:cNvPr id="9" name="Object 12"/>
          <p:cNvGraphicFramePr>
            <a:graphicFrameLocks noChangeAspect="1"/>
          </p:cNvGraphicFramePr>
          <p:nvPr/>
        </p:nvGraphicFramePr>
        <p:xfrm>
          <a:off x="5062538" y="2998788"/>
          <a:ext cx="3652837" cy="2109787"/>
        </p:xfrm>
        <a:graphic>
          <a:graphicData uri="http://schemas.openxmlformats.org/presentationml/2006/ole">
            <mc:AlternateContent xmlns:mc="http://schemas.openxmlformats.org/markup-compatibility/2006">
              <mc:Choice xmlns:v="urn:schemas-microsoft-com:vml" Requires="v">
                <p:oleObj spid="_x0000_s83970" name="图片" r:id="rId1" imgW="2030095" imgH="1174750" progId="Word.Picture.8">
                  <p:embed/>
                </p:oleObj>
              </mc:Choice>
              <mc:Fallback>
                <p:oleObj name="图片" r:id="rId1" imgW="2030095" imgH="1174750" progId="Word.Picture.8">
                  <p:embed/>
                  <p:pic>
                    <p:nvPicPr>
                      <p:cNvPr id="0" name="Object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2538" y="2998788"/>
                        <a:ext cx="3652837" cy="210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9572" name="Rectangle 3"/>
          <p:cNvSpPr>
            <a:spLocks noChangeArrowheads="1"/>
          </p:cNvSpPr>
          <p:nvPr/>
        </p:nvSpPr>
        <p:spPr bwMode="auto">
          <a:xfrm>
            <a:off x="503238" y="765175"/>
            <a:ext cx="48006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用小信号模型分析法求电压增益</a:t>
            </a:r>
            <a:endParaRPr lang="zh-CN" altLang="en-US" sz="2400" b="1">
              <a:solidFill>
                <a:srgbClr val="000000"/>
              </a:solidFill>
              <a:latin typeface="Times New Roman" panose="02020603050405020304" pitchFamily="18" charset="0"/>
              <a:ea typeface="楷体_GB2312" pitchFamily="49" charset="-122"/>
            </a:endParaRPr>
          </a:p>
        </p:txBody>
      </p:sp>
      <p:sp>
        <p:nvSpPr>
          <p:cNvPr id="11" name="Rectangle 6"/>
          <p:cNvSpPr>
            <a:spLocks noChangeArrowheads="1"/>
          </p:cNvSpPr>
          <p:nvPr/>
        </p:nvSpPr>
        <p:spPr bwMode="auto">
          <a:xfrm>
            <a:off x="754063" y="1222375"/>
            <a:ext cx="4257675" cy="99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5000"/>
              </a:lnSpc>
              <a:spcBef>
                <a:spcPct val="10000"/>
              </a:spcBef>
              <a:buClr>
                <a:srgbClr val="CC0000"/>
              </a:buClr>
              <a:buFont typeface="Wingdings" panose="05000000000000000000" pitchFamily="2" charset="2"/>
              <a:buNone/>
            </a:pPr>
            <a:r>
              <a:rPr lang="en-US" altLang="zh-CN" sz="2200" b="1">
                <a:solidFill>
                  <a:srgbClr val="000000"/>
                </a:solidFill>
                <a:latin typeface="Times New Roman" panose="02020603050405020304" pitchFamily="18" charset="0"/>
                <a:ea typeface="楷体_GB2312" pitchFamily="49" charset="-122"/>
              </a:rPr>
              <a:t>        </a:t>
            </a:r>
            <a:r>
              <a:rPr lang="zh-CN" altLang="en-US" sz="2200" b="1">
                <a:solidFill>
                  <a:srgbClr val="000000"/>
                </a:solidFill>
                <a:latin typeface="Times New Roman" panose="02020603050405020304" pitchFamily="18" charset="0"/>
                <a:ea typeface="楷体_GB2312" pitchFamily="49" charset="-122"/>
              </a:rPr>
              <a:t>类似地，当</a:t>
            </a:r>
            <a:r>
              <a:rPr lang="en-US" altLang="zh-CN" sz="2200" b="1" i="1">
                <a:solidFill>
                  <a:srgbClr val="000000"/>
                </a:solidFill>
                <a:latin typeface="Book Antiqua" panose="02040602050305030304" pitchFamily="18" charset="0"/>
                <a:ea typeface="楷体_GB2312" pitchFamily="49" charset="-122"/>
              </a:rPr>
              <a:t>v</a:t>
            </a:r>
            <a:r>
              <a:rPr lang="en-US" altLang="zh-CN" sz="2200" b="1" baseline="-25000">
                <a:solidFill>
                  <a:srgbClr val="000000"/>
                </a:solidFill>
                <a:latin typeface="Times New Roman" panose="02020603050405020304" pitchFamily="18" charset="0"/>
                <a:ea typeface="楷体_GB2312" pitchFamily="49" charset="-122"/>
              </a:rPr>
              <a:t>GS</a:t>
            </a:r>
            <a:r>
              <a:rPr lang="zh-CN" altLang="en-US" sz="2200" b="1">
                <a:solidFill>
                  <a:srgbClr val="000000"/>
                </a:solidFill>
                <a:latin typeface="Times New Roman" panose="02020603050405020304" pitchFamily="18" charset="0"/>
                <a:ea typeface="楷体_GB2312" pitchFamily="49" charset="-122"/>
              </a:rPr>
              <a:t>为恒定值时，漏极看进去的电阻也是</a:t>
            </a:r>
            <a:r>
              <a:rPr lang="en-US" altLang="zh-CN" sz="2200" b="1" i="1">
                <a:solidFill>
                  <a:srgbClr val="000000"/>
                </a:solidFill>
                <a:latin typeface="Times New Roman" panose="02020603050405020304" pitchFamily="18" charset="0"/>
                <a:ea typeface="楷体_GB2312" pitchFamily="49" charset="-122"/>
              </a:rPr>
              <a:t>r</a:t>
            </a:r>
            <a:r>
              <a:rPr lang="en-US" altLang="zh-CN" sz="2200" b="1" baseline="-25000">
                <a:solidFill>
                  <a:srgbClr val="000000"/>
                </a:solidFill>
                <a:latin typeface="Times New Roman" panose="02020603050405020304" pitchFamily="18" charset="0"/>
                <a:ea typeface="楷体_GB2312" pitchFamily="49" charset="-122"/>
              </a:rPr>
              <a:t>ds</a:t>
            </a:r>
            <a:endParaRPr lang="en-US" altLang="zh-CN" sz="2200" b="1" baseline="-25000">
              <a:solidFill>
                <a:srgbClr val="000000"/>
              </a:solidFill>
              <a:latin typeface="Times New Roman" panose="02020603050405020304" pitchFamily="18" charset="0"/>
              <a:ea typeface="楷体_GB2312" pitchFamily="49" charset="-122"/>
            </a:endParaRPr>
          </a:p>
        </p:txBody>
      </p:sp>
      <p:sp>
        <p:nvSpPr>
          <p:cNvPr id="12" name="Rectangle 7"/>
          <p:cNvSpPr>
            <a:spLocks noChangeArrowheads="1"/>
          </p:cNvSpPr>
          <p:nvPr/>
        </p:nvSpPr>
        <p:spPr bwMode="auto">
          <a:xfrm>
            <a:off x="5233988" y="1320800"/>
            <a:ext cx="2951162"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anose="020B0606020202030204" pitchFamily="34" charset="0"/>
                <a:ea typeface="楷体_GB2312" pitchFamily="49" charset="-122"/>
              </a:defRPr>
            </a:lvl1pPr>
            <a:lvl2pPr marL="381000" indent="-381000" algn="l">
              <a:defRPr sz="3600" b="1">
                <a:solidFill>
                  <a:schemeClr val="tx2"/>
                </a:solidFill>
                <a:latin typeface="Arial Narrow" panose="020B0606020202030204" pitchFamily="34" charset="0"/>
                <a:ea typeface="楷体_GB2312" pitchFamily="49" charset="-122"/>
              </a:defRPr>
            </a:lvl2pPr>
            <a:lvl3pPr marL="381000" indent="-381000" algn="l">
              <a:defRPr sz="3600" b="1">
                <a:solidFill>
                  <a:schemeClr val="tx2"/>
                </a:solidFill>
                <a:latin typeface="Arial Narrow" panose="020B0606020202030204" pitchFamily="34" charset="0"/>
                <a:ea typeface="楷体_GB2312" pitchFamily="49" charset="-122"/>
              </a:defRPr>
            </a:lvl3pPr>
            <a:lvl4pPr marL="381000" indent="-381000" algn="l">
              <a:defRPr sz="3600" b="1">
                <a:solidFill>
                  <a:schemeClr val="tx2"/>
                </a:solidFill>
                <a:latin typeface="Arial Narrow" panose="020B0606020202030204" pitchFamily="34" charset="0"/>
                <a:ea typeface="楷体_GB2312" pitchFamily="49" charset="-122"/>
              </a:defRPr>
            </a:lvl4pPr>
            <a:lvl5pPr marL="381000" indent="-381000" algn="l">
              <a:defRPr sz="3600" b="1">
                <a:solidFill>
                  <a:schemeClr val="tx2"/>
                </a:solidFill>
                <a:latin typeface="Arial Narrow" panose="020B0606020202030204"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2200" kern="0">
                <a:solidFill>
                  <a:srgbClr val="000000"/>
                </a:solidFill>
              </a:rPr>
              <a:t>小信号等效电路</a:t>
            </a:r>
            <a:endParaRPr lang="zh-CN" altLang="en-US" sz="2200" kern="0">
              <a:solidFill>
                <a:srgbClr val="000000"/>
              </a:solidFill>
            </a:endParaRPr>
          </a:p>
        </p:txBody>
      </p:sp>
      <p:graphicFrame>
        <p:nvGraphicFramePr>
          <p:cNvPr id="13" name="Object 8"/>
          <p:cNvGraphicFramePr>
            <a:graphicFrameLocks noChangeAspect="1"/>
          </p:cNvGraphicFramePr>
          <p:nvPr/>
        </p:nvGraphicFramePr>
        <p:xfrm>
          <a:off x="5788025" y="1889125"/>
          <a:ext cx="2927350" cy="798513"/>
        </p:xfrm>
        <a:graphic>
          <a:graphicData uri="http://schemas.openxmlformats.org/presentationml/2006/ole">
            <mc:AlternateContent xmlns:mc="http://schemas.openxmlformats.org/markup-compatibility/2006">
              <mc:Choice xmlns:v="urn:schemas-microsoft-com:vml" Requires="v">
                <p:oleObj spid="_x0000_s83971" name="公式" r:id="rId3" imgW="1624965" imgH="444500" progId="Equation.3">
                  <p:embed/>
                </p:oleObj>
              </mc:Choice>
              <mc:Fallback>
                <p:oleObj name="公式" r:id="rId3" imgW="1624965" imgH="444500"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8025" y="1889125"/>
                        <a:ext cx="2927350"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9576" name="Object 11"/>
          <p:cNvGraphicFramePr>
            <a:graphicFrameLocks noChangeAspect="1"/>
          </p:cNvGraphicFramePr>
          <p:nvPr/>
        </p:nvGraphicFramePr>
        <p:xfrm>
          <a:off x="754063" y="2354263"/>
          <a:ext cx="2713037" cy="3597275"/>
        </p:xfrm>
        <a:graphic>
          <a:graphicData uri="http://schemas.openxmlformats.org/presentationml/2006/ole">
            <mc:AlternateContent xmlns:mc="http://schemas.openxmlformats.org/markup-compatibility/2006">
              <mc:Choice xmlns:v="urn:schemas-microsoft-com:vml" Requires="v">
                <p:oleObj spid="_x0000_s83972" name="图片" r:id="rId5" imgW="1696720" imgH="2253615" progId="Word.Picture.8">
                  <p:embed/>
                </p:oleObj>
              </mc:Choice>
              <mc:Fallback>
                <p:oleObj name="图片" r:id="rId5" imgW="1696720" imgH="2253615" progId="Word.Picture.8">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063" y="2354263"/>
                        <a:ext cx="2713037" cy="359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linds(horizontal)">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trips(downRigh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ox(i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strips(downRigh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build="p"/>
      <p:bldP spid="12" grpId="0"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1188" y="981075"/>
            <a:ext cx="7772400" cy="719138"/>
          </a:xfrm>
        </p:spPr>
        <p:txBody>
          <a:bodyPr rtlCol="0"/>
          <a:lstStyle/>
          <a:p>
            <a:pPr fontAlgn="auto">
              <a:spcAft>
                <a:spcPts val="0"/>
              </a:spcAft>
              <a:defRPr/>
            </a:pPr>
            <a:r>
              <a:rPr lang="en-US" altLang="zh-CN" dirty="0"/>
              <a:t>4.7  </a:t>
            </a:r>
            <a:r>
              <a:rPr lang="zh-CN" altLang="en-US" dirty="0"/>
              <a:t>多级放大电路</a:t>
            </a:r>
            <a:endParaRPr lang="zh-CN" altLang="en-US" dirty="0"/>
          </a:p>
        </p:txBody>
      </p:sp>
      <p:sp>
        <p:nvSpPr>
          <p:cNvPr id="110595" name="副标题 2"/>
          <p:cNvSpPr>
            <a:spLocks noGrp="1"/>
          </p:cNvSpPr>
          <p:nvPr>
            <p:ph type="subTitle" idx="1"/>
          </p:nvPr>
        </p:nvSpPr>
        <p:spPr>
          <a:xfrm>
            <a:off x="1371600" y="1989138"/>
            <a:ext cx="6400800" cy="3649662"/>
          </a:xfrm>
        </p:spPr>
        <p:txBody>
          <a:bodyPr/>
          <a:lstStyle/>
          <a:p>
            <a:endParaRPr lang="en-US" altLang="zh-CN"/>
          </a:p>
          <a:p>
            <a:r>
              <a:rPr lang="en-US" altLang="zh-CN"/>
              <a:t>4.7.1   </a:t>
            </a:r>
            <a:r>
              <a:rPr lang="zh-CN" altLang="en-US"/>
              <a:t>共源</a:t>
            </a:r>
            <a:r>
              <a:rPr lang="en-US" altLang="zh-CN"/>
              <a:t>−</a:t>
            </a:r>
            <a:r>
              <a:rPr lang="zh-CN" altLang="en-US"/>
              <a:t>共漏放大电路</a:t>
            </a:r>
            <a:endParaRPr lang="zh-CN" altLang="en-US"/>
          </a:p>
          <a:p>
            <a:r>
              <a:rPr lang="en-US" altLang="zh-CN"/>
              <a:t>4.7.2   </a:t>
            </a:r>
            <a:r>
              <a:rPr lang="zh-CN" altLang="en-US"/>
              <a:t>共源</a:t>
            </a:r>
            <a:r>
              <a:rPr lang="en-US" altLang="zh-CN"/>
              <a:t>−</a:t>
            </a:r>
            <a:r>
              <a:rPr lang="zh-CN" altLang="en-US"/>
              <a:t>共栅放大电路</a:t>
            </a:r>
            <a:endParaRPr lang="zh-CN" alt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标题 1"/>
          <p:cNvSpPr>
            <a:spLocks noGrp="1"/>
          </p:cNvSpPr>
          <p:nvPr>
            <p:ph type="title"/>
          </p:nvPr>
        </p:nvSpPr>
        <p:spPr>
          <a:xfrm>
            <a:off x="701675" y="71438"/>
            <a:ext cx="7888288" cy="646112"/>
          </a:xfrm>
        </p:spPr>
        <p:txBody>
          <a:bodyPr/>
          <a:lstStyle/>
          <a:p>
            <a:r>
              <a:rPr lang="en-US" altLang="zh-CN"/>
              <a:t>4.7.1  </a:t>
            </a:r>
            <a:r>
              <a:rPr lang="zh-CN" altLang="en-US"/>
              <a:t>共源</a:t>
            </a:r>
            <a:r>
              <a:rPr lang="en-US" altLang="zh-CN"/>
              <a:t>−</a:t>
            </a:r>
            <a:r>
              <a:rPr lang="zh-CN" altLang="en-US"/>
              <a:t>共漏放大电路</a:t>
            </a:r>
            <a:endParaRPr lang="zh-CN" altLang="en-US"/>
          </a:p>
        </p:txBody>
      </p:sp>
      <p:sp>
        <p:nvSpPr>
          <p:cNvPr id="8" name="Rectangle 3"/>
          <p:cNvSpPr>
            <a:spLocks noChangeArrowheads="1"/>
          </p:cNvSpPr>
          <p:nvPr/>
        </p:nvSpPr>
        <p:spPr bwMode="auto">
          <a:xfrm>
            <a:off x="503238" y="12223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a:t>
            </a:r>
            <a:r>
              <a:rPr lang="zh-CN" altLang="en-US" sz="2400" b="1">
                <a:solidFill>
                  <a:srgbClr val="000000"/>
                </a:solidFill>
                <a:latin typeface="Times New Roman" panose="02020603050405020304" pitchFamily="18" charset="0"/>
                <a:ea typeface="楷体_GB2312" pitchFamily="49" charset="-122"/>
              </a:rPr>
              <a:t>静态分析</a:t>
            </a:r>
            <a:endParaRPr lang="zh-CN" altLang="en-US" sz="2400" b="1">
              <a:solidFill>
                <a:srgbClr val="000000"/>
              </a:solidFill>
              <a:latin typeface="Times New Roman" panose="02020603050405020304" pitchFamily="18" charset="0"/>
              <a:ea typeface="楷体_GB2312" pitchFamily="49" charset="-122"/>
            </a:endParaRPr>
          </a:p>
        </p:txBody>
      </p:sp>
      <p:sp>
        <p:nvSpPr>
          <p:cNvPr id="9" name="Rectangle 4"/>
          <p:cNvSpPr>
            <a:spLocks noChangeArrowheads="1"/>
          </p:cNvSpPr>
          <p:nvPr/>
        </p:nvSpPr>
        <p:spPr bwMode="auto">
          <a:xfrm>
            <a:off x="755650" y="1666875"/>
            <a:ext cx="3494088"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直流通路</a:t>
            </a:r>
            <a:endParaRPr lang="zh-CN" altLang="en-US" sz="2200" b="1">
              <a:solidFill>
                <a:srgbClr val="000000"/>
              </a:solidFill>
              <a:latin typeface="楷体_GB2312" pitchFamily="49" charset="-122"/>
              <a:ea typeface="楷体_GB2312" pitchFamily="49" charset="-122"/>
            </a:endParaRPr>
          </a:p>
        </p:txBody>
      </p:sp>
      <p:graphicFrame>
        <p:nvGraphicFramePr>
          <p:cNvPr id="111621" name="Object 27"/>
          <p:cNvGraphicFramePr>
            <a:graphicFrameLocks noChangeAspect="1"/>
          </p:cNvGraphicFramePr>
          <p:nvPr/>
        </p:nvGraphicFramePr>
        <p:xfrm>
          <a:off x="4319588" y="663575"/>
          <a:ext cx="4632325" cy="3336925"/>
        </p:xfrm>
        <a:graphic>
          <a:graphicData uri="http://schemas.openxmlformats.org/presentationml/2006/ole">
            <mc:AlternateContent xmlns:mc="http://schemas.openxmlformats.org/markup-compatibility/2006">
              <mc:Choice xmlns:v="urn:schemas-microsoft-com:vml" Requires="v">
                <p:oleObj spid="_x0000_s84994" name="图片" r:id="rId1" imgW="2897505" imgH="2091055" progId="Word.Picture.8">
                  <p:embed/>
                </p:oleObj>
              </mc:Choice>
              <mc:Fallback>
                <p:oleObj name="图片" r:id="rId1" imgW="2897505" imgH="2091055" progId="Word.Picture.8">
                  <p:embed/>
                  <p:pic>
                    <p:nvPicPr>
                      <p:cNvPr id="0" name="Object 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9588" y="663575"/>
                        <a:ext cx="4632325"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29"/>
          <p:cNvGraphicFramePr>
            <a:graphicFrameLocks noChangeAspect="1"/>
          </p:cNvGraphicFramePr>
          <p:nvPr/>
        </p:nvGraphicFramePr>
        <p:xfrm>
          <a:off x="755650" y="2338388"/>
          <a:ext cx="3170238" cy="3752850"/>
        </p:xfrm>
        <a:graphic>
          <a:graphicData uri="http://schemas.openxmlformats.org/presentationml/2006/ole">
            <mc:AlternateContent xmlns:mc="http://schemas.openxmlformats.org/markup-compatibility/2006">
              <mc:Choice xmlns:v="urn:schemas-microsoft-com:vml" Requires="v">
                <p:oleObj spid="_x0000_s84995" name="图片" r:id="rId3" imgW="1763395" imgH="2091055" progId="Word.Picture.8">
                  <p:embed/>
                </p:oleObj>
              </mc:Choice>
              <mc:Fallback>
                <p:oleObj name="图片" r:id="rId3" imgW="1763395" imgH="2091055" progId="Word.Picture.8">
                  <p:embed/>
                  <p:pic>
                    <p:nvPicPr>
                      <p:cNvPr id="0" name="Object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2338388"/>
                        <a:ext cx="3170238"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1623" name="Rectangle 32"/>
          <p:cNvSpPr>
            <a:spLocks noChangeArrowheads="1"/>
          </p:cNvSpPr>
          <p:nvPr/>
        </p:nvSpPr>
        <p:spPr bwMode="auto">
          <a:xfrm>
            <a:off x="503238" y="7397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zh-CN" altLang="en-US" sz="2400" b="1">
                <a:solidFill>
                  <a:srgbClr val="000000"/>
                </a:solidFill>
                <a:latin typeface="Times New Roman" panose="02020603050405020304" pitchFamily="18" charset="0"/>
                <a:ea typeface="楷体_GB2312" pitchFamily="49" charset="-122"/>
              </a:rPr>
              <a:t>例</a:t>
            </a:r>
            <a:r>
              <a:rPr lang="en-US" altLang="zh-CN" sz="2400" b="1">
                <a:solidFill>
                  <a:srgbClr val="000000"/>
                </a:solidFill>
                <a:latin typeface="Times New Roman" panose="02020603050405020304" pitchFamily="18" charset="0"/>
                <a:ea typeface="楷体_GB2312" pitchFamily="49" charset="-122"/>
              </a:rPr>
              <a:t>4.7.1</a:t>
            </a:r>
            <a:endParaRPr lang="en-US" altLang="zh-CN" sz="24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Righ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strips(downRight)">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ox(in)">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4">
            <a:hlinkClick r:id="rId1" action="ppaction://hlinksldjump"/>
          </p:cNvPr>
          <p:cNvSpPr>
            <a:spLocks noChangeArrowheads="1"/>
          </p:cNvSpPr>
          <p:nvPr/>
        </p:nvSpPr>
        <p:spPr bwMode="auto">
          <a:xfrm>
            <a:off x="107950" y="71438"/>
            <a:ext cx="7848600"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3000" b="1">
                <a:solidFill>
                  <a:srgbClr val="000066"/>
                </a:solidFill>
                <a:latin typeface="黑体" panose="02010609060101010101" pitchFamily="49" charset="-122"/>
                <a:ea typeface="黑体" panose="02010609060101010101" pitchFamily="49" charset="-122"/>
              </a:rPr>
              <a:t>   例</a:t>
            </a:r>
            <a:r>
              <a:rPr lang="en-US" altLang="zh-CN" sz="3000" b="1">
                <a:solidFill>
                  <a:srgbClr val="000066"/>
                </a:solidFill>
                <a:latin typeface="Arial Narrow" panose="020B0606020202030204" pitchFamily="34" charset="0"/>
                <a:ea typeface="黑体" panose="02010609060101010101" pitchFamily="49" charset="-122"/>
              </a:rPr>
              <a:t>4.7.1</a:t>
            </a:r>
            <a:endParaRPr lang="en-US" altLang="zh-CN" sz="3000" b="1">
              <a:solidFill>
                <a:srgbClr val="000066"/>
              </a:solidFill>
              <a:latin typeface="黑体" panose="02010609060101010101" pitchFamily="49" charset="-122"/>
              <a:ea typeface="黑体" panose="02010609060101010101" pitchFamily="49" charset="-122"/>
            </a:endParaRPr>
          </a:p>
        </p:txBody>
      </p:sp>
      <p:sp>
        <p:nvSpPr>
          <p:cNvPr id="112643" name="Rectangle 5"/>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a:t>
            </a:r>
            <a:r>
              <a:rPr lang="zh-CN" altLang="en-US" sz="2400" b="1">
                <a:solidFill>
                  <a:srgbClr val="000000"/>
                </a:solidFill>
                <a:latin typeface="Times New Roman" panose="02020603050405020304" pitchFamily="18" charset="0"/>
                <a:ea typeface="楷体_GB2312" pitchFamily="49" charset="-122"/>
              </a:rPr>
              <a:t>静态分析</a:t>
            </a:r>
            <a:endParaRPr lang="zh-CN" altLang="en-US" sz="2400" b="1">
              <a:solidFill>
                <a:srgbClr val="000000"/>
              </a:solidFill>
              <a:latin typeface="Times New Roman" panose="02020603050405020304" pitchFamily="18" charset="0"/>
              <a:ea typeface="楷体_GB2312" pitchFamily="49" charset="-122"/>
            </a:endParaRPr>
          </a:p>
        </p:txBody>
      </p:sp>
      <p:sp>
        <p:nvSpPr>
          <p:cNvPr id="19" name="Rectangle 6"/>
          <p:cNvSpPr>
            <a:spLocks noChangeArrowheads="1"/>
          </p:cNvSpPr>
          <p:nvPr/>
        </p:nvSpPr>
        <p:spPr bwMode="auto">
          <a:xfrm>
            <a:off x="528638" y="1173163"/>
            <a:ext cx="515937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两管栅极均无电流，假设工作在饱和区</a:t>
            </a:r>
            <a:endParaRPr lang="zh-CN" altLang="en-US" sz="2200" b="1">
              <a:solidFill>
                <a:srgbClr val="000000"/>
              </a:solidFill>
              <a:latin typeface="楷体_GB2312" pitchFamily="49" charset="-122"/>
              <a:ea typeface="楷体_GB2312" pitchFamily="49" charset="-122"/>
            </a:endParaRPr>
          </a:p>
        </p:txBody>
      </p:sp>
      <p:graphicFrame>
        <p:nvGraphicFramePr>
          <p:cNvPr id="20" name="Object 7"/>
          <p:cNvGraphicFramePr>
            <a:graphicFrameLocks noChangeAspect="1"/>
          </p:cNvGraphicFramePr>
          <p:nvPr/>
        </p:nvGraphicFramePr>
        <p:xfrm>
          <a:off x="938213" y="1755775"/>
          <a:ext cx="2719387" cy="431800"/>
        </p:xfrm>
        <a:graphic>
          <a:graphicData uri="http://schemas.openxmlformats.org/presentationml/2006/ole">
            <mc:AlternateContent xmlns:mc="http://schemas.openxmlformats.org/markup-compatibility/2006">
              <mc:Choice xmlns:v="urn:schemas-microsoft-com:vml" Requires="v">
                <p:oleObj spid="_x0000_s86018" name="公式" r:id="rId2" imgW="1600200" imgH="254000" progId="Equation.3">
                  <p:embed/>
                </p:oleObj>
              </mc:Choice>
              <mc:Fallback>
                <p:oleObj name="公式" r:id="rId2" imgW="1600200" imgH="254000" progId="Equation.3">
                  <p:embed/>
                  <p:pic>
                    <p:nvPicPr>
                      <p:cNvPr id="0"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8213" y="1755775"/>
                        <a:ext cx="27193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 name="AutoShape 8"/>
          <p:cNvSpPr/>
          <p:nvPr/>
        </p:nvSpPr>
        <p:spPr bwMode="auto">
          <a:xfrm>
            <a:off x="685800" y="1916113"/>
            <a:ext cx="107950" cy="900112"/>
          </a:xfrm>
          <a:prstGeom prst="leftBrace">
            <a:avLst>
              <a:gd name="adj1" fmla="val 69485"/>
              <a:gd name="adj2" fmla="val 50000"/>
            </a:avLst>
          </a:prstGeom>
          <a:noFill/>
          <a:ln w="19050">
            <a:solidFill>
              <a:srgbClr val="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anose="020B0606020202030204" pitchFamily="34" charset="0"/>
              <a:ea typeface="+mn-ea"/>
            </a:endParaRPr>
          </a:p>
        </p:txBody>
      </p:sp>
      <p:graphicFrame>
        <p:nvGraphicFramePr>
          <p:cNvPr id="22" name="Object 9"/>
          <p:cNvGraphicFramePr>
            <a:graphicFrameLocks noChangeAspect="1"/>
          </p:cNvGraphicFramePr>
          <p:nvPr/>
        </p:nvGraphicFramePr>
        <p:xfrm>
          <a:off x="946150" y="2187575"/>
          <a:ext cx="4162425" cy="798513"/>
        </p:xfrm>
        <a:graphic>
          <a:graphicData uri="http://schemas.openxmlformats.org/presentationml/2006/ole">
            <mc:AlternateContent xmlns:mc="http://schemas.openxmlformats.org/markup-compatibility/2006">
              <mc:Choice xmlns:v="urn:schemas-microsoft-com:vml" Requires="v">
                <p:oleObj spid="_x0000_s86019" name="公式" r:id="rId4" imgW="2451100" imgH="469900" progId="Equation.3">
                  <p:embed/>
                </p:oleObj>
              </mc:Choice>
              <mc:Fallback>
                <p:oleObj name="公式" r:id="rId4" imgW="2451100" imgH="46990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6150" y="2187575"/>
                        <a:ext cx="4162425"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10"/>
          <p:cNvGraphicFramePr>
            <a:graphicFrameLocks noChangeAspect="1"/>
          </p:cNvGraphicFramePr>
          <p:nvPr/>
        </p:nvGraphicFramePr>
        <p:xfrm>
          <a:off x="981075" y="3068638"/>
          <a:ext cx="3665538" cy="409575"/>
        </p:xfrm>
        <a:graphic>
          <a:graphicData uri="http://schemas.openxmlformats.org/presentationml/2006/ole">
            <mc:AlternateContent xmlns:mc="http://schemas.openxmlformats.org/markup-compatibility/2006">
              <mc:Choice xmlns:v="urn:schemas-microsoft-com:vml" Requires="v">
                <p:oleObj spid="_x0000_s86020" name="公式" r:id="rId6" imgW="2159000" imgH="241300" progId="Equation.3">
                  <p:embed/>
                </p:oleObj>
              </mc:Choice>
              <mc:Fallback>
                <p:oleObj name="公式" r:id="rId6" imgW="2159000" imgH="241300" progId="Equation.3">
                  <p:embed/>
                  <p:pic>
                    <p:nvPicPr>
                      <p:cNvPr id="0" name="Object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1075" y="3068638"/>
                        <a:ext cx="3665538"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Rectangle 11"/>
          <p:cNvSpPr>
            <a:spLocks noChangeArrowheads="1"/>
          </p:cNvSpPr>
          <p:nvPr/>
        </p:nvSpPr>
        <p:spPr bwMode="auto">
          <a:xfrm>
            <a:off x="5110163" y="4773613"/>
            <a:ext cx="3817937"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需验证是否工作在饱和区</a:t>
            </a:r>
            <a:endParaRPr lang="zh-CN" altLang="en-US" sz="2200" b="1">
              <a:solidFill>
                <a:srgbClr val="000000"/>
              </a:solidFill>
              <a:latin typeface="楷体_GB2312" pitchFamily="49" charset="-122"/>
              <a:ea typeface="楷体_GB2312" pitchFamily="49" charset="-122"/>
            </a:endParaRPr>
          </a:p>
        </p:txBody>
      </p:sp>
      <p:graphicFrame>
        <p:nvGraphicFramePr>
          <p:cNvPr id="112650" name="Object 13"/>
          <p:cNvGraphicFramePr>
            <a:graphicFrameLocks noChangeAspect="1"/>
          </p:cNvGraphicFramePr>
          <p:nvPr/>
        </p:nvGraphicFramePr>
        <p:xfrm>
          <a:off x="5688013" y="665163"/>
          <a:ext cx="3170237" cy="3752850"/>
        </p:xfrm>
        <a:graphic>
          <a:graphicData uri="http://schemas.openxmlformats.org/presentationml/2006/ole">
            <mc:AlternateContent xmlns:mc="http://schemas.openxmlformats.org/markup-compatibility/2006">
              <mc:Choice xmlns:v="urn:schemas-microsoft-com:vml" Requires="v">
                <p:oleObj spid="_x0000_s86021" name="图片" r:id="rId8" imgW="1763395" imgH="2091055" progId="Word.Picture.8">
                  <p:embed/>
                </p:oleObj>
              </mc:Choice>
              <mc:Fallback>
                <p:oleObj name="图片" r:id="rId8" imgW="1763395" imgH="2091055" progId="Word.Picture.8">
                  <p:embed/>
                  <p:pic>
                    <p:nvPicPr>
                      <p:cNvPr id="0" name="Object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88013" y="665163"/>
                        <a:ext cx="3170237"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14"/>
          <p:cNvGraphicFramePr>
            <a:graphicFrameLocks noChangeAspect="1"/>
          </p:cNvGraphicFramePr>
          <p:nvPr/>
        </p:nvGraphicFramePr>
        <p:xfrm>
          <a:off x="993775" y="4257675"/>
          <a:ext cx="3902075" cy="409575"/>
        </p:xfrm>
        <a:graphic>
          <a:graphicData uri="http://schemas.openxmlformats.org/presentationml/2006/ole">
            <mc:AlternateContent xmlns:mc="http://schemas.openxmlformats.org/markup-compatibility/2006">
              <mc:Choice xmlns:v="urn:schemas-microsoft-com:vml" Requires="v">
                <p:oleObj spid="_x0000_s86022" name="公式" r:id="rId10" imgW="2298700" imgH="241300" progId="Equation.3">
                  <p:embed/>
                </p:oleObj>
              </mc:Choice>
              <mc:Fallback>
                <p:oleObj name="公式" r:id="rId10" imgW="2298700" imgH="241300" progId="Equation.3">
                  <p:embed/>
                  <p:pic>
                    <p:nvPicPr>
                      <p:cNvPr id="0" name="Object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93775" y="4257675"/>
                        <a:ext cx="39020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 name="AutoShape 15"/>
          <p:cNvSpPr/>
          <p:nvPr/>
        </p:nvSpPr>
        <p:spPr bwMode="auto">
          <a:xfrm>
            <a:off x="685800" y="3802063"/>
            <a:ext cx="107950" cy="757237"/>
          </a:xfrm>
          <a:prstGeom prst="leftBrace">
            <a:avLst>
              <a:gd name="adj1" fmla="val 58456"/>
              <a:gd name="adj2" fmla="val 50000"/>
            </a:avLst>
          </a:prstGeom>
          <a:noFill/>
          <a:ln w="19050">
            <a:solidFill>
              <a:srgbClr val="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anose="020B0606020202030204" pitchFamily="34" charset="0"/>
              <a:ea typeface="+mn-ea"/>
            </a:endParaRPr>
          </a:p>
        </p:txBody>
      </p:sp>
      <p:graphicFrame>
        <p:nvGraphicFramePr>
          <p:cNvPr id="28" name="Object 16"/>
          <p:cNvGraphicFramePr>
            <a:graphicFrameLocks noChangeAspect="1"/>
          </p:cNvGraphicFramePr>
          <p:nvPr/>
        </p:nvGraphicFramePr>
        <p:xfrm>
          <a:off x="982663" y="3681413"/>
          <a:ext cx="2741612" cy="431800"/>
        </p:xfrm>
        <a:graphic>
          <a:graphicData uri="http://schemas.openxmlformats.org/presentationml/2006/ole">
            <mc:AlternateContent xmlns:mc="http://schemas.openxmlformats.org/markup-compatibility/2006">
              <mc:Choice xmlns:v="urn:schemas-microsoft-com:vml" Requires="v">
                <p:oleObj spid="_x0000_s86023" name="公式" r:id="rId12" imgW="1612900" imgH="254000" progId="Equation.3">
                  <p:embed/>
                </p:oleObj>
              </mc:Choice>
              <mc:Fallback>
                <p:oleObj name="公式" r:id="rId12" imgW="1612900" imgH="254000" progId="Equation.3">
                  <p:embed/>
                  <p:pic>
                    <p:nvPicPr>
                      <p:cNvPr id="0" name="Object 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82663" y="3681413"/>
                        <a:ext cx="27416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 name="Object 17"/>
          <p:cNvGraphicFramePr>
            <a:graphicFrameLocks noChangeAspect="1"/>
          </p:cNvGraphicFramePr>
          <p:nvPr/>
        </p:nvGraphicFramePr>
        <p:xfrm>
          <a:off x="1020763" y="4833938"/>
          <a:ext cx="2867025" cy="409575"/>
        </p:xfrm>
        <a:graphic>
          <a:graphicData uri="http://schemas.openxmlformats.org/presentationml/2006/ole">
            <mc:AlternateContent xmlns:mc="http://schemas.openxmlformats.org/markup-compatibility/2006">
              <mc:Choice xmlns:v="urn:schemas-microsoft-com:vml" Requires="v">
                <p:oleObj spid="_x0000_s86024" name="公式" r:id="rId14" imgW="1688465" imgH="241300" progId="Equation.3">
                  <p:embed/>
                </p:oleObj>
              </mc:Choice>
              <mc:Fallback>
                <p:oleObj name="公式" r:id="rId14" imgW="1688465" imgH="241300" progId="Equation.3">
                  <p:embed/>
                  <p:pic>
                    <p:nvPicPr>
                      <p:cNvPr id="0" name="Object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20763" y="4833938"/>
                        <a:ext cx="286702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 name="Rectangle 18"/>
          <p:cNvSpPr>
            <a:spLocks noChangeArrowheads="1"/>
          </p:cNvSpPr>
          <p:nvPr/>
        </p:nvSpPr>
        <p:spPr bwMode="auto">
          <a:xfrm>
            <a:off x="793750" y="5243513"/>
            <a:ext cx="3817938" cy="96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已知管子参数和电路参数，便可解出两管静态工作点</a:t>
            </a:r>
            <a:endParaRPr lang="zh-CN" altLang="en-US" sz="2200" b="1">
              <a:solidFill>
                <a:srgbClr val="00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blinds(horizontal)">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strips(downRight)">
                                      <p:cBhvr>
                                        <p:cTn id="12" dur="500"/>
                                        <p:tgtEl>
                                          <p:spTgt spid="20"/>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strips(downRight)">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strips(downRight)">
                                      <p:cBhvr>
                                        <p:cTn id="25" dur="5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nodeType="click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strips(downRight)">
                                      <p:cBhvr>
                                        <p:cTn id="30" dur="500"/>
                                        <p:tgtEl>
                                          <p:spTgt spid="28"/>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up)">
                                      <p:cBhvr>
                                        <p:cTn id="33" dur="500"/>
                                        <p:tgtEl>
                                          <p:spTgt spid="27"/>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6"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strips(downRight)">
                                      <p:cBhvr>
                                        <p:cTn id="38" dur="500"/>
                                        <p:tgtEl>
                                          <p:spTgt spid="2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strips(downRight)">
                                      <p:cBhvr>
                                        <p:cTn id="43" dur="500"/>
                                        <p:tgtEl>
                                          <p:spTgt spid="29"/>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30">
                                            <p:txEl>
                                              <p:pRg st="0" end="0"/>
                                            </p:txEl>
                                          </p:spTgt>
                                        </p:tgtEl>
                                        <p:attrNameLst>
                                          <p:attrName>style.visibility</p:attrName>
                                        </p:attrNameLst>
                                      </p:cBhvr>
                                      <p:to>
                                        <p:strVal val="visible"/>
                                      </p:to>
                                    </p:set>
                                    <p:animEffect transition="in" filter="blinds(horizontal)">
                                      <p:cBhvr>
                                        <p:cTn id="48" dur="500"/>
                                        <p:tgtEl>
                                          <p:spTgt spid="30">
                                            <p:txEl>
                                              <p:pRg st="0" end="0"/>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24">
                                            <p:txEl>
                                              <p:pRg st="0" end="0"/>
                                            </p:txEl>
                                          </p:spTgt>
                                        </p:tgtEl>
                                        <p:attrNameLst>
                                          <p:attrName>style.visibility</p:attrName>
                                        </p:attrNameLst>
                                      </p:cBhvr>
                                      <p:to>
                                        <p:strVal val="visible"/>
                                      </p:to>
                                    </p:set>
                                    <p:animEffect transition="in" filter="blinds(horizontal)">
                                      <p:cBhvr>
                                        <p:cTn id="53"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utoUpdateAnimBg="0" build="p"/>
      <p:bldP spid="21" grpId="0" animBg="1"/>
      <p:bldP spid="24" grpId="0" autoUpdateAnimBg="0" build="p"/>
      <p:bldP spid="27" grpId="0" animBg="1"/>
      <p:bldP spid="30" grpId="0" autoUpdateAnimBg="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5"/>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a:t>
            </a:r>
            <a:r>
              <a:rPr lang="zh-CN" altLang="en-US" sz="2400" b="1">
                <a:solidFill>
                  <a:srgbClr val="000000"/>
                </a:solidFill>
                <a:latin typeface="Times New Roman" panose="02020603050405020304" pitchFamily="18" charset="0"/>
                <a:ea typeface="楷体_GB2312" pitchFamily="49" charset="-122"/>
              </a:rPr>
              <a:t>静态分析</a:t>
            </a:r>
            <a:endParaRPr lang="zh-CN" altLang="en-US" sz="2400" b="1">
              <a:solidFill>
                <a:srgbClr val="000000"/>
              </a:solidFill>
              <a:latin typeface="Times New Roman" panose="02020603050405020304" pitchFamily="18" charset="0"/>
              <a:ea typeface="楷体_GB2312" pitchFamily="49" charset="-122"/>
            </a:endParaRPr>
          </a:p>
        </p:txBody>
      </p:sp>
      <p:sp>
        <p:nvSpPr>
          <p:cNvPr id="15" name="Rectangle 6"/>
          <p:cNvSpPr>
            <a:spLocks noChangeArrowheads="1"/>
          </p:cNvSpPr>
          <p:nvPr/>
        </p:nvSpPr>
        <p:spPr bwMode="auto">
          <a:xfrm>
            <a:off x="528638" y="1173163"/>
            <a:ext cx="515937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将具体参数值代入，计算得</a:t>
            </a:r>
            <a:endParaRPr lang="zh-CN" altLang="en-US" sz="2200" b="1">
              <a:solidFill>
                <a:srgbClr val="000000"/>
              </a:solidFill>
              <a:latin typeface="楷体_GB2312" pitchFamily="49" charset="-122"/>
              <a:ea typeface="楷体_GB2312" pitchFamily="49" charset="-122"/>
            </a:endParaRPr>
          </a:p>
        </p:txBody>
      </p:sp>
      <p:sp>
        <p:nvSpPr>
          <p:cNvPr id="16" name="Rectangle 11"/>
          <p:cNvSpPr>
            <a:spLocks noChangeArrowheads="1"/>
          </p:cNvSpPr>
          <p:nvPr/>
        </p:nvSpPr>
        <p:spPr bwMode="auto">
          <a:xfrm>
            <a:off x="792163" y="3752850"/>
            <a:ext cx="451167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可验证两管均工作在饱和区</a:t>
            </a:r>
            <a:endParaRPr lang="zh-CN" altLang="en-US" sz="2200" b="1">
              <a:solidFill>
                <a:srgbClr val="000000"/>
              </a:solidFill>
              <a:latin typeface="楷体_GB2312" pitchFamily="49" charset="-122"/>
              <a:ea typeface="楷体_GB2312" pitchFamily="49" charset="-122"/>
            </a:endParaRPr>
          </a:p>
        </p:txBody>
      </p:sp>
      <p:graphicFrame>
        <p:nvGraphicFramePr>
          <p:cNvPr id="113669" name="Object 12"/>
          <p:cNvGraphicFramePr>
            <a:graphicFrameLocks noChangeAspect="1"/>
          </p:cNvGraphicFramePr>
          <p:nvPr/>
        </p:nvGraphicFramePr>
        <p:xfrm>
          <a:off x="5688013" y="665163"/>
          <a:ext cx="3170237" cy="3752850"/>
        </p:xfrm>
        <a:graphic>
          <a:graphicData uri="http://schemas.openxmlformats.org/presentationml/2006/ole">
            <mc:AlternateContent xmlns:mc="http://schemas.openxmlformats.org/markup-compatibility/2006">
              <mc:Choice xmlns:v="urn:schemas-microsoft-com:vml" Requires="v">
                <p:oleObj spid="_x0000_s87042" name="图片" r:id="rId1" imgW="1763395" imgH="2091055" progId="Word.Picture.8">
                  <p:embed/>
                </p:oleObj>
              </mc:Choice>
              <mc:Fallback>
                <p:oleObj name="图片" r:id="rId1" imgW="1763395" imgH="2091055" progId="Word.Picture.8">
                  <p:embed/>
                  <p:pic>
                    <p:nvPicPr>
                      <p:cNvPr id="0" name="Object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8013" y="665163"/>
                        <a:ext cx="3170237"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18"/>
          <p:cNvSpPr>
            <a:spLocks noChangeArrowheads="1"/>
          </p:cNvSpPr>
          <p:nvPr/>
        </p:nvSpPr>
        <p:spPr bwMode="auto">
          <a:xfrm>
            <a:off x="1020763" y="1736725"/>
            <a:ext cx="1751012"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GSQ1 </a:t>
            </a:r>
            <a:r>
              <a:rPr lang="en-US" altLang="zh-CN" sz="2000" b="1">
                <a:solidFill>
                  <a:srgbClr val="000000"/>
                </a:solidFill>
                <a:latin typeface="Times New Roman" panose="02020603050405020304" pitchFamily="18" charset="0"/>
                <a:ea typeface="楷体_GB2312" pitchFamily="49" charset="-122"/>
              </a:rPr>
              <a:t>= 1.84 V</a:t>
            </a:r>
            <a:endParaRPr lang="en-US" altLang="zh-CN" sz="2000" b="1" baseline="-25000">
              <a:solidFill>
                <a:srgbClr val="000000"/>
              </a:solidFill>
              <a:latin typeface="Times New Roman" panose="02020603050405020304" pitchFamily="18" charset="0"/>
              <a:ea typeface="楷体_GB2312" pitchFamily="49" charset="-122"/>
            </a:endParaRPr>
          </a:p>
        </p:txBody>
      </p:sp>
      <p:sp>
        <p:nvSpPr>
          <p:cNvPr id="19" name="Rectangle 20"/>
          <p:cNvSpPr>
            <a:spLocks noChangeArrowheads="1"/>
          </p:cNvSpPr>
          <p:nvPr/>
        </p:nvSpPr>
        <p:spPr bwMode="auto">
          <a:xfrm>
            <a:off x="1020763" y="2192338"/>
            <a:ext cx="1751012"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I</a:t>
            </a:r>
            <a:r>
              <a:rPr lang="en-US" altLang="zh-CN" sz="2000" b="1" baseline="-25000">
                <a:solidFill>
                  <a:srgbClr val="000000"/>
                </a:solidFill>
                <a:latin typeface="Times New Roman" panose="02020603050405020304" pitchFamily="18" charset="0"/>
                <a:ea typeface="楷体_GB2312" pitchFamily="49" charset="-122"/>
              </a:rPr>
              <a:t>DQ1 </a:t>
            </a:r>
            <a:r>
              <a:rPr lang="en-US" altLang="zh-CN" sz="2000" b="1">
                <a:solidFill>
                  <a:srgbClr val="000000"/>
                </a:solidFill>
                <a:latin typeface="Times New Roman" panose="02020603050405020304" pitchFamily="18" charset="0"/>
                <a:ea typeface="楷体_GB2312" pitchFamily="49" charset="-122"/>
              </a:rPr>
              <a:t>= 0.2 mA</a:t>
            </a:r>
            <a:endParaRPr lang="en-US" altLang="zh-CN" sz="2000" b="1" baseline="-25000">
              <a:solidFill>
                <a:srgbClr val="000000"/>
              </a:solidFill>
              <a:latin typeface="Times New Roman" panose="02020603050405020304" pitchFamily="18" charset="0"/>
              <a:ea typeface="楷体_GB2312" pitchFamily="49" charset="-122"/>
            </a:endParaRPr>
          </a:p>
        </p:txBody>
      </p:sp>
      <p:sp>
        <p:nvSpPr>
          <p:cNvPr id="20" name="Rectangle 21"/>
          <p:cNvSpPr>
            <a:spLocks noChangeArrowheads="1"/>
          </p:cNvSpPr>
          <p:nvPr/>
        </p:nvSpPr>
        <p:spPr bwMode="auto">
          <a:xfrm>
            <a:off x="1020763" y="2647950"/>
            <a:ext cx="1751012"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DSQ1 </a:t>
            </a:r>
            <a:r>
              <a:rPr lang="en-US" altLang="zh-CN" sz="2000" b="1">
                <a:solidFill>
                  <a:srgbClr val="000000"/>
                </a:solidFill>
                <a:latin typeface="Times New Roman" panose="02020603050405020304" pitchFamily="18" charset="0"/>
                <a:ea typeface="楷体_GB2312" pitchFamily="49" charset="-122"/>
              </a:rPr>
              <a:t>= 6.02 V</a:t>
            </a:r>
            <a:endParaRPr lang="en-US" altLang="zh-CN" sz="2000" b="1" baseline="-25000">
              <a:solidFill>
                <a:srgbClr val="000000"/>
              </a:solidFill>
              <a:latin typeface="Times New Roman" panose="02020603050405020304" pitchFamily="18" charset="0"/>
              <a:ea typeface="楷体_GB2312" pitchFamily="49" charset="-122"/>
            </a:endParaRPr>
          </a:p>
        </p:txBody>
      </p:sp>
      <p:sp>
        <p:nvSpPr>
          <p:cNvPr id="21" name="Rectangle 22"/>
          <p:cNvSpPr>
            <a:spLocks noChangeArrowheads="1"/>
          </p:cNvSpPr>
          <p:nvPr/>
        </p:nvSpPr>
        <p:spPr bwMode="auto">
          <a:xfrm>
            <a:off x="3024188" y="1736725"/>
            <a:ext cx="1763712"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I</a:t>
            </a:r>
            <a:r>
              <a:rPr lang="en-US" altLang="zh-CN" sz="2000" b="1" baseline="-25000">
                <a:solidFill>
                  <a:srgbClr val="000000"/>
                </a:solidFill>
                <a:latin typeface="Times New Roman" panose="02020603050405020304" pitchFamily="18" charset="0"/>
                <a:ea typeface="楷体_GB2312" pitchFamily="49" charset="-122"/>
              </a:rPr>
              <a:t>DQ2 </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a:t>
            </a:r>
            <a:r>
              <a:rPr lang="en-US" altLang="zh-CN" sz="2000" b="1">
                <a:solidFill>
                  <a:srgbClr val="000000"/>
                </a:solidFill>
                <a:latin typeface="Times New Roman" panose="02020603050405020304" pitchFamily="18" charset="0"/>
                <a:ea typeface="楷体_GB2312" pitchFamily="49" charset="-122"/>
              </a:rPr>
              <a:t>0.49 mA</a:t>
            </a:r>
            <a:endParaRPr lang="en-US" altLang="zh-CN" sz="2000" b="1" baseline="-25000">
              <a:solidFill>
                <a:srgbClr val="000000"/>
              </a:solidFill>
              <a:latin typeface="Times New Roman" panose="02020603050405020304" pitchFamily="18" charset="0"/>
              <a:ea typeface="楷体_GB2312" pitchFamily="49" charset="-122"/>
            </a:endParaRPr>
          </a:p>
        </p:txBody>
      </p:sp>
      <p:sp>
        <p:nvSpPr>
          <p:cNvPr id="22" name="Rectangle 23"/>
          <p:cNvSpPr>
            <a:spLocks noChangeArrowheads="1"/>
          </p:cNvSpPr>
          <p:nvPr/>
        </p:nvSpPr>
        <p:spPr bwMode="auto">
          <a:xfrm>
            <a:off x="3024188" y="2222500"/>
            <a:ext cx="1763712"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GSQ2 </a:t>
            </a:r>
            <a:r>
              <a:rPr lang="en-US" altLang="zh-CN" sz="2000" b="1">
                <a:solidFill>
                  <a:srgbClr val="000000"/>
                </a:solidFill>
                <a:latin typeface="Times New Roman" panose="02020603050405020304" pitchFamily="18" charset="0"/>
                <a:ea typeface="楷体_GB2312" pitchFamily="49" charset="-122"/>
              </a:rPr>
              <a:t>= 2.78 V</a:t>
            </a:r>
            <a:endParaRPr lang="en-US" altLang="zh-CN" sz="2000" b="1" baseline="-25000">
              <a:solidFill>
                <a:srgbClr val="000000"/>
              </a:solidFill>
              <a:latin typeface="Times New Roman" panose="02020603050405020304" pitchFamily="18" charset="0"/>
              <a:ea typeface="楷体_GB2312" pitchFamily="49" charset="-122"/>
            </a:endParaRPr>
          </a:p>
        </p:txBody>
      </p:sp>
      <p:sp>
        <p:nvSpPr>
          <p:cNvPr id="23" name="Rectangle 25"/>
          <p:cNvSpPr>
            <a:spLocks noChangeArrowheads="1"/>
          </p:cNvSpPr>
          <p:nvPr/>
        </p:nvSpPr>
        <p:spPr bwMode="auto">
          <a:xfrm>
            <a:off x="3024188" y="2708275"/>
            <a:ext cx="1763712"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DSQ2 </a:t>
            </a:r>
            <a:r>
              <a:rPr lang="en-US" altLang="zh-CN" sz="2000" b="1">
                <a:solidFill>
                  <a:srgbClr val="000000"/>
                </a:solidFill>
                <a:latin typeface="Times New Roman" panose="02020603050405020304" pitchFamily="18" charset="0"/>
                <a:ea typeface="楷体_GB2312" pitchFamily="49" charset="-122"/>
              </a:rPr>
              <a:t>= 5.98 V</a:t>
            </a:r>
            <a:endParaRPr lang="en-US" altLang="zh-CN" sz="2000" b="1" baseline="-25000">
              <a:solidFill>
                <a:srgbClr val="000000"/>
              </a:solidFill>
              <a:latin typeface="Times New Roman" panose="02020603050405020304" pitchFamily="18" charset="0"/>
              <a:ea typeface="楷体_GB2312" pitchFamily="49" charset="-122"/>
            </a:endParaRPr>
          </a:p>
        </p:txBody>
      </p:sp>
      <p:sp>
        <p:nvSpPr>
          <p:cNvPr id="24" name="Rectangle 26"/>
          <p:cNvSpPr>
            <a:spLocks noChangeArrowheads="1"/>
          </p:cNvSpPr>
          <p:nvPr/>
        </p:nvSpPr>
        <p:spPr bwMode="auto">
          <a:xfrm>
            <a:off x="792163" y="3227388"/>
            <a:ext cx="39957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zh-CN" altLang="en-US" sz="2000" b="1">
                <a:solidFill>
                  <a:srgbClr val="000000"/>
                </a:solidFill>
                <a:latin typeface="Times New Roman" panose="02020603050405020304" pitchFamily="18" charset="0"/>
                <a:ea typeface="楷体_GB2312" pitchFamily="49" charset="-122"/>
              </a:rPr>
              <a:t>由于</a:t>
            </a:r>
            <a:r>
              <a:rPr lang="en-US" altLang="zh-CN" sz="2000" b="1" i="1">
                <a:solidFill>
                  <a:srgbClr val="000000"/>
                </a:solidFill>
                <a:latin typeface="Times New Roman" panose="0202060305040502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TN1 </a:t>
            </a:r>
            <a:r>
              <a:rPr lang="en-US" altLang="zh-CN" sz="2000" b="1">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Times New Roman" panose="0202060305040502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TN2 </a:t>
            </a:r>
            <a:r>
              <a:rPr lang="en-US" altLang="zh-CN" sz="2000" b="1">
                <a:solidFill>
                  <a:srgbClr val="000000"/>
                </a:solidFill>
                <a:latin typeface="Times New Roman" panose="02020603050405020304" pitchFamily="18" charset="0"/>
                <a:ea typeface="楷体_GB2312" pitchFamily="49" charset="-122"/>
              </a:rPr>
              <a:t>= 1.2 V</a:t>
            </a:r>
            <a:endParaRPr lang="en-US" altLang="zh-CN" sz="2000" b="1">
              <a:solidFill>
                <a:srgbClr val="000000"/>
              </a:solidFill>
              <a:latin typeface="Times New Roman" panose="02020603050405020304" pitchFamily="18" charset="0"/>
              <a:ea typeface="楷体_GB2312" pitchFamily="49" charset="-122"/>
            </a:endParaRPr>
          </a:p>
        </p:txBody>
      </p:sp>
      <p:sp>
        <p:nvSpPr>
          <p:cNvPr id="113677" name="Rectangle 4">
            <a:hlinkClick r:id="rId3" action="ppaction://hlinksldjump"/>
          </p:cNvPr>
          <p:cNvSpPr>
            <a:spLocks noChangeArrowheads="1"/>
          </p:cNvSpPr>
          <p:nvPr/>
        </p:nvSpPr>
        <p:spPr bwMode="auto">
          <a:xfrm>
            <a:off x="107950" y="71438"/>
            <a:ext cx="7848600"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3000" b="1">
                <a:solidFill>
                  <a:srgbClr val="000066"/>
                </a:solidFill>
                <a:latin typeface="黑体" panose="02010609060101010101" pitchFamily="49" charset="-122"/>
                <a:ea typeface="黑体" panose="02010609060101010101" pitchFamily="49" charset="-122"/>
              </a:rPr>
              <a:t>   例</a:t>
            </a:r>
            <a:r>
              <a:rPr lang="en-US" altLang="zh-CN" sz="3000" b="1">
                <a:solidFill>
                  <a:srgbClr val="000066"/>
                </a:solidFill>
                <a:latin typeface="Arial Narrow" panose="020B0606020202030204" pitchFamily="34" charset="0"/>
                <a:ea typeface="黑体" panose="02010609060101010101" pitchFamily="49" charset="-122"/>
              </a:rPr>
              <a:t>4.7.1</a:t>
            </a:r>
            <a:endParaRPr lang="en-US" altLang="zh-CN" sz="3000" b="1">
              <a:solidFill>
                <a:srgbClr val="000066"/>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strips(downRight)">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trips(downRight)">
                                      <p:cBhvr>
                                        <p:cTn id="12" dur="500"/>
                                        <p:tgtEl>
                                          <p:spTgt spid="18"/>
                                        </p:tgtEl>
                                      </p:cBhvr>
                                    </p:animEffect>
                                  </p:childTnLst>
                                </p:cTn>
                              </p:par>
                              <p:par>
                                <p:cTn id="13" presetID="18" presetClass="entr" presetSubtype="6"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strips(downRight)">
                                      <p:cBhvr>
                                        <p:cTn id="15" dur="500"/>
                                        <p:tgtEl>
                                          <p:spTgt spid="19"/>
                                        </p:tgtEl>
                                      </p:cBhvr>
                                    </p:animEffect>
                                  </p:childTnLst>
                                </p:cTn>
                              </p:par>
                              <p:par>
                                <p:cTn id="16" presetID="18" presetClass="entr" presetSubtype="6"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strips(downRight)">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strips(downRight)">
                                      <p:cBhvr>
                                        <p:cTn id="23" dur="500"/>
                                        <p:tgtEl>
                                          <p:spTgt spid="21"/>
                                        </p:tgtEl>
                                      </p:cBhvr>
                                    </p:animEffect>
                                  </p:childTnLst>
                                </p:cTn>
                              </p:par>
                              <p:par>
                                <p:cTn id="24" presetID="18" presetClass="entr" presetSubtype="6"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strips(downRight)">
                                      <p:cBhvr>
                                        <p:cTn id="26" dur="500"/>
                                        <p:tgtEl>
                                          <p:spTgt spid="22"/>
                                        </p:tgtEl>
                                      </p:cBhvr>
                                    </p:animEffect>
                                  </p:childTnLst>
                                </p:cTn>
                              </p:par>
                              <p:par>
                                <p:cTn id="27" presetID="18" presetClass="entr" presetSubtype="6"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strips(downRight)">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18" presetClass="entr" presetSubtype="6" fill="hold" grpId="0" nodeType="click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strips(downRight)">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18" presetClass="entr" presetSubtype="6" fill="hold" grpId="0" nodeType="clickEffect">
                                  <p:stCondLst>
                                    <p:cond delay="0"/>
                                  </p:stCondLst>
                                  <p:childTnLst>
                                    <p:set>
                                      <p:cBhvr>
                                        <p:cTn id="38" dur="1" fill="hold">
                                          <p:stCondLst>
                                            <p:cond delay="0"/>
                                          </p:stCondLst>
                                        </p:cTn>
                                        <p:tgtEl>
                                          <p:spTgt spid="16">
                                            <p:txEl>
                                              <p:pRg st="0" end="0"/>
                                            </p:txEl>
                                          </p:spTgt>
                                        </p:tgtEl>
                                        <p:attrNameLst>
                                          <p:attrName>style.visibility</p:attrName>
                                        </p:attrNameLst>
                                      </p:cBhvr>
                                      <p:to>
                                        <p:strVal val="visible"/>
                                      </p:to>
                                    </p:set>
                                    <p:animEffect transition="in" filter="strips(downRight)">
                                      <p:cBhvr>
                                        <p:cTn id="39"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utoUpdateAnimBg="0" build="p"/>
      <p:bldP spid="16" grpId="0" autoUpdateAnimBg="0" build="p"/>
      <p:bldP spid="18" grpId="0"/>
      <p:bldP spid="19" grpId="0"/>
      <p:bldP spid="20" grpId="0"/>
      <p:bldP spid="21" grpId="0"/>
      <p:bldP spid="22" grpId="0"/>
      <p:bldP spid="23" grpId="0"/>
      <p:bldP spid="24"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4">
            <a:hlinkClick r:id="rId1" action="ppaction://hlinksldjump"/>
          </p:cNvPr>
          <p:cNvSpPr>
            <a:spLocks noChangeArrowheads="1"/>
          </p:cNvSpPr>
          <p:nvPr/>
        </p:nvSpPr>
        <p:spPr bwMode="auto">
          <a:xfrm>
            <a:off x="107950" y="71438"/>
            <a:ext cx="7848600"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3000" b="1">
                <a:solidFill>
                  <a:srgbClr val="000066"/>
                </a:solidFill>
                <a:latin typeface="黑体" panose="02010609060101010101" pitchFamily="49" charset="-122"/>
                <a:ea typeface="黑体" panose="02010609060101010101" pitchFamily="49" charset="-122"/>
              </a:rPr>
              <a:t>   例</a:t>
            </a:r>
            <a:r>
              <a:rPr lang="en-US" altLang="zh-CN" sz="3000" b="1">
                <a:solidFill>
                  <a:srgbClr val="000066"/>
                </a:solidFill>
                <a:latin typeface="Arial Narrow" panose="020B0606020202030204" pitchFamily="34" charset="0"/>
                <a:ea typeface="黑体" panose="02010609060101010101" pitchFamily="49" charset="-122"/>
              </a:rPr>
              <a:t>4.7.1</a:t>
            </a:r>
            <a:endParaRPr lang="en-US" altLang="zh-CN" sz="3000" b="1">
              <a:solidFill>
                <a:srgbClr val="000066"/>
              </a:solidFill>
              <a:latin typeface="黑体" panose="02010609060101010101" pitchFamily="49" charset="-122"/>
              <a:ea typeface="黑体" panose="02010609060101010101" pitchFamily="49" charset="-122"/>
            </a:endParaRPr>
          </a:p>
        </p:txBody>
      </p:sp>
      <p:sp>
        <p:nvSpPr>
          <p:cNvPr id="114691" name="Rectangle 17"/>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动态分析</a:t>
            </a:r>
            <a:endParaRPr lang="zh-CN" altLang="en-US" sz="2400" b="1">
              <a:solidFill>
                <a:srgbClr val="000000"/>
              </a:solidFill>
              <a:latin typeface="Times New Roman" panose="02020603050405020304" pitchFamily="18" charset="0"/>
              <a:ea typeface="楷体_GB2312" pitchFamily="49" charset="-122"/>
            </a:endParaRPr>
          </a:p>
        </p:txBody>
      </p:sp>
      <p:sp>
        <p:nvSpPr>
          <p:cNvPr id="17" name="Rectangle 18"/>
          <p:cNvSpPr>
            <a:spLocks noChangeArrowheads="1"/>
          </p:cNvSpPr>
          <p:nvPr/>
        </p:nvSpPr>
        <p:spPr bwMode="auto">
          <a:xfrm>
            <a:off x="1014413" y="1592263"/>
            <a:ext cx="8667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000" b="1">
                <a:solidFill>
                  <a:srgbClr val="000000"/>
                </a:solidFill>
                <a:latin typeface="Times New Roman" panose="02020603050405020304" pitchFamily="18" charset="0"/>
                <a:ea typeface="楷体_GB2312" pitchFamily="49" charset="-122"/>
              </a:rPr>
              <a:t>根据</a:t>
            </a:r>
            <a:endParaRPr lang="zh-CN" altLang="en-US" sz="2000" b="1" baseline="-25000">
              <a:solidFill>
                <a:srgbClr val="000000"/>
              </a:solidFill>
              <a:latin typeface="Times New Roman" panose="02020603050405020304" pitchFamily="18" charset="0"/>
              <a:ea typeface="楷体_GB2312" pitchFamily="49" charset="-122"/>
            </a:endParaRPr>
          </a:p>
        </p:txBody>
      </p:sp>
      <p:sp>
        <p:nvSpPr>
          <p:cNvPr id="18" name="Rectangle 28"/>
          <p:cNvSpPr>
            <a:spLocks noChangeArrowheads="1"/>
          </p:cNvSpPr>
          <p:nvPr/>
        </p:nvSpPr>
        <p:spPr bwMode="auto">
          <a:xfrm>
            <a:off x="576263" y="1233488"/>
            <a:ext cx="2951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anose="020B0606020202030204" pitchFamily="34" charset="0"/>
                <a:ea typeface="楷体_GB2312" pitchFamily="49" charset="-122"/>
              </a:defRPr>
            </a:lvl1pPr>
            <a:lvl2pPr marL="381000" indent="-381000" algn="l">
              <a:defRPr sz="3600" b="1">
                <a:solidFill>
                  <a:schemeClr val="tx2"/>
                </a:solidFill>
                <a:latin typeface="Arial Narrow" panose="020B0606020202030204" pitchFamily="34" charset="0"/>
                <a:ea typeface="楷体_GB2312" pitchFamily="49" charset="-122"/>
              </a:defRPr>
            </a:lvl2pPr>
            <a:lvl3pPr marL="381000" indent="-381000" algn="l">
              <a:defRPr sz="3600" b="1">
                <a:solidFill>
                  <a:schemeClr val="tx2"/>
                </a:solidFill>
                <a:latin typeface="Arial Narrow" panose="020B0606020202030204" pitchFamily="34" charset="0"/>
                <a:ea typeface="楷体_GB2312" pitchFamily="49" charset="-122"/>
              </a:defRPr>
            </a:lvl3pPr>
            <a:lvl4pPr marL="381000" indent="-381000" algn="l">
              <a:defRPr sz="3600" b="1">
                <a:solidFill>
                  <a:schemeClr val="tx2"/>
                </a:solidFill>
                <a:latin typeface="Arial Narrow" panose="020B0606020202030204" pitchFamily="34" charset="0"/>
                <a:ea typeface="楷体_GB2312" pitchFamily="49" charset="-122"/>
              </a:defRPr>
            </a:lvl4pPr>
            <a:lvl5pPr marL="381000" indent="-381000" algn="l">
              <a:defRPr sz="3600" b="1">
                <a:solidFill>
                  <a:schemeClr val="tx2"/>
                </a:solidFill>
                <a:latin typeface="Arial Narrow" panose="020B0606020202030204"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2000" kern="0">
                <a:solidFill>
                  <a:srgbClr val="000000"/>
                </a:solidFill>
              </a:rPr>
              <a:t>小信号等效电路</a:t>
            </a:r>
            <a:endParaRPr lang="zh-CN" altLang="en-US" sz="2000" kern="0">
              <a:solidFill>
                <a:srgbClr val="000000"/>
              </a:solidFill>
            </a:endParaRPr>
          </a:p>
        </p:txBody>
      </p:sp>
      <p:graphicFrame>
        <p:nvGraphicFramePr>
          <p:cNvPr id="19" name="Object 29"/>
          <p:cNvGraphicFramePr>
            <a:graphicFrameLocks noChangeAspect="1"/>
          </p:cNvGraphicFramePr>
          <p:nvPr/>
        </p:nvGraphicFramePr>
        <p:xfrm>
          <a:off x="1700213" y="1695450"/>
          <a:ext cx="2224087" cy="385763"/>
        </p:xfrm>
        <a:graphic>
          <a:graphicData uri="http://schemas.openxmlformats.org/presentationml/2006/ole">
            <mc:AlternateContent xmlns:mc="http://schemas.openxmlformats.org/markup-compatibility/2006">
              <mc:Choice xmlns:v="urn:schemas-microsoft-com:vml" Requires="v">
                <p:oleObj spid="_x0000_s88066" name="公式" r:id="rId2" imgW="1409065" imgH="241300" progId="Equation.3">
                  <p:embed/>
                </p:oleObj>
              </mc:Choice>
              <mc:Fallback>
                <p:oleObj name="公式" r:id="rId2" imgW="1409065" imgH="241300" progId="Equation.3">
                  <p:embed/>
                  <p:pic>
                    <p:nvPicPr>
                      <p:cNvPr id="0" name="Object 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0213" y="1695450"/>
                        <a:ext cx="2224087"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30"/>
          <p:cNvGraphicFramePr>
            <a:graphicFrameLocks noChangeAspect="1"/>
          </p:cNvGraphicFramePr>
          <p:nvPr/>
        </p:nvGraphicFramePr>
        <p:xfrm>
          <a:off x="876300" y="3271838"/>
          <a:ext cx="2233613" cy="385762"/>
        </p:xfrm>
        <a:graphic>
          <a:graphicData uri="http://schemas.openxmlformats.org/presentationml/2006/ole">
            <mc:AlternateContent xmlns:mc="http://schemas.openxmlformats.org/markup-compatibility/2006">
              <mc:Choice xmlns:v="urn:schemas-microsoft-com:vml" Requires="v">
                <p:oleObj spid="_x0000_s88067" name="公式" r:id="rId4" imgW="1397000" imgH="241300" progId="Equation.3">
                  <p:embed/>
                </p:oleObj>
              </mc:Choice>
              <mc:Fallback>
                <p:oleObj name="公式" r:id="rId4" imgW="1397000" imgH="241300" progId="Equation.3">
                  <p:embed/>
                  <p:pic>
                    <p:nvPicPr>
                      <p:cNvPr id="0" name="Object 3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6300" y="3271838"/>
                        <a:ext cx="2233613"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31"/>
          <p:cNvGraphicFramePr>
            <a:graphicFrameLocks noChangeAspect="1"/>
          </p:cNvGraphicFramePr>
          <p:nvPr/>
        </p:nvGraphicFramePr>
        <p:xfrm>
          <a:off x="876300" y="2886075"/>
          <a:ext cx="854075" cy="385763"/>
        </p:xfrm>
        <a:graphic>
          <a:graphicData uri="http://schemas.openxmlformats.org/presentationml/2006/ole">
            <mc:AlternateContent xmlns:mc="http://schemas.openxmlformats.org/markup-compatibility/2006">
              <mc:Choice xmlns:v="urn:schemas-microsoft-com:vml" Requires="v">
                <p:oleObj spid="_x0000_s88068" name="公式" r:id="rId6" imgW="533400" imgH="241300" progId="Equation.3">
                  <p:embed/>
                </p:oleObj>
              </mc:Choice>
              <mc:Fallback>
                <p:oleObj name="公式" r:id="rId6" imgW="533400" imgH="241300" progId="Equation.3">
                  <p:embed/>
                  <p:pic>
                    <p:nvPicPr>
                      <p:cNvPr id="0" name="Object 3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300" y="2886075"/>
                        <a:ext cx="85407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Rectangle 34"/>
          <p:cNvSpPr>
            <a:spLocks noChangeArrowheads="1"/>
          </p:cNvSpPr>
          <p:nvPr/>
        </p:nvSpPr>
        <p:spPr bwMode="auto">
          <a:xfrm>
            <a:off x="719138" y="2457450"/>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电压增益</a:t>
            </a:r>
            <a:endParaRPr lang="zh-CN" altLang="en-US" sz="2000" kern="0">
              <a:solidFill>
                <a:srgbClr val="000000"/>
              </a:solidFill>
            </a:endParaRPr>
          </a:p>
        </p:txBody>
      </p:sp>
      <p:graphicFrame>
        <p:nvGraphicFramePr>
          <p:cNvPr id="23" name="Object 35"/>
          <p:cNvGraphicFramePr>
            <a:graphicFrameLocks noChangeAspect="1"/>
          </p:cNvGraphicFramePr>
          <p:nvPr/>
        </p:nvGraphicFramePr>
        <p:xfrm>
          <a:off x="719138" y="4241800"/>
          <a:ext cx="2720975" cy="1419225"/>
        </p:xfrm>
        <a:graphic>
          <a:graphicData uri="http://schemas.openxmlformats.org/presentationml/2006/ole">
            <mc:AlternateContent xmlns:mc="http://schemas.openxmlformats.org/markup-compatibility/2006">
              <mc:Choice xmlns:v="urn:schemas-microsoft-com:vml" Requires="v">
                <p:oleObj spid="_x0000_s88069" name="公式" r:id="rId8" imgW="1701800" imgH="889000" progId="Equation.3">
                  <p:embed/>
                </p:oleObj>
              </mc:Choice>
              <mc:Fallback>
                <p:oleObj name="公式" r:id="rId8" imgW="1701800" imgH="889000" progId="Equation.3">
                  <p:embed/>
                  <p:pic>
                    <p:nvPicPr>
                      <p:cNvPr id="0" name="Object 3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9138" y="4241800"/>
                        <a:ext cx="2720975"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4699" name="Object 39"/>
          <p:cNvGraphicFramePr>
            <a:graphicFrameLocks noChangeAspect="1"/>
          </p:cNvGraphicFramePr>
          <p:nvPr/>
        </p:nvGraphicFramePr>
        <p:xfrm>
          <a:off x="4248150" y="44450"/>
          <a:ext cx="4632325" cy="3336925"/>
        </p:xfrm>
        <a:graphic>
          <a:graphicData uri="http://schemas.openxmlformats.org/presentationml/2006/ole">
            <mc:AlternateContent xmlns:mc="http://schemas.openxmlformats.org/markup-compatibility/2006">
              <mc:Choice xmlns:v="urn:schemas-microsoft-com:vml" Requires="v">
                <p:oleObj spid="_x0000_s88070" name="图片" r:id="rId10" imgW="2897505" imgH="2091055" progId="Word.Picture.8">
                  <p:embed/>
                </p:oleObj>
              </mc:Choice>
              <mc:Fallback>
                <p:oleObj name="图片" r:id="rId10" imgW="2897505" imgH="2091055" progId="Word.Picture.8">
                  <p:embed/>
                  <p:pic>
                    <p:nvPicPr>
                      <p:cNvPr id="0" name="Object 3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48150" y="44450"/>
                        <a:ext cx="4632325" cy="3336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40"/>
          <p:cNvGraphicFramePr>
            <a:graphicFrameLocks noChangeAspect="1"/>
          </p:cNvGraphicFramePr>
          <p:nvPr/>
        </p:nvGraphicFramePr>
        <p:xfrm>
          <a:off x="3600450" y="3606800"/>
          <a:ext cx="5376863" cy="2235200"/>
        </p:xfrm>
        <a:graphic>
          <a:graphicData uri="http://schemas.openxmlformats.org/presentationml/2006/ole">
            <mc:AlternateContent xmlns:mc="http://schemas.openxmlformats.org/markup-compatibility/2006">
              <mc:Choice xmlns:v="urn:schemas-microsoft-com:vml" Requires="v">
                <p:oleObj spid="_x0000_s88071" name="图片" r:id="rId12" imgW="3164205" imgH="1317625" progId="Word.Picture.8">
                  <p:embed/>
                </p:oleObj>
              </mc:Choice>
              <mc:Fallback>
                <p:oleObj name="图片" r:id="rId12" imgW="3164205" imgH="1317625" progId="Word.Picture.8">
                  <p:embed/>
                  <p:pic>
                    <p:nvPicPr>
                      <p:cNvPr id="0" name="Object 4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00450" y="3606800"/>
                        <a:ext cx="5376863"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42"/>
          <p:cNvGraphicFramePr>
            <a:graphicFrameLocks noChangeAspect="1"/>
          </p:cNvGraphicFramePr>
          <p:nvPr/>
        </p:nvGraphicFramePr>
        <p:xfrm>
          <a:off x="876300" y="3727450"/>
          <a:ext cx="2314575" cy="385763"/>
        </p:xfrm>
        <a:graphic>
          <a:graphicData uri="http://schemas.openxmlformats.org/presentationml/2006/ole">
            <mc:AlternateContent xmlns:mc="http://schemas.openxmlformats.org/markup-compatibility/2006">
              <mc:Choice xmlns:v="urn:schemas-microsoft-com:vml" Requires="v">
                <p:oleObj spid="_x0000_s88072" name="公式" r:id="rId14" imgW="1447800" imgH="241300" progId="Equation.3">
                  <p:embed/>
                </p:oleObj>
              </mc:Choice>
              <mc:Fallback>
                <p:oleObj name="公式" r:id="rId14" imgW="1447800" imgH="241300" progId="Equation.3">
                  <p:embed/>
                  <p:pic>
                    <p:nvPicPr>
                      <p:cNvPr id="0" name="Object 4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76300" y="3727450"/>
                        <a:ext cx="231457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 name="AutoShape 43"/>
          <p:cNvSpPr/>
          <p:nvPr/>
        </p:nvSpPr>
        <p:spPr bwMode="auto">
          <a:xfrm>
            <a:off x="685800" y="3033713"/>
            <a:ext cx="107950" cy="900112"/>
          </a:xfrm>
          <a:prstGeom prst="leftBrace">
            <a:avLst>
              <a:gd name="adj1" fmla="val 69485"/>
              <a:gd name="adj2" fmla="val 50000"/>
            </a:avLst>
          </a:prstGeom>
          <a:noFill/>
          <a:ln w="19050">
            <a:solidFill>
              <a:srgbClr val="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anose="020B0606020202030204" pitchFamily="34" charset="0"/>
              <a:ea typeface="+mn-ea"/>
            </a:endParaRPr>
          </a:p>
        </p:txBody>
      </p:sp>
      <p:sp>
        <p:nvSpPr>
          <p:cNvPr id="28" name="Rectangle 44"/>
          <p:cNvSpPr>
            <a:spLocks noChangeArrowheads="1"/>
          </p:cNvSpPr>
          <p:nvPr/>
        </p:nvSpPr>
        <p:spPr bwMode="auto">
          <a:xfrm>
            <a:off x="611188" y="2003425"/>
            <a:ext cx="21621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000" b="1">
                <a:solidFill>
                  <a:srgbClr val="000000"/>
                </a:solidFill>
                <a:latin typeface="Times New Roman" panose="02020603050405020304" pitchFamily="18" charset="0"/>
                <a:ea typeface="楷体_GB2312" pitchFamily="49" charset="-122"/>
              </a:rPr>
              <a:t>可求得 </a:t>
            </a:r>
            <a:r>
              <a:rPr lang="en-US" altLang="zh-CN" sz="2000" b="1" i="1">
                <a:solidFill>
                  <a:srgbClr val="000000"/>
                </a:solidFill>
                <a:latin typeface="Times New Roman" panose="02020603050405020304" pitchFamily="18" charset="0"/>
                <a:ea typeface="楷体_GB2312" pitchFamily="49" charset="-122"/>
              </a:rPr>
              <a:t>g</a:t>
            </a:r>
            <a:r>
              <a:rPr lang="en-US" altLang="zh-CN" sz="2000" b="1" baseline="-25000">
                <a:solidFill>
                  <a:srgbClr val="000000"/>
                </a:solidFill>
                <a:latin typeface="Times New Roman" panose="02020603050405020304" pitchFamily="18" charset="0"/>
                <a:ea typeface="楷体_GB2312" pitchFamily="49" charset="-122"/>
              </a:rPr>
              <a:t>m</a:t>
            </a:r>
            <a:endParaRPr lang="en-US" altLang="zh-CN" sz="2000" b="1" baseline="-25000">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ox(in)">
                                      <p:cBhvr>
                                        <p:cTn id="13" dur="500"/>
                                        <p:tgtEl>
                                          <p:spTgt spid="25"/>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grpId="0" nodeType="click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animEffect transition="in" filter="strips(downRight)">
                                      <p:cBhvr>
                                        <p:cTn id="18" dur="500"/>
                                        <p:tgtEl>
                                          <p:spTgt spid="17">
                                            <p:txEl>
                                              <p:pRg st="0" end="0"/>
                                            </p:txEl>
                                          </p:spTgt>
                                        </p:tgtEl>
                                      </p:cBhvr>
                                    </p:animEffect>
                                  </p:childTnLst>
                                </p:cTn>
                              </p:par>
                            </p:childTnLst>
                          </p:cTn>
                        </p:par>
                        <p:par>
                          <p:cTn id="19" fill="hold">
                            <p:stCondLst>
                              <p:cond delay="500"/>
                            </p:stCondLst>
                            <p:childTnLst>
                              <p:par>
                                <p:cTn id="20" presetID="18" presetClass="entr" presetSubtype="6"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strips(downRight)">
                                      <p:cBhvr>
                                        <p:cTn id="22" dur="500"/>
                                        <p:tgtEl>
                                          <p:spTgt spid="19"/>
                                        </p:tgtEl>
                                      </p:cBhvr>
                                    </p:animEffect>
                                  </p:childTnLst>
                                </p:cTn>
                              </p:par>
                            </p:childTnLst>
                          </p:cTn>
                        </p:par>
                        <p:par>
                          <p:cTn id="23" fill="hold">
                            <p:stCondLst>
                              <p:cond delay="1000"/>
                            </p:stCondLst>
                            <p:childTnLst>
                              <p:par>
                                <p:cTn id="24" presetID="18" presetClass="entr" presetSubtype="6" fill="hold" grpId="0" nodeType="afterEffect">
                                  <p:stCondLst>
                                    <p:cond delay="0"/>
                                  </p:stCondLst>
                                  <p:childTnLst>
                                    <p:set>
                                      <p:cBhvr>
                                        <p:cTn id="25" dur="1" fill="hold">
                                          <p:stCondLst>
                                            <p:cond delay="0"/>
                                          </p:stCondLst>
                                        </p:cTn>
                                        <p:tgtEl>
                                          <p:spTgt spid="28">
                                            <p:txEl>
                                              <p:pRg st="0" end="0"/>
                                            </p:txEl>
                                          </p:spTgt>
                                        </p:tgtEl>
                                        <p:attrNameLst>
                                          <p:attrName>style.visibility</p:attrName>
                                        </p:attrNameLst>
                                      </p:cBhvr>
                                      <p:to>
                                        <p:strVal val="visible"/>
                                      </p:to>
                                    </p:set>
                                    <p:animEffect transition="in" filter="strips(downRight)">
                                      <p:cBhvr>
                                        <p:cTn id="26" dur="500"/>
                                        <p:tgtEl>
                                          <p:spTgt spid="28">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6"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strips(downRight)">
                                      <p:cBhvr>
                                        <p:cTn id="31" dur="5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18" presetClass="entr" presetSubtype="6" fill="hold"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strips(downRight)">
                                      <p:cBhvr>
                                        <p:cTn id="36" dur="500"/>
                                        <p:tgtEl>
                                          <p:spTgt spid="21"/>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up)">
                                      <p:cBhvr>
                                        <p:cTn id="39" dur="500"/>
                                        <p:tgtEl>
                                          <p:spTgt spid="27"/>
                                        </p:tgtEl>
                                      </p:cBhvr>
                                    </p:animEffect>
                                  </p:childTnLst>
                                </p:cTn>
                              </p:par>
                            </p:childTnLst>
                          </p:cTn>
                        </p:par>
                      </p:childTnLst>
                    </p:cTn>
                  </p:par>
                  <p:par>
                    <p:cTn id="40" fill="hold">
                      <p:stCondLst>
                        <p:cond delay="indefinite"/>
                      </p:stCondLst>
                      <p:childTnLst>
                        <p:par>
                          <p:cTn id="41" fill="hold">
                            <p:stCondLst>
                              <p:cond delay="0"/>
                            </p:stCondLst>
                            <p:childTnLst>
                              <p:par>
                                <p:cTn id="42" presetID="18" presetClass="entr" presetSubtype="6"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strips(downRight)">
                                      <p:cBhvr>
                                        <p:cTn id="44" dur="500"/>
                                        <p:tgtEl>
                                          <p:spTgt spid="20"/>
                                        </p:tgtEl>
                                      </p:cBhvr>
                                    </p:animEffect>
                                  </p:childTnLst>
                                </p:cTn>
                              </p:par>
                            </p:childTnLst>
                          </p:cTn>
                        </p:par>
                      </p:childTnLst>
                    </p:cTn>
                  </p:par>
                  <p:par>
                    <p:cTn id="45" fill="hold">
                      <p:stCondLst>
                        <p:cond delay="indefinite"/>
                      </p:stCondLst>
                      <p:childTnLst>
                        <p:par>
                          <p:cTn id="46" fill="hold">
                            <p:stCondLst>
                              <p:cond delay="0"/>
                            </p:stCondLst>
                            <p:childTnLst>
                              <p:par>
                                <p:cTn id="47" presetID="18" presetClass="entr" presetSubtype="6" fill="hold" nodeType="click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strips(downRight)">
                                      <p:cBhvr>
                                        <p:cTn id="49" dur="500"/>
                                        <p:tgtEl>
                                          <p:spTgt spid="26"/>
                                        </p:tgtEl>
                                      </p:cBhvr>
                                    </p:animEffect>
                                  </p:childTnLst>
                                </p:cTn>
                              </p:par>
                            </p:childTnLst>
                          </p:cTn>
                        </p:par>
                      </p:childTnLst>
                    </p:cTn>
                  </p:par>
                  <p:par>
                    <p:cTn id="50" fill="hold">
                      <p:stCondLst>
                        <p:cond delay="indefinite"/>
                      </p:stCondLst>
                      <p:childTnLst>
                        <p:par>
                          <p:cTn id="51" fill="hold">
                            <p:stCondLst>
                              <p:cond delay="0"/>
                            </p:stCondLst>
                            <p:childTnLst>
                              <p:par>
                                <p:cTn id="52" presetID="18" presetClass="entr" presetSubtype="6" fill="hold"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strips(downRight)">
                                      <p:cBhvr>
                                        <p:cTn id="5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build="p"/>
      <p:bldP spid="18" grpId="0" autoUpdateAnimBg="0"/>
      <p:bldP spid="22" grpId="0"/>
      <p:bldP spid="27" grpId="0" animBg="1"/>
      <p:bldP spid="28" grpId="0" autoUpdateAnimBg="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9"/>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chemeClr val="accent2"/>
              </a:buClr>
              <a:buFont typeface="Wingdings" panose="05000000000000000000" pitchFamily="2" charset="2"/>
              <a:buNone/>
            </a:pPr>
            <a:r>
              <a:rPr lang="en-US" altLang="zh-CN" sz="2400" b="1">
                <a:latin typeface="Times New Roman" panose="02020603050405020304" pitchFamily="18" charset="0"/>
                <a:ea typeface="楷体_GB2312" pitchFamily="49" charset="-122"/>
              </a:rPr>
              <a:t>2.  </a:t>
            </a:r>
            <a:r>
              <a:rPr lang="zh-CN" altLang="en-US" sz="2400" b="1">
                <a:latin typeface="Times New Roman" panose="02020603050405020304" pitchFamily="18" charset="0"/>
                <a:ea typeface="楷体_GB2312" pitchFamily="49" charset="-122"/>
              </a:rPr>
              <a:t>动态分析</a:t>
            </a:r>
            <a:endParaRPr lang="zh-CN" altLang="en-US" sz="2400" b="1">
              <a:latin typeface="Times New Roman" panose="02020603050405020304" pitchFamily="18" charset="0"/>
              <a:ea typeface="楷体_GB2312" pitchFamily="49" charset="-122"/>
            </a:endParaRPr>
          </a:p>
        </p:txBody>
      </p:sp>
      <p:sp>
        <p:nvSpPr>
          <p:cNvPr id="4" name="Rectangle 23"/>
          <p:cNvSpPr>
            <a:spLocks noChangeArrowheads="1"/>
          </p:cNvSpPr>
          <p:nvPr/>
        </p:nvSpPr>
        <p:spPr bwMode="auto">
          <a:xfrm>
            <a:off x="576263" y="3805238"/>
            <a:ext cx="2951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381000" indent="-3810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381000" indent="-3810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381000" indent="-3810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381000" indent="-3810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838200" indent="-3810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295400" indent="-3810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752600" indent="-3810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209800" indent="-3810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a:latin typeface="Arial Narrow" panose="020B0606020202030204" pitchFamily="34" charset="0"/>
                <a:ea typeface="楷体_GB2312" pitchFamily="49" charset="-122"/>
              </a:rPr>
              <a:t>源电压增益</a:t>
            </a:r>
            <a:endParaRPr lang="zh-CN" altLang="en-US" sz="2000" b="1">
              <a:latin typeface="Arial Narrow" panose="020B0606020202030204" pitchFamily="34" charset="0"/>
              <a:ea typeface="楷体_GB2312" pitchFamily="49" charset="-122"/>
            </a:endParaRPr>
          </a:p>
        </p:txBody>
      </p:sp>
      <p:sp>
        <p:nvSpPr>
          <p:cNvPr id="115716" name="Rectangle 27"/>
          <p:cNvSpPr>
            <a:spLocks noChangeArrowheads="1"/>
          </p:cNvSpPr>
          <p:nvPr/>
        </p:nvSpPr>
        <p:spPr bwMode="auto">
          <a:xfrm>
            <a:off x="719138" y="1222375"/>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chemeClr val="accent2"/>
              </a:buClr>
              <a:buFont typeface="Wingdings" panose="05000000000000000000" pitchFamily="2" charset="2"/>
              <a:buNone/>
            </a:pPr>
            <a:r>
              <a:rPr lang="zh-CN" altLang="en-US" sz="2000" b="1">
                <a:latin typeface="Arial Narrow" panose="020B0606020202030204" pitchFamily="34" charset="0"/>
                <a:ea typeface="楷体_GB2312" pitchFamily="49" charset="-122"/>
              </a:rPr>
              <a:t>输入电阻</a:t>
            </a:r>
            <a:endParaRPr lang="zh-CN" altLang="en-US" sz="2000" b="1">
              <a:latin typeface="Arial Narrow" panose="020B0606020202030204" pitchFamily="34" charset="0"/>
              <a:ea typeface="楷体_GB2312" pitchFamily="49" charset="-122"/>
            </a:endParaRPr>
          </a:p>
        </p:txBody>
      </p:sp>
      <p:graphicFrame>
        <p:nvGraphicFramePr>
          <p:cNvPr id="6" name="Object 31"/>
          <p:cNvGraphicFramePr>
            <a:graphicFrameLocks noChangeAspect="1"/>
          </p:cNvGraphicFramePr>
          <p:nvPr/>
        </p:nvGraphicFramePr>
        <p:xfrm>
          <a:off x="1109663" y="4202113"/>
          <a:ext cx="5402262" cy="711200"/>
        </p:xfrm>
        <a:graphic>
          <a:graphicData uri="http://schemas.openxmlformats.org/presentationml/2006/ole">
            <mc:AlternateContent xmlns:mc="http://schemas.openxmlformats.org/markup-compatibility/2006">
              <mc:Choice xmlns:v="urn:schemas-microsoft-com:vml" Requires="v">
                <p:oleObj spid="_x0000_s89090" name="公式" r:id="rId1" imgW="3378200" imgH="444500" progId="Equation.3">
                  <p:embed/>
                </p:oleObj>
              </mc:Choice>
              <mc:Fallback>
                <p:oleObj name="公式" r:id="rId1" imgW="3378200" imgH="444500" progId="Equation.3">
                  <p:embed/>
                  <p:pic>
                    <p:nvPicPr>
                      <p:cNvPr id="0" name="Object 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663" y="4202113"/>
                        <a:ext cx="5402262"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32"/>
          <p:cNvGraphicFramePr>
            <a:graphicFrameLocks noChangeAspect="1"/>
          </p:cNvGraphicFramePr>
          <p:nvPr/>
        </p:nvGraphicFramePr>
        <p:xfrm>
          <a:off x="1258888" y="1685925"/>
          <a:ext cx="1377950" cy="385763"/>
        </p:xfrm>
        <a:graphic>
          <a:graphicData uri="http://schemas.openxmlformats.org/presentationml/2006/ole">
            <mc:AlternateContent xmlns:mc="http://schemas.openxmlformats.org/markup-compatibility/2006">
              <mc:Choice xmlns:v="urn:schemas-microsoft-com:vml" Requires="v">
                <p:oleObj spid="_x0000_s89091" name="公式" r:id="rId3" imgW="862965" imgH="241300" progId="Equation.3">
                  <p:embed/>
                </p:oleObj>
              </mc:Choice>
              <mc:Fallback>
                <p:oleObj name="公式" r:id="rId3" imgW="862965" imgH="241300" progId="Equation.3">
                  <p:embed/>
                  <p:pic>
                    <p:nvPicPr>
                      <p:cNvPr id="0" name="Object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1685925"/>
                        <a:ext cx="137795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5719" name="Object 35"/>
          <p:cNvGraphicFramePr>
            <a:graphicFrameLocks noChangeAspect="1"/>
          </p:cNvGraphicFramePr>
          <p:nvPr/>
        </p:nvGraphicFramePr>
        <p:xfrm>
          <a:off x="3708400" y="765175"/>
          <a:ext cx="5376863" cy="2235200"/>
        </p:xfrm>
        <a:graphic>
          <a:graphicData uri="http://schemas.openxmlformats.org/presentationml/2006/ole">
            <mc:AlternateContent xmlns:mc="http://schemas.openxmlformats.org/markup-compatibility/2006">
              <mc:Choice xmlns:v="urn:schemas-microsoft-com:vml" Requires="v">
                <p:oleObj spid="_x0000_s89092" name="图片" r:id="rId5" imgW="3164205" imgH="1317625" progId="Word.Picture.8">
                  <p:embed/>
                </p:oleObj>
              </mc:Choice>
              <mc:Fallback>
                <p:oleObj name="图片" r:id="rId5" imgW="3164205" imgH="1317625" progId="Word.Picture.8">
                  <p:embed/>
                  <p:pic>
                    <p:nvPicPr>
                      <p:cNvPr id="0" name="Object 3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08400" y="765175"/>
                        <a:ext cx="5376863"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36"/>
          <p:cNvSpPr>
            <a:spLocks noChangeArrowheads="1"/>
          </p:cNvSpPr>
          <p:nvPr/>
        </p:nvSpPr>
        <p:spPr bwMode="auto">
          <a:xfrm>
            <a:off x="719138" y="2238375"/>
            <a:ext cx="263683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chemeClr val="accent2"/>
              </a:buClr>
              <a:buFont typeface="Wingdings" panose="05000000000000000000" pitchFamily="2" charset="2"/>
              <a:buNone/>
            </a:pPr>
            <a:r>
              <a:rPr lang="zh-CN" altLang="en-US" sz="2000" b="1">
                <a:latin typeface="Arial Narrow" panose="020B0606020202030204" pitchFamily="34" charset="0"/>
                <a:ea typeface="楷体_GB2312" pitchFamily="49" charset="-122"/>
              </a:rPr>
              <a:t>输出电阻就是后一级共漏电路的输出电阻</a:t>
            </a:r>
            <a:endParaRPr lang="zh-CN" altLang="en-US" sz="2000" b="1">
              <a:latin typeface="Arial Narrow" panose="020B0606020202030204" pitchFamily="34" charset="0"/>
              <a:ea typeface="楷体_GB2312" pitchFamily="49" charset="-122"/>
            </a:endParaRPr>
          </a:p>
        </p:txBody>
      </p:sp>
      <p:graphicFrame>
        <p:nvGraphicFramePr>
          <p:cNvPr id="10" name="Object 37"/>
          <p:cNvGraphicFramePr>
            <a:graphicFrameLocks noChangeAspect="1"/>
          </p:cNvGraphicFramePr>
          <p:nvPr/>
        </p:nvGraphicFramePr>
        <p:xfrm>
          <a:off x="1109663" y="3141663"/>
          <a:ext cx="1985962" cy="711200"/>
        </p:xfrm>
        <a:graphic>
          <a:graphicData uri="http://schemas.openxmlformats.org/presentationml/2006/ole">
            <mc:AlternateContent xmlns:mc="http://schemas.openxmlformats.org/markup-compatibility/2006">
              <mc:Choice xmlns:v="urn:schemas-microsoft-com:vml" Requires="v">
                <p:oleObj spid="_x0000_s89093" name="公式" r:id="rId7" imgW="1244600" imgH="444500" progId="Equation.3">
                  <p:embed/>
                </p:oleObj>
              </mc:Choice>
              <mc:Fallback>
                <p:oleObj name="公式" r:id="rId7" imgW="1244600" imgH="444500" progId="Equation.3">
                  <p:embed/>
                  <p:pic>
                    <p:nvPicPr>
                      <p:cNvPr id="0" name="Object 3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09663" y="3141663"/>
                        <a:ext cx="1985962"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38"/>
          <p:cNvGraphicFramePr>
            <a:graphicFrameLocks noChangeAspect="1"/>
          </p:cNvGraphicFramePr>
          <p:nvPr/>
        </p:nvGraphicFramePr>
        <p:xfrm>
          <a:off x="3121025" y="3141663"/>
          <a:ext cx="1174750" cy="711200"/>
        </p:xfrm>
        <a:graphic>
          <a:graphicData uri="http://schemas.openxmlformats.org/presentationml/2006/ole">
            <mc:AlternateContent xmlns:mc="http://schemas.openxmlformats.org/markup-compatibility/2006">
              <mc:Choice xmlns:v="urn:schemas-microsoft-com:vml" Requires="v">
                <p:oleObj spid="_x0000_s89094" name="公式" r:id="rId9" imgW="735965" imgH="444500" progId="Equation.3">
                  <p:embed/>
                </p:oleObj>
              </mc:Choice>
              <mc:Fallback>
                <p:oleObj name="公式" r:id="rId9" imgW="735965" imgH="444500" progId="Equation.3">
                  <p:embed/>
                  <p:pic>
                    <p:nvPicPr>
                      <p:cNvPr id="0" name="Object 3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21025" y="3141663"/>
                        <a:ext cx="117475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Rectangle 39"/>
          <p:cNvSpPr>
            <a:spLocks noChangeArrowheads="1"/>
          </p:cNvSpPr>
          <p:nvPr/>
        </p:nvSpPr>
        <p:spPr bwMode="auto">
          <a:xfrm>
            <a:off x="4716463" y="3263900"/>
            <a:ext cx="11509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chemeClr val="accent2"/>
              </a:buClr>
              <a:buFont typeface="Wingdings" panose="05000000000000000000" pitchFamily="2" charset="2"/>
              <a:buNone/>
            </a:pPr>
            <a:r>
              <a:rPr lang="en-US" altLang="zh-CN" sz="2000" b="1">
                <a:latin typeface="Times New Roman" panose="02020603050405020304" pitchFamily="18" charset="0"/>
                <a:ea typeface="楷体_GB2312" pitchFamily="49" charset="-122"/>
              </a:rPr>
              <a:t>(</a:t>
            </a:r>
            <a:r>
              <a:rPr lang="en-US" altLang="zh-CN" sz="2000" b="1" i="1">
                <a:latin typeface="Times New Roman" panose="02020603050405020304" pitchFamily="18" charset="0"/>
                <a:ea typeface="楷体_GB2312" pitchFamily="49" charset="-122"/>
                <a:sym typeface="Symbol" panose="05050102010706020507" pitchFamily="18" charset="2"/>
              </a:rPr>
              <a:t></a:t>
            </a:r>
            <a:r>
              <a:rPr lang="en-US" altLang="zh-CN" sz="2000" b="1" baseline="-25000">
                <a:latin typeface="Times New Roman" panose="02020603050405020304" pitchFamily="18" charset="0"/>
                <a:ea typeface="楷体_GB2312" pitchFamily="49" charset="-122"/>
              </a:rPr>
              <a:t>2 </a:t>
            </a:r>
            <a:r>
              <a:rPr lang="en-US" altLang="zh-CN" sz="2000" b="1">
                <a:latin typeface="Times New Roman" panose="02020603050405020304" pitchFamily="18" charset="0"/>
                <a:ea typeface="楷体_GB2312" pitchFamily="49" charset="-122"/>
              </a:rPr>
              <a:t>= 0)</a:t>
            </a:r>
            <a:endParaRPr lang="en-US" altLang="zh-CN" sz="2000" b="1">
              <a:latin typeface="Times New Roman" panose="02020603050405020304" pitchFamily="18" charset="0"/>
              <a:ea typeface="楷体_GB2312" pitchFamily="49" charset="-122"/>
            </a:endParaRPr>
          </a:p>
        </p:txBody>
      </p:sp>
      <p:sp>
        <p:nvSpPr>
          <p:cNvPr id="115724" name="Rectangle 4">
            <a:hlinkClick r:id="rId11" action="ppaction://hlinksldjump"/>
          </p:cNvPr>
          <p:cNvSpPr>
            <a:spLocks noChangeArrowheads="1"/>
          </p:cNvSpPr>
          <p:nvPr/>
        </p:nvSpPr>
        <p:spPr bwMode="auto">
          <a:xfrm>
            <a:off x="107950" y="71438"/>
            <a:ext cx="7848600"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3000" b="1">
                <a:solidFill>
                  <a:srgbClr val="000066"/>
                </a:solidFill>
                <a:latin typeface="黑体" panose="02010609060101010101" pitchFamily="49" charset="-122"/>
                <a:ea typeface="黑体" panose="02010609060101010101" pitchFamily="49" charset="-122"/>
              </a:rPr>
              <a:t>   例</a:t>
            </a:r>
            <a:r>
              <a:rPr lang="en-US" altLang="zh-CN" sz="3000" b="1">
                <a:solidFill>
                  <a:srgbClr val="000066"/>
                </a:solidFill>
                <a:latin typeface="Arial Narrow" panose="020B0606020202030204" pitchFamily="34" charset="0"/>
                <a:ea typeface="黑体" panose="02010609060101010101" pitchFamily="49" charset="-122"/>
              </a:rPr>
              <a:t>4.7.1</a:t>
            </a:r>
            <a:endParaRPr lang="en-US" altLang="zh-CN" sz="3000" b="1">
              <a:solidFill>
                <a:srgbClr val="000066"/>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trips(downRigh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trips(down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trips(downRight)">
                                      <p:cBhvr>
                                        <p:cTn id="22" dur="500"/>
                                        <p:tgtEl>
                                          <p:spTgt spid="11"/>
                                        </p:tgtEl>
                                      </p:cBhvr>
                                    </p:animEffect>
                                  </p:childTnLst>
                                </p:cTn>
                              </p:par>
                            </p:childTnLst>
                          </p:cTn>
                        </p:par>
                        <p:par>
                          <p:cTn id="23" fill="hold">
                            <p:stCondLst>
                              <p:cond delay="500"/>
                            </p:stCondLst>
                            <p:childTnLst>
                              <p:par>
                                <p:cTn id="24" presetID="18" presetClass="entr" presetSubtype="6"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strips(downRight)">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strips(downRigh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9" grpId="0"/>
      <p:bldP spid="12"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标题 1"/>
          <p:cNvSpPr>
            <a:spLocks noGrp="1"/>
          </p:cNvSpPr>
          <p:nvPr>
            <p:ph type="title"/>
          </p:nvPr>
        </p:nvSpPr>
        <p:spPr>
          <a:xfrm>
            <a:off x="701675" y="71438"/>
            <a:ext cx="7888288" cy="646112"/>
          </a:xfrm>
        </p:spPr>
        <p:txBody>
          <a:bodyPr/>
          <a:lstStyle/>
          <a:p>
            <a:r>
              <a:rPr lang="en-US" altLang="zh-CN"/>
              <a:t>4.7.2  </a:t>
            </a:r>
            <a:r>
              <a:rPr lang="zh-CN" altLang="en-US"/>
              <a:t>共源−共栅放大电路</a:t>
            </a:r>
            <a:endParaRPr lang="zh-CN" altLang="en-US"/>
          </a:p>
        </p:txBody>
      </p:sp>
      <p:sp>
        <p:nvSpPr>
          <p:cNvPr id="116739" name="页脚占位符 4"/>
          <p:cNvSpPr txBox="1"/>
          <p:nvPr/>
        </p:nvSpPr>
        <p:spPr bwMode="auto">
          <a:xfrm>
            <a:off x="2771775" y="6453188"/>
            <a:ext cx="2646363" cy="182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1200" i="1">
                <a:solidFill>
                  <a:srgbClr val="0099CC"/>
                </a:solidFill>
                <a:latin typeface="Arial" panose="020B0604020202020204" pitchFamily="34" charset="0"/>
              </a:rPr>
              <a:t>华中科技大学电信系        张林</a:t>
            </a:r>
            <a:endParaRPr lang="zh-CN" altLang="en-US" sz="1200" i="1">
              <a:solidFill>
                <a:srgbClr val="0099CC"/>
              </a:solidFill>
              <a:latin typeface="Arial" panose="020B0604020202020204" pitchFamily="34" charset="0"/>
            </a:endParaRPr>
          </a:p>
        </p:txBody>
      </p:sp>
      <p:sp>
        <p:nvSpPr>
          <p:cNvPr id="116740" name="Rectangle 30"/>
          <p:cNvSpPr>
            <a:spLocks noChangeArrowheads="1"/>
          </p:cNvSpPr>
          <p:nvPr/>
        </p:nvSpPr>
        <p:spPr bwMode="auto">
          <a:xfrm>
            <a:off x="503238" y="7397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zh-CN" altLang="en-US" sz="2400" b="1">
                <a:solidFill>
                  <a:srgbClr val="000000"/>
                </a:solidFill>
                <a:latin typeface="Times New Roman" panose="02020603050405020304" pitchFamily="18" charset="0"/>
                <a:ea typeface="楷体_GB2312" pitchFamily="49" charset="-122"/>
              </a:rPr>
              <a:t>例</a:t>
            </a:r>
            <a:r>
              <a:rPr lang="en-US" altLang="zh-CN" sz="2400" b="1">
                <a:solidFill>
                  <a:srgbClr val="000000"/>
                </a:solidFill>
                <a:latin typeface="Times New Roman" panose="02020603050405020304" pitchFamily="18" charset="0"/>
                <a:ea typeface="楷体_GB2312" pitchFamily="49" charset="-122"/>
              </a:rPr>
              <a:t>4.7.2</a:t>
            </a:r>
            <a:endParaRPr lang="en-US" altLang="zh-CN" sz="2400" b="1">
              <a:solidFill>
                <a:srgbClr val="000000"/>
              </a:solidFill>
              <a:latin typeface="Times New Roman" panose="02020603050405020304" pitchFamily="18" charset="0"/>
              <a:ea typeface="楷体_GB2312" pitchFamily="49" charset="-122"/>
            </a:endParaRPr>
          </a:p>
        </p:txBody>
      </p:sp>
      <p:graphicFrame>
        <p:nvGraphicFramePr>
          <p:cNvPr id="116741" name="Object 31"/>
          <p:cNvGraphicFramePr>
            <a:graphicFrameLocks noChangeAspect="1"/>
          </p:cNvGraphicFramePr>
          <p:nvPr/>
        </p:nvGraphicFramePr>
        <p:xfrm>
          <a:off x="5256213" y="255588"/>
          <a:ext cx="3703637" cy="4286250"/>
        </p:xfrm>
        <a:graphic>
          <a:graphicData uri="http://schemas.openxmlformats.org/presentationml/2006/ole">
            <mc:AlternateContent xmlns:mc="http://schemas.openxmlformats.org/markup-compatibility/2006">
              <mc:Choice xmlns:v="urn:schemas-microsoft-com:vml" Requires="v">
                <p:oleObj spid="_x0000_s90114" name="图片" r:id="rId1" imgW="2058670" imgH="2386965" progId="Word.Picture.8">
                  <p:embed/>
                </p:oleObj>
              </mc:Choice>
              <mc:Fallback>
                <p:oleObj name="图片" r:id="rId1" imgW="2058670" imgH="2386965" progId="Word.Picture.8">
                  <p:embed/>
                  <p:pic>
                    <p:nvPicPr>
                      <p:cNvPr id="0" name="Object 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6213" y="255588"/>
                        <a:ext cx="3703637" cy="4286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Rectangle 33"/>
          <p:cNvSpPr>
            <a:spLocks noChangeArrowheads="1"/>
          </p:cNvSpPr>
          <p:nvPr/>
        </p:nvSpPr>
        <p:spPr bwMode="auto">
          <a:xfrm>
            <a:off x="503238" y="12223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a:t>
            </a:r>
            <a:r>
              <a:rPr lang="zh-CN" altLang="en-US" sz="2400" b="1">
                <a:solidFill>
                  <a:srgbClr val="000000"/>
                </a:solidFill>
                <a:latin typeface="Times New Roman" panose="02020603050405020304" pitchFamily="18" charset="0"/>
                <a:ea typeface="楷体_GB2312" pitchFamily="49" charset="-122"/>
              </a:rPr>
              <a:t>静态分析</a:t>
            </a:r>
            <a:endParaRPr lang="zh-CN" altLang="en-US" sz="2400" b="1">
              <a:solidFill>
                <a:srgbClr val="000000"/>
              </a:solidFill>
              <a:latin typeface="Times New Roman" panose="02020603050405020304" pitchFamily="18" charset="0"/>
              <a:ea typeface="楷体_GB2312" pitchFamily="49" charset="-122"/>
            </a:endParaRPr>
          </a:p>
        </p:txBody>
      </p:sp>
      <p:sp>
        <p:nvSpPr>
          <p:cNvPr id="13" name="Rectangle 34"/>
          <p:cNvSpPr>
            <a:spLocks noChangeArrowheads="1"/>
          </p:cNvSpPr>
          <p:nvPr/>
        </p:nvSpPr>
        <p:spPr bwMode="auto">
          <a:xfrm>
            <a:off x="755650" y="1666875"/>
            <a:ext cx="3494088"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直流通路</a:t>
            </a:r>
            <a:endParaRPr lang="zh-CN" altLang="en-US" sz="2200" b="1">
              <a:solidFill>
                <a:srgbClr val="000000"/>
              </a:solidFill>
              <a:latin typeface="楷体_GB2312" pitchFamily="49" charset="-122"/>
              <a:ea typeface="楷体_GB2312" pitchFamily="49" charset="-122"/>
            </a:endParaRPr>
          </a:p>
        </p:txBody>
      </p:sp>
      <p:graphicFrame>
        <p:nvGraphicFramePr>
          <p:cNvPr id="14" name="Object 35"/>
          <p:cNvGraphicFramePr>
            <a:graphicFrameLocks noChangeAspect="1"/>
          </p:cNvGraphicFramePr>
          <p:nvPr/>
        </p:nvGraphicFramePr>
        <p:xfrm>
          <a:off x="2149475" y="1773238"/>
          <a:ext cx="2709863" cy="4289425"/>
        </p:xfrm>
        <a:graphic>
          <a:graphicData uri="http://schemas.openxmlformats.org/presentationml/2006/ole">
            <mc:AlternateContent xmlns:mc="http://schemas.openxmlformats.org/markup-compatibility/2006">
              <mc:Choice xmlns:v="urn:schemas-microsoft-com:vml" Requires="v">
                <p:oleObj spid="_x0000_s90115" name="图片" r:id="rId3" imgW="1505585" imgH="2386965" progId="Word.Picture.8">
                  <p:embed/>
                </p:oleObj>
              </mc:Choice>
              <mc:Fallback>
                <p:oleObj name="图片" r:id="rId3" imgW="1505585" imgH="2386965" progId="Word.Picture.8">
                  <p:embed/>
                  <p:pic>
                    <p:nvPicPr>
                      <p:cNvPr id="0" name="Object 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9475" y="1773238"/>
                        <a:ext cx="2709863" cy="428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strips(downRight)">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ox(in)">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P spid="13" grpId="0" autoUpdateAnimBg="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3"/>
          <p:cNvSpPr>
            <a:spLocks noChangeArrowheads="1"/>
          </p:cNvSpPr>
          <p:nvPr/>
        </p:nvSpPr>
        <p:spPr bwMode="auto">
          <a:xfrm>
            <a:off x="933450" y="5805488"/>
            <a:ext cx="3817938"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需验证是否工作在饱和区</a:t>
            </a:r>
            <a:endParaRPr lang="zh-CN" altLang="en-US" sz="2200" b="1">
              <a:solidFill>
                <a:srgbClr val="000000"/>
              </a:solidFill>
              <a:latin typeface="楷体_GB2312" pitchFamily="49" charset="-122"/>
              <a:ea typeface="楷体_GB2312" pitchFamily="49" charset="-122"/>
            </a:endParaRPr>
          </a:p>
        </p:txBody>
      </p:sp>
      <p:graphicFrame>
        <p:nvGraphicFramePr>
          <p:cNvPr id="117763" name="Object 18"/>
          <p:cNvGraphicFramePr>
            <a:graphicFrameLocks noChangeAspect="1"/>
          </p:cNvGraphicFramePr>
          <p:nvPr/>
        </p:nvGraphicFramePr>
        <p:xfrm>
          <a:off x="6254750" y="723900"/>
          <a:ext cx="2709863" cy="4289425"/>
        </p:xfrm>
        <a:graphic>
          <a:graphicData uri="http://schemas.openxmlformats.org/presentationml/2006/ole">
            <mc:AlternateContent xmlns:mc="http://schemas.openxmlformats.org/markup-compatibility/2006">
              <mc:Choice xmlns:v="urn:schemas-microsoft-com:vml" Requires="v">
                <p:oleObj spid="_x0000_s91138" name="图片" r:id="rId1" imgW="1505585" imgH="2386965" progId="Word.Picture.8">
                  <p:embed/>
                </p:oleObj>
              </mc:Choice>
              <mc:Fallback>
                <p:oleObj name="图片" r:id="rId1" imgW="1505585" imgH="2386965" progId="Word.Picture.8">
                  <p:embed/>
                  <p:pic>
                    <p:nvPicPr>
                      <p:cNvPr id="0" name="Object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4750" y="723900"/>
                        <a:ext cx="2709863" cy="428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7764" name="Rectangle 19"/>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a:t>
            </a:r>
            <a:r>
              <a:rPr lang="zh-CN" altLang="en-US" sz="2400" b="1">
                <a:solidFill>
                  <a:srgbClr val="000000"/>
                </a:solidFill>
                <a:latin typeface="Times New Roman" panose="02020603050405020304" pitchFamily="18" charset="0"/>
                <a:ea typeface="楷体_GB2312" pitchFamily="49" charset="-122"/>
              </a:rPr>
              <a:t>静态分析</a:t>
            </a:r>
            <a:endParaRPr lang="zh-CN" altLang="en-US" sz="2400" b="1">
              <a:solidFill>
                <a:srgbClr val="000000"/>
              </a:solidFill>
              <a:latin typeface="Times New Roman" panose="02020603050405020304" pitchFamily="18" charset="0"/>
              <a:ea typeface="楷体_GB2312" pitchFamily="49" charset="-122"/>
            </a:endParaRPr>
          </a:p>
        </p:txBody>
      </p:sp>
      <p:sp>
        <p:nvSpPr>
          <p:cNvPr id="18" name="Rectangle 20"/>
          <p:cNvSpPr>
            <a:spLocks noChangeArrowheads="1"/>
          </p:cNvSpPr>
          <p:nvPr/>
        </p:nvSpPr>
        <p:spPr bwMode="auto">
          <a:xfrm>
            <a:off x="528638" y="1173163"/>
            <a:ext cx="515937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假设工作在饱和区</a:t>
            </a:r>
            <a:endParaRPr lang="zh-CN" altLang="en-US" sz="2200" b="1">
              <a:solidFill>
                <a:srgbClr val="000000"/>
              </a:solidFill>
              <a:latin typeface="楷体_GB2312" pitchFamily="49" charset="-122"/>
              <a:ea typeface="楷体_GB2312" pitchFamily="49" charset="-122"/>
            </a:endParaRPr>
          </a:p>
        </p:txBody>
      </p:sp>
      <p:graphicFrame>
        <p:nvGraphicFramePr>
          <p:cNvPr id="19" name="Object 21"/>
          <p:cNvGraphicFramePr>
            <a:graphicFrameLocks noChangeAspect="1"/>
          </p:cNvGraphicFramePr>
          <p:nvPr/>
        </p:nvGraphicFramePr>
        <p:xfrm>
          <a:off x="933450" y="1755775"/>
          <a:ext cx="2719388" cy="431800"/>
        </p:xfrm>
        <a:graphic>
          <a:graphicData uri="http://schemas.openxmlformats.org/presentationml/2006/ole">
            <mc:AlternateContent xmlns:mc="http://schemas.openxmlformats.org/markup-compatibility/2006">
              <mc:Choice xmlns:v="urn:schemas-microsoft-com:vml" Requires="v">
                <p:oleObj spid="_x0000_s91139" name="公式" r:id="rId3" imgW="1600200" imgH="254000" progId="Equation.3">
                  <p:embed/>
                </p:oleObj>
              </mc:Choice>
              <mc:Fallback>
                <p:oleObj name="公式" r:id="rId3" imgW="1600200" imgH="254000" progId="Equation.3">
                  <p:embed/>
                  <p:pic>
                    <p:nvPicPr>
                      <p:cNvPr id="0" name="Object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450" y="1755775"/>
                        <a:ext cx="27193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 name="AutoShape 22"/>
          <p:cNvSpPr/>
          <p:nvPr/>
        </p:nvSpPr>
        <p:spPr bwMode="auto">
          <a:xfrm>
            <a:off x="684213" y="1844675"/>
            <a:ext cx="144462" cy="971550"/>
          </a:xfrm>
          <a:prstGeom prst="leftBrace">
            <a:avLst>
              <a:gd name="adj1" fmla="val 56044"/>
              <a:gd name="adj2" fmla="val 50000"/>
            </a:avLst>
          </a:prstGeom>
          <a:noFill/>
          <a:ln w="19050">
            <a:solidFill>
              <a:srgbClr val="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anose="020B0606020202030204" pitchFamily="34" charset="0"/>
              <a:ea typeface="+mn-ea"/>
            </a:endParaRPr>
          </a:p>
        </p:txBody>
      </p:sp>
      <p:graphicFrame>
        <p:nvGraphicFramePr>
          <p:cNvPr id="21" name="Object 23"/>
          <p:cNvGraphicFramePr>
            <a:graphicFrameLocks noChangeAspect="1"/>
          </p:cNvGraphicFramePr>
          <p:nvPr/>
        </p:nvGraphicFramePr>
        <p:xfrm>
          <a:off x="933450" y="2257425"/>
          <a:ext cx="4572000" cy="798513"/>
        </p:xfrm>
        <a:graphic>
          <a:graphicData uri="http://schemas.openxmlformats.org/presentationml/2006/ole">
            <mc:AlternateContent xmlns:mc="http://schemas.openxmlformats.org/markup-compatibility/2006">
              <mc:Choice xmlns:v="urn:schemas-microsoft-com:vml" Requires="v">
                <p:oleObj spid="_x0000_s91140" name="公式" r:id="rId5" imgW="2692400" imgH="469900" progId="Equation.3">
                  <p:embed/>
                </p:oleObj>
              </mc:Choice>
              <mc:Fallback>
                <p:oleObj name="公式" r:id="rId5" imgW="2692400" imgH="469900" progId="Equation.3">
                  <p:embed/>
                  <p:pic>
                    <p:nvPicPr>
                      <p:cNvPr id="0" name="Object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3450" y="2257425"/>
                        <a:ext cx="4572000"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4"/>
          <p:cNvGraphicFramePr>
            <a:graphicFrameLocks noChangeAspect="1"/>
          </p:cNvGraphicFramePr>
          <p:nvPr/>
        </p:nvGraphicFramePr>
        <p:xfrm>
          <a:off x="933450" y="3127375"/>
          <a:ext cx="1250950" cy="409575"/>
        </p:xfrm>
        <a:graphic>
          <a:graphicData uri="http://schemas.openxmlformats.org/presentationml/2006/ole">
            <mc:AlternateContent xmlns:mc="http://schemas.openxmlformats.org/markup-compatibility/2006">
              <mc:Choice xmlns:v="urn:schemas-microsoft-com:vml" Requires="v">
                <p:oleObj spid="_x0000_s91141" name="公式" r:id="rId7" imgW="736600" imgH="241300" progId="Equation.3">
                  <p:embed/>
                </p:oleObj>
              </mc:Choice>
              <mc:Fallback>
                <p:oleObj name="公式" r:id="rId7" imgW="736600" imgH="241300" progId="Equation.3">
                  <p:embed/>
                  <p:pic>
                    <p:nvPicPr>
                      <p:cNvPr id="0" name="Object 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33450" y="3127375"/>
                        <a:ext cx="125095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7"/>
          <p:cNvGraphicFramePr>
            <a:graphicFrameLocks noChangeAspect="1"/>
          </p:cNvGraphicFramePr>
          <p:nvPr/>
        </p:nvGraphicFramePr>
        <p:xfrm>
          <a:off x="933450" y="3752850"/>
          <a:ext cx="2741613" cy="431800"/>
        </p:xfrm>
        <a:graphic>
          <a:graphicData uri="http://schemas.openxmlformats.org/presentationml/2006/ole">
            <mc:AlternateContent xmlns:mc="http://schemas.openxmlformats.org/markup-compatibility/2006">
              <mc:Choice xmlns:v="urn:schemas-microsoft-com:vml" Requires="v">
                <p:oleObj spid="_x0000_s91142" name="公式" r:id="rId9" imgW="1612900" imgH="254000" progId="Equation.3">
                  <p:embed/>
                </p:oleObj>
              </mc:Choice>
              <mc:Fallback>
                <p:oleObj name="公式" r:id="rId9" imgW="1612900" imgH="254000" progId="Equation.3">
                  <p:embed/>
                  <p:pic>
                    <p:nvPicPr>
                      <p:cNvPr id="0" name="Object 2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33450" y="3752850"/>
                        <a:ext cx="27416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8"/>
          <p:cNvGraphicFramePr>
            <a:graphicFrameLocks noChangeAspect="1"/>
          </p:cNvGraphicFramePr>
          <p:nvPr/>
        </p:nvGraphicFramePr>
        <p:xfrm>
          <a:off x="933450" y="5300663"/>
          <a:ext cx="4699000" cy="409575"/>
        </p:xfrm>
        <a:graphic>
          <a:graphicData uri="http://schemas.openxmlformats.org/presentationml/2006/ole">
            <mc:AlternateContent xmlns:mc="http://schemas.openxmlformats.org/markup-compatibility/2006">
              <mc:Choice xmlns:v="urn:schemas-microsoft-com:vml" Requires="v">
                <p:oleObj spid="_x0000_s91143" name="公式" r:id="rId11" imgW="2768600" imgH="241300" progId="Equation.3">
                  <p:embed/>
                </p:oleObj>
              </mc:Choice>
              <mc:Fallback>
                <p:oleObj name="公式" r:id="rId11" imgW="2768600" imgH="241300" progId="Equation.3">
                  <p:embed/>
                  <p:pic>
                    <p:nvPicPr>
                      <p:cNvPr id="0" name="Object 2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33450" y="5300663"/>
                        <a:ext cx="46990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7772" name="Rectangle 29">
            <a:hlinkClick r:id="rId13" action="ppaction://hlinksldjump"/>
          </p:cNvPr>
          <p:cNvSpPr>
            <a:spLocks noChangeArrowheads="1"/>
          </p:cNvSpPr>
          <p:nvPr/>
        </p:nvSpPr>
        <p:spPr bwMode="auto">
          <a:xfrm>
            <a:off x="34925" y="71438"/>
            <a:ext cx="7921625"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3000" b="1">
                <a:solidFill>
                  <a:srgbClr val="000066"/>
                </a:solidFill>
                <a:latin typeface="黑体" panose="02010609060101010101" pitchFamily="49" charset="-122"/>
                <a:ea typeface="黑体" panose="02010609060101010101" pitchFamily="49" charset="-122"/>
              </a:rPr>
              <a:t>    例</a:t>
            </a:r>
            <a:r>
              <a:rPr lang="en-US" altLang="zh-CN" sz="3000" b="1">
                <a:solidFill>
                  <a:srgbClr val="000066"/>
                </a:solidFill>
                <a:latin typeface="Arial Narrow" panose="020B0606020202030204" pitchFamily="34" charset="0"/>
                <a:ea typeface="黑体" panose="02010609060101010101" pitchFamily="49" charset="-122"/>
              </a:rPr>
              <a:t>4.7.2</a:t>
            </a:r>
            <a:endParaRPr lang="en-US" altLang="zh-CN" sz="3000" b="1">
              <a:solidFill>
                <a:srgbClr val="000066"/>
              </a:solidFill>
              <a:latin typeface="黑体" panose="02010609060101010101" pitchFamily="49" charset="-122"/>
              <a:ea typeface="黑体" panose="02010609060101010101" pitchFamily="49" charset="-122"/>
            </a:endParaRPr>
          </a:p>
        </p:txBody>
      </p:sp>
      <p:graphicFrame>
        <p:nvGraphicFramePr>
          <p:cNvPr id="26" name="Object 30"/>
          <p:cNvGraphicFramePr>
            <a:graphicFrameLocks noChangeAspect="1"/>
          </p:cNvGraphicFramePr>
          <p:nvPr/>
        </p:nvGraphicFramePr>
        <p:xfrm>
          <a:off x="933450" y="4329113"/>
          <a:ext cx="5564188" cy="798512"/>
        </p:xfrm>
        <a:graphic>
          <a:graphicData uri="http://schemas.openxmlformats.org/presentationml/2006/ole">
            <mc:AlternateContent xmlns:mc="http://schemas.openxmlformats.org/markup-compatibility/2006">
              <mc:Choice xmlns:v="urn:schemas-microsoft-com:vml" Requires="v">
                <p:oleObj spid="_x0000_s91144" name="公式" r:id="rId14" imgW="3276600" imgH="469900" progId="Equation.3">
                  <p:embed/>
                </p:oleObj>
              </mc:Choice>
              <mc:Fallback>
                <p:oleObj name="公式" r:id="rId14" imgW="3276600" imgH="469900" progId="Equation.3">
                  <p:embed/>
                  <p:pic>
                    <p:nvPicPr>
                      <p:cNvPr id="0" name="Object 3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33450" y="4329113"/>
                        <a:ext cx="5564188"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strips(downRight)">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strips(downRight)">
                                      <p:cBhvr>
                                        <p:cTn id="12" dur="500"/>
                                        <p:tgtEl>
                                          <p:spTgt spid="19"/>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strips(downRight)">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strips(downRight)">
                                      <p:cBhvr>
                                        <p:cTn id="25" dur="5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nodeType="click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strips(downRight)">
                                      <p:cBhvr>
                                        <p:cTn id="30" dur="500"/>
                                        <p:tgtEl>
                                          <p:spTgt spid="23"/>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6"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strips(downRight)">
                                      <p:cBhvr>
                                        <p:cTn id="35" dur="500"/>
                                        <p:tgtEl>
                                          <p:spTgt spid="26"/>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ntr" presetSubtype="6" fill="hold"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strips(downRight)">
                                      <p:cBhvr>
                                        <p:cTn id="40" dur="500"/>
                                        <p:tgtEl>
                                          <p:spTgt spid="24"/>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5">
                                            <p:txEl>
                                              <p:pRg st="0" end="0"/>
                                            </p:txEl>
                                          </p:spTgt>
                                        </p:tgtEl>
                                        <p:attrNameLst>
                                          <p:attrName>style.visibility</p:attrName>
                                        </p:attrNameLst>
                                      </p:cBhvr>
                                      <p:to>
                                        <p:strVal val="visible"/>
                                      </p:to>
                                    </p:set>
                                    <p:animEffect transition="in" filter="blinds(horizontal)">
                                      <p:cBhvr>
                                        <p:cTn id="45"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utoUpdateAnimBg="0" build="p"/>
      <p:bldP spid="18" grpId="0" autoUpdateAnimBg="0" build="p"/>
      <p:bldP spid="20"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9">
            <a:hlinkClick r:id="rId1" action="ppaction://hlinksldjump"/>
          </p:cNvPr>
          <p:cNvSpPr>
            <a:spLocks noChangeArrowheads="1"/>
          </p:cNvSpPr>
          <p:nvPr/>
        </p:nvSpPr>
        <p:spPr bwMode="auto">
          <a:xfrm>
            <a:off x="34925" y="71438"/>
            <a:ext cx="7921625"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3000" b="1">
                <a:solidFill>
                  <a:srgbClr val="000066"/>
                </a:solidFill>
                <a:latin typeface="黑体" panose="02010609060101010101" pitchFamily="49" charset="-122"/>
                <a:ea typeface="黑体" panose="02010609060101010101" pitchFamily="49" charset="-122"/>
              </a:rPr>
              <a:t>    例</a:t>
            </a:r>
            <a:r>
              <a:rPr lang="en-US" altLang="zh-CN" sz="3000" b="1">
                <a:solidFill>
                  <a:srgbClr val="000066"/>
                </a:solidFill>
                <a:latin typeface="Arial Narrow" panose="020B0606020202030204" pitchFamily="34" charset="0"/>
                <a:ea typeface="黑体" panose="02010609060101010101" pitchFamily="49" charset="-122"/>
              </a:rPr>
              <a:t>4.7.2</a:t>
            </a:r>
            <a:endParaRPr lang="en-US" altLang="zh-CN" sz="3000" b="1">
              <a:solidFill>
                <a:srgbClr val="000066"/>
              </a:solidFill>
              <a:latin typeface="黑体" panose="02010609060101010101" pitchFamily="49" charset="-122"/>
              <a:ea typeface="黑体" panose="02010609060101010101" pitchFamily="49" charset="-122"/>
            </a:endParaRPr>
          </a:p>
        </p:txBody>
      </p:sp>
      <p:sp>
        <p:nvSpPr>
          <p:cNvPr id="118787" name="Rectangle 9"/>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动态分析</a:t>
            </a:r>
            <a:endParaRPr lang="zh-CN" altLang="en-US" sz="2400" b="1">
              <a:solidFill>
                <a:srgbClr val="000000"/>
              </a:solidFill>
              <a:latin typeface="Times New Roman" panose="02020603050405020304" pitchFamily="18" charset="0"/>
              <a:ea typeface="楷体_GB2312" pitchFamily="49" charset="-122"/>
            </a:endParaRPr>
          </a:p>
        </p:txBody>
      </p:sp>
      <p:sp>
        <p:nvSpPr>
          <p:cNvPr id="12" name="Rectangle 38"/>
          <p:cNvSpPr>
            <a:spLocks noChangeArrowheads="1"/>
          </p:cNvSpPr>
          <p:nvPr/>
        </p:nvSpPr>
        <p:spPr bwMode="auto">
          <a:xfrm>
            <a:off x="576263" y="1233488"/>
            <a:ext cx="2951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anose="020B0606020202030204" pitchFamily="34" charset="0"/>
                <a:ea typeface="楷体_GB2312" pitchFamily="49" charset="-122"/>
              </a:defRPr>
            </a:lvl1pPr>
            <a:lvl2pPr marL="381000" indent="-381000" algn="l">
              <a:defRPr sz="3600" b="1">
                <a:solidFill>
                  <a:schemeClr val="tx2"/>
                </a:solidFill>
                <a:latin typeface="Arial Narrow" panose="020B0606020202030204" pitchFamily="34" charset="0"/>
                <a:ea typeface="楷体_GB2312" pitchFamily="49" charset="-122"/>
              </a:defRPr>
            </a:lvl2pPr>
            <a:lvl3pPr marL="381000" indent="-381000" algn="l">
              <a:defRPr sz="3600" b="1">
                <a:solidFill>
                  <a:schemeClr val="tx2"/>
                </a:solidFill>
                <a:latin typeface="Arial Narrow" panose="020B0606020202030204" pitchFamily="34" charset="0"/>
                <a:ea typeface="楷体_GB2312" pitchFamily="49" charset="-122"/>
              </a:defRPr>
            </a:lvl3pPr>
            <a:lvl4pPr marL="381000" indent="-381000" algn="l">
              <a:defRPr sz="3600" b="1">
                <a:solidFill>
                  <a:schemeClr val="tx2"/>
                </a:solidFill>
                <a:latin typeface="Arial Narrow" panose="020B0606020202030204" pitchFamily="34" charset="0"/>
                <a:ea typeface="楷体_GB2312" pitchFamily="49" charset="-122"/>
              </a:defRPr>
            </a:lvl4pPr>
            <a:lvl5pPr marL="381000" indent="-381000" algn="l">
              <a:defRPr sz="3600" b="1">
                <a:solidFill>
                  <a:schemeClr val="tx2"/>
                </a:solidFill>
                <a:latin typeface="Arial Narrow" panose="020B0606020202030204"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zh-CN" altLang="en-US" sz="2000" kern="0">
                <a:solidFill>
                  <a:srgbClr val="000000"/>
                </a:solidFill>
              </a:rPr>
              <a:t>小信号等效电路</a:t>
            </a:r>
            <a:endParaRPr lang="zh-CN" altLang="en-US" sz="2000" kern="0">
              <a:solidFill>
                <a:srgbClr val="000000"/>
              </a:solidFill>
            </a:endParaRPr>
          </a:p>
        </p:txBody>
      </p:sp>
      <p:graphicFrame>
        <p:nvGraphicFramePr>
          <p:cNvPr id="13" name="Object 40"/>
          <p:cNvGraphicFramePr>
            <a:graphicFrameLocks noChangeAspect="1"/>
          </p:cNvGraphicFramePr>
          <p:nvPr/>
        </p:nvGraphicFramePr>
        <p:xfrm>
          <a:off x="1019175" y="5348288"/>
          <a:ext cx="3127375" cy="385762"/>
        </p:xfrm>
        <a:graphic>
          <a:graphicData uri="http://schemas.openxmlformats.org/presentationml/2006/ole">
            <mc:AlternateContent xmlns:mc="http://schemas.openxmlformats.org/markup-compatibility/2006">
              <mc:Choice xmlns:v="urn:schemas-microsoft-com:vml" Requires="v">
                <p:oleObj spid="_x0000_s92162" name="公式" r:id="rId2" imgW="1955800" imgH="241300" progId="Equation.3">
                  <p:embed/>
                </p:oleObj>
              </mc:Choice>
              <mc:Fallback>
                <p:oleObj name="公式" r:id="rId2" imgW="1955800" imgH="241300" progId="Equation.3">
                  <p:embed/>
                  <p:pic>
                    <p:nvPicPr>
                      <p:cNvPr id="0" name="Object 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175" y="5348288"/>
                        <a:ext cx="3127375"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41"/>
          <p:cNvGraphicFramePr>
            <a:graphicFrameLocks noChangeAspect="1"/>
          </p:cNvGraphicFramePr>
          <p:nvPr/>
        </p:nvGraphicFramePr>
        <p:xfrm>
          <a:off x="993775" y="4895850"/>
          <a:ext cx="854075" cy="385763"/>
        </p:xfrm>
        <a:graphic>
          <a:graphicData uri="http://schemas.openxmlformats.org/presentationml/2006/ole">
            <mc:AlternateContent xmlns:mc="http://schemas.openxmlformats.org/markup-compatibility/2006">
              <mc:Choice xmlns:v="urn:schemas-microsoft-com:vml" Requires="v">
                <p:oleObj spid="_x0000_s92163" name="公式" r:id="rId4" imgW="533400" imgH="241300" progId="Equation.3">
                  <p:embed/>
                </p:oleObj>
              </mc:Choice>
              <mc:Fallback>
                <p:oleObj name="公式" r:id="rId4" imgW="533400" imgH="241300" progId="Equation.3">
                  <p:embed/>
                  <p:pic>
                    <p:nvPicPr>
                      <p:cNvPr id="0" name="Object 4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3775" y="4895850"/>
                        <a:ext cx="85407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Rectangle 42"/>
          <p:cNvSpPr>
            <a:spLocks noChangeArrowheads="1"/>
          </p:cNvSpPr>
          <p:nvPr/>
        </p:nvSpPr>
        <p:spPr bwMode="auto">
          <a:xfrm>
            <a:off x="803275" y="4467225"/>
            <a:ext cx="2636838"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电压增益</a:t>
            </a:r>
            <a:endParaRPr lang="zh-CN" altLang="en-US" sz="2000" kern="0">
              <a:solidFill>
                <a:srgbClr val="000000"/>
              </a:solidFill>
            </a:endParaRPr>
          </a:p>
        </p:txBody>
      </p:sp>
      <p:graphicFrame>
        <p:nvGraphicFramePr>
          <p:cNvPr id="16" name="Object 43"/>
          <p:cNvGraphicFramePr>
            <a:graphicFrameLocks noChangeAspect="1"/>
          </p:cNvGraphicFramePr>
          <p:nvPr/>
        </p:nvGraphicFramePr>
        <p:xfrm>
          <a:off x="4665663" y="4848225"/>
          <a:ext cx="1928812" cy="709613"/>
        </p:xfrm>
        <a:graphic>
          <a:graphicData uri="http://schemas.openxmlformats.org/presentationml/2006/ole">
            <mc:AlternateContent xmlns:mc="http://schemas.openxmlformats.org/markup-compatibility/2006">
              <mc:Choice xmlns:v="urn:schemas-microsoft-com:vml" Requires="v">
                <p:oleObj spid="_x0000_s92164" name="公式" r:id="rId6" imgW="1205865" imgH="444500" progId="Equation.3">
                  <p:embed/>
                </p:oleObj>
              </mc:Choice>
              <mc:Fallback>
                <p:oleObj name="公式" r:id="rId6" imgW="1205865" imgH="444500" progId="Equation.3">
                  <p:embed/>
                  <p:pic>
                    <p:nvPicPr>
                      <p:cNvPr id="0" name="Object 4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65663" y="4848225"/>
                        <a:ext cx="1928812"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8793" name="Object 46"/>
          <p:cNvGraphicFramePr>
            <a:graphicFrameLocks noChangeAspect="1"/>
          </p:cNvGraphicFramePr>
          <p:nvPr/>
        </p:nvGraphicFramePr>
        <p:xfrm>
          <a:off x="5256213" y="255588"/>
          <a:ext cx="3703637" cy="4286250"/>
        </p:xfrm>
        <a:graphic>
          <a:graphicData uri="http://schemas.openxmlformats.org/presentationml/2006/ole">
            <mc:AlternateContent xmlns:mc="http://schemas.openxmlformats.org/markup-compatibility/2006">
              <mc:Choice xmlns:v="urn:schemas-microsoft-com:vml" Requires="v">
                <p:oleObj spid="_x0000_s92165" name="图片" r:id="rId8" imgW="2058670" imgH="2386965" progId="Word.Picture.8">
                  <p:embed/>
                </p:oleObj>
              </mc:Choice>
              <mc:Fallback>
                <p:oleObj name="图片" r:id="rId8" imgW="2058670" imgH="2386965" progId="Word.Picture.8">
                  <p:embed/>
                  <p:pic>
                    <p:nvPicPr>
                      <p:cNvPr id="0" name="Object 4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56213" y="255588"/>
                        <a:ext cx="3703637" cy="4286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47"/>
          <p:cNvGraphicFramePr>
            <a:graphicFrameLocks noChangeAspect="1"/>
          </p:cNvGraphicFramePr>
          <p:nvPr/>
        </p:nvGraphicFramePr>
        <p:xfrm>
          <a:off x="755650" y="1571625"/>
          <a:ext cx="4181475" cy="2674938"/>
        </p:xfrm>
        <a:graphic>
          <a:graphicData uri="http://schemas.openxmlformats.org/presentationml/2006/ole">
            <mc:AlternateContent xmlns:mc="http://schemas.openxmlformats.org/markup-compatibility/2006">
              <mc:Choice xmlns:v="urn:schemas-microsoft-com:vml" Requires="v">
                <p:oleObj spid="_x0000_s92166" name="图片" r:id="rId10" imgW="2325370" imgH="1490345" progId="Word.Picture.8">
                  <p:embed/>
                </p:oleObj>
              </mc:Choice>
              <mc:Fallback>
                <p:oleObj name="图片" r:id="rId10" imgW="2325370" imgH="1490345" progId="Word.Picture.8">
                  <p:embed/>
                  <p:pic>
                    <p:nvPicPr>
                      <p:cNvPr id="0" name="Object 4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55650" y="1571625"/>
                        <a:ext cx="4181475" cy="267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ox(in)">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strips(downRight)">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strips(downRight)">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strips(downRight)">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6"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strips(downRight)">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P spid="15"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11"/>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动态分析</a:t>
            </a:r>
            <a:endParaRPr lang="zh-CN" altLang="en-US" sz="2400" b="1">
              <a:solidFill>
                <a:srgbClr val="000000"/>
              </a:solidFill>
              <a:latin typeface="Times New Roman" panose="02020603050405020304" pitchFamily="18" charset="0"/>
              <a:ea typeface="楷体_GB2312" pitchFamily="49" charset="-122"/>
            </a:endParaRPr>
          </a:p>
        </p:txBody>
      </p:sp>
      <p:sp>
        <p:nvSpPr>
          <p:cNvPr id="11" name="Rectangle 14"/>
          <p:cNvSpPr>
            <a:spLocks noChangeArrowheads="1"/>
          </p:cNvSpPr>
          <p:nvPr/>
        </p:nvSpPr>
        <p:spPr bwMode="auto">
          <a:xfrm>
            <a:off x="719138" y="1344613"/>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输入电阻</a:t>
            </a:r>
            <a:endParaRPr lang="zh-CN" altLang="en-US" sz="2000" kern="0">
              <a:solidFill>
                <a:srgbClr val="000000"/>
              </a:solidFill>
            </a:endParaRPr>
          </a:p>
        </p:txBody>
      </p:sp>
      <p:sp>
        <p:nvSpPr>
          <p:cNvPr id="12" name="Rectangle 20"/>
          <p:cNvSpPr>
            <a:spLocks noChangeArrowheads="1"/>
          </p:cNvSpPr>
          <p:nvPr/>
        </p:nvSpPr>
        <p:spPr bwMode="auto">
          <a:xfrm>
            <a:off x="719138" y="2492375"/>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spcBef>
                <a:spcPct val="0"/>
              </a:spcBef>
              <a:buClr>
                <a:srgbClr val="CC0000"/>
              </a:buClr>
              <a:buFont typeface="Wingdings" panose="05000000000000000000" pitchFamily="2" charset="2"/>
              <a:buNone/>
              <a:defRPr/>
            </a:pPr>
            <a:r>
              <a:rPr lang="zh-CN" altLang="en-US" sz="2000" kern="0">
                <a:solidFill>
                  <a:srgbClr val="000000"/>
                </a:solidFill>
              </a:rPr>
              <a:t>输出电阻</a:t>
            </a:r>
            <a:endParaRPr lang="zh-CN" altLang="en-US" sz="2000" kern="0">
              <a:solidFill>
                <a:srgbClr val="000000"/>
              </a:solidFill>
            </a:endParaRPr>
          </a:p>
        </p:txBody>
      </p:sp>
      <p:sp>
        <p:nvSpPr>
          <p:cNvPr id="13" name="Rectangle 24"/>
          <p:cNvSpPr>
            <a:spLocks noChangeArrowheads="1"/>
          </p:cNvSpPr>
          <p:nvPr/>
        </p:nvSpPr>
        <p:spPr bwMode="auto">
          <a:xfrm>
            <a:off x="1331913" y="2976563"/>
            <a:ext cx="1584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o </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d2</a:t>
            </a:r>
            <a:endParaRPr lang="en-US" altLang="zh-CN" sz="2000" b="1">
              <a:solidFill>
                <a:srgbClr val="000000"/>
              </a:solidFill>
              <a:latin typeface="Times New Roman" panose="02020603050405020304" pitchFamily="18" charset="0"/>
              <a:ea typeface="楷体_GB2312" pitchFamily="49" charset="-122"/>
            </a:endParaRPr>
          </a:p>
        </p:txBody>
      </p:sp>
      <p:graphicFrame>
        <p:nvGraphicFramePr>
          <p:cNvPr id="119814" name="Object 40"/>
          <p:cNvGraphicFramePr>
            <a:graphicFrameLocks noChangeAspect="1"/>
          </p:cNvGraphicFramePr>
          <p:nvPr/>
        </p:nvGraphicFramePr>
        <p:xfrm>
          <a:off x="4248150" y="974725"/>
          <a:ext cx="4181475" cy="2674938"/>
        </p:xfrm>
        <a:graphic>
          <a:graphicData uri="http://schemas.openxmlformats.org/presentationml/2006/ole">
            <mc:AlternateContent xmlns:mc="http://schemas.openxmlformats.org/markup-compatibility/2006">
              <mc:Choice xmlns:v="urn:schemas-microsoft-com:vml" Requires="v">
                <p:oleObj spid="_x0000_s93186" name="图片" r:id="rId1" imgW="2325370" imgH="1490345" progId="Word.Picture.8">
                  <p:embed/>
                </p:oleObj>
              </mc:Choice>
              <mc:Fallback>
                <p:oleObj name="图片" r:id="rId1" imgW="2325370" imgH="1490345" progId="Word.Picture.8">
                  <p:embed/>
                  <p:pic>
                    <p:nvPicPr>
                      <p:cNvPr id="0" name="Object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8150" y="974725"/>
                        <a:ext cx="4181475" cy="267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41"/>
          <p:cNvGraphicFramePr>
            <a:graphicFrameLocks noChangeAspect="1"/>
          </p:cNvGraphicFramePr>
          <p:nvPr/>
        </p:nvGraphicFramePr>
        <p:xfrm>
          <a:off x="1258888" y="1927225"/>
          <a:ext cx="1377950" cy="385763"/>
        </p:xfrm>
        <a:graphic>
          <a:graphicData uri="http://schemas.openxmlformats.org/presentationml/2006/ole">
            <mc:AlternateContent xmlns:mc="http://schemas.openxmlformats.org/markup-compatibility/2006">
              <mc:Choice xmlns:v="urn:schemas-microsoft-com:vml" Requires="v">
                <p:oleObj spid="_x0000_s93187" name="公式" r:id="rId3" imgW="862965" imgH="241300" progId="Equation.3">
                  <p:embed/>
                </p:oleObj>
              </mc:Choice>
              <mc:Fallback>
                <p:oleObj name="公式" r:id="rId3" imgW="862965" imgH="241300" progId="Equation.3">
                  <p:embed/>
                  <p:pic>
                    <p:nvPicPr>
                      <p:cNvPr id="0" name="Object 4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1927225"/>
                        <a:ext cx="137795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43"/>
          <p:cNvSpPr>
            <a:spLocks noChangeArrowheads="1"/>
          </p:cNvSpPr>
          <p:nvPr/>
        </p:nvSpPr>
        <p:spPr bwMode="auto">
          <a:xfrm>
            <a:off x="2636838" y="2976563"/>
            <a:ext cx="11509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a:solidFill>
                  <a:srgbClr val="000000"/>
                </a:solidFill>
                <a:latin typeface="Times New Roman" panose="02020603050405020304" pitchFamily="18" charset="0"/>
                <a:ea typeface="楷体_GB2312" pitchFamily="49" charset="-122"/>
              </a:rPr>
              <a:t>(</a:t>
            </a:r>
            <a:r>
              <a:rPr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baseline="-25000">
                <a:solidFill>
                  <a:srgbClr val="000000"/>
                </a:solidFill>
                <a:latin typeface="Times New Roman" panose="02020603050405020304" pitchFamily="18" charset="0"/>
                <a:ea typeface="楷体_GB2312" pitchFamily="49" charset="-122"/>
              </a:rPr>
              <a:t>2 </a:t>
            </a:r>
            <a:r>
              <a:rPr lang="en-US" altLang="zh-CN" sz="2000" b="1">
                <a:solidFill>
                  <a:srgbClr val="000000"/>
                </a:solidFill>
                <a:latin typeface="Times New Roman" panose="02020603050405020304" pitchFamily="18" charset="0"/>
                <a:ea typeface="楷体_GB2312" pitchFamily="49" charset="-122"/>
              </a:rPr>
              <a:t>= 0)</a:t>
            </a:r>
            <a:endParaRPr lang="en-US" altLang="zh-CN" sz="2000" b="1">
              <a:solidFill>
                <a:srgbClr val="000000"/>
              </a:solidFill>
              <a:latin typeface="Times New Roman" panose="02020603050405020304" pitchFamily="18" charset="0"/>
              <a:ea typeface="楷体_GB2312" pitchFamily="49" charset="-122"/>
            </a:endParaRPr>
          </a:p>
        </p:txBody>
      </p:sp>
      <p:sp>
        <p:nvSpPr>
          <p:cNvPr id="119817" name="Rectangle 29">
            <a:hlinkClick r:id="rId5" action="ppaction://hlinksldjump"/>
          </p:cNvPr>
          <p:cNvSpPr>
            <a:spLocks noChangeArrowheads="1"/>
          </p:cNvSpPr>
          <p:nvPr/>
        </p:nvSpPr>
        <p:spPr bwMode="auto">
          <a:xfrm>
            <a:off x="34925" y="71438"/>
            <a:ext cx="7921625"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3000" b="1">
                <a:solidFill>
                  <a:srgbClr val="000066"/>
                </a:solidFill>
                <a:latin typeface="黑体" panose="02010609060101010101" pitchFamily="49" charset="-122"/>
                <a:ea typeface="黑体" panose="02010609060101010101" pitchFamily="49" charset="-122"/>
              </a:rPr>
              <a:t>    例</a:t>
            </a:r>
            <a:r>
              <a:rPr lang="en-US" altLang="zh-CN" sz="3000" b="1">
                <a:solidFill>
                  <a:srgbClr val="000066"/>
                </a:solidFill>
                <a:latin typeface="Arial Narrow" panose="020B0606020202030204" pitchFamily="34" charset="0"/>
                <a:ea typeface="黑体" panose="02010609060101010101" pitchFamily="49" charset="-122"/>
              </a:rPr>
              <a:t>4.7.2</a:t>
            </a:r>
            <a:endParaRPr lang="en-US" altLang="zh-CN" sz="3000" b="1">
              <a:solidFill>
                <a:srgbClr val="000066"/>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trips(downRigh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trips(downRigh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trips(downRight)">
                                      <p:cBhvr>
                                        <p:cTn id="17" dur="500"/>
                                        <p:tgtEl>
                                          <p:spTgt spid="13"/>
                                        </p:tgtEl>
                                      </p:cBhvr>
                                    </p:animEffect>
                                  </p:childTnLst>
                                </p:cTn>
                              </p:par>
                            </p:childTnLst>
                          </p:cTn>
                        </p:par>
                        <p:par>
                          <p:cTn id="18" fill="hold">
                            <p:stCondLst>
                              <p:cond delay="500"/>
                            </p:stCondLst>
                            <p:childTnLst>
                              <p:par>
                                <p:cTn id="19" presetID="18" presetClass="entr" presetSubtype="6"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strips(downRight)">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255713" y="476250"/>
            <a:ext cx="6484937" cy="1223963"/>
          </a:xfrm>
        </p:spPr>
        <p:txBody>
          <a:bodyPr rtlCol="0">
            <a:noAutofit/>
          </a:bodyPr>
          <a:lstStyle/>
          <a:p>
            <a:pPr fontAlgn="auto">
              <a:spcAft>
                <a:spcPts val="0"/>
              </a:spcAft>
              <a:defRPr/>
            </a:pPr>
            <a:r>
              <a:rPr lang="en-US" altLang="zh-CN" dirty="0"/>
              <a:t>4.8  </a:t>
            </a:r>
            <a:r>
              <a:rPr lang="zh-CN" altLang="en-US" dirty="0"/>
              <a:t>结型场效应管（</a:t>
            </a:r>
            <a:r>
              <a:rPr lang="en-US" altLang="zh-CN" dirty="0"/>
              <a:t>JFET</a:t>
            </a:r>
            <a:r>
              <a:rPr lang="zh-CN" altLang="en-US" dirty="0"/>
              <a:t>）及其放大电路</a:t>
            </a:r>
            <a:endParaRPr lang="zh-CN" altLang="en-US" dirty="0"/>
          </a:p>
        </p:txBody>
      </p:sp>
      <p:sp>
        <p:nvSpPr>
          <p:cNvPr id="3" name="副标题 2"/>
          <p:cNvSpPr>
            <a:spLocks noGrp="1"/>
          </p:cNvSpPr>
          <p:nvPr>
            <p:ph type="subTitle" idx="1"/>
          </p:nvPr>
        </p:nvSpPr>
        <p:spPr>
          <a:xfrm>
            <a:off x="1116013" y="1989138"/>
            <a:ext cx="6911975" cy="3649662"/>
          </a:xfrm>
        </p:spPr>
        <p:txBody>
          <a:bodyPr rtlCol="0"/>
          <a:lstStyle/>
          <a:p>
            <a:pPr fontAlgn="auto">
              <a:spcAft>
                <a:spcPts val="0"/>
              </a:spcAft>
              <a:defRPr/>
            </a:pPr>
            <a:r>
              <a:rPr lang="en-US" altLang="zh-CN" dirty="0"/>
              <a:t>4.8.1   JFET</a:t>
            </a:r>
            <a:r>
              <a:rPr lang="zh-CN" altLang="en-US" dirty="0"/>
              <a:t>的结构和工作原理</a:t>
            </a:r>
            <a:endParaRPr lang="zh-CN" altLang="en-US" dirty="0"/>
          </a:p>
          <a:p>
            <a:pPr fontAlgn="auto">
              <a:spcAft>
                <a:spcPts val="0"/>
              </a:spcAft>
              <a:defRPr/>
            </a:pPr>
            <a:r>
              <a:rPr lang="en-US" altLang="zh-CN" dirty="0"/>
              <a:t>4.8.2   JFET</a:t>
            </a:r>
            <a:r>
              <a:rPr lang="zh-CN" altLang="en-US" dirty="0"/>
              <a:t>的特性曲线及参数 </a:t>
            </a:r>
            <a:endParaRPr lang="zh-CN" altLang="en-US" dirty="0"/>
          </a:p>
          <a:p>
            <a:pPr marL="1080135" indent="-1080135" fontAlgn="auto">
              <a:spcAft>
                <a:spcPts val="0"/>
              </a:spcAft>
              <a:defRPr/>
            </a:pPr>
            <a:r>
              <a:rPr lang="en-US" altLang="zh-CN" dirty="0"/>
              <a:t>4.8.3   JFET</a:t>
            </a:r>
            <a:r>
              <a:rPr lang="zh-CN" altLang="en-US" dirty="0"/>
              <a:t>放大电路的小信号模型分析法 </a:t>
            </a:r>
            <a:endParaRPr lang="zh-CN" altLang="en-US"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标题 1"/>
          <p:cNvSpPr>
            <a:spLocks noGrp="1"/>
          </p:cNvSpPr>
          <p:nvPr>
            <p:ph type="title"/>
          </p:nvPr>
        </p:nvSpPr>
        <p:spPr>
          <a:xfrm>
            <a:off x="701675" y="71438"/>
            <a:ext cx="7888288" cy="646112"/>
          </a:xfrm>
        </p:spPr>
        <p:txBody>
          <a:bodyPr/>
          <a:lstStyle/>
          <a:p>
            <a:r>
              <a:rPr lang="en-US" altLang="zh-CN"/>
              <a:t>4.8.1  JFET</a:t>
            </a:r>
            <a:r>
              <a:rPr lang="zh-CN" altLang="en-US"/>
              <a:t>的结构和工作原理</a:t>
            </a:r>
            <a:endParaRPr lang="zh-CN" altLang="en-US"/>
          </a:p>
        </p:txBody>
      </p:sp>
      <p:sp>
        <p:nvSpPr>
          <p:cNvPr id="121859" name="Rectangle 6"/>
          <p:cNvSpPr>
            <a:spLocks noChangeArrowheads="1"/>
          </p:cNvSpPr>
          <p:nvPr/>
        </p:nvSpPr>
        <p:spPr bwMode="auto">
          <a:xfrm>
            <a:off x="533400" y="742950"/>
            <a:ext cx="1828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469900" indent="-469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908050" indent="-43688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304925" indent="-395605">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4180" indent="-3873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94230" indent="-39878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514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086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658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230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993300"/>
                </a:solidFill>
                <a:latin typeface="Times New Roman" panose="02020603050405020304" pitchFamily="18" charset="0"/>
                <a:ea typeface="楷体_GB2312" pitchFamily="49" charset="-122"/>
              </a:rPr>
              <a:t>1.  </a:t>
            </a:r>
            <a:r>
              <a:rPr lang="zh-CN" altLang="en-US" sz="2400" b="1">
                <a:solidFill>
                  <a:srgbClr val="993300"/>
                </a:solidFill>
                <a:latin typeface="Times New Roman" panose="02020603050405020304" pitchFamily="18" charset="0"/>
                <a:ea typeface="楷体_GB2312" pitchFamily="49" charset="-122"/>
              </a:rPr>
              <a:t>结构       </a:t>
            </a:r>
            <a:endParaRPr lang="zh-CN" altLang="en-US" sz="2400" b="1">
              <a:solidFill>
                <a:srgbClr val="993300"/>
              </a:solidFill>
              <a:latin typeface="Times New Roman" panose="02020603050405020304" pitchFamily="18" charset="0"/>
              <a:ea typeface="楷体_GB2312" pitchFamily="49" charset="-122"/>
            </a:endParaRPr>
          </a:p>
        </p:txBody>
      </p:sp>
      <p:pic>
        <p:nvPicPr>
          <p:cNvPr id="121860" name="Picture 7" descr="未标题-2 拷贝"/>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708400" y="2781300"/>
            <a:ext cx="5192713" cy="254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1" name="Picture 8" descr="未标题-3 拷贝"/>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275" y="657225"/>
            <a:ext cx="1801813"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2" name="Picture 9" descr="未标题-2 拷贝"/>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520825"/>
            <a:ext cx="2906712"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0"/>
          <p:cNvSpPr txBox="1">
            <a:spLocks noChangeArrowheads="1"/>
          </p:cNvSpPr>
          <p:nvPr/>
        </p:nvSpPr>
        <p:spPr bwMode="auto">
          <a:xfrm>
            <a:off x="1143000" y="5553075"/>
            <a:ext cx="6553200" cy="457200"/>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defRPr/>
            </a:pPr>
            <a:r>
              <a:rPr kumimoji="1" lang="en-US" altLang="zh-CN" sz="2400" b="1">
                <a:solidFill>
                  <a:srgbClr val="FF3399"/>
                </a:solidFill>
                <a:effectLst>
                  <a:outerShdw blurRad="38100" dist="38100" dir="2700000" algn="tl">
                    <a:srgbClr val="C0C0C0"/>
                  </a:outerShdw>
                </a:effectLst>
                <a:latin typeface="Times New Roman" panose="02020603050405020304" pitchFamily="18" charset="0"/>
                <a:ea typeface="+mn-ea"/>
              </a:rPr>
              <a:t>#</a:t>
            </a:r>
            <a:r>
              <a:rPr kumimoji="1" lang="en-US" altLang="zh-CN" sz="2400" b="1">
                <a:solidFill>
                  <a:srgbClr val="CC0000"/>
                </a:solidFill>
                <a:effectLst>
                  <a:outerShdw blurRad="38100" dist="38100" dir="2700000" algn="tl">
                    <a:srgbClr val="C0C0C0"/>
                  </a:outerShdw>
                </a:effectLst>
                <a:latin typeface="Times New Roman" panose="02020603050405020304" pitchFamily="18" charset="0"/>
                <a:ea typeface="+mn-ea"/>
              </a:rPr>
              <a:t> </a:t>
            </a:r>
            <a:r>
              <a:rPr kumimoji="1" lang="zh-CN" altLang="en-US" sz="2400" b="1">
                <a:solidFill>
                  <a:srgbClr val="3333FF"/>
                </a:solidFill>
                <a:effectLst>
                  <a:outerShdw blurRad="38100" dist="38100" dir="2700000" algn="tl">
                    <a:srgbClr val="C0C0C0"/>
                  </a:outerShdw>
                </a:effectLst>
                <a:latin typeface="Times New Roman" panose="02020603050405020304" pitchFamily="18" charset="0"/>
                <a:ea typeface="+mn-ea"/>
              </a:rPr>
              <a:t>符号中的箭头方向表示什么？</a:t>
            </a:r>
            <a:endParaRPr kumimoji="1" lang="zh-CN" altLang="en-US" sz="2400" b="1">
              <a:solidFill>
                <a:srgbClr val="CC0000"/>
              </a:solidFill>
              <a:effectLst>
                <a:outerShdw blurRad="38100" dist="38100" dir="2700000" algn="tl">
                  <a:srgbClr val="C0C0C0"/>
                </a:outerShdw>
              </a:effectLst>
              <a:latin typeface="Times New Roman" panose="02020603050405020304" pitchFamily="18" charset="0"/>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标题 1"/>
          <p:cNvSpPr>
            <a:spLocks noGrp="1"/>
          </p:cNvSpPr>
          <p:nvPr>
            <p:ph type="title"/>
          </p:nvPr>
        </p:nvSpPr>
        <p:spPr>
          <a:xfrm>
            <a:off x="701675" y="71438"/>
            <a:ext cx="7888288" cy="646112"/>
          </a:xfrm>
        </p:spPr>
        <p:txBody>
          <a:bodyPr/>
          <a:lstStyle/>
          <a:p>
            <a:r>
              <a:rPr lang="en-US" altLang="zh-CN"/>
              <a:t>4.8.1  JFET</a:t>
            </a:r>
            <a:r>
              <a:rPr lang="zh-CN" altLang="en-US"/>
              <a:t>的结构和工作原理</a:t>
            </a:r>
            <a:endParaRPr lang="zh-CN" altLang="en-US"/>
          </a:p>
        </p:txBody>
      </p:sp>
      <p:sp>
        <p:nvSpPr>
          <p:cNvPr id="122883" name="Rectangle 2">
            <a:hlinkClick r:id="rId1"/>
          </p:cNvPr>
          <p:cNvSpPr>
            <a:spLocks noChangeArrowheads="1"/>
          </p:cNvSpPr>
          <p:nvPr/>
        </p:nvSpPr>
        <p:spPr bwMode="auto">
          <a:xfrm>
            <a:off x="539750" y="703263"/>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993300"/>
                </a:solidFill>
                <a:latin typeface="Times New Roman" panose="02020603050405020304" pitchFamily="18" charset="0"/>
                <a:ea typeface="楷体_GB2312" pitchFamily="49" charset="-122"/>
              </a:rPr>
              <a:t>2.  </a:t>
            </a:r>
            <a:r>
              <a:rPr lang="zh-CN" altLang="en-US" sz="2400" b="1">
                <a:solidFill>
                  <a:srgbClr val="993300"/>
                </a:solidFill>
                <a:latin typeface="Times New Roman" panose="02020603050405020304" pitchFamily="18" charset="0"/>
                <a:ea typeface="楷体_GB2312" pitchFamily="49" charset="-122"/>
              </a:rPr>
              <a:t>工作原理</a:t>
            </a:r>
            <a:endParaRPr lang="zh-CN" altLang="en-US" sz="2400" b="1">
              <a:solidFill>
                <a:srgbClr val="993300"/>
              </a:solidFill>
              <a:latin typeface="Times New Roman" panose="02020603050405020304" pitchFamily="18" charset="0"/>
              <a:ea typeface="楷体_GB2312" pitchFamily="49" charset="-122"/>
            </a:endParaRPr>
          </a:p>
        </p:txBody>
      </p:sp>
      <p:sp>
        <p:nvSpPr>
          <p:cNvPr id="18" name="Rectangle 4"/>
          <p:cNvSpPr>
            <a:spLocks noChangeArrowheads="1"/>
          </p:cNvSpPr>
          <p:nvPr/>
        </p:nvSpPr>
        <p:spPr bwMode="auto">
          <a:xfrm>
            <a:off x="412750" y="1165225"/>
            <a:ext cx="47244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en-US" altLang="zh-CN" sz="2200" kern="0">
                <a:solidFill>
                  <a:srgbClr val="FF0000"/>
                </a:solidFill>
                <a:ea typeface="黑体" panose="02010609060101010101" pitchFamily="49" charset="-122"/>
              </a:rPr>
              <a:t>①  </a:t>
            </a:r>
            <a:r>
              <a:rPr lang="en-US" altLang="zh-CN" sz="2200" i="1" kern="0">
                <a:solidFill>
                  <a:srgbClr val="FF0000"/>
                </a:solidFill>
                <a:latin typeface="Book Antiqua" panose="02040602050305030304" pitchFamily="18" charset="0"/>
              </a:rPr>
              <a:t>v</a:t>
            </a:r>
            <a:r>
              <a:rPr lang="en-US" altLang="zh-CN" sz="2200" kern="0" baseline="-25000">
                <a:solidFill>
                  <a:srgbClr val="FF0000"/>
                </a:solidFill>
              </a:rPr>
              <a:t>GS</a:t>
            </a:r>
            <a:r>
              <a:rPr lang="zh-CN" altLang="en-US" sz="2200" kern="0">
                <a:solidFill>
                  <a:srgbClr val="FF0000"/>
                </a:solidFill>
                <a:ea typeface="黑体" panose="02010609060101010101" pitchFamily="49" charset="-122"/>
              </a:rPr>
              <a:t>对沟道的控制作用</a:t>
            </a:r>
            <a:endParaRPr lang="zh-CN" altLang="en-US" sz="2200" kern="0">
              <a:solidFill>
                <a:srgbClr val="FF0000"/>
              </a:solidFill>
              <a:ea typeface="黑体" panose="02010609060101010101" pitchFamily="49" charset="-122"/>
            </a:endParaRPr>
          </a:p>
        </p:txBody>
      </p:sp>
      <p:sp>
        <p:nvSpPr>
          <p:cNvPr id="19" name="Rectangle 5"/>
          <p:cNvSpPr>
            <a:spLocks noChangeArrowheads="1"/>
          </p:cNvSpPr>
          <p:nvPr/>
        </p:nvSpPr>
        <p:spPr bwMode="auto">
          <a:xfrm>
            <a:off x="841375" y="1576388"/>
            <a:ext cx="3048000"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buClr>
                <a:srgbClr val="CC0000"/>
              </a:buClr>
              <a:buFont typeface="Wingdings" panose="05000000000000000000" pitchFamily="2" charset="2"/>
              <a:buNone/>
              <a:defRPr/>
            </a:pPr>
            <a:r>
              <a:rPr lang="zh-CN" altLang="en-US" sz="2200" kern="0">
                <a:solidFill>
                  <a:srgbClr val="000000"/>
                </a:solidFill>
              </a:rPr>
              <a:t>当</a:t>
            </a:r>
            <a:r>
              <a:rPr lang="en-US" altLang="zh-CN" sz="2200" i="1" kern="0">
                <a:solidFill>
                  <a:srgbClr val="000000"/>
                </a:solidFill>
                <a:latin typeface="Book Antiqua" panose="02040602050305030304" pitchFamily="18" charset="0"/>
              </a:rPr>
              <a:t>v</a:t>
            </a:r>
            <a:r>
              <a:rPr lang="en-US" altLang="zh-CN" sz="2200" kern="0" baseline="-25000">
                <a:solidFill>
                  <a:srgbClr val="000000"/>
                </a:solidFill>
              </a:rPr>
              <a:t>GS</a:t>
            </a:r>
            <a:r>
              <a:rPr lang="zh-CN" altLang="en-US" sz="2200" kern="0">
                <a:solidFill>
                  <a:srgbClr val="000000"/>
                </a:solidFill>
              </a:rPr>
              <a:t>＜</a:t>
            </a:r>
            <a:r>
              <a:rPr lang="en-US" altLang="zh-CN" sz="2200" kern="0">
                <a:solidFill>
                  <a:srgbClr val="000000"/>
                </a:solidFill>
              </a:rPr>
              <a:t>0</a:t>
            </a:r>
            <a:r>
              <a:rPr lang="zh-CN" altLang="en-US" sz="2200" kern="0">
                <a:solidFill>
                  <a:srgbClr val="000000"/>
                </a:solidFill>
              </a:rPr>
              <a:t>时</a:t>
            </a:r>
            <a:endParaRPr lang="zh-CN" altLang="en-US" sz="2200" kern="0">
              <a:solidFill>
                <a:srgbClr val="3333CC"/>
              </a:solidFill>
            </a:endParaRPr>
          </a:p>
        </p:txBody>
      </p:sp>
      <p:sp>
        <p:nvSpPr>
          <p:cNvPr id="20" name="Text Box 6"/>
          <p:cNvSpPr txBox="1">
            <a:spLocks noChangeArrowheads="1"/>
          </p:cNvSpPr>
          <p:nvPr/>
        </p:nvSpPr>
        <p:spPr bwMode="auto">
          <a:xfrm>
            <a:off x="2163763" y="719138"/>
            <a:ext cx="3200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楷体_GB2312" pitchFamily="49" charset="-122"/>
                <a:ea typeface="楷体_GB2312" pitchFamily="49" charset="-122"/>
              </a:rPr>
              <a:t>（以</a:t>
            </a:r>
            <a:r>
              <a:rPr kumimoji="1" lang="en-US" altLang="zh-CN" sz="2000" b="1">
                <a:solidFill>
                  <a:srgbClr val="000000"/>
                </a:solidFill>
                <a:latin typeface="楷体_GB2312" pitchFamily="49" charset="-122"/>
                <a:ea typeface="楷体_GB2312" pitchFamily="49" charset="-122"/>
              </a:rPr>
              <a:t>N</a:t>
            </a:r>
            <a:r>
              <a:rPr kumimoji="1" lang="zh-CN" altLang="en-US" sz="2000" b="1">
                <a:solidFill>
                  <a:srgbClr val="000000"/>
                </a:solidFill>
                <a:latin typeface="楷体_GB2312" pitchFamily="49" charset="-122"/>
                <a:ea typeface="楷体_GB2312" pitchFamily="49" charset="-122"/>
              </a:rPr>
              <a:t>沟道</a:t>
            </a:r>
            <a:r>
              <a:rPr kumimoji="1" lang="en-US" altLang="zh-CN" sz="2000" b="1">
                <a:solidFill>
                  <a:srgbClr val="000000"/>
                </a:solidFill>
                <a:latin typeface="楷体_GB2312" pitchFamily="49" charset="-122"/>
                <a:ea typeface="楷体_GB2312" pitchFamily="49" charset="-122"/>
              </a:rPr>
              <a:t>JFET</a:t>
            </a:r>
            <a:r>
              <a:rPr kumimoji="1" lang="zh-CN" altLang="en-US" sz="2000" b="1">
                <a:solidFill>
                  <a:srgbClr val="000000"/>
                </a:solidFill>
                <a:latin typeface="楷体_GB2312" pitchFamily="49" charset="-122"/>
                <a:ea typeface="楷体_GB2312" pitchFamily="49" charset="-122"/>
              </a:rPr>
              <a:t>为例）</a:t>
            </a:r>
            <a:endParaRPr kumimoji="1" lang="zh-CN" altLang="en-US" sz="2000" b="1">
              <a:solidFill>
                <a:srgbClr val="FF0000"/>
              </a:solidFill>
              <a:latin typeface="楷体_GB2312" pitchFamily="49" charset="-122"/>
              <a:ea typeface="楷体_GB2312" pitchFamily="49" charset="-122"/>
            </a:endParaRPr>
          </a:p>
        </p:txBody>
      </p:sp>
      <p:sp>
        <p:nvSpPr>
          <p:cNvPr id="21" name="Rectangle 7"/>
          <p:cNvSpPr>
            <a:spLocks noChangeArrowheads="1"/>
          </p:cNvSpPr>
          <p:nvPr/>
        </p:nvSpPr>
        <p:spPr bwMode="auto">
          <a:xfrm>
            <a:off x="863600" y="4067175"/>
            <a:ext cx="4356100" cy="1449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35000"/>
              </a:lnSpc>
              <a:buClr>
                <a:srgbClr val="CC0000"/>
              </a:buClr>
              <a:buFont typeface="Wingdings" panose="05000000000000000000" pitchFamily="2" charset="2"/>
              <a:buNone/>
              <a:defRPr/>
            </a:pPr>
            <a:r>
              <a:rPr lang="en-US" altLang="zh-CN" sz="2200" kern="0">
                <a:solidFill>
                  <a:srgbClr val="000000"/>
                </a:solidFill>
              </a:rPr>
              <a:t>         </a:t>
            </a:r>
            <a:r>
              <a:rPr lang="zh-CN" altLang="en-US" sz="2200" kern="0">
                <a:solidFill>
                  <a:srgbClr val="000000"/>
                </a:solidFill>
              </a:rPr>
              <a:t>当沟道夹断时，对应的栅源电压</a:t>
            </a:r>
            <a:r>
              <a:rPr lang="en-US" altLang="zh-CN" sz="2200" i="1" kern="0">
                <a:solidFill>
                  <a:srgbClr val="000000"/>
                </a:solidFill>
                <a:latin typeface="Book Antiqua" panose="02040602050305030304" pitchFamily="18" charset="0"/>
              </a:rPr>
              <a:t>v</a:t>
            </a:r>
            <a:r>
              <a:rPr lang="en-US" altLang="zh-CN" sz="2200" kern="0" baseline="-25000">
                <a:solidFill>
                  <a:srgbClr val="000000"/>
                </a:solidFill>
              </a:rPr>
              <a:t>GS</a:t>
            </a:r>
            <a:r>
              <a:rPr lang="zh-CN" altLang="en-US" sz="2200" kern="0">
                <a:solidFill>
                  <a:srgbClr val="000000"/>
                </a:solidFill>
              </a:rPr>
              <a:t>称为</a:t>
            </a:r>
            <a:r>
              <a:rPr lang="zh-CN" altLang="en-US" sz="2200" kern="0">
                <a:solidFill>
                  <a:srgbClr val="0000FF"/>
                </a:solidFill>
              </a:rPr>
              <a:t>夹断电压</a:t>
            </a:r>
            <a:r>
              <a:rPr lang="en-US" altLang="zh-CN" sz="2200" i="1" kern="0">
                <a:solidFill>
                  <a:srgbClr val="0000FF"/>
                </a:solidFill>
              </a:rPr>
              <a:t>V</a:t>
            </a:r>
            <a:r>
              <a:rPr lang="en-US" altLang="zh-CN" sz="2200" kern="0" baseline="-25000">
                <a:solidFill>
                  <a:srgbClr val="0000FF"/>
                </a:solidFill>
              </a:rPr>
              <a:t>P</a:t>
            </a:r>
            <a:r>
              <a:rPr lang="en-US" altLang="zh-CN" sz="2200" kern="0">
                <a:solidFill>
                  <a:srgbClr val="0000FF"/>
                </a:solidFill>
              </a:rPr>
              <a:t> </a:t>
            </a:r>
            <a:r>
              <a:rPr lang="zh-CN" altLang="en-US" sz="2200" kern="0">
                <a:solidFill>
                  <a:srgbClr val="0000FF"/>
                </a:solidFill>
              </a:rPr>
              <a:t>（ 或</a:t>
            </a:r>
            <a:r>
              <a:rPr lang="en-US" altLang="zh-CN" sz="2200" i="1" kern="0">
                <a:solidFill>
                  <a:srgbClr val="0000FF"/>
                </a:solidFill>
              </a:rPr>
              <a:t>V</a:t>
            </a:r>
            <a:r>
              <a:rPr lang="en-US" altLang="zh-CN" sz="2200" kern="0" baseline="-25000">
                <a:solidFill>
                  <a:srgbClr val="0000FF"/>
                </a:solidFill>
              </a:rPr>
              <a:t>GS(off) </a:t>
            </a:r>
            <a:r>
              <a:rPr lang="zh-CN" altLang="en-US" sz="2200" kern="0">
                <a:solidFill>
                  <a:srgbClr val="0000FF"/>
                </a:solidFill>
              </a:rPr>
              <a:t>）。</a:t>
            </a:r>
            <a:endParaRPr lang="zh-CN" altLang="en-US" sz="2200" kern="0">
              <a:solidFill>
                <a:srgbClr val="0000FF"/>
              </a:solidFill>
            </a:endParaRPr>
          </a:p>
        </p:txBody>
      </p:sp>
      <p:sp>
        <p:nvSpPr>
          <p:cNvPr id="22" name="Rectangle 8"/>
          <p:cNvSpPr>
            <a:spLocks noChangeArrowheads="1"/>
          </p:cNvSpPr>
          <p:nvPr/>
        </p:nvSpPr>
        <p:spPr bwMode="auto">
          <a:xfrm>
            <a:off x="765175" y="5581650"/>
            <a:ext cx="4419600"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buClr>
                <a:srgbClr val="CC0000"/>
              </a:buClr>
              <a:buFont typeface="Wingdings" panose="05000000000000000000" pitchFamily="2" charset="2"/>
              <a:buNone/>
              <a:defRPr/>
            </a:pPr>
            <a:r>
              <a:rPr lang="zh-CN" altLang="en-US" sz="2200" kern="0">
                <a:solidFill>
                  <a:srgbClr val="000000"/>
                </a:solidFill>
              </a:rPr>
              <a:t>对于</a:t>
            </a:r>
            <a:r>
              <a:rPr lang="en-US" altLang="zh-CN" sz="2200" kern="0">
                <a:solidFill>
                  <a:srgbClr val="000000"/>
                </a:solidFill>
              </a:rPr>
              <a:t>N</a:t>
            </a:r>
            <a:r>
              <a:rPr lang="zh-CN" altLang="en-US" sz="2200" kern="0">
                <a:solidFill>
                  <a:srgbClr val="000000"/>
                </a:solidFill>
              </a:rPr>
              <a:t>沟道的</a:t>
            </a:r>
            <a:r>
              <a:rPr lang="en-US" altLang="zh-CN" sz="2200" kern="0">
                <a:solidFill>
                  <a:srgbClr val="000000"/>
                </a:solidFill>
              </a:rPr>
              <a:t>JFET</a:t>
            </a:r>
            <a:r>
              <a:rPr lang="zh-CN" altLang="en-US" sz="2200" kern="0">
                <a:solidFill>
                  <a:srgbClr val="000000"/>
                </a:solidFill>
              </a:rPr>
              <a:t>，</a:t>
            </a:r>
            <a:r>
              <a:rPr lang="en-US" altLang="zh-CN" sz="2200" i="1" kern="0">
                <a:solidFill>
                  <a:srgbClr val="0000FF"/>
                </a:solidFill>
              </a:rPr>
              <a:t>V</a:t>
            </a:r>
            <a:r>
              <a:rPr lang="en-US" altLang="zh-CN" sz="2200" kern="0" baseline="-25000">
                <a:solidFill>
                  <a:srgbClr val="0000FF"/>
                </a:solidFill>
              </a:rPr>
              <a:t>P</a:t>
            </a:r>
            <a:r>
              <a:rPr lang="en-US" altLang="zh-CN" sz="2200" kern="0">
                <a:solidFill>
                  <a:srgbClr val="0000FF"/>
                </a:solidFill>
              </a:rPr>
              <a:t> &lt; 0</a:t>
            </a:r>
            <a:r>
              <a:rPr lang="zh-CN" altLang="en-US" sz="2200" kern="0">
                <a:solidFill>
                  <a:srgbClr val="3333CC"/>
                </a:solidFill>
              </a:rPr>
              <a:t>。</a:t>
            </a:r>
            <a:endParaRPr lang="zh-CN" altLang="en-US" sz="2200" kern="0">
              <a:solidFill>
                <a:srgbClr val="3333CC"/>
              </a:solidFill>
            </a:endParaRPr>
          </a:p>
        </p:txBody>
      </p:sp>
      <p:sp>
        <p:nvSpPr>
          <p:cNvPr id="23" name="Rectangle 9"/>
          <p:cNvSpPr>
            <a:spLocks noChangeArrowheads="1"/>
          </p:cNvSpPr>
          <p:nvPr/>
        </p:nvSpPr>
        <p:spPr bwMode="auto">
          <a:xfrm>
            <a:off x="1223963" y="2147888"/>
            <a:ext cx="1676400"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5000"/>
              </a:lnSpc>
              <a:buClr>
                <a:srgbClr val="CC0000"/>
              </a:buClr>
              <a:buFont typeface="Wingdings" panose="05000000000000000000" pitchFamily="2" charset="2"/>
              <a:buNone/>
            </a:pPr>
            <a:r>
              <a:rPr lang="en-US" altLang="zh-CN" sz="2200" b="1">
                <a:solidFill>
                  <a:srgbClr val="000000"/>
                </a:solidFill>
                <a:latin typeface="Times New Roman" panose="02020603050405020304" pitchFamily="18" charset="0"/>
                <a:ea typeface="楷体_GB2312" pitchFamily="49" charset="-122"/>
              </a:rPr>
              <a:t>PN</a:t>
            </a:r>
            <a:r>
              <a:rPr lang="zh-CN" altLang="en-US" sz="2200" b="1">
                <a:solidFill>
                  <a:srgbClr val="000000"/>
                </a:solidFill>
                <a:latin typeface="Times New Roman" panose="02020603050405020304" pitchFamily="18" charset="0"/>
                <a:ea typeface="楷体_GB2312" pitchFamily="49" charset="-122"/>
              </a:rPr>
              <a:t>结反偏</a:t>
            </a:r>
            <a:endParaRPr lang="zh-CN" altLang="en-US" sz="2200" b="1">
              <a:solidFill>
                <a:srgbClr val="3333CC"/>
              </a:solidFill>
              <a:latin typeface="Times New Roman" panose="02020603050405020304" pitchFamily="18" charset="0"/>
              <a:ea typeface="楷体_GB2312" pitchFamily="49" charset="-122"/>
            </a:endParaRPr>
          </a:p>
        </p:txBody>
      </p:sp>
      <p:sp>
        <p:nvSpPr>
          <p:cNvPr id="24" name="Rectangle 10"/>
          <p:cNvSpPr>
            <a:spLocks noChangeArrowheads="1"/>
          </p:cNvSpPr>
          <p:nvPr/>
        </p:nvSpPr>
        <p:spPr bwMode="auto">
          <a:xfrm>
            <a:off x="3052763" y="2147888"/>
            <a:ext cx="2057400"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05000"/>
              </a:lnSpc>
              <a:buClr>
                <a:srgbClr val="CC0000"/>
              </a:buClr>
              <a:buFont typeface="Wingdings" panose="05000000000000000000" pitchFamily="2" charset="2"/>
              <a:buNone/>
              <a:defRPr/>
            </a:pPr>
            <a:r>
              <a:rPr lang="zh-CN" altLang="en-US" sz="2200" kern="0">
                <a:solidFill>
                  <a:srgbClr val="000000"/>
                </a:solidFill>
              </a:rPr>
              <a:t>耗尽层加厚</a:t>
            </a:r>
            <a:endParaRPr lang="zh-CN" altLang="en-US" sz="2200" kern="0">
              <a:solidFill>
                <a:srgbClr val="3333CC"/>
              </a:solidFill>
            </a:endParaRPr>
          </a:p>
        </p:txBody>
      </p:sp>
      <p:sp>
        <p:nvSpPr>
          <p:cNvPr id="25" name="Rectangle 11"/>
          <p:cNvSpPr>
            <a:spLocks noChangeArrowheads="1"/>
          </p:cNvSpPr>
          <p:nvPr/>
        </p:nvSpPr>
        <p:spPr bwMode="auto">
          <a:xfrm>
            <a:off x="1222375" y="2643188"/>
            <a:ext cx="3352800"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05000"/>
              </a:lnSpc>
              <a:buClr>
                <a:srgbClr val="CC0000"/>
              </a:buClr>
              <a:buFont typeface="Wingdings" panose="05000000000000000000" pitchFamily="2" charset="2"/>
              <a:buNone/>
              <a:defRPr/>
            </a:pPr>
            <a:r>
              <a:rPr lang="zh-CN" altLang="en-US" sz="2200" kern="0">
                <a:solidFill>
                  <a:srgbClr val="000000"/>
                </a:solidFill>
              </a:rPr>
              <a:t>沟道变窄。</a:t>
            </a:r>
            <a:endParaRPr lang="zh-CN" altLang="en-US" sz="2200" kern="0">
              <a:solidFill>
                <a:srgbClr val="3333CC"/>
              </a:solidFill>
            </a:endParaRPr>
          </a:p>
        </p:txBody>
      </p:sp>
      <p:sp>
        <p:nvSpPr>
          <p:cNvPr id="26" name="Rectangle 12"/>
          <p:cNvSpPr>
            <a:spLocks noChangeArrowheads="1"/>
          </p:cNvSpPr>
          <p:nvPr/>
        </p:nvSpPr>
        <p:spPr bwMode="auto">
          <a:xfrm>
            <a:off x="2592388" y="2147888"/>
            <a:ext cx="685800"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05000"/>
              </a:lnSpc>
              <a:buClr>
                <a:srgbClr val="CC0000"/>
              </a:buClr>
              <a:buFont typeface="Wingdings" panose="05000000000000000000" pitchFamily="2" charset="2"/>
              <a:buNone/>
              <a:defRPr/>
            </a:pPr>
            <a:r>
              <a:rPr lang="en-US" altLang="zh-CN" sz="2200" kern="0">
                <a:solidFill>
                  <a:srgbClr val="000000"/>
                </a:solidFill>
                <a:sym typeface="Symbol" panose="05050102010706020507" pitchFamily="18" charset="2"/>
              </a:rPr>
              <a:t></a:t>
            </a:r>
            <a:endParaRPr lang="en-US" altLang="zh-CN" sz="2200" kern="0">
              <a:solidFill>
                <a:srgbClr val="3333CC"/>
              </a:solidFill>
            </a:endParaRPr>
          </a:p>
        </p:txBody>
      </p:sp>
      <p:sp>
        <p:nvSpPr>
          <p:cNvPr id="27" name="Rectangle 13"/>
          <p:cNvSpPr>
            <a:spLocks noChangeArrowheads="1"/>
          </p:cNvSpPr>
          <p:nvPr/>
        </p:nvSpPr>
        <p:spPr bwMode="auto">
          <a:xfrm>
            <a:off x="719138" y="2659063"/>
            <a:ext cx="685800"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05000"/>
              </a:lnSpc>
              <a:buClr>
                <a:srgbClr val="CC0000"/>
              </a:buClr>
              <a:buFont typeface="Wingdings" panose="05000000000000000000" pitchFamily="2" charset="2"/>
              <a:buNone/>
              <a:defRPr/>
            </a:pPr>
            <a:r>
              <a:rPr lang="en-US" altLang="zh-CN" sz="2200" kern="0">
                <a:solidFill>
                  <a:srgbClr val="000000"/>
                </a:solidFill>
                <a:sym typeface="Symbol" panose="05050102010706020507" pitchFamily="18" charset="2"/>
              </a:rPr>
              <a:t></a:t>
            </a:r>
            <a:endParaRPr lang="en-US" altLang="zh-CN" sz="2200" kern="0">
              <a:solidFill>
                <a:srgbClr val="3333CC"/>
              </a:solidFill>
            </a:endParaRPr>
          </a:p>
        </p:txBody>
      </p:sp>
      <p:sp>
        <p:nvSpPr>
          <p:cNvPr id="28" name="Rectangle 14"/>
          <p:cNvSpPr>
            <a:spLocks noChangeArrowheads="1"/>
          </p:cNvSpPr>
          <p:nvPr/>
        </p:nvSpPr>
        <p:spPr bwMode="auto">
          <a:xfrm>
            <a:off x="795338" y="3238500"/>
            <a:ext cx="3848100"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15000"/>
              </a:lnSpc>
              <a:buClr>
                <a:srgbClr val="CC0000"/>
              </a:buClr>
              <a:buFont typeface="Wingdings" panose="05000000000000000000" pitchFamily="2" charset="2"/>
              <a:buNone/>
              <a:defRPr/>
            </a:pPr>
            <a:r>
              <a:rPr lang="en-US" altLang="zh-CN" sz="2200" i="1" kern="0">
                <a:solidFill>
                  <a:srgbClr val="000000"/>
                </a:solidFill>
              </a:rPr>
              <a:t>        </a:t>
            </a:r>
            <a:r>
              <a:rPr lang="en-US" altLang="zh-CN" sz="2200" i="1" kern="0">
                <a:solidFill>
                  <a:srgbClr val="000000"/>
                </a:solidFill>
                <a:latin typeface="Book Antiqua" panose="02040602050305030304" pitchFamily="18" charset="0"/>
              </a:rPr>
              <a:t>v</a:t>
            </a:r>
            <a:r>
              <a:rPr lang="en-US" altLang="zh-CN" sz="2200" kern="0" baseline="-25000">
                <a:solidFill>
                  <a:srgbClr val="000000"/>
                </a:solidFill>
              </a:rPr>
              <a:t>GS</a:t>
            </a:r>
            <a:r>
              <a:rPr lang="zh-CN" altLang="en-US" sz="2200" kern="0">
                <a:solidFill>
                  <a:srgbClr val="000000"/>
                </a:solidFill>
              </a:rPr>
              <a:t>继续减小，沟道继续变窄。</a:t>
            </a:r>
            <a:endParaRPr lang="zh-CN" altLang="en-US" sz="2200" kern="0">
              <a:solidFill>
                <a:srgbClr val="000000"/>
              </a:solidFill>
            </a:endParaRPr>
          </a:p>
        </p:txBody>
      </p:sp>
      <p:pic>
        <p:nvPicPr>
          <p:cNvPr id="29" name="Picture 17" descr="未标题-3 拷贝"/>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3825" y="3465513"/>
            <a:ext cx="3363913"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96" name="Picture 18" descr="未标题-2 拷贝"/>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1925" y="584200"/>
            <a:ext cx="3248025"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downRigh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strips(downRight)">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strips(downRight)">
                                      <p:cBhvr>
                                        <p:cTn id="23" dur="500"/>
                                        <p:tgtEl>
                                          <p:spTgt spid="23"/>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strips(downRight)">
                                      <p:cBhvr>
                                        <p:cTn id="28" dur="500"/>
                                        <p:tgtEl>
                                          <p:spTgt spid="26"/>
                                        </p:tgtEl>
                                      </p:cBhvr>
                                    </p:animEffect>
                                  </p:childTnLst>
                                </p:cTn>
                              </p:par>
                            </p:childTnLst>
                          </p:cTn>
                        </p:par>
                        <p:par>
                          <p:cTn id="29" fill="hold">
                            <p:stCondLst>
                              <p:cond delay="500"/>
                            </p:stCondLst>
                            <p:childTnLst>
                              <p:par>
                                <p:cTn id="30" presetID="18" presetClass="entr" presetSubtype="6"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strips(downRight)">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strips(downRight)">
                                      <p:cBhvr>
                                        <p:cTn id="37" dur="500"/>
                                        <p:tgtEl>
                                          <p:spTgt spid="27"/>
                                        </p:tgtEl>
                                      </p:cBhvr>
                                    </p:animEffect>
                                  </p:childTnLst>
                                </p:cTn>
                              </p:par>
                            </p:childTnLst>
                          </p:cTn>
                        </p:par>
                        <p:par>
                          <p:cTn id="38" fill="hold">
                            <p:stCondLst>
                              <p:cond delay="500"/>
                            </p:stCondLst>
                            <p:childTnLst>
                              <p:par>
                                <p:cTn id="39" presetID="18" presetClass="entr" presetSubtype="6"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strips(downRight)">
                                      <p:cBhvr>
                                        <p:cTn id="41" dur="5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18" presetClass="entr" presetSubtype="6" fill="hold" grpId="0" nodeType="click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strips(downRight)">
                                      <p:cBhvr>
                                        <p:cTn id="46" dur="500"/>
                                        <p:tgtEl>
                                          <p:spTgt spid="28"/>
                                        </p:tgtEl>
                                      </p:cBhvr>
                                    </p:animEffect>
                                  </p:childTnLst>
                                </p:cTn>
                              </p:par>
                            </p:childTnLst>
                          </p:cTn>
                        </p:par>
                      </p:childTnLst>
                    </p:cTn>
                  </p:par>
                  <p:par>
                    <p:cTn id="47" fill="hold">
                      <p:stCondLst>
                        <p:cond delay="indefinite"/>
                      </p:stCondLst>
                      <p:childTnLst>
                        <p:par>
                          <p:cTn id="48" fill="hold">
                            <p:stCondLst>
                              <p:cond delay="0"/>
                            </p:stCondLst>
                            <p:childTnLst>
                              <p:par>
                                <p:cTn id="49" presetID="18" presetClass="entr" presetSubtype="6"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strips(downRight)">
                                      <p:cBhvr>
                                        <p:cTn id="51" dur="500"/>
                                        <p:tgtEl>
                                          <p:spTgt spid="21"/>
                                        </p:tgtEl>
                                      </p:cBhvr>
                                    </p:animEffect>
                                  </p:childTnLst>
                                </p:cTn>
                              </p:par>
                            </p:childTnLst>
                          </p:cTn>
                        </p:par>
                      </p:childTnLst>
                    </p:cTn>
                  </p:par>
                  <p:par>
                    <p:cTn id="52" fill="hold">
                      <p:stCondLst>
                        <p:cond delay="indefinite"/>
                      </p:stCondLst>
                      <p:childTnLst>
                        <p:par>
                          <p:cTn id="53" fill="hold">
                            <p:stCondLst>
                              <p:cond delay="0"/>
                            </p:stCondLst>
                            <p:childTnLst>
                              <p:par>
                                <p:cTn id="54" presetID="4" presetClass="entr" presetSubtype="16" fill="hold" nodeType="click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box(in)">
                                      <p:cBhvr>
                                        <p:cTn id="56" dur="500"/>
                                        <p:tgtEl>
                                          <p:spTgt spid="29"/>
                                        </p:tgtEl>
                                      </p:cBhvr>
                                    </p:animEffect>
                                  </p:childTnLst>
                                </p:cTn>
                              </p:par>
                            </p:childTnLst>
                          </p:cTn>
                        </p:par>
                      </p:childTnLst>
                    </p:cTn>
                  </p:par>
                  <p:par>
                    <p:cTn id="57" fill="hold">
                      <p:stCondLst>
                        <p:cond delay="indefinite"/>
                      </p:stCondLst>
                      <p:childTnLst>
                        <p:par>
                          <p:cTn id="58" fill="hold">
                            <p:stCondLst>
                              <p:cond delay="0"/>
                            </p:stCondLst>
                            <p:childTnLst>
                              <p:par>
                                <p:cTn id="59" presetID="18" presetClass="entr" presetSubtype="6" fill="hold" grpId="0" nodeType="click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strips(downRight)">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utoUpdateAnimBg="0"/>
      <p:bldP spid="19" grpId="0" autoUpdateAnimBg="0"/>
      <p:bldP spid="20" grpId="0" autoUpdateAnimBg="0"/>
      <p:bldP spid="21" grpId="0" autoUpdateAnimBg="0"/>
      <p:bldP spid="22" grpId="0" autoUpdateAnimBg="0"/>
      <p:bldP spid="23" grpId="0" autoUpdateAnimBg="0"/>
      <p:bldP spid="24" grpId="0" autoUpdateAnimBg="0"/>
      <p:bldP spid="25" grpId="0" autoUpdateAnimBg="0"/>
      <p:bldP spid="26" grpId="0" autoUpdateAnimBg="0"/>
      <p:bldP spid="27" grpId="0" autoUpdateAnimBg="0"/>
      <p:bldP spid="28" grpId="0"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标题 1"/>
          <p:cNvSpPr>
            <a:spLocks noGrp="1"/>
          </p:cNvSpPr>
          <p:nvPr>
            <p:ph type="title"/>
          </p:nvPr>
        </p:nvSpPr>
        <p:spPr>
          <a:xfrm>
            <a:off x="701675" y="71438"/>
            <a:ext cx="7888288" cy="646112"/>
          </a:xfrm>
        </p:spPr>
        <p:txBody>
          <a:bodyPr/>
          <a:lstStyle/>
          <a:p>
            <a:r>
              <a:rPr lang="en-US" altLang="zh-CN"/>
              <a:t>4.8.1  JFET</a:t>
            </a:r>
            <a:r>
              <a:rPr lang="zh-CN" altLang="en-US"/>
              <a:t>的结构和工作原理</a:t>
            </a:r>
            <a:endParaRPr lang="zh-CN" altLang="en-US"/>
          </a:p>
        </p:txBody>
      </p:sp>
      <p:sp>
        <p:nvSpPr>
          <p:cNvPr id="22" name="Rectangle 5"/>
          <p:cNvSpPr>
            <a:spLocks noChangeArrowheads="1"/>
          </p:cNvSpPr>
          <p:nvPr/>
        </p:nvSpPr>
        <p:spPr bwMode="auto">
          <a:xfrm>
            <a:off x="547688" y="1195388"/>
            <a:ext cx="4495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lgn="l">
              <a:defRPr sz="3600" b="1">
                <a:solidFill>
                  <a:schemeClr val="tx2"/>
                </a:solidFill>
                <a:latin typeface="Arial Narrow" panose="020B0606020202030204" pitchFamily="34" charset="0"/>
                <a:ea typeface="楷体_GB2312" pitchFamily="49" charset="-122"/>
              </a:defRPr>
            </a:lvl1pPr>
            <a:lvl2pPr algn="l">
              <a:defRPr sz="3600" b="1">
                <a:solidFill>
                  <a:schemeClr val="tx2"/>
                </a:solidFill>
                <a:latin typeface="Arial Narrow" panose="020B0606020202030204" pitchFamily="34" charset="0"/>
                <a:ea typeface="楷体_GB2312" pitchFamily="49" charset="-122"/>
              </a:defRPr>
            </a:lvl2pPr>
            <a:lvl3pPr algn="l">
              <a:defRPr sz="3600" b="1">
                <a:solidFill>
                  <a:schemeClr val="tx2"/>
                </a:solidFill>
                <a:latin typeface="Arial Narrow" panose="020B0606020202030204" pitchFamily="34" charset="0"/>
                <a:ea typeface="楷体_GB2312" pitchFamily="49" charset="-122"/>
              </a:defRPr>
            </a:lvl3pPr>
            <a:lvl4pPr algn="l">
              <a:defRPr sz="3600" b="1">
                <a:solidFill>
                  <a:schemeClr val="tx2"/>
                </a:solidFill>
                <a:latin typeface="Arial Narrow" panose="020B0606020202030204" pitchFamily="34" charset="0"/>
                <a:ea typeface="楷体_GB2312" pitchFamily="49" charset="-122"/>
              </a:defRPr>
            </a:lvl4pPr>
            <a:lvl5pPr algn="l">
              <a:defRPr sz="36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6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6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6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600" b="1">
                <a:solidFill>
                  <a:schemeClr val="tx2"/>
                </a:solidFill>
                <a:latin typeface="Arial Narrow" panose="020B0606020202030204" pitchFamily="34" charset="0"/>
                <a:ea typeface="楷体_GB2312" pitchFamily="49" charset="-122"/>
              </a:defRPr>
            </a:lvl9pPr>
          </a:lstStyle>
          <a:p>
            <a:pPr>
              <a:defRPr/>
            </a:pPr>
            <a:r>
              <a:rPr lang="en-US" altLang="zh-CN" sz="2000" kern="0">
                <a:solidFill>
                  <a:srgbClr val="FF0000"/>
                </a:solidFill>
                <a:ea typeface="黑体" panose="02010609060101010101" pitchFamily="49" charset="-122"/>
              </a:rPr>
              <a:t>②  </a:t>
            </a:r>
            <a:r>
              <a:rPr lang="en-US" altLang="zh-CN" sz="2000" i="1" kern="0">
                <a:solidFill>
                  <a:srgbClr val="FF0000"/>
                </a:solidFill>
                <a:latin typeface="Book Antiqua" panose="02040602050305030304" pitchFamily="18" charset="0"/>
              </a:rPr>
              <a:t>v</a:t>
            </a:r>
            <a:r>
              <a:rPr lang="en-US" altLang="zh-CN" sz="2000" kern="0" baseline="-25000">
                <a:solidFill>
                  <a:srgbClr val="FF0000"/>
                </a:solidFill>
              </a:rPr>
              <a:t>DS</a:t>
            </a:r>
            <a:r>
              <a:rPr lang="zh-CN" altLang="en-US" sz="2000" kern="0">
                <a:solidFill>
                  <a:srgbClr val="FF0000"/>
                </a:solidFill>
                <a:ea typeface="黑体" panose="02010609060101010101" pitchFamily="49" charset="-122"/>
              </a:rPr>
              <a:t>对沟道的控制作用</a:t>
            </a:r>
            <a:endParaRPr lang="zh-CN" altLang="en-US" sz="2000" kern="0">
              <a:solidFill>
                <a:srgbClr val="FF0000"/>
              </a:solidFill>
              <a:ea typeface="黑体" panose="02010609060101010101" pitchFamily="49" charset="-122"/>
            </a:endParaRPr>
          </a:p>
        </p:txBody>
      </p:sp>
      <p:sp>
        <p:nvSpPr>
          <p:cNvPr id="23" name="Text Box 6"/>
          <p:cNvSpPr txBox="1">
            <a:spLocks noChangeArrowheads="1"/>
          </p:cNvSpPr>
          <p:nvPr/>
        </p:nvSpPr>
        <p:spPr bwMode="auto">
          <a:xfrm>
            <a:off x="611188" y="1647825"/>
            <a:ext cx="1741487" cy="41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05000"/>
              </a:lnSpc>
            </a:pPr>
            <a:r>
              <a:rPr kumimoji="1" lang="zh-CN" altLang="en-US" sz="2000" b="1">
                <a:solidFill>
                  <a:srgbClr val="000000"/>
                </a:solidFill>
                <a:latin typeface="楷体_GB2312" pitchFamily="49" charset="-122"/>
                <a:ea typeface="楷体_GB2312" pitchFamily="49" charset="-122"/>
              </a:rPr>
              <a:t>当</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楷体_GB2312" pitchFamily="49" charset="-122"/>
                <a:ea typeface="楷体_GB2312" pitchFamily="49" charset="-122"/>
              </a:rPr>
              <a:t>GS</a:t>
            </a:r>
            <a:r>
              <a:rPr kumimoji="1" lang="en-US" altLang="zh-CN" sz="2000" b="1">
                <a:solidFill>
                  <a:srgbClr val="000000"/>
                </a:solidFill>
                <a:latin typeface="楷体_GB2312" pitchFamily="49" charset="-122"/>
                <a:ea typeface="楷体_GB2312" pitchFamily="49" charset="-122"/>
              </a:rPr>
              <a:t>=0</a:t>
            </a:r>
            <a:r>
              <a:rPr kumimoji="1" lang="zh-CN" altLang="en-US" sz="2000" b="1">
                <a:solidFill>
                  <a:srgbClr val="000000"/>
                </a:solidFill>
                <a:latin typeface="楷体_GB2312" pitchFamily="49" charset="-122"/>
                <a:ea typeface="楷体_GB2312" pitchFamily="49" charset="-122"/>
              </a:rPr>
              <a:t>时，</a:t>
            </a:r>
            <a:endParaRPr kumimoji="1" lang="zh-CN" altLang="en-US" sz="2000" b="1">
              <a:solidFill>
                <a:srgbClr val="000000"/>
              </a:solidFill>
              <a:latin typeface="楷体_GB2312" pitchFamily="49" charset="-122"/>
              <a:ea typeface="楷体_GB2312" pitchFamily="49" charset="-122"/>
            </a:endParaRPr>
          </a:p>
        </p:txBody>
      </p:sp>
      <p:sp>
        <p:nvSpPr>
          <p:cNvPr id="24" name="Text Box 7"/>
          <p:cNvSpPr txBox="1">
            <a:spLocks noChangeArrowheads="1"/>
          </p:cNvSpPr>
          <p:nvPr/>
        </p:nvSpPr>
        <p:spPr bwMode="auto">
          <a:xfrm>
            <a:off x="2051050" y="1647825"/>
            <a:ext cx="1066800" cy="41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05000"/>
              </a:lnSpc>
            </a:pPr>
            <a:r>
              <a:rPr kumimoji="1" lang="en-US" altLang="zh-CN" sz="2000" b="1" i="1">
                <a:solidFill>
                  <a:srgbClr val="000000"/>
                </a:solidFill>
                <a:latin typeface="Book Antiqua" panose="02040602050305030304" pitchFamily="18" charset="0"/>
              </a:rPr>
              <a:t>v</a:t>
            </a:r>
            <a:r>
              <a:rPr kumimoji="1" lang="en-US" altLang="zh-CN" sz="2000" b="1" baseline="-25000">
                <a:solidFill>
                  <a:srgbClr val="000000"/>
                </a:solidFill>
                <a:latin typeface="Times New Roman" panose="02020603050405020304" pitchFamily="18" charset="0"/>
              </a:rPr>
              <a:t>DS</a:t>
            </a:r>
            <a:r>
              <a:rPr kumimoji="1" lang="en-US" altLang="zh-CN" sz="2000" b="1">
                <a:solidFill>
                  <a:srgbClr val="000000"/>
                </a:solidFill>
                <a:latin typeface="Times New Roman" panose="02020603050405020304" pitchFamily="18" charset="0"/>
                <a:sym typeface="Symbol" panose="05050102010706020507" pitchFamily="18" charset="2"/>
              </a:rPr>
              <a:t></a:t>
            </a:r>
            <a:endParaRPr kumimoji="1" lang="en-US" altLang="zh-CN" sz="2000" b="1">
              <a:solidFill>
                <a:srgbClr val="000000"/>
              </a:solidFill>
              <a:latin typeface="Times New Roman" panose="02020603050405020304" pitchFamily="18" charset="0"/>
              <a:sym typeface="Symbol" panose="05050102010706020507" pitchFamily="18" charset="2"/>
            </a:endParaRPr>
          </a:p>
        </p:txBody>
      </p:sp>
      <p:sp>
        <p:nvSpPr>
          <p:cNvPr id="25" name="Text Box 8"/>
          <p:cNvSpPr txBox="1">
            <a:spLocks noChangeArrowheads="1"/>
          </p:cNvSpPr>
          <p:nvPr/>
        </p:nvSpPr>
        <p:spPr bwMode="auto">
          <a:xfrm>
            <a:off x="2663825" y="1647825"/>
            <a:ext cx="609600" cy="41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05000"/>
              </a:lnSpc>
            </a:pPr>
            <a:r>
              <a:rPr kumimoji="1" lang="en-US" altLang="zh-CN" sz="2000">
                <a:solidFill>
                  <a:srgbClr val="000000"/>
                </a:solidFill>
                <a:latin typeface="Times New Roman" panose="02020603050405020304" pitchFamily="18" charset="0"/>
                <a:sym typeface="Symbol" panose="05050102010706020507" pitchFamily="18" charset="2"/>
              </a:rPr>
              <a:t></a:t>
            </a:r>
            <a:endParaRPr kumimoji="1" lang="en-US" altLang="zh-CN" sz="2000">
              <a:solidFill>
                <a:srgbClr val="000000"/>
              </a:solidFill>
              <a:latin typeface="Times New Roman" panose="02020603050405020304" pitchFamily="18" charset="0"/>
            </a:endParaRPr>
          </a:p>
        </p:txBody>
      </p:sp>
      <p:sp>
        <p:nvSpPr>
          <p:cNvPr id="26" name="Text Box 9"/>
          <p:cNvSpPr txBox="1">
            <a:spLocks noChangeArrowheads="1"/>
          </p:cNvSpPr>
          <p:nvPr/>
        </p:nvSpPr>
        <p:spPr bwMode="auto">
          <a:xfrm>
            <a:off x="3060700" y="1647825"/>
            <a:ext cx="838200" cy="41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05000"/>
              </a:lnSpc>
            </a:pPr>
            <a:r>
              <a:rPr kumimoji="1" lang="en-US" altLang="zh-CN" sz="2000" b="1" i="1">
                <a:solidFill>
                  <a:srgbClr val="000000"/>
                </a:solidFill>
                <a:latin typeface="Times New Roman" panose="02020603050405020304" pitchFamily="18" charset="0"/>
              </a:rPr>
              <a:t>i</a:t>
            </a:r>
            <a:r>
              <a:rPr kumimoji="1" lang="en-US" altLang="zh-CN" sz="2000" b="1" baseline="-25000">
                <a:solidFill>
                  <a:srgbClr val="000000"/>
                </a:solidFill>
                <a:latin typeface="Times New Roman" panose="02020603050405020304" pitchFamily="18" charset="0"/>
              </a:rPr>
              <a:t>D </a:t>
            </a:r>
            <a:r>
              <a:rPr kumimoji="1" lang="en-US" altLang="zh-CN" sz="2000" b="1">
                <a:solidFill>
                  <a:srgbClr val="000000"/>
                </a:solidFill>
                <a:latin typeface="Times New Roman" panose="02020603050405020304" pitchFamily="18" charset="0"/>
                <a:sym typeface="Symbol" panose="05050102010706020507" pitchFamily="18" charset="2"/>
              </a:rPr>
              <a:t></a:t>
            </a:r>
            <a:endParaRPr kumimoji="1" lang="en-US" altLang="zh-CN" sz="2000" b="1">
              <a:solidFill>
                <a:srgbClr val="000000"/>
              </a:solidFill>
              <a:latin typeface="Times New Roman" panose="02020603050405020304" pitchFamily="18" charset="0"/>
              <a:sym typeface="Symbol" panose="05050102010706020507" pitchFamily="18" charset="2"/>
            </a:endParaRPr>
          </a:p>
        </p:txBody>
      </p:sp>
      <p:sp>
        <p:nvSpPr>
          <p:cNvPr id="27" name="Text Box 10"/>
          <p:cNvSpPr txBox="1">
            <a:spLocks noChangeArrowheads="1"/>
          </p:cNvSpPr>
          <p:nvPr/>
        </p:nvSpPr>
        <p:spPr bwMode="auto">
          <a:xfrm>
            <a:off x="503238" y="2097088"/>
            <a:ext cx="3132137" cy="1679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kumimoji="1" lang="en-US" altLang="zh-CN" sz="2000" b="1">
                <a:solidFill>
                  <a:srgbClr val="000000"/>
                </a:solidFill>
                <a:latin typeface="楷体_GB2312" pitchFamily="49" charset="-122"/>
                <a:ea typeface="楷体_GB2312" pitchFamily="49" charset="-122"/>
              </a:rPr>
              <a:t>    g</a:t>
            </a:r>
            <a:r>
              <a:rPr kumimoji="1" lang="zh-CN" altLang="en-US" sz="2000" b="1">
                <a:solidFill>
                  <a:srgbClr val="000000"/>
                </a:solidFill>
                <a:latin typeface="楷体_GB2312" pitchFamily="49" charset="-122"/>
                <a:ea typeface="楷体_GB2312" pitchFamily="49" charset="-122"/>
              </a:rPr>
              <a:t>、</a:t>
            </a:r>
            <a:r>
              <a:rPr kumimoji="1" lang="en-US" altLang="zh-CN" sz="2000" b="1">
                <a:solidFill>
                  <a:srgbClr val="000000"/>
                </a:solidFill>
                <a:latin typeface="楷体_GB2312" pitchFamily="49" charset="-122"/>
                <a:ea typeface="楷体_GB2312" pitchFamily="49" charset="-122"/>
              </a:rPr>
              <a:t>d</a:t>
            </a:r>
            <a:r>
              <a:rPr kumimoji="1" lang="zh-CN" altLang="en-US" sz="2000" b="1">
                <a:solidFill>
                  <a:srgbClr val="000000"/>
                </a:solidFill>
                <a:latin typeface="楷体_GB2312" pitchFamily="49" charset="-122"/>
                <a:ea typeface="楷体_GB2312" pitchFamily="49" charset="-122"/>
              </a:rPr>
              <a:t>间</a:t>
            </a:r>
            <a:r>
              <a:rPr kumimoji="1" lang="en-US" altLang="zh-CN" sz="2000" b="1">
                <a:solidFill>
                  <a:srgbClr val="000000"/>
                </a:solidFill>
                <a:latin typeface="楷体_GB2312" pitchFamily="49" charset="-122"/>
                <a:ea typeface="楷体_GB2312" pitchFamily="49" charset="-122"/>
              </a:rPr>
              <a:t>PN</a:t>
            </a:r>
            <a:r>
              <a:rPr kumimoji="1" lang="zh-CN" altLang="en-US" sz="2000" b="1">
                <a:solidFill>
                  <a:srgbClr val="000000"/>
                </a:solidFill>
                <a:latin typeface="楷体_GB2312" pitchFamily="49" charset="-122"/>
                <a:ea typeface="楷体_GB2312" pitchFamily="49" charset="-122"/>
              </a:rPr>
              <a:t>结的反向电压增加，使靠近漏极处的耗尽层加宽，沟道变窄，从上至下呈楔形分布。</a:t>
            </a:r>
            <a:endParaRPr kumimoji="1" lang="zh-CN" altLang="en-US" sz="2000">
              <a:solidFill>
                <a:srgbClr val="000000"/>
              </a:solidFill>
              <a:latin typeface="楷体_GB2312" pitchFamily="49" charset="-122"/>
              <a:ea typeface="楷体_GB2312" pitchFamily="49" charset="-122"/>
            </a:endParaRPr>
          </a:p>
        </p:txBody>
      </p:sp>
      <p:sp>
        <p:nvSpPr>
          <p:cNvPr id="28" name="Rectangle 11"/>
          <p:cNvSpPr>
            <a:spLocks noChangeArrowheads="1"/>
          </p:cNvSpPr>
          <p:nvPr/>
        </p:nvSpPr>
        <p:spPr bwMode="auto">
          <a:xfrm>
            <a:off x="503238" y="3832225"/>
            <a:ext cx="2989262" cy="1144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15000"/>
              </a:lnSpc>
              <a:buClr>
                <a:srgbClr val="CC0000"/>
              </a:buClr>
              <a:buFont typeface="Wingdings" panose="05000000000000000000" pitchFamily="2" charset="2"/>
              <a:buNone/>
            </a:pPr>
            <a:r>
              <a:rPr lang="en-US" altLang="zh-CN" sz="2000" b="1">
                <a:solidFill>
                  <a:srgbClr val="000000"/>
                </a:solidFill>
                <a:latin typeface="楷体_GB2312" pitchFamily="49" charset="-122"/>
                <a:ea typeface="楷体_GB2312" pitchFamily="49" charset="-122"/>
              </a:rPr>
              <a:t>    </a:t>
            </a:r>
            <a:r>
              <a:rPr lang="zh-CN" altLang="en-US" sz="2000" b="1">
                <a:solidFill>
                  <a:srgbClr val="000000"/>
                </a:solidFill>
                <a:latin typeface="楷体_GB2312" pitchFamily="49" charset="-122"/>
                <a:ea typeface="楷体_GB2312" pitchFamily="49" charset="-122"/>
              </a:rPr>
              <a:t>当</a:t>
            </a:r>
            <a:r>
              <a:rPr lang="en-US" altLang="zh-CN" sz="2000" b="1" i="1">
                <a:solidFill>
                  <a:srgbClr val="000000"/>
                </a:solidFill>
                <a:latin typeface="Book Antiqua" panose="02040602050305030304" pitchFamily="18" charset="0"/>
                <a:ea typeface="楷体_GB2312" pitchFamily="49" charset="-122"/>
              </a:rPr>
              <a:t>v</a:t>
            </a:r>
            <a:r>
              <a:rPr lang="en-US" altLang="zh-CN" sz="2000" b="1" baseline="-25000">
                <a:solidFill>
                  <a:srgbClr val="000000"/>
                </a:solidFill>
                <a:latin typeface="楷体_GB2312" pitchFamily="49" charset="-122"/>
                <a:ea typeface="楷体_GB2312" pitchFamily="49" charset="-122"/>
              </a:rPr>
              <a:t>DS</a:t>
            </a:r>
            <a:r>
              <a:rPr lang="zh-CN" altLang="en-US" sz="2000" b="1">
                <a:solidFill>
                  <a:srgbClr val="000000"/>
                </a:solidFill>
                <a:latin typeface="楷体_GB2312" pitchFamily="49" charset="-122"/>
                <a:ea typeface="楷体_GB2312" pitchFamily="49" charset="-122"/>
              </a:rPr>
              <a:t>增加到使</a:t>
            </a:r>
            <a:r>
              <a:rPr lang="en-US" altLang="zh-CN" sz="2000" b="1" i="1">
                <a:solidFill>
                  <a:srgbClr val="000000"/>
                </a:solidFill>
                <a:latin typeface="Book Antiqua" panose="02040602050305030304" pitchFamily="18" charset="0"/>
                <a:ea typeface="楷体_GB2312" pitchFamily="49" charset="-122"/>
              </a:rPr>
              <a:t>v</a:t>
            </a:r>
            <a:r>
              <a:rPr lang="en-US" altLang="zh-CN" sz="2000" b="1" baseline="-25000">
                <a:solidFill>
                  <a:srgbClr val="000000"/>
                </a:solidFill>
                <a:latin typeface="楷体_GB2312" pitchFamily="49" charset="-122"/>
                <a:ea typeface="楷体_GB2312" pitchFamily="49" charset="-122"/>
              </a:rPr>
              <a:t>GD</a:t>
            </a:r>
            <a:r>
              <a:rPr lang="en-US" altLang="zh-CN" sz="2000" b="1">
                <a:solidFill>
                  <a:srgbClr val="000000"/>
                </a:solidFill>
                <a:latin typeface="楷体_GB2312" pitchFamily="49" charset="-122"/>
                <a:ea typeface="楷体_GB2312" pitchFamily="49" charset="-122"/>
              </a:rPr>
              <a:t>=</a:t>
            </a:r>
            <a:r>
              <a:rPr lang="en-US" altLang="zh-CN" sz="2000" b="1" i="1">
                <a:solidFill>
                  <a:srgbClr val="000000"/>
                </a:solidFill>
                <a:latin typeface="楷体_GB2312" pitchFamily="49" charset="-122"/>
                <a:ea typeface="楷体_GB2312" pitchFamily="49" charset="-122"/>
              </a:rPr>
              <a:t>V</a:t>
            </a:r>
            <a:r>
              <a:rPr lang="en-US" altLang="zh-CN" sz="2000" b="1" baseline="-25000">
                <a:solidFill>
                  <a:srgbClr val="000000"/>
                </a:solidFill>
                <a:latin typeface="楷体_GB2312" pitchFamily="49" charset="-122"/>
                <a:ea typeface="楷体_GB2312" pitchFamily="49" charset="-122"/>
              </a:rPr>
              <a:t>P </a:t>
            </a:r>
            <a:r>
              <a:rPr lang="zh-CN" altLang="en-US" sz="2000" b="1">
                <a:solidFill>
                  <a:srgbClr val="000000"/>
                </a:solidFill>
                <a:latin typeface="楷体_GB2312" pitchFamily="49" charset="-122"/>
                <a:ea typeface="楷体_GB2312" pitchFamily="49" charset="-122"/>
              </a:rPr>
              <a:t>时，在紧靠漏极处出现预夹断。</a:t>
            </a:r>
            <a:endParaRPr lang="zh-CN" altLang="en-US" sz="2000" b="1">
              <a:solidFill>
                <a:srgbClr val="000000"/>
              </a:solidFill>
              <a:latin typeface="楷体_GB2312" pitchFamily="49" charset="-122"/>
              <a:ea typeface="楷体_GB2312" pitchFamily="49" charset="-122"/>
            </a:endParaRPr>
          </a:p>
        </p:txBody>
      </p:sp>
      <p:sp>
        <p:nvSpPr>
          <p:cNvPr id="29" name="Rectangle 12"/>
          <p:cNvSpPr>
            <a:spLocks noChangeArrowheads="1"/>
          </p:cNvSpPr>
          <p:nvPr/>
        </p:nvSpPr>
        <p:spPr bwMode="auto">
          <a:xfrm>
            <a:off x="468313" y="5100638"/>
            <a:ext cx="1600200" cy="442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15000"/>
              </a:lnSpc>
              <a:buClr>
                <a:srgbClr val="CC0000"/>
              </a:buClr>
              <a:buFont typeface="Wingdings" panose="05000000000000000000" pitchFamily="2" charset="2"/>
              <a:buNone/>
              <a:defRPr/>
            </a:pPr>
            <a:r>
              <a:rPr lang="zh-CN" altLang="en-US" sz="2000" kern="0">
                <a:solidFill>
                  <a:srgbClr val="000000"/>
                </a:solidFill>
              </a:rPr>
              <a:t>此时</a:t>
            </a:r>
            <a:r>
              <a:rPr lang="en-US" altLang="zh-CN" sz="2000" i="1" kern="0">
                <a:solidFill>
                  <a:srgbClr val="000000"/>
                </a:solidFill>
                <a:latin typeface="Book Antiqua" panose="02040602050305030304" pitchFamily="18" charset="0"/>
              </a:rPr>
              <a:t>v</a:t>
            </a:r>
            <a:r>
              <a:rPr lang="en-US" altLang="zh-CN" sz="2000" kern="0" baseline="-25000">
                <a:solidFill>
                  <a:srgbClr val="000000"/>
                </a:solidFill>
              </a:rPr>
              <a:t>DS </a:t>
            </a:r>
            <a:r>
              <a:rPr lang="en-US" altLang="zh-CN" sz="2000" kern="0">
                <a:solidFill>
                  <a:srgbClr val="000000"/>
                </a:solidFill>
                <a:sym typeface="Symbol" panose="05050102010706020507" pitchFamily="18" charset="2"/>
              </a:rPr>
              <a:t></a:t>
            </a:r>
            <a:endParaRPr lang="en-US" altLang="zh-CN" sz="2000" kern="0">
              <a:solidFill>
                <a:srgbClr val="000000"/>
              </a:solidFill>
              <a:sym typeface="Symbol" panose="05050102010706020507" pitchFamily="18" charset="2"/>
            </a:endParaRPr>
          </a:p>
        </p:txBody>
      </p:sp>
      <p:sp>
        <p:nvSpPr>
          <p:cNvPr id="30" name="Rectangle 13"/>
          <p:cNvSpPr>
            <a:spLocks noChangeArrowheads="1"/>
          </p:cNvSpPr>
          <p:nvPr/>
        </p:nvSpPr>
        <p:spPr bwMode="auto">
          <a:xfrm>
            <a:off x="2017713" y="5103813"/>
            <a:ext cx="1981200" cy="442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15000"/>
              </a:lnSpc>
              <a:buClr>
                <a:srgbClr val="CC0000"/>
              </a:buClr>
              <a:buFont typeface="Wingdings" panose="05000000000000000000" pitchFamily="2" charset="2"/>
              <a:buNone/>
              <a:defRPr/>
            </a:pPr>
            <a:r>
              <a:rPr lang="zh-CN" altLang="en-US" sz="2000" kern="0">
                <a:solidFill>
                  <a:srgbClr val="000000"/>
                </a:solidFill>
              </a:rPr>
              <a:t>夹断区延长</a:t>
            </a:r>
            <a:endParaRPr lang="zh-CN" altLang="en-US" sz="2000" kern="0">
              <a:solidFill>
                <a:srgbClr val="000000"/>
              </a:solidFill>
            </a:endParaRPr>
          </a:p>
        </p:txBody>
      </p:sp>
      <p:sp>
        <p:nvSpPr>
          <p:cNvPr id="31" name="Text Box 14"/>
          <p:cNvSpPr txBox="1">
            <a:spLocks noChangeArrowheads="1"/>
          </p:cNvSpPr>
          <p:nvPr/>
        </p:nvSpPr>
        <p:spPr bwMode="auto">
          <a:xfrm>
            <a:off x="1636713" y="5122863"/>
            <a:ext cx="609600" cy="41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05000"/>
              </a:lnSpc>
            </a:pPr>
            <a:r>
              <a:rPr kumimoji="1" lang="en-US" altLang="zh-CN" sz="2000" b="1">
                <a:solidFill>
                  <a:srgbClr val="000000"/>
                </a:solidFill>
                <a:latin typeface="Times New Roman" panose="02020603050405020304" pitchFamily="18" charset="0"/>
                <a:sym typeface="Symbol" panose="05050102010706020507" pitchFamily="18" charset="2"/>
              </a:rPr>
              <a:t></a:t>
            </a:r>
            <a:endParaRPr kumimoji="1" lang="en-US" altLang="zh-CN" sz="2000" b="1">
              <a:solidFill>
                <a:srgbClr val="000000"/>
              </a:solidFill>
              <a:latin typeface="Times New Roman" panose="02020603050405020304" pitchFamily="18" charset="0"/>
            </a:endParaRPr>
          </a:p>
        </p:txBody>
      </p:sp>
      <p:sp>
        <p:nvSpPr>
          <p:cNvPr id="32" name="Rectangle 15"/>
          <p:cNvSpPr>
            <a:spLocks noChangeArrowheads="1"/>
          </p:cNvSpPr>
          <p:nvPr/>
        </p:nvSpPr>
        <p:spPr bwMode="auto">
          <a:xfrm>
            <a:off x="3873500" y="5084763"/>
            <a:ext cx="1828800" cy="442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15000"/>
              </a:lnSpc>
              <a:buClr>
                <a:srgbClr val="CC0000"/>
              </a:buClr>
              <a:buFont typeface="Wingdings" panose="05000000000000000000" pitchFamily="2" charset="2"/>
              <a:buNone/>
              <a:defRPr/>
            </a:pPr>
            <a:r>
              <a:rPr lang="zh-CN" altLang="en-US" sz="2000" kern="0">
                <a:solidFill>
                  <a:srgbClr val="000000"/>
                </a:solidFill>
              </a:rPr>
              <a:t>沟道电阻</a:t>
            </a:r>
            <a:r>
              <a:rPr lang="zh-CN" altLang="en-US" sz="2000" kern="0">
                <a:solidFill>
                  <a:srgbClr val="000000"/>
                </a:solidFill>
                <a:sym typeface="Symbol" panose="05050102010706020507" pitchFamily="18" charset="2"/>
              </a:rPr>
              <a:t></a:t>
            </a:r>
            <a:endParaRPr lang="zh-CN" altLang="en-US" sz="2000" kern="0">
              <a:solidFill>
                <a:srgbClr val="000000"/>
              </a:solidFill>
              <a:sym typeface="Symbol" panose="05050102010706020507" pitchFamily="18" charset="2"/>
            </a:endParaRPr>
          </a:p>
        </p:txBody>
      </p:sp>
      <p:sp>
        <p:nvSpPr>
          <p:cNvPr id="33" name="Text Box 16"/>
          <p:cNvSpPr txBox="1">
            <a:spLocks noChangeArrowheads="1"/>
          </p:cNvSpPr>
          <p:nvPr/>
        </p:nvSpPr>
        <p:spPr bwMode="auto">
          <a:xfrm>
            <a:off x="3492500" y="5084763"/>
            <a:ext cx="609600" cy="41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05000"/>
              </a:lnSpc>
            </a:pPr>
            <a:r>
              <a:rPr kumimoji="1" lang="en-US" altLang="zh-CN" sz="2000" b="1">
                <a:solidFill>
                  <a:srgbClr val="000000"/>
                </a:solidFill>
                <a:latin typeface="Times New Roman" panose="02020603050405020304" pitchFamily="18" charset="0"/>
                <a:sym typeface="Symbol" panose="05050102010706020507" pitchFamily="18" charset="2"/>
              </a:rPr>
              <a:t></a:t>
            </a:r>
            <a:endParaRPr kumimoji="1" lang="en-US" altLang="zh-CN" sz="2000" b="1">
              <a:solidFill>
                <a:srgbClr val="000000"/>
              </a:solidFill>
              <a:latin typeface="Times New Roman" panose="02020603050405020304" pitchFamily="18" charset="0"/>
            </a:endParaRPr>
          </a:p>
        </p:txBody>
      </p:sp>
      <p:sp>
        <p:nvSpPr>
          <p:cNvPr id="34" name="Rectangle 17"/>
          <p:cNvSpPr>
            <a:spLocks noChangeArrowheads="1"/>
          </p:cNvSpPr>
          <p:nvPr/>
        </p:nvSpPr>
        <p:spPr bwMode="auto">
          <a:xfrm>
            <a:off x="1995488" y="5661025"/>
            <a:ext cx="1905000" cy="44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15000"/>
              </a:lnSpc>
              <a:buClr>
                <a:srgbClr val="CC0000"/>
              </a:buClr>
              <a:buFont typeface="Wingdings" panose="05000000000000000000" pitchFamily="2" charset="2"/>
              <a:buNone/>
              <a:defRPr/>
            </a:pPr>
            <a:r>
              <a:rPr lang="en-US" altLang="zh-CN" sz="2000" i="1" kern="0">
                <a:solidFill>
                  <a:srgbClr val="000000"/>
                </a:solidFill>
              </a:rPr>
              <a:t>i</a:t>
            </a:r>
            <a:r>
              <a:rPr lang="en-US" altLang="zh-CN" sz="2000" kern="0" baseline="-25000">
                <a:solidFill>
                  <a:srgbClr val="000000"/>
                </a:solidFill>
              </a:rPr>
              <a:t>D</a:t>
            </a:r>
            <a:r>
              <a:rPr lang="zh-CN" altLang="en-US" sz="2000" kern="0">
                <a:solidFill>
                  <a:srgbClr val="000000"/>
                </a:solidFill>
              </a:rPr>
              <a:t>基本不变</a:t>
            </a:r>
            <a:endParaRPr lang="zh-CN" altLang="en-US" sz="2000" kern="0">
              <a:solidFill>
                <a:srgbClr val="000000"/>
              </a:solidFill>
            </a:endParaRPr>
          </a:p>
        </p:txBody>
      </p:sp>
      <p:sp>
        <p:nvSpPr>
          <p:cNvPr id="35" name="Text Box 18"/>
          <p:cNvSpPr txBox="1">
            <a:spLocks noChangeArrowheads="1"/>
          </p:cNvSpPr>
          <p:nvPr/>
        </p:nvSpPr>
        <p:spPr bwMode="auto">
          <a:xfrm>
            <a:off x="1619250" y="5661025"/>
            <a:ext cx="609600" cy="41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05000"/>
              </a:lnSpc>
            </a:pPr>
            <a:r>
              <a:rPr kumimoji="1" lang="en-US" altLang="zh-CN" sz="2000" b="1">
                <a:solidFill>
                  <a:srgbClr val="000000"/>
                </a:solidFill>
                <a:latin typeface="Times New Roman" panose="02020603050405020304" pitchFamily="18" charset="0"/>
                <a:sym typeface="Symbol" panose="05050102010706020507" pitchFamily="18" charset="2"/>
              </a:rPr>
              <a:t></a:t>
            </a:r>
            <a:endParaRPr kumimoji="1" lang="en-US" altLang="zh-CN" sz="2000" b="1">
              <a:solidFill>
                <a:srgbClr val="000000"/>
              </a:solidFill>
              <a:latin typeface="Times New Roman" panose="02020603050405020304" pitchFamily="18" charset="0"/>
            </a:endParaRPr>
          </a:p>
        </p:txBody>
      </p:sp>
      <p:pic>
        <p:nvPicPr>
          <p:cNvPr id="36" name="Picture 19" descr="未标题-4 拷贝"/>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372225" y="3492500"/>
            <a:ext cx="2736850" cy="267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22" name="Picture 20" descr="未标题-2 拷贝"/>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8875" y="188913"/>
            <a:ext cx="2870200" cy="278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1" descr="未标题-3 拷贝"/>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2024063"/>
            <a:ext cx="2771775" cy="272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24" name="Rectangle 22">
            <a:hlinkClick r:id="rId4"/>
          </p:cNvPr>
          <p:cNvSpPr>
            <a:spLocks noChangeArrowheads="1"/>
          </p:cNvSpPr>
          <p:nvPr/>
        </p:nvSpPr>
        <p:spPr bwMode="auto">
          <a:xfrm>
            <a:off x="539750" y="703263"/>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993300"/>
                </a:solidFill>
                <a:latin typeface="Times New Roman" panose="02020603050405020304" pitchFamily="18" charset="0"/>
                <a:ea typeface="楷体_GB2312" pitchFamily="49" charset="-122"/>
              </a:rPr>
              <a:t>2.  </a:t>
            </a:r>
            <a:r>
              <a:rPr lang="zh-CN" altLang="en-US" sz="2400" b="1">
                <a:solidFill>
                  <a:srgbClr val="993300"/>
                </a:solidFill>
                <a:latin typeface="Times New Roman" panose="02020603050405020304" pitchFamily="18" charset="0"/>
                <a:ea typeface="楷体_GB2312" pitchFamily="49" charset="-122"/>
              </a:rPr>
              <a:t>工作原理</a:t>
            </a:r>
            <a:endParaRPr lang="zh-CN" altLang="en-US" sz="2400" b="1">
              <a:solidFill>
                <a:srgbClr val="993300"/>
              </a:solidFill>
              <a:latin typeface="Times New Roman" panose="02020603050405020304" pitchFamily="18" charset="0"/>
              <a:ea typeface="楷体_GB2312" pitchFamily="49" charset="-122"/>
            </a:endParaRPr>
          </a:p>
        </p:txBody>
      </p:sp>
      <p:sp>
        <p:nvSpPr>
          <p:cNvPr id="123925" name="Text Box 23"/>
          <p:cNvSpPr txBox="1">
            <a:spLocks noChangeArrowheads="1"/>
          </p:cNvSpPr>
          <p:nvPr/>
        </p:nvSpPr>
        <p:spPr bwMode="auto">
          <a:xfrm>
            <a:off x="2163763" y="719138"/>
            <a:ext cx="3200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楷体_GB2312" pitchFamily="49" charset="-122"/>
                <a:ea typeface="楷体_GB2312" pitchFamily="49" charset="-122"/>
              </a:rPr>
              <a:t>（以</a:t>
            </a:r>
            <a:r>
              <a:rPr kumimoji="1" lang="en-US" altLang="zh-CN" sz="2000" b="1">
                <a:solidFill>
                  <a:srgbClr val="000000"/>
                </a:solidFill>
                <a:latin typeface="楷体_GB2312" pitchFamily="49" charset="-122"/>
                <a:ea typeface="楷体_GB2312" pitchFamily="49" charset="-122"/>
              </a:rPr>
              <a:t>N</a:t>
            </a:r>
            <a:r>
              <a:rPr kumimoji="1" lang="zh-CN" altLang="en-US" sz="2000" b="1">
                <a:solidFill>
                  <a:srgbClr val="000000"/>
                </a:solidFill>
                <a:latin typeface="楷体_GB2312" pitchFamily="49" charset="-122"/>
                <a:ea typeface="楷体_GB2312" pitchFamily="49" charset="-122"/>
              </a:rPr>
              <a:t>沟道</a:t>
            </a:r>
            <a:r>
              <a:rPr kumimoji="1" lang="en-US" altLang="zh-CN" sz="2000" b="1">
                <a:solidFill>
                  <a:srgbClr val="000000"/>
                </a:solidFill>
                <a:latin typeface="楷体_GB2312" pitchFamily="49" charset="-122"/>
                <a:ea typeface="楷体_GB2312" pitchFamily="49" charset="-122"/>
              </a:rPr>
              <a:t>JFET</a:t>
            </a:r>
            <a:r>
              <a:rPr kumimoji="1" lang="zh-CN" altLang="en-US" sz="2000" b="1">
                <a:solidFill>
                  <a:srgbClr val="000000"/>
                </a:solidFill>
                <a:latin typeface="楷体_GB2312" pitchFamily="49" charset="-122"/>
                <a:ea typeface="楷体_GB2312" pitchFamily="49" charset="-122"/>
              </a:rPr>
              <a:t>为例）</a:t>
            </a:r>
            <a:endParaRPr kumimoji="1" lang="zh-CN" altLang="en-US" sz="2000" b="1">
              <a:solidFill>
                <a:srgbClr val="FF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Righ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strips(downRight)">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strips(downRight)">
                                      <p:cBhvr>
                                        <p:cTn id="17" dur="500"/>
                                        <p:tgtEl>
                                          <p:spTgt spid="25"/>
                                        </p:tgtEl>
                                      </p:cBhvr>
                                    </p:animEffect>
                                  </p:childTnLst>
                                </p:cTn>
                              </p:par>
                            </p:childTnLst>
                          </p:cTn>
                        </p:par>
                        <p:par>
                          <p:cTn id="18" fill="hold">
                            <p:stCondLst>
                              <p:cond delay="500"/>
                            </p:stCondLst>
                            <p:childTnLst>
                              <p:par>
                                <p:cTn id="19" presetID="18" presetClass="entr" presetSubtype="6"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Right)">
                                      <p:cBhvr>
                                        <p:cTn id="21" dur="500"/>
                                        <p:tgtEl>
                                          <p:spTgt spid="26"/>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6" fill="hold" grpId="0"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strips(downRight)">
                                      <p:cBhvr>
                                        <p:cTn id="26" dur="500"/>
                                        <p:tgtEl>
                                          <p:spTgt spid="27"/>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6"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strips(downRight)">
                                      <p:cBhvr>
                                        <p:cTn id="31" dur="500"/>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nodeType="click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box(in)">
                                      <p:cBhvr>
                                        <p:cTn id="36" dur="500"/>
                                        <p:tgtEl>
                                          <p:spTgt spid="38"/>
                                        </p:tgtEl>
                                      </p:cBhvr>
                                    </p:animEffect>
                                  </p:childTnLst>
                                </p:cTn>
                              </p:par>
                            </p:childTnLst>
                          </p:cTn>
                        </p:par>
                      </p:childTnLst>
                    </p:cTn>
                  </p:par>
                  <p:par>
                    <p:cTn id="37" fill="hold">
                      <p:stCondLst>
                        <p:cond delay="indefinite"/>
                      </p:stCondLst>
                      <p:childTnLst>
                        <p:par>
                          <p:cTn id="38" fill="hold">
                            <p:stCondLst>
                              <p:cond delay="0"/>
                            </p:stCondLst>
                            <p:childTnLst>
                              <p:par>
                                <p:cTn id="39" presetID="18" presetClass="entr" presetSubtype="6"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strips(downRight)">
                                      <p:cBhvr>
                                        <p:cTn id="41" dur="500"/>
                                        <p:tgtEl>
                                          <p:spTgt spid="29"/>
                                        </p:tgtEl>
                                      </p:cBhvr>
                                    </p:animEffect>
                                  </p:childTnLst>
                                </p:cTn>
                              </p:par>
                            </p:childTnLst>
                          </p:cTn>
                        </p:par>
                      </p:childTnLst>
                    </p:cTn>
                  </p:par>
                  <p:par>
                    <p:cTn id="42" fill="hold">
                      <p:stCondLst>
                        <p:cond delay="indefinite"/>
                      </p:stCondLst>
                      <p:childTnLst>
                        <p:par>
                          <p:cTn id="43" fill="hold">
                            <p:stCondLst>
                              <p:cond delay="0"/>
                            </p:stCondLst>
                            <p:childTnLst>
                              <p:par>
                                <p:cTn id="44" presetID="18" presetClass="entr" presetSubtype="6" fill="hold" grpId="0" nodeType="click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strips(downRight)">
                                      <p:cBhvr>
                                        <p:cTn id="46" dur="500"/>
                                        <p:tgtEl>
                                          <p:spTgt spid="31"/>
                                        </p:tgtEl>
                                      </p:cBhvr>
                                    </p:animEffect>
                                  </p:childTnLst>
                                </p:cTn>
                              </p:par>
                            </p:childTnLst>
                          </p:cTn>
                        </p:par>
                        <p:par>
                          <p:cTn id="47" fill="hold">
                            <p:stCondLst>
                              <p:cond delay="500"/>
                            </p:stCondLst>
                            <p:childTnLst>
                              <p:par>
                                <p:cTn id="48" presetID="18" presetClass="entr" presetSubtype="6"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strips(downRight)">
                                      <p:cBhvr>
                                        <p:cTn id="50" dur="500"/>
                                        <p:tgtEl>
                                          <p:spTgt spid="30"/>
                                        </p:tgtEl>
                                      </p:cBhvr>
                                    </p:animEffect>
                                  </p:childTnLst>
                                </p:cTn>
                              </p:par>
                            </p:childTnLst>
                          </p:cTn>
                        </p:par>
                      </p:childTnLst>
                    </p:cTn>
                  </p:par>
                  <p:par>
                    <p:cTn id="51" fill="hold">
                      <p:stCondLst>
                        <p:cond delay="indefinite"/>
                      </p:stCondLst>
                      <p:childTnLst>
                        <p:par>
                          <p:cTn id="52" fill="hold">
                            <p:stCondLst>
                              <p:cond delay="0"/>
                            </p:stCondLst>
                            <p:childTnLst>
                              <p:par>
                                <p:cTn id="53" presetID="4" presetClass="entr" presetSubtype="32" fill="hold" nodeType="click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box(out)">
                                      <p:cBhvr>
                                        <p:cTn id="55" dur="500"/>
                                        <p:tgtEl>
                                          <p:spTgt spid="36"/>
                                        </p:tgtEl>
                                      </p:cBhvr>
                                    </p:animEffect>
                                  </p:childTnLst>
                                </p:cTn>
                              </p:par>
                            </p:childTnLst>
                          </p:cTn>
                        </p:par>
                      </p:childTnLst>
                    </p:cTn>
                  </p:par>
                  <p:par>
                    <p:cTn id="56" fill="hold">
                      <p:stCondLst>
                        <p:cond delay="indefinite"/>
                      </p:stCondLst>
                      <p:childTnLst>
                        <p:par>
                          <p:cTn id="57" fill="hold">
                            <p:stCondLst>
                              <p:cond delay="0"/>
                            </p:stCondLst>
                            <p:childTnLst>
                              <p:par>
                                <p:cTn id="58" presetID="18" presetClass="entr" presetSubtype="6" fill="hold" grpId="0" nodeType="click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strips(downRight)">
                                      <p:cBhvr>
                                        <p:cTn id="60" dur="500"/>
                                        <p:tgtEl>
                                          <p:spTgt spid="33"/>
                                        </p:tgtEl>
                                      </p:cBhvr>
                                    </p:animEffect>
                                  </p:childTnLst>
                                </p:cTn>
                              </p:par>
                            </p:childTnLst>
                          </p:cTn>
                        </p:par>
                        <p:par>
                          <p:cTn id="61" fill="hold">
                            <p:stCondLst>
                              <p:cond delay="500"/>
                            </p:stCondLst>
                            <p:childTnLst>
                              <p:par>
                                <p:cTn id="62" presetID="18" presetClass="entr" presetSubtype="6" fill="hold" grpId="0" nodeType="after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strips(downRight)">
                                      <p:cBhvr>
                                        <p:cTn id="64" dur="500"/>
                                        <p:tgtEl>
                                          <p:spTgt spid="32"/>
                                        </p:tgtEl>
                                      </p:cBhvr>
                                    </p:animEffect>
                                  </p:childTnLst>
                                </p:cTn>
                              </p:par>
                            </p:childTnLst>
                          </p:cTn>
                        </p:par>
                      </p:childTnLst>
                    </p:cTn>
                  </p:par>
                  <p:par>
                    <p:cTn id="65" fill="hold">
                      <p:stCondLst>
                        <p:cond delay="indefinite"/>
                      </p:stCondLst>
                      <p:childTnLst>
                        <p:par>
                          <p:cTn id="66" fill="hold">
                            <p:stCondLst>
                              <p:cond delay="0"/>
                            </p:stCondLst>
                            <p:childTnLst>
                              <p:par>
                                <p:cTn id="67" presetID="18" presetClass="entr" presetSubtype="6" fill="hold" grpId="0" nodeType="click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strips(downRight)">
                                      <p:cBhvr>
                                        <p:cTn id="69" dur="500"/>
                                        <p:tgtEl>
                                          <p:spTgt spid="35"/>
                                        </p:tgtEl>
                                      </p:cBhvr>
                                    </p:animEffect>
                                  </p:childTnLst>
                                </p:cTn>
                              </p:par>
                            </p:childTnLst>
                          </p:cTn>
                        </p:par>
                        <p:par>
                          <p:cTn id="70" fill="hold">
                            <p:stCondLst>
                              <p:cond delay="500"/>
                            </p:stCondLst>
                            <p:childTnLst>
                              <p:par>
                                <p:cTn id="71" presetID="18" presetClass="entr" presetSubtype="6" fill="hold" grpId="0"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strips(downRight)">
                                      <p:cBhvr>
                                        <p:cTn id="7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autoUpdateAnimBg="0"/>
      <p:bldP spid="31" grpId="0" autoUpdateAnimBg="0"/>
      <p:bldP spid="32" grpId="0" autoUpdateAnimBg="0"/>
      <p:bldP spid="33" grpId="0" autoUpdateAnimBg="0"/>
      <p:bldP spid="34" grpId="0" autoUpdateAnimBg="0"/>
      <p:bldP spid="35" grpId="0" autoUpdateAnimBg="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标题 1"/>
          <p:cNvSpPr>
            <a:spLocks noGrp="1"/>
          </p:cNvSpPr>
          <p:nvPr>
            <p:ph type="title"/>
          </p:nvPr>
        </p:nvSpPr>
        <p:spPr>
          <a:xfrm>
            <a:off x="701675" y="71438"/>
            <a:ext cx="7888288" cy="646112"/>
          </a:xfrm>
        </p:spPr>
        <p:txBody>
          <a:bodyPr/>
          <a:lstStyle/>
          <a:p>
            <a:r>
              <a:rPr lang="en-US" altLang="zh-CN"/>
              <a:t>4.8.1  JFET</a:t>
            </a:r>
            <a:r>
              <a:rPr lang="zh-CN" altLang="en-US"/>
              <a:t>的结构和工作原理</a:t>
            </a:r>
            <a:endParaRPr lang="zh-CN" altLang="en-US"/>
          </a:p>
        </p:txBody>
      </p:sp>
      <p:sp>
        <p:nvSpPr>
          <p:cNvPr id="124931" name="Rectangle 5"/>
          <p:cNvSpPr>
            <a:spLocks noChangeArrowheads="1"/>
          </p:cNvSpPr>
          <p:nvPr/>
        </p:nvSpPr>
        <p:spPr bwMode="auto">
          <a:xfrm>
            <a:off x="576263" y="1254125"/>
            <a:ext cx="47244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200" b="1">
                <a:solidFill>
                  <a:srgbClr val="FF0000"/>
                </a:solidFill>
                <a:latin typeface="黑体" panose="02010609060101010101" pitchFamily="49" charset="-122"/>
                <a:ea typeface="黑体" panose="02010609060101010101" pitchFamily="49" charset="-122"/>
                <a:sym typeface="Wingdings" panose="05000000000000000000" pitchFamily="2" charset="2"/>
              </a:rPr>
              <a:t>③ </a:t>
            </a:r>
            <a:r>
              <a:rPr lang="en-US" altLang="zh-CN" sz="2200" b="1">
                <a:solidFill>
                  <a:srgbClr val="FF0000"/>
                </a:solidFill>
                <a:latin typeface="黑体" panose="02010609060101010101" pitchFamily="49" charset="-122"/>
                <a:ea typeface="黑体" panose="02010609060101010101" pitchFamily="49" charset="-122"/>
              </a:rPr>
              <a:t> </a:t>
            </a:r>
            <a:r>
              <a:rPr lang="en-US" altLang="zh-CN" sz="2200" b="1" i="1">
                <a:solidFill>
                  <a:srgbClr val="FF0000"/>
                </a:solidFill>
                <a:latin typeface="Book Antiqua" panose="02040602050305030304" pitchFamily="18" charset="0"/>
                <a:ea typeface="黑体" panose="02010609060101010101" pitchFamily="49" charset="-122"/>
              </a:rPr>
              <a:t>v</a:t>
            </a:r>
            <a:r>
              <a:rPr lang="en-US" altLang="zh-CN" sz="2200" b="1" baseline="-25000">
                <a:solidFill>
                  <a:srgbClr val="FF0000"/>
                </a:solidFill>
                <a:latin typeface="Arial Narrow" panose="020B0606020202030204" pitchFamily="34" charset="0"/>
                <a:ea typeface="黑体" panose="02010609060101010101" pitchFamily="49" charset="-122"/>
              </a:rPr>
              <a:t>GS</a:t>
            </a:r>
            <a:r>
              <a:rPr lang="zh-CN" altLang="en-US" sz="2200" b="1">
                <a:solidFill>
                  <a:srgbClr val="FF0000"/>
                </a:solidFill>
                <a:latin typeface="黑体" panose="02010609060101010101" pitchFamily="49" charset="-122"/>
                <a:ea typeface="黑体" panose="02010609060101010101" pitchFamily="49" charset="-122"/>
              </a:rPr>
              <a:t>和</a:t>
            </a:r>
            <a:r>
              <a:rPr lang="en-US" altLang="zh-CN" sz="2200" b="1" i="1">
                <a:solidFill>
                  <a:srgbClr val="FF0000"/>
                </a:solidFill>
                <a:latin typeface="Book Antiqua" panose="02040602050305030304" pitchFamily="18" charset="0"/>
                <a:ea typeface="黑体" panose="02010609060101010101" pitchFamily="49" charset="-122"/>
              </a:rPr>
              <a:t>v</a:t>
            </a:r>
            <a:r>
              <a:rPr lang="en-US" altLang="zh-CN" sz="2200" b="1" baseline="-25000">
                <a:solidFill>
                  <a:srgbClr val="FF0000"/>
                </a:solidFill>
                <a:latin typeface="Arial Narrow" panose="020B0606020202030204" pitchFamily="34" charset="0"/>
                <a:ea typeface="黑体" panose="02010609060101010101" pitchFamily="49" charset="-122"/>
              </a:rPr>
              <a:t>DS</a:t>
            </a:r>
            <a:r>
              <a:rPr lang="zh-CN" altLang="en-US" sz="2200" b="1">
                <a:solidFill>
                  <a:srgbClr val="FF0000"/>
                </a:solidFill>
                <a:latin typeface="黑体" panose="02010609060101010101" pitchFamily="49" charset="-122"/>
                <a:ea typeface="黑体" panose="02010609060101010101" pitchFamily="49" charset="-122"/>
              </a:rPr>
              <a:t>同时作用时</a:t>
            </a:r>
            <a:endParaRPr lang="zh-CN" altLang="en-US" sz="2200" b="1">
              <a:solidFill>
                <a:srgbClr val="FF0000"/>
              </a:solidFill>
              <a:latin typeface="黑体" panose="02010609060101010101" pitchFamily="49" charset="-122"/>
              <a:ea typeface="黑体" panose="02010609060101010101" pitchFamily="49" charset="-122"/>
            </a:endParaRPr>
          </a:p>
        </p:txBody>
      </p:sp>
      <p:sp>
        <p:nvSpPr>
          <p:cNvPr id="11" name="Rectangle 6"/>
          <p:cNvSpPr>
            <a:spLocks noChangeArrowheads="1"/>
          </p:cNvSpPr>
          <p:nvPr/>
        </p:nvSpPr>
        <p:spPr bwMode="auto">
          <a:xfrm>
            <a:off x="863600" y="1919288"/>
            <a:ext cx="6707188" cy="544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35000"/>
              </a:lnSpc>
              <a:buClr>
                <a:srgbClr val="CC0000"/>
              </a:buClr>
              <a:buFont typeface="Wingdings" panose="05000000000000000000" pitchFamily="2" charset="2"/>
              <a:buNone/>
              <a:defRPr/>
            </a:pPr>
            <a:r>
              <a:rPr lang="zh-CN" altLang="en-US" sz="2200" kern="0">
                <a:solidFill>
                  <a:srgbClr val="000000"/>
                </a:solidFill>
              </a:rPr>
              <a:t>当</a:t>
            </a:r>
            <a:r>
              <a:rPr lang="en-US" altLang="zh-CN" sz="2200" i="1" kern="0">
                <a:solidFill>
                  <a:srgbClr val="000000"/>
                </a:solidFill>
              </a:rPr>
              <a:t>V</a:t>
            </a:r>
            <a:r>
              <a:rPr lang="en-US" altLang="zh-CN" sz="2200" kern="0" baseline="-25000">
                <a:solidFill>
                  <a:srgbClr val="000000"/>
                </a:solidFill>
              </a:rPr>
              <a:t>P </a:t>
            </a:r>
            <a:r>
              <a:rPr lang="en-US" altLang="zh-CN" sz="2200" i="1" kern="0">
                <a:solidFill>
                  <a:srgbClr val="000000"/>
                </a:solidFill>
              </a:rPr>
              <a:t>&lt;</a:t>
            </a:r>
            <a:r>
              <a:rPr lang="en-US" altLang="zh-CN" sz="2200" i="1" kern="0">
                <a:solidFill>
                  <a:srgbClr val="000000"/>
                </a:solidFill>
                <a:latin typeface="Book Antiqua" panose="02040602050305030304" pitchFamily="18" charset="0"/>
              </a:rPr>
              <a:t>v</a:t>
            </a:r>
            <a:r>
              <a:rPr lang="en-US" altLang="zh-CN" sz="2200" kern="0" baseline="-25000">
                <a:solidFill>
                  <a:srgbClr val="000000"/>
                </a:solidFill>
              </a:rPr>
              <a:t>GS</a:t>
            </a:r>
            <a:r>
              <a:rPr lang="en-US" altLang="zh-CN" sz="2200" kern="0">
                <a:solidFill>
                  <a:srgbClr val="000000"/>
                </a:solidFill>
              </a:rPr>
              <a:t>&lt;0 </a:t>
            </a:r>
            <a:r>
              <a:rPr lang="zh-CN" altLang="en-US" sz="2200" kern="0">
                <a:solidFill>
                  <a:srgbClr val="000000"/>
                </a:solidFill>
              </a:rPr>
              <a:t>时，导电沟道更容易夹断，</a:t>
            </a:r>
            <a:endParaRPr lang="zh-CN" altLang="en-US" sz="2200" kern="0">
              <a:solidFill>
                <a:srgbClr val="000000"/>
              </a:solidFill>
            </a:endParaRPr>
          </a:p>
        </p:txBody>
      </p:sp>
      <p:sp>
        <p:nvSpPr>
          <p:cNvPr id="12" name="Rectangle 7"/>
          <p:cNvSpPr>
            <a:spLocks noChangeArrowheads="1"/>
          </p:cNvSpPr>
          <p:nvPr/>
        </p:nvSpPr>
        <p:spPr bwMode="auto">
          <a:xfrm>
            <a:off x="792163" y="2557463"/>
            <a:ext cx="6767512" cy="544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35000"/>
              </a:lnSpc>
              <a:buClr>
                <a:srgbClr val="CC0000"/>
              </a:buClr>
              <a:buFont typeface="Wingdings" panose="05000000000000000000" pitchFamily="2" charset="2"/>
              <a:buNone/>
              <a:defRPr/>
            </a:pPr>
            <a:r>
              <a:rPr lang="zh-CN" altLang="en-US" sz="2200" kern="0">
                <a:solidFill>
                  <a:srgbClr val="000000"/>
                </a:solidFill>
              </a:rPr>
              <a:t>对于同样的</a:t>
            </a:r>
            <a:r>
              <a:rPr lang="en-US" altLang="zh-CN" sz="2200" i="1" kern="0">
                <a:solidFill>
                  <a:srgbClr val="000000"/>
                </a:solidFill>
                <a:latin typeface="Book Antiqua" panose="02040602050305030304" pitchFamily="18" charset="0"/>
              </a:rPr>
              <a:t>v</a:t>
            </a:r>
            <a:r>
              <a:rPr lang="en-US" altLang="zh-CN" sz="2200" kern="0" baseline="-25000">
                <a:solidFill>
                  <a:srgbClr val="000000"/>
                </a:solidFill>
              </a:rPr>
              <a:t>DS </a:t>
            </a:r>
            <a:r>
              <a:rPr lang="zh-CN" altLang="en-US" sz="2200" kern="0">
                <a:solidFill>
                  <a:srgbClr val="000000"/>
                </a:solidFill>
              </a:rPr>
              <a:t>，</a:t>
            </a:r>
            <a:r>
              <a:rPr lang="zh-CN" altLang="en-US" sz="2200" kern="0" baseline="-25000">
                <a:solidFill>
                  <a:srgbClr val="000000"/>
                </a:solidFill>
              </a:rPr>
              <a:t> </a:t>
            </a:r>
            <a:r>
              <a:rPr lang="en-US" altLang="zh-CN" sz="2200" i="1" kern="0">
                <a:solidFill>
                  <a:srgbClr val="000000"/>
                </a:solidFill>
              </a:rPr>
              <a:t>i</a:t>
            </a:r>
            <a:r>
              <a:rPr lang="en-US" altLang="zh-CN" sz="2200" kern="0" baseline="-25000">
                <a:solidFill>
                  <a:srgbClr val="000000"/>
                </a:solidFill>
              </a:rPr>
              <a:t>D</a:t>
            </a:r>
            <a:r>
              <a:rPr lang="zh-CN" altLang="en-US" sz="2200" kern="0">
                <a:solidFill>
                  <a:srgbClr val="000000"/>
                </a:solidFill>
              </a:rPr>
              <a:t>的值比</a:t>
            </a:r>
            <a:r>
              <a:rPr lang="en-US" altLang="zh-CN" sz="2200" i="1" kern="0">
                <a:solidFill>
                  <a:srgbClr val="000000"/>
                </a:solidFill>
                <a:latin typeface="Book Antiqua" panose="02040602050305030304" pitchFamily="18" charset="0"/>
              </a:rPr>
              <a:t>v</a:t>
            </a:r>
            <a:r>
              <a:rPr lang="en-US" altLang="zh-CN" sz="2200" kern="0" baseline="-25000">
                <a:solidFill>
                  <a:srgbClr val="000000"/>
                </a:solidFill>
              </a:rPr>
              <a:t>GS</a:t>
            </a:r>
            <a:r>
              <a:rPr lang="en-US" altLang="zh-CN" sz="2200" kern="0">
                <a:solidFill>
                  <a:srgbClr val="000000"/>
                </a:solidFill>
              </a:rPr>
              <a:t>=0</a:t>
            </a:r>
            <a:r>
              <a:rPr lang="zh-CN" altLang="en-US" sz="2200" kern="0">
                <a:solidFill>
                  <a:srgbClr val="000000"/>
                </a:solidFill>
              </a:rPr>
              <a:t>时的值要小。</a:t>
            </a:r>
            <a:endParaRPr lang="zh-CN" altLang="en-US" sz="2200" kern="0">
              <a:solidFill>
                <a:srgbClr val="000000"/>
              </a:solidFill>
            </a:endParaRPr>
          </a:p>
        </p:txBody>
      </p:sp>
      <p:sp>
        <p:nvSpPr>
          <p:cNvPr id="13" name="Rectangle 8"/>
          <p:cNvSpPr>
            <a:spLocks noChangeArrowheads="1"/>
          </p:cNvSpPr>
          <p:nvPr/>
        </p:nvSpPr>
        <p:spPr bwMode="auto">
          <a:xfrm>
            <a:off x="838200" y="3314700"/>
            <a:ext cx="3505200"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buClr>
                <a:srgbClr val="CC0000"/>
              </a:buClr>
              <a:buFont typeface="Wingdings" panose="05000000000000000000" pitchFamily="2" charset="2"/>
              <a:buNone/>
              <a:defRPr/>
            </a:pPr>
            <a:r>
              <a:rPr lang="zh-CN" altLang="en-US" sz="2200" kern="0">
                <a:solidFill>
                  <a:srgbClr val="000000"/>
                </a:solidFill>
              </a:rPr>
              <a:t>在预夹断处</a:t>
            </a:r>
            <a:endParaRPr lang="zh-CN" altLang="en-US" sz="2200" kern="0">
              <a:solidFill>
                <a:srgbClr val="000000"/>
              </a:solidFill>
            </a:endParaRPr>
          </a:p>
        </p:txBody>
      </p:sp>
      <p:sp>
        <p:nvSpPr>
          <p:cNvPr id="14" name="Rectangle 9"/>
          <p:cNvSpPr>
            <a:spLocks noChangeArrowheads="1"/>
          </p:cNvSpPr>
          <p:nvPr/>
        </p:nvSpPr>
        <p:spPr bwMode="auto">
          <a:xfrm>
            <a:off x="1295400" y="3863975"/>
            <a:ext cx="2971800"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762000" indent="-285750"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181100" indent="-228600"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00200" indent="-22860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57400" indent="-228600"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146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29718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290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886200" indent="-228600"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lnSpc>
                <a:spcPct val="125000"/>
              </a:lnSpc>
              <a:buClr>
                <a:srgbClr val="CC0000"/>
              </a:buClr>
              <a:buFont typeface="Wingdings" panose="05000000000000000000" pitchFamily="2" charset="2"/>
              <a:buNone/>
              <a:defRPr/>
            </a:pPr>
            <a:r>
              <a:rPr lang="en-US" altLang="zh-CN" sz="2200" i="1" kern="0">
                <a:solidFill>
                  <a:srgbClr val="000000"/>
                </a:solidFill>
                <a:latin typeface="Book Antiqua" panose="02040602050305030304" pitchFamily="18" charset="0"/>
              </a:rPr>
              <a:t>v</a:t>
            </a:r>
            <a:r>
              <a:rPr lang="en-US" altLang="zh-CN" sz="2200" kern="0" baseline="-25000">
                <a:solidFill>
                  <a:srgbClr val="000000"/>
                </a:solidFill>
              </a:rPr>
              <a:t>GD</a:t>
            </a:r>
            <a:r>
              <a:rPr lang="en-US" altLang="zh-CN" sz="2200" kern="0">
                <a:solidFill>
                  <a:srgbClr val="000000"/>
                </a:solidFill>
              </a:rPr>
              <a:t>=</a:t>
            </a:r>
            <a:r>
              <a:rPr lang="en-US" altLang="zh-CN" sz="2200" i="1" kern="0">
                <a:solidFill>
                  <a:srgbClr val="000000"/>
                </a:solidFill>
                <a:latin typeface="Book Antiqua" panose="02040602050305030304" pitchFamily="18" charset="0"/>
              </a:rPr>
              <a:t>v</a:t>
            </a:r>
            <a:r>
              <a:rPr lang="en-US" altLang="zh-CN" sz="2200" kern="0" baseline="-25000">
                <a:solidFill>
                  <a:srgbClr val="000000"/>
                </a:solidFill>
              </a:rPr>
              <a:t>GS</a:t>
            </a:r>
            <a:r>
              <a:rPr lang="en-US" altLang="zh-CN" sz="2200" kern="0">
                <a:solidFill>
                  <a:srgbClr val="000000"/>
                </a:solidFill>
                <a:latin typeface="宋体" panose="02010600030101010101" pitchFamily="2" charset="-122"/>
              </a:rPr>
              <a:t>-</a:t>
            </a:r>
            <a:r>
              <a:rPr lang="en-US" altLang="zh-CN" sz="2200" i="1" kern="0">
                <a:solidFill>
                  <a:srgbClr val="000000"/>
                </a:solidFill>
                <a:latin typeface="Book Antiqua" panose="02040602050305030304" pitchFamily="18" charset="0"/>
              </a:rPr>
              <a:t>v</a:t>
            </a:r>
            <a:r>
              <a:rPr lang="en-US" altLang="zh-CN" sz="2200" kern="0" baseline="-25000">
                <a:solidFill>
                  <a:srgbClr val="000000"/>
                </a:solidFill>
              </a:rPr>
              <a:t>DS </a:t>
            </a:r>
            <a:r>
              <a:rPr lang="en-US" altLang="zh-CN" sz="2200" kern="0">
                <a:solidFill>
                  <a:srgbClr val="000000"/>
                </a:solidFill>
              </a:rPr>
              <a:t>=</a:t>
            </a:r>
            <a:r>
              <a:rPr lang="en-US" altLang="zh-CN" sz="2200" i="1" kern="0">
                <a:solidFill>
                  <a:srgbClr val="000000"/>
                </a:solidFill>
              </a:rPr>
              <a:t>V</a:t>
            </a:r>
            <a:r>
              <a:rPr lang="en-US" altLang="zh-CN" sz="2200" kern="0" baseline="-25000">
                <a:solidFill>
                  <a:srgbClr val="000000"/>
                </a:solidFill>
              </a:rPr>
              <a:t>P </a:t>
            </a:r>
            <a:endParaRPr lang="en-US" altLang="zh-CN" sz="2200" kern="0" baseline="-25000">
              <a:solidFill>
                <a:srgbClr val="000000"/>
              </a:solidFill>
            </a:endParaRPr>
          </a:p>
        </p:txBody>
      </p:sp>
      <p:sp>
        <p:nvSpPr>
          <p:cNvPr id="124936" name="Rectangle 10">
            <a:hlinkClick r:id="rId1"/>
          </p:cNvPr>
          <p:cNvSpPr>
            <a:spLocks noChangeArrowheads="1"/>
          </p:cNvSpPr>
          <p:nvPr/>
        </p:nvSpPr>
        <p:spPr bwMode="auto">
          <a:xfrm>
            <a:off x="539750" y="703263"/>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400" b="1">
                <a:solidFill>
                  <a:srgbClr val="993300"/>
                </a:solidFill>
                <a:latin typeface="Times New Roman" panose="02020603050405020304" pitchFamily="18" charset="0"/>
                <a:ea typeface="楷体_GB2312" pitchFamily="49" charset="-122"/>
              </a:rPr>
              <a:t>2.  </a:t>
            </a:r>
            <a:r>
              <a:rPr lang="zh-CN" altLang="en-US" sz="2400" b="1">
                <a:solidFill>
                  <a:srgbClr val="993300"/>
                </a:solidFill>
                <a:latin typeface="Times New Roman" panose="02020603050405020304" pitchFamily="18" charset="0"/>
                <a:ea typeface="楷体_GB2312" pitchFamily="49" charset="-122"/>
              </a:rPr>
              <a:t>工作原理</a:t>
            </a:r>
            <a:endParaRPr lang="zh-CN" altLang="en-US" sz="2400" b="1">
              <a:solidFill>
                <a:srgbClr val="993300"/>
              </a:solidFill>
              <a:latin typeface="Times New Roman" panose="02020603050405020304" pitchFamily="18" charset="0"/>
              <a:ea typeface="楷体_GB2312" pitchFamily="49" charset="-122"/>
            </a:endParaRPr>
          </a:p>
        </p:txBody>
      </p:sp>
      <p:sp>
        <p:nvSpPr>
          <p:cNvPr id="124937" name="Text Box 11"/>
          <p:cNvSpPr txBox="1">
            <a:spLocks noChangeArrowheads="1"/>
          </p:cNvSpPr>
          <p:nvPr/>
        </p:nvSpPr>
        <p:spPr bwMode="auto">
          <a:xfrm>
            <a:off x="2163763" y="719138"/>
            <a:ext cx="3200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000" b="1">
                <a:solidFill>
                  <a:srgbClr val="000000"/>
                </a:solidFill>
                <a:latin typeface="楷体_GB2312" pitchFamily="49" charset="-122"/>
                <a:ea typeface="楷体_GB2312" pitchFamily="49" charset="-122"/>
              </a:rPr>
              <a:t>（以</a:t>
            </a:r>
            <a:r>
              <a:rPr kumimoji="1" lang="en-US" altLang="zh-CN" sz="2000" b="1">
                <a:solidFill>
                  <a:srgbClr val="000000"/>
                </a:solidFill>
                <a:latin typeface="楷体_GB2312" pitchFamily="49" charset="-122"/>
                <a:ea typeface="楷体_GB2312" pitchFamily="49" charset="-122"/>
              </a:rPr>
              <a:t>N</a:t>
            </a:r>
            <a:r>
              <a:rPr kumimoji="1" lang="zh-CN" altLang="en-US" sz="2000" b="1">
                <a:solidFill>
                  <a:srgbClr val="000000"/>
                </a:solidFill>
                <a:latin typeface="楷体_GB2312" pitchFamily="49" charset="-122"/>
                <a:ea typeface="楷体_GB2312" pitchFamily="49" charset="-122"/>
              </a:rPr>
              <a:t>沟道</a:t>
            </a:r>
            <a:r>
              <a:rPr kumimoji="1" lang="en-US" altLang="zh-CN" sz="2000" b="1">
                <a:solidFill>
                  <a:srgbClr val="000000"/>
                </a:solidFill>
                <a:latin typeface="楷体_GB2312" pitchFamily="49" charset="-122"/>
                <a:ea typeface="楷体_GB2312" pitchFamily="49" charset="-122"/>
              </a:rPr>
              <a:t>JFET</a:t>
            </a:r>
            <a:r>
              <a:rPr kumimoji="1" lang="zh-CN" altLang="en-US" sz="2000" b="1">
                <a:solidFill>
                  <a:srgbClr val="000000"/>
                </a:solidFill>
                <a:latin typeface="楷体_GB2312" pitchFamily="49" charset="-122"/>
                <a:ea typeface="楷体_GB2312" pitchFamily="49" charset="-122"/>
              </a:rPr>
              <a:t>为例）</a:t>
            </a:r>
            <a:endParaRPr kumimoji="1" lang="zh-CN" altLang="en-US" sz="2000" b="1">
              <a:solidFill>
                <a:srgbClr val="FF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trips(downRigh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trips(downRight)">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2" grpId="0" autoUpdateAnimBg="0"/>
      <p:bldP spid="13" grpId="0" autoUpdateAnimBg="0"/>
      <p:bldP spid="14" grpId="0" autoUpdateAnimBg="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3"/>
          <p:cNvSpPr>
            <a:spLocks noChangeArrowheads="1"/>
          </p:cNvSpPr>
          <p:nvPr/>
        </p:nvSpPr>
        <p:spPr bwMode="auto">
          <a:xfrm>
            <a:off x="1143000" y="101600"/>
            <a:ext cx="3200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b="1">
                <a:solidFill>
                  <a:srgbClr val="993300"/>
                </a:solidFill>
                <a:latin typeface="黑体" panose="02010609060101010101" pitchFamily="49" charset="-122"/>
                <a:ea typeface="黑体" panose="02010609060101010101" pitchFamily="49" charset="-122"/>
              </a:rPr>
              <a:t>综上分析可知</a:t>
            </a:r>
            <a:endParaRPr lang="zh-CN" altLang="en-US" sz="2800" b="1">
              <a:solidFill>
                <a:srgbClr val="993300"/>
              </a:solidFill>
              <a:latin typeface="黑体" panose="02010609060101010101" pitchFamily="49" charset="-122"/>
              <a:ea typeface="黑体" panose="02010609060101010101" pitchFamily="49" charset="-122"/>
            </a:endParaRPr>
          </a:p>
        </p:txBody>
      </p:sp>
      <p:sp>
        <p:nvSpPr>
          <p:cNvPr id="9" name="Rectangle 5"/>
          <p:cNvSpPr>
            <a:spLocks noChangeArrowheads="1"/>
          </p:cNvSpPr>
          <p:nvPr/>
        </p:nvSpPr>
        <p:spPr bwMode="auto">
          <a:xfrm>
            <a:off x="609600" y="2503488"/>
            <a:ext cx="762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2857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285750" indent="-2857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285750" indent="-2857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85750" indent="-2857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7429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2001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6573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1145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Char char="•"/>
            </a:pPr>
            <a:r>
              <a:rPr lang="en-US" altLang="zh-CN" sz="2400" b="1">
                <a:solidFill>
                  <a:srgbClr val="000000"/>
                </a:solidFill>
                <a:latin typeface="Arial Narrow" panose="020B0606020202030204" pitchFamily="34" charset="0"/>
                <a:ea typeface="黑体" panose="02010609060101010101" pitchFamily="49" charset="-122"/>
              </a:rPr>
              <a:t>JFET</a:t>
            </a:r>
            <a:r>
              <a:rPr lang="zh-CN" altLang="en-US" sz="2400" b="1">
                <a:solidFill>
                  <a:srgbClr val="000000"/>
                </a:solidFill>
                <a:latin typeface="Arial Narrow" panose="020B0606020202030204" pitchFamily="34" charset="0"/>
                <a:ea typeface="黑体" panose="02010609060101010101" pitchFamily="49" charset="-122"/>
              </a:rPr>
              <a:t>是电压控制电流器件，</a:t>
            </a:r>
            <a:r>
              <a:rPr lang="en-US" altLang="zh-CN" sz="2400" b="1" i="1">
                <a:solidFill>
                  <a:srgbClr val="000000"/>
                </a:solidFill>
                <a:latin typeface="Arial Narrow" panose="020B0606020202030204" pitchFamily="34" charset="0"/>
                <a:ea typeface="黑体" panose="02010609060101010101" pitchFamily="49" charset="-122"/>
              </a:rPr>
              <a:t>i</a:t>
            </a:r>
            <a:r>
              <a:rPr lang="en-US" altLang="zh-CN" sz="2400" b="1" baseline="-25000">
                <a:solidFill>
                  <a:srgbClr val="000000"/>
                </a:solidFill>
                <a:latin typeface="Arial Narrow" panose="020B0606020202030204" pitchFamily="34" charset="0"/>
                <a:ea typeface="黑体" panose="02010609060101010101" pitchFamily="49" charset="-122"/>
              </a:rPr>
              <a:t>D</a:t>
            </a:r>
            <a:r>
              <a:rPr lang="zh-CN" altLang="en-US" sz="2400" b="1">
                <a:solidFill>
                  <a:srgbClr val="000000"/>
                </a:solidFill>
                <a:latin typeface="Arial Narrow" panose="020B0606020202030204" pitchFamily="34" charset="0"/>
                <a:ea typeface="黑体" panose="02010609060101010101" pitchFamily="49" charset="-122"/>
              </a:rPr>
              <a:t>受</a:t>
            </a:r>
            <a:r>
              <a:rPr lang="en-US" altLang="zh-CN" sz="2400" b="1" i="1">
                <a:solidFill>
                  <a:srgbClr val="000000"/>
                </a:solidFill>
                <a:latin typeface="Book Antiqua" panose="02040602050305030304" pitchFamily="18" charset="0"/>
                <a:ea typeface="楷体_GB2312" pitchFamily="49" charset="-122"/>
              </a:rPr>
              <a:t>v</a:t>
            </a:r>
            <a:r>
              <a:rPr lang="en-US" altLang="zh-CN" sz="2400" b="1" baseline="-25000">
                <a:solidFill>
                  <a:srgbClr val="000000"/>
                </a:solidFill>
                <a:latin typeface="Arial Narrow" panose="020B0606020202030204" pitchFamily="34" charset="0"/>
                <a:ea typeface="黑体" panose="02010609060101010101" pitchFamily="49" charset="-122"/>
              </a:rPr>
              <a:t>GS</a:t>
            </a:r>
            <a:r>
              <a:rPr lang="zh-CN" altLang="en-US" sz="2400" b="1">
                <a:solidFill>
                  <a:srgbClr val="000000"/>
                </a:solidFill>
                <a:latin typeface="Arial Narrow" panose="020B0606020202030204" pitchFamily="34" charset="0"/>
                <a:ea typeface="黑体" panose="02010609060101010101" pitchFamily="49" charset="-122"/>
              </a:rPr>
              <a:t>控制。</a:t>
            </a:r>
            <a:endParaRPr lang="zh-CN" altLang="en-US" sz="2400" b="1">
              <a:solidFill>
                <a:srgbClr val="000000"/>
              </a:solidFill>
              <a:latin typeface="Arial Narrow" panose="020B0606020202030204" pitchFamily="34" charset="0"/>
              <a:ea typeface="黑体" panose="02010609060101010101" pitchFamily="49" charset="-122"/>
            </a:endParaRPr>
          </a:p>
        </p:txBody>
      </p:sp>
      <p:sp>
        <p:nvSpPr>
          <p:cNvPr id="10" name="Rectangle 6"/>
          <p:cNvSpPr>
            <a:spLocks noChangeArrowheads="1"/>
          </p:cNvSpPr>
          <p:nvPr/>
        </p:nvSpPr>
        <p:spPr bwMode="auto">
          <a:xfrm>
            <a:off x="609600" y="3109913"/>
            <a:ext cx="777875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2857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285750" indent="-28575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285750" indent="-2857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85750" indent="-2857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7429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2001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6573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114550" indent="-28575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0000"/>
              </a:lnSpc>
              <a:spcBef>
                <a:spcPct val="0"/>
              </a:spcBef>
              <a:buFontTx/>
              <a:buChar char="•"/>
            </a:pPr>
            <a:r>
              <a:rPr lang="zh-CN" altLang="en-US" sz="2400" b="1">
                <a:solidFill>
                  <a:srgbClr val="000000"/>
                </a:solidFill>
                <a:latin typeface="Arial Narrow" panose="020B0606020202030204" pitchFamily="34" charset="0"/>
                <a:ea typeface="黑体" panose="02010609060101010101" pitchFamily="49" charset="-122"/>
              </a:rPr>
              <a:t>预夹断前</a:t>
            </a:r>
            <a:r>
              <a:rPr lang="en-US" altLang="zh-CN" sz="2400" b="1" i="1">
                <a:solidFill>
                  <a:srgbClr val="000000"/>
                </a:solidFill>
                <a:latin typeface="Arial Narrow" panose="020B0606020202030204" pitchFamily="34" charset="0"/>
                <a:ea typeface="黑体" panose="02010609060101010101" pitchFamily="49" charset="-122"/>
              </a:rPr>
              <a:t>i</a:t>
            </a:r>
            <a:r>
              <a:rPr lang="en-US" altLang="zh-CN" sz="2400" b="1" baseline="-25000">
                <a:solidFill>
                  <a:srgbClr val="000000"/>
                </a:solidFill>
                <a:latin typeface="Arial Narrow" panose="020B0606020202030204" pitchFamily="34" charset="0"/>
                <a:ea typeface="黑体" panose="02010609060101010101" pitchFamily="49" charset="-122"/>
              </a:rPr>
              <a:t>D</a:t>
            </a:r>
            <a:r>
              <a:rPr lang="zh-CN" altLang="en-US" sz="2400" b="1">
                <a:solidFill>
                  <a:srgbClr val="000000"/>
                </a:solidFill>
                <a:latin typeface="Arial Narrow" panose="020B0606020202030204" pitchFamily="34" charset="0"/>
                <a:ea typeface="黑体" panose="02010609060101010101" pitchFamily="49" charset="-122"/>
              </a:rPr>
              <a:t>与</a:t>
            </a:r>
            <a:r>
              <a:rPr lang="en-US" altLang="zh-CN" sz="2400" b="1" i="1">
                <a:solidFill>
                  <a:srgbClr val="000000"/>
                </a:solidFill>
                <a:latin typeface="Book Antiqua" panose="02040602050305030304" pitchFamily="18" charset="0"/>
                <a:ea typeface="楷体_GB2312" pitchFamily="49" charset="-122"/>
              </a:rPr>
              <a:t>v</a:t>
            </a:r>
            <a:r>
              <a:rPr lang="en-US" altLang="zh-CN" sz="2400" b="1" baseline="-25000">
                <a:solidFill>
                  <a:srgbClr val="000000"/>
                </a:solidFill>
                <a:latin typeface="Arial Narrow" panose="020B0606020202030204" pitchFamily="34" charset="0"/>
                <a:ea typeface="黑体" panose="02010609060101010101" pitchFamily="49" charset="-122"/>
              </a:rPr>
              <a:t>DS</a:t>
            </a:r>
            <a:r>
              <a:rPr lang="zh-CN" altLang="en-US" sz="2400" b="1">
                <a:solidFill>
                  <a:srgbClr val="000000"/>
                </a:solidFill>
                <a:latin typeface="Arial Narrow" panose="020B0606020202030204" pitchFamily="34" charset="0"/>
                <a:ea typeface="黑体" panose="02010609060101010101" pitchFamily="49" charset="-122"/>
              </a:rPr>
              <a:t>呈近似线性关系；预夹断后， </a:t>
            </a:r>
            <a:r>
              <a:rPr lang="en-US" altLang="zh-CN" sz="2400" b="1" i="1">
                <a:solidFill>
                  <a:srgbClr val="000000"/>
                </a:solidFill>
                <a:latin typeface="Arial Narrow" panose="020B0606020202030204" pitchFamily="34" charset="0"/>
                <a:ea typeface="黑体" panose="02010609060101010101" pitchFamily="49" charset="-122"/>
              </a:rPr>
              <a:t>i</a:t>
            </a:r>
            <a:r>
              <a:rPr lang="en-US" altLang="zh-CN" sz="2400" b="1" baseline="-25000">
                <a:solidFill>
                  <a:srgbClr val="000000"/>
                </a:solidFill>
                <a:latin typeface="Arial Narrow" panose="020B0606020202030204" pitchFamily="34" charset="0"/>
                <a:ea typeface="黑体" panose="02010609060101010101" pitchFamily="49" charset="-122"/>
              </a:rPr>
              <a:t>D</a:t>
            </a:r>
            <a:r>
              <a:rPr lang="zh-CN" altLang="en-US" sz="2400" b="1">
                <a:solidFill>
                  <a:srgbClr val="000000"/>
                </a:solidFill>
                <a:latin typeface="Arial Narrow" panose="020B0606020202030204" pitchFamily="34" charset="0"/>
                <a:ea typeface="黑体" panose="02010609060101010101" pitchFamily="49" charset="-122"/>
              </a:rPr>
              <a:t>趋于饱和。</a:t>
            </a:r>
            <a:endParaRPr lang="zh-CN" altLang="en-US" sz="2400" b="1">
              <a:solidFill>
                <a:srgbClr val="000000"/>
              </a:solidFill>
              <a:latin typeface="Arial Narrow" panose="020B0606020202030204" pitchFamily="34" charset="0"/>
              <a:ea typeface="黑体" panose="02010609060101010101" pitchFamily="49" charset="-122"/>
            </a:endParaRPr>
          </a:p>
        </p:txBody>
      </p:sp>
      <p:sp>
        <p:nvSpPr>
          <p:cNvPr id="11" name="Text Box 7"/>
          <p:cNvSpPr txBox="1">
            <a:spLocks noChangeArrowheads="1"/>
          </p:cNvSpPr>
          <p:nvPr/>
        </p:nvSpPr>
        <p:spPr bwMode="auto">
          <a:xfrm>
            <a:off x="1219200" y="4402138"/>
            <a:ext cx="6553200" cy="457200"/>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defRPr/>
            </a:pPr>
            <a:r>
              <a:rPr kumimoji="1" lang="en-US" altLang="zh-CN" sz="2400" b="1">
                <a:solidFill>
                  <a:srgbClr val="FF3399"/>
                </a:solidFill>
                <a:effectLst>
                  <a:outerShdw blurRad="38100" dist="38100" dir="2700000" algn="tl">
                    <a:srgbClr val="C0C0C0"/>
                  </a:outerShdw>
                </a:effectLst>
                <a:latin typeface="Times New Roman" panose="02020603050405020304" pitchFamily="18" charset="0"/>
                <a:ea typeface="+mn-ea"/>
              </a:rPr>
              <a:t>#</a:t>
            </a:r>
            <a:r>
              <a:rPr kumimoji="1" lang="en-US" altLang="zh-CN" sz="2400" b="1">
                <a:solidFill>
                  <a:srgbClr val="CC0000"/>
                </a:solidFill>
                <a:effectLst>
                  <a:outerShdw blurRad="38100" dist="38100" dir="2700000" algn="tl">
                    <a:srgbClr val="C0C0C0"/>
                  </a:outerShdw>
                </a:effectLst>
                <a:latin typeface="Times New Roman" panose="02020603050405020304" pitchFamily="18" charset="0"/>
                <a:ea typeface="+mn-ea"/>
              </a:rPr>
              <a:t> </a:t>
            </a:r>
            <a:r>
              <a:rPr kumimoji="1" lang="zh-CN" altLang="en-US" sz="2400" b="1">
                <a:solidFill>
                  <a:srgbClr val="3333FF"/>
                </a:solidFill>
                <a:effectLst>
                  <a:outerShdw blurRad="38100" dist="38100" dir="2700000" algn="tl">
                    <a:srgbClr val="C0C0C0"/>
                  </a:outerShdw>
                </a:effectLst>
                <a:latin typeface="Times New Roman" panose="02020603050405020304" pitchFamily="18" charset="0"/>
                <a:ea typeface="+mn-ea"/>
              </a:rPr>
              <a:t>为什么</a:t>
            </a:r>
            <a:r>
              <a:rPr kumimoji="1" lang="en-US" altLang="zh-CN" sz="2400" b="1">
                <a:solidFill>
                  <a:srgbClr val="3333FF"/>
                </a:solidFill>
                <a:effectLst>
                  <a:outerShdw blurRad="38100" dist="38100" dir="2700000" algn="tl">
                    <a:srgbClr val="C0C0C0"/>
                  </a:outerShdw>
                </a:effectLst>
                <a:latin typeface="Times New Roman" panose="02020603050405020304" pitchFamily="18" charset="0"/>
                <a:ea typeface="+mn-ea"/>
              </a:rPr>
              <a:t>JFET</a:t>
            </a:r>
            <a:r>
              <a:rPr kumimoji="1" lang="zh-CN" altLang="en-US" sz="2400" b="1">
                <a:solidFill>
                  <a:srgbClr val="3333FF"/>
                </a:solidFill>
                <a:effectLst>
                  <a:outerShdw blurRad="38100" dist="38100" dir="2700000" algn="tl">
                    <a:srgbClr val="C0C0C0"/>
                  </a:outerShdw>
                </a:effectLst>
                <a:latin typeface="Times New Roman" panose="02020603050405020304" pitchFamily="18" charset="0"/>
                <a:ea typeface="+mn-ea"/>
              </a:rPr>
              <a:t>的输入电阻比</a:t>
            </a:r>
            <a:r>
              <a:rPr kumimoji="1" lang="en-US" altLang="zh-CN" sz="2400" b="1">
                <a:solidFill>
                  <a:srgbClr val="3333FF"/>
                </a:solidFill>
                <a:effectLst>
                  <a:outerShdw blurRad="38100" dist="38100" dir="2700000" algn="tl">
                    <a:srgbClr val="C0C0C0"/>
                  </a:outerShdw>
                </a:effectLst>
                <a:latin typeface="Times New Roman" panose="02020603050405020304" pitchFamily="18" charset="0"/>
                <a:ea typeface="+mn-ea"/>
              </a:rPr>
              <a:t>BJT</a:t>
            </a:r>
            <a:r>
              <a:rPr kumimoji="1" lang="zh-CN" altLang="en-US" sz="2400" b="1">
                <a:solidFill>
                  <a:srgbClr val="3333FF"/>
                </a:solidFill>
                <a:effectLst>
                  <a:outerShdw blurRad="38100" dist="38100" dir="2700000" algn="tl">
                    <a:srgbClr val="C0C0C0"/>
                  </a:outerShdw>
                </a:effectLst>
                <a:latin typeface="Times New Roman" panose="02020603050405020304" pitchFamily="18" charset="0"/>
                <a:ea typeface="+mn-ea"/>
              </a:rPr>
              <a:t>高得多？</a:t>
            </a:r>
            <a:endParaRPr kumimoji="1" lang="zh-CN" altLang="en-US" sz="2400" b="1">
              <a:solidFill>
                <a:srgbClr val="CC0000"/>
              </a:solidFill>
              <a:effectLst>
                <a:outerShdw blurRad="38100" dist="38100" dir="2700000" algn="tl">
                  <a:srgbClr val="C0C0C0"/>
                </a:outerShdw>
              </a:effectLst>
              <a:latin typeface="Times New Roman" panose="02020603050405020304" pitchFamily="18" charset="0"/>
              <a:ea typeface="+mn-ea"/>
            </a:endParaRPr>
          </a:p>
        </p:txBody>
      </p:sp>
      <p:sp>
        <p:nvSpPr>
          <p:cNvPr id="12" name="Rectangle 8"/>
          <p:cNvSpPr>
            <a:spLocks noChangeArrowheads="1"/>
          </p:cNvSpPr>
          <p:nvPr/>
        </p:nvSpPr>
        <p:spPr bwMode="auto">
          <a:xfrm>
            <a:off x="609600" y="1268413"/>
            <a:ext cx="7958138"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10000"/>
              </a:spcBef>
              <a:buFontTx/>
              <a:buChar char="•"/>
            </a:pPr>
            <a:r>
              <a:rPr lang="en-US" altLang="zh-CN" sz="2400" b="1">
                <a:solidFill>
                  <a:srgbClr val="000000"/>
                </a:solidFill>
                <a:latin typeface="Arial Narrow" panose="020B0606020202030204" pitchFamily="34" charset="0"/>
                <a:ea typeface="黑体" panose="02010609060101010101" pitchFamily="49" charset="-122"/>
              </a:rPr>
              <a:t>  JFET</a:t>
            </a:r>
            <a:r>
              <a:rPr lang="zh-CN" altLang="en-US" sz="2400" b="1">
                <a:solidFill>
                  <a:srgbClr val="000000"/>
                </a:solidFill>
                <a:latin typeface="Arial Narrow" panose="020B0606020202030204" pitchFamily="34" charset="0"/>
                <a:ea typeface="黑体" panose="02010609060101010101" pitchFamily="49" charset="-122"/>
              </a:rPr>
              <a:t>栅极与沟道间的</a:t>
            </a:r>
            <a:r>
              <a:rPr lang="en-US" altLang="zh-CN" sz="2400" b="1">
                <a:solidFill>
                  <a:srgbClr val="000000"/>
                </a:solidFill>
                <a:latin typeface="Arial Narrow" panose="020B0606020202030204" pitchFamily="34" charset="0"/>
                <a:ea typeface="黑体" panose="02010609060101010101" pitchFamily="49" charset="-122"/>
              </a:rPr>
              <a:t>PN</a:t>
            </a:r>
            <a:r>
              <a:rPr lang="zh-CN" altLang="en-US" sz="2400" b="1">
                <a:solidFill>
                  <a:srgbClr val="000000"/>
                </a:solidFill>
                <a:latin typeface="Arial Narrow" panose="020B0606020202030204" pitchFamily="34" charset="0"/>
                <a:ea typeface="黑体" panose="02010609060101010101" pitchFamily="49" charset="-122"/>
              </a:rPr>
              <a:t>结是反向偏置的，因此</a:t>
            </a:r>
            <a:r>
              <a:rPr lang="en-US" altLang="zh-CN" sz="2400" b="1" i="1">
                <a:solidFill>
                  <a:srgbClr val="000000"/>
                </a:solidFill>
                <a:latin typeface="Arial Narrow" panose="020B0606020202030204" pitchFamily="34" charset="0"/>
                <a:ea typeface="黑体" panose="02010609060101010101" pitchFamily="49" charset="-122"/>
              </a:rPr>
              <a:t>i</a:t>
            </a:r>
            <a:r>
              <a:rPr lang="en-US" altLang="zh-CN" sz="2400" b="1" baseline="-25000">
                <a:solidFill>
                  <a:srgbClr val="000000"/>
                </a:solidFill>
                <a:latin typeface="Arial Narrow" panose="020B0606020202030204" pitchFamily="34" charset="0"/>
                <a:ea typeface="黑体" panose="02010609060101010101" pitchFamily="49" charset="-122"/>
              </a:rPr>
              <a:t>G</a:t>
            </a:r>
            <a:r>
              <a:rPr lang="en-US" altLang="zh-CN" sz="2400" b="1">
                <a:solidFill>
                  <a:srgbClr val="000000"/>
                </a:solidFill>
                <a:latin typeface="Arial Narrow" panose="020B0606020202030204" pitchFamily="34" charset="0"/>
                <a:ea typeface="黑体" panose="02010609060101010101" pitchFamily="49" charset="-122"/>
                <a:sym typeface="Symbol" panose="05050102010706020507" pitchFamily="18" charset="2"/>
              </a:rPr>
              <a:t>0</a:t>
            </a:r>
            <a:r>
              <a:rPr lang="zh-CN" altLang="en-US" sz="2400" b="1">
                <a:solidFill>
                  <a:srgbClr val="000000"/>
                </a:solidFill>
                <a:latin typeface="Arial Narrow" panose="020B0606020202030204" pitchFamily="34" charset="0"/>
                <a:ea typeface="黑体" panose="02010609060101010101" pitchFamily="49" charset="-122"/>
                <a:sym typeface="Symbol" panose="05050102010706020507" pitchFamily="18" charset="2"/>
              </a:rPr>
              <a:t>，输入电阻很高。</a:t>
            </a:r>
            <a:endParaRPr lang="zh-CN" altLang="en-US" sz="2400" b="1">
              <a:solidFill>
                <a:srgbClr val="000000"/>
              </a:solidFill>
              <a:latin typeface="Arial Narrow" panose="020B0606020202030204" pitchFamily="34" charset="0"/>
              <a:ea typeface="黑体" panose="02010609060101010101" pitchFamily="49" charset="-122"/>
              <a:sym typeface="Symbol" panose="05050102010706020507" pitchFamily="18"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trips(downRigh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trips(down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5"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vertic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10" grpId="0" autoUpdateAnimBg="0"/>
      <p:bldP spid="11" grpId="0" autoUpdateAnimBg="0"/>
      <p:bldP spid="12" grpId="0" autoUpdateAnimBg="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标题 1"/>
          <p:cNvSpPr>
            <a:spLocks noGrp="1"/>
          </p:cNvSpPr>
          <p:nvPr>
            <p:ph type="title"/>
          </p:nvPr>
        </p:nvSpPr>
        <p:spPr>
          <a:xfrm>
            <a:off x="701675" y="71438"/>
            <a:ext cx="7888288" cy="646112"/>
          </a:xfrm>
        </p:spPr>
        <p:txBody>
          <a:bodyPr/>
          <a:lstStyle/>
          <a:p>
            <a:r>
              <a:rPr lang="en-US" altLang="zh-CN"/>
              <a:t>4.8.2  JFET</a:t>
            </a:r>
            <a:r>
              <a:rPr lang="zh-CN" altLang="en-US"/>
              <a:t>的特性曲线及参数</a:t>
            </a:r>
            <a:endParaRPr lang="zh-CN" altLang="en-US"/>
          </a:p>
        </p:txBody>
      </p:sp>
      <p:graphicFrame>
        <p:nvGraphicFramePr>
          <p:cNvPr id="12" name="Object 4"/>
          <p:cNvGraphicFramePr>
            <a:graphicFrameLocks noChangeAspect="1"/>
          </p:cNvGraphicFramePr>
          <p:nvPr/>
        </p:nvGraphicFramePr>
        <p:xfrm>
          <a:off x="2643188" y="793750"/>
          <a:ext cx="2487612" cy="584200"/>
        </p:xfrm>
        <a:graphic>
          <a:graphicData uri="http://schemas.openxmlformats.org/presentationml/2006/ole">
            <mc:AlternateContent xmlns:mc="http://schemas.openxmlformats.org/markup-compatibility/2006">
              <mc:Choice xmlns:v="urn:schemas-microsoft-com:vml" Requires="v">
                <p:oleObj spid="_x0000_s94210" name="公式" r:id="rId1" imgW="1244600" imgH="292100" progId="Equation.3">
                  <p:embed/>
                </p:oleObj>
              </mc:Choice>
              <mc:Fallback>
                <p:oleObj name="公式" r:id="rId1" imgW="1244600" imgH="292100" progId="Equation.3">
                  <p:embed/>
                  <p:pic>
                    <p:nvPicPr>
                      <p:cNvPr id="0" name="Object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3188" y="793750"/>
                        <a:ext cx="2487612"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 name="Rectangle 5"/>
          <p:cNvSpPr>
            <a:spLocks noChangeArrowheads="1"/>
          </p:cNvSpPr>
          <p:nvPr/>
        </p:nvSpPr>
        <p:spPr bwMode="auto">
          <a:xfrm>
            <a:off x="457200" y="1557338"/>
            <a:ext cx="24384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469900" indent="-469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908050" indent="-43688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304925" indent="-395605">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4180" indent="-3873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94230" indent="-39878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514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086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658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230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600" b="1">
                <a:solidFill>
                  <a:srgbClr val="993300"/>
                </a:solidFill>
                <a:latin typeface="Times New Roman" panose="02020603050405020304" pitchFamily="18" charset="0"/>
                <a:ea typeface="楷体_GB2312" pitchFamily="49" charset="-122"/>
              </a:rPr>
              <a:t>2. </a:t>
            </a:r>
            <a:r>
              <a:rPr lang="zh-CN" altLang="en-US" sz="2600" b="1">
                <a:solidFill>
                  <a:srgbClr val="993300"/>
                </a:solidFill>
                <a:latin typeface="Times New Roman" panose="02020603050405020304" pitchFamily="18" charset="0"/>
                <a:ea typeface="楷体_GB2312" pitchFamily="49" charset="-122"/>
              </a:rPr>
              <a:t>转移特性       </a:t>
            </a:r>
            <a:endParaRPr lang="zh-CN" altLang="en-US" sz="2600" b="1">
              <a:solidFill>
                <a:srgbClr val="993300"/>
              </a:solidFill>
              <a:latin typeface="Times New Roman" panose="02020603050405020304" pitchFamily="18" charset="0"/>
              <a:ea typeface="楷体_GB2312" pitchFamily="49" charset="-122"/>
            </a:endParaRPr>
          </a:p>
        </p:txBody>
      </p:sp>
      <p:graphicFrame>
        <p:nvGraphicFramePr>
          <p:cNvPr id="14" name="Object 6"/>
          <p:cNvGraphicFramePr>
            <a:graphicFrameLocks noChangeAspect="1"/>
          </p:cNvGraphicFramePr>
          <p:nvPr/>
        </p:nvGraphicFramePr>
        <p:xfrm>
          <a:off x="2552700" y="1512888"/>
          <a:ext cx="2513013" cy="584200"/>
        </p:xfrm>
        <a:graphic>
          <a:graphicData uri="http://schemas.openxmlformats.org/presentationml/2006/ole">
            <mc:AlternateContent xmlns:mc="http://schemas.openxmlformats.org/markup-compatibility/2006">
              <mc:Choice xmlns:v="urn:schemas-microsoft-com:vml" Requires="v">
                <p:oleObj spid="_x0000_s94211" name="公式" r:id="rId3" imgW="1257300" imgH="292100" progId="Equation.3">
                  <p:embed/>
                </p:oleObj>
              </mc:Choice>
              <mc:Fallback>
                <p:oleObj name="公式" r:id="rId3" imgW="1257300" imgH="29210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2700" y="1512888"/>
                        <a:ext cx="2513013"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 name="Rectangle 7"/>
          <p:cNvSpPr>
            <a:spLocks noChangeArrowheads="1"/>
          </p:cNvSpPr>
          <p:nvPr/>
        </p:nvSpPr>
        <p:spPr bwMode="auto">
          <a:xfrm>
            <a:off x="457200" y="855663"/>
            <a:ext cx="24384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469900" indent="-469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908050" indent="-43688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304925" indent="-395605">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4180" indent="-3873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94230" indent="-39878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514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086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658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230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600" b="1">
                <a:solidFill>
                  <a:srgbClr val="993300"/>
                </a:solidFill>
                <a:latin typeface="Times New Roman" panose="02020603050405020304" pitchFamily="18" charset="0"/>
                <a:ea typeface="楷体_GB2312" pitchFamily="49" charset="-122"/>
              </a:rPr>
              <a:t>1. </a:t>
            </a:r>
            <a:r>
              <a:rPr lang="zh-CN" altLang="en-US" sz="2600" b="1">
                <a:solidFill>
                  <a:srgbClr val="993300"/>
                </a:solidFill>
                <a:latin typeface="Times New Roman" panose="02020603050405020304" pitchFamily="18" charset="0"/>
                <a:ea typeface="楷体_GB2312" pitchFamily="49" charset="-122"/>
              </a:rPr>
              <a:t>输出特性       </a:t>
            </a:r>
            <a:endParaRPr lang="zh-CN" altLang="en-US" sz="2600" b="1">
              <a:solidFill>
                <a:srgbClr val="993300"/>
              </a:solidFill>
              <a:latin typeface="Times New Roman" panose="02020603050405020304" pitchFamily="18" charset="0"/>
              <a:ea typeface="楷体_GB2312" pitchFamily="49" charset="-122"/>
            </a:endParaRPr>
          </a:p>
        </p:txBody>
      </p:sp>
      <p:pic>
        <p:nvPicPr>
          <p:cNvPr id="16" name="Picture 8" descr="未标题-2 拷贝"/>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3800" y="2997200"/>
            <a:ext cx="3289300" cy="305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9" descr="未标题-1 拷贝"/>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9625" y="3068638"/>
            <a:ext cx="3617913"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14"/>
          <p:cNvGrpSpPr/>
          <p:nvPr/>
        </p:nvGrpSpPr>
        <p:grpSpPr bwMode="auto">
          <a:xfrm>
            <a:off x="2484438" y="2109788"/>
            <a:ext cx="4908550" cy="887412"/>
            <a:chOff x="1565" y="1329"/>
            <a:chExt cx="3092" cy="559"/>
          </a:xfrm>
        </p:grpSpPr>
        <p:graphicFrame>
          <p:nvGraphicFramePr>
            <p:cNvPr id="126986" name="Object 11"/>
            <p:cNvGraphicFramePr>
              <a:graphicFrameLocks noChangeAspect="1"/>
            </p:cNvGraphicFramePr>
            <p:nvPr/>
          </p:nvGraphicFramePr>
          <p:xfrm>
            <a:off x="1565" y="1329"/>
            <a:ext cx="1503" cy="559"/>
          </p:xfrm>
          <a:graphic>
            <a:graphicData uri="http://schemas.openxmlformats.org/presentationml/2006/ole">
              <mc:AlternateContent xmlns:mc="http://schemas.openxmlformats.org/markup-compatibility/2006">
                <mc:Choice xmlns:v="urn:schemas-microsoft-com:vml" Requires="v">
                  <p:oleObj spid="_x0000_s94212" name="公式" r:id="rId7" imgW="1193800" imgH="444500" progId="Equation.3">
                    <p:embed/>
                  </p:oleObj>
                </mc:Choice>
                <mc:Fallback>
                  <p:oleObj name="公式" r:id="rId7" imgW="1193800" imgH="444500" progId="Equation.3">
                    <p:embed/>
                    <p:pic>
                      <p:nvPicPr>
                        <p:cNvPr id="0"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65" y="1329"/>
                          <a:ext cx="1503" cy="5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 name="Text Box 12"/>
            <p:cNvSpPr txBox="1">
              <a:spLocks noChangeArrowheads="1"/>
            </p:cNvSpPr>
            <p:nvPr/>
          </p:nvSpPr>
          <p:spPr bwMode="auto">
            <a:xfrm>
              <a:off x="3447" y="1458"/>
              <a:ext cx="121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kumimoji="1" lang="en-US" altLang="zh-CN" sz="2400" b="1" kern="0">
                  <a:solidFill>
                    <a:srgbClr val="000000"/>
                  </a:solidFill>
                  <a:latin typeface="Times New Roman" panose="02020603050405020304" pitchFamily="18" charset="0"/>
                  <a:ea typeface="楷体_GB2312" pitchFamily="49" charset="-122"/>
                </a:rPr>
                <a:t>(</a:t>
              </a:r>
              <a:r>
                <a:rPr kumimoji="1" lang="en-US" altLang="zh-CN" sz="2400" b="1" i="1" kern="0">
                  <a:solidFill>
                    <a:srgbClr val="000000"/>
                  </a:solidFill>
                  <a:latin typeface="Times New Roman" panose="02020603050405020304" pitchFamily="18" charset="0"/>
                  <a:ea typeface="黑体" panose="02010609060101010101" pitchFamily="49" charset="-122"/>
                </a:rPr>
                <a:t>V</a:t>
              </a:r>
              <a:r>
                <a:rPr kumimoji="1" lang="en-US" altLang="zh-CN" sz="2400" b="1" kern="0" baseline="-25000">
                  <a:solidFill>
                    <a:srgbClr val="000000"/>
                  </a:solidFill>
                  <a:latin typeface="Times New Roman" panose="02020603050405020304" pitchFamily="18" charset="0"/>
                  <a:ea typeface="黑体" panose="02010609060101010101" pitchFamily="49" charset="-122"/>
                </a:rPr>
                <a:t>P</a:t>
              </a:r>
              <a:r>
                <a:rPr kumimoji="1" lang="en-US" altLang="zh-CN" sz="2400" b="1" kern="0">
                  <a:solidFill>
                    <a:srgbClr val="000000"/>
                  </a:solidFill>
                  <a:latin typeface="宋体" panose="02010600030101010101" pitchFamily="2" charset="-122"/>
                  <a:ea typeface="+mn-ea"/>
                </a:rPr>
                <a:t>≤</a:t>
              </a:r>
              <a:r>
                <a:rPr kumimoji="1" lang="en-US" altLang="zh-CN" sz="2400" b="1" i="1" kern="0">
                  <a:solidFill>
                    <a:srgbClr val="000000"/>
                  </a:solidFill>
                  <a:latin typeface="Book Antiqua" panose="02040602050305030304" pitchFamily="18" charset="0"/>
                  <a:ea typeface="+mn-ea"/>
                </a:rPr>
                <a:t>v</a:t>
              </a:r>
              <a:r>
                <a:rPr kumimoji="1" lang="en-US" altLang="zh-CN" sz="2400" b="1" kern="0" baseline="-25000">
                  <a:solidFill>
                    <a:srgbClr val="000000"/>
                  </a:solidFill>
                  <a:latin typeface="Times New Roman" panose="02020603050405020304" pitchFamily="18" charset="0"/>
                  <a:ea typeface="黑体" panose="02010609060101010101" pitchFamily="49" charset="-122"/>
                </a:rPr>
                <a:t>GS</a:t>
              </a:r>
              <a:r>
                <a:rPr kumimoji="1" lang="en-US" altLang="zh-CN" sz="2400" b="1" kern="0">
                  <a:solidFill>
                    <a:srgbClr val="000000"/>
                  </a:solidFill>
                  <a:latin typeface="宋体" panose="02010600030101010101" pitchFamily="2" charset="-122"/>
                  <a:ea typeface="+mn-ea"/>
                </a:rPr>
                <a:t>≤</a:t>
              </a:r>
              <a:r>
                <a:rPr kumimoji="1" lang="en-US" altLang="zh-CN" sz="2400" b="1" kern="0">
                  <a:solidFill>
                    <a:srgbClr val="000000"/>
                  </a:solidFill>
                  <a:latin typeface="Times New Roman" panose="02020603050405020304" pitchFamily="18" charset="0"/>
                  <a:ea typeface="楷体_GB2312" pitchFamily="49" charset="-122"/>
                </a:rPr>
                <a:t>0)</a:t>
              </a:r>
              <a:endParaRPr kumimoji="1" lang="en-US" altLang="zh-CN" sz="2400" b="1" kern="0">
                <a:solidFill>
                  <a:srgbClr val="000000"/>
                </a:solidFill>
                <a:latin typeface="Times New Roman" panose="02020603050405020304" pitchFamily="18" charset="0"/>
                <a:ea typeface="楷体_GB2312"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1+#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ox(in)">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0-#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1+#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8" presetClass="entr" presetSubtype="6"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strips(downRight)">
                                      <p:cBhvr>
                                        <p:cTn id="36" dur="500"/>
                                        <p:tgtEl>
                                          <p:spTgt spid="18"/>
                                        </p:tgtEl>
                                      </p:cBhvr>
                                    </p:animEffect>
                                  </p:childTnLst>
                                </p:cTn>
                              </p:par>
                            </p:childTnLst>
                          </p:cTn>
                        </p:par>
                      </p:childTnLst>
                    </p:cTn>
                  </p:par>
                  <p:par>
                    <p:cTn id="37" fill="hold">
                      <p:stCondLst>
                        <p:cond delay="indefinite"/>
                      </p:stCondLst>
                      <p:childTnLst>
                        <p:par>
                          <p:cTn id="38" fill="hold">
                            <p:stCondLst>
                              <p:cond delay="0"/>
                            </p:stCondLst>
                            <p:childTnLst>
                              <p:par>
                                <p:cTn id="39" presetID="4" presetClass="entr" presetSubtype="32"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box(out)">
                                      <p:cBhvr>
                                        <p:cTn id="4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5" grpId="0" autoUpdateAnimBg="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标题 1"/>
          <p:cNvSpPr>
            <a:spLocks noGrp="1"/>
          </p:cNvSpPr>
          <p:nvPr>
            <p:ph type="title"/>
          </p:nvPr>
        </p:nvSpPr>
        <p:spPr>
          <a:xfrm>
            <a:off x="701675" y="71438"/>
            <a:ext cx="7888288" cy="646112"/>
          </a:xfrm>
        </p:spPr>
        <p:txBody>
          <a:bodyPr/>
          <a:lstStyle/>
          <a:p>
            <a:r>
              <a:rPr lang="en-US" altLang="zh-CN"/>
              <a:t>4.8.2  JFET</a:t>
            </a:r>
            <a:r>
              <a:rPr lang="zh-CN" altLang="en-US"/>
              <a:t>的特性曲线及参数</a:t>
            </a:r>
            <a:endParaRPr lang="zh-CN" altLang="en-US"/>
          </a:p>
        </p:txBody>
      </p:sp>
      <p:sp>
        <p:nvSpPr>
          <p:cNvPr id="128003" name="Text Box 2"/>
          <p:cNvSpPr txBox="1">
            <a:spLocks noChangeArrowheads="1"/>
          </p:cNvSpPr>
          <p:nvPr/>
        </p:nvSpPr>
        <p:spPr bwMode="auto">
          <a:xfrm>
            <a:off x="1619250" y="1773238"/>
            <a:ext cx="4114800" cy="604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800" b="1">
                <a:solidFill>
                  <a:srgbClr val="000000"/>
                </a:solidFill>
                <a:latin typeface="Times New Roman" panose="02020603050405020304" pitchFamily="18" charset="0"/>
                <a:ea typeface="楷体_GB2312" pitchFamily="49" charset="-122"/>
              </a:rPr>
              <a:t>与</a:t>
            </a:r>
            <a:r>
              <a:rPr kumimoji="1" lang="en-US" altLang="zh-CN" sz="2800" b="1">
                <a:solidFill>
                  <a:srgbClr val="000000"/>
                </a:solidFill>
                <a:latin typeface="Times New Roman" panose="02020603050405020304" pitchFamily="18" charset="0"/>
                <a:ea typeface="楷体_GB2312" pitchFamily="49" charset="-122"/>
              </a:rPr>
              <a:t>MOSFET</a:t>
            </a:r>
            <a:r>
              <a:rPr kumimoji="1" lang="zh-CN" altLang="en-US" sz="2800" b="1">
                <a:solidFill>
                  <a:srgbClr val="000000"/>
                </a:solidFill>
                <a:latin typeface="Times New Roman" panose="02020603050405020304" pitchFamily="18" charset="0"/>
                <a:ea typeface="楷体_GB2312" pitchFamily="49" charset="-122"/>
              </a:rPr>
              <a:t>类似</a:t>
            </a:r>
            <a:endParaRPr kumimoji="1" lang="zh-CN" altLang="en-US" sz="2800" b="1">
              <a:solidFill>
                <a:srgbClr val="000000"/>
              </a:solidFill>
              <a:latin typeface="Times New Roman" panose="02020603050405020304" pitchFamily="18" charset="0"/>
              <a:ea typeface="楷体_GB2312" pitchFamily="49" charset="-122"/>
            </a:endParaRPr>
          </a:p>
        </p:txBody>
      </p:sp>
      <p:sp>
        <p:nvSpPr>
          <p:cNvPr id="128004" name="Rectangle 3"/>
          <p:cNvSpPr>
            <a:spLocks noChangeArrowheads="1"/>
          </p:cNvSpPr>
          <p:nvPr/>
        </p:nvSpPr>
        <p:spPr bwMode="auto">
          <a:xfrm>
            <a:off x="555625" y="857250"/>
            <a:ext cx="2971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993300"/>
                </a:solidFill>
                <a:latin typeface="Times New Roman" panose="02020603050405020304" pitchFamily="18" charset="0"/>
                <a:ea typeface="楷体_GB2312" pitchFamily="49" charset="-122"/>
              </a:rPr>
              <a:t>3.  </a:t>
            </a:r>
            <a:r>
              <a:rPr lang="zh-CN" altLang="en-US" sz="2800" b="1">
                <a:solidFill>
                  <a:srgbClr val="993300"/>
                </a:solidFill>
                <a:latin typeface="Times New Roman" panose="02020603050405020304" pitchFamily="18" charset="0"/>
                <a:ea typeface="楷体_GB2312" pitchFamily="49" charset="-122"/>
              </a:rPr>
              <a:t>主要参数</a:t>
            </a:r>
            <a:endParaRPr lang="zh-CN" altLang="en-US" sz="2800" b="1">
              <a:solidFill>
                <a:srgbClr val="993300"/>
              </a:solidFill>
              <a:latin typeface="Times New Roman" panose="02020603050405020304" pitchFamily="18" charset="0"/>
              <a:ea typeface="楷体_GB2312" pitchFamily="49" charset="-122"/>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标题 1"/>
          <p:cNvSpPr>
            <a:spLocks noGrp="1"/>
          </p:cNvSpPr>
          <p:nvPr>
            <p:ph type="title"/>
          </p:nvPr>
        </p:nvSpPr>
        <p:spPr>
          <a:xfrm>
            <a:off x="701675" y="71438"/>
            <a:ext cx="7888288" cy="646112"/>
          </a:xfrm>
        </p:spPr>
        <p:txBody>
          <a:bodyPr/>
          <a:lstStyle/>
          <a:p>
            <a:r>
              <a:rPr lang="en-US" altLang="zh-CN"/>
              <a:t>4.8.3  JFET</a:t>
            </a:r>
            <a:r>
              <a:rPr lang="zh-CN" altLang="en-US"/>
              <a:t>放大电路的小信号模型分析法</a:t>
            </a:r>
            <a:endParaRPr lang="zh-CN" altLang="en-US"/>
          </a:p>
        </p:txBody>
      </p:sp>
      <p:sp>
        <p:nvSpPr>
          <p:cNvPr id="129027" name="Rectangle 4"/>
          <p:cNvSpPr>
            <a:spLocks noChangeArrowheads="1"/>
          </p:cNvSpPr>
          <p:nvPr/>
        </p:nvSpPr>
        <p:spPr bwMode="auto">
          <a:xfrm>
            <a:off x="533400" y="765175"/>
            <a:ext cx="37512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469900" indent="-469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908050" indent="-43688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304925" indent="-395605">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4180" indent="-3873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94230" indent="-39878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514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086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658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230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800" b="1">
                <a:solidFill>
                  <a:srgbClr val="993300"/>
                </a:solidFill>
                <a:latin typeface="Times New Roman" panose="02020603050405020304" pitchFamily="18" charset="0"/>
                <a:ea typeface="楷体_GB2312" pitchFamily="49" charset="-122"/>
              </a:rPr>
              <a:t>1.  JFET</a:t>
            </a:r>
            <a:r>
              <a:rPr lang="zh-CN" altLang="en-US" sz="2800" b="1">
                <a:solidFill>
                  <a:srgbClr val="993300"/>
                </a:solidFill>
                <a:latin typeface="Times New Roman" panose="02020603050405020304" pitchFamily="18" charset="0"/>
                <a:ea typeface="楷体_GB2312" pitchFamily="49" charset="-122"/>
              </a:rPr>
              <a:t>小信号模型</a:t>
            </a:r>
            <a:endParaRPr lang="zh-CN" altLang="en-US" sz="2800" b="1">
              <a:solidFill>
                <a:srgbClr val="993300"/>
              </a:solidFill>
              <a:latin typeface="Times New Roman" panose="02020603050405020304" pitchFamily="18" charset="0"/>
              <a:ea typeface="楷体_GB2312" pitchFamily="49" charset="-122"/>
            </a:endParaRPr>
          </a:p>
        </p:txBody>
      </p:sp>
      <p:pic>
        <p:nvPicPr>
          <p:cNvPr id="129028" name="Picture 6" descr="未标题-2 拷贝"/>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04850" y="1736725"/>
            <a:ext cx="77343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标题 1"/>
          <p:cNvSpPr>
            <a:spLocks noGrp="1"/>
          </p:cNvSpPr>
          <p:nvPr>
            <p:ph type="title"/>
          </p:nvPr>
        </p:nvSpPr>
        <p:spPr>
          <a:xfrm>
            <a:off x="701675" y="71438"/>
            <a:ext cx="7888288" cy="646112"/>
          </a:xfrm>
        </p:spPr>
        <p:txBody>
          <a:bodyPr/>
          <a:lstStyle/>
          <a:p>
            <a:r>
              <a:rPr lang="en-US" altLang="zh-CN"/>
              <a:t>4.8.3  JFET</a:t>
            </a:r>
            <a:r>
              <a:rPr lang="zh-CN" altLang="en-US"/>
              <a:t>放大电路的小信号模型分析法</a:t>
            </a:r>
            <a:endParaRPr lang="zh-CN" altLang="en-US"/>
          </a:p>
        </p:txBody>
      </p:sp>
      <p:graphicFrame>
        <p:nvGraphicFramePr>
          <p:cNvPr id="130051" name="Object 19"/>
          <p:cNvGraphicFramePr>
            <a:graphicFrameLocks noChangeAspect="1"/>
          </p:cNvGraphicFramePr>
          <p:nvPr/>
        </p:nvGraphicFramePr>
        <p:xfrm>
          <a:off x="4967288" y="1484313"/>
          <a:ext cx="3616325" cy="3427412"/>
        </p:xfrm>
        <a:graphic>
          <a:graphicData uri="http://schemas.openxmlformats.org/presentationml/2006/ole">
            <mc:AlternateContent xmlns:mc="http://schemas.openxmlformats.org/markup-compatibility/2006">
              <mc:Choice xmlns:v="urn:schemas-microsoft-com:vml" Requires="v">
                <p:oleObj spid="_x0000_s95234" name="图片" r:id="rId1" imgW="2011045" imgH="1909445" progId="Word.Picture.8">
                  <p:embed/>
                </p:oleObj>
              </mc:Choice>
              <mc:Fallback>
                <p:oleObj name="图片" r:id="rId1" imgW="2011045" imgH="1909445" progId="Word.Picture.8">
                  <p:embed/>
                  <p:pic>
                    <p:nvPicPr>
                      <p:cNvPr id="0" name="Object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7288" y="1484313"/>
                        <a:ext cx="3616325" cy="342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0052" name="Rectangle 4"/>
          <p:cNvSpPr>
            <a:spLocks noChangeArrowheads="1"/>
          </p:cNvSpPr>
          <p:nvPr/>
        </p:nvSpPr>
        <p:spPr bwMode="auto">
          <a:xfrm>
            <a:off x="533400" y="765175"/>
            <a:ext cx="77104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469900" indent="-469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908050" indent="-43688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304925" indent="-395605">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4180" indent="-3873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94230" indent="-39878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514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086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658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230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800" b="1">
                <a:solidFill>
                  <a:srgbClr val="993300"/>
                </a:solidFill>
                <a:latin typeface="Times New Roman" panose="02020603050405020304" pitchFamily="18" charset="0"/>
                <a:ea typeface="楷体_GB2312" pitchFamily="49" charset="-122"/>
              </a:rPr>
              <a:t>2.  </a:t>
            </a:r>
            <a:r>
              <a:rPr lang="zh-CN" altLang="en-US" sz="2800" b="1">
                <a:solidFill>
                  <a:srgbClr val="993300"/>
                </a:solidFill>
                <a:latin typeface="Times New Roman" panose="02020603050405020304" pitchFamily="18" charset="0"/>
                <a:ea typeface="楷体_GB2312" pitchFamily="49" charset="-122"/>
              </a:rPr>
              <a:t>应用小信号模型法分析</a:t>
            </a:r>
            <a:r>
              <a:rPr lang="en-US" altLang="zh-CN" sz="2800" b="1">
                <a:solidFill>
                  <a:srgbClr val="993300"/>
                </a:solidFill>
                <a:latin typeface="Times New Roman" panose="02020603050405020304" pitchFamily="18" charset="0"/>
                <a:ea typeface="楷体_GB2312" pitchFamily="49" charset="-122"/>
              </a:rPr>
              <a:t>JFET</a:t>
            </a:r>
            <a:r>
              <a:rPr lang="zh-CN" altLang="en-US" sz="2800" b="1">
                <a:solidFill>
                  <a:srgbClr val="993300"/>
                </a:solidFill>
                <a:latin typeface="Times New Roman" panose="02020603050405020304" pitchFamily="18" charset="0"/>
                <a:ea typeface="楷体_GB2312" pitchFamily="49" charset="-122"/>
              </a:rPr>
              <a:t>放大电路</a:t>
            </a:r>
            <a:endParaRPr lang="zh-CN" altLang="en-US" sz="2800" b="1">
              <a:solidFill>
                <a:srgbClr val="993300"/>
              </a:solidFill>
              <a:latin typeface="Times New Roman" panose="02020603050405020304" pitchFamily="18" charset="0"/>
              <a:ea typeface="楷体_GB2312" pitchFamily="49" charset="-122"/>
            </a:endParaRPr>
          </a:p>
        </p:txBody>
      </p:sp>
      <p:sp>
        <p:nvSpPr>
          <p:cNvPr id="130053" name="Text Box 11"/>
          <p:cNvSpPr txBox="1">
            <a:spLocks noChangeArrowheads="1"/>
          </p:cNvSpPr>
          <p:nvPr/>
        </p:nvSpPr>
        <p:spPr bwMode="auto">
          <a:xfrm>
            <a:off x="539750" y="1341438"/>
            <a:ext cx="4114800" cy="53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1</a:t>
            </a:r>
            <a:r>
              <a:rPr kumimoji="1" lang="zh-CN" altLang="en-US" sz="2400" b="1">
                <a:solidFill>
                  <a:srgbClr val="000000"/>
                </a:solidFill>
                <a:latin typeface="Times New Roman" panose="02020603050405020304" pitchFamily="18" charset="0"/>
                <a:ea typeface="楷体_GB2312" pitchFamily="49" charset="-122"/>
              </a:rPr>
              <a:t>）静态工作点</a:t>
            </a:r>
            <a:endParaRPr kumimoji="1" lang="zh-CN" altLang="en-US" sz="2400" b="1">
              <a:solidFill>
                <a:srgbClr val="000000"/>
              </a:solidFill>
              <a:latin typeface="Times New Roman" panose="02020603050405020304" pitchFamily="18" charset="0"/>
              <a:ea typeface="楷体_GB2312" pitchFamily="49" charset="-122"/>
            </a:endParaRPr>
          </a:p>
        </p:txBody>
      </p:sp>
      <p:sp>
        <p:nvSpPr>
          <p:cNvPr id="14" name="Text Box 12"/>
          <p:cNvSpPr txBox="1">
            <a:spLocks noChangeArrowheads="1"/>
          </p:cNvSpPr>
          <p:nvPr/>
        </p:nvSpPr>
        <p:spPr bwMode="auto">
          <a:xfrm>
            <a:off x="962025" y="2024063"/>
            <a:ext cx="4114800" cy="53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400" b="1">
                <a:solidFill>
                  <a:srgbClr val="000000"/>
                </a:solidFill>
                <a:latin typeface="Times New Roman" panose="02020603050405020304" pitchFamily="18" charset="0"/>
                <a:ea typeface="楷体_GB2312" pitchFamily="49" charset="-122"/>
              </a:rPr>
              <a:t>与</a:t>
            </a:r>
            <a:r>
              <a:rPr kumimoji="1" lang="en-US" altLang="zh-CN" sz="2400" b="1">
                <a:solidFill>
                  <a:srgbClr val="000000"/>
                </a:solidFill>
                <a:latin typeface="Times New Roman" panose="02020603050405020304" pitchFamily="18" charset="0"/>
                <a:ea typeface="楷体_GB2312" pitchFamily="49" charset="-122"/>
              </a:rPr>
              <a:t>MOSFET</a:t>
            </a:r>
            <a:r>
              <a:rPr kumimoji="1" lang="zh-CN" altLang="en-US" sz="2400" b="1">
                <a:solidFill>
                  <a:srgbClr val="000000"/>
                </a:solidFill>
                <a:latin typeface="Times New Roman" panose="02020603050405020304" pitchFamily="18" charset="0"/>
                <a:ea typeface="楷体_GB2312" pitchFamily="49" charset="-122"/>
              </a:rPr>
              <a:t>类似</a:t>
            </a:r>
            <a:endParaRPr kumimoji="1" lang="zh-CN" altLang="en-US" sz="2400" b="1">
              <a:solidFill>
                <a:srgbClr val="000000"/>
              </a:solidFill>
              <a:latin typeface="Times New Roman" panose="02020603050405020304" pitchFamily="18" charset="0"/>
              <a:ea typeface="楷体_GB2312" pitchFamily="49" charset="-122"/>
            </a:endParaRPr>
          </a:p>
        </p:txBody>
      </p:sp>
      <p:graphicFrame>
        <p:nvGraphicFramePr>
          <p:cNvPr id="15" name="Object 14"/>
          <p:cNvGraphicFramePr>
            <a:graphicFrameLocks noChangeAspect="1"/>
          </p:cNvGraphicFramePr>
          <p:nvPr/>
        </p:nvGraphicFramePr>
        <p:xfrm>
          <a:off x="1116013" y="2636838"/>
          <a:ext cx="2603500" cy="866775"/>
        </p:xfrm>
        <a:graphic>
          <a:graphicData uri="http://schemas.openxmlformats.org/presentationml/2006/ole">
            <mc:AlternateContent xmlns:mc="http://schemas.openxmlformats.org/markup-compatibility/2006">
              <mc:Choice xmlns:v="urn:schemas-microsoft-com:vml" Requires="v">
                <p:oleObj spid="_x0000_s95235" name="公式" r:id="rId3" imgW="1371600" imgH="457200" progId="Equation.3">
                  <p:embed/>
                </p:oleObj>
              </mc:Choice>
              <mc:Fallback>
                <p:oleObj name="公式" r:id="rId3" imgW="1371600" imgH="457200" progId="Equation.3">
                  <p:embed/>
                  <p:pic>
                    <p:nvPicPr>
                      <p:cNvPr id="0"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2636838"/>
                        <a:ext cx="2603500" cy="866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 name="Object 17"/>
          <p:cNvGraphicFramePr>
            <a:graphicFrameLocks noChangeAspect="1"/>
          </p:cNvGraphicFramePr>
          <p:nvPr/>
        </p:nvGraphicFramePr>
        <p:xfrm>
          <a:off x="1116013" y="3621088"/>
          <a:ext cx="3286125" cy="842962"/>
        </p:xfrm>
        <a:graphic>
          <a:graphicData uri="http://schemas.openxmlformats.org/presentationml/2006/ole">
            <mc:AlternateContent xmlns:mc="http://schemas.openxmlformats.org/markup-compatibility/2006">
              <mc:Choice xmlns:v="urn:schemas-microsoft-com:vml" Requires="v">
                <p:oleObj spid="_x0000_s95236" name="公式" r:id="rId5" imgW="1828800" imgH="469900" progId="Equation.3">
                  <p:embed/>
                </p:oleObj>
              </mc:Choice>
              <mc:Fallback>
                <p:oleObj name="公式" r:id="rId5" imgW="1828800" imgH="469900" progId="Equation.3">
                  <p:embed/>
                  <p:pic>
                    <p:nvPicPr>
                      <p:cNvPr id="0"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6013" y="3621088"/>
                        <a:ext cx="3286125" cy="842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 name="AutoShape 21"/>
          <p:cNvSpPr/>
          <p:nvPr/>
        </p:nvSpPr>
        <p:spPr bwMode="auto">
          <a:xfrm>
            <a:off x="900113" y="2901950"/>
            <a:ext cx="142875" cy="1331913"/>
          </a:xfrm>
          <a:prstGeom prst="leftBrace">
            <a:avLst>
              <a:gd name="adj1" fmla="val 77685"/>
              <a:gd name="adj2" fmla="val 50000"/>
            </a:avLst>
          </a:prstGeom>
          <a:noFill/>
          <a:ln w="19050">
            <a:solidFill>
              <a:srgbClr val="000000"/>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anose="020B0606020202030204" pitchFamily="34" charset="0"/>
              <a:ea typeface="+mn-ea"/>
            </a:endParaRPr>
          </a:p>
        </p:txBody>
      </p:sp>
      <p:graphicFrame>
        <p:nvGraphicFramePr>
          <p:cNvPr id="18" name="Object 22"/>
          <p:cNvGraphicFramePr>
            <a:graphicFrameLocks noChangeAspect="1"/>
          </p:cNvGraphicFramePr>
          <p:nvPr/>
        </p:nvGraphicFramePr>
        <p:xfrm>
          <a:off x="1150938" y="4738688"/>
          <a:ext cx="2989262" cy="433387"/>
        </p:xfrm>
        <a:graphic>
          <a:graphicData uri="http://schemas.openxmlformats.org/presentationml/2006/ole">
            <mc:AlternateContent xmlns:mc="http://schemas.openxmlformats.org/markup-compatibility/2006">
              <mc:Choice xmlns:v="urn:schemas-microsoft-com:vml" Requires="v">
                <p:oleObj spid="_x0000_s95237" name="公式" r:id="rId7" imgW="1663700" imgH="241300" progId="Equation.3">
                  <p:embed/>
                </p:oleObj>
              </mc:Choice>
              <mc:Fallback>
                <p:oleObj name="公式" r:id="rId7" imgW="1663700" imgH="241300" progId="Equation.3">
                  <p:embed/>
                  <p:pic>
                    <p:nvPicPr>
                      <p:cNvPr id="0" name="Object 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50938" y="4738688"/>
                        <a:ext cx="2989262" cy="433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trips(downRight)">
                                      <p:cBhvr>
                                        <p:cTn id="12" dur="500"/>
                                        <p:tgtEl>
                                          <p:spTgt spid="15"/>
                                        </p:tgtEl>
                                      </p:cBhvr>
                                    </p:animEffect>
                                  </p:childTnLst>
                                </p:cTn>
                              </p:par>
                              <p:par>
                                <p:cTn id="13" presetID="18" presetClass="entr" presetSubtype="6"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strips(downRight)">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strips(downRight)">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strips(downRight)">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标题 1"/>
          <p:cNvSpPr>
            <a:spLocks noGrp="1"/>
          </p:cNvSpPr>
          <p:nvPr>
            <p:ph type="title"/>
          </p:nvPr>
        </p:nvSpPr>
        <p:spPr>
          <a:xfrm>
            <a:off x="701675" y="71438"/>
            <a:ext cx="7888288" cy="646112"/>
          </a:xfrm>
        </p:spPr>
        <p:txBody>
          <a:bodyPr/>
          <a:lstStyle/>
          <a:p>
            <a:r>
              <a:rPr lang="en-US" altLang="zh-CN"/>
              <a:t>4.8.3  JFET</a:t>
            </a:r>
            <a:r>
              <a:rPr lang="zh-CN" altLang="en-US"/>
              <a:t>放大电路的小信号模型分析法</a:t>
            </a:r>
            <a:endParaRPr lang="zh-CN" altLang="en-US"/>
          </a:p>
        </p:txBody>
      </p:sp>
      <p:sp>
        <p:nvSpPr>
          <p:cNvPr id="131075" name="Rectangle 7"/>
          <p:cNvSpPr>
            <a:spLocks noChangeArrowheads="1"/>
          </p:cNvSpPr>
          <p:nvPr/>
        </p:nvSpPr>
        <p:spPr bwMode="auto">
          <a:xfrm>
            <a:off x="533400" y="765175"/>
            <a:ext cx="77104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469900" indent="-469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908050" indent="-43688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304925" indent="-395605">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4180" indent="-3873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94230" indent="-39878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514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086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658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230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800" b="1">
                <a:solidFill>
                  <a:srgbClr val="993300"/>
                </a:solidFill>
                <a:latin typeface="Times New Roman" panose="02020603050405020304" pitchFamily="18" charset="0"/>
                <a:ea typeface="楷体_GB2312" pitchFamily="49" charset="-122"/>
              </a:rPr>
              <a:t>2.  </a:t>
            </a:r>
            <a:r>
              <a:rPr lang="zh-CN" altLang="en-US" sz="2800" b="1">
                <a:solidFill>
                  <a:srgbClr val="993300"/>
                </a:solidFill>
                <a:latin typeface="Times New Roman" panose="02020603050405020304" pitchFamily="18" charset="0"/>
                <a:ea typeface="楷体_GB2312" pitchFamily="49" charset="-122"/>
              </a:rPr>
              <a:t>应用小信号模型法分析</a:t>
            </a:r>
            <a:r>
              <a:rPr lang="en-US" altLang="zh-CN" sz="2800" b="1">
                <a:solidFill>
                  <a:srgbClr val="993300"/>
                </a:solidFill>
                <a:latin typeface="Times New Roman" panose="02020603050405020304" pitchFamily="18" charset="0"/>
                <a:ea typeface="楷体_GB2312" pitchFamily="49" charset="-122"/>
              </a:rPr>
              <a:t>JFET</a:t>
            </a:r>
            <a:r>
              <a:rPr lang="zh-CN" altLang="en-US" sz="2800" b="1">
                <a:solidFill>
                  <a:srgbClr val="993300"/>
                </a:solidFill>
                <a:latin typeface="Times New Roman" panose="02020603050405020304" pitchFamily="18" charset="0"/>
                <a:ea typeface="楷体_GB2312" pitchFamily="49" charset="-122"/>
              </a:rPr>
              <a:t>放大电路</a:t>
            </a:r>
            <a:endParaRPr lang="zh-CN" altLang="en-US" sz="2800" b="1">
              <a:solidFill>
                <a:srgbClr val="993300"/>
              </a:solidFill>
              <a:latin typeface="Times New Roman" panose="02020603050405020304" pitchFamily="18" charset="0"/>
              <a:ea typeface="楷体_GB2312" pitchFamily="49" charset="-122"/>
            </a:endParaRPr>
          </a:p>
        </p:txBody>
      </p:sp>
      <p:sp>
        <p:nvSpPr>
          <p:cNvPr id="131076" name="Text Box 9"/>
          <p:cNvSpPr txBox="1">
            <a:spLocks noChangeArrowheads="1"/>
          </p:cNvSpPr>
          <p:nvPr/>
        </p:nvSpPr>
        <p:spPr bwMode="auto">
          <a:xfrm>
            <a:off x="539750" y="1341438"/>
            <a:ext cx="4114800" cy="53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2</a:t>
            </a:r>
            <a:r>
              <a:rPr kumimoji="1" lang="zh-CN" altLang="en-US" sz="2400" b="1">
                <a:solidFill>
                  <a:srgbClr val="000000"/>
                </a:solidFill>
                <a:latin typeface="Times New Roman" panose="02020603050405020304" pitchFamily="18" charset="0"/>
                <a:ea typeface="楷体_GB2312" pitchFamily="49" charset="-122"/>
              </a:rPr>
              <a:t>）动态指标</a:t>
            </a:r>
            <a:endParaRPr kumimoji="1" lang="zh-CN" altLang="en-US" sz="2400" b="1">
              <a:solidFill>
                <a:srgbClr val="000000"/>
              </a:solidFill>
              <a:latin typeface="Times New Roman" panose="02020603050405020304" pitchFamily="18" charset="0"/>
              <a:ea typeface="楷体_GB2312" pitchFamily="49" charset="-122"/>
            </a:endParaRPr>
          </a:p>
        </p:txBody>
      </p:sp>
      <p:graphicFrame>
        <p:nvGraphicFramePr>
          <p:cNvPr id="131077" name="Object 10"/>
          <p:cNvGraphicFramePr>
            <a:graphicFrameLocks noChangeAspect="1"/>
          </p:cNvGraphicFramePr>
          <p:nvPr/>
        </p:nvGraphicFramePr>
        <p:xfrm>
          <a:off x="4967288" y="1484313"/>
          <a:ext cx="3616325" cy="3427412"/>
        </p:xfrm>
        <a:graphic>
          <a:graphicData uri="http://schemas.openxmlformats.org/presentationml/2006/ole">
            <mc:AlternateContent xmlns:mc="http://schemas.openxmlformats.org/markup-compatibility/2006">
              <mc:Choice xmlns:v="urn:schemas-microsoft-com:vml" Requires="v">
                <p:oleObj spid="_x0000_s96258" name="图片" r:id="rId1" imgW="2011045" imgH="1909445" progId="Word.Picture.8">
                  <p:embed/>
                </p:oleObj>
              </mc:Choice>
              <mc:Fallback>
                <p:oleObj name="图片" r:id="rId1" imgW="2011045" imgH="1909445" progId="Word.Picture.8">
                  <p:embed/>
                  <p:pic>
                    <p:nvPicPr>
                      <p:cNvPr id="0" name="Object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7288" y="1484313"/>
                        <a:ext cx="3616325" cy="342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11"/>
          <p:cNvGraphicFramePr>
            <a:graphicFrameLocks noChangeAspect="1"/>
          </p:cNvGraphicFramePr>
          <p:nvPr/>
        </p:nvGraphicFramePr>
        <p:xfrm>
          <a:off x="395288" y="2636838"/>
          <a:ext cx="4386262" cy="2449512"/>
        </p:xfrm>
        <a:graphic>
          <a:graphicData uri="http://schemas.openxmlformats.org/presentationml/2006/ole">
            <mc:AlternateContent xmlns:mc="http://schemas.openxmlformats.org/markup-compatibility/2006">
              <mc:Choice xmlns:v="urn:schemas-microsoft-com:vml" Requires="v">
                <p:oleObj spid="_x0000_s96259" name="图片" r:id="rId3" imgW="2439670" imgH="1365885" progId="Word.Picture.8">
                  <p:embed/>
                </p:oleObj>
              </mc:Choice>
              <mc:Fallback>
                <p:oleObj name="图片" r:id="rId3" imgW="2439670" imgH="1365885" progId="Word.Picture.8">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2636838"/>
                        <a:ext cx="4386262" cy="244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标题 1"/>
          <p:cNvSpPr>
            <a:spLocks noGrp="1"/>
          </p:cNvSpPr>
          <p:nvPr>
            <p:ph type="title"/>
          </p:nvPr>
        </p:nvSpPr>
        <p:spPr>
          <a:xfrm>
            <a:off x="701675" y="71438"/>
            <a:ext cx="7888288" cy="646112"/>
          </a:xfrm>
        </p:spPr>
        <p:txBody>
          <a:bodyPr/>
          <a:lstStyle/>
          <a:p>
            <a:r>
              <a:rPr lang="en-US" altLang="zh-CN"/>
              <a:t>4.8.3  JFET</a:t>
            </a:r>
            <a:r>
              <a:rPr lang="zh-CN" altLang="en-US"/>
              <a:t>放大电路的小信号模型分析法</a:t>
            </a:r>
            <a:endParaRPr lang="zh-CN" altLang="en-US"/>
          </a:p>
        </p:txBody>
      </p:sp>
      <p:sp>
        <p:nvSpPr>
          <p:cNvPr id="132099" name="Text Box 5"/>
          <p:cNvSpPr txBox="1">
            <a:spLocks noChangeArrowheads="1"/>
          </p:cNvSpPr>
          <p:nvPr/>
        </p:nvSpPr>
        <p:spPr bwMode="auto">
          <a:xfrm>
            <a:off x="503238" y="2024063"/>
            <a:ext cx="2916237"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200" b="1">
                <a:solidFill>
                  <a:srgbClr val="000000"/>
                </a:solidFill>
                <a:latin typeface="Times New Roman" panose="02020603050405020304" pitchFamily="18" charset="0"/>
                <a:ea typeface="楷体_GB2312" pitchFamily="49" charset="-122"/>
              </a:rPr>
              <a:t>电压增益</a:t>
            </a:r>
            <a:endParaRPr kumimoji="1" lang="zh-CN" altLang="en-US" sz="2200" b="1">
              <a:solidFill>
                <a:srgbClr val="000000"/>
              </a:solidFill>
              <a:latin typeface="Times New Roman" panose="02020603050405020304" pitchFamily="18" charset="0"/>
              <a:ea typeface="楷体_GB2312" pitchFamily="49" charset="-122"/>
            </a:endParaRPr>
          </a:p>
        </p:txBody>
      </p:sp>
      <p:sp>
        <p:nvSpPr>
          <p:cNvPr id="22" name="Text Box 8"/>
          <p:cNvSpPr txBox="1">
            <a:spLocks noChangeArrowheads="1"/>
          </p:cNvSpPr>
          <p:nvPr/>
        </p:nvSpPr>
        <p:spPr bwMode="auto">
          <a:xfrm>
            <a:off x="735013" y="2533650"/>
            <a:ext cx="1965325" cy="427038"/>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200" b="1">
                <a:solidFill>
                  <a:srgbClr val="000000"/>
                </a:solidFill>
                <a:latin typeface="Times New Roman" panose="02020603050405020304" pitchFamily="18" charset="0"/>
                <a:ea typeface="楷体_GB2312" pitchFamily="49" charset="-122"/>
              </a:rPr>
              <a:t>忽略 </a:t>
            </a:r>
            <a:r>
              <a:rPr kumimoji="1" lang="en-US" altLang="zh-CN" sz="2200" b="1" i="1">
                <a:solidFill>
                  <a:srgbClr val="000000"/>
                </a:solidFill>
                <a:latin typeface="Times New Roman" panose="02020603050405020304" pitchFamily="18" charset="0"/>
                <a:ea typeface="楷体_GB2312" pitchFamily="49" charset="-122"/>
              </a:rPr>
              <a:t>r</a:t>
            </a:r>
            <a:r>
              <a:rPr kumimoji="1" lang="en-US" altLang="zh-CN" sz="2200" b="1" baseline="-25000">
                <a:solidFill>
                  <a:srgbClr val="000000"/>
                </a:solidFill>
                <a:latin typeface="Times New Roman" panose="02020603050405020304" pitchFamily="18" charset="0"/>
                <a:ea typeface="楷体_GB2312" pitchFamily="49" charset="-122"/>
              </a:rPr>
              <a:t>ds </a:t>
            </a:r>
            <a:endParaRPr kumimoji="1" lang="en-US" altLang="zh-CN" sz="2200" b="1">
              <a:solidFill>
                <a:srgbClr val="000000"/>
              </a:solidFill>
              <a:latin typeface="Times New Roman" panose="02020603050405020304" pitchFamily="18" charset="0"/>
              <a:ea typeface="楷体_GB2312" pitchFamily="49" charset="-122"/>
            </a:endParaRPr>
          </a:p>
        </p:txBody>
      </p:sp>
      <p:grpSp>
        <p:nvGrpSpPr>
          <p:cNvPr id="23" name="Group 41"/>
          <p:cNvGrpSpPr/>
          <p:nvPr/>
        </p:nvGrpSpPr>
        <p:grpSpPr bwMode="auto">
          <a:xfrm>
            <a:off x="792163" y="3608388"/>
            <a:ext cx="2195512" cy="479425"/>
            <a:chOff x="499" y="2273"/>
            <a:chExt cx="1383" cy="302"/>
          </a:xfrm>
        </p:grpSpPr>
        <p:graphicFrame>
          <p:nvGraphicFramePr>
            <p:cNvPr id="132114" name="Object 9"/>
            <p:cNvGraphicFramePr>
              <a:graphicFrameLocks noChangeAspect="1"/>
            </p:cNvGraphicFramePr>
            <p:nvPr/>
          </p:nvGraphicFramePr>
          <p:xfrm>
            <a:off x="499" y="2289"/>
            <a:ext cx="384" cy="270"/>
          </p:xfrm>
          <a:graphic>
            <a:graphicData uri="http://schemas.openxmlformats.org/presentationml/2006/ole">
              <mc:AlternateContent xmlns:mc="http://schemas.openxmlformats.org/markup-compatibility/2006">
                <mc:Choice xmlns:v="urn:schemas-microsoft-com:vml" Requires="v">
                  <p:oleObj spid="_x0000_s97282" name="公式" r:id="rId1" imgW="304800" imgH="215900" progId="Equation.3">
                    <p:embed/>
                  </p:oleObj>
                </mc:Choice>
                <mc:Fallback>
                  <p:oleObj name="公式" r:id="rId1" imgW="304800" imgH="215900" progId="Equation.3">
                    <p:embed/>
                    <p:pic>
                      <p:nvPicPr>
                        <p:cNvPr id="0" name="Object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 y="2289"/>
                          <a:ext cx="384" cy="2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15" name="Object 10"/>
            <p:cNvGraphicFramePr>
              <a:graphicFrameLocks noChangeAspect="1"/>
            </p:cNvGraphicFramePr>
            <p:nvPr/>
          </p:nvGraphicFramePr>
          <p:xfrm>
            <a:off x="859" y="2273"/>
            <a:ext cx="270" cy="302"/>
          </p:xfrm>
          <a:graphic>
            <a:graphicData uri="http://schemas.openxmlformats.org/presentationml/2006/ole">
              <mc:AlternateContent xmlns:mc="http://schemas.openxmlformats.org/markup-compatibility/2006">
                <mc:Choice xmlns:v="urn:schemas-microsoft-com:vml" Requires="v">
                  <p:oleObj spid="_x0000_s97283" name="公式" r:id="rId3" imgW="215900" imgH="241300" progId="Equation.3">
                    <p:embed/>
                  </p:oleObj>
                </mc:Choice>
                <mc:Fallback>
                  <p:oleObj name="公式" r:id="rId3" imgW="215900" imgH="241300" progId="Equation.3">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 y="2273"/>
                          <a:ext cx="270" cy="3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16" name="Object 11"/>
            <p:cNvGraphicFramePr>
              <a:graphicFrameLocks noChangeAspect="1"/>
            </p:cNvGraphicFramePr>
            <p:nvPr/>
          </p:nvGraphicFramePr>
          <p:xfrm>
            <a:off x="1098" y="2273"/>
            <a:ext cx="784" cy="302"/>
          </p:xfrm>
          <a:graphic>
            <a:graphicData uri="http://schemas.openxmlformats.org/presentationml/2006/ole">
              <mc:AlternateContent xmlns:mc="http://schemas.openxmlformats.org/markup-compatibility/2006">
                <mc:Choice xmlns:v="urn:schemas-microsoft-com:vml" Requires="v">
                  <p:oleObj spid="_x0000_s97284" name="公式" r:id="rId5" imgW="622300" imgH="241300" progId="Equation.3">
                    <p:embed/>
                  </p:oleObj>
                </mc:Choice>
                <mc:Fallback>
                  <p:oleObj name="公式" r:id="rId5" imgW="622300" imgH="241300" progId="Equation.3">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8" y="2273"/>
                          <a:ext cx="784" cy="3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27" name="Object 12"/>
          <p:cNvGraphicFramePr>
            <a:graphicFrameLocks noChangeAspect="1"/>
          </p:cNvGraphicFramePr>
          <p:nvPr/>
        </p:nvGraphicFramePr>
        <p:xfrm>
          <a:off x="2981325" y="3608388"/>
          <a:ext cx="1879600" cy="479425"/>
        </p:xfrm>
        <a:graphic>
          <a:graphicData uri="http://schemas.openxmlformats.org/presentationml/2006/ole">
            <mc:AlternateContent xmlns:mc="http://schemas.openxmlformats.org/markup-compatibility/2006">
              <mc:Choice xmlns:v="urn:schemas-microsoft-com:vml" Requires="v">
                <p:oleObj spid="_x0000_s97285" name="公式" r:id="rId7" imgW="939165" imgH="241300" progId="Equation.3">
                  <p:embed/>
                </p:oleObj>
              </mc:Choice>
              <mc:Fallback>
                <p:oleObj name="公式" r:id="rId7" imgW="939165" imgH="241300" progId="Equation.3">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1325" y="3608388"/>
                        <a:ext cx="1879600" cy="479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8" name="Group 40"/>
          <p:cNvGrpSpPr/>
          <p:nvPr/>
        </p:nvGrpSpPr>
        <p:grpSpPr bwMode="auto">
          <a:xfrm>
            <a:off x="792163" y="4165600"/>
            <a:ext cx="1943100" cy="479425"/>
            <a:chOff x="499" y="2624"/>
            <a:chExt cx="1224" cy="302"/>
          </a:xfrm>
        </p:grpSpPr>
        <p:graphicFrame>
          <p:nvGraphicFramePr>
            <p:cNvPr id="132112" name="Object 13"/>
            <p:cNvGraphicFramePr>
              <a:graphicFrameLocks noChangeAspect="1"/>
            </p:cNvGraphicFramePr>
            <p:nvPr/>
          </p:nvGraphicFramePr>
          <p:xfrm>
            <a:off x="499" y="2632"/>
            <a:ext cx="398" cy="286"/>
          </p:xfrm>
          <a:graphic>
            <a:graphicData uri="http://schemas.openxmlformats.org/presentationml/2006/ole">
              <mc:AlternateContent xmlns:mc="http://schemas.openxmlformats.org/markup-compatibility/2006">
                <mc:Choice xmlns:v="urn:schemas-microsoft-com:vml" Requires="v">
                  <p:oleObj spid="_x0000_s97286" name="公式" r:id="rId9" imgW="317500" imgH="228600" progId="Equation.3">
                    <p:embed/>
                  </p:oleObj>
                </mc:Choice>
                <mc:Fallback>
                  <p:oleObj name="公式" r:id="rId9" imgW="317500" imgH="228600" progId="Equation.3">
                    <p:embed/>
                    <p:pic>
                      <p:nvPicPr>
                        <p:cNvPr id="0"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9" y="2632"/>
                          <a:ext cx="398" cy="2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13" name="Object 14"/>
            <p:cNvGraphicFramePr>
              <a:graphicFrameLocks noChangeAspect="1"/>
            </p:cNvGraphicFramePr>
            <p:nvPr/>
          </p:nvGraphicFramePr>
          <p:xfrm>
            <a:off x="893" y="2624"/>
            <a:ext cx="830" cy="302"/>
          </p:xfrm>
          <a:graphic>
            <a:graphicData uri="http://schemas.openxmlformats.org/presentationml/2006/ole">
              <mc:AlternateContent xmlns:mc="http://schemas.openxmlformats.org/markup-compatibility/2006">
                <mc:Choice xmlns:v="urn:schemas-microsoft-com:vml" Requires="v">
                  <p:oleObj spid="_x0000_s97287" name="公式" r:id="rId11" imgW="660400" imgH="241300" progId="Equation.3">
                    <p:embed/>
                  </p:oleObj>
                </mc:Choice>
                <mc:Fallback>
                  <p:oleObj name="公式" r:id="rId11" imgW="660400" imgH="241300" progId="Equation.3">
                    <p:embed/>
                    <p:pic>
                      <p:nvPicPr>
                        <p:cNvPr id="0"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93" y="2624"/>
                          <a:ext cx="830" cy="3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1" name="Text Box 18"/>
          <p:cNvSpPr txBox="1">
            <a:spLocks noChangeArrowheads="1"/>
          </p:cNvSpPr>
          <p:nvPr/>
        </p:nvSpPr>
        <p:spPr bwMode="auto">
          <a:xfrm>
            <a:off x="755650" y="3001963"/>
            <a:ext cx="3168650" cy="427037"/>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200" b="1">
                <a:solidFill>
                  <a:srgbClr val="000000"/>
                </a:solidFill>
                <a:latin typeface="Times New Roman" panose="02020603050405020304" pitchFamily="18" charset="0"/>
                <a:ea typeface="楷体_GB2312" pitchFamily="49" charset="-122"/>
              </a:rPr>
              <a:t>由输入输出回路得</a:t>
            </a:r>
            <a:endParaRPr kumimoji="1" lang="zh-CN" altLang="en-US" sz="2200" b="1">
              <a:solidFill>
                <a:srgbClr val="000000"/>
              </a:solidFill>
              <a:latin typeface="Times New Roman" panose="02020603050405020304" pitchFamily="18" charset="0"/>
              <a:ea typeface="楷体_GB2312" pitchFamily="49" charset="-122"/>
            </a:endParaRPr>
          </a:p>
        </p:txBody>
      </p:sp>
      <p:grpSp>
        <p:nvGrpSpPr>
          <p:cNvPr id="32" name="Group 42"/>
          <p:cNvGrpSpPr/>
          <p:nvPr/>
        </p:nvGrpSpPr>
        <p:grpSpPr bwMode="auto">
          <a:xfrm>
            <a:off x="995363" y="4675188"/>
            <a:ext cx="2613025" cy="809625"/>
            <a:chOff x="627" y="2945"/>
            <a:chExt cx="1646" cy="510"/>
          </a:xfrm>
        </p:grpSpPr>
        <p:graphicFrame>
          <p:nvGraphicFramePr>
            <p:cNvPr id="132109" name="Object 15"/>
            <p:cNvGraphicFramePr>
              <a:graphicFrameLocks noChangeAspect="1"/>
            </p:cNvGraphicFramePr>
            <p:nvPr/>
          </p:nvGraphicFramePr>
          <p:xfrm>
            <a:off x="947" y="3057"/>
            <a:ext cx="526" cy="286"/>
          </p:xfrm>
          <a:graphic>
            <a:graphicData uri="http://schemas.openxmlformats.org/presentationml/2006/ole">
              <mc:AlternateContent xmlns:mc="http://schemas.openxmlformats.org/markup-compatibility/2006">
                <mc:Choice xmlns:v="urn:schemas-microsoft-com:vml" Requires="v">
                  <p:oleObj spid="_x0000_s97288" name="公式" r:id="rId13" imgW="419100" imgH="228600" progId="Equation.3">
                    <p:embed/>
                  </p:oleObj>
                </mc:Choice>
                <mc:Fallback>
                  <p:oleObj name="公式" r:id="rId13" imgW="419100" imgH="228600" progId="Equation.3">
                    <p:embed/>
                    <p:pic>
                      <p:nvPicPr>
                        <p:cNvPr id="0" name="Object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47" y="3057"/>
                          <a:ext cx="526" cy="2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10" name="Object 16"/>
            <p:cNvGraphicFramePr>
              <a:graphicFrameLocks noChangeAspect="1"/>
            </p:cNvGraphicFramePr>
            <p:nvPr/>
          </p:nvGraphicFramePr>
          <p:xfrm>
            <a:off x="1491" y="2945"/>
            <a:ext cx="782" cy="510"/>
          </p:xfrm>
          <a:graphic>
            <a:graphicData uri="http://schemas.openxmlformats.org/presentationml/2006/ole">
              <mc:AlternateContent xmlns:mc="http://schemas.openxmlformats.org/markup-compatibility/2006">
                <mc:Choice xmlns:v="urn:schemas-microsoft-com:vml" Requires="v">
                  <p:oleObj spid="_x0000_s97289" name="公式" r:id="rId15" imgW="622300" imgH="406400" progId="Equation.3">
                    <p:embed/>
                  </p:oleObj>
                </mc:Choice>
                <mc:Fallback>
                  <p:oleObj name="公式" r:id="rId15" imgW="622300" imgH="406400" progId="Equation.3">
                    <p:embed/>
                    <p:pic>
                      <p:nvPicPr>
                        <p:cNvPr id="0" name="Object 1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491" y="2945"/>
                          <a:ext cx="782" cy="5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5" name="Text Box 19"/>
            <p:cNvSpPr txBox="1">
              <a:spLocks noChangeArrowheads="1"/>
            </p:cNvSpPr>
            <p:nvPr/>
          </p:nvSpPr>
          <p:spPr bwMode="auto">
            <a:xfrm>
              <a:off x="627" y="3070"/>
              <a:ext cx="480" cy="269"/>
            </a:xfrm>
            <a:prstGeom prst="rect">
              <a:avLst/>
            </a:prstGeom>
            <a:noFill/>
            <a:ln>
              <a:noFill/>
            </a:ln>
            <a:effectLst/>
            <a:extLst>
              <a:ext uri="{909E8E84-426E-40DD-AFC4-6F175D3DCCD1}">
                <a14:hiddenFill xmlns:a14="http://schemas.microsoft.com/office/drawing/2010/main">
                  <a:gradFill rotWithShape="0">
                    <a:gsLst>
                      <a:gs pos="0">
                        <a:srgbClr val="0000FF"/>
                      </a:gs>
                      <a:gs pos="100000">
                        <a:srgbClr val="66FFF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defRPr/>
              </a:pPr>
              <a:r>
                <a:rPr kumimoji="1" lang="zh-CN" altLang="en-US" sz="2200" b="1" kern="0">
                  <a:solidFill>
                    <a:srgbClr val="000000"/>
                  </a:solidFill>
                  <a:latin typeface="Times New Roman" panose="02020603050405020304" pitchFamily="18" charset="0"/>
                  <a:ea typeface="楷体_GB2312" pitchFamily="49" charset="-122"/>
                </a:rPr>
                <a:t>则</a:t>
              </a:r>
              <a:endParaRPr kumimoji="1" lang="zh-CN" altLang="en-US" sz="2200" b="1" kern="0">
                <a:solidFill>
                  <a:srgbClr val="000000"/>
                </a:solidFill>
                <a:latin typeface="Times New Roman" panose="02020603050405020304" pitchFamily="18" charset="0"/>
                <a:ea typeface="楷体_GB2312" pitchFamily="49" charset="-122"/>
              </a:endParaRPr>
            </a:p>
          </p:txBody>
        </p:sp>
      </p:grpSp>
      <p:graphicFrame>
        <p:nvGraphicFramePr>
          <p:cNvPr id="132106" name="Object 36"/>
          <p:cNvGraphicFramePr>
            <a:graphicFrameLocks noChangeAspect="1"/>
          </p:cNvGraphicFramePr>
          <p:nvPr/>
        </p:nvGraphicFramePr>
        <p:xfrm>
          <a:off x="4572000" y="1304925"/>
          <a:ext cx="4386263" cy="2449513"/>
        </p:xfrm>
        <a:graphic>
          <a:graphicData uri="http://schemas.openxmlformats.org/presentationml/2006/ole">
            <mc:AlternateContent xmlns:mc="http://schemas.openxmlformats.org/markup-compatibility/2006">
              <mc:Choice xmlns:v="urn:schemas-microsoft-com:vml" Requires="v">
                <p:oleObj spid="_x0000_s97290" name="图片" r:id="rId17" imgW="2439670" imgH="1365885" progId="Word.Picture.8">
                  <p:embed/>
                </p:oleObj>
              </mc:Choice>
              <mc:Fallback>
                <p:oleObj name="图片" r:id="rId17" imgW="2439670" imgH="1365885" progId="Word.Picture.8">
                  <p:embed/>
                  <p:pic>
                    <p:nvPicPr>
                      <p:cNvPr id="0" name="Object 3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572000" y="1304925"/>
                        <a:ext cx="4386263" cy="2449513"/>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2107" name="Rectangle 37"/>
          <p:cNvSpPr>
            <a:spLocks noChangeArrowheads="1"/>
          </p:cNvSpPr>
          <p:nvPr/>
        </p:nvSpPr>
        <p:spPr bwMode="auto">
          <a:xfrm>
            <a:off x="533400" y="765175"/>
            <a:ext cx="77104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469900" indent="-469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908050" indent="-43688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304925" indent="-395605">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4180" indent="-3873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94230" indent="-39878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514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086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658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230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800" b="1">
                <a:solidFill>
                  <a:srgbClr val="993300"/>
                </a:solidFill>
                <a:latin typeface="Times New Roman" panose="02020603050405020304" pitchFamily="18" charset="0"/>
                <a:ea typeface="楷体_GB2312" pitchFamily="49" charset="-122"/>
              </a:rPr>
              <a:t>2.  </a:t>
            </a:r>
            <a:r>
              <a:rPr lang="zh-CN" altLang="en-US" sz="2800" b="1">
                <a:solidFill>
                  <a:srgbClr val="993300"/>
                </a:solidFill>
                <a:latin typeface="Times New Roman" panose="02020603050405020304" pitchFamily="18" charset="0"/>
                <a:ea typeface="楷体_GB2312" pitchFamily="49" charset="-122"/>
              </a:rPr>
              <a:t>应用小信号模型法分析</a:t>
            </a:r>
            <a:r>
              <a:rPr lang="en-US" altLang="zh-CN" sz="2800" b="1">
                <a:solidFill>
                  <a:srgbClr val="993300"/>
                </a:solidFill>
                <a:latin typeface="Times New Roman" panose="02020603050405020304" pitchFamily="18" charset="0"/>
                <a:ea typeface="楷体_GB2312" pitchFamily="49" charset="-122"/>
              </a:rPr>
              <a:t>JFET</a:t>
            </a:r>
            <a:r>
              <a:rPr lang="zh-CN" altLang="en-US" sz="2800" b="1">
                <a:solidFill>
                  <a:srgbClr val="993300"/>
                </a:solidFill>
                <a:latin typeface="Times New Roman" panose="02020603050405020304" pitchFamily="18" charset="0"/>
                <a:ea typeface="楷体_GB2312" pitchFamily="49" charset="-122"/>
              </a:rPr>
              <a:t>放大电路</a:t>
            </a:r>
            <a:endParaRPr lang="zh-CN" altLang="en-US" sz="2800" b="1">
              <a:solidFill>
                <a:srgbClr val="993300"/>
              </a:solidFill>
              <a:latin typeface="Times New Roman" panose="02020603050405020304" pitchFamily="18" charset="0"/>
              <a:ea typeface="楷体_GB2312" pitchFamily="49" charset="-122"/>
            </a:endParaRPr>
          </a:p>
        </p:txBody>
      </p:sp>
      <p:sp>
        <p:nvSpPr>
          <p:cNvPr id="132108" name="Text Box 39"/>
          <p:cNvSpPr txBox="1">
            <a:spLocks noChangeArrowheads="1"/>
          </p:cNvSpPr>
          <p:nvPr/>
        </p:nvSpPr>
        <p:spPr bwMode="auto">
          <a:xfrm>
            <a:off x="539750" y="1341438"/>
            <a:ext cx="4114800" cy="53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2</a:t>
            </a:r>
            <a:r>
              <a:rPr kumimoji="1" lang="zh-CN" altLang="en-US" sz="2400" b="1">
                <a:solidFill>
                  <a:srgbClr val="000000"/>
                </a:solidFill>
                <a:latin typeface="Times New Roman" panose="02020603050405020304" pitchFamily="18" charset="0"/>
                <a:ea typeface="楷体_GB2312" pitchFamily="49" charset="-122"/>
              </a:rPr>
              <a:t>）动态指标</a:t>
            </a:r>
            <a:endParaRPr kumimoji="1" lang="zh-CN" altLang="en-US" sz="24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blinds(vertical)">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trips(downRight)">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strips(downRight)">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strips(downRight)">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strips(downRight)">
                                      <p:cBhvr>
                                        <p:cTn id="3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utoUpdateAnimBg="0"/>
      <p:bldP spid="31" grpId="0" autoUpdateAnimBg="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标题 1"/>
          <p:cNvSpPr>
            <a:spLocks noGrp="1"/>
          </p:cNvSpPr>
          <p:nvPr>
            <p:ph type="title"/>
          </p:nvPr>
        </p:nvSpPr>
        <p:spPr>
          <a:xfrm>
            <a:off x="701675" y="71438"/>
            <a:ext cx="7888288" cy="646112"/>
          </a:xfrm>
        </p:spPr>
        <p:txBody>
          <a:bodyPr/>
          <a:lstStyle/>
          <a:p>
            <a:r>
              <a:rPr lang="en-US" altLang="zh-CN"/>
              <a:t>4.8.3  JFET</a:t>
            </a:r>
            <a:r>
              <a:rPr lang="zh-CN" altLang="en-US"/>
              <a:t>放大电路的小信号模型分析法</a:t>
            </a:r>
            <a:endParaRPr lang="zh-CN" altLang="en-US"/>
          </a:p>
        </p:txBody>
      </p:sp>
      <p:sp>
        <p:nvSpPr>
          <p:cNvPr id="133123" name="Text Box 6"/>
          <p:cNvSpPr txBox="1">
            <a:spLocks noChangeArrowheads="1"/>
          </p:cNvSpPr>
          <p:nvPr/>
        </p:nvSpPr>
        <p:spPr bwMode="auto">
          <a:xfrm>
            <a:off x="755650" y="2024063"/>
            <a:ext cx="29210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200" b="1">
                <a:solidFill>
                  <a:srgbClr val="000000"/>
                </a:solidFill>
                <a:latin typeface="Times New Roman" panose="02020603050405020304" pitchFamily="18" charset="0"/>
                <a:ea typeface="楷体_GB2312" pitchFamily="49" charset="-122"/>
              </a:rPr>
              <a:t>输入电阻</a:t>
            </a:r>
            <a:endParaRPr kumimoji="1" lang="zh-CN" altLang="en-US" sz="2200" b="1">
              <a:solidFill>
                <a:srgbClr val="000000"/>
              </a:solidFill>
              <a:latin typeface="Times New Roman" panose="02020603050405020304" pitchFamily="18" charset="0"/>
              <a:ea typeface="楷体_GB2312" pitchFamily="49" charset="-122"/>
            </a:endParaRPr>
          </a:p>
        </p:txBody>
      </p:sp>
      <p:graphicFrame>
        <p:nvGraphicFramePr>
          <p:cNvPr id="11" name="Object 28"/>
          <p:cNvGraphicFramePr>
            <a:graphicFrameLocks noChangeAspect="1"/>
          </p:cNvGraphicFramePr>
          <p:nvPr/>
        </p:nvGraphicFramePr>
        <p:xfrm>
          <a:off x="1258888" y="2636838"/>
          <a:ext cx="2551112" cy="457200"/>
        </p:xfrm>
        <a:graphic>
          <a:graphicData uri="http://schemas.openxmlformats.org/presentationml/2006/ole">
            <mc:AlternateContent xmlns:mc="http://schemas.openxmlformats.org/markup-compatibility/2006">
              <mc:Choice xmlns:v="urn:schemas-microsoft-com:vml" Requires="v">
                <p:oleObj spid="_x0000_s98306" name="公式" r:id="rId1" imgW="1346200" imgH="241300" progId="Equation.3">
                  <p:embed/>
                </p:oleObj>
              </mc:Choice>
              <mc:Fallback>
                <p:oleObj name="公式" r:id="rId1" imgW="1346200" imgH="241300" progId="Equation.3">
                  <p:embed/>
                  <p:pic>
                    <p:nvPicPr>
                      <p:cNvPr id="0" name="Object 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2636838"/>
                        <a:ext cx="2551112"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125" name="Object 38"/>
          <p:cNvGraphicFramePr>
            <a:graphicFrameLocks noChangeAspect="1"/>
          </p:cNvGraphicFramePr>
          <p:nvPr/>
        </p:nvGraphicFramePr>
        <p:xfrm>
          <a:off x="4572000" y="1304925"/>
          <a:ext cx="4386263" cy="2449513"/>
        </p:xfrm>
        <a:graphic>
          <a:graphicData uri="http://schemas.openxmlformats.org/presentationml/2006/ole">
            <mc:AlternateContent xmlns:mc="http://schemas.openxmlformats.org/markup-compatibility/2006">
              <mc:Choice xmlns:v="urn:schemas-microsoft-com:vml" Requires="v">
                <p:oleObj spid="_x0000_s98307" name="图片" r:id="rId3" imgW="2439670" imgH="1365885" progId="Word.Picture.8">
                  <p:embed/>
                </p:oleObj>
              </mc:Choice>
              <mc:Fallback>
                <p:oleObj name="图片" r:id="rId3" imgW="2439670" imgH="1365885" progId="Word.Picture.8">
                  <p:embed/>
                  <p:pic>
                    <p:nvPicPr>
                      <p:cNvPr id="0" name="Object 3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304925"/>
                        <a:ext cx="4386263" cy="2449513"/>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126" name="Rectangle 39"/>
          <p:cNvSpPr>
            <a:spLocks noChangeArrowheads="1"/>
          </p:cNvSpPr>
          <p:nvPr/>
        </p:nvSpPr>
        <p:spPr bwMode="auto">
          <a:xfrm>
            <a:off x="533400" y="765175"/>
            <a:ext cx="77104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469900" indent="-4699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908050" indent="-43688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304925" indent="-395605">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4180" indent="-38735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94230" indent="-39878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514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086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658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23030" indent="-39878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800" b="1">
                <a:solidFill>
                  <a:srgbClr val="993300"/>
                </a:solidFill>
                <a:latin typeface="Times New Roman" panose="02020603050405020304" pitchFamily="18" charset="0"/>
                <a:ea typeface="楷体_GB2312" pitchFamily="49" charset="-122"/>
              </a:rPr>
              <a:t>2.  </a:t>
            </a:r>
            <a:r>
              <a:rPr lang="zh-CN" altLang="en-US" sz="2800" b="1">
                <a:solidFill>
                  <a:srgbClr val="993300"/>
                </a:solidFill>
                <a:latin typeface="Times New Roman" panose="02020603050405020304" pitchFamily="18" charset="0"/>
                <a:ea typeface="楷体_GB2312" pitchFamily="49" charset="-122"/>
              </a:rPr>
              <a:t>应用小信号模型法分析</a:t>
            </a:r>
            <a:r>
              <a:rPr lang="en-US" altLang="zh-CN" sz="2800" b="1">
                <a:solidFill>
                  <a:srgbClr val="993300"/>
                </a:solidFill>
                <a:latin typeface="Times New Roman" panose="02020603050405020304" pitchFamily="18" charset="0"/>
                <a:ea typeface="楷体_GB2312" pitchFamily="49" charset="-122"/>
              </a:rPr>
              <a:t>JFET</a:t>
            </a:r>
            <a:r>
              <a:rPr lang="zh-CN" altLang="en-US" sz="2800" b="1">
                <a:solidFill>
                  <a:srgbClr val="993300"/>
                </a:solidFill>
                <a:latin typeface="Times New Roman" panose="02020603050405020304" pitchFamily="18" charset="0"/>
                <a:ea typeface="楷体_GB2312" pitchFamily="49" charset="-122"/>
              </a:rPr>
              <a:t>放大电路</a:t>
            </a:r>
            <a:endParaRPr lang="zh-CN" altLang="en-US" sz="2800" b="1">
              <a:solidFill>
                <a:srgbClr val="993300"/>
              </a:solidFill>
              <a:latin typeface="Times New Roman" panose="02020603050405020304" pitchFamily="18" charset="0"/>
              <a:ea typeface="楷体_GB2312" pitchFamily="49" charset="-122"/>
            </a:endParaRPr>
          </a:p>
        </p:txBody>
      </p:sp>
      <p:sp>
        <p:nvSpPr>
          <p:cNvPr id="133127" name="Text Box 41"/>
          <p:cNvSpPr txBox="1">
            <a:spLocks noChangeArrowheads="1"/>
          </p:cNvSpPr>
          <p:nvPr/>
        </p:nvSpPr>
        <p:spPr bwMode="auto">
          <a:xfrm>
            <a:off x="539750" y="1341438"/>
            <a:ext cx="4114800" cy="530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2</a:t>
            </a:r>
            <a:r>
              <a:rPr kumimoji="1" lang="zh-CN" altLang="en-US" sz="2400" b="1">
                <a:solidFill>
                  <a:srgbClr val="000000"/>
                </a:solidFill>
                <a:latin typeface="Times New Roman" panose="02020603050405020304" pitchFamily="18" charset="0"/>
                <a:ea typeface="楷体_GB2312" pitchFamily="49" charset="-122"/>
              </a:rPr>
              <a:t>）动态指标</a:t>
            </a:r>
            <a:endParaRPr kumimoji="1" lang="zh-CN" altLang="en-US" sz="2400" b="1">
              <a:solidFill>
                <a:srgbClr val="000000"/>
              </a:solidFill>
              <a:latin typeface="Times New Roman" panose="02020603050405020304" pitchFamily="18" charset="0"/>
              <a:ea typeface="楷体_GB2312" pitchFamily="49" charset="-122"/>
            </a:endParaRPr>
          </a:p>
        </p:txBody>
      </p:sp>
      <p:sp>
        <p:nvSpPr>
          <p:cNvPr id="15" name="Text Box 42"/>
          <p:cNvSpPr txBox="1">
            <a:spLocks noChangeArrowheads="1"/>
          </p:cNvSpPr>
          <p:nvPr/>
        </p:nvSpPr>
        <p:spPr bwMode="auto">
          <a:xfrm>
            <a:off x="719138" y="3465513"/>
            <a:ext cx="25908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zh-CN" altLang="en-US" sz="2200" b="1">
                <a:solidFill>
                  <a:srgbClr val="000000"/>
                </a:solidFill>
                <a:latin typeface="Times New Roman" panose="02020603050405020304" pitchFamily="18" charset="0"/>
                <a:ea typeface="楷体_GB2312" pitchFamily="49" charset="-122"/>
              </a:rPr>
              <a:t>输出电阻</a:t>
            </a:r>
            <a:endParaRPr kumimoji="1" lang="zh-CN" altLang="en-US" sz="2200" b="1">
              <a:solidFill>
                <a:srgbClr val="000000"/>
              </a:solidFill>
              <a:latin typeface="Times New Roman" panose="02020603050405020304" pitchFamily="18" charset="0"/>
              <a:ea typeface="楷体_GB2312" pitchFamily="49" charset="-122"/>
            </a:endParaRPr>
          </a:p>
        </p:txBody>
      </p:sp>
      <p:graphicFrame>
        <p:nvGraphicFramePr>
          <p:cNvPr id="16" name="Object 43"/>
          <p:cNvGraphicFramePr>
            <a:graphicFrameLocks noChangeAspect="1"/>
          </p:cNvGraphicFramePr>
          <p:nvPr/>
        </p:nvGraphicFramePr>
        <p:xfrm>
          <a:off x="1412875" y="4040188"/>
          <a:ext cx="962025" cy="403225"/>
        </p:xfrm>
        <a:graphic>
          <a:graphicData uri="http://schemas.openxmlformats.org/presentationml/2006/ole">
            <mc:AlternateContent xmlns:mc="http://schemas.openxmlformats.org/markup-compatibility/2006">
              <mc:Choice xmlns:v="urn:schemas-microsoft-com:vml" Requires="v">
                <p:oleObj spid="_x0000_s98308" name="公式" r:id="rId5" imgW="482600" imgH="203200" progId="Equation.3">
                  <p:embed/>
                </p:oleObj>
              </mc:Choice>
              <mc:Fallback>
                <p:oleObj name="公式" r:id="rId5" imgW="482600" imgH="203200" progId="Equation.3">
                  <p:embed/>
                  <p:pic>
                    <p:nvPicPr>
                      <p:cNvPr id="0" name="Object 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12875" y="4040188"/>
                        <a:ext cx="962025" cy="403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trips(downRight)">
                                      <p:cBhvr>
                                        <p:cTn id="12" dur="500"/>
                                        <p:tgtEl>
                                          <p:spTgt spid="15"/>
                                        </p:tgtEl>
                                      </p:cBhvr>
                                    </p:animEffect>
                                  </p:childTnLst>
                                </p:cTn>
                              </p:par>
                            </p:childTnLst>
                          </p:cTn>
                        </p:par>
                        <p:par>
                          <p:cTn id="13" fill="hold">
                            <p:stCondLst>
                              <p:cond delay="500"/>
                            </p:stCondLst>
                            <p:childTnLst>
                              <p:par>
                                <p:cTn id="14" presetID="18" presetClass="entr" presetSubtype="6"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strips(downRight)">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标题 1"/>
          <p:cNvSpPr>
            <a:spLocks noGrp="1"/>
          </p:cNvSpPr>
          <p:nvPr>
            <p:ph type="title"/>
          </p:nvPr>
        </p:nvSpPr>
        <p:spPr>
          <a:xfrm>
            <a:off x="701675" y="71438"/>
            <a:ext cx="7888288" cy="646112"/>
          </a:xfrm>
        </p:spPr>
        <p:txBody>
          <a:bodyPr/>
          <a:lstStyle/>
          <a:p>
            <a:r>
              <a:rPr lang="zh-CN" altLang="en-US"/>
              <a:t>*</a:t>
            </a:r>
            <a:r>
              <a:rPr lang="en-US" altLang="zh-CN"/>
              <a:t>4.9  </a:t>
            </a:r>
            <a:r>
              <a:rPr lang="zh-CN" altLang="en-US"/>
              <a:t>砷化镓金属</a:t>
            </a:r>
            <a:r>
              <a:rPr lang="en-US" altLang="zh-CN"/>
              <a:t>-</a:t>
            </a:r>
            <a:r>
              <a:rPr lang="zh-CN" altLang="en-US"/>
              <a:t>半导体场效应管</a:t>
            </a:r>
            <a:endParaRPr lang="zh-CN" altLang="en-US"/>
          </a:p>
        </p:txBody>
      </p:sp>
      <p:sp>
        <p:nvSpPr>
          <p:cNvPr id="4" name="Text Box 8" descr="羊皮纸"/>
          <p:cNvSpPr txBox="1">
            <a:spLocks noChangeArrowheads="1"/>
          </p:cNvSpPr>
          <p:nvPr/>
        </p:nvSpPr>
        <p:spPr bwMode="auto">
          <a:xfrm>
            <a:off x="646113" y="873125"/>
            <a:ext cx="7705725" cy="3273425"/>
          </a:xfrm>
          <a:prstGeom prst="rect">
            <a:avLst/>
          </a:prstGeom>
          <a:noFill/>
          <a:ln>
            <a:noFill/>
          </a:ln>
          <a:effectLst/>
          <a:extLst>
            <a:ext uri="{909E8E84-426E-40DD-AFC4-6F175D3DCCD1}">
              <a14:hiddenFill xmlns:a14="http://schemas.microsoft.com/office/drawing/2010/main">
                <a:blipFill dpi="0" rotWithShape="0">
                  <a:blip r:embed="rId1"/>
                  <a:srcRect/>
                  <a:tile tx="0" ty="0" sx="100000" sy="100000" flip="none" algn="tl"/>
                </a:blip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5000"/>
              </a:lnSpc>
              <a:spcBef>
                <a:spcPct val="30000"/>
              </a:spcBef>
            </a:pP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砷化镓（</a:t>
            </a:r>
            <a:r>
              <a:rPr kumimoji="1" lang="en-US" altLang="zh-CN" sz="2400" b="1">
                <a:solidFill>
                  <a:srgbClr val="000000"/>
                </a:solidFill>
                <a:latin typeface="Times New Roman" panose="02020603050405020304" pitchFamily="18" charset="0"/>
                <a:ea typeface="楷体_GB2312" pitchFamily="49" charset="-122"/>
              </a:rPr>
              <a:t>GaAs</a:t>
            </a:r>
            <a:r>
              <a:rPr kumimoji="1" lang="zh-CN" altLang="en-US" sz="2400" b="1">
                <a:solidFill>
                  <a:srgbClr val="000000"/>
                </a:solidFill>
                <a:latin typeface="Times New Roman" panose="02020603050405020304" pitchFamily="18" charset="0"/>
                <a:ea typeface="楷体_GB2312" pitchFamily="49" charset="-122"/>
              </a:rPr>
              <a:t>）是由</a:t>
            </a:r>
            <a:r>
              <a:rPr kumimoji="1" lang="en-US" altLang="zh-CN" sz="2400" b="1">
                <a:solidFill>
                  <a:srgbClr val="000000"/>
                </a:solidFill>
                <a:latin typeface="Times New Roman" panose="02020603050405020304" pitchFamily="18" charset="0"/>
                <a:ea typeface="楷体_GB2312" pitchFamily="49" charset="-122"/>
              </a:rPr>
              <a:t>Ⅲ</a:t>
            </a:r>
            <a:r>
              <a:rPr kumimoji="1" lang="zh-CN" altLang="en-US" sz="2400" b="1">
                <a:solidFill>
                  <a:srgbClr val="000000"/>
                </a:solidFill>
                <a:latin typeface="Times New Roman" panose="02020603050405020304" pitchFamily="18" charset="0"/>
                <a:ea typeface="楷体_GB2312" pitchFamily="49" charset="-122"/>
              </a:rPr>
              <a:t>族元素镓和</a:t>
            </a:r>
            <a:r>
              <a:rPr kumimoji="1" lang="en-US" altLang="zh-CN" sz="2400" b="1">
                <a:solidFill>
                  <a:srgbClr val="000000"/>
                </a:solidFill>
                <a:latin typeface="Times New Roman" panose="02020603050405020304" pitchFamily="18" charset="0"/>
                <a:ea typeface="楷体_GB2312" pitchFamily="49" charset="-122"/>
              </a:rPr>
              <a:t>Ⅴ</a:t>
            </a:r>
            <a:r>
              <a:rPr kumimoji="1" lang="zh-CN" altLang="en-US" sz="2400" b="1">
                <a:solidFill>
                  <a:srgbClr val="000000"/>
                </a:solidFill>
                <a:latin typeface="Times New Roman" panose="02020603050405020304" pitchFamily="18" charset="0"/>
                <a:ea typeface="楷体_GB2312" pitchFamily="49" charset="-122"/>
              </a:rPr>
              <a:t>族元素砷二者组成的单晶化合物，是一种新型半导体材料。</a:t>
            </a:r>
            <a:endParaRPr kumimoji="1" lang="zh-CN" altLang="en-US" sz="2400" b="1">
              <a:solidFill>
                <a:srgbClr val="000000"/>
              </a:solidFill>
              <a:latin typeface="Times New Roman" panose="02020603050405020304" pitchFamily="18" charset="0"/>
              <a:ea typeface="楷体_GB2312" pitchFamily="49" charset="-122"/>
            </a:endParaRPr>
          </a:p>
          <a:p>
            <a:pPr>
              <a:lnSpc>
                <a:spcPct val="135000"/>
              </a:lnSpc>
              <a:spcBef>
                <a:spcPct val="30000"/>
              </a:spcBef>
            </a:pPr>
            <a:r>
              <a:rPr kumimoji="1" lang="zh-CN" altLang="en-US" sz="2400" b="1">
                <a:solidFill>
                  <a:srgbClr val="000000"/>
                </a:solidFill>
                <a:latin typeface="Times New Roman" panose="02020603050405020304" pitchFamily="18" charset="0"/>
                <a:ea typeface="楷体_GB2312" pitchFamily="49" charset="-122"/>
              </a:rPr>
              <a:t>        </a:t>
            </a:r>
            <a:r>
              <a:rPr kumimoji="1" lang="en-US" altLang="zh-CN" sz="2400" b="1">
                <a:solidFill>
                  <a:srgbClr val="000000"/>
                </a:solidFill>
                <a:latin typeface="Times New Roman" panose="02020603050405020304" pitchFamily="18" charset="0"/>
                <a:ea typeface="楷体_GB2312" pitchFamily="49" charset="-122"/>
              </a:rPr>
              <a:t>GaAs</a:t>
            </a:r>
            <a:r>
              <a:rPr kumimoji="1" lang="zh-CN" altLang="en-US" sz="2400" b="1">
                <a:solidFill>
                  <a:srgbClr val="000000"/>
                </a:solidFill>
                <a:latin typeface="Times New Roman" panose="02020603050405020304" pitchFamily="18" charset="0"/>
                <a:ea typeface="楷体_GB2312" pitchFamily="49" charset="-122"/>
              </a:rPr>
              <a:t>的电子迁移率比硅约大</a:t>
            </a:r>
            <a:r>
              <a:rPr kumimoji="1" lang="en-US" altLang="zh-CN" sz="2400" b="1">
                <a:solidFill>
                  <a:srgbClr val="000000"/>
                </a:solidFill>
                <a:latin typeface="Times New Roman" panose="02020603050405020304" pitchFamily="18" charset="0"/>
                <a:ea typeface="楷体_GB2312" pitchFamily="49" charset="-122"/>
              </a:rPr>
              <a:t>5</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10</a:t>
            </a:r>
            <a:r>
              <a:rPr kumimoji="1" lang="zh-CN" altLang="en-US" sz="2400" b="1">
                <a:solidFill>
                  <a:srgbClr val="000000"/>
                </a:solidFill>
                <a:latin typeface="Times New Roman" panose="02020603050405020304" pitchFamily="18" charset="0"/>
                <a:ea typeface="楷体_GB2312" pitchFamily="49" charset="-122"/>
              </a:rPr>
              <a:t>倍，比硅器件转换速度快很多。</a:t>
            </a:r>
            <a:endParaRPr kumimoji="1" lang="zh-CN" altLang="en-US" sz="2400" b="1">
              <a:solidFill>
                <a:srgbClr val="000000"/>
              </a:solidFill>
              <a:latin typeface="Times New Roman" panose="02020603050405020304" pitchFamily="18" charset="0"/>
              <a:ea typeface="楷体_GB2312" pitchFamily="49" charset="-122"/>
            </a:endParaRPr>
          </a:p>
          <a:p>
            <a:pPr>
              <a:lnSpc>
                <a:spcPct val="135000"/>
              </a:lnSpc>
              <a:spcBef>
                <a:spcPct val="30000"/>
              </a:spcBef>
            </a:pPr>
            <a:r>
              <a:rPr kumimoji="1" lang="zh-CN" altLang="en-US" sz="2400" b="1">
                <a:solidFill>
                  <a:srgbClr val="000000"/>
                </a:solidFill>
                <a:latin typeface="Times New Roman" panose="02020603050405020304" pitchFamily="18" charset="0"/>
                <a:ea typeface="楷体_GB2312" pitchFamily="49" charset="-122"/>
              </a:rPr>
              <a:t>        高速砷化镓三极管广泛用于微波电路、高频放大和高速数字逻辑器件中。</a:t>
            </a:r>
            <a:endParaRPr kumimoji="1" lang="zh-CN" altLang="en-US" sz="24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Righ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Righ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Right)">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标题 1"/>
          <p:cNvSpPr>
            <a:spLocks noGrp="1"/>
          </p:cNvSpPr>
          <p:nvPr>
            <p:ph type="title"/>
          </p:nvPr>
        </p:nvSpPr>
        <p:spPr>
          <a:xfrm>
            <a:off x="701675" y="71438"/>
            <a:ext cx="7888288" cy="646112"/>
          </a:xfrm>
        </p:spPr>
        <p:txBody>
          <a:bodyPr/>
          <a:lstStyle/>
          <a:p>
            <a:r>
              <a:rPr lang="zh-CN" altLang="en-US"/>
              <a:t>*</a:t>
            </a:r>
            <a:r>
              <a:rPr lang="en-US" altLang="zh-CN"/>
              <a:t>4.9  </a:t>
            </a:r>
            <a:r>
              <a:rPr lang="zh-CN" altLang="en-US"/>
              <a:t>砷化镓金属</a:t>
            </a:r>
            <a:r>
              <a:rPr lang="en-US" altLang="zh-CN"/>
              <a:t>-</a:t>
            </a:r>
            <a:r>
              <a:rPr lang="zh-CN" altLang="en-US"/>
              <a:t>半导体场效应管</a:t>
            </a:r>
            <a:endParaRPr lang="zh-CN" altLang="en-US"/>
          </a:p>
        </p:txBody>
      </p:sp>
      <p:sp>
        <p:nvSpPr>
          <p:cNvPr id="135171" name="Rectangle 13">
            <a:hlinkClick r:id="rId1" action="ppaction://hlinksldjump"/>
          </p:cNvPr>
          <p:cNvSpPr>
            <a:spLocks noChangeArrowheads="1"/>
          </p:cNvSpPr>
          <p:nvPr/>
        </p:nvSpPr>
        <p:spPr bwMode="auto">
          <a:xfrm>
            <a:off x="466725" y="714375"/>
            <a:ext cx="26384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Times New Roman" panose="02020603050405020304" pitchFamily="18" charset="0"/>
                <a:ea typeface="楷体_GB2312" pitchFamily="49" charset="-122"/>
              </a:rPr>
              <a:t>1.  </a:t>
            </a:r>
            <a:r>
              <a:rPr lang="zh-CN" altLang="en-US" sz="2800" b="1">
                <a:solidFill>
                  <a:srgbClr val="800000"/>
                </a:solidFill>
                <a:latin typeface="Times New Roman" panose="02020603050405020304" pitchFamily="18" charset="0"/>
                <a:ea typeface="楷体_GB2312" pitchFamily="49" charset="-122"/>
              </a:rPr>
              <a:t>结构</a:t>
            </a:r>
            <a:endParaRPr lang="zh-CN" altLang="en-US" sz="2800" b="1">
              <a:solidFill>
                <a:srgbClr val="000000"/>
              </a:solidFill>
              <a:latin typeface="Times New Roman" panose="02020603050405020304" pitchFamily="18" charset="0"/>
              <a:ea typeface="楷体_GB2312" pitchFamily="49" charset="-122"/>
            </a:endParaRPr>
          </a:p>
        </p:txBody>
      </p:sp>
      <p:sp>
        <p:nvSpPr>
          <p:cNvPr id="135172" name="Text Box 15" descr="羊皮纸"/>
          <p:cNvSpPr txBox="1">
            <a:spLocks noChangeArrowheads="1"/>
          </p:cNvSpPr>
          <p:nvPr/>
        </p:nvSpPr>
        <p:spPr bwMode="auto">
          <a:xfrm>
            <a:off x="935038" y="1196975"/>
            <a:ext cx="7453312" cy="549275"/>
          </a:xfrm>
          <a:prstGeom prst="rect">
            <a:avLst/>
          </a:prstGeom>
          <a:noFill/>
          <a:ln>
            <a:noFill/>
          </a:ln>
          <a:effectLst/>
          <a:extLst>
            <a:ext uri="{909E8E84-426E-40DD-AFC4-6F175D3DCCD1}">
              <a14:hiddenFill xmlns:a14="http://schemas.microsoft.com/office/drawing/2010/main">
                <a:blipFill dpi="0" rotWithShape="0">
                  <a:blip r:embed="rId2"/>
                  <a:srcRect/>
                  <a:tile tx="0" ty="0" sx="100000" sy="100000" flip="none" algn="tl"/>
                </a:blip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400" b="1">
                <a:solidFill>
                  <a:srgbClr val="000000"/>
                </a:solidFill>
                <a:latin typeface="Times New Roman" panose="02020603050405020304" pitchFamily="18" charset="0"/>
                <a:ea typeface="楷体_GB2312" pitchFamily="49" charset="-122"/>
              </a:rPr>
              <a:t>N</a:t>
            </a:r>
            <a:r>
              <a:rPr kumimoji="1" lang="zh-CN" altLang="en-US" sz="2400" b="1">
                <a:solidFill>
                  <a:srgbClr val="000000"/>
                </a:solidFill>
                <a:latin typeface="Times New Roman" panose="02020603050405020304" pitchFamily="18" charset="0"/>
                <a:ea typeface="楷体_GB2312" pitchFamily="49" charset="-122"/>
              </a:rPr>
              <a:t>沟道金属</a:t>
            </a:r>
            <a:r>
              <a:rPr kumimoji="1" lang="en-US" altLang="zh-CN" sz="2400" b="1">
                <a:solidFill>
                  <a:srgbClr val="000000"/>
                </a:solidFill>
                <a:latin typeface="Times New Roman" panose="02020603050405020304" pitchFamily="18" charset="0"/>
                <a:ea typeface="楷体_GB2312" pitchFamily="49" charset="-122"/>
              </a:rPr>
              <a:t>-</a:t>
            </a:r>
            <a:r>
              <a:rPr kumimoji="1" lang="zh-CN" altLang="en-US" sz="2400" b="1">
                <a:solidFill>
                  <a:srgbClr val="000000"/>
                </a:solidFill>
                <a:latin typeface="Times New Roman" panose="02020603050405020304" pitchFamily="18" charset="0"/>
                <a:ea typeface="楷体_GB2312" pitchFamily="49" charset="-122"/>
              </a:rPr>
              <a:t>半导体场效应管（</a:t>
            </a:r>
            <a:r>
              <a:rPr kumimoji="1" lang="en-US" altLang="zh-CN" sz="2400" b="1">
                <a:solidFill>
                  <a:srgbClr val="000000"/>
                </a:solidFill>
                <a:latin typeface="Times New Roman" panose="02020603050405020304" pitchFamily="18" charset="0"/>
                <a:ea typeface="楷体_GB2312" pitchFamily="49" charset="-122"/>
              </a:rPr>
              <a:t>MESFET</a:t>
            </a:r>
            <a:r>
              <a:rPr kumimoji="1" lang="zh-CN" altLang="en-US" sz="2400" b="1">
                <a:solidFill>
                  <a:srgbClr val="000000"/>
                </a:solidFill>
                <a:latin typeface="Times New Roman" panose="02020603050405020304" pitchFamily="18" charset="0"/>
                <a:ea typeface="楷体_GB2312" pitchFamily="49" charset="-122"/>
              </a:rPr>
              <a:t>）</a:t>
            </a:r>
            <a:endParaRPr kumimoji="1" lang="zh-CN" altLang="en-US" sz="2400" b="1">
              <a:solidFill>
                <a:srgbClr val="000000"/>
              </a:solidFill>
              <a:latin typeface="Times New Roman" panose="02020603050405020304" pitchFamily="18" charset="0"/>
              <a:ea typeface="楷体_GB2312" pitchFamily="49" charset="-122"/>
            </a:endParaRPr>
          </a:p>
        </p:txBody>
      </p:sp>
      <p:graphicFrame>
        <p:nvGraphicFramePr>
          <p:cNvPr id="135173" name="Object 24"/>
          <p:cNvGraphicFramePr>
            <a:graphicFrameLocks noChangeAspect="1"/>
          </p:cNvGraphicFramePr>
          <p:nvPr/>
        </p:nvGraphicFramePr>
        <p:xfrm>
          <a:off x="6059488" y="2600325"/>
          <a:ext cx="1284287" cy="1712913"/>
        </p:xfrm>
        <a:graphic>
          <a:graphicData uri="http://schemas.openxmlformats.org/presentationml/2006/ole">
            <mc:AlternateContent xmlns:mc="http://schemas.openxmlformats.org/markup-compatibility/2006">
              <mc:Choice xmlns:v="urn:schemas-microsoft-com:vml" Requires="v">
                <p:oleObj spid="_x0000_s99330" name="图片" r:id="rId3" imgW="714375" imgH="955040" progId="Word.Picture.8">
                  <p:embed/>
                </p:oleObj>
              </mc:Choice>
              <mc:Fallback>
                <p:oleObj name="图片" r:id="rId3" imgW="714375" imgH="955040" progId="Word.Picture.8">
                  <p:embed/>
                  <p:pic>
                    <p:nvPicPr>
                      <p:cNvPr id="0" name="Object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9488" y="2600325"/>
                        <a:ext cx="1284287" cy="171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5174" name="Object 26"/>
          <p:cNvGraphicFramePr>
            <a:graphicFrameLocks noChangeAspect="1"/>
          </p:cNvGraphicFramePr>
          <p:nvPr/>
        </p:nvGraphicFramePr>
        <p:xfrm>
          <a:off x="1055688" y="2384425"/>
          <a:ext cx="4425950" cy="1920875"/>
        </p:xfrm>
        <a:graphic>
          <a:graphicData uri="http://schemas.openxmlformats.org/presentationml/2006/ole">
            <mc:AlternateContent xmlns:mc="http://schemas.openxmlformats.org/markup-compatibility/2006">
              <mc:Choice xmlns:v="urn:schemas-microsoft-com:vml" Requires="v">
                <p:oleObj spid="_x0000_s99331" name="图片" r:id="rId5" imgW="2458720" imgH="1069340" progId="Word.Picture.8">
                  <p:embed/>
                </p:oleObj>
              </mc:Choice>
              <mc:Fallback>
                <p:oleObj name="图片" r:id="rId5" imgW="2458720" imgH="1069340" progId="Word.Picture.8">
                  <p:embed/>
                  <p:pic>
                    <p:nvPicPr>
                      <p:cNvPr id="0" name="Object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5688" y="2384425"/>
                        <a:ext cx="442595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标题 1"/>
          <p:cNvSpPr>
            <a:spLocks noGrp="1"/>
          </p:cNvSpPr>
          <p:nvPr>
            <p:ph type="title"/>
          </p:nvPr>
        </p:nvSpPr>
        <p:spPr>
          <a:xfrm>
            <a:off x="701675" y="71438"/>
            <a:ext cx="7888288" cy="646112"/>
          </a:xfrm>
        </p:spPr>
        <p:txBody>
          <a:bodyPr/>
          <a:lstStyle/>
          <a:p>
            <a:r>
              <a:rPr lang="zh-CN" altLang="en-US"/>
              <a:t>*</a:t>
            </a:r>
            <a:r>
              <a:rPr lang="en-US" altLang="zh-CN"/>
              <a:t>4.9  </a:t>
            </a:r>
            <a:r>
              <a:rPr lang="zh-CN" altLang="en-US"/>
              <a:t>砷化镓金属</a:t>
            </a:r>
            <a:r>
              <a:rPr lang="en-US" altLang="zh-CN"/>
              <a:t>-</a:t>
            </a:r>
            <a:r>
              <a:rPr lang="zh-CN" altLang="en-US"/>
              <a:t>半导体场效应管</a:t>
            </a:r>
            <a:endParaRPr lang="zh-CN" altLang="en-US"/>
          </a:p>
        </p:txBody>
      </p:sp>
      <p:sp>
        <p:nvSpPr>
          <p:cNvPr id="136195" name="Rectangle 21">
            <a:hlinkClick r:id="rId1" action="ppaction://hlinksldjump"/>
          </p:cNvPr>
          <p:cNvSpPr>
            <a:spLocks noChangeArrowheads="1"/>
          </p:cNvSpPr>
          <p:nvPr/>
        </p:nvSpPr>
        <p:spPr bwMode="auto">
          <a:xfrm>
            <a:off x="466725" y="714375"/>
            <a:ext cx="26384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en-US" altLang="zh-CN" sz="2800" b="1">
                <a:solidFill>
                  <a:srgbClr val="800000"/>
                </a:solidFill>
                <a:latin typeface="Times New Roman" panose="02020603050405020304" pitchFamily="18" charset="0"/>
                <a:ea typeface="楷体_GB2312" pitchFamily="49" charset="-122"/>
              </a:rPr>
              <a:t>2.  </a:t>
            </a:r>
            <a:r>
              <a:rPr lang="zh-CN" altLang="en-US" sz="2800" b="1">
                <a:solidFill>
                  <a:srgbClr val="800000"/>
                </a:solidFill>
                <a:latin typeface="Times New Roman" panose="02020603050405020304" pitchFamily="18" charset="0"/>
                <a:ea typeface="楷体_GB2312" pitchFamily="49" charset="-122"/>
              </a:rPr>
              <a:t>特性</a:t>
            </a:r>
            <a:endParaRPr lang="zh-CN" altLang="en-US" sz="2800" b="1">
              <a:solidFill>
                <a:srgbClr val="000000"/>
              </a:solidFill>
              <a:latin typeface="Times New Roman" panose="02020603050405020304" pitchFamily="18" charset="0"/>
              <a:ea typeface="楷体_GB2312" pitchFamily="49" charset="-122"/>
            </a:endParaRPr>
          </a:p>
        </p:txBody>
      </p:sp>
      <p:sp>
        <p:nvSpPr>
          <p:cNvPr id="136196" name="Text Box 22" descr="羊皮纸"/>
          <p:cNvSpPr txBox="1">
            <a:spLocks noChangeArrowheads="1"/>
          </p:cNvSpPr>
          <p:nvPr/>
        </p:nvSpPr>
        <p:spPr bwMode="auto">
          <a:xfrm>
            <a:off x="935038" y="1196975"/>
            <a:ext cx="7453312" cy="549275"/>
          </a:xfrm>
          <a:prstGeom prst="rect">
            <a:avLst/>
          </a:prstGeom>
          <a:noFill/>
          <a:ln>
            <a:noFill/>
          </a:ln>
          <a:effectLst/>
          <a:extLst>
            <a:ext uri="{909E8E84-426E-40DD-AFC4-6F175D3DCCD1}">
              <a14:hiddenFill xmlns:a14="http://schemas.microsoft.com/office/drawing/2010/main">
                <a:blipFill dpi="0" rotWithShape="0">
                  <a:blip r:embed="rId2"/>
                  <a:srcRect/>
                  <a:tile tx="0" ty="0" sx="100000" sy="100000" flip="none" algn="tl"/>
                </a:blip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400" b="1">
                <a:solidFill>
                  <a:srgbClr val="000000"/>
                </a:solidFill>
                <a:latin typeface="Times New Roman" panose="02020603050405020304" pitchFamily="18" charset="0"/>
                <a:ea typeface="楷体_GB2312" pitchFamily="49" charset="-122"/>
              </a:rPr>
              <a:t>MESFET</a:t>
            </a:r>
            <a:r>
              <a:rPr kumimoji="1" lang="zh-CN" altLang="en-US" sz="2400" b="1">
                <a:solidFill>
                  <a:srgbClr val="000000"/>
                </a:solidFill>
                <a:latin typeface="Times New Roman" panose="02020603050405020304" pitchFamily="18" charset="0"/>
                <a:ea typeface="楷体_GB2312" pitchFamily="49" charset="-122"/>
              </a:rPr>
              <a:t>特性与</a:t>
            </a:r>
            <a:r>
              <a:rPr kumimoji="1" lang="en-US" altLang="zh-CN" sz="2400" b="1">
                <a:solidFill>
                  <a:srgbClr val="000000"/>
                </a:solidFill>
                <a:latin typeface="Times New Roman" panose="02020603050405020304" pitchFamily="18" charset="0"/>
                <a:ea typeface="楷体_GB2312" pitchFamily="49" charset="-122"/>
              </a:rPr>
              <a:t>JFET</a:t>
            </a:r>
            <a:r>
              <a:rPr kumimoji="1" lang="zh-CN" altLang="en-US" sz="2400" b="1">
                <a:solidFill>
                  <a:srgbClr val="000000"/>
                </a:solidFill>
                <a:latin typeface="Times New Roman" panose="02020603050405020304" pitchFamily="18" charset="0"/>
                <a:ea typeface="楷体_GB2312" pitchFamily="49" charset="-122"/>
              </a:rPr>
              <a:t>类似，属耗尽型</a:t>
            </a:r>
            <a:r>
              <a:rPr kumimoji="1" lang="en-US" altLang="zh-CN" sz="2400" b="1">
                <a:solidFill>
                  <a:srgbClr val="000000"/>
                </a:solidFill>
                <a:latin typeface="Times New Roman" panose="02020603050405020304" pitchFamily="18" charset="0"/>
                <a:ea typeface="楷体_GB2312" pitchFamily="49" charset="-122"/>
              </a:rPr>
              <a:t>FET</a:t>
            </a:r>
            <a:endParaRPr kumimoji="1" lang="en-US" altLang="zh-CN" sz="2400" b="1">
              <a:solidFill>
                <a:srgbClr val="000000"/>
              </a:solidFill>
              <a:latin typeface="Times New Roman" panose="02020603050405020304" pitchFamily="18" charset="0"/>
              <a:ea typeface="楷体_GB2312" pitchFamily="49" charset="-122"/>
            </a:endParaRPr>
          </a:p>
        </p:txBody>
      </p:sp>
      <p:sp>
        <p:nvSpPr>
          <p:cNvPr id="13" name="Text Box 28" descr="羊皮纸"/>
          <p:cNvSpPr txBox="1">
            <a:spLocks noChangeArrowheads="1"/>
          </p:cNvSpPr>
          <p:nvPr/>
        </p:nvSpPr>
        <p:spPr bwMode="auto">
          <a:xfrm>
            <a:off x="827088" y="1773238"/>
            <a:ext cx="7453312" cy="549275"/>
          </a:xfrm>
          <a:prstGeom prst="rect">
            <a:avLst/>
          </a:prstGeom>
          <a:noFill/>
          <a:ln>
            <a:noFill/>
          </a:ln>
          <a:effectLst/>
          <a:extLst>
            <a:ext uri="{909E8E84-426E-40DD-AFC4-6F175D3DCCD1}">
              <a14:hiddenFill xmlns:a14="http://schemas.microsoft.com/office/drawing/2010/main">
                <a:blipFill dpi="0" rotWithShape="0">
                  <a:blip r:embed="rId2"/>
                  <a:srcRect/>
                  <a:tile tx="0" ty="0" sx="100000" sy="100000" flip="none" algn="tl"/>
                </a:blip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zh-CN" altLang="en-US" sz="2400" b="1">
                <a:solidFill>
                  <a:srgbClr val="000000"/>
                </a:solidFill>
                <a:latin typeface="Times New Roman" panose="02020603050405020304" pitchFamily="18" charset="0"/>
                <a:ea typeface="楷体_GB2312" pitchFamily="49" charset="-122"/>
              </a:rPr>
              <a:t>截止区（</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GS</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PN</a:t>
            </a:r>
            <a:r>
              <a:rPr kumimoji="1" lang="zh-CN" altLang="en-US"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25000">
                <a:solidFill>
                  <a:srgbClr val="000000"/>
                </a:solidFill>
                <a:latin typeface="Times New Roman" panose="02020603050405020304" pitchFamily="18" charset="0"/>
                <a:ea typeface="楷体_GB2312" pitchFamily="49" charset="-122"/>
              </a:rPr>
              <a:t>D</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0</a:t>
            </a:r>
            <a:endParaRPr kumimoji="1" lang="en-US" altLang="zh-CN" sz="2400" b="1">
              <a:solidFill>
                <a:srgbClr val="000000"/>
              </a:solidFill>
              <a:latin typeface="Times New Roman" panose="02020603050405020304" pitchFamily="18" charset="0"/>
              <a:ea typeface="楷体_GB2312" pitchFamily="49" charset="-122"/>
            </a:endParaRPr>
          </a:p>
        </p:txBody>
      </p:sp>
      <p:sp>
        <p:nvSpPr>
          <p:cNvPr id="14" name="Text Box 31" descr="羊皮纸"/>
          <p:cNvSpPr txBox="1">
            <a:spLocks noChangeArrowheads="1"/>
          </p:cNvSpPr>
          <p:nvPr/>
        </p:nvSpPr>
        <p:spPr bwMode="auto">
          <a:xfrm>
            <a:off x="827088" y="2411413"/>
            <a:ext cx="7453312" cy="549275"/>
          </a:xfrm>
          <a:prstGeom prst="rect">
            <a:avLst/>
          </a:prstGeom>
          <a:noFill/>
          <a:ln>
            <a:noFill/>
          </a:ln>
          <a:effectLst/>
          <a:extLst>
            <a:ext uri="{909E8E84-426E-40DD-AFC4-6F175D3DCCD1}">
              <a14:hiddenFill xmlns:a14="http://schemas.microsoft.com/office/drawing/2010/main">
                <a:blipFill dpi="0" rotWithShape="0">
                  <a:blip r:embed="rId2"/>
                  <a:srcRect/>
                  <a:tile tx="0" ty="0" sx="100000" sy="100000" flip="none" algn="tl"/>
                </a:blip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zh-CN" altLang="en-US" sz="2400" b="1">
                <a:solidFill>
                  <a:srgbClr val="000000"/>
                </a:solidFill>
                <a:latin typeface="Times New Roman" panose="02020603050405020304" pitchFamily="18" charset="0"/>
                <a:ea typeface="楷体_GB2312" pitchFamily="49" charset="-122"/>
              </a:rPr>
              <a:t>可变电阻区（ </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DS</a:t>
            </a:r>
            <a:r>
              <a:rPr kumimoji="1" lang="en-US" altLang="zh-CN" sz="2400" b="1">
                <a:solidFill>
                  <a:srgbClr val="000000"/>
                </a:solidFill>
                <a:latin typeface="Times New Roman" panose="02020603050405020304" pitchFamily="18" charset="0"/>
                <a:ea typeface="楷体_GB2312" pitchFamily="49" charset="-122"/>
              </a:rPr>
              <a:t> ≤ </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GS</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PN</a:t>
            </a:r>
            <a:r>
              <a:rPr kumimoji="1" lang="zh-CN" altLang="en-US" sz="2400" b="1">
                <a:solidFill>
                  <a:srgbClr val="000000"/>
                </a:solidFill>
                <a:latin typeface="Times New Roman" panose="02020603050405020304" pitchFamily="18" charset="0"/>
                <a:ea typeface="楷体_GB2312" pitchFamily="49" charset="-122"/>
              </a:rPr>
              <a:t>）：</a:t>
            </a:r>
            <a:endParaRPr kumimoji="1" lang="zh-CN" altLang="en-US" sz="2400" b="1">
              <a:solidFill>
                <a:srgbClr val="000000"/>
              </a:solidFill>
              <a:latin typeface="Times New Roman" panose="02020603050405020304" pitchFamily="18" charset="0"/>
              <a:ea typeface="楷体_GB2312" pitchFamily="49" charset="-122"/>
            </a:endParaRPr>
          </a:p>
        </p:txBody>
      </p:sp>
      <p:sp>
        <p:nvSpPr>
          <p:cNvPr id="15" name="Text Box 32" descr="羊皮纸"/>
          <p:cNvSpPr txBox="1">
            <a:spLocks noChangeArrowheads="1"/>
          </p:cNvSpPr>
          <p:nvPr/>
        </p:nvSpPr>
        <p:spPr bwMode="auto">
          <a:xfrm>
            <a:off x="827088" y="3600450"/>
            <a:ext cx="7453312" cy="549275"/>
          </a:xfrm>
          <a:prstGeom prst="rect">
            <a:avLst/>
          </a:prstGeom>
          <a:noFill/>
          <a:ln>
            <a:noFill/>
          </a:ln>
          <a:effectLst/>
          <a:extLst>
            <a:ext uri="{909E8E84-426E-40DD-AFC4-6F175D3DCCD1}">
              <a14:hiddenFill xmlns:a14="http://schemas.microsoft.com/office/drawing/2010/main">
                <a:blipFill dpi="0" rotWithShape="0">
                  <a:blip r:embed="rId2"/>
                  <a:srcRect/>
                  <a:tile tx="0" ty="0" sx="100000" sy="100000" flip="none" algn="tl"/>
                </a:blip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zh-CN" altLang="en-US" sz="2400" b="1">
                <a:solidFill>
                  <a:srgbClr val="000000"/>
                </a:solidFill>
                <a:latin typeface="Times New Roman" panose="02020603050405020304" pitchFamily="18" charset="0"/>
                <a:ea typeface="楷体_GB2312" pitchFamily="49" charset="-122"/>
              </a:rPr>
              <a:t>饱和区（</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DS</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GS</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PN</a:t>
            </a:r>
            <a:r>
              <a:rPr kumimoji="1" lang="zh-CN" altLang="en-US" sz="2400" b="1">
                <a:solidFill>
                  <a:srgbClr val="000000"/>
                </a:solidFill>
                <a:latin typeface="Times New Roman" panose="02020603050405020304" pitchFamily="18" charset="0"/>
                <a:ea typeface="楷体_GB2312" pitchFamily="49" charset="-122"/>
              </a:rPr>
              <a:t>）：</a:t>
            </a:r>
            <a:endParaRPr kumimoji="1" lang="zh-CN" altLang="en-US" sz="2400" b="1">
              <a:solidFill>
                <a:srgbClr val="000000"/>
              </a:solidFill>
              <a:latin typeface="Times New Roman" panose="02020603050405020304" pitchFamily="18" charset="0"/>
              <a:ea typeface="楷体_GB2312" pitchFamily="49" charset="-122"/>
            </a:endParaRPr>
          </a:p>
        </p:txBody>
      </p:sp>
      <p:graphicFrame>
        <p:nvGraphicFramePr>
          <p:cNvPr id="16" name="Object 35"/>
          <p:cNvGraphicFramePr>
            <a:graphicFrameLocks noChangeAspect="1"/>
          </p:cNvGraphicFramePr>
          <p:nvPr/>
        </p:nvGraphicFramePr>
        <p:xfrm>
          <a:off x="1979613" y="3032125"/>
          <a:ext cx="5154612" cy="481013"/>
        </p:xfrm>
        <a:graphic>
          <a:graphicData uri="http://schemas.openxmlformats.org/presentationml/2006/ole">
            <mc:AlternateContent xmlns:mc="http://schemas.openxmlformats.org/markup-compatibility/2006">
              <mc:Choice xmlns:v="urn:schemas-microsoft-com:vml" Requires="v">
                <p:oleObj spid="_x0000_s100354" name="公式" r:id="rId3" imgW="2616200" imgH="241300" progId="Equation.3">
                  <p:embed/>
                </p:oleObj>
              </mc:Choice>
              <mc:Fallback>
                <p:oleObj name="公式" r:id="rId3" imgW="2616200" imgH="241300" progId="Equation.3">
                  <p:embed/>
                  <p:pic>
                    <p:nvPicPr>
                      <p:cNvPr id="0" name="Object 3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613" y="3032125"/>
                        <a:ext cx="5154612"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36"/>
          <p:cNvGraphicFramePr>
            <a:graphicFrameLocks noChangeAspect="1"/>
          </p:cNvGraphicFramePr>
          <p:nvPr/>
        </p:nvGraphicFramePr>
        <p:xfrm>
          <a:off x="2195513" y="4256088"/>
          <a:ext cx="3703637" cy="481012"/>
        </p:xfrm>
        <a:graphic>
          <a:graphicData uri="http://schemas.openxmlformats.org/presentationml/2006/ole">
            <mc:AlternateContent xmlns:mc="http://schemas.openxmlformats.org/markup-compatibility/2006">
              <mc:Choice xmlns:v="urn:schemas-microsoft-com:vml" Requires="v">
                <p:oleObj spid="_x0000_s100355" name="公式" r:id="rId5" imgW="1879600" imgH="241300" progId="Equation.3">
                  <p:embed/>
                </p:oleObj>
              </mc:Choice>
              <mc:Fallback>
                <p:oleObj name="公式" r:id="rId5" imgW="1879600" imgH="241300" progId="Equation.3">
                  <p:embed/>
                  <p:pic>
                    <p:nvPicPr>
                      <p:cNvPr id="0" name="Object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5513" y="4256088"/>
                        <a:ext cx="3703637"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Text Box 37" descr="羊皮纸"/>
          <p:cNvSpPr txBox="1">
            <a:spLocks noChangeArrowheads="1"/>
          </p:cNvSpPr>
          <p:nvPr/>
        </p:nvSpPr>
        <p:spPr bwMode="auto">
          <a:xfrm>
            <a:off x="576263" y="4808538"/>
            <a:ext cx="8243887" cy="1116012"/>
          </a:xfrm>
          <a:prstGeom prst="rect">
            <a:avLst/>
          </a:prstGeom>
          <a:noFill/>
          <a:ln>
            <a:noFill/>
          </a:ln>
          <a:effectLst/>
          <a:extLst>
            <a:ext uri="{909E8E84-426E-40DD-AFC4-6F175D3DCCD1}">
              <a14:hiddenFill xmlns:a14="http://schemas.microsoft.com/office/drawing/2010/main">
                <a:blipFill dpi="0" rotWithShape="0">
                  <a:blip r:embed="rId2"/>
                  <a:srcRect/>
                  <a:tile tx="0" ty="0" sx="100000" sy="100000" flip="none" algn="tl"/>
                </a:blip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5000"/>
              </a:lnSpc>
              <a:spcBef>
                <a:spcPct val="10000"/>
              </a:spcBef>
            </a:pPr>
            <a:r>
              <a:rPr kumimoji="1" lang="zh-CN" altLang="en-US" sz="2400" b="1">
                <a:solidFill>
                  <a:srgbClr val="000000"/>
                </a:solidFill>
                <a:latin typeface="Times New Roman" panose="02020603050405020304" pitchFamily="18" charset="0"/>
                <a:ea typeface="楷体_GB2312" pitchFamily="49" charset="-122"/>
              </a:rPr>
              <a:t>沟道长度调制参数</a:t>
            </a:r>
            <a:r>
              <a:rPr kumimoji="1" lang="zh-CN" altLang="en-US" sz="2400" b="1" i="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zh-CN" altLang="en-US" sz="2400" b="1">
                <a:solidFill>
                  <a:srgbClr val="000000"/>
                </a:solidFill>
                <a:latin typeface="Times New Roman" panose="02020603050405020304" pitchFamily="18" charset="0"/>
                <a:ea typeface="楷体_GB2312" pitchFamily="49" charset="-122"/>
              </a:rPr>
              <a:t>通常为（</a:t>
            </a:r>
            <a:r>
              <a:rPr kumimoji="1" lang="en-US" altLang="zh-CN" sz="2400" b="1">
                <a:solidFill>
                  <a:srgbClr val="000000"/>
                </a:solidFill>
                <a:latin typeface="Times New Roman" panose="02020603050405020304" pitchFamily="18" charset="0"/>
                <a:ea typeface="楷体_GB2312" pitchFamily="49" charset="-122"/>
              </a:rPr>
              <a:t>0.05</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0.2</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V</a:t>
            </a:r>
            <a:r>
              <a:rPr kumimoji="1" lang="en-US" altLang="zh-CN" sz="2400" b="1" baseline="30000">
                <a:solidFill>
                  <a:srgbClr val="000000"/>
                </a:solidFill>
                <a:latin typeface="Times New Roman" panose="02020603050405020304" pitchFamily="18" charset="0"/>
                <a:ea typeface="楷体_GB2312" pitchFamily="49" charset="-122"/>
              </a:rPr>
              <a:t>-1</a:t>
            </a:r>
            <a:endParaRPr kumimoji="1" lang="en-US" altLang="zh-CN" sz="2400" b="1" baseline="30000">
              <a:solidFill>
                <a:srgbClr val="000000"/>
              </a:solidFill>
              <a:latin typeface="Times New Roman" panose="02020603050405020304" pitchFamily="18" charset="0"/>
              <a:ea typeface="楷体_GB2312" pitchFamily="49" charset="-122"/>
            </a:endParaRPr>
          </a:p>
          <a:p>
            <a:pPr>
              <a:lnSpc>
                <a:spcPct val="135000"/>
              </a:lnSpc>
              <a:spcBef>
                <a:spcPct val="10000"/>
              </a:spcBef>
            </a:pPr>
            <a:r>
              <a:rPr kumimoji="1" lang="en-US" altLang="zh-CN" sz="2400" b="1">
                <a:solidFill>
                  <a:srgbClr val="000000"/>
                </a:solidFill>
                <a:latin typeface="Times New Roman" panose="02020603050405020304" pitchFamily="18" charset="0"/>
                <a:ea typeface="楷体_GB2312" pitchFamily="49" charset="-122"/>
              </a:rPr>
              <a:t>N</a:t>
            </a:r>
            <a:r>
              <a:rPr kumimoji="1" lang="zh-CN" altLang="en-US" sz="2400" b="1">
                <a:solidFill>
                  <a:srgbClr val="000000"/>
                </a:solidFill>
                <a:latin typeface="Times New Roman" panose="02020603050405020304" pitchFamily="18" charset="0"/>
                <a:ea typeface="楷体_GB2312" pitchFamily="49" charset="-122"/>
              </a:rPr>
              <a:t>沟道</a:t>
            </a:r>
            <a:r>
              <a:rPr kumimoji="1" lang="en-US" altLang="zh-CN" sz="2400" b="1">
                <a:solidFill>
                  <a:srgbClr val="000000"/>
                </a:solidFill>
                <a:latin typeface="Times New Roman" panose="02020603050405020304" pitchFamily="18" charset="0"/>
                <a:ea typeface="楷体_GB2312" pitchFamily="49" charset="-122"/>
              </a:rPr>
              <a:t>MESFET</a:t>
            </a:r>
            <a:r>
              <a:rPr kumimoji="1" lang="zh-CN" altLang="en-US" sz="2400" b="1">
                <a:solidFill>
                  <a:srgbClr val="000000"/>
                </a:solidFill>
                <a:latin typeface="Times New Roman" panose="02020603050405020304" pitchFamily="18" charset="0"/>
                <a:ea typeface="楷体_GB2312" pitchFamily="49" charset="-122"/>
              </a:rPr>
              <a:t>夹断电压</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PN</a:t>
            </a:r>
            <a:r>
              <a:rPr kumimoji="1" lang="zh-CN" altLang="en-US" sz="2400" b="1">
                <a:solidFill>
                  <a:srgbClr val="000000"/>
                </a:solidFill>
                <a:latin typeface="Times New Roman" panose="02020603050405020304" pitchFamily="18" charset="0"/>
                <a:ea typeface="楷体_GB2312" pitchFamily="49" charset="-122"/>
              </a:rPr>
              <a:t>的典型值为（－</a:t>
            </a:r>
            <a:r>
              <a:rPr kumimoji="1" lang="en-US" altLang="zh-CN" sz="2400" b="1">
                <a:solidFill>
                  <a:srgbClr val="000000"/>
                </a:solidFill>
                <a:latin typeface="Times New Roman" panose="02020603050405020304" pitchFamily="18" charset="0"/>
                <a:ea typeface="楷体_GB2312" pitchFamily="49" charset="-122"/>
              </a:rPr>
              <a:t>0.5</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2.5</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V</a:t>
            </a:r>
            <a:endParaRPr kumimoji="1" lang="en-US" altLang="zh-CN" sz="24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Righ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trips(downRight)">
                                      <p:cBhvr>
                                        <p:cTn id="12" dur="500"/>
                                        <p:tgtEl>
                                          <p:spTgt spid="14"/>
                                        </p:tgtEl>
                                      </p:cBhvr>
                                    </p:animEffect>
                                  </p:childTnLst>
                                </p:cTn>
                              </p:par>
                            </p:childTnLst>
                          </p:cTn>
                        </p:par>
                        <p:par>
                          <p:cTn id="13" fill="hold">
                            <p:stCondLst>
                              <p:cond delay="500"/>
                            </p:stCondLst>
                            <p:childTnLst>
                              <p:par>
                                <p:cTn id="14" presetID="18" presetClass="entr" presetSubtype="6"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strips(downRight)">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strips(downRight)">
                                      <p:cBhvr>
                                        <p:cTn id="21" dur="500"/>
                                        <p:tgtEl>
                                          <p:spTgt spid="15"/>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strips(downRight)">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nodeType="clickEffect">
                                  <p:stCondLst>
                                    <p:cond delay="0"/>
                                  </p:stCondLst>
                                  <p:childTnLst>
                                    <p:set>
                                      <p:cBhvr>
                                        <p:cTn id="29" dur="1" fill="hold">
                                          <p:stCondLst>
                                            <p:cond delay="0"/>
                                          </p:stCondLst>
                                        </p:cTn>
                                        <p:tgtEl>
                                          <p:spTgt spid="18">
                                            <p:txEl>
                                              <p:pRg st="0" end="0"/>
                                            </p:txEl>
                                          </p:spTgt>
                                        </p:tgtEl>
                                        <p:attrNameLst>
                                          <p:attrName>style.visibility</p:attrName>
                                        </p:attrNameLst>
                                      </p:cBhvr>
                                      <p:to>
                                        <p:strVal val="visible"/>
                                      </p:to>
                                    </p:set>
                                    <p:animEffect transition="in" filter="strips(downRight)">
                                      <p:cBhvr>
                                        <p:cTn id="30" dur="500"/>
                                        <p:tgtEl>
                                          <p:spTgt spid="18">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6" fill="hold" nodeType="clickEffect">
                                  <p:stCondLst>
                                    <p:cond delay="0"/>
                                  </p:stCondLst>
                                  <p:childTnLst>
                                    <p:set>
                                      <p:cBhvr>
                                        <p:cTn id="34" dur="1" fill="hold">
                                          <p:stCondLst>
                                            <p:cond delay="0"/>
                                          </p:stCondLst>
                                        </p:cTn>
                                        <p:tgtEl>
                                          <p:spTgt spid="18">
                                            <p:txEl>
                                              <p:pRg st="1" end="1"/>
                                            </p:txEl>
                                          </p:spTgt>
                                        </p:tgtEl>
                                        <p:attrNameLst>
                                          <p:attrName>style.visibility</p:attrName>
                                        </p:attrNameLst>
                                      </p:cBhvr>
                                      <p:to>
                                        <p:strVal val="visible"/>
                                      </p:to>
                                    </p:set>
                                    <p:animEffect transition="in" filter="strips(downRight)">
                                      <p:cBhvr>
                                        <p:cTn id="35" dur="500"/>
                                        <p:tgtEl>
                                          <p:spTgt spid="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1188" y="981075"/>
            <a:ext cx="7772400" cy="719138"/>
          </a:xfrm>
        </p:spPr>
        <p:txBody>
          <a:bodyPr rtlCol="0">
            <a:normAutofit fontScale="90000"/>
          </a:bodyPr>
          <a:lstStyle/>
          <a:p>
            <a:pPr fontAlgn="auto">
              <a:spcAft>
                <a:spcPts val="0"/>
              </a:spcAft>
              <a:defRPr/>
            </a:pPr>
            <a:r>
              <a:rPr lang="en-US" altLang="zh-CN" dirty="0"/>
              <a:t>4.10  </a:t>
            </a:r>
            <a:r>
              <a:rPr lang="zh-CN" altLang="en-US" dirty="0"/>
              <a:t>各种</a:t>
            </a:r>
            <a:r>
              <a:rPr lang="en-US" altLang="zh-CN" dirty="0"/>
              <a:t>FET</a:t>
            </a:r>
            <a:r>
              <a:rPr lang="zh-CN" altLang="en-US" dirty="0"/>
              <a:t>的特性及使用注意事项</a:t>
            </a:r>
            <a:endParaRPr lang="zh-CN" altLang="en-US" dirty="0"/>
          </a:p>
        </p:txBody>
      </p:sp>
      <p:sp>
        <p:nvSpPr>
          <p:cNvPr id="137219" name="副标题 2"/>
          <p:cNvSpPr>
            <a:spLocks noGrp="1"/>
          </p:cNvSpPr>
          <p:nvPr>
            <p:ph type="subTitle" idx="1"/>
          </p:nvPr>
        </p:nvSpPr>
        <p:spPr>
          <a:xfrm>
            <a:off x="1371600" y="1989138"/>
            <a:ext cx="6400800" cy="3649662"/>
          </a:xfrm>
        </p:spPr>
        <p:txBody>
          <a:bodyPr/>
          <a:lstStyle/>
          <a:p>
            <a:endParaRPr lang="en-US" altLang="zh-CN"/>
          </a:p>
          <a:p>
            <a:r>
              <a:rPr lang="en-US" altLang="zh-CN"/>
              <a:t>1.  </a:t>
            </a:r>
            <a:r>
              <a:rPr lang="zh-CN" altLang="en-US"/>
              <a:t>各种</a:t>
            </a:r>
            <a:r>
              <a:rPr lang="en-US" altLang="zh-CN"/>
              <a:t>FET</a:t>
            </a:r>
            <a:r>
              <a:rPr lang="zh-CN" altLang="en-US"/>
              <a:t>的特性比较</a:t>
            </a:r>
            <a:endParaRPr lang="zh-CN" altLang="en-US"/>
          </a:p>
          <a:p>
            <a:r>
              <a:rPr lang="en-US" altLang="zh-CN"/>
              <a:t>2.  </a:t>
            </a:r>
            <a:r>
              <a:rPr lang="zh-CN" altLang="en-US"/>
              <a:t>使用注意事项</a:t>
            </a:r>
            <a:endParaRPr lang="zh-CN" alt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标题 1"/>
          <p:cNvSpPr>
            <a:spLocks noGrp="1"/>
          </p:cNvSpPr>
          <p:nvPr>
            <p:ph type="title"/>
          </p:nvPr>
        </p:nvSpPr>
        <p:spPr>
          <a:xfrm>
            <a:off x="701675" y="71438"/>
            <a:ext cx="7888288" cy="646112"/>
          </a:xfrm>
        </p:spPr>
        <p:txBody>
          <a:bodyPr/>
          <a:lstStyle/>
          <a:p>
            <a:r>
              <a:rPr lang="en-US" altLang="zh-CN"/>
              <a:t>1.  </a:t>
            </a:r>
            <a:r>
              <a:rPr lang="zh-CN" altLang="en-US"/>
              <a:t>各种</a:t>
            </a:r>
            <a:r>
              <a:rPr lang="en-US" altLang="zh-CN"/>
              <a:t>FET</a:t>
            </a:r>
            <a:r>
              <a:rPr lang="zh-CN" altLang="en-US"/>
              <a:t>的特性比较</a:t>
            </a:r>
            <a:endParaRPr lang="zh-CN" altLang="en-US"/>
          </a:p>
        </p:txBody>
      </p:sp>
      <p:sp>
        <p:nvSpPr>
          <p:cNvPr id="4" name="Text Box 15" descr="羊皮纸"/>
          <p:cNvSpPr txBox="1">
            <a:spLocks noChangeArrowheads="1"/>
          </p:cNvSpPr>
          <p:nvPr/>
        </p:nvSpPr>
        <p:spPr bwMode="auto">
          <a:xfrm>
            <a:off x="646113" y="728663"/>
            <a:ext cx="7705725" cy="585787"/>
          </a:xfrm>
          <a:prstGeom prst="rect">
            <a:avLst/>
          </a:prstGeom>
          <a:noFill/>
          <a:ln>
            <a:noFill/>
          </a:ln>
          <a:effectLst/>
          <a:extLst>
            <a:ext uri="{909E8E84-426E-40DD-AFC4-6F175D3DCCD1}">
              <a14:hiddenFill xmlns:a14="http://schemas.microsoft.com/office/drawing/2010/main">
                <a:blipFill dpi="0" rotWithShape="0">
                  <a:blip r:embed="rId1"/>
                  <a:srcRect/>
                  <a:tile tx="0" ty="0" sx="100000" sy="100000" flip="none" algn="tl"/>
                </a:blip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5000"/>
              </a:lnSpc>
              <a:spcBef>
                <a:spcPct val="30000"/>
              </a:spcBef>
            </a:pPr>
            <a:r>
              <a:rPr kumimoji="1" lang="zh-CN" altLang="en-US" sz="2400" b="1">
                <a:solidFill>
                  <a:srgbClr val="000000"/>
                </a:solidFill>
                <a:latin typeface="Times New Roman" panose="02020603050405020304" pitchFamily="18" charset="0"/>
                <a:ea typeface="楷体_GB2312" pitchFamily="49" charset="-122"/>
              </a:rPr>
              <a:t>见表</a:t>
            </a:r>
            <a:r>
              <a:rPr kumimoji="1" lang="en-US" altLang="en-US" sz="2400" b="1">
                <a:solidFill>
                  <a:srgbClr val="000000"/>
                </a:solidFill>
                <a:latin typeface="Times New Roman" panose="02020603050405020304" pitchFamily="18" charset="0"/>
                <a:ea typeface="楷体_GB2312" pitchFamily="49" charset="-122"/>
              </a:rPr>
              <a:t>4.10.1</a:t>
            </a:r>
            <a:endParaRPr kumimoji="1" lang="en-US" altLang="en-US" sz="24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Right)">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13" descr="未命名-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7950" y="-4763"/>
            <a:ext cx="8856663" cy="685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182688" y="404813"/>
            <a:ext cx="6629400" cy="1295400"/>
          </a:xfrm>
        </p:spPr>
        <p:txBody>
          <a:bodyPr rtlCol="0">
            <a:noAutofit/>
          </a:bodyPr>
          <a:lstStyle/>
          <a:p>
            <a:pPr fontAlgn="auto">
              <a:spcAft>
                <a:spcPts val="0"/>
              </a:spcAft>
              <a:defRPr/>
            </a:pPr>
            <a:r>
              <a:rPr lang="en-US" altLang="zh-CN" dirty="0">
                <a:solidFill>
                  <a:srgbClr val="CC6600"/>
                </a:solidFill>
              </a:rPr>
              <a:t>5.6  FET</a:t>
            </a:r>
            <a:r>
              <a:rPr lang="zh-CN" altLang="en-US" dirty="0">
                <a:solidFill>
                  <a:srgbClr val="CC6600"/>
                </a:solidFill>
              </a:rPr>
              <a:t>和</a:t>
            </a:r>
            <a:r>
              <a:rPr lang="en-US" altLang="zh-CN" dirty="0">
                <a:solidFill>
                  <a:srgbClr val="CC6600"/>
                </a:solidFill>
              </a:rPr>
              <a:t>BJT</a:t>
            </a:r>
            <a:r>
              <a:rPr lang="zh-CN" altLang="en-US" dirty="0">
                <a:solidFill>
                  <a:srgbClr val="CC6600"/>
                </a:solidFill>
              </a:rPr>
              <a:t>及其基本放大电路性能的比较</a:t>
            </a:r>
            <a:endParaRPr lang="zh-CN" altLang="en-US" dirty="0"/>
          </a:p>
        </p:txBody>
      </p:sp>
      <p:sp>
        <p:nvSpPr>
          <p:cNvPr id="92163" name="副标题 2"/>
          <p:cNvSpPr>
            <a:spLocks noGrp="1"/>
          </p:cNvSpPr>
          <p:nvPr>
            <p:ph type="subTitle" idx="1"/>
          </p:nvPr>
        </p:nvSpPr>
        <p:spPr>
          <a:xfrm>
            <a:off x="900113" y="1989138"/>
            <a:ext cx="7343775" cy="3649662"/>
          </a:xfrm>
        </p:spPr>
        <p:txBody>
          <a:bodyPr/>
          <a:lstStyle/>
          <a:p>
            <a:endParaRPr lang="en-US" altLang="zh-CN"/>
          </a:p>
          <a:p>
            <a:r>
              <a:rPr lang="en-US" altLang="zh-CN"/>
              <a:t>5.6.1   FET</a:t>
            </a:r>
            <a:r>
              <a:rPr lang="zh-CN" altLang="en-US"/>
              <a:t>和</a:t>
            </a:r>
            <a:r>
              <a:rPr lang="en-US" altLang="zh-CN"/>
              <a:t>BJT</a:t>
            </a:r>
            <a:r>
              <a:rPr lang="zh-CN" altLang="en-US"/>
              <a:t>重要特性的比较</a:t>
            </a:r>
            <a:endParaRPr lang="zh-CN" altLang="en-US"/>
          </a:p>
          <a:p>
            <a:r>
              <a:rPr lang="en-US" altLang="zh-CN"/>
              <a:t>5.6.2   FET</a:t>
            </a:r>
            <a:r>
              <a:rPr lang="zh-CN" altLang="en-US"/>
              <a:t>和</a:t>
            </a:r>
            <a:r>
              <a:rPr lang="en-US" altLang="zh-CN"/>
              <a:t>BJT</a:t>
            </a:r>
            <a:r>
              <a:rPr lang="zh-CN" altLang="en-US"/>
              <a:t>放大电路性能的比较</a:t>
            </a:r>
            <a:endParaRPr lang="zh-CN" altLang="en-US"/>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标题 1"/>
          <p:cNvSpPr>
            <a:spLocks noGrp="1"/>
          </p:cNvSpPr>
          <p:nvPr>
            <p:ph type="title"/>
          </p:nvPr>
        </p:nvSpPr>
        <p:spPr>
          <a:xfrm>
            <a:off x="701675" y="71438"/>
            <a:ext cx="7888288" cy="646112"/>
          </a:xfrm>
        </p:spPr>
        <p:txBody>
          <a:bodyPr/>
          <a:lstStyle/>
          <a:p>
            <a:r>
              <a:rPr lang="en-US" altLang="zh-CN"/>
              <a:t>5.6.1  FET</a:t>
            </a:r>
            <a:r>
              <a:rPr lang="zh-CN" altLang="en-US"/>
              <a:t>和</a:t>
            </a:r>
            <a:r>
              <a:rPr lang="en-US" altLang="zh-CN"/>
              <a:t>BJT</a:t>
            </a:r>
            <a:r>
              <a:rPr lang="zh-CN" altLang="en-US"/>
              <a:t>重要特性的比较</a:t>
            </a:r>
            <a:endParaRPr lang="zh-CN" altLang="en-US"/>
          </a:p>
        </p:txBody>
      </p:sp>
      <p:sp>
        <p:nvSpPr>
          <p:cNvPr id="4" name="Text Box 4"/>
          <p:cNvSpPr txBox="1">
            <a:spLocks noChangeArrowheads="1"/>
          </p:cNvSpPr>
          <p:nvPr/>
        </p:nvSpPr>
        <p:spPr bwMode="auto">
          <a:xfrm>
            <a:off x="528638" y="836613"/>
            <a:ext cx="8147050" cy="3744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371600" indent="-4572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828800" indent="-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286000" indent="-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7432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2004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6576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41148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45000"/>
              </a:lnSpc>
              <a:buFontTx/>
              <a:buAutoNum type="arabicPeriod"/>
            </a:pPr>
            <a:r>
              <a:rPr kumimoji="1" lang="en-US" altLang="zh-CN" sz="2200" b="1">
                <a:solidFill>
                  <a:srgbClr val="000000"/>
                </a:solidFill>
                <a:latin typeface="Times New Roman" panose="02020603050405020304" pitchFamily="18" charset="0"/>
                <a:ea typeface="楷体_GB2312" pitchFamily="49" charset="-122"/>
              </a:rPr>
              <a:t>FET</a:t>
            </a:r>
            <a:r>
              <a:rPr kumimoji="1" lang="zh-CN" altLang="en-US" sz="2200" b="1">
                <a:solidFill>
                  <a:srgbClr val="000000"/>
                </a:solidFill>
                <a:latin typeface="Times New Roman" panose="02020603050405020304" pitchFamily="18" charset="0"/>
                <a:ea typeface="楷体_GB2312" pitchFamily="49" charset="-122"/>
              </a:rPr>
              <a:t>和</a:t>
            </a:r>
            <a:r>
              <a:rPr kumimoji="1" lang="en-US" altLang="zh-CN" sz="2200" b="1">
                <a:solidFill>
                  <a:srgbClr val="000000"/>
                </a:solidFill>
                <a:latin typeface="Times New Roman" panose="02020603050405020304" pitchFamily="18" charset="0"/>
                <a:ea typeface="楷体_GB2312" pitchFamily="49" charset="-122"/>
              </a:rPr>
              <a:t>BJT</a:t>
            </a:r>
            <a:r>
              <a:rPr kumimoji="1" lang="zh-CN" altLang="en-US" sz="2200" b="1">
                <a:solidFill>
                  <a:srgbClr val="000000"/>
                </a:solidFill>
                <a:latin typeface="Times New Roman" panose="02020603050405020304" pitchFamily="18" charset="0"/>
                <a:ea typeface="楷体_GB2312" pitchFamily="49" charset="-122"/>
              </a:rPr>
              <a:t>内部都含有两个</a:t>
            </a:r>
            <a:r>
              <a:rPr kumimoji="1" lang="en-US" altLang="zh-CN" sz="2200" b="1">
                <a:solidFill>
                  <a:srgbClr val="000000"/>
                </a:solidFill>
                <a:latin typeface="Times New Roman" panose="02020603050405020304" pitchFamily="18" charset="0"/>
                <a:ea typeface="楷体_GB2312" pitchFamily="49" charset="-122"/>
              </a:rPr>
              <a:t>PN</a:t>
            </a:r>
            <a:r>
              <a:rPr kumimoji="1" lang="zh-CN" altLang="en-US" sz="2200" b="1">
                <a:solidFill>
                  <a:srgbClr val="000000"/>
                </a:solidFill>
                <a:latin typeface="Times New Roman" panose="02020603050405020304" pitchFamily="18" charset="0"/>
                <a:ea typeface="楷体_GB2312" pitchFamily="49" charset="-122"/>
              </a:rPr>
              <a:t>结，外部都有</a:t>
            </a:r>
            <a:r>
              <a:rPr kumimoji="1" lang="en-US" altLang="zh-CN" sz="2200" b="1">
                <a:solidFill>
                  <a:srgbClr val="000000"/>
                </a:solidFill>
                <a:latin typeface="Times New Roman" panose="02020603050405020304" pitchFamily="18" charset="0"/>
                <a:ea typeface="楷体_GB2312" pitchFamily="49" charset="-122"/>
              </a:rPr>
              <a:t>3</a:t>
            </a:r>
            <a:r>
              <a:rPr kumimoji="1" lang="zh-CN" altLang="en-US" sz="2200" b="1">
                <a:solidFill>
                  <a:srgbClr val="000000"/>
                </a:solidFill>
                <a:latin typeface="Times New Roman" panose="02020603050405020304" pitchFamily="18" charset="0"/>
                <a:ea typeface="楷体_GB2312" pitchFamily="49" charset="-122"/>
              </a:rPr>
              <a:t>个电极。它们有如下的对应关系：</a:t>
            </a:r>
            <a:endParaRPr kumimoji="1" lang="zh-CN" altLang="en-US" sz="2200" b="1">
              <a:solidFill>
                <a:srgbClr val="000000"/>
              </a:solidFill>
              <a:latin typeface="Times New Roman" panose="02020603050405020304" pitchFamily="18" charset="0"/>
              <a:ea typeface="楷体_GB2312" pitchFamily="49" charset="-122"/>
            </a:endParaRPr>
          </a:p>
          <a:p>
            <a:pPr>
              <a:lnSpc>
                <a:spcPct val="125000"/>
              </a:lnSpc>
              <a:spcBef>
                <a:spcPct val="10000"/>
              </a:spcBef>
              <a:buFontTx/>
              <a:buNone/>
            </a:pPr>
            <a:r>
              <a:rPr kumimoji="1" lang="zh-CN" altLang="en-US" sz="2200" b="1">
                <a:solidFill>
                  <a:srgbClr val="000000"/>
                </a:solidFill>
                <a:latin typeface="Times New Roman" panose="02020603050405020304" pitchFamily="18" charset="0"/>
                <a:ea typeface="楷体_GB2312" pitchFamily="49" charset="-122"/>
              </a:rPr>
              <a:t>                             </a:t>
            </a:r>
            <a:r>
              <a:rPr kumimoji="1" lang="en-US" altLang="zh-CN" sz="2200" b="1">
                <a:solidFill>
                  <a:srgbClr val="000000"/>
                </a:solidFill>
                <a:latin typeface="Times New Roman" panose="02020603050405020304" pitchFamily="18" charset="0"/>
                <a:ea typeface="楷体_GB2312" pitchFamily="49" charset="-122"/>
              </a:rPr>
              <a:t>FET             BJT</a:t>
            </a:r>
            <a:endParaRPr kumimoji="1" lang="en-US" altLang="zh-CN" sz="2200" b="1">
              <a:solidFill>
                <a:srgbClr val="000000"/>
              </a:solidFill>
              <a:latin typeface="Times New Roman" panose="02020603050405020304" pitchFamily="18" charset="0"/>
              <a:ea typeface="楷体_GB2312" pitchFamily="49" charset="-122"/>
            </a:endParaRPr>
          </a:p>
          <a:p>
            <a:pPr>
              <a:lnSpc>
                <a:spcPct val="125000"/>
              </a:lnSpc>
              <a:spcBef>
                <a:spcPct val="0"/>
              </a:spcBef>
              <a:buFontTx/>
              <a:buNone/>
            </a:pP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栅极</a:t>
            </a:r>
            <a:r>
              <a:rPr kumimoji="1" lang="en-US" altLang="zh-CN" sz="2200" b="1">
                <a:solidFill>
                  <a:srgbClr val="000000"/>
                </a:solidFill>
                <a:latin typeface="Times New Roman" panose="02020603050405020304" pitchFamily="18" charset="0"/>
                <a:ea typeface="楷体_GB2312" pitchFamily="49" charset="-122"/>
              </a:rPr>
              <a:t>g    </a:t>
            </a:r>
            <a:r>
              <a:rPr kumimoji="1" lang="en-US" altLang="zh-CN" sz="2200" b="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zh-CN" altLang="en-US" sz="2200" b="1">
                <a:solidFill>
                  <a:srgbClr val="000000"/>
                </a:solidFill>
                <a:latin typeface="Times New Roman" panose="02020603050405020304" pitchFamily="18" charset="0"/>
                <a:ea typeface="楷体_GB2312" pitchFamily="49" charset="-122"/>
              </a:rPr>
              <a:t>基极</a:t>
            </a:r>
            <a:r>
              <a:rPr kumimoji="1" lang="en-US" altLang="zh-CN" sz="2200" b="1">
                <a:solidFill>
                  <a:srgbClr val="000000"/>
                </a:solidFill>
                <a:latin typeface="Times New Roman" panose="02020603050405020304" pitchFamily="18" charset="0"/>
                <a:ea typeface="楷体_GB2312" pitchFamily="49" charset="-122"/>
              </a:rPr>
              <a:t>b</a:t>
            </a:r>
            <a:endParaRPr kumimoji="1" lang="en-US" altLang="zh-CN" sz="2200" b="1">
              <a:solidFill>
                <a:srgbClr val="000000"/>
              </a:solidFill>
              <a:latin typeface="Times New Roman" panose="02020603050405020304" pitchFamily="18" charset="0"/>
              <a:ea typeface="楷体_GB2312" pitchFamily="49" charset="-122"/>
            </a:endParaRPr>
          </a:p>
          <a:p>
            <a:pPr>
              <a:lnSpc>
                <a:spcPct val="125000"/>
              </a:lnSpc>
              <a:spcBef>
                <a:spcPct val="0"/>
              </a:spcBef>
              <a:buFontTx/>
              <a:buNone/>
            </a:pP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源极</a:t>
            </a:r>
            <a:r>
              <a:rPr kumimoji="1" lang="en-US" altLang="zh-CN" sz="2200" b="1">
                <a:solidFill>
                  <a:srgbClr val="000000"/>
                </a:solidFill>
                <a:latin typeface="Times New Roman" panose="02020603050405020304" pitchFamily="18" charset="0"/>
                <a:ea typeface="楷体_GB2312" pitchFamily="49" charset="-122"/>
              </a:rPr>
              <a:t>s    </a:t>
            </a:r>
            <a:r>
              <a:rPr kumimoji="1" lang="en-US" altLang="zh-CN" sz="2200" b="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zh-CN" altLang="en-US" sz="2200" b="1">
                <a:solidFill>
                  <a:srgbClr val="000000"/>
                </a:solidFill>
                <a:latin typeface="Times New Roman" panose="02020603050405020304" pitchFamily="18" charset="0"/>
                <a:ea typeface="楷体_GB2312" pitchFamily="49" charset="-122"/>
              </a:rPr>
              <a:t>发射极</a:t>
            </a:r>
            <a:r>
              <a:rPr kumimoji="1" lang="en-US" altLang="zh-CN" sz="2200" b="1">
                <a:solidFill>
                  <a:srgbClr val="000000"/>
                </a:solidFill>
                <a:latin typeface="Times New Roman" panose="02020603050405020304" pitchFamily="18" charset="0"/>
                <a:ea typeface="楷体_GB2312" pitchFamily="49" charset="-122"/>
              </a:rPr>
              <a:t>e</a:t>
            </a:r>
            <a:endParaRPr kumimoji="1" lang="en-US" altLang="zh-CN" sz="2200" b="1">
              <a:solidFill>
                <a:srgbClr val="000000"/>
              </a:solidFill>
              <a:latin typeface="Times New Roman" panose="02020603050405020304" pitchFamily="18" charset="0"/>
              <a:ea typeface="楷体_GB2312" pitchFamily="49" charset="-122"/>
            </a:endParaRPr>
          </a:p>
          <a:p>
            <a:pPr>
              <a:lnSpc>
                <a:spcPct val="125000"/>
              </a:lnSpc>
              <a:spcBef>
                <a:spcPct val="0"/>
              </a:spcBef>
              <a:buFontTx/>
              <a:buNone/>
            </a:pP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漏极</a:t>
            </a:r>
            <a:r>
              <a:rPr kumimoji="1" lang="en-US" altLang="zh-CN" sz="2200" b="1">
                <a:solidFill>
                  <a:srgbClr val="000000"/>
                </a:solidFill>
                <a:latin typeface="Times New Roman" panose="02020603050405020304" pitchFamily="18" charset="0"/>
                <a:ea typeface="楷体_GB2312" pitchFamily="49" charset="-122"/>
              </a:rPr>
              <a:t>d    </a:t>
            </a:r>
            <a:r>
              <a:rPr kumimoji="1" lang="en-US" altLang="zh-CN" sz="2200" b="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zh-CN" altLang="en-US" sz="2200" b="1">
                <a:solidFill>
                  <a:srgbClr val="000000"/>
                </a:solidFill>
                <a:latin typeface="Times New Roman" panose="02020603050405020304" pitchFamily="18" charset="0"/>
                <a:ea typeface="楷体_GB2312" pitchFamily="49" charset="-122"/>
              </a:rPr>
              <a:t>集电极</a:t>
            </a:r>
            <a:r>
              <a:rPr kumimoji="1" lang="en-US" altLang="zh-CN" sz="2200" b="1">
                <a:solidFill>
                  <a:srgbClr val="000000"/>
                </a:solidFill>
                <a:latin typeface="Times New Roman" panose="02020603050405020304" pitchFamily="18" charset="0"/>
                <a:ea typeface="楷体_GB2312" pitchFamily="49" charset="-122"/>
              </a:rPr>
              <a:t>c</a:t>
            </a:r>
            <a:endParaRPr kumimoji="1" lang="en-US" altLang="zh-CN" sz="2200" b="1">
              <a:solidFill>
                <a:srgbClr val="000000"/>
              </a:solidFill>
              <a:latin typeface="Times New Roman" panose="02020603050405020304" pitchFamily="18" charset="0"/>
              <a:ea typeface="楷体_GB2312" pitchFamily="49" charset="-122"/>
            </a:endParaRPr>
          </a:p>
          <a:p>
            <a:pPr>
              <a:lnSpc>
                <a:spcPct val="125000"/>
              </a:lnSpc>
              <a:buFontTx/>
              <a:buNone/>
            </a:pPr>
            <a:r>
              <a:rPr kumimoji="1" lang="en-US" altLang="zh-CN" sz="2200" b="1">
                <a:solidFill>
                  <a:srgbClr val="000000"/>
                </a:solidFill>
                <a:latin typeface="Times New Roman" panose="02020603050405020304" pitchFamily="18" charset="0"/>
                <a:ea typeface="楷体_GB2312" pitchFamily="49" charset="-122"/>
              </a:rPr>
              <a:t>             </a:t>
            </a:r>
            <a:endParaRPr kumimoji="1" lang="en-US" altLang="zh-CN" sz="2200" b="1">
              <a:solidFill>
                <a:srgbClr val="000000"/>
              </a:solidFill>
              <a:latin typeface="Times New Roman" panose="02020603050405020304" pitchFamily="18" charset="0"/>
              <a:ea typeface="楷体_GB2312" pitchFamily="49" charset="-122"/>
            </a:endParaRPr>
          </a:p>
          <a:p>
            <a:pPr>
              <a:lnSpc>
                <a:spcPct val="125000"/>
              </a:lnSpc>
              <a:buFontTx/>
              <a:buAutoNum type="arabicPeriod" startAt="2"/>
            </a:pPr>
            <a:endParaRPr kumimoji="1" lang="en-US" altLang="zh-CN" sz="22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Right)">
                                      <p:cBhvr>
                                        <p:cTn id="7" dur="500"/>
                                        <p:tgtEl>
                                          <p:spTgt spid="4">
                                            <p:txEl>
                                              <p:pRg st="1" end="1"/>
                                            </p:txEl>
                                          </p:spTgt>
                                        </p:tgtEl>
                                      </p:cBhvr>
                                    </p:animEffect>
                                  </p:childTnLst>
                                </p:cTn>
                              </p:par>
                              <p:par>
                                <p:cTn id="8" presetID="18" presetClass="entr" presetSubtype="6"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strips(downRight)">
                                      <p:cBhvr>
                                        <p:cTn id="10" dur="500"/>
                                        <p:tgtEl>
                                          <p:spTgt spid="4">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6"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strips(downRight)">
                                      <p:cBhvr>
                                        <p:cTn id="15" dur="500"/>
                                        <p:tgtEl>
                                          <p:spTgt spid="4">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6"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strips(downRight)">
                                      <p:cBhvr>
                                        <p:cTn id="20"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标题 1"/>
          <p:cNvSpPr>
            <a:spLocks noGrp="1"/>
          </p:cNvSpPr>
          <p:nvPr>
            <p:ph type="title"/>
          </p:nvPr>
        </p:nvSpPr>
        <p:spPr>
          <a:xfrm>
            <a:off x="701675" y="71438"/>
            <a:ext cx="7888288" cy="646112"/>
          </a:xfrm>
        </p:spPr>
        <p:txBody>
          <a:bodyPr/>
          <a:lstStyle/>
          <a:p>
            <a:r>
              <a:rPr lang="en-US" altLang="zh-CN"/>
              <a:t>5.6.1  FET</a:t>
            </a:r>
            <a:r>
              <a:rPr lang="zh-CN" altLang="en-US"/>
              <a:t>和</a:t>
            </a:r>
            <a:r>
              <a:rPr lang="en-US" altLang="zh-CN"/>
              <a:t>BJT</a:t>
            </a:r>
            <a:r>
              <a:rPr lang="zh-CN" altLang="en-US"/>
              <a:t>重要特性的比较</a:t>
            </a:r>
            <a:endParaRPr lang="zh-CN" altLang="en-US"/>
          </a:p>
        </p:txBody>
      </p:sp>
      <p:sp>
        <p:nvSpPr>
          <p:cNvPr id="4" name="Text Box 56"/>
          <p:cNvSpPr txBox="1">
            <a:spLocks noChangeArrowheads="1"/>
          </p:cNvSpPr>
          <p:nvPr/>
        </p:nvSpPr>
        <p:spPr bwMode="auto">
          <a:xfrm>
            <a:off x="503238" y="692150"/>
            <a:ext cx="8147050" cy="548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371600" indent="-4572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828800" indent="-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286000" indent="-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7432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2004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6576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41148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50000"/>
              </a:lnSpc>
              <a:spcBef>
                <a:spcPct val="30000"/>
              </a:spcBef>
              <a:buFontTx/>
              <a:buAutoNum type="arabicPeriod" startAt="2"/>
            </a:pPr>
            <a:r>
              <a:rPr kumimoji="1" lang="zh-CN" altLang="en-US" sz="2000" b="1">
                <a:solidFill>
                  <a:srgbClr val="000000"/>
                </a:solidFill>
                <a:latin typeface="Times New Roman" panose="02020603050405020304" pitchFamily="18" charset="0"/>
                <a:ea typeface="楷体_GB2312" pitchFamily="49" charset="-122"/>
              </a:rPr>
              <a:t>虽然这两类器件的工作原理不相同，但它们都可以利用两个电极之间的电压控制流过第三个电极的电流来实现输入对输出的控制。</a:t>
            </a:r>
            <a:endParaRPr kumimoji="1" lang="zh-CN" altLang="en-US" sz="2000" b="1">
              <a:solidFill>
                <a:srgbClr val="000000"/>
              </a:solidFill>
              <a:latin typeface="Times New Roman" panose="02020603050405020304" pitchFamily="18" charset="0"/>
              <a:ea typeface="楷体_GB2312" pitchFamily="49" charset="-122"/>
            </a:endParaRPr>
          </a:p>
          <a:p>
            <a:pPr>
              <a:lnSpc>
                <a:spcPct val="150000"/>
              </a:lnSpc>
              <a:spcBef>
                <a:spcPct val="30000"/>
              </a:spcBef>
              <a:buFontTx/>
              <a:buNone/>
            </a:pPr>
            <a:r>
              <a:rPr kumimoji="1" lang="zh-CN" altLang="en-US" sz="2000" b="1">
                <a:solidFill>
                  <a:srgbClr val="000000"/>
                </a:solidFill>
                <a:latin typeface="Times New Roman" panose="02020603050405020304" pitchFamily="18" charset="0"/>
                <a:ea typeface="楷体_GB2312" pitchFamily="49" charset="-122"/>
              </a:rPr>
              <a:t>               </a:t>
            </a:r>
            <a:r>
              <a:rPr kumimoji="1" lang="en-US" altLang="zh-CN" sz="2000" b="1">
                <a:solidFill>
                  <a:srgbClr val="000000"/>
                </a:solidFill>
                <a:latin typeface="Times New Roman" panose="02020603050405020304" pitchFamily="18" charset="0"/>
                <a:ea typeface="楷体_GB2312" pitchFamily="49" charset="-122"/>
              </a:rPr>
              <a:t>MOS</a:t>
            </a:r>
            <a:r>
              <a:rPr kumimoji="1" lang="zh-CN" altLang="en-US" sz="2000" b="1">
                <a:solidFill>
                  <a:srgbClr val="000000"/>
                </a:solidFill>
                <a:latin typeface="Times New Roman" panose="02020603050405020304" pitchFamily="18" charset="0"/>
                <a:ea typeface="楷体_GB2312" pitchFamily="49" charset="-122"/>
              </a:rPr>
              <a:t>管：栅</a:t>
            </a:r>
            <a:r>
              <a:rPr kumimoji="1" lang="en-US" altLang="zh-CN" sz="2000" b="1">
                <a:solidFill>
                  <a:srgbClr val="000000"/>
                </a:solidFill>
                <a:latin typeface="Times New Roman" panose="02020603050405020304" pitchFamily="18" charset="0"/>
                <a:ea typeface="楷体_GB2312" pitchFamily="49" charset="-122"/>
              </a:rPr>
              <a:t>-</a:t>
            </a:r>
            <a:r>
              <a:rPr kumimoji="1" lang="zh-CN" altLang="en-US" sz="2000" b="1">
                <a:solidFill>
                  <a:srgbClr val="000000"/>
                </a:solidFill>
                <a:latin typeface="Times New Roman" panose="02020603050405020304" pitchFamily="18" charset="0"/>
                <a:ea typeface="楷体_GB2312" pitchFamily="49" charset="-122"/>
              </a:rPr>
              <a:t>源电压</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GS</a:t>
            </a:r>
            <a:r>
              <a:rPr kumimoji="1" lang="zh-CN" altLang="en-US" sz="2000" b="1">
                <a:solidFill>
                  <a:srgbClr val="000000"/>
                </a:solidFill>
                <a:latin typeface="Times New Roman" panose="02020603050405020304" pitchFamily="18" charset="0"/>
                <a:ea typeface="楷体_GB2312" pitchFamily="49" charset="-122"/>
              </a:rPr>
              <a:t>控制漏极</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D</a:t>
            </a:r>
            <a:endParaRPr kumimoji="1" lang="en-US" altLang="zh-CN" sz="2000" b="1" baseline="-25000">
              <a:solidFill>
                <a:srgbClr val="000000"/>
              </a:solidFill>
              <a:latin typeface="Times New Roman" panose="02020603050405020304" pitchFamily="18" charset="0"/>
              <a:ea typeface="楷体_GB2312" pitchFamily="49" charset="-122"/>
            </a:endParaRPr>
          </a:p>
          <a:p>
            <a:pPr>
              <a:lnSpc>
                <a:spcPct val="150000"/>
              </a:lnSpc>
              <a:spcBef>
                <a:spcPct val="30000"/>
              </a:spcBef>
              <a:buFontTx/>
              <a:buNone/>
            </a:pPr>
            <a:r>
              <a:rPr kumimoji="1" lang="en-US" altLang="zh-CN" sz="2000" b="1" baseline="-25000">
                <a:solidFill>
                  <a:srgbClr val="000000"/>
                </a:solidFill>
                <a:latin typeface="Times New Roman" panose="02020603050405020304" pitchFamily="18" charset="0"/>
                <a:ea typeface="楷体_GB2312" pitchFamily="49" charset="-122"/>
              </a:rPr>
              <a:t>                      </a:t>
            </a:r>
            <a:r>
              <a:rPr kumimoji="1" lang="en-US" altLang="zh-CN" sz="2000" b="1">
                <a:solidFill>
                  <a:srgbClr val="000000"/>
                </a:solidFill>
                <a:latin typeface="Times New Roman" panose="02020603050405020304" pitchFamily="18" charset="0"/>
                <a:ea typeface="楷体_GB2312" pitchFamily="49" charset="-122"/>
              </a:rPr>
              <a:t>BJT</a:t>
            </a:r>
            <a:r>
              <a:rPr kumimoji="1" lang="zh-CN" altLang="en-US" sz="2000" b="1">
                <a:solidFill>
                  <a:srgbClr val="000000"/>
                </a:solidFill>
                <a:latin typeface="Times New Roman" panose="02020603050405020304" pitchFamily="18" charset="0"/>
                <a:ea typeface="楷体_GB2312" pitchFamily="49" charset="-122"/>
              </a:rPr>
              <a:t>：基</a:t>
            </a:r>
            <a:r>
              <a:rPr kumimoji="1" lang="en-US" altLang="zh-CN" sz="2000" b="1">
                <a:solidFill>
                  <a:srgbClr val="000000"/>
                </a:solidFill>
                <a:latin typeface="Times New Roman" panose="02020603050405020304" pitchFamily="18" charset="0"/>
                <a:ea typeface="楷体_GB2312" pitchFamily="49" charset="-122"/>
              </a:rPr>
              <a:t>-</a:t>
            </a:r>
            <a:r>
              <a:rPr kumimoji="1" lang="zh-CN" altLang="en-US" sz="2000" b="1">
                <a:solidFill>
                  <a:srgbClr val="000000"/>
                </a:solidFill>
                <a:latin typeface="Times New Roman" panose="02020603050405020304" pitchFamily="18" charset="0"/>
                <a:ea typeface="楷体_GB2312" pitchFamily="49" charset="-122"/>
              </a:rPr>
              <a:t>射极间电压</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BE</a:t>
            </a:r>
            <a:r>
              <a:rPr kumimoji="1" lang="zh-CN" altLang="en-US" sz="2000" b="1">
                <a:solidFill>
                  <a:srgbClr val="000000"/>
                </a:solidFill>
                <a:latin typeface="Times New Roman" panose="02020603050405020304" pitchFamily="18" charset="0"/>
                <a:ea typeface="楷体_GB2312" pitchFamily="49" charset="-122"/>
              </a:rPr>
              <a:t>控制集电极电流</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C</a:t>
            </a:r>
            <a:endParaRPr kumimoji="1" lang="en-US" altLang="zh-CN" sz="2000" b="1">
              <a:solidFill>
                <a:srgbClr val="000000"/>
              </a:solidFill>
              <a:latin typeface="Times New Roman" panose="02020603050405020304" pitchFamily="18" charset="0"/>
              <a:ea typeface="楷体_GB2312" pitchFamily="49" charset="-122"/>
            </a:endParaRPr>
          </a:p>
          <a:p>
            <a:pPr>
              <a:lnSpc>
                <a:spcPct val="150000"/>
              </a:lnSpc>
              <a:spcBef>
                <a:spcPct val="30000"/>
              </a:spcBef>
              <a:buFontTx/>
              <a:buNone/>
            </a:pPr>
            <a:r>
              <a:rPr kumimoji="1" lang="en-US" altLang="zh-CN" sz="2000" b="1">
                <a:solidFill>
                  <a:srgbClr val="000000"/>
                </a:solidFill>
                <a:latin typeface="Times New Roman" panose="02020603050405020304" pitchFamily="18" charset="0"/>
                <a:ea typeface="楷体_GB2312" pitchFamily="49" charset="-122"/>
              </a:rPr>
              <a:t>               </a:t>
            </a:r>
            <a:r>
              <a:rPr kumimoji="1" lang="zh-CN" altLang="en-US" sz="2000" b="1">
                <a:solidFill>
                  <a:srgbClr val="000000"/>
                </a:solidFill>
                <a:latin typeface="Times New Roman" panose="02020603050405020304" pitchFamily="18" charset="0"/>
                <a:ea typeface="楷体_GB2312" pitchFamily="49" charset="-122"/>
              </a:rPr>
              <a:t>在放大区域内，</a:t>
            </a:r>
            <a:r>
              <a:rPr kumimoji="1" lang="en-US" altLang="zh-CN" sz="2000" b="1">
                <a:solidFill>
                  <a:srgbClr val="000000"/>
                </a:solidFill>
                <a:latin typeface="Times New Roman" panose="02020603050405020304" pitchFamily="18" charset="0"/>
                <a:ea typeface="楷体_GB2312" pitchFamily="49" charset="-122"/>
              </a:rPr>
              <a:t>MOS</a:t>
            </a:r>
            <a:r>
              <a:rPr kumimoji="1" lang="zh-CN" altLang="en-US" sz="2000" b="1">
                <a:solidFill>
                  <a:srgbClr val="000000"/>
                </a:solidFill>
                <a:latin typeface="Times New Roman" panose="02020603050405020304" pitchFamily="18" charset="0"/>
                <a:ea typeface="楷体_GB2312" pitchFamily="49" charset="-122"/>
              </a:rPr>
              <a:t>管的</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D</a:t>
            </a:r>
            <a:r>
              <a:rPr kumimoji="1" lang="zh-CN" altLang="en-US" sz="2000" b="1">
                <a:solidFill>
                  <a:srgbClr val="000000"/>
                </a:solidFill>
                <a:latin typeface="Times New Roman" panose="02020603050405020304" pitchFamily="18" charset="0"/>
                <a:ea typeface="楷体_GB2312" pitchFamily="49" charset="-122"/>
              </a:rPr>
              <a:t>与</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GS</a:t>
            </a:r>
            <a:r>
              <a:rPr kumimoji="1" lang="zh-CN" altLang="en-US" sz="2000" b="1">
                <a:solidFill>
                  <a:srgbClr val="000000"/>
                </a:solidFill>
                <a:latin typeface="Times New Roman" panose="02020603050405020304" pitchFamily="18" charset="0"/>
                <a:ea typeface="楷体_GB2312" pitchFamily="49" charset="-122"/>
              </a:rPr>
              <a:t>之间是平方律关系，而</a:t>
            </a:r>
            <a:r>
              <a:rPr kumimoji="1" lang="en-US" altLang="zh-CN" sz="2000" b="1">
                <a:solidFill>
                  <a:srgbClr val="000000"/>
                </a:solidFill>
                <a:latin typeface="Times New Roman" panose="02020603050405020304" pitchFamily="18" charset="0"/>
                <a:ea typeface="楷体_GB2312" pitchFamily="49" charset="-122"/>
              </a:rPr>
              <a:t>BJT</a:t>
            </a:r>
            <a:r>
              <a:rPr kumimoji="1" lang="zh-CN" altLang="en-US" sz="2000" b="1">
                <a:solidFill>
                  <a:srgbClr val="000000"/>
                </a:solidFill>
                <a:latin typeface="Times New Roman" panose="02020603050405020304" pitchFamily="18" charset="0"/>
                <a:ea typeface="楷体_GB2312" pitchFamily="49" charset="-122"/>
              </a:rPr>
              <a:t>的</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C</a:t>
            </a:r>
            <a:r>
              <a:rPr kumimoji="1" lang="zh-CN" altLang="en-US" sz="2000" b="1">
                <a:solidFill>
                  <a:srgbClr val="000000"/>
                </a:solidFill>
                <a:latin typeface="Times New Roman" panose="02020603050405020304" pitchFamily="18" charset="0"/>
                <a:ea typeface="楷体_GB2312" pitchFamily="49" charset="-122"/>
              </a:rPr>
              <a:t>与</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BE</a:t>
            </a:r>
            <a:r>
              <a:rPr kumimoji="1" lang="zh-CN" altLang="en-US" sz="2000" b="1">
                <a:solidFill>
                  <a:srgbClr val="000000"/>
                </a:solidFill>
                <a:latin typeface="Times New Roman" panose="02020603050405020304" pitchFamily="18" charset="0"/>
                <a:ea typeface="楷体_GB2312" pitchFamily="49" charset="-122"/>
              </a:rPr>
              <a:t>之间是指数关系。显然，指数关系更加敏感，所以通常</a:t>
            </a:r>
            <a:r>
              <a:rPr kumimoji="1" lang="en-US" altLang="zh-CN" sz="2000" b="1">
                <a:solidFill>
                  <a:srgbClr val="000000"/>
                </a:solidFill>
                <a:latin typeface="Times New Roman" panose="02020603050405020304" pitchFamily="18" charset="0"/>
                <a:ea typeface="楷体_GB2312" pitchFamily="49" charset="-122"/>
              </a:rPr>
              <a:t>BJT</a:t>
            </a:r>
            <a:r>
              <a:rPr kumimoji="1" lang="zh-CN" altLang="en-US" sz="2000" b="1">
                <a:solidFill>
                  <a:srgbClr val="000000"/>
                </a:solidFill>
                <a:latin typeface="Times New Roman" panose="02020603050405020304" pitchFamily="18" charset="0"/>
                <a:ea typeface="楷体_GB2312" pitchFamily="49" charset="-122"/>
              </a:rPr>
              <a:t>管的跨导要大于</a:t>
            </a:r>
            <a:r>
              <a:rPr kumimoji="1" lang="en-US" altLang="zh-CN" sz="2000" b="1">
                <a:solidFill>
                  <a:srgbClr val="000000"/>
                </a:solidFill>
                <a:latin typeface="Times New Roman" panose="02020603050405020304" pitchFamily="18" charset="0"/>
                <a:ea typeface="楷体_GB2312" pitchFamily="49" charset="-122"/>
              </a:rPr>
              <a:t>MOS</a:t>
            </a:r>
            <a:r>
              <a:rPr kumimoji="1" lang="zh-CN" altLang="en-US" sz="2000" b="1">
                <a:solidFill>
                  <a:srgbClr val="000000"/>
                </a:solidFill>
                <a:latin typeface="Times New Roman" panose="02020603050405020304" pitchFamily="18" charset="0"/>
                <a:ea typeface="楷体_GB2312" pitchFamily="49" charset="-122"/>
              </a:rPr>
              <a:t>管的跨导。</a:t>
            </a:r>
            <a:endParaRPr kumimoji="1" lang="zh-CN" altLang="en-US" sz="2000" b="1">
              <a:solidFill>
                <a:srgbClr val="000000"/>
              </a:solidFill>
              <a:latin typeface="Times New Roman" panose="02020603050405020304" pitchFamily="18" charset="0"/>
              <a:ea typeface="楷体_GB2312" pitchFamily="49" charset="-122"/>
            </a:endParaRPr>
          </a:p>
          <a:p>
            <a:pPr>
              <a:lnSpc>
                <a:spcPct val="150000"/>
              </a:lnSpc>
              <a:spcBef>
                <a:spcPct val="30000"/>
              </a:spcBef>
              <a:buFontTx/>
              <a:buNone/>
            </a:pPr>
            <a:r>
              <a:rPr kumimoji="1" lang="zh-CN" altLang="en-US" sz="2000" b="1">
                <a:solidFill>
                  <a:srgbClr val="000000"/>
                </a:solidFill>
                <a:latin typeface="Times New Roman" panose="02020603050405020304" pitchFamily="18" charset="0"/>
                <a:ea typeface="楷体_GB2312" pitchFamily="49" charset="-122"/>
              </a:rPr>
              <a:t>               因</a:t>
            </a:r>
            <a:r>
              <a:rPr kumimoji="1" lang="en-US" altLang="zh-CN" sz="2000" b="1">
                <a:solidFill>
                  <a:srgbClr val="000000"/>
                </a:solidFill>
                <a:latin typeface="Times New Roman" panose="02020603050405020304" pitchFamily="18" charset="0"/>
                <a:ea typeface="楷体_GB2312" pitchFamily="49" charset="-122"/>
              </a:rPr>
              <a:t>MOS</a:t>
            </a:r>
            <a:r>
              <a:rPr kumimoji="1" lang="zh-CN" altLang="en-US" sz="2000" b="1">
                <a:solidFill>
                  <a:srgbClr val="000000"/>
                </a:solidFill>
                <a:latin typeface="Times New Roman" panose="02020603050405020304" pitchFamily="18" charset="0"/>
                <a:ea typeface="楷体_GB2312" pitchFamily="49" charset="-122"/>
              </a:rPr>
              <a:t>管的栅极电流</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G</a:t>
            </a:r>
            <a:r>
              <a:rPr kumimoji="1" lang="en-US" altLang="zh-CN" sz="2000" b="1">
                <a:solidFill>
                  <a:srgbClr val="000000"/>
                </a:solidFill>
                <a:latin typeface="Times New Roman" panose="02020603050405020304" pitchFamily="18" charset="0"/>
                <a:ea typeface="楷体_GB2312" pitchFamily="49" charset="-122"/>
              </a:rPr>
              <a:t>=0</a:t>
            </a:r>
            <a:r>
              <a:rPr kumimoji="1" lang="zh-CN" altLang="en-US" sz="2000" b="1">
                <a:solidFill>
                  <a:srgbClr val="000000"/>
                </a:solidFill>
                <a:latin typeface="Times New Roman" panose="02020603050405020304" pitchFamily="18" charset="0"/>
                <a:ea typeface="楷体_GB2312" pitchFamily="49" charset="-122"/>
              </a:rPr>
              <a:t>，而</a:t>
            </a:r>
            <a:r>
              <a:rPr kumimoji="1" lang="en-US" altLang="zh-CN" sz="2000" b="1">
                <a:solidFill>
                  <a:srgbClr val="000000"/>
                </a:solidFill>
                <a:latin typeface="Times New Roman" panose="02020603050405020304" pitchFamily="18" charset="0"/>
                <a:ea typeface="楷体_GB2312" pitchFamily="49" charset="-122"/>
              </a:rPr>
              <a:t>BJT</a:t>
            </a:r>
            <a:r>
              <a:rPr kumimoji="1" lang="zh-CN" altLang="en-US" sz="2000" b="1">
                <a:solidFill>
                  <a:srgbClr val="000000"/>
                </a:solidFill>
                <a:latin typeface="Times New Roman" panose="02020603050405020304" pitchFamily="18" charset="0"/>
                <a:ea typeface="楷体_GB2312" pitchFamily="49" charset="-122"/>
              </a:rPr>
              <a:t>管的基极电流</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B</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a:solidFill>
                  <a:srgbClr val="000000"/>
                </a:solidFill>
                <a:latin typeface="Times New Roman" panose="02020603050405020304" pitchFamily="18" charset="0"/>
                <a:ea typeface="楷体_GB2312" pitchFamily="49" charset="-122"/>
              </a:rPr>
              <a:t>0</a:t>
            </a:r>
            <a:r>
              <a:rPr kumimoji="1" lang="zh-CN" altLang="en-US" sz="2000" b="1">
                <a:solidFill>
                  <a:srgbClr val="000000"/>
                </a:solidFill>
                <a:latin typeface="Times New Roman" panose="02020603050405020304" pitchFamily="18" charset="0"/>
                <a:ea typeface="楷体_GB2312" pitchFamily="49" charset="-122"/>
              </a:rPr>
              <a:t>，且电压</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BE</a:t>
            </a:r>
            <a:r>
              <a:rPr kumimoji="1" lang="zh-CN" altLang="en-US" sz="2000" b="1">
                <a:solidFill>
                  <a:srgbClr val="000000"/>
                </a:solidFill>
                <a:latin typeface="Times New Roman" panose="02020603050405020304" pitchFamily="18" charset="0"/>
                <a:ea typeface="楷体_GB2312" pitchFamily="49" charset="-122"/>
              </a:rPr>
              <a:t>首先影响</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B</a:t>
            </a:r>
            <a:r>
              <a:rPr kumimoji="1" lang="zh-CN" altLang="en-US" sz="2000" b="1">
                <a:solidFill>
                  <a:srgbClr val="000000"/>
                </a:solidFill>
                <a:latin typeface="Times New Roman" panose="02020603050405020304" pitchFamily="18" charset="0"/>
                <a:ea typeface="楷体_GB2312" pitchFamily="49" charset="-122"/>
              </a:rPr>
              <a:t>（或</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E</a:t>
            </a:r>
            <a:r>
              <a:rPr kumimoji="1" lang="zh-CN" altLang="en-US" sz="2000" b="1">
                <a:solidFill>
                  <a:srgbClr val="000000"/>
                </a:solidFill>
                <a:latin typeface="Times New Roman" panose="02020603050405020304" pitchFamily="18" charset="0"/>
                <a:ea typeface="楷体_GB2312" pitchFamily="49" charset="-122"/>
              </a:rPr>
              <a:t>），然后通过</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B</a:t>
            </a:r>
            <a:r>
              <a:rPr kumimoji="1" lang="zh-CN" altLang="en-US" sz="2000" b="1">
                <a:solidFill>
                  <a:srgbClr val="000000"/>
                </a:solidFill>
                <a:latin typeface="Times New Roman" panose="02020603050405020304" pitchFamily="18" charset="0"/>
                <a:ea typeface="楷体_GB2312" pitchFamily="49" charset="-122"/>
              </a:rPr>
              <a:t>（或</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E</a:t>
            </a:r>
            <a:r>
              <a:rPr kumimoji="1" lang="zh-CN" altLang="en-US" sz="2000" b="1">
                <a:solidFill>
                  <a:srgbClr val="000000"/>
                </a:solidFill>
                <a:latin typeface="Times New Roman" panose="02020603050405020304" pitchFamily="18" charset="0"/>
                <a:ea typeface="楷体_GB2312" pitchFamily="49" charset="-122"/>
              </a:rPr>
              <a:t>）实现对</a:t>
            </a:r>
            <a:r>
              <a:rPr kumimoji="1" lang="en-US" altLang="zh-CN" sz="2000" b="1" i="1">
                <a:solidFill>
                  <a:srgbClr val="000000"/>
                </a:solidFill>
                <a:latin typeface="Times New Roman" panose="02020603050405020304" pitchFamily="18" charset="0"/>
                <a:ea typeface="楷体_GB2312" pitchFamily="49" charset="-122"/>
              </a:rPr>
              <a:t>i</a:t>
            </a:r>
            <a:r>
              <a:rPr kumimoji="1" lang="en-US" altLang="zh-CN" sz="2000" b="1" baseline="-25000">
                <a:solidFill>
                  <a:srgbClr val="000000"/>
                </a:solidFill>
                <a:latin typeface="Times New Roman" panose="02020603050405020304" pitchFamily="18" charset="0"/>
                <a:ea typeface="楷体_GB2312" pitchFamily="49" charset="-122"/>
              </a:rPr>
              <a:t>E</a:t>
            </a:r>
            <a:r>
              <a:rPr kumimoji="1" lang="zh-CN" altLang="en-US" sz="2000" b="1">
                <a:solidFill>
                  <a:srgbClr val="000000"/>
                </a:solidFill>
                <a:latin typeface="Times New Roman" panose="02020603050405020304" pitchFamily="18" charset="0"/>
                <a:ea typeface="楷体_GB2312" pitchFamily="49" charset="-122"/>
              </a:rPr>
              <a:t>的控制，故常将</a:t>
            </a:r>
            <a:r>
              <a:rPr kumimoji="1" lang="en-US" altLang="zh-CN" sz="2000" b="1">
                <a:solidFill>
                  <a:srgbClr val="000000"/>
                </a:solidFill>
                <a:latin typeface="Times New Roman" panose="02020603050405020304" pitchFamily="18" charset="0"/>
                <a:ea typeface="楷体_GB2312" pitchFamily="49" charset="-122"/>
              </a:rPr>
              <a:t>BJT</a:t>
            </a:r>
            <a:r>
              <a:rPr kumimoji="1" lang="zh-CN" altLang="en-US" sz="2000" b="1">
                <a:solidFill>
                  <a:srgbClr val="000000"/>
                </a:solidFill>
                <a:latin typeface="Times New Roman" panose="02020603050405020304" pitchFamily="18" charset="0"/>
                <a:ea typeface="楷体_GB2312" pitchFamily="49" charset="-122"/>
              </a:rPr>
              <a:t>称为电流控制器件，</a:t>
            </a:r>
            <a:r>
              <a:rPr kumimoji="1" lang="en-US" altLang="zh-CN" sz="2000" b="1">
                <a:solidFill>
                  <a:srgbClr val="000000"/>
                </a:solidFill>
                <a:latin typeface="Times New Roman" panose="02020603050405020304" pitchFamily="18" charset="0"/>
                <a:ea typeface="楷体_GB2312" pitchFamily="49" charset="-122"/>
              </a:rPr>
              <a:t>MOS</a:t>
            </a:r>
            <a:r>
              <a:rPr kumimoji="1" lang="zh-CN" altLang="en-US" sz="2000" b="1">
                <a:solidFill>
                  <a:srgbClr val="000000"/>
                </a:solidFill>
                <a:latin typeface="Times New Roman" panose="02020603050405020304" pitchFamily="18" charset="0"/>
                <a:ea typeface="楷体_GB2312" pitchFamily="49" charset="-122"/>
              </a:rPr>
              <a:t>管称为电压控制器件，以示两者之差别。</a:t>
            </a:r>
            <a:endParaRPr kumimoji="1" lang="zh-CN" altLang="en-US" sz="20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Righ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Righ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strips(downRigh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strips(downRight)">
                                      <p:cBhvr>
                                        <p:cTn id="2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标题 1"/>
          <p:cNvSpPr>
            <a:spLocks noGrp="1"/>
          </p:cNvSpPr>
          <p:nvPr>
            <p:ph type="title"/>
          </p:nvPr>
        </p:nvSpPr>
        <p:spPr>
          <a:xfrm>
            <a:off x="701675" y="71438"/>
            <a:ext cx="7888288" cy="646112"/>
          </a:xfrm>
        </p:spPr>
        <p:txBody>
          <a:bodyPr/>
          <a:lstStyle/>
          <a:p>
            <a:r>
              <a:rPr lang="en-US" altLang="zh-CN"/>
              <a:t>5.6.1  FET</a:t>
            </a:r>
            <a:r>
              <a:rPr lang="zh-CN" altLang="en-US"/>
              <a:t>和</a:t>
            </a:r>
            <a:r>
              <a:rPr lang="en-US" altLang="zh-CN"/>
              <a:t>BJT</a:t>
            </a:r>
            <a:r>
              <a:rPr lang="zh-CN" altLang="en-US"/>
              <a:t>重要特性的比较</a:t>
            </a:r>
            <a:endParaRPr lang="zh-CN" altLang="en-US"/>
          </a:p>
        </p:txBody>
      </p:sp>
      <p:sp>
        <p:nvSpPr>
          <p:cNvPr id="4" name="Text Box 58"/>
          <p:cNvSpPr txBox="1">
            <a:spLocks noChangeArrowheads="1"/>
          </p:cNvSpPr>
          <p:nvPr/>
        </p:nvSpPr>
        <p:spPr bwMode="auto">
          <a:xfrm>
            <a:off x="457200" y="836613"/>
            <a:ext cx="8147050" cy="512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914400" indent="-4572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371600" indent="-4572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828800" indent="-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286000" indent="-4572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7432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2004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6576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4114800" indent="-4572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60000"/>
              </a:lnSpc>
              <a:spcBef>
                <a:spcPct val="30000"/>
              </a:spcBef>
              <a:buFontTx/>
              <a:buAutoNum type="arabicPeriod" startAt="3"/>
            </a:pPr>
            <a:r>
              <a:rPr kumimoji="1" lang="en-US" altLang="zh-CN" sz="2200" b="1">
                <a:solidFill>
                  <a:srgbClr val="000000"/>
                </a:solidFill>
                <a:latin typeface="Times New Roman" panose="02020603050405020304" pitchFamily="18" charset="0"/>
                <a:ea typeface="楷体_GB2312" pitchFamily="49" charset="-122"/>
              </a:rPr>
              <a:t>MOS</a:t>
            </a:r>
            <a:r>
              <a:rPr kumimoji="1" lang="zh-CN" altLang="en-US" sz="2200" b="1">
                <a:solidFill>
                  <a:srgbClr val="000000"/>
                </a:solidFill>
                <a:latin typeface="Times New Roman" panose="02020603050405020304" pitchFamily="18" charset="0"/>
                <a:ea typeface="楷体_GB2312" pitchFamily="49" charset="-122"/>
              </a:rPr>
              <a:t>管的跨导</a:t>
            </a:r>
            <a:r>
              <a:rPr kumimoji="1" lang="en-US" altLang="zh-CN" sz="2200" b="1" i="1">
                <a:solidFill>
                  <a:srgbClr val="000000"/>
                </a:solidFill>
                <a:latin typeface="Times New Roman" panose="02020603050405020304" pitchFamily="18" charset="0"/>
                <a:ea typeface="楷体_GB2312" pitchFamily="49" charset="-122"/>
              </a:rPr>
              <a:t>g</a:t>
            </a:r>
            <a:r>
              <a:rPr kumimoji="1" lang="en-US" altLang="zh-CN" sz="2200" b="1" baseline="-25000">
                <a:solidFill>
                  <a:srgbClr val="000000"/>
                </a:solidFill>
                <a:latin typeface="Times New Roman" panose="02020603050405020304" pitchFamily="18" charset="0"/>
                <a:ea typeface="楷体_GB2312" pitchFamily="49" charset="-122"/>
              </a:rPr>
              <a:t>m</a:t>
            </a:r>
            <a:r>
              <a:rPr kumimoji="1" lang="zh-CN" altLang="en-US" sz="2200" b="1">
                <a:solidFill>
                  <a:srgbClr val="000000"/>
                </a:solidFill>
                <a:latin typeface="Times New Roman" panose="02020603050405020304" pitchFamily="18" charset="0"/>
                <a:ea typeface="楷体_GB2312" pitchFamily="49" charset="-122"/>
              </a:rPr>
              <a:t>不仅与</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GSQ</a:t>
            </a:r>
            <a:r>
              <a:rPr kumimoji="1" lang="zh-CN" altLang="en-US" sz="2200" b="1">
                <a:solidFill>
                  <a:srgbClr val="000000"/>
                </a:solidFill>
                <a:latin typeface="Times New Roman" panose="02020603050405020304" pitchFamily="18" charset="0"/>
                <a:ea typeface="楷体_GB2312" pitchFamily="49" charset="-122"/>
              </a:rPr>
              <a:t>和开启（夹断）电压的差值（或</a:t>
            </a:r>
            <a:r>
              <a:rPr kumimoji="1" lang="en-US" altLang="zh-CN" sz="2200" b="1" i="1">
                <a:solidFill>
                  <a:srgbClr val="000000"/>
                </a:solidFill>
                <a:latin typeface="Times New Roman" panose="02020603050405020304" pitchFamily="18" charset="0"/>
                <a:ea typeface="楷体_GB2312" pitchFamily="49" charset="-122"/>
              </a:rPr>
              <a:t>I</a:t>
            </a:r>
            <a:r>
              <a:rPr kumimoji="1" lang="en-US" altLang="zh-CN" sz="2200" b="1" baseline="-25000">
                <a:solidFill>
                  <a:srgbClr val="000000"/>
                </a:solidFill>
                <a:latin typeface="Times New Roman" panose="02020603050405020304" pitchFamily="18" charset="0"/>
                <a:ea typeface="楷体_GB2312" pitchFamily="49" charset="-122"/>
              </a:rPr>
              <a:t>DQ</a:t>
            </a:r>
            <a:r>
              <a:rPr kumimoji="1" lang="zh-CN" altLang="en-US" sz="2200" b="1">
                <a:solidFill>
                  <a:srgbClr val="000000"/>
                </a:solidFill>
                <a:latin typeface="Times New Roman" panose="02020603050405020304" pitchFamily="18" charset="0"/>
                <a:ea typeface="楷体_GB2312" pitchFamily="49" charset="-122"/>
              </a:rPr>
              <a:t>）有关，而且还与其沟道的宽长比</a:t>
            </a:r>
            <a:r>
              <a:rPr kumimoji="1" lang="en-US" altLang="zh-CN" sz="2200" b="1" i="1">
                <a:solidFill>
                  <a:srgbClr val="000000"/>
                </a:solidFill>
                <a:latin typeface="Times New Roman" panose="02020603050405020304" pitchFamily="18" charset="0"/>
                <a:ea typeface="楷体_GB2312" pitchFamily="49" charset="-122"/>
              </a:rPr>
              <a:t>W</a:t>
            </a:r>
            <a:r>
              <a:rPr kumimoji="1" lang="en-US" altLang="zh-CN" sz="2200" b="1">
                <a:solidFill>
                  <a:srgbClr val="000000"/>
                </a:solidFill>
                <a:latin typeface="Times New Roman" panose="02020603050405020304" pitchFamily="18" charset="0"/>
                <a:ea typeface="楷体_GB2312" pitchFamily="49" charset="-122"/>
              </a:rPr>
              <a:t>/</a:t>
            </a:r>
            <a:r>
              <a:rPr kumimoji="1" lang="en-US" altLang="zh-CN" sz="2200" b="1" i="1">
                <a:solidFill>
                  <a:srgbClr val="000000"/>
                </a:solidFill>
                <a:latin typeface="Times New Roman" panose="02020603050405020304" pitchFamily="18" charset="0"/>
                <a:ea typeface="楷体_GB2312" pitchFamily="49" charset="-122"/>
              </a:rPr>
              <a:t>L</a:t>
            </a: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有关。而</a:t>
            </a:r>
            <a:r>
              <a:rPr kumimoji="1" lang="en-US" altLang="zh-CN" sz="2200" b="1">
                <a:solidFill>
                  <a:srgbClr val="000000"/>
                </a:solidFill>
                <a:latin typeface="Times New Roman" panose="02020603050405020304" pitchFamily="18" charset="0"/>
                <a:ea typeface="楷体_GB2312" pitchFamily="49" charset="-122"/>
              </a:rPr>
              <a:t>BJT</a:t>
            </a:r>
            <a:r>
              <a:rPr kumimoji="1" lang="zh-CN" altLang="en-US" sz="2200" b="1">
                <a:solidFill>
                  <a:srgbClr val="000000"/>
                </a:solidFill>
                <a:latin typeface="Times New Roman" panose="02020603050405020304" pitchFamily="18" charset="0"/>
                <a:ea typeface="楷体_GB2312" pitchFamily="49" charset="-122"/>
              </a:rPr>
              <a:t>的</a:t>
            </a:r>
            <a:r>
              <a:rPr kumimoji="1" lang="en-US" altLang="zh-CN" sz="2200" b="1" i="1">
                <a:solidFill>
                  <a:srgbClr val="000000"/>
                </a:solidFill>
                <a:latin typeface="Times New Roman" panose="02020603050405020304" pitchFamily="18" charset="0"/>
                <a:ea typeface="楷体_GB2312" pitchFamily="49" charset="-122"/>
              </a:rPr>
              <a:t>g</a:t>
            </a:r>
            <a:r>
              <a:rPr kumimoji="1" lang="en-US" altLang="zh-CN" sz="2200" b="1" baseline="-25000">
                <a:solidFill>
                  <a:srgbClr val="000000"/>
                </a:solidFill>
                <a:latin typeface="Times New Roman" panose="02020603050405020304" pitchFamily="18" charset="0"/>
                <a:ea typeface="楷体_GB2312" pitchFamily="49" charset="-122"/>
              </a:rPr>
              <a:t>m</a:t>
            </a: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仅与</a:t>
            </a:r>
            <a:r>
              <a:rPr kumimoji="1" lang="en-US" altLang="zh-CN" sz="2200" b="1" i="1">
                <a:solidFill>
                  <a:srgbClr val="000000"/>
                </a:solidFill>
                <a:latin typeface="Times New Roman" panose="02020603050405020304" pitchFamily="18" charset="0"/>
                <a:ea typeface="楷体_GB2312" pitchFamily="49" charset="-122"/>
              </a:rPr>
              <a:t>I</a:t>
            </a:r>
            <a:r>
              <a:rPr kumimoji="1" lang="en-US" altLang="zh-CN" sz="2200" b="1" baseline="-25000">
                <a:solidFill>
                  <a:srgbClr val="000000"/>
                </a:solidFill>
                <a:latin typeface="Times New Roman" panose="02020603050405020304" pitchFamily="18" charset="0"/>
                <a:ea typeface="楷体_GB2312" pitchFamily="49" charset="-122"/>
              </a:rPr>
              <a:t>CQ</a:t>
            </a:r>
            <a:r>
              <a:rPr kumimoji="1" lang="zh-CN" altLang="en-US" sz="2200" b="1">
                <a:solidFill>
                  <a:srgbClr val="000000"/>
                </a:solidFill>
                <a:latin typeface="Times New Roman" panose="02020603050405020304" pitchFamily="18" charset="0"/>
                <a:ea typeface="楷体_GB2312" pitchFamily="49" charset="-122"/>
              </a:rPr>
              <a:t>有关。</a:t>
            </a:r>
            <a:endParaRPr kumimoji="1" lang="zh-CN" altLang="en-US" sz="2200" b="1">
              <a:solidFill>
                <a:srgbClr val="000000"/>
              </a:solidFill>
              <a:latin typeface="Times New Roman" panose="02020603050405020304" pitchFamily="18" charset="0"/>
              <a:ea typeface="楷体_GB2312" pitchFamily="49" charset="-122"/>
            </a:endParaRPr>
          </a:p>
          <a:p>
            <a:pPr>
              <a:lnSpc>
                <a:spcPct val="160000"/>
              </a:lnSpc>
              <a:spcBef>
                <a:spcPct val="30000"/>
              </a:spcBef>
              <a:buFontTx/>
              <a:buAutoNum type="arabicPeriod" startAt="3"/>
            </a:pPr>
            <a:r>
              <a:rPr kumimoji="1" lang="zh-CN" altLang="en-US" sz="2200" b="1">
                <a:solidFill>
                  <a:srgbClr val="000000"/>
                </a:solidFill>
                <a:latin typeface="Times New Roman" panose="02020603050405020304" pitchFamily="18" charset="0"/>
                <a:ea typeface="楷体_GB2312" pitchFamily="49" charset="-122"/>
              </a:rPr>
              <a:t>这两类器件的输出电阻</a:t>
            </a:r>
            <a:r>
              <a:rPr kumimoji="1" lang="en-US" altLang="zh-CN" sz="2200" b="1" i="1">
                <a:solidFill>
                  <a:srgbClr val="000000"/>
                </a:solidFill>
                <a:latin typeface="Times New Roman" panose="02020603050405020304" pitchFamily="18" charset="0"/>
                <a:ea typeface="楷体_GB2312" pitchFamily="49" charset="-122"/>
              </a:rPr>
              <a:t>r</a:t>
            </a:r>
            <a:r>
              <a:rPr kumimoji="1" lang="en-US" altLang="zh-CN" sz="2200" b="1" baseline="-25000">
                <a:solidFill>
                  <a:srgbClr val="000000"/>
                </a:solidFill>
                <a:latin typeface="Times New Roman" panose="02020603050405020304" pitchFamily="18" charset="0"/>
                <a:ea typeface="楷体_GB2312" pitchFamily="49" charset="-122"/>
              </a:rPr>
              <a:t>o</a:t>
            </a:r>
            <a:r>
              <a:rPr kumimoji="1" lang="zh-CN" altLang="en-US" sz="2200" b="1">
                <a:solidFill>
                  <a:srgbClr val="000000"/>
                </a:solidFill>
                <a:latin typeface="Times New Roman" panose="02020603050405020304" pitchFamily="18" charset="0"/>
                <a:ea typeface="楷体_GB2312" pitchFamily="49" charset="-122"/>
              </a:rPr>
              <a:t>都等于</a:t>
            </a:r>
            <a:r>
              <a:rPr kumimoji="1" lang="en-US" altLang="zh-CN" sz="2200" b="1">
                <a:solidFill>
                  <a:srgbClr val="000000"/>
                </a:solidFill>
                <a:latin typeface="Times New Roman" panose="02020603050405020304" pitchFamily="18" charset="0"/>
                <a:ea typeface="楷体_GB2312" pitchFamily="49" charset="-122"/>
              </a:rPr>
              <a:t>Early</a:t>
            </a:r>
            <a:r>
              <a:rPr kumimoji="1" lang="zh-CN" altLang="en-US" sz="2200" b="1">
                <a:solidFill>
                  <a:srgbClr val="000000"/>
                </a:solidFill>
                <a:latin typeface="Times New Roman" panose="02020603050405020304" pitchFamily="18" charset="0"/>
                <a:ea typeface="楷体_GB2312" pitchFamily="49" charset="-122"/>
              </a:rPr>
              <a:t>电压</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A</a:t>
            </a:r>
            <a:r>
              <a:rPr kumimoji="1" lang="zh-CN" altLang="en-US" sz="2200" b="1">
                <a:solidFill>
                  <a:srgbClr val="000000"/>
                </a:solidFill>
                <a:latin typeface="Times New Roman" panose="02020603050405020304" pitchFamily="18" charset="0"/>
                <a:ea typeface="楷体_GB2312" pitchFamily="49" charset="-122"/>
              </a:rPr>
              <a:t>与静态电流（</a:t>
            </a:r>
            <a:r>
              <a:rPr kumimoji="1" lang="en-US" altLang="zh-CN" sz="2200" b="1" i="1">
                <a:solidFill>
                  <a:srgbClr val="000000"/>
                </a:solidFill>
                <a:latin typeface="Times New Roman" panose="02020603050405020304" pitchFamily="18" charset="0"/>
                <a:ea typeface="楷体_GB2312" pitchFamily="49" charset="-122"/>
              </a:rPr>
              <a:t>I</a:t>
            </a:r>
            <a:r>
              <a:rPr kumimoji="1" lang="en-US" altLang="zh-CN" sz="2200" b="1" baseline="-25000">
                <a:solidFill>
                  <a:srgbClr val="000000"/>
                </a:solidFill>
                <a:latin typeface="Times New Roman" panose="02020603050405020304" pitchFamily="18" charset="0"/>
                <a:ea typeface="楷体_GB2312" pitchFamily="49" charset="-122"/>
              </a:rPr>
              <a:t>DQ</a:t>
            </a:r>
            <a:r>
              <a:rPr kumimoji="1" lang="zh-CN" altLang="en-US" sz="2200" b="1">
                <a:solidFill>
                  <a:srgbClr val="000000"/>
                </a:solidFill>
                <a:latin typeface="Times New Roman" panose="02020603050405020304" pitchFamily="18" charset="0"/>
                <a:ea typeface="楷体_GB2312" pitchFamily="49" charset="-122"/>
              </a:rPr>
              <a:t>或</a:t>
            </a:r>
            <a:r>
              <a:rPr kumimoji="1" lang="en-US" altLang="zh-CN" sz="2200" b="1" i="1">
                <a:solidFill>
                  <a:srgbClr val="000000"/>
                </a:solidFill>
                <a:latin typeface="Times New Roman" panose="02020603050405020304" pitchFamily="18" charset="0"/>
                <a:ea typeface="楷体_GB2312" pitchFamily="49" charset="-122"/>
              </a:rPr>
              <a:t>I</a:t>
            </a:r>
            <a:r>
              <a:rPr kumimoji="1" lang="en-US" altLang="zh-CN" sz="2200" b="1" baseline="-25000">
                <a:solidFill>
                  <a:srgbClr val="000000"/>
                </a:solidFill>
                <a:latin typeface="Times New Roman" panose="02020603050405020304" pitchFamily="18" charset="0"/>
                <a:ea typeface="楷体_GB2312" pitchFamily="49" charset="-122"/>
              </a:rPr>
              <a:t>CQ</a:t>
            </a:r>
            <a:r>
              <a:rPr kumimoji="1" lang="zh-CN" altLang="en-US" sz="2200" b="1">
                <a:solidFill>
                  <a:srgbClr val="000000"/>
                </a:solidFill>
                <a:latin typeface="Times New Roman" panose="02020603050405020304" pitchFamily="18" charset="0"/>
                <a:ea typeface="楷体_GB2312" pitchFamily="49" charset="-122"/>
              </a:rPr>
              <a:t>）的比值。通常</a:t>
            </a:r>
            <a:r>
              <a:rPr kumimoji="1" lang="en-US" altLang="zh-CN" sz="2200" b="1">
                <a:solidFill>
                  <a:srgbClr val="000000"/>
                </a:solidFill>
                <a:latin typeface="Times New Roman" panose="02020603050405020304" pitchFamily="18" charset="0"/>
                <a:ea typeface="楷体_GB2312" pitchFamily="49" charset="-122"/>
              </a:rPr>
              <a:t>BJT</a:t>
            </a:r>
            <a:r>
              <a:rPr kumimoji="1" lang="zh-CN" altLang="en-US" sz="2200" b="1">
                <a:solidFill>
                  <a:srgbClr val="000000"/>
                </a:solidFill>
                <a:latin typeface="Times New Roman" panose="02020603050405020304" pitchFamily="18" charset="0"/>
                <a:ea typeface="楷体_GB2312" pitchFamily="49" charset="-122"/>
              </a:rPr>
              <a:t>的</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A</a:t>
            </a:r>
            <a:r>
              <a:rPr kumimoji="1" lang="zh-CN" altLang="en-US" sz="2200" b="1">
                <a:solidFill>
                  <a:srgbClr val="000000"/>
                </a:solidFill>
                <a:latin typeface="Times New Roman" panose="02020603050405020304" pitchFamily="18" charset="0"/>
                <a:ea typeface="楷体_GB2312" pitchFamily="49" charset="-122"/>
              </a:rPr>
              <a:t>比</a:t>
            </a:r>
            <a:r>
              <a:rPr kumimoji="1" lang="en-US" altLang="zh-CN" sz="2200" b="1">
                <a:solidFill>
                  <a:srgbClr val="000000"/>
                </a:solidFill>
                <a:latin typeface="Times New Roman" panose="02020603050405020304" pitchFamily="18" charset="0"/>
                <a:ea typeface="楷体_GB2312" pitchFamily="49" charset="-122"/>
              </a:rPr>
              <a:t>MOS</a:t>
            </a:r>
            <a:r>
              <a:rPr kumimoji="1" lang="zh-CN" altLang="en-US" sz="2200" b="1">
                <a:solidFill>
                  <a:srgbClr val="000000"/>
                </a:solidFill>
                <a:latin typeface="Times New Roman" panose="02020603050405020304" pitchFamily="18" charset="0"/>
                <a:ea typeface="楷体_GB2312" pitchFamily="49" charset="-122"/>
              </a:rPr>
              <a:t>管的</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A</a:t>
            </a:r>
            <a:r>
              <a:rPr kumimoji="1" lang="zh-CN" altLang="en-US" sz="2200" b="1">
                <a:solidFill>
                  <a:srgbClr val="000000"/>
                </a:solidFill>
                <a:latin typeface="Times New Roman" panose="02020603050405020304" pitchFamily="18" charset="0"/>
                <a:ea typeface="楷体_GB2312" pitchFamily="49" charset="-122"/>
              </a:rPr>
              <a:t>大。意味着 </a:t>
            </a:r>
            <a:r>
              <a:rPr kumimoji="1" lang="en-US" altLang="zh-CN" sz="2200" b="1">
                <a:solidFill>
                  <a:srgbClr val="000000"/>
                </a:solidFill>
                <a:latin typeface="Times New Roman" panose="02020603050405020304" pitchFamily="18" charset="0"/>
                <a:ea typeface="楷体_GB2312" pitchFamily="49" charset="-122"/>
              </a:rPr>
              <a:t>BJT</a:t>
            </a:r>
            <a:r>
              <a:rPr kumimoji="1" lang="zh-CN" altLang="en-US" sz="2200" b="1">
                <a:solidFill>
                  <a:srgbClr val="000000"/>
                </a:solidFill>
                <a:latin typeface="Times New Roman" panose="02020603050405020304" pitchFamily="18" charset="0"/>
                <a:ea typeface="楷体_GB2312" pitchFamily="49" charset="-122"/>
              </a:rPr>
              <a:t>的输出电阻</a:t>
            </a:r>
            <a:r>
              <a:rPr kumimoji="1" lang="en-US" altLang="zh-CN" sz="2200" b="1" i="1">
                <a:solidFill>
                  <a:srgbClr val="000000"/>
                </a:solidFill>
                <a:latin typeface="Times New Roman" panose="02020603050405020304" pitchFamily="18" charset="0"/>
                <a:ea typeface="楷体_GB2312" pitchFamily="49" charset="-122"/>
              </a:rPr>
              <a:t>r</a:t>
            </a:r>
            <a:r>
              <a:rPr kumimoji="1" lang="en-US" altLang="zh-CN" sz="2200" b="1" baseline="-25000">
                <a:solidFill>
                  <a:srgbClr val="000000"/>
                </a:solidFill>
                <a:latin typeface="Times New Roman" panose="02020603050405020304" pitchFamily="18" charset="0"/>
                <a:ea typeface="楷体_GB2312" pitchFamily="49" charset="-122"/>
              </a:rPr>
              <a:t>o</a:t>
            </a:r>
            <a:r>
              <a:rPr kumimoji="1" lang="en-US" altLang="zh-CN" sz="2200" b="1">
                <a:solidFill>
                  <a:srgbClr val="000000"/>
                </a:solidFill>
                <a:latin typeface="Times New Roman" panose="02020603050405020304" pitchFamily="18" charset="0"/>
                <a:ea typeface="楷体_GB2312" pitchFamily="49" charset="-122"/>
              </a:rPr>
              <a:t> </a:t>
            </a:r>
            <a:r>
              <a:rPr kumimoji="1" lang="zh-CN" altLang="en-US" sz="2200" b="1">
                <a:solidFill>
                  <a:srgbClr val="000000"/>
                </a:solidFill>
                <a:latin typeface="Times New Roman" panose="02020603050405020304" pitchFamily="18" charset="0"/>
                <a:ea typeface="楷体_GB2312" pitchFamily="49" charset="-122"/>
              </a:rPr>
              <a:t>比</a:t>
            </a:r>
            <a:r>
              <a:rPr kumimoji="1" lang="en-US" altLang="zh-CN" sz="2200" b="1">
                <a:solidFill>
                  <a:srgbClr val="000000"/>
                </a:solidFill>
                <a:latin typeface="Times New Roman" panose="02020603050405020304" pitchFamily="18" charset="0"/>
                <a:ea typeface="楷体_GB2312" pitchFamily="49" charset="-122"/>
              </a:rPr>
              <a:t>MOS</a:t>
            </a:r>
            <a:r>
              <a:rPr kumimoji="1" lang="zh-CN" altLang="en-US" sz="2200" b="1">
                <a:solidFill>
                  <a:srgbClr val="000000"/>
                </a:solidFill>
                <a:latin typeface="Times New Roman" panose="02020603050405020304" pitchFamily="18" charset="0"/>
                <a:ea typeface="楷体_GB2312" pitchFamily="49" charset="-122"/>
              </a:rPr>
              <a:t>管的大。</a:t>
            </a:r>
            <a:endParaRPr kumimoji="1" lang="zh-CN" altLang="en-US" sz="2200" b="1">
              <a:solidFill>
                <a:srgbClr val="000000"/>
              </a:solidFill>
              <a:latin typeface="Times New Roman" panose="02020603050405020304" pitchFamily="18" charset="0"/>
              <a:ea typeface="楷体_GB2312" pitchFamily="49" charset="-122"/>
            </a:endParaRPr>
          </a:p>
          <a:p>
            <a:pPr>
              <a:lnSpc>
                <a:spcPct val="160000"/>
              </a:lnSpc>
              <a:spcBef>
                <a:spcPct val="30000"/>
              </a:spcBef>
              <a:buFontTx/>
              <a:buAutoNum type="arabicPeriod" startAt="3"/>
            </a:pPr>
            <a:r>
              <a:rPr kumimoji="1" lang="en-US" altLang="zh-CN" sz="2200" b="1">
                <a:solidFill>
                  <a:srgbClr val="000000"/>
                </a:solidFill>
                <a:latin typeface="Times New Roman" panose="02020603050405020304" pitchFamily="18" charset="0"/>
                <a:ea typeface="楷体_GB2312" pitchFamily="49" charset="-122"/>
              </a:rPr>
              <a:t>MOS</a:t>
            </a:r>
            <a:r>
              <a:rPr kumimoji="1" lang="zh-CN" altLang="en-US" sz="2200" b="1">
                <a:solidFill>
                  <a:srgbClr val="000000"/>
                </a:solidFill>
                <a:latin typeface="Times New Roman" panose="02020603050405020304" pitchFamily="18" charset="0"/>
                <a:ea typeface="楷体_GB2312" pitchFamily="49" charset="-122"/>
              </a:rPr>
              <a:t>管的</a:t>
            </a:r>
            <a:r>
              <a:rPr kumimoji="1" lang="en-US" altLang="zh-CN" sz="2200" b="1" i="1">
                <a:solidFill>
                  <a:srgbClr val="000000"/>
                </a:solidFill>
                <a:latin typeface="Times New Roman" panose="02020603050405020304" pitchFamily="18" charset="0"/>
                <a:ea typeface="楷体_GB2312" pitchFamily="49" charset="-122"/>
              </a:rPr>
              <a:t>K</a:t>
            </a:r>
            <a:r>
              <a:rPr kumimoji="1" lang="en-US" altLang="zh-CN" sz="2200" b="1" baseline="-25000">
                <a:solidFill>
                  <a:srgbClr val="000000"/>
                </a:solidFill>
                <a:latin typeface="Times New Roman" panose="02020603050405020304" pitchFamily="18" charset="0"/>
                <a:ea typeface="楷体_GB2312" pitchFamily="49" charset="-122"/>
              </a:rPr>
              <a:t>n</a:t>
            </a:r>
            <a:r>
              <a:rPr kumimoji="1" lang="zh-CN" altLang="en-US" sz="2200" b="1">
                <a:solidFill>
                  <a:srgbClr val="000000"/>
                </a:solidFill>
                <a:latin typeface="Times New Roman" panose="02020603050405020304" pitchFamily="18" charset="0"/>
                <a:ea typeface="楷体_GB2312" pitchFamily="49" charset="-122"/>
              </a:rPr>
              <a:t>与</a:t>
            </a:r>
            <a:r>
              <a:rPr kumimoji="1" lang="en-US" altLang="zh-CN" sz="2200" b="1">
                <a:solidFill>
                  <a:srgbClr val="000000"/>
                </a:solidFill>
                <a:latin typeface="Times New Roman" panose="02020603050405020304" pitchFamily="18" charset="0"/>
                <a:ea typeface="楷体_GB2312" pitchFamily="49" charset="-122"/>
              </a:rPr>
              <a:t>BJT</a:t>
            </a:r>
            <a:r>
              <a:rPr kumimoji="1" lang="zh-CN" altLang="en-US" sz="2200" b="1">
                <a:solidFill>
                  <a:srgbClr val="000000"/>
                </a:solidFill>
                <a:latin typeface="Times New Roman" panose="02020603050405020304" pitchFamily="18" charset="0"/>
                <a:ea typeface="楷体_GB2312" pitchFamily="49" charset="-122"/>
              </a:rPr>
              <a:t>的</a:t>
            </a:r>
            <a:r>
              <a:rPr kumimoji="1" lang="zh-CN" altLang="en-US" sz="2200" b="1" i="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zh-CN" altLang="en-US" sz="2200" b="1">
                <a:solidFill>
                  <a:srgbClr val="000000"/>
                </a:solidFill>
                <a:latin typeface="Times New Roman" panose="02020603050405020304" pitchFamily="18" charset="0"/>
                <a:ea typeface="楷体_GB2312" pitchFamily="49" charset="-122"/>
              </a:rPr>
              <a:t>或</a:t>
            </a:r>
            <a:r>
              <a:rPr kumimoji="1" lang="zh-CN" altLang="en-US" sz="2200" b="1" i="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zh-CN" altLang="en-US" sz="2200" b="1">
                <a:solidFill>
                  <a:srgbClr val="000000"/>
                </a:solidFill>
                <a:latin typeface="Times New Roman" panose="02020603050405020304" pitchFamily="18" charset="0"/>
                <a:ea typeface="楷体_GB2312" pitchFamily="49" charset="-122"/>
              </a:rPr>
              <a:t>具有类似的性质，即它们主要取决于管子的固有参数（如，尺寸、参杂浓度、载流子迁移率等），而与它们所在的电路无关。</a:t>
            </a:r>
            <a:endParaRPr kumimoji="1" lang="zh-CN" altLang="en-US" sz="2200" b="1">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strips(downRight)">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strips(downRight)">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标题 1"/>
          <p:cNvSpPr>
            <a:spLocks noGrp="1"/>
          </p:cNvSpPr>
          <p:nvPr>
            <p:ph type="title"/>
          </p:nvPr>
        </p:nvSpPr>
        <p:spPr>
          <a:xfrm>
            <a:off x="701675" y="71438"/>
            <a:ext cx="7888288" cy="646112"/>
          </a:xfrm>
        </p:spPr>
        <p:txBody>
          <a:bodyPr/>
          <a:lstStyle/>
          <a:p>
            <a:r>
              <a:rPr lang="en-US" altLang="zh-CN"/>
              <a:t>5.6.2  FET</a:t>
            </a:r>
            <a:r>
              <a:rPr lang="zh-CN" altLang="en-US"/>
              <a:t>和</a:t>
            </a:r>
            <a:r>
              <a:rPr lang="en-US" altLang="zh-CN"/>
              <a:t>BJT</a:t>
            </a:r>
            <a:r>
              <a:rPr lang="zh-CN" altLang="en-US"/>
              <a:t>放大电路性能的比较</a:t>
            </a:r>
            <a:endParaRPr lang="zh-CN" altLang="en-US"/>
          </a:p>
        </p:txBody>
      </p:sp>
      <p:pic>
        <p:nvPicPr>
          <p:cNvPr id="96259" name="Picture 44" descr="未命名-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33363" y="623888"/>
            <a:ext cx="8694737" cy="579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标题 1"/>
          <p:cNvSpPr>
            <a:spLocks noGrp="1"/>
          </p:cNvSpPr>
          <p:nvPr>
            <p:ph type="title"/>
          </p:nvPr>
        </p:nvSpPr>
        <p:spPr>
          <a:xfrm>
            <a:off x="701675" y="71438"/>
            <a:ext cx="7888288" cy="646112"/>
          </a:xfrm>
        </p:spPr>
        <p:txBody>
          <a:bodyPr/>
          <a:lstStyle/>
          <a:p>
            <a:r>
              <a:rPr lang="en-US" altLang="zh-CN"/>
              <a:t>2.  </a:t>
            </a:r>
            <a:r>
              <a:rPr lang="zh-CN" altLang="en-US"/>
              <a:t>使用注意事项</a:t>
            </a:r>
            <a:endParaRPr lang="zh-CN" altLang="en-US"/>
          </a:p>
        </p:txBody>
      </p:sp>
      <p:sp>
        <p:nvSpPr>
          <p:cNvPr id="4" name="Text Box 20" descr="羊皮纸"/>
          <p:cNvSpPr txBox="1">
            <a:spLocks noChangeArrowheads="1"/>
          </p:cNvSpPr>
          <p:nvPr/>
        </p:nvSpPr>
        <p:spPr bwMode="auto">
          <a:xfrm>
            <a:off x="576263" y="728663"/>
            <a:ext cx="8064500" cy="5268912"/>
          </a:xfrm>
          <a:prstGeom prst="rect">
            <a:avLst/>
          </a:prstGeom>
          <a:noFill/>
          <a:ln>
            <a:noFill/>
          </a:ln>
          <a:effectLst/>
          <a:extLst>
            <a:ext uri="{909E8E84-426E-40DD-AFC4-6F175D3DCCD1}">
              <a14:hiddenFill xmlns:a14="http://schemas.microsoft.com/office/drawing/2010/main">
                <a:blipFill dpi="0" rotWithShape="0">
                  <a:blip r:embed="rId1"/>
                  <a:srcRect/>
                  <a:tile tx="0" ty="0" sx="100000" sy="100000" flip="none" algn="tl"/>
                </a:blip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5000"/>
              </a:lnSpc>
              <a:spcBef>
                <a:spcPct val="30000"/>
              </a:spcBef>
            </a:pP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Times New Roman" panose="02020603050405020304" pitchFamily="18" charset="0"/>
                <a:ea typeface="楷体_GB2312" pitchFamily="49" charset="-122"/>
              </a:rPr>
              <a:t>1</a:t>
            </a:r>
            <a:r>
              <a:rPr kumimoji="1" lang="zh-CN" altLang="en-US" sz="2200" b="1">
                <a:solidFill>
                  <a:srgbClr val="000000"/>
                </a:solidFill>
                <a:latin typeface="Times New Roman" panose="02020603050405020304" pitchFamily="18" charset="0"/>
                <a:ea typeface="楷体_GB2312" pitchFamily="49" charset="-122"/>
              </a:rPr>
              <a:t>）在</a:t>
            </a:r>
            <a:r>
              <a:rPr kumimoji="1" lang="en-US" altLang="zh-CN" sz="2200" b="1">
                <a:solidFill>
                  <a:srgbClr val="000000"/>
                </a:solidFill>
                <a:latin typeface="Times New Roman" panose="02020603050405020304" pitchFamily="18" charset="0"/>
                <a:ea typeface="楷体_GB2312" pitchFamily="49" charset="-122"/>
              </a:rPr>
              <a:t>MOS</a:t>
            </a:r>
            <a:r>
              <a:rPr kumimoji="1" lang="zh-CN" altLang="en-US" sz="2200" b="1">
                <a:solidFill>
                  <a:srgbClr val="000000"/>
                </a:solidFill>
                <a:latin typeface="Times New Roman" panose="02020603050405020304" pitchFamily="18" charset="0"/>
                <a:ea typeface="楷体_GB2312" pitchFamily="49" charset="-122"/>
              </a:rPr>
              <a:t>管中，有的产品将衬底引出（这种管子有四个管脚），使用者可视需要进行连接。一般</a:t>
            </a:r>
            <a:r>
              <a:rPr kumimoji="1" lang="en-US" altLang="zh-CN" sz="2200" b="1">
                <a:solidFill>
                  <a:srgbClr val="000000"/>
                </a:solidFill>
                <a:latin typeface="Times New Roman" panose="02020603050405020304" pitchFamily="18" charset="0"/>
                <a:ea typeface="楷体_GB2312" pitchFamily="49" charset="-122"/>
              </a:rPr>
              <a:t>P</a:t>
            </a:r>
            <a:r>
              <a:rPr kumimoji="1" lang="zh-CN" altLang="en-US" sz="2200" b="1">
                <a:solidFill>
                  <a:srgbClr val="000000"/>
                </a:solidFill>
                <a:latin typeface="Times New Roman" panose="02020603050405020304" pitchFamily="18" charset="0"/>
                <a:ea typeface="楷体_GB2312" pitchFamily="49" charset="-122"/>
              </a:rPr>
              <a:t>衬底接低电位，</a:t>
            </a:r>
            <a:r>
              <a:rPr kumimoji="1" lang="en-US" altLang="zh-CN" sz="2200" b="1">
                <a:solidFill>
                  <a:srgbClr val="000000"/>
                </a:solidFill>
                <a:latin typeface="Times New Roman" panose="02020603050405020304" pitchFamily="18" charset="0"/>
                <a:ea typeface="楷体_GB2312" pitchFamily="49" charset="-122"/>
              </a:rPr>
              <a:t>N</a:t>
            </a:r>
            <a:r>
              <a:rPr kumimoji="1" lang="zh-CN" altLang="en-US" sz="2200" b="1">
                <a:solidFill>
                  <a:srgbClr val="000000"/>
                </a:solidFill>
                <a:latin typeface="Times New Roman" panose="02020603050405020304" pitchFamily="18" charset="0"/>
                <a:ea typeface="楷体_GB2312" pitchFamily="49" charset="-122"/>
              </a:rPr>
              <a:t>衬底接高电位。也可将源极与衬底连在一起。</a:t>
            </a:r>
            <a:endParaRPr kumimoji="1" lang="zh-CN" altLang="en-US" sz="2200" b="1">
              <a:solidFill>
                <a:srgbClr val="000000"/>
              </a:solidFill>
              <a:latin typeface="Times New Roman" panose="02020603050405020304" pitchFamily="18" charset="0"/>
              <a:ea typeface="楷体_GB2312" pitchFamily="49" charset="-122"/>
            </a:endParaRPr>
          </a:p>
          <a:p>
            <a:pPr>
              <a:lnSpc>
                <a:spcPct val="135000"/>
              </a:lnSpc>
              <a:spcBef>
                <a:spcPct val="30000"/>
              </a:spcBef>
            </a:pP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Times New Roman" panose="02020603050405020304" pitchFamily="18" charset="0"/>
                <a:ea typeface="楷体_GB2312" pitchFamily="49" charset="-122"/>
              </a:rPr>
              <a:t>2</a:t>
            </a: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Times New Roman" panose="02020603050405020304" pitchFamily="18" charset="0"/>
                <a:ea typeface="楷体_GB2312" pitchFamily="49" charset="-122"/>
              </a:rPr>
              <a:t>FET</a:t>
            </a:r>
            <a:r>
              <a:rPr kumimoji="1" lang="zh-CN" altLang="en-US" sz="2200" b="1">
                <a:solidFill>
                  <a:srgbClr val="000000"/>
                </a:solidFill>
                <a:latin typeface="Times New Roman" panose="02020603050405020304" pitchFamily="18" charset="0"/>
                <a:ea typeface="楷体_GB2312" pitchFamily="49" charset="-122"/>
              </a:rPr>
              <a:t>（包括结型和</a:t>
            </a:r>
            <a:r>
              <a:rPr kumimoji="1" lang="en-US" altLang="zh-CN" sz="2200" b="1">
                <a:solidFill>
                  <a:srgbClr val="000000"/>
                </a:solidFill>
                <a:latin typeface="Times New Roman" panose="02020603050405020304" pitchFamily="18" charset="0"/>
                <a:ea typeface="楷体_GB2312" pitchFamily="49" charset="-122"/>
              </a:rPr>
              <a:t>MOS</a:t>
            </a:r>
            <a:r>
              <a:rPr kumimoji="1" lang="zh-CN" altLang="en-US" sz="2200" b="1">
                <a:solidFill>
                  <a:srgbClr val="000000"/>
                </a:solidFill>
                <a:latin typeface="Times New Roman" panose="02020603050405020304" pitchFamily="18" charset="0"/>
                <a:ea typeface="楷体_GB2312" pitchFamily="49" charset="-122"/>
              </a:rPr>
              <a:t>型）的漏极和源极通常可以互换。但有些产品出厂时已将源极与衬底连在一起，这时源极与漏极就不能互换了。</a:t>
            </a:r>
            <a:endParaRPr kumimoji="1" lang="zh-CN" altLang="en-US" sz="2200" b="1">
              <a:solidFill>
                <a:srgbClr val="000000"/>
              </a:solidFill>
              <a:latin typeface="Times New Roman" panose="02020603050405020304" pitchFamily="18" charset="0"/>
              <a:ea typeface="楷体_GB2312" pitchFamily="49" charset="-122"/>
            </a:endParaRPr>
          </a:p>
          <a:p>
            <a:pPr>
              <a:lnSpc>
                <a:spcPct val="135000"/>
              </a:lnSpc>
              <a:spcBef>
                <a:spcPct val="30000"/>
              </a:spcBef>
            </a:pP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Times New Roman" panose="02020603050405020304" pitchFamily="18" charset="0"/>
                <a:ea typeface="楷体_GB2312" pitchFamily="49" charset="-122"/>
              </a:rPr>
              <a:t>3</a:t>
            </a: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Times New Roman" panose="02020603050405020304" pitchFamily="18" charset="0"/>
                <a:ea typeface="楷体_GB2312" pitchFamily="49" charset="-122"/>
              </a:rPr>
              <a:t>JFET</a:t>
            </a:r>
            <a:r>
              <a:rPr kumimoji="1" lang="zh-CN" altLang="en-US" sz="2200" b="1">
                <a:solidFill>
                  <a:srgbClr val="000000"/>
                </a:solidFill>
                <a:latin typeface="Times New Roman" panose="02020603050405020304" pitchFamily="18" charset="0"/>
                <a:ea typeface="楷体_GB2312" pitchFamily="49" charset="-122"/>
              </a:rPr>
              <a:t>的栅源电压不能接反，但可以在开路状态下保存。早期的</a:t>
            </a:r>
            <a:r>
              <a:rPr kumimoji="1" lang="en-US" altLang="zh-CN" sz="2200" b="1">
                <a:solidFill>
                  <a:srgbClr val="000000"/>
                </a:solidFill>
                <a:latin typeface="Times New Roman" panose="02020603050405020304" pitchFamily="18" charset="0"/>
                <a:ea typeface="楷体_GB2312" pitchFamily="49" charset="-122"/>
              </a:rPr>
              <a:t>MOSFET</a:t>
            </a:r>
            <a:r>
              <a:rPr kumimoji="1" lang="zh-CN" altLang="en-US" sz="2200" b="1">
                <a:solidFill>
                  <a:srgbClr val="000000"/>
                </a:solidFill>
                <a:latin typeface="Times New Roman" panose="02020603050405020304" pitchFamily="18" charset="0"/>
                <a:ea typeface="楷体_GB2312" pitchFamily="49" charset="-122"/>
              </a:rPr>
              <a:t>栅极无电荷释放通路，很容易累积感应电荷而产生高压，导致极薄的绝缘层击穿损坏管子。现在的</a:t>
            </a:r>
            <a:r>
              <a:rPr kumimoji="1" lang="en-US" altLang="zh-CN" sz="2200" b="1">
                <a:solidFill>
                  <a:srgbClr val="000000"/>
                </a:solidFill>
                <a:latin typeface="Times New Roman" panose="02020603050405020304" pitchFamily="18" charset="0"/>
                <a:ea typeface="楷体_GB2312" pitchFamily="49" charset="-122"/>
              </a:rPr>
              <a:t>MOSFET</a:t>
            </a:r>
            <a:r>
              <a:rPr kumimoji="1" lang="zh-CN" altLang="en-US" sz="2200" b="1">
                <a:solidFill>
                  <a:srgbClr val="000000"/>
                </a:solidFill>
                <a:latin typeface="Times New Roman" panose="02020603050405020304" pitchFamily="18" charset="0"/>
                <a:ea typeface="楷体_GB2312" pitchFamily="49" charset="-122"/>
              </a:rPr>
              <a:t>产品已采取了措施（栅</a:t>
            </a:r>
            <a:r>
              <a:rPr kumimoji="1" lang="en-US" altLang="zh-CN" sz="2200" b="1">
                <a:solidFill>
                  <a:srgbClr val="000000"/>
                </a:solidFill>
                <a:latin typeface="Times New Roman" panose="02020603050405020304" pitchFamily="18" charset="0"/>
                <a:ea typeface="楷体_GB2312" pitchFamily="49" charset="-122"/>
              </a:rPr>
              <a:t>-</a:t>
            </a:r>
            <a:r>
              <a:rPr kumimoji="1" lang="zh-CN" altLang="en-US" sz="2200" b="1">
                <a:solidFill>
                  <a:srgbClr val="000000"/>
                </a:solidFill>
                <a:latin typeface="Times New Roman" panose="02020603050405020304" pitchFamily="18" charset="0"/>
                <a:ea typeface="楷体_GB2312" pitchFamily="49" charset="-122"/>
              </a:rPr>
              <a:t>源间连有两只背靠背的稳压二极管），不再出现早期的问题。</a:t>
            </a:r>
            <a:endParaRPr kumimoji="1" lang="zh-CN" altLang="en-US" sz="2200" b="1">
              <a:solidFill>
                <a:srgbClr val="000000"/>
              </a:solidFill>
              <a:latin typeface="Times New Roman" panose="02020603050405020304" pitchFamily="18" charset="0"/>
              <a:ea typeface="楷体_GB2312" pitchFamily="49" charset="-122"/>
            </a:endParaRPr>
          </a:p>
        </p:txBody>
      </p:sp>
      <p:sp>
        <p:nvSpPr>
          <p:cNvPr id="5" name="Text Box 8"/>
          <p:cNvSpPr txBox="1">
            <a:spLocks noChangeArrowheads="1"/>
          </p:cNvSpPr>
          <p:nvPr/>
        </p:nvSpPr>
        <p:spPr bwMode="auto">
          <a:xfrm>
            <a:off x="5076825" y="6381750"/>
            <a:ext cx="762000" cy="325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1800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50000"/>
              </a:spcBef>
            </a:pPr>
            <a:r>
              <a:rPr kumimoji="1" lang="en-US" altLang="zh-CN" sz="2000" b="1">
                <a:solidFill>
                  <a:srgbClr val="FF0000"/>
                </a:solidFill>
                <a:latin typeface="Times New Roman" panose="02020603050405020304" pitchFamily="18" charset="0"/>
              </a:rPr>
              <a:t>end</a:t>
            </a:r>
            <a:endParaRPr kumimoji="1" lang="en-US" altLang="zh-CN" sz="2000" b="1">
              <a:solidFill>
                <a:srgbClr val="FF0000"/>
              </a:solidFill>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Righ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strips(downRigh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strips(downRight)">
                                      <p:cBhvr>
                                        <p:cTn id="17" dur="500"/>
                                        <p:tgtEl>
                                          <p:spTgt spid="4">
                                            <p:txEl>
                                              <p:pRg st="2" end="2"/>
                                            </p:txEl>
                                          </p:spTgt>
                                        </p:tgtEl>
                                      </p:cBhvr>
                                    </p:animEffect>
                                  </p:childTnLst>
                                </p:cTn>
                              </p:par>
                            </p:childTnLst>
                          </p:cTn>
                        </p:par>
                        <p:par>
                          <p:cTn id="18" fill="hold">
                            <p:stCondLst>
                              <p:cond delay="500"/>
                            </p:stCondLst>
                            <p:childTnLst>
                              <p:par>
                                <p:cTn id="19" presetID="2" presetClass="entr" presetSubtype="4" fill="hold" grpId="0" nodeType="afterEffect">
                                  <p:stCondLst>
                                    <p:cond delay="20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tags/tag1.xml><?xml version="1.0" encoding="utf-8"?>
<p:tagLst xmlns:p="http://schemas.openxmlformats.org/presentationml/2006/main">
  <p:tag name="KSO_WPP_MARK_KEY" val="eb009884-db94-44bd-a239-896ae175eb82"/>
  <p:tag name="COMMONDATA" val="eyJoZGlkIjoiYWU2MDU1MGIzMmVhZjMyYTg2MTU4OTk5NTRhM2U4YjkifQ=="/>
</p:tagLst>
</file>

<file path=ppt/theme/_rels/theme1.xml.rels><?xml version="1.0" encoding="UTF-8" standalone="yes"?>
<Relationships xmlns="http://schemas.openxmlformats.org/package/2006/relationships"><Relationship Id="rId1" Type="http://schemas.openxmlformats.org/officeDocument/2006/relationships/image" Target="../media/image11.jpeg"/></Relationships>
</file>

<file path=ppt/theme/theme1.xml><?xml version="1.0" encoding="utf-8"?>
<a:theme xmlns:a="http://schemas.openxmlformats.org/drawingml/2006/main" name="木活字">
  <a:themeElements>
    <a:clrScheme name="木活字">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木活字">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木活字">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TM03090434[[fn=木材纹理]]</Template>
  <TotalTime>0</TotalTime>
  <Words>13090</Words>
  <Application>WPS 演示</Application>
  <PresentationFormat>全屏显示(4:3)</PresentationFormat>
  <Paragraphs>1455</Paragraphs>
  <Slides>132</Slides>
  <Notes>0</Notes>
  <HiddenSlides>0</HiddenSlides>
  <MMClips>0</MMClips>
  <ScaleCrop>false</ScaleCrop>
  <HeadingPairs>
    <vt:vector size="8" baseType="variant">
      <vt:variant>
        <vt:lpstr>已用的字体</vt:lpstr>
      </vt:variant>
      <vt:variant>
        <vt:i4>22</vt:i4>
      </vt:variant>
      <vt:variant>
        <vt:lpstr>主题</vt:lpstr>
      </vt:variant>
      <vt:variant>
        <vt:i4>1</vt:i4>
      </vt:variant>
      <vt:variant>
        <vt:lpstr>嵌入 OLE 服务器</vt:lpstr>
      </vt:variant>
      <vt:variant>
        <vt:i4>366</vt:i4>
      </vt:variant>
      <vt:variant>
        <vt:lpstr>幻灯片标题</vt:lpstr>
      </vt:variant>
      <vt:variant>
        <vt:i4>132</vt:i4>
      </vt:variant>
    </vt:vector>
  </HeadingPairs>
  <TitlesOfParts>
    <vt:vector size="521" baseType="lpstr">
      <vt:lpstr>Arial</vt:lpstr>
      <vt:lpstr>宋体</vt:lpstr>
      <vt:lpstr>Wingdings</vt:lpstr>
      <vt:lpstr>Calibri</vt:lpstr>
      <vt:lpstr>华文行楷</vt:lpstr>
      <vt:lpstr>Arial Narrow</vt:lpstr>
      <vt:lpstr>黑体</vt:lpstr>
      <vt:lpstr>楷体_GB2312</vt:lpstr>
      <vt:lpstr>新宋体</vt:lpstr>
      <vt:lpstr>Times New Roman</vt:lpstr>
      <vt:lpstr>Symbol</vt:lpstr>
      <vt:lpstr>Book Antiqua</vt:lpstr>
      <vt:lpstr>Arial Narrow</vt:lpstr>
      <vt:lpstr>方正姚体</vt:lpstr>
      <vt:lpstr>Rockwell Condensed</vt:lpstr>
      <vt:lpstr>Rockwell</vt:lpstr>
      <vt:lpstr>微软雅黑</vt:lpstr>
      <vt:lpstr>Arial Unicode MS</vt:lpstr>
      <vt:lpstr>等线</vt:lpstr>
      <vt:lpstr>华康简宋</vt:lpstr>
      <vt:lpstr>华康简宋</vt:lpstr>
      <vt:lpstr>Cambria Math</vt:lpstr>
      <vt:lpstr>木活字</vt:lpstr>
      <vt:lpstr>Word.Picture.8</vt:lpstr>
      <vt:lpstr>Word.Picture.8</vt:lpstr>
      <vt:lpstr>Word.Picture.8</vt:lpstr>
      <vt:lpstr>Word.Picture.8</vt:lpstr>
      <vt:lpstr>Word.Picture.8</vt:lpstr>
      <vt:lpstr>Word.Picture.8</vt:lpstr>
      <vt:lpstr>Word.Picture.8</vt:lpstr>
      <vt:lpstr>Word.Picture.8</vt:lpstr>
      <vt:lpstr>Word.Picture.8</vt:lpstr>
      <vt:lpstr>Word.Picture.8</vt:lpstr>
      <vt:lpstr>Word.Picture.8</vt:lpstr>
      <vt:lpstr>Word.Picture.8</vt:lpstr>
      <vt:lpstr>Word.Picture.8</vt:lpstr>
      <vt:lpstr>Word.Picture.8</vt:lpstr>
      <vt:lpstr>Equation.3</vt:lpstr>
      <vt:lpstr>Equation.3</vt:lpstr>
      <vt:lpstr>Equation.3</vt:lpstr>
      <vt:lpstr>Equation.3</vt:lpstr>
      <vt:lpstr>Equation.3</vt:lpstr>
      <vt:lpstr>Equation.3</vt:lpstr>
      <vt:lpstr>Equation.3</vt:lpstr>
      <vt:lpstr>Equation.3</vt:lpstr>
      <vt:lpstr>Equation.3</vt:lpstr>
      <vt:lpstr>Word.Picture.8</vt:lpstr>
      <vt:lpstr>Equation.3</vt:lpstr>
      <vt:lpstr>Equation.3</vt:lpstr>
      <vt:lpstr>Word.Picture.8</vt:lpstr>
      <vt:lpstr>Equation.3</vt:lpstr>
      <vt:lpstr>Equation.3</vt:lpstr>
      <vt:lpstr>Equation.3</vt:lpstr>
      <vt:lpstr>Equation.3</vt:lpstr>
      <vt:lpstr>Word.Picture.8</vt:lpstr>
      <vt:lpstr>Word.Picture.8</vt:lpstr>
      <vt:lpstr>Word.Picture.8</vt:lpstr>
      <vt:lpstr>Word.Picture.8</vt:lpstr>
      <vt:lpstr>Equation.3</vt:lpstr>
      <vt:lpstr>Equation.3</vt:lpstr>
      <vt:lpstr>Word.Picture.8</vt:lpstr>
      <vt:lpstr>Equation.3</vt:lpstr>
      <vt:lpstr>Equation.3</vt:lpstr>
      <vt:lpstr>Equation.3</vt:lpstr>
      <vt:lpstr>Equation.3</vt:lpstr>
      <vt:lpstr>Equation.3</vt:lpstr>
      <vt:lpstr>Equation.3</vt:lpstr>
      <vt:lpstr>Word.Picture.8</vt:lpstr>
      <vt:lpstr>Word.Picture.8</vt:lpstr>
      <vt:lpstr>Word.Picture.8</vt:lpstr>
      <vt:lpstr>Equation.3</vt:lpstr>
      <vt:lpstr>Equation.3</vt:lpstr>
      <vt:lpstr>Word.Picture.8</vt:lpstr>
      <vt:lpstr>Equation.3</vt:lpstr>
      <vt:lpstr>Word.Picture.8</vt:lpstr>
      <vt:lpstr>Equation.3</vt:lpstr>
      <vt:lpstr>Equation.3</vt:lpstr>
      <vt:lpstr>Word.Picture.8</vt:lpstr>
      <vt:lpstr>Word.Picture.8</vt:lpstr>
      <vt:lpstr>Word.Picture.8</vt:lpstr>
      <vt:lpstr>Equation.3</vt:lpstr>
      <vt:lpstr>Equation.3</vt:lpstr>
      <vt:lpstr>Word.Picture.8</vt:lpstr>
      <vt:lpstr>Equation.3</vt:lpstr>
      <vt:lpstr>Equation.3</vt:lpstr>
      <vt:lpstr>Word.Picture.8</vt:lpstr>
      <vt:lpstr>Equation.3</vt:lpstr>
      <vt:lpstr>Equation.3</vt:lpstr>
      <vt:lpstr>Word.Picture.8</vt:lpstr>
      <vt:lpstr>Word.Picture.8</vt:lpstr>
      <vt:lpstr>Word.Picture.8</vt:lpstr>
      <vt:lpstr>Equation.3</vt:lpstr>
      <vt:lpstr>Equation.3</vt:lpstr>
      <vt:lpstr>Equation.3</vt:lpstr>
      <vt:lpstr>Equation.3</vt:lpstr>
      <vt:lpstr>Equation.3</vt:lpstr>
      <vt:lpstr>Equation.3</vt:lpstr>
      <vt:lpstr>Word.Picture.8</vt:lpstr>
      <vt:lpstr>Equation.3</vt:lpstr>
      <vt:lpstr>Equation.3</vt:lpstr>
      <vt:lpstr>Word.Picture.8</vt:lpstr>
      <vt:lpstr>Word.Picture.8</vt:lpstr>
      <vt:lpstr>Word.Picture.8</vt:lpstr>
      <vt:lpstr>Equation.3</vt:lpstr>
      <vt:lpstr>Equation.3</vt:lpstr>
      <vt:lpstr>Equation.3</vt:lpstr>
      <vt:lpstr>Equation.3</vt:lpstr>
      <vt:lpstr>Equation.3</vt:lpstr>
      <vt:lpstr>Equation.3</vt:lpstr>
      <vt:lpstr>Equation.3</vt:lpstr>
      <vt:lpstr>Equation.3</vt:lpstr>
      <vt:lpstr>Equation.3</vt:lpstr>
      <vt:lpstr>Word.Picture.8</vt:lpstr>
      <vt:lpstr>Equation.3</vt:lpstr>
      <vt:lpstr>Equation.3</vt:lpstr>
      <vt:lpstr>Equation.3</vt:lpstr>
      <vt:lpstr>Equation.3</vt:lpstr>
      <vt:lpstr>Equation.3</vt:lpstr>
      <vt:lpstr>Equation.3</vt:lpstr>
      <vt:lpstr>Equation.3</vt:lpstr>
      <vt:lpstr>Equation.3</vt:lpstr>
      <vt:lpstr>Equation.3</vt:lpstr>
      <vt:lpstr>Word.Picture.8</vt:lpstr>
      <vt:lpstr>Word.Picture.8</vt:lpstr>
      <vt:lpstr>Word.Picture.8</vt:lpstr>
      <vt:lpstr>Word.Picture.8</vt:lpstr>
      <vt:lpstr>Equation.3</vt:lpstr>
      <vt:lpstr>Equation.3</vt:lpstr>
      <vt:lpstr>Equation.3</vt:lpstr>
      <vt:lpstr>Equation.3</vt:lpstr>
      <vt:lpstr>Equation.3</vt:lpstr>
      <vt:lpstr>Word.Picture.8</vt:lpstr>
      <vt:lpstr>Equation.3</vt:lpstr>
      <vt:lpstr>Equation.3</vt:lpstr>
      <vt:lpstr>Word.Picture.8</vt:lpstr>
      <vt:lpstr>Word.Picture.8</vt:lpstr>
      <vt:lpstr>Equation.3</vt:lpstr>
      <vt:lpstr>Equation.3</vt:lpstr>
      <vt:lpstr>Word.Picture.8</vt:lpstr>
      <vt:lpstr>Word.Picture.8</vt:lpstr>
      <vt:lpstr>Equation.3</vt:lpstr>
      <vt:lpstr>Equation.3</vt:lpstr>
      <vt:lpstr>Equation.3</vt:lpstr>
      <vt:lpstr>Equation.3</vt:lpstr>
      <vt:lpstr>Equation.3</vt:lpstr>
      <vt:lpstr>Word.Picture.8</vt:lpstr>
      <vt:lpstr>Word.Picture.8</vt:lpstr>
      <vt:lpstr>Equation.3</vt:lpstr>
      <vt:lpstr>Equation.3</vt:lpstr>
      <vt:lpstr>Equation.3</vt:lpstr>
      <vt:lpstr>Word.Picture.8</vt:lpstr>
      <vt:lpstr>Equation.3</vt:lpstr>
      <vt:lpstr>Equation.3</vt:lpstr>
      <vt:lpstr>Equation.3</vt:lpstr>
      <vt:lpstr>Word.Picture.8</vt:lpstr>
      <vt:lpstr>Equation.3</vt:lpstr>
      <vt:lpstr>Equation.3</vt:lpstr>
      <vt:lpstr>Word.Picture.8</vt:lpstr>
      <vt:lpstr>Equation.3</vt:lpstr>
      <vt:lpstr>Equation.3</vt:lpstr>
      <vt:lpstr>Equation.3</vt:lpstr>
      <vt:lpstr>Word.Picture.8</vt:lpstr>
      <vt:lpstr>Word.Picture.8</vt:lpstr>
      <vt:lpstr>Equation.3</vt:lpstr>
      <vt:lpstr>Word.Picture.8</vt:lpstr>
      <vt:lpstr>Equation.3</vt:lpstr>
      <vt:lpstr>Equation.3</vt:lpstr>
      <vt:lpstr>Equation.3</vt:lpstr>
      <vt:lpstr>Equation.3</vt:lpstr>
      <vt:lpstr>Word.Picture.8</vt:lpstr>
      <vt:lpstr>Word.Picture.8</vt:lpstr>
      <vt:lpstr>Equation.3</vt:lpstr>
      <vt:lpstr>Equation.3</vt:lpstr>
      <vt:lpstr>Equation.3</vt:lpstr>
      <vt:lpstr>Word.Picture.8</vt:lpstr>
      <vt:lpstr>Word.Picture.8</vt:lpstr>
      <vt:lpstr>Equation.3</vt:lpstr>
      <vt:lpstr>Equation.3</vt:lpstr>
      <vt:lpstr>Equation.3</vt:lpstr>
      <vt:lpstr>Equation.3</vt:lpstr>
      <vt:lpstr>Equation.3</vt:lpstr>
      <vt:lpstr>Equation.3</vt:lpstr>
      <vt:lpstr>Word.Picture.8</vt:lpstr>
      <vt:lpstr>Word.Picture.8</vt:lpstr>
      <vt:lpstr>Equation.3</vt:lpstr>
      <vt:lpstr>Equation.3</vt:lpstr>
      <vt:lpstr>Word.Picture.8</vt:lpstr>
      <vt:lpstr>Equation.3</vt:lpstr>
      <vt:lpstr>Equation.3</vt:lpstr>
      <vt:lpstr>Equation.3</vt:lpstr>
      <vt:lpstr>Equation.3</vt:lpstr>
      <vt:lpstr>Word.Picture.8</vt:lpstr>
      <vt:lpstr>Word.Picture.8</vt:lpstr>
      <vt:lpstr>Equation.3</vt:lpstr>
      <vt:lpstr>Equation.3</vt:lpstr>
      <vt:lpstr>Word.Picture.8</vt:lpstr>
      <vt:lpstr>Equation.3</vt:lpstr>
      <vt:lpstr>Word.Picture.8</vt:lpstr>
      <vt:lpstr>Equation.3</vt:lpstr>
      <vt:lpstr>Equation.3</vt:lpstr>
      <vt:lpstr>Equation.3</vt:lpstr>
      <vt:lpstr>Equation.3</vt:lpstr>
      <vt:lpstr>Word.Picture.8</vt:lpstr>
      <vt:lpstr>Equation.3</vt:lpstr>
      <vt:lpstr>Equation.3</vt:lpstr>
      <vt:lpstr>Word.Picture.8</vt:lpstr>
      <vt:lpstr>Equation.3</vt:lpstr>
      <vt:lpstr>Word.Picture.8</vt:lpstr>
      <vt:lpstr>Equation.3</vt:lpstr>
      <vt:lpstr>Equation.3</vt:lpstr>
      <vt:lpstr>Equation.3</vt:lpstr>
      <vt:lpstr>Equation.3</vt:lpstr>
      <vt:lpstr>Equation.3</vt:lpstr>
      <vt:lpstr>Equation.3</vt:lpstr>
      <vt:lpstr>Word.Picture.8</vt:lpstr>
      <vt:lpstr>Equation.3</vt:lpstr>
      <vt:lpstr>Equation.3</vt:lpstr>
      <vt:lpstr>Equation.3</vt:lpstr>
      <vt:lpstr>Equation.3</vt:lpstr>
      <vt:lpstr>Word.Picture.8</vt:lpstr>
      <vt:lpstr>Equation.3</vt:lpstr>
      <vt:lpstr>Equation.3</vt:lpstr>
      <vt:lpstr>Word.Picture.8</vt:lpstr>
      <vt:lpstr>Equation.3</vt:lpstr>
      <vt:lpstr>Word.Picture.8</vt:lpstr>
      <vt:lpstr>Word.Picture.8</vt:lpstr>
      <vt:lpstr>Word.Picture.8</vt:lpstr>
      <vt:lpstr>Equation.3</vt:lpstr>
      <vt:lpstr>Word.Picture.8</vt:lpstr>
      <vt:lpstr>Word.Picture.8</vt:lpstr>
      <vt:lpstr>Word.Picture.8</vt:lpstr>
      <vt:lpstr>Word.Picture.8</vt:lpstr>
      <vt:lpstr>Word.Picture.8</vt:lpstr>
      <vt:lpstr>Equation.3</vt:lpstr>
      <vt:lpstr>Word.Picture.8</vt:lpstr>
      <vt:lpstr>Equation.3</vt:lpstr>
      <vt:lpstr>Equation.3</vt:lpstr>
      <vt:lpstr>Equation.3</vt:lpstr>
      <vt:lpstr>Word.Picture.8</vt:lpstr>
      <vt:lpstr>Word.Picture.8</vt:lpstr>
      <vt:lpstr>Equation.3</vt:lpstr>
      <vt:lpstr>Word.Picture.8</vt:lpstr>
      <vt:lpstr>Word.Picture.8</vt:lpstr>
      <vt:lpstr>Equation.3</vt:lpstr>
      <vt:lpstr>Word.Picture.8</vt:lpstr>
      <vt:lpstr>Word.Picture.8</vt:lpstr>
      <vt:lpstr>Equation.3</vt:lpstr>
      <vt:lpstr>Word.Picture.8</vt:lpstr>
      <vt:lpstr>Word.Picture.8</vt:lpstr>
      <vt:lpstr>Equation.3</vt:lpstr>
      <vt:lpstr>Word.Picture.8</vt:lpstr>
      <vt:lpstr>Word.Picture.8</vt:lpstr>
      <vt:lpstr>Word.Picture.8</vt:lpstr>
      <vt:lpstr>Equation.3</vt:lpstr>
      <vt:lpstr>Equation.3</vt:lpstr>
      <vt:lpstr>Equation.3</vt:lpstr>
      <vt:lpstr>Word.Picture.8</vt:lpstr>
      <vt:lpstr>Equation.3</vt:lpstr>
      <vt:lpstr>Equation.3</vt:lpstr>
      <vt:lpstr>Equation.3</vt:lpstr>
      <vt:lpstr>Equation.3</vt:lpstr>
      <vt:lpstr>Word.Picture.8</vt:lpstr>
      <vt:lpstr>Equation.3</vt:lpstr>
      <vt:lpstr>Equation.3</vt:lpstr>
      <vt:lpstr>Equation.3</vt:lpstr>
      <vt:lpstr>Equation.3</vt:lpstr>
      <vt:lpstr>Word.Picture.8</vt:lpstr>
      <vt:lpstr>Word.Picture.8</vt:lpstr>
      <vt:lpstr>Equation.3</vt:lpstr>
      <vt:lpstr>Equation.3</vt:lpstr>
      <vt:lpstr>Equation.3</vt:lpstr>
      <vt:lpstr>Equation.3</vt:lpstr>
      <vt:lpstr>Word.Picture.8</vt:lpstr>
      <vt:lpstr>Equation.3</vt:lpstr>
      <vt:lpstr>Equation.3</vt:lpstr>
      <vt:lpstr>Word.Picture.8</vt:lpstr>
      <vt:lpstr>Word.Picture.8</vt:lpstr>
      <vt:lpstr>Word.Picture.8</vt:lpstr>
      <vt:lpstr>Equation.3</vt:lpstr>
      <vt:lpstr>Equation.3</vt:lpstr>
      <vt:lpstr>Equation.3</vt:lpstr>
      <vt:lpstr>Equation.3</vt:lpstr>
      <vt:lpstr>Equation.3</vt:lpstr>
      <vt:lpstr>Equation.3</vt:lpstr>
      <vt:lpstr>Equation.3</vt:lpstr>
      <vt:lpstr>Equation.3</vt:lpstr>
      <vt:lpstr>Equation.3</vt:lpstr>
      <vt:lpstr>Equation.3</vt:lpstr>
      <vt:lpstr>Word.Picture.8</vt:lpstr>
      <vt:lpstr>Word.Picture.8</vt:lpstr>
      <vt:lpstr>Word.Picture.8</vt:lpstr>
      <vt:lpstr>Word.Picture.8</vt:lpstr>
      <vt:lpstr>Equation.3</vt:lpstr>
      <vt:lpstr>Equation.3</vt:lpstr>
      <vt:lpstr>Equation.3</vt:lpstr>
      <vt:lpstr>Equation.3</vt:lpstr>
      <vt:lpstr>Word.Picture.8</vt:lpstr>
      <vt:lpstr>Equation.3</vt:lpstr>
      <vt:lpstr>Equation.3</vt:lpstr>
      <vt:lpstr>Equation.3</vt:lpstr>
      <vt:lpstr>Word.Picture.8</vt:lpstr>
      <vt:lpstr>Equation.3</vt:lpstr>
      <vt:lpstr>Word.Picture.8</vt:lpstr>
      <vt:lpstr>Equation.3</vt:lpstr>
      <vt:lpstr>Equation.3</vt:lpstr>
      <vt:lpstr>Equation.3</vt:lpstr>
      <vt:lpstr>Equation.3</vt:lpstr>
      <vt:lpstr>Equation.3</vt:lpstr>
      <vt:lpstr>Equation.3</vt:lpstr>
      <vt:lpstr>Equation.3</vt:lpstr>
      <vt:lpstr>Equation.3</vt:lpstr>
      <vt:lpstr>Word.Picture.8</vt:lpstr>
      <vt:lpstr>Equation.3</vt:lpstr>
      <vt:lpstr>Equation.3</vt:lpstr>
      <vt:lpstr>Word.Picture.8</vt:lpstr>
      <vt:lpstr>Equation.3</vt:lpstr>
      <vt:lpstr>Word.Picture.8</vt:lpstr>
      <vt:lpstr>Word.Picture.8</vt:lpstr>
      <vt:lpstr>Equation.3</vt:lpstr>
      <vt:lpstr>Equation.3</vt:lpstr>
      <vt:lpstr>Equation.3</vt:lpstr>
      <vt:lpstr>Equation.3</vt:lpstr>
      <vt:lpstr>Word.Picture.8</vt:lpstr>
      <vt:lpstr>Word.Picture.8</vt:lpstr>
      <vt:lpstr>Word.Picture.8</vt:lpstr>
      <vt:lpstr>Equation.3</vt:lpstr>
      <vt:lpstr>Equation.3</vt:lpstr>
      <vt:lpstr>Word.Picture.8</vt:lpstr>
      <vt:lpstr>Word.Picture.8</vt:lpstr>
      <vt:lpstr>Word.Picture.8</vt:lpstr>
      <vt:lpstr>Word.Picture.8</vt:lpstr>
      <vt:lpstr>Word.Picture.8</vt:lpstr>
      <vt:lpstr>Equation.3</vt:lpstr>
      <vt:lpstr>Equation.3</vt:lpstr>
      <vt:lpstr>Word.Picture.8</vt:lpstr>
      <vt:lpstr>Word.Picture.8</vt:lpstr>
      <vt:lpstr>Word.Picture.8</vt:lpstr>
      <vt:lpstr>Equation.3</vt:lpstr>
      <vt:lpstr>Equation.3</vt:lpstr>
      <vt:lpstr>Equation.3</vt:lpstr>
      <vt:lpstr>Word.Picture.8</vt:lpstr>
      <vt:lpstr>Word.Picture.8</vt:lpstr>
      <vt:lpstr>Equation.3</vt:lpstr>
      <vt:lpstr>Equation.3</vt:lpstr>
      <vt:lpstr>Word.Picture.8</vt:lpstr>
      <vt:lpstr>Word.Picture.8</vt:lpstr>
      <vt:lpstr>Word.Picture.8</vt:lpstr>
      <vt:lpstr>Word.Picture.8</vt:lpstr>
      <vt:lpstr>Word.Picture.8</vt:lpstr>
      <vt:lpstr>Equation.3</vt:lpstr>
      <vt:lpstr>Equation.3</vt:lpstr>
      <vt:lpstr>Equation.3</vt:lpstr>
      <vt:lpstr>Equation.3</vt:lpstr>
      <vt:lpstr>Equation.3</vt:lpstr>
      <vt:lpstr>Equation.3</vt:lpstr>
      <vt:lpstr>Equation.3</vt:lpstr>
      <vt:lpstr>Word.Picture.8</vt:lpstr>
      <vt:lpstr>Equation.3</vt:lpstr>
      <vt:lpstr>Equation.3</vt:lpstr>
      <vt:lpstr>Equation.3</vt:lpstr>
      <vt:lpstr>Equation.3</vt:lpstr>
      <vt:lpstr>Equation.3</vt:lpstr>
      <vt:lpstr>Equation.3</vt:lpstr>
      <vt:lpstr>Word.Picture.8</vt:lpstr>
      <vt:lpstr>Word.Picture.8</vt:lpstr>
      <vt:lpstr>Word.Picture.8</vt:lpstr>
      <vt:lpstr>Equation.3</vt:lpstr>
      <vt:lpstr>Word.Picture.8</vt:lpstr>
      <vt:lpstr>Equation.3</vt:lpstr>
      <vt:lpstr>Word.Picture.8</vt:lpstr>
      <vt:lpstr>Word.Picture.8</vt:lpstr>
      <vt:lpstr>Word.Picture.8</vt:lpstr>
      <vt:lpstr>Word.Picture.8</vt:lpstr>
      <vt:lpstr>Word.Picture.8</vt:lpstr>
      <vt:lpstr>Word.Picture.8</vt:lpstr>
      <vt:lpstr>Equation.3</vt:lpstr>
      <vt:lpstr>Equation.3</vt:lpstr>
      <vt:lpstr>Word.Picture.8</vt:lpstr>
      <vt:lpstr>Word.Picture.8</vt:lpstr>
      <vt:lpstr>Equation.3</vt:lpstr>
      <vt:lpstr>Word.Picture.8</vt:lpstr>
      <vt:lpstr>Equation.3</vt:lpstr>
      <vt:lpstr>Word.Picture.8</vt:lpstr>
      <vt:lpstr>Word.Picture.8</vt:lpstr>
      <vt:lpstr>Equation.3</vt:lpstr>
      <vt:lpstr>Word.Picture.8</vt:lpstr>
      <vt:lpstr>Word.Picture.8</vt:lpstr>
      <vt:lpstr>Word.Picture.8</vt:lpstr>
      <vt:lpstr>Word.Picture.8</vt:lpstr>
      <vt:lpstr>电子电路基础</vt:lpstr>
      <vt:lpstr>4.1  金属-氧化物-半导体（MOS）场效应三极管</vt:lpstr>
      <vt:lpstr>4.1.1  N沟道增强型MOSFET</vt:lpstr>
      <vt:lpstr>4.1.1  N沟道增强型MOSFET</vt:lpstr>
      <vt:lpstr>4.1.1  N沟道增强型MOSFET</vt:lpstr>
      <vt:lpstr>4.1.1  N沟道增强型MOSFET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4.1.2  N沟道耗尽型MOSFET</vt:lpstr>
      <vt:lpstr>4.1.2  N沟道耗尽型MOSFET</vt:lpstr>
      <vt:lpstr>4.1.3  P沟道MOSFET</vt:lpstr>
      <vt:lpstr>4.1.3  P沟道MOSFET</vt:lpstr>
      <vt:lpstr>4.1.4  沟道长度调制等几种效应</vt:lpstr>
      <vt:lpstr>4.1.4  沟道长度调制等几种效应</vt:lpstr>
      <vt:lpstr>4.1.4  沟道长度调制等几种效应</vt:lpstr>
      <vt:lpstr>4.1.4  沟道长度调制等几种效应</vt:lpstr>
      <vt:lpstr>4.1.4  沟道长度调制等几种效应</vt:lpstr>
      <vt:lpstr>4.1.5  MOSFET的主要参数</vt:lpstr>
      <vt:lpstr>4.1.5  MOSFET的主要参数</vt:lpstr>
      <vt:lpstr>4.1.5  MOSFET的主要参数</vt:lpstr>
      <vt:lpstr>4.1.5  MOSFET的主要参数</vt:lpstr>
      <vt:lpstr>4.1.5  MOSFET的主要参数</vt:lpstr>
      <vt:lpstr>4.2  MOSFET基本共源极放大电路</vt:lpstr>
      <vt:lpstr>4.2.1  基本共源极放大电路的组成</vt:lpstr>
      <vt:lpstr>4.2.1  基本共源极放大电路的组成</vt:lpstr>
      <vt:lpstr>4.2.2  基本共源放大电路的工作原理</vt:lpstr>
      <vt:lpstr>4.2.2  基本共源放大电路的工作原理</vt:lpstr>
      <vt:lpstr>4.2.2  基本共源放大电路的工作原理</vt:lpstr>
      <vt:lpstr>4.2.2  基本共源放大电路的工作原理</vt:lpstr>
      <vt:lpstr>4.2.2  基本共源放大电路的工作原理</vt:lpstr>
      <vt:lpstr>PowerPoint 演示文稿</vt:lpstr>
      <vt:lpstr>4.2.2  基本共源放大电路的工作原理</vt:lpstr>
      <vt:lpstr>4.2.2  基本共源放大电路的工作原理</vt:lpstr>
      <vt:lpstr>4.2.3  放大电路的习惯画法和主要分析法</vt:lpstr>
      <vt:lpstr>4.2.3  放大电路的习惯画法和主要分析法</vt:lpstr>
      <vt:lpstr>4.2.3  放大电路的习惯画法和主要分析法</vt:lpstr>
      <vt:lpstr>4.3  图解分析法</vt:lpstr>
      <vt:lpstr>4.3.1  用图解方法确定静态工作点Q</vt:lpstr>
      <vt:lpstr>4.3.1  用图解方法确定静态工作点Q</vt:lpstr>
      <vt:lpstr>4.3.2  动态工作情况的图解分析</vt:lpstr>
      <vt:lpstr>4.3.2  动态工作情况的图解分析</vt:lpstr>
      <vt:lpstr>4.3.2  动态工作情况的图解分析</vt:lpstr>
      <vt:lpstr>4.3.2  动态工作情况的图解分析</vt:lpstr>
      <vt:lpstr>4.3.3  图解分析法的适用范围</vt:lpstr>
      <vt:lpstr>4.4  小信号模型分析法</vt:lpstr>
      <vt:lpstr>4.4  小信号模型分析法</vt:lpstr>
      <vt:lpstr>4.4.1  MOSFET的小信号模型</vt:lpstr>
      <vt:lpstr>4.4.1  MOSFET的小信号模型</vt:lpstr>
      <vt:lpstr>4.4.1  MOSFET的小信号模型</vt:lpstr>
      <vt:lpstr>4.4.1  MOSFET的小信号模型</vt:lpstr>
      <vt:lpstr>4.4.1  MOSFET的小信号模型</vt:lpstr>
      <vt:lpstr>4.4.1  MOSFET的小信号模型</vt:lpstr>
      <vt:lpstr>4.4.1  MOSFET的小信号模型</vt:lpstr>
      <vt:lpstr>4.4.1  MOSFET的小信号模型</vt:lpstr>
      <vt:lpstr>4.4.2  用小信号模型分析共源放大电路</vt:lpstr>
      <vt:lpstr>PowerPoint 演示文稿</vt:lpstr>
      <vt:lpstr>PowerPoint 演示文稿</vt:lpstr>
      <vt:lpstr>PowerPoint 演示文稿</vt:lpstr>
      <vt:lpstr>PowerPoint 演示文稿</vt:lpstr>
      <vt:lpstr>PowerPoint 演示文稿</vt:lpstr>
      <vt:lpstr>4.4.3  带源极电阻的共源极放大电路分析</vt:lpstr>
      <vt:lpstr>4.4.3  带源极电阻的共源极放大电路分析</vt:lpstr>
      <vt:lpstr>PowerPoint 演示文稿</vt:lpstr>
      <vt:lpstr>PowerPoint 演示文稿</vt:lpstr>
      <vt:lpstr>PowerPoint 演示文稿</vt:lpstr>
      <vt:lpstr>PowerPoint 演示文稿</vt:lpstr>
      <vt:lpstr>4.4.3  带源极电阻的共源极放大电路分析</vt:lpstr>
      <vt:lpstr>4.4.3  带源极电阻的共源极放大电路分析</vt:lpstr>
      <vt:lpstr>4.4.4  小信号模型分析法的适用范围</vt:lpstr>
      <vt:lpstr>4.5  共漏极和共栅极放大电路</vt:lpstr>
      <vt:lpstr>4.5.1  共漏极（源极跟随器）放大电路</vt:lpstr>
      <vt:lpstr>4.5.1  共漏极（源极跟随器）放大电路</vt:lpstr>
      <vt:lpstr>4.5.1  共漏极（源极跟随器）放大电路</vt:lpstr>
      <vt:lpstr>4.5.1  共漏极（源极跟随器）放大电路</vt:lpstr>
      <vt:lpstr>4.5.2  共栅极放大电路</vt:lpstr>
      <vt:lpstr>4.5.2  共栅极放大电路</vt:lpstr>
      <vt:lpstr>4.5.2  共栅极放大电路</vt:lpstr>
      <vt:lpstr>4.5.3  MOSFET放大电路三种组态的总结和比较</vt:lpstr>
      <vt:lpstr>4.5.3  MOSFET放大电路三种组态的总结和比较</vt:lpstr>
      <vt:lpstr>4.6  集成电路单级MOSFET放大电路</vt:lpstr>
      <vt:lpstr>4.6.1  带增强型负载的NMOS放大电路</vt:lpstr>
      <vt:lpstr>4.6.1  带增强型负载的NMOS放大电路</vt:lpstr>
      <vt:lpstr>4.6.1  带增强型负载的NMOS放大电路</vt:lpstr>
      <vt:lpstr>4.6.1  带增强型负载的NMOS放大电路</vt:lpstr>
      <vt:lpstr>4.6.1  带增强型负载的NMOS放大电路</vt:lpstr>
      <vt:lpstr>4.6.2  带耗尽型负载的NMOS放大电路</vt:lpstr>
      <vt:lpstr>4.6.2  带耗尽型负载的NMOS放大电路</vt:lpstr>
      <vt:lpstr>4.6.3  带PMOS负载的NMOS放大电路(CMOS共源放大电路)</vt:lpstr>
      <vt:lpstr>4.6.3  带PMOS负载的NMOS放大电路(CMOS共源放大电路)</vt:lpstr>
      <vt:lpstr>4.7  多级放大电路</vt:lpstr>
      <vt:lpstr>4.7.1  共源−共漏放大电路</vt:lpstr>
      <vt:lpstr>PowerPoint 演示文稿</vt:lpstr>
      <vt:lpstr>PowerPoint 演示文稿</vt:lpstr>
      <vt:lpstr>PowerPoint 演示文稿</vt:lpstr>
      <vt:lpstr>PowerPoint 演示文稿</vt:lpstr>
      <vt:lpstr>4.7.2  共源−共栅放大电路</vt:lpstr>
      <vt:lpstr>PowerPoint 演示文稿</vt:lpstr>
      <vt:lpstr>PowerPoint 演示文稿</vt:lpstr>
      <vt:lpstr>PowerPoint 演示文稿</vt:lpstr>
      <vt:lpstr>4.8  结型场效应管（JFET）及其放大电路</vt:lpstr>
      <vt:lpstr>4.8.1  JFET的结构和工作原理</vt:lpstr>
      <vt:lpstr>4.8.1  JFET的结构和工作原理</vt:lpstr>
      <vt:lpstr>4.8.1  JFET的结构和工作原理</vt:lpstr>
      <vt:lpstr>4.8.1  JFET的结构和工作原理</vt:lpstr>
      <vt:lpstr>PowerPoint 演示文稿</vt:lpstr>
      <vt:lpstr>4.8.2  JFET的特性曲线及参数</vt:lpstr>
      <vt:lpstr>4.8.2  JFET的特性曲线及参数</vt:lpstr>
      <vt:lpstr>4.8.3  JFET放大电路的小信号模型分析法</vt:lpstr>
      <vt:lpstr>4.8.3  JFET放大电路的小信号模型分析法</vt:lpstr>
      <vt:lpstr>4.8.3  JFET放大电路的小信号模型分析法</vt:lpstr>
      <vt:lpstr>4.8.3  JFET放大电路的小信号模型分析法</vt:lpstr>
      <vt:lpstr>4.8.3  JFET放大电路的小信号模型分析法</vt:lpstr>
      <vt:lpstr>*4.9  砷化镓金属-半导体场效应管</vt:lpstr>
      <vt:lpstr>*4.9  砷化镓金属-半导体场效应管</vt:lpstr>
      <vt:lpstr>*4.9  砷化镓金属-半导体场效应管</vt:lpstr>
      <vt:lpstr>4.10  各种FET的特性及使用注意事项</vt:lpstr>
      <vt:lpstr>1.  各种FET的特性比较</vt:lpstr>
      <vt:lpstr>PowerPoint 演示文稿</vt:lpstr>
      <vt:lpstr>5.6  FET和BJT及其基本放大电路性能的比较</vt:lpstr>
      <vt:lpstr>5.6.1  FET和BJT重要特性的比较</vt:lpstr>
      <vt:lpstr>5.6.1  FET和BJT重要特性的比较</vt:lpstr>
      <vt:lpstr>5.6.1  FET和BJT重要特性的比较</vt:lpstr>
      <vt:lpstr>5.6.2  FET和BJT放大电路性能的比较</vt:lpstr>
      <vt:lpstr>2.  使用注意事项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电子电路基础</dc:title>
  <dc:creator>Jeng Shawn</dc:creator>
  <cp:lastModifiedBy>清醒最荒唐</cp:lastModifiedBy>
  <cp:revision>31</cp:revision>
  <dcterms:created xsi:type="dcterms:W3CDTF">2024-06-19T12:38:00Z</dcterms:created>
  <dcterms:modified xsi:type="dcterms:W3CDTF">2025-01-01T12:39:07Z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156C3085A981436DBCE9B5EF9B18B083_12</vt:lpwstr>
  </property>
  <property fmtid="{D5CDD505-2E9C-101B-9397-08002B2CF9AE}" pid="3" name="KSOProductBuildVer">
    <vt:lpwstr>2052-11.1.0.14252</vt:lpwstr>
  </property>
</Properties>
</file>