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36"/>
  </p:notesMasterIdLst>
  <p:sldIdLst>
    <p:sldId id="256" r:id="rId2"/>
    <p:sldId id="282" r:id="rId3"/>
    <p:sldId id="283" r:id="rId4"/>
    <p:sldId id="284" r:id="rId5"/>
    <p:sldId id="285" r:id="rId6"/>
    <p:sldId id="286" r:id="rId7"/>
    <p:sldId id="287" r:id="rId8"/>
    <p:sldId id="288" r:id="rId9"/>
    <p:sldId id="257" r:id="rId10"/>
    <p:sldId id="258" r:id="rId11"/>
    <p:sldId id="260" r:id="rId12"/>
    <p:sldId id="261" r:id="rId13"/>
    <p:sldId id="262" r:id="rId14"/>
    <p:sldId id="263" r:id="rId15"/>
    <p:sldId id="264" r:id="rId16"/>
    <p:sldId id="265" r:id="rId17"/>
    <p:sldId id="289" r:id="rId18"/>
    <p:sldId id="290"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91"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4065" autoAdjust="0"/>
  </p:normalViewPr>
  <p:slideViewPr>
    <p:cSldViewPr snapToGrid="0">
      <p:cViewPr varScale="1">
        <p:scale>
          <a:sx n="95" d="100"/>
          <a:sy n="95" d="100"/>
        </p:scale>
        <p:origin x="204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5" Type="http://schemas.openxmlformats.org/officeDocument/2006/relationships/image" Target="../media/image30.wmf"/><Relationship Id="rId4" Type="http://schemas.openxmlformats.org/officeDocument/2006/relationships/image" Target="../media/image29.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 Id="rId4" Type="http://schemas.openxmlformats.org/officeDocument/2006/relationships/image" Target="../media/image44.w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55.wmf"/><Relationship Id="rId13" Type="http://schemas.openxmlformats.org/officeDocument/2006/relationships/image" Target="../media/image60.wmf"/><Relationship Id="rId3" Type="http://schemas.openxmlformats.org/officeDocument/2006/relationships/image" Target="../media/image50.emf"/><Relationship Id="rId7" Type="http://schemas.openxmlformats.org/officeDocument/2006/relationships/image" Target="../media/image54.wmf"/><Relationship Id="rId12" Type="http://schemas.openxmlformats.org/officeDocument/2006/relationships/image" Target="../media/image59.wmf"/><Relationship Id="rId2" Type="http://schemas.openxmlformats.org/officeDocument/2006/relationships/image" Target="../media/image49.emf"/><Relationship Id="rId1" Type="http://schemas.openxmlformats.org/officeDocument/2006/relationships/image" Target="../media/image48.emf"/><Relationship Id="rId6" Type="http://schemas.openxmlformats.org/officeDocument/2006/relationships/image" Target="../media/image53.wmf"/><Relationship Id="rId11" Type="http://schemas.openxmlformats.org/officeDocument/2006/relationships/image" Target="../media/image58.wmf"/><Relationship Id="rId5" Type="http://schemas.openxmlformats.org/officeDocument/2006/relationships/image" Target="../media/image52.wmf"/><Relationship Id="rId10" Type="http://schemas.openxmlformats.org/officeDocument/2006/relationships/image" Target="../media/image57.wmf"/><Relationship Id="rId4" Type="http://schemas.openxmlformats.org/officeDocument/2006/relationships/image" Target="../media/image51.emf"/><Relationship Id="rId9" Type="http://schemas.openxmlformats.org/officeDocument/2006/relationships/image" Target="../media/image56.wmf"/><Relationship Id="rId14" Type="http://schemas.openxmlformats.org/officeDocument/2006/relationships/image" Target="../media/image61.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3.wmf"/><Relationship Id="rId1" Type="http://schemas.openxmlformats.org/officeDocument/2006/relationships/image" Target="../media/image62.wmf"/><Relationship Id="rId4" Type="http://schemas.openxmlformats.org/officeDocument/2006/relationships/image" Target="../media/image65.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image" Target="../media/image66.e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73.wmf"/><Relationship Id="rId3" Type="http://schemas.openxmlformats.org/officeDocument/2006/relationships/image" Target="../media/image68.wmf"/><Relationship Id="rId7" Type="http://schemas.openxmlformats.org/officeDocument/2006/relationships/image" Target="../media/image72.wmf"/><Relationship Id="rId12" Type="http://schemas.openxmlformats.org/officeDocument/2006/relationships/image" Target="../media/image77.wmf"/><Relationship Id="rId2" Type="http://schemas.openxmlformats.org/officeDocument/2006/relationships/image" Target="../media/image67.wmf"/><Relationship Id="rId1" Type="http://schemas.openxmlformats.org/officeDocument/2006/relationships/image" Target="../media/image66.emf"/><Relationship Id="rId6" Type="http://schemas.openxmlformats.org/officeDocument/2006/relationships/image" Target="../media/image71.wmf"/><Relationship Id="rId11" Type="http://schemas.openxmlformats.org/officeDocument/2006/relationships/image" Target="../media/image76.wmf"/><Relationship Id="rId5" Type="http://schemas.openxmlformats.org/officeDocument/2006/relationships/image" Target="../media/image70.wmf"/><Relationship Id="rId10" Type="http://schemas.openxmlformats.org/officeDocument/2006/relationships/image" Target="../media/image75.wmf"/><Relationship Id="rId4" Type="http://schemas.openxmlformats.org/officeDocument/2006/relationships/image" Target="../media/image69.wmf"/><Relationship Id="rId9" Type="http://schemas.openxmlformats.org/officeDocument/2006/relationships/image" Target="../media/image74.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image" Target="../media/image78.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wmf"/><Relationship Id="rId1" Type="http://schemas.openxmlformats.org/officeDocument/2006/relationships/image" Target="../media/image80.emf"/><Relationship Id="rId6" Type="http://schemas.openxmlformats.org/officeDocument/2006/relationships/image" Target="../media/image85.wmf"/><Relationship Id="rId5" Type="http://schemas.openxmlformats.org/officeDocument/2006/relationships/image" Target="../media/image84.wmf"/><Relationship Id="rId4" Type="http://schemas.openxmlformats.org/officeDocument/2006/relationships/image" Target="../media/image83.e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image" Target="../media/image86.w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95.wmf"/><Relationship Id="rId3" Type="http://schemas.openxmlformats.org/officeDocument/2006/relationships/image" Target="../media/image90.wmf"/><Relationship Id="rId7" Type="http://schemas.openxmlformats.org/officeDocument/2006/relationships/image" Target="../media/image94.wmf"/><Relationship Id="rId2" Type="http://schemas.openxmlformats.org/officeDocument/2006/relationships/image" Target="../media/image89.wmf"/><Relationship Id="rId1" Type="http://schemas.openxmlformats.org/officeDocument/2006/relationships/image" Target="../media/image88.wmf"/><Relationship Id="rId6" Type="http://schemas.openxmlformats.org/officeDocument/2006/relationships/image" Target="../media/image93.wmf"/><Relationship Id="rId5" Type="http://schemas.openxmlformats.org/officeDocument/2006/relationships/image" Target="../media/image92.wmf"/><Relationship Id="rId4" Type="http://schemas.openxmlformats.org/officeDocument/2006/relationships/image" Target="../media/image91.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image" Target="../media/image98.wmf"/><Relationship Id="rId1" Type="http://schemas.openxmlformats.org/officeDocument/2006/relationships/image" Target="../media/image97.wmf"/><Relationship Id="rId6" Type="http://schemas.openxmlformats.org/officeDocument/2006/relationships/image" Target="../media/image102.wmf"/><Relationship Id="rId5" Type="http://schemas.openxmlformats.org/officeDocument/2006/relationships/image" Target="../media/image101.wmf"/><Relationship Id="rId4" Type="http://schemas.openxmlformats.org/officeDocument/2006/relationships/image" Target="../media/image100.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03.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image" Target="../media/image105.wmf"/><Relationship Id="rId1" Type="http://schemas.openxmlformats.org/officeDocument/2006/relationships/image" Target="../media/image104.wmf"/><Relationship Id="rId4" Type="http://schemas.openxmlformats.org/officeDocument/2006/relationships/image" Target="../media/image107.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image" Target="../media/image10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8B50A-B17D-424E-9A79-165AAB328B8B}" type="datetimeFigureOut">
              <a:rPr lang="zh-CN" altLang="en-US" smtClean="0"/>
              <a:t>2024/10/23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CA91-00E5-42BC-8F96-04AE44849E72}" type="slidenum">
              <a:rPr lang="zh-CN" altLang="en-US" smtClean="0"/>
              <a:t>‹#›</a:t>
            </a:fld>
            <a:endParaRPr lang="zh-CN" altLang="en-US"/>
          </a:p>
        </p:txBody>
      </p:sp>
    </p:spTree>
    <p:extLst>
      <p:ext uri="{BB962C8B-B14F-4D97-AF65-F5344CB8AC3E}">
        <p14:creationId xmlns:p14="http://schemas.microsoft.com/office/powerpoint/2010/main" val="3771456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放大是第一任务。</a:t>
            </a:r>
          </a:p>
        </p:txBody>
      </p:sp>
      <p:sp>
        <p:nvSpPr>
          <p:cNvPr id="4" name="灯片编号占位符 3"/>
          <p:cNvSpPr>
            <a:spLocks noGrp="1"/>
          </p:cNvSpPr>
          <p:nvPr>
            <p:ph type="sldNum" sz="quarter" idx="10"/>
          </p:nvPr>
        </p:nvSpPr>
        <p:spPr/>
        <p:txBody>
          <a:bodyPr/>
          <a:lstStyle/>
          <a:p>
            <a:pPr>
              <a:defRPr/>
            </a:pPr>
            <a:fld id="{0BC41452-DED3-441F-B662-A946A961D68A}" type="slidenum">
              <a:rPr lang="en-US" altLang="zh-CN" smtClean="0"/>
              <a:pPr>
                <a:defRPr/>
              </a:pPr>
              <a:t>17</a:t>
            </a:fld>
            <a:endParaRPr lang="en-US" altLang="zh-CN"/>
          </a:p>
        </p:txBody>
      </p:sp>
    </p:spTree>
    <p:extLst>
      <p:ext uri="{BB962C8B-B14F-4D97-AF65-F5344CB8AC3E}">
        <p14:creationId xmlns:p14="http://schemas.microsoft.com/office/powerpoint/2010/main" val="231492597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6F3187A-E8BF-4572-8554-E1B94456778F}" type="datetime1">
              <a:rPr lang="en-US" altLang="zh-CN" smtClean="0"/>
              <a:t>10/23/2024</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30964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3AE142-B161-43D0-BC76-1D5C5EB65F62}" type="datetime1">
              <a:rPr lang="en-US" altLang="zh-CN" smtClean="0"/>
              <a:t>10/23/2024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96145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zh-CN" altLang="en-US"/>
              <a:t>单击此处编辑母版标题样式</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3670BE4-F528-4EFE-ABD6-84E74FFDFC23}" type="datetime1">
              <a:rPr lang="en-US" altLang="zh-CN" smtClean="0"/>
              <a:t>10/23/2024</a:t>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6241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B0515F4-3B14-4DCF-B968-DC1296025B5C}" type="datetime1">
              <a:rPr lang="en-US" altLang="zh-CN" smtClean="0"/>
              <a:t>10/23/2024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27140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7E1D09A-4506-413C-8F8B-00E170C267E2}" type="datetime1">
              <a:rPr lang="en-US" altLang="zh-CN" smtClean="0"/>
              <a:t>10/23/2024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30070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1FA1570F-513C-42AB-8237-D35FCD225A42}" type="datetime1">
              <a:rPr lang="en-US" altLang="zh-CN" smtClean="0"/>
              <a:t>10/23/2024</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91375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E4442-BA5F-4376-B2B3-5583ABE0E03C}" type="datetime1">
              <a:rPr lang="en-US" altLang="zh-CN" smtClean="0"/>
              <a:t>10/23/2024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38473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B9516567-03EB-4D4F-9FC8-2B328C359B2A}" type="datetime1">
              <a:rPr lang="en-US" altLang="zh-CN" smtClean="0"/>
              <a:t>10/23/2024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50841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42FA96E3-B4A6-44A5-BE43-47C2D4A30BD8}" type="datetime1">
              <a:rPr lang="en-US" altLang="zh-CN" smtClean="0"/>
              <a:t>10/23/2024</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2858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0381E06-CB85-452A-AAD0-7D8B010AA80F}" type="datetime1">
              <a:rPr lang="en-US" altLang="zh-CN" smtClean="0"/>
              <a:t>10/23/2024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0216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E127350-7CA6-4BC9-BF6B-ADC11C000F9D}" type="datetime1">
              <a:rPr lang="en-US" altLang="zh-CN" smtClean="0"/>
              <a:t>10/23/2024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89004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3" name="AutoShape 4"/>
          <p:cNvSpPr>
            <a:spLocks noChangeArrowheads="1"/>
          </p:cNvSpPr>
          <p:nvPr userDrawn="1"/>
        </p:nvSpPr>
        <p:spPr bwMode="auto">
          <a:xfrm>
            <a:off x="609600" y="665163"/>
            <a:ext cx="7958138" cy="53975"/>
          </a:xfrm>
          <a:custGeom>
            <a:avLst/>
            <a:gdLst>
              <a:gd name="T0" fmla="*/ 0 w 1000"/>
              <a:gd name="T1" fmla="*/ 0 h 1000"/>
              <a:gd name="T2" fmla="*/ 4528181 w 1000"/>
              <a:gd name="T3" fmla="*/ 0 h 1000"/>
              <a:gd name="T4" fmla="*/ 4528181 w 1000"/>
              <a:gd name="T5" fmla="*/ 53975 h 1000"/>
              <a:gd name="T6" fmla="*/ 0 w 1000"/>
              <a:gd name="T7" fmla="*/ 53975 h 1000"/>
              <a:gd name="T8" fmla="*/ 0 w 1000"/>
              <a:gd name="T9" fmla="*/ 0 h 1000"/>
              <a:gd name="T10" fmla="*/ 7958138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69" y="0"/>
                </a:lnTo>
                <a:lnTo>
                  <a:pt x="569" y="1000"/>
                </a:lnTo>
                <a:lnTo>
                  <a:pt x="0" y="1000"/>
                </a:lnTo>
                <a:lnTo>
                  <a:pt x="0" y="0"/>
                </a:lnTo>
                <a:close/>
              </a:path>
              <a:path w="1000" h="1000">
                <a:moveTo>
                  <a:pt x="0" y="0"/>
                </a:moveTo>
                <a:lnTo>
                  <a:pt x="1000" y="0"/>
                </a:lnTo>
              </a:path>
            </a:pathLst>
          </a:custGeom>
          <a:solidFill>
            <a:srgbClr val="0099CC"/>
          </a:solidFill>
          <a:ln w="12700">
            <a:solidFill>
              <a:srgbClr val="0099CC"/>
            </a:solidFill>
            <a:round/>
            <a:headEnd/>
            <a:tailEnd/>
          </a:ln>
        </p:spPr>
        <p:txBody>
          <a:bodyPr/>
          <a:lstStyle/>
          <a:p>
            <a:endParaRPr lang="zh-CN" altLang="en-US"/>
          </a:p>
        </p:txBody>
      </p:sp>
      <p:sp>
        <p:nvSpPr>
          <p:cNvPr id="4" name="TextBox 8"/>
          <p:cNvSpPr txBox="1">
            <a:spLocks noChangeArrowheads="1"/>
          </p:cNvSpPr>
          <p:nvPr userDrawn="1"/>
        </p:nvSpPr>
        <p:spPr bwMode="auto">
          <a:xfrm>
            <a:off x="515938" y="6429375"/>
            <a:ext cx="3714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49A5A90-3A61-4DE5-A10F-C2878D5D1E87}" type="slidenum">
              <a:rPr lang="zh-CN" altLang="en-US" sz="1200" i="1">
                <a:solidFill>
                  <a:srgbClr val="0099CC"/>
                </a:solidFill>
                <a:latin typeface="Arial" panose="020B0604020202020204" pitchFamily="34" charset="0"/>
                <a:ea typeface="华文行楷" panose="02010800040101010101" pitchFamily="2" charset="-122"/>
              </a:rPr>
              <a:pPr/>
              <a:t>‹#›</a:t>
            </a:fld>
            <a:endParaRPr lang="zh-CN" altLang="en-US" sz="1200" i="1">
              <a:solidFill>
                <a:srgbClr val="0099CC"/>
              </a:solidFill>
              <a:latin typeface="Arial" panose="020B0604020202020204" pitchFamily="34" charset="0"/>
              <a:ea typeface="华文行楷" panose="02010800040101010101" pitchFamily="2" charset="-122"/>
            </a:endParaRPr>
          </a:p>
        </p:txBody>
      </p:sp>
      <p:pic>
        <p:nvPicPr>
          <p:cNvPr id="5" name="Picture 12" descr="前进">
            <a:hlinkClick r:id="" action="ppaction://hlinkshowjump?jump=nextslide"/>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08850"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播放">
            <a:hlinkClick r:id="" action="ppaction://hlinkshowjump?jump=endshow"/>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93063"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 descr="后退">
            <a:hlinkClick r:id="" action="ppaction://hlinkshowjump?jump=previousslide"/>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624638"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5" descr="机动">
            <a:hlinkClick r:id="" action="ppaction://hlinkshowjump?jump=firstslide"/>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940425"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5"/>
          <p:cNvSpPr>
            <a:spLocks noChangeShapeType="1"/>
          </p:cNvSpPr>
          <p:nvPr userDrawn="1"/>
        </p:nvSpPr>
        <p:spPr bwMode="auto">
          <a:xfrm flipV="1">
            <a:off x="609600" y="6381750"/>
            <a:ext cx="7956550" cy="0"/>
          </a:xfrm>
          <a:prstGeom prst="line">
            <a:avLst/>
          </a:prstGeom>
          <a:noFill/>
          <a:ln w="12700">
            <a:solidFill>
              <a:srgbClr val="0099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 name="标题 1"/>
          <p:cNvSpPr>
            <a:spLocks noGrp="1"/>
          </p:cNvSpPr>
          <p:nvPr>
            <p:ph type="title"/>
          </p:nvPr>
        </p:nvSpPr>
        <p:spPr>
          <a:xfrm>
            <a:off x="701974" y="71258"/>
            <a:ext cx="7887463" cy="646783"/>
          </a:xfrm>
        </p:spPr>
        <p:txBody>
          <a:bodyPr>
            <a:normAutofit/>
          </a:bodyPr>
          <a:lstStyle>
            <a:lvl1pPr algn="l">
              <a:defRPr sz="3200" b="1">
                <a:solidFill>
                  <a:schemeClr val="accent6">
                    <a:lumMod val="75000"/>
                  </a:schemeClr>
                </a:solidFill>
                <a:latin typeface="Arial Narrow" panose="020B0606020202030204" pitchFamily="34" charset="0"/>
                <a:ea typeface="黑体" panose="02010609060101010101" pitchFamily="49" charset="-122"/>
                <a:cs typeface="Arial" panose="020B0604020202020204" pitchFamily="34" charset="0"/>
              </a:defRPr>
            </a:lvl1pPr>
          </a:lstStyle>
          <a:p>
            <a:r>
              <a:rPr lang="zh-CN" altLang="en-US" dirty="0"/>
              <a:t>单击此处编辑母版标题样式</a:t>
            </a:r>
          </a:p>
        </p:txBody>
      </p:sp>
      <p:sp>
        <p:nvSpPr>
          <p:cNvPr id="11" name="日期占位符 2"/>
          <p:cNvSpPr>
            <a:spLocks noGrp="1"/>
          </p:cNvSpPr>
          <p:nvPr>
            <p:ph type="dt" sz="half" idx="10"/>
          </p:nvPr>
        </p:nvSpPr>
        <p:spPr/>
        <p:txBody>
          <a:bodyPr/>
          <a:lstStyle>
            <a:lvl1pPr>
              <a:defRPr/>
            </a:lvl1pPr>
          </a:lstStyle>
          <a:p>
            <a:pPr>
              <a:defRPr/>
            </a:pPr>
            <a:fld id="{2F25097B-78F2-43F8-9582-49C97B0AA62C}" type="datetimeFigureOut">
              <a:rPr lang="zh-CN" altLang="en-US"/>
              <a:pPr>
                <a:defRPr/>
              </a:pPr>
              <a:t>2024/10/23</a:t>
            </a:fld>
            <a:endParaRPr lang="zh-CN" altLang="en-US"/>
          </a:p>
        </p:txBody>
      </p:sp>
      <p:sp>
        <p:nvSpPr>
          <p:cNvPr id="12" name="页脚占位符 3"/>
          <p:cNvSpPr>
            <a:spLocks noGrp="1"/>
          </p:cNvSpPr>
          <p:nvPr>
            <p:ph type="ftr" sz="quarter" idx="11"/>
          </p:nvPr>
        </p:nvSpPr>
        <p:spPr>
          <a:xfrm>
            <a:off x="2972638" y="6356349"/>
            <a:ext cx="2895600" cy="365125"/>
          </a:xfrm>
        </p:spPr>
        <p:txBody>
          <a:bodyPr/>
          <a:lstStyle>
            <a:lvl1pPr>
              <a:defRPr/>
            </a:lvl1pPr>
          </a:lstStyle>
          <a:p>
            <a:pPr>
              <a:defRPr/>
            </a:pPr>
            <a:endParaRPr lang="zh-CN" altLang="en-US" dirty="0"/>
          </a:p>
        </p:txBody>
      </p:sp>
      <p:sp>
        <p:nvSpPr>
          <p:cNvPr id="13" name="灯片编号占位符 4"/>
          <p:cNvSpPr>
            <a:spLocks noGrp="1"/>
          </p:cNvSpPr>
          <p:nvPr>
            <p:ph type="sldNum" sz="quarter" idx="12"/>
          </p:nvPr>
        </p:nvSpPr>
        <p:spPr/>
        <p:txBody>
          <a:bodyPr/>
          <a:lstStyle>
            <a:lvl1pPr>
              <a:defRPr/>
            </a:lvl1pPr>
          </a:lstStyle>
          <a:p>
            <a:fld id="{9C12FDF4-E01C-438D-85B6-85F8BF3D03C0}" type="slidenum">
              <a:rPr lang="zh-CN" altLang="en-US"/>
              <a:pPr/>
              <a:t>‹#›</a:t>
            </a:fld>
            <a:endParaRPr lang="zh-CN" altLang="en-US"/>
          </a:p>
        </p:txBody>
      </p:sp>
    </p:spTree>
    <p:extLst>
      <p:ext uri="{BB962C8B-B14F-4D97-AF65-F5344CB8AC3E}">
        <p14:creationId xmlns:p14="http://schemas.microsoft.com/office/powerpoint/2010/main" val="3018767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4" name="AutoShape 4"/>
          <p:cNvSpPr>
            <a:spLocks noChangeArrowheads="1"/>
          </p:cNvSpPr>
          <p:nvPr userDrawn="1"/>
        </p:nvSpPr>
        <p:spPr bwMode="auto">
          <a:xfrm>
            <a:off x="609600" y="1700213"/>
            <a:ext cx="7958138" cy="53975"/>
          </a:xfrm>
          <a:custGeom>
            <a:avLst/>
            <a:gdLst>
              <a:gd name="T0" fmla="*/ 0 w 1000"/>
              <a:gd name="T1" fmla="*/ 0 h 1000"/>
              <a:gd name="T2" fmla="*/ 4528181 w 1000"/>
              <a:gd name="T3" fmla="*/ 0 h 1000"/>
              <a:gd name="T4" fmla="*/ 4528181 w 1000"/>
              <a:gd name="T5" fmla="*/ 53975 h 1000"/>
              <a:gd name="T6" fmla="*/ 0 w 1000"/>
              <a:gd name="T7" fmla="*/ 53975 h 1000"/>
              <a:gd name="T8" fmla="*/ 0 w 1000"/>
              <a:gd name="T9" fmla="*/ 0 h 1000"/>
              <a:gd name="T10" fmla="*/ 7958138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69" y="0"/>
                </a:lnTo>
                <a:lnTo>
                  <a:pt x="569" y="1000"/>
                </a:lnTo>
                <a:lnTo>
                  <a:pt x="0" y="1000"/>
                </a:lnTo>
                <a:lnTo>
                  <a:pt x="0" y="0"/>
                </a:lnTo>
                <a:close/>
              </a:path>
              <a:path w="1000" h="1000">
                <a:moveTo>
                  <a:pt x="0" y="0"/>
                </a:moveTo>
                <a:lnTo>
                  <a:pt x="1000" y="0"/>
                </a:lnTo>
              </a:path>
            </a:pathLst>
          </a:custGeom>
          <a:solidFill>
            <a:srgbClr val="0099CC"/>
          </a:solidFill>
          <a:ln w="12700">
            <a:solidFill>
              <a:srgbClr val="0099CC"/>
            </a:solidFill>
            <a:round/>
            <a:headEnd/>
            <a:tailEnd/>
          </a:ln>
        </p:spPr>
        <p:txBody>
          <a:bodyPr/>
          <a:lstStyle/>
          <a:p>
            <a:endParaRPr lang="zh-CN" altLang="en-US"/>
          </a:p>
        </p:txBody>
      </p:sp>
      <p:pic>
        <p:nvPicPr>
          <p:cNvPr id="7" name="Picture 12" descr="前进">
            <a:hlinkClick r:id="" action="ppaction://hlinkshowjump?jump=nextslide"/>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08850"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3" descr="播放">
            <a:hlinkClick r:id="" action="ppaction://hlinkshowjump?jump=endshow"/>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93063"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4" descr="后退">
            <a:hlinkClick r:id="" action="ppaction://hlinkshowjump?jump=previousslide"/>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624638"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机动">
            <a:hlinkClick r:id="" action="ppaction://hlinkshowjump?jump=firstslide"/>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940425"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2"/>
          <p:cNvSpPr txBox="1">
            <a:spLocks noChangeArrowheads="1"/>
          </p:cNvSpPr>
          <p:nvPr userDrawn="1"/>
        </p:nvSpPr>
        <p:spPr bwMode="auto">
          <a:xfrm>
            <a:off x="2987675" y="6429375"/>
            <a:ext cx="18002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i="1">
                <a:solidFill>
                  <a:srgbClr val="0099CC"/>
                </a:solidFill>
                <a:latin typeface="Arial" panose="020B0604020202020204" pitchFamily="34" charset="0"/>
                <a:ea typeface="华文行楷" panose="02010800040101010101" pitchFamily="2" charset="-122"/>
              </a:rPr>
              <a:t>华中科技大学   张林</a:t>
            </a:r>
          </a:p>
        </p:txBody>
      </p:sp>
      <p:sp>
        <p:nvSpPr>
          <p:cNvPr id="12" name="TextBox 13"/>
          <p:cNvSpPr txBox="1">
            <a:spLocks noChangeArrowheads="1"/>
          </p:cNvSpPr>
          <p:nvPr userDrawn="1"/>
        </p:nvSpPr>
        <p:spPr bwMode="auto">
          <a:xfrm>
            <a:off x="515938" y="6429375"/>
            <a:ext cx="3714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3EC7F5B-57C0-4FF8-8A73-FAD5EAF17F80}" type="slidenum">
              <a:rPr lang="zh-CN" altLang="en-US" sz="1200" i="1">
                <a:solidFill>
                  <a:srgbClr val="0099CC"/>
                </a:solidFill>
                <a:latin typeface="Arial" panose="020B0604020202020204" pitchFamily="34" charset="0"/>
                <a:ea typeface="华文行楷" panose="02010800040101010101" pitchFamily="2" charset="-122"/>
              </a:rPr>
              <a:pPr/>
              <a:t>‹#›</a:t>
            </a:fld>
            <a:endParaRPr lang="zh-CN" altLang="en-US" sz="1200" i="1">
              <a:solidFill>
                <a:srgbClr val="0099CC"/>
              </a:solidFill>
              <a:latin typeface="Arial" panose="020B0604020202020204" pitchFamily="34" charset="0"/>
              <a:ea typeface="华文行楷" panose="02010800040101010101" pitchFamily="2" charset="-122"/>
            </a:endParaRPr>
          </a:p>
        </p:txBody>
      </p:sp>
      <p:sp>
        <p:nvSpPr>
          <p:cNvPr id="5" name="标题 1"/>
          <p:cNvSpPr>
            <a:spLocks noGrp="1"/>
          </p:cNvSpPr>
          <p:nvPr>
            <p:ph type="ctrTitle"/>
          </p:nvPr>
        </p:nvSpPr>
        <p:spPr>
          <a:xfrm>
            <a:off x="467544" y="764704"/>
            <a:ext cx="8007325" cy="864096"/>
          </a:xfrm>
        </p:spPr>
        <p:txBody>
          <a:bodyPr>
            <a:noAutofit/>
          </a:bodyPr>
          <a:lstStyle>
            <a:lvl1pPr>
              <a:defRPr sz="4400" b="1">
                <a:solidFill>
                  <a:schemeClr val="accent1">
                    <a:lumMod val="75000"/>
                  </a:schemeClr>
                </a:solidFill>
                <a:effectLst/>
                <a:latin typeface="黑体" panose="02010609060101010101" pitchFamily="49" charset="-122"/>
                <a:ea typeface="黑体" panose="02010609060101010101" pitchFamily="49" charset="-122"/>
              </a:defRPr>
            </a:lvl1pPr>
          </a:lstStyle>
          <a:p>
            <a:r>
              <a:rPr lang="zh-CN" altLang="en-US" dirty="0"/>
              <a:t>单击此处编辑母版标题样式</a:t>
            </a:r>
          </a:p>
        </p:txBody>
      </p:sp>
      <p:sp>
        <p:nvSpPr>
          <p:cNvPr id="6" name="副标题 2"/>
          <p:cNvSpPr>
            <a:spLocks noGrp="1"/>
          </p:cNvSpPr>
          <p:nvPr>
            <p:ph type="subTitle" idx="1"/>
          </p:nvPr>
        </p:nvSpPr>
        <p:spPr>
          <a:xfrm>
            <a:off x="1371600" y="1988840"/>
            <a:ext cx="6400800" cy="3649960"/>
          </a:xfrm>
        </p:spPr>
        <p:txBody>
          <a:bodyPr>
            <a:normAutofit/>
          </a:bodyPr>
          <a:lstStyle>
            <a:lvl1pPr marL="0" indent="0" algn="l">
              <a:lnSpc>
                <a:spcPct val="110000"/>
              </a:lnSpc>
              <a:buNone/>
              <a:defRPr sz="3600" b="1">
                <a:solidFill>
                  <a:schemeClr val="tx1"/>
                </a:solidFill>
                <a:latin typeface="黑体" panose="02010609060101010101" pitchFamily="49" charset="-122"/>
                <a:ea typeface="黑体" panose="02010609060101010101" pitchFamily="49"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13" name="日期占位符 1"/>
          <p:cNvSpPr>
            <a:spLocks noGrp="1"/>
          </p:cNvSpPr>
          <p:nvPr>
            <p:ph type="dt" sz="half" idx="10"/>
          </p:nvPr>
        </p:nvSpPr>
        <p:spPr/>
        <p:txBody>
          <a:bodyPr/>
          <a:lstStyle>
            <a:lvl1pPr>
              <a:defRPr/>
            </a:lvl1pPr>
          </a:lstStyle>
          <a:p>
            <a:pPr>
              <a:defRPr/>
            </a:pPr>
            <a:fld id="{9B9AFC39-C597-4B4A-8B3C-F4E7FB2DA167}" type="datetimeFigureOut">
              <a:rPr lang="zh-CN" altLang="en-US"/>
              <a:pPr>
                <a:defRPr/>
              </a:pPr>
              <a:t>2024/10/23</a:t>
            </a:fld>
            <a:endParaRPr lang="zh-CN" altLang="en-US"/>
          </a:p>
        </p:txBody>
      </p:sp>
      <p:sp>
        <p:nvSpPr>
          <p:cNvPr id="14" name="页脚占位符 2"/>
          <p:cNvSpPr>
            <a:spLocks noGrp="1"/>
          </p:cNvSpPr>
          <p:nvPr>
            <p:ph type="ftr" sz="quarter" idx="11"/>
          </p:nvPr>
        </p:nvSpPr>
        <p:spPr/>
        <p:txBody>
          <a:bodyPr/>
          <a:lstStyle>
            <a:lvl1pPr>
              <a:defRPr/>
            </a:lvl1pPr>
          </a:lstStyle>
          <a:p>
            <a:pPr>
              <a:defRPr/>
            </a:pPr>
            <a:endParaRPr lang="zh-CN" altLang="en-US"/>
          </a:p>
        </p:txBody>
      </p:sp>
      <p:sp>
        <p:nvSpPr>
          <p:cNvPr id="15" name="灯片编号占位符 3"/>
          <p:cNvSpPr>
            <a:spLocks noGrp="1"/>
          </p:cNvSpPr>
          <p:nvPr>
            <p:ph type="sldNum" sz="quarter" idx="12"/>
          </p:nvPr>
        </p:nvSpPr>
        <p:spPr/>
        <p:txBody>
          <a:bodyPr/>
          <a:lstStyle>
            <a:lvl1pPr>
              <a:defRPr/>
            </a:lvl1pPr>
          </a:lstStyle>
          <a:p>
            <a:fld id="{3F167142-060E-4CF1-8CEA-0ABAED3E106B}" type="slidenum">
              <a:rPr lang="zh-CN" altLang="en-US"/>
              <a:pPr/>
              <a:t>‹#›</a:t>
            </a:fld>
            <a:endParaRPr lang="zh-CN" altLang="en-US"/>
          </a:p>
        </p:txBody>
      </p:sp>
    </p:spTree>
    <p:extLst>
      <p:ext uri="{BB962C8B-B14F-4D97-AF65-F5344CB8AC3E}">
        <p14:creationId xmlns:p14="http://schemas.microsoft.com/office/powerpoint/2010/main" val="255186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15" cstate="print">
            <a:lum bright="70000" contrast="-70000"/>
            <a:extLst>
              <a:ext uri="{28A0092B-C50C-407E-A947-70E740481C1C}">
                <a14:useLocalDpi xmlns:a14="http://schemas.microsoft.com/office/drawing/2010/main" val="0"/>
              </a:ext>
            </a:extLst>
          </a:blip>
          <a:stretch>
            <a:fillRect/>
          </a:stretch>
        </p:blipFill>
        <p:spPr>
          <a:xfrm>
            <a:off x="7092011" y="171449"/>
            <a:ext cx="1908754" cy="2392866"/>
          </a:xfrm>
          <a:prstGeom prst="rect">
            <a:avLst/>
          </a:prstGeom>
        </p:spPr>
      </p:pic>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6">
                <a:duotone>
                  <a:schemeClr val="accent1">
                    <a:shade val="45000"/>
                    <a:satMod val="135000"/>
                  </a:schemeClr>
                  <a:prstClr val="white"/>
                </a:duotone>
                <a:extLst>
                  <a:ext uri="{BEBA8EAE-BF5A-486C-A8C5-ECC9F3942E4B}">
                    <a14:imgProps xmlns:a14="http://schemas.microsoft.com/office/drawing/2010/main">
                      <a14:imgLayer r:embed="rId1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FD5C9B09-530A-4AE7-857C-3A5513713535}" type="datetime1">
              <a:rPr lang="en-US" altLang="zh-CN" smtClean="0"/>
              <a:t>10/23/2024</a:t>
            </a:fld>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076396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Lst>
  <p:hf hdr="0" ftr="0" dt="0"/>
  <p:txStyles>
    <p:titleStyle>
      <a:lvl1pPr algn="l" defTabSz="914400" rtl="0" eaLnBrk="1" latinLnBrk="0" hangingPunct="1">
        <a:lnSpc>
          <a:spcPct val="90000"/>
        </a:lnSpc>
        <a:spcBef>
          <a:spcPct val="0"/>
        </a:spcBef>
        <a:buNone/>
        <a:defRPr sz="4200" b="0" kern="1200" cap="all" baseline="0">
          <a:blipFill>
            <a:blip r:embed="rId18">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0.png"/><Relationship Id="rId5" Type="http://schemas.openxmlformats.org/officeDocument/2006/relationships/oleObject" Target="../embeddings/oleObject1.bin"/><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audio" Target="../media/audio1.wav"/><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70.png"/><Relationship Id="rId4" Type="http://schemas.openxmlformats.org/officeDocument/2006/relationships/oleObject" Target="../embeddings/oleObject2.bin"/><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audio" Target="../media/audio1.wav"/><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oleObject" Target="../embeddings/oleObject2.bin"/><Relationship Id="rId9" Type="http://schemas.openxmlformats.org/officeDocument/2006/relationships/image" Target="../media/image80.png"/></Relationships>
</file>

<file path=ppt/slides/_rels/slide5.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audio" Target="../media/audio1.wav"/><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audio" Target="../media/audio1.wav"/><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oleObject" Target="../embeddings/oleObject2.bin"/><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audio" Target="../media/audio1.wav"/><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2.png"/><Relationship Id="rId11" Type="http://schemas.openxmlformats.org/officeDocument/2006/relationships/image" Target="../media/image17.wmf"/><Relationship Id="rId5" Type="http://schemas.openxmlformats.org/officeDocument/2006/relationships/image" Target="../media/image11.png"/><Relationship Id="rId10" Type="http://schemas.openxmlformats.org/officeDocument/2006/relationships/oleObject" Target="../embeddings/oleObject3.bin"/><Relationship Id="rId4" Type="http://schemas.openxmlformats.org/officeDocument/2006/relationships/oleObject" Target="../embeddings/oleObject2.bin"/><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audio" Target="../media/audio1.wav"/><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8.vml"/><Relationship Id="rId5" Type="http://schemas.openxmlformats.org/officeDocument/2006/relationships/image" Target="../media/image21.jpeg"/><Relationship Id="rId4" Type="http://schemas.openxmlformats.org/officeDocument/2006/relationships/image" Target="../media/image20.wmf"/></Relationships>
</file>

<file path=ppt/slides/_rels/slide1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oleObject" Target="../embeddings/oleObject5.bin"/><Relationship Id="rId7" Type="http://schemas.openxmlformats.org/officeDocument/2006/relationships/image" Target="../media/image24.jpeg"/><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image" Target="../media/image23.wmf"/><Relationship Id="rId5" Type="http://schemas.openxmlformats.org/officeDocument/2006/relationships/oleObject" Target="../embeddings/oleObject6.bin"/><Relationship Id="rId4" Type="http://schemas.openxmlformats.org/officeDocument/2006/relationships/image" Target="../media/image22.wmf"/></Relationships>
</file>

<file path=ppt/slides/_rels/slide13.x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30.wmf"/><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oleObject" Target="../embeddings/oleObject11.bin"/><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image" Target="../media/image27.wmf"/><Relationship Id="rId11" Type="http://schemas.openxmlformats.org/officeDocument/2006/relationships/image" Target="../media/image31.jpeg"/><Relationship Id="rId5" Type="http://schemas.openxmlformats.org/officeDocument/2006/relationships/oleObject" Target="../embeddings/oleObject8.bin"/><Relationship Id="rId10" Type="http://schemas.openxmlformats.org/officeDocument/2006/relationships/image" Target="../media/image29.wmf"/><Relationship Id="rId4" Type="http://schemas.openxmlformats.org/officeDocument/2006/relationships/image" Target="../media/image26.wmf"/><Relationship Id="rId9" Type="http://schemas.openxmlformats.org/officeDocument/2006/relationships/oleObject" Target="../embeddings/oleObject10.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audio" Target="../media/audio2.wav"/><Relationship Id="rId7" Type="http://schemas.openxmlformats.org/officeDocument/2006/relationships/image" Target="../media/image35.jpeg"/><Relationship Id="rId2" Type="http://schemas.openxmlformats.org/officeDocument/2006/relationships/slideLayout" Target="../slideLayouts/slideLayout12.xml"/><Relationship Id="rId1" Type="http://schemas.openxmlformats.org/officeDocument/2006/relationships/vmlDrawing" Target="../drawings/vmlDrawing11.vml"/><Relationship Id="rId6" Type="http://schemas.openxmlformats.org/officeDocument/2006/relationships/image" Target="../media/image34.jpeg"/><Relationship Id="rId5" Type="http://schemas.openxmlformats.org/officeDocument/2006/relationships/image" Target="../media/image32.wmf"/><Relationship Id="rId4" Type="http://schemas.openxmlformats.org/officeDocument/2006/relationships/oleObject" Target="../embeddings/oleObject12.bin"/><Relationship Id="rId9" Type="http://schemas.openxmlformats.org/officeDocument/2006/relationships/image" Target="../media/image33.wmf"/></Relationships>
</file>

<file path=ppt/slides/_rels/slide15.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oleObject" Target="../embeddings/oleObject14.bin"/><Relationship Id="rId7" Type="http://schemas.openxmlformats.org/officeDocument/2006/relationships/oleObject" Target="../embeddings/oleObject15.bin"/><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6.wmf"/></Relationships>
</file>

<file path=ppt/slides/_rels/slide16.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notesSlide" Target="../notesSlides/notesSlide1.xml"/><Relationship Id="rId7"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slide" Target="slide2.xml"/><Relationship Id="rId11" Type="http://schemas.openxmlformats.org/officeDocument/2006/relationships/image" Target="../media/image13.png"/><Relationship Id="rId5" Type="http://schemas.openxmlformats.org/officeDocument/2006/relationships/image" Target="../media/image40.png"/><Relationship Id="rId10" Type="http://schemas.openxmlformats.org/officeDocument/2006/relationships/image" Target="../media/image12.png"/><Relationship Id="rId4" Type="http://schemas.openxmlformats.org/officeDocument/2006/relationships/audio" Target="../media/audio1.wav"/><Relationship Id="rId9" Type="http://schemas.openxmlformats.org/officeDocument/2006/relationships/image" Target="../media/image11.png"/></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audio" Target="../media/audio1.wav"/><Relationship Id="rId7"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slide" Target="slide1.xml"/><Relationship Id="rId5" Type="http://schemas.openxmlformats.org/officeDocument/2006/relationships/oleObject" Target="../embeddings/oleObject16.bin"/><Relationship Id="rId4" Type="http://schemas.openxmlformats.org/officeDocument/2006/relationships/slide" Target="slide2.xml"/><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46.jpeg"/><Relationship Id="rId3" Type="http://schemas.openxmlformats.org/officeDocument/2006/relationships/image" Target="../media/image45.jpeg"/><Relationship Id="rId7" Type="http://schemas.openxmlformats.org/officeDocument/2006/relationships/image" Target="../media/image42.wmf"/><Relationship Id="rId12" Type="http://schemas.openxmlformats.org/officeDocument/2006/relationships/slide" Target="slide16.xml"/><Relationship Id="rId2" Type="http://schemas.openxmlformats.org/officeDocument/2006/relationships/slideLayout" Target="../slideLayouts/slideLayout12.xml"/><Relationship Id="rId1" Type="http://schemas.openxmlformats.org/officeDocument/2006/relationships/vmlDrawing" Target="../drawings/vmlDrawing15.vml"/><Relationship Id="rId6" Type="http://schemas.openxmlformats.org/officeDocument/2006/relationships/oleObject" Target="../embeddings/oleObject18.bin"/><Relationship Id="rId11" Type="http://schemas.openxmlformats.org/officeDocument/2006/relationships/image" Target="../media/image44.wmf"/><Relationship Id="rId5" Type="http://schemas.openxmlformats.org/officeDocument/2006/relationships/image" Target="../media/image41.wmf"/><Relationship Id="rId10" Type="http://schemas.openxmlformats.org/officeDocument/2006/relationships/oleObject" Target="../embeddings/oleObject20.bin"/><Relationship Id="rId4" Type="http://schemas.openxmlformats.org/officeDocument/2006/relationships/oleObject" Target="../embeddings/oleObject17.bin"/><Relationship Id="rId9" Type="http://schemas.openxmlformats.org/officeDocument/2006/relationships/image" Target="../media/image43.wmf"/></Relationships>
</file>

<file path=ppt/slides/_rels/slide20.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52.wmf"/><Relationship Id="rId18" Type="http://schemas.openxmlformats.org/officeDocument/2006/relationships/oleObject" Target="../embeddings/oleObject28.bin"/><Relationship Id="rId26" Type="http://schemas.openxmlformats.org/officeDocument/2006/relationships/oleObject" Target="../embeddings/oleObject32.bin"/><Relationship Id="rId3" Type="http://schemas.openxmlformats.org/officeDocument/2006/relationships/slide" Target="slide16.xml"/><Relationship Id="rId21" Type="http://schemas.openxmlformats.org/officeDocument/2006/relationships/image" Target="../media/image56.wmf"/><Relationship Id="rId7" Type="http://schemas.openxmlformats.org/officeDocument/2006/relationships/image" Target="../media/image49.emf"/><Relationship Id="rId12" Type="http://schemas.openxmlformats.org/officeDocument/2006/relationships/oleObject" Target="../embeddings/oleObject25.bin"/><Relationship Id="rId17" Type="http://schemas.openxmlformats.org/officeDocument/2006/relationships/image" Target="../media/image54.wmf"/><Relationship Id="rId25" Type="http://schemas.openxmlformats.org/officeDocument/2006/relationships/image" Target="../media/image58.wmf"/><Relationship Id="rId2" Type="http://schemas.openxmlformats.org/officeDocument/2006/relationships/slideLayout" Target="../slideLayouts/slideLayout12.xml"/><Relationship Id="rId16" Type="http://schemas.openxmlformats.org/officeDocument/2006/relationships/oleObject" Target="../embeddings/oleObject27.bin"/><Relationship Id="rId20" Type="http://schemas.openxmlformats.org/officeDocument/2006/relationships/oleObject" Target="../embeddings/oleObject29.bin"/><Relationship Id="rId29" Type="http://schemas.openxmlformats.org/officeDocument/2006/relationships/image" Target="../media/image60.wmf"/><Relationship Id="rId1" Type="http://schemas.openxmlformats.org/officeDocument/2006/relationships/vmlDrawing" Target="../drawings/vmlDrawing16.vml"/><Relationship Id="rId6" Type="http://schemas.openxmlformats.org/officeDocument/2006/relationships/oleObject" Target="../embeddings/oleObject22.bin"/><Relationship Id="rId11" Type="http://schemas.openxmlformats.org/officeDocument/2006/relationships/image" Target="../media/image51.emf"/><Relationship Id="rId24" Type="http://schemas.openxmlformats.org/officeDocument/2006/relationships/oleObject" Target="../embeddings/oleObject31.bin"/><Relationship Id="rId5" Type="http://schemas.openxmlformats.org/officeDocument/2006/relationships/image" Target="../media/image48.emf"/><Relationship Id="rId15" Type="http://schemas.openxmlformats.org/officeDocument/2006/relationships/image" Target="../media/image53.wmf"/><Relationship Id="rId23" Type="http://schemas.openxmlformats.org/officeDocument/2006/relationships/image" Target="../media/image57.wmf"/><Relationship Id="rId28" Type="http://schemas.openxmlformats.org/officeDocument/2006/relationships/oleObject" Target="../embeddings/oleObject33.bin"/><Relationship Id="rId10" Type="http://schemas.openxmlformats.org/officeDocument/2006/relationships/oleObject" Target="../embeddings/oleObject24.bin"/><Relationship Id="rId19" Type="http://schemas.openxmlformats.org/officeDocument/2006/relationships/image" Target="../media/image55.wmf"/><Relationship Id="rId31" Type="http://schemas.openxmlformats.org/officeDocument/2006/relationships/image" Target="../media/image61.wmf"/><Relationship Id="rId4" Type="http://schemas.openxmlformats.org/officeDocument/2006/relationships/oleObject" Target="../embeddings/oleObject21.bin"/><Relationship Id="rId9" Type="http://schemas.openxmlformats.org/officeDocument/2006/relationships/image" Target="../media/image50.emf"/><Relationship Id="rId14" Type="http://schemas.openxmlformats.org/officeDocument/2006/relationships/oleObject" Target="../embeddings/oleObject26.bin"/><Relationship Id="rId22" Type="http://schemas.openxmlformats.org/officeDocument/2006/relationships/oleObject" Target="../embeddings/oleObject30.bin"/><Relationship Id="rId27" Type="http://schemas.openxmlformats.org/officeDocument/2006/relationships/image" Target="../media/image59.wmf"/><Relationship Id="rId30" Type="http://schemas.openxmlformats.org/officeDocument/2006/relationships/oleObject" Target="../embeddings/oleObject34.bin"/></Relationships>
</file>

<file path=ppt/slides/_rels/slide22.xml.rels><?xml version="1.0" encoding="UTF-8" standalone="yes"?>
<Relationships xmlns="http://schemas.openxmlformats.org/package/2006/relationships"><Relationship Id="rId8" Type="http://schemas.openxmlformats.org/officeDocument/2006/relationships/image" Target="../media/image64.wmf"/><Relationship Id="rId3" Type="http://schemas.openxmlformats.org/officeDocument/2006/relationships/oleObject" Target="../embeddings/oleObject35.bin"/><Relationship Id="rId7" Type="http://schemas.openxmlformats.org/officeDocument/2006/relationships/oleObject" Target="../embeddings/oleObject37.bin"/><Relationship Id="rId2" Type="http://schemas.openxmlformats.org/officeDocument/2006/relationships/slideLayout" Target="../slideLayouts/slideLayout12.xml"/><Relationship Id="rId1" Type="http://schemas.openxmlformats.org/officeDocument/2006/relationships/vmlDrawing" Target="../drawings/vmlDrawing17.vml"/><Relationship Id="rId6" Type="http://schemas.openxmlformats.org/officeDocument/2006/relationships/image" Target="../media/image63.wmf"/><Relationship Id="rId5" Type="http://schemas.openxmlformats.org/officeDocument/2006/relationships/oleObject" Target="../embeddings/oleObject36.bin"/><Relationship Id="rId10" Type="http://schemas.openxmlformats.org/officeDocument/2006/relationships/image" Target="../media/image65.emf"/><Relationship Id="rId4" Type="http://schemas.openxmlformats.org/officeDocument/2006/relationships/image" Target="../media/image62.wmf"/><Relationship Id="rId9" Type="http://schemas.openxmlformats.org/officeDocument/2006/relationships/oleObject" Target="../embeddings/oleObject38.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12.xml"/><Relationship Id="rId1" Type="http://schemas.openxmlformats.org/officeDocument/2006/relationships/vmlDrawing" Target="../drawings/vmlDrawing18.vml"/><Relationship Id="rId6" Type="http://schemas.openxmlformats.org/officeDocument/2006/relationships/image" Target="../media/image65.emf"/><Relationship Id="rId5" Type="http://schemas.openxmlformats.org/officeDocument/2006/relationships/oleObject" Target="../embeddings/oleObject40.bin"/><Relationship Id="rId4" Type="http://schemas.openxmlformats.org/officeDocument/2006/relationships/image" Target="../media/image66.emf"/></Relationships>
</file>

<file path=ppt/slides/_rels/slide24.xml.rels><?xml version="1.0" encoding="UTF-8" standalone="yes"?>
<Relationships xmlns="http://schemas.openxmlformats.org/package/2006/relationships"><Relationship Id="rId8" Type="http://schemas.openxmlformats.org/officeDocument/2006/relationships/image" Target="../media/image68.wmf"/><Relationship Id="rId13" Type="http://schemas.openxmlformats.org/officeDocument/2006/relationships/oleObject" Target="../embeddings/oleObject46.bin"/><Relationship Id="rId18" Type="http://schemas.openxmlformats.org/officeDocument/2006/relationships/image" Target="../media/image73.wmf"/><Relationship Id="rId26" Type="http://schemas.openxmlformats.org/officeDocument/2006/relationships/image" Target="../media/image77.wmf"/><Relationship Id="rId3" Type="http://schemas.openxmlformats.org/officeDocument/2006/relationships/oleObject" Target="../embeddings/oleObject41.bin"/><Relationship Id="rId21" Type="http://schemas.openxmlformats.org/officeDocument/2006/relationships/oleObject" Target="../embeddings/oleObject50.bin"/><Relationship Id="rId7" Type="http://schemas.openxmlformats.org/officeDocument/2006/relationships/oleObject" Target="../embeddings/oleObject43.bin"/><Relationship Id="rId12" Type="http://schemas.openxmlformats.org/officeDocument/2006/relationships/image" Target="../media/image70.wmf"/><Relationship Id="rId17" Type="http://schemas.openxmlformats.org/officeDocument/2006/relationships/oleObject" Target="../embeddings/oleObject48.bin"/><Relationship Id="rId25" Type="http://schemas.openxmlformats.org/officeDocument/2006/relationships/oleObject" Target="../embeddings/oleObject52.bin"/><Relationship Id="rId2" Type="http://schemas.openxmlformats.org/officeDocument/2006/relationships/slideLayout" Target="../slideLayouts/slideLayout12.xml"/><Relationship Id="rId16" Type="http://schemas.openxmlformats.org/officeDocument/2006/relationships/image" Target="../media/image72.wmf"/><Relationship Id="rId20" Type="http://schemas.openxmlformats.org/officeDocument/2006/relationships/image" Target="../media/image74.wmf"/><Relationship Id="rId1" Type="http://schemas.openxmlformats.org/officeDocument/2006/relationships/vmlDrawing" Target="../drawings/vmlDrawing19.vml"/><Relationship Id="rId6" Type="http://schemas.openxmlformats.org/officeDocument/2006/relationships/image" Target="../media/image67.wmf"/><Relationship Id="rId11" Type="http://schemas.openxmlformats.org/officeDocument/2006/relationships/oleObject" Target="../embeddings/oleObject45.bin"/><Relationship Id="rId24" Type="http://schemas.openxmlformats.org/officeDocument/2006/relationships/image" Target="../media/image76.wmf"/><Relationship Id="rId5" Type="http://schemas.openxmlformats.org/officeDocument/2006/relationships/oleObject" Target="../embeddings/oleObject42.bin"/><Relationship Id="rId15" Type="http://schemas.openxmlformats.org/officeDocument/2006/relationships/oleObject" Target="../embeddings/oleObject47.bin"/><Relationship Id="rId23" Type="http://schemas.openxmlformats.org/officeDocument/2006/relationships/oleObject" Target="../embeddings/oleObject51.bin"/><Relationship Id="rId10" Type="http://schemas.openxmlformats.org/officeDocument/2006/relationships/image" Target="../media/image69.wmf"/><Relationship Id="rId19" Type="http://schemas.openxmlformats.org/officeDocument/2006/relationships/oleObject" Target="../embeddings/oleObject49.bin"/><Relationship Id="rId4" Type="http://schemas.openxmlformats.org/officeDocument/2006/relationships/image" Target="../media/image66.emf"/><Relationship Id="rId9" Type="http://schemas.openxmlformats.org/officeDocument/2006/relationships/oleObject" Target="../embeddings/oleObject44.bin"/><Relationship Id="rId14" Type="http://schemas.openxmlformats.org/officeDocument/2006/relationships/image" Target="../media/image71.wmf"/><Relationship Id="rId22" Type="http://schemas.openxmlformats.org/officeDocument/2006/relationships/image" Target="../media/image75.wmf"/></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54.bin"/><Relationship Id="rId3" Type="http://schemas.openxmlformats.org/officeDocument/2006/relationships/oleObject" Target="../embeddings/oleObject53.bin"/><Relationship Id="rId7" Type="http://schemas.openxmlformats.org/officeDocument/2006/relationships/image" Target="../media/image21.jpeg"/><Relationship Id="rId2" Type="http://schemas.openxmlformats.org/officeDocument/2006/relationships/slideLayout" Target="../slideLayouts/slideLayout12.xml"/><Relationship Id="rId1" Type="http://schemas.openxmlformats.org/officeDocument/2006/relationships/vmlDrawing" Target="../drawings/vmlDrawing20.v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8.emf"/><Relationship Id="rId9" Type="http://schemas.openxmlformats.org/officeDocument/2006/relationships/image" Target="../media/image79.wmf"/></Relationships>
</file>

<file path=ppt/slides/_rels/slide26.xml.rels><?xml version="1.0" encoding="UTF-8" standalone="yes"?>
<Relationships xmlns="http://schemas.openxmlformats.org/package/2006/relationships"><Relationship Id="rId8" Type="http://schemas.openxmlformats.org/officeDocument/2006/relationships/image" Target="../media/image82.emf"/><Relationship Id="rId13" Type="http://schemas.openxmlformats.org/officeDocument/2006/relationships/oleObject" Target="../embeddings/oleObject60.bin"/><Relationship Id="rId3" Type="http://schemas.openxmlformats.org/officeDocument/2006/relationships/oleObject" Target="../embeddings/oleObject55.bin"/><Relationship Id="rId7" Type="http://schemas.openxmlformats.org/officeDocument/2006/relationships/oleObject" Target="../embeddings/oleObject57.bin"/><Relationship Id="rId12" Type="http://schemas.openxmlformats.org/officeDocument/2006/relationships/image" Target="../media/image84.wmf"/><Relationship Id="rId2" Type="http://schemas.openxmlformats.org/officeDocument/2006/relationships/slideLayout" Target="../slideLayouts/slideLayout12.xml"/><Relationship Id="rId1" Type="http://schemas.openxmlformats.org/officeDocument/2006/relationships/vmlDrawing" Target="../drawings/vmlDrawing21.vml"/><Relationship Id="rId6" Type="http://schemas.openxmlformats.org/officeDocument/2006/relationships/image" Target="../media/image81.wmf"/><Relationship Id="rId11" Type="http://schemas.openxmlformats.org/officeDocument/2006/relationships/oleObject" Target="../embeddings/oleObject59.bin"/><Relationship Id="rId5" Type="http://schemas.openxmlformats.org/officeDocument/2006/relationships/oleObject" Target="../embeddings/oleObject56.bin"/><Relationship Id="rId10" Type="http://schemas.openxmlformats.org/officeDocument/2006/relationships/image" Target="../media/image83.emf"/><Relationship Id="rId4" Type="http://schemas.openxmlformats.org/officeDocument/2006/relationships/image" Target="../media/image80.emf"/><Relationship Id="rId9" Type="http://schemas.openxmlformats.org/officeDocument/2006/relationships/oleObject" Target="../embeddings/oleObject58.bin"/><Relationship Id="rId14" Type="http://schemas.openxmlformats.org/officeDocument/2006/relationships/image" Target="../media/image85.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Layout" Target="../slideLayouts/slideLayout12.xml"/><Relationship Id="rId1" Type="http://schemas.openxmlformats.org/officeDocument/2006/relationships/vmlDrawing" Target="../drawings/vmlDrawing22.vml"/><Relationship Id="rId6" Type="http://schemas.openxmlformats.org/officeDocument/2006/relationships/image" Target="../media/image87.emf"/><Relationship Id="rId5" Type="http://schemas.openxmlformats.org/officeDocument/2006/relationships/oleObject" Target="../embeddings/oleObject62.bin"/><Relationship Id="rId4" Type="http://schemas.openxmlformats.org/officeDocument/2006/relationships/image" Target="../media/image86.wmf"/></Relationships>
</file>

<file path=ppt/slides/_rels/slide28.xml.rels><?xml version="1.0" encoding="UTF-8" standalone="yes"?>
<Relationships xmlns="http://schemas.openxmlformats.org/package/2006/relationships"><Relationship Id="rId8" Type="http://schemas.openxmlformats.org/officeDocument/2006/relationships/image" Target="../media/image90.wmf"/><Relationship Id="rId13" Type="http://schemas.openxmlformats.org/officeDocument/2006/relationships/oleObject" Target="../embeddings/oleObject68.bin"/><Relationship Id="rId18" Type="http://schemas.openxmlformats.org/officeDocument/2006/relationships/image" Target="../media/image95.wmf"/><Relationship Id="rId3" Type="http://schemas.openxmlformats.org/officeDocument/2006/relationships/oleObject" Target="../embeddings/oleObject63.bin"/><Relationship Id="rId7" Type="http://schemas.openxmlformats.org/officeDocument/2006/relationships/oleObject" Target="../embeddings/oleObject65.bin"/><Relationship Id="rId12" Type="http://schemas.openxmlformats.org/officeDocument/2006/relationships/image" Target="../media/image92.wmf"/><Relationship Id="rId17" Type="http://schemas.openxmlformats.org/officeDocument/2006/relationships/oleObject" Target="../embeddings/oleObject70.bin"/><Relationship Id="rId2" Type="http://schemas.openxmlformats.org/officeDocument/2006/relationships/slideLayout" Target="../slideLayouts/slideLayout12.xml"/><Relationship Id="rId16" Type="http://schemas.openxmlformats.org/officeDocument/2006/relationships/image" Target="../media/image94.wmf"/><Relationship Id="rId1" Type="http://schemas.openxmlformats.org/officeDocument/2006/relationships/vmlDrawing" Target="../drawings/vmlDrawing23.vml"/><Relationship Id="rId6" Type="http://schemas.openxmlformats.org/officeDocument/2006/relationships/image" Target="../media/image89.wmf"/><Relationship Id="rId11" Type="http://schemas.openxmlformats.org/officeDocument/2006/relationships/oleObject" Target="../embeddings/oleObject67.bin"/><Relationship Id="rId5" Type="http://schemas.openxmlformats.org/officeDocument/2006/relationships/oleObject" Target="../embeddings/oleObject64.bin"/><Relationship Id="rId15" Type="http://schemas.openxmlformats.org/officeDocument/2006/relationships/oleObject" Target="../embeddings/oleObject69.bin"/><Relationship Id="rId10" Type="http://schemas.openxmlformats.org/officeDocument/2006/relationships/image" Target="../media/image91.wmf"/><Relationship Id="rId4" Type="http://schemas.openxmlformats.org/officeDocument/2006/relationships/image" Target="../media/image88.wmf"/><Relationship Id="rId9" Type="http://schemas.openxmlformats.org/officeDocument/2006/relationships/oleObject" Target="../embeddings/oleObject66.bin"/><Relationship Id="rId14" Type="http://schemas.openxmlformats.org/officeDocument/2006/relationships/image" Target="../media/image93.wmf"/></Relationships>
</file>

<file path=ppt/slides/_rels/slide29.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7.png"/><Relationship Id="rId2" Type="http://schemas.openxmlformats.org/officeDocument/2006/relationships/image" Target="../media/image92.png"/><Relationship Id="rId1" Type="http://schemas.openxmlformats.org/officeDocument/2006/relationships/slideLayout" Target="../slideLayouts/slideLayout1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30.xml.rels><?xml version="1.0" encoding="UTF-8" standalone="yes"?>
<Relationships xmlns="http://schemas.openxmlformats.org/package/2006/relationships"><Relationship Id="rId8" Type="http://schemas.openxmlformats.org/officeDocument/2006/relationships/image" Target="../media/image99.wmf"/><Relationship Id="rId13" Type="http://schemas.openxmlformats.org/officeDocument/2006/relationships/oleObject" Target="../embeddings/oleObject76.bin"/><Relationship Id="rId3" Type="http://schemas.openxmlformats.org/officeDocument/2006/relationships/oleObject" Target="../embeddings/oleObject71.bin"/><Relationship Id="rId7" Type="http://schemas.openxmlformats.org/officeDocument/2006/relationships/oleObject" Target="../embeddings/oleObject73.bin"/><Relationship Id="rId12" Type="http://schemas.openxmlformats.org/officeDocument/2006/relationships/image" Target="../media/image101.wmf"/><Relationship Id="rId2" Type="http://schemas.openxmlformats.org/officeDocument/2006/relationships/slideLayout" Target="../slideLayouts/slideLayout12.xml"/><Relationship Id="rId1" Type="http://schemas.openxmlformats.org/officeDocument/2006/relationships/vmlDrawing" Target="../drawings/vmlDrawing24.vml"/><Relationship Id="rId6" Type="http://schemas.openxmlformats.org/officeDocument/2006/relationships/image" Target="../media/image98.wmf"/><Relationship Id="rId11" Type="http://schemas.openxmlformats.org/officeDocument/2006/relationships/oleObject" Target="../embeddings/oleObject75.bin"/><Relationship Id="rId5" Type="http://schemas.openxmlformats.org/officeDocument/2006/relationships/oleObject" Target="../embeddings/oleObject72.bin"/><Relationship Id="rId10" Type="http://schemas.openxmlformats.org/officeDocument/2006/relationships/image" Target="../media/image100.wmf"/><Relationship Id="rId4" Type="http://schemas.openxmlformats.org/officeDocument/2006/relationships/image" Target="../media/image97.wmf"/><Relationship Id="rId9" Type="http://schemas.openxmlformats.org/officeDocument/2006/relationships/oleObject" Target="../embeddings/oleObject74.bin"/><Relationship Id="rId14" Type="http://schemas.openxmlformats.org/officeDocument/2006/relationships/image" Target="../media/image102.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12.xml"/><Relationship Id="rId1" Type="http://schemas.openxmlformats.org/officeDocument/2006/relationships/vmlDrawing" Target="../drawings/vmlDrawing25.vml"/><Relationship Id="rId4" Type="http://schemas.openxmlformats.org/officeDocument/2006/relationships/image" Target="../media/image103.wmf"/></Relationships>
</file>

<file path=ppt/slides/_rels/slide32.xml.rels><?xml version="1.0" encoding="UTF-8" standalone="yes"?>
<Relationships xmlns="http://schemas.openxmlformats.org/package/2006/relationships"><Relationship Id="rId8" Type="http://schemas.openxmlformats.org/officeDocument/2006/relationships/image" Target="../media/image106.wmf"/><Relationship Id="rId3" Type="http://schemas.openxmlformats.org/officeDocument/2006/relationships/oleObject" Target="../embeddings/oleObject78.bin"/><Relationship Id="rId7" Type="http://schemas.openxmlformats.org/officeDocument/2006/relationships/oleObject" Target="../embeddings/oleObject80.bin"/><Relationship Id="rId2" Type="http://schemas.openxmlformats.org/officeDocument/2006/relationships/slideLayout" Target="../slideLayouts/slideLayout12.xml"/><Relationship Id="rId1" Type="http://schemas.openxmlformats.org/officeDocument/2006/relationships/vmlDrawing" Target="../drawings/vmlDrawing26.vml"/><Relationship Id="rId6" Type="http://schemas.openxmlformats.org/officeDocument/2006/relationships/image" Target="../media/image105.wmf"/><Relationship Id="rId5" Type="http://schemas.openxmlformats.org/officeDocument/2006/relationships/oleObject" Target="../embeddings/oleObject79.bin"/><Relationship Id="rId10" Type="http://schemas.openxmlformats.org/officeDocument/2006/relationships/image" Target="../media/image107.wmf"/><Relationship Id="rId4" Type="http://schemas.openxmlformats.org/officeDocument/2006/relationships/image" Target="../media/image104.wmf"/><Relationship Id="rId9" Type="http://schemas.openxmlformats.org/officeDocument/2006/relationships/oleObject" Target="../embeddings/oleObject81.bin"/></Relationships>
</file>

<file path=ppt/slides/_rels/slide33.xml.rels><?xml version="1.0" encoding="UTF-8" standalone="yes"?>
<Relationships xmlns="http://schemas.openxmlformats.org/package/2006/relationships"><Relationship Id="rId8" Type="http://schemas.openxmlformats.org/officeDocument/2006/relationships/image" Target="../media/image109.wmf"/><Relationship Id="rId3" Type="http://schemas.openxmlformats.org/officeDocument/2006/relationships/oleObject" Target="../embeddings/oleObject82.bin"/><Relationship Id="rId7" Type="http://schemas.openxmlformats.org/officeDocument/2006/relationships/oleObject" Target="../embeddings/oleObject83.bin"/><Relationship Id="rId2" Type="http://schemas.openxmlformats.org/officeDocument/2006/relationships/slideLayout" Target="../slideLayouts/slideLayout12.xml"/><Relationship Id="rId1" Type="http://schemas.openxmlformats.org/officeDocument/2006/relationships/vmlDrawing" Target="../drawings/vmlDrawing27.v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8.wmf"/></Relationships>
</file>

<file path=ppt/slides/_rels/slide34.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电子电路基础</a:t>
            </a:r>
          </a:p>
        </p:txBody>
      </p:sp>
      <p:sp>
        <p:nvSpPr>
          <p:cNvPr id="3" name="副标题 2"/>
          <p:cNvSpPr>
            <a:spLocks noGrp="1"/>
          </p:cNvSpPr>
          <p:nvPr>
            <p:ph type="subTitle" idx="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310742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灯片编号占位符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fld id="{4BE3CA8A-9ADF-4826-ABE1-E05697994576}" type="slidenum">
              <a:rPr lang="en-US" altLang="zh-CN" sz="1400" smtClean="0"/>
              <a:pPr>
                <a:spcBef>
                  <a:spcPct val="0"/>
                </a:spcBef>
                <a:buFontTx/>
                <a:buNone/>
              </a:pPr>
              <a:t>2</a:t>
            </a:fld>
            <a:endParaRPr lang="en-US" altLang="zh-CN" sz="1400"/>
          </a:p>
        </p:txBody>
      </p:sp>
      <p:sp>
        <p:nvSpPr>
          <p:cNvPr id="3075" name="Text Box 2">
            <a:hlinkClick r:id="rId4" action="ppaction://hlinksldjump"/>
          </p:cNvPr>
          <p:cNvSpPr txBox="1">
            <a:spLocks noChangeArrowheads="1"/>
          </p:cNvSpPr>
          <p:nvPr/>
        </p:nvSpPr>
        <p:spPr bwMode="auto">
          <a:xfrm>
            <a:off x="1116012" y="1989138"/>
            <a:ext cx="7265987" cy="3637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50000"/>
              </a:spcBef>
              <a:buFontTx/>
              <a:buNone/>
            </a:pPr>
            <a:r>
              <a:rPr kumimoji="1" lang="zh-CN" altLang="en-US" sz="3600" b="1" dirty="0">
                <a:solidFill>
                  <a:srgbClr val="0033CC"/>
                </a:solidFill>
                <a:latin typeface="Times New Roman" panose="02020603050405020304" pitchFamily="18" charset="0"/>
                <a:ea typeface="黑体" panose="02010609060101010101" pitchFamily="49" charset="-122"/>
              </a:rPr>
              <a:t>电子技术</a:t>
            </a:r>
          </a:p>
          <a:p>
            <a:pPr marL="571500" indent="-571500" eaLnBrk="1" hangingPunct="1">
              <a:lnSpc>
                <a:spcPct val="90000"/>
              </a:lnSpc>
              <a:spcBef>
                <a:spcPct val="50000"/>
              </a:spcBef>
            </a:pPr>
            <a:r>
              <a:rPr kumimoji="1" lang="zh-CN" altLang="en-US" sz="3600" b="1" dirty="0">
                <a:solidFill>
                  <a:srgbClr val="0033CC"/>
                </a:solidFill>
                <a:latin typeface="Times New Roman" panose="02020603050405020304" pitchFamily="18" charset="0"/>
                <a:ea typeface="黑体" panose="02010609060101010101" pitchFamily="49" charset="-122"/>
              </a:rPr>
              <a:t>根据电子学原理，运用电子元器件设计和制造某种特定功能的电路以解决实际问题的科学</a:t>
            </a:r>
            <a:endParaRPr kumimoji="1" lang="en-US" altLang="zh-CN" sz="3600" b="1" dirty="0">
              <a:solidFill>
                <a:srgbClr val="0033CC"/>
              </a:solidFill>
              <a:latin typeface="Times New Roman" panose="02020603050405020304" pitchFamily="18" charset="0"/>
              <a:ea typeface="黑体" panose="02010609060101010101" pitchFamily="49" charset="-122"/>
            </a:endParaRPr>
          </a:p>
          <a:p>
            <a:pPr marL="571500" indent="-571500" eaLnBrk="1" hangingPunct="1">
              <a:lnSpc>
                <a:spcPct val="90000"/>
              </a:lnSpc>
              <a:spcBef>
                <a:spcPct val="50000"/>
              </a:spcBef>
            </a:pPr>
            <a:r>
              <a:rPr kumimoji="1" lang="zh-CN" altLang="en-US" sz="3600" b="1" dirty="0">
                <a:solidFill>
                  <a:srgbClr val="0033CC"/>
                </a:solidFill>
                <a:latin typeface="Times New Roman" panose="02020603050405020304" pitchFamily="18" charset="0"/>
                <a:ea typeface="黑体" panose="02010609060101010101" pitchFamily="49" charset="-122"/>
              </a:rPr>
              <a:t>分信息电子技术与电力电子技术，本课程讨论信息电子技术</a:t>
            </a:r>
            <a:endParaRPr kumimoji="1" lang="zh-CN" altLang="en-US" sz="3600" dirty="0">
              <a:solidFill>
                <a:srgbClr val="0033CC"/>
              </a:solidFill>
              <a:latin typeface="黑体" panose="02010609060101010101" pitchFamily="49" charset="-122"/>
              <a:ea typeface="黑体" panose="02010609060101010101" pitchFamily="49" charset="-122"/>
            </a:endParaRPr>
          </a:p>
        </p:txBody>
      </p:sp>
      <p:sp>
        <p:nvSpPr>
          <p:cNvPr id="3076" name="Line 3"/>
          <p:cNvSpPr>
            <a:spLocks noChangeShapeType="1"/>
          </p:cNvSpPr>
          <p:nvPr/>
        </p:nvSpPr>
        <p:spPr bwMode="auto">
          <a:xfrm>
            <a:off x="685800" y="1752600"/>
            <a:ext cx="7696200" cy="0"/>
          </a:xfrm>
          <a:prstGeom prst="line">
            <a:avLst/>
          </a:prstGeom>
          <a:noFill/>
          <a:ln w="88900" cap="sq" cmpd="tri">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141" name="WordArt 5"/>
          <p:cNvSpPr>
            <a:spLocks noChangeArrowheads="1" noChangeShapeType="1" noTextEdit="1"/>
          </p:cNvSpPr>
          <p:nvPr/>
        </p:nvSpPr>
        <p:spPr bwMode="auto">
          <a:xfrm>
            <a:off x="3059113" y="719138"/>
            <a:ext cx="2592387" cy="8382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eaLnBrk="1" hangingPunct="1">
              <a:defRPr/>
            </a:pPr>
            <a:r>
              <a:rPr lang="en-US" altLang="zh-CN" sz="6600" b="1" kern="10">
                <a:ln w="3175">
                  <a:solidFill>
                    <a:srgbClr val="993300"/>
                  </a:solidFill>
                  <a:round/>
                  <a:headEnd/>
                  <a:tailEnd/>
                </a:ln>
                <a:solidFill>
                  <a:srgbClr val="FF0000"/>
                </a:solidFill>
                <a:latin typeface="黑体" panose="02010609060101010101" pitchFamily="49" charset="-122"/>
                <a:ea typeface="黑体" panose="02010609060101010101" pitchFamily="49" charset="-122"/>
              </a:rPr>
              <a:t>1 </a:t>
            </a:r>
            <a:r>
              <a:rPr lang="zh-CN" altLang="en-US" sz="6600" b="1" kern="10">
                <a:ln w="3175">
                  <a:solidFill>
                    <a:srgbClr val="993300"/>
                  </a:solidFill>
                  <a:round/>
                  <a:headEnd/>
                  <a:tailEnd/>
                </a:ln>
                <a:solidFill>
                  <a:srgbClr val="FF0000"/>
                </a:solidFill>
                <a:latin typeface="黑体" panose="02010609060101010101" pitchFamily="49" charset="-122"/>
                <a:ea typeface="黑体" panose="02010609060101010101" pitchFamily="49" charset="-122"/>
              </a:rPr>
              <a:t>绪论</a:t>
            </a:r>
          </a:p>
        </p:txBody>
      </p:sp>
      <p:graphicFrame>
        <p:nvGraphicFramePr>
          <p:cNvPr id="3079" name="Object 6">
            <a:hlinkClick r:id="" action="ppaction://noaction" highlightClick="1"/>
          </p:cNvPr>
          <p:cNvGraphicFramePr>
            <a:graphicFrameLocks noChangeAspect="1"/>
          </p:cNvGraphicFramePr>
          <p:nvPr/>
        </p:nvGraphicFramePr>
        <p:xfrm>
          <a:off x="228600" y="6324600"/>
          <a:ext cx="914400" cy="381000"/>
        </p:xfrm>
        <a:graphic>
          <a:graphicData uri="http://schemas.openxmlformats.org/presentationml/2006/ole">
            <mc:AlternateContent xmlns:mc="http://schemas.openxmlformats.org/markup-compatibility/2006">
              <mc:Choice xmlns:v="urn:schemas-microsoft-com:vml" Requires="v">
                <p:oleObj spid="_x0000_s1026" name="BMP 图象" r:id="rId5" imgW="914384" imgH="380891" progId="Paint.Picture">
                  <p:embed/>
                </p:oleObj>
              </mc:Choice>
              <mc:Fallback>
                <p:oleObj name="BMP 图象" r:id="rId5" imgW="914384" imgH="380891" progId="Paint.Picture">
                  <p:embed/>
                  <p:pic>
                    <p:nvPicPr>
                      <p:cNvPr id="3079" name="Object 6">
                        <a:hlinkClick r:id="" action="ppaction://noaction" highlightClick="1"/>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6324600"/>
                        <a:ext cx="914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507482452"/>
      </p:ext>
    </p:extLst>
  </p:cSld>
  <p:clrMapOvr>
    <a:masterClrMapping/>
  </p:clrMapOvr>
  <p:transition>
    <p:split/>
    <p:sndAc>
      <p:stSnd>
        <p:snd r:embed="rId3" name="PROJCTOR.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灯片编号占位符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fld id="{9B247D52-E33E-4310-BA10-5EA3A1F6DB62}" type="slidenum">
              <a:rPr lang="en-US" altLang="zh-CN" sz="1400" smtClean="0"/>
              <a:pPr>
                <a:spcBef>
                  <a:spcPct val="0"/>
                </a:spcBef>
                <a:buFontTx/>
                <a:buNone/>
              </a:pPr>
              <a:t>3</a:t>
            </a:fld>
            <a:endParaRPr lang="en-US" altLang="zh-CN" sz="1400"/>
          </a:p>
        </p:txBody>
      </p:sp>
      <p:graphicFrame>
        <p:nvGraphicFramePr>
          <p:cNvPr id="4099" name="Object 11">
            <a:hlinkClick r:id="" action="ppaction://hlinkshowjump?jump=firstslide" highlightClick="1"/>
          </p:cNvPr>
          <p:cNvGraphicFramePr>
            <a:graphicFrameLocks noChangeAspect="1"/>
          </p:cNvGraphicFramePr>
          <p:nvPr/>
        </p:nvGraphicFramePr>
        <p:xfrm>
          <a:off x="152400" y="6400800"/>
          <a:ext cx="769938" cy="346075"/>
        </p:xfrm>
        <a:graphic>
          <a:graphicData uri="http://schemas.openxmlformats.org/presentationml/2006/ole">
            <mc:AlternateContent xmlns:mc="http://schemas.openxmlformats.org/markup-compatibility/2006">
              <mc:Choice xmlns:v="urn:schemas-microsoft-com:vml" Requires="v">
                <p:oleObj spid="_x0000_s2050" name="BMP 图象" r:id="rId4" imgW="678309" imgH="304928" progId="Paint.Picture">
                  <p:embed/>
                </p:oleObj>
              </mc:Choice>
              <mc:Fallback>
                <p:oleObj name="BMP 图象" r:id="rId4" imgW="678309" imgH="304928" progId="Paint.Picture">
                  <p:embed/>
                  <p:pic>
                    <p:nvPicPr>
                      <p:cNvPr id="4099" name="Object 11">
                        <a:hlinkClick r:id="" action="ppaction://hlinkshowjump?jump=firstslide" highlightClick="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400800"/>
                        <a:ext cx="769938"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00" name="Picture 12" descr="0066">
            <a:hlinkClick r:id="" action="ppaction://hlinkshowjump?jump=nextslide" highlightClick="1"/>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800" y="6419850"/>
            <a:ext cx="7143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13" descr="0063">
            <a:hlinkClick r:id="" action="ppaction://hlinkshowjump?jump=previousslide" highlightClick="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6400800"/>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5" name="Rectangle 15"/>
          <p:cNvSpPr>
            <a:spLocks noChangeArrowheads="1"/>
          </p:cNvSpPr>
          <p:nvPr/>
        </p:nvSpPr>
        <p:spPr bwMode="auto">
          <a:xfrm>
            <a:off x="900113" y="1544638"/>
            <a:ext cx="4267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buClr>
                <a:srgbClr val="0000FF"/>
              </a:buClr>
              <a:buSzPct val="85000"/>
              <a:buFont typeface="Monotype Sorts" pitchFamily="2" charset="2"/>
              <a:buNone/>
            </a:pPr>
            <a:r>
              <a:rPr lang="en-US" altLang="zh-CN" sz="2800" b="1" dirty="0">
                <a:solidFill>
                  <a:srgbClr val="0000CC"/>
                </a:solidFill>
              </a:rPr>
              <a:t>0.1 </a:t>
            </a:r>
            <a:r>
              <a:rPr lang="zh-CN" altLang="en-US" sz="2800" b="1" dirty="0">
                <a:solidFill>
                  <a:srgbClr val="0000CC"/>
                </a:solidFill>
              </a:rPr>
              <a:t>基尔霍夫定理</a:t>
            </a:r>
            <a:endParaRPr lang="zh-CN" altLang="en-US" sz="2800" b="1" dirty="0">
              <a:solidFill>
                <a:srgbClr val="000000"/>
              </a:solidFill>
            </a:endParaRPr>
          </a:p>
        </p:txBody>
      </p:sp>
      <p:sp>
        <p:nvSpPr>
          <p:cNvPr id="4104" name="Rectangle 20">
            <a:hlinkClick r:id="rId8" action="ppaction://hlinksldjump"/>
          </p:cNvPr>
          <p:cNvSpPr>
            <a:spLocks noChangeArrowheads="1"/>
          </p:cNvSpPr>
          <p:nvPr/>
        </p:nvSpPr>
        <p:spPr bwMode="auto">
          <a:xfrm>
            <a:off x="787400" y="473825"/>
            <a:ext cx="57658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600" b="1" dirty="0">
                <a:solidFill>
                  <a:schemeClr val="accent2"/>
                </a:solidFill>
                <a:latin typeface="黑体" panose="02010609060101010101" pitchFamily="49" charset="-122"/>
                <a:ea typeface="黑体" panose="02010609060101010101" pitchFamily="49" charset="-122"/>
              </a:rPr>
              <a:t>需已掌握的电路理论知识</a:t>
            </a:r>
            <a:endParaRPr lang="zh-CN" altLang="en-US" sz="3600" dirty="0">
              <a:solidFill>
                <a:schemeClr val="accent2"/>
              </a:solidFill>
              <a:latin typeface="幼圆" panose="02010509060101010101" pitchFamily="49" charset="-122"/>
              <a:ea typeface="幼圆" panose="02010509060101010101" pitchFamily="49" charset="-122"/>
            </a:endParaRPr>
          </a:p>
        </p:txBody>
      </p:sp>
      <p:sp>
        <p:nvSpPr>
          <p:cNvPr id="4105" name="Line 21"/>
          <p:cNvSpPr>
            <a:spLocks noChangeShapeType="1"/>
          </p:cNvSpPr>
          <p:nvPr/>
        </p:nvSpPr>
        <p:spPr bwMode="auto">
          <a:xfrm>
            <a:off x="849313" y="1111250"/>
            <a:ext cx="3697287" cy="0"/>
          </a:xfrm>
          <a:prstGeom prst="line">
            <a:avLst/>
          </a:prstGeom>
          <a:noFill/>
          <a:ln w="88900" cap="sq" cmpd="tri">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Text Box 2">
            <a:hlinkClick r:id="rId8" action="ppaction://hlinksldjump"/>
          </p:cNvPr>
          <p:cNvSpPr txBox="1">
            <a:spLocks noChangeArrowheads="1"/>
          </p:cNvSpPr>
          <p:nvPr/>
        </p:nvSpPr>
        <p:spPr bwMode="auto">
          <a:xfrm>
            <a:off x="1039813" y="2389336"/>
            <a:ext cx="7265987"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50000"/>
              </a:spcBef>
              <a:buFontTx/>
              <a:buNone/>
            </a:pPr>
            <a:r>
              <a:rPr kumimoji="1" lang="en-US" altLang="zh-CN" sz="2800" b="1" dirty="0">
                <a:solidFill>
                  <a:srgbClr val="0033CC"/>
                </a:solidFill>
                <a:latin typeface="Times New Roman" panose="02020603050405020304" pitchFamily="18" charset="0"/>
                <a:ea typeface="黑体" panose="02010609060101010101" pitchFamily="49" charset="-122"/>
              </a:rPr>
              <a:t>KCL</a:t>
            </a:r>
            <a:r>
              <a:rPr kumimoji="1" lang="zh-CN" altLang="en-US" sz="2800" b="1" dirty="0">
                <a:solidFill>
                  <a:srgbClr val="0033CC"/>
                </a:solidFill>
                <a:latin typeface="Times New Roman" panose="02020603050405020304" pitchFamily="18" charset="0"/>
                <a:ea typeface="黑体" panose="02010609060101010101" pitchFamily="49" charset="-122"/>
              </a:rPr>
              <a:t>：所有进入某节点的电流的总和等于所有离开这节点的电流的总和。</a:t>
            </a:r>
            <a:endParaRPr kumimoji="1" lang="zh-CN" altLang="en-US" sz="2800" dirty="0">
              <a:solidFill>
                <a:srgbClr val="0033CC"/>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7544" y="3933056"/>
            <a:ext cx="2375696" cy="1839676"/>
          </a:xfrm>
          <a:prstGeom prst="rect">
            <a:avLst/>
          </a:prstGeom>
        </p:spPr>
      </p:pic>
      <mc:AlternateContent xmlns:mc="http://schemas.openxmlformats.org/markup-compatibility/2006" xmlns:a14="http://schemas.microsoft.com/office/drawing/2010/main">
        <mc:Choice Requires="a14">
          <p:sp>
            <p:nvSpPr>
              <p:cNvPr id="13" name="矩形 12"/>
              <p:cNvSpPr/>
              <p:nvPr/>
            </p:nvSpPr>
            <p:spPr>
              <a:xfrm>
                <a:off x="4546600" y="3948942"/>
                <a:ext cx="2278637" cy="160460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limLoc m:val="undOvr"/>
                          <m:ctrlPr>
                            <a:rPr lang="zh-CN" altLang="en-US" sz="3600" i="1" smtClean="0">
                              <a:latin typeface="Cambria Math" panose="02040503050406030204" pitchFamily="18" charset="0"/>
                            </a:rPr>
                          </m:ctrlPr>
                        </m:naryPr>
                        <m:sub>
                          <m:r>
                            <a:rPr lang="zh-CN" altLang="en-US" sz="3600" i="1">
                              <a:latin typeface="Cambria Math" panose="02040503050406030204" pitchFamily="18" charset="0"/>
                            </a:rPr>
                            <m:t>𝑘</m:t>
                          </m:r>
                          <m:r>
                            <a:rPr lang="zh-CN" altLang="en-US" sz="3600" i="0">
                              <a:latin typeface="Cambria Math" panose="02040503050406030204" pitchFamily="18" charset="0"/>
                            </a:rPr>
                            <m:t>=1</m:t>
                          </m:r>
                        </m:sub>
                        <m:sup>
                          <m:r>
                            <a:rPr lang="zh-CN" altLang="en-US" sz="3600" i="1">
                              <a:latin typeface="Cambria Math" panose="02040503050406030204" pitchFamily="18" charset="0"/>
                            </a:rPr>
                            <m:t>𝑛</m:t>
                          </m:r>
                        </m:sup>
                        <m:e>
                          <m:sSub>
                            <m:sSubPr>
                              <m:ctrlPr>
                                <a:rPr lang="zh-CN" altLang="en-US" sz="3600" i="1">
                                  <a:latin typeface="Cambria Math" panose="02040503050406030204" pitchFamily="18" charset="0"/>
                                </a:rPr>
                              </m:ctrlPr>
                            </m:sSubPr>
                            <m:e>
                              <m:r>
                                <a:rPr lang="zh-CN" altLang="en-US" sz="3600" i="1">
                                  <a:latin typeface="Cambria Math" panose="02040503050406030204" pitchFamily="18" charset="0"/>
                                </a:rPr>
                                <m:t>𝑖</m:t>
                              </m:r>
                            </m:e>
                            <m:sub>
                              <m:r>
                                <a:rPr lang="zh-CN" altLang="en-US" sz="3600" i="1">
                                  <a:latin typeface="Cambria Math" panose="02040503050406030204" pitchFamily="18" charset="0"/>
                                </a:rPr>
                                <m:t>𝑘</m:t>
                              </m:r>
                            </m:sub>
                          </m:sSub>
                          <m:r>
                            <a:rPr lang="zh-CN" altLang="en-US" sz="3600" i="0">
                              <a:latin typeface="Cambria Math" panose="02040503050406030204" pitchFamily="18" charset="0"/>
                            </a:rPr>
                            <m:t>=0</m:t>
                          </m:r>
                        </m:e>
                      </m:nary>
                    </m:oMath>
                  </m:oMathPara>
                </a14:m>
                <a:endParaRPr lang="zh-CN" altLang="en-US" sz="3600" dirty="0"/>
              </a:p>
            </p:txBody>
          </p:sp>
        </mc:Choice>
        <mc:Fallback xmlns="">
          <p:sp>
            <p:nvSpPr>
              <p:cNvPr id="13" name="矩形 12"/>
              <p:cNvSpPr>
                <a:spLocks noRot="1" noChangeAspect="1" noMove="1" noResize="1" noEditPoints="1" noAdjustHandles="1" noChangeArrowheads="1" noChangeShapeType="1" noTextEdit="1"/>
              </p:cNvSpPr>
              <p:nvPr/>
            </p:nvSpPr>
            <p:spPr>
              <a:xfrm>
                <a:off x="4546600" y="3948942"/>
                <a:ext cx="2278637" cy="1604606"/>
              </a:xfrm>
              <a:prstGeom prst="rect">
                <a:avLst/>
              </a:prstGeom>
              <a:blipFill>
                <a:blip r:embed="rId10"/>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624535677"/>
      </p:ext>
    </p:extLst>
  </p:cSld>
  <p:clrMapOvr>
    <a:masterClrMapping/>
  </p:clrMapOvr>
  <p:transition>
    <p:wipe dir="r"/>
    <p:sndAc>
      <p:stSnd>
        <p:snd r:embed="rId3" name="PROJCTOR.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灯片编号占位符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fld id="{9B247D52-E33E-4310-BA10-5EA3A1F6DB62}" type="slidenum">
              <a:rPr lang="en-US" altLang="zh-CN" sz="1400" smtClean="0"/>
              <a:pPr>
                <a:spcBef>
                  <a:spcPct val="0"/>
                </a:spcBef>
                <a:buFontTx/>
                <a:buNone/>
              </a:pPr>
              <a:t>4</a:t>
            </a:fld>
            <a:endParaRPr lang="en-US" altLang="zh-CN" sz="1400"/>
          </a:p>
        </p:txBody>
      </p:sp>
      <p:graphicFrame>
        <p:nvGraphicFramePr>
          <p:cNvPr id="4099" name="Object 11">
            <a:hlinkClick r:id="" action="ppaction://hlinkshowjump?jump=firstslide" highlightClick="1"/>
          </p:cNvPr>
          <p:cNvGraphicFramePr>
            <a:graphicFrameLocks noChangeAspect="1"/>
          </p:cNvGraphicFramePr>
          <p:nvPr/>
        </p:nvGraphicFramePr>
        <p:xfrm>
          <a:off x="152400" y="6400800"/>
          <a:ext cx="769938" cy="346075"/>
        </p:xfrm>
        <a:graphic>
          <a:graphicData uri="http://schemas.openxmlformats.org/presentationml/2006/ole">
            <mc:AlternateContent xmlns:mc="http://schemas.openxmlformats.org/markup-compatibility/2006">
              <mc:Choice xmlns:v="urn:schemas-microsoft-com:vml" Requires="v">
                <p:oleObj spid="_x0000_s3074" name="BMP 图象" r:id="rId4" imgW="678309" imgH="304928" progId="Paint.Picture">
                  <p:embed/>
                </p:oleObj>
              </mc:Choice>
              <mc:Fallback>
                <p:oleObj name="BMP 图象" r:id="rId4" imgW="678309" imgH="304928" progId="Paint.Picture">
                  <p:embed/>
                  <p:pic>
                    <p:nvPicPr>
                      <p:cNvPr id="4099" name="Object 11">
                        <a:hlinkClick r:id="" action="ppaction://hlinkshowjump?jump=firstslide" highlightClick="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400800"/>
                        <a:ext cx="769938"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00" name="Picture 12" descr="0066">
            <a:hlinkClick r:id="" action="ppaction://hlinkshowjump?jump=nextslide" highlightClick="1"/>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800" y="6419850"/>
            <a:ext cx="7143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13" descr="0063">
            <a:hlinkClick r:id="" action="ppaction://hlinkshowjump?jump=previousslide" highlightClick="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6400800"/>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5" name="Rectangle 15"/>
          <p:cNvSpPr>
            <a:spLocks noChangeArrowheads="1"/>
          </p:cNvSpPr>
          <p:nvPr/>
        </p:nvSpPr>
        <p:spPr bwMode="auto">
          <a:xfrm>
            <a:off x="900113" y="1544638"/>
            <a:ext cx="4267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buClr>
                <a:srgbClr val="0000FF"/>
              </a:buClr>
              <a:buSzPct val="85000"/>
              <a:buFont typeface="Monotype Sorts" pitchFamily="2" charset="2"/>
              <a:buNone/>
            </a:pPr>
            <a:r>
              <a:rPr lang="en-US" altLang="zh-CN" sz="2800" b="1" dirty="0">
                <a:solidFill>
                  <a:srgbClr val="0000CC"/>
                </a:solidFill>
              </a:rPr>
              <a:t>0.1 </a:t>
            </a:r>
            <a:r>
              <a:rPr lang="zh-CN" altLang="en-US" sz="2800" b="1" dirty="0">
                <a:solidFill>
                  <a:srgbClr val="0000CC"/>
                </a:solidFill>
              </a:rPr>
              <a:t>基尔霍夫定理</a:t>
            </a:r>
            <a:endParaRPr lang="zh-CN" altLang="en-US" sz="2800" b="1" dirty="0">
              <a:solidFill>
                <a:srgbClr val="000000"/>
              </a:solidFill>
            </a:endParaRPr>
          </a:p>
        </p:txBody>
      </p:sp>
      <p:sp>
        <p:nvSpPr>
          <p:cNvPr id="4104" name="Rectangle 20">
            <a:hlinkClick r:id="rId8" action="ppaction://hlinksldjump"/>
          </p:cNvPr>
          <p:cNvSpPr>
            <a:spLocks noChangeArrowheads="1"/>
          </p:cNvSpPr>
          <p:nvPr/>
        </p:nvSpPr>
        <p:spPr bwMode="auto">
          <a:xfrm>
            <a:off x="787400" y="473825"/>
            <a:ext cx="594484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600" b="1" dirty="0">
                <a:solidFill>
                  <a:schemeClr val="accent2"/>
                </a:solidFill>
                <a:latin typeface="黑体" panose="02010609060101010101" pitchFamily="49" charset="-122"/>
                <a:ea typeface="黑体" panose="02010609060101010101" pitchFamily="49" charset="-122"/>
              </a:rPr>
              <a:t>需已掌握的电路理论知识</a:t>
            </a:r>
            <a:endParaRPr lang="zh-CN" altLang="en-US" sz="3600" dirty="0">
              <a:solidFill>
                <a:schemeClr val="accent2"/>
              </a:solidFill>
              <a:latin typeface="幼圆" panose="02010509060101010101" pitchFamily="49" charset="-122"/>
              <a:ea typeface="幼圆" panose="02010509060101010101" pitchFamily="49" charset="-122"/>
            </a:endParaRPr>
          </a:p>
        </p:txBody>
      </p:sp>
      <p:sp>
        <p:nvSpPr>
          <p:cNvPr id="4105" name="Line 21"/>
          <p:cNvSpPr>
            <a:spLocks noChangeShapeType="1"/>
          </p:cNvSpPr>
          <p:nvPr/>
        </p:nvSpPr>
        <p:spPr bwMode="auto">
          <a:xfrm>
            <a:off x="849313" y="1111250"/>
            <a:ext cx="3697287" cy="0"/>
          </a:xfrm>
          <a:prstGeom prst="line">
            <a:avLst/>
          </a:prstGeom>
          <a:noFill/>
          <a:ln w="88900" cap="sq" cmpd="tri">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Text Box 2">
            <a:hlinkClick r:id="rId8" action="ppaction://hlinksldjump"/>
          </p:cNvPr>
          <p:cNvSpPr txBox="1">
            <a:spLocks noChangeArrowheads="1"/>
          </p:cNvSpPr>
          <p:nvPr/>
        </p:nvSpPr>
        <p:spPr bwMode="auto">
          <a:xfrm>
            <a:off x="1039813" y="2389336"/>
            <a:ext cx="7265987"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50000"/>
              </a:spcBef>
              <a:buFontTx/>
              <a:buNone/>
            </a:pPr>
            <a:r>
              <a:rPr kumimoji="1" lang="en-US" altLang="zh-CN" sz="2800" b="1" dirty="0">
                <a:solidFill>
                  <a:srgbClr val="0033CC"/>
                </a:solidFill>
                <a:latin typeface="Times New Roman" panose="02020603050405020304" pitchFamily="18" charset="0"/>
                <a:ea typeface="黑体" panose="02010609060101010101" pitchFamily="49" charset="-122"/>
              </a:rPr>
              <a:t>KVL</a:t>
            </a:r>
            <a:r>
              <a:rPr kumimoji="1" lang="zh-CN" altLang="en-US" sz="2800" b="1" dirty="0">
                <a:solidFill>
                  <a:srgbClr val="0033CC"/>
                </a:solidFill>
                <a:latin typeface="Times New Roman" panose="02020603050405020304" pitchFamily="18" charset="0"/>
                <a:ea typeface="黑体" panose="02010609060101010101" pitchFamily="49" charset="-122"/>
              </a:rPr>
              <a:t>：沿着闭合回路所有元件两端的电势差</a:t>
            </a:r>
            <a:r>
              <a:rPr kumimoji="1" lang="en-US" altLang="zh-CN" sz="2800" b="1" dirty="0">
                <a:solidFill>
                  <a:srgbClr val="0033CC"/>
                </a:solidFill>
                <a:latin typeface="Times New Roman" panose="02020603050405020304" pitchFamily="18" charset="0"/>
                <a:ea typeface="黑体" panose="02010609060101010101" pitchFamily="49" charset="-122"/>
              </a:rPr>
              <a:t>(</a:t>
            </a:r>
            <a:r>
              <a:rPr kumimoji="1" lang="zh-CN" altLang="en-US" sz="2800" b="1" dirty="0">
                <a:solidFill>
                  <a:srgbClr val="0033CC"/>
                </a:solidFill>
                <a:latin typeface="Times New Roman" panose="02020603050405020304" pitchFamily="18" charset="0"/>
                <a:ea typeface="黑体" panose="02010609060101010101" pitchFamily="49" charset="-122"/>
              </a:rPr>
              <a:t>电压</a:t>
            </a:r>
            <a:r>
              <a:rPr kumimoji="1" lang="en-US" altLang="zh-CN" sz="2800" b="1" dirty="0">
                <a:solidFill>
                  <a:srgbClr val="0033CC"/>
                </a:solidFill>
                <a:latin typeface="Times New Roman" panose="02020603050405020304" pitchFamily="18" charset="0"/>
                <a:ea typeface="黑体" panose="02010609060101010101" pitchFamily="49" charset="-122"/>
              </a:rPr>
              <a:t>)</a:t>
            </a:r>
            <a:r>
              <a:rPr kumimoji="1" lang="zh-CN" altLang="en-US" sz="2800" b="1" dirty="0">
                <a:solidFill>
                  <a:srgbClr val="0033CC"/>
                </a:solidFill>
                <a:latin typeface="Times New Roman" panose="02020603050405020304" pitchFamily="18" charset="0"/>
                <a:ea typeface="黑体" panose="02010609060101010101" pitchFamily="49" charset="-122"/>
              </a:rPr>
              <a:t>的代数和等于零。</a:t>
            </a:r>
            <a:endParaRPr kumimoji="1" lang="zh-CN" altLang="en-US" sz="2800" dirty="0">
              <a:solidFill>
                <a:srgbClr val="0033CC"/>
              </a:solidFill>
              <a:latin typeface="黑体" panose="02010609060101010101" pitchFamily="49" charset="-122"/>
              <a:ea typeface="黑体" panose="02010609060101010101" pitchFamily="49" charset="-122"/>
            </a:endParaRPr>
          </a:p>
        </p:txBody>
      </p:sp>
      <mc:AlternateContent xmlns:mc="http://schemas.openxmlformats.org/markup-compatibility/2006" xmlns:a14="http://schemas.microsoft.com/office/drawing/2010/main">
        <mc:Choice Requires="a14">
          <p:sp>
            <p:nvSpPr>
              <p:cNvPr id="12" name="矩形 11"/>
              <p:cNvSpPr/>
              <p:nvPr/>
            </p:nvSpPr>
            <p:spPr>
              <a:xfrm>
                <a:off x="5485407" y="3412841"/>
                <a:ext cx="2135585" cy="14366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limLoc m:val="undOvr"/>
                          <m:ctrlPr>
                            <a:rPr lang="zh-CN" altLang="en-US" sz="3200" i="1" smtClean="0">
                              <a:latin typeface="Cambria Math" panose="02040503050406030204" pitchFamily="18" charset="0"/>
                            </a:rPr>
                          </m:ctrlPr>
                        </m:naryPr>
                        <m:sub>
                          <m:r>
                            <a:rPr lang="zh-CN" altLang="en-US" sz="3200" i="1">
                              <a:latin typeface="Cambria Math" panose="02040503050406030204" pitchFamily="18" charset="0"/>
                            </a:rPr>
                            <m:t>𝑘</m:t>
                          </m:r>
                          <m:r>
                            <a:rPr lang="zh-CN" altLang="en-US" sz="3200" i="0">
                              <a:latin typeface="Cambria Math" panose="02040503050406030204" pitchFamily="18" charset="0"/>
                            </a:rPr>
                            <m:t>=1</m:t>
                          </m:r>
                        </m:sub>
                        <m:sup>
                          <m:r>
                            <a:rPr lang="en-US" altLang="zh-CN" sz="3200" b="0" i="1" smtClean="0">
                              <a:latin typeface="Cambria Math" panose="02040503050406030204" pitchFamily="18" charset="0"/>
                            </a:rPr>
                            <m:t>𝑚</m:t>
                          </m:r>
                        </m:sup>
                        <m:e>
                          <m:sSub>
                            <m:sSubPr>
                              <m:ctrlPr>
                                <a:rPr lang="zh-CN" altLang="en-US" sz="3200" i="1">
                                  <a:latin typeface="Cambria Math" panose="02040503050406030204" pitchFamily="18" charset="0"/>
                                </a:rPr>
                              </m:ctrlPr>
                            </m:sSubPr>
                            <m:e>
                              <m:r>
                                <a:rPr lang="en-US" altLang="zh-CN" sz="3200" b="0" i="1" smtClean="0">
                                  <a:latin typeface="Cambria Math" panose="02040503050406030204" pitchFamily="18" charset="0"/>
                                </a:rPr>
                                <m:t>𝑣</m:t>
                              </m:r>
                            </m:e>
                            <m:sub>
                              <m:r>
                                <a:rPr lang="zh-CN" altLang="en-US" sz="3200" i="1">
                                  <a:latin typeface="Cambria Math" panose="02040503050406030204" pitchFamily="18" charset="0"/>
                                </a:rPr>
                                <m:t>𝑘</m:t>
                              </m:r>
                            </m:sub>
                          </m:sSub>
                          <m:r>
                            <a:rPr lang="zh-CN" altLang="en-US" sz="3200" i="0">
                              <a:latin typeface="Cambria Math" panose="02040503050406030204" pitchFamily="18" charset="0"/>
                            </a:rPr>
                            <m:t>=0</m:t>
                          </m:r>
                        </m:e>
                      </m:nary>
                    </m:oMath>
                  </m:oMathPara>
                </a14:m>
                <a:endParaRPr lang="zh-CN" altLang="en-US" sz="3200" dirty="0"/>
              </a:p>
            </p:txBody>
          </p:sp>
        </mc:Choice>
        <mc:Fallback xmlns="">
          <p:sp>
            <p:nvSpPr>
              <p:cNvPr id="12" name="矩形 11"/>
              <p:cNvSpPr>
                <a:spLocks noRot="1" noChangeAspect="1" noMove="1" noResize="1" noEditPoints="1" noAdjustHandles="1" noChangeArrowheads="1" noChangeShapeType="1" noTextEdit="1"/>
              </p:cNvSpPr>
              <p:nvPr/>
            </p:nvSpPr>
            <p:spPr>
              <a:xfrm>
                <a:off x="5485407" y="3412841"/>
                <a:ext cx="2135585" cy="1436675"/>
              </a:xfrm>
              <a:prstGeom prst="rect">
                <a:avLst/>
              </a:prstGeom>
              <a:blipFill>
                <a:blip r:embed="rId9"/>
                <a:stretch>
                  <a:fillRect/>
                </a:stretch>
              </a:blipFill>
            </p:spPr>
            <p:txBody>
              <a:bodyPr/>
              <a:lstStyle/>
              <a:p>
                <a:r>
                  <a:rPr lang="zh-CN" altLang="en-US">
                    <a:noFill/>
                  </a:rPr>
                  <a:t> </a:t>
                </a:r>
              </a:p>
            </p:txBody>
          </p:sp>
        </mc:Fallback>
      </mc:AlternateContent>
      <p:pic>
        <p:nvPicPr>
          <p:cNvPr id="2" name="图片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7369" y="3644537"/>
            <a:ext cx="3877216" cy="2600688"/>
          </a:xfrm>
          <a:prstGeom prst="rect">
            <a:avLst/>
          </a:prstGeom>
        </p:spPr>
      </p:pic>
      <p:sp>
        <p:nvSpPr>
          <p:cNvPr id="14" name="Text Box 2">
            <a:hlinkClick r:id="rId8" action="ppaction://hlinksldjump"/>
          </p:cNvPr>
          <p:cNvSpPr txBox="1">
            <a:spLocks noChangeArrowheads="1"/>
          </p:cNvSpPr>
          <p:nvPr/>
        </p:nvSpPr>
        <p:spPr bwMode="auto">
          <a:xfrm>
            <a:off x="4899025" y="5280675"/>
            <a:ext cx="3787775"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50000"/>
              </a:spcBef>
              <a:buFontTx/>
              <a:buNone/>
            </a:pPr>
            <a:r>
              <a:rPr kumimoji="1" lang="zh-CN" altLang="en-US" sz="2800" dirty="0">
                <a:solidFill>
                  <a:srgbClr val="0033CC"/>
                </a:solidFill>
                <a:latin typeface="黑体" panose="02010609060101010101" pitchFamily="49" charset="-122"/>
                <a:ea typeface="黑体" panose="02010609060101010101" pitchFamily="49" charset="-122"/>
              </a:rPr>
              <a:t>应用场景：</a:t>
            </a:r>
            <a:endParaRPr kumimoji="1" lang="en-US" altLang="zh-CN" sz="2800" dirty="0">
              <a:solidFill>
                <a:srgbClr val="0033CC"/>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834507344"/>
      </p:ext>
    </p:extLst>
  </p:cSld>
  <p:clrMapOvr>
    <a:masterClrMapping/>
  </p:clrMapOvr>
  <p:transition>
    <p:wipe dir="r"/>
    <p:sndAc>
      <p:stSnd>
        <p:snd r:embed="rId3" name="PROJCTOR.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灯片编号占位符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fld id="{9B247D52-E33E-4310-BA10-5EA3A1F6DB62}" type="slidenum">
              <a:rPr lang="en-US" altLang="zh-CN" sz="1400" smtClean="0"/>
              <a:pPr>
                <a:spcBef>
                  <a:spcPct val="0"/>
                </a:spcBef>
                <a:buFontTx/>
                <a:buNone/>
              </a:pPr>
              <a:t>5</a:t>
            </a:fld>
            <a:endParaRPr lang="en-US" altLang="zh-CN" sz="1400"/>
          </a:p>
        </p:txBody>
      </p:sp>
      <p:graphicFrame>
        <p:nvGraphicFramePr>
          <p:cNvPr id="4099" name="Object 11">
            <a:hlinkClick r:id="" action="ppaction://hlinkshowjump?jump=firstslide" highlightClick="1"/>
          </p:cNvPr>
          <p:cNvGraphicFramePr>
            <a:graphicFrameLocks noChangeAspect="1"/>
          </p:cNvGraphicFramePr>
          <p:nvPr/>
        </p:nvGraphicFramePr>
        <p:xfrm>
          <a:off x="152400" y="6400800"/>
          <a:ext cx="769938" cy="346075"/>
        </p:xfrm>
        <a:graphic>
          <a:graphicData uri="http://schemas.openxmlformats.org/presentationml/2006/ole">
            <mc:AlternateContent xmlns:mc="http://schemas.openxmlformats.org/markup-compatibility/2006">
              <mc:Choice xmlns:v="urn:schemas-microsoft-com:vml" Requires="v">
                <p:oleObj spid="_x0000_s4098" name="BMP 图象" r:id="rId4" imgW="678309" imgH="304928" progId="Paint.Picture">
                  <p:embed/>
                </p:oleObj>
              </mc:Choice>
              <mc:Fallback>
                <p:oleObj name="BMP 图象" r:id="rId4" imgW="678309" imgH="304928" progId="Paint.Picture">
                  <p:embed/>
                  <p:pic>
                    <p:nvPicPr>
                      <p:cNvPr id="4099" name="Object 11">
                        <a:hlinkClick r:id="" action="ppaction://hlinkshowjump?jump=firstslide" highlightClick="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400800"/>
                        <a:ext cx="769938"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00" name="Picture 12" descr="0066">
            <a:hlinkClick r:id="" action="ppaction://hlinkshowjump?jump=nextslide" highlightClick="1"/>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800" y="6419850"/>
            <a:ext cx="7143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13" descr="0063">
            <a:hlinkClick r:id="" action="ppaction://hlinkshowjump?jump=previousslide" highlightClick="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6400800"/>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5" name="Rectangle 15"/>
          <p:cNvSpPr>
            <a:spLocks noChangeArrowheads="1"/>
          </p:cNvSpPr>
          <p:nvPr/>
        </p:nvSpPr>
        <p:spPr bwMode="auto">
          <a:xfrm>
            <a:off x="900113" y="1544638"/>
            <a:ext cx="4267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buClr>
                <a:srgbClr val="0000FF"/>
              </a:buClr>
              <a:buSzPct val="85000"/>
              <a:buFont typeface="Monotype Sorts" pitchFamily="2" charset="2"/>
              <a:buNone/>
            </a:pPr>
            <a:r>
              <a:rPr lang="en-US" altLang="zh-CN" sz="2800" b="1" dirty="0">
                <a:solidFill>
                  <a:srgbClr val="0000CC"/>
                </a:solidFill>
              </a:rPr>
              <a:t>0.2 </a:t>
            </a:r>
            <a:r>
              <a:rPr lang="zh-CN" altLang="en-US" sz="2800" b="1" dirty="0">
                <a:solidFill>
                  <a:srgbClr val="0000CC"/>
                </a:solidFill>
              </a:rPr>
              <a:t>线性叠加定理</a:t>
            </a:r>
            <a:endParaRPr lang="zh-CN" altLang="en-US" sz="2800" b="1" dirty="0">
              <a:solidFill>
                <a:srgbClr val="000000"/>
              </a:solidFill>
            </a:endParaRPr>
          </a:p>
        </p:txBody>
      </p:sp>
      <p:sp>
        <p:nvSpPr>
          <p:cNvPr id="4104" name="Rectangle 20">
            <a:hlinkClick r:id="rId8" action="ppaction://hlinksldjump"/>
          </p:cNvPr>
          <p:cNvSpPr>
            <a:spLocks noChangeArrowheads="1"/>
          </p:cNvSpPr>
          <p:nvPr/>
        </p:nvSpPr>
        <p:spPr bwMode="auto">
          <a:xfrm>
            <a:off x="787400" y="473825"/>
            <a:ext cx="6160864"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600" b="1" dirty="0">
                <a:solidFill>
                  <a:schemeClr val="accent2"/>
                </a:solidFill>
                <a:latin typeface="黑体" panose="02010609060101010101" pitchFamily="49" charset="-122"/>
                <a:ea typeface="黑体" panose="02010609060101010101" pitchFamily="49" charset="-122"/>
              </a:rPr>
              <a:t>需已掌握的电路理论知识</a:t>
            </a:r>
            <a:endParaRPr lang="zh-CN" altLang="en-US" sz="3600" dirty="0">
              <a:solidFill>
                <a:schemeClr val="accent2"/>
              </a:solidFill>
              <a:latin typeface="幼圆" panose="02010509060101010101" pitchFamily="49" charset="-122"/>
              <a:ea typeface="幼圆" panose="02010509060101010101" pitchFamily="49" charset="-122"/>
            </a:endParaRPr>
          </a:p>
        </p:txBody>
      </p:sp>
      <p:sp>
        <p:nvSpPr>
          <p:cNvPr id="4105" name="Line 21"/>
          <p:cNvSpPr>
            <a:spLocks noChangeShapeType="1"/>
          </p:cNvSpPr>
          <p:nvPr/>
        </p:nvSpPr>
        <p:spPr bwMode="auto">
          <a:xfrm>
            <a:off x="849313" y="1111250"/>
            <a:ext cx="3697287" cy="0"/>
          </a:xfrm>
          <a:prstGeom prst="line">
            <a:avLst/>
          </a:prstGeom>
          <a:noFill/>
          <a:ln w="88900" cap="sq" cmpd="tri">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Text Box 2">
            <a:hlinkClick r:id="rId8" action="ppaction://hlinksldjump"/>
          </p:cNvPr>
          <p:cNvSpPr txBox="1">
            <a:spLocks noChangeArrowheads="1"/>
          </p:cNvSpPr>
          <p:nvPr/>
        </p:nvSpPr>
        <p:spPr bwMode="auto">
          <a:xfrm>
            <a:off x="1039813" y="2055286"/>
            <a:ext cx="7265987"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50000"/>
              </a:spcBef>
              <a:buFontTx/>
              <a:buNone/>
            </a:pPr>
            <a:r>
              <a:rPr kumimoji="1" lang="zh-CN" altLang="en-US" sz="2800" b="1" dirty="0">
                <a:solidFill>
                  <a:srgbClr val="0033CC"/>
                </a:solidFill>
                <a:latin typeface="Times New Roman" panose="02020603050405020304" pitchFamily="18" charset="0"/>
                <a:ea typeface="黑体" panose="02010609060101010101" pitchFamily="49" charset="-122"/>
              </a:rPr>
              <a:t>一个含多个独立源的双边线性电路的任何支路的响应（电压或电流），等于每个独立源单独作用时的响应的代数和，此时所有其他独立源被替换成他们各自的阻抗。</a:t>
            </a:r>
            <a:endParaRPr kumimoji="1" lang="zh-CN" altLang="en-US" sz="2800" dirty="0">
              <a:solidFill>
                <a:srgbClr val="0033CC"/>
              </a:solidFill>
              <a:latin typeface="黑体" panose="02010609060101010101" pitchFamily="49" charset="-122"/>
              <a:ea typeface="黑体" panose="02010609060101010101" pitchFamily="49" charset="-122"/>
            </a:endParaRPr>
          </a:p>
        </p:txBody>
      </p:sp>
      <p:sp>
        <p:nvSpPr>
          <p:cNvPr id="13" name="Text Box 2">
            <a:hlinkClick r:id="rId8" action="ppaction://hlinksldjump"/>
          </p:cNvPr>
          <p:cNvSpPr txBox="1">
            <a:spLocks noChangeArrowheads="1"/>
          </p:cNvSpPr>
          <p:nvPr/>
        </p:nvSpPr>
        <p:spPr bwMode="auto">
          <a:xfrm>
            <a:off x="1068388" y="3801815"/>
            <a:ext cx="7265987"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50000"/>
              </a:spcBef>
              <a:buFontTx/>
              <a:buNone/>
            </a:pPr>
            <a:r>
              <a:rPr kumimoji="1" lang="zh-CN" altLang="en-US" sz="2800" dirty="0">
                <a:solidFill>
                  <a:srgbClr val="0033CC"/>
                </a:solidFill>
                <a:latin typeface="黑体" panose="02010609060101010101" pitchFamily="49" charset="-122"/>
                <a:ea typeface="黑体" panose="02010609060101010101" pitchFamily="49" charset="-122"/>
              </a:rPr>
              <a:t>应用实例：</a:t>
            </a:r>
          </a:p>
          <a:p>
            <a:pPr marL="457200" indent="-457200" eaLnBrk="1" hangingPunct="1">
              <a:lnSpc>
                <a:spcPct val="90000"/>
              </a:lnSpc>
              <a:spcBef>
                <a:spcPct val="50000"/>
              </a:spcBef>
            </a:pPr>
            <a:r>
              <a:rPr kumimoji="1" lang="zh-CN" altLang="en-US" sz="2800" dirty="0">
                <a:solidFill>
                  <a:srgbClr val="0033CC"/>
                </a:solidFill>
                <a:latin typeface="黑体" panose="02010609060101010101" pitchFamily="49" charset="-122"/>
                <a:ea typeface="黑体" panose="02010609060101010101" pitchFamily="49" charset="-122"/>
              </a:rPr>
              <a:t>单管放大电路的直流通路与交流通路分离讨论</a:t>
            </a:r>
            <a:endParaRPr kumimoji="1" lang="en-US" altLang="zh-CN" sz="2800" dirty="0">
              <a:solidFill>
                <a:srgbClr val="0033CC"/>
              </a:solidFill>
              <a:latin typeface="黑体" panose="02010609060101010101" pitchFamily="49" charset="-122"/>
              <a:ea typeface="黑体" panose="02010609060101010101" pitchFamily="49" charset="-122"/>
            </a:endParaRPr>
          </a:p>
          <a:p>
            <a:pPr marL="457200" indent="-457200" eaLnBrk="1" hangingPunct="1">
              <a:lnSpc>
                <a:spcPct val="90000"/>
              </a:lnSpc>
              <a:spcBef>
                <a:spcPct val="50000"/>
              </a:spcBef>
            </a:pPr>
            <a:r>
              <a:rPr kumimoji="1" lang="zh-CN" altLang="en-US" sz="2800" dirty="0">
                <a:solidFill>
                  <a:srgbClr val="0033CC"/>
                </a:solidFill>
                <a:latin typeface="黑体" panose="02010609060101010101" pitchFamily="49" charset="-122"/>
                <a:ea typeface="黑体" panose="02010609060101010101" pitchFamily="49" charset="-122"/>
              </a:rPr>
              <a:t>运放实现加法电路分析</a:t>
            </a:r>
            <a:endParaRPr kumimoji="1" lang="en-US" altLang="zh-CN" sz="2800" dirty="0">
              <a:solidFill>
                <a:srgbClr val="0033CC"/>
              </a:solidFill>
              <a:latin typeface="黑体" panose="02010609060101010101" pitchFamily="49" charset="-122"/>
              <a:ea typeface="黑体" panose="02010609060101010101" pitchFamily="49" charset="-122"/>
            </a:endParaRPr>
          </a:p>
          <a:p>
            <a:pPr marL="457200" indent="-457200" eaLnBrk="1" hangingPunct="1">
              <a:lnSpc>
                <a:spcPct val="90000"/>
              </a:lnSpc>
              <a:spcBef>
                <a:spcPct val="50000"/>
              </a:spcBef>
            </a:pPr>
            <a:r>
              <a:rPr kumimoji="1" lang="en-US" altLang="zh-CN" sz="2800" dirty="0">
                <a:solidFill>
                  <a:srgbClr val="0033CC"/>
                </a:solidFill>
                <a:latin typeface="黑体" panose="02010609060101010101" pitchFamily="49" charset="-122"/>
                <a:ea typeface="黑体" panose="02010609060101010101" pitchFamily="49" charset="-122"/>
              </a:rPr>
              <a:t>……</a:t>
            </a:r>
            <a:endParaRPr kumimoji="1" lang="zh-CN" altLang="en-US" sz="2800" dirty="0">
              <a:solidFill>
                <a:srgbClr val="0033CC"/>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771295364"/>
      </p:ext>
    </p:extLst>
  </p:cSld>
  <p:clrMapOvr>
    <a:masterClrMapping/>
  </p:clrMapOvr>
  <p:transition>
    <p:wipe dir="r"/>
    <p:sndAc>
      <p:stSnd>
        <p:snd r:embed="rId3" name="PROJCTOR.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灯片编号占位符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fld id="{9B247D52-E33E-4310-BA10-5EA3A1F6DB62}" type="slidenum">
              <a:rPr lang="en-US" altLang="zh-CN" sz="1400" smtClean="0"/>
              <a:pPr>
                <a:spcBef>
                  <a:spcPct val="0"/>
                </a:spcBef>
                <a:buFontTx/>
                <a:buNone/>
              </a:pPr>
              <a:t>6</a:t>
            </a:fld>
            <a:endParaRPr lang="en-US" altLang="zh-CN" sz="1400"/>
          </a:p>
        </p:txBody>
      </p:sp>
      <p:graphicFrame>
        <p:nvGraphicFramePr>
          <p:cNvPr id="4099" name="Object 11">
            <a:hlinkClick r:id="" action="ppaction://hlinkshowjump?jump=firstslide" highlightClick="1"/>
          </p:cNvPr>
          <p:cNvGraphicFramePr>
            <a:graphicFrameLocks noChangeAspect="1"/>
          </p:cNvGraphicFramePr>
          <p:nvPr/>
        </p:nvGraphicFramePr>
        <p:xfrm>
          <a:off x="152400" y="6400800"/>
          <a:ext cx="769938" cy="346075"/>
        </p:xfrm>
        <a:graphic>
          <a:graphicData uri="http://schemas.openxmlformats.org/presentationml/2006/ole">
            <mc:AlternateContent xmlns:mc="http://schemas.openxmlformats.org/markup-compatibility/2006">
              <mc:Choice xmlns:v="urn:schemas-microsoft-com:vml" Requires="v">
                <p:oleObj spid="_x0000_s5122" name="BMP 图象" r:id="rId4" imgW="678309" imgH="304928" progId="Paint.Picture">
                  <p:embed/>
                </p:oleObj>
              </mc:Choice>
              <mc:Fallback>
                <p:oleObj name="BMP 图象" r:id="rId4" imgW="678309" imgH="304928" progId="Paint.Picture">
                  <p:embed/>
                  <p:pic>
                    <p:nvPicPr>
                      <p:cNvPr id="4099" name="Object 11">
                        <a:hlinkClick r:id="" action="ppaction://hlinkshowjump?jump=firstslide" highlightClick="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400800"/>
                        <a:ext cx="769938"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00" name="Picture 12" descr="0066">
            <a:hlinkClick r:id="" action="ppaction://hlinkshowjump?jump=nextslide" highlightClick="1"/>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800" y="6419850"/>
            <a:ext cx="7143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13" descr="0063">
            <a:hlinkClick r:id="" action="ppaction://hlinkshowjump?jump=previousslide" highlightClick="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6400800"/>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5" name="Rectangle 15"/>
          <p:cNvSpPr>
            <a:spLocks noChangeArrowheads="1"/>
          </p:cNvSpPr>
          <p:nvPr/>
        </p:nvSpPr>
        <p:spPr bwMode="auto">
          <a:xfrm>
            <a:off x="849313" y="1283028"/>
            <a:ext cx="4267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buClr>
                <a:srgbClr val="0000FF"/>
              </a:buClr>
              <a:buSzPct val="85000"/>
              <a:buFont typeface="Monotype Sorts" pitchFamily="2" charset="2"/>
              <a:buNone/>
            </a:pPr>
            <a:r>
              <a:rPr lang="en-US" altLang="zh-CN" sz="2800" b="1" dirty="0">
                <a:solidFill>
                  <a:srgbClr val="0000CC"/>
                </a:solidFill>
              </a:rPr>
              <a:t>0.3 </a:t>
            </a:r>
            <a:r>
              <a:rPr lang="zh-CN" altLang="en-US" sz="2800" b="1" dirty="0">
                <a:solidFill>
                  <a:srgbClr val="0000CC"/>
                </a:solidFill>
              </a:rPr>
              <a:t>等效定理</a:t>
            </a:r>
            <a:endParaRPr lang="zh-CN" altLang="en-US" sz="2800" b="1" dirty="0">
              <a:solidFill>
                <a:srgbClr val="000000"/>
              </a:solidFill>
            </a:endParaRPr>
          </a:p>
        </p:txBody>
      </p:sp>
      <p:sp>
        <p:nvSpPr>
          <p:cNvPr id="4104" name="Rectangle 20">
            <a:hlinkClick r:id="rId8" action="ppaction://hlinksldjump"/>
          </p:cNvPr>
          <p:cNvSpPr>
            <a:spLocks noChangeArrowheads="1"/>
          </p:cNvSpPr>
          <p:nvPr/>
        </p:nvSpPr>
        <p:spPr bwMode="auto">
          <a:xfrm>
            <a:off x="787400" y="473825"/>
            <a:ext cx="55848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600" b="1" dirty="0">
                <a:solidFill>
                  <a:schemeClr val="accent2"/>
                </a:solidFill>
                <a:latin typeface="黑体" panose="02010609060101010101" pitchFamily="49" charset="-122"/>
                <a:ea typeface="黑体" panose="02010609060101010101" pitchFamily="49" charset="-122"/>
              </a:rPr>
              <a:t>需已掌握的电路理论知识</a:t>
            </a:r>
            <a:endParaRPr lang="zh-CN" altLang="en-US" sz="3600" dirty="0">
              <a:solidFill>
                <a:schemeClr val="accent2"/>
              </a:solidFill>
              <a:latin typeface="幼圆" panose="02010509060101010101" pitchFamily="49" charset="-122"/>
              <a:ea typeface="幼圆" panose="02010509060101010101" pitchFamily="49" charset="-122"/>
            </a:endParaRPr>
          </a:p>
        </p:txBody>
      </p:sp>
      <p:sp>
        <p:nvSpPr>
          <p:cNvPr id="4105" name="Line 21"/>
          <p:cNvSpPr>
            <a:spLocks noChangeShapeType="1"/>
          </p:cNvSpPr>
          <p:nvPr/>
        </p:nvSpPr>
        <p:spPr bwMode="auto">
          <a:xfrm>
            <a:off x="849313" y="1111250"/>
            <a:ext cx="3697287" cy="0"/>
          </a:xfrm>
          <a:prstGeom prst="line">
            <a:avLst/>
          </a:prstGeom>
          <a:noFill/>
          <a:ln w="88900" cap="sq" cmpd="tri">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Text Box 2">
            <a:hlinkClick r:id="rId8" action="ppaction://hlinksldjump"/>
          </p:cNvPr>
          <p:cNvSpPr txBox="1">
            <a:spLocks noChangeArrowheads="1"/>
          </p:cNvSpPr>
          <p:nvPr/>
        </p:nvSpPr>
        <p:spPr bwMode="auto">
          <a:xfrm>
            <a:off x="948311" y="1806248"/>
            <a:ext cx="7265987"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50000"/>
              </a:spcBef>
              <a:buFontTx/>
              <a:buNone/>
            </a:pPr>
            <a:r>
              <a:rPr kumimoji="1" lang="zh-CN" altLang="en-US" sz="2800" b="1" dirty="0">
                <a:solidFill>
                  <a:srgbClr val="0033CC"/>
                </a:solidFill>
                <a:latin typeface="Times New Roman" panose="02020603050405020304" pitchFamily="18" charset="0"/>
                <a:ea typeface="黑体" panose="02010609060101010101" pitchFamily="49" charset="-122"/>
              </a:rPr>
              <a:t>戴维南定理</a:t>
            </a:r>
            <a:endParaRPr kumimoji="1" lang="en-US" altLang="zh-CN" sz="2800" b="1" dirty="0">
              <a:solidFill>
                <a:srgbClr val="0033CC"/>
              </a:solidFill>
              <a:latin typeface="Times New Roman" panose="02020603050405020304" pitchFamily="18" charset="0"/>
              <a:ea typeface="黑体" panose="02010609060101010101" pitchFamily="49" charset="-122"/>
            </a:endParaRPr>
          </a:p>
          <a:p>
            <a:pPr eaLnBrk="1" hangingPunct="1">
              <a:lnSpc>
                <a:spcPct val="90000"/>
              </a:lnSpc>
              <a:spcBef>
                <a:spcPct val="50000"/>
              </a:spcBef>
              <a:buFontTx/>
              <a:buNone/>
            </a:pPr>
            <a:r>
              <a:rPr kumimoji="1" lang="zh-CN" altLang="en-US" sz="2800" b="1" dirty="0">
                <a:solidFill>
                  <a:srgbClr val="0033CC"/>
                </a:solidFill>
                <a:latin typeface="Times New Roman" panose="02020603050405020304" pitchFamily="18" charset="0"/>
                <a:ea typeface="黑体" panose="02010609060101010101" pitchFamily="49" charset="-122"/>
              </a:rPr>
              <a:t>一个含有独立电压源、电流源及电阻的线性网络的两端，就其外部型态而言，可以用一个独立电压源</a:t>
            </a:r>
            <a:r>
              <a:rPr kumimoji="1" lang="en-US" altLang="zh-CN" sz="2800" b="1" dirty="0">
                <a:solidFill>
                  <a:srgbClr val="0033CC"/>
                </a:solidFill>
                <a:latin typeface="Times New Roman" panose="02020603050405020304" pitchFamily="18" charset="0"/>
                <a:ea typeface="黑体" panose="02010609060101010101" pitchFamily="49" charset="-122"/>
              </a:rPr>
              <a:t>V</a:t>
            </a:r>
            <a:r>
              <a:rPr kumimoji="1" lang="zh-CN" altLang="en-US" sz="2800" b="1" dirty="0">
                <a:solidFill>
                  <a:srgbClr val="0033CC"/>
                </a:solidFill>
                <a:latin typeface="Times New Roman" panose="02020603050405020304" pitchFamily="18" charset="0"/>
                <a:ea typeface="黑体" panose="02010609060101010101" pitchFamily="49" charset="-122"/>
              </a:rPr>
              <a:t>和一个二端网络的串联电阻组合来等效。</a:t>
            </a:r>
            <a:endParaRPr kumimoji="1" lang="zh-CN" altLang="en-US" sz="2800" dirty="0">
              <a:solidFill>
                <a:srgbClr val="0033CC"/>
              </a:solidFill>
              <a:latin typeface="黑体" panose="02010609060101010101" pitchFamily="49" charset="-122"/>
              <a:ea typeface="黑体" panose="02010609060101010101" pitchFamily="49" charset="-122"/>
            </a:endParaRPr>
          </a:p>
        </p:txBody>
      </p:sp>
      <p:sp>
        <p:nvSpPr>
          <p:cNvPr id="13" name="Text Box 2">
            <a:hlinkClick r:id="rId8" action="ppaction://hlinksldjump"/>
          </p:cNvPr>
          <p:cNvSpPr txBox="1">
            <a:spLocks noChangeArrowheads="1"/>
          </p:cNvSpPr>
          <p:nvPr/>
        </p:nvSpPr>
        <p:spPr bwMode="auto">
          <a:xfrm>
            <a:off x="5735846" y="4812703"/>
            <a:ext cx="2950954" cy="1083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50000"/>
              </a:spcBef>
              <a:buFontTx/>
              <a:buNone/>
            </a:pPr>
            <a:r>
              <a:rPr kumimoji="1" lang="zh-CN" altLang="en-US" sz="2800" dirty="0">
                <a:solidFill>
                  <a:srgbClr val="0033CC"/>
                </a:solidFill>
                <a:latin typeface="黑体" panose="02010609060101010101" pitchFamily="49" charset="-122"/>
                <a:ea typeface="黑体" panose="02010609060101010101" pitchFamily="49" charset="-122"/>
              </a:rPr>
              <a:t>应用实例：</a:t>
            </a:r>
          </a:p>
          <a:p>
            <a:pPr marL="457200" indent="-457200" eaLnBrk="1" hangingPunct="1">
              <a:lnSpc>
                <a:spcPct val="90000"/>
              </a:lnSpc>
              <a:spcBef>
                <a:spcPct val="50000"/>
              </a:spcBef>
            </a:pPr>
            <a:r>
              <a:rPr kumimoji="1" lang="zh-CN" altLang="en-US" sz="2800" dirty="0">
                <a:solidFill>
                  <a:srgbClr val="0033CC"/>
                </a:solidFill>
                <a:latin typeface="黑体" panose="02010609060101010101" pitchFamily="49" charset="-122"/>
                <a:ea typeface="黑体" panose="02010609060101010101" pitchFamily="49" charset="-122"/>
              </a:rPr>
              <a:t>输入输出电阻</a:t>
            </a:r>
          </a:p>
        </p:txBody>
      </p:sp>
      <p:pic>
        <p:nvPicPr>
          <p:cNvPr id="2" name="图片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2902" y="4072229"/>
            <a:ext cx="3930107" cy="2172996"/>
          </a:xfrm>
          <a:prstGeom prst="rect">
            <a:avLst/>
          </a:prstGeom>
        </p:spPr>
      </p:pic>
    </p:spTree>
    <p:extLst>
      <p:ext uri="{BB962C8B-B14F-4D97-AF65-F5344CB8AC3E}">
        <p14:creationId xmlns:p14="http://schemas.microsoft.com/office/powerpoint/2010/main" val="1860417636"/>
      </p:ext>
    </p:extLst>
  </p:cSld>
  <p:clrMapOvr>
    <a:masterClrMapping/>
  </p:clrMapOvr>
  <p:transition>
    <p:wipe dir="r"/>
    <p:sndAc>
      <p:stSnd>
        <p:snd r:embed="rId3" name="PROJCTOR.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灯片编号占位符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fld id="{9B247D52-E33E-4310-BA10-5EA3A1F6DB62}" type="slidenum">
              <a:rPr lang="en-US" altLang="zh-CN" sz="1400" smtClean="0"/>
              <a:pPr>
                <a:spcBef>
                  <a:spcPct val="0"/>
                </a:spcBef>
                <a:buFontTx/>
                <a:buNone/>
              </a:pPr>
              <a:t>7</a:t>
            </a:fld>
            <a:endParaRPr lang="en-US" altLang="zh-CN" sz="1400"/>
          </a:p>
        </p:txBody>
      </p:sp>
      <p:graphicFrame>
        <p:nvGraphicFramePr>
          <p:cNvPr id="4099" name="Object 11">
            <a:hlinkClick r:id="" action="ppaction://hlinkshowjump?jump=firstslide" highlightClick="1"/>
          </p:cNvPr>
          <p:cNvGraphicFramePr>
            <a:graphicFrameLocks noChangeAspect="1"/>
          </p:cNvGraphicFramePr>
          <p:nvPr/>
        </p:nvGraphicFramePr>
        <p:xfrm>
          <a:off x="152400" y="6400800"/>
          <a:ext cx="769938" cy="346075"/>
        </p:xfrm>
        <a:graphic>
          <a:graphicData uri="http://schemas.openxmlformats.org/presentationml/2006/ole">
            <mc:AlternateContent xmlns:mc="http://schemas.openxmlformats.org/markup-compatibility/2006">
              <mc:Choice xmlns:v="urn:schemas-microsoft-com:vml" Requires="v">
                <p:oleObj spid="_x0000_s6146" name="BMP 图象" r:id="rId4" imgW="678309" imgH="304928" progId="Paint.Picture">
                  <p:embed/>
                </p:oleObj>
              </mc:Choice>
              <mc:Fallback>
                <p:oleObj name="BMP 图象" r:id="rId4" imgW="678309" imgH="304928" progId="Paint.Picture">
                  <p:embed/>
                  <p:pic>
                    <p:nvPicPr>
                      <p:cNvPr id="4099" name="Object 11">
                        <a:hlinkClick r:id="" action="ppaction://hlinkshowjump?jump=firstslide" highlightClick="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400800"/>
                        <a:ext cx="769938"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00" name="Picture 12" descr="0066">
            <a:hlinkClick r:id="" action="ppaction://hlinkshowjump?jump=nextslide" highlightClick="1"/>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800" y="6419850"/>
            <a:ext cx="7143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13" descr="0063">
            <a:hlinkClick r:id="" action="ppaction://hlinkshowjump?jump=previousslide" highlightClick="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6400800"/>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5" name="Rectangle 15"/>
          <p:cNvSpPr>
            <a:spLocks noChangeArrowheads="1"/>
          </p:cNvSpPr>
          <p:nvPr/>
        </p:nvSpPr>
        <p:spPr bwMode="auto">
          <a:xfrm>
            <a:off x="849313" y="1283028"/>
            <a:ext cx="4267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buClr>
                <a:srgbClr val="0000FF"/>
              </a:buClr>
              <a:buSzPct val="85000"/>
              <a:buFont typeface="Monotype Sorts" pitchFamily="2" charset="2"/>
              <a:buNone/>
            </a:pPr>
            <a:r>
              <a:rPr lang="en-US" altLang="zh-CN" sz="2800" b="1" dirty="0">
                <a:solidFill>
                  <a:srgbClr val="0000CC"/>
                </a:solidFill>
              </a:rPr>
              <a:t>0.3 </a:t>
            </a:r>
            <a:r>
              <a:rPr lang="zh-CN" altLang="en-US" sz="2800" b="1" dirty="0">
                <a:solidFill>
                  <a:srgbClr val="0000CC"/>
                </a:solidFill>
              </a:rPr>
              <a:t>等效定理</a:t>
            </a:r>
            <a:endParaRPr lang="zh-CN" altLang="en-US" sz="2800" b="1" dirty="0">
              <a:solidFill>
                <a:srgbClr val="000000"/>
              </a:solidFill>
            </a:endParaRPr>
          </a:p>
        </p:txBody>
      </p:sp>
      <p:sp>
        <p:nvSpPr>
          <p:cNvPr id="4104" name="Rectangle 20">
            <a:hlinkClick r:id="rId8" action="ppaction://hlinksldjump"/>
          </p:cNvPr>
          <p:cNvSpPr>
            <a:spLocks noChangeArrowheads="1"/>
          </p:cNvSpPr>
          <p:nvPr/>
        </p:nvSpPr>
        <p:spPr bwMode="auto">
          <a:xfrm>
            <a:off x="787400" y="473825"/>
            <a:ext cx="5872832"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600" b="1" dirty="0">
                <a:solidFill>
                  <a:schemeClr val="accent2"/>
                </a:solidFill>
                <a:latin typeface="黑体" panose="02010609060101010101" pitchFamily="49" charset="-122"/>
                <a:ea typeface="黑体" panose="02010609060101010101" pitchFamily="49" charset="-122"/>
              </a:rPr>
              <a:t>需已掌握的电路理论知识</a:t>
            </a:r>
            <a:endParaRPr lang="zh-CN" altLang="en-US" sz="3600" dirty="0">
              <a:solidFill>
                <a:schemeClr val="accent2"/>
              </a:solidFill>
              <a:latin typeface="幼圆" panose="02010509060101010101" pitchFamily="49" charset="-122"/>
              <a:ea typeface="幼圆" panose="02010509060101010101" pitchFamily="49" charset="-122"/>
            </a:endParaRPr>
          </a:p>
        </p:txBody>
      </p:sp>
      <p:sp>
        <p:nvSpPr>
          <p:cNvPr id="4105" name="Line 21"/>
          <p:cNvSpPr>
            <a:spLocks noChangeShapeType="1"/>
          </p:cNvSpPr>
          <p:nvPr/>
        </p:nvSpPr>
        <p:spPr bwMode="auto">
          <a:xfrm>
            <a:off x="849313" y="1111250"/>
            <a:ext cx="3697287" cy="0"/>
          </a:xfrm>
          <a:prstGeom prst="line">
            <a:avLst/>
          </a:prstGeom>
          <a:noFill/>
          <a:ln w="88900" cap="sq" cmpd="tri">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Text Box 2">
            <a:hlinkClick r:id="rId8" action="ppaction://hlinksldjump"/>
          </p:cNvPr>
          <p:cNvSpPr txBox="1">
            <a:spLocks noChangeArrowheads="1"/>
          </p:cNvSpPr>
          <p:nvPr/>
        </p:nvSpPr>
        <p:spPr bwMode="auto">
          <a:xfrm>
            <a:off x="948311" y="1806248"/>
            <a:ext cx="7265987" cy="1858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50000"/>
              </a:spcBef>
              <a:buFontTx/>
              <a:buNone/>
            </a:pPr>
            <a:r>
              <a:rPr kumimoji="1" lang="zh-CN" altLang="en-US" sz="2800" b="1" dirty="0">
                <a:solidFill>
                  <a:srgbClr val="0033CC"/>
                </a:solidFill>
                <a:latin typeface="Times New Roman" panose="02020603050405020304" pitchFamily="18" charset="0"/>
                <a:ea typeface="黑体" panose="02010609060101010101" pitchFamily="49" charset="-122"/>
              </a:rPr>
              <a:t>诺顿定理</a:t>
            </a:r>
            <a:endParaRPr kumimoji="1" lang="en-US" altLang="zh-CN" sz="2800" b="1" dirty="0">
              <a:solidFill>
                <a:srgbClr val="0033CC"/>
              </a:solidFill>
              <a:latin typeface="Times New Roman" panose="02020603050405020304" pitchFamily="18" charset="0"/>
              <a:ea typeface="黑体" panose="02010609060101010101" pitchFamily="49" charset="-122"/>
            </a:endParaRPr>
          </a:p>
          <a:p>
            <a:pPr eaLnBrk="1" hangingPunct="1">
              <a:lnSpc>
                <a:spcPct val="90000"/>
              </a:lnSpc>
              <a:spcBef>
                <a:spcPct val="50000"/>
              </a:spcBef>
              <a:buFontTx/>
              <a:buNone/>
            </a:pPr>
            <a:r>
              <a:rPr kumimoji="1" lang="zh-CN" altLang="en-US" sz="2800" b="1" dirty="0">
                <a:solidFill>
                  <a:srgbClr val="0033CC"/>
                </a:solidFill>
                <a:latin typeface="Times New Roman" panose="02020603050405020304" pitchFamily="18" charset="0"/>
                <a:ea typeface="黑体" panose="02010609060101010101" pitchFamily="49" charset="-122"/>
              </a:rPr>
              <a:t>一个由电压源及电阻所组成的具有两个端点的电路系统，都可以在电路上等效于由一个理想电流源</a:t>
            </a:r>
            <a:r>
              <a:rPr kumimoji="1" lang="en-US" altLang="zh-CN" sz="2800" b="1" dirty="0">
                <a:solidFill>
                  <a:srgbClr val="0033CC"/>
                </a:solidFill>
                <a:latin typeface="Times New Roman" panose="02020603050405020304" pitchFamily="18" charset="0"/>
                <a:ea typeface="黑体" panose="02010609060101010101" pitchFamily="49" charset="-122"/>
              </a:rPr>
              <a:t>I</a:t>
            </a:r>
            <a:r>
              <a:rPr kumimoji="1" lang="zh-CN" altLang="en-US" sz="2800" b="1" dirty="0">
                <a:solidFill>
                  <a:srgbClr val="0033CC"/>
                </a:solidFill>
                <a:latin typeface="Times New Roman" panose="02020603050405020304" pitchFamily="18" charset="0"/>
                <a:ea typeface="黑体" panose="02010609060101010101" pitchFamily="49" charset="-122"/>
              </a:rPr>
              <a:t>与一个电阻</a:t>
            </a:r>
            <a:r>
              <a:rPr kumimoji="1" lang="en-US" altLang="zh-CN" sz="2800" b="1" dirty="0">
                <a:solidFill>
                  <a:srgbClr val="0033CC"/>
                </a:solidFill>
                <a:latin typeface="Times New Roman" panose="02020603050405020304" pitchFamily="18" charset="0"/>
                <a:ea typeface="黑体" panose="02010609060101010101" pitchFamily="49" charset="-122"/>
              </a:rPr>
              <a:t>R</a:t>
            </a:r>
            <a:r>
              <a:rPr kumimoji="1" lang="zh-CN" altLang="en-US" sz="2800" b="1" dirty="0">
                <a:solidFill>
                  <a:srgbClr val="0033CC"/>
                </a:solidFill>
                <a:latin typeface="Times New Roman" panose="02020603050405020304" pitchFamily="18" charset="0"/>
                <a:ea typeface="黑体" panose="02010609060101010101" pitchFamily="49" charset="-122"/>
              </a:rPr>
              <a:t>并联的电路。</a:t>
            </a:r>
            <a:endParaRPr kumimoji="1" lang="zh-CN" altLang="en-US" sz="2800" dirty="0">
              <a:solidFill>
                <a:srgbClr val="0033CC"/>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4069" y="3809811"/>
            <a:ext cx="3810532" cy="2086266"/>
          </a:xfrm>
          <a:prstGeom prst="rect">
            <a:avLst/>
          </a:prstGeom>
        </p:spPr>
      </p:pic>
      <p:graphicFrame>
        <p:nvGraphicFramePr>
          <p:cNvPr id="14" name="Object 45"/>
          <p:cNvGraphicFramePr>
            <a:graphicFrameLocks noChangeAspect="1"/>
          </p:cNvGraphicFramePr>
          <p:nvPr/>
        </p:nvGraphicFramePr>
        <p:xfrm>
          <a:off x="6348413" y="4789590"/>
          <a:ext cx="1271587" cy="1106487"/>
        </p:xfrm>
        <a:graphic>
          <a:graphicData uri="http://schemas.openxmlformats.org/presentationml/2006/ole">
            <mc:AlternateContent xmlns:mc="http://schemas.openxmlformats.org/markup-compatibility/2006">
              <mc:Choice xmlns:v="urn:schemas-microsoft-com:vml" Requires="v">
                <p:oleObj spid="_x0000_s6147" name="公式" r:id="rId10" imgW="507780" imgH="444307" progId="Equation.3">
                  <p:embed/>
                </p:oleObj>
              </mc:Choice>
              <mc:Fallback>
                <p:oleObj name="公式" r:id="rId10" imgW="507780" imgH="444307" progId="Equation.3">
                  <p:embed/>
                  <p:pic>
                    <p:nvPicPr>
                      <p:cNvPr id="14" name="Object 4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48413" y="4789590"/>
                        <a:ext cx="1271587" cy="1106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 name="Text Box 2">
            <a:hlinkClick r:id="rId8" action="ppaction://hlinksldjump"/>
          </p:cNvPr>
          <p:cNvSpPr txBox="1">
            <a:spLocks noChangeArrowheads="1"/>
          </p:cNvSpPr>
          <p:nvPr/>
        </p:nvSpPr>
        <p:spPr bwMode="auto">
          <a:xfrm>
            <a:off x="5352711" y="3839843"/>
            <a:ext cx="2950954" cy="1255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50000"/>
              </a:spcBef>
              <a:buFontTx/>
              <a:buNone/>
            </a:pPr>
            <a:r>
              <a:rPr kumimoji="1" lang="zh-CN" altLang="en-US" sz="2800" dirty="0">
                <a:solidFill>
                  <a:srgbClr val="0033CC"/>
                </a:solidFill>
                <a:latin typeface="黑体" panose="02010609060101010101" pitchFamily="49" charset="-122"/>
                <a:ea typeface="黑体" panose="02010609060101010101" pitchFamily="49" charset="-122"/>
              </a:rPr>
              <a:t>诺顿等效与戴维南等效可相互转换：</a:t>
            </a:r>
          </a:p>
        </p:txBody>
      </p:sp>
    </p:spTree>
    <p:extLst>
      <p:ext uri="{BB962C8B-B14F-4D97-AF65-F5344CB8AC3E}">
        <p14:creationId xmlns:p14="http://schemas.microsoft.com/office/powerpoint/2010/main" val="1223125539"/>
      </p:ext>
    </p:extLst>
  </p:cSld>
  <p:clrMapOvr>
    <a:masterClrMapping/>
  </p:clrMapOvr>
  <p:transition>
    <p:wipe dir="r"/>
    <p:sndAc>
      <p:stSnd>
        <p:snd r:embed="rId3" name="PROJCTOR.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灯片编号占位符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fld id="{9B247D52-E33E-4310-BA10-5EA3A1F6DB62}" type="slidenum">
              <a:rPr lang="en-US" altLang="zh-CN" sz="1400" smtClean="0"/>
              <a:pPr>
                <a:spcBef>
                  <a:spcPct val="0"/>
                </a:spcBef>
                <a:buFontTx/>
                <a:buNone/>
              </a:pPr>
              <a:t>8</a:t>
            </a:fld>
            <a:endParaRPr lang="en-US" altLang="zh-CN" sz="1400"/>
          </a:p>
        </p:txBody>
      </p:sp>
      <p:graphicFrame>
        <p:nvGraphicFramePr>
          <p:cNvPr id="4099" name="Object 11">
            <a:hlinkClick r:id="" action="ppaction://hlinkshowjump?jump=firstslide" highlightClick="1"/>
          </p:cNvPr>
          <p:cNvGraphicFramePr>
            <a:graphicFrameLocks noChangeAspect="1"/>
          </p:cNvGraphicFramePr>
          <p:nvPr/>
        </p:nvGraphicFramePr>
        <p:xfrm>
          <a:off x="152400" y="6400800"/>
          <a:ext cx="769938" cy="346075"/>
        </p:xfrm>
        <a:graphic>
          <a:graphicData uri="http://schemas.openxmlformats.org/presentationml/2006/ole">
            <mc:AlternateContent xmlns:mc="http://schemas.openxmlformats.org/markup-compatibility/2006">
              <mc:Choice xmlns:v="urn:schemas-microsoft-com:vml" Requires="v">
                <p:oleObj spid="_x0000_s7170" name="BMP 图象" r:id="rId4" imgW="678309" imgH="304928" progId="Paint.Picture">
                  <p:embed/>
                </p:oleObj>
              </mc:Choice>
              <mc:Fallback>
                <p:oleObj name="BMP 图象" r:id="rId4" imgW="678309" imgH="304928" progId="Paint.Picture">
                  <p:embed/>
                  <p:pic>
                    <p:nvPicPr>
                      <p:cNvPr id="4099" name="Object 11">
                        <a:hlinkClick r:id="" action="ppaction://hlinkshowjump?jump=firstslide" highlightClick="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400800"/>
                        <a:ext cx="769938"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00" name="Picture 12" descr="0066">
            <a:hlinkClick r:id="" action="ppaction://hlinkshowjump?jump=nextslide" highlightClick="1"/>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800" y="6419850"/>
            <a:ext cx="7143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13" descr="0063">
            <a:hlinkClick r:id="" action="ppaction://hlinkshowjump?jump=previousslide" highlightClick="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6400800"/>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5" name="Rectangle 15"/>
          <p:cNvSpPr>
            <a:spLocks noChangeArrowheads="1"/>
          </p:cNvSpPr>
          <p:nvPr/>
        </p:nvSpPr>
        <p:spPr bwMode="auto">
          <a:xfrm>
            <a:off x="849313" y="1283028"/>
            <a:ext cx="4267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buClr>
                <a:srgbClr val="0000FF"/>
              </a:buClr>
              <a:buSzPct val="85000"/>
              <a:buFont typeface="Monotype Sorts" pitchFamily="2" charset="2"/>
              <a:buNone/>
            </a:pPr>
            <a:r>
              <a:rPr lang="en-US" altLang="zh-CN" sz="2800" b="1" dirty="0">
                <a:solidFill>
                  <a:srgbClr val="0000CC"/>
                </a:solidFill>
              </a:rPr>
              <a:t>0.4 </a:t>
            </a:r>
            <a:r>
              <a:rPr lang="zh-CN" altLang="en-US" sz="2800" b="1" dirty="0">
                <a:solidFill>
                  <a:srgbClr val="0000CC"/>
                </a:solidFill>
              </a:rPr>
              <a:t>其他</a:t>
            </a:r>
            <a:endParaRPr lang="zh-CN" altLang="en-US" sz="2800" b="1" dirty="0">
              <a:solidFill>
                <a:srgbClr val="000000"/>
              </a:solidFill>
            </a:endParaRPr>
          </a:p>
        </p:txBody>
      </p:sp>
      <p:sp>
        <p:nvSpPr>
          <p:cNvPr id="4104" name="Rectangle 20">
            <a:hlinkClick r:id="rId8" action="ppaction://hlinksldjump"/>
          </p:cNvPr>
          <p:cNvSpPr>
            <a:spLocks noChangeArrowheads="1"/>
          </p:cNvSpPr>
          <p:nvPr/>
        </p:nvSpPr>
        <p:spPr bwMode="auto">
          <a:xfrm>
            <a:off x="787400" y="473825"/>
            <a:ext cx="57658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600" b="1" dirty="0">
                <a:solidFill>
                  <a:schemeClr val="accent2"/>
                </a:solidFill>
                <a:latin typeface="黑体" panose="02010609060101010101" pitchFamily="49" charset="-122"/>
                <a:ea typeface="黑体" panose="02010609060101010101" pitchFamily="49" charset="-122"/>
              </a:rPr>
              <a:t>需已掌握的电路理论知识</a:t>
            </a:r>
            <a:endParaRPr lang="zh-CN" altLang="en-US" sz="3600" dirty="0">
              <a:solidFill>
                <a:schemeClr val="accent2"/>
              </a:solidFill>
              <a:latin typeface="幼圆" panose="02010509060101010101" pitchFamily="49" charset="-122"/>
              <a:ea typeface="幼圆" panose="02010509060101010101" pitchFamily="49" charset="-122"/>
            </a:endParaRPr>
          </a:p>
        </p:txBody>
      </p:sp>
      <p:sp>
        <p:nvSpPr>
          <p:cNvPr id="4105" name="Line 21"/>
          <p:cNvSpPr>
            <a:spLocks noChangeShapeType="1"/>
          </p:cNvSpPr>
          <p:nvPr/>
        </p:nvSpPr>
        <p:spPr bwMode="auto">
          <a:xfrm>
            <a:off x="849313" y="1111250"/>
            <a:ext cx="3697287" cy="0"/>
          </a:xfrm>
          <a:prstGeom prst="line">
            <a:avLst/>
          </a:prstGeom>
          <a:noFill/>
          <a:ln w="88900" cap="sq" cmpd="tri">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Text Box 2">
            <a:hlinkClick r:id="rId8" action="ppaction://hlinksldjump"/>
          </p:cNvPr>
          <p:cNvSpPr txBox="1">
            <a:spLocks noChangeArrowheads="1"/>
          </p:cNvSpPr>
          <p:nvPr/>
        </p:nvSpPr>
        <p:spPr bwMode="auto">
          <a:xfrm>
            <a:off x="922338" y="2339634"/>
            <a:ext cx="7265987" cy="1686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457200" indent="-457200" eaLnBrk="1" hangingPunct="1">
              <a:lnSpc>
                <a:spcPct val="90000"/>
              </a:lnSpc>
              <a:spcBef>
                <a:spcPct val="50000"/>
              </a:spcBef>
            </a:pPr>
            <a:r>
              <a:rPr kumimoji="1" lang="zh-CN" altLang="en-US" sz="2800" b="1" dirty="0">
                <a:solidFill>
                  <a:srgbClr val="0033CC"/>
                </a:solidFill>
                <a:latin typeface="Times New Roman" panose="02020603050405020304" pitchFamily="18" charset="0"/>
                <a:ea typeface="黑体" panose="02010609060101010101" pitchFamily="49" charset="-122"/>
              </a:rPr>
              <a:t>阻抗概念</a:t>
            </a:r>
            <a:endParaRPr kumimoji="1" lang="en-US" altLang="zh-CN" sz="2800" b="1" dirty="0">
              <a:solidFill>
                <a:srgbClr val="0033CC"/>
              </a:solidFill>
              <a:latin typeface="Times New Roman" panose="02020603050405020304" pitchFamily="18" charset="0"/>
              <a:ea typeface="黑体" panose="02010609060101010101" pitchFamily="49" charset="-122"/>
            </a:endParaRPr>
          </a:p>
          <a:p>
            <a:pPr marL="457200" indent="-457200" eaLnBrk="1" hangingPunct="1">
              <a:lnSpc>
                <a:spcPct val="90000"/>
              </a:lnSpc>
              <a:spcBef>
                <a:spcPct val="50000"/>
              </a:spcBef>
            </a:pPr>
            <a:r>
              <a:rPr kumimoji="1" lang="zh-CN" altLang="en-US" sz="2800" b="1" dirty="0">
                <a:solidFill>
                  <a:srgbClr val="0033CC"/>
                </a:solidFill>
                <a:latin typeface="Times New Roman" panose="02020603050405020304" pitchFamily="18" charset="0"/>
                <a:ea typeface="黑体" panose="02010609060101010101" pitchFamily="49" charset="-122"/>
              </a:rPr>
              <a:t>瞬态响应公式</a:t>
            </a:r>
            <a:endParaRPr kumimoji="1" lang="en-US" altLang="zh-CN" sz="2800" b="1" dirty="0">
              <a:solidFill>
                <a:srgbClr val="0033CC"/>
              </a:solidFill>
              <a:latin typeface="Times New Roman" panose="02020603050405020304" pitchFamily="18" charset="0"/>
              <a:ea typeface="黑体" panose="02010609060101010101" pitchFamily="49" charset="-122"/>
            </a:endParaRPr>
          </a:p>
          <a:p>
            <a:pPr marL="457200" indent="-457200" eaLnBrk="1" hangingPunct="1">
              <a:lnSpc>
                <a:spcPct val="90000"/>
              </a:lnSpc>
              <a:spcBef>
                <a:spcPct val="50000"/>
              </a:spcBef>
            </a:pPr>
            <a:r>
              <a:rPr kumimoji="1" lang="en-US" altLang="zh-CN" sz="2800" b="1" dirty="0">
                <a:solidFill>
                  <a:srgbClr val="0033CC"/>
                </a:solidFill>
                <a:latin typeface="Times New Roman" panose="02020603050405020304" pitchFamily="18" charset="0"/>
                <a:ea typeface="黑体" panose="02010609060101010101" pitchFamily="49" charset="-122"/>
              </a:rPr>
              <a:t>……</a:t>
            </a:r>
            <a:endParaRPr kumimoji="1" lang="zh-CN" altLang="en-US" sz="2800" dirty="0">
              <a:solidFill>
                <a:srgbClr val="0033CC"/>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963736396"/>
      </p:ext>
    </p:extLst>
  </p:cSld>
  <p:clrMapOvr>
    <a:masterClrMapping/>
  </p:clrMapOvr>
  <p:transition>
    <p:wipe dir="r"/>
    <p:sndAc>
      <p:stSnd>
        <p:snd r:embed="rId3" name="PROJCTOR.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39750" y="765175"/>
            <a:ext cx="8135938" cy="863600"/>
          </a:xfrm>
        </p:spPr>
        <p:txBody>
          <a:bodyPr rtlCol="0"/>
          <a:lstStyle/>
          <a:p>
            <a:pPr fontAlgn="auto">
              <a:spcAft>
                <a:spcPts val="0"/>
              </a:spcAft>
              <a:defRPr/>
            </a:pPr>
            <a:r>
              <a:rPr lang="en-US" altLang="zh-CN" dirty="0"/>
              <a:t>1 </a:t>
            </a:r>
            <a:r>
              <a:rPr lang="zh-CN" altLang="en-US" dirty="0"/>
              <a:t>绪论</a:t>
            </a:r>
          </a:p>
        </p:txBody>
      </p:sp>
      <p:sp>
        <p:nvSpPr>
          <p:cNvPr id="8195" name="副标题 4"/>
          <p:cNvSpPr>
            <a:spLocks noGrp="1"/>
          </p:cNvSpPr>
          <p:nvPr>
            <p:ph type="subTitle" idx="1"/>
          </p:nvPr>
        </p:nvSpPr>
        <p:spPr>
          <a:xfrm>
            <a:off x="1187450" y="1989138"/>
            <a:ext cx="6584950" cy="3743325"/>
          </a:xfrm>
        </p:spPr>
        <p:txBody>
          <a:bodyPr/>
          <a:lstStyle/>
          <a:p>
            <a:r>
              <a:rPr lang="en-US" altLang="zh-CN"/>
              <a:t>1.1  </a:t>
            </a:r>
            <a:r>
              <a:rPr lang="zh-CN" altLang="en-US"/>
              <a:t>信号</a:t>
            </a:r>
          </a:p>
          <a:p>
            <a:r>
              <a:rPr lang="en-US" altLang="zh-CN"/>
              <a:t>1.2  </a:t>
            </a:r>
            <a:r>
              <a:rPr lang="zh-CN" altLang="en-US"/>
              <a:t>信号的频谱</a:t>
            </a:r>
          </a:p>
          <a:p>
            <a:r>
              <a:rPr lang="en-US" altLang="zh-CN"/>
              <a:t>1.3  </a:t>
            </a:r>
            <a:r>
              <a:rPr lang="zh-CN" altLang="en-US"/>
              <a:t>模拟信号和数字信号</a:t>
            </a:r>
          </a:p>
          <a:p>
            <a:r>
              <a:rPr lang="en-US" altLang="zh-CN"/>
              <a:t>1.4  </a:t>
            </a:r>
            <a:r>
              <a:rPr lang="zh-CN" altLang="en-US"/>
              <a:t>放大电路模型</a:t>
            </a:r>
          </a:p>
          <a:p>
            <a:r>
              <a:rPr lang="en-US" altLang="zh-CN"/>
              <a:t>1.5  </a:t>
            </a:r>
            <a:r>
              <a:rPr lang="zh-CN" altLang="en-US"/>
              <a:t>放大电路的主要性能指标</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1.1  </a:t>
            </a:r>
            <a:r>
              <a:rPr lang="zh-CN" altLang="en-US" dirty="0"/>
              <a:t>信号</a:t>
            </a:r>
          </a:p>
        </p:txBody>
      </p:sp>
      <p:sp>
        <p:nvSpPr>
          <p:cNvPr id="9219" name="Rectangle 5"/>
          <p:cNvSpPr>
            <a:spLocks noChangeArrowheads="1"/>
          </p:cNvSpPr>
          <p:nvPr/>
        </p:nvSpPr>
        <p:spPr bwMode="auto">
          <a:xfrm>
            <a:off x="900113" y="908050"/>
            <a:ext cx="426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800" b="1">
                <a:solidFill>
                  <a:srgbClr val="000000"/>
                </a:solidFill>
                <a:latin typeface="楷体_GB2312"/>
                <a:ea typeface="楷体_GB2312"/>
                <a:cs typeface="楷体_GB2312"/>
              </a:rPr>
              <a:t>1. </a:t>
            </a:r>
            <a:r>
              <a:rPr lang="zh-CN" altLang="en-US" sz="2800" b="1">
                <a:solidFill>
                  <a:srgbClr val="000000"/>
                </a:solidFill>
                <a:latin typeface="楷体_GB2312"/>
                <a:ea typeface="楷体_GB2312"/>
                <a:cs typeface="楷体_GB2312"/>
              </a:rPr>
              <a:t>信号：  信息的载体</a:t>
            </a:r>
          </a:p>
        </p:txBody>
      </p:sp>
      <p:sp>
        <p:nvSpPr>
          <p:cNvPr id="13" name="Rectangle 6"/>
          <p:cNvSpPr>
            <a:spLocks noChangeArrowheads="1"/>
          </p:cNvSpPr>
          <p:nvPr/>
        </p:nvSpPr>
        <p:spPr bwMode="auto">
          <a:xfrm>
            <a:off x="2735263" y="4687888"/>
            <a:ext cx="42497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ctr">
              <a:buClr>
                <a:srgbClr val="0000FF"/>
              </a:buClr>
              <a:buSzPct val="85000"/>
              <a:buFont typeface="Monotype Sorts" pitchFamily="2" charset="2"/>
              <a:buNone/>
              <a:defRPr/>
            </a:pPr>
            <a:r>
              <a:rPr lang="zh-CN" altLang="en-US" sz="2000" kern="0" dirty="0">
                <a:solidFill>
                  <a:srgbClr val="000000"/>
                </a:solidFill>
              </a:rPr>
              <a:t>微音器输出的某一段信号的波形</a:t>
            </a:r>
          </a:p>
        </p:txBody>
      </p:sp>
      <p:pic>
        <p:nvPicPr>
          <p:cNvPr id="9221" name="Picture 9" descr="未标题-2 拷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1700213"/>
            <a:ext cx="5832475"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1.1  </a:t>
            </a:r>
            <a:r>
              <a:rPr lang="zh-CN" altLang="en-US" dirty="0"/>
              <a:t>信号</a:t>
            </a:r>
          </a:p>
        </p:txBody>
      </p:sp>
      <p:sp>
        <p:nvSpPr>
          <p:cNvPr id="10243" name="Rectangle 2"/>
          <p:cNvSpPr>
            <a:spLocks noChangeArrowheads="1"/>
          </p:cNvSpPr>
          <p:nvPr/>
        </p:nvSpPr>
        <p:spPr bwMode="auto">
          <a:xfrm>
            <a:off x="677863" y="873125"/>
            <a:ext cx="49736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800" b="1">
                <a:solidFill>
                  <a:srgbClr val="000000"/>
                </a:solidFill>
                <a:latin typeface="楷体_GB2312"/>
                <a:ea typeface="楷体_GB2312"/>
                <a:cs typeface="楷体_GB2312"/>
              </a:rPr>
              <a:t>2. </a:t>
            </a:r>
            <a:r>
              <a:rPr lang="zh-CN" altLang="en-US" sz="2800" b="1">
                <a:solidFill>
                  <a:srgbClr val="000000"/>
                </a:solidFill>
                <a:latin typeface="楷体_GB2312"/>
                <a:ea typeface="楷体_GB2312"/>
                <a:cs typeface="楷体_GB2312"/>
              </a:rPr>
              <a:t>电信号源的电路表达形式</a:t>
            </a:r>
          </a:p>
        </p:txBody>
      </p:sp>
      <p:graphicFrame>
        <p:nvGraphicFramePr>
          <p:cNvPr id="87" name="Object 4"/>
          <p:cNvGraphicFramePr>
            <a:graphicFrameLocks noChangeAspect="1"/>
          </p:cNvGraphicFramePr>
          <p:nvPr/>
        </p:nvGraphicFramePr>
        <p:xfrm>
          <a:off x="4151313" y="4235450"/>
          <a:ext cx="1023937" cy="890588"/>
        </p:xfrm>
        <a:graphic>
          <a:graphicData uri="http://schemas.openxmlformats.org/presentationml/2006/ole">
            <mc:AlternateContent xmlns:mc="http://schemas.openxmlformats.org/markup-compatibility/2006">
              <mc:Choice xmlns:v="urn:schemas-microsoft-com:vml" Requires="v">
                <p:oleObj spid="_x0000_s8194" name="公式" r:id="rId3" imgW="507780" imgH="444307" progId="Equation.3">
                  <p:embed/>
                </p:oleObj>
              </mc:Choice>
              <mc:Fallback>
                <p:oleObj name="公式" r:id="rId3" imgW="507780" imgH="444307" progId="Equation.3">
                  <p:embed/>
                  <p:pic>
                    <p:nvPicPr>
                      <p:cNvPr id="87"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1313" y="4235450"/>
                        <a:ext cx="1023937" cy="890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8" name="Group 9"/>
          <p:cNvGrpSpPr>
            <a:grpSpLocks/>
          </p:cNvGrpSpPr>
          <p:nvPr/>
        </p:nvGrpSpPr>
        <p:grpSpPr bwMode="auto">
          <a:xfrm>
            <a:off x="577850" y="2006600"/>
            <a:ext cx="2847975" cy="2392363"/>
            <a:chOff x="364" y="1504"/>
            <a:chExt cx="1794" cy="1507"/>
          </a:xfrm>
        </p:grpSpPr>
        <p:sp>
          <p:nvSpPr>
            <p:cNvPr id="90" name="Rectangle 11"/>
            <p:cNvSpPr>
              <a:spLocks noChangeArrowheads="1"/>
            </p:cNvSpPr>
            <p:nvPr/>
          </p:nvSpPr>
          <p:spPr bwMode="auto">
            <a:xfrm>
              <a:off x="1582" y="1672"/>
              <a:ext cx="528" cy="912"/>
            </a:xfrm>
            <a:prstGeom prst="rect">
              <a:avLst/>
            </a:prstGeom>
            <a:noFill/>
            <a:ln w="1905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91" name="AutoShape 12" descr="羊皮纸"/>
            <p:cNvSpPr>
              <a:spLocks noChangeArrowheads="1"/>
            </p:cNvSpPr>
            <p:nvPr/>
          </p:nvSpPr>
          <p:spPr bwMode="auto">
            <a:xfrm>
              <a:off x="1870" y="1576"/>
              <a:ext cx="288" cy="1056"/>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92" name="Text Box 13"/>
            <p:cNvSpPr txBox="1">
              <a:spLocks noChangeArrowheads="1"/>
            </p:cNvSpPr>
            <p:nvPr/>
          </p:nvSpPr>
          <p:spPr bwMode="auto">
            <a:xfrm>
              <a:off x="1636" y="1720"/>
              <a:ext cx="288"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kumimoji="1" lang="zh-CN" altLang="en-US" b="1" kern="0">
                  <a:solidFill>
                    <a:srgbClr val="000000"/>
                  </a:solidFill>
                  <a:latin typeface="Times New Roman" pitchFamily="18" charset="0"/>
                  <a:ea typeface="+mn-ea"/>
                </a:rPr>
                <a:t>电子系统</a:t>
              </a:r>
            </a:p>
          </p:txBody>
        </p:sp>
        <p:sp>
          <p:nvSpPr>
            <p:cNvPr id="93" name="Line 14"/>
            <p:cNvSpPr>
              <a:spLocks noChangeShapeType="1"/>
            </p:cNvSpPr>
            <p:nvPr/>
          </p:nvSpPr>
          <p:spPr bwMode="auto">
            <a:xfrm>
              <a:off x="670" y="1768"/>
              <a:ext cx="912"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94" name="Line 15"/>
            <p:cNvSpPr>
              <a:spLocks noChangeShapeType="1"/>
            </p:cNvSpPr>
            <p:nvPr/>
          </p:nvSpPr>
          <p:spPr bwMode="auto">
            <a:xfrm>
              <a:off x="670" y="2488"/>
              <a:ext cx="912"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95" name="Line 16"/>
            <p:cNvSpPr>
              <a:spLocks noChangeShapeType="1"/>
            </p:cNvSpPr>
            <p:nvPr/>
          </p:nvSpPr>
          <p:spPr bwMode="auto">
            <a:xfrm rot="-5400000">
              <a:off x="310" y="2128"/>
              <a:ext cx="720"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96" name="Rectangle 17" descr="羊皮纸"/>
            <p:cNvSpPr>
              <a:spLocks noChangeArrowheads="1"/>
            </p:cNvSpPr>
            <p:nvPr/>
          </p:nvSpPr>
          <p:spPr bwMode="auto">
            <a:xfrm>
              <a:off x="1012" y="1732"/>
              <a:ext cx="192" cy="66"/>
            </a:xfrm>
            <a:prstGeom prst="rect">
              <a:avLst/>
            </a:prstGeom>
            <a:solidFill>
              <a:schemeClr val="bg1"/>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kumimoji="1" lang="zh-CN" altLang="zh-CN" sz="2400" b="1" u="sng" kern="0">
                <a:solidFill>
                  <a:srgbClr val="000000"/>
                </a:solidFill>
                <a:latin typeface="Times New Roman" pitchFamily="18" charset="0"/>
                <a:ea typeface="+mn-ea"/>
              </a:endParaRPr>
            </a:p>
          </p:txBody>
        </p:sp>
        <p:sp>
          <p:nvSpPr>
            <p:cNvPr id="97" name="Text Box 18"/>
            <p:cNvSpPr txBox="1">
              <a:spLocks noChangeArrowheads="1"/>
            </p:cNvSpPr>
            <p:nvPr/>
          </p:nvSpPr>
          <p:spPr bwMode="auto">
            <a:xfrm>
              <a:off x="1000" y="1504"/>
              <a:ext cx="37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kumimoji="1" lang="en-US" altLang="zh-CN" sz="1600" b="1" i="1" kern="0" dirty="0" err="1">
                  <a:solidFill>
                    <a:srgbClr val="000000"/>
                  </a:solidFill>
                  <a:latin typeface="Times New Roman" pitchFamily="18" charset="0"/>
                  <a:ea typeface="+mn-ea"/>
                </a:rPr>
                <a:t>R</a:t>
              </a:r>
              <a:r>
                <a:rPr kumimoji="1" lang="en-US" altLang="zh-CN" sz="1600" b="1" kern="0" baseline="-25000" dirty="0" err="1">
                  <a:solidFill>
                    <a:srgbClr val="000000"/>
                  </a:solidFill>
                  <a:latin typeface="Times New Roman" pitchFamily="18" charset="0"/>
                  <a:ea typeface="+mn-ea"/>
                </a:rPr>
                <a:t>si</a:t>
              </a:r>
              <a:endParaRPr kumimoji="1" lang="en-US" altLang="zh-CN" sz="1600" b="1" kern="0" dirty="0">
                <a:solidFill>
                  <a:srgbClr val="000000"/>
                </a:solidFill>
                <a:latin typeface="Times New Roman" pitchFamily="18" charset="0"/>
                <a:ea typeface="+mn-ea"/>
              </a:endParaRPr>
            </a:p>
          </p:txBody>
        </p:sp>
        <p:sp>
          <p:nvSpPr>
            <p:cNvPr id="98" name="Oval 19" descr="羊皮纸"/>
            <p:cNvSpPr>
              <a:spLocks noChangeArrowheads="1"/>
            </p:cNvSpPr>
            <p:nvPr/>
          </p:nvSpPr>
          <p:spPr bwMode="auto">
            <a:xfrm>
              <a:off x="580" y="2044"/>
              <a:ext cx="174" cy="162"/>
            </a:xfrm>
            <a:prstGeom prst="ellipse">
              <a:avLst/>
            </a:prstGeom>
            <a:noFill/>
            <a:ln w="19050">
              <a:solidFill>
                <a:srgbClr val="000000"/>
              </a:solidFill>
              <a:round/>
              <a:headEnd/>
              <a:tailEnd/>
            </a:ln>
            <a:effectLst/>
            <a:extLst>
              <a:ext uri="{909E8E84-426E-40DD-AFC4-6F175D3DCCD1}">
                <a14:hiddenFill xmlns:a14="http://schemas.microsoft.com/office/drawing/2010/main">
                  <a:blipFill dpi="0" rotWithShape="0">
                    <a:blip r:embed="rId5"/>
                    <a:srcRect/>
                    <a:tile tx="0" ty="0" sx="100000" sy="100000" flip="none" algn="tl"/>
                  </a:blip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99" name="Text Box 20"/>
            <p:cNvSpPr txBox="1">
              <a:spLocks noChangeArrowheads="1"/>
            </p:cNvSpPr>
            <p:nvPr/>
          </p:nvSpPr>
          <p:spPr bwMode="auto">
            <a:xfrm>
              <a:off x="658" y="1834"/>
              <a:ext cx="21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kumimoji="1" lang="en-US" altLang="zh-CN" sz="1600" b="1" kern="0">
                  <a:solidFill>
                    <a:srgbClr val="000000"/>
                  </a:solidFill>
                  <a:latin typeface="宋体" pitchFamily="2" charset="-122"/>
                  <a:ea typeface="+mn-ea"/>
                </a:rPr>
                <a:t>+</a:t>
              </a:r>
            </a:p>
          </p:txBody>
        </p:sp>
        <p:sp>
          <p:nvSpPr>
            <p:cNvPr id="100" name="Text Box 21"/>
            <p:cNvSpPr txBox="1">
              <a:spLocks noChangeArrowheads="1"/>
            </p:cNvSpPr>
            <p:nvPr/>
          </p:nvSpPr>
          <p:spPr bwMode="auto">
            <a:xfrm>
              <a:off x="676" y="2152"/>
              <a:ext cx="21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kumimoji="1" lang="en-US" altLang="zh-CN" sz="1600" b="1" kern="0">
                  <a:solidFill>
                    <a:srgbClr val="000000"/>
                  </a:solidFill>
                  <a:latin typeface="宋体" pitchFamily="2" charset="-122"/>
                  <a:ea typeface="+mn-ea"/>
                </a:rPr>
                <a:t>-</a:t>
              </a:r>
              <a:endParaRPr kumimoji="1" lang="en-US" altLang="zh-CN" sz="1600" b="1" kern="0">
                <a:solidFill>
                  <a:srgbClr val="000000"/>
                </a:solidFill>
                <a:latin typeface="Times New Roman" pitchFamily="18" charset="0"/>
                <a:ea typeface="+mn-ea"/>
              </a:endParaRPr>
            </a:p>
          </p:txBody>
        </p:sp>
        <p:sp>
          <p:nvSpPr>
            <p:cNvPr id="101" name="Text Box 22"/>
            <p:cNvSpPr txBox="1">
              <a:spLocks noChangeArrowheads="1"/>
            </p:cNvSpPr>
            <p:nvPr/>
          </p:nvSpPr>
          <p:spPr bwMode="auto">
            <a:xfrm>
              <a:off x="364" y="2026"/>
              <a:ext cx="37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kumimoji="1" lang="en-US" altLang="zh-CN" sz="1600" b="1" i="1" kern="0">
                  <a:solidFill>
                    <a:srgbClr val="000000"/>
                  </a:solidFill>
                  <a:latin typeface="Book Antiqua" pitchFamily="18" charset="0"/>
                  <a:ea typeface="+mn-ea"/>
                </a:rPr>
                <a:t>v</a:t>
              </a:r>
              <a:r>
                <a:rPr kumimoji="1" lang="en-US" altLang="zh-CN" sz="1600" b="1" kern="0" baseline="-25000">
                  <a:solidFill>
                    <a:srgbClr val="000000"/>
                  </a:solidFill>
                  <a:latin typeface="Times New Roman" pitchFamily="18" charset="0"/>
                  <a:ea typeface="+mn-ea"/>
                </a:rPr>
                <a:t>S</a:t>
              </a:r>
              <a:endParaRPr kumimoji="1" lang="en-US" altLang="zh-CN" sz="1600" b="1" kern="0">
                <a:solidFill>
                  <a:srgbClr val="000000"/>
                </a:solidFill>
                <a:latin typeface="Times New Roman" pitchFamily="18" charset="0"/>
                <a:ea typeface="+mn-ea"/>
              </a:endParaRPr>
            </a:p>
          </p:txBody>
        </p:sp>
        <p:sp>
          <p:nvSpPr>
            <p:cNvPr id="102" name="Rectangle 23"/>
            <p:cNvSpPr>
              <a:spLocks noChangeArrowheads="1"/>
            </p:cNvSpPr>
            <p:nvPr/>
          </p:nvSpPr>
          <p:spPr bwMode="auto">
            <a:xfrm>
              <a:off x="718" y="2761"/>
              <a:ext cx="125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zh-CN" altLang="en-US" sz="2000" kern="0" dirty="0">
                  <a:solidFill>
                    <a:srgbClr val="000000"/>
                  </a:solidFill>
                </a:rPr>
                <a:t>电压源等效电路</a:t>
              </a:r>
            </a:p>
          </p:txBody>
        </p:sp>
      </p:grpSp>
      <p:grpSp>
        <p:nvGrpSpPr>
          <p:cNvPr id="103" name="Group 24"/>
          <p:cNvGrpSpPr>
            <a:grpSpLocks/>
          </p:cNvGrpSpPr>
          <p:nvPr/>
        </p:nvGrpSpPr>
        <p:grpSpPr bwMode="auto">
          <a:xfrm>
            <a:off x="5678488" y="2120900"/>
            <a:ext cx="2800350" cy="2278063"/>
            <a:chOff x="3577" y="1576"/>
            <a:chExt cx="1764" cy="1435"/>
          </a:xfrm>
        </p:grpSpPr>
        <p:sp>
          <p:nvSpPr>
            <p:cNvPr id="104" name="Rectangle 25"/>
            <p:cNvSpPr>
              <a:spLocks noChangeArrowheads="1"/>
            </p:cNvSpPr>
            <p:nvPr/>
          </p:nvSpPr>
          <p:spPr bwMode="auto">
            <a:xfrm>
              <a:off x="3895" y="2761"/>
              <a:ext cx="125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zh-CN" altLang="en-US" sz="2000" kern="0">
                  <a:solidFill>
                    <a:srgbClr val="000000"/>
                  </a:solidFill>
                </a:rPr>
                <a:t>电流源等效电路</a:t>
              </a:r>
            </a:p>
          </p:txBody>
        </p:sp>
        <p:sp>
          <p:nvSpPr>
            <p:cNvPr id="106" name="Rectangle 27"/>
            <p:cNvSpPr>
              <a:spLocks noChangeArrowheads="1"/>
            </p:cNvSpPr>
            <p:nvPr/>
          </p:nvSpPr>
          <p:spPr bwMode="auto">
            <a:xfrm>
              <a:off x="4765" y="1672"/>
              <a:ext cx="528" cy="912"/>
            </a:xfrm>
            <a:prstGeom prst="rect">
              <a:avLst/>
            </a:prstGeom>
            <a:noFill/>
            <a:ln w="1905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107" name="AutoShape 28" descr="羊皮纸"/>
            <p:cNvSpPr>
              <a:spLocks noChangeArrowheads="1"/>
            </p:cNvSpPr>
            <p:nvPr/>
          </p:nvSpPr>
          <p:spPr bwMode="auto">
            <a:xfrm>
              <a:off x="5053" y="1576"/>
              <a:ext cx="288" cy="1056"/>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108" name="Text Box 29"/>
            <p:cNvSpPr txBox="1">
              <a:spLocks noChangeArrowheads="1"/>
            </p:cNvSpPr>
            <p:nvPr/>
          </p:nvSpPr>
          <p:spPr bwMode="auto">
            <a:xfrm>
              <a:off x="4819" y="1720"/>
              <a:ext cx="288" cy="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kumimoji="1" lang="zh-CN" altLang="en-US" b="1" kern="0">
                  <a:solidFill>
                    <a:srgbClr val="000000"/>
                  </a:solidFill>
                  <a:latin typeface="Times New Roman" pitchFamily="18" charset="0"/>
                  <a:ea typeface="+mn-ea"/>
                </a:rPr>
                <a:t>电子系统</a:t>
              </a:r>
            </a:p>
          </p:txBody>
        </p:sp>
        <p:sp>
          <p:nvSpPr>
            <p:cNvPr id="109" name="Line 30"/>
            <p:cNvSpPr>
              <a:spLocks noChangeShapeType="1"/>
            </p:cNvSpPr>
            <p:nvPr/>
          </p:nvSpPr>
          <p:spPr bwMode="auto">
            <a:xfrm>
              <a:off x="3853" y="1768"/>
              <a:ext cx="912"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110" name="Line 31"/>
            <p:cNvSpPr>
              <a:spLocks noChangeShapeType="1"/>
            </p:cNvSpPr>
            <p:nvPr/>
          </p:nvSpPr>
          <p:spPr bwMode="auto">
            <a:xfrm>
              <a:off x="3853" y="2488"/>
              <a:ext cx="912"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111" name="Line 32"/>
            <p:cNvSpPr>
              <a:spLocks noChangeShapeType="1"/>
            </p:cNvSpPr>
            <p:nvPr/>
          </p:nvSpPr>
          <p:spPr bwMode="auto">
            <a:xfrm rot="-5400000">
              <a:off x="3493" y="2128"/>
              <a:ext cx="720"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112" name="Text Box 33"/>
            <p:cNvSpPr txBox="1">
              <a:spLocks noChangeArrowheads="1"/>
            </p:cNvSpPr>
            <p:nvPr/>
          </p:nvSpPr>
          <p:spPr bwMode="auto">
            <a:xfrm>
              <a:off x="4309" y="2026"/>
              <a:ext cx="378"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kumimoji="1" lang="en-US" altLang="zh-CN" sz="1600" b="1" i="1" kern="0" dirty="0">
                  <a:solidFill>
                    <a:srgbClr val="000000"/>
                  </a:solidFill>
                  <a:latin typeface="Times New Roman" pitchFamily="18" charset="0"/>
                  <a:ea typeface="+mn-ea"/>
                </a:rPr>
                <a:t>R</a:t>
              </a:r>
              <a:r>
                <a:rPr kumimoji="1" lang="en-US" altLang="zh-CN" sz="1600" b="1" kern="0" baseline="-25000" dirty="0">
                  <a:solidFill>
                    <a:srgbClr val="000000"/>
                  </a:solidFill>
                  <a:latin typeface="Times New Roman" pitchFamily="18" charset="0"/>
                  <a:ea typeface="+mn-ea"/>
                </a:rPr>
                <a:t>s</a:t>
              </a:r>
              <a:r>
                <a:rPr kumimoji="1" lang="en-US" altLang="zh-CN" sz="1600" b="1" kern="0" baseline="-25000" dirty="0" err="1">
                  <a:solidFill>
                    <a:srgbClr val="000000"/>
                  </a:solidFill>
                  <a:latin typeface="Times New Roman" pitchFamily="18" charset="0"/>
                  <a:ea typeface="+mn-ea"/>
                </a:rPr>
                <a:t>i</a:t>
              </a:r>
              <a:endParaRPr kumimoji="1" lang="en-US" altLang="zh-CN" sz="1600" b="1" kern="0" dirty="0">
                <a:solidFill>
                  <a:srgbClr val="000000"/>
                </a:solidFill>
                <a:latin typeface="Times New Roman" pitchFamily="18" charset="0"/>
                <a:ea typeface="+mn-ea"/>
              </a:endParaRPr>
            </a:p>
          </p:txBody>
        </p:sp>
        <p:sp>
          <p:nvSpPr>
            <p:cNvPr id="113" name="Oval 34" descr="羊皮纸"/>
            <p:cNvSpPr>
              <a:spLocks noChangeArrowheads="1"/>
            </p:cNvSpPr>
            <p:nvPr/>
          </p:nvSpPr>
          <p:spPr bwMode="auto">
            <a:xfrm>
              <a:off x="3763" y="2044"/>
              <a:ext cx="174" cy="162"/>
            </a:xfrm>
            <a:prstGeom prst="ellipse">
              <a:avLst/>
            </a:prstGeom>
            <a:solidFill>
              <a:schemeClr val="bg1"/>
            </a:solidFill>
            <a:ln w="1905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114" name="Text Box 35"/>
            <p:cNvSpPr txBox="1">
              <a:spLocks noChangeArrowheads="1"/>
            </p:cNvSpPr>
            <p:nvPr/>
          </p:nvSpPr>
          <p:spPr bwMode="auto">
            <a:xfrm>
              <a:off x="3577" y="2032"/>
              <a:ext cx="2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kumimoji="1" lang="en-US" altLang="zh-CN" sz="1600" b="1" i="1" kern="0">
                  <a:solidFill>
                    <a:srgbClr val="000000"/>
                  </a:solidFill>
                  <a:latin typeface="Times New Roman" pitchFamily="18" charset="0"/>
                  <a:ea typeface="+mn-ea"/>
                </a:rPr>
                <a:t>i</a:t>
              </a:r>
              <a:r>
                <a:rPr kumimoji="1" lang="en-US" altLang="zh-CN" sz="1600" b="1" kern="0" baseline="-25000">
                  <a:solidFill>
                    <a:srgbClr val="000000"/>
                  </a:solidFill>
                  <a:latin typeface="Times New Roman" pitchFamily="18" charset="0"/>
                  <a:ea typeface="+mn-ea"/>
                </a:rPr>
                <a:t>S</a:t>
              </a:r>
              <a:endParaRPr kumimoji="1" lang="en-US" altLang="zh-CN" sz="1600" b="1" kern="0">
                <a:solidFill>
                  <a:srgbClr val="000000"/>
                </a:solidFill>
                <a:latin typeface="Times New Roman" pitchFamily="18" charset="0"/>
                <a:ea typeface="+mn-ea"/>
              </a:endParaRPr>
            </a:p>
          </p:txBody>
        </p:sp>
        <p:sp>
          <p:nvSpPr>
            <p:cNvPr id="115" name="Line 36"/>
            <p:cNvSpPr>
              <a:spLocks noChangeShapeType="1"/>
            </p:cNvSpPr>
            <p:nvPr/>
          </p:nvSpPr>
          <p:spPr bwMode="auto">
            <a:xfrm>
              <a:off x="3769" y="2128"/>
              <a:ext cx="168"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116" name="Line 37"/>
            <p:cNvSpPr>
              <a:spLocks noChangeShapeType="1"/>
            </p:cNvSpPr>
            <p:nvPr/>
          </p:nvSpPr>
          <p:spPr bwMode="auto">
            <a:xfrm flipV="1">
              <a:off x="3999" y="1997"/>
              <a:ext cx="0" cy="282"/>
            </a:xfrm>
            <a:prstGeom prst="line">
              <a:avLst/>
            </a:prstGeom>
            <a:noFill/>
            <a:ln w="19050">
              <a:solidFill>
                <a:srgbClr val="000000"/>
              </a:solidFill>
              <a:round/>
              <a:headEnd/>
              <a:tailEnd type="stealth"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117" name="Line 38"/>
            <p:cNvSpPr>
              <a:spLocks noChangeShapeType="1"/>
            </p:cNvSpPr>
            <p:nvPr/>
          </p:nvSpPr>
          <p:spPr bwMode="auto">
            <a:xfrm rot="-5400000">
              <a:off x="3931" y="2128"/>
              <a:ext cx="720"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118" name="Rectangle 39" descr="羊皮纸"/>
            <p:cNvSpPr>
              <a:spLocks noChangeArrowheads="1"/>
            </p:cNvSpPr>
            <p:nvPr/>
          </p:nvSpPr>
          <p:spPr bwMode="auto">
            <a:xfrm rot="-5400000">
              <a:off x="4201" y="2104"/>
              <a:ext cx="192" cy="66"/>
            </a:xfrm>
            <a:prstGeom prst="rect">
              <a:avLst/>
            </a:prstGeom>
            <a:solidFill>
              <a:schemeClr val="bg1"/>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defRPr/>
              </a:pPr>
              <a:endParaRPr kumimoji="1" lang="zh-CN" altLang="zh-CN" sz="2400" b="1" u="sng" kern="0">
                <a:solidFill>
                  <a:srgbClr val="000000"/>
                </a:solidFill>
                <a:latin typeface="Times New Roman" pitchFamily="18" charset="0"/>
                <a:ea typeface="+mn-ea"/>
              </a:endParaRPr>
            </a:p>
          </p:txBody>
        </p:sp>
        <p:sp>
          <p:nvSpPr>
            <p:cNvPr id="119" name="Oval 40"/>
            <p:cNvSpPr>
              <a:spLocks noChangeArrowheads="1"/>
            </p:cNvSpPr>
            <p:nvPr/>
          </p:nvSpPr>
          <p:spPr bwMode="auto">
            <a:xfrm>
              <a:off x="4267" y="1744"/>
              <a:ext cx="41" cy="41"/>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120" name="Oval 41"/>
            <p:cNvSpPr>
              <a:spLocks noChangeArrowheads="1"/>
            </p:cNvSpPr>
            <p:nvPr/>
          </p:nvSpPr>
          <p:spPr bwMode="auto">
            <a:xfrm>
              <a:off x="4267" y="2464"/>
              <a:ext cx="41" cy="41"/>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pSp>
      <p:grpSp>
        <p:nvGrpSpPr>
          <p:cNvPr id="121" name="Group 48"/>
          <p:cNvGrpSpPr>
            <a:grpSpLocks/>
          </p:cNvGrpSpPr>
          <p:nvPr/>
        </p:nvGrpSpPr>
        <p:grpSpPr bwMode="auto">
          <a:xfrm>
            <a:off x="3713163" y="3138488"/>
            <a:ext cx="1760537" cy="1006475"/>
            <a:chOff x="2339" y="2217"/>
            <a:chExt cx="1109" cy="634"/>
          </a:xfrm>
        </p:grpSpPr>
        <p:sp>
          <p:nvSpPr>
            <p:cNvPr id="122" name="Rectangle 42"/>
            <p:cNvSpPr>
              <a:spLocks noChangeArrowheads="1"/>
            </p:cNvSpPr>
            <p:nvPr/>
          </p:nvSpPr>
          <p:spPr bwMode="auto">
            <a:xfrm>
              <a:off x="2339" y="2217"/>
              <a:ext cx="298" cy="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ctr">
                <a:buClr>
                  <a:srgbClr val="0000FF"/>
                </a:buClr>
                <a:buSzPct val="85000"/>
                <a:buFont typeface="Monotype Sorts" pitchFamily="2" charset="2"/>
                <a:buNone/>
                <a:defRPr/>
              </a:pPr>
              <a:r>
                <a:rPr lang="zh-CN" altLang="en-US" sz="2000" kern="0">
                  <a:solidFill>
                    <a:srgbClr val="000000"/>
                  </a:solidFill>
                </a:rPr>
                <a:t>戴维宁</a:t>
              </a:r>
            </a:p>
          </p:txBody>
        </p:sp>
        <p:sp>
          <p:nvSpPr>
            <p:cNvPr id="123" name="Rectangle 43"/>
            <p:cNvSpPr>
              <a:spLocks noChangeArrowheads="1"/>
            </p:cNvSpPr>
            <p:nvPr/>
          </p:nvSpPr>
          <p:spPr bwMode="auto">
            <a:xfrm>
              <a:off x="3150" y="2250"/>
              <a:ext cx="298"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ctr">
                <a:buClr>
                  <a:srgbClr val="0000FF"/>
                </a:buClr>
                <a:buSzPct val="85000"/>
                <a:buFont typeface="Monotype Sorts" pitchFamily="2" charset="2"/>
                <a:buNone/>
                <a:defRPr/>
              </a:pPr>
              <a:r>
                <a:rPr lang="zh-CN" altLang="en-US" sz="2000" kern="0">
                  <a:solidFill>
                    <a:srgbClr val="000000"/>
                  </a:solidFill>
                </a:rPr>
                <a:t>诺顿</a:t>
              </a:r>
            </a:p>
          </p:txBody>
        </p:sp>
      </p:grpSp>
      <p:grpSp>
        <p:nvGrpSpPr>
          <p:cNvPr id="124" name="Group 44"/>
          <p:cNvGrpSpPr>
            <a:grpSpLocks/>
          </p:cNvGrpSpPr>
          <p:nvPr/>
        </p:nvGrpSpPr>
        <p:grpSpPr bwMode="auto">
          <a:xfrm>
            <a:off x="3846513" y="2308225"/>
            <a:ext cx="1535112" cy="749300"/>
            <a:chOff x="2423" y="1694"/>
            <a:chExt cx="967" cy="472"/>
          </a:xfrm>
        </p:grpSpPr>
        <p:sp>
          <p:nvSpPr>
            <p:cNvPr id="125" name="Rectangle 45"/>
            <p:cNvSpPr>
              <a:spLocks noChangeArrowheads="1"/>
            </p:cNvSpPr>
            <p:nvPr/>
          </p:nvSpPr>
          <p:spPr bwMode="auto">
            <a:xfrm>
              <a:off x="2572" y="1694"/>
              <a:ext cx="65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ctr">
                <a:buClr>
                  <a:srgbClr val="0000FF"/>
                </a:buClr>
                <a:buSzPct val="85000"/>
                <a:buFont typeface="Monotype Sorts" pitchFamily="2" charset="2"/>
                <a:buNone/>
                <a:defRPr/>
              </a:pPr>
              <a:r>
                <a:rPr lang="zh-CN" altLang="en-US" sz="2000" kern="0">
                  <a:solidFill>
                    <a:srgbClr val="000000"/>
                  </a:solidFill>
                </a:rPr>
                <a:t>转换</a:t>
              </a:r>
            </a:p>
          </p:txBody>
        </p:sp>
        <p:sp>
          <p:nvSpPr>
            <p:cNvPr id="126" name="AutoShape 46"/>
            <p:cNvSpPr>
              <a:spLocks noChangeArrowheads="1"/>
            </p:cNvSpPr>
            <p:nvPr/>
          </p:nvSpPr>
          <p:spPr bwMode="auto">
            <a:xfrm>
              <a:off x="2423" y="1977"/>
              <a:ext cx="967" cy="189"/>
            </a:xfrm>
            <a:prstGeom prst="leftRightArrow">
              <a:avLst>
                <a:gd name="adj1" fmla="val 50000"/>
                <a:gd name="adj2" fmla="val 102328"/>
              </a:avLst>
            </a:prstGeom>
            <a:solidFill>
              <a:srgbClr val="A3B2C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box(in)">
                                      <p:cBhvr>
                                        <p:cTn id="7" dur="500"/>
                                        <p:tgtEl>
                                          <p:spTgt spid="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24"/>
                                        </p:tgtEl>
                                        <p:attrNameLst>
                                          <p:attrName>style.visibility</p:attrName>
                                        </p:attrNameLst>
                                      </p:cBhvr>
                                      <p:to>
                                        <p:strVal val="visible"/>
                                      </p:to>
                                    </p:set>
                                    <p:animEffect transition="in" filter="strips(downRight)">
                                      <p:cBhvr>
                                        <p:cTn id="12" dur="500"/>
                                        <p:tgtEl>
                                          <p:spTgt spid="1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03"/>
                                        </p:tgtEl>
                                        <p:attrNameLst>
                                          <p:attrName>style.visibility</p:attrName>
                                        </p:attrNameLst>
                                      </p:cBhvr>
                                      <p:to>
                                        <p:strVal val="visible"/>
                                      </p:to>
                                    </p:set>
                                    <p:animEffect transition="in" filter="box(out)">
                                      <p:cBhvr>
                                        <p:cTn id="17" dur="500"/>
                                        <p:tgtEl>
                                          <p:spTgt spid="10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121"/>
                                        </p:tgtEl>
                                        <p:attrNameLst>
                                          <p:attrName>style.visibility</p:attrName>
                                        </p:attrNameLst>
                                      </p:cBhvr>
                                      <p:to>
                                        <p:strVal val="visible"/>
                                      </p:to>
                                    </p:set>
                                    <p:animEffect transition="in" filter="wipe(up)">
                                      <p:cBhvr>
                                        <p:cTn id="22" dur="500"/>
                                        <p:tgtEl>
                                          <p:spTgt spid="1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strips(downRight)">
                                      <p:cBhvr>
                                        <p:cTn id="2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1.2  </a:t>
            </a:r>
            <a:r>
              <a:rPr lang="zh-CN" altLang="en-US" dirty="0"/>
              <a:t>信号的频谱</a:t>
            </a:r>
          </a:p>
        </p:txBody>
      </p:sp>
      <p:sp>
        <p:nvSpPr>
          <p:cNvPr id="11267" name="Rectangle 3"/>
          <p:cNvSpPr>
            <a:spLocks noChangeArrowheads="1"/>
          </p:cNvSpPr>
          <p:nvPr/>
        </p:nvSpPr>
        <p:spPr bwMode="auto">
          <a:xfrm>
            <a:off x="684213" y="944563"/>
            <a:ext cx="25923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800" b="1">
                <a:solidFill>
                  <a:srgbClr val="000000"/>
                </a:solidFill>
                <a:latin typeface="楷体_GB2312"/>
                <a:ea typeface="楷体_GB2312"/>
                <a:cs typeface="楷体_GB2312"/>
              </a:rPr>
              <a:t>1. </a:t>
            </a:r>
            <a:r>
              <a:rPr lang="zh-CN" altLang="en-US" sz="2800" b="1">
                <a:solidFill>
                  <a:srgbClr val="000000"/>
                </a:solidFill>
                <a:latin typeface="楷体_GB2312"/>
                <a:ea typeface="楷体_GB2312"/>
                <a:cs typeface="楷体_GB2312"/>
              </a:rPr>
              <a:t>正弦信号</a:t>
            </a:r>
          </a:p>
        </p:txBody>
      </p:sp>
      <p:graphicFrame>
        <p:nvGraphicFramePr>
          <p:cNvPr id="22" name="Object 4"/>
          <p:cNvGraphicFramePr>
            <a:graphicFrameLocks noChangeAspect="1"/>
          </p:cNvGraphicFramePr>
          <p:nvPr/>
        </p:nvGraphicFramePr>
        <p:xfrm>
          <a:off x="757238" y="1943100"/>
          <a:ext cx="2786062" cy="446088"/>
        </p:xfrm>
        <a:graphic>
          <a:graphicData uri="http://schemas.openxmlformats.org/presentationml/2006/ole">
            <mc:AlternateContent xmlns:mc="http://schemas.openxmlformats.org/markup-compatibility/2006">
              <mc:Choice xmlns:v="urn:schemas-microsoft-com:vml" Requires="v">
                <p:oleObj spid="_x0000_s9218" name="公式" r:id="rId3" imgW="1256755" imgH="203112" progId="Equation.3">
                  <p:embed/>
                </p:oleObj>
              </mc:Choice>
              <mc:Fallback>
                <p:oleObj name="公式" r:id="rId3" imgW="1256755" imgH="203112" progId="Equation.3">
                  <p:embed/>
                  <p:pic>
                    <p:nvPicPr>
                      <p:cNvPr id="2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238" y="1943100"/>
                        <a:ext cx="2786062" cy="446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 name="Object 5"/>
          <p:cNvGraphicFramePr>
            <a:graphicFrameLocks noChangeAspect="1"/>
          </p:cNvGraphicFramePr>
          <p:nvPr/>
        </p:nvGraphicFramePr>
        <p:xfrm>
          <a:off x="661988" y="2679700"/>
          <a:ext cx="2973387" cy="906463"/>
        </p:xfrm>
        <a:graphic>
          <a:graphicData uri="http://schemas.openxmlformats.org/presentationml/2006/ole">
            <mc:AlternateContent xmlns:mc="http://schemas.openxmlformats.org/markup-compatibility/2006">
              <mc:Choice xmlns:v="urn:schemas-microsoft-com:vml" Requires="v">
                <p:oleObj spid="_x0000_s9219" name="Equation" r:id="rId5" imgW="1409088" imgH="431613" progId="Equation.3">
                  <p:embed/>
                </p:oleObj>
              </mc:Choice>
              <mc:Fallback>
                <p:oleObj name="Equation" r:id="rId5" imgW="1409088" imgH="431613" progId="Equation.3">
                  <p:embed/>
                  <p:pic>
                    <p:nvPicPr>
                      <p:cNvPr id="23"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1988" y="2679700"/>
                        <a:ext cx="2973387" cy="906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4" name="Group 10"/>
          <p:cNvGrpSpPr>
            <a:grpSpLocks/>
          </p:cNvGrpSpPr>
          <p:nvPr/>
        </p:nvGrpSpPr>
        <p:grpSpPr bwMode="auto">
          <a:xfrm>
            <a:off x="4095750" y="800100"/>
            <a:ext cx="4797425" cy="2924175"/>
            <a:chOff x="2670" y="618"/>
            <a:chExt cx="3022" cy="1842"/>
          </a:xfrm>
        </p:grpSpPr>
        <p:pic>
          <p:nvPicPr>
            <p:cNvPr id="11274" name="Picture 11" descr="未标题-2 拷贝"/>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0" y="618"/>
              <a:ext cx="3022" cy="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12"/>
            <p:cNvSpPr>
              <a:spLocks noChangeArrowheads="1"/>
            </p:cNvSpPr>
            <p:nvPr/>
          </p:nvSpPr>
          <p:spPr bwMode="auto">
            <a:xfrm>
              <a:off x="5058" y="709"/>
              <a:ext cx="49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zh-CN" altLang="en-US" sz="1800" kern="0">
                  <a:solidFill>
                    <a:srgbClr val="000000"/>
                  </a:solidFill>
                </a:rPr>
                <a:t>时域</a:t>
              </a:r>
            </a:p>
          </p:txBody>
        </p:sp>
      </p:grpSp>
      <p:grpSp>
        <p:nvGrpSpPr>
          <p:cNvPr id="27" name="Group 57"/>
          <p:cNvGrpSpPr>
            <a:grpSpLocks/>
          </p:cNvGrpSpPr>
          <p:nvPr/>
        </p:nvGrpSpPr>
        <p:grpSpPr bwMode="auto">
          <a:xfrm>
            <a:off x="5294965" y="3841983"/>
            <a:ext cx="2951162" cy="2105025"/>
            <a:chOff x="2903" y="2399"/>
            <a:chExt cx="1859" cy="1326"/>
          </a:xfrm>
        </p:grpSpPr>
        <p:pic>
          <p:nvPicPr>
            <p:cNvPr id="11272" name="Picture 55" descr="未命名-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03" y="2399"/>
              <a:ext cx="1859" cy="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3" name="Text Box 56"/>
            <p:cNvSpPr txBox="1">
              <a:spLocks noChangeArrowheads="1"/>
            </p:cNvSpPr>
            <p:nvPr/>
          </p:nvSpPr>
          <p:spPr bwMode="auto">
            <a:xfrm>
              <a:off x="4059" y="2523"/>
              <a:ext cx="431"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b="1">
                  <a:solidFill>
                    <a:srgbClr val="000000"/>
                  </a:solidFill>
                  <a:latin typeface="Arial Narrow" panose="020B0606020202030204" pitchFamily="34" charset="0"/>
                  <a:ea typeface="楷体_GB2312"/>
                  <a:cs typeface="楷体_GB2312"/>
                </a:rPr>
                <a:t>频域</a:t>
              </a:r>
            </a:p>
          </p:txBody>
        </p:sp>
      </p:grpSp>
      <p:sp>
        <p:nvSpPr>
          <p:cNvPr id="12" name="Text Box 24"/>
          <p:cNvSpPr txBox="1">
            <a:spLocks noChangeArrowheads="1"/>
          </p:cNvSpPr>
          <p:nvPr/>
        </p:nvSpPr>
        <p:spPr bwMode="auto">
          <a:xfrm>
            <a:off x="499794" y="4205493"/>
            <a:ext cx="4795171" cy="216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5000"/>
              </a:lnSpc>
              <a:spcBef>
                <a:spcPct val="0"/>
              </a:spcBef>
              <a:buFontTx/>
              <a:buNone/>
            </a:pPr>
            <a:r>
              <a:rPr kumimoji="1" lang="en-US" altLang="zh-CN" sz="2000" b="1" dirty="0">
                <a:latin typeface="Arial Narrow" panose="020B0606020202030204" pitchFamily="34" charset="0"/>
              </a:rPr>
              <a:t>         </a:t>
            </a:r>
            <a:r>
              <a:rPr kumimoji="1" lang="zh-CN" altLang="en-US" sz="2000" b="1" dirty="0">
                <a:latin typeface="Arial Narrow" panose="020B0606020202030204" pitchFamily="34" charset="0"/>
              </a:rPr>
              <a:t>根据傅里叶级数，将一个信号分解为正弦信号的集合，每个正弦信号拥有幅值和相角两个参数，正弦信号幅值和相角随频率变化的分布情况，称为该</a:t>
            </a:r>
            <a:r>
              <a:rPr kumimoji="1" lang="zh-CN" altLang="en-US" sz="2400" b="1" dirty="0">
                <a:solidFill>
                  <a:srgbClr val="FF0000"/>
                </a:solidFill>
                <a:latin typeface="Arial Narrow" panose="020B0606020202030204" pitchFamily="34" charset="0"/>
              </a:rPr>
              <a:t>信号的频谱</a:t>
            </a:r>
            <a:r>
              <a:rPr kumimoji="1" lang="zh-CN" altLang="en-US" sz="2000" b="1" dirty="0">
                <a:latin typeface="Arial Narrow" panose="020B060602020203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ox(in)">
                                      <p:cBhvr>
                                        <p:cTn id="7" dur="500"/>
                                        <p:tgtEl>
                                          <p:spTgt spid="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Right)">
                                      <p:cBhvr>
                                        <p:cTn id="12" dur="500"/>
                                        <p:tgtEl>
                                          <p:spTgt spid="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trips(downRight)">
                                      <p:cBhvr>
                                        <p:cTn id="17" dur="500"/>
                                        <p:tgtEl>
                                          <p:spTgt spid="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3"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strips(upRight)">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1.2  </a:t>
            </a:r>
            <a:r>
              <a:rPr lang="zh-CN" altLang="en-US" dirty="0"/>
              <a:t>信号的频谱</a:t>
            </a:r>
          </a:p>
        </p:txBody>
      </p:sp>
      <p:sp>
        <p:nvSpPr>
          <p:cNvPr id="12291" name="Rectangle 4"/>
          <p:cNvSpPr>
            <a:spLocks noChangeArrowheads="1"/>
          </p:cNvSpPr>
          <p:nvPr/>
        </p:nvSpPr>
        <p:spPr bwMode="auto">
          <a:xfrm>
            <a:off x="698500" y="908050"/>
            <a:ext cx="28654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800" b="1">
                <a:solidFill>
                  <a:srgbClr val="000000"/>
                </a:solidFill>
                <a:latin typeface="楷体_GB2312"/>
                <a:ea typeface="楷体_GB2312"/>
                <a:cs typeface="楷体_GB2312"/>
              </a:rPr>
              <a:t>2. </a:t>
            </a:r>
            <a:r>
              <a:rPr lang="zh-CN" altLang="en-US" sz="2800" b="1">
                <a:solidFill>
                  <a:srgbClr val="000000"/>
                </a:solidFill>
                <a:latin typeface="楷体_GB2312"/>
                <a:ea typeface="楷体_GB2312"/>
                <a:cs typeface="楷体_GB2312"/>
              </a:rPr>
              <a:t>方波信号</a:t>
            </a:r>
          </a:p>
        </p:txBody>
      </p:sp>
      <p:graphicFrame>
        <p:nvGraphicFramePr>
          <p:cNvPr id="41" name="Object 5"/>
          <p:cNvGraphicFramePr>
            <a:graphicFrameLocks noChangeAspect="1"/>
          </p:cNvGraphicFramePr>
          <p:nvPr/>
        </p:nvGraphicFramePr>
        <p:xfrm>
          <a:off x="611188" y="3105150"/>
          <a:ext cx="5954712" cy="708025"/>
        </p:xfrm>
        <a:graphic>
          <a:graphicData uri="http://schemas.openxmlformats.org/presentationml/2006/ole">
            <mc:AlternateContent xmlns:mc="http://schemas.openxmlformats.org/markup-compatibility/2006">
              <mc:Choice xmlns:v="urn:schemas-microsoft-com:vml" Requires="v">
                <p:oleObj spid="_x0000_s10242" name="Equation" r:id="rId3" imgW="3302000" imgH="393700" progId="Equation.3">
                  <p:embed/>
                </p:oleObj>
              </mc:Choice>
              <mc:Fallback>
                <p:oleObj name="Equation" r:id="rId3" imgW="3302000" imgH="393700" progId="Equation.3">
                  <p:embed/>
                  <p:pic>
                    <p:nvPicPr>
                      <p:cNvPr id="41"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3105150"/>
                        <a:ext cx="5954712" cy="708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 name="Rectangle 7"/>
          <p:cNvSpPr>
            <a:spLocks noChangeArrowheads="1"/>
          </p:cNvSpPr>
          <p:nvPr/>
        </p:nvSpPr>
        <p:spPr bwMode="auto">
          <a:xfrm>
            <a:off x="541338" y="1525588"/>
            <a:ext cx="39497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400" kern="0">
                <a:solidFill>
                  <a:srgbClr val="000000"/>
                </a:solidFill>
              </a:rPr>
              <a:t>       </a:t>
            </a:r>
            <a:r>
              <a:rPr lang="zh-CN" altLang="en-US" sz="2400" kern="0">
                <a:solidFill>
                  <a:srgbClr val="000000"/>
                </a:solidFill>
              </a:rPr>
              <a:t>满足狄利克雷条件，展开成傅里叶级数</a:t>
            </a:r>
          </a:p>
        </p:txBody>
      </p:sp>
      <p:grpSp>
        <p:nvGrpSpPr>
          <p:cNvPr id="43" name="Group 24"/>
          <p:cNvGrpSpPr>
            <a:grpSpLocks/>
          </p:cNvGrpSpPr>
          <p:nvPr/>
        </p:nvGrpSpPr>
        <p:grpSpPr bwMode="auto">
          <a:xfrm>
            <a:off x="5076825" y="3978275"/>
            <a:ext cx="2519363" cy="668338"/>
            <a:chOff x="3198" y="2506"/>
            <a:chExt cx="1587" cy="421"/>
          </a:xfrm>
        </p:grpSpPr>
        <p:graphicFrame>
          <p:nvGraphicFramePr>
            <p:cNvPr id="12307" name="Object 8"/>
            <p:cNvGraphicFramePr>
              <a:graphicFrameLocks noChangeAspect="1"/>
            </p:cNvGraphicFramePr>
            <p:nvPr/>
          </p:nvGraphicFramePr>
          <p:xfrm>
            <a:off x="3198" y="2506"/>
            <a:ext cx="245" cy="421"/>
          </p:xfrm>
          <a:graphic>
            <a:graphicData uri="http://schemas.openxmlformats.org/presentationml/2006/ole">
              <mc:AlternateContent xmlns:mc="http://schemas.openxmlformats.org/markup-compatibility/2006">
                <mc:Choice xmlns:v="urn:schemas-microsoft-com:vml" Requires="v">
                  <p:oleObj spid="_x0000_s10243" name="Equation" r:id="rId5" imgW="228501" imgH="393529" progId="Equation.3">
                    <p:embed/>
                  </p:oleObj>
                </mc:Choice>
                <mc:Fallback>
                  <p:oleObj name="Equation" r:id="rId5" imgW="228501" imgH="393529" progId="Equation.3">
                    <p:embed/>
                    <p:pic>
                      <p:nvPicPr>
                        <p:cNvPr id="12307"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8" y="2506"/>
                          <a:ext cx="245" cy="4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 name="Rectangle 9"/>
            <p:cNvSpPr>
              <a:spLocks noChangeArrowheads="1"/>
            </p:cNvSpPr>
            <p:nvPr/>
          </p:nvSpPr>
          <p:spPr bwMode="auto">
            <a:xfrm>
              <a:off x="3453" y="2571"/>
              <a:ext cx="1332"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en-US" altLang="zh-CN" sz="2000" kern="0">
                  <a:solidFill>
                    <a:srgbClr val="000000"/>
                  </a:solidFill>
                </a:rPr>
                <a:t>——</a:t>
              </a:r>
              <a:r>
                <a:rPr lang="zh-CN" altLang="en-US" sz="2000" kern="0">
                  <a:solidFill>
                    <a:srgbClr val="000000"/>
                  </a:solidFill>
                </a:rPr>
                <a:t>直流分量</a:t>
              </a:r>
            </a:p>
          </p:txBody>
        </p:sp>
      </p:grpSp>
      <p:sp>
        <p:nvSpPr>
          <p:cNvPr id="46" name="Rectangle 10"/>
          <p:cNvSpPr>
            <a:spLocks noChangeArrowheads="1"/>
          </p:cNvSpPr>
          <p:nvPr/>
        </p:nvSpPr>
        <p:spPr bwMode="auto">
          <a:xfrm>
            <a:off x="638175" y="3997325"/>
            <a:ext cx="985838"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zh-CN" altLang="en-US" sz="2000" kern="0">
                <a:solidFill>
                  <a:srgbClr val="000000"/>
                </a:solidFill>
              </a:rPr>
              <a:t>其中</a:t>
            </a:r>
          </a:p>
        </p:txBody>
      </p:sp>
      <p:grpSp>
        <p:nvGrpSpPr>
          <p:cNvPr id="47" name="Group 25"/>
          <p:cNvGrpSpPr>
            <a:grpSpLocks/>
          </p:cNvGrpSpPr>
          <p:nvPr/>
        </p:nvGrpSpPr>
        <p:grpSpPr bwMode="auto">
          <a:xfrm>
            <a:off x="969963" y="4892675"/>
            <a:ext cx="2589212" cy="669925"/>
            <a:chOff x="611" y="3082"/>
            <a:chExt cx="1631" cy="422"/>
          </a:xfrm>
        </p:grpSpPr>
        <p:graphicFrame>
          <p:nvGraphicFramePr>
            <p:cNvPr id="12305" name="Object 11"/>
            <p:cNvGraphicFramePr>
              <a:graphicFrameLocks noChangeAspect="1"/>
            </p:cNvGraphicFramePr>
            <p:nvPr/>
          </p:nvGraphicFramePr>
          <p:xfrm>
            <a:off x="611" y="3082"/>
            <a:ext cx="326" cy="422"/>
          </p:xfrm>
          <a:graphic>
            <a:graphicData uri="http://schemas.openxmlformats.org/presentationml/2006/ole">
              <mc:AlternateContent xmlns:mc="http://schemas.openxmlformats.org/markup-compatibility/2006">
                <mc:Choice xmlns:v="urn:schemas-microsoft-com:vml" Requires="v">
                  <p:oleObj spid="_x0000_s10244" name="Equation" r:id="rId7" imgW="304536" imgH="393359" progId="Equation.3">
                    <p:embed/>
                  </p:oleObj>
                </mc:Choice>
                <mc:Fallback>
                  <p:oleObj name="Equation" r:id="rId7" imgW="304536" imgH="393359" progId="Equation.3">
                    <p:embed/>
                    <p:pic>
                      <p:nvPicPr>
                        <p:cNvPr id="12305"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 y="3082"/>
                          <a:ext cx="326" cy="4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 name="Rectangle 12"/>
            <p:cNvSpPr>
              <a:spLocks noChangeArrowheads="1"/>
            </p:cNvSpPr>
            <p:nvPr/>
          </p:nvSpPr>
          <p:spPr bwMode="auto">
            <a:xfrm>
              <a:off x="910" y="3127"/>
              <a:ext cx="1332"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en-US" altLang="zh-CN" sz="2000" kern="0">
                  <a:solidFill>
                    <a:srgbClr val="000000"/>
                  </a:solidFill>
                </a:rPr>
                <a:t>——</a:t>
              </a:r>
              <a:r>
                <a:rPr lang="zh-CN" altLang="en-US" sz="2000" kern="0">
                  <a:solidFill>
                    <a:srgbClr val="000000"/>
                  </a:solidFill>
                </a:rPr>
                <a:t>基波分量</a:t>
              </a:r>
            </a:p>
          </p:txBody>
        </p:sp>
      </p:grpSp>
      <p:grpSp>
        <p:nvGrpSpPr>
          <p:cNvPr id="50" name="Group 26"/>
          <p:cNvGrpSpPr>
            <a:grpSpLocks/>
          </p:cNvGrpSpPr>
          <p:nvPr/>
        </p:nvGrpSpPr>
        <p:grpSpPr bwMode="auto">
          <a:xfrm>
            <a:off x="4346575" y="4859338"/>
            <a:ext cx="3465513" cy="669925"/>
            <a:chOff x="2738" y="3061"/>
            <a:chExt cx="2183" cy="422"/>
          </a:xfrm>
        </p:grpSpPr>
        <p:graphicFrame>
          <p:nvGraphicFramePr>
            <p:cNvPr id="12303" name="Object 13"/>
            <p:cNvGraphicFramePr>
              <a:graphicFrameLocks noChangeAspect="1"/>
            </p:cNvGraphicFramePr>
            <p:nvPr/>
          </p:nvGraphicFramePr>
          <p:xfrm>
            <a:off x="2738" y="3061"/>
            <a:ext cx="517" cy="422"/>
          </p:xfrm>
          <a:graphic>
            <a:graphicData uri="http://schemas.openxmlformats.org/presentationml/2006/ole">
              <mc:AlternateContent xmlns:mc="http://schemas.openxmlformats.org/markup-compatibility/2006">
                <mc:Choice xmlns:v="urn:schemas-microsoft-com:vml" Requires="v">
                  <p:oleObj spid="_x0000_s10245" name="Equation" r:id="rId9" imgW="482391" imgH="393529" progId="Equation.3">
                    <p:embed/>
                  </p:oleObj>
                </mc:Choice>
                <mc:Fallback>
                  <p:oleObj name="Equation" r:id="rId9" imgW="482391" imgH="393529" progId="Equation.3">
                    <p:embed/>
                    <p:pic>
                      <p:nvPicPr>
                        <p:cNvPr id="12303"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38" y="3061"/>
                          <a:ext cx="517" cy="4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 name="Rectangle 14"/>
            <p:cNvSpPr>
              <a:spLocks noChangeArrowheads="1"/>
            </p:cNvSpPr>
            <p:nvPr/>
          </p:nvSpPr>
          <p:spPr bwMode="auto">
            <a:xfrm>
              <a:off x="3245" y="3127"/>
              <a:ext cx="1676"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en-US" altLang="zh-CN" sz="2000" kern="0">
                  <a:solidFill>
                    <a:srgbClr val="000000"/>
                  </a:solidFill>
                </a:rPr>
                <a:t>——</a:t>
              </a:r>
              <a:r>
                <a:rPr lang="zh-CN" altLang="en-US" sz="2000" kern="0">
                  <a:solidFill>
                    <a:srgbClr val="000000"/>
                  </a:solidFill>
                </a:rPr>
                <a:t>三次谐波分量</a:t>
              </a:r>
            </a:p>
          </p:txBody>
        </p:sp>
      </p:grpSp>
      <p:pic>
        <p:nvPicPr>
          <p:cNvPr id="12298" name="Picture 18" descr="未标题-2 拷贝"/>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03800" y="398463"/>
            <a:ext cx="3960813" cy="2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9" name="Rectangle 19"/>
          <p:cNvSpPr>
            <a:spLocks noChangeArrowheads="1"/>
          </p:cNvSpPr>
          <p:nvPr/>
        </p:nvSpPr>
        <p:spPr bwMode="auto">
          <a:xfrm>
            <a:off x="6227763" y="2701925"/>
            <a:ext cx="191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b="1">
                <a:solidFill>
                  <a:srgbClr val="000000"/>
                </a:solidFill>
                <a:latin typeface="楷体_GB2312"/>
                <a:ea typeface="楷体_GB2312"/>
                <a:cs typeface="楷体_GB2312"/>
              </a:rPr>
              <a:t>方波的时域表示 </a:t>
            </a:r>
          </a:p>
        </p:txBody>
      </p:sp>
      <p:grpSp>
        <p:nvGrpSpPr>
          <p:cNvPr id="55" name="Group 23"/>
          <p:cNvGrpSpPr>
            <a:grpSpLocks/>
          </p:cNvGrpSpPr>
          <p:nvPr/>
        </p:nvGrpSpPr>
        <p:grpSpPr bwMode="auto">
          <a:xfrm>
            <a:off x="1511300" y="3906838"/>
            <a:ext cx="3086100" cy="709612"/>
            <a:chOff x="952" y="2461"/>
            <a:chExt cx="1944" cy="447"/>
          </a:xfrm>
        </p:grpSpPr>
        <p:graphicFrame>
          <p:nvGraphicFramePr>
            <p:cNvPr id="12301" name="Object 6"/>
            <p:cNvGraphicFramePr>
              <a:graphicFrameLocks noChangeAspect="1"/>
            </p:cNvGraphicFramePr>
            <p:nvPr/>
          </p:nvGraphicFramePr>
          <p:xfrm>
            <a:off x="952" y="2461"/>
            <a:ext cx="632" cy="447"/>
          </p:xfrm>
          <a:graphic>
            <a:graphicData uri="http://schemas.openxmlformats.org/presentationml/2006/ole">
              <mc:AlternateContent xmlns:mc="http://schemas.openxmlformats.org/markup-compatibility/2006">
                <mc:Choice xmlns:v="urn:schemas-microsoft-com:vml" Requires="v">
                  <p:oleObj spid="_x0000_s10246" name="Equation" r:id="rId12" imgW="558558" imgH="393529" progId="Equation.3">
                    <p:embed/>
                  </p:oleObj>
                </mc:Choice>
                <mc:Fallback>
                  <p:oleObj name="Equation" r:id="rId12" imgW="558558" imgH="393529" progId="Equation.3">
                    <p:embed/>
                    <p:pic>
                      <p:nvPicPr>
                        <p:cNvPr id="12301"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2" y="2461"/>
                          <a:ext cx="632" cy="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7" name="Rectangle 21"/>
            <p:cNvSpPr>
              <a:spLocks noChangeArrowheads="1"/>
            </p:cNvSpPr>
            <p:nvPr/>
          </p:nvSpPr>
          <p:spPr bwMode="auto">
            <a:xfrm>
              <a:off x="1564" y="2552"/>
              <a:ext cx="1332"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en-US" altLang="zh-CN" sz="2000" kern="0">
                  <a:solidFill>
                    <a:srgbClr val="000000"/>
                  </a:solidFill>
                </a:rPr>
                <a:t>——</a:t>
              </a:r>
              <a:r>
                <a:rPr lang="zh-CN" altLang="en-US" sz="2000" kern="0">
                  <a:solidFill>
                    <a:srgbClr val="000000"/>
                  </a:solidFill>
                </a:rPr>
                <a:t>基波角频率</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strips(downRight)">
                                      <p:cBhvr>
                                        <p:cTn id="7" dur="500"/>
                                        <p:tgtEl>
                                          <p:spTgt spid="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strips(downRight)">
                                      <p:cBhvr>
                                        <p:cTn id="12" dur="500"/>
                                        <p:tgtEl>
                                          <p:spTgt spid="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strips(downRight)">
                                      <p:cBhvr>
                                        <p:cTn id="17" dur="500"/>
                                        <p:tgtEl>
                                          <p:spTgt spid="4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strips(downRight)">
                                      <p:cBhvr>
                                        <p:cTn id="22" dur="500"/>
                                        <p:tgtEl>
                                          <p:spTgt spid="5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strips(downRight)">
                                      <p:cBhvr>
                                        <p:cTn id="27" dur="500"/>
                                        <p:tgtEl>
                                          <p:spTgt spid="4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strips(downRight)">
                                      <p:cBhvr>
                                        <p:cTn id="32" dur="500"/>
                                        <p:tgtEl>
                                          <p:spTgt spid="4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strips(downRight)">
                                      <p:cBhvr>
                                        <p:cTn id="3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utoUpdateAnimBg="0"/>
      <p:bldP spid="4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1.2  </a:t>
            </a:r>
            <a:r>
              <a:rPr lang="zh-CN" altLang="en-US" dirty="0"/>
              <a:t>信号的频谱</a:t>
            </a:r>
          </a:p>
        </p:txBody>
      </p:sp>
      <p:grpSp>
        <p:nvGrpSpPr>
          <p:cNvPr id="16" name="Group 22"/>
          <p:cNvGrpSpPr>
            <a:grpSpLocks/>
          </p:cNvGrpSpPr>
          <p:nvPr/>
        </p:nvGrpSpPr>
        <p:grpSpPr bwMode="auto">
          <a:xfrm>
            <a:off x="606425" y="1547813"/>
            <a:ext cx="7339013" cy="649287"/>
            <a:chOff x="317" y="1088"/>
            <a:chExt cx="4623" cy="409"/>
          </a:xfrm>
        </p:grpSpPr>
        <p:sp>
          <p:nvSpPr>
            <p:cNvPr id="17" name="Rectangle 4"/>
            <p:cNvSpPr>
              <a:spLocks noChangeArrowheads="1"/>
            </p:cNvSpPr>
            <p:nvPr/>
          </p:nvSpPr>
          <p:spPr bwMode="auto">
            <a:xfrm>
              <a:off x="317" y="1117"/>
              <a:ext cx="125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en-US" altLang="zh-CN" sz="2400" kern="0">
                  <a:solidFill>
                    <a:srgbClr val="000000"/>
                  </a:solidFill>
                  <a:latin typeface="楷体_GB2312" pitchFamily="49" charset="-122"/>
                </a:rPr>
                <a:t>2. </a:t>
              </a:r>
              <a:r>
                <a:rPr lang="zh-CN" altLang="en-US" sz="2400" kern="0">
                  <a:solidFill>
                    <a:srgbClr val="000000"/>
                  </a:solidFill>
                  <a:latin typeface="楷体_GB2312" pitchFamily="49" charset="-122"/>
                </a:rPr>
                <a:t>方波信号</a:t>
              </a:r>
            </a:p>
          </p:txBody>
        </p:sp>
        <p:graphicFrame>
          <p:nvGraphicFramePr>
            <p:cNvPr id="13327" name="Object 5"/>
            <p:cNvGraphicFramePr>
              <a:graphicFrameLocks noChangeAspect="1"/>
            </p:cNvGraphicFramePr>
            <p:nvPr/>
          </p:nvGraphicFramePr>
          <p:xfrm>
            <a:off x="1616" y="1088"/>
            <a:ext cx="3324" cy="409"/>
          </p:xfrm>
          <a:graphic>
            <a:graphicData uri="http://schemas.openxmlformats.org/presentationml/2006/ole">
              <mc:AlternateContent xmlns:mc="http://schemas.openxmlformats.org/markup-compatibility/2006">
                <mc:Choice xmlns:v="urn:schemas-microsoft-com:vml" Requires="v">
                  <p:oleObj spid="_x0000_s11266" name="公式" r:id="rId4" imgW="3289300" imgH="406400" progId="Equation.3">
                    <p:embed/>
                  </p:oleObj>
                </mc:Choice>
                <mc:Fallback>
                  <p:oleObj name="公式" r:id="rId4" imgW="3289300" imgH="406400" progId="Equation.3">
                    <p:embed/>
                    <p:pic>
                      <p:nvPicPr>
                        <p:cNvPr id="13327"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6" y="1088"/>
                          <a:ext cx="3324" cy="4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3316" name="Text Box 6"/>
          <p:cNvSpPr txBox="1">
            <a:spLocks noChangeArrowheads="1"/>
          </p:cNvSpPr>
          <p:nvPr/>
        </p:nvSpPr>
        <p:spPr bwMode="auto">
          <a:xfrm>
            <a:off x="612775" y="800100"/>
            <a:ext cx="813593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200" b="1">
                <a:solidFill>
                  <a:srgbClr val="000000"/>
                </a:solidFill>
                <a:latin typeface="Arial Narrow" panose="020B0606020202030204" pitchFamily="34" charset="0"/>
                <a:ea typeface="楷体_GB2312"/>
                <a:cs typeface="楷体_GB2312"/>
              </a:rPr>
              <a:t>频谱：信号的振幅和相位随频率变化的分布称为该信号的频谱。</a:t>
            </a:r>
          </a:p>
        </p:txBody>
      </p:sp>
      <p:grpSp>
        <p:nvGrpSpPr>
          <p:cNvPr id="20" name="Group 25"/>
          <p:cNvGrpSpPr>
            <a:grpSpLocks/>
          </p:cNvGrpSpPr>
          <p:nvPr/>
        </p:nvGrpSpPr>
        <p:grpSpPr bwMode="auto">
          <a:xfrm>
            <a:off x="719138" y="3149600"/>
            <a:ext cx="3529012" cy="2570163"/>
            <a:chOff x="430" y="1984"/>
            <a:chExt cx="2223" cy="1619"/>
          </a:xfrm>
        </p:grpSpPr>
        <p:pic>
          <p:nvPicPr>
            <p:cNvPr id="13324" name="Picture 24" descr="未命名-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 y="1984"/>
              <a:ext cx="2223" cy="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5" name="Rectangle 13"/>
            <p:cNvSpPr>
              <a:spLocks noChangeArrowheads="1"/>
            </p:cNvSpPr>
            <p:nvPr/>
          </p:nvSpPr>
          <p:spPr bwMode="auto">
            <a:xfrm>
              <a:off x="1186" y="3353"/>
              <a:ext cx="59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楷体_GB2312"/>
                  <a:ea typeface="楷体_GB2312"/>
                  <a:cs typeface="楷体_GB2312"/>
                </a:rPr>
                <a:t>幅度谱</a:t>
              </a:r>
            </a:p>
          </p:txBody>
        </p:sp>
      </p:grpSp>
      <p:grpSp>
        <p:nvGrpSpPr>
          <p:cNvPr id="23" name="Group 14"/>
          <p:cNvGrpSpPr>
            <a:grpSpLocks/>
          </p:cNvGrpSpPr>
          <p:nvPr/>
        </p:nvGrpSpPr>
        <p:grpSpPr bwMode="auto">
          <a:xfrm>
            <a:off x="4679950" y="3406775"/>
            <a:ext cx="4197350" cy="2254250"/>
            <a:chOff x="2971" y="2296"/>
            <a:chExt cx="2644" cy="1420"/>
          </a:xfrm>
        </p:grpSpPr>
        <p:pic>
          <p:nvPicPr>
            <p:cNvPr id="13322" name="Picture 15" descr="未标题-2 拷贝"/>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 y="2296"/>
              <a:ext cx="2644" cy="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Rectangle 16"/>
            <p:cNvSpPr>
              <a:spLocks noChangeArrowheads="1"/>
            </p:cNvSpPr>
            <p:nvPr/>
          </p:nvSpPr>
          <p:spPr bwMode="auto">
            <a:xfrm>
              <a:off x="4059" y="3466"/>
              <a:ext cx="59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楷体_GB2312"/>
                  <a:ea typeface="楷体_GB2312"/>
                  <a:cs typeface="楷体_GB2312"/>
                </a:rPr>
                <a:t>相位谱</a:t>
              </a:r>
            </a:p>
          </p:txBody>
        </p:sp>
      </p:grpSp>
      <p:grpSp>
        <p:nvGrpSpPr>
          <p:cNvPr id="26" name="Group 23"/>
          <p:cNvGrpSpPr>
            <a:grpSpLocks/>
          </p:cNvGrpSpPr>
          <p:nvPr/>
        </p:nvGrpSpPr>
        <p:grpSpPr bwMode="auto">
          <a:xfrm>
            <a:off x="971550" y="2349500"/>
            <a:ext cx="7092950" cy="709613"/>
            <a:chOff x="635" y="1570"/>
            <a:chExt cx="4468" cy="447"/>
          </a:xfrm>
        </p:grpSpPr>
        <p:sp>
          <p:nvSpPr>
            <p:cNvPr id="27" name="Rectangle 19"/>
            <p:cNvSpPr>
              <a:spLocks noChangeArrowheads="1"/>
            </p:cNvSpPr>
            <p:nvPr/>
          </p:nvSpPr>
          <p:spPr bwMode="auto">
            <a:xfrm>
              <a:off x="635" y="1634"/>
              <a:ext cx="2109"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zh-CN" altLang="en-US" sz="2200" kern="0">
                  <a:solidFill>
                    <a:srgbClr val="000000"/>
                  </a:solidFill>
                  <a:latin typeface="楷体_GB2312" pitchFamily="49" charset="-122"/>
                </a:rPr>
                <a:t>傅里叶级数的标准形式</a:t>
              </a:r>
            </a:p>
          </p:txBody>
        </p:sp>
        <p:graphicFrame>
          <p:nvGraphicFramePr>
            <p:cNvPr id="13321" name="Object 20"/>
            <p:cNvGraphicFramePr>
              <a:graphicFrameLocks noChangeAspect="1"/>
            </p:cNvGraphicFramePr>
            <p:nvPr/>
          </p:nvGraphicFramePr>
          <p:xfrm>
            <a:off x="2707" y="1570"/>
            <a:ext cx="2396" cy="447"/>
          </p:xfrm>
          <a:graphic>
            <a:graphicData uri="http://schemas.openxmlformats.org/presentationml/2006/ole">
              <mc:AlternateContent xmlns:mc="http://schemas.openxmlformats.org/markup-compatibility/2006">
                <mc:Choice xmlns:v="urn:schemas-microsoft-com:vml" Requires="v">
                  <p:oleObj spid="_x0000_s11267" name="公式" r:id="rId8" imgW="2400300" imgH="444500" progId="Equation.3">
                    <p:embed/>
                  </p:oleObj>
                </mc:Choice>
                <mc:Fallback>
                  <p:oleObj name="公式" r:id="rId8" imgW="2400300" imgH="444500" progId="Equation.3">
                    <p:embed/>
                    <p:pic>
                      <p:nvPicPr>
                        <p:cNvPr id="13321" name="Object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07" y="1570"/>
                          <a:ext cx="2396" cy="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8" name="Rectangle 18"/>
          <p:cNvSpPr>
            <a:spLocks noChangeArrowheads="1"/>
          </p:cNvSpPr>
          <p:nvPr/>
        </p:nvSpPr>
        <p:spPr bwMode="auto">
          <a:xfrm>
            <a:off x="1860208" y="5745138"/>
            <a:ext cx="5731198" cy="42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20000"/>
              </a:lnSpc>
              <a:buClr>
                <a:srgbClr val="0000FF"/>
              </a:buClr>
              <a:buSzPct val="85000"/>
              <a:buNone/>
            </a:pPr>
            <a:r>
              <a:rPr lang="zh-CN" altLang="en-US" sz="2000" b="1" dirty="0">
                <a:solidFill>
                  <a:srgbClr val="000000"/>
                </a:solidFill>
              </a:rPr>
              <a:t>几乎所有周期波形可以展开成傅里叶级数</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strips(downRight)">
                                      <p:cBhvr>
                                        <p:cTn id="12" dur="500"/>
                                        <p:tgtEl>
                                          <p:spTgt spid="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trips(downRight)">
                                      <p:cBhvr>
                                        <p:cTn id="27" dur="500"/>
                                        <p:tgtEl>
                                          <p:spTgt spid="18"/>
                                        </p:tgtEl>
                                      </p:cBhvr>
                                    </p:animEffec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1.2  </a:t>
            </a:r>
            <a:r>
              <a:rPr lang="zh-CN" altLang="en-US" dirty="0"/>
              <a:t>信号的频谱</a:t>
            </a:r>
          </a:p>
        </p:txBody>
      </p:sp>
      <p:sp>
        <p:nvSpPr>
          <p:cNvPr id="14339" name="Rectangle 4"/>
          <p:cNvSpPr>
            <a:spLocks noChangeArrowheads="1"/>
          </p:cNvSpPr>
          <p:nvPr/>
        </p:nvSpPr>
        <p:spPr bwMode="auto">
          <a:xfrm>
            <a:off x="522288" y="800100"/>
            <a:ext cx="2536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400" b="1">
                <a:solidFill>
                  <a:srgbClr val="000000"/>
                </a:solidFill>
                <a:latin typeface="楷体_GB2312"/>
                <a:ea typeface="楷体_GB2312"/>
                <a:cs typeface="楷体_GB2312"/>
              </a:rPr>
              <a:t>3. </a:t>
            </a:r>
            <a:r>
              <a:rPr lang="zh-CN" altLang="en-US" sz="2400" b="1">
                <a:solidFill>
                  <a:srgbClr val="000000"/>
                </a:solidFill>
                <a:latin typeface="楷体_GB2312"/>
                <a:ea typeface="楷体_GB2312"/>
                <a:cs typeface="楷体_GB2312"/>
              </a:rPr>
              <a:t>非周期信号</a:t>
            </a:r>
          </a:p>
        </p:txBody>
      </p:sp>
      <p:sp>
        <p:nvSpPr>
          <p:cNvPr id="27" name="Rectangle 5"/>
          <p:cNvSpPr>
            <a:spLocks noChangeArrowheads="1"/>
          </p:cNvSpPr>
          <p:nvPr/>
        </p:nvSpPr>
        <p:spPr bwMode="auto">
          <a:xfrm>
            <a:off x="541338" y="1296988"/>
            <a:ext cx="1885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rPr>
              <a:t>傅里叶变换：</a:t>
            </a:r>
          </a:p>
        </p:txBody>
      </p:sp>
      <p:sp>
        <p:nvSpPr>
          <p:cNvPr id="28" name="Rectangle 6"/>
          <p:cNvSpPr>
            <a:spLocks noChangeArrowheads="1"/>
          </p:cNvSpPr>
          <p:nvPr/>
        </p:nvSpPr>
        <p:spPr bwMode="auto">
          <a:xfrm>
            <a:off x="512763" y="3825875"/>
            <a:ext cx="39147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000" kern="0">
                <a:solidFill>
                  <a:srgbClr val="000000"/>
                </a:solidFill>
              </a:rPr>
              <a:t>      </a:t>
            </a:r>
            <a:r>
              <a:rPr lang="zh-CN" altLang="en-US" sz="2000" kern="0">
                <a:solidFill>
                  <a:srgbClr val="000000"/>
                </a:solidFill>
              </a:rPr>
              <a:t>通过快速傅里叶变换（</a:t>
            </a:r>
            <a:r>
              <a:rPr lang="en-US" altLang="zh-CN" sz="2000" kern="0">
                <a:solidFill>
                  <a:srgbClr val="000000"/>
                </a:solidFill>
              </a:rPr>
              <a:t>FFT</a:t>
            </a:r>
            <a:r>
              <a:rPr lang="zh-CN" altLang="en-US" sz="2000" kern="0">
                <a:solidFill>
                  <a:srgbClr val="000000"/>
                </a:solidFill>
              </a:rPr>
              <a:t>）可迅速求出非周期信号的频谱函数。</a:t>
            </a:r>
          </a:p>
        </p:txBody>
      </p:sp>
      <p:grpSp>
        <p:nvGrpSpPr>
          <p:cNvPr id="29" name="Group 7"/>
          <p:cNvGrpSpPr>
            <a:grpSpLocks/>
          </p:cNvGrpSpPr>
          <p:nvPr/>
        </p:nvGrpSpPr>
        <p:grpSpPr bwMode="auto">
          <a:xfrm>
            <a:off x="482600" y="2874963"/>
            <a:ext cx="4160838" cy="822325"/>
            <a:chOff x="167" y="2362"/>
            <a:chExt cx="2621" cy="518"/>
          </a:xfrm>
        </p:grpSpPr>
        <p:graphicFrame>
          <p:nvGraphicFramePr>
            <p:cNvPr id="14360" name="Object 8"/>
            <p:cNvGraphicFramePr>
              <a:graphicFrameLocks noChangeAspect="1"/>
            </p:cNvGraphicFramePr>
            <p:nvPr/>
          </p:nvGraphicFramePr>
          <p:xfrm>
            <a:off x="766" y="2670"/>
            <a:ext cx="753" cy="203"/>
          </p:xfrm>
          <a:graphic>
            <a:graphicData uri="http://schemas.openxmlformats.org/presentationml/2006/ole">
              <mc:AlternateContent xmlns:mc="http://schemas.openxmlformats.org/markup-compatibility/2006">
                <mc:Choice xmlns:v="urn:schemas-microsoft-com:vml" Requires="v">
                  <p:oleObj spid="_x0000_s12290" name="公式" r:id="rId3" imgW="698500" imgH="190500" progId="Equation.3">
                    <p:embed/>
                  </p:oleObj>
                </mc:Choice>
                <mc:Fallback>
                  <p:oleObj name="公式" r:id="rId3" imgW="698500" imgH="190500" progId="Equation.3">
                    <p:embed/>
                    <p:pic>
                      <p:nvPicPr>
                        <p:cNvPr id="1436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 y="2670"/>
                          <a:ext cx="753" cy="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 name="Rectangle 9"/>
            <p:cNvSpPr>
              <a:spLocks noChangeArrowheads="1"/>
            </p:cNvSpPr>
            <p:nvPr/>
          </p:nvSpPr>
          <p:spPr bwMode="auto">
            <a:xfrm>
              <a:off x="167" y="2362"/>
              <a:ext cx="2621"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000" kern="0">
                  <a:solidFill>
                    <a:srgbClr val="000000"/>
                  </a:solidFill>
                </a:rPr>
                <a:t>      </a:t>
              </a:r>
              <a:r>
                <a:rPr lang="zh-CN" altLang="en-US" sz="2000" kern="0">
                  <a:solidFill>
                    <a:srgbClr val="000000"/>
                  </a:solidFill>
                </a:rPr>
                <a:t>非周期信号包含了所有可能的频率成分</a:t>
              </a:r>
            </a:p>
          </p:txBody>
        </p:sp>
      </p:grpSp>
      <p:sp>
        <p:nvSpPr>
          <p:cNvPr id="32" name="Rectangle 10"/>
          <p:cNvSpPr>
            <a:spLocks noChangeArrowheads="1"/>
          </p:cNvSpPr>
          <p:nvPr/>
        </p:nvSpPr>
        <p:spPr bwMode="auto">
          <a:xfrm>
            <a:off x="2636838" y="1828800"/>
            <a:ext cx="1797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rPr>
              <a:t>离散频率函数</a:t>
            </a:r>
          </a:p>
        </p:txBody>
      </p:sp>
      <p:grpSp>
        <p:nvGrpSpPr>
          <p:cNvPr id="33" name="Group 11"/>
          <p:cNvGrpSpPr>
            <a:grpSpLocks/>
          </p:cNvGrpSpPr>
          <p:nvPr/>
        </p:nvGrpSpPr>
        <p:grpSpPr bwMode="auto">
          <a:xfrm>
            <a:off x="698500" y="1812925"/>
            <a:ext cx="1892300" cy="457200"/>
            <a:chOff x="440" y="1653"/>
            <a:chExt cx="1192" cy="288"/>
          </a:xfrm>
        </p:grpSpPr>
        <p:sp>
          <p:nvSpPr>
            <p:cNvPr id="34" name="Rectangle 12"/>
            <p:cNvSpPr>
              <a:spLocks noChangeArrowheads="1"/>
            </p:cNvSpPr>
            <p:nvPr/>
          </p:nvSpPr>
          <p:spPr bwMode="auto">
            <a:xfrm>
              <a:off x="440" y="1653"/>
              <a:ext cx="89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rPr>
                <a:t>周期信号</a:t>
              </a:r>
            </a:p>
          </p:txBody>
        </p:sp>
        <p:sp>
          <p:nvSpPr>
            <p:cNvPr id="35" name="Line 13"/>
            <p:cNvSpPr>
              <a:spLocks noChangeShapeType="1"/>
            </p:cNvSpPr>
            <p:nvPr/>
          </p:nvSpPr>
          <p:spPr bwMode="auto">
            <a:xfrm>
              <a:off x="1210" y="1824"/>
              <a:ext cx="422" cy="0"/>
            </a:xfrm>
            <a:prstGeom prst="line">
              <a:avLst/>
            </a:prstGeom>
            <a:noFill/>
            <a:ln w="19050">
              <a:solidFill>
                <a:srgbClr val="000000"/>
              </a:solidFill>
              <a:round/>
              <a:headEnd/>
              <a:tailEnd type="stealth"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pSp>
      <p:sp>
        <p:nvSpPr>
          <p:cNvPr id="36" name="Rectangle 14"/>
          <p:cNvSpPr>
            <a:spLocks noChangeArrowheads="1"/>
          </p:cNvSpPr>
          <p:nvPr/>
        </p:nvSpPr>
        <p:spPr bwMode="auto">
          <a:xfrm>
            <a:off x="2846388" y="2324100"/>
            <a:ext cx="2238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rPr>
              <a:t>连续频率函数</a:t>
            </a:r>
          </a:p>
        </p:txBody>
      </p:sp>
      <p:grpSp>
        <p:nvGrpSpPr>
          <p:cNvPr id="37" name="Group 15"/>
          <p:cNvGrpSpPr>
            <a:grpSpLocks/>
          </p:cNvGrpSpPr>
          <p:nvPr/>
        </p:nvGrpSpPr>
        <p:grpSpPr bwMode="auto">
          <a:xfrm>
            <a:off x="663575" y="2308225"/>
            <a:ext cx="2136775" cy="457200"/>
            <a:chOff x="418" y="1965"/>
            <a:chExt cx="1346" cy="288"/>
          </a:xfrm>
        </p:grpSpPr>
        <p:sp>
          <p:nvSpPr>
            <p:cNvPr id="38" name="Rectangle 16"/>
            <p:cNvSpPr>
              <a:spLocks noChangeArrowheads="1"/>
            </p:cNvSpPr>
            <p:nvPr/>
          </p:nvSpPr>
          <p:spPr bwMode="auto">
            <a:xfrm>
              <a:off x="418" y="1965"/>
              <a:ext cx="103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rPr>
                <a:t>非周期信号</a:t>
              </a:r>
            </a:p>
          </p:txBody>
        </p:sp>
        <p:sp>
          <p:nvSpPr>
            <p:cNvPr id="39" name="Line 17"/>
            <p:cNvSpPr>
              <a:spLocks noChangeShapeType="1"/>
            </p:cNvSpPr>
            <p:nvPr/>
          </p:nvSpPr>
          <p:spPr bwMode="auto">
            <a:xfrm>
              <a:off x="1342" y="2136"/>
              <a:ext cx="422" cy="0"/>
            </a:xfrm>
            <a:prstGeom prst="line">
              <a:avLst/>
            </a:prstGeom>
            <a:noFill/>
            <a:ln w="19050">
              <a:solidFill>
                <a:srgbClr val="000000"/>
              </a:solidFill>
              <a:round/>
              <a:headEnd/>
              <a:tailEnd type="stealth"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pSp>
      <p:grpSp>
        <p:nvGrpSpPr>
          <p:cNvPr id="40" name="Group 20"/>
          <p:cNvGrpSpPr>
            <a:grpSpLocks/>
          </p:cNvGrpSpPr>
          <p:nvPr/>
        </p:nvGrpSpPr>
        <p:grpSpPr bwMode="auto">
          <a:xfrm>
            <a:off x="4932363" y="260350"/>
            <a:ext cx="3829050" cy="2665413"/>
            <a:chOff x="3107" y="436"/>
            <a:chExt cx="2412" cy="1679"/>
          </a:xfrm>
        </p:grpSpPr>
        <p:pic>
          <p:nvPicPr>
            <p:cNvPr id="14354" name="Picture 21" descr="未标题-2 拷贝"/>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7" y="436"/>
              <a:ext cx="2412" cy="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5" name="Rectangle 22"/>
            <p:cNvSpPr>
              <a:spLocks noChangeArrowheads="1"/>
            </p:cNvSpPr>
            <p:nvPr/>
          </p:nvSpPr>
          <p:spPr bwMode="auto">
            <a:xfrm>
              <a:off x="3969" y="1884"/>
              <a:ext cx="93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b="1">
                  <a:solidFill>
                    <a:srgbClr val="000000"/>
                  </a:solidFill>
                  <a:latin typeface="楷体_GB2312"/>
                  <a:ea typeface="楷体_GB2312"/>
                  <a:cs typeface="楷体_GB2312"/>
                </a:rPr>
                <a:t>气温波形</a:t>
              </a:r>
              <a:r>
                <a:rPr kumimoji="1" lang="zh-CN" altLang="en-US" b="1">
                  <a:solidFill>
                    <a:srgbClr val="000000"/>
                  </a:solidFill>
                  <a:latin typeface="宋体" panose="02010600030101010101" pitchFamily="2" charset="-122"/>
                </a:rPr>
                <a:t> </a:t>
              </a:r>
            </a:p>
          </p:txBody>
        </p:sp>
      </p:grpSp>
      <p:grpSp>
        <p:nvGrpSpPr>
          <p:cNvPr id="43" name="Group 23"/>
          <p:cNvGrpSpPr>
            <a:grpSpLocks/>
          </p:cNvGrpSpPr>
          <p:nvPr/>
        </p:nvGrpSpPr>
        <p:grpSpPr bwMode="auto">
          <a:xfrm>
            <a:off x="4932363" y="3068638"/>
            <a:ext cx="3887787" cy="2665412"/>
            <a:chOff x="3016" y="2341"/>
            <a:chExt cx="2449" cy="1679"/>
          </a:xfrm>
        </p:grpSpPr>
        <p:pic>
          <p:nvPicPr>
            <p:cNvPr id="14352" name="Picture 24" descr="未标题-2 拷贝"/>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6" y="2341"/>
              <a:ext cx="2449" cy="1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3" name="Rectangle 25"/>
            <p:cNvSpPr>
              <a:spLocks noChangeArrowheads="1"/>
            </p:cNvSpPr>
            <p:nvPr/>
          </p:nvSpPr>
          <p:spPr bwMode="auto">
            <a:xfrm>
              <a:off x="3243" y="3789"/>
              <a:ext cx="217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b="1">
                  <a:solidFill>
                    <a:srgbClr val="000000"/>
                  </a:solidFill>
                  <a:latin typeface="楷体_GB2312"/>
                  <a:ea typeface="楷体_GB2312"/>
                  <a:cs typeface="楷体_GB2312"/>
                </a:rPr>
                <a:t>气温波形的频谱函数（示意图）</a:t>
              </a:r>
            </a:p>
          </p:txBody>
        </p:sp>
      </p:grpSp>
      <p:grpSp>
        <p:nvGrpSpPr>
          <p:cNvPr id="46" name="Group 27"/>
          <p:cNvGrpSpPr>
            <a:grpSpLocks/>
          </p:cNvGrpSpPr>
          <p:nvPr/>
        </p:nvGrpSpPr>
        <p:grpSpPr bwMode="auto">
          <a:xfrm>
            <a:off x="935038" y="5157788"/>
            <a:ext cx="2438400" cy="431800"/>
            <a:chOff x="589" y="3566"/>
            <a:chExt cx="1536" cy="272"/>
          </a:xfrm>
        </p:grpSpPr>
        <p:graphicFrame>
          <p:nvGraphicFramePr>
            <p:cNvPr id="14350" name="Object 28"/>
            <p:cNvGraphicFramePr>
              <a:graphicFrameLocks noChangeAspect="1"/>
            </p:cNvGraphicFramePr>
            <p:nvPr/>
          </p:nvGraphicFramePr>
          <p:xfrm>
            <a:off x="589" y="3593"/>
            <a:ext cx="204" cy="245"/>
          </p:xfrm>
          <a:graphic>
            <a:graphicData uri="http://schemas.openxmlformats.org/presentationml/2006/ole">
              <mc:AlternateContent xmlns:mc="http://schemas.openxmlformats.org/markup-compatibility/2006">
                <mc:Choice xmlns:v="urn:schemas-microsoft-com:vml" Requires="v">
                  <p:oleObj spid="_x0000_s12291" name="公式" r:id="rId7" imgW="190500" imgH="228600" progId="Equation.3">
                    <p:embed/>
                  </p:oleObj>
                </mc:Choice>
                <mc:Fallback>
                  <p:oleObj name="公式" r:id="rId7" imgW="190500" imgH="228600" progId="Equation.3">
                    <p:embed/>
                    <p:pic>
                      <p:nvPicPr>
                        <p:cNvPr id="14350" name="Object 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9" y="3593"/>
                          <a:ext cx="204" cy="2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 name="Rectangle 29"/>
            <p:cNvSpPr>
              <a:spLocks noChangeArrowheads="1"/>
            </p:cNvSpPr>
            <p:nvPr/>
          </p:nvSpPr>
          <p:spPr bwMode="auto">
            <a:xfrm>
              <a:off x="793" y="3566"/>
              <a:ext cx="1332"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en-US" altLang="zh-CN" sz="2000" kern="0">
                  <a:solidFill>
                    <a:srgbClr val="000000"/>
                  </a:solidFill>
                </a:rPr>
                <a:t>——</a:t>
              </a:r>
              <a:r>
                <a:rPr lang="zh-CN" altLang="en-US" sz="2000" kern="0">
                  <a:solidFill>
                    <a:srgbClr val="000000"/>
                  </a:solidFill>
                </a:rPr>
                <a:t>截止角频率</a:t>
              </a:r>
            </a:p>
          </p:txBody>
        </p:sp>
      </p:grpSp>
      <p:sp>
        <p:nvSpPr>
          <p:cNvPr id="26" name="AutoShape 40"/>
          <p:cNvSpPr>
            <a:spLocks noChangeArrowheads="1"/>
          </p:cNvSpPr>
          <p:nvPr/>
        </p:nvSpPr>
        <p:spPr bwMode="auto">
          <a:xfrm>
            <a:off x="7452494" y="3644255"/>
            <a:ext cx="1223962" cy="504825"/>
          </a:xfrm>
          <a:prstGeom prst="wedgeRoundRectCallout">
            <a:avLst>
              <a:gd name="adj1" fmla="val -25745"/>
              <a:gd name="adj2" fmla="val 103773"/>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b="1">
                <a:solidFill>
                  <a:srgbClr val="FF0000"/>
                </a:solidFill>
              </a:rPr>
              <a:t>截止频率</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strips(downRight)">
                                      <p:cBhvr>
                                        <p:cTn id="7" dur="500"/>
                                        <p:tgtEl>
                                          <p:spTgt spid="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strips(downRight)">
                                      <p:cBhvr>
                                        <p:cTn id="12" dur="500"/>
                                        <p:tgtEl>
                                          <p:spTgt spid="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strips(downRight)">
                                      <p:cBhvr>
                                        <p:cTn id="17" dur="500"/>
                                        <p:tgtEl>
                                          <p:spTgt spid="3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strips(downRight)">
                                      <p:cBhvr>
                                        <p:cTn id="22" dur="500"/>
                                        <p:tgtEl>
                                          <p:spTgt spid="3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strips(downRight)">
                                      <p:cBhvr>
                                        <p:cTn id="27" dur="500"/>
                                        <p:tgtEl>
                                          <p:spTgt spid="3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strips(downRight)">
                                      <p:cBhvr>
                                        <p:cTn id="32" dur="500"/>
                                        <p:tgtEl>
                                          <p:spTgt spid="2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strips(downRight)">
                                      <p:cBhvr>
                                        <p:cTn id="37" dur="500"/>
                                        <p:tgtEl>
                                          <p:spTgt spid="2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box(in)">
                                      <p:cBhvr>
                                        <p:cTn id="42" dur="500"/>
                                        <p:tgtEl>
                                          <p:spTgt spid="4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nodeType="click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box(out)">
                                      <p:cBhvr>
                                        <p:cTn id="47" dur="500"/>
                                        <p:tgtEl>
                                          <p:spTgt spid="4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strips(downRight)">
                                      <p:cBhvr>
                                        <p:cTn id="52" dur="500"/>
                                        <p:tgtEl>
                                          <p:spTgt spid="46"/>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blinds(horizontal)">
                                      <p:cBhvr>
                                        <p:cTn id="5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8" grpId="0" autoUpdateAnimBg="0"/>
      <p:bldP spid="32" grpId="0" autoUpdateAnimBg="0"/>
      <p:bldP spid="36" grpId="0" autoUpdateAnimBg="0"/>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1.3  </a:t>
            </a:r>
            <a:r>
              <a:rPr lang="zh-CN" altLang="en-US" dirty="0"/>
              <a:t>模拟信号和数字信号</a:t>
            </a:r>
          </a:p>
        </p:txBody>
      </p:sp>
      <p:sp>
        <p:nvSpPr>
          <p:cNvPr id="6" name="Rectangle 6"/>
          <p:cNvSpPr>
            <a:spLocks noChangeArrowheads="1"/>
          </p:cNvSpPr>
          <p:nvPr/>
        </p:nvSpPr>
        <p:spPr bwMode="auto">
          <a:xfrm>
            <a:off x="1083835" y="4221088"/>
            <a:ext cx="6962030"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20000"/>
              </a:lnSpc>
              <a:buClr>
                <a:srgbClr val="0000FF"/>
              </a:buClr>
              <a:buSzPct val="85000"/>
              <a:buFont typeface="Monotype Sorts" pitchFamily="2" charset="2"/>
              <a:buNone/>
            </a:pPr>
            <a:r>
              <a:rPr lang="zh-CN" altLang="en-US" sz="2800" b="1" dirty="0">
                <a:solidFill>
                  <a:srgbClr val="000000"/>
                </a:solidFill>
              </a:rPr>
              <a:t>处理和产生模拟信号</a:t>
            </a:r>
            <a:r>
              <a:rPr lang="en-US" altLang="zh-CN" sz="2800" b="1" dirty="0">
                <a:solidFill>
                  <a:srgbClr val="000000"/>
                </a:solidFill>
              </a:rPr>
              <a:t>(</a:t>
            </a:r>
            <a:r>
              <a:rPr lang="zh-CN" altLang="en-US" sz="2800" b="1" dirty="0">
                <a:solidFill>
                  <a:srgbClr val="000000"/>
                </a:solidFill>
              </a:rPr>
              <a:t>连续信息</a:t>
            </a:r>
            <a:r>
              <a:rPr lang="en-US" altLang="zh-CN" sz="2800" b="1" dirty="0">
                <a:solidFill>
                  <a:srgbClr val="000000"/>
                </a:solidFill>
              </a:rPr>
              <a:t>)</a:t>
            </a:r>
            <a:r>
              <a:rPr lang="zh-CN" altLang="en-US" sz="2800" b="1" dirty="0">
                <a:solidFill>
                  <a:srgbClr val="000000"/>
                </a:solidFill>
              </a:rPr>
              <a:t>的电子电路称为</a:t>
            </a:r>
            <a:r>
              <a:rPr lang="zh-CN" altLang="en-US" sz="2800" b="1" dirty="0">
                <a:solidFill>
                  <a:srgbClr val="FF0000"/>
                </a:solidFill>
              </a:rPr>
              <a:t>模拟电路</a:t>
            </a:r>
            <a:r>
              <a:rPr lang="zh-CN" altLang="en-US" sz="2800" b="1" dirty="0">
                <a:solidFill>
                  <a:srgbClr val="000000"/>
                </a:solidFill>
              </a:rPr>
              <a:t>。</a:t>
            </a:r>
          </a:p>
        </p:txBody>
      </p:sp>
      <p:sp>
        <p:nvSpPr>
          <p:cNvPr id="10" name="Rectangle 7"/>
          <p:cNvSpPr>
            <a:spLocks noChangeArrowheads="1"/>
          </p:cNvSpPr>
          <p:nvPr/>
        </p:nvSpPr>
        <p:spPr bwMode="auto">
          <a:xfrm>
            <a:off x="710151" y="955152"/>
            <a:ext cx="8148343" cy="121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20000"/>
              </a:lnSpc>
              <a:buClr>
                <a:srgbClr val="0000FF"/>
              </a:buClr>
              <a:buSzPct val="85000"/>
              <a:buFont typeface="Monotype Sorts" pitchFamily="2" charset="2"/>
              <a:buNone/>
            </a:pPr>
            <a:r>
              <a:rPr lang="zh-CN" altLang="en-US" sz="2800" b="1" dirty="0">
                <a:solidFill>
                  <a:srgbClr val="FF0000"/>
                </a:solidFill>
              </a:rPr>
              <a:t>模拟信号</a:t>
            </a:r>
            <a:r>
              <a:rPr lang="zh-CN" altLang="en-US" sz="2800" b="1" dirty="0">
                <a:solidFill>
                  <a:srgbClr val="000000"/>
                </a:solidFill>
              </a:rPr>
              <a:t>：</a:t>
            </a:r>
            <a:endParaRPr lang="en-US" altLang="zh-CN" sz="2800" b="1" dirty="0">
              <a:solidFill>
                <a:srgbClr val="000000"/>
              </a:solidFill>
            </a:endParaRPr>
          </a:p>
          <a:p>
            <a:pPr algn="just" eaLnBrk="1" hangingPunct="1">
              <a:lnSpc>
                <a:spcPct val="120000"/>
              </a:lnSpc>
              <a:buClr>
                <a:srgbClr val="0000FF"/>
              </a:buClr>
              <a:buSzPct val="85000"/>
              <a:buFont typeface="Monotype Sorts" pitchFamily="2" charset="2"/>
              <a:buNone/>
            </a:pPr>
            <a:r>
              <a:rPr lang="en-US" altLang="zh-CN" sz="2800" b="1" dirty="0">
                <a:solidFill>
                  <a:srgbClr val="000000"/>
                </a:solidFill>
              </a:rPr>
              <a:t>	</a:t>
            </a:r>
            <a:r>
              <a:rPr lang="zh-CN" altLang="en-US" sz="2800" b="1" dirty="0">
                <a:solidFill>
                  <a:srgbClr val="000000"/>
                </a:solidFill>
              </a:rPr>
              <a:t>在时间和幅值上连续地携带信息的信号</a:t>
            </a:r>
          </a:p>
        </p:txBody>
      </p:sp>
      <p:sp>
        <p:nvSpPr>
          <p:cNvPr id="11" name="Rectangle 9"/>
          <p:cNvSpPr>
            <a:spLocks noChangeArrowheads="1"/>
          </p:cNvSpPr>
          <p:nvPr/>
        </p:nvSpPr>
        <p:spPr bwMode="auto">
          <a:xfrm>
            <a:off x="673345" y="2543222"/>
            <a:ext cx="8185150" cy="121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20000"/>
              </a:lnSpc>
              <a:buClr>
                <a:srgbClr val="0000FF"/>
              </a:buClr>
              <a:buSzPct val="85000"/>
              <a:buFont typeface="Monotype Sorts" pitchFamily="2" charset="2"/>
              <a:buNone/>
            </a:pPr>
            <a:r>
              <a:rPr lang="zh-CN" altLang="en-US" sz="2800" b="1" dirty="0">
                <a:solidFill>
                  <a:srgbClr val="FF0000"/>
                </a:solidFill>
              </a:rPr>
              <a:t>数字信号</a:t>
            </a:r>
            <a:r>
              <a:rPr lang="zh-CN" altLang="en-US" sz="2800" b="1" dirty="0">
                <a:solidFill>
                  <a:srgbClr val="000000"/>
                </a:solidFill>
              </a:rPr>
              <a:t>：</a:t>
            </a:r>
            <a:endParaRPr lang="en-US" altLang="zh-CN" sz="2800" b="1" dirty="0">
              <a:solidFill>
                <a:srgbClr val="000000"/>
              </a:solidFill>
            </a:endParaRPr>
          </a:p>
          <a:p>
            <a:pPr algn="just" eaLnBrk="1" hangingPunct="1">
              <a:lnSpc>
                <a:spcPct val="120000"/>
              </a:lnSpc>
              <a:buClr>
                <a:srgbClr val="0000FF"/>
              </a:buClr>
              <a:buSzPct val="85000"/>
              <a:buFont typeface="Monotype Sorts" pitchFamily="2" charset="2"/>
              <a:buNone/>
            </a:pPr>
            <a:r>
              <a:rPr lang="en-US" altLang="zh-CN" sz="2800" b="1" dirty="0">
                <a:solidFill>
                  <a:srgbClr val="000000"/>
                </a:solidFill>
              </a:rPr>
              <a:t>	</a:t>
            </a:r>
            <a:r>
              <a:rPr lang="zh-CN" altLang="en-US" sz="2800" b="1" dirty="0">
                <a:solidFill>
                  <a:srgbClr val="000000"/>
                </a:solidFill>
              </a:rPr>
              <a:t>在时间和幅值上离散地携带信息的信号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wipe(down)">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wipe(down)">
                                      <p:cBhvr>
                                        <p:cTn id="22" dur="50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strips(downRight)">
                                      <p:cBhvr>
                                        <p:cTn id="27" dur="500"/>
                                        <p:tgtEl>
                                          <p:spTgt spid="6"/>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stretch>
            <a:fillRect/>
          </a:stretch>
        </p:blipFill>
        <p:spPr>
          <a:xfrm>
            <a:off x="1302101" y="2924944"/>
            <a:ext cx="7601970" cy="3650153"/>
          </a:xfrm>
          <a:prstGeom prst="rect">
            <a:avLst/>
          </a:prstGeom>
        </p:spPr>
      </p:pic>
      <p:sp>
        <p:nvSpPr>
          <p:cNvPr id="12290" name="灯片编号占位符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fld id="{2B3639F1-197A-4842-AFC0-D0023871FE75}" type="slidenum">
              <a:rPr lang="en-US" altLang="zh-CN" sz="1400" smtClean="0"/>
              <a:pPr>
                <a:spcBef>
                  <a:spcPct val="0"/>
                </a:spcBef>
                <a:buFontTx/>
                <a:buNone/>
              </a:pPr>
              <a:t>17</a:t>
            </a:fld>
            <a:endParaRPr lang="en-US" altLang="zh-CN" sz="1400"/>
          </a:p>
        </p:txBody>
      </p:sp>
      <p:graphicFrame>
        <p:nvGraphicFramePr>
          <p:cNvPr id="12292" name="Object 4">
            <a:hlinkClick r:id="rId6" action="ppaction://hlinksldjump" highlightClick="1"/>
          </p:cNvPr>
          <p:cNvGraphicFramePr>
            <a:graphicFrameLocks noChangeAspect="1"/>
          </p:cNvGraphicFramePr>
          <p:nvPr/>
        </p:nvGraphicFramePr>
        <p:xfrm>
          <a:off x="152400" y="6400800"/>
          <a:ext cx="769938" cy="346075"/>
        </p:xfrm>
        <a:graphic>
          <a:graphicData uri="http://schemas.openxmlformats.org/presentationml/2006/ole">
            <mc:AlternateContent xmlns:mc="http://schemas.openxmlformats.org/markup-compatibility/2006">
              <mc:Choice xmlns:v="urn:schemas-microsoft-com:vml" Requires="v">
                <p:oleObj spid="_x0000_s13314" name="BMP 图象" r:id="rId7" imgW="678309" imgH="304928" progId="Paint.Picture">
                  <p:embed/>
                </p:oleObj>
              </mc:Choice>
              <mc:Fallback>
                <p:oleObj name="BMP 图象" r:id="rId7" imgW="678309" imgH="304928" progId="Paint.Picture">
                  <p:embed/>
                  <p:pic>
                    <p:nvPicPr>
                      <p:cNvPr id="12292" name="Object 4">
                        <a:hlinkClick r:id="rId8" action="ppaction://hlinksldjump" highlightClick="1"/>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 y="6400800"/>
                        <a:ext cx="769938"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2293" name="Picture 12" descr="0066">
            <a:hlinkClick r:id="" action="ppaction://hlinkshowjump?jump=nextslide" highlightClick="1"/>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05800" y="6419850"/>
            <a:ext cx="7143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13" descr="0063">
            <a:hlinkClick r:id="" action="ppaction://hlinkshowjump?jump=previousslide" highlightClick="1"/>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20000" y="6400800"/>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99" name="Rectangle 15"/>
          <p:cNvSpPr>
            <a:spLocks noChangeArrowheads="1"/>
          </p:cNvSpPr>
          <p:nvPr/>
        </p:nvSpPr>
        <p:spPr bwMode="auto">
          <a:xfrm>
            <a:off x="682999" y="1353334"/>
            <a:ext cx="7848600"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kumimoji="1" lang="zh-CN" altLang="en-US" sz="2800" b="1" dirty="0">
                <a:solidFill>
                  <a:srgbClr val="CC0000"/>
                </a:solidFill>
                <a:effectLst>
                  <a:outerShdw blurRad="38100" dist="38100" dir="2700000" algn="tl">
                    <a:srgbClr val="C0C0C0"/>
                  </a:outerShdw>
                </a:effectLst>
                <a:latin typeface="宋体" panose="02010600030101010101" pitchFamily="2" charset="-122"/>
              </a:rPr>
              <a:t>模拟电路一般任务：</a:t>
            </a:r>
            <a:r>
              <a:rPr kumimoji="1" lang="zh-CN" altLang="en-US" sz="2400" b="1" dirty="0">
                <a:latin typeface="宋体" panose="02010600030101010101" pitchFamily="2" charset="-122"/>
              </a:rPr>
              <a:t>以数字电路为核心的系统中承担辅助任务</a:t>
            </a:r>
          </a:p>
        </p:txBody>
      </p:sp>
      <p:sp>
        <p:nvSpPr>
          <p:cNvPr id="144400" name="Text Box 16"/>
          <p:cNvSpPr txBox="1">
            <a:spLocks noChangeArrowheads="1"/>
          </p:cNvSpPr>
          <p:nvPr/>
        </p:nvSpPr>
        <p:spPr bwMode="auto">
          <a:xfrm>
            <a:off x="682999" y="2210654"/>
            <a:ext cx="2303611" cy="2332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kumimoji="1" sz="2400">
                <a:solidFill>
                  <a:schemeClr val="tx1"/>
                </a:solidFill>
                <a:latin typeface="Times New Roman" panose="02020603050405020304" pitchFamily="18" charset="0"/>
                <a:ea typeface="宋体" panose="02010600030101010101" pitchFamily="2" charset="-122"/>
              </a:defRPr>
            </a:lvl1pPr>
            <a:lvl2pPr marL="914400" indent="-457200">
              <a:defRPr kumimoji="1" sz="2400">
                <a:solidFill>
                  <a:schemeClr val="tx1"/>
                </a:solidFill>
                <a:latin typeface="Times New Roman" panose="02020603050405020304" pitchFamily="18" charset="0"/>
                <a:ea typeface="宋体" panose="02010600030101010101" pitchFamily="2" charset="-122"/>
              </a:defRPr>
            </a:lvl2pPr>
            <a:lvl3pPr marL="1371600" indent="-457200">
              <a:defRPr kumimoji="1" sz="2400">
                <a:solidFill>
                  <a:schemeClr val="tx1"/>
                </a:solidFill>
                <a:latin typeface="Times New Roman" panose="02020603050405020304" pitchFamily="18" charset="0"/>
                <a:ea typeface="宋体" panose="02010600030101010101" pitchFamily="2" charset="-122"/>
              </a:defRPr>
            </a:lvl3pPr>
            <a:lvl4pPr marL="1828800" indent="-457200">
              <a:defRPr kumimoji="1" sz="2400">
                <a:solidFill>
                  <a:schemeClr val="tx1"/>
                </a:solidFill>
                <a:latin typeface="Times New Roman" panose="02020603050405020304" pitchFamily="18" charset="0"/>
                <a:ea typeface="宋体" panose="02010600030101010101" pitchFamily="2" charset="-122"/>
              </a:defRPr>
            </a:lvl4pPr>
            <a:lvl5pPr marL="2286000" indent="-457200">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40000"/>
              </a:spcBef>
              <a:defRPr/>
            </a:pPr>
            <a:r>
              <a:rPr lang="en-US" altLang="zh-CN" sz="2800" b="1" dirty="0">
                <a:solidFill>
                  <a:srgbClr val="CC0000"/>
                </a:solidFill>
                <a:effectLst>
                  <a:outerShdw blurRad="38100" dist="38100" dir="2700000" algn="tl">
                    <a:srgbClr val="C0C0C0"/>
                  </a:outerShdw>
                </a:effectLst>
                <a:latin typeface="宋体" panose="02010600030101010101" pitchFamily="2" charset="-122"/>
              </a:rPr>
              <a:t>1</a:t>
            </a:r>
            <a:r>
              <a:rPr lang="zh-CN" altLang="en-US" sz="2800" b="1" dirty="0">
                <a:solidFill>
                  <a:srgbClr val="CC0000"/>
                </a:solidFill>
                <a:effectLst>
                  <a:outerShdw blurRad="38100" dist="38100" dir="2700000" algn="tl">
                    <a:srgbClr val="C0C0C0"/>
                  </a:outerShdw>
                </a:effectLst>
                <a:latin typeface="宋体" panose="02010600030101010101" pitchFamily="2" charset="-122"/>
              </a:rPr>
              <a:t>、信号放大</a:t>
            </a:r>
            <a:endParaRPr lang="en-US" altLang="zh-CN" sz="2800" b="1" dirty="0">
              <a:solidFill>
                <a:srgbClr val="CC0000"/>
              </a:solidFill>
              <a:effectLst>
                <a:outerShdw blurRad="38100" dist="38100" dir="2700000" algn="tl">
                  <a:srgbClr val="C0C0C0"/>
                </a:outerShdw>
              </a:effectLst>
              <a:latin typeface="宋体" panose="02010600030101010101" pitchFamily="2" charset="-122"/>
            </a:endParaRPr>
          </a:p>
          <a:p>
            <a:pPr eaLnBrk="1" hangingPunct="1">
              <a:spcBef>
                <a:spcPct val="40000"/>
              </a:spcBef>
              <a:defRPr/>
            </a:pPr>
            <a:r>
              <a:rPr lang="en-US" altLang="zh-CN" sz="2800" b="1" dirty="0">
                <a:solidFill>
                  <a:srgbClr val="CC0000"/>
                </a:solidFill>
                <a:effectLst>
                  <a:outerShdw blurRad="38100" dist="38100" dir="2700000" algn="tl">
                    <a:srgbClr val="C0C0C0"/>
                  </a:outerShdw>
                </a:effectLst>
                <a:latin typeface="宋体" panose="02010600030101010101" pitchFamily="2" charset="-122"/>
              </a:rPr>
              <a:t>2</a:t>
            </a:r>
            <a:r>
              <a:rPr lang="zh-CN" altLang="en-US" sz="2800" b="1" dirty="0">
                <a:solidFill>
                  <a:srgbClr val="CC0000"/>
                </a:solidFill>
                <a:effectLst>
                  <a:outerShdw blurRad="38100" dist="38100" dir="2700000" algn="tl">
                    <a:srgbClr val="C0C0C0"/>
                  </a:outerShdw>
                </a:effectLst>
                <a:latin typeface="宋体" panose="02010600030101010101" pitchFamily="2" charset="-122"/>
              </a:rPr>
              <a:t>、滤波</a:t>
            </a:r>
            <a:endParaRPr lang="en-US" altLang="zh-CN" sz="2800" b="1" dirty="0">
              <a:solidFill>
                <a:srgbClr val="CC0000"/>
              </a:solidFill>
              <a:effectLst>
                <a:outerShdw blurRad="38100" dist="38100" dir="2700000" algn="tl">
                  <a:srgbClr val="C0C0C0"/>
                </a:outerShdw>
              </a:effectLst>
              <a:latin typeface="宋体" panose="02010600030101010101" pitchFamily="2" charset="-122"/>
            </a:endParaRPr>
          </a:p>
          <a:p>
            <a:pPr eaLnBrk="1" hangingPunct="1">
              <a:spcBef>
                <a:spcPct val="40000"/>
              </a:spcBef>
              <a:defRPr/>
            </a:pPr>
            <a:r>
              <a:rPr lang="en-US" altLang="zh-CN" sz="2800" b="1" dirty="0">
                <a:solidFill>
                  <a:srgbClr val="CC0000"/>
                </a:solidFill>
                <a:effectLst>
                  <a:outerShdw blurRad="38100" dist="38100" dir="2700000" algn="tl">
                    <a:srgbClr val="C0C0C0"/>
                  </a:outerShdw>
                </a:effectLst>
                <a:latin typeface="宋体" panose="02010600030101010101" pitchFamily="2" charset="-122"/>
              </a:rPr>
              <a:t>3</a:t>
            </a:r>
            <a:r>
              <a:rPr lang="zh-CN" altLang="en-US" sz="2800" b="1" dirty="0">
                <a:solidFill>
                  <a:srgbClr val="CC0000"/>
                </a:solidFill>
                <a:effectLst>
                  <a:outerShdw blurRad="38100" dist="38100" dir="2700000" algn="tl">
                    <a:srgbClr val="C0C0C0"/>
                  </a:outerShdw>
                </a:effectLst>
                <a:latin typeface="宋体" panose="02010600030101010101" pitchFamily="2" charset="-122"/>
              </a:rPr>
              <a:t>、波形产生</a:t>
            </a:r>
            <a:endParaRPr lang="zh-CN" altLang="en-US" sz="2800" dirty="0"/>
          </a:p>
          <a:p>
            <a:pPr eaLnBrk="1" hangingPunct="1">
              <a:spcBef>
                <a:spcPct val="40000"/>
              </a:spcBef>
              <a:defRPr/>
            </a:pPr>
            <a:r>
              <a:rPr lang="en-US" altLang="zh-CN" sz="2800" b="1" dirty="0">
                <a:solidFill>
                  <a:srgbClr val="CC0000"/>
                </a:solidFill>
                <a:effectLst>
                  <a:outerShdw blurRad="38100" dist="38100" dir="2700000" algn="tl">
                    <a:srgbClr val="C0C0C0"/>
                  </a:outerShdw>
                </a:effectLst>
                <a:latin typeface="宋体" panose="02010600030101010101" pitchFamily="2" charset="-122"/>
              </a:rPr>
              <a:t>4</a:t>
            </a:r>
            <a:r>
              <a:rPr lang="zh-CN" altLang="en-US" sz="2800" b="1" dirty="0">
                <a:solidFill>
                  <a:srgbClr val="CC0000"/>
                </a:solidFill>
                <a:effectLst>
                  <a:outerShdw blurRad="38100" dist="38100" dir="2700000" algn="tl">
                    <a:srgbClr val="C0C0C0"/>
                  </a:outerShdw>
                </a:effectLst>
                <a:latin typeface="宋体" panose="02010600030101010101" pitchFamily="2" charset="-122"/>
              </a:rPr>
              <a:t>、电源</a:t>
            </a:r>
            <a:endParaRPr lang="zh-CN" altLang="en-US" sz="2800" dirty="0"/>
          </a:p>
        </p:txBody>
      </p:sp>
    </p:spTree>
    <p:extLst>
      <p:ext uri="{BB962C8B-B14F-4D97-AF65-F5344CB8AC3E}">
        <p14:creationId xmlns:p14="http://schemas.microsoft.com/office/powerpoint/2010/main" val="1856357180"/>
      </p:ext>
    </p:extLst>
  </p:cSld>
  <p:clrMapOvr>
    <a:masterClrMapping/>
  </p:clrMapOvr>
  <p:transition>
    <p:pull dir="d"/>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4399"/>
                                        </p:tgtEl>
                                        <p:attrNameLst>
                                          <p:attrName>style.visibility</p:attrName>
                                        </p:attrNameLst>
                                      </p:cBhvr>
                                      <p:to>
                                        <p:strVal val="visible"/>
                                      </p:to>
                                    </p:set>
                                    <p:animEffect transition="in" filter="blinds(horizontal)">
                                      <p:cBhvr>
                                        <p:cTn id="7" dur="500"/>
                                        <p:tgtEl>
                                          <p:spTgt spid="14439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44400">
                                            <p:txEl>
                                              <p:pRg st="0" end="0"/>
                                            </p:txEl>
                                          </p:spTgt>
                                        </p:tgtEl>
                                        <p:attrNameLst>
                                          <p:attrName>style.visibility</p:attrName>
                                        </p:attrNameLst>
                                      </p:cBhvr>
                                      <p:to>
                                        <p:strVal val="visible"/>
                                      </p:to>
                                    </p:set>
                                    <p:animEffect transition="in" filter="wipe(down)">
                                      <p:cBhvr>
                                        <p:cTn id="17" dur="500"/>
                                        <p:tgtEl>
                                          <p:spTgt spid="14440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44400">
                                            <p:txEl>
                                              <p:pRg st="1" end="1"/>
                                            </p:txEl>
                                          </p:spTgt>
                                        </p:tgtEl>
                                        <p:attrNameLst>
                                          <p:attrName>style.visibility</p:attrName>
                                        </p:attrNameLst>
                                      </p:cBhvr>
                                      <p:to>
                                        <p:strVal val="visible"/>
                                      </p:to>
                                    </p:set>
                                    <p:animEffect transition="in" filter="wipe(down)">
                                      <p:cBhvr>
                                        <p:cTn id="22" dur="500"/>
                                        <p:tgtEl>
                                          <p:spTgt spid="14440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44400">
                                            <p:txEl>
                                              <p:pRg st="2" end="2"/>
                                            </p:txEl>
                                          </p:spTgt>
                                        </p:tgtEl>
                                        <p:attrNameLst>
                                          <p:attrName>style.visibility</p:attrName>
                                        </p:attrNameLst>
                                      </p:cBhvr>
                                      <p:to>
                                        <p:strVal val="visible"/>
                                      </p:to>
                                    </p:set>
                                    <p:animEffect transition="in" filter="wipe(down)">
                                      <p:cBhvr>
                                        <p:cTn id="27" dur="500"/>
                                        <p:tgtEl>
                                          <p:spTgt spid="144400">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44400">
                                            <p:txEl>
                                              <p:pRg st="3" end="3"/>
                                            </p:txEl>
                                          </p:spTgt>
                                        </p:tgtEl>
                                        <p:attrNameLst>
                                          <p:attrName>style.visibility</p:attrName>
                                        </p:attrNameLst>
                                      </p:cBhvr>
                                      <p:to>
                                        <p:strVal val="visible"/>
                                      </p:to>
                                    </p:set>
                                    <p:animEffect transition="in" filter="wipe(down)">
                                      <p:cBhvr>
                                        <p:cTn id="32" dur="500"/>
                                        <p:tgtEl>
                                          <p:spTgt spid="14440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灯片编号占位符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fld id="{2B3639F1-197A-4842-AFC0-D0023871FE75}" type="slidenum">
              <a:rPr lang="en-US" altLang="zh-CN" sz="1400" smtClean="0"/>
              <a:pPr>
                <a:spcBef>
                  <a:spcPct val="0"/>
                </a:spcBef>
                <a:buFontTx/>
                <a:buNone/>
              </a:pPr>
              <a:t>18</a:t>
            </a:fld>
            <a:endParaRPr lang="en-US" altLang="zh-CN" sz="1400"/>
          </a:p>
        </p:txBody>
      </p:sp>
      <p:sp>
        <p:nvSpPr>
          <p:cNvPr id="12291" name="Line 3"/>
          <p:cNvSpPr>
            <a:spLocks noChangeShapeType="1"/>
          </p:cNvSpPr>
          <p:nvPr/>
        </p:nvSpPr>
        <p:spPr bwMode="auto">
          <a:xfrm flipV="1">
            <a:off x="849313" y="1268413"/>
            <a:ext cx="2570162" cy="0"/>
          </a:xfrm>
          <a:prstGeom prst="line">
            <a:avLst/>
          </a:prstGeom>
          <a:noFill/>
          <a:ln w="88900" cap="sq" cmpd="tri">
            <a:solidFill>
              <a:srgbClr val="FF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2292" name="Object 4">
            <a:hlinkClick r:id="rId4" action="ppaction://hlinksldjump" highlightClick="1"/>
          </p:cNvPr>
          <p:cNvGraphicFramePr>
            <a:graphicFrameLocks noChangeAspect="1"/>
          </p:cNvGraphicFramePr>
          <p:nvPr/>
        </p:nvGraphicFramePr>
        <p:xfrm>
          <a:off x="152400" y="6400800"/>
          <a:ext cx="769938" cy="346075"/>
        </p:xfrm>
        <a:graphic>
          <a:graphicData uri="http://schemas.openxmlformats.org/presentationml/2006/ole">
            <mc:AlternateContent xmlns:mc="http://schemas.openxmlformats.org/markup-compatibility/2006">
              <mc:Choice xmlns:v="urn:schemas-microsoft-com:vml" Requires="v">
                <p:oleObj spid="_x0000_s14338" name="BMP 图象" r:id="rId5" imgW="678309" imgH="304928" progId="Paint.Picture">
                  <p:embed/>
                </p:oleObj>
              </mc:Choice>
              <mc:Fallback>
                <p:oleObj name="BMP 图象" r:id="rId5" imgW="678309" imgH="304928" progId="Paint.Picture">
                  <p:embed/>
                  <p:pic>
                    <p:nvPicPr>
                      <p:cNvPr id="12292" name="Object 4">
                        <a:hlinkClick r:id="rId6" action="ppaction://hlinksldjump" highlightClick="1"/>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6400800"/>
                        <a:ext cx="769938"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2293" name="Picture 12" descr="0066">
            <a:hlinkClick r:id="" action="ppaction://hlinkshowjump?jump=nextslide" highlightClick="1"/>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05800" y="6419850"/>
            <a:ext cx="7143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13" descr="0063">
            <a:hlinkClick r:id="" action="ppaction://hlinkshowjump?jump=previousslide" highlightClick="1"/>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0000" y="6400800"/>
            <a:ext cx="714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Rectangle 14">
            <a:hlinkClick r:id="rId4" action="ppaction://hlinksldjump"/>
          </p:cNvPr>
          <p:cNvSpPr>
            <a:spLocks noChangeArrowheads="1"/>
          </p:cNvSpPr>
          <p:nvPr/>
        </p:nvSpPr>
        <p:spPr bwMode="auto">
          <a:xfrm>
            <a:off x="755650" y="692150"/>
            <a:ext cx="31686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a:solidFill>
                  <a:schemeClr val="accent2"/>
                </a:solidFill>
              </a:rPr>
              <a:t> </a:t>
            </a:r>
            <a:r>
              <a:rPr lang="en-US" altLang="en-US" b="1">
                <a:solidFill>
                  <a:schemeClr val="accent2"/>
                </a:solidFill>
                <a:ea typeface="黑体" panose="02010609060101010101" pitchFamily="49" charset="-122"/>
              </a:rPr>
              <a:t>1.4  放大电路</a:t>
            </a:r>
            <a:endParaRPr lang="zh-CN" altLang="en-US" b="1">
              <a:solidFill>
                <a:schemeClr val="accent2"/>
              </a:solidFill>
              <a:ea typeface="黑体" panose="02010609060101010101" pitchFamily="49" charset="-122"/>
            </a:endParaRPr>
          </a:p>
        </p:txBody>
      </p:sp>
      <p:sp>
        <p:nvSpPr>
          <p:cNvPr id="144399" name="Rectangle 15"/>
          <p:cNvSpPr>
            <a:spLocks noChangeArrowheads="1"/>
          </p:cNvSpPr>
          <p:nvPr/>
        </p:nvSpPr>
        <p:spPr bwMode="auto">
          <a:xfrm>
            <a:off x="684213" y="1830388"/>
            <a:ext cx="7848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kumimoji="1" lang="zh-CN" altLang="en-US" sz="2800" b="1">
                <a:solidFill>
                  <a:srgbClr val="CC0000"/>
                </a:solidFill>
                <a:effectLst>
                  <a:outerShdw blurRad="38100" dist="38100" dir="2700000" algn="tl">
                    <a:srgbClr val="C0C0C0"/>
                  </a:outerShdw>
                </a:effectLst>
                <a:latin typeface="宋体" panose="02010600030101010101" pitchFamily="2" charset="-122"/>
              </a:rPr>
              <a:t>放大电路的作用：</a:t>
            </a:r>
            <a:r>
              <a:rPr kumimoji="1" lang="zh-CN" altLang="en-US" sz="2400" b="1">
                <a:latin typeface="宋体" panose="02010600030101010101" pitchFamily="2" charset="-122"/>
              </a:rPr>
              <a:t>将微弱的电信号放大成较大的信号。</a:t>
            </a:r>
          </a:p>
        </p:txBody>
      </p:sp>
      <p:sp>
        <p:nvSpPr>
          <p:cNvPr id="144400" name="Text Box 16"/>
          <p:cNvSpPr txBox="1">
            <a:spLocks noChangeArrowheads="1"/>
          </p:cNvSpPr>
          <p:nvPr/>
        </p:nvSpPr>
        <p:spPr bwMode="auto">
          <a:xfrm>
            <a:off x="684213" y="2589213"/>
            <a:ext cx="67516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kumimoji="1" sz="2400">
                <a:solidFill>
                  <a:schemeClr val="tx1"/>
                </a:solidFill>
                <a:latin typeface="Times New Roman" panose="02020603050405020304" pitchFamily="18" charset="0"/>
                <a:ea typeface="宋体" panose="02010600030101010101" pitchFamily="2" charset="-122"/>
              </a:defRPr>
            </a:lvl1pPr>
            <a:lvl2pPr marL="914400" indent="-457200">
              <a:defRPr kumimoji="1" sz="2400">
                <a:solidFill>
                  <a:schemeClr val="tx1"/>
                </a:solidFill>
                <a:latin typeface="Times New Roman" panose="02020603050405020304" pitchFamily="18" charset="0"/>
                <a:ea typeface="宋体" panose="02010600030101010101" pitchFamily="2" charset="-122"/>
              </a:defRPr>
            </a:lvl2pPr>
            <a:lvl3pPr marL="1371600" indent="-457200">
              <a:defRPr kumimoji="1" sz="2400">
                <a:solidFill>
                  <a:schemeClr val="tx1"/>
                </a:solidFill>
                <a:latin typeface="Times New Roman" panose="02020603050405020304" pitchFamily="18" charset="0"/>
                <a:ea typeface="宋体" panose="02010600030101010101" pitchFamily="2" charset="-122"/>
              </a:defRPr>
            </a:lvl3pPr>
            <a:lvl4pPr marL="1828800" indent="-457200">
              <a:defRPr kumimoji="1" sz="2400">
                <a:solidFill>
                  <a:schemeClr val="tx1"/>
                </a:solidFill>
                <a:latin typeface="Times New Roman" panose="02020603050405020304" pitchFamily="18" charset="0"/>
                <a:ea typeface="宋体" panose="02010600030101010101" pitchFamily="2" charset="-122"/>
              </a:defRPr>
            </a:lvl4pPr>
            <a:lvl5pPr marL="2286000" indent="-457200">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spcBef>
                <a:spcPct val="40000"/>
              </a:spcBef>
              <a:defRPr/>
            </a:pPr>
            <a:r>
              <a:rPr lang="zh-CN" altLang="en-US" sz="2800" b="1" dirty="0">
                <a:solidFill>
                  <a:srgbClr val="CC0000"/>
                </a:solidFill>
                <a:effectLst>
                  <a:outerShdw blurRad="38100" dist="38100" dir="2700000" algn="tl">
                    <a:srgbClr val="C0C0C0"/>
                  </a:outerShdw>
                </a:effectLst>
                <a:latin typeface="宋体" panose="02010600030101010101" pitchFamily="2" charset="-122"/>
              </a:rPr>
              <a:t>实例：</a:t>
            </a:r>
            <a:r>
              <a:rPr lang="zh-CN" altLang="en-US" b="1" dirty="0">
                <a:latin typeface="宋体" panose="02010600030101010101" pitchFamily="2" charset="-122"/>
              </a:rPr>
              <a:t>扩音器、热电偶测温电路</a:t>
            </a:r>
          </a:p>
        </p:txBody>
      </p:sp>
      <p:sp>
        <p:nvSpPr>
          <p:cNvPr id="144401" name="Rectangle 17"/>
          <p:cNvSpPr>
            <a:spLocks noChangeArrowheads="1"/>
          </p:cNvSpPr>
          <p:nvPr/>
        </p:nvSpPr>
        <p:spPr bwMode="auto">
          <a:xfrm>
            <a:off x="704850" y="3357563"/>
            <a:ext cx="7077075" cy="249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lnSpc>
                <a:spcPct val="110000"/>
              </a:lnSpc>
              <a:spcBef>
                <a:spcPct val="30000"/>
              </a:spcBef>
              <a:defRPr/>
            </a:pPr>
            <a:r>
              <a:rPr kumimoji="1" lang="zh-CN" altLang="en-US" sz="2800" b="1">
                <a:solidFill>
                  <a:srgbClr val="CC0000"/>
                </a:solidFill>
                <a:effectLst>
                  <a:outerShdw blurRad="38100" dist="38100" dir="2700000" algn="tl">
                    <a:srgbClr val="C0C0C0"/>
                  </a:outerShdw>
                </a:effectLst>
                <a:latin typeface="宋体" panose="02010600030101010101" pitchFamily="2" charset="-122"/>
              </a:rPr>
              <a:t>对放大电路的基本要求 ：</a:t>
            </a:r>
            <a:endParaRPr kumimoji="1" lang="zh-CN" altLang="en-US" sz="2800" b="1">
              <a:solidFill>
                <a:srgbClr val="FF0000"/>
              </a:solidFill>
              <a:effectLst>
                <a:outerShdw blurRad="38100" dist="38100" dir="2700000" algn="tl">
                  <a:srgbClr val="C0C0C0"/>
                </a:outerShdw>
              </a:effectLst>
              <a:latin typeface="宋体" panose="02010600030101010101" pitchFamily="2" charset="-122"/>
            </a:endParaRPr>
          </a:p>
          <a:p>
            <a:pPr eaLnBrk="1" hangingPunct="1">
              <a:lnSpc>
                <a:spcPct val="110000"/>
              </a:lnSpc>
              <a:spcBef>
                <a:spcPct val="30000"/>
              </a:spcBef>
              <a:defRPr/>
            </a:pPr>
            <a:r>
              <a:rPr kumimoji="1" lang="zh-CN" altLang="en-US" sz="2400" b="1">
                <a:solidFill>
                  <a:schemeClr val="tx2"/>
                </a:solidFill>
                <a:latin typeface="宋体" panose="02010600030101010101" pitchFamily="2" charset="-122"/>
              </a:rPr>
              <a:t>  </a:t>
            </a:r>
            <a:r>
              <a:rPr kumimoji="1" lang="en-US" altLang="zh-CN" sz="2400" b="1">
                <a:solidFill>
                  <a:schemeClr val="tx2"/>
                </a:solidFill>
                <a:latin typeface="宋体" panose="02010600030101010101" pitchFamily="2" charset="-122"/>
              </a:rPr>
              <a:t>1. </a:t>
            </a:r>
            <a:r>
              <a:rPr kumimoji="1" lang="zh-CN" altLang="en-US" sz="2400" b="1">
                <a:solidFill>
                  <a:schemeClr val="tx2"/>
                </a:solidFill>
                <a:latin typeface="宋体" panose="02010600030101010101" pitchFamily="2" charset="-122"/>
              </a:rPr>
              <a:t>要有足够的</a:t>
            </a:r>
            <a:r>
              <a:rPr kumimoji="1" lang="zh-CN" altLang="en-US" sz="2400" b="1">
                <a:solidFill>
                  <a:srgbClr val="FF0000"/>
                </a:solidFill>
                <a:latin typeface="宋体" panose="02010600030101010101" pitchFamily="2" charset="-122"/>
              </a:rPr>
              <a:t>放大倍数</a:t>
            </a:r>
            <a:r>
              <a:rPr kumimoji="1" lang="en-US" altLang="zh-CN" sz="2400" b="1">
                <a:solidFill>
                  <a:schemeClr val="tx2"/>
                </a:solidFill>
                <a:latin typeface="宋体" panose="02010600030101010101" pitchFamily="2" charset="-122"/>
              </a:rPr>
              <a:t>(</a:t>
            </a:r>
            <a:r>
              <a:rPr kumimoji="1" lang="zh-CN" altLang="en-US" sz="2400" b="1">
                <a:solidFill>
                  <a:schemeClr val="tx2"/>
                </a:solidFill>
                <a:latin typeface="宋体" panose="02010600030101010101" pitchFamily="2" charset="-122"/>
              </a:rPr>
              <a:t>电压、电流、功率</a:t>
            </a:r>
            <a:r>
              <a:rPr kumimoji="1" lang="en-US" altLang="zh-CN" sz="2400" b="1">
                <a:solidFill>
                  <a:schemeClr val="tx2"/>
                </a:solidFill>
                <a:latin typeface="宋体" panose="02010600030101010101" pitchFamily="2" charset="-122"/>
              </a:rPr>
              <a:t>)</a:t>
            </a:r>
            <a:r>
              <a:rPr kumimoji="1" lang="zh-CN" altLang="en-US" sz="2400" b="1">
                <a:solidFill>
                  <a:schemeClr val="tx2"/>
                </a:solidFill>
                <a:latin typeface="宋体" panose="02010600030101010101" pitchFamily="2" charset="-122"/>
              </a:rPr>
              <a:t>。</a:t>
            </a:r>
          </a:p>
          <a:p>
            <a:pPr eaLnBrk="1" hangingPunct="1">
              <a:lnSpc>
                <a:spcPct val="110000"/>
              </a:lnSpc>
              <a:spcBef>
                <a:spcPct val="30000"/>
              </a:spcBef>
              <a:defRPr/>
            </a:pPr>
            <a:r>
              <a:rPr kumimoji="1" lang="zh-CN" altLang="en-US" sz="2400" b="1">
                <a:solidFill>
                  <a:schemeClr val="tx2"/>
                </a:solidFill>
                <a:latin typeface="宋体" panose="02010600030101010101" pitchFamily="2" charset="-122"/>
              </a:rPr>
              <a:t>  </a:t>
            </a:r>
            <a:r>
              <a:rPr kumimoji="1" lang="en-US" altLang="zh-CN" sz="2400" b="1">
                <a:solidFill>
                  <a:schemeClr val="tx2"/>
                </a:solidFill>
                <a:latin typeface="宋体" panose="02010600030101010101" pitchFamily="2" charset="-122"/>
              </a:rPr>
              <a:t>2. </a:t>
            </a:r>
            <a:r>
              <a:rPr kumimoji="1" lang="zh-CN" altLang="en-US" sz="2400" b="1">
                <a:solidFill>
                  <a:schemeClr val="tx2"/>
                </a:solidFill>
                <a:latin typeface="宋体" panose="02010600030101010101" pitchFamily="2" charset="-122"/>
              </a:rPr>
              <a:t>尽可能小的波形</a:t>
            </a:r>
            <a:r>
              <a:rPr kumimoji="1" lang="zh-CN" altLang="en-US" sz="2400" b="1">
                <a:solidFill>
                  <a:srgbClr val="FF0000"/>
                </a:solidFill>
                <a:latin typeface="宋体" panose="02010600030101010101" pitchFamily="2" charset="-122"/>
              </a:rPr>
              <a:t>失真</a:t>
            </a:r>
            <a:r>
              <a:rPr kumimoji="1" lang="zh-CN" altLang="en-US" sz="2400" b="1">
                <a:solidFill>
                  <a:schemeClr val="tx2"/>
                </a:solidFill>
                <a:latin typeface="宋体" panose="02010600030101010101" pitchFamily="2" charset="-122"/>
              </a:rPr>
              <a:t>。</a:t>
            </a:r>
          </a:p>
          <a:p>
            <a:pPr eaLnBrk="1" hangingPunct="1">
              <a:lnSpc>
                <a:spcPct val="110000"/>
              </a:lnSpc>
              <a:spcBef>
                <a:spcPct val="30000"/>
              </a:spcBef>
              <a:defRPr/>
            </a:pPr>
            <a:r>
              <a:rPr kumimoji="1" lang="zh-CN" altLang="en-US" sz="2400" b="1">
                <a:solidFill>
                  <a:schemeClr val="tx2"/>
                </a:solidFill>
                <a:latin typeface="宋体" panose="02010600030101010101" pitchFamily="2" charset="-122"/>
              </a:rPr>
              <a:t>  另外还有</a:t>
            </a:r>
            <a:r>
              <a:rPr kumimoji="1" lang="zh-CN" altLang="en-US" sz="2400" b="1">
                <a:solidFill>
                  <a:srgbClr val="FF0000"/>
                </a:solidFill>
                <a:latin typeface="宋体" panose="02010600030101010101" pitchFamily="2" charset="-122"/>
              </a:rPr>
              <a:t>输入电阻</a:t>
            </a:r>
            <a:r>
              <a:rPr kumimoji="1" lang="zh-CN" altLang="en-US" sz="2400" b="1">
                <a:solidFill>
                  <a:schemeClr val="tx2"/>
                </a:solidFill>
                <a:latin typeface="宋体" panose="02010600030101010101" pitchFamily="2" charset="-122"/>
              </a:rPr>
              <a:t>、</a:t>
            </a:r>
            <a:r>
              <a:rPr kumimoji="1" lang="zh-CN" altLang="en-US" sz="2400" b="1">
                <a:solidFill>
                  <a:srgbClr val="FF0000"/>
                </a:solidFill>
                <a:latin typeface="宋体" panose="02010600030101010101" pitchFamily="2" charset="-122"/>
              </a:rPr>
              <a:t>输出电阻</a:t>
            </a:r>
            <a:r>
              <a:rPr kumimoji="1" lang="zh-CN" altLang="en-US" sz="2400" b="1">
                <a:solidFill>
                  <a:schemeClr val="tx2"/>
                </a:solidFill>
                <a:latin typeface="宋体" panose="02010600030101010101" pitchFamily="2" charset="-122"/>
              </a:rPr>
              <a:t>、</a:t>
            </a:r>
            <a:r>
              <a:rPr kumimoji="1" lang="zh-CN" altLang="en-US" sz="2400" b="1">
                <a:solidFill>
                  <a:srgbClr val="FF0000"/>
                </a:solidFill>
                <a:latin typeface="宋体" panose="02010600030101010101" pitchFamily="2" charset="-122"/>
              </a:rPr>
              <a:t>频率特性</a:t>
            </a:r>
            <a:r>
              <a:rPr kumimoji="1" lang="zh-CN" altLang="en-US" sz="2400" b="1">
                <a:solidFill>
                  <a:schemeClr val="tx2"/>
                </a:solidFill>
                <a:latin typeface="宋体" panose="02010600030101010101" pitchFamily="2" charset="-122"/>
              </a:rPr>
              <a:t>等其它技术指标。</a:t>
            </a:r>
          </a:p>
        </p:txBody>
      </p:sp>
    </p:spTree>
    <p:extLst>
      <p:ext uri="{BB962C8B-B14F-4D97-AF65-F5344CB8AC3E}">
        <p14:creationId xmlns:p14="http://schemas.microsoft.com/office/powerpoint/2010/main" val="58681280"/>
      </p:ext>
    </p:extLst>
  </p:cSld>
  <p:clrMapOvr>
    <a:masterClrMapping/>
  </p:clrMapOvr>
  <p:transition>
    <p:pull dir="d"/>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4399"/>
                                        </p:tgtEl>
                                        <p:attrNameLst>
                                          <p:attrName>style.visibility</p:attrName>
                                        </p:attrNameLst>
                                      </p:cBhvr>
                                      <p:to>
                                        <p:strVal val="visible"/>
                                      </p:to>
                                    </p:set>
                                    <p:animEffect transition="in" filter="blinds(horizontal)">
                                      <p:cBhvr>
                                        <p:cTn id="7" dur="500"/>
                                        <p:tgtEl>
                                          <p:spTgt spid="1443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4400"/>
                                        </p:tgtEl>
                                        <p:attrNameLst>
                                          <p:attrName>style.visibility</p:attrName>
                                        </p:attrNameLst>
                                      </p:cBhvr>
                                      <p:to>
                                        <p:strVal val="visible"/>
                                      </p:to>
                                    </p:set>
                                    <p:animEffect transition="in" filter="blinds(horizontal)">
                                      <p:cBhvr>
                                        <p:cTn id="12" dur="500"/>
                                        <p:tgtEl>
                                          <p:spTgt spid="1444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4401">
                                            <p:txEl>
                                              <p:pRg st="0" end="0"/>
                                            </p:txEl>
                                          </p:spTgt>
                                        </p:tgtEl>
                                        <p:attrNameLst>
                                          <p:attrName>style.visibility</p:attrName>
                                        </p:attrNameLst>
                                      </p:cBhvr>
                                      <p:to>
                                        <p:strVal val="visible"/>
                                      </p:to>
                                    </p:set>
                                    <p:animEffect transition="in" filter="wipe(left)">
                                      <p:cBhvr>
                                        <p:cTn id="17" dur="500"/>
                                        <p:tgtEl>
                                          <p:spTgt spid="14440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4401">
                                            <p:txEl>
                                              <p:pRg st="1" end="1"/>
                                            </p:txEl>
                                          </p:spTgt>
                                        </p:tgtEl>
                                        <p:attrNameLst>
                                          <p:attrName>style.visibility</p:attrName>
                                        </p:attrNameLst>
                                      </p:cBhvr>
                                      <p:to>
                                        <p:strVal val="visible"/>
                                      </p:to>
                                    </p:set>
                                    <p:animEffect transition="in" filter="wipe(left)">
                                      <p:cBhvr>
                                        <p:cTn id="22" dur="500"/>
                                        <p:tgtEl>
                                          <p:spTgt spid="14440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4401">
                                            <p:txEl>
                                              <p:pRg st="2" end="2"/>
                                            </p:txEl>
                                          </p:spTgt>
                                        </p:tgtEl>
                                        <p:attrNameLst>
                                          <p:attrName>style.visibility</p:attrName>
                                        </p:attrNameLst>
                                      </p:cBhvr>
                                      <p:to>
                                        <p:strVal val="visible"/>
                                      </p:to>
                                    </p:set>
                                    <p:animEffect transition="in" filter="wipe(left)">
                                      <p:cBhvr>
                                        <p:cTn id="27" dur="500"/>
                                        <p:tgtEl>
                                          <p:spTgt spid="14440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4401">
                                            <p:txEl>
                                              <p:pRg st="3" end="3"/>
                                            </p:txEl>
                                          </p:spTgt>
                                        </p:tgtEl>
                                        <p:attrNameLst>
                                          <p:attrName>style.visibility</p:attrName>
                                        </p:attrNameLst>
                                      </p:cBhvr>
                                      <p:to>
                                        <p:strVal val="visible"/>
                                      </p:to>
                                    </p:set>
                                    <p:animEffect transition="in" filter="wipe(left)">
                                      <p:cBhvr>
                                        <p:cTn id="32" dur="500"/>
                                        <p:tgtEl>
                                          <p:spTgt spid="14440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9" grpId="0"/>
      <p:bldP spid="144400" grpId="0"/>
      <p:bldP spid="144401"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1.4  </a:t>
            </a:r>
            <a:r>
              <a:rPr lang="zh-CN" altLang="en-US" dirty="0"/>
              <a:t>放大电路模型</a:t>
            </a:r>
          </a:p>
        </p:txBody>
      </p:sp>
      <p:pic>
        <p:nvPicPr>
          <p:cNvPr id="16387" name="Picture 97" descr="未命名-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477963"/>
            <a:ext cx="4268787" cy="216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5"/>
          <p:cNvSpPr>
            <a:spLocks noChangeArrowheads="1"/>
          </p:cNvSpPr>
          <p:nvPr/>
        </p:nvSpPr>
        <p:spPr bwMode="auto">
          <a:xfrm>
            <a:off x="614363" y="3646488"/>
            <a:ext cx="4135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zh-CN" altLang="en-US" sz="2000" kern="0">
                <a:solidFill>
                  <a:srgbClr val="000000"/>
                </a:solidFill>
                <a:latin typeface="宋体" pitchFamily="2" charset="-122"/>
              </a:rPr>
              <a:t>电压增益（电压放大倍数）</a:t>
            </a:r>
            <a:endParaRPr lang="zh-CN" altLang="en-US" sz="2000" kern="0">
              <a:solidFill>
                <a:srgbClr val="000000"/>
              </a:solidFill>
            </a:endParaRPr>
          </a:p>
        </p:txBody>
      </p:sp>
      <p:graphicFrame>
        <p:nvGraphicFramePr>
          <p:cNvPr id="22" name="Object 6"/>
          <p:cNvGraphicFramePr>
            <a:graphicFrameLocks noChangeAspect="1"/>
          </p:cNvGraphicFramePr>
          <p:nvPr/>
        </p:nvGraphicFramePr>
        <p:xfrm>
          <a:off x="2038350" y="3963988"/>
          <a:ext cx="1106488" cy="887412"/>
        </p:xfrm>
        <a:graphic>
          <a:graphicData uri="http://schemas.openxmlformats.org/presentationml/2006/ole">
            <mc:AlternateContent xmlns:mc="http://schemas.openxmlformats.org/markup-compatibility/2006">
              <mc:Choice xmlns:v="urn:schemas-microsoft-com:vml" Requires="v">
                <p:oleObj spid="_x0000_s15362" name="公式" r:id="rId4" imgW="545863" imgH="444307" progId="Equation.3">
                  <p:embed/>
                </p:oleObj>
              </mc:Choice>
              <mc:Fallback>
                <p:oleObj name="公式" r:id="rId4" imgW="545863" imgH="444307" progId="Equation.3">
                  <p:embed/>
                  <p:pic>
                    <p:nvPicPr>
                      <p:cNvPr id="22"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8350" y="3963988"/>
                        <a:ext cx="1106488" cy="887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 name="Rectangle 7"/>
          <p:cNvSpPr>
            <a:spLocks noChangeArrowheads="1"/>
          </p:cNvSpPr>
          <p:nvPr/>
        </p:nvSpPr>
        <p:spPr bwMode="auto">
          <a:xfrm>
            <a:off x="5078413" y="3646488"/>
            <a:ext cx="1876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zh-CN" altLang="en-US" sz="2000" kern="0">
                <a:solidFill>
                  <a:srgbClr val="000000"/>
                </a:solidFill>
                <a:latin typeface="宋体" pitchFamily="2" charset="-122"/>
              </a:rPr>
              <a:t>电流增益</a:t>
            </a:r>
            <a:endParaRPr lang="zh-CN" altLang="en-US" sz="2000" kern="0">
              <a:solidFill>
                <a:srgbClr val="000000"/>
              </a:solidFill>
            </a:endParaRPr>
          </a:p>
        </p:txBody>
      </p:sp>
      <p:graphicFrame>
        <p:nvGraphicFramePr>
          <p:cNvPr id="24" name="Object 8"/>
          <p:cNvGraphicFramePr>
            <a:graphicFrameLocks noChangeAspect="1"/>
          </p:cNvGraphicFramePr>
          <p:nvPr/>
        </p:nvGraphicFramePr>
        <p:xfrm>
          <a:off x="6254750" y="3963988"/>
          <a:ext cx="1000125" cy="887412"/>
        </p:xfrm>
        <a:graphic>
          <a:graphicData uri="http://schemas.openxmlformats.org/presentationml/2006/ole">
            <mc:AlternateContent xmlns:mc="http://schemas.openxmlformats.org/markup-compatibility/2006">
              <mc:Choice xmlns:v="urn:schemas-microsoft-com:vml" Requires="v">
                <p:oleObj spid="_x0000_s15363" name="公式" r:id="rId6" imgW="495085" imgH="444307" progId="Equation.3">
                  <p:embed/>
                </p:oleObj>
              </mc:Choice>
              <mc:Fallback>
                <p:oleObj name="公式" r:id="rId6" imgW="495085" imgH="444307" progId="Equation.3">
                  <p:embed/>
                  <p:pic>
                    <p:nvPicPr>
                      <p:cNvPr id="24"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54750" y="3963988"/>
                        <a:ext cx="1000125" cy="887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 name="Rectangle 9"/>
          <p:cNvSpPr>
            <a:spLocks noChangeArrowheads="1"/>
          </p:cNvSpPr>
          <p:nvPr/>
        </p:nvSpPr>
        <p:spPr bwMode="auto">
          <a:xfrm>
            <a:off x="804863" y="4727575"/>
            <a:ext cx="1876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zh-CN" altLang="en-US" sz="2000" kern="0">
                <a:solidFill>
                  <a:srgbClr val="000000"/>
                </a:solidFill>
                <a:latin typeface="宋体" pitchFamily="2" charset="-122"/>
              </a:rPr>
              <a:t>互阻增益</a:t>
            </a:r>
            <a:endParaRPr lang="zh-CN" altLang="en-US" sz="2000" kern="0">
              <a:solidFill>
                <a:srgbClr val="000000"/>
              </a:solidFill>
            </a:endParaRPr>
          </a:p>
        </p:txBody>
      </p:sp>
      <p:graphicFrame>
        <p:nvGraphicFramePr>
          <p:cNvPr id="26" name="Object 10"/>
          <p:cNvGraphicFramePr>
            <a:graphicFrameLocks noChangeAspect="1"/>
          </p:cNvGraphicFramePr>
          <p:nvPr/>
        </p:nvGraphicFramePr>
        <p:xfrm>
          <a:off x="1671638" y="4984750"/>
          <a:ext cx="2185987" cy="887413"/>
        </p:xfrm>
        <a:graphic>
          <a:graphicData uri="http://schemas.openxmlformats.org/presentationml/2006/ole">
            <mc:AlternateContent xmlns:mc="http://schemas.openxmlformats.org/markup-compatibility/2006">
              <mc:Choice xmlns:v="urn:schemas-microsoft-com:vml" Requires="v">
                <p:oleObj spid="_x0000_s15364" name="公式" r:id="rId8" imgW="1079032" imgH="444307" progId="Equation.3">
                  <p:embed/>
                </p:oleObj>
              </mc:Choice>
              <mc:Fallback>
                <p:oleObj name="公式" r:id="rId8" imgW="1079032" imgH="444307" progId="Equation.3">
                  <p:embed/>
                  <p:pic>
                    <p:nvPicPr>
                      <p:cNvPr id="26"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71638" y="4984750"/>
                        <a:ext cx="2185987" cy="88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 name="Rectangle 11"/>
          <p:cNvSpPr>
            <a:spLocks noChangeArrowheads="1"/>
          </p:cNvSpPr>
          <p:nvPr/>
        </p:nvSpPr>
        <p:spPr bwMode="auto">
          <a:xfrm>
            <a:off x="4902200" y="4727575"/>
            <a:ext cx="1876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zh-CN" altLang="en-US" sz="2000" kern="0">
                <a:solidFill>
                  <a:srgbClr val="000000"/>
                </a:solidFill>
                <a:latin typeface="宋体" pitchFamily="2" charset="-122"/>
              </a:rPr>
              <a:t>互导增益</a:t>
            </a:r>
            <a:endParaRPr lang="zh-CN" altLang="en-US" sz="2000" kern="0">
              <a:solidFill>
                <a:srgbClr val="000000"/>
              </a:solidFill>
            </a:endParaRPr>
          </a:p>
        </p:txBody>
      </p:sp>
      <p:graphicFrame>
        <p:nvGraphicFramePr>
          <p:cNvPr id="28" name="Object 12"/>
          <p:cNvGraphicFramePr>
            <a:graphicFrameLocks noChangeAspect="1"/>
          </p:cNvGraphicFramePr>
          <p:nvPr/>
        </p:nvGraphicFramePr>
        <p:xfrm>
          <a:off x="5964238" y="4984750"/>
          <a:ext cx="2109787" cy="887413"/>
        </p:xfrm>
        <a:graphic>
          <a:graphicData uri="http://schemas.openxmlformats.org/presentationml/2006/ole">
            <mc:AlternateContent xmlns:mc="http://schemas.openxmlformats.org/markup-compatibility/2006">
              <mc:Choice xmlns:v="urn:schemas-microsoft-com:vml" Requires="v">
                <p:oleObj spid="_x0000_s15365" name="公式" r:id="rId10" imgW="1040948" imgH="444307" progId="Equation.3">
                  <p:embed/>
                </p:oleObj>
              </mc:Choice>
              <mc:Fallback>
                <p:oleObj name="公式" r:id="rId10" imgW="1040948" imgH="444307" progId="Equation.3">
                  <p:embed/>
                  <p:pic>
                    <p:nvPicPr>
                      <p:cNvPr id="28"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64238" y="4984750"/>
                        <a:ext cx="2109787" cy="88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96" name="Rectangle 15">
            <a:hlinkClick r:id="rId12" action="ppaction://hlinksldjump"/>
          </p:cNvPr>
          <p:cNvSpPr>
            <a:spLocks noChangeArrowheads="1"/>
          </p:cNvSpPr>
          <p:nvPr/>
        </p:nvSpPr>
        <p:spPr bwMode="auto">
          <a:xfrm>
            <a:off x="682625" y="785813"/>
            <a:ext cx="6681788"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000000"/>
                </a:solidFill>
                <a:latin typeface="楷体_GB2312"/>
                <a:ea typeface="楷体_GB2312"/>
                <a:cs typeface="楷体_GB2312"/>
              </a:rPr>
              <a:t>1. </a:t>
            </a:r>
            <a:r>
              <a:rPr lang="zh-CN" altLang="en-US" sz="2400" b="1">
                <a:solidFill>
                  <a:srgbClr val="000000"/>
                </a:solidFill>
                <a:latin typeface="楷体_GB2312"/>
                <a:ea typeface="楷体_GB2312"/>
                <a:cs typeface="楷体_GB2312"/>
              </a:rPr>
              <a:t>放大电路的符号及模拟信号放大</a:t>
            </a:r>
          </a:p>
        </p:txBody>
      </p:sp>
      <p:grpSp>
        <p:nvGrpSpPr>
          <p:cNvPr id="30" name="Group 18"/>
          <p:cNvGrpSpPr>
            <a:grpSpLocks/>
          </p:cNvGrpSpPr>
          <p:nvPr/>
        </p:nvGrpSpPr>
        <p:grpSpPr bwMode="auto">
          <a:xfrm>
            <a:off x="106363" y="1155700"/>
            <a:ext cx="1655762" cy="1914525"/>
            <a:chOff x="68" y="682"/>
            <a:chExt cx="1043" cy="1206"/>
          </a:xfrm>
        </p:grpSpPr>
        <p:sp>
          <p:nvSpPr>
            <p:cNvPr id="31" name="Rectangle 19"/>
            <p:cNvSpPr>
              <a:spLocks noChangeArrowheads="1"/>
            </p:cNvSpPr>
            <p:nvPr/>
          </p:nvSpPr>
          <p:spPr bwMode="auto">
            <a:xfrm>
              <a:off x="431" y="1120"/>
              <a:ext cx="680" cy="768"/>
            </a:xfrm>
            <a:prstGeom prst="rect">
              <a:avLst/>
            </a:prstGeom>
            <a:noFill/>
            <a:ln w="22225">
              <a:solidFill>
                <a:srgbClr val="FF0000"/>
              </a:solidFill>
              <a:prstDash val="dash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32" name="AutoShape 20"/>
            <p:cNvSpPr>
              <a:spLocks noChangeArrowheads="1"/>
            </p:cNvSpPr>
            <p:nvPr/>
          </p:nvSpPr>
          <p:spPr bwMode="auto">
            <a:xfrm>
              <a:off x="68" y="682"/>
              <a:ext cx="561" cy="299"/>
            </a:xfrm>
            <a:prstGeom prst="wedgeRoundRectCallout">
              <a:avLst>
                <a:gd name="adj1" fmla="val 74065"/>
                <a:gd name="adj2" fmla="val 98162"/>
                <a:gd name="adj3" fmla="val 16667"/>
              </a:avLst>
            </a:prstGeom>
            <a:solidFill>
              <a:srgbClr val="CCFF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kumimoji="1" lang="zh-CN" altLang="en-US" b="1" kern="0">
                  <a:solidFill>
                    <a:srgbClr val="000000"/>
                  </a:solidFill>
                  <a:latin typeface="Times New Roman" pitchFamily="18" charset="0"/>
                  <a:ea typeface="+mn-ea"/>
                </a:rPr>
                <a:t>信号源</a:t>
              </a:r>
            </a:p>
          </p:txBody>
        </p:sp>
      </p:grpSp>
      <p:grpSp>
        <p:nvGrpSpPr>
          <p:cNvPr id="33" name="Group 21"/>
          <p:cNvGrpSpPr>
            <a:grpSpLocks/>
          </p:cNvGrpSpPr>
          <p:nvPr/>
        </p:nvGrpSpPr>
        <p:grpSpPr bwMode="auto">
          <a:xfrm>
            <a:off x="3778250" y="1414463"/>
            <a:ext cx="1104900" cy="1655762"/>
            <a:chOff x="2381" y="845"/>
            <a:chExt cx="696" cy="1043"/>
          </a:xfrm>
        </p:grpSpPr>
        <p:sp>
          <p:nvSpPr>
            <p:cNvPr id="34" name="Rectangle 22"/>
            <p:cNvSpPr>
              <a:spLocks noChangeArrowheads="1"/>
            </p:cNvSpPr>
            <p:nvPr/>
          </p:nvSpPr>
          <p:spPr bwMode="auto">
            <a:xfrm>
              <a:off x="2381" y="1298"/>
              <a:ext cx="318" cy="590"/>
            </a:xfrm>
            <a:prstGeom prst="rect">
              <a:avLst/>
            </a:prstGeom>
            <a:noFill/>
            <a:ln w="22225">
              <a:solidFill>
                <a:srgbClr val="FF0000"/>
              </a:solidFill>
              <a:prstDash val="dash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35" name="AutoShape 23"/>
            <p:cNvSpPr>
              <a:spLocks noChangeArrowheads="1"/>
            </p:cNvSpPr>
            <p:nvPr/>
          </p:nvSpPr>
          <p:spPr bwMode="auto">
            <a:xfrm>
              <a:off x="2608" y="845"/>
              <a:ext cx="469" cy="254"/>
            </a:xfrm>
            <a:prstGeom prst="wedgeRoundRectCallout">
              <a:avLst>
                <a:gd name="adj1" fmla="val -65778"/>
                <a:gd name="adj2" fmla="val 133463"/>
                <a:gd name="adj3" fmla="val 16667"/>
              </a:avLst>
            </a:prstGeom>
            <a:solidFill>
              <a:srgbClr val="CCFFCC"/>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kumimoji="1" lang="zh-CN" altLang="en-US" b="1" kern="0">
                  <a:solidFill>
                    <a:srgbClr val="000000"/>
                  </a:solidFill>
                  <a:latin typeface="Times New Roman" pitchFamily="18" charset="0"/>
                  <a:ea typeface="+mn-ea"/>
                </a:rPr>
                <a:t>负载</a:t>
              </a:r>
            </a:p>
          </p:txBody>
        </p:sp>
      </p:grpSp>
      <p:pic>
        <p:nvPicPr>
          <p:cNvPr id="36" name="Picture 99" descr="未命名-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54625" y="1808163"/>
            <a:ext cx="3602038"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ox(in)">
                                      <p:cBhvr>
                                        <p:cTn id="17" dur="500"/>
                                        <p:tgtEl>
                                          <p:spTgt spid="3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strips(downRight)">
                                      <p:cBhvr>
                                        <p:cTn id="22" dur="500"/>
                                        <p:tgtEl>
                                          <p:spTgt spid="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strips(downRight)">
                                      <p:cBhvr>
                                        <p:cTn id="27" dur="500"/>
                                        <p:tgtEl>
                                          <p:spTgt spid="2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strips(downRight)">
                                      <p:cBhvr>
                                        <p:cTn id="32" dur="500"/>
                                        <p:tgtEl>
                                          <p:spTgt spid="2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strips(downRight)">
                                      <p:cBhvr>
                                        <p:cTn id="37" dur="500"/>
                                        <p:tgtEl>
                                          <p:spTgt spid="2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strips(downRight)">
                                      <p:cBhvr>
                                        <p:cTn id="42" dur="500"/>
                                        <p:tgtEl>
                                          <p:spTgt spid="2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strips(downRight)">
                                      <p:cBhvr>
                                        <p:cTn id="47" dur="500"/>
                                        <p:tgtEl>
                                          <p:spTgt spid="2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strips(downRight)">
                                      <p:cBhvr>
                                        <p:cTn id="52" dur="500"/>
                                        <p:tgtEl>
                                          <p:spTgt spid="2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strips(downRight)">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utoUpdateAnimBg="0"/>
      <p:bldP spid="23" grpId="0" autoUpdateAnimBg="0"/>
      <p:bldP spid="25" grpId="0" autoUpdateAnimBg="0"/>
      <p:bldP spid="2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1.4  </a:t>
            </a:r>
            <a:r>
              <a:rPr lang="zh-CN" altLang="en-US" dirty="0"/>
              <a:t>放大电路模型</a:t>
            </a:r>
          </a:p>
        </p:txBody>
      </p:sp>
      <p:pic>
        <p:nvPicPr>
          <p:cNvPr id="17411" name="Picture 14" descr="未命名-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1268413"/>
            <a:ext cx="5243512" cy="212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8">
            <a:hlinkClick r:id="rId3" action="ppaction://hlinksldjump"/>
          </p:cNvPr>
          <p:cNvSpPr>
            <a:spLocks noChangeArrowheads="1"/>
          </p:cNvSpPr>
          <p:nvPr/>
        </p:nvSpPr>
        <p:spPr bwMode="auto">
          <a:xfrm>
            <a:off x="647700" y="811213"/>
            <a:ext cx="34559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700" b="1">
                <a:solidFill>
                  <a:srgbClr val="000000"/>
                </a:solidFill>
                <a:latin typeface="楷体_GB2312"/>
                <a:ea typeface="楷体_GB2312"/>
                <a:cs typeface="楷体_GB2312"/>
              </a:rPr>
              <a:t>2. </a:t>
            </a:r>
            <a:r>
              <a:rPr lang="zh-CN" altLang="en-US" sz="2700" b="1">
                <a:solidFill>
                  <a:srgbClr val="000000"/>
                </a:solidFill>
                <a:latin typeface="楷体_GB2312"/>
                <a:ea typeface="楷体_GB2312"/>
                <a:cs typeface="楷体_GB2312"/>
              </a:rPr>
              <a:t>放大电路模型</a:t>
            </a:r>
          </a:p>
        </p:txBody>
      </p:sp>
      <p:sp>
        <p:nvSpPr>
          <p:cNvPr id="10" name="Rectangle 9"/>
          <p:cNvSpPr>
            <a:spLocks noChangeArrowheads="1"/>
          </p:cNvSpPr>
          <p:nvPr/>
        </p:nvSpPr>
        <p:spPr bwMode="auto">
          <a:xfrm>
            <a:off x="615950" y="3500438"/>
            <a:ext cx="8061325" cy="9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400" kern="0" dirty="0">
                <a:solidFill>
                  <a:srgbClr val="000000"/>
                </a:solidFill>
                <a:latin typeface="宋体" pitchFamily="2" charset="-122"/>
              </a:rPr>
              <a:t>    </a:t>
            </a:r>
            <a:r>
              <a:rPr lang="zh-CN" altLang="en-US" sz="2400" kern="0" dirty="0">
                <a:solidFill>
                  <a:srgbClr val="000000"/>
                </a:solidFill>
                <a:latin typeface="宋体" pitchFamily="2" charset="-122"/>
              </a:rPr>
              <a:t>放大电路是一个</a:t>
            </a:r>
            <a:r>
              <a:rPr lang="zh-CN" altLang="en-US" sz="2400" kern="0" dirty="0">
                <a:solidFill>
                  <a:srgbClr val="FF0000"/>
                </a:solidFill>
                <a:effectLst>
                  <a:outerShdw blurRad="38100" dist="38100" dir="2700000" algn="tl">
                    <a:srgbClr val="000000">
                      <a:alpha val="43137"/>
                    </a:srgbClr>
                  </a:outerShdw>
                </a:effectLst>
                <a:latin typeface="宋体" pitchFamily="2" charset="-122"/>
              </a:rPr>
              <a:t>双口网络</a:t>
            </a:r>
            <a:r>
              <a:rPr lang="zh-CN" altLang="en-US" sz="2400" kern="0" dirty="0">
                <a:solidFill>
                  <a:srgbClr val="000000"/>
                </a:solidFill>
                <a:latin typeface="宋体" pitchFamily="2" charset="-122"/>
              </a:rPr>
              <a:t>。从端口特性来研究放大电路，可将其等效成具有某种端口特性的等效电路。</a:t>
            </a:r>
            <a:endParaRPr lang="zh-CN" altLang="en-US" sz="2400" kern="0" dirty="0">
              <a:solidFill>
                <a:srgbClr val="000000"/>
              </a:solidFill>
            </a:endParaRPr>
          </a:p>
        </p:txBody>
      </p:sp>
      <p:sp>
        <p:nvSpPr>
          <p:cNvPr id="11" name="Rectangle 10"/>
          <p:cNvSpPr>
            <a:spLocks noChangeArrowheads="1"/>
          </p:cNvSpPr>
          <p:nvPr/>
        </p:nvSpPr>
        <p:spPr bwMode="auto">
          <a:xfrm>
            <a:off x="633413" y="4564063"/>
            <a:ext cx="7327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Char char="F"/>
              <a:defRPr/>
            </a:pPr>
            <a:r>
              <a:rPr lang="en-US" altLang="zh-CN" sz="2400" kern="0" dirty="0">
                <a:solidFill>
                  <a:srgbClr val="000000"/>
                </a:solidFill>
                <a:latin typeface="宋体" pitchFamily="2" charset="-122"/>
              </a:rPr>
              <a:t> </a:t>
            </a:r>
            <a:r>
              <a:rPr lang="zh-CN" altLang="en-US" sz="2400" kern="0" dirty="0">
                <a:solidFill>
                  <a:srgbClr val="000000"/>
                </a:solidFill>
                <a:latin typeface="宋体" pitchFamily="2" charset="-122"/>
              </a:rPr>
              <a:t>输入端口特性可以等效为一个</a:t>
            </a:r>
            <a:r>
              <a:rPr lang="zh-CN" altLang="en-US" sz="2400" kern="0" dirty="0">
                <a:solidFill>
                  <a:srgbClr val="FF0000"/>
                </a:solidFill>
                <a:effectLst>
                  <a:outerShdw blurRad="38100" dist="38100" dir="2700000" algn="tl">
                    <a:srgbClr val="000000">
                      <a:alpha val="43137"/>
                    </a:srgbClr>
                  </a:outerShdw>
                </a:effectLst>
                <a:latin typeface="宋体" pitchFamily="2" charset="-122"/>
              </a:rPr>
              <a:t>输入电阻</a:t>
            </a:r>
            <a:endParaRPr lang="zh-CN" altLang="en-US" sz="2400" kern="0" dirty="0">
              <a:solidFill>
                <a:srgbClr val="FF0000"/>
              </a:solidFill>
              <a:effectLst>
                <a:outerShdw blurRad="38100" dist="38100" dir="2700000" algn="tl">
                  <a:srgbClr val="000000">
                    <a:alpha val="43137"/>
                  </a:srgbClr>
                </a:outerShdw>
              </a:effectLst>
            </a:endParaRPr>
          </a:p>
        </p:txBody>
      </p:sp>
      <p:sp>
        <p:nvSpPr>
          <p:cNvPr id="12" name="Rectangle 11"/>
          <p:cNvSpPr>
            <a:spLocks noChangeArrowheads="1"/>
          </p:cNvSpPr>
          <p:nvPr/>
        </p:nvSpPr>
        <p:spPr bwMode="auto">
          <a:xfrm>
            <a:off x="650875" y="5095875"/>
            <a:ext cx="782161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Char char="F"/>
              <a:defRPr/>
            </a:pPr>
            <a:r>
              <a:rPr lang="en-US" altLang="zh-CN" sz="2400" kern="0" dirty="0">
                <a:solidFill>
                  <a:srgbClr val="000000"/>
                </a:solidFill>
                <a:latin typeface="宋体" pitchFamily="2" charset="-122"/>
              </a:rPr>
              <a:t> </a:t>
            </a:r>
            <a:r>
              <a:rPr lang="zh-CN" altLang="en-US" sz="2400" kern="0" dirty="0">
                <a:solidFill>
                  <a:srgbClr val="000000"/>
                </a:solidFill>
                <a:latin typeface="宋体" pitchFamily="2" charset="-122"/>
              </a:rPr>
              <a:t>输出端口可以根据不同情况等效成不同的电路形式</a:t>
            </a:r>
            <a:r>
              <a:rPr lang="en-US" altLang="zh-CN" sz="2400" kern="0" dirty="0">
                <a:solidFill>
                  <a:srgbClr val="000000"/>
                </a:solidFill>
                <a:latin typeface="宋体" pitchFamily="2" charset="-122"/>
              </a:rPr>
              <a:t>,</a:t>
            </a:r>
            <a:r>
              <a:rPr lang="zh-CN" altLang="en-US" sz="2400" dirty="0">
                <a:solidFill>
                  <a:srgbClr val="000000"/>
                </a:solidFill>
                <a:latin typeface="宋体" panose="02010600030101010101" pitchFamily="2" charset="-122"/>
              </a:rPr>
              <a:t>如等效成</a:t>
            </a:r>
            <a:r>
              <a:rPr lang="zh-CN" altLang="en-US" sz="2400" dirty="0">
                <a:solidFill>
                  <a:srgbClr val="FF0000"/>
                </a:solidFill>
                <a:latin typeface="宋体" panose="02010600030101010101" pitchFamily="2" charset="-122"/>
              </a:rPr>
              <a:t>受控电源</a:t>
            </a:r>
            <a:endParaRPr lang="zh-CN" altLang="en-US" sz="2400" kern="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downRight)">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trips(downRigh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P spid="12"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1.4  </a:t>
            </a:r>
            <a:r>
              <a:rPr lang="zh-CN" altLang="en-US" dirty="0"/>
              <a:t>放大电路模型</a:t>
            </a:r>
          </a:p>
        </p:txBody>
      </p:sp>
      <p:sp>
        <p:nvSpPr>
          <p:cNvPr id="18435" name="Rectangle 5">
            <a:hlinkClick r:id="rId3" action="ppaction://hlinksldjump"/>
          </p:cNvPr>
          <p:cNvSpPr>
            <a:spLocks noChangeArrowheads="1"/>
          </p:cNvSpPr>
          <p:nvPr/>
        </p:nvSpPr>
        <p:spPr bwMode="auto">
          <a:xfrm>
            <a:off x="647700" y="811213"/>
            <a:ext cx="34559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700" b="1">
                <a:solidFill>
                  <a:srgbClr val="000000"/>
                </a:solidFill>
                <a:latin typeface="楷体_GB2312"/>
                <a:ea typeface="楷体_GB2312"/>
                <a:cs typeface="楷体_GB2312"/>
              </a:rPr>
              <a:t>2. </a:t>
            </a:r>
            <a:r>
              <a:rPr lang="zh-CN" altLang="en-US" sz="2700" b="1">
                <a:solidFill>
                  <a:srgbClr val="000000"/>
                </a:solidFill>
                <a:latin typeface="楷体_GB2312"/>
                <a:ea typeface="楷体_GB2312"/>
                <a:cs typeface="楷体_GB2312"/>
              </a:rPr>
              <a:t>放大电路模型</a:t>
            </a:r>
          </a:p>
        </p:txBody>
      </p:sp>
      <p:graphicFrame>
        <p:nvGraphicFramePr>
          <p:cNvPr id="18436" name="Object 7"/>
          <p:cNvGraphicFramePr>
            <a:graphicFrameLocks noChangeAspect="1"/>
          </p:cNvGraphicFramePr>
          <p:nvPr/>
        </p:nvGraphicFramePr>
        <p:xfrm>
          <a:off x="3408363" y="1304925"/>
          <a:ext cx="5484812" cy="1954213"/>
        </p:xfrm>
        <a:graphic>
          <a:graphicData uri="http://schemas.openxmlformats.org/presentationml/2006/ole">
            <mc:AlternateContent xmlns:mc="http://schemas.openxmlformats.org/markup-compatibility/2006">
              <mc:Choice xmlns:v="urn:schemas-microsoft-com:vml" Requires="v">
                <p:oleObj spid="_x0000_s16386" name="图片" r:id="rId4" imgW="3046349" imgH="1086956" progId="Word.Picture.8">
                  <p:embed/>
                </p:oleObj>
              </mc:Choice>
              <mc:Fallback>
                <p:oleObj name="图片" r:id="rId4" imgW="3046349" imgH="1086956" progId="Word.Picture.8">
                  <p:embed/>
                  <p:pic>
                    <p:nvPicPr>
                      <p:cNvPr id="18436"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8363" y="1304925"/>
                        <a:ext cx="5484812" cy="195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15"/>
          <p:cNvGraphicFramePr>
            <a:graphicFrameLocks noChangeAspect="1"/>
          </p:cNvGraphicFramePr>
          <p:nvPr/>
        </p:nvGraphicFramePr>
        <p:xfrm>
          <a:off x="3408363" y="1322388"/>
          <a:ext cx="5484812" cy="1936750"/>
        </p:xfrm>
        <a:graphic>
          <a:graphicData uri="http://schemas.openxmlformats.org/presentationml/2006/ole">
            <mc:AlternateContent xmlns:mc="http://schemas.openxmlformats.org/markup-compatibility/2006">
              <mc:Choice xmlns:v="urn:schemas-microsoft-com:vml" Requires="v">
                <p:oleObj spid="_x0000_s16387" name="图片" r:id="rId6" imgW="3046349" imgH="1077583" progId="Word.Picture.8">
                  <p:embed/>
                </p:oleObj>
              </mc:Choice>
              <mc:Fallback>
                <p:oleObj name="图片" r:id="rId6" imgW="3046349" imgH="1077583" progId="Word.Picture.8">
                  <p:embed/>
                  <p:pic>
                    <p:nvPicPr>
                      <p:cNvPr id="32"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08363" y="1322388"/>
                        <a:ext cx="5484812" cy="193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17"/>
          <p:cNvGraphicFramePr>
            <a:graphicFrameLocks noChangeAspect="1"/>
          </p:cNvGraphicFramePr>
          <p:nvPr/>
        </p:nvGraphicFramePr>
        <p:xfrm>
          <a:off x="3408363" y="1322388"/>
          <a:ext cx="5484812" cy="1936750"/>
        </p:xfrm>
        <a:graphic>
          <a:graphicData uri="http://schemas.openxmlformats.org/presentationml/2006/ole">
            <mc:AlternateContent xmlns:mc="http://schemas.openxmlformats.org/markup-compatibility/2006">
              <mc:Choice xmlns:v="urn:schemas-microsoft-com:vml" Requires="v">
                <p:oleObj spid="_x0000_s16388" name="图片" r:id="rId8" imgW="3046349" imgH="1077583" progId="Word.Picture.8">
                  <p:embed/>
                </p:oleObj>
              </mc:Choice>
              <mc:Fallback>
                <p:oleObj name="图片" r:id="rId8" imgW="3046349" imgH="1077583" progId="Word.Picture.8">
                  <p:embed/>
                  <p:pic>
                    <p:nvPicPr>
                      <p:cNvPr id="33"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08363" y="1322388"/>
                        <a:ext cx="5484812" cy="193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19"/>
          <p:cNvGraphicFramePr>
            <a:graphicFrameLocks noChangeAspect="1"/>
          </p:cNvGraphicFramePr>
          <p:nvPr/>
        </p:nvGraphicFramePr>
        <p:xfrm>
          <a:off x="3408363" y="1322388"/>
          <a:ext cx="5484812" cy="1936750"/>
        </p:xfrm>
        <a:graphic>
          <a:graphicData uri="http://schemas.openxmlformats.org/presentationml/2006/ole">
            <mc:AlternateContent xmlns:mc="http://schemas.openxmlformats.org/markup-compatibility/2006">
              <mc:Choice xmlns:v="urn:schemas-microsoft-com:vml" Requires="v">
                <p:oleObj spid="_x0000_s16389" name="图片" r:id="rId10" imgW="3046349" imgH="1077583" progId="Word.Picture.8">
                  <p:embed/>
                </p:oleObj>
              </mc:Choice>
              <mc:Fallback>
                <p:oleObj name="图片" r:id="rId10" imgW="3046349" imgH="1077583" progId="Word.Picture.8">
                  <p:embed/>
                  <p:pic>
                    <p:nvPicPr>
                      <p:cNvPr id="34" name="Object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08363" y="1322388"/>
                        <a:ext cx="5484812" cy="193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Rectangle 21"/>
          <p:cNvSpPr>
            <a:spLocks noChangeArrowheads="1"/>
          </p:cNvSpPr>
          <p:nvPr/>
        </p:nvSpPr>
        <p:spPr bwMode="auto">
          <a:xfrm>
            <a:off x="1101725" y="1736725"/>
            <a:ext cx="25304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spcBef>
                <a:spcPct val="0"/>
              </a:spcBef>
              <a:buClr>
                <a:srgbClr val="0000FF"/>
              </a:buClr>
              <a:buSzPct val="85000"/>
              <a:buFont typeface="Monotype Sorts" pitchFamily="2" charset="2"/>
              <a:buNone/>
              <a:defRPr/>
            </a:pPr>
            <a:r>
              <a:rPr lang="en-US" altLang="zh-CN" sz="2000" kern="0">
                <a:solidFill>
                  <a:srgbClr val="000000"/>
                </a:solidFill>
                <a:latin typeface="Arial Narrow"/>
              </a:rPr>
              <a:t>——</a:t>
            </a:r>
            <a:r>
              <a:rPr lang="zh-CN" altLang="en-US" sz="2000" kern="0">
                <a:solidFill>
                  <a:srgbClr val="000000"/>
                </a:solidFill>
                <a:latin typeface="宋体" pitchFamily="2" charset="-122"/>
              </a:rPr>
              <a:t>负载开路时的</a:t>
            </a:r>
          </a:p>
          <a:p>
            <a:pPr algn="just">
              <a:lnSpc>
                <a:spcPct val="110000"/>
              </a:lnSpc>
              <a:spcBef>
                <a:spcPct val="0"/>
              </a:spcBef>
              <a:buClr>
                <a:srgbClr val="0000FF"/>
              </a:buClr>
              <a:buSzPct val="85000"/>
              <a:buFont typeface="Monotype Sorts" pitchFamily="2" charset="2"/>
              <a:buNone/>
              <a:defRPr/>
            </a:pPr>
            <a:r>
              <a:rPr lang="zh-CN" altLang="en-US" sz="2000" kern="0">
                <a:solidFill>
                  <a:srgbClr val="000000"/>
                </a:solidFill>
                <a:latin typeface="宋体" pitchFamily="2" charset="-122"/>
              </a:rPr>
              <a:t>    电压增益</a:t>
            </a:r>
            <a:endParaRPr lang="zh-CN" altLang="en-US" sz="2000" kern="0">
              <a:solidFill>
                <a:srgbClr val="000000"/>
              </a:solidFill>
            </a:endParaRPr>
          </a:p>
        </p:txBody>
      </p:sp>
      <p:sp>
        <p:nvSpPr>
          <p:cNvPr id="36" name="Rectangle 22"/>
          <p:cNvSpPr>
            <a:spLocks noChangeArrowheads="1"/>
          </p:cNvSpPr>
          <p:nvPr/>
        </p:nvSpPr>
        <p:spPr bwMode="auto">
          <a:xfrm>
            <a:off x="684213" y="1268413"/>
            <a:ext cx="27352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en-US" altLang="zh-CN" sz="2400" kern="0">
                <a:solidFill>
                  <a:srgbClr val="000000"/>
                </a:solidFill>
              </a:rPr>
              <a:t>A. </a:t>
            </a:r>
            <a:r>
              <a:rPr lang="zh-CN" altLang="en-US" sz="2400" kern="0">
                <a:solidFill>
                  <a:srgbClr val="000000"/>
                </a:solidFill>
              </a:rPr>
              <a:t>电压放大模型</a:t>
            </a:r>
          </a:p>
        </p:txBody>
      </p:sp>
      <p:graphicFrame>
        <p:nvGraphicFramePr>
          <p:cNvPr id="37" name="Object 23"/>
          <p:cNvGraphicFramePr>
            <a:graphicFrameLocks noChangeAspect="1"/>
          </p:cNvGraphicFramePr>
          <p:nvPr/>
        </p:nvGraphicFramePr>
        <p:xfrm>
          <a:off x="684213" y="1746250"/>
          <a:ext cx="508000" cy="457200"/>
        </p:xfrm>
        <a:graphic>
          <a:graphicData uri="http://schemas.openxmlformats.org/presentationml/2006/ole">
            <mc:AlternateContent xmlns:mc="http://schemas.openxmlformats.org/markup-compatibility/2006">
              <mc:Choice xmlns:v="urn:schemas-microsoft-com:vml" Requires="v">
                <p:oleObj spid="_x0000_s16390" name="公式" r:id="rId12" imgW="253890" imgH="228501" progId="Equation.3">
                  <p:embed/>
                </p:oleObj>
              </mc:Choice>
              <mc:Fallback>
                <p:oleObj name="公式" r:id="rId12" imgW="253890" imgH="228501" progId="Equation.3">
                  <p:embed/>
                  <p:pic>
                    <p:nvPicPr>
                      <p:cNvPr id="37" name="Object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4213" y="1746250"/>
                        <a:ext cx="508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 name="Object 24"/>
          <p:cNvGraphicFramePr>
            <a:graphicFrameLocks noChangeAspect="1"/>
          </p:cNvGraphicFramePr>
          <p:nvPr/>
        </p:nvGraphicFramePr>
        <p:xfrm>
          <a:off x="704850" y="2498725"/>
          <a:ext cx="355600" cy="406400"/>
        </p:xfrm>
        <a:graphic>
          <a:graphicData uri="http://schemas.openxmlformats.org/presentationml/2006/ole">
            <mc:AlternateContent xmlns:mc="http://schemas.openxmlformats.org/markup-compatibility/2006">
              <mc:Choice xmlns:v="urn:schemas-microsoft-com:vml" Requires="v">
                <p:oleObj spid="_x0000_s16391" name="公式" r:id="rId14" imgW="177569" imgH="202936" progId="Equation.3">
                  <p:embed/>
                </p:oleObj>
              </mc:Choice>
              <mc:Fallback>
                <p:oleObj name="公式" r:id="rId14" imgW="177569" imgH="202936" progId="Equation.3">
                  <p:embed/>
                  <p:pic>
                    <p:nvPicPr>
                      <p:cNvPr id="38" name="Object 2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4850" y="2498725"/>
                        <a:ext cx="3556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 name="Rectangle 25"/>
          <p:cNvSpPr>
            <a:spLocks noChangeArrowheads="1"/>
          </p:cNvSpPr>
          <p:nvPr/>
        </p:nvSpPr>
        <p:spPr bwMode="auto">
          <a:xfrm>
            <a:off x="1031875" y="2462213"/>
            <a:ext cx="2459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000" kern="0">
                <a:solidFill>
                  <a:srgbClr val="000000"/>
                </a:solidFill>
                <a:latin typeface="Arial Narrow"/>
              </a:rPr>
              <a:t>——</a:t>
            </a:r>
            <a:r>
              <a:rPr lang="en-US" altLang="zh-CN" sz="2000" kern="0">
                <a:solidFill>
                  <a:srgbClr val="000000"/>
                </a:solidFill>
                <a:latin typeface="宋体" pitchFamily="2" charset="-122"/>
              </a:rPr>
              <a:t> </a:t>
            </a:r>
            <a:r>
              <a:rPr lang="zh-CN" altLang="en-US" sz="2000" kern="0">
                <a:solidFill>
                  <a:srgbClr val="000000"/>
                </a:solidFill>
                <a:latin typeface="宋体" pitchFamily="2" charset="-122"/>
              </a:rPr>
              <a:t>输入电阻</a:t>
            </a:r>
            <a:endParaRPr lang="zh-CN" altLang="en-US" sz="2000" kern="0">
              <a:solidFill>
                <a:srgbClr val="000000"/>
              </a:solidFill>
            </a:endParaRPr>
          </a:p>
        </p:txBody>
      </p:sp>
      <p:graphicFrame>
        <p:nvGraphicFramePr>
          <p:cNvPr id="40" name="Object 26"/>
          <p:cNvGraphicFramePr>
            <a:graphicFrameLocks noChangeAspect="1"/>
          </p:cNvGraphicFramePr>
          <p:nvPr/>
        </p:nvGraphicFramePr>
        <p:xfrm>
          <a:off x="706438" y="2905125"/>
          <a:ext cx="381000" cy="406400"/>
        </p:xfrm>
        <a:graphic>
          <a:graphicData uri="http://schemas.openxmlformats.org/presentationml/2006/ole">
            <mc:AlternateContent xmlns:mc="http://schemas.openxmlformats.org/markup-compatibility/2006">
              <mc:Choice xmlns:v="urn:schemas-microsoft-com:vml" Requires="v">
                <p:oleObj spid="_x0000_s16392" name="公式" r:id="rId16" imgW="190417" imgH="203112" progId="Equation.3">
                  <p:embed/>
                </p:oleObj>
              </mc:Choice>
              <mc:Fallback>
                <p:oleObj name="公式" r:id="rId16" imgW="190417" imgH="203112" progId="Equation.3">
                  <p:embed/>
                  <p:pic>
                    <p:nvPicPr>
                      <p:cNvPr id="40" name="Object 2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6438" y="2905125"/>
                        <a:ext cx="381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 name="Rectangle 27"/>
          <p:cNvSpPr>
            <a:spLocks noChangeArrowheads="1"/>
          </p:cNvSpPr>
          <p:nvPr/>
        </p:nvSpPr>
        <p:spPr bwMode="auto">
          <a:xfrm>
            <a:off x="1047750" y="2868613"/>
            <a:ext cx="2459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000" kern="0">
                <a:solidFill>
                  <a:srgbClr val="000000"/>
                </a:solidFill>
                <a:latin typeface="Arial Narrow"/>
              </a:rPr>
              <a:t>——</a:t>
            </a:r>
            <a:r>
              <a:rPr lang="en-US" altLang="zh-CN" sz="2000" kern="0">
                <a:solidFill>
                  <a:srgbClr val="000000"/>
                </a:solidFill>
                <a:latin typeface="宋体" pitchFamily="2" charset="-122"/>
              </a:rPr>
              <a:t> </a:t>
            </a:r>
            <a:r>
              <a:rPr lang="zh-CN" altLang="en-US" sz="2000" kern="0">
                <a:solidFill>
                  <a:srgbClr val="000000"/>
                </a:solidFill>
                <a:latin typeface="宋体" pitchFamily="2" charset="-122"/>
              </a:rPr>
              <a:t>输出电阻</a:t>
            </a:r>
            <a:endParaRPr lang="zh-CN" altLang="en-US" sz="2000" kern="0">
              <a:solidFill>
                <a:srgbClr val="000000"/>
              </a:solidFill>
            </a:endParaRPr>
          </a:p>
        </p:txBody>
      </p:sp>
      <p:sp>
        <p:nvSpPr>
          <p:cNvPr id="42" name="Rectangle 28"/>
          <p:cNvSpPr>
            <a:spLocks noChangeArrowheads="1"/>
          </p:cNvSpPr>
          <p:nvPr/>
        </p:nvSpPr>
        <p:spPr bwMode="auto">
          <a:xfrm>
            <a:off x="687388" y="3321050"/>
            <a:ext cx="2055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由输出回路得</a:t>
            </a:r>
            <a:endParaRPr lang="zh-CN" altLang="en-US" sz="2000" kern="0">
              <a:solidFill>
                <a:srgbClr val="000000"/>
              </a:solidFill>
            </a:endParaRPr>
          </a:p>
        </p:txBody>
      </p:sp>
      <p:graphicFrame>
        <p:nvGraphicFramePr>
          <p:cNvPr id="43" name="Object 29"/>
          <p:cNvGraphicFramePr>
            <a:graphicFrameLocks noChangeAspect="1"/>
          </p:cNvGraphicFramePr>
          <p:nvPr/>
        </p:nvGraphicFramePr>
        <p:xfrm>
          <a:off x="1223963" y="3654425"/>
          <a:ext cx="2454275" cy="885825"/>
        </p:xfrm>
        <a:graphic>
          <a:graphicData uri="http://schemas.openxmlformats.org/presentationml/2006/ole">
            <mc:AlternateContent xmlns:mc="http://schemas.openxmlformats.org/markup-compatibility/2006">
              <mc:Choice xmlns:v="urn:schemas-microsoft-com:vml" Requires="v">
                <p:oleObj spid="_x0000_s16393" name="公式" r:id="rId18" imgW="1218671" imgH="444307" progId="Equation.3">
                  <p:embed/>
                </p:oleObj>
              </mc:Choice>
              <mc:Fallback>
                <p:oleObj name="公式" r:id="rId18" imgW="1218671" imgH="444307" progId="Equation.3">
                  <p:embed/>
                  <p:pic>
                    <p:nvPicPr>
                      <p:cNvPr id="43" name="Object 2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223963" y="3654425"/>
                        <a:ext cx="2454275"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 name="Rectangle 30"/>
          <p:cNvSpPr>
            <a:spLocks noChangeArrowheads="1"/>
          </p:cNvSpPr>
          <p:nvPr/>
        </p:nvSpPr>
        <p:spPr bwMode="auto">
          <a:xfrm>
            <a:off x="4316413" y="3357563"/>
            <a:ext cx="2055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则电压增益为</a:t>
            </a:r>
            <a:endParaRPr lang="zh-CN" altLang="en-US" sz="2000" kern="0">
              <a:solidFill>
                <a:srgbClr val="000000"/>
              </a:solidFill>
            </a:endParaRPr>
          </a:p>
        </p:txBody>
      </p:sp>
      <p:graphicFrame>
        <p:nvGraphicFramePr>
          <p:cNvPr id="45" name="Object 31"/>
          <p:cNvGraphicFramePr>
            <a:graphicFrameLocks noChangeAspect="1"/>
          </p:cNvGraphicFramePr>
          <p:nvPr/>
        </p:nvGraphicFramePr>
        <p:xfrm>
          <a:off x="5578475" y="3648075"/>
          <a:ext cx="1100138" cy="885825"/>
        </p:xfrm>
        <a:graphic>
          <a:graphicData uri="http://schemas.openxmlformats.org/presentationml/2006/ole">
            <mc:AlternateContent xmlns:mc="http://schemas.openxmlformats.org/markup-compatibility/2006">
              <mc:Choice xmlns:v="urn:schemas-microsoft-com:vml" Requires="v">
                <p:oleObj spid="_x0000_s16394" name="公式" r:id="rId20" imgW="545863" imgH="444307" progId="Equation.3">
                  <p:embed/>
                </p:oleObj>
              </mc:Choice>
              <mc:Fallback>
                <p:oleObj name="公式" r:id="rId20" imgW="545863" imgH="444307" progId="Equation.3">
                  <p:embed/>
                  <p:pic>
                    <p:nvPicPr>
                      <p:cNvPr id="45" name="Object 3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578475" y="3648075"/>
                        <a:ext cx="1100138"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 name="Object 32"/>
          <p:cNvGraphicFramePr>
            <a:graphicFrameLocks noChangeAspect="1"/>
          </p:cNvGraphicFramePr>
          <p:nvPr/>
        </p:nvGraphicFramePr>
        <p:xfrm>
          <a:off x="6664325" y="3648075"/>
          <a:ext cx="1868488" cy="885825"/>
        </p:xfrm>
        <a:graphic>
          <a:graphicData uri="http://schemas.openxmlformats.org/presentationml/2006/ole">
            <mc:AlternateContent xmlns:mc="http://schemas.openxmlformats.org/markup-compatibility/2006">
              <mc:Choice xmlns:v="urn:schemas-microsoft-com:vml" Requires="v">
                <p:oleObj spid="_x0000_s16395" name="公式" r:id="rId22" imgW="926698" imgH="444307" progId="Equation.3">
                  <p:embed/>
                </p:oleObj>
              </mc:Choice>
              <mc:Fallback>
                <p:oleObj name="公式" r:id="rId22" imgW="926698" imgH="444307" progId="Equation.3">
                  <p:embed/>
                  <p:pic>
                    <p:nvPicPr>
                      <p:cNvPr id="46" name="Object 3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664325" y="3648075"/>
                        <a:ext cx="1868488"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 name="Rectangle 33"/>
          <p:cNvSpPr>
            <a:spLocks noChangeArrowheads="1"/>
          </p:cNvSpPr>
          <p:nvPr/>
        </p:nvSpPr>
        <p:spPr bwMode="auto">
          <a:xfrm>
            <a:off x="547688" y="4545013"/>
            <a:ext cx="1579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由此可见</a:t>
            </a:r>
            <a:endParaRPr lang="zh-CN" altLang="en-US" sz="2000" kern="0">
              <a:solidFill>
                <a:srgbClr val="000000"/>
              </a:solidFill>
            </a:endParaRPr>
          </a:p>
        </p:txBody>
      </p:sp>
      <p:grpSp>
        <p:nvGrpSpPr>
          <p:cNvPr id="48" name="Group 34"/>
          <p:cNvGrpSpPr>
            <a:grpSpLocks/>
          </p:cNvGrpSpPr>
          <p:nvPr/>
        </p:nvGrpSpPr>
        <p:grpSpPr bwMode="auto">
          <a:xfrm>
            <a:off x="1933575" y="4605338"/>
            <a:ext cx="1593850" cy="428625"/>
            <a:chOff x="1198" y="3283"/>
            <a:chExt cx="1004" cy="270"/>
          </a:xfrm>
        </p:grpSpPr>
        <p:graphicFrame>
          <p:nvGraphicFramePr>
            <p:cNvPr id="18460" name="Object 35"/>
            <p:cNvGraphicFramePr>
              <a:graphicFrameLocks noChangeAspect="1"/>
            </p:cNvGraphicFramePr>
            <p:nvPr/>
          </p:nvGraphicFramePr>
          <p:xfrm>
            <a:off x="1198" y="3283"/>
            <a:ext cx="419" cy="270"/>
          </p:xfrm>
          <a:graphic>
            <a:graphicData uri="http://schemas.openxmlformats.org/presentationml/2006/ole">
              <mc:AlternateContent xmlns:mc="http://schemas.openxmlformats.org/markup-compatibility/2006">
                <mc:Choice xmlns:v="urn:schemas-microsoft-com:vml" Requires="v">
                  <p:oleObj spid="_x0000_s16396" name="公式" r:id="rId24" imgW="330057" imgH="215806" progId="Equation.3">
                    <p:embed/>
                  </p:oleObj>
                </mc:Choice>
                <mc:Fallback>
                  <p:oleObj name="公式" r:id="rId24" imgW="330057" imgH="215806" progId="Equation.3">
                    <p:embed/>
                    <p:pic>
                      <p:nvPicPr>
                        <p:cNvPr id="18460" name="Object 35"/>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198" y="3283"/>
                          <a:ext cx="419" cy="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 name="Line 36"/>
            <p:cNvSpPr>
              <a:spLocks noChangeShapeType="1"/>
            </p:cNvSpPr>
            <p:nvPr/>
          </p:nvSpPr>
          <p:spPr bwMode="auto">
            <a:xfrm>
              <a:off x="1680" y="3422"/>
              <a:ext cx="522" cy="0"/>
            </a:xfrm>
            <a:prstGeom prst="line">
              <a:avLst/>
            </a:prstGeom>
            <a:noFill/>
            <a:ln w="19050">
              <a:solidFill>
                <a:srgbClr val="000000"/>
              </a:solidFill>
              <a:round/>
              <a:headEnd/>
              <a:tailEnd type="stealth"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pSp>
      <p:graphicFrame>
        <p:nvGraphicFramePr>
          <p:cNvPr id="51" name="Object 37"/>
          <p:cNvGraphicFramePr>
            <a:graphicFrameLocks noChangeAspect="1"/>
          </p:cNvGraphicFramePr>
          <p:nvPr/>
        </p:nvGraphicFramePr>
        <p:xfrm>
          <a:off x="3597275" y="4578350"/>
          <a:ext cx="690563" cy="482600"/>
        </p:xfrm>
        <a:graphic>
          <a:graphicData uri="http://schemas.openxmlformats.org/presentationml/2006/ole">
            <mc:AlternateContent xmlns:mc="http://schemas.openxmlformats.org/markup-compatibility/2006">
              <mc:Choice xmlns:v="urn:schemas-microsoft-com:vml" Requires="v">
                <p:oleObj spid="_x0000_s16397" name="公式" r:id="rId26" imgW="342751" imgH="241195" progId="Equation.3">
                  <p:embed/>
                </p:oleObj>
              </mc:Choice>
              <mc:Fallback>
                <p:oleObj name="公式" r:id="rId26" imgW="342751" imgH="241195" progId="Equation.3">
                  <p:embed/>
                  <p:pic>
                    <p:nvPicPr>
                      <p:cNvPr id="51" name="Object 37"/>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597275" y="4578350"/>
                        <a:ext cx="690563"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 name="Rectangle 38"/>
          <p:cNvSpPr>
            <a:spLocks noChangeArrowheads="1"/>
          </p:cNvSpPr>
          <p:nvPr/>
        </p:nvSpPr>
        <p:spPr bwMode="auto">
          <a:xfrm>
            <a:off x="4521200" y="4581525"/>
            <a:ext cx="4043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CC"/>
                </a:solidFill>
                <a:latin typeface="宋体" pitchFamily="2" charset="-122"/>
              </a:rPr>
              <a:t>即负载的大小会影响增益的大小</a:t>
            </a:r>
            <a:endParaRPr lang="zh-CN" altLang="en-US" sz="2000" kern="0">
              <a:solidFill>
                <a:srgbClr val="0000CC"/>
              </a:solidFill>
            </a:endParaRPr>
          </a:p>
        </p:txBody>
      </p:sp>
      <p:sp>
        <p:nvSpPr>
          <p:cNvPr id="53" name="Rectangle 39"/>
          <p:cNvSpPr>
            <a:spLocks noChangeArrowheads="1"/>
          </p:cNvSpPr>
          <p:nvPr/>
        </p:nvSpPr>
        <p:spPr bwMode="auto">
          <a:xfrm>
            <a:off x="708025" y="5070475"/>
            <a:ext cx="7896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20000"/>
              </a:lnSpc>
              <a:buClr>
                <a:srgbClr val="0000FF"/>
              </a:buClr>
              <a:buSzPct val="85000"/>
              <a:buFont typeface="Monotype Sorts"/>
              <a:buNone/>
            </a:pPr>
            <a:r>
              <a:rPr lang="zh-CN" altLang="en-US" sz="2000" b="1">
                <a:solidFill>
                  <a:srgbClr val="CC0066"/>
                </a:solidFill>
                <a:latin typeface="宋体" panose="02010600030101010101" pitchFamily="2" charset="-122"/>
                <a:ea typeface="楷体_GB2312"/>
                <a:cs typeface="楷体_GB2312"/>
              </a:rPr>
              <a:t>要想减小负载的影响，则希望</a:t>
            </a:r>
            <a:r>
              <a:rPr lang="en-US" altLang="zh-CN" sz="2000" b="1">
                <a:solidFill>
                  <a:srgbClr val="CC0066"/>
                </a:solidFill>
                <a:latin typeface="Arial Narrow" panose="020B0606020202030204" pitchFamily="34" charset="0"/>
                <a:ea typeface="楷体_GB2312"/>
                <a:cs typeface="楷体_GB2312"/>
              </a:rPr>
              <a:t>…</a:t>
            </a:r>
            <a:r>
              <a:rPr lang="zh-CN" altLang="en-US" sz="2000" b="1">
                <a:solidFill>
                  <a:srgbClr val="CC0066"/>
                </a:solidFill>
                <a:latin typeface="宋体" panose="02010600030101010101" pitchFamily="2" charset="-122"/>
                <a:ea typeface="楷体_GB2312"/>
                <a:cs typeface="楷体_GB2312"/>
              </a:rPr>
              <a:t>？ </a:t>
            </a:r>
            <a:r>
              <a:rPr lang="zh-CN" altLang="en-US" sz="2000" b="1">
                <a:solidFill>
                  <a:srgbClr val="000000"/>
                </a:solidFill>
                <a:latin typeface="宋体" panose="02010600030101010101" pitchFamily="2" charset="-122"/>
                <a:ea typeface="楷体_GB2312"/>
                <a:cs typeface="楷体_GB2312"/>
              </a:rPr>
              <a:t>（考虑改变放大电路的参数）</a:t>
            </a:r>
          </a:p>
        </p:txBody>
      </p:sp>
      <p:graphicFrame>
        <p:nvGraphicFramePr>
          <p:cNvPr id="54" name="Object 40"/>
          <p:cNvGraphicFramePr>
            <a:graphicFrameLocks noChangeAspect="1"/>
          </p:cNvGraphicFramePr>
          <p:nvPr/>
        </p:nvGraphicFramePr>
        <p:xfrm>
          <a:off x="2476500" y="5578475"/>
          <a:ext cx="1143000" cy="406400"/>
        </p:xfrm>
        <a:graphic>
          <a:graphicData uri="http://schemas.openxmlformats.org/presentationml/2006/ole">
            <mc:AlternateContent xmlns:mc="http://schemas.openxmlformats.org/markup-compatibility/2006">
              <mc:Choice xmlns:v="urn:schemas-microsoft-com:vml" Requires="v">
                <p:oleObj spid="_x0000_s16398" name="公式" r:id="rId28" imgW="571252" imgH="203112" progId="Equation.3">
                  <p:embed/>
                </p:oleObj>
              </mc:Choice>
              <mc:Fallback>
                <p:oleObj name="公式" r:id="rId28" imgW="571252" imgH="203112" progId="Equation.3">
                  <p:embed/>
                  <p:pic>
                    <p:nvPicPr>
                      <p:cNvPr id="54" name="Object 4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476500" y="5578475"/>
                        <a:ext cx="1143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 name="Rectangle 41"/>
          <p:cNvSpPr>
            <a:spLocks noChangeArrowheads="1"/>
          </p:cNvSpPr>
          <p:nvPr/>
        </p:nvSpPr>
        <p:spPr bwMode="auto">
          <a:xfrm>
            <a:off x="4046538" y="5518150"/>
            <a:ext cx="1385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理想情况</a:t>
            </a:r>
            <a:endParaRPr lang="zh-CN" altLang="en-US" sz="2000" kern="0">
              <a:solidFill>
                <a:srgbClr val="000000"/>
              </a:solidFill>
            </a:endParaRPr>
          </a:p>
        </p:txBody>
      </p:sp>
      <p:graphicFrame>
        <p:nvGraphicFramePr>
          <p:cNvPr id="56" name="Object 42"/>
          <p:cNvGraphicFramePr>
            <a:graphicFrameLocks noChangeAspect="1"/>
          </p:cNvGraphicFramePr>
          <p:nvPr/>
        </p:nvGraphicFramePr>
        <p:xfrm>
          <a:off x="5346700" y="5624513"/>
          <a:ext cx="809625" cy="406400"/>
        </p:xfrm>
        <a:graphic>
          <a:graphicData uri="http://schemas.openxmlformats.org/presentationml/2006/ole">
            <mc:AlternateContent xmlns:mc="http://schemas.openxmlformats.org/markup-compatibility/2006">
              <mc:Choice xmlns:v="urn:schemas-microsoft-com:vml" Requires="v">
                <p:oleObj spid="_x0000_s16399" name="公式" r:id="rId30" imgW="406048" imgH="203024" progId="Equation.3">
                  <p:embed/>
                </p:oleObj>
              </mc:Choice>
              <mc:Fallback>
                <p:oleObj name="公式" r:id="rId30" imgW="406048" imgH="203024" progId="Equation.3">
                  <p:embed/>
                  <p:pic>
                    <p:nvPicPr>
                      <p:cNvPr id="56" name="Object 42"/>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346700" y="5624513"/>
                        <a:ext cx="809625"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trips(downRight)">
                                      <p:cBhvr>
                                        <p:cTn id="7" dur="500"/>
                                        <p:tgtEl>
                                          <p:spTgt spid="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up)">
                                      <p:cBhvr>
                                        <p:cTn id="12" dur="500"/>
                                        <p:tgtEl>
                                          <p:spTgt spid="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strips(downRight)">
                                      <p:cBhvr>
                                        <p:cTn id="22" dur="500"/>
                                        <p:tgtEl>
                                          <p:spTgt spid="3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strips(downRight)">
                                      <p:cBhvr>
                                        <p:cTn id="27" dur="500"/>
                                        <p:tgtEl>
                                          <p:spTgt spid="3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strips(downRight)">
                                      <p:cBhvr>
                                        <p:cTn id="32" dur="500"/>
                                        <p:tgtEl>
                                          <p:spTgt spid="3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strips(downRight)">
                                      <p:cBhvr>
                                        <p:cTn id="37" dur="500"/>
                                        <p:tgtEl>
                                          <p:spTgt spid="3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strips(downRight)">
                                      <p:cBhvr>
                                        <p:cTn id="42" dur="500"/>
                                        <p:tgtEl>
                                          <p:spTgt spid="4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strips(downRight)">
                                      <p:cBhvr>
                                        <p:cTn id="47" dur="500"/>
                                        <p:tgtEl>
                                          <p:spTgt spid="4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strips(downRight)">
                                      <p:cBhvr>
                                        <p:cTn id="52" dur="500"/>
                                        <p:tgtEl>
                                          <p:spTgt spid="4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nodeType="click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strips(downRight)">
                                      <p:cBhvr>
                                        <p:cTn id="57" dur="500"/>
                                        <p:tgtEl>
                                          <p:spTgt spid="4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strips(downRight)">
                                      <p:cBhvr>
                                        <p:cTn id="62" dur="500"/>
                                        <p:tgtEl>
                                          <p:spTgt spid="44"/>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6" fill="hold" nodeType="click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strips(downRight)">
                                      <p:cBhvr>
                                        <p:cTn id="67" dur="500"/>
                                        <p:tgtEl>
                                          <p:spTgt spid="45"/>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8" presetClass="entr" presetSubtype="6" fill="hold" nodeType="click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strips(downRight)">
                                      <p:cBhvr>
                                        <p:cTn id="72" dur="500"/>
                                        <p:tgtEl>
                                          <p:spTgt spid="46"/>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8" presetClass="entr" presetSubtype="6" fill="hold" grpId="0" nodeType="click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strips(downRight)">
                                      <p:cBhvr>
                                        <p:cTn id="77" dur="500"/>
                                        <p:tgtEl>
                                          <p:spTgt spid="47"/>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8" presetClass="entr" presetSubtype="6" fill="hold" nodeType="click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strips(downRight)">
                                      <p:cBhvr>
                                        <p:cTn id="82" dur="500"/>
                                        <p:tgtEl>
                                          <p:spTgt spid="48"/>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8" presetClass="entr" presetSubtype="6" fill="hold" nodeType="click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strips(downRight)">
                                      <p:cBhvr>
                                        <p:cTn id="87" dur="500"/>
                                        <p:tgtEl>
                                          <p:spTgt spid="51"/>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18" presetClass="entr" presetSubtype="6" fill="hold" grpId="0" nodeType="click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strips(downRight)">
                                      <p:cBhvr>
                                        <p:cTn id="92" dur="500"/>
                                        <p:tgtEl>
                                          <p:spTgt spid="52"/>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18" presetClass="entr" presetSubtype="6" fill="hold" grpId="0" nodeType="click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strips(downRight)">
                                      <p:cBhvr>
                                        <p:cTn id="97" dur="500"/>
                                        <p:tgtEl>
                                          <p:spTgt spid="53"/>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18" presetClass="entr" presetSubtype="6" fill="hold" nodeType="click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strips(downRight)">
                                      <p:cBhvr>
                                        <p:cTn id="102" dur="500"/>
                                        <p:tgtEl>
                                          <p:spTgt spid="54"/>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8" presetClass="entr" presetSubtype="6" fill="hold" grpId="0" nodeType="click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strips(downRight)">
                                      <p:cBhvr>
                                        <p:cTn id="107" dur="500"/>
                                        <p:tgtEl>
                                          <p:spTgt spid="55"/>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8" presetClass="entr" presetSubtype="6" fill="hold" nodeType="clickEffect">
                                  <p:stCondLst>
                                    <p:cond delay="0"/>
                                  </p:stCondLst>
                                  <p:childTnLst>
                                    <p:set>
                                      <p:cBhvr>
                                        <p:cTn id="111" dur="1" fill="hold">
                                          <p:stCondLst>
                                            <p:cond delay="0"/>
                                          </p:stCondLst>
                                        </p:cTn>
                                        <p:tgtEl>
                                          <p:spTgt spid="56"/>
                                        </p:tgtEl>
                                        <p:attrNameLst>
                                          <p:attrName>style.visibility</p:attrName>
                                        </p:attrNameLst>
                                      </p:cBhvr>
                                      <p:to>
                                        <p:strVal val="visible"/>
                                      </p:to>
                                    </p:set>
                                    <p:animEffect transition="in" filter="strips(downRight)">
                                      <p:cBhvr>
                                        <p:cTn id="11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utoUpdateAnimBg="0"/>
      <p:bldP spid="39" grpId="0" autoUpdateAnimBg="0"/>
      <p:bldP spid="41" grpId="0" autoUpdateAnimBg="0"/>
      <p:bldP spid="42" grpId="0" autoUpdateAnimBg="0"/>
      <p:bldP spid="44" grpId="0" autoUpdateAnimBg="0"/>
      <p:bldP spid="47" grpId="0" autoUpdateAnimBg="0"/>
      <p:bldP spid="52" grpId="0" autoUpdateAnimBg="0"/>
      <p:bldP spid="53" grpId="0" autoUpdateAnimBg="0"/>
      <p:bldP spid="5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1.4  </a:t>
            </a:r>
            <a:r>
              <a:rPr lang="zh-CN" altLang="en-US" dirty="0"/>
              <a:t>放大电路模型</a:t>
            </a:r>
          </a:p>
        </p:txBody>
      </p:sp>
      <p:sp>
        <p:nvSpPr>
          <p:cNvPr id="13" name="Rectangle 3"/>
          <p:cNvSpPr>
            <a:spLocks noChangeArrowheads="1"/>
          </p:cNvSpPr>
          <p:nvPr/>
        </p:nvSpPr>
        <p:spPr bwMode="auto">
          <a:xfrm>
            <a:off x="646113" y="1304925"/>
            <a:ext cx="26543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000" kern="0">
                <a:solidFill>
                  <a:srgbClr val="000000"/>
                </a:solidFill>
                <a:latin typeface="宋体" pitchFamily="2" charset="-122"/>
              </a:rPr>
              <a:t>   </a:t>
            </a:r>
            <a:r>
              <a:rPr lang="zh-CN" altLang="en-US" sz="2000" kern="0">
                <a:solidFill>
                  <a:srgbClr val="000000"/>
                </a:solidFill>
                <a:latin typeface="宋体" pitchFamily="2" charset="-122"/>
              </a:rPr>
              <a:t>另一方面，考虑到输入回路对信号源的衰减</a:t>
            </a:r>
            <a:endParaRPr lang="zh-CN" altLang="en-US" sz="2000" kern="0">
              <a:solidFill>
                <a:srgbClr val="000000"/>
              </a:solidFill>
            </a:endParaRPr>
          </a:p>
        </p:txBody>
      </p:sp>
      <p:graphicFrame>
        <p:nvGraphicFramePr>
          <p:cNvPr id="14" name="Object 4"/>
          <p:cNvGraphicFramePr>
            <a:graphicFrameLocks noChangeAspect="1"/>
          </p:cNvGraphicFramePr>
          <p:nvPr/>
        </p:nvGraphicFramePr>
        <p:xfrm>
          <a:off x="1882775" y="4232275"/>
          <a:ext cx="1073150" cy="406400"/>
        </p:xfrm>
        <a:graphic>
          <a:graphicData uri="http://schemas.openxmlformats.org/presentationml/2006/ole">
            <mc:AlternateContent xmlns:mc="http://schemas.openxmlformats.org/markup-compatibility/2006">
              <mc:Choice xmlns:v="urn:schemas-microsoft-com:vml" Requires="v">
                <p:oleObj spid="_x0000_s17410" name="公式" r:id="rId3" imgW="533169" imgH="203112" progId="Equation.3">
                  <p:embed/>
                </p:oleObj>
              </mc:Choice>
              <mc:Fallback>
                <p:oleObj name="公式" r:id="rId3" imgW="533169" imgH="203112" progId="Equation.3">
                  <p:embed/>
                  <p:pic>
                    <p:nvPicPr>
                      <p:cNvPr id="1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2775" y="4232275"/>
                        <a:ext cx="107315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 name="Rectangle 5"/>
          <p:cNvSpPr>
            <a:spLocks noChangeArrowheads="1"/>
          </p:cNvSpPr>
          <p:nvPr/>
        </p:nvSpPr>
        <p:spPr bwMode="auto">
          <a:xfrm>
            <a:off x="3927475" y="4184650"/>
            <a:ext cx="1238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理想情况</a:t>
            </a:r>
            <a:endParaRPr lang="zh-CN" altLang="en-US" sz="2000" kern="0">
              <a:solidFill>
                <a:srgbClr val="000000"/>
              </a:solidFill>
            </a:endParaRPr>
          </a:p>
        </p:txBody>
      </p:sp>
      <p:grpSp>
        <p:nvGrpSpPr>
          <p:cNvPr id="16" name="Group 6"/>
          <p:cNvGrpSpPr>
            <a:grpSpLocks/>
          </p:cNvGrpSpPr>
          <p:nvPr/>
        </p:nvGrpSpPr>
        <p:grpSpPr bwMode="auto">
          <a:xfrm>
            <a:off x="677863" y="2492375"/>
            <a:ext cx="2349500" cy="885825"/>
            <a:chOff x="268" y="1382"/>
            <a:chExt cx="1480" cy="558"/>
          </a:xfrm>
        </p:grpSpPr>
        <p:sp>
          <p:nvSpPr>
            <p:cNvPr id="17" name="Rectangle 7"/>
            <p:cNvSpPr>
              <a:spLocks noChangeArrowheads="1"/>
            </p:cNvSpPr>
            <p:nvPr/>
          </p:nvSpPr>
          <p:spPr bwMode="auto">
            <a:xfrm>
              <a:off x="268" y="1469"/>
              <a:ext cx="28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有</a:t>
              </a:r>
              <a:endParaRPr lang="zh-CN" altLang="en-US" sz="2000" kern="0">
                <a:solidFill>
                  <a:srgbClr val="000000"/>
                </a:solidFill>
              </a:endParaRPr>
            </a:p>
          </p:txBody>
        </p:sp>
        <p:graphicFrame>
          <p:nvGraphicFramePr>
            <p:cNvPr id="19468" name="Object 8"/>
            <p:cNvGraphicFramePr>
              <a:graphicFrameLocks noChangeAspect="1"/>
            </p:cNvGraphicFramePr>
            <p:nvPr/>
          </p:nvGraphicFramePr>
          <p:xfrm>
            <a:off x="555" y="1382"/>
            <a:ext cx="1193" cy="558"/>
          </p:xfrm>
          <a:graphic>
            <a:graphicData uri="http://schemas.openxmlformats.org/presentationml/2006/ole">
              <mc:AlternateContent xmlns:mc="http://schemas.openxmlformats.org/markup-compatibility/2006">
                <mc:Choice xmlns:v="urn:schemas-microsoft-com:vml" Requires="v">
                  <p:oleObj spid="_x0000_s17411" name="公式" r:id="rId5" imgW="939392" imgH="444307" progId="Equation.3">
                    <p:embed/>
                  </p:oleObj>
                </mc:Choice>
                <mc:Fallback>
                  <p:oleObj name="公式" r:id="rId5" imgW="939392" imgH="444307" progId="Equation.3">
                    <p:embed/>
                    <p:pic>
                      <p:nvPicPr>
                        <p:cNvPr id="19468"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5" y="1382"/>
                          <a:ext cx="1193" cy="5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9" name="Rectangle 9"/>
          <p:cNvSpPr>
            <a:spLocks noChangeArrowheads="1"/>
          </p:cNvSpPr>
          <p:nvPr/>
        </p:nvSpPr>
        <p:spPr bwMode="auto">
          <a:xfrm>
            <a:off x="684213" y="3536950"/>
            <a:ext cx="3767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CC0066"/>
                </a:solidFill>
                <a:latin typeface="宋体" pitchFamily="2" charset="-122"/>
              </a:rPr>
              <a:t>要想减小衰减，则希望</a:t>
            </a:r>
            <a:r>
              <a:rPr lang="en-US" altLang="zh-CN" sz="2000" kern="0">
                <a:solidFill>
                  <a:srgbClr val="CC0066"/>
                </a:solidFill>
                <a:latin typeface="Arial Narrow"/>
              </a:rPr>
              <a:t>…</a:t>
            </a:r>
            <a:r>
              <a:rPr lang="zh-CN" altLang="en-US" sz="2000" kern="0">
                <a:solidFill>
                  <a:srgbClr val="CC0066"/>
                </a:solidFill>
                <a:latin typeface="宋体" pitchFamily="2" charset="-122"/>
              </a:rPr>
              <a:t>？</a:t>
            </a:r>
            <a:endParaRPr lang="zh-CN" altLang="en-US" sz="2000" kern="0">
              <a:solidFill>
                <a:srgbClr val="CC0066"/>
              </a:solidFill>
            </a:endParaRPr>
          </a:p>
        </p:txBody>
      </p:sp>
      <p:graphicFrame>
        <p:nvGraphicFramePr>
          <p:cNvPr id="20" name="Object 10"/>
          <p:cNvGraphicFramePr>
            <a:graphicFrameLocks noChangeAspect="1"/>
          </p:cNvGraphicFramePr>
          <p:nvPr/>
        </p:nvGraphicFramePr>
        <p:xfrm>
          <a:off x="5364163" y="4254500"/>
          <a:ext cx="868362" cy="406400"/>
        </p:xfrm>
        <a:graphic>
          <a:graphicData uri="http://schemas.openxmlformats.org/presentationml/2006/ole">
            <mc:AlternateContent xmlns:mc="http://schemas.openxmlformats.org/markup-compatibility/2006">
              <mc:Choice xmlns:v="urn:schemas-microsoft-com:vml" Requires="v">
                <p:oleObj spid="_x0000_s17412" name="公式" r:id="rId7" imgW="431613" imgH="203112" progId="Equation.3">
                  <p:embed/>
                </p:oleObj>
              </mc:Choice>
              <mc:Fallback>
                <p:oleObj name="公式" r:id="rId7" imgW="431613" imgH="203112" progId="Equation.3">
                  <p:embed/>
                  <p:pic>
                    <p:nvPicPr>
                      <p:cNvPr id="2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64163" y="4254500"/>
                        <a:ext cx="868362"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 name="Rectangle 15"/>
          <p:cNvSpPr>
            <a:spLocks noChangeArrowheads="1"/>
          </p:cNvSpPr>
          <p:nvPr/>
        </p:nvSpPr>
        <p:spPr bwMode="auto">
          <a:xfrm>
            <a:off x="576263" y="873125"/>
            <a:ext cx="2879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en-US" altLang="zh-CN" sz="2400" kern="0">
                <a:solidFill>
                  <a:srgbClr val="000000"/>
                </a:solidFill>
              </a:rPr>
              <a:t>A. </a:t>
            </a:r>
            <a:r>
              <a:rPr lang="zh-CN" altLang="en-US" sz="2400" kern="0">
                <a:solidFill>
                  <a:srgbClr val="000000"/>
                </a:solidFill>
              </a:rPr>
              <a:t>电压放大模型</a:t>
            </a:r>
          </a:p>
        </p:txBody>
      </p:sp>
      <p:graphicFrame>
        <p:nvGraphicFramePr>
          <p:cNvPr id="19466" name="Object 21"/>
          <p:cNvGraphicFramePr>
            <a:graphicFrameLocks noChangeAspect="1"/>
          </p:cNvGraphicFramePr>
          <p:nvPr/>
        </p:nvGraphicFramePr>
        <p:xfrm>
          <a:off x="3462338" y="981075"/>
          <a:ext cx="5502275" cy="1954213"/>
        </p:xfrm>
        <a:graphic>
          <a:graphicData uri="http://schemas.openxmlformats.org/presentationml/2006/ole">
            <mc:AlternateContent xmlns:mc="http://schemas.openxmlformats.org/markup-compatibility/2006">
              <mc:Choice xmlns:v="urn:schemas-microsoft-com:vml" Requires="v">
                <p:oleObj spid="_x0000_s17413" name="图片" r:id="rId9" imgW="3055705" imgH="1086956" progId="Word.Picture.8">
                  <p:embed/>
                </p:oleObj>
              </mc:Choice>
              <mc:Fallback>
                <p:oleObj name="图片" r:id="rId9" imgW="3055705" imgH="1086956" progId="Word.Picture.8">
                  <p:embed/>
                  <p:pic>
                    <p:nvPicPr>
                      <p:cNvPr id="19466"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62338" y="981075"/>
                        <a:ext cx="5502275" cy="195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trips(downRight)">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trips(downRight)">
                                      <p:cBhvr>
                                        <p:cTn id="17" dur="500"/>
                                        <p:tgtEl>
                                          <p:spTgt spid="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trips(downRight)">
                                      <p:cBhvr>
                                        <p:cTn id="22" dur="5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strips(downRight)">
                                      <p:cBhvr>
                                        <p:cTn id="27" dur="5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strips(downRight)">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5" grpId="0" autoUpdateAnimBg="0"/>
      <p:bldP spid="1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1.4  </a:t>
            </a:r>
            <a:r>
              <a:rPr lang="zh-CN" altLang="en-US" dirty="0"/>
              <a:t>放大电路模型</a:t>
            </a:r>
          </a:p>
        </p:txBody>
      </p:sp>
      <p:graphicFrame>
        <p:nvGraphicFramePr>
          <p:cNvPr id="20483" name="Object 27"/>
          <p:cNvGraphicFramePr>
            <a:graphicFrameLocks noChangeAspect="1"/>
          </p:cNvGraphicFramePr>
          <p:nvPr/>
        </p:nvGraphicFramePr>
        <p:xfrm>
          <a:off x="3403600" y="3490913"/>
          <a:ext cx="5561013" cy="1990725"/>
        </p:xfrm>
        <a:graphic>
          <a:graphicData uri="http://schemas.openxmlformats.org/presentationml/2006/ole">
            <mc:AlternateContent xmlns:mc="http://schemas.openxmlformats.org/markup-compatibility/2006">
              <mc:Choice xmlns:v="urn:schemas-microsoft-com:vml" Requires="v">
                <p:oleObj spid="_x0000_s18434" name="图片" r:id="rId3" imgW="3084491" imgH="1106063" progId="Word.Picture.8">
                  <p:embed/>
                </p:oleObj>
              </mc:Choice>
              <mc:Fallback>
                <p:oleObj name="图片" r:id="rId3" imgW="3084491" imgH="1106063" progId="Word.Picture.8">
                  <p:embed/>
                  <p:pic>
                    <p:nvPicPr>
                      <p:cNvPr id="20483" name="Object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600" y="3490913"/>
                        <a:ext cx="5561013"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484" name="Object 26"/>
          <p:cNvGraphicFramePr>
            <a:graphicFrameLocks noChangeAspect="1"/>
          </p:cNvGraphicFramePr>
          <p:nvPr/>
        </p:nvGraphicFramePr>
        <p:xfrm>
          <a:off x="3462338" y="1295400"/>
          <a:ext cx="5502275" cy="1954213"/>
        </p:xfrm>
        <a:graphic>
          <a:graphicData uri="http://schemas.openxmlformats.org/presentationml/2006/ole">
            <mc:AlternateContent xmlns:mc="http://schemas.openxmlformats.org/markup-compatibility/2006">
              <mc:Choice xmlns:v="urn:schemas-microsoft-com:vml" Requires="v">
                <p:oleObj spid="_x0000_s18435" name="图片" r:id="rId5" imgW="3055705" imgH="1086956" progId="Word.Picture.8">
                  <p:embed/>
                </p:oleObj>
              </mc:Choice>
              <mc:Fallback>
                <p:oleObj name="图片" r:id="rId5" imgW="3055705" imgH="1086956" progId="Word.Picture.8">
                  <p:embed/>
                  <p:pic>
                    <p:nvPicPr>
                      <p:cNvPr id="20484"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2338" y="1295400"/>
                        <a:ext cx="5502275" cy="195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3"/>
          <p:cNvSpPr>
            <a:spLocks noChangeArrowheads="1"/>
          </p:cNvSpPr>
          <p:nvPr/>
        </p:nvSpPr>
        <p:spPr bwMode="auto">
          <a:xfrm>
            <a:off x="520700" y="765175"/>
            <a:ext cx="318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en-US" altLang="zh-CN" sz="2400" kern="0">
                <a:solidFill>
                  <a:srgbClr val="000000"/>
                </a:solidFill>
              </a:rPr>
              <a:t>B. </a:t>
            </a:r>
            <a:r>
              <a:rPr lang="zh-CN" altLang="en-US" sz="2400" kern="0">
                <a:solidFill>
                  <a:srgbClr val="000000"/>
                </a:solidFill>
              </a:rPr>
              <a:t>电流放大模型</a:t>
            </a:r>
          </a:p>
        </p:txBody>
      </p:sp>
      <p:sp>
        <p:nvSpPr>
          <p:cNvPr id="14" name="Rectangle 19"/>
          <p:cNvSpPr>
            <a:spLocks noChangeArrowheads="1"/>
          </p:cNvSpPr>
          <p:nvPr/>
        </p:nvSpPr>
        <p:spPr bwMode="auto">
          <a:xfrm>
            <a:off x="827088" y="1412875"/>
            <a:ext cx="2071687" cy="1144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5000"/>
              </a:lnSpc>
              <a:buClr>
                <a:srgbClr val="0000FF"/>
              </a:buClr>
              <a:buSzPct val="85000"/>
              <a:buFont typeface="Monotype Sorts" pitchFamily="2" charset="2"/>
              <a:buNone/>
              <a:defRPr/>
            </a:pPr>
            <a:r>
              <a:rPr lang="en-US" altLang="zh-CN" sz="2000" kern="0">
                <a:solidFill>
                  <a:srgbClr val="000000"/>
                </a:solidFill>
                <a:latin typeface="宋体" pitchFamily="2" charset="-122"/>
              </a:rPr>
              <a:t>   </a:t>
            </a:r>
            <a:r>
              <a:rPr lang="zh-CN" altLang="en-US" sz="2000" kern="0">
                <a:solidFill>
                  <a:srgbClr val="000000"/>
                </a:solidFill>
                <a:latin typeface="宋体" pitchFamily="2" charset="-122"/>
              </a:rPr>
              <a:t>关心输出电流与输入电流的关系</a:t>
            </a:r>
            <a:endParaRPr lang="zh-CN" altLang="en-US" sz="2000" kern="0">
              <a:solidFill>
                <a:srgbClr val="000000"/>
              </a:solidFill>
            </a:endParaRPr>
          </a:p>
        </p:txBody>
      </p:sp>
      <p:sp>
        <p:nvSpPr>
          <p:cNvPr id="15" name="Rectangle 20"/>
          <p:cNvSpPr>
            <a:spLocks noChangeArrowheads="1"/>
          </p:cNvSpPr>
          <p:nvPr/>
        </p:nvSpPr>
        <p:spPr bwMode="auto">
          <a:xfrm>
            <a:off x="3348038" y="3752850"/>
            <a:ext cx="1762125" cy="1476375"/>
          </a:xfrm>
          <a:prstGeom prst="rect">
            <a:avLst/>
          </a:prstGeom>
          <a:noFill/>
          <a:ln w="2222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16" name="Rectangle 21"/>
          <p:cNvSpPr>
            <a:spLocks noChangeArrowheads="1"/>
          </p:cNvSpPr>
          <p:nvPr/>
        </p:nvSpPr>
        <p:spPr bwMode="auto">
          <a:xfrm>
            <a:off x="6408738" y="3808413"/>
            <a:ext cx="1423987" cy="1349375"/>
          </a:xfrm>
          <a:prstGeom prst="rect">
            <a:avLst/>
          </a:prstGeom>
          <a:noFill/>
          <a:ln w="2222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17" name="Rectangle 22"/>
          <p:cNvSpPr>
            <a:spLocks noChangeArrowheads="1"/>
          </p:cNvSpPr>
          <p:nvPr/>
        </p:nvSpPr>
        <p:spPr bwMode="auto">
          <a:xfrm>
            <a:off x="6372225" y="1341438"/>
            <a:ext cx="1389063" cy="1479550"/>
          </a:xfrm>
          <a:prstGeom prst="rect">
            <a:avLst/>
          </a:prstGeom>
          <a:noFill/>
          <a:ln w="2222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18" name="Rectangle 23"/>
          <p:cNvSpPr>
            <a:spLocks noChangeArrowheads="1"/>
          </p:cNvSpPr>
          <p:nvPr/>
        </p:nvSpPr>
        <p:spPr bwMode="auto">
          <a:xfrm>
            <a:off x="3455988" y="1233488"/>
            <a:ext cx="1582737" cy="1709737"/>
          </a:xfrm>
          <a:prstGeom prst="rect">
            <a:avLst/>
          </a:prstGeom>
          <a:noFill/>
          <a:ln w="2222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1+#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utoUpdateAnimBg="0"/>
      <p:bldP spid="15" grpId="0" animBg="1"/>
      <p:bldP spid="16" grpId="0" animBg="1"/>
      <p:bldP spid="17" grpId="0"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1.4  </a:t>
            </a:r>
            <a:r>
              <a:rPr lang="zh-CN" altLang="en-US" dirty="0"/>
              <a:t>放大电路模型</a:t>
            </a:r>
          </a:p>
        </p:txBody>
      </p:sp>
      <p:graphicFrame>
        <p:nvGraphicFramePr>
          <p:cNvPr id="21507" name="Object 35"/>
          <p:cNvGraphicFramePr>
            <a:graphicFrameLocks noChangeAspect="1"/>
          </p:cNvGraphicFramePr>
          <p:nvPr/>
        </p:nvGraphicFramePr>
        <p:xfrm>
          <a:off x="3403600" y="836613"/>
          <a:ext cx="5561013" cy="1990725"/>
        </p:xfrm>
        <a:graphic>
          <a:graphicData uri="http://schemas.openxmlformats.org/presentationml/2006/ole">
            <mc:AlternateContent xmlns:mc="http://schemas.openxmlformats.org/markup-compatibility/2006">
              <mc:Choice xmlns:v="urn:schemas-microsoft-com:vml" Requires="v">
                <p:oleObj spid="_x0000_s19458" name="图片" r:id="rId3" imgW="3084491" imgH="1106063" progId="Word.Picture.8">
                  <p:embed/>
                </p:oleObj>
              </mc:Choice>
              <mc:Fallback>
                <p:oleObj name="图片" r:id="rId3" imgW="3084491" imgH="1106063" progId="Word.Picture.8">
                  <p:embed/>
                  <p:pic>
                    <p:nvPicPr>
                      <p:cNvPr id="21507" name="Object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600" y="836613"/>
                        <a:ext cx="5561013"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Rectangle 2"/>
          <p:cNvSpPr>
            <a:spLocks noChangeArrowheads="1"/>
          </p:cNvSpPr>
          <p:nvPr/>
        </p:nvSpPr>
        <p:spPr bwMode="auto">
          <a:xfrm>
            <a:off x="914400" y="1268413"/>
            <a:ext cx="2478088"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spcBef>
                <a:spcPct val="5000"/>
              </a:spcBef>
              <a:buClr>
                <a:srgbClr val="0000FF"/>
              </a:buClr>
              <a:buSzPct val="85000"/>
              <a:buFont typeface="Monotype Sorts" pitchFamily="2" charset="2"/>
              <a:buNone/>
              <a:defRPr/>
            </a:pPr>
            <a:r>
              <a:rPr lang="en-US" altLang="zh-CN" sz="2000" kern="0">
                <a:solidFill>
                  <a:srgbClr val="000000"/>
                </a:solidFill>
                <a:latin typeface="Arial Narrow"/>
              </a:rPr>
              <a:t>——</a:t>
            </a:r>
            <a:r>
              <a:rPr lang="zh-CN" altLang="en-US" sz="2000" kern="0">
                <a:solidFill>
                  <a:srgbClr val="000000"/>
                </a:solidFill>
                <a:latin typeface="宋体" pitchFamily="2" charset="-122"/>
              </a:rPr>
              <a:t>负载短路时的</a:t>
            </a:r>
          </a:p>
          <a:p>
            <a:pPr algn="just">
              <a:lnSpc>
                <a:spcPct val="110000"/>
              </a:lnSpc>
              <a:spcBef>
                <a:spcPct val="5000"/>
              </a:spcBef>
              <a:buClr>
                <a:srgbClr val="0000FF"/>
              </a:buClr>
              <a:buSzPct val="85000"/>
              <a:buFont typeface="Monotype Sorts" pitchFamily="2" charset="2"/>
              <a:buNone/>
              <a:defRPr/>
            </a:pPr>
            <a:r>
              <a:rPr lang="zh-CN" altLang="en-US" sz="2000" kern="0">
                <a:solidFill>
                  <a:srgbClr val="000000"/>
                </a:solidFill>
                <a:latin typeface="宋体" pitchFamily="2" charset="-122"/>
              </a:rPr>
              <a:t>    电流增益</a:t>
            </a:r>
            <a:endParaRPr lang="zh-CN" altLang="en-US" sz="2000" kern="0">
              <a:solidFill>
                <a:srgbClr val="000000"/>
              </a:solidFill>
            </a:endParaRPr>
          </a:p>
        </p:txBody>
      </p:sp>
      <p:graphicFrame>
        <p:nvGraphicFramePr>
          <p:cNvPr id="29" name="Object 4"/>
          <p:cNvGraphicFramePr>
            <a:graphicFrameLocks noChangeAspect="1"/>
          </p:cNvGraphicFramePr>
          <p:nvPr/>
        </p:nvGraphicFramePr>
        <p:xfrm>
          <a:off x="495300" y="1277938"/>
          <a:ext cx="434975" cy="457200"/>
        </p:xfrm>
        <a:graphic>
          <a:graphicData uri="http://schemas.openxmlformats.org/presentationml/2006/ole">
            <mc:AlternateContent xmlns:mc="http://schemas.openxmlformats.org/markup-compatibility/2006">
              <mc:Choice xmlns:v="urn:schemas-microsoft-com:vml" Requires="v">
                <p:oleObj spid="_x0000_s19459" name="公式" r:id="rId5" imgW="215806" imgH="228501" progId="Equation.3">
                  <p:embed/>
                </p:oleObj>
              </mc:Choice>
              <mc:Fallback>
                <p:oleObj name="公式" r:id="rId5" imgW="215806" imgH="228501" progId="Equation.3">
                  <p:embed/>
                  <p:pic>
                    <p:nvPicPr>
                      <p:cNvPr id="29"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 y="1277938"/>
                        <a:ext cx="43497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 name="Rectangle 5"/>
          <p:cNvSpPr>
            <a:spLocks noChangeArrowheads="1"/>
          </p:cNvSpPr>
          <p:nvPr/>
        </p:nvSpPr>
        <p:spPr bwMode="auto">
          <a:xfrm>
            <a:off x="523875" y="2035175"/>
            <a:ext cx="2055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由输出回路得</a:t>
            </a:r>
            <a:endParaRPr lang="zh-CN" altLang="en-US" sz="2000" kern="0">
              <a:solidFill>
                <a:srgbClr val="000000"/>
              </a:solidFill>
            </a:endParaRPr>
          </a:p>
        </p:txBody>
      </p:sp>
      <p:graphicFrame>
        <p:nvGraphicFramePr>
          <p:cNvPr id="31" name="Object 6"/>
          <p:cNvGraphicFramePr>
            <a:graphicFrameLocks noChangeAspect="1"/>
          </p:cNvGraphicFramePr>
          <p:nvPr/>
        </p:nvGraphicFramePr>
        <p:xfrm>
          <a:off x="1303338" y="2327275"/>
          <a:ext cx="2224087" cy="885825"/>
        </p:xfrm>
        <a:graphic>
          <a:graphicData uri="http://schemas.openxmlformats.org/presentationml/2006/ole">
            <mc:AlternateContent xmlns:mc="http://schemas.openxmlformats.org/markup-compatibility/2006">
              <mc:Choice xmlns:v="urn:schemas-microsoft-com:vml" Requires="v">
                <p:oleObj spid="_x0000_s19460" name="公式" r:id="rId7" imgW="1104900" imgH="444500" progId="Equation.3">
                  <p:embed/>
                </p:oleObj>
              </mc:Choice>
              <mc:Fallback>
                <p:oleObj name="公式" r:id="rId7" imgW="1104900" imgH="444500" progId="Equation.3">
                  <p:embed/>
                  <p:pic>
                    <p:nvPicPr>
                      <p:cNvPr id="31"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03338" y="2327275"/>
                        <a:ext cx="2224087"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 name="Rectangle 7"/>
          <p:cNvSpPr>
            <a:spLocks noChangeArrowheads="1"/>
          </p:cNvSpPr>
          <p:nvPr/>
        </p:nvSpPr>
        <p:spPr bwMode="auto">
          <a:xfrm>
            <a:off x="393700" y="3308350"/>
            <a:ext cx="2055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则电流增益为</a:t>
            </a:r>
            <a:endParaRPr lang="zh-CN" altLang="en-US" sz="2000" kern="0">
              <a:solidFill>
                <a:srgbClr val="000000"/>
              </a:solidFill>
            </a:endParaRPr>
          </a:p>
        </p:txBody>
      </p:sp>
      <p:graphicFrame>
        <p:nvGraphicFramePr>
          <p:cNvPr id="33" name="Object 8"/>
          <p:cNvGraphicFramePr>
            <a:graphicFrameLocks noChangeAspect="1"/>
          </p:cNvGraphicFramePr>
          <p:nvPr/>
        </p:nvGraphicFramePr>
        <p:xfrm>
          <a:off x="2351088" y="3176588"/>
          <a:ext cx="995362" cy="885825"/>
        </p:xfrm>
        <a:graphic>
          <a:graphicData uri="http://schemas.openxmlformats.org/presentationml/2006/ole">
            <mc:AlternateContent xmlns:mc="http://schemas.openxmlformats.org/markup-compatibility/2006">
              <mc:Choice xmlns:v="urn:schemas-microsoft-com:vml" Requires="v">
                <p:oleObj spid="_x0000_s19461" name="公式" r:id="rId9" imgW="495085" imgH="444307" progId="Equation.3">
                  <p:embed/>
                </p:oleObj>
              </mc:Choice>
              <mc:Fallback>
                <p:oleObj name="公式" r:id="rId9" imgW="495085" imgH="444307" progId="Equation.3">
                  <p:embed/>
                  <p:pic>
                    <p:nvPicPr>
                      <p:cNvPr id="33"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51088" y="3176588"/>
                        <a:ext cx="995362"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 name="Object 9"/>
          <p:cNvGraphicFramePr>
            <a:graphicFrameLocks noChangeAspect="1"/>
          </p:cNvGraphicFramePr>
          <p:nvPr/>
        </p:nvGraphicFramePr>
        <p:xfrm>
          <a:off x="3368675" y="3194050"/>
          <a:ext cx="1790700" cy="885825"/>
        </p:xfrm>
        <a:graphic>
          <a:graphicData uri="http://schemas.openxmlformats.org/presentationml/2006/ole">
            <mc:AlternateContent xmlns:mc="http://schemas.openxmlformats.org/markup-compatibility/2006">
              <mc:Choice xmlns:v="urn:schemas-microsoft-com:vml" Requires="v">
                <p:oleObj spid="_x0000_s19462" name="公式" r:id="rId11" imgW="888614" imgH="444307" progId="Equation.3">
                  <p:embed/>
                </p:oleObj>
              </mc:Choice>
              <mc:Fallback>
                <p:oleObj name="公式" r:id="rId11" imgW="888614" imgH="444307" progId="Equation.3">
                  <p:embed/>
                  <p:pic>
                    <p:nvPicPr>
                      <p:cNvPr id="34"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8675" y="3194050"/>
                        <a:ext cx="1790700"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 name="Rectangle 10"/>
          <p:cNvSpPr>
            <a:spLocks noChangeArrowheads="1"/>
          </p:cNvSpPr>
          <p:nvPr/>
        </p:nvSpPr>
        <p:spPr bwMode="auto">
          <a:xfrm>
            <a:off x="5472113" y="3381375"/>
            <a:ext cx="1579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由此可见</a:t>
            </a:r>
            <a:endParaRPr lang="zh-CN" altLang="en-US" sz="2000" kern="0">
              <a:solidFill>
                <a:srgbClr val="000000"/>
              </a:solidFill>
            </a:endParaRPr>
          </a:p>
        </p:txBody>
      </p:sp>
      <p:grpSp>
        <p:nvGrpSpPr>
          <p:cNvPr id="36" name="Group 11"/>
          <p:cNvGrpSpPr>
            <a:grpSpLocks/>
          </p:cNvGrpSpPr>
          <p:nvPr/>
        </p:nvGrpSpPr>
        <p:grpSpPr bwMode="auto">
          <a:xfrm>
            <a:off x="6788150" y="3441700"/>
            <a:ext cx="1382713" cy="428625"/>
            <a:chOff x="4276" y="2518"/>
            <a:chExt cx="871" cy="270"/>
          </a:xfrm>
        </p:grpSpPr>
        <p:graphicFrame>
          <p:nvGraphicFramePr>
            <p:cNvPr id="21529" name="Object 12"/>
            <p:cNvGraphicFramePr>
              <a:graphicFrameLocks noChangeAspect="1"/>
            </p:cNvGraphicFramePr>
            <p:nvPr/>
          </p:nvGraphicFramePr>
          <p:xfrm>
            <a:off x="4276" y="2518"/>
            <a:ext cx="419" cy="270"/>
          </p:xfrm>
          <a:graphic>
            <a:graphicData uri="http://schemas.openxmlformats.org/presentationml/2006/ole">
              <mc:AlternateContent xmlns:mc="http://schemas.openxmlformats.org/markup-compatibility/2006">
                <mc:Choice xmlns:v="urn:schemas-microsoft-com:vml" Requires="v">
                  <p:oleObj spid="_x0000_s19463" name="公式" r:id="rId13" imgW="330057" imgH="215806" progId="Equation.3">
                    <p:embed/>
                  </p:oleObj>
                </mc:Choice>
                <mc:Fallback>
                  <p:oleObj name="公式" r:id="rId13" imgW="330057" imgH="215806" progId="Equation.3">
                    <p:embed/>
                    <p:pic>
                      <p:nvPicPr>
                        <p:cNvPr id="21529"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76" y="2518"/>
                          <a:ext cx="419" cy="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 name="Line 13"/>
            <p:cNvSpPr>
              <a:spLocks noChangeShapeType="1"/>
            </p:cNvSpPr>
            <p:nvPr/>
          </p:nvSpPr>
          <p:spPr bwMode="auto">
            <a:xfrm>
              <a:off x="4758" y="2657"/>
              <a:ext cx="389" cy="0"/>
            </a:xfrm>
            <a:prstGeom prst="line">
              <a:avLst/>
            </a:prstGeom>
            <a:noFill/>
            <a:ln w="19050">
              <a:solidFill>
                <a:srgbClr val="000000"/>
              </a:solidFill>
              <a:round/>
              <a:headEnd/>
              <a:tailEnd type="stealth"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pSp>
      <p:graphicFrame>
        <p:nvGraphicFramePr>
          <p:cNvPr id="39" name="Object 14"/>
          <p:cNvGraphicFramePr>
            <a:graphicFrameLocks noChangeAspect="1"/>
          </p:cNvGraphicFramePr>
          <p:nvPr/>
        </p:nvGraphicFramePr>
        <p:xfrm>
          <a:off x="8201025" y="3414713"/>
          <a:ext cx="660400" cy="482600"/>
        </p:xfrm>
        <a:graphic>
          <a:graphicData uri="http://schemas.openxmlformats.org/presentationml/2006/ole">
            <mc:AlternateContent xmlns:mc="http://schemas.openxmlformats.org/markup-compatibility/2006">
              <mc:Choice xmlns:v="urn:schemas-microsoft-com:vml" Requires="v">
                <p:oleObj spid="_x0000_s19464" name="公式" r:id="rId15" imgW="330057" imgH="241195" progId="Equation.3">
                  <p:embed/>
                </p:oleObj>
              </mc:Choice>
              <mc:Fallback>
                <p:oleObj name="公式" r:id="rId15" imgW="330057" imgH="241195" progId="Equation.3">
                  <p:embed/>
                  <p:pic>
                    <p:nvPicPr>
                      <p:cNvPr id="39" name="Object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201025" y="3414713"/>
                        <a:ext cx="6604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 name="Rectangle 15"/>
          <p:cNvSpPr>
            <a:spLocks noChangeArrowheads="1"/>
          </p:cNvSpPr>
          <p:nvPr/>
        </p:nvSpPr>
        <p:spPr bwMode="auto">
          <a:xfrm>
            <a:off x="712788" y="4087813"/>
            <a:ext cx="5038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CC0066"/>
                </a:solidFill>
                <a:latin typeface="宋体" pitchFamily="2" charset="-122"/>
              </a:rPr>
              <a:t>要想减小负载的影响，则希望</a:t>
            </a:r>
            <a:r>
              <a:rPr lang="en-US" altLang="zh-CN" sz="2000" kern="0">
                <a:solidFill>
                  <a:srgbClr val="CC0066"/>
                </a:solidFill>
                <a:latin typeface="Arial Narrow"/>
              </a:rPr>
              <a:t>…</a:t>
            </a:r>
            <a:r>
              <a:rPr lang="zh-CN" altLang="en-US" sz="2000" kern="0">
                <a:solidFill>
                  <a:srgbClr val="CC0066"/>
                </a:solidFill>
                <a:latin typeface="宋体" pitchFamily="2" charset="-122"/>
              </a:rPr>
              <a:t>？</a:t>
            </a:r>
            <a:endParaRPr lang="zh-CN" altLang="en-US" sz="2000" kern="0">
              <a:solidFill>
                <a:srgbClr val="CC0066"/>
              </a:solidFill>
            </a:endParaRPr>
          </a:p>
        </p:txBody>
      </p:sp>
      <p:graphicFrame>
        <p:nvGraphicFramePr>
          <p:cNvPr id="41" name="Object 16"/>
          <p:cNvGraphicFramePr>
            <a:graphicFrameLocks noChangeAspect="1"/>
          </p:cNvGraphicFramePr>
          <p:nvPr/>
        </p:nvGraphicFramePr>
        <p:xfrm>
          <a:off x="4929188" y="4140200"/>
          <a:ext cx="1143000" cy="406400"/>
        </p:xfrm>
        <a:graphic>
          <a:graphicData uri="http://schemas.openxmlformats.org/presentationml/2006/ole">
            <mc:AlternateContent xmlns:mc="http://schemas.openxmlformats.org/markup-compatibility/2006">
              <mc:Choice xmlns:v="urn:schemas-microsoft-com:vml" Requires="v">
                <p:oleObj spid="_x0000_s19465" name="公式" r:id="rId17" imgW="571252" imgH="203112" progId="Equation.3">
                  <p:embed/>
                </p:oleObj>
              </mc:Choice>
              <mc:Fallback>
                <p:oleObj name="公式" r:id="rId17" imgW="571252" imgH="203112" progId="Equation.3">
                  <p:embed/>
                  <p:pic>
                    <p:nvPicPr>
                      <p:cNvPr id="41" name="Object 1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929188" y="4140200"/>
                        <a:ext cx="11430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 name="Rectangle 17"/>
          <p:cNvSpPr>
            <a:spLocks noChangeArrowheads="1"/>
          </p:cNvSpPr>
          <p:nvPr/>
        </p:nvSpPr>
        <p:spPr bwMode="auto">
          <a:xfrm>
            <a:off x="6394450" y="4114800"/>
            <a:ext cx="1385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理想情况</a:t>
            </a:r>
            <a:endParaRPr lang="zh-CN" altLang="en-US" sz="2000" kern="0">
              <a:solidFill>
                <a:srgbClr val="000000"/>
              </a:solidFill>
            </a:endParaRPr>
          </a:p>
        </p:txBody>
      </p:sp>
      <p:graphicFrame>
        <p:nvGraphicFramePr>
          <p:cNvPr id="43" name="Object 18"/>
          <p:cNvGraphicFramePr>
            <a:graphicFrameLocks noChangeAspect="1"/>
          </p:cNvGraphicFramePr>
          <p:nvPr/>
        </p:nvGraphicFramePr>
        <p:xfrm>
          <a:off x="7640638" y="4157663"/>
          <a:ext cx="885825" cy="406400"/>
        </p:xfrm>
        <a:graphic>
          <a:graphicData uri="http://schemas.openxmlformats.org/presentationml/2006/ole">
            <mc:AlternateContent xmlns:mc="http://schemas.openxmlformats.org/markup-compatibility/2006">
              <mc:Choice xmlns:v="urn:schemas-microsoft-com:vml" Requires="v">
                <p:oleObj spid="_x0000_s19466" name="公式" r:id="rId19" imgW="444307" imgH="203112" progId="Equation.3">
                  <p:embed/>
                </p:oleObj>
              </mc:Choice>
              <mc:Fallback>
                <p:oleObj name="公式" r:id="rId19" imgW="444307" imgH="203112" progId="Equation.3">
                  <p:embed/>
                  <p:pic>
                    <p:nvPicPr>
                      <p:cNvPr id="43" name="Object 1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640638" y="4157663"/>
                        <a:ext cx="885825"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 name="Rectangle 21"/>
          <p:cNvSpPr>
            <a:spLocks noChangeArrowheads="1"/>
          </p:cNvSpPr>
          <p:nvPr/>
        </p:nvSpPr>
        <p:spPr bwMode="auto">
          <a:xfrm>
            <a:off x="374650" y="4684713"/>
            <a:ext cx="2055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由输入回路得</a:t>
            </a:r>
            <a:endParaRPr lang="zh-CN" altLang="en-US" sz="2000" kern="0">
              <a:solidFill>
                <a:srgbClr val="000000"/>
              </a:solidFill>
            </a:endParaRPr>
          </a:p>
        </p:txBody>
      </p:sp>
      <p:graphicFrame>
        <p:nvGraphicFramePr>
          <p:cNvPr id="45" name="Object 22"/>
          <p:cNvGraphicFramePr>
            <a:graphicFrameLocks noChangeAspect="1"/>
          </p:cNvGraphicFramePr>
          <p:nvPr/>
        </p:nvGraphicFramePr>
        <p:xfrm>
          <a:off x="2287588" y="4518025"/>
          <a:ext cx="1765300" cy="885825"/>
        </p:xfrm>
        <a:graphic>
          <a:graphicData uri="http://schemas.openxmlformats.org/presentationml/2006/ole">
            <mc:AlternateContent xmlns:mc="http://schemas.openxmlformats.org/markup-compatibility/2006">
              <mc:Choice xmlns:v="urn:schemas-microsoft-com:vml" Requires="v">
                <p:oleObj spid="_x0000_s19467" name="公式" r:id="rId21" imgW="875920" imgH="444307" progId="Equation.3">
                  <p:embed/>
                </p:oleObj>
              </mc:Choice>
              <mc:Fallback>
                <p:oleObj name="公式" r:id="rId21" imgW="875920" imgH="444307" progId="Equation.3">
                  <p:embed/>
                  <p:pic>
                    <p:nvPicPr>
                      <p:cNvPr id="45" name="Object 2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287588" y="4518025"/>
                        <a:ext cx="1765300"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 name="Rectangle 23"/>
          <p:cNvSpPr>
            <a:spLocks noChangeArrowheads="1"/>
          </p:cNvSpPr>
          <p:nvPr/>
        </p:nvSpPr>
        <p:spPr bwMode="auto">
          <a:xfrm>
            <a:off x="681038" y="5287963"/>
            <a:ext cx="5038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CC0066"/>
                </a:solidFill>
                <a:latin typeface="宋体" pitchFamily="2" charset="-122"/>
              </a:rPr>
              <a:t>要想减小对信号源的衰减，则希望</a:t>
            </a:r>
            <a:r>
              <a:rPr lang="en-US" altLang="zh-CN" sz="2000" kern="0">
                <a:solidFill>
                  <a:srgbClr val="CC0066"/>
                </a:solidFill>
                <a:latin typeface="Arial Narrow"/>
              </a:rPr>
              <a:t>…</a:t>
            </a:r>
            <a:r>
              <a:rPr lang="zh-CN" altLang="en-US" sz="2000" kern="0">
                <a:solidFill>
                  <a:srgbClr val="CC0066"/>
                </a:solidFill>
                <a:latin typeface="宋体" pitchFamily="2" charset="-122"/>
              </a:rPr>
              <a:t>？</a:t>
            </a:r>
            <a:endParaRPr lang="zh-CN" altLang="en-US" sz="2000" kern="0">
              <a:solidFill>
                <a:srgbClr val="CC0066"/>
              </a:solidFill>
            </a:endParaRPr>
          </a:p>
        </p:txBody>
      </p:sp>
      <p:graphicFrame>
        <p:nvGraphicFramePr>
          <p:cNvPr id="47" name="Object 24"/>
          <p:cNvGraphicFramePr>
            <a:graphicFrameLocks noChangeAspect="1"/>
          </p:cNvGraphicFramePr>
          <p:nvPr/>
        </p:nvGraphicFramePr>
        <p:xfrm>
          <a:off x="5221288" y="5314950"/>
          <a:ext cx="1138237" cy="457200"/>
        </p:xfrm>
        <a:graphic>
          <a:graphicData uri="http://schemas.openxmlformats.org/presentationml/2006/ole">
            <mc:AlternateContent xmlns:mc="http://schemas.openxmlformats.org/markup-compatibility/2006">
              <mc:Choice xmlns:v="urn:schemas-microsoft-com:vml" Requires="v">
                <p:oleObj spid="_x0000_s19468" name="Equation" r:id="rId23" imgW="571252" imgH="228501" progId="Equation.3">
                  <p:embed/>
                </p:oleObj>
              </mc:Choice>
              <mc:Fallback>
                <p:oleObj name="Equation" r:id="rId23" imgW="571252" imgH="228501" progId="Equation.3">
                  <p:embed/>
                  <p:pic>
                    <p:nvPicPr>
                      <p:cNvPr id="47" name="Object 2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221288" y="5314950"/>
                        <a:ext cx="1138237"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 name="Rectangle 25"/>
          <p:cNvSpPr>
            <a:spLocks noChangeArrowheads="1"/>
          </p:cNvSpPr>
          <p:nvPr/>
        </p:nvSpPr>
        <p:spPr bwMode="auto">
          <a:xfrm>
            <a:off x="6400800" y="5280025"/>
            <a:ext cx="127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20000"/>
              </a:lnSpc>
              <a:buClr>
                <a:srgbClr val="0000FF"/>
              </a:buClr>
              <a:buSzPct val="85000"/>
              <a:buFont typeface="Monotype Sorts"/>
              <a:buNone/>
            </a:pPr>
            <a:r>
              <a:rPr lang="zh-CN" altLang="en-US" sz="2000" b="1">
                <a:solidFill>
                  <a:srgbClr val="000000"/>
                </a:solidFill>
                <a:latin typeface="宋体" panose="02010600030101010101" pitchFamily="2" charset="-122"/>
                <a:ea typeface="楷体_GB2312"/>
                <a:cs typeface="楷体_GB2312"/>
              </a:rPr>
              <a:t>理想情况</a:t>
            </a:r>
          </a:p>
        </p:txBody>
      </p:sp>
      <p:graphicFrame>
        <p:nvGraphicFramePr>
          <p:cNvPr id="49" name="Object 26"/>
          <p:cNvGraphicFramePr>
            <a:graphicFrameLocks noChangeAspect="1"/>
          </p:cNvGraphicFramePr>
          <p:nvPr/>
        </p:nvGraphicFramePr>
        <p:xfrm>
          <a:off x="7581900" y="5376863"/>
          <a:ext cx="784225" cy="406400"/>
        </p:xfrm>
        <a:graphic>
          <a:graphicData uri="http://schemas.openxmlformats.org/presentationml/2006/ole">
            <mc:AlternateContent xmlns:mc="http://schemas.openxmlformats.org/markup-compatibility/2006">
              <mc:Choice xmlns:v="urn:schemas-microsoft-com:vml" Requires="v">
                <p:oleObj spid="_x0000_s19469" name="公式" r:id="rId25" imgW="393529" imgH="203112" progId="Equation.3">
                  <p:embed/>
                </p:oleObj>
              </mc:Choice>
              <mc:Fallback>
                <p:oleObj name="公式" r:id="rId25" imgW="393529" imgH="203112" progId="Equation.3">
                  <p:embed/>
                  <p:pic>
                    <p:nvPicPr>
                      <p:cNvPr id="49" name="Object 2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581900" y="5376863"/>
                        <a:ext cx="784225"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 name="Rectangle 36"/>
          <p:cNvSpPr>
            <a:spLocks noChangeArrowheads="1"/>
          </p:cNvSpPr>
          <p:nvPr/>
        </p:nvSpPr>
        <p:spPr bwMode="auto">
          <a:xfrm>
            <a:off x="520700" y="765175"/>
            <a:ext cx="318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en-US" altLang="zh-CN" sz="2400" kern="0">
                <a:solidFill>
                  <a:srgbClr val="000000"/>
                </a:solidFill>
              </a:rPr>
              <a:t>B. </a:t>
            </a:r>
            <a:r>
              <a:rPr lang="zh-CN" altLang="en-US" sz="2400" kern="0">
                <a:solidFill>
                  <a:srgbClr val="000000"/>
                </a:solidFill>
              </a:rPr>
              <a:t>电流放大模型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strips(downRight)">
                                      <p:cBhvr>
                                        <p:cTn id="7" dur="500"/>
                                        <p:tgtEl>
                                          <p:spTgt spid="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strips(downRight)">
                                      <p:cBhvr>
                                        <p:cTn id="12" dur="500"/>
                                        <p:tgtEl>
                                          <p:spTgt spid="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strips(downRight)">
                                      <p:cBhvr>
                                        <p:cTn id="17" dur="500"/>
                                        <p:tgtEl>
                                          <p:spTgt spid="3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strips(downRight)">
                                      <p:cBhvr>
                                        <p:cTn id="22" dur="500"/>
                                        <p:tgtEl>
                                          <p:spTgt spid="3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strips(downRight)">
                                      <p:cBhvr>
                                        <p:cTn id="27" dur="500"/>
                                        <p:tgtEl>
                                          <p:spTgt spid="3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strips(downRight)">
                                      <p:cBhvr>
                                        <p:cTn id="32" dur="500"/>
                                        <p:tgtEl>
                                          <p:spTgt spid="3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strips(downRight)">
                                      <p:cBhvr>
                                        <p:cTn id="37" dur="500"/>
                                        <p:tgtEl>
                                          <p:spTgt spid="3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strips(downRight)">
                                      <p:cBhvr>
                                        <p:cTn id="42" dur="500"/>
                                        <p:tgtEl>
                                          <p:spTgt spid="3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strips(downRight)">
                                      <p:cBhvr>
                                        <p:cTn id="47" dur="500"/>
                                        <p:tgtEl>
                                          <p:spTgt spid="3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strips(downRight)">
                                      <p:cBhvr>
                                        <p:cTn id="52" dur="500"/>
                                        <p:tgtEl>
                                          <p:spTgt spid="3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strips(downRight)">
                                      <p:cBhvr>
                                        <p:cTn id="57" dur="500"/>
                                        <p:tgtEl>
                                          <p:spTgt spid="40"/>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nodeType="click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strips(downRight)">
                                      <p:cBhvr>
                                        <p:cTn id="62" dur="500"/>
                                        <p:tgtEl>
                                          <p:spTgt spid="41"/>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6" fill="hold" grpId="0" nodeType="click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strips(downRight)">
                                      <p:cBhvr>
                                        <p:cTn id="67" dur="500"/>
                                        <p:tgtEl>
                                          <p:spTgt spid="42"/>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8" presetClass="entr" presetSubtype="6" fill="hold" nodeType="click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strips(downRight)">
                                      <p:cBhvr>
                                        <p:cTn id="72" dur="500"/>
                                        <p:tgtEl>
                                          <p:spTgt spid="43"/>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8" presetClass="entr" presetSubtype="6" fill="hold" grpId="0" nodeType="click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strips(downRight)">
                                      <p:cBhvr>
                                        <p:cTn id="77" dur="500"/>
                                        <p:tgtEl>
                                          <p:spTgt spid="44"/>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8" presetClass="entr" presetSubtype="6" fill="hold" nodeType="click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strips(downRight)">
                                      <p:cBhvr>
                                        <p:cTn id="82" dur="500"/>
                                        <p:tgtEl>
                                          <p:spTgt spid="45"/>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8" presetClass="entr" presetSubtype="6" fill="hold" grpId="0" nodeType="click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strips(downRight)">
                                      <p:cBhvr>
                                        <p:cTn id="87" dur="500"/>
                                        <p:tgtEl>
                                          <p:spTgt spid="46"/>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18" presetClass="entr" presetSubtype="6" fill="hold" nodeType="click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strips(downRight)">
                                      <p:cBhvr>
                                        <p:cTn id="92" dur="500"/>
                                        <p:tgtEl>
                                          <p:spTgt spid="47"/>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18" presetClass="entr" presetSubtype="6" fill="hold" grpId="0" nodeType="click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strips(downRight)">
                                      <p:cBhvr>
                                        <p:cTn id="97" dur="500"/>
                                        <p:tgtEl>
                                          <p:spTgt spid="48"/>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18" presetClass="entr" presetSubtype="6" fill="hold" nodeType="click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strips(downRight)">
                                      <p:cBhvr>
                                        <p:cTn id="10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utoUpdateAnimBg="0"/>
      <p:bldP spid="30" grpId="0" autoUpdateAnimBg="0"/>
      <p:bldP spid="32" grpId="0" autoUpdateAnimBg="0"/>
      <p:bldP spid="35" grpId="0" autoUpdateAnimBg="0"/>
      <p:bldP spid="40" grpId="0" autoUpdateAnimBg="0"/>
      <p:bldP spid="42" grpId="0" autoUpdateAnimBg="0"/>
      <p:bldP spid="44" grpId="0" autoUpdateAnimBg="0"/>
      <p:bldP spid="46" grpId="0" autoUpdateAnimBg="0"/>
      <p:bldP spid="48"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12"/>
          <p:cNvGraphicFramePr>
            <a:graphicFrameLocks noChangeAspect="1"/>
          </p:cNvGraphicFramePr>
          <p:nvPr/>
        </p:nvGraphicFramePr>
        <p:xfrm>
          <a:off x="1881212" y="4426233"/>
          <a:ext cx="4533900" cy="1676400"/>
        </p:xfrm>
        <a:graphic>
          <a:graphicData uri="http://schemas.openxmlformats.org/presentationml/2006/ole">
            <mc:AlternateContent xmlns:mc="http://schemas.openxmlformats.org/markup-compatibility/2006">
              <mc:Choice xmlns:v="urn:schemas-microsoft-com:vml" Requires="v">
                <p:oleObj spid="_x0000_s20482" name="图片" r:id="rId3" imgW="2265511" imgH="838921" progId="Word.Picture.8">
                  <p:embed/>
                </p:oleObj>
              </mc:Choice>
              <mc:Fallback>
                <p:oleObj name="图片" r:id="rId3" imgW="2265511" imgH="838921" progId="Word.Picture.8">
                  <p:embed/>
                  <p:pic>
                    <p:nvPicPr>
                      <p:cNvPr id="8"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1212" y="4426233"/>
                        <a:ext cx="45339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3"/>
          <p:cNvSpPr>
            <a:spLocks noChangeArrowheads="1"/>
          </p:cNvSpPr>
          <p:nvPr/>
        </p:nvSpPr>
        <p:spPr bwMode="auto">
          <a:xfrm>
            <a:off x="849422" y="2591982"/>
            <a:ext cx="426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en-US" altLang="zh-CN" sz="2800" kern="0">
                <a:solidFill>
                  <a:srgbClr val="000000"/>
                </a:solidFill>
              </a:rPr>
              <a:t>C. </a:t>
            </a:r>
            <a:r>
              <a:rPr lang="zh-CN" altLang="en-US" sz="2800" kern="0">
                <a:solidFill>
                  <a:srgbClr val="000000"/>
                </a:solidFill>
              </a:rPr>
              <a:t>互阻放大模型（自学）</a:t>
            </a:r>
          </a:p>
        </p:txBody>
      </p:sp>
      <p:sp>
        <p:nvSpPr>
          <p:cNvPr id="10" name="Rectangle 4"/>
          <p:cNvSpPr>
            <a:spLocks noChangeArrowheads="1"/>
          </p:cNvSpPr>
          <p:nvPr/>
        </p:nvSpPr>
        <p:spPr bwMode="auto">
          <a:xfrm>
            <a:off x="1954237" y="6334408"/>
            <a:ext cx="3732213"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400" kern="0">
                <a:solidFill>
                  <a:srgbClr val="000000"/>
                </a:solidFill>
                <a:latin typeface="宋体" pitchFamily="2" charset="-122"/>
              </a:rPr>
              <a:t>输入输出回路没有公共端</a:t>
            </a:r>
            <a:endParaRPr lang="zh-CN" altLang="en-US" sz="2400" kern="0">
              <a:solidFill>
                <a:srgbClr val="000000"/>
              </a:solidFill>
            </a:endParaRPr>
          </a:p>
        </p:txBody>
      </p:sp>
      <p:sp>
        <p:nvSpPr>
          <p:cNvPr id="11" name="Rectangle 5"/>
          <p:cNvSpPr>
            <a:spLocks noChangeArrowheads="1"/>
          </p:cNvSpPr>
          <p:nvPr/>
        </p:nvSpPr>
        <p:spPr bwMode="auto">
          <a:xfrm>
            <a:off x="849422" y="3403088"/>
            <a:ext cx="426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en-US" altLang="zh-CN" sz="2800" kern="0" dirty="0">
                <a:solidFill>
                  <a:srgbClr val="000000"/>
                </a:solidFill>
              </a:rPr>
              <a:t>D. </a:t>
            </a:r>
            <a:r>
              <a:rPr lang="zh-CN" altLang="en-US" sz="2800" kern="0" dirty="0">
                <a:solidFill>
                  <a:srgbClr val="000000"/>
                </a:solidFill>
              </a:rPr>
              <a:t>互导放大模型（自学）</a:t>
            </a:r>
          </a:p>
        </p:txBody>
      </p:sp>
      <p:sp>
        <p:nvSpPr>
          <p:cNvPr id="12" name="Rectangle 6"/>
          <p:cNvSpPr>
            <a:spLocks noChangeArrowheads="1"/>
          </p:cNvSpPr>
          <p:nvPr/>
        </p:nvSpPr>
        <p:spPr bwMode="auto">
          <a:xfrm>
            <a:off x="820356" y="4104627"/>
            <a:ext cx="426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en-US" altLang="zh-CN" sz="2800" kern="0" dirty="0">
                <a:solidFill>
                  <a:srgbClr val="000000"/>
                </a:solidFill>
              </a:rPr>
              <a:t>E. </a:t>
            </a:r>
            <a:r>
              <a:rPr lang="zh-CN" altLang="en-US" sz="2800" kern="0" dirty="0">
                <a:solidFill>
                  <a:srgbClr val="000000"/>
                </a:solidFill>
              </a:rPr>
              <a:t>隔离放大电路模型</a:t>
            </a:r>
          </a:p>
        </p:txBody>
      </p:sp>
      <p:sp>
        <p:nvSpPr>
          <p:cNvPr id="13" name="Rectangle 15"/>
          <p:cNvSpPr>
            <a:spLocks noChangeArrowheads="1"/>
          </p:cNvSpPr>
          <p:nvPr/>
        </p:nvSpPr>
        <p:spPr bwMode="auto">
          <a:xfrm>
            <a:off x="5027722" y="2672838"/>
            <a:ext cx="1876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buClr>
                <a:srgbClr val="0000FF"/>
              </a:buClr>
              <a:buSzPct val="85000"/>
              <a:buFont typeface="Monotype Sorts" pitchFamily="2" charset="2"/>
              <a:buNone/>
            </a:pPr>
            <a:r>
              <a:rPr lang="zh-CN" altLang="en-US" sz="2400" b="1">
                <a:solidFill>
                  <a:srgbClr val="000000"/>
                </a:solidFill>
                <a:latin typeface="宋体" panose="02010600030101010101" pitchFamily="2" charset="-122"/>
              </a:rPr>
              <a:t>互阻增益</a:t>
            </a:r>
            <a:endParaRPr lang="zh-CN" altLang="en-US" sz="2400" b="1">
              <a:solidFill>
                <a:srgbClr val="000000"/>
              </a:solidFill>
            </a:endParaRPr>
          </a:p>
        </p:txBody>
      </p:sp>
      <p:sp>
        <p:nvSpPr>
          <p:cNvPr id="14" name="Rectangle 17"/>
          <p:cNvSpPr>
            <a:spLocks noChangeArrowheads="1"/>
          </p:cNvSpPr>
          <p:nvPr/>
        </p:nvSpPr>
        <p:spPr bwMode="auto">
          <a:xfrm>
            <a:off x="5051771" y="3424855"/>
            <a:ext cx="1876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buClr>
                <a:srgbClr val="0000FF"/>
              </a:buClr>
              <a:buSzPct val="85000"/>
              <a:buFont typeface="Monotype Sorts" pitchFamily="2" charset="2"/>
              <a:buNone/>
            </a:pPr>
            <a:r>
              <a:rPr lang="zh-CN" altLang="en-US" sz="2400" b="1" dirty="0">
                <a:solidFill>
                  <a:srgbClr val="000000"/>
                </a:solidFill>
                <a:latin typeface="宋体" panose="02010600030101010101" pitchFamily="2" charset="-122"/>
              </a:rPr>
              <a:t>互导增益</a:t>
            </a:r>
            <a:endParaRPr lang="zh-CN" altLang="en-US" sz="2400" b="1" dirty="0">
              <a:solidFill>
                <a:srgbClr val="000000"/>
              </a:solidFill>
            </a:endParaRPr>
          </a:p>
        </p:txBody>
      </p:sp>
      <mc:AlternateContent xmlns:mc="http://schemas.openxmlformats.org/markup-compatibility/2006" xmlns:a14="http://schemas.microsoft.com/office/drawing/2010/main">
        <mc:Choice Requires="a14">
          <p:sp>
            <p:nvSpPr>
              <p:cNvPr id="15" name="矩形 14"/>
              <p:cNvSpPr/>
              <p:nvPr/>
            </p:nvSpPr>
            <p:spPr>
              <a:xfrm>
                <a:off x="6555140" y="2404416"/>
                <a:ext cx="1916807" cy="92922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2400" b="1" i="1" smtClean="0">
                              <a:solidFill>
                                <a:srgbClr val="000000"/>
                              </a:solidFill>
                              <a:latin typeface="Cambria Math" panose="02040503050406030204" pitchFamily="18" charset="0"/>
                            </a:rPr>
                          </m:ctrlPr>
                        </m:sSubPr>
                        <m:e>
                          <m:acc>
                            <m:accPr>
                              <m:chr m:val="̇"/>
                              <m:ctrlPr>
                                <a:rPr lang="en-US" altLang="zh-CN" sz="2400" b="1" i="1">
                                  <a:solidFill>
                                    <a:srgbClr val="000000"/>
                                  </a:solidFill>
                                  <a:latin typeface="Cambria Math" panose="02040503050406030204" pitchFamily="18" charset="0"/>
                                </a:rPr>
                              </m:ctrlPr>
                            </m:accPr>
                            <m:e>
                              <m:r>
                                <a:rPr lang="en-US" altLang="zh-CN" sz="2400" b="1" i="1">
                                  <a:solidFill>
                                    <a:srgbClr val="000000"/>
                                  </a:solidFill>
                                  <a:latin typeface="Cambria Math" panose="02040503050406030204" pitchFamily="18" charset="0"/>
                                </a:rPr>
                                <m:t>𝑨</m:t>
                              </m:r>
                            </m:e>
                          </m:acc>
                        </m:e>
                        <m:sub>
                          <m:r>
                            <a:rPr lang="en-US" altLang="zh-CN" sz="2400" b="1" i="0" smtClean="0">
                              <a:solidFill>
                                <a:srgbClr val="000000"/>
                              </a:solidFill>
                              <a:latin typeface="Cambria Math" panose="02040503050406030204" pitchFamily="18" charset="0"/>
                            </a:rPr>
                            <m:t>𝐑</m:t>
                          </m:r>
                        </m:sub>
                      </m:sSub>
                      <m:r>
                        <a:rPr lang="en-US" altLang="zh-CN" sz="2400" b="1" i="1">
                          <a:solidFill>
                            <a:srgbClr val="000000"/>
                          </a:solidFill>
                          <a:latin typeface="Cambria Math" panose="02040503050406030204" pitchFamily="18" charset="0"/>
                        </a:rPr>
                        <m:t>=</m:t>
                      </m:r>
                      <m:f>
                        <m:fPr>
                          <m:ctrlPr>
                            <a:rPr lang="en-US" altLang="zh-CN" sz="2400" b="1" i="1">
                              <a:solidFill>
                                <a:srgbClr val="000000"/>
                              </a:solidFill>
                              <a:latin typeface="Cambria Math" panose="02040503050406030204" pitchFamily="18" charset="0"/>
                            </a:rPr>
                          </m:ctrlPr>
                        </m:fPr>
                        <m:num>
                          <m:sSub>
                            <m:sSubPr>
                              <m:ctrlPr>
                                <a:rPr lang="en-US" altLang="zh-CN" sz="2400" b="1" i="1">
                                  <a:solidFill>
                                    <a:srgbClr val="000000"/>
                                  </a:solidFill>
                                  <a:latin typeface="Cambria Math" panose="02040503050406030204" pitchFamily="18" charset="0"/>
                                </a:rPr>
                              </m:ctrlPr>
                            </m:sSubPr>
                            <m:e>
                              <m:acc>
                                <m:accPr>
                                  <m:chr m:val="̇"/>
                                  <m:ctrlPr>
                                    <a:rPr lang="en-US" altLang="zh-CN" sz="2400" b="1" i="1">
                                      <a:solidFill>
                                        <a:srgbClr val="000000"/>
                                      </a:solidFill>
                                      <a:latin typeface="Cambria Math" panose="02040503050406030204" pitchFamily="18" charset="0"/>
                                    </a:rPr>
                                  </m:ctrlPr>
                                </m:accPr>
                                <m:e>
                                  <m:r>
                                    <a:rPr lang="en-US" altLang="zh-CN" sz="2400" b="1" i="1" smtClean="0">
                                      <a:solidFill>
                                        <a:srgbClr val="000000"/>
                                      </a:solidFill>
                                      <a:latin typeface="Cambria Math" panose="02040503050406030204" pitchFamily="18" charset="0"/>
                                    </a:rPr>
                                    <m:t>𝑽</m:t>
                                  </m:r>
                                </m:e>
                              </m:acc>
                            </m:e>
                            <m:sub>
                              <m:r>
                                <a:rPr lang="en-US" altLang="zh-CN" sz="2400" b="1">
                                  <a:solidFill>
                                    <a:srgbClr val="000000"/>
                                  </a:solidFill>
                                  <a:latin typeface="Cambria Math" panose="02040503050406030204" pitchFamily="18" charset="0"/>
                                </a:rPr>
                                <m:t>𝐨</m:t>
                              </m:r>
                            </m:sub>
                          </m:sSub>
                        </m:num>
                        <m:den>
                          <m:sSub>
                            <m:sSubPr>
                              <m:ctrlPr>
                                <a:rPr lang="en-US" altLang="zh-CN" sz="2400" b="1" i="1">
                                  <a:solidFill>
                                    <a:srgbClr val="000000"/>
                                  </a:solidFill>
                                  <a:latin typeface="Cambria Math" panose="02040503050406030204" pitchFamily="18" charset="0"/>
                                </a:rPr>
                              </m:ctrlPr>
                            </m:sSubPr>
                            <m:e>
                              <m:acc>
                                <m:accPr>
                                  <m:chr m:val="̇"/>
                                  <m:ctrlPr>
                                    <a:rPr lang="en-US" altLang="zh-CN" sz="2400" b="1" i="1">
                                      <a:solidFill>
                                        <a:srgbClr val="000000"/>
                                      </a:solidFill>
                                      <a:latin typeface="Cambria Math" panose="02040503050406030204" pitchFamily="18" charset="0"/>
                                    </a:rPr>
                                  </m:ctrlPr>
                                </m:accPr>
                                <m:e>
                                  <m:r>
                                    <a:rPr lang="en-US" altLang="zh-CN" sz="2400" b="1" i="1" smtClean="0">
                                      <a:solidFill>
                                        <a:srgbClr val="000000"/>
                                      </a:solidFill>
                                      <a:latin typeface="Cambria Math" panose="02040503050406030204" pitchFamily="18" charset="0"/>
                                    </a:rPr>
                                    <m:t>𝑰</m:t>
                                  </m:r>
                                </m:e>
                              </m:acc>
                            </m:e>
                            <m:sub>
                              <m:r>
                                <m:rPr>
                                  <m:sty m:val="p"/>
                                </m:rPr>
                                <a:rPr lang="en-US" altLang="zh-CN" sz="2400" b="1" i="1">
                                  <a:solidFill>
                                    <a:srgbClr val="000000"/>
                                  </a:solidFill>
                                  <a:latin typeface="Cambria Math" panose="02040503050406030204" pitchFamily="18" charset="0"/>
                                </a:rPr>
                                <m:t>i</m:t>
                              </m:r>
                            </m:sub>
                          </m:sSub>
                        </m:den>
                      </m:f>
                      <m:r>
                        <a:rPr lang="en-US" altLang="zh-CN" sz="2400" b="1" i="1" smtClean="0">
                          <a:solidFill>
                            <a:srgbClr val="000000"/>
                          </a:solidFill>
                          <a:latin typeface="Cambria Math" panose="02040503050406030204" pitchFamily="18" charset="0"/>
                        </a:rPr>
                        <m:t>(</m:t>
                      </m:r>
                      <m:r>
                        <a:rPr lang="en-US" altLang="zh-CN" sz="2400" b="1" i="0" smtClean="0">
                          <a:solidFill>
                            <a:srgbClr val="000000"/>
                          </a:solidFill>
                          <a:latin typeface="Cambria Math" panose="02040503050406030204" pitchFamily="18" charset="0"/>
                        </a:rPr>
                        <m:t>𝛀</m:t>
                      </m:r>
                      <m:r>
                        <a:rPr lang="en-US" altLang="zh-CN" sz="2400" b="1" i="1" smtClean="0">
                          <a:solidFill>
                            <a:srgbClr val="000000"/>
                          </a:solidFill>
                          <a:latin typeface="Cambria Math" panose="02040503050406030204" pitchFamily="18" charset="0"/>
                        </a:rPr>
                        <m:t>)</m:t>
                      </m:r>
                    </m:oMath>
                  </m:oMathPara>
                </a14:m>
                <a:endParaRPr lang="zh-CN" altLang="en-US" sz="2400" dirty="0"/>
              </a:p>
            </p:txBody>
          </p:sp>
        </mc:Choice>
        <mc:Fallback xmlns="">
          <p:sp>
            <p:nvSpPr>
              <p:cNvPr id="15" name="矩形 14"/>
              <p:cNvSpPr>
                <a:spLocks noRot="1" noChangeAspect="1" noMove="1" noResize="1" noEditPoints="1" noAdjustHandles="1" noChangeArrowheads="1" noChangeShapeType="1" noTextEdit="1"/>
              </p:cNvSpPr>
              <p:nvPr/>
            </p:nvSpPr>
            <p:spPr>
              <a:xfrm>
                <a:off x="6555140" y="2404416"/>
                <a:ext cx="1916807" cy="929229"/>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6564658" y="3188840"/>
                <a:ext cx="1802994" cy="92922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2400" b="1" i="1" smtClean="0">
                              <a:solidFill>
                                <a:srgbClr val="000000"/>
                              </a:solidFill>
                              <a:latin typeface="Cambria Math" panose="02040503050406030204" pitchFamily="18" charset="0"/>
                            </a:rPr>
                          </m:ctrlPr>
                        </m:sSubPr>
                        <m:e>
                          <m:acc>
                            <m:accPr>
                              <m:chr m:val="̇"/>
                              <m:ctrlPr>
                                <a:rPr lang="en-US" altLang="zh-CN" sz="2400" b="1" i="1">
                                  <a:solidFill>
                                    <a:srgbClr val="000000"/>
                                  </a:solidFill>
                                  <a:latin typeface="Cambria Math" panose="02040503050406030204" pitchFamily="18" charset="0"/>
                                </a:rPr>
                              </m:ctrlPr>
                            </m:accPr>
                            <m:e>
                              <m:r>
                                <a:rPr lang="en-US" altLang="zh-CN" sz="2400" b="1" i="1">
                                  <a:solidFill>
                                    <a:srgbClr val="000000"/>
                                  </a:solidFill>
                                  <a:latin typeface="Cambria Math" panose="02040503050406030204" pitchFamily="18" charset="0"/>
                                </a:rPr>
                                <m:t>𝑨</m:t>
                              </m:r>
                            </m:e>
                          </m:acc>
                        </m:e>
                        <m:sub>
                          <m:r>
                            <a:rPr lang="en-US" altLang="zh-CN" sz="2400" b="1" i="0" smtClean="0">
                              <a:solidFill>
                                <a:srgbClr val="000000"/>
                              </a:solidFill>
                              <a:latin typeface="Cambria Math" panose="02040503050406030204" pitchFamily="18" charset="0"/>
                            </a:rPr>
                            <m:t>𝐆</m:t>
                          </m:r>
                        </m:sub>
                      </m:sSub>
                      <m:r>
                        <a:rPr lang="en-US" altLang="zh-CN" sz="2400" b="1" i="1">
                          <a:solidFill>
                            <a:srgbClr val="000000"/>
                          </a:solidFill>
                          <a:latin typeface="Cambria Math" panose="02040503050406030204" pitchFamily="18" charset="0"/>
                        </a:rPr>
                        <m:t>=</m:t>
                      </m:r>
                      <m:f>
                        <m:fPr>
                          <m:ctrlPr>
                            <a:rPr lang="en-US" altLang="zh-CN" sz="2400" b="1" i="1">
                              <a:solidFill>
                                <a:srgbClr val="000000"/>
                              </a:solidFill>
                              <a:latin typeface="Cambria Math" panose="02040503050406030204" pitchFamily="18" charset="0"/>
                            </a:rPr>
                          </m:ctrlPr>
                        </m:fPr>
                        <m:num>
                          <m:sSub>
                            <m:sSubPr>
                              <m:ctrlPr>
                                <a:rPr lang="en-US" altLang="zh-CN" sz="2400" b="1" i="1">
                                  <a:solidFill>
                                    <a:srgbClr val="000000"/>
                                  </a:solidFill>
                                  <a:latin typeface="Cambria Math" panose="02040503050406030204" pitchFamily="18" charset="0"/>
                                </a:rPr>
                              </m:ctrlPr>
                            </m:sSubPr>
                            <m:e>
                              <m:acc>
                                <m:accPr>
                                  <m:chr m:val="̇"/>
                                  <m:ctrlPr>
                                    <a:rPr lang="en-US" altLang="zh-CN" sz="2400" b="1" i="1">
                                      <a:solidFill>
                                        <a:srgbClr val="000000"/>
                                      </a:solidFill>
                                      <a:latin typeface="Cambria Math" panose="02040503050406030204" pitchFamily="18" charset="0"/>
                                    </a:rPr>
                                  </m:ctrlPr>
                                </m:accPr>
                                <m:e>
                                  <m:r>
                                    <a:rPr lang="en-US" altLang="zh-CN" sz="2400" b="1" i="1" smtClean="0">
                                      <a:solidFill>
                                        <a:srgbClr val="000000"/>
                                      </a:solidFill>
                                      <a:latin typeface="Cambria Math" panose="02040503050406030204" pitchFamily="18" charset="0"/>
                                    </a:rPr>
                                    <m:t>𝑰</m:t>
                                  </m:r>
                                </m:e>
                              </m:acc>
                            </m:e>
                            <m:sub>
                              <m:r>
                                <a:rPr lang="en-US" altLang="zh-CN" sz="2400" b="1">
                                  <a:solidFill>
                                    <a:srgbClr val="000000"/>
                                  </a:solidFill>
                                  <a:latin typeface="Cambria Math" panose="02040503050406030204" pitchFamily="18" charset="0"/>
                                </a:rPr>
                                <m:t>𝐨</m:t>
                              </m:r>
                            </m:sub>
                          </m:sSub>
                        </m:num>
                        <m:den>
                          <m:sSub>
                            <m:sSubPr>
                              <m:ctrlPr>
                                <a:rPr lang="en-US" altLang="zh-CN" sz="2400" b="1" i="1">
                                  <a:solidFill>
                                    <a:srgbClr val="000000"/>
                                  </a:solidFill>
                                  <a:latin typeface="Cambria Math" panose="02040503050406030204" pitchFamily="18" charset="0"/>
                                </a:rPr>
                              </m:ctrlPr>
                            </m:sSubPr>
                            <m:e>
                              <m:acc>
                                <m:accPr>
                                  <m:chr m:val="̇"/>
                                  <m:ctrlPr>
                                    <a:rPr lang="en-US" altLang="zh-CN" sz="2400" b="1" i="1">
                                      <a:solidFill>
                                        <a:srgbClr val="000000"/>
                                      </a:solidFill>
                                      <a:latin typeface="Cambria Math" panose="02040503050406030204" pitchFamily="18" charset="0"/>
                                    </a:rPr>
                                  </m:ctrlPr>
                                </m:accPr>
                                <m:e>
                                  <m:r>
                                    <a:rPr lang="en-US" altLang="zh-CN" sz="2400" b="1" i="1" smtClean="0">
                                      <a:solidFill>
                                        <a:srgbClr val="000000"/>
                                      </a:solidFill>
                                      <a:latin typeface="Cambria Math" panose="02040503050406030204" pitchFamily="18" charset="0"/>
                                    </a:rPr>
                                    <m:t>𝑽</m:t>
                                  </m:r>
                                </m:e>
                              </m:acc>
                            </m:e>
                            <m:sub>
                              <m:r>
                                <m:rPr>
                                  <m:sty m:val="p"/>
                                </m:rPr>
                                <a:rPr lang="en-US" altLang="zh-CN" sz="2400" b="1" i="1">
                                  <a:solidFill>
                                    <a:srgbClr val="000000"/>
                                  </a:solidFill>
                                  <a:latin typeface="Cambria Math" panose="02040503050406030204" pitchFamily="18" charset="0"/>
                                </a:rPr>
                                <m:t>i</m:t>
                              </m:r>
                            </m:sub>
                          </m:sSub>
                        </m:den>
                      </m:f>
                      <m:r>
                        <a:rPr lang="en-US" altLang="zh-CN" sz="2400" b="1" i="1" smtClean="0">
                          <a:solidFill>
                            <a:srgbClr val="000000"/>
                          </a:solidFill>
                          <a:latin typeface="Cambria Math" panose="02040503050406030204" pitchFamily="18" charset="0"/>
                        </a:rPr>
                        <m:t>(</m:t>
                      </m:r>
                      <m:r>
                        <a:rPr lang="en-US" altLang="zh-CN" sz="2400" b="1" i="1" smtClean="0">
                          <a:solidFill>
                            <a:srgbClr val="000000"/>
                          </a:solidFill>
                          <a:latin typeface="Cambria Math" panose="02040503050406030204" pitchFamily="18" charset="0"/>
                        </a:rPr>
                        <m:t>𝑺</m:t>
                      </m:r>
                      <m:r>
                        <a:rPr lang="en-US" altLang="zh-CN" sz="2400" b="1" i="1" smtClean="0">
                          <a:solidFill>
                            <a:srgbClr val="000000"/>
                          </a:solidFill>
                          <a:latin typeface="Cambria Math" panose="02040503050406030204" pitchFamily="18" charset="0"/>
                        </a:rPr>
                        <m:t>)</m:t>
                      </m:r>
                    </m:oMath>
                  </m:oMathPara>
                </a14:m>
                <a:endParaRPr lang="zh-CN" altLang="en-US" sz="2400" dirty="0"/>
              </a:p>
            </p:txBody>
          </p:sp>
        </mc:Choice>
        <mc:Fallback xmlns="">
          <p:sp>
            <p:nvSpPr>
              <p:cNvPr id="16" name="矩形 15"/>
              <p:cNvSpPr>
                <a:spLocks noRot="1" noChangeAspect="1" noMove="1" noResize="1" noEditPoints="1" noAdjustHandles="1" noChangeArrowheads="1" noChangeShapeType="1" noTextEdit="1"/>
              </p:cNvSpPr>
              <p:nvPr/>
            </p:nvSpPr>
            <p:spPr>
              <a:xfrm>
                <a:off x="6564658" y="3188840"/>
                <a:ext cx="1802994" cy="929229"/>
              </a:xfrm>
              <a:prstGeom prst="rect">
                <a:avLst/>
              </a:prstGeom>
              <a:blipFill>
                <a:blip r:embed="rId6"/>
                <a:stretch>
                  <a:fillRect/>
                </a:stretch>
              </a:blipFill>
            </p:spPr>
            <p:txBody>
              <a:bodyPr/>
              <a:lstStyle/>
              <a:p>
                <a:r>
                  <a:rPr lang="zh-CN" altLang="en-US">
                    <a:noFill/>
                  </a:rPr>
                  <a:t> </a:t>
                </a:r>
              </a:p>
            </p:txBody>
          </p:sp>
        </mc:Fallback>
      </mc:AlternateContent>
      <p:grpSp>
        <p:nvGrpSpPr>
          <p:cNvPr id="17" name="Group 12"/>
          <p:cNvGrpSpPr>
            <a:grpSpLocks/>
          </p:cNvGrpSpPr>
          <p:nvPr/>
        </p:nvGrpSpPr>
        <p:grpSpPr bwMode="auto">
          <a:xfrm>
            <a:off x="3635896" y="266922"/>
            <a:ext cx="5410200" cy="1993900"/>
            <a:chOff x="1221" y="667"/>
            <a:chExt cx="3408" cy="1256"/>
          </a:xfrm>
        </p:grpSpPr>
        <p:sp>
          <p:nvSpPr>
            <p:cNvPr id="18" name="AutoShape 13" descr="羊皮纸"/>
            <p:cNvSpPr>
              <a:spLocks noChangeArrowheads="1"/>
            </p:cNvSpPr>
            <p:nvPr/>
          </p:nvSpPr>
          <p:spPr bwMode="auto">
            <a:xfrm>
              <a:off x="1221" y="667"/>
              <a:ext cx="3408" cy="1256"/>
            </a:xfrm>
            <a:prstGeom prst="roundRect">
              <a:avLst>
                <a:gd name="adj" fmla="val 16667"/>
              </a:avLst>
            </a:prstGeom>
            <a:blipFill dpi="0" rotWithShape="0">
              <a:blip r:embed="rId7"/>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p>
          </p:txBody>
        </p:sp>
        <p:graphicFrame>
          <p:nvGraphicFramePr>
            <p:cNvPr id="19" name="Object 14"/>
            <p:cNvGraphicFramePr>
              <a:graphicFrameLocks noChangeAspect="1"/>
            </p:cNvGraphicFramePr>
            <p:nvPr/>
          </p:nvGraphicFramePr>
          <p:xfrm>
            <a:off x="1381" y="805"/>
            <a:ext cx="3113" cy="980"/>
          </p:xfrm>
          <a:graphic>
            <a:graphicData uri="http://schemas.openxmlformats.org/presentationml/2006/ole">
              <mc:AlternateContent xmlns:mc="http://schemas.openxmlformats.org/markup-compatibility/2006">
                <mc:Choice xmlns:v="urn:schemas-microsoft-com:vml" Requires="v">
                  <p:oleObj spid="_x0000_s20483" name="图片" r:id="rId8" imgW="2905125" imgH="914400" progId="Word.Picture.8">
                    <p:embed/>
                  </p:oleObj>
                </mc:Choice>
                <mc:Fallback>
                  <p:oleObj name="图片" r:id="rId8" imgW="2905125" imgH="914400" progId="Word.Picture.8">
                    <p:embed/>
                    <p:pic>
                      <p:nvPicPr>
                        <p:cNvPr id="19"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81" y="805"/>
                          <a:ext cx="3113" cy="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2" name="标题 1"/>
          <p:cNvSpPr>
            <a:spLocks noGrp="1"/>
          </p:cNvSpPr>
          <p:nvPr>
            <p:ph type="title"/>
          </p:nvPr>
        </p:nvSpPr>
        <p:spPr>
          <a:xfrm>
            <a:off x="479364" y="84077"/>
            <a:ext cx="7888288" cy="646112"/>
          </a:xfrm>
        </p:spPr>
        <p:txBody>
          <a:bodyPr rtlCol="0"/>
          <a:lstStyle/>
          <a:p>
            <a:pPr fontAlgn="auto">
              <a:spcAft>
                <a:spcPts val="0"/>
              </a:spcAft>
              <a:defRPr/>
            </a:pPr>
            <a:r>
              <a:rPr lang="en-US" altLang="zh-CN" dirty="0"/>
              <a:t>1.4  </a:t>
            </a:r>
            <a:r>
              <a:rPr lang="zh-CN" altLang="en-US" dirty="0"/>
              <a:t>放大电路模型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strips(downRight)">
                                      <p:cBhvr>
                                        <p:cTn id="16" dur="500"/>
                                        <p:tgtEl>
                                          <p:spTgt spid="1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 presetClass="entr" presetSubtype="32"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ox(out)">
                                      <p:cBhvr>
                                        <p:cTn id="21" dur="500"/>
                                        <p:tgtEl>
                                          <p:spTgt spid="8"/>
                                        </p:tgtEl>
                                      </p:cBhvr>
                                    </p:animEffect>
                                  </p:childTnLst>
                                </p:cTn>
                              </p:par>
                            </p:childTnLst>
                          </p:cTn>
                        </p:par>
                        <p:par>
                          <p:cTn id="22" fill="hold" nodeType="afterGroup">
                            <p:stCondLst>
                              <p:cond delay="500"/>
                            </p:stCondLst>
                            <p:childTnLst>
                              <p:par>
                                <p:cTn id="23" presetID="18" presetClass="entr" presetSubtype="6"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P spid="12" grpId="0" autoUpdateAnimBg="0"/>
      <p:bldP spid="14"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1.5  </a:t>
            </a:r>
            <a:r>
              <a:rPr lang="zh-CN" altLang="en-US" dirty="0"/>
              <a:t>放大电路的主要性能指标</a:t>
            </a:r>
          </a:p>
        </p:txBody>
      </p:sp>
      <p:graphicFrame>
        <p:nvGraphicFramePr>
          <p:cNvPr id="11" name="Object 12"/>
          <p:cNvGraphicFramePr>
            <a:graphicFrameLocks noChangeAspect="1"/>
          </p:cNvGraphicFramePr>
          <p:nvPr/>
        </p:nvGraphicFramePr>
        <p:xfrm>
          <a:off x="3725863" y="765175"/>
          <a:ext cx="5059362" cy="2109788"/>
        </p:xfrm>
        <a:graphic>
          <a:graphicData uri="http://schemas.openxmlformats.org/presentationml/2006/ole">
            <mc:AlternateContent xmlns:mc="http://schemas.openxmlformats.org/markup-compatibility/2006">
              <mc:Choice xmlns:v="urn:schemas-microsoft-com:vml" Requires="v">
                <p:oleObj spid="_x0000_s21506" name="图片" r:id="rId3" imgW="2808139" imgH="1172759" progId="Word.Picture.8">
                  <p:embed/>
                </p:oleObj>
              </mc:Choice>
              <mc:Fallback>
                <p:oleObj name="图片" r:id="rId3" imgW="2808139" imgH="1172759" progId="Word.Picture.8">
                  <p:embed/>
                  <p:pic>
                    <p:nvPicPr>
                      <p:cNvPr id="11"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5863" y="765175"/>
                        <a:ext cx="5059362"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56" name="Rectangle 5"/>
          <p:cNvSpPr>
            <a:spLocks noChangeArrowheads="1"/>
          </p:cNvSpPr>
          <p:nvPr/>
        </p:nvSpPr>
        <p:spPr bwMode="auto">
          <a:xfrm>
            <a:off x="490538" y="800100"/>
            <a:ext cx="24495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800" b="1">
                <a:solidFill>
                  <a:srgbClr val="000000"/>
                </a:solidFill>
                <a:latin typeface="楷体_GB2312"/>
                <a:ea typeface="楷体_GB2312"/>
                <a:cs typeface="楷体_GB2312"/>
              </a:rPr>
              <a:t>1. </a:t>
            </a:r>
            <a:r>
              <a:rPr lang="zh-CN" altLang="en-US" sz="2800" b="1">
                <a:solidFill>
                  <a:srgbClr val="000000"/>
                </a:solidFill>
                <a:latin typeface="楷体_GB2312"/>
                <a:ea typeface="楷体_GB2312"/>
                <a:cs typeface="楷体_GB2312"/>
              </a:rPr>
              <a:t>输入电阻</a:t>
            </a:r>
          </a:p>
        </p:txBody>
      </p:sp>
      <p:graphicFrame>
        <p:nvGraphicFramePr>
          <p:cNvPr id="13" name="Object 6"/>
          <p:cNvGraphicFramePr>
            <a:graphicFrameLocks noChangeAspect="1"/>
          </p:cNvGraphicFramePr>
          <p:nvPr/>
        </p:nvGraphicFramePr>
        <p:xfrm>
          <a:off x="1385888" y="1303338"/>
          <a:ext cx="1025525" cy="884237"/>
        </p:xfrm>
        <a:graphic>
          <a:graphicData uri="http://schemas.openxmlformats.org/presentationml/2006/ole">
            <mc:AlternateContent xmlns:mc="http://schemas.openxmlformats.org/markup-compatibility/2006">
              <mc:Choice xmlns:v="urn:schemas-microsoft-com:vml" Requires="v">
                <p:oleObj spid="_x0000_s21507" name="公式" r:id="rId5" imgW="507780" imgH="444307" progId="Equation.3">
                  <p:embed/>
                </p:oleObj>
              </mc:Choice>
              <mc:Fallback>
                <p:oleObj name="公式" r:id="rId5" imgW="507780" imgH="444307" progId="Equation.3">
                  <p:embed/>
                  <p:pic>
                    <p:nvPicPr>
                      <p:cNvPr id="13"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5888" y="1303338"/>
                        <a:ext cx="1025525" cy="884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14"/>
          <p:cNvGraphicFramePr>
            <a:graphicFrameLocks noChangeAspect="1"/>
          </p:cNvGraphicFramePr>
          <p:nvPr/>
        </p:nvGraphicFramePr>
        <p:xfrm>
          <a:off x="4329113" y="2860675"/>
          <a:ext cx="4456112" cy="1936750"/>
        </p:xfrm>
        <a:graphic>
          <a:graphicData uri="http://schemas.openxmlformats.org/presentationml/2006/ole">
            <mc:AlternateContent xmlns:mc="http://schemas.openxmlformats.org/markup-compatibility/2006">
              <mc:Choice xmlns:v="urn:schemas-microsoft-com:vml" Requires="v">
                <p:oleObj spid="_x0000_s21508" name="图片" r:id="rId7" imgW="2474934" imgH="1077583" progId="Word.Picture.8">
                  <p:embed/>
                </p:oleObj>
              </mc:Choice>
              <mc:Fallback>
                <p:oleObj name="图片" r:id="rId7" imgW="2474934" imgH="1077583" progId="Word.Picture.8">
                  <p:embed/>
                  <p:pic>
                    <p:nvPicPr>
                      <p:cNvPr id="14"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9113" y="2860675"/>
                        <a:ext cx="4456112" cy="193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6"/>
          <p:cNvGraphicFramePr>
            <a:graphicFrameLocks noChangeAspect="1"/>
          </p:cNvGraphicFramePr>
          <p:nvPr/>
        </p:nvGraphicFramePr>
        <p:xfrm>
          <a:off x="107950" y="4329113"/>
          <a:ext cx="4873625" cy="1905000"/>
        </p:xfrm>
        <a:graphic>
          <a:graphicData uri="http://schemas.openxmlformats.org/presentationml/2006/ole">
            <mc:AlternateContent xmlns:mc="http://schemas.openxmlformats.org/markup-compatibility/2006">
              <mc:Choice xmlns:v="urn:schemas-microsoft-com:vml" Requires="v">
                <p:oleObj spid="_x0000_s21509" name="图片" r:id="rId9" imgW="2703428" imgH="1058475" progId="Word.Picture.8">
                  <p:embed/>
                </p:oleObj>
              </mc:Choice>
              <mc:Fallback>
                <p:oleObj name="图片" r:id="rId9" imgW="2703428" imgH="1058475" progId="Word.Picture.8">
                  <p:embed/>
                  <p:pic>
                    <p:nvPicPr>
                      <p:cNvPr id="15"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7950" y="4329113"/>
                        <a:ext cx="48736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8"/>
          <p:cNvGraphicFramePr>
            <a:graphicFrameLocks noChangeAspect="1"/>
          </p:cNvGraphicFramePr>
          <p:nvPr/>
        </p:nvGraphicFramePr>
        <p:xfrm>
          <a:off x="1474788" y="2276475"/>
          <a:ext cx="1692275" cy="884238"/>
        </p:xfrm>
        <a:graphic>
          <a:graphicData uri="http://schemas.openxmlformats.org/presentationml/2006/ole">
            <mc:AlternateContent xmlns:mc="http://schemas.openxmlformats.org/markup-compatibility/2006">
              <mc:Choice xmlns:v="urn:schemas-microsoft-com:vml" Requires="v">
                <p:oleObj spid="_x0000_s21510" name="公式" r:id="rId11" imgW="837836" imgH="444307" progId="Equation.3">
                  <p:embed/>
                </p:oleObj>
              </mc:Choice>
              <mc:Fallback>
                <p:oleObj name="公式" r:id="rId11" imgW="837836" imgH="444307" progId="Equation.3">
                  <p:embed/>
                  <p:pic>
                    <p:nvPicPr>
                      <p:cNvPr id="16"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74788" y="2276475"/>
                        <a:ext cx="1692275" cy="884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 name="Object 19"/>
          <p:cNvGraphicFramePr>
            <a:graphicFrameLocks noChangeAspect="1"/>
          </p:cNvGraphicFramePr>
          <p:nvPr/>
        </p:nvGraphicFramePr>
        <p:xfrm>
          <a:off x="1619250" y="3300413"/>
          <a:ext cx="1563688" cy="884237"/>
        </p:xfrm>
        <a:graphic>
          <a:graphicData uri="http://schemas.openxmlformats.org/presentationml/2006/ole">
            <mc:AlternateContent xmlns:mc="http://schemas.openxmlformats.org/markup-compatibility/2006">
              <mc:Choice xmlns:v="urn:schemas-microsoft-com:vml" Requires="v">
                <p:oleObj spid="_x0000_s21511" name="公式" r:id="rId13" imgW="774364" imgH="444307" progId="Equation.3">
                  <p:embed/>
                </p:oleObj>
              </mc:Choice>
              <mc:Fallback>
                <p:oleObj name="公式" r:id="rId13" imgW="774364" imgH="444307" progId="Equation.3">
                  <p:embed/>
                  <p:pic>
                    <p:nvPicPr>
                      <p:cNvPr id="17"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19250" y="3300413"/>
                        <a:ext cx="1563688" cy="884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 name="Rectangle 20"/>
          <p:cNvSpPr>
            <a:spLocks noChangeArrowheads="1"/>
          </p:cNvSpPr>
          <p:nvPr/>
        </p:nvSpPr>
        <p:spPr bwMode="auto">
          <a:xfrm>
            <a:off x="754063" y="2455863"/>
            <a:ext cx="828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buClr>
                <a:srgbClr val="0000FF"/>
              </a:buClr>
              <a:buSzPct val="85000"/>
              <a:buFont typeface="Monotype Sorts" pitchFamily="2" charset="2"/>
              <a:buNone/>
              <a:defRPr/>
            </a:pPr>
            <a:r>
              <a:rPr lang="zh-CN" altLang="en-US" sz="2400" kern="0">
                <a:solidFill>
                  <a:srgbClr val="000000"/>
                </a:solidFill>
              </a:rPr>
              <a:t>或</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out)">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Right)">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trips(downRight)">
                                      <p:cBhvr>
                                        <p:cTn id="22" dur="500"/>
                                        <p:tgtEl>
                                          <p:spTgt spid="18"/>
                                        </p:tgtEl>
                                      </p:cBhvr>
                                    </p:animEffect>
                                  </p:childTnLst>
                                </p:cTn>
                              </p:par>
                            </p:childTnLst>
                          </p:cTn>
                        </p:par>
                        <p:par>
                          <p:cTn id="23" fill="hold" nodeType="afterGroup">
                            <p:stCondLst>
                              <p:cond delay="500"/>
                            </p:stCondLst>
                            <p:childTnLst>
                              <p:par>
                                <p:cTn id="24" presetID="4" presetClass="entr" presetSubtype="16"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ox(in)">
                                      <p:cBhvr>
                                        <p:cTn id="26" dur="500"/>
                                        <p:tgtEl>
                                          <p:spTgt spid="1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strips(downRight)">
                                      <p:cBhvr>
                                        <p:cTn id="31" dur="500"/>
                                        <p:tgtEl>
                                          <p:spTgt spid="1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strips(downRight)">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1.5  </a:t>
            </a:r>
            <a:r>
              <a:rPr lang="zh-CN" altLang="en-US" dirty="0"/>
              <a:t>放大电路的主要性能指标</a:t>
            </a:r>
          </a:p>
        </p:txBody>
      </p:sp>
      <p:sp>
        <p:nvSpPr>
          <p:cNvPr id="24579" name="Rectangle 7"/>
          <p:cNvSpPr>
            <a:spLocks noChangeArrowheads="1"/>
          </p:cNvSpPr>
          <p:nvPr/>
        </p:nvSpPr>
        <p:spPr bwMode="auto">
          <a:xfrm>
            <a:off x="539750" y="765175"/>
            <a:ext cx="24495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800" b="1">
                <a:solidFill>
                  <a:srgbClr val="000000"/>
                </a:solidFill>
                <a:latin typeface="楷体_GB2312"/>
                <a:ea typeface="楷体_GB2312"/>
                <a:cs typeface="楷体_GB2312"/>
              </a:rPr>
              <a:t>2. </a:t>
            </a:r>
            <a:r>
              <a:rPr lang="zh-CN" altLang="en-US" sz="2800" b="1">
                <a:solidFill>
                  <a:srgbClr val="000000"/>
                </a:solidFill>
                <a:latin typeface="楷体_GB2312"/>
                <a:ea typeface="楷体_GB2312"/>
                <a:cs typeface="楷体_GB2312"/>
              </a:rPr>
              <a:t>输出电阻</a:t>
            </a:r>
          </a:p>
        </p:txBody>
      </p:sp>
      <p:graphicFrame>
        <p:nvGraphicFramePr>
          <p:cNvPr id="8" name="Object 8"/>
          <p:cNvGraphicFramePr>
            <a:graphicFrameLocks noChangeAspect="1"/>
          </p:cNvGraphicFramePr>
          <p:nvPr/>
        </p:nvGraphicFramePr>
        <p:xfrm>
          <a:off x="863600" y="3536950"/>
          <a:ext cx="2871788" cy="1198563"/>
        </p:xfrm>
        <a:graphic>
          <a:graphicData uri="http://schemas.openxmlformats.org/presentationml/2006/ole">
            <mc:AlternateContent xmlns:mc="http://schemas.openxmlformats.org/markup-compatibility/2006">
              <mc:Choice xmlns:v="urn:schemas-microsoft-com:vml" Requires="v">
                <p:oleObj spid="_x0000_s22530" name="公式" r:id="rId3" imgW="1054100" imgH="444500" progId="Equation.3">
                  <p:embed/>
                </p:oleObj>
              </mc:Choice>
              <mc:Fallback>
                <p:oleObj name="公式" r:id="rId3" imgW="1054100" imgH="444500" progId="Equation.3">
                  <p:embed/>
                  <p:pic>
                    <p:nvPicPr>
                      <p:cNvPr id="8"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600" y="3536950"/>
                        <a:ext cx="2871788" cy="1198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9"/>
          <p:cNvSpPr>
            <a:spLocks noChangeArrowheads="1"/>
          </p:cNvSpPr>
          <p:nvPr/>
        </p:nvSpPr>
        <p:spPr bwMode="auto">
          <a:xfrm>
            <a:off x="4464050" y="3897313"/>
            <a:ext cx="4181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CC0066"/>
                </a:solidFill>
                <a:latin typeface="宋体" pitchFamily="2" charset="-122"/>
              </a:rPr>
              <a:t>注意：输入、输出电阻为交流电阻</a:t>
            </a:r>
            <a:endParaRPr lang="zh-CN" altLang="en-US" sz="2000" kern="0">
              <a:solidFill>
                <a:srgbClr val="CC0066"/>
              </a:solidFill>
            </a:endParaRPr>
          </a:p>
        </p:txBody>
      </p:sp>
      <p:graphicFrame>
        <p:nvGraphicFramePr>
          <p:cNvPr id="24582" name="Object 13"/>
          <p:cNvGraphicFramePr>
            <a:graphicFrameLocks noChangeAspect="1"/>
          </p:cNvGraphicFramePr>
          <p:nvPr/>
        </p:nvGraphicFramePr>
        <p:xfrm>
          <a:off x="2051050" y="1449388"/>
          <a:ext cx="5541963" cy="2095500"/>
        </p:xfrm>
        <a:graphic>
          <a:graphicData uri="http://schemas.openxmlformats.org/presentationml/2006/ole">
            <mc:AlternateContent xmlns:mc="http://schemas.openxmlformats.org/markup-compatibility/2006">
              <mc:Choice xmlns:v="urn:schemas-microsoft-com:vml" Requires="v">
                <p:oleObj spid="_x0000_s22531" name="图片" r:id="rId5" imgW="2769997" imgH="1048741" progId="Word.Picture.8">
                  <p:embed/>
                </p:oleObj>
              </mc:Choice>
              <mc:Fallback>
                <p:oleObj name="图片" r:id="rId5" imgW="2769997" imgH="1048741" progId="Word.Picture.8">
                  <p:embed/>
                  <p:pic>
                    <p:nvPicPr>
                      <p:cNvPr id="24582"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1050" y="1449388"/>
                        <a:ext cx="5541963"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Right)">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trips(downRigh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1.5  </a:t>
            </a:r>
            <a:r>
              <a:rPr lang="zh-CN" altLang="en-US" dirty="0"/>
              <a:t>放大电路的主要性能指标</a:t>
            </a:r>
          </a:p>
        </p:txBody>
      </p:sp>
      <p:sp>
        <p:nvSpPr>
          <p:cNvPr id="25603" name="Rectangle 7"/>
          <p:cNvSpPr>
            <a:spLocks noChangeArrowheads="1"/>
          </p:cNvSpPr>
          <p:nvPr/>
        </p:nvSpPr>
        <p:spPr bwMode="auto">
          <a:xfrm>
            <a:off x="530225" y="765175"/>
            <a:ext cx="24495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800" b="1">
                <a:solidFill>
                  <a:srgbClr val="000000"/>
                </a:solidFill>
                <a:latin typeface="楷体_GB2312"/>
                <a:ea typeface="楷体_GB2312"/>
                <a:cs typeface="楷体_GB2312"/>
              </a:rPr>
              <a:t>3. </a:t>
            </a:r>
            <a:r>
              <a:rPr lang="zh-CN" altLang="en-US" sz="2800" b="1">
                <a:solidFill>
                  <a:srgbClr val="000000"/>
                </a:solidFill>
                <a:latin typeface="楷体_GB2312"/>
                <a:ea typeface="楷体_GB2312"/>
                <a:cs typeface="楷体_GB2312"/>
              </a:rPr>
              <a:t>增益</a:t>
            </a:r>
          </a:p>
        </p:txBody>
      </p:sp>
      <p:sp>
        <p:nvSpPr>
          <p:cNvPr id="19" name="Rectangle 8"/>
          <p:cNvSpPr>
            <a:spLocks noChangeArrowheads="1"/>
          </p:cNvSpPr>
          <p:nvPr/>
        </p:nvSpPr>
        <p:spPr bwMode="auto">
          <a:xfrm>
            <a:off x="827088" y="1201738"/>
            <a:ext cx="7777162"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400" kern="0">
                <a:solidFill>
                  <a:srgbClr val="000000"/>
                </a:solidFill>
                <a:latin typeface="宋体" pitchFamily="2" charset="-122"/>
              </a:rPr>
              <a:t>    </a:t>
            </a:r>
            <a:r>
              <a:rPr lang="zh-CN" altLang="en-US" sz="2400" kern="0">
                <a:solidFill>
                  <a:srgbClr val="000000"/>
                </a:solidFill>
                <a:latin typeface="宋体" pitchFamily="2" charset="-122"/>
              </a:rPr>
              <a:t>反映放大电路在输入信号控制下，将供电电源能量转换为输出信号能量的能力。</a:t>
            </a:r>
            <a:endParaRPr lang="zh-CN" altLang="en-US" sz="2400" kern="0">
              <a:solidFill>
                <a:srgbClr val="000000"/>
              </a:solidFill>
            </a:endParaRPr>
          </a:p>
        </p:txBody>
      </p:sp>
      <p:graphicFrame>
        <p:nvGraphicFramePr>
          <p:cNvPr id="20" name="Object 9"/>
          <p:cNvGraphicFramePr>
            <a:graphicFrameLocks noChangeAspect="1"/>
          </p:cNvGraphicFramePr>
          <p:nvPr/>
        </p:nvGraphicFramePr>
        <p:xfrm>
          <a:off x="1154113" y="3702050"/>
          <a:ext cx="3429000" cy="508000"/>
        </p:xfrm>
        <a:graphic>
          <a:graphicData uri="http://schemas.openxmlformats.org/presentationml/2006/ole">
            <mc:AlternateContent xmlns:mc="http://schemas.openxmlformats.org/markup-compatibility/2006">
              <mc:Choice xmlns:v="urn:schemas-microsoft-com:vml" Requires="v">
                <p:oleObj spid="_x0000_s23554" name="公式" r:id="rId3" imgW="1701800" imgH="254000" progId="Equation.3">
                  <p:embed/>
                </p:oleObj>
              </mc:Choice>
              <mc:Fallback>
                <p:oleObj name="公式" r:id="rId3" imgW="1701800" imgH="254000" progId="Equation.3">
                  <p:embed/>
                  <p:pic>
                    <p:nvPicPr>
                      <p:cNvPr id="2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4113" y="3702050"/>
                        <a:ext cx="342900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 name="Rectangle 10"/>
          <p:cNvSpPr>
            <a:spLocks noChangeArrowheads="1"/>
          </p:cNvSpPr>
          <p:nvPr/>
        </p:nvSpPr>
        <p:spPr bwMode="auto">
          <a:xfrm>
            <a:off x="868363" y="2316163"/>
            <a:ext cx="2085975"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400" kern="0">
                <a:solidFill>
                  <a:srgbClr val="000000"/>
                </a:solidFill>
                <a:latin typeface="宋体" pitchFamily="2" charset="-122"/>
              </a:rPr>
              <a:t>四种增益</a:t>
            </a:r>
            <a:endParaRPr lang="zh-CN" altLang="en-US" sz="2400" kern="0">
              <a:solidFill>
                <a:srgbClr val="000000"/>
              </a:solidFill>
            </a:endParaRPr>
          </a:p>
        </p:txBody>
      </p:sp>
      <p:graphicFrame>
        <p:nvGraphicFramePr>
          <p:cNvPr id="22" name="Object 11"/>
          <p:cNvGraphicFramePr>
            <a:graphicFrameLocks noChangeAspect="1"/>
          </p:cNvGraphicFramePr>
          <p:nvPr/>
        </p:nvGraphicFramePr>
        <p:xfrm>
          <a:off x="2392363" y="2227263"/>
          <a:ext cx="1104900" cy="887412"/>
        </p:xfrm>
        <a:graphic>
          <a:graphicData uri="http://schemas.openxmlformats.org/presentationml/2006/ole">
            <mc:AlternateContent xmlns:mc="http://schemas.openxmlformats.org/markup-compatibility/2006">
              <mc:Choice xmlns:v="urn:schemas-microsoft-com:vml" Requires="v">
                <p:oleObj spid="_x0000_s23555" name="公式" r:id="rId5" imgW="545863" imgH="444307" progId="Equation.3">
                  <p:embed/>
                </p:oleObj>
              </mc:Choice>
              <mc:Fallback>
                <p:oleObj name="公式" r:id="rId5" imgW="545863" imgH="444307" progId="Equation.3">
                  <p:embed/>
                  <p:pic>
                    <p:nvPicPr>
                      <p:cNvPr id="22"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2363" y="2227263"/>
                        <a:ext cx="1104900" cy="887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 name="Object 12"/>
          <p:cNvGraphicFramePr>
            <a:graphicFrameLocks noChangeAspect="1"/>
          </p:cNvGraphicFramePr>
          <p:nvPr/>
        </p:nvGraphicFramePr>
        <p:xfrm>
          <a:off x="3879850" y="2227263"/>
          <a:ext cx="1000125" cy="887412"/>
        </p:xfrm>
        <a:graphic>
          <a:graphicData uri="http://schemas.openxmlformats.org/presentationml/2006/ole">
            <mc:AlternateContent xmlns:mc="http://schemas.openxmlformats.org/markup-compatibility/2006">
              <mc:Choice xmlns:v="urn:schemas-microsoft-com:vml" Requires="v">
                <p:oleObj spid="_x0000_s23556" name="公式" r:id="rId7" imgW="495085" imgH="444307" progId="Equation.3">
                  <p:embed/>
                </p:oleObj>
              </mc:Choice>
              <mc:Fallback>
                <p:oleObj name="公式" r:id="rId7" imgW="495085" imgH="444307" progId="Equation.3">
                  <p:embed/>
                  <p:pic>
                    <p:nvPicPr>
                      <p:cNvPr id="23"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79850" y="2227263"/>
                        <a:ext cx="1000125" cy="887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 name="Object 13"/>
          <p:cNvGraphicFramePr>
            <a:graphicFrameLocks noChangeAspect="1"/>
          </p:cNvGraphicFramePr>
          <p:nvPr/>
        </p:nvGraphicFramePr>
        <p:xfrm>
          <a:off x="5276850" y="2227263"/>
          <a:ext cx="1077913" cy="887412"/>
        </p:xfrm>
        <a:graphic>
          <a:graphicData uri="http://schemas.openxmlformats.org/presentationml/2006/ole">
            <mc:AlternateContent xmlns:mc="http://schemas.openxmlformats.org/markup-compatibility/2006">
              <mc:Choice xmlns:v="urn:schemas-microsoft-com:vml" Requires="v">
                <p:oleObj spid="_x0000_s23557" name="公式" r:id="rId9" imgW="533169" imgH="444307" progId="Equation.3">
                  <p:embed/>
                </p:oleObj>
              </mc:Choice>
              <mc:Fallback>
                <p:oleObj name="公式" r:id="rId9" imgW="533169" imgH="444307" progId="Equation.3">
                  <p:embed/>
                  <p:pic>
                    <p:nvPicPr>
                      <p:cNvPr id="24"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76850" y="2227263"/>
                        <a:ext cx="1077913" cy="887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 name="Object 14"/>
          <p:cNvGraphicFramePr>
            <a:graphicFrameLocks noChangeAspect="1"/>
          </p:cNvGraphicFramePr>
          <p:nvPr/>
        </p:nvGraphicFramePr>
        <p:xfrm>
          <a:off x="6727825" y="2227263"/>
          <a:ext cx="1079500" cy="887412"/>
        </p:xfrm>
        <a:graphic>
          <a:graphicData uri="http://schemas.openxmlformats.org/presentationml/2006/ole">
            <mc:AlternateContent xmlns:mc="http://schemas.openxmlformats.org/markup-compatibility/2006">
              <mc:Choice xmlns:v="urn:schemas-microsoft-com:vml" Requires="v">
                <p:oleObj spid="_x0000_s23558" name="公式" r:id="rId11" imgW="533169" imgH="444307" progId="Equation.3">
                  <p:embed/>
                </p:oleObj>
              </mc:Choice>
              <mc:Fallback>
                <p:oleObj name="公式" r:id="rId11" imgW="533169" imgH="444307" progId="Equation.3">
                  <p:embed/>
                  <p:pic>
                    <p:nvPicPr>
                      <p:cNvPr id="25"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27825" y="2227263"/>
                        <a:ext cx="1079500" cy="887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6" name="Group 24"/>
          <p:cNvGrpSpPr>
            <a:grpSpLocks/>
          </p:cNvGrpSpPr>
          <p:nvPr/>
        </p:nvGrpSpPr>
        <p:grpSpPr bwMode="auto">
          <a:xfrm>
            <a:off x="827088" y="3073400"/>
            <a:ext cx="6154737" cy="538163"/>
            <a:chOff x="591" y="2069"/>
            <a:chExt cx="3877" cy="339"/>
          </a:xfrm>
        </p:grpSpPr>
        <p:sp>
          <p:nvSpPr>
            <p:cNvPr id="27" name="Rectangle 16"/>
            <p:cNvSpPr>
              <a:spLocks noChangeArrowheads="1"/>
            </p:cNvSpPr>
            <p:nvPr/>
          </p:nvSpPr>
          <p:spPr bwMode="auto">
            <a:xfrm>
              <a:off x="591" y="2069"/>
              <a:ext cx="735" cy="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400" kern="0">
                  <a:solidFill>
                    <a:srgbClr val="000000"/>
                  </a:solidFill>
                  <a:latin typeface="宋体" pitchFamily="2" charset="-122"/>
                </a:rPr>
                <a:t>其中</a:t>
              </a:r>
              <a:endParaRPr lang="zh-CN" altLang="en-US" sz="2400" kern="0">
                <a:solidFill>
                  <a:srgbClr val="000000"/>
                </a:solidFill>
              </a:endParaRPr>
            </a:p>
          </p:txBody>
        </p:sp>
        <p:graphicFrame>
          <p:nvGraphicFramePr>
            <p:cNvPr id="25616" name="Object 18"/>
            <p:cNvGraphicFramePr>
              <a:graphicFrameLocks noChangeAspect="1"/>
            </p:cNvGraphicFramePr>
            <p:nvPr/>
          </p:nvGraphicFramePr>
          <p:xfrm>
            <a:off x="1149" y="2119"/>
            <a:ext cx="800" cy="289"/>
          </p:xfrm>
          <a:graphic>
            <a:graphicData uri="http://schemas.openxmlformats.org/presentationml/2006/ole">
              <mc:AlternateContent xmlns:mc="http://schemas.openxmlformats.org/markup-compatibility/2006">
                <mc:Choice xmlns:v="urn:schemas-microsoft-com:vml" Requires="v">
                  <p:oleObj spid="_x0000_s23559" name="公式" r:id="rId13" imgW="469900" imgH="228600" progId="Equation.3">
                    <p:embed/>
                  </p:oleObj>
                </mc:Choice>
                <mc:Fallback>
                  <p:oleObj name="公式" r:id="rId13" imgW="469900" imgH="228600" progId="Equation.3">
                    <p:embed/>
                    <p:pic>
                      <p:nvPicPr>
                        <p:cNvPr id="25616" name="Object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49" y="2119"/>
                          <a:ext cx="800" cy="2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 name="Rectangle 19"/>
            <p:cNvSpPr>
              <a:spLocks noChangeArrowheads="1"/>
            </p:cNvSpPr>
            <p:nvPr/>
          </p:nvSpPr>
          <p:spPr bwMode="auto">
            <a:xfrm>
              <a:off x="1969" y="2069"/>
              <a:ext cx="2499" cy="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400" kern="0">
                  <a:solidFill>
                    <a:srgbClr val="000000"/>
                  </a:solidFill>
                  <a:latin typeface="宋体" pitchFamily="2" charset="-122"/>
                </a:rPr>
                <a:t>常用分贝（</a:t>
              </a:r>
              <a:r>
                <a:rPr lang="en-US" altLang="zh-CN" sz="2400" kern="0">
                  <a:solidFill>
                    <a:srgbClr val="000000"/>
                  </a:solidFill>
                  <a:latin typeface="宋体" pitchFamily="2" charset="-122"/>
                </a:rPr>
                <a:t>dB</a:t>
              </a:r>
              <a:r>
                <a:rPr lang="zh-CN" altLang="en-US" sz="2400" kern="0">
                  <a:solidFill>
                    <a:srgbClr val="000000"/>
                  </a:solidFill>
                  <a:latin typeface="宋体" pitchFamily="2" charset="-122"/>
                </a:rPr>
                <a:t>）表示。</a:t>
              </a:r>
              <a:endParaRPr lang="zh-CN" altLang="en-US" sz="2400" kern="0">
                <a:solidFill>
                  <a:srgbClr val="000000"/>
                </a:solidFill>
              </a:endParaRPr>
            </a:p>
          </p:txBody>
        </p:sp>
      </p:grpSp>
      <p:graphicFrame>
        <p:nvGraphicFramePr>
          <p:cNvPr id="30" name="Object 20"/>
          <p:cNvGraphicFramePr>
            <a:graphicFrameLocks noChangeAspect="1"/>
          </p:cNvGraphicFramePr>
          <p:nvPr/>
        </p:nvGraphicFramePr>
        <p:xfrm>
          <a:off x="5233988" y="3686175"/>
          <a:ext cx="3378200" cy="508000"/>
        </p:xfrm>
        <a:graphic>
          <a:graphicData uri="http://schemas.openxmlformats.org/presentationml/2006/ole">
            <mc:AlternateContent xmlns:mc="http://schemas.openxmlformats.org/markup-compatibility/2006">
              <mc:Choice xmlns:v="urn:schemas-microsoft-com:vml" Requires="v">
                <p:oleObj spid="_x0000_s23560" name="公式" r:id="rId15" imgW="1675673" imgH="253890" progId="Equation.3">
                  <p:embed/>
                </p:oleObj>
              </mc:Choice>
              <mc:Fallback>
                <p:oleObj name="公式" r:id="rId15" imgW="1675673" imgH="253890" progId="Equation.3">
                  <p:embed/>
                  <p:pic>
                    <p:nvPicPr>
                      <p:cNvPr id="30" name="Object 2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33988" y="3686175"/>
                        <a:ext cx="337820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 name="Object 21"/>
          <p:cNvGraphicFramePr>
            <a:graphicFrameLocks noChangeAspect="1"/>
          </p:cNvGraphicFramePr>
          <p:nvPr/>
        </p:nvGraphicFramePr>
        <p:xfrm>
          <a:off x="1116013" y="4260850"/>
          <a:ext cx="3479800" cy="431800"/>
        </p:xfrm>
        <a:graphic>
          <a:graphicData uri="http://schemas.openxmlformats.org/presentationml/2006/ole">
            <mc:AlternateContent xmlns:mc="http://schemas.openxmlformats.org/markup-compatibility/2006">
              <mc:Choice xmlns:v="urn:schemas-microsoft-com:vml" Requires="v">
                <p:oleObj spid="_x0000_s23561" name="公式" r:id="rId17" imgW="1726451" imgH="215806" progId="Equation.3">
                  <p:embed/>
                </p:oleObj>
              </mc:Choice>
              <mc:Fallback>
                <p:oleObj name="公式" r:id="rId17" imgW="1726451" imgH="215806" progId="Equation.3">
                  <p:embed/>
                  <p:pic>
                    <p:nvPicPr>
                      <p:cNvPr id="31" name="Object 2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16013" y="4260850"/>
                        <a:ext cx="34798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 name="Rectangle 22"/>
          <p:cNvSpPr>
            <a:spLocks noChangeArrowheads="1"/>
          </p:cNvSpPr>
          <p:nvPr/>
        </p:nvSpPr>
        <p:spPr bwMode="auto">
          <a:xfrm>
            <a:off x="611188" y="4765675"/>
            <a:ext cx="8208962"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20000"/>
              </a:lnSpc>
              <a:buClr>
                <a:srgbClr val="0000FF"/>
              </a:buClr>
              <a:buSzPct val="85000"/>
              <a:buFont typeface="Monotype Sorts"/>
              <a:buNone/>
            </a:pPr>
            <a:r>
              <a:rPr lang="en-US" altLang="zh-CN" sz="2400" b="1">
                <a:solidFill>
                  <a:srgbClr val="CC0066"/>
                </a:solidFill>
                <a:latin typeface="宋体" panose="02010600030101010101" pitchFamily="2" charset="-122"/>
                <a:ea typeface="楷体_GB2312"/>
                <a:cs typeface="楷体_GB2312"/>
              </a:rPr>
              <a:t>   “</a:t>
            </a:r>
            <a:r>
              <a:rPr lang="zh-CN" altLang="en-US" sz="2400" b="1">
                <a:solidFill>
                  <a:srgbClr val="CC0066"/>
                </a:solidFill>
                <a:latin typeface="宋体" panose="02010600030101010101" pitchFamily="2" charset="-122"/>
                <a:ea typeface="楷体_GB2312"/>
                <a:cs typeface="楷体_GB2312"/>
              </a:rPr>
              <a:t>甲放大电路的增益为</a:t>
            </a:r>
            <a:r>
              <a:rPr lang="en-US" altLang="zh-CN" sz="2400" b="1">
                <a:solidFill>
                  <a:srgbClr val="CC0066"/>
                </a:solidFill>
                <a:latin typeface="宋体" panose="02010600030101010101" pitchFamily="2" charset="-122"/>
                <a:ea typeface="楷体_GB2312"/>
                <a:cs typeface="楷体_GB2312"/>
              </a:rPr>
              <a:t>-20</a:t>
            </a:r>
            <a:r>
              <a:rPr lang="zh-CN" altLang="en-US" sz="2400" b="1">
                <a:solidFill>
                  <a:srgbClr val="CC0066"/>
                </a:solidFill>
                <a:latin typeface="宋体" panose="02010600030101010101" pitchFamily="2" charset="-122"/>
                <a:ea typeface="楷体_GB2312"/>
                <a:cs typeface="楷体_GB2312"/>
              </a:rPr>
              <a:t>倍”和“乙放大电路的增益为</a:t>
            </a:r>
            <a:r>
              <a:rPr lang="en-US" altLang="zh-CN" sz="2400" b="1">
                <a:solidFill>
                  <a:srgbClr val="CC0066"/>
                </a:solidFill>
                <a:latin typeface="宋体" panose="02010600030101010101" pitchFamily="2" charset="-122"/>
                <a:ea typeface="楷体_GB2312"/>
                <a:cs typeface="楷体_GB2312"/>
              </a:rPr>
              <a:t>-20dB”</a:t>
            </a:r>
            <a:r>
              <a:rPr lang="zh-CN" altLang="en-US" sz="2400" b="1">
                <a:solidFill>
                  <a:srgbClr val="CC0066"/>
                </a:solidFill>
                <a:latin typeface="宋体" panose="02010600030101010101" pitchFamily="2" charset="-122"/>
                <a:ea typeface="楷体_GB2312"/>
                <a:cs typeface="楷体_GB2312"/>
              </a:rPr>
              <a:t>，问哪个电路的增益大？</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trips(downRight)">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Right)">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strips(downRight)">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strips(downRight)">
                                      <p:cBhvr>
                                        <p:cTn id="22" dur="5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strips(downRight)">
                                      <p:cBhvr>
                                        <p:cTn id="27" dur="500"/>
                                        <p:tgtEl>
                                          <p:spTgt spid="2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strips(downRight)">
                                      <p:cBhvr>
                                        <p:cTn id="32" dur="500"/>
                                        <p:tgtEl>
                                          <p:spTgt spid="2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strips(downRight)">
                                      <p:cBhvr>
                                        <p:cTn id="37" dur="500"/>
                                        <p:tgtEl>
                                          <p:spTgt spid="2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strips(downRight)">
                                      <p:cBhvr>
                                        <p:cTn id="42" dur="500"/>
                                        <p:tgtEl>
                                          <p:spTgt spid="2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strips(downRight)">
                                      <p:cBhvr>
                                        <p:cTn id="47" dur="500"/>
                                        <p:tgtEl>
                                          <p:spTgt spid="3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strips(downRight)">
                                      <p:cBhvr>
                                        <p:cTn id="52" dur="500"/>
                                        <p:tgtEl>
                                          <p:spTgt spid="3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strips(downRight)">
                                      <p:cBhvr>
                                        <p:cTn id="5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P spid="21" grpId="0" autoUpdateAnimBg="0"/>
      <p:bldP spid="32"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1.5  </a:t>
            </a:r>
            <a:r>
              <a:rPr lang="zh-CN" altLang="en-US" dirty="0"/>
              <a:t>放大电路的主要性能指标</a:t>
            </a:r>
          </a:p>
        </p:txBody>
      </p:sp>
      <p:sp>
        <p:nvSpPr>
          <p:cNvPr id="26627" name="Rectangle 7"/>
          <p:cNvSpPr>
            <a:spLocks noChangeArrowheads="1"/>
          </p:cNvSpPr>
          <p:nvPr/>
        </p:nvSpPr>
        <p:spPr bwMode="auto">
          <a:xfrm>
            <a:off x="515938" y="749300"/>
            <a:ext cx="34639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800" b="1">
                <a:solidFill>
                  <a:srgbClr val="000000"/>
                </a:solidFill>
                <a:latin typeface="楷体_GB2312"/>
                <a:ea typeface="楷体_GB2312"/>
                <a:cs typeface="楷体_GB2312"/>
              </a:rPr>
              <a:t>4. </a:t>
            </a:r>
            <a:r>
              <a:rPr lang="zh-CN" altLang="en-US" sz="2800" b="1">
                <a:solidFill>
                  <a:srgbClr val="000000"/>
                </a:solidFill>
                <a:latin typeface="楷体_GB2312"/>
                <a:ea typeface="楷体_GB2312"/>
                <a:cs typeface="楷体_GB2312"/>
              </a:rPr>
              <a:t>频率响应</a:t>
            </a:r>
          </a:p>
        </p:txBody>
      </p:sp>
      <p:sp>
        <p:nvSpPr>
          <p:cNvPr id="17" name="Rectangle 8"/>
          <p:cNvSpPr>
            <a:spLocks noChangeArrowheads="1"/>
          </p:cNvSpPr>
          <p:nvPr/>
        </p:nvSpPr>
        <p:spPr bwMode="auto">
          <a:xfrm>
            <a:off x="871538" y="1163638"/>
            <a:ext cx="3484562"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400" kern="0">
                <a:solidFill>
                  <a:srgbClr val="000000"/>
                </a:solidFill>
                <a:latin typeface="宋体" pitchFamily="2" charset="-122"/>
              </a:rPr>
              <a:t>A.</a:t>
            </a:r>
            <a:r>
              <a:rPr lang="zh-CN" altLang="en-US" sz="2400" kern="0">
                <a:solidFill>
                  <a:srgbClr val="000000"/>
                </a:solidFill>
                <a:latin typeface="宋体" pitchFamily="2" charset="-122"/>
              </a:rPr>
              <a:t>频率响应及带宽 </a:t>
            </a:r>
            <a:endParaRPr lang="zh-CN" altLang="en-US" sz="2400" kern="0">
              <a:solidFill>
                <a:srgbClr val="000000"/>
              </a:solidFill>
            </a:endParaRPr>
          </a:p>
        </p:txBody>
      </p:sp>
      <p:sp>
        <p:nvSpPr>
          <p:cNvPr id="18" name="Rectangle 9"/>
          <p:cNvSpPr>
            <a:spLocks noChangeArrowheads="1"/>
          </p:cNvSpPr>
          <p:nvPr/>
        </p:nvSpPr>
        <p:spPr bwMode="auto">
          <a:xfrm>
            <a:off x="703263" y="2528888"/>
            <a:ext cx="2355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电压增益可表示为</a:t>
            </a:r>
            <a:endParaRPr lang="zh-CN" altLang="en-US" sz="2000" kern="0">
              <a:solidFill>
                <a:srgbClr val="000000"/>
              </a:solidFill>
            </a:endParaRPr>
          </a:p>
        </p:txBody>
      </p:sp>
      <p:sp>
        <p:nvSpPr>
          <p:cNvPr id="20" name="Rectangle 11"/>
          <p:cNvSpPr>
            <a:spLocks noChangeArrowheads="1"/>
          </p:cNvSpPr>
          <p:nvPr/>
        </p:nvSpPr>
        <p:spPr bwMode="auto">
          <a:xfrm>
            <a:off x="684213" y="1628775"/>
            <a:ext cx="7885112"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5000"/>
              </a:lnSpc>
              <a:spcBef>
                <a:spcPct val="0"/>
              </a:spcBef>
              <a:buClr>
                <a:srgbClr val="0000FF"/>
              </a:buClr>
              <a:buSzPct val="85000"/>
              <a:buFont typeface="Monotype Sorts" pitchFamily="2" charset="2"/>
              <a:buNone/>
              <a:defRPr/>
            </a:pPr>
            <a:r>
              <a:rPr lang="en-US" altLang="zh-CN" sz="2200" kern="0">
                <a:solidFill>
                  <a:srgbClr val="0000CC"/>
                </a:solidFill>
                <a:latin typeface="宋体" pitchFamily="2" charset="-122"/>
              </a:rPr>
              <a:t>    </a:t>
            </a:r>
            <a:r>
              <a:rPr lang="zh-CN" altLang="en-US" sz="2200" kern="0">
                <a:solidFill>
                  <a:srgbClr val="0000CC"/>
                </a:solidFill>
                <a:latin typeface="宋体" pitchFamily="2" charset="-122"/>
              </a:rPr>
              <a:t>在输入正弦信号情况下，输出随输入信号频率连续变化的稳态响应，称为放大电路的频率响应。</a:t>
            </a:r>
            <a:endParaRPr lang="zh-CN" altLang="en-US" sz="2200" kern="0">
              <a:solidFill>
                <a:srgbClr val="0000CC"/>
              </a:solidFill>
            </a:endParaRPr>
          </a:p>
        </p:txBody>
      </p:sp>
      <mc:AlternateContent xmlns:mc="http://schemas.openxmlformats.org/markup-compatibility/2006" xmlns:a14="http://schemas.microsoft.com/office/drawing/2010/main">
        <mc:Choice Requires="a14">
          <p:sp>
            <p:nvSpPr>
              <p:cNvPr id="23" name="Rectangle 13"/>
              <p:cNvSpPr>
                <a:spLocks noChangeArrowheads="1"/>
              </p:cNvSpPr>
              <p:nvPr/>
            </p:nvSpPr>
            <p:spPr bwMode="auto">
              <a:xfrm>
                <a:off x="395536" y="5277072"/>
                <a:ext cx="3335412" cy="436594"/>
              </a:xfrm>
              <a:prstGeom prst="rect">
                <a:avLst/>
              </a:prstGeom>
              <a:noFill/>
              <a:ln>
                <a:noFill/>
              </a:ln>
              <a:effectLst/>
              <a:extLst>
                <a:ext uri="{909E8E84-426E-40DD-AFC4-6F175D3DCCD1}">
                  <a14:hiddenFill>
                    <a:solidFill>
                      <a:schemeClr val="accent1"/>
                    </a:solidFill>
                  </a14:hiddenFill>
                </a:ext>
                <a:ext uri="{91240B29-F687-4F45-9708-019B960494DF}">
                  <a14:hiddenLine w="12700" cap="sq">
                    <a:solidFill>
                      <a:schemeClr val="tx1"/>
                    </a:solidFill>
                    <a:miter lim="800000"/>
                    <a:headEnd type="none" w="sm" len="sm"/>
                    <a:tailEnd type="none" w="sm" len="sm"/>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None/>
                  <a:defRPr/>
                </a:pPr>
                <a:r>
                  <a:rPr lang="zh-CN" altLang="en-US" sz="2000" kern="0" dirty="0">
                    <a:solidFill>
                      <a:srgbClr val="000000"/>
                    </a:solidFill>
                    <a:latin typeface="宋体" pitchFamily="2" charset="-122"/>
                  </a:rPr>
                  <a:t>或写为</a:t>
                </a:r>
                <a14:m>
                  <m:oMath xmlns:m="http://schemas.openxmlformats.org/officeDocument/2006/math">
                    <m:sSub>
                      <m:sSubPr>
                        <m:ctrlPr>
                          <a:rPr lang="en-US" altLang="zh-CN" sz="2000" i="1">
                            <a:latin typeface="Cambria Math" panose="02040503050406030204" pitchFamily="18" charset="0"/>
                          </a:rPr>
                        </m:ctrlPr>
                      </m:sSubPr>
                      <m:e>
                        <m:acc>
                          <m:accPr>
                            <m:chr m:val="̇"/>
                            <m:ctrlPr>
                              <a:rPr lang="en-US" altLang="zh-CN" sz="2000" i="1">
                                <a:latin typeface="Cambria Math" panose="02040503050406030204" pitchFamily="18" charset="0"/>
                              </a:rPr>
                            </m:ctrlPr>
                          </m:accPr>
                          <m:e>
                            <m:r>
                              <a:rPr lang="en-US" altLang="zh-CN" sz="2000" i="1">
                                <a:latin typeface="Cambria Math" panose="02040503050406030204" pitchFamily="18" charset="0"/>
                              </a:rPr>
                              <m:t>𝐴</m:t>
                            </m:r>
                          </m:e>
                        </m:acc>
                      </m:e>
                      <m:sub>
                        <m:r>
                          <m:rPr>
                            <m:sty m:val="p"/>
                          </m:rPr>
                          <a:rPr lang="en-US" altLang="zh-CN" sz="2000">
                            <a:latin typeface="Cambria Math" panose="02040503050406030204" pitchFamily="18" charset="0"/>
                          </a:rPr>
                          <m:t>V</m:t>
                        </m:r>
                      </m:sub>
                    </m:sSub>
                    <m:r>
                      <a:rPr lang="en-US" altLang="zh-CN" sz="2000" i="1">
                        <a:latin typeface="Cambria Math" panose="02040503050406030204" pitchFamily="18" charset="0"/>
                      </a:rPr>
                      <m:t>=</m:t>
                    </m:r>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𝐴</m:t>
                        </m:r>
                      </m:e>
                      <m:sub>
                        <m:r>
                          <m:rPr>
                            <m:sty m:val="p"/>
                          </m:rPr>
                          <a:rPr lang="en-US" altLang="zh-CN" sz="2000">
                            <a:latin typeface="Cambria Math" panose="02040503050406030204" pitchFamily="18" charset="0"/>
                          </a:rPr>
                          <m:t>V</m:t>
                        </m:r>
                      </m:sub>
                    </m:sSub>
                    <m:r>
                      <a:rPr lang="en-US" altLang="zh-CN" sz="2000" i="1">
                        <a:latin typeface="Cambria Math" panose="02040503050406030204" pitchFamily="18" charset="0"/>
                      </a:rPr>
                      <m:t>(</m:t>
                    </m:r>
                    <m:r>
                      <a:rPr lang="zh-CN" altLang="en-US" sz="2000" i="1">
                        <a:latin typeface="Cambria Math" panose="02040503050406030204" pitchFamily="18" charset="0"/>
                      </a:rPr>
                      <m:t>𝜔</m:t>
                    </m:r>
                    <m:r>
                      <a:rPr lang="en-US" altLang="zh-CN" sz="2000" i="1">
                        <a:latin typeface="Cambria Math" panose="02040503050406030204" pitchFamily="18" charset="0"/>
                      </a:rPr>
                      <m:t>)</m:t>
                    </m:r>
                    <m:r>
                      <a:rPr lang="en-US" altLang="zh-CN" sz="2000" i="1">
                        <a:latin typeface="Cambria Math" panose="02040503050406030204" pitchFamily="18" charset="0"/>
                        <a:ea typeface="Cambria Math" panose="02040503050406030204" pitchFamily="18" charset="0"/>
                      </a:rPr>
                      <m:t>∠</m:t>
                    </m:r>
                    <m:r>
                      <a:rPr lang="zh-CN" altLang="en-US" sz="2000" i="1">
                        <a:latin typeface="Cambria Math" panose="02040503050406030204" pitchFamily="18" charset="0"/>
                        <a:ea typeface="Cambria Math" panose="02040503050406030204" pitchFamily="18" charset="0"/>
                      </a:rPr>
                      <m:t>𝜑</m:t>
                    </m:r>
                    <m:d>
                      <m:dPr>
                        <m:ctrlPr>
                          <a:rPr lang="en-US" altLang="zh-CN" sz="2000" i="1">
                            <a:latin typeface="Cambria Math" panose="02040503050406030204" pitchFamily="18" charset="0"/>
                            <a:ea typeface="Cambria Math" panose="02040503050406030204" pitchFamily="18" charset="0"/>
                          </a:rPr>
                        </m:ctrlPr>
                      </m:dPr>
                      <m:e>
                        <m:r>
                          <a:rPr lang="zh-CN" altLang="en-US" sz="2000" i="1">
                            <a:latin typeface="Cambria Math" panose="02040503050406030204" pitchFamily="18" charset="0"/>
                          </a:rPr>
                          <m:t>𝜔</m:t>
                        </m:r>
                      </m:e>
                    </m:d>
                  </m:oMath>
                </a14:m>
                <a:endParaRPr lang="zh-CN" altLang="en-US" sz="2000" kern="0" dirty="0">
                  <a:solidFill>
                    <a:srgbClr val="000000"/>
                  </a:solidFill>
                </a:endParaRPr>
              </a:p>
            </p:txBody>
          </p:sp>
        </mc:Choice>
        <mc:Fallback xmlns="">
          <p:sp>
            <p:nvSpPr>
              <p:cNvPr id="23" name="Rectangle 13"/>
              <p:cNvSpPr>
                <a:spLocks noRot="1" noChangeAspect="1" noMove="1" noResize="1" noEditPoints="1" noAdjustHandles="1" noChangeArrowheads="1" noChangeShapeType="1" noTextEdit="1"/>
              </p:cNvSpPr>
              <p:nvPr/>
            </p:nvSpPr>
            <p:spPr bwMode="auto">
              <a:xfrm>
                <a:off x="395536" y="5277072"/>
                <a:ext cx="3335412" cy="436594"/>
              </a:xfrm>
              <a:prstGeom prst="rect">
                <a:avLst/>
              </a:prstGeom>
              <a:blipFill>
                <a:blip r:embed="rId2"/>
                <a:stretch>
                  <a:fillRect l="-2011" t="-2817" b="-2253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25" name="Rectangle 15"/>
          <p:cNvSpPr>
            <a:spLocks noChangeArrowheads="1"/>
          </p:cNvSpPr>
          <p:nvPr/>
        </p:nvSpPr>
        <p:spPr bwMode="auto">
          <a:xfrm>
            <a:off x="4509234" y="4141788"/>
            <a:ext cx="11033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dirty="0">
                <a:solidFill>
                  <a:srgbClr val="000000"/>
                </a:solidFill>
                <a:latin typeface="宋体" pitchFamily="2" charset="-122"/>
              </a:rPr>
              <a:t>其中</a:t>
            </a:r>
            <a:endParaRPr lang="zh-CN" altLang="en-US" sz="2000" kern="0" dirty="0">
              <a:solidFill>
                <a:srgbClr val="000000"/>
              </a:solidFill>
            </a:endParaRPr>
          </a:p>
        </p:txBody>
      </p:sp>
      <p:pic>
        <p:nvPicPr>
          <p:cNvPr id="26637" name="Picture 22" descr="未命名-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457450"/>
            <a:ext cx="4894263" cy="168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4" name="文本框 23"/>
              <p:cNvSpPr txBox="1"/>
              <p:nvPr/>
            </p:nvSpPr>
            <p:spPr>
              <a:xfrm>
                <a:off x="395536" y="3335190"/>
                <a:ext cx="1919949" cy="7117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000" i="1" smtClean="0">
                              <a:latin typeface="Cambria Math" panose="02040503050406030204" pitchFamily="18" charset="0"/>
                            </a:rPr>
                          </m:ctrlPr>
                        </m:sSubPr>
                        <m:e>
                          <m:acc>
                            <m:accPr>
                              <m:chr m:val="̇"/>
                              <m:ctrlPr>
                                <a:rPr lang="en-US" altLang="zh-CN" sz="2000" i="1" smtClean="0">
                                  <a:latin typeface="Cambria Math" panose="02040503050406030204" pitchFamily="18" charset="0"/>
                                </a:rPr>
                              </m:ctrlPr>
                            </m:accPr>
                            <m:e>
                              <m:r>
                                <a:rPr lang="en-US" altLang="zh-CN" sz="2000" b="0" i="1" smtClean="0">
                                  <a:latin typeface="Cambria Math" panose="02040503050406030204" pitchFamily="18" charset="0"/>
                                </a:rPr>
                                <m:t>𝐴</m:t>
                              </m:r>
                            </m:e>
                          </m:acc>
                        </m:e>
                        <m:sub>
                          <m:r>
                            <m:rPr>
                              <m:sty m:val="p"/>
                            </m:rPr>
                            <a:rPr lang="en-US" altLang="zh-CN" sz="2000">
                              <a:latin typeface="Cambria Math" panose="02040503050406030204" pitchFamily="18" charset="0"/>
                            </a:rPr>
                            <m:t>V</m:t>
                          </m:r>
                        </m:sub>
                      </m:sSub>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𝑗</m:t>
                      </m:r>
                      <m:r>
                        <a:rPr lang="zh-CN" altLang="en-US" sz="2000" b="0" i="1" smtClean="0">
                          <a:latin typeface="Cambria Math" panose="02040503050406030204" pitchFamily="18" charset="0"/>
                        </a:rPr>
                        <m:t>𝜔</m:t>
                      </m:r>
                      <m:r>
                        <a:rPr lang="en-US" altLang="zh-CN" sz="2000" b="0" i="1" smtClean="0">
                          <a:latin typeface="Cambria Math" panose="02040503050406030204" pitchFamily="18" charset="0"/>
                        </a:rPr>
                        <m:t>)</m:t>
                      </m:r>
                      <m:r>
                        <a:rPr lang="en-US" altLang="zh-CN" sz="2000" i="1">
                          <a:latin typeface="Cambria Math" panose="02040503050406030204" pitchFamily="18" charset="0"/>
                        </a:rPr>
                        <m:t>=</m:t>
                      </m:r>
                      <m:f>
                        <m:fPr>
                          <m:ctrlPr>
                            <a:rPr lang="en-US" altLang="zh-CN" sz="2000" i="1">
                              <a:latin typeface="Cambria Math" panose="02040503050406030204" pitchFamily="18" charset="0"/>
                            </a:rPr>
                          </m:ctrlPr>
                        </m:fPr>
                        <m:num>
                          <m:acc>
                            <m:accPr>
                              <m:chr m:val="̇"/>
                              <m:ctrlPr>
                                <a:rPr lang="en-US" altLang="zh-CN" sz="2000" i="1">
                                  <a:latin typeface="Cambria Math" panose="02040503050406030204" pitchFamily="18" charset="0"/>
                                </a:rPr>
                              </m:ctrlPr>
                            </m:accPr>
                            <m:e>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m:rPr>
                                      <m:sty m:val="p"/>
                                    </m:rPr>
                                    <a:rPr lang="en-US" altLang="zh-CN" sz="2000">
                                      <a:latin typeface="Cambria Math" panose="02040503050406030204" pitchFamily="18" charset="0"/>
                                    </a:rPr>
                                    <m:t>o</m:t>
                                  </m:r>
                                </m:sub>
                              </m:sSub>
                            </m:e>
                          </m:acc>
                          <m:r>
                            <a:rPr lang="en-US" altLang="zh-CN" sz="2000" i="1">
                              <a:latin typeface="Cambria Math" panose="02040503050406030204" pitchFamily="18" charset="0"/>
                            </a:rPr>
                            <m:t>(</m:t>
                          </m:r>
                          <m:r>
                            <a:rPr lang="en-US" altLang="zh-CN" sz="2000" i="1">
                              <a:latin typeface="Cambria Math" panose="02040503050406030204" pitchFamily="18" charset="0"/>
                            </a:rPr>
                            <m:t>𝑗</m:t>
                          </m:r>
                          <m:r>
                            <a:rPr lang="zh-CN" altLang="en-US" sz="2000" i="1">
                              <a:latin typeface="Cambria Math" panose="02040503050406030204" pitchFamily="18" charset="0"/>
                            </a:rPr>
                            <m:t>𝜔</m:t>
                          </m:r>
                          <m:r>
                            <a:rPr lang="en-US" altLang="zh-CN" sz="2000" i="1">
                              <a:latin typeface="Cambria Math" panose="02040503050406030204" pitchFamily="18" charset="0"/>
                            </a:rPr>
                            <m:t>)</m:t>
                          </m:r>
                        </m:num>
                        <m:den>
                          <m:acc>
                            <m:accPr>
                              <m:chr m:val="̇"/>
                              <m:ctrlPr>
                                <a:rPr lang="en-US" altLang="zh-CN" sz="2000" i="1">
                                  <a:latin typeface="Cambria Math" panose="02040503050406030204" pitchFamily="18" charset="0"/>
                                </a:rPr>
                              </m:ctrlPr>
                            </m:accPr>
                            <m:e>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m:rPr>
                                      <m:sty m:val="p"/>
                                    </m:rPr>
                                    <a:rPr lang="en-US" altLang="zh-CN" sz="2000">
                                      <a:latin typeface="Cambria Math" panose="02040503050406030204" pitchFamily="18" charset="0"/>
                                    </a:rPr>
                                    <m:t>i</m:t>
                                  </m:r>
                                </m:sub>
                              </m:sSub>
                              <m:r>
                                <a:rPr lang="en-US" altLang="zh-CN" sz="2000" i="1">
                                  <a:latin typeface="Cambria Math" panose="02040503050406030204" pitchFamily="18" charset="0"/>
                                </a:rPr>
                                <m:t>(</m:t>
                              </m:r>
                              <m:r>
                                <a:rPr lang="en-US" altLang="zh-CN" sz="2000" i="1">
                                  <a:latin typeface="Cambria Math" panose="02040503050406030204" pitchFamily="18" charset="0"/>
                                </a:rPr>
                                <m:t>𝑗</m:t>
                              </m:r>
                              <m:r>
                                <a:rPr lang="zh-CN" altLang="en-US" sz="2000" i="1">
                                  <a:latin typeface="Cambria Math" panose="02040503050406030204" pitchFamily="18" charset="0"/>
                                </a:rPr>
                                <m:t>𝜔</m:t>
                              </m:r>
                              <m:r>
                                <a:rPr lang="en-US" altLang="zh-CN" sz="2000" i="1">
                                  <a:latin typeface="Cambria Math" panose="02040503050406030204" pitchFamily="18" charset="0"/>
                                </a:rPr>
                                <m:t>)</m:t>
                              </m:r>
                            </m:e>
                          </m:acc>
                        </m:den>
                      </m:f>
                    </m:oMath>
                  </m:oMathPara>
                </a14:m>
                <a:endParaRPr lang="zh-CN" altLang="en-US" sz="2000" dirty="0"/>
              </a:p>
            </p:txBody>
          </p:sp>
        </mc:Choice>
        <mc:Fallback xmlns="">
          <p:sp>
            <p:nvSpPr>
              <p:cNvPr id="24" name="文本框 23"/>
              <p:cNvSpPr txBox="1">
                <a:spLocks noRot="1" noChangeAspect="1" noMove="1" noResize="1" noEditPoints="1" noAdjustHandles="1" noChangeArrowheads="1" noChangeShapeType="1" noTextEdit="1"/>
              </p:cNvSpPr>
              <p:nvPr/>
            </p:nvSpPr>
            <p:spPr>
              <a:xfrm>
                <a:off x="395536" y="3335190"/>
                <a:ext cx="1919949" cy="711798"/>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文本框 27"/>
              <p:cNvSpPr txBox="1"/>
              <p:nvPr/>
            </p:nvSpPr>
            <p:spPr>
              <a:xfrm>
                <a:off x="1251804" y="4245756"/>
                <a:ext cx="3257430" cy="7117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000" i="1">
                          <a:latin typeface="Cambria Math" panose="02040503050406030204" pitchFamily="18" charset="0"/>
                        </a:rPr>
                        <m:t>=</m:t>
                      </m:r>
                      <m:d>
                        <m:dPr>
                          <m:begChr m:val="|"/>
                          <m:endChr m:val="|"/>
                          <m:ctrlPr>
                            <a:rPr lang="en-US" altLang="zh-CN" sz="2000" i="1" smtClean="0">
                              <a:latin typeface="Cambria Math" panose="02040503050406030204" pitchFamily="18" charset="0"/>
                            </a:rPr>
                          </m:ctrlPr>
                        </m:dPr>
                        <m:e>
                          <m:f>
                            <m:fPr>
                              <m:ctrlPr>
                                <a:rPr lang="en-US" altLang="zh-CN" sz="2000" i="1">
                                  <a:latin typeface="Cambria Math" panose="02040503050406030204" pitchFamily="18" charset="0"/>
                                </a:rPr>
                              </m:ctrlPr>
                            </m:fPr>
                            <m:num>
                              <m:acc>
                                <m:accPr>
                                  <m:chr m:val="̇"/>
                                  <m:ctrlPr>
                                    <a:rPr lang="en-US" altLang="zh-CN" sz="2000" i="1">
                                      <a:latin typeface="Cambria Math" panose="02040503050406030204" pitchFamily="18" charset="0"/>
                                    </a:rPr>
                                  </m:ctrlPr>
                                </m:accPr>
                                <m:e>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m:rPr>
                                          <m:sty m:val="p"/>
                                        </m:rPr>
                                        <a:rPr lang="en-US" altLang="zh-CN" sz="2000">
                                          <a:latin typeface="Cambria Math" panose="02040503050406030204" pitchFamily="18" charset="0"/>
                                        </a:rPr>
                                        <m:t>o</m:t>
                                      </m:r>
                                    </m:sub>
                                  </m:sSub>
                                </m:e>
                              </m:acc>
                              <m:r>
                                <a:rPr lang="en-US" altLang="zh-CN" sz="2000" i="1">
                                  <a:latin typeface="Cambria Math" panose="02040503050406030204" pitchFamily="18" charset="0"/>
                                </a:rPr>
                                <m:t>(</m:t>
                              </m:r>
                              <m:r>
                                <a:rPr lang="en-US" altLang="zh-CN" sz="2000" i="1">
                                  <a:latin typeface="Cambria Math" panose="02040503050406030204" pitchFamily="18" charset="0"/>
                                </a:rPr>
                                <m:t>𝑗</m:t>
                              </m:r>
                              <m:r>
                                <a:rPr lang="zh-CN" altLang="en-US" sz="2000" i="1">
                                  <a:latin typeface="Cambria Math" panose="02040503050406030204" pitchFamily="18" charset="0"/>
                                </a:rPr>
                                <m:t>𝜔</m:t>
                              </m:r>
                              <m:r>
                                <a:rPr lang="en-US" altLang="zh-CN" sz="2000" i="1">
                                  <a:latin typeface="Cambria Math" panose="02040503050406030204" pitchFamily="18" charset="0"/>
                                </a:rPr>
                                <m:t>)</m:t>
                              </m:r>
                            </m:num>
                            <m:den>
                              <m:acc>
                                <m:accPr>
                                  <m:chr m:val="̇"/>
                                  <m:ctrlPr>
                                    <a:rPr lang="en-US" altLang="zh-CN" sz="2000" i="1">
                                      <a:latin typeface="Cambria Math" panose="02040503050406030204" pitchFamily="18" charset="0"/>
                                    </a:rPr>
                                  </m:ctrlPr>
                                </m:accPr>
                                <m:e>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m:rPr>
                                          <m:sty m:val="p"/>
                                        </m:rPr>
                                        <a:rPr lang="en-US" altLang="zh-CN" sz="2000">
                                          <a:latin typeface="Cambria Math" panose="02040503050406030204" pitchFamily="18" charset="0"/>
                                        </a:rPr>
                                        <m:t>i</m:t>
                                      </m:r>
                                    </m:sub>
                                  </m:sSub>
                                  <m:r>
                                    <a:rPr lang="en-US" altLang="zh-CN" sz="2000" i="1">
                                      <a:latin typeface="Cambria Math" panose="02040503050406030204" pitchFamily="18" charset="0"/>
                                    </a:rPr>
                                    <m:t>(</m:t>
                                  </m:r>
                                  <m:r>
                                    <a:rPr lang="en-US" altLang="zh-CN" sz="2000" i="1">
                                      <a:latin typeface="Cambria Math" panose="02040503050406030204" pitchFamily="18" charset="0"/>
                                    </a:rPr>
                                    <m:t>𝑗</m:t>
                                  </m:r>
                                  <m:r>
                                    <a:rPr lang="zh-CN" altLang="en-US" sz="2000" i="1">
                                      <a:latin typeface="Cambria Math" panose="02040503050406030204" pitchFamily="18" charset="0"/>
                                    </a:rPr>
                                    <m:t>𝜔</m:t>
                                  </m:r>
                                  <m:r>
                                    <a:rPr lang="en-US" altLang="zh-CN" sz="2000" i="1">
                                      <a:latin typeface="Cambria Math" panose="02040503050406030204" pitchFamily="18" charset="0"/>
                                    </a:rPr>
                                    <m:t>)</m:t>
                                  </m:r>
                                </m:e>
                              </m:acc>
                            </m:den>
                          </m:f>
                        </m:e>
                      </m:d>
                      <m:r>
                        <a:rPr lang="en-US" altLang="zh-CN" sz="2000" i="1" smtClean="0">
                          <a:latin typeface="Cambria Math" panose="02040503050406030204" pitchFamily="18" charset="0"/>
                          <a:ea typeface="Cambria Math" panose="02040503050406030204" pitchFamily="18" charset="0"/>
                        </a:rPr>
                        <m:t>∠</m:t>
                      </m:r>
                      <m:d>
                        <m:dPr>
                          <m:begChr m:val="["/>
                          <m:endChr m:val="]"/>
                          <m:ctrlPr>
                            <a:rPr lang="en-US" altLang="zh-CN" sz="2000" i="1" smtClean="0">
                              <a:latin typeface="Cambria Math" panose="02040503050406030204" pitchFamily="18" charset="0"/>
                              <a:ea typeface="Cambria Math" panose="02040503050406030204" pitchFamily="18" charset="0"/>
                            </a:rPr>
                          </m:ctrlPr>
                        </m:dPr>
                        <m:e>
                          <m:sSub>
                            <m:sSubPr>
                              <m:ctrlPr>
                                <a:rPr lang="en-US" altLang="zh-CN" sz="2000" i="1" smtClean="0">
                                  <a:latin typeface="Cambria Math" panose="02040503050406030204" pitchFamily="18" charset="0"/>
                                  <a:ea typeface="Cambria Math" panose="02040503050406030204" pitchFamily="18" charset="0"/>
                                </a:rPr>
                              </m:ctrlPr>
                            </m:sSubPr>
                            <m:e>
                              <m:r>
                                <a:rPr lang="zh-CN" altLang="en-US" sz="2000" i="1">
                                  <a:latin typeface="Cambria Math" panose="02040503050406030204" pitchFamily="18" charset="0"/>
                                  <a:ea typeface="Cambria Math" panose="02040503050406030204" pitchFamily="18" charset="0"/>
                                </a:rPr>
                                <m:t>𝜑</m:t>
                              </m:r>
                            </m:e>
                            <m:sub>
                              <m:r>
                                <m:rPr>
                                  <m:sty m:val="p"/>
                                </m:rPr>
                                <a:rPr lang="en-US" altLang="zh-CN" sz="2000" b="0" i="0" smtClean="0">
                                  <a:latin typeface="Cambria Math" panose="02040503050406030204" pitchFamily="18" charset="0"/>
                                  <a:ea typeface="Cambria Math" panose="02040503050406030204" pitchFamily="18" charset="0"/>
                                </a:rPr>
                                <m:t>o</m:t>
                              </m:r>
                            </m:sub>
                          </m:sSub>
                          <m:d>
                            <m:dPr>
                              <m:ctrlPr>
                                <a:rPr lang="en-US" altLang="zh-CN" sz="2000" i="1">
                                  <a:latin typeface="Cambria Math" panose="02040503050406030204" pitchFamily="18" charset="0"/>
                                  <a:ea typeface="Cambria Math" panose="02040503050406030204" pitchFamily="18" charset="0"/>
                                </a:rPr>
                              </m:ctrlPr>
                            </m:dPr>
                            <m:e>
                              <m:r>
                                <a:rPr lang="zh-CN" altLang="en-US" sz="2000" i="1">
                                  <a:latin typeface="Cambria Math" panose="02040503050406030204" pitchFamily="18" charset="0"/>
                                </a:rPr>
                                <m:t>𝜔</m:t>
                              </m:r>
                            </m:e>
                          </m:d>
                          <m:r>
                            <a:rPr lang="en-US" altLang="zh-CN" sz="2000" b="0" i="1" smtClean="0">
                              <a:latin typeface="Cambria Math" panose="02040503050406030204" pitchFamily="18" charset="0"/>
                            </a:rPr>
                            <m:t>−</m:t>
                          </m:r>
                          <m:sSub>
                            <m:sSubPr>
                              <m:ctrlPr>
                                <a:rPr lang="en-US" altLang="zh-CN" sz="2000" i="1">
                                  <a:latin typeface="Cambria Math" panose="02040503050406030204" pitchFamily="18" charset="0"/>
                                  <a:ea typeface="Cambria Math" panose="02040503050406030204" pitchFamily="18" charset="0"/>
                                </a:rPr>
                              </m:ctrlPr>
                            </m:sSubPr>
                            <m:e>
                              <m:r>
                                <a:rPr lang="zh-CN" altLang="en-US" sz="2000" i="1">
                                  <a:latin typeface="Cambria Math" panose="02040503050406030204" pitchFamily="18" charset="0"/>
                                  <a:ea typeface="Cambria Math" panose="02040503050406030204" pitchFamily="18" charset="0"/>
                                </a:rPr>
                                <m:t>𝜑</m:t>
                              </m:r>
                            </m:e>
                            <m:sub>
                              <m:r>
                                <m:rPr>
                                  <m:sty m:val="p"/>
                                </m:rPr>
                                <a:rPr lang="en-US" altLang="zh-CN" sz="2000" b="0" i="0" smtClean="0">
                                  <a:latin typeface="Cambria Math" panose="02040503050406030204" pitchFamily="18" charset="0"/>
                                  <a:ea typeface="Cambria Math" panose="02040503050406030204" pitchFamily="18" charset="0"/>
                                </a:rPr>
                                <m:t>i</m:t>
                              </m:r>
                            </m:sub>
                          </m:sSub>
                          <m:r>
                            <a:rPr lang="en-US" altLang="zh-CN" sz="2000" i="1">
                              <a:latin typeface="Cambria Math" panose="02040503050406030204" pitchFamily="18" charset="0"/>
                            </a:rPr>
                            <m:t>(</m:t>
                          </m:r>
                          <m:r>
                            <a:rPr lang="zh-CN" altLang="en-US" sz="2000" i="1">
                              <a:latin typeface="Cambria Math" panose="02040503050406030204" pitchFamily="18" charset="0"/>
                            </a:rPr>
                            <m:t>𝜔</m:t>
                          </m:r>
                          <m:r>
                            <a:rPr lang="en-US" altLang="zh-CN" sz="2000" i="1">
                              <a:latin typeface="Cambria Math" panose="02040503050406030204" pitchFamily="18" charset="0"/>
                            </a:rPr>
                            <m:t>)</m:t>
                          </m:r>
                        </m:e>
                      </m:d>
                    </m:oMath>
                  </m:oMathPara>
                </a14:m>
                <a:endParaRPr lang="zh-CN" altLang="en-US" sz="2000" dirty="0"/>
              </a:p>
            </p:txBody>
          </p:sp>
        </mc:Choice>
        <mc:Fallback xmlns="">
          <p:sp>
            <p:nvSpPr>
              <p:cNvPr id="28" name="文本框 27"/>
              <p:cNvSpPr txBox="1">
                <a:spLocks noRot="1" noChangeAspect="1" noMove="1" noResize="1" noEditPoints="1" noAdjustHandles="1" noChangeArrowheads="1" noChangeShapeType="1" noTextEdit="1"/>
              </p:cNvSpPr>
              <p:nvPr/>
            </p:nvSpPr>
            <p:spPr>
              <a:xfrm>
                <a:off x="1251804" y="4245756"/>
                <a:ext cx="3257430" cy="711798"/>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9" name="Rectangle 15"/>
              <p:cNvSpPr>
                <a:spLocks noChangeArrowheads="1"/>
              </p:cNvSpPr>
              <p:nvPr/>
            </p:nvSpPr>
            <p:spPr bwMode="auto">
              <a:xfrm>
                <a:off x="4480298" y="4462463"/>
                <a:ext cx="4509368" cy="976358"/>
              </a:xfrm>
              <a:prstGeom prst="rect">
                <a:avLst/>
              </a:prstGeom>
              <a:noFill/>
              <a:ln>
                <a:noFill/>
              </a:ln>
              <a:effectLst/>
              <a:extLst>
                <a:ext uri="{909E8E84-426E-40DD-AFC4-6F175D3DCCD1}">
                  <a14:hiddenFill>
                    <a:solidFill>
                      <a:schemeClr val="accent1"/>
                    </a:solidFill>
                  </a14:hiddenFill>
                </a:ext>
                <a:ext uri="{91240B29-F687-4F45-9708-019B960494DF}">
                  <a14:hiddenLine w="12700" cap="sq">
                    <a:solidFill>
                      <a:schemeClr val="tx1"/>
                    </a:solidFill>
                    <a:miter lim="800000"/>
                    <a:headEnd type="none" w="sm" len="sm"/>
                    <a:tailEnd type="none" w="sm" len="sm"/>
                  </a14:hiddenLine>
                </a:ext>
                <a:ext uri="{AF507438-7753-43E0-B8FC-AC1667EBCBE1}">
                  <a14:hiddenEffect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a:lnSpc>
                    <a:spcPct val="120000"/>
                  </a:lnSpc>
                  <a:buClr>
                    <a:srgbClr val="0000FF"/>
                  </a:buClr>
                  <a:buSzPct val="85000"/>
                  <a:buFont typeface="Monotype Sorts" pitchFamily="2" charset="2"/>
                  <a:buNone/>
                </a:pPr>
                <a:r>
                  <a:rPr lang="zh-CN" altLang="en-US" sz="2000" b="1" dirty="0">
                    <a:solidFill>
                      <a:srgbClr val="FF0000"/>
                    </a:solidFill>
                    <a:latin typeface="宋体" panose="02010600030101010101" pitchFamily="2" charset="-122"/>
                  </a:rPr>
                  <a:t>幅频响应</a:t>
                </a:r>
                <a:r>
                  <a:rPr lang="zh-CN" altLang="en-US" sz="2000" b="1" dirty="0">
                    <a:solidFill>
                      <a:srgbClr val="CC0000"/>
                    </a:solidFill>
                    <a:latin typeface="宋体" panose="02010600030101010101" pitchFamily="2" charset="-122"/>
                  </a:rPr>
                  <a:t> </a:t>
                </a:r>
                <a:endParaRPr lang="en-US" altLang="zh-CN" sz="2000" b="1" dirty="0">
                  <a:solidFill>
                    <a:srgbClr val="CC0000"/>
                  </a:solidFill>
                  <a:latin typeface="宋体" panose="02010600030101010101" pitchFamily="2" charset="-122"/>
                </a:endParaRPr>
              </a:p>
              <a:p>
                <a:pPr algn="just">
                  <a:spcBef>
                    <a:spcPts val="0"/>
                  </a:spcBef>
                  <a:buClr>
                    <a:srgbClr val="0000FF"/>
                  </a:buClr>
                  <a:buSzPct val="85000"/>
                  <a:buFont typeface="Monotype Sorts" pitchFamily="2" charset="2"/>
                  <a:buNone/>
                </a:pPr>
                <a:r>
                  <a:rPr lang="en-US" altLang="zh-CN" sz="2000" b="1" dirty="0">
                    <a:solidFill>
                      <a:srgbClr val="CC0000"/>
                    </a:solidFill>
                    <a:latin typeface="宋体" panose="02010600030101010101" pitchFamily="2" charset="-122"/>
                  </a:rPr>
                  <a:t>	</a:t>
                </a:r>
                <a:r>
                  <a:rPr lang="en-US" altLang="zh-CN" sz="2000" b="1" dirty="0"/>
                  <a:t>——</a:t>
                </a:r>
                <a14:m>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𝐴</m:t>
                        </m:r>
                      </m:e>
                      <m:sub>
                        <m:r>
                          <m:rPr>
                            <m:sty m:val="p"/>
                          </m:rPr>
                          <a:rPr lang="en-US" altLang="zh-CN" sz="2000">
                            <a:latin typeface="Cambria Math" panose="02040503050406030204" pitchFamily="18" charset="0"/>
                          </a:rPr>
                          <m:t>V</m:t>
                        </m:r>
                      </m:sub>
                    </m:sSub>
                    <m:r>
                      <a:rPr lang="en-US" altLang="zh-CN" sz="2000" i="1">
                        <a:latin typeface="Cambria Math" panose="02040503050406030204" pitchFamily="18" charset="0"/>
                      </a:rPr>
                      <m:t>(</m:t>
                    </m:r>
                    <m:r>
                      <a:rPr lang="zh-CN" altLang="en-US" sz="2000" i="1">
                        <a:latin typeface="Cambria Math" panose="02040503050406030204" pitchFamily="18" charset="0"/>
                      </a:rPr>
                      <m:t>𝜔</m:t>
                    </m:r>
                    <m:r>
                      <a:rPr lang="en-US" altLang="zh-CN" sz="2000" i="1">
                        <a:latin typeface="Cambria Math" panose="02040503050406030204" pitchFamily="18" charset="0"/>
                      </a:rPr>
                      <m:t>)=</m:t>
                    </m:r>
                    <m:d>
                      <m:dPr>
                        <m:begChr m:val="|"/>
                        <m:endChr m:val="|"/>
                        <m:ctrlPr>
                          <a:rPr lang="en-US" altLang="zh-CN" sz="2000" i="1">
                            <a:latin typeface="Cambria Math" panose="02040503050406030204" pitchFamily="18" charset="0"/>
                          </a:rPr>
                        </m:ctrlPr>
                      </m:dPr>
                      <m:e>
                        <m:f>
                          <m:fPr>
                            <m:ctrlPr>
                              <a:rPr lang="en-US" altLang="zh-CN" sz="2000" i="1">
                                <a:latin typeface="Cambria Math" panose="02040503050406030204" pitchFamily="18" charset="0"/>
                              </a:rPr>
                            </m:ctrlPr>
                          </m:fPr>
                          <m:num>
                            <m:acc>
                              <m:accPr>
                                <m:chr m:val="̇"/>
                                <m:ctrlPr>
                                  <a:rPr lang="en-US" altLang="zh-CN" sz="2000" i="1">
                                    <a:latin typeface="Cambria Math" panose="02040503050406030204" pitchFamily="18" charset="0"/>
                                  </a:rPr>
                                </m:ctrlPr>
                              </m:accPr>
                              <m:e>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m:rPr>
                                        <m:sty m:val="p"/>
                                      </m:rPr>
                                      <a:rPr lang="en-US" altLang="zh-CN" sz="2000">
                                        <a:latin typeface="Cambria Math" panose="02040503050406030204" pitchFamily="18" charset="0"/>
                                      </a:rPr>
                                      <m:t>o</m:t>
                                    </m:r>
                                  </m:sub>
                                </m:sSub>
                              </m:e>
                            </m:acc>
                            <m:r>
                              <a:rPr lang="en-US" altLang="zh-CN" sz="2000" i="1">
                                <a:latin typeface="Cambria Math" panose="02040503050406030204" pitchFamily="18" charset="0"/>
                              </a:rPr>
                              <m:t>(</m:t>
                            </m:r>
                            <m:r>
                              <a:rPr lang="en-US" altLang="zh-CN" sz="2000" i="1">
                                <a:latin typeface="Cambria Math" panose="02040503050406030204" pitchFamily="18" charset="0"/>
                              </a:rPr>
                              <m:t>𝑗</m:t>
                            </m:r>
                            <m:r>
                              <a:rPr lang="zh-CN" altLang="en-US" sz="2000" i="1">
                                <a:latin typeface="Cambria Math" panose="02040503050406030204" pitchFamily="18" charset="0"/>
                              </a:rPr>
                              <m:t>𝜔</m:t>
                            </m:r>
                            <m:r>
                              <a:rPr lang="en-US" altLang="zh-CN" sz="2000" i="1">
                                <a:latin typeface="Cambria Math" panose="02040503050406030204" pitchFamily="18" charset="0"/>
                              </a:rPr>
                              <m:t>)</m:t>
                            </m:r>
                          </m:num>
                          <m:den>
                            <m:acc>
                              <m:accPr>
                                <m:chr m:val="̇"/>
                                <m:ctrlPr>
                                  <a:rPr lang="en-US" altLang="zh-CN" sz="2000" i="1">
                                    <a:latin typeface="Cambria Math" panose="02040503050406030204" pitchFamily="18" charset="0"/>
                                  </a:rPr>
                                </m:ctrlPr>
                              </m:accPr>
                              <m:e>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𝑉</m:t>
                                    </m:r>
                                  </m:e>
                                  <m:sub>
                                    <m:r>
                                      <m:rPr>
                                        <m:sty m:val="p"/>
                                      </m:rPr>
                                      <a:rPr lang="en-US" altLang="zh-CN" sz="2000">
                                        <a:latin typeface="Cambria Math" panose="02040503050406030204" pitchFamily="18" charset="0"/>
                                      </a:rPr>
                                      <m:t>i</m:t>
                                    </m:r>
                                  </m:sub>
                                </m:sSub>
                                <m:r>
                                  <a:rPr lang="en-US" altLang="zh-CN" sz="2000" i="1">
                                    <a:latin typeface="Cambria Math" panose="02040503050406030204" pitchFamily="18" charset="0"/>
                                  </a:rPr>
                                  <m:t>(</m:t>
                                </m:r>
                                <m:r>
                                  <a:rPr lang="en-US" altLang="zh-CN" sz="2000" i="1">
                                    <a:latin typeface="Cambria Math" panose="02040503050406030204" pitchFamily="18" charset="0"/>
                                  </a:rPr>
                                  <m:t>𝑗</m:t>
                                </m:r>
                                <m:r>
                                  <a:rPr lang="zh-CN" altLang="en-US" sz="2000" i="1">
                                    <a:latin typeface="Cambria Math" panose="02040503050406030204" pitchFamily="18" charset="0"/>
                                  </a:rPr>
                                  <m:t>𝜔</m:t>
                                </m:r>
                                <m:r>
                                  <a:rPr lang="en-US" altLang="zh-CN" sz="2000" i="1">
                                    <a:latin typeface="Cambria Math" panose="02040503050406030204" pitchFamily="18" charset="0"/>
                                  </a:rPr>
                                  <m:t>)</m:t>
                                </m:r>
                              </m:e>
                            </m:acc>
                          </m:den>
                        </m:f>
                      </m:e>
                    </m:d>
                  </m:oMath>
                </a14:m>
                <a:endParaRPr lang="en-US" altLang="zh-CN" sz="2000" b="1" dirty="0">
                  <a:solidFill>
                    <a:srgbClr val="CC0000"/>
                  </a:solidFill>
                  <a:latin typeface="宋体" panose="02010600030101010101" pitchFamily="2" charset="-122"/>
                </a:endParaRPr>
              </a:p>
            </p:txBody>
          </p:sp>
        </mc:Choice>
        <mc:Fallback xmlns="">
          <p:sp>
            <p:nvSpPr>
              <p:cNvPr id="29" name="Rectangle 15"/>
              <p:cNvSpPr>
                <a:spLocks noRot="1" noChangeAspect="1" noMove="1" noResize="1" noEditPoints="1" noAdjustHandles="1" noChangeArrowheads="1" noChangeShapeType="1" noTextEdit="1"/>
              </p:cNvSpPr>
              <p:nvPr/>
            </p:nvSpPr>
            <p:spPr bwMode="auto">
              <a:xfrm>
                <a:off x="4480298" y="4462463"/>
                <a:ext cx="4509368" cy="976358"/>
              </a:xfrm>
              <a:prstGeom prst="rect">
                <a:avLst/>
              </a:prstGeom>
              <a:blipFill>
                <a:blip r:embed="rId6"/>
                <a:stretch>
                  <a:fillRect l="-1486" t="-187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Rectangle 18"/>
              <p:cNvSpPr>
                <a:spLocks noChangeArrowheads="1"/>
              </p:cNvSpPr>
              <p:nvPr/>
            </p:nvSpPr>
            <p:spPr bwMode="auto">
              <a:xfrm>
                <a:off x="4480298" y="5415141"/>
                <a:ext cx="4483343" cy="70788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r>
                  <a:rPr lang="zh-CN" altLang="en-US" sz="2000" b="1" dirty="0">
                    <a:solidFill>
                      <a:srgbClr val="FF0000"/>
                    </a:solidFill>
                    <a:latin typeface="宋体" panose="02010600030101010101" pitchFamily="2" charset="-122"/>
                  </a:rPr>
                  <a:t>相频响应</a:t>
                </a:r>
                <a:r>
                  <a:rPr lang="zh-CN" altLang="en-US" sz="2000" b="1" dirty="0">
                    <a:solidFill>
                      <a:srgbClr val="CC0000"/>
                    </a:solidFill>
                    <a:latin typeface="宋体" panose="02010600030101010101" pitchFamily="2" charset="-122"/>
                  </a:rPr>
                  <a:t> </a:t>
                </a:r>
                <a:endParaRPr lang="en-US" altLang="zh-CN" sz="2000" b="1" dirty="0">
                  <a:solidFill>
                    <a:srgbClr val="CC0000"/>
                  </a:solidFill>
                  <a:latin typeface="宋体" panose="02010600030101010101" pitchFamily="2" charset="-122"/>
                </a:endParaRPr>
              </a:p>
              <a:p>
                <a:r>
                  <a:rPr lang="en-US" altLang="zh-CN" sz="2000" b="1" dirty="0">
                    <a:solidFill>
                      <a:srgbClr val="CC0000"/>
                    </a:solidFill>
                    <a:latin typeface="宋体" panose="02010600030101010101" pitchFamily="2" charset="-122"/>
                  </a:rPr>
                  <a:t>	</a:t>
                </a:r>
                <a:r>
                  <a:rPr lang="en-US" altLang="zh-CN" sz="2000" b="1" dirty="0"/>
                  <a:t>——</a:t>
                </a:r>
                <a14:m>
                  <m:oMath xmlns:m="http://schemas.openxmlformats.org/officeDocument/2006/math">
                    <m:r>
                      <a:rPr lang="en-US" altLang="zh-CN" sz="2000" i="1">
                        <a:latin typeface="Cambria Math" panose="02040503050406030204" pitchFamily="18" charset="0"/>
                        <a:ea typeface="Cambria Math" panose="02040503050406030204" pitchFamily="18" charset="0"/>
                      </a:rPr>
                      <m:t>∠</m:t>
                    </m:r>
                    <m:r>
                      <a:rPr lang="zh-CN" altLang="en-US" sz="2000" i="1">
                        <a:latin typeface="Cambria Math" panose="02040503050406030204" pitchFamily="18" charset="0"/>
                        <a:ea typeface="Cambria Math" panose="02040503050406030204" pitchFamily="18" charset="0"/>
                      </a:rPr>
                      <m:t>𝜑</m:t>
                    </m:r>
                    <m:d>
                      <m:dPr>
                        <m:ctrlPr>
                          <a:rPr lang="en-US" altLang="zh-CN" sz="2000" i="1">
                            <a:latin typeface="Cambria Math" panose="02040503050406030204" pitchFamily="18" charset="0"/>
                            <a:ea typeface="Cambria Math" panose="02040503050406030204" pitchFamily="18" charset="0"/>
                          </a:rPr>
                        </m:ctrlPr>
                      </m:dPr>
                      <m:e>
                        <m:r>
                          <a:rPr lang="zh-CN" altLang="en-US" sz="2000" i="1">
                            <a:latin typeface="Cambria Math" panose="02040503050406030204" pitchFamily="18" charset="0"/>
                          </a:rPr>
                          <m:t>𝜔</m:t>
                        </m:r>
                      </m:e>
                    </m:d>
                    <m:r>
                      <a:rPr lang="en-US" altLang="zh-CN" sz="2000" i="1">
                        <a:latin typeface="Cambria Math" panose="02040503050406030204" pitchFamily="18" charset="0"/>
                      </a:rPr>
                      <m:t>=</m:t>
                    </m:r>
                    <m:d>
                      <m:dPr>
                        <m:begChr m:val="["/>
                        <m:endChr m:val="]"/>
                        <m:ctrlPr>
                          <a:rPr lang="en-US" altLang="zh-CN" sz="2000" i="1">
                            <a:latin typeface="Cambria Math" panose="02040503050406030204" pitchFamily="18" charset="0"/>
                            <a:ea typeface="Cambria Math" panose="02040503050406030204" pitchFamily="18" charset="0"/>
                          </a:rPr>
                        </m:ctrlPr>
                      </m:dPr>
                      <m:e>
                        <m:sSub>
                          <m:sSubPr>
                            <m:ctrlPr>
                              <a:rPr lang="en-US" altLang="zh-CN" sz="2000" i="1">
                                <a:latin typeface="Cambria Math" panose="02040503050406030204" pitchFamily="18" charset="0"/>
                                <a:ea typeface="Cambria Math" panose="02040503050406030204" pitchFamily="18" charset="0"/>
                              </a:rPr>
                            </m:ctrlPr>
                          </m:sSubPr>
                          <m:e>
                            <m:r>
                              <a:rPr lang="zh-CN" altLang="en-US" sz="2000" i="1">
                                <a:latin typeface="Cambria Math" panose="02040503050406030204" pitchFamily="18" charset="0"/>
                                <a:ea typeface="Cambria Math" panose="02040503050406030204" pitchFamily="18" charset="0"/>
                              </a:rPr>
                              <m:t>𝜑</m:t>
                            </m:r>
                          </m:e>
                          <m:sub>
                            <m:r>
                              <m:rPr>
                                <m:sty m:val="p"/>
                              </m:rPr>
                              <a:rPr lang="en-US" altLang="zh-CN" sz="2000">
                                <a:latin typeface="Cambria Math" panose="02040503050406030204" pitchFamily="18" charset="0"/>
                                <a:ea typeface="Cambria Math" panose="02040503050406030204" pitchFamily="18" charset="0"/>
                              </a:rPr>
                              <m:t>o</m:t>
                            </m:r>
                          </m:sub>
                        </m:sSub>
                        <m:d>
                          <m:dPr>
                            <m:ctrlPr>
                              <a:rPr lang="en-US" altLang="zh-CN" sz="2000" i="1">
                                <a:latin typeface="Cambria Math" panose="02040503050406030204" pitchFamily="18" charset="0"/>
                                <a:ea typeface="Cambria Math" panose="02040503050406030204" pitchFamily="18" charset="0"/>
                              </a:rPr>
                            </m:ctrlPr>
                          </m:dPr>
                          <m:e>
                            <m:r>
                              <a:rPr lang="zh-CN" altLang="en-US" sz="2000" i="1">
                                <a:latin typeface="Cambria Math" panose="02040503050406030204" pitchFamily="18" charset="0"/>
                              </a:rPr>
                              <m:t>𝜔</m:t>
                            </m:r>
                          </m:e>
                        </m:d>
                        <m:r>
                          <a:rPr lang="en-US" altLang="zh-CN" sz="2000" i="1">
                            <a:latin typeface="Cambria Math" panose="02040503050406030204" pitchFamily="18" charset="0"/>
                          </a:rPr>
                          <m:t>−</m:t>
                        </m:r>
                        <m:sSub>
                          <m:sSubPr>
                            <m:ctrlPr>
                              <a:rPr lang="en-US" altLang="zh-CN" sz="2000" i="1">
                                <a:latin typeface="Cambria Math" panose="02040503050406030204" pitchFamily="18" charset="0"/>
                                <a:ea typeface="Cambria Math" panose="02040503050406030204" pitchFamily="18" charset="0"/>
                              </a:rPr>
                            </m:ctrlPr>
                          </m:sSubPr>
                          <m:e>
                            <m:r>
                              <a:rPr lang="zh-CN" altLang="en-US" sz="2000" i="1">
                                <a:latin typeface="Cambria Math" panose="02040503050406030204" pitchFamily="18" charset="0"/>
                                <a:ea typeface="Cambria Math" panose="02040503050406030204" pitchFamily="18" charset="0"/>
                              </a:rPr>
                              <m:t>𝜑</m:t>
                            </m:r>
                          </m:e>
                          <m:sub>
                            <m:r>
                              <m:rPr>
                                <m:sty m:val="p"/>
                              </m:rPr>
                              <a:rPr lang="en-US" altLang="zh-CN" sz="2000">
                                <a:latin typeface="Cambria Math" panose="02040503050406030204" pitchFamily="18" charset="0"/>
                                <a:ea typeface="Cambria Math" panose="02040503050406030204" pitchFamily="18" charset="0"/>
                              </a:rPr>
                              <m:t>i</m:t>
                            </m:r>
                          </m:sub>
                        </m:sSub>
                        <m:r>
                          <a:rPr lang="en-US" altLang="zh-CN" sz="2000" i="1">
                            <a:latin typeface="Cambria Math" panose="02040503050406030204" pitchFamily="18" charset="0"/>
                          </a:rPr>
                          <m:t>(</m:t>
                        </m:r>
                        <m:r>
                          <a:rPr lang="zh-CN" altLang="en-US" sz="2000" i="1">
                            <a:latin typeface="Cambria Math" panose="02040503050406030204" pitchFamily="18" charset="0"/>
                          </a:rPr>
                          <m:t>𝜔</m:t>
                        </m:r>
                        <m:r>
                          <a:rPr lang="en-US" altLang="zh-CN" sz="2000" i="1">
                            <a:latin typeface="Cambria Math" panose="02040503050406030204" pitchFamily="18" charset="0"/>
                          </a:rPr>
                          <m:t>)</m:t>
                        </m:r>
                      </m:e>
                    </m:d>
                  </m:oMath>
                </a14:m>
                <a:endParaRPr lang="zh-CN" altLang="en-US" sz="2000" b="1" dirty="0">
                  <a:latin typeface="宋体" panose="02010600030101010101" pitchFamily="2" charset="-122"/>
                </a:endParaRPr>
              </a:p>
            </p:txBody>
          </p:sp>
        </mc:Choice>
        <mc:Fallback xmlns="">
          <p:sp>
            <p:nvSpPr>
              <p:cNvPr id="30" name="Rectangle 18"/>
              <p:cNvSpPr>
                <a:spLocks noRot="1" noChangeAspect="1" noMove="1" noResize="1" noEditPoints="1" noAdjustHandles="1" noChangeArrowheads="1" noChangeShapeType="1" noTextEdit="1"/>
              </p:cNvSpPr>
              <p:nvPr/>
            </p:nvSpPr>
            <p:spPr bwMode="auto">
              <a:xfrm>
                <a:off x="4480298" y="5415141"/>
                <a:ext cx="4483343" cy="707886"/>
              </a:xfrm>
              <a:prstGeom prst="rect">
                <a:avLst/>
              </a:prstGeom>
              <a:blipFill>
                <a:blip r:embed="rId7"/>
                <a:stretch>
                  <a:fillRect l="-1497" t="-4310" b="-1551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Right)">
                                      <p:cBhvr>
                                        <p:cTn id="12" dur="500"/>
                                        <p:tgtEl>
                                          <p:spTgt spid="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strips(downRigh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strips(down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strips(downLeft)">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20" grpId="0" autoUpdateAnimBg="0"/>
      <p:bldP spid="23" grpId="0"/>
      <p:bldP spid="25" grpId="0" autoUpdateAnimBg="0"/>
      <p:bldP spid="24" grpId="0"/>
      <p:bldP spid="28" grpId="0"/>
      <p:bldP spid="29"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1.5  </a:t>
            </a:r>
            <a:r>
              <a:rPr lang="zh-CN" altLang="en-US" dirty="0"/>
              <a:t>放大电路的主要性能指标</a:t>
            </a:r>
          </a:p>
        </p:txBody>
      </p:sp>
      <p:sp>
        <p:nvSpPr>
          <p:cNvPr id="22" name="Rectangle 10"/>
          <p:cNvSpPr>
            <a:spLocks noChangeArrowheads="1"/>
          </p:cNvSpPr>
          <p:nvPr/>
        </p:nvSpPr>
        <p:spPr bwMode="auto">
          <a:xfrm>
            <a:off x="481013" y="2066925"/>
            <a:ext cx="8397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zh-CN" altLang="en-US" sz="2000" kern="0">
                <a:solidFill>
                  <a:srgbClr val="000000"/>
                </a:solidFill>
                <a:latin typeface="宋体" pitchFamily="2" charset="-122"/>
              </a:rPr>
              <a:t>其中</a:t>
            </a:r>
            <a:endParaRPr lang="zh-CN" altLang="en-US" sz="2000" kern="0">
              <a:solidFill>
                <a:srgbClr val="000000"/>
              </a:solidFill>
            </a:endParaRPr>
          </a:p>
        </p:txBody>
      </p:sp>
      <p:graphicFrame>
        <p:nvGraphicFramePr>
          <p:cNvPr id="23" name="Object 11"/>
          <p:cNvGraphicFramePr>
            <a:graphicFrameLocks noChangeAspect="1"/>
          </p:cNvGraphicFramePr>
          <p:nvPr/>
        </p:nvGraphicFramePr>
        <p:xfrm>
          <a:off x="1419225" y="2165350"/>
          <a:ext cx="1806575" cy="323850"/>
        </p:xfrm>
        <a:graphic>
          <a:graphicData uri="http://schemas.openxmlformats.org/presentationml/2006/ole">
            <mc:AlternateContent xmlns:mc="http://schemas.openxmlformats.org/markup-compatibility/2006">
              <mc:Choice xmlns:v="urn:schemas-microsoft-com:vml" Requires="v">
                <p:oleObj spid="_x0000_s24578" name="公式" r:id="rId3" imgW="1117115" imgH="203112" progId="Equation.3">
                  <p:embed/>
                </p:oleObj>
              </mc:Choice>
              <mc:Fallback>
                <p:oleObj name="公式" r:id="rId3" imgW="1117115" imgH="203112" progId="Equation.3">
                  <p:embed/>
                  <p:pic>
                    <p:nvPicPr>
                      <p:cNvPr id="23"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9225" y="2165350"/>
                        <a:ext cx="1806575"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 name="Rectangle 12"/>
          <p:cNvSpPr>
            <a:spLocks noChangeArrowheads="1"/>
          </p:cNvSpPr>
          <p:nvPr/>
        </p:nvSpPr>
        <p:spPr bwMode="auto">
          <a:xfrm>
            <a:off x="1304925" y="1655763"/>
            <a:ext cx="4579938"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zh-CN" altLang="en-US" sz="2000" kern="0">
                <a:solidFill>
                  <a:srgbClr val="000000"/>
                </a:solidFill>
                <a:latin typeface="宋体" pitchFamily="2" charset="-122"/>
              </a:rPr>
              <a:t>普通音响系统放大电路的幅频响应</a:t>
            </a:r>
            <a:endParaRPr lang="zh-CN" altLang="en-US" sz="2000" kern="0">
              <a:solidFill>
                <a:srgbClr val="000000"/>
              </a:solidFill>
            </a:endParaRPr>
          </a:p>
        </p:txBody>
      </p:sp>
      <p:graphicFrame>
        <p:nvGraphicFramePr>
          <p:cNvPr id="25" name="Object 13"/>
          <p:cNvGraphicFramePr>
            <a:graphicFrameLocks noChangeAspect="1"/>
          </p:cNvGraphicFramePr>
          <p:nvPr/>
        </p:nvGraphicFramePr>
        <p:xfrm>
          <a:off x="1419225" y="2570163"/>
          <a:ext cx="1806575" cy="323850"/>
        </p:xfrm>
        <a:graphic>
          <a:graphicData uri="http://schemas.openxmlformats.org/presentationml/2006/ole">
            <mc:AlternateContent xmlns:mc="http://schemas.openxmlformats.org/markup-compatibility/2006">
              <mc:Choice xmlns:v="urn:schemas-microsoft-com:vml" Requires="v">
                <p:oleObj spid="_x0000_s24579" name="公式" r:id="rId5" imgW="1117115" imgH="203112" progId="Equation.3">
                  <p:embed/>
                </p:oleObj>
              </mc:Choice>
              <mc:Fallback>
                <p:oleObj name="公式" r:id="rId5" imgW="1117115" imgH="203112" progId="Equation.3">
                  <p:embed/>
                  <p:pic>
                    <p:nvPicPr>
                      <p:cNvPr id="25"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9225" y="2570163"/>
                        <a:ext cx="1806575"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 name="Object 14"/>
          <p:cNvGraphicFramePr>
            <a:graphicFrameLocks noChangeAspect="1"/>
          </p:cNvGraphicFramePr>
          <p:nvPr/>
        </p:nvGraphicFramePr>
        <p:xfrm>
          <a:off x="611188" y="2930525"/>
          <a:ext cx="2789237" cy="323850"/>
        </p:xfrm>
        <a:graphic>
          <a:graphicData uri="http://schemas.openxmlformats.org/presentationml/2006/ole">
            <mc:AlternateContent xmlns:mc="http://schemas.openxmlformats.org/markup-compatibility/2006">
              <mc:Choice xmlns:v="urn:schemas-microsoft-com:vml" Requires="v">
                <p:oleObj spid="_x0000_s24580" name="公式" r:id="rId7" imgW="1726451" imgH="203112" progId="Equation.3">
                  <p:embed/>
                </p:oleObj>
              </mc:Choice>
              <mc:Fallback>
                <p:oleObj name="公式" r:id="rId7" imgW="1726451" imgH="203112" progId="Equation.3">
                  <p:embed/>
                  <p:pic>
                    <p:nvPicPr>
                      <p:cNvPr id="26"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188" y="2930525"/>
                        <a:ext cx="2789237"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 name="Object 15"/>
          <p:cNvGraphicFramePr>
            <a:graphicFrameLocks noChangeAspect="1"/>
          </p:cNvGraphicFramePr>
          <p:nvPr/>
        </p:nvGraphicFramePr>
        <p:xfrm>
          <a:off x="538163" y="3362325"/>
          <a:ext cx="2462212" cy="323850"/>
        </p:xfrm>
        <a:graphic>
          <a:graphicData uri="http://schemas.openxmlformats.org/presentationml/2006/ole">
            <mc:AlternateContent xmlns:mc="http://schemas.openxmlformats.org/markup-compatibility/2006">
              <mc:Choice xmlns:v="urn:schemas-microsoft-com:vml" Requires="v">
                <p:oleObj spid="_x0000_s24581" name="公式" r:id="rId9" imgW="1524000" imgH="203200" progId="Equation.3">
                  <p:embed/>
                </p:oleObj>
              </mc:Choice>
              <mc:Fallback>
                <p:oleObj name="公式" r:id="rId9" imgW="1524000" imgH="203200" progId="Equation.3">
                  <p:embed/>
                  <p:pic>
                    <p:nvPicPr>
                      <p:cNvPr id="27"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8163" y="3362325"/>
                        <a:ext cx="2462212"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657" name="Object 18"/>
          <p:cNvGraphicFramePr>
            <a:graphicFrameLocks noChangeAspect="1"/>
          </p:cNvGraphicFramePr>
          <p:nvPr/>
        </p:nvGraphicFramePr>
        <p:xfrm>
          <a:off x="4421188" y="2479675"/>
          <a:ext cx="4059237" cy="3001963"/>
        </p:xfrm>
        <a:graphic>
          <a:graphicData uri="http://schemas.openxmlformats.org/presentationml/2006/ole">
            <mc:AlternateContent xmlns:mc="http://schemas.openxmlformats.org/markup-compatibility/2006">
              <mc:Choice xmlns:v="urn:schemas-microsoft-com:vml" Requires="v">
                <p:oleObj spid="_x0000_s24582" name="图片" r:id="rId11" imgW="2705100" imgH="2000250" progId="Word.Picture.8">
                  <p:embed/>
                </p:oleObj>
              </mc:Choice>
              <mc:Fallback>
                <p:oleObj name="图片" r:id="rId11" imgW="2705100" imgH="2000250" progId="Word.Picture.8">
                  <p:embed/>
                  <p:pic>
                    <p:nvPicPr>
                      <p:cNvPr id="27657"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21188" y="2479675"/>
                        <a:ext cx="4059237" cy="300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 name="AutoShape 19"/>
          <p:cNvSpPr>
            <a:spLocks noChangeArrowheads="1"/>
          </p:cNvSpPr>
          <p:nvPr/>
        </p:nvSpPr>
        <p:spPr bwMode="auto">
          <a:xfrm>
            <a:off x="7380288" y="2720975"/>
            <a:ext cx="1603375" cy="609600"/>
          </a:xfrm>
          <a:prstGeom prst="wedgeEllipseCallout">
            <a:avLst>
              <a:gd name="adj1" fmla="val -29421"/>
              <a:gd name="adj2" fmla="val 202532"/>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400" b="1">
                <a:solidFill>
                  <a:srgbClr val="000000"/>
                </a:solidFill>
                <a:latin typeface="Times New Roman" panose="02020603050405020304" pitchFamily="18" charset="0"/>
              </a:rPr>
              <a:t>高频区</a:t>
            </a:r>
            <a:endParaRPr kumimoji="1" lang="zh-CN" altLang="en-US" sz="2400" b="1" baseline="-25000">
              <a:solidFill>
                <a:srgbClr val="000000"/>
              </a:solidFill>
              <a:latin typeface="Times New Roman" panose="02020603050405020304" pitchFamily="18" charset="0"/>
            </a:endParaRPr>
          </a:p>
        </p:txBody>
      </p:sp>
      <p:sp>
        <p:nvSpPr>
          <p:cNvPr id="32" name="AutoShape 20"/>
          <p:cNvSpPr>
            <a:spLocks noChangeArrowheads="1"/>
          </p:cNvSpPr>
          <p:nvPr/>
        </p:nvSpPr>
        <p:spPr bwMode="auto">
          <a:xfrm>
            <a:off x="5364163" y="5318125"/>
            <a:ext cx="1603375" cy="609600"/>
          </a:xfrm>
          <a:prstGeom prst="wedgeEllipseCallout">
            <a:avLst>
              <a:gd name="adj1" fmla="val 21616"/>
              <a:gd name="adj2" fmla="val -199153"/>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400" b="1">
                <a:solidFill>
                  <a:srgbClr val="000000"/>
                </a:solidFill>
                <a:latin typeface="Times New Roman" panose="02020603050405020304" pitchFamily="18" charset="0"/>
              </a:rPr>
              <a:t>中频区</a:t>
            </a:r>
            <a:endParaRPr kumimoji="1" lang="zh-CN" altLang="en-US" sz="2400" b="1" baseline="-25000">
              <a:solidFill>
                <a:srgbClr val="000000"/>
              </a:solidFill>
              <a:latin typeface="Times New Roman" panose="02020603050405020304" pitchFamily="18" charset="0"/>
            </a:endParaRPr>
          </a:p>
        </p:txBody>
      </p:sp>
      <p:sp>
        <p:nvSpPr>
          <p:cNvPr id="33" name="AutoShape 21"/>
          <p:cNvSpPr>
            <a:spLocks noChangeArrowheads="1"/>
          </p:cNvSpPr>
          <p:nvPr/>
        </p:nvSpPr>
        <p:spPr bwMode="auto">
          <a:xfrm>
            <a:off x="2987675" y="3152775"/>
            <a:ext cx="1603375" cy="609600"/>
          </a:xfrm>
          <a:prstGeom prst="wedgeEllipseCallout">
            <a:avLst>
              <a:gd name="adj1" fmla="val 78148"/>
              <a:gd name="adj2" fmla="val 119861"/>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400" b="1">
                <a:solidFill>
                  <a:srgbClr val="000000"/>
                </a:solidFill>
                <a:latin typeface="Times New Roman" panose="02020603050405020304" pitchFamily="18" charset="0"/>
              </a:rPr>
              <a:t>低频区</a:t>
            </a:r>
            <a:endParaRPr kumimoji="1" lang="zh-CN" altLang="en-US" sz="2400" b="1" baseline="-25000">
              <a:solidFill>
                <a:srgbClr val="000000"/>
              </a:solidFill>
              <a:latin typeface="Times New Roman" panose="02020603050405020304" pitchFamily="18" charset="0"/>
            </a:endParaRPr>
          </a:p>
        </p:txBody>
      </p:sp>
      <p:grpSp>
        <p:nvGrpSpPr>
          <p:cNvPr id="34" name="Group 22"/>
          <p:cNvGrpSpPr>
            <a:grpSpLocks/>
          </p:cNvGrpSpPr>
          <p:nvPr/>
        </p:nvGrpSpPr>
        <p:grpSpPr bwMode="auto">
          <a:xfrm>
            <a:off x="5149850" y="1520825"/>
            <a:ext cx="2328863" cy="887413"/>
            <a:chOff x="3355" y="1196"/>
            <a:chExt cx="1467" cy="559"/>
          </a:xfrm>
        </p:grpSpPr>
        <p:sp>
          <p:nvSpPr>
            <p:cNvPr id="27666" name="AutoShape 23"/>
            <p:cNvSpPr>
              <a:spLocks noChangeArrowheads="1"/>
            </p:cNvSpPr>
            <p:nvPr/>
          </p:nvSpPr>
          <p:spPr bwMode="auto">
            <a:xfrm>
              <a:off x="3355" y="1196"/>
              <a:ext cx="1444" cy="548"/>
            </a:xfrm>
            <a:prstGeom prst="wedgeEllipseCallout">
              <a:avLst>
                <a:gd name="adj1" fmla="val -39333"/>
                <a:gd name="adj2" fmla="val 173356"/>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en-US" altLang="zh-CN" b="1">
                  <a:solidFill>
                    <a:srgbClr val="000000"/>
                  </a:solidFill>
                  <a:latin typeface="Times New Roman" panose="02020603050405020304" pitchFamily="18" charset="0"/>
                </a:rPr>
                <a:t>3dB </a:t>
              </a:r>
              <a:r>
                <a:rPr kumimoji="1" lang="zh-CN" altLang="en-US" b="1">
                  <a:solidFill>
                    <a:srgbClr val="000000"/>
                  </a:solidFill>
                  <a:latin typeface="Times New Roman" panose="02020603050405020304" pitchFamily="18" charset="0"/>
                </a:rPr>
                <a:t>频率点（半功率点）</a:t>
              </a:r>
              <a:endParaRPr kumimoji="1" lang="zh-CN" altLang="en-US" b="1" baseline="-25000">
                <a:solidFill>
                  <a:srgbClr val="000000"/>
                </a:solidFill>
                <a:latin typeface="Times New Roman" panose="02020603050405020304" pitchFamily="18" charset="0"/>
              </a:endParaRPr>
            </a:p>
          </p:txBody>
        </p:sp>
        <p:sp>
          <p:nvSpPr>
            <p:cNvPr id="27667" name="AutoShape 24"/>
            <p:cNvSpPr>
              <a:spLocks noChangeArrowheads="1"/>
            </p:cNvSpPr>
            <p:nvPr/>
          </p:nvSpPr>
          <p:spPr bwMode="auto">
            <a:xfrm>
              <a:off x="3378" y="1207"/>
              <a:ext cx="1444" cy="548"/>
            </a:xfrm>
            <a:prstGeom prst="wedgeEllipseCallout">
              <a:avLst>
                <a:gd name="adj1" fmla="val 49167"/>
                <a:gd name="adj2" fmla="val 171352"/>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en-US" altLang="zh-CN" b="1">
                  <a:solidFill>
                    <a:srgbClr val="000000"/>
                  </a:solidFill>
                  <a:latin typeface="Times New Roman" panose="02020603050405020304" pitchFamily="18" charset="0"/>
                </a:rPr>
                <a:t>3dB </a:t>
              </a:r>
              <a:r>
                <a:rPr kumimoji="1" lang="zh-CN" altLang="en-US" b="1">
                  <a:solidFill>
                    <a:srgbClr val="000000"/>
                  </a:solidFill>
                  <a:latin typeface="Times New Roman" panose="02020603050405020304" pitchFamily="18" charset="0"/>
                </a:rPr>
                <a:t>频率点（半功率点）</a:t>
              </a:r>
              <a:endParaRPr kumimoji="1" lang="zh-CN" altLang="en-US" b="1" baseline="-25000">
                <a:solidFill>
                  <a:srgbClr val="000000"/>
                </a:solidFill>
                <a:latin typeface="Times New Roman" panose="02020603050405020304" pitchFamily="18" charset="0"/>
              </a:endParaRPr>
            </a:p>
          </p:txBody>
        </p:sp>
      </p:grpSp>
      <p:sp>
        <p:nvSpPr>
          <p:cNvPr id="37" name="Rectangle 25"/>
          <p:cNvSpPr>
            <a:spLocks noChangeArrowheads="1"/>
          </p:cNvSpPr>
          <p:nvPr/>
        </p:nvSpPr>
        <p:spPr bwMode="auto">
          <a:xfrm>
            <a:off x="250825" y="3681413"/>
            <a:ext cx="36464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000" kern="0" dirty="0">
                <a:solidFill>
                  <a:srgbClr val="CC0066"/>
                </a:solidFill>
                <a:latin typeface="宋体" pitchFamily="2" charset="-122"/>
              </a:rPr>
              <a:t>   </a:t>
            </a:r>
            <a:r>
              <a:rPr lang="zh-CN" altLang="en-US" sz="2000" kern="0" dirty="0">
                <a:solidFill>
                  <a:srgbClr val="CC0066"/>
                </a:solidFill>
                <a:latin typeface="宋体" pitchFamily="2" charset="-122"/>
              </a:rPr>
              <a:t>直流放大电路的幅频响应与此有何区别？</a:t>
            </a:r>
            <a:endParaRPr lang="zh-CN" altLang="en-US" sz="2000" kern="0" dirty="0">
              <a:solidFill>
                <a:srgbClr val="CC0066"/>
              </a:solidFill>
            </a:endParaRPr>
          </a:p>
        </p:txBody>
      </p:sp>
      <p:graphicFrame>
        <p:nvGraphicFramePr>
          <p:cNvPr id="38" name="Object 27"/>
          <p:cNvGraphicFramePr>
            <a:graphicFrameLocks noChangeAspect="1"/>
          </p:cNvGraphicFramePr>
          <p:nvPr/>
        </p:nvGraphicFramePr>
        <p:xfrm>
          <a:off x="1201738" y="4559300"/>
          <a:ext cx="2865437" cy="1746250"/>
        </p:xfrm>
        <a:graphic>
          <a:graphicData uri="http://schemas.openxmlformats.org/presentationml/2006/ole">
            <mc:AlternateContent xmlns:mc="http://schemas.openxmlformats.org/markup-compatibility/2006">
              <mc:Choice xmlns:v="urn:schemas-microsoft-com:vml" Requires="v">
                <p:oleObj spid="_x0000_s24583" name="图片" r:id="rId13" imgW="2049780" imgH="1252728" progId="Word.Picture.8">
                  <p:embed/>
                </p:oleObj>
              </mc:Choice>
              <mc:Fallback>
                <p:oleObj name="图片" r:id="rId13" imgW="2049780" imgH="1252728" progId="Word.Picture.8">
                  <p:embed/>
                  <p:pic>
                    <p:nvPicPr>
                      <p:cNvPr id="38" name="Object 2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01738" y="4559300"/>
                        <a:ext cx="2865437" cy="174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64" name="Rectangle 32"/>
          <p:cNvSpPr>
            <a:spLocks noChangeArrowheads="1"/>
          </p:cNvSpPr>
          <p:nvPr/>
        </p:nvSpPr>
        <p:spPr bwMode="auto">
          <a:xfrm>
            <a:off x="515938" y="749300"/>
            <a:ext cx="34639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800" b="1">
                <a:solidFill>
                  <a:srgbClr val="000000"/>
                </a:solidFill>
                <a:latin typeface="楷体_GB2312"/>
                <a:ea typeface="楷体_GB2312"/>
                <a:cs typeface="楷体_GB2312"/>
              </a:rPr>
              <a:t>4. </a:t>
            </a:r>
            <a:r>
              <a:rPr lang="zh-CN" altLang="en-US" sz="2800" b="1">
                <a:solidFill>
                  <a:srgbClr val="000000"/>
                </a:solidFill>
                <a:latin typeface="楷体_GB2312"/>
                <a:ea typeface="楷体_GB2312"/>
                <a:cs typeface="楷体_GB2312"/>
              </a:rPr>
              <a:t>频率响应</a:t>
            </a:r>
          </a:p>
        </p:txBody>
      </p:sp>
      <p:sp>
        <p:nvSpPr>
          <p:cNvPr id="40" name="Rectangle 33"/>
          <p:cNvSpPr>
            <a:spLocks noChangeArrowheads="1"/>
          </p:cNvSpPr>
          <p:nvPr/>
        </p:nvSpPr>
        <p:spPr bwMode="auto">
          <a:xfrm>
            <a:off x="871538" y="1163638"/>
            <a:ext cx="3484562"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400" kern="0">
                <a:solidFill>
                  <a:srgbClr val="000000"/>
                </a:solidFill>
                <a:latin typeface="宋体" pitchFamily="2" charset="-122"/>
              </a:rPr>
              <a:t>A.</a:t>
            </a:r>
            <a:r>
              <a:rPr lang="zh-CN" altLang="en-US" sz="2400" kern="0">
                <a:solidFill>
                  <a:srgbClr val="000000"/>
                </a:solidFill>
                <a:latin typeface="宋体" pitchFamily="2" charset="-122"/>
              </a:rPr>
              <a:t>频率响应及带宽 </a:t>
            </a:r>
            <a:endParaRPr lang="zh-CN" altLang="en-US" sz="2400" kern="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33"/>
                                        </p:tgtEl>
                                        <p:attrNameLst>
                                          <p:attrName>style.visibility</p:attrName>
                                        </p:attrNameLst>
                                      </p:cBhvr>
                                      <p:to>
                                        <p:strVal val="hidden"/>
                                      </p:to>
                                    </p:set>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0-#ppt_h/2"/>
                                          </p:val>
                                        </p:tav>
                                        <p:tav tm="100000">
                                          <p:val>
                                            <p:strVal val="#ppt_y"/>
                                          </p:val>
                                        </p:tav>
                                      </p:tavLst>
                                    </p:anim>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1+#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31"/>
                                        </p:tgtEl>
                                        <p:attrNameLst>
                                          <p:attrName>style.visibility</p:attrName>
                                        </p:attrNameLst>
                                      </p:cBhvr>
                                      <p:to>
                                        <p:strVal val="hidden"/>
                                      </p:to>
                                    </p:set>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0-#ppt_h/2"/>
                                          </p:val>
                                        </p:tav>
                                        <p:tav tm="100000">
                                          <p:val>
                                            <p:strVal val="#ppt_y"/>
                                          </p:val>
                                        </p:tav>
                                      </p:tavLst>
                                    </p:anim>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trips(downRight)">
                                      <p:cBhvr>
                                        <p:cTn id="31" dur="500"/>
                                        <p:tgtEl>
                                          <p:spTgt spid="2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strips(downRight)">
                                      <p:cBhvr>
                                        <p:cTn id="36" dur="500"/>
                                        <p:tgtEl>
                                          <p:spTgt spid="2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strips(downRight)">
                                      <p:cBhvr>
                                        <p:cTn id="41" dur="500"/>
                                        <p:tgtEl>
                                          <p:spTgt spid="2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strips(downRight)">
                                      <p:cBhvr>
                                        <p:cTn id="46" dur="500"/>
                                        <p:tgtEl>
                                          <p:spTgt spid="26"/>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6"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strips(downRight)">
                                      <p:cBhvr>
                                        <p:cTn id="51" dur="500"/>
                                        <p:tgtEl>
                                          <p:spTgt spid="27"/>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grpId="0" nodeType="click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strips(downRight)">
                                      <p:cBhvr>
                                        <p:cTn id="56" dur="500"/>
                                        <p:tgtEl>
                                          <p:spTgt spid="37"/>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4" presetClass="entr" presetSubtype="16" fill="hold" nodeType="click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box(in)">
                                      <p:cBhvr>
                                        <p:cTn id="6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utoUpdateAnimBg="0"/>
      <p:bldP spid="31" grpId="0" animBg="1" autoUpdateAnimBg="0"/>
      <p:bldP spid="32" grpId="0" animBg="1" autoUpdateAnimBg="0"/>
      <p:bldP spid="33" grpId="0" animBg="1" autoUpdateAnimBg="0"/>
      <p:bldP spid="37"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1.5  </a:t>
            </a:r>
            <a:r>
              <a:rPr lang="zh-CN" altLang="en-US" dirty="0"/>
              <a:t>放大电路的主要性能指标</a:t>
            </a:r>
          </a:p>
        </p:txBody>
      </p:sp>
      <p:sp>
        <p:nvSpPr>
          <p:cNvPr id="16" name="Rectangle 8"/>
          <p:cNvSpPr>
            <a:spLocks noChangeArrowheads="1"/>
          </p:cNvSpPr>
          <p:nvPr/>
        </p:nvSpPr>
        <p:spPr bwMode="auto">
          <a:xfrm>
            <a:off x="742950" y="1546225"/>
            <a:ext cx="3730625"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400" kern="0">
                <a:solidFill>
                  <a:srgbClr val="000000"/>
                </a:solidFill>
                <a:latin typeface="宋体" pitchFamily="2" charset="-122"/>
              </a:rPr>
              <a:t>B.</a:t>
            </a:r>
            <a:r>
              <a:rPr lang="zh-CN" altLang="en-US" sz="2400" kern="0">
                <a:solidFill>
                  <a:srgbClr val="000000"/>
                </a:solidFill>
                <a:latin typeface="宋体" pitchFamily="2" charset="-122"/>
              </a:rPr>
              <a:t>频率失真（线性失真）</a:t>
            </a:r>
            <a:endParaRPr lang="zh-CN" altLang="en-US" sz="2400" kern="0">
              <a:solidFill>
                <a:srgbClr val="000000"/>
              </a:solidFill>
            </a:endParaRPr>
          </a:p>
        </p:txBody>
      </p:sp>
      <p:sp>
        <p:nvSpPr>
          <p:cNvPr id="17" name="Rectangle 9"/>
          <p:cNvSpPr>
            <a:spLocks noChangeArrowheads="1"/>
          </p:cNvSpPr>
          <p:nvPr/>
        </p:nvSpPr>
        <p:spPr bwMode="auto">
          <a:xfrm>
            <a:off x="828675" y="2197100"/>
            <a:ext cx="161607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zh-CN" altLang="en-US" sz="2000" kern="0">
                <a:solidFill>
                  <a:srgbClr val="000000"/>
                </a:solidFill>
                <a:latin typeface="宋体" pitchFamily="2" charset="-122"/>
              </a:rPr>
              <a:t>幅度失真：</a:t>
            </a:r>
            <a:endParaRPr lang="zh-CN" altLang="en-US" sz="2000" kern="0">
              <a:solidFill>
                <a:srgbClr val="000000"/>
              </a:solidFill>
            </a:endParaRPr>
          </a:p>
        </p:txBody>
      </p:sp>
      <p:sp>
        <p:nvSpPr>
          <p:cNvPr id="18" name="Rectangle 10"/>
          <p:cNvSpPr>
            <a:spLocks noChangeArrowheads="1"/>
          </p:cNvSpPr>
          <p:nvPr/>
        </p:nvSpPr>
        <p:spPr bwMode="auto">
          <a:xfrm>
            <a:off x="900113" y="2738438"/>
            <a:ext cx="30638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en-US" altLang="zh-CN" sz="2000" kern="0">
                <a:solidFill>
                  <a:srgbClr val="000000"/>
                </a:solidFill>
                <a:latin typeface="宋体" pitchFamily="2" charset="-122"/>
              </a:rPr>
              <a:t>   </a:t>
            </a:r>
            <a:r>
              <a:rPr lang="zh-CN" altLang="en-US" sz="2000" kern="0">
                <a:solidFill>
                  <a:srgbClr val="000000"/>
                </a:solidFill>
                <a:latin typeface="宋体" pitchFamily="2" charset="-122"/>
              </a:rPr>
              <a:t>对不同频率的信号增益不同，产生的失真。</a:t>
            </a:r>
            <a:endParaRPr lang="zh-CN" altLang="en-US" sz="2000" kern="0">
              <a:solidFill>
                <a:srgbClr val="000000"/>
              </a:solidFill>
            </a:endParaRPr>
          </a:p>
        </p:txBody>
      </p:sp>
      <p:graphicFrame>
        <p:nvGraphicFramePr>
          <p:cNvPr id="28678" name="Object 13"/>
          <p:cNvGraphicFramePr>
            <a:graphicFrameLocks noChangeAspect="1"/>
          </p:cNvGraphicFramePr>
          <p:nvPr/>
        </p:nvGraphicFramePr>
        <p:xfrm>
          <a:off x="5389563" y="887413"/>
          <a:ext cx="2954337" cy="5257800"/>
        </p:xfrm>
        <a:graphic>
          <a:graphicData uri="http://schemas.openxmlformats.org/presentationml/2006/ole">
            <mc:AlternateContent xmlns:mc="http://schemas.openxmlformats.org/markup-compatibility/2006">
              <mc:Choice xmlns:v="urn:schemas-microsoft-com:vml" Requires="v">
                <p:oleObj spid="_x0000_s25602" name="图片" r:id="rId3" imgW="2686812" imgH="4780788" progId="Word.Picture.8">
                  <p:embed/>
                </p:oleObj>
              </mc:Choice>
              <mc:Fallback>
                <p:oleObj name="图片" r:id="rId3" imgW="2686812" imgH="4780788" progId="Word.Picture.8">
                  <p:embed/>
                  <p:pic>
                    <p:nvPicPr>
                      <p:cNvPr id="28678"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9563" y="887413"/>
                        <a:ext cx="2954337"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 name="AutoShape 14"/>
          <p:cNvSpPr>
            <a:spLocks noChangeArrowheads="1"/>
          </p:cNvSpPr>
          <p:nvPr/>
        </p:nvSpPr>
        <p:spPr bwMode="auto">
          <a:xfrm>
            <a:off x="7029450" y="1271588"/>
            <a:ext cx="1603375" cy="523875"/>
          </a:xfrm>
          <a:prstGeom prst="wedgeEllipseCallout">
            <a:avLst>
              <a:gd name="adj1" fmla="val -76634"/>
              <a:gd name="adj2" fmla="val 90884"/>
            </a:avLst>
          </a:prstGeom>
          <a:solidFill>
            <a:srgbClr val="A3B2C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defRPr/>
            </a:pPr>
            <a:r>
              <a:rPr kumimoji="1" lang="zh-CN" altLang="en-US" sz="2000" b="1" kern="0">
                <a:solidFill>
                  <a:srgbClr val="000000"/>
                </a:solidFill>
                <a:latin typeface="Times New Roman" pitchFamily="18" charset="0"/>
                <a:ea typeface="+mn-ea"/>
              </a:rPr>
              <a:t>基波</a:t>
            </a:r>
            <a:endParaRPr kumimoji="1" lang="zh-CN" altLang="en-US" sz="2000" b="1" kern="0" baseline="-25000">
              <a:solidFill>
                <a:srgbClr val="000000"/>
              </a:solidFill>
              <a:latin typeface="Times New Roman" pitchFamily="18" charset="0"/>
              <a:ea typeface="+mn-ea"/>
            </a:endParaRPr>
          </a:p>
        </p:txBody>
      </p:sp>
      <p:sp>
        <p:nvSpPr>
          <p:cNvPr id="23" name="AutoShape 15"/>
          <p:cNvSpPr>
            <a:spLocks noChangeArrowheads="1"/>
          </p:cNvSpPr>
          <p:nvPr/>
        </p:nvSpPr>
        <p:spPr bwMode="auto">
          <a:xfrm>
            <a:off x="3924300" y="2471738"/>
            <a:ext cx="1830388" cy="523875"/>
          </a:xfrm>
          <a:prstGeom prst="wedgeEllipseCallout">
            <a:avLst>
              <a:gd name="adj1" fmla="val 65412"/>
              <a:gd name="adj2" fmla="val -114616"/>
            </a:avLst>
          </a:prstGeom>
          <a:solidFill>
            <a:srgbClr val="A3B2C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defRPr/>
            </a:pPr>
            <a:r>
              <a:rPr kumimoji="1" lang="zh-CN" altLang="en-US" sz="2000" b="1" kern="0">
                <a:solidFill>
                  <a:srgbClr val="000000"/>
                </a:solidFill>
                <a:latin typeface="Times New Roman" pitchFamily="18" charset="0"/>
                <a:ea typeface="+mn-ea"/>
              </a:rPr>
              <a:t>二次谐波</a:t>
            </a:r>
            <a:endParaRPr kumimoji="1" lang="zh-CN" altLang="en-US" sz="2000" b="1" kern="0" baseline="-25000">
              <a:solidFill>
                <a:srgbClr val="000000"/>
              </a:solidFill>
              <a:latin typeface="Times New Roman" pitchFamily="18" charset="0"/>
              <a:ea typeface="+mn-ea"/>
            </a:endParaRPr>
          </a:p>
        </p:txBody>
      </p:sp>
      <p:sp>
        <p:nvSpPr>
          <p:cNvPr id="24" name="AutoShape 16"/>
          <p:cNvSpPr>
            <a:spLocks noChangeArrowheads="1"/>
          </p:cNvSpPr>
          <p:nvPr/>
        </p:nvSpPr>
        <p:spPr bwMode="auto">
          <a:xfrm>
            <a:off x="6216650" y="476250"/>
            <a:ext cx="1816100" cy="523875"/>
          </a:xfrm>
          <a:prstGeom prst="wedgeEllipseCallout">
            <a:avLst>
              <a:gd name="adj1" fmla="val -54981"/>
              <a:gd name="adj2" fmla="val 121926"/>
            </a:avLst>
          </a:prstGeom>
          <a:solidFill>
            <a:srgbClr val="A3B2C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defRPr/>
            </a:pPr>
            <a:r>
              <a:rPr kumimoji="1" lang="zh-CN" altLang="en-US" sz="2000" b="1" kern="0">
                <a:solidFill>
                  <a:srgbClr val="000000"/>
                </a:solidFill>
                <a:latin typeface="Times New Roman" pitchFamily="18" charset="0"/>
                <a:ea typeface="+mn-ea"/>
              </a:rPr>
              <a:t>输入信号</a:t>
            </a:r>
            <a:endParaRPr kumimoji="1" lang="zh-CN" altLang="en-US" sz="2000" b="1" kern="0" baseline="-25000">
              <a:solidFill>
                <a:srgbClr val="000000"/>
              </a:solidFill>
              <a:latin typeface="Times New Roman" pitchFamily="18" charset="0"/>
              <a:ea typeface="+mn-ea"/>
            </a:endParaRPr>
          </a:p>
        </p:txBody>
      </p:sp>
      <p:sp>
        <p:nvSpPr>
          <p:cNvPr id="25" name="AutoShape 17"/>
          <p:cNvSpPr>
            <a:spLocks noChangeArrowheads="1"/>
          </p:cNvSpPr>
          <p:nvPr/>
        </p:nvSpPr>
        <p:spPr bwMode="auto">
          <a:xfrm>
            <a:off x="6410325" y="3438525"/>
            <a:ext cx="1816100" cy="523875"/>
          </a:xfrm>
          <a:prstGeom prst="wedgeEllipseCallout">
            <a:avLst>
              <a:gd name="adj1" fmla="val -45366"/>
              <a:gd name="adj2" fmla="val 131819"/>
            </a:avLst>
          </a:prstGeom>
          <a:solidFill>
            <a:srgbClr val="A3B2C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defRPr/>
            </a:pPr>
            <a:r>
              <a:rPr kumimoji="1" lang="zh-CN" altLang="en-US" sz="2000" b="1" kern="0">
                <a:solidFill>
                  <a:srgbClr val="000000"/>
                </a:solidFill>
                <a:latin typeface="Times New Roman" pitchFamily="18" charset="0"/>
                <a:ea typeface="+mn-ea"/>
              </a:rPr>
              <a:t>输出信号</a:t>
            </a:r>
            <a:endParaRPr kumimoji="1" lang="zh-CN" altLang="en-US" sz="2000" b="1" kern="0" baseline="-25000">
              <a:solidFill>
                <a:srgbClr val="000000"/>
              </a:solidFill>
              <a:latin typeface="Times New Roman" pitchFamily="18" charset="0"/>
              <a:ea typeface="+mn-ea"/>
            </a:endParaRPr>
          </a:p>
        </p:txBody>
      </p:sp>
      <p:sp>
        <p:nvSpPr>
          <p:cNvPr id="26" name="AutoShape 18"/>
          <p:cNvSpPr>
            <a:spLocks noChangeArrowheads="1"/>
          </p:cNvSpPr>
          <p:nvPr/>
        </p:nvSpPr>
        <p:spPr bwMode="auto">
          <a:xfrm>
            <a:off x="7389813" y="4111625"/>
            <a:ext cx="1227137" cy="523875"/>
          </a:xfrm>
          <a:prstGeom prst="wedgeEllipseCallout">
            <a:avLst>
              <a:gd name="adj1" fmla="val -104204"/>
              <a:gd name="adj2" fmla="val 43634"/>
            </a:avLst>
          </a:prstGeom>
          <a:solidFill>
            <a:srgbClr val="A3B2C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defRPr/>
            </a:pPr>
            <a:r>
              <a:rPr kumimoji="1" lang="zh-CN" altLang="en-US" sz="2000" b="1" kern="0">
                <a:solidFill>
                  <a:srgbClr val="000000"/>
                </a:solidFill>
                <a:latin typeface="Times New Roman" pitchFamily="18" charset="0"/>
                <a:ea typeface="+mn-ea"/>
              </a:rPr>
              <a:t>基波</a:t>
            </a:r>
            <a:endParaRPr kumimoji="1" lang="zh-CN" altLang="en-US" sz="2000" b="1" kern="0" baseline="-25000">
              <a:solidFill>
                <a:srgbClr val="000000"/>
              </a:solidFill>
              <a:latin typeface="Times New Roman" pitchFamily="18" charset="0"/>
              <a:ea typeface="+mn-ea"/>
            </a:endParaRPr>
          </a:p>
        </p:txBody>
      </p:sp>
      <p:sp>
        <p:nvSpPr>
          <p:cNvPr id="27" name="AutoShape 19"/>
          <p:cNvSpPr>
            <a:spLocks noChangeArrowheads="1"/>
          </p:cNvSpPr>
          <p:nvPr/>
        </p:nvSpPr>
        <p:spPr bwMode="auto">
          <a:xfrm>
            <a:off x="4278313" y="5453063"/>
            <a:ext cx="1830387" cy="523875"/>
          </a:xfrm>
          <a:prstGeom prst="wedgeEllipseCallout">
            <a:avLst>
              <a:gd name="adj1" fmla="val 65440"/>
              <a:gd name="adj2" fmla="val -114546"/>
            </a:avLst>
          </a:prstGeom>
          <a:solidFill>
            <a:srgbClr val="A3B2C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defRPr/>
            </a:pPr>
            <a:r>
              <a:rPr kumimoji="1" lang="zh-CN" altLang="en-US" sz="2000" b="1" kern="0">
                <a:solidFill>
                  <a:srgbClr val="000000"/>
                </a:solidFill>
                <a:latin typeface="Times New Roman" pitchFamily="18" charset="0"/>
                <a:ea typeface="+mn-ea"/>
              </a:rPr>
              <a:t>二次谐波</a:t>
            </a:r>
            <a:endParaRPr kumimoji="1" lang="zh-CN" altLang="en-US" sz="2000" b="1" kern="0" baseline="-25000">
              <a:solidFill>
                <a:srgbClr val="000000"/>
              </a:solidFill>
              <a:latin typeface="Times New Roman" pitchFamily="18" charset="0"/>
              <a:ea typeface="+mn-ea"/>
            </a:endParaRPr>
          </a:p>
        </p:txBody>
      </p:sp>
      <p:sp>
        <p:nvSpPr>
          <p:cNvPr id="28685" name="Rectangle 22"/>
          <p:cNvSpPr>
            <a:spLocks noChangeArrowheads="1"/>
          </p:cNvSpPr>
          <p:nvPr/>
        </p:nvSpPr>
        <p:spPr bwMode="auto">
          <a:xfrm>
            <a:off x="515938" y="749300"/>
            <a:ext cx="34639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800" b="1">
                <a:solidFill>
                  <a:srgbClr val="000000"/>
                </a:solidFill>
                <a:latin typeface="楷体_GB2312"/>
                <a:ea typeface="楷体_GB2312"/>
                <a:cs typeface="楷体_GB2312"/>
              </a:rPr>
              <a:t>4. </a:t>
            </a:r>
            <a:r>
              <a:rPr lang="zh-CN" altLang="en-US" sz="2800" b="1">
                <a:solidFill>
                  <a:srgbClr val="000000"/>
                </a:solidFill>
                <a:latin typeface="楷体_GB2312"/>
                <a:ea typeface="楷体_GB2312"/>
                <a:cs typeface="楷体_GB2312"/>
              </a:rPr>
              <a:t>频率响应</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strips(downRight)">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dissolve">
                                      <p:cBhvr>
                                        <p:cTn id="32" dur="500"/>
                                        <p:tgtEl>
                                          <p:spTgt spid="2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dissolve">
                                      <p:cBhvr>
                                        <p:cTn id="37" dur="500"/>
                                        <p:tgtEl>
                                          <p:spTgt spid="2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dissolve">
                                      <p:cBhvr>
                                        <p:cTn id="42" dur="500"/>
                                        <p:tgtEl>
                                          <p:spTgt spid="2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dissolve">
                                      <p:cBhvr>
                                        <p:cTn id="4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7" grpId="0" autoUpdateAnimBg="0"/>
      <p:bldP spid="18" grpId="0" autoUpdateAnimBg="0"/>
      <p:bldP spid="22" grpId="0" animBg="1" autoUpdateAnimBg="0"/>
      <p:bldP spid="23" grpId="0" animBg="1" autoUpdateAnimBg="0"/>
      <p:bldP spid="24" grpId="0" animBg="1" autoUpdateAnimBg="0"/>
      <p:bldP spid="25" grpId="0" animBg="1" autoUpdateAnimBg="0"/>
      <p:bldP spid="26" grpId="0" animBg="1" autoUpdateAnimBg="0"/>
      <p:bldP spid="27"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1.5  </a:t>
            </a:r>
            <a:r>
              <a:rPr lang="zh-CN" altLang="en-US" dirty="0"/>
              <a:t>放大电路的主要性能指标</a:t>
            </a:r>
          </a:p>
        </p:txBody>
      </p:sp>
      <p:sp>
        <p:nvSpPr>
          <p:cNvPr id="15" name="Rectangle 11"/>
          <p:cNvSpPr>
            <a:spLocks noChangeArrowheads="1"/>
          </p:cNvSpPr>
          <p:nvPr/>
        </p:nvSpPr>
        <p:spPr bwMode="auto">
          <a:xfrm>
            <a:off x="828675" y="3989388"/>
            <a:ext cx="161607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zh-CN" altLang="en-US" sz="2000" kern="0">
                <a:solidFill>
                  <a:srgbClr val="000000"/>
                </a:solidFill>
                <a:latin typeface="宋体" pitchFamily="2" charset="-122"/>
              </a:rPr>
              <a:t>相位失真：</a:t>
            </a:r>
            <a:endParaRPr lang="zh-CN" altLang="en-US" sz="2000" kern="0">
              <a:solidFill>
                <a:srgbClr val="000000"/>
              </a:solidFill>
            </a:endParaRPr>
          </a:p>
        </p:txBody>
      </p:sp>
      <p:sp>
        <p:nvSpPr>
          <p:cNvPr id="16" name="Rectangle 12"/>
          <p:cNvSpPr>
            <a:spLocks noChangeArrowheads="1"/>
          </p:cNvSpPr>
          <p:nvPr/>
        </p:nvSpPr>
        <p:spPr bwMode="auto">
          <a:xfrm>
            <a:off x="900113" y="4430713"/>
            <a:ext cx="30638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en-US" altLang="zh-CN" sz="2000" kern="0">
                <a:solidFill>
                  <a:srgbClr val="000000"/>
                </a:solidFill>
                <a:latin typeface="宋体" pitchFamily="2" charset="-122"/>
              </a:rPr>
              <a:t>   </a:t>
            </a:r>
            <a:r>
              <a:rPr lang="zh-CN" altLang="en-US" sz="2000" kern="0">
                <a:solidFill>
                  <a:srgbClr val="000000"/>
                </a:solidFill>
                <a:latin typeface="宋体" pitchFamily="2" charset="-122"/>
              </a:rPr>
              <a:t>对不同频率的信号时延不同，产生的失真。</a:t>
            </a:r>
            <a:endParaRPr lang="zh-CN" altLang="en-US" sz="2000" kern="0">
              <a:solidFill>
                <a:srgbClr val="000000"/>
              </a:solidFill>
            </a:endParaRPr>
          </a:p>
        </p:txBody>
      </p:sp>
      <p:graphicFrame>
        <p:nvGraphicFramePr>
          <p:cNvPr id="29701" name="Object 15"/>
          <p:cNvGraphicFramePr>
            <a:graphicFrameLocks noChangeAspect="1"/>
          </p:cNvGraphicFramePr>
          <p:nvPr/>
        </p:nvGraphicFramePr>
        <p:xfrm>
          <a:off x="5159375" y="903288"/>
          <a:ext cx="2835275" cy="4718050"/>
        </p:xfrm>
        <a:graphic>
          <a:graphicData uri="http://schemas.openxmlformats.org/presentationml/2006/ole">
            <mc:AlternateContent xmlns:mc="http://schemas.openxmlformats.org/markup-compatibility/2006">
              <mc:Choice xmlns:v="urn:schemas-microsoft-com:vml" Requires="v">
                <p:oleObj spid="_x0000_s26626" name="图片" r:id="rId3" imgW="2839212" imgH="4713732" progId="Word.Picture.8">
                  <p:embed/>
                </p:oleObj>
              </mc:Choice>
              <mc:Fallback>
                <p:oleObj name="图片" r:id="rId3" imgW="2839212" imgH="4713732" progId="Word.Picture.8">
                  <p:embed/>
                  <p:pic>
                    <p:nvPicPr>
                      <p:cNvPr id="29701"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75" y="903288"/>
                        <a:ext cx="2835275"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6"/>
          <p:cNvGraphicFramePr>
            <a:graphicFrameLocks noChangeAspect="1"/>
          </p:cNvGraphicFramePr>
          <p:nvPr/>
        </p:nvGraphicFramePr>
        <p:xfrm>
          <a:off x="5159375" y="903288"/>
          <a:ext cx="2835275" cy="4718050"/>
        </p:xfrm>
        <a:graphic>
          <a:graphicData uri="http://schemas.openxmlformats.org/presentationml/2006/ole">
            <mc:AlternateContent xmlns:mc="http://schemas.openxmlformats.org/markup-compatibility/2006">
              <mc:Choice xmlns:v="urn:schemas-microsoft-com:vml" Requires="v">
                <p:oleObj spid="_x0000_s26627" name="图片" r:id="rId5" imgW="2839212" imgH="4713732" progId="Word.Picture.8">
                  <p:embed/>
                </p:oleObj>
              </mc:Choice>
              <mc:Fallback>
                <p:oleObj name="图片" r:id="rId5" imgW="2839212" imgH="4713732" progId="Word.Picture.8">
                  <p:embed/>
                  <p:pic>
                    <p:nvPicPr>
                      <p:cNvPr id="20"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59375" y="903288"/>
                        <a:ext cx="2835275"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17"/>
          <p:cNvGraphicFramePr>
            <a:graphicFrameLocks noChangeAspect="1"/>
          </p:cNvGraphicFramePr>
          <p:nvPr/>
        </p:nvGraphicFramePr>
        <p:xfrm>
          <a:off x="5159375" y="903288"/>
          <a:ext cx="2835275" cy="4718050"/>
        </p:xfrm>
        <a:graphic>
          <a:graphicData uri="http://schemas.openxmlformats.org/presentationml/2006/ole">
            <mc:AlternateContent xmlns:mc="http://schemas.openxmlformats.org/markup-compatibility/2006">
              <mc:Choice xmlns:v="urn:schemas-microsoft-com:vml" Requires="v">
                <p:oleObj spid="_x0000_s26628" name="图片" r:id="rId7" imgW="2839212" imgH="4713732" progId="Word.Picture.8">
                  <p:embed/>
                </p:oleObj>
              </mc:Choice>
              <mc:Fallback>
                <p:oleObj name="图片" r:id="rId7" imgW="2839212" imgH="4713732" progId="Word.Picture.8">
                  <p:embed/>
                  <p:pic>
                    <p:nvPicPr>
                      <p:cNvPr id="21"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59375" y="903288"/>
                        <a:ext cx="2835275"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18"/>
          <p:cNvGraphicFramePr>
            <a:graphicFrameLocks noChangeAspect="1"/>
          </p:cNvGraphicFramePr>
          <p:nvPr/>
        </p:nvGraphicFramePr>
        <p:xfrm>
          <a:off x="5159375" y="903288"/>
          <a:ext cx="2835275" cy="4718050"/>
        </p:xfrm>
        <a:graphic>
          <a:graphicData uri="http://schemas.openxmlformats.org/presentationml/2006/ole">
            <mc:AlternateContent xmlns:mc="http://schemas.openxmlformats.org/markup-compatibility/2006">
              <mc:Choice xmlns:v="urn:schemas-microsoft-com:vml" Requires="v">
                <p:oleObj spid="_x0000_s26629" name="图片" r:id="rId9" imgW="2839212" imgH="4713732" progId="Word.Picture.8">
                  <p:embed/>
                </p:oleObj>
              </mc:Choice>
              <mc:Fallback>
                <p:oleObj name="图片" r:id="rId9" imgW="2839212" imgH="4713732" progId="Word.Picture.8">
                  <p:embed/>
                  <p:pic>
                    <p:nvPicPr>
                      <p:cNvPr id="22" name="Object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59375" y="903288"/>
                        <a:ext cx="2835275"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Rectangle 25"/>
          <p:cNvSpPr>
            <a:spLocks noChangeArrowheads="1"/>
          </p:cNvSpPr>
          <p:nvPr/>
        </p:nvSpPr>
        <p:spPr bwMode="auto">
          <a:xfrm>
            <a:off x="742950" y="1546225"/>
            <a:ext cx="3730625"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20000"/>
              </a:lnSpc>
              <a:buClr>
                <a:srgbClr val="0000FF"/>
              </a:buClr>
              <a:buSzPct val="85000"/>
              <a:buFont typeface="Monotype Sorts" pitchFamily="2" charset="2"/>
              <a:buNone/>
              <a:defRPr/>
            </a:pPr>
            <a:r>
              <a:rPr lang="en-US" altLang="zh-CN" sz="2400" kern="0">
                <a:solidFill>
                  <a:srgbClr val="000000"/>
                </a:solidFill>
                <a:latin typeface="宋体" pitchFamily="2" charset="-122"/>
              </a:rPr>
              <a:t>B.</a:t>
            </a:r>
            <a:r>
              <a:rPr lang="zh-CN" altLang="en-US" sz="2400" kern="0">
                <a:solidFill>
                  <a:srgbClr val="000000"/>
                </a:solidFill>
                <a:latin typeface="宋体" pitchFamily="2" charset="-122"/>
              </a:rPr>
              <a:t>频率失真（线性失真）</a:t>
            </a:r>
            <a:endParaRPr lang="zh-CN" altLang="en-US" sz="2400" kern="0">
              <a:solidFill>
                <a:srgbClr val="000000"/>
              </a:solidFill>
            </a:endParaRPr>
          </a:p>
        </p:txBody>
      </p:sp>
      <p:sp>
        <p:nvSpPr>
          <p:cNvPr id="29706" name="Rectangle 26"/>
          <p:cNvSpPr>
            <a:spLocks noChangeArrowheads="1"/>
          </p:cNvSpPr>
          <p:nvPr/>
        </p:nvSpPr>
        <p:spPr bwMode="auto">
          <a:xfrm>
            <a:off x="515938" y="749300"/>
            <a:ext cx="34639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800" b="1">
                <a:solidFill>
                  <a:srgbClr val="000000"/>
                </a:solidFill>
                <a:latin typeface="楷体_GB2312"/>
                <a:ea typeface="楷体_GB2312"/>
                <a:cs typeface="楷体_GB2312"/>
              </a:rPr>
              <a:t>4. </a:t>
            </a:r>
            <a:r>
              <a:rPr lang="zh-CN" altLang="en-US" sz="2800" b="1">
                <a:solidFill>
                  <a:srgbClr val="000000"/>
                </a:solidFill>
                <a:latin typeface="楷体_GB2312"/>
                <a:ea typeface="楷体_GB2312"/>
                <a:cs typeface="楷体_GB2312"/>
              </a:rPr>
              <a:t>频率响应</a:t>
            </a:r>
          </a:p>
        </p:txBody>
      </p:sp>
      <p:sp>
        <p:nvSpPr>
          <p:cNvPr id="25" name="Rectangle 27"/>
          <p:cNvSpPr>
            <a:spLocks noChangeArrowheads="1"/>
          </p:cNvSpPr>
          <p:nvPr/>
        </p:nvSpPr>
        <p:spPr bwMode="auto">
          <a:xfrm>
            <a:off x="828675" y="2197100"/>
            <a:ext cx="161607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zh-CN" altLang="en-US" sz="2000" kern="0">
                <a:solidFill>
                  <a:srgbClr val="000000"/>
                </a:solidFill>
                <a:latin typeface="宋体" pitchFamily="2" charset="-122"/>
              </a:rPr>
              <a:t>幅度失真：</a:t>
            </a:r>
            <a:endParaRPr lang="zh-CN" altLang="en-US" sz="2000" kern="0">
              <a:solidFill>
                <a:srgbClr val="000000"/>
              </a:solidFill>
            </a:endParaRPr>
          </a:p>
        </p:txBody>
      </p:sp>
      <p:sp>
        <p:nvSpPr>
          <p:cNvPr id="26" name="Rectangle 28"/>
          <p:cNvSpPr>
            <a:spLocks noChangeArrowheads="1"/>
          </p:cNvSpPr>
          <p:nvPr/>
        </p:nvSpPr>
        <p:spPr bwMode="auto">
          <a:xfrm>
            <a:off x="900113" y="2738438"/>
            <a:ext cx="30638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a:lnSpc>
                <a:spcPct val="110000"/>
              </a:lnSpc>
              <a:buClr>
                <a:srgbClr val="0000FF"/>
              </a:buClr>
              <a:buSzPct val="85000"/>
              <a:buFont typeface="Monotype Sorts" pitchFamily="2" charset="2"/>
              <a:buNone/>
              <a:defRPr/>
            </a:pPr>
            <a:r>
              <a:rPr lang="en-US" altLang="zh-CN" sz="2000" kern="0">
                <a:solidFill>
                  <a:srgbClr val="000000"/>
                </a:solidFill>
                <a:latin typeface="宋体" pitchFamily="2" charset="-122"/>
              </a:rPr>
              <a:t>   </a:t>
            </a:r>
            <a:r>
              <a:rPr lang="zh-CN" altLang="en-US" sz="2000" kern="0">
                <a:solidFill>
                  <a:srgbClr val="000000"/>
                </a:solidFill>
                <a:latin typeface="宋体" pitchFamily="2" charset="-122"/>
              </a:rPr>
              <a:t>对不同频率的信号增益不同，产生的失真。</a:t>
            </a:r>
            <a:endParaRPr lang="zh-CN" altLang="en-US" sz="2000" kern="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500"/>
                                        <p:tgtEl>
                                          <p:spTgt spid="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trips(downRight)">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6"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1675" y="71438"/>
            <a:ext cx="7888288" cy="646112"/>
          </a:xfrm>
        </p:spPr>
        <p:txBody>
          <a:bodyPr rtlCol="0"/>
          <a:lstStyle/>
          <a:p>
            <a:pPr fontAlgn="auto">
              <a:spcAft>
                <a:spcPts val="0"/>
              </a:spcAft>
              <a:defRPr/>
            </a:pPr>
            <a:r>
              <a:rPr lang="en-US" altLang="zh-CN" dirty="0"/>
              <a:t>1.5  </a:t>
            </a:r>
            <a:r>
              <a:rPr lang="zh-CN" altLang="en-US" dirty="0"/>
              <a:t>放大电路的主要性能指标</a:t>
            </a:r>
          </a:p>
        </p:txBody>
      </p:sp>
      <p:sp>
        <p:nvSpPr>
          <p:cNvPr id="30723" name="Rectangle 5"/>
          <p:cNvSpPr>
            <a:spLocks noChangeArrowheads="1"/>
          </p:cNvSpPr>
          <p:nvPr/>
        </p:nvSpPr>
        <p:spPr bwMode="auto">
          <a:xfrm>
            <a:off x="503238" y="765175"/>
            <a:ext cx="31734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buClr>
                <a:srgbClr val="0000FF"/>
              </a:buClr>
              <a:buSzPct val="85000"/>
              <a:buFont typeface="Monotype Sorts"/>
              <a:buNone/>
            </a:pPr>
            <a:r>
              <a:rPr lang="en-US" altLang="zh-CN" sz="2800" b="1">
                <a:solidFill>
                  <a:srgbClr val="000000"/>
                </a:solidFill>
                <a:latin typeface="楷体_GB2312"/>
                <a:ea typeface="楷体_GB2312"/>
                <a:cs typeface="楷体_GB2312"/>
              </a:rPr>
              <a:t>5. </a:t>
            </a:r>
            <a:r>
              <a:rPr lang="zh-CN" altLang="en-US" sz="2800" b="1">
                <a:solidFill>
                  <a:srgbClr val="000000"/>
                </a:solidFill>
                <a:latin typeface="楷体_GB2312"/>
                <a:ea typeface="楷体_GB2312"/>
                <a:cs typeface="楷体_GB2312"/>
              </a:rPr>
              <a:t>非线性失真</a:t>
            </a:r>
          </a:p>
        </p:txBody>
      </p:sp>
      <p:sp>
        <p:nvSpPr>
          <p:cNvPr id="59" name="Rectangle 6"/>
          <p:cNvSpPr>
            <a:spLocks noChangeArrowheads="1"/>
          </p:cNvSpPr>
          <p:nvPr/>
        </p:nvSpPr>
        <p:spPr bwMode="auto">
          <a:xfrm>
            <a:off x="688975" y="1341438"/>
            <a:ext cx="30638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20000"/>
              </a:lnSpc>
              <a:buClr>
                <a:srgbClr val="0000FF"/>
              </a:buClr>
              <a:buSzPct val="85000"/>
              <a:buFont typeface="Monotype Sorts"/>
              <a:buNone/>
            </a:pPr>
            <a:r>
              <a:rPr lang="en-US" altLang="zh-CN" sz="2000" b="1">
                <a:solidFill>
                  <a:srgbClr val="000000"/>
                </a:solidFill>
                <a:latin typeface="Times New Roman" panose="02020603050405020304" pitchFamily="18" charset="0"/>
                <a:ea typeface="楷体_GB2312"/>
                <a:cs typeface="楷体_GB2312"/>
              </a:rPr>
              <a:t>        </a:t>
            </a:r>
            <a:r>
              <a:rPr lang="zh-CN" altLang="en-US" sz="2000" b="1">
                <a:solidFill>
                  <a:srgbClr val="000000"/>
                </a:solidFill>
                <a:latin typeface="Times New Roman" panose="02020603050405020304" pitchFamily="18" charset="0"/>
                <a:ea typeface="楷体_GB2312"/>
                <a:cs typeface="楷体_GB2312"/>
              </a:rPr>
              <a:t>由元器件非线性特性引起的失真。</a:t>
            </a:r>
          </a:p>
        </p:txBody>
      </p:sp>
      <p:sp>
        <p:nvSpPr>
          <p:cNvPr id="60" name="Rectangle 7"/>
          <p:cNvSpPr>
            <a:spLocks noChangeArrowheads="1"/>
          </p:cNvSpPr>
          <p:nvPr/>
        </p:nvSpPr>
        <p:spPr bwMode="auto">
          <a:xfrm>
            <a:off x="560388" y="2220913"/>
            <a:ext cx="2516187"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10000"/>
              </a:lnSpc>
              <a:buClr>
                <a:srgbClr val="0000FF"/>
              </a:buClr>
              <a:buSzPct val="85000"/>
              <a:buFont typeface="Monotype Sorts"/>
              <a:buNone/>
            </a:pPr>
            <a:r>
              <a:rPr lang="zh-CN" altLang="en-US" sz="2000" b="1">
                <a:solidFill>
                  <a:srgbClr val="000000"/>
                </a:solidFill>
                <a:latin typeface="Times New Roman" panose="02020603050405020304" pitchFamily="18" charset="0"/>
                <a:ea typeface="楷体_GB2312"/>
                <a:cs typeface="楷体_GB2312"/>
              </a:rPr>
              <a:t>非线性失真系数</a:t>
            </a:r>
            <a:r>
              <a:rPr lang="en-US" altLang="zh-CN" sz="2000" b="1">
                <a:solidFill>
                  <a:srgbClr val="000000"/>
                </a:solidFill>
                <a:latin typeface="Times New Roman" panose="02020603050405020304" pitchFamily="18" charset="0"/>
                <a:ea typeface="楷体_GB2312"/>
                <a:cs typeface="楷体_GB2312"/>
              </a:rPr>
              <a:t>:</a:t>
            </a:r>
          </a:p>
        </p:txBody>
      </p:sp>
      <p:graphicFrame>
        <p:nvGraphicFramePr>
          <p:cNvPr id="62" name="Object 9"/>
          <p:cNvGraphicFramePr>
            <a:graphicFrameLocks noChangeAspect="1"/>
          </p:cNvGraphicFramePr>
          <p:nvPr/>
        </p:nvGraphicFramePr>
        <p:xfrm>
          <a:off x="1073150" y="2778125"/>
          <a:ext cx="2360613" cy="1257300"/>
        </p:xfrm>
        <a:graphic>
          <a:graphicData uri="http://schemas.openxmlformats.org/presentationml/2006/ole">
            <mc:AlternateContent xmlns:mc="http://schemas.openxmlformats.org/markup-compatibility/2006">
              <mc:Choice xmlns:v="urn:schemas-microsoft-com:vml" Requires="v">
                <p:oleObj spid="_x0000_s27650" name="Equation" r:id="rId3" imgW="1295400" imgH="698500" progId="Equation.3">
                  <p:embed/>
                </p:oleObj>
              </mc:Choice>
              <mc:Fallback>
                <p:oleObj name="Equation" r:id="rId3" imgW="1295400" imgH="698500" progId="Equation.3">
                  <p:embed/>
                  <p:pic>
                    <p:nvPicPr>
                      <p:cNvPr id="62"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3150" y="2778125"/>
                        <a:ext cx="2360613" cy="125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 name="Rectangle 10"/>
          <p:cNvSpPr>
            <a:spLocks noChangeArrowheads="1"/>
          </p:cNvSpPr>
          <p:nvPr/>
        </p:nvSpPr>
        <p:spPr bwMode="auto">
          <a:xfrm>
            <a:off x="539750" y="4221163"/>
            <a:ext cx="3240088" cy="167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ct val="130000"/>
              </a:lnSpc>
              <a:spcBef>
                <a:spcPct val="0"/>
              </a:spcBef>
              <a:buClr>
                <a:srgbClr val="0000FF"/>
              </a:buClr>
              <a:buSzPct val="85000"/>
              <a:buFont typeface="Monotype Sorts"/>
              <a:buNone/>
            </a:pPr>
            <a:r>
              <a:rPr lang="en-US" altLang="zh-CN" sz="2000" b="1" i="1">
                <a:solidFill>
                  <a:srgbClr val="000000"/>
                </a:solidFill>
                <a:latin typeface="Times New Roman" panose="02020603050405020304" pitchFamily="18" charset="0"/>
                <a:ea typeface="楷体_GB2312"/>
                <a:cs typeface="楷体_GB2312"/>
              </a:rPr>
              <a:t>        V</a:t>
            </a:r>
            <a:r>
              <a:rPr lang="en-US" altLang="zh-CN" sz="2000" b="1" baseline="-25000">
                <a:solidFill>
                  <a:srgbClr val="000000"/>
                </a:solidFill>
                <a:latin typeface="Times New Roman" panose="02020603050405020304" pitchFamily="18" charset="0"/>
                <a:ea typeface="楷体_GB2312"/>
                <a:cs typeface="楷体_GB2312"/>
              </a:rPr>
              <a:t>o1</a:t>
            </a:r>
            <a:r>
              <a:rPr lang="zh-CN" altLang="en-US" sz="2000" b="1">
                <a:solidFill>
                  <a:srgbClr val="000000"/>
                </a:solidFill>
                <a:latin typeface="Times New Roman" panose="02020603050405020304" pitchFamily="18" charset="0"/>
                <a:ea typeface="楷体_GB2312"/>
                <a:cs typeface="楷体_GB2312"/>
              </a:rPr>
              <a:t>是输出电压信号基波分量的有效值，</a:t>
            </a:r>
            <a:r>
              <a:rPr lang="en-US" altLang="zh-CN" sz="2000" b="1" i="1">
                <a:solidFill>
                  <a:srgbClr val="000000"/>
                </a:solidFill>
                <a:latin typeface="Times New Roman" panose="02020603050405020304" pitchFamily="18" charset="0"/>
                <a:ea typeface="楷体_GB2312"/>
                <a:cs typeface="楷体_GB2312"/>
              </a:rPr>
              <a:t>V</a:t>
            </a:r>
            <a:r>
              <a:rPr lang="en-US" altLang="zh-CN" sz="2000" b="1" baseline="-25000">
                <a:solidFill>
                  <a:srgbClr val="000000"/>
                </a:solidFill>
                <a:latin typeface="Times New Roman" panose="02020603050405020304" pitchFamily="18" charset="0"/>
                <a:ea typeface="楷体_GB2312"/>
                <a:cs typeface="楷体_GB2312"/>
              </a:rPr>
              <a:t>o</a:t>
            </a:r>
            <a:r>
              <a:rPr lang="en-US" altLang="zh-CN" sz="2000" b="1" i="1" baseline="-25000">
                <a:solidFill>
                  <a:srgbClr val="000000"/>
                </a:solidFill>
                <a:latin typeface="Times New Roman" panose="02020603050405020304" pitchFamily="18" charset="0"/>
                <a:ea typeface="楷体_GB2312"/>
                <a:cs typeface="楷体_GB2312"/>
              </a:rPr>
              <a:t>k</a:t>
            </a:r>
            <a:r>
              <a:rPr lang="zh-CN" altLang="en-US" sz="2000" b="1">
                <a:solidFill>
                  <a:srgbClr val="000000"/>
                </a:solidFill>
                <a:latin typeface="Times New Roman" panose="02020603050405020304" pitchFamily="18" charset="0"/>
                <a:ea typeface="楷体_GB2312"/>
                <a:cs typeface="楷体_GB2312"/>
              </a:rPr>
              <a:t>是高次谐波分量的有效值，</a:t>
            </a:r>
            <a:r>
              <a:rPr lang="en-US" altLang="zh-CN" sz="2000" b="1" i="1">
                <a:solidFill>
                  <a:srgbClr val="000000"/>
                </a:solidFill>
                <a:latin typeface="Times New Roman" panose="02020603050405020304" pitchFamily="18" charset="0"/>
                <a:ea typeface="楷体_GB2312"/>
                <a:cs typeface="楷体_GB2312"/>
              </a:rPr>
              <a:t>k</a:t>
            </a:r>
            <a:r>
              <a:rPr lang="zh-CN" altLang="en-US" sz="2000" b="1">
                <a:solidFill>
                  <a:srgbClr val="000000"/>
                </a:solidFill>
                <a:latin typeface="Times New Roman" panose="02020603050405020304" pitchFamily="18" charset="0"/>
                <a:ea typeface="楷体_GB2312"/>
                <a:cs typeface="楷体_GB2312"/>
              </a:rPr>
              <a:t>为正整数。</a:t>
            </a:r>
          </a:p>
        </p:txBody>
      </p:sp>
      <p:pic>
        <p:nvPicPr>
          <p:cNvPr id="30728" name="Picture 11" descr="未标题-2 拷贝"/>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5738" y="873125"/>
            <a:ext cx="2787650" cy="219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12" descr="未标题-4 拷贝"/>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40200" y="3392488"/>
            <a:ext cx="2597150"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8" name="Object 15"/>
          <p:cNvGraphicFramePr>
            <a:graphicFrameLocks noChangeAspect="1"/>
          </p:cNvGraphicFramePr>
          <p:nvPr/>
        </p:nvGraphicFramePr>
        <p:xfrm>
          <a:off x="6997700" y="1708150"/>
          <a:ext cx="1887538" cy="3294063"/>
        </p:xfrm>
        <a:graphic>
          <a:graphicData uri="http://schemas.openxmlformats.org/presentationml/2006/ole">
            <mc:AlternateContent xmlns:mc="http://schemas.openxmlformats.org/markup-compatibility/2006">
              <mc:Choice xmlns:v="urn:schemas-microsoft-com:vml" Requires="v">
                <p:oleObj spid="_x0000_s27651" name="图片" r:id="rId7" imgW="2686812" imgH="4686300" progId="Word.Picture.8">
                  <p:embed/>
                </p:oleObj>
              </mc:Choice>
              <mc:Fallback>
                <p:oleObj name="图片" r:id="rId7" imgW="2686812" imgH="4686300" progId="Word.Picture.8">
                  <p:embed/>
                  <p:pic>
                    <p:nvPicPr>
                      <p:cNvPr id="68"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97700" y="1708150"/>
                        <a:ext cx="1887538" cy="329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Text Box 8"/>
          <p:cNvSpPr txBox="1">
            <a:spLocks noChangeArrowheads="1"/>
          </p:cNvSpPr>
          <p:nvPr/>
        </p:nvSpPr>
        <p:spPr bwMode="auto">
          <a:xfrm>
            <a:off x="5076825" y="6381750"/>
            <a:ext cx="7620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800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000" b="1">
                <a:solidFill>
                  <a:srgbClr val="FF0000"/>
                </a:solidFill>
                <a:latin typeface="Times New Roman" panose="02020603050405020304" pitchFamily="18" charset="0"/>
              </a:rPr>
              <a:t>end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ox(in)">
                                      <p:cBhvr>
                                        <p:cTn id="7" dur="500"/>
                                        <p:tgtEl>
                                          <p:spTgt spid="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left)">
                                      <p:cBhvr>
                                        <p:cTn id="12" dur="500"/>
                                        <p:tgtEl>
                                          <p:spTgt spid="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strips(downRight)">
                                      <p:cBhvr>
                                        <p:cTn id="17" dur="500"/>
                                        <p:tgtEl>
                                          <p:spTgt spid="5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strips(downRight)">
                                      <p:cBhvr>
                                        <p:cTn id="22" dur="500"/>
                                        <p:tgtEl>
                                          <p:spTgt spid="6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strips(downRight)">
                                      <p:cBhvr>
                                        <p:cTn id="27" dur="500"/>
                                        <p:tgtEl>
                                          <p:spTgt spid="6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strips(downRight)">
                                      <p:cBhvr>
                                        <p:cTn id="32" dur="500"/>
                                        <p:tgtEl>
                                          <p:spTgt spid="63"/>
                                        </p:tgtEl>
                                      </p:cBhvr>
                                    </p:animEffect>
                                  </p:childTnLst>
                                </p:cTn>
                              </p:par>
                            </p:childTnLst>
                          </p:cTn>
                        </p:par>
                        <p:par>
                          <p:cTn id="33" fill="hold" nodeType="afterGroup">
                            <p:stCondLst>
                              <p:cond delay="500"/>
                            </p:stCondLst>
                            <p:childTnLst>
                              <p:par>
                                <p:cTn id="34" presetID="2" presetClass="entr" presetSubtype="4" fill="hold" grpId="0" nodeType="afterEffect">
                                  <p:stCondLst>
                                    <p:cond delay="20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utoUpdateAnimBg="0"/>
      <p:bldP spid="60" grpId="0" autoUpdateAnimBg="0"/>
      <p:bldP spid="63" grpId="0" autoUpdateAnimBg="0"/>
      <p:bldP spid="12"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a:ln/>
        </p:spPr>
        <p:txBody>
          <a:bodyPr/>
          <a:lstStyle/>
          <a:p>
            <a:fld id="{651CA690-8030-4AA8-A880-1D84D16F83AE}" type="slidenum">
              <a:rPr lang="en-US" altLang="zh-CN"/>
              <a:pPr/>
              <a:t>34</a:t>
            </a:fld>
            <a:endParaRPr lang="en-US" altLang="zh-CN"/>
          </a:p>
        </p:txBody>
      </p:sp>
      <p:sp>
        <p:nvSpPr>
          <p:cNvPr id="260098" name="Rectangle 2"/>
          <p:cNvSpPr>
            <a:spLocks noChangeArrowheads="1"/>
          </p:cNvSpPr>
          <p:nvPr/>
        </p:nvSpPr>
        <p:spPr bwMode="auto">
          <a:xfrm>
            <a:off x="755650" y="676275"/>
            <a:ext cx="7632700"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6200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811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a:lnSpc>
                <a:spcPct val="150000"/>
              </a:lnSpc>
              <a:buClr>
                <a:srgbClr val="0000FF"/>
              </a:buClr>
              <a:buSzPct val="85000"/>
              <a:buFont typeface="Monotype Sorts" pitchFamily="2" charset="2"/>
              <a:buNone/>
            </a:pPr>
            <a:r>
              <a:rPr lang="zh-CN" altLang="en-US" sz="2400" b="1">
                <a:solidFill>
                  <a:srgbClr val="CC0066"/>
                </a:solidFill>
                <a:latin typeface="宋体" panose="02010600030101010101" pitchFamily="2" charset="-122"/>
              </a:rPr>
              <a:t>思考题：</a:t>
            </a:r>
            <a:r>
              <a:rPr lang="zh-CN" altLang="en-US" sz="2000" b="1">
                <a:latin typeface="宋体" panose="02010600030101010101" pitchFamily="2" charset="-122"/>
              </a:rPr>
              <a:t>对于具有下图幅频响应的放大电路，若输入</a:t>
            </a:r>
            <a:r>
              <a:rPr lang="en-US" altLang="zh-CN" sz="2000" b="1">
                <a:latin typeface="宋体" panose="02010600030101010101" pitchFamily="2" charset="-122"/>
              </a:rPr>
              <a:t>50Hz</a:t>
            </a:r>
            <a:r>
              <a:rPr lang="zh-CN" altLang="en-US" sz="2000" b="1">
                <a:latin typeface="宋体" panose="02010600030101010101" pitchFamily="2" charset="-122"/>
              </a:rPr>
              <a:t>的正弦波，是否会产生频率失真？ </a:t>
            </a:r>
            <a:r>
              <a:rPr lang="en-US" altLang="zh-CN" sz="2000" b="1">
                <a:latin typeface="宋体" panose="02010600030101010101" pitchFamily="2" charset="-122"/>
              </a:rPr>
              <a:t>30kHz</a:t>
            </a:r>
            <a:r>
              <a:rPr lang="zh-CN" altLang="en-US" sz="2000" b="1">
                <a:latin typeface="宋体" panose="02010600030101010101" pitchFamily="2" charset="-122"/>
              </a:rPr>
              <a:t>的正弦波呢？</a:t>
            </a:r>
          </a:p>
        </p:txBody>
      </p:sp>
      <p:pic>
        <p:nvPicPr>
          <p:cNvPr id="260100" name="Picture 4" descr="未标题-2 拷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2208213"/>
            <a:ext cx="6769100" cy="330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1468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活字">
  <a:themeElements>
    <a:clrScheme name="木活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活字">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木活字">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TM03090434[[fn=木材纹理]]</Template>
  <TotalTime>384</TotalTime>
  <Words>1459</Words>
  <Application>Microsoft Office PowerPoint</Application>
  <PresentationFormat>全屏显示(4:3)</PresentationFormat>
  <Paragraphs>244</Paragraphs>
  <Slides>34</Slides>
  <Notes>1</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4</vt:i4>
      </vt:variant>
      <vt:variant>
        <vt:lpstr>幻灯片标题</vt:lpstr>
      </vt:variant>
      <vt:variant>
        <vt:i4>34</vt:i4>
      </vt:variant>
    </vt:vector>
  </HeadingPairs>
  <TitlesOfParts>
    <vt:vector size="53" baseType="lpstr">
      <vt:lpstr>Monotype Sorts</vt:lpstr>
      <vt:lpstr>等线</vt:lpstr>
      <vt:lpstr>黑体</vt:lpstr>
      <vt:lpstr>楷体_GB2312</vt:lpstr>
      <vt:lpstr>宋体</vt:lpstr>
      <vt:lpstr>幼圆</vt:lpstr>
      <vt:lpstr>Arial</vt:lpstr>
      <vt:lpstr>Arial Narrow</vt:lpstr>
      <vt:lpstr>Book Antiqua</vt:lpstr>
      <vt:lpstr>Cambria Math</vt:lpstr>
      <vt:lpstr>Rockwell</vt:lpstr>
      <vt:lpstr>Rockwell Condensed</vt:lpstr>
      <vt:lpstr>Times New Roman</vt:lpstr>
      <vt:lpstr>Wingdings</vt:lpstr>
      <vt:lpstr>木活字</vt:lpstr>
      <vt:lpstr>BMP 图象</vt:lpstr>
      <vt:lpstr>公式</vt:lpstr>
      <vt:lpstr>Equation</vt:lpstr>
      <vt:lpstr>图片</vt:lpstr>
      <vt:lpstr>电子电路基础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 绪论</vt:lpstr>
      <vt:lpstr>1.1  信号</vt:lpstr>
      <vt:lpstr>1.1  信号</vt:lpstr>
      <vt:lpstr>1.2  信号的频谱</vt:lpstr>
      <vt:lpstr>1.2  信号的频谱</vt:lpstr>
      <vt:lpstr>1.2  信号的频谱</vt:lpstr>
      <vt:lpstr>1.2  信号的频谱</vt:lpstr>
      <vt:lpstr>1.3  模拟信号和数字信号</vt:lpstr>
      <vt:lpstr>PowerPoint 演示文稿</vt:lpstr>
      <vt:lpstr>PowerPoint 演示文稿</vt:lpstr>
      <vt:lpstr>1.4  放大电路模型</vt:lpstr>
      <vt:lpstr>1.4  放大电路模型</vt:lpstr>
      <vt:lpstr>1.4  放大电路模型</vt:lpstr>
      <vt:lpstr>1.4  放大电路模型</vt:lpstr>
      <vt:lpstr>1.4  放大电路模型</vt:lpstr>
      <vt:lpstr>1.4  放大电路模型</vt:lpstr>
      <vt:lpstr>1.4  放大电路模型</vt:lpstr>
      <vt:lpstr>1.5  放大电路的主要性能指标</vt:lpstr>
      <vt:lpstr>1.5  放大电路的主要性能指标</vt:lpstr>
      <vt:lpstr>1.5  放大电路的主要性能指标</vt:lpstr>
      <vt:lpstr>1.5  放大电路的主要性能指标</vt:lpstr>
      <vt:lpstr>1.5  放大电路的主要性能指标</vt:lpstr>
      <vt:lpstr>1.5  放大电路的主要性能指标</vt:lpstr>
      <vt:lpstr>1.5  放大电路的主要性能指标</vt:lpstr>
      <vt:lpstr>1.5  放大电路的主要性能指标</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电子电路基础</dc:title>
  <dc:creator>Jeng Shawn</dc:creator>
  <cp:lastModifiedBy>njucn</cp:lastModifiedBy>
  <cp:revision>31</cp:revision>
  <dcterms:created xsi:type="dcterms:W3CDTF">2024-06-19T12:38:22Z</dcterms:created>
  <dcterms:modified xsi:type="dcterms:W3CDTF">2024-10-23T05:42:24Z</dcterms:modified>
</cp:coreProperties>
</file>